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86" r:id="rId2"/>
    <p:sldMasterId id="2147483695" r:id="rId3"/>
    <p:sldMasterId id="2147483701" r:id="rId4"/>
  </p:sldMasterIdLst>
  <p:notesMasterIdLst>
    <p:notesMasterId r:id="rId38"/>
  </p:notesMasterIdLst>
  <p:sldIdLst>
    <p:sldId id="256" r:id="rId5"/>
    <p:sldId id="258" r:id="rId6"/>
    <p:sldId id="310" r:id="rId7"/>
    <p:sldId id="311" r:id="rId8"/>
    <p:sldId id="312" r:id="rId9"/>
    <p:sldId id="313" r:id="rId10"/>
    <p:sldId id="263" r:id="rId11"/>
    <p:sldId id="314" r:id="rId12"/>
    <p:sldId id="315" r:id="rId13"/>
    <p:sldId id="316" r:id="rId14"/>
    <p:sldId id="264" r:id="rId15"/>
    <p:sldId id="318" r:id="rId16"/>
    <p:sldId id="317" r:id="rId17"/>
    <p:sldId id="319" r:id="rId18"/>
    <p:sldId id="320" r:id="rId19"/>
    <p:sldId id="321" r:id="rId20"/>
    <p:sldId id="322" r:id="rId21"/>
    <p:sldId id="323" r:id="rId22"/>
    <p:sldId id="324" r:id="rId23"/>
    <p:sldId id="265" r:id="rId24"/>
    <p:sldId id="266" r:id="rId25"/>
    <p:sldId id="267" r:id="rId26"/>
    <p:sldId id="296" r:id="rId27"/>
    <p:sldId id="297" r:id="rId28"/>
    <p:sldId id="281" r:id="rId29"/>
    <p:sldId id="293" r:id="rId30"/>
    <p:sldId id="294" r:id="rId31"/>
    <p:sldId id="298" r:id="rId32"/>
    <p:sldId id="299" r:id="rId33"/>
    <p:sldId id="300" r:id="rId34"/>
    <p:sldId id="307" r:id="rId35"/>
    <p:sldId id="308" r:id="rId36"/>
    <p:sldId id="309" r:id="rId37"/>
  </p:sldIdLst>
  <p:sldSz cx="12192000" cy="6858000"/>
  <p:notesSz cx="12192000" cy="6858000"/>
  <p:defaultTextStyle>
    <a:defPPr>
      <a:defRPr lang="de-DE"/>
    </a:defPPr>
    <a:lvl1pPr marL="0" algn="l" defTabSz="609585">
      <a:defRPr sz="2400">
        <a:solidFill>
          <a:schemeClr val="tx1"/>
        </a:solidFill>
        <a:latin typeface="+mn-lt"/>
        <a:ea typeface="+mn-ea"/>
        <a:cs typeface="+mn-cs"/>
      </a:defRPr>
    </a:lvl1pPr>
    <a:lvl2pPr marL="609585" algn="l" defTabSz="609585">
      <a:defRPr sz="2400">
        <a:solidFill>
          <a:schemeClr val="tx1"/>
        </a:solidFill>
        <a:latin typeface="+mn-lt"/>
        <a:ea typeface="+mn-ea"/>
        <a:cs typeface="+mn-cs"/>
      </a:defRPr>
    </a:lvl2pPr>
    <a:lvl3pPr marL="1219170" algn="l" defTabSz="609585">
      <a:defRPr sz="2400">
        <a:solidFill>
          <a:schemeClr val="tx1"/>
        </a:solidFill>
        <a:latin typeface="+mn-lt"/>
        <a:ea typeface="+mn-ea"/>
        <a:cs typeface="+mn-cs"/>
      </a:defRPr>
    </a:lvl3pPr>
    <a:lvl4pPr marL="1828754" algn="l" defTabSz="609585">
      <a:defRPr sz="2400">
        <a:solidFill>
          <a:schemeClr val="tx1"/>
        </a:solidFill>
        <a:latin typeface="+mn-lt"/>
        <a:ea typeface="+mn-ea"/>
        <a:cs typeface="+mn-cs"/>
      </a:defRPr>
    </a:lvl4pPr>
    <a:lvl5pPr marL="2438339" algn="l" defTabSz="609585">
      <a:defRPr sz="2400">
        <a:solidFill>
          <a:schemeClr val="tx1"/>
        </a:solidFill>
        <a:latin typeface="+mn-lt"/>
        <a:ea typeface="+mn-ea"/>
        <a:cs typeface="+mn-cs"/>
      </a:defRPr>
    </a:lvl5pPr>
    <a:lvl6pPr marL="3047924" algn="l" defTabSz="609585">
      <a:defRPr sz="2400">
        <a:solidFill>
          <a:schemeClr val="tx1"/>
        </a:solidFill>
        <a:latin typeface="+mn-lt"/>
        <a:ea typeface="+mn-ea"/>
        <a:cs typeface="+mn-cs"/>
      </a:defRPr>
    </a:lvl6pPr>
    <a:lvl7pPr marL="3657509" algn="l" defTabSz="609585">
      <a:defRPr sz="2400">
        <a:solidFill>
          <a:schemeClr val="tx1"/>
        </a:solidFill>
        <a:latin typeface="+mn-lt"/>
        <a:ea typeface="+mn-ea"/>
        <a:cs typeface="+mn-cs"/>
      </a:defRPr>
    </a:lvl7pPr>
    <a:lvl8pPr marL="4267093" algn="l" defTabSz="609585">
      <a:defRPr sz="2400">
        <a:solidFill>
          <a:schemeClr val="tx1"/>
        </a:solidFill>
        <a:latin typeface="+mn-lt"/>
        <a:ea typeface="+mn-ea"/>
        <a:cs typeface="+mn-cs"/>
      </a:defRPr>
    </a:lvl8pPr>
    <a:lvl9pPr marL="4876678" algn="l" defTabSz="609585">
      <a:defRPr sz="24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86" autoAdjust="0"/>
  </p:normalViewPr>
  <p:slideViewPr>
    <p:cSldViewPr snapToGrid="0" snapToObjects="1">
      <p:cViewPr>
        <p:scale>
          <a:sx n="80" d="100"/>
          <a:sy n="80" d="100"/>
        </p:scale>
        <p:origin x="1674" y="672"/>
      </p:cViewPr>
      <p:guideLst>
        <p:guide orient="horz" pos="219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WinFileSvH\KP2$root\nustar\NUSTAR_new\Experiments\HISPEC_DESPEC\DESPEC-Ge\DEGAS%20sensitivity.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6147532733567802"/>
          <c:y val="3.7079265938436398E-2"/>
          <c:w val="0.69515996384927103"/>
          <c:h val="0.67649731953408798"/>
        </c:manualLayout>
      </c:layout>
      <c:scatterChart>
        <c:scatterStyle val="smoothMarker"/>
        <c:varyColors val="0"/>
        <c:ser>
          <c:idx val="0"/>
          <c:order val="0"/>
          <c:marker>
            <c:symbol val="none"/>
          </c:marker>
          <c:xVal>
            <c:numRef>
              <c:f>Tabelle1!$B$36:$B$41</c:f>
              <c:numCache>
                <c:formatCode>General</c:formatCode>
                <c:ptCount val="6"/>
                <c:pt idx="0">
                  <c:v>1</c:v>
                </c:pt>
                <c:pt idx="1">
                  <c:v>20</c:v>
                </c:pt>
                <c:pt idx="2">
                  <c:v>40</c:v>
                </c:pt>
                <c:pt idx="3">
                  <c:v>60</c:v>
                </c:pt>
                <c:pt idx="4">
                  <c:v>80</c:v>
                </c:pt>
                <c:pt idx="5">
                  <c:v>92</c:v>
                </c:pt>
              </c:numCache>
            </c:numRef>
          </c:xVal>
          <c:yVal>
            <c:numRef>
              <c:f>Tabelle1!$C$36:$C$41</c:f>
              <c:numCache>
                <c:formatCode>General</c:formatCode>
                <c:ptCount val="6"/>
                <c:pt idx="0">
                  <c:v>0</c:v>
                </c:pt>
                <c:pt idx="1">
                  <c:v>80</c:v>
                </c:pt>
                <c:pt idx="2">
                  <c:v>270</c:v>
                </c:pt>
                <c:pt idx="3">
                  <c:v>560</c:v>
                </c:pt>
                <c:pt idx="4">
                  <c:v>1040</c:v>
                </c:pt>
                <c:pt idx="5">
                  <c:v>1460</c:v>
                </c:pt>
              </c:numCache>
            </c:numRef>
          </c:yVal>
          <c:smooth val="1"/>
          <c:extLst>
            <c:ext xmlns:c16="http://schemas.microsoft.com/office/drawing/2014/chart" uri="{C3380CC4-5D6E-409C-BE32-E72D297353CC}">
              <c16:uniqueId val="{00000000-4847-49DA-B7E2-5AC44E1616E7}"/>
            </c:ext>
          </c:extLst>
        </c:ser>
        <c:dLbls>
          <c:showLegendKey val="0"/>
          <c:showVal val="0"/>
          <c:showCatName val="0"/>
          <c:showSerName val="0"/>
          <c:showPercent val="0"/>
          <c:showBubbleSize val="0"/>
        </c:dLbls>
        <c:axId val="192728064"/>
        <c:axId val="192771200"/>
      </c:scatterChart>
      <c:valAx>
        <c:axId val="192728064"/>
        <c:scaling>
          <c:orientation val="minMax"/>
          <c:max val="92"/>
          <c:min val="0"/>
        </c:scaling>
        <c:delete val="0"/>
        <c:axPos val="b"/>
        <c:title>
          <c:tx>
            <c:rich>
              <a:bodyPr/>
              <a:lstStyle/>
              <a:p>
                <a:pPr>
                  <a:defRPr/>
                </a:pPr>
                <a:r>
                  <a:rPr lang="de-DE" sz="1600"/>
                  <a:t>Z</a:t>
                </a:r>
              </a:p>
            </c:rich>
          </c:tx>
          <c:layout/>
          <c:overlay val="0"/>
        </c:title>
        <c:numFmt formatCode="General" sourceLinked="1"/>
        <c:majorTickMark val="out"/>
        <c:minorTickMark val="none"/>
        <c:tickLblPos val="nextTo"/>
        <c:txPr>
          <a:bodyPr/>
          <a:lstStyle/>
          <a:p>
            <a:pPr>
              <a:defRPr sz="1400"/>
            </a:pPr>
            <a:endParaRPr lang="de-DE"/>
          </a:p>
        </c:txPr>
        <c:crossAx val="192771200"/>
        <c:crosses val="autoZero"/>
        <c:crossBetween val="midCat"/>
        <c:majorUnit val="10"/>
      </c:valAx>
      <c:valAx>
        <c:axId val="192771200"/>
        <c:scaling>
          <c:orientation val="minMax"/>
        </c:scaling>
        <c:delete val="0"/>
        <c:axPos val="l"/>
        <c:majorGridlines>
          <c:spPr>
            <a:ln>
              <a:noFill/>
            </a:ln>
          </c:spPr>
        </c:majorGridlines>
        <c:title>
          <c:tx>
            <c:rich>
              <a:bodyPr rot="-5400000" vert="horz"/>
              <a:lstStyle/>
              <a:p>
                <a:pPr>
                  <a:defRPr/>
                </a:pPr>
                <a:r>
                  <a:rPr lang="de-DE" sz="1400"/>
                  <a:t>Energy (MeV/u)</a:t>
                </a:r>
              </a:p>
            </c:rich>
          </c:tx>
          <c:layout>
            <c:manualLayout>
              <c:xMode val="edge"/>
              <c:yMode val="edge"/>
              <c:x val="6.4520082376936544E-2"/>
              <c:y val="0.14123270680930594"/>
            </c:manualLayout>
          </c:layout>
          <c:overlay val="0"/>
        </c:title>
        <c:numFmt formatCode="General" sourceLinked="1"/>
        <c:majorTickMark val="out"/>
        <c:minorTickMark val="none"/>
        <c:tickLblPos val="nextTo"/>
        <c:txPr>
          <a:bodyPr/>
          <a:lstStyle/>
          <a:p>
            <a:pPr>
              <a:defRPr sz="1400"/>
            </a:pPr>
            <a:endParaRPr lang="de-DE"/>
          </a:p>
        </c:txPr>
        <c:crossAx val="192728064"/>
        <c:crosses val="autoZero"/>
        <c:crossBetween val="midCat"/>
      </c:valAx>
    </c:plotArea>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0.26349</cdr:x>
      <cdr:y>0.09998</cdr:y>
    </cdr:from>
    <cdr:to>
      <cdr:x>0.95926</cdr:x>
      <cdr:y>0.71507</cdr:y>
    </cdr:to>
    <cdr:sp macro="" textlink="">
      <cdr:nvSpPr>
        <cdr:cNvPr id="2" name="Rechteck 1"/>
        <cdr:cNvSpPr/>
      </cdr:nvSpPr>
      <cdr:spPr>
        <a:xfrm xmlns:a="http://schemas.openxmlformats.org/drawingml/2006/main">
          <a:off x="1010503" y="292625"/>
          <a:ext cx="2668325" cy="1800202"/>
        </a:xfrm>
        <a:prstGeom xmlns:a="http://schemas.openxmlformats.org/drawingml/2006/main" prst="rect">
          <a:avLst/>
        </a:prstGeom>
        <a:solidFill xmlns:a="http://schemas.openxmlformats.org/drawingml/2006/main">
          <a:srgbClr val="00FF00">
            <a:alpha val="5882"/>
          </a:srgb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0.2847</cdr:x>
      <cdr:y>0.09867</cdr:y>
    </cdr:from>
    <cdr:to>
      <cdr:x>0.77278</cdr:x>
      <cdr:y>0.24412</cdr:y>
    </cdr:to>
    <cdr:sp macro="" textlink="">
      <cdr:nvSpPr>
        <cdr:cNvPr id="4" name="Textfeld 3"/>
        <cdr:cNvSpPr txBox="1"/>
      </cdr:nvSpPr>
      <cdr:spPr>
        <a:xfrm xmlns:a="http://schemas.openxmlformats.org/drawingml/2006/main">
          <a:off x="1091840" y="288780"/>
          <a:ext cx="1871798" cy="4256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dirty="0" smtClean="0">
              <a:solidFill>
                <a:srgbClr val="006600"/>
              </a:solidFill>
            </a:rPr>
            <a:t>FAIR-Super-FRS</a:t>
          </a:r>
          <a:endParaRPr lang="de-DE" sz="1600" dirty="0">
            <a:solidFill>
              <a:srgbClr val="006600"/>
            </a:solidFill>
          </a:endParaRPr>
        </a:p>
      </cdr:txBody>
    </cdr:sp>
  </cdr:relSizeAnchor>
  <cdr:relSizeAnchor xmlns:cdr="http://schemas.openxmlformats.org/drawingml/2006/chartDrawing">
    <cdr:from>
      <cdr:x>0.26287</cdr:x>
      <cdr:y>0.53309</cdr:y>
    </cdr:from>
    <cdr:to>
      <cdr:x>0.62689</cdr:x>
      <cdr:y>0.63723</cdr:y>
    </cdr:to>
    <cdr:sp macro="" textlink="">
      <cdr:nvSpPr>
        <cdr:cNvPr id="5" name="Textfeld 4"/>
        <cdr:cNvSpPr txBox="1"/>
      </cdr:nvSpPr>
      <cdr:spPr>
        <a:xfrm xmlns:a="http://schemas.openxmlformats.org/drawingml/2006/main">
          <a:off x="1008112" y="1560199"/>
          <a:ext cx="1396037" cy="3047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200" dirty="0" smtClean="0">
              <a:solidFill>
                <a:srgbClr val="FF0000"/>
              </a:solidFill>
            </a:rPr>
            <a:t>RIBF / FRIB</a:t>
          </a:r>
          <a:endParaRPr lang="de-DE" sz="1200" dirty="0">
            <a:solidFill>
              <a:srgbClr val="FF0000"/>
            </a:solidFill>
          </a:endParaRPr>
        </a:p>
      </cdr:txBody>
    </cdr:sp>
  </cdr:relSizeAnchor>
  <cdr:relSizeAnchor xmlns:cdr="http://schemas.openxmlformats.org/drawingml/2006/chartDrawing">
    <cdr:from>
      <cdr:x>0.26287</cdr:x>
      <cdr:y>0.54285</cdr:y>
    </cdr:from>
    <cdr:to>
      <cdr:x>0.63839</cdr:x>
      <cdr:y>0.71505</cdr:y>
    </cdr:to>
    <cdr:sp macro="" textlink="">
      <cdr:nvSpPr>
        <cdr:cNvPr id="3" name="Rechteck 2"/>
        <cdr:cNvSpPr/>
      </cdr:nvSpPr>
      <cdr:spPr>
        <a:xfrm xmlns:a="http://schemas.openxmlformats.org/drawingml/2006/main">
          <a:off x="1008113" y="1588769"/>
          <a:ext cx="1440160" cy="504000"/>
        </a:xfrm>
        <a:prstGeom xmlns:a="http://schemas.openxmlformats.org/drawingml/2006/main" prst="rect">
          <a:avLst/>
        </a:prstGeom>
        <a:solidFill xmlns:a="http://schemas.openxmlformats.org/drawingml/2006/main">
          <a:schemeClr val="accent6">
            <a:lumMod val="50000"/>
            <a:alpha val="17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Überschriftenplatzhalter 1"/>
          <p:cNvSpPr>
            <a:spLocks noGrp="1"/>
          </p:cNvSpPr>
          <p:nvPr>
            <p:ph type="hdr" sz="quarter"/>
          </p:nvPr>
        </p:nvSpPr>
        <p:spPr bwMode="auto">
          <a:xfrm>
            <a:off x="1" y="2"/>
            <a:ext cx="2945659" cy="496332"/>
          </a:xfrm>
          <a:prstGeom prst="rect">
            <a:avLst/>
          </a:prstGeom>
        </p:spPr>
        <p:txBody>
          <a:bodyPr vert="horz" lIns="91428" tIns="45714" rIns="91428" bIns="45714" rtlCol="0"/>
          <a:lstStyle>
            <a:lvl1pPr algn="l">
              <a:defRPr sz="1200"/>
            </a:lvl1pPr>
          </a:lstStyle>
          <a:p>
            <a:pPr>
              <a:defRPr/>
            </a:pPr>
            <a:endParaRPr lang="de-DE"/>
          </a:p>
        </p:txBody>
      </p:sp>
      <p:sp>
        <p:nvSpPr>
          <p:cNvPr id="3" name="Datumsplatzhalter 2"/>
          <p:cNvSpPr>
            <a:spLocks noGrp="1"/>
          </p:cNvSpPr>
          <p:nvPr>
            <p:ph type="dt" idx="1"/>
          </p:nvPr>
        </p:nvSpPr>
        <p:spPr bwMode="auto">
          <a:xfrm>
            <a:off x="3850444" y="2"/>
            <a:ext cx="2945659" cy="496332"/>
          </a:xfrm>
          <a:prstGeom prst="rect">
            <a:avLst/>
          </a:prstGeom>
        </p:spPr>
        <p:txBody>
          <a:bodyPr vert="horz" lIns="91428" tIns="45714" rIns="91428" bIns="45714" rtlCol="0"/>
          <a:lstStyle>
            <a:lvl1pPr algn="r">
              <a:defRPr sz="1200"/>
            </a:lvl1pPr>
          </a:lstStyle>
          <a:p>
            <a:pPr>
              <a:defRPr/>
            </a:pPr>
            <a:fld id="{98C828EF-C252-394A-93BF-1C478CFA0896}" type="datetimeFigureOut">
              <a:rPr lang="de-DE"/>
              <a:t>22.04.2025</a:t>
            </a:fld>
            <a:endParaRPr lang="de-DE"/>
          </a:p>
        </p:txBody>
      </p:sp>
      <p:sp>
        <p:nvSpPr>
          <p:cNvPr id="4" name="Folienbildplatzhalter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28" tIns="45714" rIns="91428" bIns="45714" rtlCol="0" anchor="ctr"/>
          <a:lstStyle/>
          <a:p>
            <a:pPr>
              <a:defRPr/>
            </a:pPr>
            <a:endParaRPr lang="de-DE"/>
          </a:p>
        </p:txBody>
      </p:sp>
      <p:sp>
        <p:nvSpPr>
          <p:cNvPr id="5" name="Notizenplatzhalter 4"/>
          <p:cNvSpPr>
            <a:spLocks noGrp="1"/>
          </p:cNvSpPr>
          <p:nvPr>
            <p:ph type="body" sz="quarter" idx="3"/>
          </p:nvPr>
        </p:nvSpPr>
        <p:spPr bwMode="auto">
          <a:xfrm>
            <a:off x="679768" y="4715155"/>
            <a:ext cx="5438140" cy="4466987"/>
          </a:xfrm>
          <a:prstGeom prst="rect">
            <a:avLst/>
          </a:prstGeom>
        </p:spPr>
        <p:txBody>
          <a:bodyPr vert="horz" lIns="91428" tIns="45714" rIns="91428" bIns="45714"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1" y="9428585"/>
            <a:ext cx="2945659" cy="496332"/>
          </a:xfrm>
          <a:prstGeom prst="rect">
            <a:avLst/>
          </a:prstGeom>
        </p:spPr>
        <p:txBody>
          <a:bodyPr vert="horz" lIns="91428" tIns="45714" rIns="91428" bIns="45714"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50444" y="9428585"/>
            <a:ext cx="2945659" cy="496332"/>
          </a:xfrm>
          <a:prstGeom prst="rect">
            <a:avLst/>
          </a:prstGeom>
        </p:spPr>
        <p:txBody>
          <a:bodyPr vert="horz" lIns="91428" tIns="45714" rIns="91428" bIns="45714" rtlCol="0" anchor="b"/>
          <a:lstStyle>
            <a:lvl1pPr algn="r">
              <a:defRPr sz="1200"/>
            </a:lvl1pPr>
          </a:lstStyle>
          <a:p>
            <a:pPr>
              <a:defRPr/>
            </a:pPr>
            <a:fld id="{DAE02386-BEE7-5D4D-B4E7-4BB579C47884}" type="slidenum">
              <a:rPr lang="de-DE"/>
              <a:t>‹Nr.›</a:t>
            </a:fld>
            <a:endParaRPr lang="de-DE"/>
          </a:p>
        </p:txBody>
      </p:sp>
    </p:spTree>
  </p:cSld>
  <p:clrMap bg1="lt1" tx1="dk1" bg2="lt2" tx2="dk2" accent1="accent1" accent2="accent2" accent3="accent3" accent4="accent4" accent5="accent5" accent6="accent6" hlink="hlink" folHlink="folHlink"/>
  <p:hf hdr="0" ftr="0" dt="0"/>
  <p:notesStyle>
    <a:lvl1pPr marL="0" algn="l" defTabSz="609585">
      <a:defRPr sz="1600">
        <a:solidFill>
          <a:schemeClr val="tx1"/>
        </a:solidFill>
        <a:latin typeface="+mn-lt"/>
        <a:ea typeface="+mn-ea"/>
        <a:cs typeface="+mn-cs"/>
      </a:defRPr>
    </a:lvl1pPr>
    <a:lvl2pPr marL="609585" algn="l" defTabSz="609585">
      <a:defRPr sz="1600">
        <a:solidFill>
          <a:schemeClr val="tx1"/>
        </a:solidFill>
        <a:latin typeface="+mn-lt"/>
        <a:ea typeface="+mn-ea"/>
        <a:cs typeface="+mn-cs"/>
      </a:defRPr>
    </a:lvl2pPr>
    <a:lvl3pPr marL="1219170" algn="l" defTabSz="609585">
      <a:defRPr sz="1600">
        <a:solidFill>
          <a:schemeClr val="tx1"/>
        </a:solidFill>
        <a:latin typeface="+mn-lt"/>
        <a:ea typeface="+mn-ea"/>
        <a:cs typeface="+mn-cs"/>
      </a:defRPr>
    </a:lvl3pPr>
    <a:lvl4pPr marL="1828754" algn="l" defTabSz="609585">
      <a:defRPr sz="1600">
        <a:solidFill>
          <a:schemeClr val="tx1"/>
        </a:solidFill>
        <a:latin typeface="+mn-lt"/>
        <a:ea typeface="+mn-ea"/>
        <a:cs typeface="+mn-cs"/>
      </a:defRPr>
    </a:lvl4pPr>
    <a:lvl5pPr marL="2438339" algn="l" defTabSz="609585">
      <a:defRPr sz="1600">
        <a:solidFill>
          <a:schemeClr val="tx1"/>
        </a:solidFill>
        <a:latin typeface="+mn-lt"/>
        <a:ea typeface="+mn-ea"/>
        <a:cs typeface="+mn-cs"/>
      </a:defRPr>
    </a:lvl5pPr>
    <a:lvl6pPr marL="3047924" algn="l" defTabSz="609585">
      <a:defRPr sz="1600">
        <a:solidFill>
          <a:schemeClr val="tx1"/>
        </a:solidFill>
        <a:latin typeface="+mn-lt"/>
        <a:ea typeface="+mn-ea"/>
        <a:cs typeface="+mn-cs"/>
      </a:defRPr>
    </a:lvl6pPr>
    <a:lvl7pPr marL="3657509" algn="l" defTabSz="609585">
      <a:defRPr sz="1600">
        <a:solidFill>
          <a:schemeClr val="tx1"/>
        </a:solidFill>
        <a:latin typeface="+mn-lt"/>
        <a:ea typeface="+mn-ea"/>
        <a:cs typeface="+mn-cs"/>
      </a:defRPr>
    </a:lvl7pPr>
    <a:lvl8pPr marL="4267093" algn="l" defTabSz="609585">
      <a:defRPr sz="1600">
        <a:solidFill>
          <a:schemeClr val="tx1"/>
        </a:solidFill>
        <a:latin typeface="+mn-lt"/>
        <a:ea typeface="+mn-ea"/>
        <a:cs typeface="+mn-cs"/>
      </a:defRPr>
    </a:lvl8pPr>
    <a:lvl9pPr marL="4876678" algn="l" defTabSz="609585">
      <a:defRPr sz="16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13</a:t>
            </a:fld>
            <a:endParaRPr lang="de-DE"/>
          </a:p>
        </p:txBody>
      </p:sp>
    </p:spTree>
    <p:extLst>
      <p:ext uri="{BB962C8B-B14F-4D97-AF65-F5344CB8AC3E}">
        <p14:creationId xmlns:p14="http://schemas.microsoft.com/office/powerpoint/2010/main" val="33940268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GB"/>
              <a:t>Needs commissioning (many things can be done before in Cave C):</a:t>
            </a:r>
            <a:endParaRPr/>
          </a:p>
          <a:p>
            <a:pPr>
              <a:defRPr/>
            </a:pPr>
            <a:r>
              <a:rPr lang="en-GB"/>
              <a:t>-new tracker recoil detector; -new proton arm spectrometer; -new vacuum system for TOF wall; -new fibre tracker; Major improvement: longer TOF=&gt; higher mass; also better angular resolution</a:t>
            </a:r>
            <a:endParaRPr/>
          </a:p>
          <a:p>
            <a:pPr>
              <a:defRPr/>
            </a:pPr>
            <a:r>
              <a:rPr lang="en-GB"/>
              <a:t>Supper FRS: main gain in medium-heavy Ca-Sn</a:t>
            </a:r>
            <a:endParaRPr/>
          </a:p>
        </p:txBody>
      </p:sp>
      <p:sp>
        <p:nvSpPr>
          <p:cNvPr id="4" name="Slide Number Placeholder 3"/>
          <p:cNvSpPr>
            <a:spLocks noGrp="1"/>
          </p:cNvSpPr>
          <p:nvPr>
            <p:ph type="sldNum" sz="quarter" idx="5"/>
          </p:nvPr>
        </p:nvSpPr>
        <p:spPr bwMode="auto"/>
        <p:txBody>
          <a:bodyPr/>
          <a:lstStyle/>
          <a:p>
            <a:pPr marL="0" marR="0" lvl="0" indent="0" algn="r" defTabSz="609585">
              <a:lnSpc>
                <a:spcPct val="100000"/>
              </a:lnSpc>
              <a:spcBef>
                <a:spcPts val="0"/>
              </a:spcBef>
              <a:spcAft>
                <a:spcPts val="0"/>
              </a:spcAft>
              <a:buClrTx/>
              <a:buSzTx/>
              <a:buFontTx/>
              <a:buNone/>
              <a:defRPr/>
            </a:pPr>
            <a:fld id="{DAE02386-BEE7-5D4D-B4E7-4BB579C47884}" type="slidenum">
              <a:rPr lang="de-DE" sz="1200" b="0" i="0" u="none" strike="noStrike" cap="none" spc="0">
                <a:ln>
                  <a:noFill/>
                </a:ln>
                <a:solidFill>
                  <a:prstClr val="black"/>
                </a:solidFill>
                <a:latin typeface="Calibri"/>
                <a:ea typeface="Arial"/>
                <a:cs typeface="Arial"/>
              </a:rPr>
              <a:t>29</a:t>
            </a:fld>
            <a:endParaRPr lang="de-DE" sz="1200" b="0" i="0" u="none" strike="noStrike" cap="none" spc="0">
              <a:ln>
                <a:noFill/>
              </a:ln>
              <a:solidFill>
                <a:prstClr val="black"/>
              </a:solidFill>
              <a:latin typeface="Calibri"/>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14</a:t>
            </a:fld>
            <a:endParaRPr lang="de-DE"/>
          </a:p>
        </p:txBody>
      </p:sp>
    </p:spTree>
    <p:extLst>
      <p:ext uri="{BB962C8B-B14F-4D97-AF65-F5344CB8AC3E}">
        <p14:creationId xmlns:p14="http://schemas.microsoft.com/office/powerpoint/2010/main" val="3276629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15</a:t>
            </a:fld>
            <a:endParaRPr lang="de-DE"/>
          </a:p>
        </p:txBody>
      </p:sp>
    </p:spTree>
    <p:extLst>
      <p:ext uri="{BB962C8B-B14F-4D97-AF65-F5344CB8AC3E}">
        <p14:creationId xmlns:p14="http://schemas.microsoft.com/office/powerpoint/2010/main" val="3778837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16</a:t>
            </a:fld>
            <a:endParaRPr lang="de-DE"/>
          </a:p>
        </p:txBody>
      </p:sp>
    </p:spTree>
    <p:extLst>
      <p:ext uri="{BB962C8B-B14F-4D97-AF65-F5344CB8AC3E}">
        <p14:creationId xmlns:p14="http://schemas.microsoft.com/office/powerpoint/2010/main" val="3947719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17</a:t>
            </a:fld>
            <a:endParaRPr lang="de-DE"/>
          </a:p>
        </p:txBody>
      </p:sp>
    </p:spTree>
    <p:extLst>
      <p:ext uri="{BB962C8B-B14F-4D97-AF65-F5344CB8AC3E}">
        <p14:creationId xmlns:p14="http://schemas.microsoft.com/office/powerpoint/2010/main" val="603058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18</a:t>
            </a:fld>
            <a:endParaRPr lang="de-DE"/>
          </a:p>
        </p:txBody>
      </p:sp>
    </p:spTree>
    <p:extLst>
      <p:ext uri="{BB962C8B-B14F-4D97-AF65-F5344CB8AC3E}">
        <p14:creationId xmlns:p14="http://schemas.microsoft.com/office/powerpoint/2010/main" val="3790441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DAE02386-BEE7-5D4D-B4E7-4BB579C47884}" type="slidenum">
              <a:rPr lang="de-DE" smtClean="0"/>
              <a:t>19</a:t>
            </a:fld>
            <a:endParaRPr lang="de-DE"/>
          </a:p>
        </p:txBody>
      </p:sp>
    </p:spTree>
    <p:extLst>
      <p:ext uri="{BB962C8B-B14F-4D97-AF65-F5344CB8AC3E}">
        <p14:creationId xmlns:p14="http://schemas.microsoft.com/office/powerpoint/2010/main" val="1559240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US"/>
              <a:t>205Tl is stable as atom but decays if all bound electrons are removed</a:t>
            </a:r>
            <a:endParaRPr/>
          </a:p>
          <a:p>
            <a:pPr>
              <a:defRPr/>
            </a:pPr>
            <a:r>
              <a:rPr lang="en-US"/>
              <a:t>The decay rate is significantly different from theoretical predictions</a:t>
            </a:r>
            <a:endParaRPr/>
          </a:p>
          <a:p>
            <a:pPr>
              <a:defRPr/>
            </a:pPr>
            <a:r>
              <a:rPr lang="en-US"/>
              <a:t>205Tl-205Pb pair has the lowest Q-value for capturing solar neutrinos. 205Tl has therefore been a candidate for solar pp neutrino detector. LOREX is the project to determine the number of 205Pb atoms created by solar neutrinos in 3.2 My old lorandite mineral</a:t>
            </a:r>
            <a:endParaRPr/>
          </a:p>
          <a:p>
            <a:pPr>
              <a:defRPr/>
            </a:pPr>
            <a:r>
              <a:rPr lang="en-US"/>
              <a:t>Decay of 205Pb and back-decay of 205Tl determine the termination of slow neutron capture process in AGB stars. With new 205Tl rate, the production of 205Pb can be constrained. The origin of the solar system can be determined as well.</a:t>
            </a:r>
            <a:endParaRPr/>
          </a:p>
        </p:txBody>
      </p:sp>
      <p:sp>
        <p:nvSpPr>
          <p:cNvPr id="4" name="Slide Number Placeholder 3"/>
          <p:cNvSpPr>
            <a:spLocks noGrp="1"/>
          </p:cNvSpPr>
          <p:nvPr>
            <p:ph type="sldNum" sz="quarter" idx="5"/>
          </p:nvPr>
        </p:nvSpPr>
        <p:spPr bwMode="auto"/>
        <p:txBody>
          <a:bodyPr/>
          <a:lstStyle/>
          <a:p>
            <a:pPr marL="0" marR="0" lvl="0" indent="0" algn="r" defTabSz="457200">
              <a:lnSpc>
                <a:spcPct val="100000"/>
              </a:lnSpc>
              <a:spcBef>
                <a:spcPts val="0"/>
              </a:spcBef>
              <a:spcAft>
                <a:spcPts val="0"/>
              </a:spcAft>
              <a:buClrTx/>
              <a:buSzTx/>
              <a:buFontTx/>
              <a:buNone/>
              <a:defRPr/>
            </a:pPr>
            <a:fld id="{DAE02386-BEE7-5D4D-B4E7-4BB579C47884}" type="slidenum">
              <a:rPr lang="de-DE" sz="1200" b="0" i="0" u="none" strike="noStrike" cap="none" spc="0">
                <a:ln>
                  <a:noFill/>
                </a:ln>
                <a:solidFill>
                  <a:prstClr val="black"/>
                </a:solidFill>
                <a:latin typeface="Calibri"/>
                <a:ea typeface="Arial"/>
                <a:cs typeface="Arial"/>
              </a:rPr>
              <a:t>21</a:t>
            </a:fld>
            <a:endParaRPr lang="de-DE" sz="1200" b="0" i="0" u="none" strike="noStrike" cap="none" spc="0">
              <a:ln>
                <a:noFill/>
              </a:ln>
              <a:solidFill>
                <a:prstClr val="black"/>
              </a:solidFill>
              <a:latin typeface="Calibri"/>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r>
              <a:rPr lang="en-GB"/>
              <a:t>New ion catcher is being built, commissioning at FRS is not planned; off-line commissioning planned for mid 2027</a:t>
            </a:r>
            <a:endParaRPr/>
          </a:p>
        </p:txBody>
      </p:sp>
      <p:sp>
        <p:nvSpPr>
          <p:cNvPr id="4" name="Slide Number Placeholder 3"/>
          <p:cNvSpPr>
            <a:spLocks noGrp="1"/>
          </p:cNvSpPr>
          <p:nvPr>
            <p:ph type="sldNum" sz="quarter" idx="5"/>
          </p:nvPr>
        </p:nvSpPr>
        <p:spPr bwMode="auto"/>
        <p:txBody>
          <a:bodyPr/>
          <a:lstStyle/>
          <a:p>
            <a:pPr marL="0" marR="0" lvl="0" indent="0" algn="r" defTabSz="609585">
              <a:lnSpc>
                <a:spcPct val="100000"/>
              </a:lnSpc>
              <a:spcBef>
                <a:spcPts val="0"/>
              </a:spcBef>
              <a:spcAft>
                <a:spcPts val="0"/>
              </a:spcAft>
              <a:buClrTx/>
              <a:buSzTx/>
              <a:buFontTx/>
              <a:buNone/>
              <a:defRPr/>
            </a:pPr>
            <a:fld id="{DAE02386-BEE7-5D4D-B4E7-4BB579C47884}" type="slidenum">
              <a:rPr lang="de-DE" sz="1200" b="0" i="0" u="none" strike="noStrike" cap="none" spc="0">
                <a:ln>
                  <a:noFill/>
                </a:ln>
                <a:solidFill>
                  <a:prstClr val="black"/>
                </a:solidFill>
                <a:latin typeface="Calibri"/>
                <a:ea typeface="Arial"/>
                <a:cs typeface="Arial"/>
              </a:rPr>
              <a:t>27</a:t>
            </a:fld>
            <a:endParaRPr lang="de-DE" sz="1200" b="0" i="0" u="none" strike="noStrike" cap="none" spc="0">
              <a:ln>
                <a:noFill/>
              </a:ln>
              <a:solidFill>
                <a:prstClr val="black"/>
              </a:solidFill>
              <a:latin typeface="Calibri"/>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oleObject" Target="../embeddings/oleObject1.bin"/><Relationship Id="rId18" Type="http://schemas.openxmlformats.org/officeDocument/2006/relationships/image" Target="../media/image15.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4.png"/><Relationship Id="rId2" Type="http://schemas.openxmlformats.org/officeDocument/2006/relationships/slideMaster" Target="../slideMasters/slideMaster1.xml"/><Relationship Id="rId16" Type="http://schemas.openxmlformats.org/officeDocument/2006/relationships/image" Target="../media/image13.jpg"/><Relationship Id="rId1" Type="http://schemas.openxmlformats.org/officeDocument/2006/relationships/vmlDrawing" Target="../drawings/vmlDrawing1.v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g"/><Relationship Id="rId15" Type="http://schemas.openxmlformats.org/officeDocument/2006/relationships/image" Target="../media/image12.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 Id="rId1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oleObject" Target="../embeddings/oleObject1.bin"/><Relationship Id="rId18" Type="http://schemas.openxmlformats.org/officeDocument/2006/relationships/image" Target="../media/image15.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4.png"/><Relationship Id="rId2" Type="http://schemas.openxmlformats.org/officeDocument/2006/relationships/slideMaster" Target="../slideMasters/slideMaster1.xml"/><Relationship Id="rId16" Type="http://schemas.openxmlformats.org/officeDocument/2006/relationships/image" Target="../media/image13.jpg"/><Relationship Id="rId1" Type="http://schemas.openxmlformats.org/officeDocument/2006/relationships/vmlDrawing" Target="../drawings/vmlDrawing4.v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g"/><Relationship Id="rId15" Type="http://schemas.openxmlformats.org/officeDocument/2006/relationships/image" Target="../media/image12.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 Id="rId1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3.jpg"/><Relationship Id="rId18" Type="http://schemas.openxmlformats.org/officeDocument/2006/relationships/image" Target="../media/image18.png"/><Relationship Id="rId3" Type="http://schemas.openxmlformats.org/officeDocument/2006/relationships/image" Target="../media/image5.jpg"/><Relationship Id="rId7" Type="http://schemas.openxmlformats.org/officeDocument/2006/relationships/image" Target="../media/image9.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slideMaster" Target="../slideMasters/slideMaster1.xml"/><Relationship Id="rId16" Type="http://schemas.openxmlformats.org/officeDocument/2006/relationships/image" Target="../media/image16.png"/><Relationship Id="rId1" Type="http://schemas.openxmlformats.org/officeDocument/2006/relationships/vmlDrawing" Target="../drawings/vmlDrawing5.v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png"/><Relationship Id="rId15" Type="http://schemas.openxmlformats.org/officeDocument/2006/relationships/image" Target="../media/image15.png"/><Relationship Id="rId10" Type="http://schemas.openxmlformats.org/officeDocument/2006/relationships/oleObject" Target="../embeddings/oleObject1.bin"/><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oleObject" Target="../embeddings/oleObject2.bin"/><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slideMaster" Target="../slideMasters/slideMaster2.xml"/><Relationship Id="rId16" Type="http://schemas.openxmlformats.org/officeDocument/2006/relationships/image" Target="../media/image14.png"/><Relationship Id="rId1" Type="http://schemas.openxmlformats.org/officeDocument/2006/relationships/vmlDrawing" Target="../drawings/vmlDrawing6.v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g"/><Relationship Id="rId15" Type="http://schemas.openxmlformats.org/officeDocument/2006/relationships/image" Target="../media/image13.jp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 Id="rId14" Type="http://schemas.openxmlformats.org/officeDocument/2006/relationships/image" Target="../media/image1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oleObject" Target="../embeddings/oleObject1.bin"/><Relationship Id="rId18" Type="http://schemas.openxmlformats.org/officeDocument/2006/relationships/image" Target="../media/image15.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4.png"/><Relationship Id="rId2" Type="http://schemas.openxmlformats.org/officeDocument/2006/relationships/slideMaster" Target="../slideMasters/slideMaster1.xml"/><Relationship Id="rId16" Type="http://schemas.openxmlformats.org/officeDocument/2006/relationships/image" Target="../media/image13.jpg"/><Relationship Id="rId1" Type="http://schemas.openxmlformats.org/officeDocument/2006/relationships/vmlDrawing" Target="../drawings/vmlDrawing2.v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g"/><Relationship Id="rId15" Type="http://schemas.openxmlformats.org/officeDocument/2006/relationships/image" Target="../media/image12.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png"/><Relationship Id="rId1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3.jpg"/><Relationship Id="rId18" Type="http://schemas.openxmlformats.org/officeDocument/2006/relationships/image" Target="../media/image18.png"/><Relationship Id="rId3" Type="http://schemas.openxmlformats.org/officeDocument/2006/relationships/image" Target="../media/image5.jpg"/><Relationship Id="rId7" Type="http://schemas.openxmlformats.org/officeDocument/2006/relationships/image" Target="../media/image9.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slideMaster" Target="../slideMasters/slideMaster1.xml"/><Relationship Id="rId16" Type="http://schemas.openxmlformats.org/officeDocument/2006/relationships/image" Target="../media/image16.png"/><Relationship Id="rId1" Type="http://schemas.openxmlformats.org/officeDocument/2006/relationships/vmlDrawing" Target="../drawings/vmlDrawing3.vml"/><Relationship Id="rId6" Type="http://schemas.openxmlformats.org/officeDocument/2006/relationships/image" Target="../media/image8.png"/><Relationship Id="rId11" Type="http://schemas.openxmlformats.org/officeDocument/2006/relationships/image" Target="../media/image1.png"/><Relationship Id="rId5" Type="http://schemas.openxmlformats.org/officeDocument/2006/relationships/image" Target="../media/image7.png"/><Relationship Id="rId15" Type="http://schemas.openxmlformats.org/officeDocument/2006/relationships/image" Target="../media/image15.png"/><Relationship Id="rId10" Type="http://schemas.openxmlformats.org/officeDocument/2006/relationships/oleObject" Target="../embeddings/oleObject1.bin"/><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5" y="4430631"/>
            <a:ext cx="5737413" cy="709135"/>
          </a:xfrm>
        </p:spPr>
        <p:txBody>
          <a:bodyPr>
            <a:normAutofit/>
          </a:bodyPr>
          <a:lstStyle>
            <a:lvl1pPr marL="0" indent="0" algn="ctr">
              <a:buNone/>
              <a:defRPr sz="2000">
                <a:solidFill>
                  <a:schemeClr val="bg1">
                    <a:lumMod val="6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a:defRPr/>
            </a:pPr>
            <a:r>
              <a:rPr lang="de-DE"/>
              <a:t>Master-Untertitelformat bearbeiten</a:t>
            </a:r>
          </a:p>
        </p:txBody>
      </p:sp>
      <p:pic>
        <p:nvPicPr>
          <p:cNvPr id="9" name="Picture 1" descr="FCAR3________L____4___ Kopie"/>
          <p:cNvPicPr>
            <a:picLocks noChangeAspect="1" noChangeArrowheads="1"/>
          </p:cNvPicPr>
          <p:nvPr userDrawn="1"/>
        </p:nvPicPr>
        <p:blipFill>
          <a:blip r:embed="rId3"/>
          <a:stretch/>
        </p:blipFill>
        <p:spPr bwMode="auto">
          <a:xfrm>
            <a:off x="7" y="3"/>
            <a:ext cx="4110567" cy="2796117"/>
          </a:xfrm>
          <a:prstGeom prst="rect">
            <a:avLst/>
          </a:prstGeom>
          <a:noFill/>
          <a:ln>
            <a:noFill/>
          </a:ln>
        </p:spPr>
      </p:pic>
      <p:pic>
        <p:nvPicPr>
          <p:cNvPr id="11" name="Picture 90" descr="image007"/>
          <p:cNvPicPr>
            <a:picLocks noChangeAspect="1" noChangeArrowheads="1"/>
          </p:cNvPicPr>
          <p:nvPr userDrawn="1"/>
        </p:nvPicPr>
        <p:blipFill>
          <a:blip r:embed="rId4"/>
          <a:stretch/>
        </p:blipFill>
        <p:spPr bwMode="auto">
          <a:xfrm>
            <a:off x="8064500" y="3"/>
            <a:ext cx="4218517" cy="2559051"/>
          </a:xfrm>
          <a:prstGeom prst="rect">
            <a:avLst/>
          </a:prstGeom>
          <a:noFill/>
          <a:ln>
            <a:noFill/>
          </a:ln>
        </p:spPr>
      </p:pic>
      <p:pic>
        <p:nvPicPr>
          <p:cNvPr id="12" name="Picture 81"/>
          <p:cNvPicPr>
            <a:picLocks noChangeAspect="1" noChangeArrowheads="1"/>
          </p:cNvPicPr>
          <p:nvPr userDrawn="1"/>
        </p:nvPicPr>
        <p:blipFill>
          <a:blip r:embed="rId5"/>
          <a:stretch/>
        </p:blipFill>
        <p:spPr bwMode="auto">
          <a:xfrm>
            <a:off x="4110568" y="0"/>
            <a:ext cx="3953933" cy="2575984"/>
          </a:xfrm>
          <a:prstGeom prst="rect">
            <a:avLst/>
          </a:prstGeom>
          <a:noFill/>
          <a:ln>
            <a:noFill/>
          </a:ln>
        </p:spPr>
      </p:pic>
      <p:sp>
        <p:nvSpPr>
          <p:cNvPr id="14" name="Line 76"/>
          <p:cNvSpPr>
            <a:spLocks noChangeShapeType="1"/>
          </p:cNvSpPr>
          <p:nvPr userDrawn="1"/>
        </p:nvSpPr>
        <p:spPr bwMode="auto">
          <a:xfrm>
            <a:off x="8064500" y="0"/>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0" y="6"/>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578469"/>
            <a:ext cx="12164899" cy="3482999"/>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9">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6"/>
          <a:stretch/>
        </p:blipFill>
        <p:spPr bwMode="auto">
          <a:xfrm>
            <a:off x="11139095" y="6053106"/>
            <a:ext cx="1047125" cy="825120"/>
          </a:xfrm>
          <a:prstGeom prst="rect">
            <a:avLst/>
          </a:prstGeom>
          <a:noFill/>
          <a:ln>
            <a:noFill/>
          </a:ln>
        </p:spPr>
      </p:pic>
      <p:grpSp>
        <p:nvGrpSpPr>
          <p:cNvPr id="23" name="Group 22"/>
          <p:cNvGrpSpPr/>
          <p:nvPr userDrawn="1"/>
        </p:nvGrpSpPr>
        <p:grpSpPr bwMode="auto">
          <a:xfrm>
            <a:off x="168614" y="6141072"/>
            <a:ext cx="10744680" cy="755724"/>
            <a:chOff x="-23423" y="6262050"/>
            <a:chExt cx="8058510"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a:p>
          </p:txBody>
        </p:sp>
        <p:pic>
          <p:nvPicPr>
            <p:cNvPr id="25" name="Picture 10"/>
            <p:cNvPicPr>
              <a:picLocks noChangeAspect="1" noChangeArrowheads="1"/>
            </p:cNvPicPr>
            <p:nvPr/>
          </p:nvPicPr>
          <p:blipFill>
            <a:blip r:embed="rId7"/>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a:p>
          </p:txBody>
        </p:sp>
        <p:pic>
          <p:nvPicPr>
            <p:cNvPr id="27" name="Picture 16"/>
            <p:cNvPicPr>
              <a:picLocks noChangeAspect="1" noChangeArrowheads="1"/>
            </p:cNvPicPr>
            <p:nvPr/>
          </p:nvPicPr>
          <p:blipFill>
            <a:blip r:embed="rId8"/>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a:p>
          </p:txBody>
        </p:sp>
        <p:pic>
          <p:nvPicPr>
            <p:cNvPr id="29" name="Picture 28"/>
            <p:cNvPicPr>
              <a:picLocks noChangeAspect="1" noChangeArrowheads="1"/>
            </p:cNvPicPr>
            <p:nvPr/>
          </p:nvPicPr>
          <p:blipFill>
            <a:blip r:embed="rId9"/>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10"/>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a:p>
          </p:txBody>
        </p:sp>
        <p:pic>
          <p:nvPicPr>
            <p:cNvPr id="32" name="Picture 34"/>
            <p:cNvPicPr>
              <a:picLocks noChangeAspect="1" noChangeArrowheads="1"/>
            </p:cNvPicPr>
            <p:nvPr/>
          </p:nvPicPr>
          <p:blipFill>
            <a:blip r:embed="rId11"/>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a:p>
          </p:txBody>
        </p:sp>
        <p:pic>
          <p:nvPicPr>
            <p:cNvPr id="34" name="Picture 46"/>
            <p:cNvPicPr>
              <a:picLocks noChangeAspect="1" noChangeArrowheads="1"/>
            </p:cNvPicPr>
            <p:nvPr/>
          </p:nvPicPr>
          <p:blipFill>
            <a:blip r:embed="rId12"/>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a:p>
          </p:txBody>
        </p:sp>
        <p:graphicFrame>
          <p:nvGraphicFramePr>
            <p:cNvPr id="5" name="Objekt 4"/>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1033" name="oleObj" r:id="rId13" imgW="2723515" imgH="1695450" progId="MSPhotoEd.3">
                    <p:embed/>
                  </p:oleObj>
                </mc:Choice>
                <mc:Fallback>
                  <p:oleObj name="oleObj" r:id="rId13" imgW="2723515" imgH="1695450" progId="MSPhotoEd.3">
                    <p:embed/>
                    <p:pic>
                      <p:nvPicPr>
                        <p:cNvPr id="36" name="Object 49"/>
                        <p:cNvPicPr/>
                        <p:nvPr/>
                      </p:nvPicPr>
                      <p:blipFill>
                        <a:blip r:embed="rId14"/>
                        <a:stretch/>
                      </p:blipFill>
                      <p:spPr bwMode="auto">
                        <a:xfrm>
                          <a:off x="3752610" y="6262050"/>
                          <a:ext cx="538440" cy="360000"/>
                        </a:xfrm>
                        <a:prstGeom prst="rect">
                          <a:avLst/>
                        </a:prstGeom>
                        <a:noFill/>
                        <a:ln w="9525" cap="rnd">
                          <a:solidFill>
                            <a:srgbClr val="000000"/>
                          </a:solidFill>
                          <a:prstDash val="sysDot"/>
                          <a:miter lim="800000"/>
                          <a:headEnd/>
                          <a:tailEnd/>
                        </a:ln>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a:p>
          </p:txBody>
        </p:sp>
        <p:pic>
          <p:nvPicPr>
            <p:cNvPr id="38" name="Picture 52"/>
            <p:cNvPicPr>
              <a:picLocks noChangeAspect="1" noChangeArrowheads="1"/>
            </p:cNvPicPr>
            <p:nvPr/>
          </p:nvPicPr>
          <p:blipFill>
            <a:blip r:embed="rId15"/>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chemeClr val="bg1">
                      <a:lumMod val="75000"/>
                    </a:schemeClr>
                  </a:solidFill>
                  <a:ea typeface="ＭＳ Ｐゴシック"/>
                </a:rPr>
                <a:t>Russia</a:t>
              </a:r>
              <a:endParaRPr/>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a:p>
          </p:txBody>
        </p:sp>
        <p:pic>
          <p:nvPicPr>
            <p:cNvPr id="41" name="Picture 62" descr="slowenien-fahne-slowenia-flagge_0_g_60px"/>
            <p:cNvPicPr>
              <a:picLocks noChangeAspect="1" noChangeArrowheads="1"/>
            </p:cNvPicPr>
            <p:nvPr/>
          </p:nvPicPr>
          <p:blipFill>
            <a:blip r:embed="rId16"/>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7"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a:p>
          </p:txBody>
        </p:sp>
        <p:pic>
          <p:nvPicPr>
            <p:cNvPr id="43" name="Grafik 1"/>
            <p:cNvPicPr>
              <a:picLocks noChangeAspect="1"/>
            </p:cNvPicPr>
            <p:nvPr/>
          </p:nvPicPr>
          <p:blipFill>
            <a:blip r:embed="rId17"/>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8"/>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a:p>
          </p:txBody>
        </p:sp>
      </p:grpSp>
      <p:sp>
        <p:nvSpPr>
          <p:cNvPr id="4" name="Rectangle 3"/>
          <p:cNvSpPr/>
          <p:nvPr userDrawn="1"/>
        </p:nvSpPr>
        <p:spPr bwMode="auto">
          <a:xfrm>
            <a:off x="6096001" y="6076109"/>
            <a:ext cx="851140" cy="640992"/>
          </a:xfrm>
          <a:prstGeom prst="rect">
            <a:avLst/>
          </a:prstGeom>
          <a:solidFill>
            <a:schemeClr val="bg1">
              <a:lumMod val="85000"/>
              <a:alpha val="73898"/>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en-GB" sz="32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itleOnly" preserve="1" userDrawn="1">
  <p:cSld name="1_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tx" userDrawn="1">
  <p:cSld name="1_Zwei Inhalte">
    <p:spTree>
      <p:nvGrpSpPr>
        <p:cNvPr id="1" name=""/>
        <p:cNvGrpSpPr/>
        <p:nvPr/>
      </p:nvGrpSpPr>
      <p:grpSpPr bwMode="auto">
        <a:xfrm>
          <a:off x="0" y="0"/>
          <a:ext cx="0" cy="0"/>
          <a:chOff x="0" y="0"/>
          <a:chExt cx="0" cy="0"/>
        </a:xfrm>
      </p:grpSpPr>
      <p:sp>
        <p:nvSpPr>
          <p:cNvPr id="64" name="Title Text"/>
          <p:cNvSpPr txBox="1">
            <a:spLocks noGrp="1"/>
          </p:cNvSpPr>
          <p:nvPr>
            <p:ph type="title"/>
          </p:nvPr>
        </p:nvSpPr>
        <p:spPr bwMode="auto">
          <a:xfrm>
            <a:off x="1300800" y="211199"/>
            <a:ext cx="8172315" cy="787560"/>
          </a:xfrm>
          <a:prstGeom prst="rect">
            <a:avLst/>
          </a:prstGeom>
        </p:spPr>
        <p:txBody>
          <a:bodyPr>
            <a:normAutofit/>
          </a:bodyPr>
          <a:lstStyle/>
          <a:p>
            <a:pPr>
              <a:defRPr/>
            </a:pPr>
            <a:r>
              <a:rPr/>
              <a:t>Title Text</a:t>
            </a:r>
          </a:p>
        </p:txBody>
      </p:sp>
      <p:sp>
        <p:nvSpPr>
          <p:cNvPr id="65" name="Body Level One…"/>
          <p:cNvSpPr txBox="1">
            <a:spLocks noGrp="1"/>
          </p:cNvSpPr>
          <p:nvPr>
            <p:ph type="body" sz="half" idx="1"/>
          </p:nvPr>
        </p:nvSpPr>
        <p:spPr bwMode="auto">
          <a:xfrm>
            <a:off x="609600" y="1600201"/>
            <a:ext cx="5384800" cy="4525964"/>
          </a:xfrm>
          <a:prstGeom prst="rect">
            <a:avLst/>
          </a:prstGeom>
        </p:spPr>
        <p:txBody>
          <a:bodyPr/>
          <a:lstStyle/>
          <a:p>
            <a:pPr>
              <a:defRPr/>
            </a:pPr>
            <a:r>
              <a:rPr/>
              <a:t>Body Level One</a:t>
            </a:r>
          </a:p>
          <a:p>
            <a:pPr lvl="1">
              <a:defRPr/>
            </a:pPr>
            <a:r>
              <a:rPr/>
              <a:t>Body Level Two</a:t>
            </a:r>
          </a:p>
          <a:p>
            <a:pPr lvl="2">
              <a:defRPr/>
            </a:pPr>
            <a:r>
              <a:rPr/>
              <a:t>Body Level Three</a:t>
            </a:r>
          </a:p>
          <a:p>
            <a:pPr lvl="3">
              <a:defRPr/>
            </a:pPr>
            <a:r>
              <a:rPr/>
              <a:t>Body Level Four</a:t>
            </a:r>
          </a:p>
          <a:p>
            <a:pPr lvl="4">
              <a:defRPr/>
            </a:pPr>
            <a:r>
              <a:rPr/>
              <a:t>Body Level Five</a:t>
            </a:r>
          </a:p>
        </p:txBody>
      </p:sp>
      <p:sp>
        <p:nvSpPr>
          <p:cNvPr id="66" name="Slide Number"/>
          <p:cNvSpPr txBox="1">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
        <p:nvSpPr>
          <p:cNvPr id="5"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woObj" userDrawn="1">
  <p:cSld name="1_Title, 2 Content">
    <p:spTree>
      <p:nvGrpSpPr>
        <p:cNvPr id="1" name=""/>
        <p:cNvGrpSpPr/>
        <p:nvPr/>
      </p:nvGrpSpPr>
      <p:grpSpPr bwMode="auto">
        <a:xfrm>
          <a:off x="0" y="0"/>
          <a:ext cx="0" cy="0"/>
          <a:chOff x="0" y="0"/>
          <a:chExt cx="0" cy="0"/>
        </a:xfrm>
      </p:grpSpPr>
      <p:sp>
        <p:nvSpPr>
          <p:cNvPr id="109" name="PlaceHolder 1"/>
          <p:cNvSpPr>
            <a:spLocks noGrp="1"/>
          </p:cNvSpPr>
          <p:nvPr>
            <p:ph type="title"/>
          </p:nvPr>
        </p:nvSpPr>
        <p:spPr bwMode="auto">
          <a:xfrm>
            <a:off x="423360" y="-132000"/>
            <a:ext cx="8170560" cy="1667040"/>
          </a:xfrm>
          <a:prstGeom prst="rect">
            <a:avLst/>
          </a:prstGeom>
        </p:spPr>
        <p:txBody>
          <a:bodyPr lIns="0" tIns="0" rIns="0" bIns="0" anchor="ctr">
            <a:noAutofit/>
          </a:bodyPr>
          <a:lstStyle/>
          <a:p>
            <a:pPr algn="ctr">
              <a:defRPr/>
            </a:pPr>
            <a:endParaRPr lang="en-US" sz="5850" b="0" strike="noStrike" spc="-1">
              <a:latin typeface="Arial"/>
            </a:endParaRPr>
          </a:p>
        </p:txBody>
      </p:sp>
      <p:sp>
        <p:nvSpPr>
          <p:cNvPr id="110" name="PlaceHolder 2"/>
          <p:cNvSpPr>
            <a:spLocks noGrp="1"/>
          </p:cNvSpPr>
          <p:nvPr>
            <p:ph type="body"/>
          </p:nvPr>
        </p:nvSpPr>
        <p:spPr bwMode="auto">
          <a:xfrm>
            <a:off x="609600" y="1604640"/>
            <a:ext cx="5354399" cy="3977280"/>
          </a:xfrm>
          <a:prstGeom prst="rect">
            <a:avLst/>
          </a:prstGeom>
        </p:spPr>
        <p:txBody>
          <a:bodyPr lIns="0" tIns="0" rIns="0" bIns="0">
            <a:normAutofit/>
          </a:bodyPr>
          <a:lstStyle/>
          <a:p>
            <a:pPr>
              <a:defRPr/>
            </a:pPr>
            <a:endParaRPr lang="en-US" sz="4250" b="0" strike="noStrike" spc="-1">
              <a:latin typeface="Arial"/>
            </a:endParaRPr>
          </a:p>
        </p:txBody>
      </p:sp>
      <p:sp>
        <p:nvSpPr>
          <p:cNvPr id="111" name="PlaceHolder 3"/>
          <p:cNvSpPr>
            <a:spLocks noGrp="1"/>
          </p:cNvSpPr>
          <p:nvPr>
            <p:ph type="body"/>
          </p:nvPr>
        </p:nvSpPr>
        <p:spPr bwMode="auto">
          <a:xfrm>
            <a:off x="6232320" y="1604640"/>
            <a:ext cx="5354399" cy="3977280"/>
          </a:xfrm>
          <a:prstGeom prst="rect">
            <a:avLst/>
          </a:prstGeom>
        </p:spPr>
        <p:txBody>
          <a:bodyPr lIns="0" tIns="0" rIns="0" bIns="0">
            <a:normAutofit/>
          </a:bodyPr>
          <a:lstStyle/>
          <a:p>
            <a:pPr>
              <a:defRPr/>
            </a:pPr>
            <a:endParaRPr lang="en-US" sz="4250" b="0" strike="noStrike" spc="-1">
              <a:latin typeface="Arial"/>
            </a:endParaRPr>
          </a:p>
        </p:txBody>
      </p:sp>
      <p:sp>
        <p:nvSpPr>
          <p:cNvPr id="5"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1_Title and Content">
    <p:spTree>
      <p:nvGrpSpPr>
        <p:cNvPr id="1" name=""/>
        <p:cNvGrpSpPr/>
        <p:nvPr/>
      </p:nvGrpSpPr>
      <p:grpSpPr bwMode="auto">
        <a:xfrm>
          <a:off x="0" y="0"/>
          <a:ext cx="0" cy="0"/>
          <a:chOff x="0" y="0"/>
          <a:chExt cx="0" cy="0"/>
        </a:xfrm>
      </p:grpSpPr>
      <p:sp>
        <p:nvSpPr>
          <p:cNvPr id="6" name="Rectangle 5"/>
          <p:cNvSpPr/>
          <p:nvPr userDrawn="1"/>
        </p:nvSpPr>
        <p:spPr bwMode="auto">
          <a:xfrm>
            <a:off x="11403107" y="0"/>
            <a:ext cx="788893" cy="6858000"/>
          </a:xfrm>
          <a:prstGeom prst="rect">
            <a:avLst/>
          </a:prstGeom>
          <a:solidFill>
            <a:schemeClr val="bg1"/>
          </a:solidFill>
          <a:ln w="15875" cap="flat" cmpd="sng" algn="ctr">
            <a:noFill/>
            <a:prstDash val="solid"/>
          </a:ln>
          <a:effectLst/>
        </p:spPr>
        <p:txBody>
          <a:bodyPr/>
          <a:lstStyle/>
          <a:p>
            <a:pPr marL="0" marR="0" lvl="0" indent="0" defTabSz="914377">
              <a:lnSpc>
                <a:spcPct val="100000"/>
              </a:lnSpc>
              <a:spcBef>
                <a:spcPts val="0"/>
              </a:spcBef>
              <a:spcAft>
                <a:spcPts val="0"/>
              </a:spcAft>
              <a:buClrTx/>
              <a:buSzTx/>
              <a:buFontTx/>
              <a:buNone/>
              <a:defRPr/>
            </a:pPr>
            <a:endParaRPr lang="en-US" sz="1800" b="0" i="0" u="none" strike="noStrike" cap="none" spc="0">
              <a:ln>
                <a:noFill/>
              </a:ln>
              <a:solidFill>
                <a:schemeClr val="bg1"/>
              </a:solidFill>
              <a:latin typeface="Arial"/>
              <a:ea typeface="Arial"/>
              <a:cs typeface="Arial"/>
            </a:endParaRPr>
          </a:p>
        </p:txBody>
      </p:sp>
      <p:sp>
        <p:nvSpPr>
          <p:cNvPr id="8" name="Slide Number Placeholder 5"/>
          <p:cNvSpPr txBox="1"/>
          <p:nvPr userDrawn="1"/>
        </p:nvSpPr>
        <p:spPr bwMode="auto">
          <a:xfrm>
            <a:off x="11428647" y="979689"/>
            <a:ext cx="636727" cy="322850"/>
          </a:xfrm>
          <a:prstGeom prst="rect">
            <a:avLst/>
          </a:prstGeom>
        </p:spPr>
        <p:txBody>
          <a:bodyPr vert="horz" lIns="91440" tIns="45720" rIns="45720" bIns="45720" rtlCol="0" anchor="ctr"/>
          <a:lstStyle>
            <a:defPPr>
              <a:defRPr lang="en-US"/>
            </a:defPPr>
            <a:lvl1pPr marL="0" algn="r" defTabSz="457200">
              <a:defRPr sz="1000">
                <a:solidFill>
                  <a:schemeClr val="bg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fld id="{6D22F896-40B5-4ADD-8801-0D06FADFA095}" type="slidenum">
              <a:rPr lang="en-US" sz="1000">
                <a:solidFill>
                  <a:schemeClr val="bg2">
                    <a:lumMod val="10000"/>
                  </a:schemeClr>
                </a:solidFill>
                <a:latin typeface="Arial"/>
              </a:rPr>
              <a:t>‹Nr.›</a:t>
            </a:fld>
            <a:endParaRPr lang="en-US" sz="1000">
              <a:solidFill>
                <a:schemeClr val="bg2">
                  <a:lumMod val="10000"/>
                </a:schemeClr>
              </a:solidFill>
              <a:latin typeface="Arial"/>
            </a:endParaRPr>
          </a:p>
        </p:txBody>
      </p:sp>
      <p:sp>
        <p:nvSpPr>
          <p:cNvPr id="11" name="Title 1"/>
          <p:cNvSpPr>
            <a:spLocks noGrp="1"/>
          </p:cNvSpPr>
          <p:nvPr>
            <p:ph type="title" hasCustomPrompt="1"/>
          </p:nvPr>
        </p:nvSpPr>
        <p:spPr bwMode="auto">
          <a:xfrm>
            <a:off x="681471" y="979689"/>
            <a:ext cx="8953827" cy="650329"/>
          </a:xfrm>
          <a:prstGeom prst="rect">
            <a:avLst/>
          </a:prstGeom>
        </p:spPr>
        <p:txBody>
          <a:bodyPr>
            <a:normAutofit/>
          </a:bodyPr>
          <a:lstStyle>
            <a:lvl1pPr algn="l">
              <a:defRPr sz="1800" b="1" i="0">
                <a:solidFill>
                  <a:srgbClr val="00B0F0"/>
                </a:solidFill>
                <a:latin typeface="Arial"/>
                <a:ea typeface="Arial"/>
                <a:cs typeface="Arial"/>
              </a:defRPr>
            </a:lvl1pPr>
          </a:lstStyle>
          <a:p>
            <a:pPr>
              <a:defRPr/>
            </a:pPr>
            <a:r>
              <a:rPr lang="en-US"/>
              <a:t>Click to edit master title style</a:t>
            </a:r>
            <a:endParaRPr/>
          </a:p>
        </p:txBody>
      </p:sp>
      <p:sp>
        <p:nvSpPr>
          <p:cNvPr id="12" name="Content Placeholder 2"/>
          <p:cNvSpPr>
            <a:spLocks noGrp="1"/>
          </p:cNvSpPr>
          <p:nvPr>
            <p:ph idx="1"/>
          </p:nvPr>
        </p:nvSpPr>
        <p:spPr bwMode="auto">
          <a:xfrm>
            <a:off x="681471" y="2032776"/>
            <a:ext cx="8953827" cy="3939399"/>
          </a:xfrm>
          <a:prstGeom prst="rect">
            <a:avLst/>
          </a:prstGeom>
        </p:spPr>
        <p:txBody>
          <a:bodyPr anchor="ctr">
            <a:normAutofit/>
          </a:bodyPr>
          <a:lstStyle>
            <a:lvl1pPr marL="228594" indent="-228594">
              <a:buClr>
                <a:srgbClr val="00B0F0"/>
              </a:buClr>
              <a:buFont typeface="Wingdings"/>
              <a:buChar char="§"/>
              <a:defRPr sz="3200" b="0" i="0">
                <a:solidFill>
                  <a:schemeClr val="tx1"/>
                </a:solidFill>
                <a:latin typeface="Arial"/>
                <a:ea typeface="Arial"/>
                <a:cs typeface="Arial"/>
              </a:defRPr>
            </a:lvl1pPr>
            <a:lvl2pPr marL="685783" indent="-228594">
              <a:buClr>
                <a:srgbClr val="00B0F0"/>
              </a:buClr>
              <a:buFont typeface="Wingdings"/>
              <a:buChar char="§"/>
              <a:defRPr sz="3200" b="0" i="0">
                <a:solidFill>
                  <a:schemeClr val="tx1"/>
                </a:solidFill>
                <a:latin typeface="Arial"/>
                <a:ea typeface="Arial"/>
                <a:cs typeface="Arial"/>
              </a:defRPr>
            </a:lvl2pPr>
            <a:lvl3pPr marL="1142971" indent="-228594">
              <a:buClr>
                <a:srgbClr val="00B0F0"/>
              </a:buClr>
              <a:buFont typeface="Wingdings"/>
              <a:buChar char="§"/>
              <a:defRPr sz="3200" b="0" i="0">
                <a:solidFill>
                  <a:schemeClr val="tx1"/>
                </a:solidFill>
                <a:latin typeface="Arial"/>
                <a:ea typeface="Arial"/>
                <a:cs typeface="Arial"/>
              </a:defRPr>
            </a:lvl3pPr>
            <a:lvl4pPr marL="1600160" indent="-228594">
              <a:buClr>
                <a:srgbClr val="00B0F0"/>
              </a:buClr>
              <a:buFont typeface="Wingdings"/>
              <a:buChar char="§"/>
              <a:defRPr sz="3200" b="0" i="0">
                <a:solidFill>
                  <a:schemeClr val="tx1"/>
                </a:solidFill>
                <a:latin typeface="Arial"/>
                <a:ea typeface="Arial"/>
                <a:cs typeface="Arial"/>
              </a:defRPr>
            </a:lvl4pPr>
            <a:lvl5pPr marL="2057349" indent="-228594">
              <a:buClr>
                <a:srgbClr val="00B0F0"/>
              </a:buClr>
              <a:buFont typeface="Wingdings"/>
              <a:buChar char="§"/>
              <a:defRPr sz="3200" b="0" i="0">
                <a:solidFill>
                  <a:schemeClr val="tx1"/>
                </a:solidFill>
                <a:latin typeface="Arial"/>
                <a:ea typeface="Arial"/>
                <a:cs typeface="Aria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type="title" preserve="1" userDrawn="1">
  <p:cSld name="4_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5" y="4430631"/>
            <a:ext cx="5737413" cy="709135"/>
          </a:xfrm>
        </p:spPr>
        <p:txBody>
          <a:bodyPr>
            <a:normAutofit/>
          </a:bodyPr>
          <a:lstStyle>
            <a:lvl1pPr marL="0" indent="0" algn="ctr">
              <a:buNone/>
              <a:defRPr sz="2000">
                <a:solidFill>
                  <a:schemeClr val="bg1">
                    <a:lumMod val="6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a:defRPr/>
            </a:pPr>
            <a:r>
              <a:rPr lang="de-DE"/>
              <a:t>Master-Untertitelformat bearbeiten</a:t>
            </a:r>
          </a:p>
        </p:txBody>
      </p:sp>
      <p:pic>
        <p:nvPicPr>
          <p:cNvPr id="9" name="Picture 1" descr="FCAR3________L____4___ Kopie"/>
          <p:cNvPicPr>
            <a:picLocks noChangeAspect="1" noChangeArrowheads="1"/>
          </p:cNvPicPr>
          <p:nvPr userDrawn="1"/>
        </p:nvPicPr>
        <p:blipFill>
          <a:blip r:embed="rId3"/>
          <a:stretch/>
        </p:blipFill>
        <p:spPr bwMode="auto">
          <a:xfrm>
            <a:off x="7" y="3"/>
            <a:ext cx="4110567" cy="2796117"/>
          </a:xfrm>
          <a:prstGeom prst="rect">
            <a:avLst/>
          </a:prstGeom>
          <a:noFill/>
          <a:ln>
            <a:noFill/>
          </a:ln>
        </p:spPr>
      </p:pic>
      <p:pic>
        <p:nvPicPr>
          <p:cNvPr id="11" name="Picture 90" descr="image007"/>
          <p:cNvPicPr>
            <a:picLocks noChangeAspect="1" noChangeArrowheads="1"/>
          </p:cNvPicPr>
          <p:nvPr userDrawn="1"/>
        </p:nvPicPr>
        <p:blipFill>
          <a:blip r:embed="rId4"/>
          <a:stretch/>
        </p:blipFill>
        <p:spPr bwMode="auto">
          <a:xfrm>
            <a:off x="8064500" y="3"/>
            <a:ext cx="4218517" cy="2559051"/>
          </a:xfrm>
          <a:prstGeom prst="rect">
            <a:avLst/>
          </a:prstGeom>
          <a:noFill/>
          <a:ln>
            <a:noFill/>
          </a:ln>
        </p:spPr>
      </p:pic>
      <p:pic>
        <p:nvPicPr>
          <p:cNvPr id="12" name="Picture 81"/>
          <p:cNvPicPr>
            <a:picLocks noChangeAspect="1" noChangeArrowheads="1"/>
          </p:cNvPicPr>
          <p:nvPr userDrawn="1"/>
        </p:nvPicPr>
        <p:blipFill>
          <a:blip r:embed="rId5"/>
          <a:stretch/>
        </p:blipFill>
        <p:spPr bwMode="auto">
          <a:xfrm>
            <a:off x="4110568" y="0"/>
            <a:ext cx="3953933" cy="2575984"/>
          </a:xfrm>
          <a:prstGeom prst="rect">
            <a:avLst/>
          </a:prstGeom>
          <a:noFill/>
          <a:ln>
            <a:noFill/>
          </a:ln>
        </p:spPr>
      </p:pic>
      <p:sp>
        <p:nvSpPr>
          <p:cNvPr id="14" name="Line 76"/>
          <p:cNvSpPr>
            <a:spLocks noChangeShapeType="1"/>
          </p:cNvSpPr>
          <p:nvPr userDrawn="1"/>
        </p:nvSpPr>
        <p:spPr bwMode="auto">
          <a:xfrm>
            <a:off x="8064500" y="0"/>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0" y="6"/>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578469"/>
            <a:ext cx="12164899" cy="3482999"/>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9">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6"/>
          <a:stretch/>
        </p:blipFill>
        <p:spPr bwMode="auto">
          <a:xfrm>
            <a:off x="11139095" y="6053106"/>
            <a:ext cx="1047125" cy="825120"/>
          </a:xfrm>
          <a:prstGeom prst="rect">
            <a:avLst/>
          </a:prstGeom>
          <a:noFill/>
          <a:ln>
            <a:noFill/>
          </a:ln>
        </p:spPr>
      </p:pic>
      <p:grpSp>
        <p:nvGrpSpPr>
          <p:cNvPr id="23" name="Group 22"/>
          <p:cNvGrpSpPr/>
          <p:nvPr userDrawn="1"/>
        </p:nvGrpSpPr>
        <p:grpSpPr bwMode="auto">
          <a:xfrm>
            <a:off x="168614" y="6141072"/>
            <a:ext cx="10744680" cy="755724"/>
            <a:chOff x="-23423" y="6262050"/>
            <a:chExt cx="8058510"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a:p>
          </p:txBody>
        </p:sp>
        <p:pic>
          <p:nvPicPr>
            <p:cNvPr id="25" name="Picture 10"/>
            <p:cNvPicPr>
              <a:picLocks noChangeAspect="1" noChangeArrowheads="1"/>
            </p:cNvPicPr>
            <p:nvPr/>
          </p:nvPicPr>
          <p:blipFill>
            <a:blip r:embed="rId7"/>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a:p>
          </p:txBody>
        </p:sp>
        <p:pic>
          <p:nvPicPr>
            <p:cNvPr id="27" name="Picture 16"/>
            <p:cNvPicPr>
              <a:picLocks noChangeAspect="1" noChangeArrowheads="1"/>
            </p:cNvPicPr>
            <p:nvPr/>
          </p:nvPicPr>
          <p:blipFill>
            <a:blip r:embed="rId8"/>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a:p>
          </p:txBody>
        </p:sp>
        <p:pic>
          <p:nvPicPr>
            <p:cNvPr id="29" name="Picture 28"/>
            <p:cNvPicPr>
              <a:picLocks noChangeAspect="1" noChangeArrowheads="1"/>
            </p:cNvPicPr>
            <p:nvPr/>
          </p:nvPicPr>
          <p:blipFill>
            <a:blip r:embed="rId9"/>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10"/>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a:p>
          </p:txBody>
        </p:sp>
        <p:pic>
          <p:nvPicPr>
            <p:cNvPr id="32" name="Picture 34"/>
            <p:cNvPicPr>
              <a:picLocks noChangeAspect="1" noChangeArrowheads="1"/>
            </p:cNvPicPr>
            <p:nvPr/>
          </p:nvPicPr>
          <p:blipFill>
            <a:blip r:embed="rId11"/>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a:p>
          </p:txBody>
        </p:sp>
        <p:pic>
          <p:nvPicPr>
            <p:cNvPr id="34" name="Picture 46"/>
            <p:cNvPicPr>
              <a:picLocks noChangeAspect="1" noChangeArrowheads="1"/>
            </p:cNvPicPr>
            <p:nvPr/>
          </p:nvPicPr>
          <p:blipFill>
            <a:blip r:embed="rId12"/>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a:p>
          </p:txBody>
        </p:sp>
        <p:graphicFrame>
          <p:nvGraphicFramePr>
            <p:cNvPr id="5" name="Objekt 4"/>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4105" name="oleObj" r:id="rId13" imgW="2723515" imgH="1695450" progId="MSPhotoEd.3">
                    <p:embed/>
                  </p:oleObj>
                </mc:Choice>
                <mc:Fallback>
                  <p:oleObj name="oleObj" r:id="rId13" imgW="2723515" imgH="1695450" progId="MSPhotoEd.3">
                    <p:embed/>
                    <p:pic>
                      <p:nvPicPr>
                        <p:cNvPr id="36" name="Object 49"/>
                        <p:cNvPicPr/>
                        <p:nvPr/>
                      </p:nvPicPr>
                      <p:blipFill>
                        <a:blip r:embed="rId14"/>
                        <a:stretch/>
                      </p:blipFill>
                      <p:spPr bwMode="auto">
                        <a:xfrm>
                          <a:off x="3752610" y="6262050"/>
                          <a:ext cx="538440" cy="360000"/>
                        </a:xfrm>
                        <a:prstGeom prst="rect">
                          <a:avLst/>
                        </a:prstGeom>
                        <a:noFill/>
                        <a:ln w="9525" cap="rnd">
                          <a:solidFill>
                            <a:srgbClr val="000000"/>
                          </a:solidFill>
                          <a:prstDash val="sysDot"/>
                          <a:miter lim="800000"/>
                          <a:headEnd/>
                          <a:tailEnd/>
                        </a:ln>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a:p>
          </p:txBody>
        </p:sp>
        <p:pic>
          <p:nvPicPr>
            <p:cNvPr id="38" name="Picture 52"/>
            <p:cNvPicPr>
              <a:picLocks noChangeAspect="1" noChangeArrowheads="1"/>
            </p:cNvPicPr>
            <p:nvPr/>
          </p:nvPicPr>
          <p:blipFill>
            <a:blip r:embed="rId15"/>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chemeClr val="bg1">
                      <a:lumMod val="75000"/>
                    </a:schemeClr>
                  </a:solidFill>
                  <a:ea typeface="ＭＳ Ｐゴシック"/>
                </a:rPr>
                <a:t>Russia</a:t>
              </a:r>
              <a:endParaRPr/>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a:p>
          </p:txBody>
        </p:sp>
        <p:pic>
          <p:nvPicPr>
            <p:cNvPr id="41" name="Picture 62" descr="slowenien-fahne-slowenia-flagge_0_g_60px"/>
            <p:cNvPicPr>
              <a:picLocks noChangeAspect="1" noChangeArrowheads="1"/>
            </p:cNvPicPr>
            <p:nvPr/>
          </p:nvPicPr>
          <p:blipFill>
            <a:blip r:embed="rId16"/>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7"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a:p>
          </p:txBody>
        </p:sp>
        <p:pic>
          <p:nvPicPr>
            <p:cNvPr id="43" name="Grafik 1"/>
            <p:cNvPicPr>
              <a:picLocks noChangeAspect="1"/>
            </p:cNvPicPr>
            <p:nvPr/>
          </p:nvPicPr>
          <p:blipFill>
            <a:blip r:embed="rId17"/>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8"/>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a:p>
          </p:txBody>
        </p:sp>
      </p:grpSp>
      <p:sp>
        <p:nvSpPr>
          <p:cNvPr id="4" name="Rectangle 3"/>
          <p:cNvSpPr/>
          <p:nvPr userDrawn="1"/>
        </p:nvSpPr>
        <p:spPr bwMode="auto">
          <a:xfrm>
            <a:off x="6096001" y="6076109"/>
            <a:ext cx="851140" cy="640992"/>
          </a:xfrm>
          <a:prstGeom prst="rect">
            <a:avLst/>
          </a:prstGeom>
          <a:solidFill>
            <a:schemeClr val="bg1">
              <a:lumMod val="85000"/>
              <a:alpha val="73898"/>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en-GB" sz="32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itle" preserve="1" userDrawn="1">
  <p:cSld name="3_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5" y="4430633"/>
            <a:ext cx="5737413" cy="709135"/>
          </a:xfrm>
        </p:spPr>
        <p:txBody>
          <a:bodyPr>
            <a:normAutofit/>
          </a:bodyPr>
          <a:lstStyle>
            <a:lvl1pPr marL="0" indent="0" algn="ctr">
              <a:buNone/>
              <a:defRPr sz="2000">
                <a:solidFill>
                  <a:schemeClr val="bg1">
                    <a:lumMod val="6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pPr>
              <a:defRPr/>
            </a:pPr>
            <a:r>
              <a:rPr lang="de-DE"/>
              <a:t>Master-Untertitelformat bearbeiten</a:t>
            </a:r>
          </a:p>
        </p:txBody>
      </p:sp>
      <p:sp>
        <p:nvSpPr>
          <p:cNvPr id="14" name="Line 76"/>
          <p:cNvSpPr>
            <a:spLocks noChangeShapeType="1"/>
          </p:cNvSpPr>
          <p:nvPr userDrawn="1"/>
        </p:nvSpPr>
        <p:spPr bwMode="auto">
          <a:xfrm>
            <a:off x="8064500" y="1"/>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174753" y="3354449"/>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900966"/>
            <a:ext cx="12164899" cy="3160502"/>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9">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3"/>
          <a:stretch/>
        </p:blipFill>
        <p:spPr bwMode="auto">
          <a:xfrm>
            <a:off x="11139096" y="6053106"/>
            <a:ext cx="1047125" cy="825120"/>
          </a:xfrm>
          <a:prstGeom prst="rect">
            <a:avLst/>
          </a:prstGeom>
          <a:noFill/>
          <a:ln>
            <a:noFill/>
          </a:ln>
        </p:spPr>
      </p:pic>
      <p:grpSp>
        <p:nvGrpSpPr>
          <p:cNvPr id="23" name="Group 22"/>
          <p:cNvGrpSpPr/>
          <p:nvPr userDrawn="1"/>
        </p:nvGrpSpPr>
        <p:grpSpPr bwMode="auto">
          <a:xfrm>
            <a:off x="168615" y="6141072"/>
            <a:ext cx="10744680" cy="755724"/>
            <a:chOff x="-23423" y="6262050"/>
            <a:chExt cx="8058510"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a:p>
          </p:txBody>
        </p:sp>
        <p:pic>
          <p:nvPicPr>
            <p:cNvPr id="25" name="Picture 10"/>
            <p:cNvPicPr>
              <a:picLocks noChangeAspect="1" noChangeArrowheads="1"/>
            </p:cNvPicPr>
            <p:nvPr/>
          </p:nvPicPr>
          <p:blipFill>
            <a:blip r:embed="rId4"/>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a:p>
          </p:txBody>
        </p:sp>
        <p:pic>
          <p:nvPicPr>
            <p:cNvPr id="27" name="Picture 16"/>
            <p:cNvPicPr>
              <a:picLocks noChangeAspect="1" noChangeArrowheads="1"/>
            </p:cNvPicPr>
            <p:nvPr/>
          </p:nvPicPr>
          <p:blipFill>
            <a:blip r:embed="rId5"/>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a:p>
          </p:txBody>
        </p:sp>
        <p:pic>
          <p:nvPicPr>
            <p:cNvPr id="29" name="Picture 28"/>
            <p:cNvPicPr>
              <a:picLocks noChangeAspect="1" noChangeArrowheads="1"/>
            </p:cNvPicPr>
            <p:nvPr/>
          </p:nvPicPr>
          <p:blipFill>
            <a:blip r:embed="rId6"/>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7"/>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a:p>
          </p:txBody>
        </p:sp>
        <p:pic>
          <p:nvPicPr>
            <p:cNvPr id="32" name="Picture 34"/>
            <p:cNvPicPr>
              <a:picLocks noChangeAspect="1" noChangeArrowheads="1"/>
            </p:cNvPicPr>
            <p:nvPr/>
          </p:nvPicPr>
          <p:blipFill>
            <a:blip r:embed="rId8"/>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a:p>
          </p:txBody>
        </p:sp>
        <p:pic>
          <p:nvPicPr>
            <p:cNvPr id="34" name="Picture 46"/>
            <p:cNvPicPr>
              <a:picLocks noChangeAspect="1" noChangeArrowheads="1"/>
            </p:cNvPicPr>
            <p:nvPr/>
          </p:nvPicPr>
          <p:blipFill>
            <a:blip r:embed="rId9"/>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a:p>
          </p:txBody>
        </p:sp>
        <p:graphicFrame>
          <p:nvGraphicFramePr>
            <p:cNvPr id="8" name="Objekt 7"/>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5129" name="oleObj" r:id="rId10" imgW="2723515" imgH="1695450" progId="MSPhotoEd.3">
                    <p:embed/>
                  </p:oleObj>
                </mc:Choice>
                <mc:Fallback>
                  <p:oleObj name="oleObj" r:id="rId10" imgW="2723515" imgH="1695450" progId="MSPhotoEd.3">
                    <p:embed/>
                    <p:pic>
                      <p:nvPicPr>
                        <p:cNvPr id="36" name="Object 49"/>
                        <p:cNvPicPr/>
                        <p:nvPr/>
                      </p:nvPicPr>
                      <p:blipFill>
                        <a:blip r:embed="rId11"/>
                        <a:stretch/>
                      </p:blipFill>
                      <p:spPr bwMode="auto">
                        <a:xfrm>
                          <a:off x="3752610" y="6262050"/>
                          <a:ext cx="538440" cy="360000"/>
                        </a:xfrm>
                        <a:prstGeom prst="rect">
                          <a:avLst/>
                        </a:prstGeom>
                        <a:noFill/>
                        <a:ln w="9525" cap="rnd">
                          <a:solidFill>
                            <a:srgbClr val="000000"/>
                          </a:solidFill>
                          <a:prstDash val="sysDot"/>
                          <a:miter lim="800000"/>
                          <a:headEnd/>
                          <a:tailEnd/>
                        </a:ln>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a:p>
          </p:txBody>
        </p:sp>
        <p:pic>
          <p:nvPicPr>
            <p:cNvPr id="38" name="Picture 52"/>
            <p:cNvPicPr>
              <a:picLocks noChangeAspect="1" noChangeArrowheads="1"/>
            </p:cNvPicPr>
            <p:nvPr/>
          </p:nvPicPr>
          <p:blipFill>
            <a:blip r:embed="rId12"/>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chemeClr val="bg1">
                      <a:lumMod val="75000"/>
                    </a:schemeClr>
                  </a:solidFill>
                  <a:ea typeface="ＭＳ Ｐゴシック"/>
                </a:rPr>
                <a:t>Russia</a:t>
              </a:r>
              <a:endParaRPr/>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a:p>
          </p:txBody>
        </p:sp>
        <p:pic>
          <p:nvPicPr>
            <p:cNvPr id="41" name="Picture 62" descr="slowenien-fahne-slowenia-flagge_0_g_60px"/>
            <p:cNvPicPr>
              <a:picLocks noChangeAspect="1" noChangeArrowheads="1"/>
            </p:cNvPicPr>
            <p:nvPr/>
          </p:nvPicPr>
          <p:blipFill>
            <a:blip r:embed="rId13"/>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8"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a:p>
          </p:txBody>
        </p:sp>
        <p:pic>
          <p:nvPicPr>
            <p:cNvPr id="43" name="Grafik 1"/>
            <p:cNvPicPr>
              <a:picLocks noChangeAspect="1"/>
            </p:cNvPicPr>
            <p:nvPr/>
          </p:nvPicPr>
          <p:blipFill>
            <a:blip r:embed="rId14"/>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5"/>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a:p>
          </p:txBody>
        </p:sp>
      </p:grpSp>
      <p:sp>
        <p:nvSpPr>
          <p:cNvPr id="4" name="Rectangle 3"/>
          <p:cNvSpPr/>
          <p:nvPr userDrawn="1"/>
        </p:nvSpPr>
        <p:spPr bwMode="auto">
          <a:xfrm>
            <a:off x="6096002" y="6076109"/>
            <a:ext cx="851140" cy="640992"/>
          </a:xfrm>
          <a:prstGeom prst="rect">
            <a:avLst/>
          </a:prstGeom>
          <a:solidFill>
            <a:schemeClr val="bg1">
              <a:lumMod val="85000"/>
              <a:alpha val="73898"/>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en-GB" sz="3200"/>
          </a:p>
        </p:txBody>
      </p:sp>
      <p:pic>
        <p:nvPicPr>
          <p:cNvPr id="5" name="Google Shape;118;p26"/>
          <p:cNvPicPr>
            <a:picLocks noChangeAspect="1"/>
          </p:cNvPicPr>
          <p:nvPr userDrawn="1"/>
        </p:nvPicPr>
        <p:blipFill>
          <a:blip r:embed="rId16">
            <a:alphaModFix amt="58999"/>
          </a:blip>
          <a:srcRect l="4925" b="8149"/>
          <a:stretch/>
        </p:blipFill>
        <p:spPr bwMode="auto">
          <a:xfrm>
            <a:off x="1" y="0"/>
            <a:ext cx="4035377" cy="2880000"/>
          </a:xfrm>
          <a:prstGeom prst="rect">
            <a:avLst/>
          </a:prstGeom>
          <a:noFill/>
          <a:ln>
            <a:noFill/>
          </a:ln>
        </p:spPr>
      </p:pic>
      <p:pic>
        <p:nvPicPr>
          <p:cNvPr id="6" name="Google Shape;119;p26"/>
          <p:cNvPicPr>
            <a:picLocks noChangeAspect="1"/>
          </p:cNvPicPr>
          <p:nvPr userDrawn="1"/>
        </p:nvPicPr>
        <p:blipFill>
          <a:blip r:embed="rId17">
            <a:alphaModFix amt="58999"/>
          </a:blip>
          <a:srcRect l="13515" t="13527" r="15798" b="11069"/>
          <a:stretch/>
        </p:blipFill>
        <p:spPr bwMode="auto">
          <a:xfrm>
            <a:off x="3960001" y="0"/>
            <a:ext cx="4065891" cy="2880000"/>
          </a:xfrm>
          <a:prstGeom prst="rect">
            <a:avLst/>
          </a:prstGeom>
          <a:noFill/>
          <a:ln>
            <a:noFill/>
          </a:ln>
        </p:spPr>
      </p:pic>
      <p:pic>
        <p:nvPicPr>
          <p:cNvPr id="7" name="Google Shape;120;p26"/>
          <p:cNvPicPr/>
          <p:nvPr userDrawn="1"/>
        </p:nvPicPr>
        <p:blipFill>
          <a:blip r:embed="rId18">
            <a:alphaModFix amt="58999"/>
          </a:blip>
          <a:srcRect l="8458" t="12702" b="13745"/>
          <a:stretch/>
        </p:blipFill>
        <p:spPr bwMode="auto">
          <a:xfrm>
            <a:off x="8047696" y="0"/>
            <a:ext cx="4144304" cy="28800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7_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1300800" y="211199"/>
            <a:ext cx="8095055" cy="935045"/>
          </a:xfrm>
        </p:spPr>
        <p:txBody>
          <a:bodyPr anchor="b"/>
          <a:lstStyle>
            <a:lvl1pPr marL="0" indent="0" algn="l">
              <a:buNone/>
              <a:defRPr sz="2650" b="1"/>
            </a:lvl1pPr>
          </a:lstStyle>
          <a:p>
            <a:pPr>
              <a:defRPr/>
            </a:pPr>
            <a:r>
              <a:rPr lang="de-DE"/>
              <a:t>Titel hinzufügen</a:t>
            </a:r>
            <a:endParaRPr/>
          </a:p>
        </p:txBody>
      </p:sp>
      <p:sp>
        <p:nvSpPr>
          <p:cNvPr id="7"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twoObj" preserve="1" userDrawn="1">
  <p:cSld name="3_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Datumsplatzhalter 4"/>
          <p:cNvSpPr>
            <a:spLocks noGrp="1"/>
          </p:cNvSpPr>
          <p:nvPr>
            <p:ph type="dt" sz="half" idx="13"/>
          </p:nvPr>
        </p:nvSpPr>
        <p:spPr bwMode="auto">
          <a:xfrm>
            <a:off x="9465335" y="6552644"/>
            <a:ext cx="1133108" cy="365125"/>
          </a:xfrm>
          <a:prstGeom prst="rect">
            <a:avLst/>
          </a:prstGeom>
        </p:spPr>
        <p:txBody>
          <a:bodyPr vert="horz" lIns="91440" tIns="45720" rIns="91440" bIns="45720" rtlCol="0" anchor="ctr"/>
          <a:lstStyle>
            <a:lvl1pPr algn="r">
              <a:defRPr sz="1000">
                <a:solidFill>
                  <a:schemeClr val="tx1"/>
                </a:solidFill>
              </a:defRPr>
            </a:lvl1pPr>
          </a:lstStyle>
          <a:p>
            <a:pPr>
              <a:defRPr/>
            </a:pPr>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titleOnly" preserve="1" userDrawn="1">
  <p:cSld name="2_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obj" userDrawn="1">
  <p:cSld name="6_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Inhaltsplatzhalter 2"/>
          <p:cNvSpPr>
            <a:spLocks noGrp="1"/>
          </p:cNvSpPr>
          <p:nvPr>
            <p:ph idx="1"/>
          </p:nvPr>
        </p:nvSpPr>
        <p:spPr bwMode="auto"/>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10" name="Slide Number Placeholder 9"/>
          <p:cNvSpPr>
            <a:spLocks noGrp="1"/>
          </p:cNvSpPr>
          <p:nvPr>
            <p:ph type="sldNum" sz="quarter" idx="12"/>
          </p:nvPr>
        </p:nvSpPr>
        <p:spPr bwMode="auto"/>
        <p:txBody>
          <a:bodyPr/>
          <a:lstStyle/>
          <a:p>
            <a:pPr>
              <a:defRPr/>
            </a:pPr>
            <a:fld id="{4507C520-4A4D-4570-9A7A-EE5BB9DF61F9}" type="slidenum">
              <a:rPr lang="de-DE"/>
              <a:t>‹Nr.›</a:t>
            </a:fld>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1300800" y="211199"/>
            <a:ext cx="8095055" cy="935045"/>
          </a:xfrm>
        </p:spPr>
        <p:txBody>
          <a:bodyPr anchor="b"/>
          <a:lstStyle>
            <a:lvl1pPr marL="0" indent="0" algn="l">
              <a:buNone/>
              <a:defRPr sz="2650" b="1"/>
            </a:lvl1pPr>
          </a:lstStyle>
          <a:p>
            <a:pPr>
              <a:defRPr/>
            </a:pPr>
            <a:r>
              <a:rPr lang="de-DE"/>
              <a:t>Titel hinzufügen</a:t>
            </a:r>
            <a:endParaRPr/>
          </a:p>
        </p:txBody>
      </p:sp>
      <p:sp>
        <p:nvSpPr>
          <p:cNvPr id="7"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twoObj" userDrawn="1">
  <p:cSld name="2_Title, 2 Content">
    <p:spTree>
      <p:nvGrpSpPr>
        <p:cNvPr id="1" name=""/>
        <p:cNvGrpSpPr/>
        <p:nvPr/>
      </p:nvGrpSpPr>
      <p:grpSpPr bwMode="auto">
        <a:xfrm>
          <a:off x="0" y="0"/>
          <a:ext cx="0" cy="0"/>
          <a:chOff x="0" y="0"/>
          <a:chExt cx="0" cy="0"/>
        </a:xfrm>
      </p:grpSpPr>
      <p:sp>
        <p:nvSpPr>
          <p:cNvPr id="109" name="PlaceHolder 1"/>
          <p:cNvSpPr>
            <a:spLocks noGrp="1"/>
          </p:cNvSpPr>
          <p:nvPr>
            <p:ph type="title"/>
          </p:nvPr>
        </p:nvSpPr>
        <p:spPr bwMode="auto">
          <a:xfrm>
            <a:off x="423360" y="-132000"/>
            <a:ext cx="8170560" cy="1667040"/>
          </a:xfrm>
          <a:prstGeom prst="rect">
            <a:avLst/>
          </a:prstGeom>
        </p:spPr>
        <p:txBody>
          <a:bodyPr lIns="0" tIns="0" rIns="0" bIns="0" anchor="ctr">
            <a:noAutofit/>
          </a:bodyPr>
          <a:lstStyle/>
          <a:p>
            <a:pPr algn="ctr">
              <a:defRPr/>
            </a:pPr>
            <a:endParaRPr lang="en-US" sz="5850" b="0" strike="noStrike" spc="-1">
              <a:latin typeface="Arial"/>
            </a:endParaRPr>
          </a:p>
        </p:txBody>
      </p:sp>
      <p:sp>
        <p:nvSpPr>
          <p:cNvPr id="110" name="PlaceHolder 2"/>
          <p:cNvSpPr>
            <a:spLocks noGrp="1"/>
          </p:cNvSpPr>
          <p:nvPr>
            <p:ph type="body"/>
          </p:nvPr>
        </p:nvSpPr>
        <p:spPr bwMode="auto">
          <a:xfrm>
            <a:off x="609600" y="1604640"/>
            <a:ext cx="5354399" cy="3977280"/>
          </a:xfrm>
          <a:prstGeom prst="rect">
            <a:avLst/>
          </a:prstGeom>
        </p:spPr>
        <p:txBody>
          <a:bodyPr lIns="0" tIns="0" rIns="0" bIns="0">
            <a:normAutofit/>
          </a:bodyPr>
          <a:lstStyle/>
          <a:p>
            <a:pPr>
              <a:defRPr/>
            </a:pPr>
            <a:endParaRPr lang="en-US" sz="4250" b="0" strike="noStrike" spc="-1">
              <a:latin typeface="Arial"/>
            </a:endParaRPr>
          </a:p>
        </p:txBody>
      </p:sp>
      <p:sp>
        <p:nvSpPr>
          <p:cNvPr id="111" name="PlaceHolder 3"/>
          <p:cNvSpPr>
            <a:spLocks noGrp="1"/>
          </p:cNvSpPr>
          <p:nvPr>
            <p:ph type="body"/>
          </p:nvPr>
        </p:nvSpPr>
        <p:spPr bwMode="auto">
          <a:xfrm>
            <a:off x="6232320" y="1604640"/>
            <a:ext cx="5354399" cy="3977280"/>
          </a:xfrm>
          <a:prstGeom prst="rect">
            <a:avLst/>
          </a:prstGeom>
        </p:spPr>
        <p:txBody>
          <a:bodyPr lIns="0" tIns="0" rIns="0" bIns="0">
            <a:normAutofit/>
          </a:bodyPr>
          <a:lstStyle/>
          <a:p>
            <a:pPr>
              <a:defRPr/>
            </a:pPr>
            <a:endParaRPr lang="en-US" sz="4250" b="0" strike="noStrike" spc="-1">
              <a:latin typeface="Arial"/>
            </a:endParaRPr>
          </a:p>
        </p:txBody>
      </p:sp>
      <p:sp>
        <p:nvSpPr>
          <p:cNvPr id="5"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5_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1300800" y="211199"/>
            <a:ext cx="8095055" cy="935045"/>
          </a:xfrm>
        </p:spPr>
        <p:txBody>
          <a:bodyPr anchor="b"/>
          <a:lstStyle>
            <a:lvl1pPr marL="0" indent="0" algn="l">
              <a:buNone/>
              <a:defRPr sz="2650" b="1"/>
            </a:lvl1pPr>
          </a:lstStyle>
          <a:p>
            <a:pPr>
              <a:defRPr/>
            </a:pPr>
            <a:r>
              <a:rPr lang="de-DE"/>
              <a:t>Titel hinzufügen</a:t>
            </a:r>
            <a:endParaRPr/>
          </a:p>
        </p:txBody>
      </p:sp>
      <p:sp>
        <p:nvSpPr>
          <p:cNvPr id="7" name="Fußzeilenplatzhalter 7"/>
          <p:cNvSpPr>
            <a:spLocks noGrp="1"/>
          </p:cNvSpPr>
          <p:nvPr>
            <p:ph type="ftr" sz="quarter" idx="3"/>
          </p:nvPr>
        </p:nvSpPr>
        <p:spPr bwMode="auto">
          <a:xfrm>
            <a:off x="5350935" y="6560612"/>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endParaRPr/>
          </a:p>
        </p:txBody>
      </p:sp>
      <p:sp>
        <p:nvSpPr>
          <p:cNvPr id="3" name="Untertitel 2"/>
          <p:cNvSpPr>
            <a:spLocks noGrp="1"/>
          </p:cNvSpPr>
          <p:nvPr>
            <p:ph type="subTitle" idx="1"/>
          </p:nvPr>
        </p:nvSpPr>
        <p:spPr bwMode="auto">
          <a:xfrm>
            <a:off x="2868706" y="4430631"/>
            <a:ext cx="5737413" cy="709135"/>
          </a:xfrm>
        </p:spPr>
        <p:txBody>
          <a:bodyPr>
            <a:normAutofit/>
          </a:bodyPr>
          <a:lstStyle>
            <a:lvl1pPr marL="0" indent="0" algn="ctr">
              <a:buNone/>
              <a:defRPr sz="2000">
                <a:solidFill>
                  <a:schemeClr val="bg1">
                    <a:lumMod val="6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a:defRPr/>
            </a:pPr>
            <a:r>
              <a:rPr lang="de-DE"/>
              <a:t>Master-Untertitelformat bearbeiten</a:t>
            </a:r>
            <a:endParaRPr/>
          </a:p>
        </p:txBody>
      </p:sp>
      <p:pic>
        <p:nvPicPr>
          <p:cNvPr id="9" name="Picture 1" descr="FCAR3________L____4___ Kopie"/>
          <p:cNvPicPr>
            <a:picLocks noChangeAspect="1" noChangeArrowheads="1"/>
          </p:cNvPicPr>
          <p:nvPr userDrawn="1"/>
        </p:nvPicPr>
        <p:blipFill>
          <a:blip r:embed="rId3"/>
          <a:stretch/>
        </p:blipFill>
        <p:spPr bwMode="auto">
          <a:xfrm>
            <a:off x="7" y="3"/>
            <a:ext cx="4110567" cy="2796117"/>
          </a:xfrm>
          <a:prstGeom prst="rect">
            <a:avLst/>
          </a:prstGeom>
          <a:noFill/>
          <a:ln>
            <a:noFill/>
          </a:ln>
        </p:spPr>
      </p:pic>
      <p:pic>
        <p:nvPicPr>
          <p:cNvPr id="11" name="Picture 90" descr="image007"/>
          <p:cNvPicPr>
            <a:picLocks noChangeAspect="1" noChangeArrowheads="1"/>
          </p:cNvPicPr>
          <p:nvPr userDrawn="1"/>
        </p:nvPicPr>
        <p:blipFill>
          <a:blip r:embed="rId4"/>
          <a:stretch/>
        </p:blipFill>
        <p:spPr bwMode="auto">
          <a:xfrm>
            <a:off x="8064500" y="3"/>
            <a:ext cx="4218517" cy="2559051"/>
          </a:xfrm>
          <a:prstGeom prst="rect">
            <a:avLst/>
          </a:prstGeom>
          <a:noFill/>
          <a:ln>
            <a:noFill/>
          </a:ln>
        </p:spPr>
      </p:pic>
      <p:pic>
        <p:nvPicPr>
          <p:cNvPr id="12" name="Picture 81"/>
          <p:cNvPicPr>
            <a:picLocks noChangeAspect="1" noChangeArrowheads="1"/>
          </p:cNvPicPr>
          <p:nvPr userDrawn="1"/>
        </p:nvPicPr>
        <p:blipFill>
          <a:blip r:embed="rId5"/>
          <a:stretch/>
        </p:blipFill>
        <p:spPr bwMode="auto">
          <a:xfrm>
            <a:off x="4110568" y="0"/>
            <a:ext cx="3953933" cy="2575984"/>
          </a:xfrm>
          <a:prstGeom prst="rect">
            <a:avLst/>
          </a:prstGeom>
          <a:noFill/>
          <a:ln>
            <a:noFill/>
          </a:ln>
        </p:spPr>
      </p:pic>
      <p:sp>
        <p:nvSpPr>
          <p:cNvPr id="14" name="Line 76"/>
          <p:cNvSpPr>
            <a:spLocks noChangeShapeType="1"/>
          </p:cNvSpPr>
          <p:nvPr userDrawn="1"/>
        </p:nvSpPr>
        <p:spPr bwMode="auto">
          <a:xfrm>
            <a:off x="8064500" y="0"/>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0" y="6"/>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578469"/>
            <a:ext cx="12164899" cy="3482999"/>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8">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6"/>
          <a:stretch/>
        </p:blipFill>
        <p:spPr bwMode="auto">
          <a:xfrm>
            <a:off x="11139095" y="6053106"/>
            <a:ext cx="1047125" cy="825120"/>
          </a:xfrm>
          <a:prstGeom prst="rect">
            <a:avLst/>
          </a:prstGeom>
          <a:noFill/>
          <a:ln>
            <a:noFill/>
          </a:ln>
        </p:spPr>
      </p:pic>
      <p:grpSp>
        <p:nvGrpSpPr>
          <p:cNvPr id="23" name="Group 22"/>
          <p:cNvGrpSpPr/>
          <p:nvPr userDrawn="1"/>
        </p:nvGrpSpPr>
        <p:grpSpPr bwMode="auto">
          <a:xfrm>
            <a:off x="168613" y="6141072"/>
            <a:ext cx="10744679" cy="755724"/>
            <a:chOff x="-23423" y="6262050"/>
            <a:chExt cx="8058509"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sz="3200"/>
            </a:p>
          </p:txBody>
        </p:sp>
        <p:pic>
          <p:nvPicPr>
            <p:cNvPr id="25" name="Picture 10"/>
            <p:cNvPicPr>
              <a:picLocks noChangeAspect="1" noChangeArrowheads="1"/>
            </p:cNvPicPr>
            <p:nvPr/>
          </p:nvPicPr>
          <p:blipFill>
            <a:blip r:embed="rId7"/>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sz="3200"/>
            </a:p>
          </p:txBody>
        </p:sp>
        <p:pic>
          <p:nvPicPr>
            <p:cNvPr id="27" name="Picture 16"/>
            <p:cNvPicPr>
              <a:picLocks noChangeAspect="1" noChangeArrowheads="1"/>
            </p:cNvPicPr>
            <p:nvPr/>
          </p:nvPicPr>
          <p:blipFill>
            <a:blip r:embed="rId8"/>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sz="3200"/>
            </a:p>
          </p:txBody>
        </p:sp>
        <p:pic>
          <p:nvPicPr>
            <p:cNvPr id="29" name="Picture 28"/>
            <p:cNvPicPr>
              <a:picLocks noChangeAspect="1" noChangeArrowheads="1"/>
            </p:cNvPicPr>
            <p:nvPr/>
          </p:nvPicPr>
          <p:blipFill>
            <a:blip r:embed="rId9"/>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10"/>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sz="3200"/>
            </a:p>
          </p:txBody>
        </p:sp>
        <p:pic>
          <p:nvPicPr>
            <p:cNvPr id="32" name="Picture 34"/>
            <p:cNvPicPr>
              <a:picLocks noChangeAspect="1" noChangeArrowheads="1"/>
            </p:cNvPicPr>
            <p:nvPr/>
          </p:nvPicPr>
          <p:blipFill>
            <a:blip r:embed="rId11"/>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sz="3200"/>
            </a:p>
          </p:txBody>
        </p:sp>
        <p:pic>
          <p:nvPicPr>
            <p:cNvPr id="34" name="Picture 46"/>
            <p:cNvPicPr>
              <a:picLocks noChangeAspect="1" noChangeArrowheads="1"/>
            </p:cNvPicPr>
            <p:nvPr/>
          </p:nvPicPr>
          <p:blipFill>
            <a:blip r:embed="rId12"/>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sz="3200"/>
            </a:p>
          </p:txBody>
        </p:sp>
        <p:graphicFrame>
          <p:nvGraphicFramePr>
            <p:cNvPr id="4" name="Objekt 3"/>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6153" name="oleObj" r:id="rId13" imgW="2723515" imgH="1695450" progId="MSPhotoEd.3">
                    <p:embed/>
                  </p:oleObj>
                </mc:Choice>
                <mc:Fallback>
                  <p:oleObj name="oleObj" r:id="rId13" imgW="2723515" imgH="1695450" progId="MSPhotoEd.3">
                    <p:embed/>
                    <p:pic>
                      <p:nvPicPr>
                        <p:cNvPr id="4" name="Object 3"/>
                        <p:cNvPicPr/>
                        <p:nvPr/>
                      </p:nvPicPr>
                      <p:blipFill>
                        <a:blip/>
                        <a:stretch/>
                      </p:blipFill>
                      <p:spPr bwMode="auto">
                        <a:xfrm>
                          <a:off x="3752610" y="6262050"/>
                          <a:ext cx="538440" cy="360000"/>
                        </a:xfrm>
                        <a:prstGeom prst="rect">
                          <a:avLst/>
                        </a:prstGeom>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sz="3200"/>
            </a:p>
          </p:txBody>
        </p:sp>
        <p:pic>
          <p:nvPicPr>
            <p:cNvPr id="38" name="Picture 52"/>
            <p:cNvPicPr>
              <a:picLocks noChangeAspect="1" noChangeArrowheads="1"/>
            </p:cNvPicPr>
            <p:nvPr/>
          </p:nvPicPr>
          <p:blipFill>
            <a:blip r:embed="rId14"/>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Russia</a:t>
              </a:r>
              <a:endParaRPr sz="3200"/>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sz="3200"/>
            </a:p>
          </p:txBody>
        </p:sp>
        <p:pic>
          <p:nvPicPr>
            <p:cNvPr id="41" name="Picture 62" descr="slowenien-fahne-slowenia-flagge_0_g_60px"/>
            <p:cNvPicPr>
              <a:picLocks noChangeAspect="1" noChangeArrowheads="1"/>
            </p:cNvPicPr>
            <p:nvPr/>
          </p:nvPicPr>
          <p:blipFill>
            <a:blip r:embed="rId15"/>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6"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sz="3200"/>
            </a:p>
          </p:txBody>
        </p:sp>
        <p:pic>
          <p:nvPicPr>
            <p:cNvPr id="43" name="Grafik 1"/>
            <p:cNvPicPr>
              <a:picLocks noChangeAspect="1"/>
            </p:cNvPicPr>
            <p:nvPr/>
          </p:nvPicPr>
          <p:blipFill>
            <a:blip r:embed="rId16"/>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7"/>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sz="3200"/>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1300801" y="211199"/>
            <a:ext cx="8095055" cy="935045"/>
          </a:xfrm>
        </p:spPr>
        <p:txBody>
          <a:bodyPr anchor="b"/>
          <a:lstStyle>
            <a:lvl1pPr marL="0" indent="0" algn="l">
              <a:buNone/>
              <a:defRPr sz="2650" b="1"/>
            </a:lvl1pPr>
          </a:lstStyle>
          <a:p>
            <a:pPr>
              <a:defRPr/>
            </a:pPr>
            <a:r>
              <a:rPr lang="de-DE"/>
              <a:t>Titel hinzufügen</a:t>
            </a:r>
            <a:endParaRPr/>
          </a:p>
        </p:txBody>
      </p:sp>
      <p:sp>
        <p:nvSpPr>
          <p:cNvPr id="7"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Datumsplatzhalter 4"/>
          <p:cNvSpPr>
            <a:spLocks noGrp="1"/>
          </p:cNvSpPr>
          <p:nvPr>
            <p:ph type="dt" sz="half" idx="13"/>
          </p:nvPr>
        </p:nvSpPr>
        <p:spPr bwMode="auto">
          <a:xfrm>
            <a:off x="9465335" y="6552644"/>
            <a:ext cx="1133108" cy="365125"/>
          </a:xfrm>
          <a:prstGeom prst="rect">
            <a:avLst/>
          </a:prstGeom>
        </p:spPr>
        <p:txBody>
          <a:bodyPr vert="horz" lIns="91440" tIns="45720" rIns="91440" bIns="45720" rtlCol="0" anchor="ctr"/>
          <a:lstStyle>
            <a:lvl1pPr algn="r">
              <a:defRPr sz="1000">
                <a:solidFill>
                  <a:schemeClr val="tx1"/>
                </a:solidFill>
              </a:defRPr>
            </a:lvl1pPr>
          </a:lstStyle>
          <a:p>
            <a:pPr>
              <a:defRPr/>
            </a:pPr>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type="obj" userDrawn="1">
  <p:cSld name="1_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Titelmasterformat durch Klicken bearbeiten</a:t>
            </a:r>
            <a:endParaRPr/>
          </a:p>
        </p:txBody>
      </p:sp>
      <p:sp>
        <p:nvSpPr>
          <p:cNvPr id="3" name="Inhaltsplatzhalter 2"/>
          <p:cNvSpPr>
            <a:spLocks noGrp="1"/>
          </p:cNvSpPr>
          <p:nvPr>
            <p:ph idx="1"/>
          </p:nvPr>
        </p:nvSpPr>
        <p:spPr bwMode="auto"/>
        <p:txBody>
          <a:bodyPr/>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10" name="Slide Number Placeholder 9"/>
          <p:cNvSpPr>
            <a:spLocks noGrp="1"/>
          </p:cNvSpPr>
          <p:nvPr>
            <p:ph type="sldNum" sz="quarter" idx="12"/>
          </p:nvPr>
        </p:nvSpPr>
        <p:spPr bwMode="auto"/>
        <p:txBody>
          <a:bodyPr/>
          <a:lstStyle/>
          <a:p>
            <a:pPr>
              <a:defRPr/>
            </a:pPr>
            <a:fld id="{4507C520-4A4D-4570-9A7A-EE5BB9DF61F9}" type="slidenum">
              <a:rPr lang="de-DE"/>
              <a:t>‹Nr.›</a:t>
            </a:fld>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type="tx" userDrawn="1">
  <p:cSld name="1_Zwei Inhalte">
    <p:spTree>
      <p:nvGrpSpPr>
        <p:cNvPr id="1" name=""/>
        <p:cNvGrpSpPr/>
        <p:nvPr/>
      </p:nvGrpSpPr>
      <p:grpSpPr bwMode="auto">
        <a:xfrm>
          <a:off x="0" y="0"/>
          <a:ext cx="0" cy="0"/>
          <a:chOff x="0" y="0"/>
          <a:chExt cx="0" cy="0"/>
        </a:xfrm>
      </p:grpSpPr>
      <p:sp>
        <p:nvSpPr>
          <p:cNvPr id="64" name="Title Text"/>
          <p:cNvSpPr txBox="1">
            <a:spLocks noGrp="1"/>
          </p:cNvSpPr>
          <p:nvPr>
            <p:ph type="title"/>
          </p:nvPr>
        </p:nvSpPr>
        <p:spPr bwMode="auto">
          <a:xfrm>
            <a:off x="1300800" y="211199"/>
            <a:ext cx="8172315" cy="787560"/>
          </a:xfrm>
          <a:prstGeom prst="rect">
            <a:avLst/>
          </a:prstGeom>
        </p:spPr>
        <p:txBody>
          <a:bodyPr>
            <a:normAutofit/>
          </a:bodyPr>
          <a:lstStyle/>
          <a:p>
            <a:pPr>
              <a:defRPr/>
            </a:pPr>
            <a:r>
              <a:rPr/>
              <a:t>Title Text</a:t>
            </a:r>
          </a:p>
        </p:txBody>
      </p:sp>
      <p:sp>
        <p:nvSpPr>
          <p:cNvPr id="65" name="Body Level One…"/>
          <p:cNvSpPr txBox="1">
            <a:spLocks noGrp="1"/>
          </p:cNvSpPr>
          <p:nvPr>
            <p:ph type="body" sz="half" idx="1"/>
          </p:nvPr>
        </p:nvSpPr>
        <p:spPr bwMode="auto">
          <a:xfrm>
            <a:off x="609600" y="1600201"/>
            <a:ext cx="5384800" cy="4525964"/>
          </a:xfrm>
          <a:prstGeom prst="rect">
            <a:avLst/>
          </a:prstGeom>
        </p:spPr>
        <p:txBody>
          <a:bodyPr/>
          <a:lstStyle/>
          <a:p>
            <a:pPr>
              <a:defRPr/>
            </a:pPr>
            <a:r>
              <a:rPr/>
              <a:t>Body Level One</a:t>
            </a:r>
          </a:p>
          <a:p>
            <a:pPr lvl="1">
              <a:defRPr/>
            </a:pPr>
            <a:r>
              <a:rPr/>
              <a:t>Body Level Two</a:t>
            </a:r>
          </a:p>
          <a:p>
            <a:pPr lvl="2">
              <a:defRPr/>
            </a:pPr>
            <a:r>
              <a:rPr/>
              <a:t>Body Level Three</a:t>
            </a:r>
          </a:p>
          <a:p>
            <a:pPr lvl="3">
              <a:defRPr/>
            </a:pPr>
            <a:r>
              <a:rPr/>
              <a:t>Body Level Four</a:t>
            </a:r>
          </a:p>
          <a:p>
            <a:pPr lvl="4">
              <a:defRPr/>
            </a:pPr>
            <a:r>
              <a:rPr/>
              <a:t>Body Level Five</a:t>
            </a:r>
          </a:p>
        </p:txBody>
      </p:sp>
      <p:sp>
        <p:nvSpPr>
          <p:cNvPr id="66" name="Slide Number"/>
          <p:cNvSpPr txBox="1">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
        <p:nvSpPr>
          <p:cNvPr id="5"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userDrawn="1">
  <p:cSld name="1_Title and Content">
    <p:spTree>
      <p:nvGrpSpPr>
        <p:cNvPr id="1" name=""/>
        <p:cNvGrpSpPr/>
        <p:nvPr/>
      </p:nvGrpSpPr>
      <p:grpSpPr bwMode="auto">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grpSp>
        <p:nvGrpSpPr>
          <p:cNvPr id="10" name="Gruppieren 9"/>
          <p:cNvGrpSpPr/>
          <p:nvPr userDrawn="1"/>
        </p:nvGrpSpPr>
        <p:grpSpPr bwMode="auto">
          <a:xfrm>
            <a:off x="2003438" y="1301599"/>
            <a:ext cx="9901692" cy="5170248"/>
            <a:chOff x="1502578" y="976199"/>
            <a:chExt cx="7426269" cy="3877686"/>
          </a:xfrm>
        </p:grpSpPr>
        <p:sp>
          <p:nvSpPr>
            <p:cNvPr id="4" name="Rechteck 3"/>
            <p:cNvSpPr/>
            <p:nvPr userDrawn="1"/>
          </p:nvSpPr>
          <p:spPr bwMode="auto">
            <a:xfrm>
              <a:off x="7781365" y="3854824"/>
              <a:ext cx="1147482" cy="9990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de-DE" sz="3200"/>
            </a:p>
          </p:txBody>
        </p:sp>
        <p:pic>
          <p:nvPicPr>
            <p:cNvPr id="8" name="Grafik 7"/>
            <p:cNvPicPr>
              <a:picLocks noChangeAspect="1"/>
            </p:cNvPicPr>
            <p:nvPr userDrawn="1"/>
          </p:nvPicPr>
          <p:blipFill>
            <a:blip r:embed="rId2"/>
            <a:stretch/>
          </p:blipFill>
          <p:spPr bwMode="auto">
            <a:xfrm>
              <a:off x="1502578" y="976199"/>
              <a:ext cx="6099496" cy="3877686"/>
            </a:xfrm>
            <a:prstGeom prst="rect">
              <a:avLst/>
            </a:prstGeom>
          </p:spPr>
        </p:pic>
      </p:grpSp>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6" y="4430631"/>
            <a:ext cx="5737413" cy="709135"/>
          </a:xfrm>
        </p:spPr>
        <p:txBody>
          <a:bodyPr>
            <a:normAutofit/>
          </a:bodyPr>
          <a:lstStyle>
            <a:lvl1pPr marL="0" indent="0" algn="ctr">
              <a:buNone/>
              <a:defRPr sz="2000">
                <a:solidFill>
                  <a:schemeClr val="bg1">
                    <a:lumMod val="6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a:defRPr/>
            </a:pPr>
            <a:r>
              <a:rPr lang="de-DE"/>
              <a:t>Master-Untertitelformat bearbeiten</a:t>
            </a:r>
          </a:p>
        </p:txBody>
      </p:sp>
      <p:sp>
        <p:nvSpPr>
          <p:cNvPr id="13" name="Rechteck 12"/>
          <p:cNvSpPr/>
          <p:nvPr userDrawn="1"/>
        </p:nvSpPr>
        <p:spPr bwMode="auto">
          <a:xfrm>
            <a:off x="538789" y="6650181"/>
            <a:ext cx="6681585" cy="207819"/>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18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Datumsplatzhalter 4"/>
          <p:cNvSpPr>
            <a:spLocks noGrp="1"/>
          </p:cNvSpPr>
          <p:nvPr>
            <p:ph type="dt" sz="half" idx="13"/>
          </p:nvPr>
        </p:nvSpPr>
        <p:spPr bwMode="auto">
          <a:xfrm>
            <a:off x="9465335" y="6552644"/>
            <a:ext cx="1133108" cy="365125"/>
          </a:xfrm>
          <a:prstGeom prst="rect">
            <a:avLst/>
          </a:prstGeom>
        </p:spPr>
        <p:txBody>
          <a:bodyPr vert="horz" lIns="91440" tIns="45720" rIns="91440" bIns="45720" rtlCol="0" anchor="ctr"/>
          <a:lstStyle>
            <a:lvl1pPr algn="r">
              <a:defRPr sz="1000">
                <a:solidFill>
                  <a:schemeClr val="tx1"/>
                </a:solidFill>
              </a:defRPr>
            </a:lvl1pPr>
          </a:lstStyle>
          <a:p>
            <a:pPr>
              <a:defRPr/>
            </a:pPr>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423513" y="174172"/>
            <a:ext cx="8095055" cy="935045"/>
          </a:xfrm>
        </p:spPr>
        <p:txBody>
          <a:bodyPr anchor="b"/>
          <a:lstStyle>
            <a:lvl1pPr marL="0" indent="0" algn="l">
              <a:buNone/>
              <a:defRPr sz="2650" b="1"/>
            </a:lvl1pPr>
          </a:lstStyle>
          <a:p>
            <a:pPr>
              <a:defRPr/>
            </a:pPr>
            <a:r>
              <a:rPr lang="de-DE"/>
              <a:t>Titel hinzufügen</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0" name="Textfeld 9"/>
          <p:cNvSpPr txBox="1"/>
          <p:nvPr userDrawn="1"/>
        </p:nvSpPr>
        <p:spPr bwMode="auto">
          <a:xfrm>
            <a:off x="11680921" y="6552643"/>
            <a:ext cx="861753" cy="297454"/>
          </a:xfrm>
          <a:prstGeom prst="rect">
            <a:avLst/>
          </a:prstGeom>
          <a:noFill/>
        </p:spPr>
        <p:txBody>
          <a:bodyPr wrap="square">
            <a:spAutoFit/>
          </a:bodyPr>
          <a:lstStyle/>
          <a:p>
            <a:pPr>
              <a:defRPr/>
            </a:pPr>
            <a:fld id="{125CBDDA-5CCF-8748-8988-9DC6C8981774}" type="slidenum">
              <a:rPr lang="de-DE" sz="1350"/>
              <a:t>‹Nr.›</a:t>
            </a:fld>
            <a:endParaRPr lang="de-DE" sz="135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userDrawn="1">
  <p:cSld name="1_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63425" y="307195"/>
            <a:ext cx="8934639" cy="787557"/>
          </a:xfrm>
        </p:spPr>
        <p:txBody>
          <a:bodyPr/>
          <a:lstStyle/>
          <a:p>
            <a:pPr>
              <a:defRPr/>
            </a:pPr>
            <a:r>
              <a:rPr lang="de-DE"/>
              <a:t>Titelmasterformat durch Klicken bearbeiten</a:t>
            </a:r>
            <a:endParaRPr/>
          </a:p>
        </p:txBody>
      </p:sp>
      <p:sp>
        <p:nvSpPr>
          <p:cNvPr id="7" name="Foliennummernplatzhalter 5"/>
          <p:cNvSpPr>
            <a:spLocks noGrp="1"/>
          </p:cNvSpPr>
          <p:nvPr>
            <p:ph type="sldNum" sz="quarter" idx="4"/>
          </p:nvPr>
        </p:nvSpPr>
        <p:spPr bwMode="auto">
          <a:xfrm>
            <a:off x="10687722" y="6552643"/>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pPr>
              <a:defRPr/>
            </a:pPr>
            <a:fld id="{125CBDDA-5CCF-8748-8988-9DC6C8981774}" type="slidenum">
              <a:rPr lang="de-DE"/>
              <a:t>‹Nr.›</a:t>
            </a:fld>
            <a:endParaRPr lang="de-DE"/>
          </a:p>
        </p:txBody>
      </p:sp>
      <p:sp>
        <p:nvSpPr>
          <p:cNvPr id="9" name="Datumsplatzhalter 4"/>
          <p:cNvSpPr>
            <a:spLocks noGrp="1"/>
          </p:cNvSpPr>
          <p:nvPr>
            <p:ph type="dt" sz="half" idx="2"/>
          </p:nvPr>
        </p:nvSpPr>
        <p:spPr bwMode="auto">
          <a:xfrm>
            <a:off x="9535008" y="6552643"/>
            <a:ext cx="1131165" cy="365125"/>
          </a:xfrm>
          <a:prstGeom prst="rect">
            <a:avLst/>
          </a:prstGeom>
        </p:spPr>
        <p:txBody>
          <a:bodyPr vert="horz" lIns="91440" tIns="45720" rIns="91440" bIns="45720" rtlCol="0" anchor="ctr"/>
          <a:lstStyle>
            <a:lvl1pPr algn="r">
              <a:defRPr sz="1000">
                <a:solidFill>
                  <a:srgbClr val="333333"/>
                </a:solidFill>
              </a:defRPr>
            </a:lvl1pPr>
          </a:lstStyle>
          <a:p>
            <a:pPr>
              <a:defRPr/>
            </a:pPr>
            <a:fld id="{27476029-E254-4EA8-BC31-9945AEE031C0}" type="datetime1">
              <a:rPr lang="de-DE"/>
              <a:t>22.04.2025</a:t>
            </a:fld>
            <a:endParaRPr lang="de-D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grpSp>
        <p:nvGrpSpPr>
          <p:cNvPr id="10" name="Gruppieren 9"/>
          <p:cNvGrpSpPr/>
          <p:nvPr userDrawn="1"/>
        </p:nvGrpSpPr>
        <p:grpSpPr bwMode="auto">
          <a:xfrm>
            <a:off x="2003439" y="1301599"/>
            <a:ext cx="9901692" cy="5170248"/>
            <a:chOff x="1502578" y="976199"/>
            <a:chExt cx="7426269" cy="3877686"/>
          </a:xfrm>
        </p:grpSpPr>
        <p:sp>
          <p:nvSpPr>
            <p:cNvPr id="4" name="Rechteck 3"/>
            <p:cNvSpPr/>
            <p:nvPr userDrawn="1"/>
          </p:nvSpPr>
          <p:spPr bwMode="auto">
            <a:xfrm>
              <a:off x="7781365" y="3854824"/>
              <a:ext cx="1147482" cy="9990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de-DE" sz="1800"/>
            </a:p>
          </p:txBody>
        </p:sp>
        <p:pic>
          <p:nvPicPr>
            <p:cNvPr id="8" name="Grafik 7"/>
            <p:cNvPicPr>
              <a:picLocks noChangeAspect="1"/>
            </p:cNvPicPr>
            <p:nvPr userDrawn="1"/>
          </p:nvPicPr>
          <p:blipFill>
            <a:blip r:embed="rId2"/>
            <a:stretch/>
          </p:blipFill>
          <p:spPr bwMode="auto">
            <a:xfrm>
              <a:off x="1502578" y="976199"/>
              <a:ext cx="6099496" cy="3877686"/>
            </a:xfrm>
            <a:prstGeom prst="rect">
              <a:avLst/>
            </a:prstGeom>
          </p:spPr>
        </p:pic>
      </p:grpSp>
      <p:sp>
        <p:nvSpPr>
          <p:cNvPr id="2" name="Titel 1"/>
          <p:cNvSpPr>
            <a:spLocks noGrp="1"/>
          </p:cNvSpPr>
          <p:nvPr>
            <p:ph type="ctrTitle"/>
          </p:nvPr>
        </p:nvSpPr>
        <p:spPr bwMode="auto">
          <a:xfrm>
            <a:off x="2868706" y="3650766"/>
            <a:ext cx="5737412" cy="779867"/>
          </a:xfrm>
        </p:spPr>
        <p:txBody>
          <a:bodyPr anchor="b" anchorCtr="0">
            <a:noAutofit/>
          </a:bodyPr>
          <a:lstStyle>
            <a:lvl1pPr algn="ctr">
              <a:defRPr sz="24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6" y="4430632"/>
            <a:ext cx="5737413" cy="709135"/>
          </a:xfrm>
        </p:spPr>
        <p:txBody>
          <a:bodyPr>
            <a:normAutofit/>
          </a:bodyPr>
          <a:lstStyle>
            <a:lvl1pPr marL="0" indent="0" algn="ctr">
              <a:buNone/>
              <a:defRPr sz="1500">
                <a:solidFill>
                  <a:schemeClr val="bg1">
                    <a:lumMod val="6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a:defRPr/>
            </a:pPr>
            <a:r>
              <a:rPr lang="de-DE"/>
              <a:t>Master-Untertitelformat bearbeiten</a:t>
            </a:r>
          </a:p>
        </p:txBody>
      </p:sp>
      <p:sp>
        <p:nvSpPr>
          <p:cNvPr id="13" name="Rechteck 12"/>
          <p:cNvSpPr/>
          <p:nvPr userDrawn="1"/>
        </p:nvSpPr>
        <p:spPr bwMode="auto">
          <a:xfrm>
            <a:off x="538789" y="6650182"/>
            <a:ext cx="4495031" cy="207819"/>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135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5" name="Datumsplatzhalter 4"/>
          <p:cNvSpPr>
            <a:spLocks noGrp="1"/>
          </p:cNvSpPr>
          <p:nvPr>
            <p:ph type="dt" sz="half" idx="2"/>
          </p:nvPr>
        </p:nvSpPr>
        <p:spPr bwMode="auto">
          <a:xfrm>
            <a:off x="9498065" y="6552645"/>
            <a:ext cx="1100380" cy="365125"/>
          </a:xfrm>
          <a:prstGeom prst="rect">
            <a:avLst/>
          </a:prstGeom>
        </p:spPr>
        <p:txBody>
          <a:bodyPr vert="horz" lIns="91440" tIns="45720" rIns="91440" bIns="45720" rtlCol="0" anchor="ctr"/>
          <a:lstStyle>
            <a:lvl1pPr algn="r">
              <a:defRPr sz="750">
                <a:solidFill>
                  <a:schemeClr val="tx1"/>
                </a:solidFill>
              </a:defRPr>
            </a:lvl1pPr>
          </a:lstStyle>
          <a:p>
            <a:pPr>
              <a:defRPr/>
            </a:pPr>
            <a:r>
              <a:rPr lang="de-DE"/>
              <a:t>31.03.14</a:t>
            </a:r>
          </a:p>
        </p:txBody>
      </p:sp>
      <p:sp>
        <p:nvSpPr>
          <p:cNvPr id="8" name="Fußzeilenplatzhalter 7"/>
          <p:cNvSpPr>
            <a:spLocks noGrp="1"/>
          </p:cNvSpPr>
          <p:nvPr>
            <p:ph type="ftr" sz="quarter" idx="3"/>
          </p:nvPr>
        </p:nvSpPr>
        <p:spPr bwMode="auto">
          <a:xfrm>
            <a:off x="5283202" y="6560613"/>
            <a:ext cx="4182132" cy="357156"/>
          </a:xfrm>
          <a:prstGeom prst="rect">
            <a:avLst/>
          </a:prstGeom>
        </p:spPr>
        <p:txBody>
          <a:bodyPr vert="horz" lIns="91440" tIns="45720" rIns="91440" bIns="45720" rtlCol="0" anchor="ctr"/>
          <a:lstStyle>
            <a:lvl1pPr algn="ctr">
              <a:defRPr sz="750">
                <a:solidFill>
                  <a:srgbClr val="333333"/>
                </a:solidFill>
              </a:defRPr>
            </a:lvl1pPr>
          </a:lstStyle>
          <a:p>
            <a:pPr algn="l">
              <a:defRPr/>
            </a:pPr>
            <a:r>
              <a:rPr lang="de-DE"/>
              <a:t>Name/Vortragstitel</a:t>
            </a:r>
          </a:p>
        </p:txBody>
      </p:sp>
      <p:sp>
        <p:nvSpPr>
          <p:cNvPr id="13" name="Textplatzhalter 12"/>
          <p:cNvSpPr>
            <a:spLocks noGrp="1"/>
          </p:cNvSpPr>
          <p:nvPr>
            <p:ph type="body" sz="quarter" idx="13" hasCustomPrompt="1"/>
          </p:nvPr>
        </p:nvSpPr>
        <p:spPr bwMode="auto">
          <a:xfrm>
            <a:off x="423514" y="174173"/>
            <a:ext cx="8095055" cy="935045"/>
          </a:xfrm>
        </p:spPr>
        <p:txBody>
          <a:bodyPr anchor="b"/>
          <a:lstStyle>
            <a:lvl1pPr marL="0" indent="0" algn="l">
              <a:buNone/>
              <a:defRPr sz="2000" b="1"/>
            </a:lvl1pPr>
          </a:lstStyle>
          <a:p>
            <a:pPr>
              <a:defRPr/>
            </a:pPr>
            <a:r>
              <a:rPr lang="de-DE"/>
              <a:t>Titel hinzufügen</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2"/>
            <a:ext cx="5384800" cy="4525963"/>
          </a:xfrm>
        </p:spPr>
        <p:txBody>
          <a:bodyPr/>
          <a:lstStyle>
            <a:lvl1pPr>
              <a:defRPr sz="1800"/>
            </a:lvl1pPr>
            <a:lvl2pPr>
              <a:defRPr sz="1500"/>
            </a:lvl2pPr>
            <a:lvl3pPr>
              <a:defRPr sz="1350"/>
            </a:lvl3pPr>
            <a:lvl4pPr>
              <a:defRPr sz="1200"/>
            </a:lvl4pPr>
            <a:lvl5pPr>
              <a:defRPr sz="1050"/>
            </a:lvl5pPr>
            <a:lvl6pPr>
              <a:defRPr sz="1350"/>
            </a:lvl6pPr>
            <a:lvl7pPr>
              <a:defRPr sz="1350"/>
            </a:lvl7pPr>
            <a:lvl8pPr>
              <a:defRPr sz="1350"/>
            </a:lvl8pPr>
            <a:lvl9pPr>
              <a:defRPr sz="135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2"/>
            <a:ext cx="5384800" cy="4525963"/>
          </a:xfrm>
        </p:spPr>
        <p:txBody>
          <a:bodyPr/>
          <a:lstStyle>
            <a:lvl1pPr>
              <a:defRPr sz="1800"/>
            </a:lvl1pPr>
            <a:lvl2pPr>
              <a:defRPr sz="1500"/>
            </a:lvl2pPr>
            <a:lvl3pPr>
              <a:defRPr sz="1350"/>
            </a:lvl3pPr>
            <a:lvl4pPr>
              <a:defRPr sz="1200"/>
            </a:lvl4pPr>
            <a:lvl5pPr>
              <a:defRPr sz="1050"/>
            </a:lvl5pPr>
            <a:lvl6pPr>
              <a:defRPr sz="1350"/>
            </a:lvl6pPr>
            <a:lvl7pPr>
              <a:defRPr sz="1350"/>
            </a:lvl7pPr>
            <a:lvl8pPr>
              <a:defRPr sz="1350"/>
            </a:lvl8pPr>
            <a:lvl9pPr>
              <a:defRPr sz="135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Datumsplatzhalter 4"/>
          <p:cNvSpPr>
            <a:spLocks noGrp="1"/>
          </p:cNvSpPr>
          <p:nvPr>
            <p:ph type="dt" sz="half" idx="13"/>
          </p:nvPr>
        </p:nvSpPr>
        <p:spPr bwMode="auto">
          <a:xfrm>
            <a:off x="9465337" y="6552645"/>
            <a:ext cx="1133108" cy="365125"/>
          </a:xfrm>
          <a:prstGeom prst="rect">
            <a:avLst/>
          </a:prstGeom>
        </p:spPr>
        <p:txBody>
          <a:bodyPr vert="horz" lIns="91440" tIns="45720" rIns="91440" bIns="45720" rtlCol="0" anchor="ctr"/>
          <a:lstStyle>
            <a:lvl1pPr algn="r">
              <a:defRPr sz="750">
                <a:solidFill>
                  <a:schemeClr val="tx1"/>
                </a:solidFill>
              </a:defRPr>
            </a:lvl1pPr>
          </a:lstStyle>
          <a:p>
            <a:pPr>
              <a:defRPr/>
            </a:pPr>
            <a:r>
              <a:rPr lang="de-DE"/>
              <a:t>31.03.14</a:t>
            </a:r>
          </a:p>
        </p:txBody>
      </p:sp>
      <p:sp>
        <p:nvSpPr>
          <p:cNvPr id="9" name="Fußzeilenplatzhalter 7"/>
          <p:cNvSpPr>
            <a:spLocks noGrp="1"/>
          </p:cNvSpPr>
          <p:nvPr>
            <p:ph type="ftr" sz="quarter" idx="3"/>
          </p:nvPr>
        </p:nvSpPr>
        <p:spPr bwMode="auto">
          <a:xfrm>
            <a:off x="5283202" y="6560613"/>
            <a:ext cx="4182132" cy="357156"/>
          </a:xfrm>
          <a:prstGeom prst="rect">
            <a:avLst/>
          </a:prstGeom>
        </p:spPr>
        <p:txBody>
          <a:bodyPr vert="horz" lIns="91440" tIns="45720" rIns="91440" bIns="45720" rtlCol="0" anchor="ctr"/>
          <a:lstStyle>
            <a:lvl1pPr algn="ctr">
              <a:defRPr sz="750">
                <a:solidFill>
                  <a:srgbClr val="333333"/>
                </a:solidFill>
              </a:defRPr>
            </a:lvl1pPr>
          </a:lstStyle>
          <a:p>
            <a:pPr algn="l">
              <a:defRPr/>
            </a:pPr>
            <a:r>
              <a:rPr lang="de-DE"/>
              <a:t>Name/Vortragstitel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4" name="Datumsplatzhalter 4"/>
          <p:cNvSpPr>
            <a:spLocks noGrp="1"/>
          </p:cNvSpPr>
          <p:nvPr>
            <p:ph type="dt" sz="half" idx="2"/>
          </p:nvPr>
        </p:nvSpPr>
        <p:spPr bwMode="auto">
          <a:xfrm>
            <a:off x="9465337" y="6552645"/>
            <a:ext cx="1133108" cy="365125"/>
          </a:xfrm>
          <a:prstGeom prst="rect">
            <a:avLst/>
          </a:prstGeom>
        </p:spPr>
        <p:txBody>
          <a:bodyPr vert="horz" lIns="91440" tIns="45720" rIns="91440" bIns="45720" rtlCol="0" anchor="ctr"/>
          <a:lstStyle>
            <a:lvl1pPr algn="r">
              <a:defRPr sz="750">
                <a:solidFill>
                  <a:schemeClr val="tx1"/>
                </a:solidFill>
              </a:defRPr>
            </a:lvl1pPr>
          </a:lstStyle>
          <a:p>
            <a:pPr>
              <a:defRPr/>
            </a:pPr>
            <a:r>
              <a:rPr lang="de-DE"/>
              <a:t>31.03.14</a:t>
            </a:r>
          </a:p>
        </p:txBody>
      </p:sp>
      <p:sp>
        <p:nvSpPr>
          <p:cNvPr id="7" name="Fußzeilenplatzhalter 7"/>
          <p:cNvSpPr>
            <a:spLocks noGrp="1"/>
          </p:cNvSpPr>
          <p:nvPr>
            <p:ph type="ftr" sz="quarter" idx="3"/>
          </p:nvPr>
        </p:nvSpPr>
        <p:spPr bwMode="auto">
          <a:xfrm>
            <a:off x="5283202" y="6560613"/>
            <a:ext cx="4182132" cy="357156"/>
          </a:xfrm>
          <a:prstGeom prst="rect">
            <a:avLst/>
          </a:prstGeom>
        </p:spPr>
        <p:txBody>
          <a:bodyPr vert="horz" lIns="91440" tIns="45720" rIns="91440" bIns="45720" rtlCol="0" anchor="ctr"/>
          <a:lstStyle>
            <a:lvl1pPr algn="ctr">
              <a:defRPr sz="750">
                <a:solidFill>
                  <a:srgbClr val="333333"/>
                </a:solidFill>
              </a:defRPr>
            </a:lvl1pPr>
          </a:lstStyle>
          <a:p>
            <a:pPr algn="l">
              <a:defRPr/>
            </a:pPr>
            <a:r>
              <a:rPr lang="de-DE"/>
              <a:t>Name/Vortragstitel</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PhAnim="0" type="obj" userDrawn="1">
  <p:cSld name="Title and Content">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lang="de-DE"/>
          </a:p>
        </p:txBody>
      </p:sp>
      <p:sp>
        <p:nvSpPr>
          <p:cNvPr id="3" name="Content Placeholder 2"/>
          <p:cNvSpPr>
            <a:spLocks noGrp="1"/>
          </p:cNvSpPr>
          <p:nvPr>
            <p:ph idx="1"/>
          </p:nvPr>
        </p:nvSpPr>
        <p:spPr bwMode="auto">
          <a:xfrm>
            <a:off x="609600" y="1600201"/>
            <a:ext cx="10972800" cy="4525963"/>
          </a:xfrm>
          <a:prstGeom prst="rect">
            <a:avLst/>
          </a:prstGeo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de-D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PhAnim="0" userDrawn="1">
  <p:cSld name="1_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p>
        </p:txBody>
      </p:sp>
      <p:sp>
        <p:nvSpPr>
          <p:cNvPr id="4" name="Titelplatzhalter 1"/>
          <p:cNvSpPr>
            <a:spLocks noGrp="1"/>
          </p:cNvSpPr>
          <p:nvPr>
            <p:ph type="title" hasCustomPrompt="1"/>
          </p:nvPr>
        </p:nvSpPr>
        <p:spPr bwMode="auto">
          <a:xfrm>
            <a:off x="1908848" y="122225"/>
            <a:ext cx="6231467" cy="787557"/>
          </a:xfrm>
          <a:prstGeom prst="rect">
            <a:avLst/>
          </a:prstGeom>
        </p:spPr>
        <p:txBody>
          <a:bodyPr vert="horz" lIns="91440" tIns="45720" rIns="91440" bIns="45720" rtlCol="0" anchor="ctr" anchorCtr="0">
            <a:normAutofit/>
          </a:bodyPr>
          <a:lstStyle>
            <a:lvl1pPr>
              <a:defRPr/>
            </a:lvl1pPr>
          </a:lstStyle>
          <a:p>
            <a:pPr>
              <a:defRPr/>
            </a:pPr>
            <a:r>
              <a:rPr lang="de-DE"/>
              <a:t>Mastertitelformat bearbeiten</a:t>
            </a:r>
            <a:endParaRPr/>
          </a:p>
        </p:txBody>
      </p:sp>
      <p:pic>
        <p:nvPicPr>
          <p:cNvPr id="5" name="Grafik 4"/>
          <p:cNvPicPr>
            <a:picLocks noChangeAspect="1"/>
          </p:cNvPicPr>
          <p:nvPr userDrawn="1"/>
        </p:nvPicPr>
        <p:blipFill>
          <a:blip r:embed="rId2"/>
          <a:stretch/>
        </p:blipFill>
        <p:spPr bwMode="auto">
          <a:xfrm>
            <a:off x="36944" y="31685"/>
            <a:ext cx="1401531" cy="88733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5" name="Foliennummernplatzhalter 4"/>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PhAnim="0" userDrawn="1">
  <p:cSld name="2_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Formatvorlagen des Textmasters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p>
        </p:txBody>
      </p:sp>
      <p:sp>
        <p:nvSpPr>
          <p:cNvPr id="4" name="Titelplatzhalter 1"/>
          <p:cNvSpPr>
            <a:spLocks noGrp="1"/>
          </p:cNvSpPr>
          <p:nvPr>
            <p:ph type="title" hasCustomPrompt="1"/>
          </p:nvPr>
        </p:nvSpPr>
        <p:spPr bwMode="auto">
          <a:xfrm>
            <a:off x="1908848" y="122225"/>
            <a:ext cx="6231467" cy="787557"/>
          </a:xfrm>
          <a:prstGeom prst="rect">
            <a:avLst/>
          </a:prstGeom>
        </p:spPr>
        <p:txBody>
          <a:bodyPr vert="horz" lIns="91440" tIns="45720" rIns="91440" bIns="45720" rtlCol="0" anchor="ctr" anchorCtr="0">
            <a:normAutofit/>
          </a:bodyPr>
          <a:lstStyle>
            <a:lvl1pPr>
              <a:defRPr/>
            </a:lvl1pPr>
          </a:lstStyle>
          <a:p>
            <a:pPr>
              <a:defRPr/>
            </a:pPr>
            <a:r>
              <a:rPr lang="de-DE"/>
              <a:t>Mastertitelformat bearbeiten</a:t>
            </a:r>
            <a:endParaRPr/>
          </a:p>
        </p:txBody>
      </p:sp>
      <p:pic>
        <p:nvPicPr>
          <p:cNvPr id="5" name="Grafik 4"/>
          <p:cNvPicPr>
            <a:picLocks noChangeAspect="1"/>
          </p:cNvPicPr>
          <p:nvPr userDrawn="1"/>
        </p:nvPicPr>
        <p:blipFill>
          <a:blip r:embed="rId2"/>
          <a:stretch/>
        </p:blipFill>
        <p:spPr bwMode="auto">
          <a:xfrm>
            <a:off x="36944" y="31685"/>
            <a:ext cx="1401531" cy="88733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userDrawn="1">
  <p:cSld name="Title and Content">
    <p:spTree>
      <p:nvGrpSpPr>
        <p:cNvPr id="1" name=""/>
        <p:cNvGrpSpPr/>
        <p:nvPr/>
      </p:nvGrpSpPr>
      <p:grpSpPr bwMode="auto">
        <a:xfrm>
          <a:off x="0" y="0"/>
          <a:ext cx="0" cy="0"/>
          <a:chOff x="0" y="0"/>
          <a:chExt cx="0" cy="0"/>
        </a:xfrm>
      </p:grpSpPr>
      <p:sp>
        <p:nvSpPr>
          <p:cNvPr id="6" name="Rectangle 5"/>
          <p:cNvSpPr/>
          <p:nvPr userDrawn="1"/>
        </p:nvSpPr>
        <p:spPr bwMode="auto">
          <a:xfrm>
            <a:off x="11403107" y="0"/>
            <a:ext cx="788893" cy="6858000"/>
          </a:xfrm>
          <a:prstGeom prst="rect">
            <a:avLst/>
          </a:prstGeom>
          <a:solidFill>
            <a:schemeClr val="bg1"/>
          </a:solidFill>
          <a:ln w="15875" cap="flat" cmpd="sng" algn="ctr">
            <a:noFill/>
            <a:prstDash val="solid"/>
          </a:ln>
          <a:effectLst/>
        </p:spPr>
        <p:txBody>
          <a:bodyPr/>
          <a:lstStyle/>
          <a:p>
            <a:pPr marL="0" marR="0" lvl="0" indent="0" defTabSz="914377">
              <a:lnSpc>
                <a:spcPct val="100000"/>
              </a:lnSpc>
              <a:spcBef>
                <a:spcPts val="0"/>
              </a:spcBef>
              <a:spcAft>
                <a:spcPts val="0"/>
              </a:spcAft>
              <a:buClrTx/>
              <a:buSzTx/>
              <a:buFontTx/>
              <a:buNone/>
              <a:defRPr/>
            </a:pPr>
            <a:endParaRPr lang="en-US" sz="1800" b="0" i="0" u="none" strike="noStrike" cap="none" spc="0">
              <a:ln>
                <a:noFill/>
              </a:ln>
              <a:solidFill>
                <a:schemeClr val="bg1"/>
              </a:solidFill>
              <a:latin typeface="Arial"/>
              <a:ea typeface="Arial"/>
              <a:cs typeface="Arial"/>
            </a:endParaRPr>
          </a:p>
        </p:txBody>
      </p:sp>
      <p:sp>
        <p:nvSpPr>
          <p:cNvPr id="8" name="Slide Number Placeholder 5"/>
          <p:cNvSpPr txBox="1"/>
          <p:nvPr userDrawn="1"/>
        </p:nvSpPr>
        <p:spPr bwMode="auto">
          <a:xfrm>
            <a:off x="11428647" y="979689"/>
            <a:ext cx="636727" cy="322850"/>
          </a:xfrm>
          <a:prstGeom prst="rect">
            <a:avLst/>
          </a:prstGeom>
        </p:spPr>
        <p:txBody>
          <a:bodyPr vert="horz" lIns="91440" tIns="45720" rIns="45720" bIns="45720" rtlCol="0" anchor="ctr"/>
          <a:lstStyle>
            <a:defPPr>
              <a:defRPr lang="en-US"/>
            </a:defPPr>
            <a:lvl1pPr marL="0" algn="r" defTabSz="457200">
              <a:defRPr sz="1000">
                <a:solidFill>
                  <a:schemeClr val="bg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fld id="{6D22F896-40B5-4ADD-8801-0D06FADFA095}" type="slidenum">
              <a:rPr lang="en-US" sz="1000">
                <a:solidFill>
                  <a:schemeClr val="bg2">
                    <a:lumMod val="10000"/>
                  </a:schemeClr>
                </a:solidFill>
                <a:latin typeface="Arial"/>
              </a:rPr>
              <a:t>‹Nr.›</a:t>
            </a:fld>
            <a:endParaRPr lang="en-US" sz="1000">
              <a:solidFill>
                <a:schemeClr val="bg2">
                  <a:lumMod val="10000"/>
                </a:schemeClr>
              </a:solidFill>
              <a:latin typeface="Arial"/>
            </a:endParaRPr>
          </a:p>
        </p:txBody>
      </p:sp>
      <p:sp>
        <p:nvSpPr>
          <p:cNvPr id="11" name="Title 1"/>
          <p:cNvSpPr>
            <a:spLocks noGrp="1"/>
          </p:cNvSpPr>
          <p:nvPr>
            <p:ph type="title" hasCustomPrompt="1"/>
          </p:nvPr>
        </p:nvSpPr>
        <p:spPr bwMode="auto">
          <a:xfrm>
            <a:off x="681471" y="979689"/>
            <a:ext cx="8953827" cy="650329"/>
          </a:xfrm>
          <a:prstGeom prst="rect">
            <a:avLst/>
          </a:prstGeom>
        </p:spPr>
        <p:txBody>
          <a:bodyPr>
            <a:normAutofit/>
          </a:bodyPr>
          <a:lstStyle>
            <a:lvl1pPr algn="l">
              <a:defRPr sz="1800" b="1" i="0">
                <a:solidFill>
                  <a:srgbClr val="00B0F0"/>
                </a:solidFill>
                <a:latin typeface="Arial"/>
                <a:ea typeface="Arial"/>
                <a:cs typeface="Arial"/>
              </a:defRPr>
            </a:lvl1pPr>
          </a:lstStyle>
          <a:p>
            <a:pPr>
              <a:defRPr/>
            </a:pPr>
            <a:r>
              <a:rPr lang="en-US"/>
              <a:t>Click to edit master title style</a:t>
            </a:r>
            <a:endParaRPr/>
          </a:p>
        </p:txBody>
      </p:sp>
      <p:sp>
        <p:nvSpPr>
          <p:cNvPr id="12" name="Content Placeholder 2"/>
          <p:cNvSpPr>
            <a:spLocks noGrp="1"/>
          </p:cNvSpPr>
          <p:nvPr>
            <p:ph idx="1"/>
          </p:nvPr>
        </p:nvSpPr>
        <p:spPr bwMode="auto">
          <a:xfrm>
            <a:off x="681471" y="2032776"/>
            <a:ext cx="8953827" cy="3939399"/>
          </a:xfrm>
          <a:prstGeom prst="rect">
            <a:avLst/>
          </a:prstGeom>
        </p:spPr>
        <p:txBody>
          <a:bodyPr anchor="ctr">
            <a:normAutofit/>
          </a:bodyPr>
          <a:lstStyle>
            <a:lvl1pPr marL="228594" indent="-228594">
              <a:buClr>
                <a:srgbClr val="00B0F0"/>
              </a:buClr>
              <a:buFont typeface="Wingdings"/>
              <a:buChar char="§"/>
              <a:defRPr sz="3200" b="0" i="0">
                <a:solidFill>
                  <a:schemeClr val="tx1"/>
                </a:solidFill>
                <a:latin typeface="Arial"/>
                <a:ea typeface="Arial"/>
                <a:cs typeface="Arial"/>
              </a:defRPr>
            </a:lvl1pPr>
            <a:lvl2pPr marL="685783" indent="-228594">
              <a:buClr>
                <a:srgbClr val="00B0F0"/>
              </a:buClr>
              <a:buFont typeface="Wingdings"/>
              <a:buChar char="§"/>
              <a:defRPr sz="3200" b="0" i="0">
                <a:solidFill>
                  <a:schemeClr val="tx1"/>
                </a:solidFill>
                <a:latin typeface="Arial"/>
                <a:ea typeface="Arial"/>
                <a:cs typeface="Arial"/>
              </a:defRPr>
            </a:lvl2pPr>
            <a:lvl3pPr marL="1142971" indent="-228594">
              <a:buClr>
                <a:srgbClr val="00B0F0"/>
              </a:buClr>
              <a:buFont typeface="Wingdings"/>
              <a:buChar char="§"/>
              <a:defRPr sz="3200" b="0" i="0">
                <a:solidFill>
                  <a:schemeClr val="tx1"/>
                </a:solidFill>
                <a:latin typeface="Arial"/>
                <a:ea typeface="Arial"/>
                <a:cs typeface="Arial"/>
              </a:defRPr>
            </a:lvl3pPr>
            <a:lvl4pPr marL="1600160" indent="-228594">
              <a:buClr>
                <a:srgbClr val="00B0F0"/>
              </a:buClr>
              <a:buFont typeface="Wingdings"/>
              <a:buChar char="§"/>
              <a:defRPr sz="3200" b="0" i="0">
                <a:solidFill>
                  <a:schemeClr val="tx1"/>
                </a:solidFill>
                <a:latin typeface="Arial"/>
                <a:ea typeface="Arial"/>
                <a:cs typeface="Arial"/>
              </a:defRPr>
            </a:lvl4pPr>
            <a:lvl5pPr marL="2057349" indent="-228594">
              <a:buClr>
                <a:srgbClr val="00B0F0"/>
              </a:buClr>
              <a:buFont typeface="Wingdings"/>
              <a:buChar char="§"/>
              <a:defRPr sz="3200" b="0" i="0">
                <a:solidFill>
                  <a:schemeClr val="tx1"/>
                </a:solidFill>
                <a:latin typeface="Arial"/>
                <a:ea typeface="Arial"/>
                <a:cs typeface="Aria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 preserve="1" userDrawn="1">
  <p:cSld name="2_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5" y="4430631"/>
            <a:ext cx="5737413" cy="709135"/>
          </a:xfrm>
        </p:spPr>
        <p:txBody>
          <a:bodyPr>
            <a:normAutofit/>
          </a:bodyPr>
          <a:lstStyle>
            <a:lvl1pPr marL="0" indent="0" algn="ctr">
              <a:buNone/>
              <a:defRPr sz="2000">
                <a:solidFill>
                  <a:schemeClr val="bg1">
                    <a:lumMod val="6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pPr>
              <a:defRPr/>
            </a:pPr>
            <a:r>
              <a:rPr lang="de-DE"/>
              <a:t>Master-Untertitelformat bearbeiten</a:t>
            </a:r>
          </a:p>
        </p:txBody>
      </p:sp>
      <p:pic>
        <p:nvPicPr>
          <p:cNvPr id="9" name="Picture 1" descr="FCAR3________L____4___ Kopie"/>
          <p:cNvPicPr>
            <a:picLocks noChangeAspect="1" noChangeArrowheads="1"/>
          </p:cNvPicPr>
          <p:nvPr userDrawn="1"/>
        </p:nvPicPr>
        <p:blipFill>
          <a:blip r:embed="rId3"/>
          <a:stretch/>
        </p:blipFill>
        <p:spPr bwMode="auto">
          <a:xfrm>
            <a:off x="7" y="3"/>
            <a:ext cx="4110567" cy="2796117"/>
          </a:xfrm>
          <a:prstGeom prst="rect">
            <a:avLst/>
          </a:prstGeom>
          <a:noFill/>
          <a:ln>
            <a:noFill/>
          </a:ln>
        </p:spPr>
      </p:pic>
      <p:pic>
        <p:nvPicPr>
          <p:cNvPr id="11" name="Picture 90" descr="image007"/>
          <p:cNvPicPr>
            <a:picLocks noChangeAspect="1" noChangeArrowheads="1"/>
          </p:cNvPicPr>
          <p:nvPr userDrawn="1"/>
        </p:nvPicPr>
        <p:blipFill>
          <a:blip r:embed="rId4"/>
          <a:stretch/>
        </p:blipFill>
        <p:spPr bwMode="auto">
          <a:xfrm>
            <a:off x="8064500" y="3"/>
            <a:ext cx="4218517" cy="2559051"/>
          </a:xfrm>
          <a:prstGeom prst="rect">
            <a:avLst/>
          </a:prstGeom>
          <a:noFill/>
          <a:ln>
            <a:noFill/>
          </a:ln>
        </p:spPr>
      </p:pic>
      <p:pic>
        <p:nvPicPr>
          <p:cNvPr id="12" name="Picture 81"/>
          <p:cNvPicPr>
            <a:picLocks noChangeAspect="1" noChangeArrowheads="1"/>
          </p:cNvPicPr>
          <p:nvPr userDrawn="1"/>
        </p:nvPicPr>
        <p:blipFill>
          <a:blip r:embed="rId5"/>
          <a:stretch/>
        </p:blipFill>
        <p:spPr bwMode="auto">
          <a:xfrm>
            <a:off x="4110568" y="0"/>
            <a:ext cx="3953933" cy="2575984"/>
          </a:xfrm>
          <a:prstGeom prst="rect">
            <a:avLst/>
          </a:prstGeom>
          <a:noFill/>
          <a:ln>
            <a:noFill/>
          </a:ln>
        </p:spPr>
      </p:pic>
      <p:sp>
        <p:nvSpPr>
          <p:cNvPr id="14" name="Line 76"/>
          <p:cNvSpPr>
            <a:spLocks noChangeShapeType="1"/>
          </p:cNvSpPr>
          <p:nvPr userDrawn="1"/>
        </p:nvSpPr>
        <p:spPr bwMode="auto">
          <a:xfrm>
            <a:off x="8064500" y="0"/>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0" y="6"/>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578469"/>
            <a:ext cx="12164899" cy="3482999"/>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9">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6"/>
          <a:stretch/>
        </p:blipFill>
        <p:spPr bwMode="auto">
          <a:xfrm>
            <a:off x="11139095" y="6053106"/>
            <a:ext cx="1047125" cy="825120"/>
          </a:xfrm>
          <a:prstGeom prst="rect">
            <a:avLst/>
          </a:prstGeom>
          <a:noFill/>
          <a:ln>
            <a:noFill/>
          </a:ln>
        </p:spPr>
      </p:pic>
      <p:grpSp>
        <p:nvGrpSpPr>
          <p:cNvPr id="23" name="Group 22"/>
          <p:cNvGrpSpPr/>
          <p:nvPr userDrawn="1"/>
        </p:nvGrpSpPr>
        <p:grpSpPr bwMode="auto">
          <a:xfrm>
            <a:off x="168614" y="6141072"/>
            <a:ext cx="10744680" cy="755724"/>
            <a:chOff x="-23423" y="6262050"/>
            <a:chExt cx="8058510"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a:p>
          </p:txBody>
        </p:sp>
        <p:pic>
          <p:nvPicPr>
            <p:cNvPr id="25" name="Picture 10"/>
            <p:cNvPicPr>
              <a:picLocks noChangeAspect="1" noChangeArrowheads="1"/>
            </p:cNvPicPr>
            <p:nvPr/>
          </p:nvPicPr>
          <p:blipFill>
            <a:blip r:embed="rId7"/>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a:p>
          </p:txBody>
        </p:sp>
        <p:pic>
          <p:nvPicPr>
            <p:cNvPr id="27" name="Picture 16"/>
            <p:cNvPicPr>
              <a:picLocks noChangeAspect="1" noChangeArrowheads="1"/>
            </p:cNvPicPr>
            <p:nvPr/>
          </p:nvPicPr>
          <p:blipFill>
            <a:blip r:embed="rId8"/>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a:p>
          </p:txBody>
        </p:sp>
        <p:pic>
          <p:nvPicPr>
            <p:cNvPr id="29" name="Picture 28"/>
            <p:cNvPicPr>
              <a:picLocks noChangeAspect="1" noChangeArrowheads="1"/>
            </p:cNvPicPr>
            <p:nvPr/>
          </p:nvPicPr>
          <p:blipFill>
            <a:blip r:embed="rId9"/>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10"/>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a:p>
          </p:txBody>
        </p:sp>
        <p:pic>
          <p:nvPicPr>
            <p:cNvPr id="32" name="Picture 34"/>
            <p:cNvPicPr>
              <a:picLocks noChangeAspect="1" noChangeArrowheads="1"/>
            </p:cNvPicPr>
            <p:nvPr/>
          </p:nvPicPr>
          <p:blipFill>
            <a:blip r:embed="rId11"/>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a:p>
          </p:txBody>
        </p:sp>
        <p:pic>
          <p:nvPicPr>
            <p:cNvPr id="34" name="Picture 46"/>
            <p:cNvPicPr>
              <a:picLocks noChangeAspect="1" noChangeArrowheads="1"/>
            </p:cNvPicPr>
            <p:nvPr/>
          </p:nvPicPr>
          <p:blipFill>
            <a:blip r:embed="rId12"/>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a:p>
          </p:txBody>
        </p:sp>
        <p:graphicFrame>
          <p:nvGraphicFramePr>
            <p:cNvPr id="5" name="Objekt 4"/>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2057" name="oleObj" r:id="rId13" imgW="2723515" imgH="1695450" progId="MSPhotoEd.3">
                    <p:embed/>
                  </p:oleObj>
                </mc:Choice>
                <mc:Fallback>
                  <p:oleObj name="oleObj" r:id="rId13" imgW="2723515" imgH="1695450" progId="MSPhotoEd.3">
                    <p:embed/>
                    <p:pic>
                      <p:nvPicPr>
                        <p:cNvPr id="36" name="Object 49"/>
                        <p:cNvPicPr/>
                        <p:nvPr/>
                      </p:nvPicPr>
                      <p:blipFill>
                        <a:blip r:embed="rId14"/>
                        <a:stretch/>
                      </p:blipFill>
                      <p:spPr bwMode="auto">
                        <a:xfrm>
                          <a:off x="3752610" y="6262050"/>
                          <a:ext cx="538440" cy="360000"/>
                        </a:xfrm>
                        <a:prstGeom prst="rect">
                          <a:avLst/>
                        </a:prstGeom>
                        <a:noFill/>
                        <a:ln w="9525" cap="rnd">
                          <a:solidFill>
                            <a:srgbClr val="000000"/>
                          </a:solidFill>
                          <a:prstDash val="sysDot"/>
                          <a:miter lim="800000"/>
                          <a:headEnd/>
                          <a:tailEnd/>
                        </a:ln>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a:p>
          </p:txBody>
        </p:sp>
        <p:pic>
          <p:nvPicPr>
            <p:cNvPr id="38" name="Picture 52"/>
            <p:cNvPicPr>
              <a:picLocks noChangeAspect="1" noChangeArrowheads="1"/>
            </p:cNvPicPr>
            <p:nvPr/>
          </p:nvPicPr>
          <p:blipFill>
            <a:blip r:embed="rId15"/>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chemeClr val="bg1">
                      <a:lumMod val="75000"/>
                    </a:schemeClr>
                  </a:solidFill>
                  <a:ea typeface="ＭＳ Ｐゴシック"/>
                </a:rPr>
                <a:t>Russia</a:t>
              </a:r>
              <a:endParaRPr/>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a:p>
          </p:txBody>
        </p:sp>
        <p:pic>
          <p:nvPicPr>
            <p:cNvPr id="41" name="Picture 62" descr="slowenien-fahne-slowenia-flagge_0_g_60px"/>
            <p:cNvPicPr>
              <a:picLocks noChangeAspect="1" noChangeArrowheads="1"/>
            </p:cNvPicPr>
            <p:nvPr/>
          </p:nvPicPr>
          <p:blipFill>
            <a:blip r:embed="rId16"/>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7"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a:p>
          </p:txBody>
        </p:sp>
        <p:pic>
          <p:nvPicPr>
            <p:cNvPr id="43" name="Grafik 1"/>
            <p:cNvPicPr>
              <a:picLocks noChangeAspect="1"/>
            </p:cNvPicPr>
            <p:nvPr/>
          </p:nvPicPr>
          <p:blipFill>
            <a:blip r:embed="rId17"/>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8"/>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a:p>
          </p:txBody>
        </p:sp>
      </p:grpSp>
      <p:sp>
        <p:nvSpPr>
          <p:cNvPr id="4" name="Rectangle 3"/>
          <p:cNvSpPr/>
          <p:nvPr userDrawn="1"/>
        </p:nvSpPr>
        <p:spPr bwMode="auto">
          <a:xfrm>
            <a:off x="6096001" y="6076109"/>
            <a:ext cx="851140" cy="640992"/>
          </a:xfrm>
          <a:prstGeom prst="rect">
            <a:avLst/>
          </a:prstGeom>
          <a:solidFill>
            <a:schemeClr val="bg1">
              <a:lumMod val="85000"/>
              <a:alpha val="73898"/>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en-GB" sz="32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itle" preserve="1" userDrawn="1">
  <p:cSld name="1_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868706" y="3650765"/>
            <a:ext cx="5737412" cy="779867"/>
          </a:xfrm>
        </p:spPr>
        <p:txBody>
          <a:bodyPr anchor="b" anchorCtr="0">
            <a:noAutofit/>
          </a:bodyPr>
          <a:lstStyle>
            <a:lvl1pPr algn="ctr">
              <a:defRPr sz="3200">
                <a:solidFill>
                  <a:srgbClr val="666666"/>
                </a:solidFill>
              </a:defRPr>
            </a:lvl1pPr>
          </a:lstStyle>
          <a:p>
            <a:pPr>
              <a:defRPr/>
            </a:pPr>
            <a:r>
              <a:rPr lang="de-DE"/>
              <a:t>Mastertitelformat bearbeiten</a:t>
            </a:r>
          </a:p>
        </p:txBody>
      </p:sp>
      <p:sp>
        <p:nvSpPr>
          <p:cNvPr id="3" name="Untertitel 2"/>
          <p:cNvSpPr>
            <a:spLocks noGrp="1"/>
          </p:cNvSpPr>
          <p:nvPr>
            <p:ph type="subTitle" idx="1"/>
          </p:nvPr>
        </p:nvSpPr>
        <p:spPr bwMode="auto">
          <a:xfrm>
            <a:off x="2868705" y="4430633"/>
            <a:ext cx="5737413" cy="709135"/>
          </a:xfrm>
        </p:spPr>
        <p:txBody>
          <a:bodyPr>
            <a:normAutofit/>
          </a:bodyPr>
          <a:lstStyle>
            <a:lvl1pPr marL="0" indent="0" algn="ctr">
              <a:buNone/>
              <a:defRPr sz="2000">
                <a:solidFill>
                  <a:schemeClr val="bg1">
                    <a:lumMod val="6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pPr>
              <a:defRPr/>
            </a:pPr>
            <a:r>
              <a:rPr lang="de-DE"/>
              <a:t>Master-Untertitelformat bearbeiten</a:t>
            </a:r>
          </a:p>
        </p:txBody>
      </p:sp>
      <p:sp>
        <p:nvSpPr>
          <p:cNvPr id="14" name="Line 76"/>
          <p:cNvSpPr>
            <a:spLocks noChangeShapeType="1"/>
          </p:cNvSpPr>
          <p:nvPr userDrawn="1"/>
        </p:nvSpPr>
        <p:spPr bwMode="auto">
          <a:xfrm>
            <a:off x="8064500" y="1"/>
            <a:ext cx="0" cy="2584451"/>
          </a:xfrm>
          <a:prstGeom prst="line">
            <a:avLst/>
          </a:prstGeom>
          <a:noFill/>
          <a:ln w="38100">
            <a:solidFill>
              <a:schemeClr val="bg1"/>
            </a:solidFill>
            <a:round/>
            <a:headEnd/>
            <a:tailEnd/>
          </a:ln>
        </p:spPr>
        <p:txBody>
          <a:bodyPr/>
          <a:lstStyle/>
          <a:p>
            <a:pPr>
              <a:defRPr/>
            </a:pPr>
            <a:endParaRPr lang="en-GB" sz="3750"/>
          </a:p>
        </p:txBody>
      </p:sp>
      <p:sp>
        <p:nvSpPr>
          <p:cNvPr id="15" name="Line 75"/>
          <p:cNvSpPr>
            <a:spLocks noChangeShapeType="1"/>
          </p:cNvSpPr>
          <p:nvPr userDrawn="1"/>
        </p:nvSpPr>
        <p:spPr bwMode="auto">
          <a:xfrm>
            <a:off x="4110567" y="0"/>
            <a:ext cx="0" cy="2575984"/>
          </a:xfrm>
          <a:prstGeom prst="line">
            <a:avLst/>
          </a:prstGeom>
          <a:noFill/>
          <a:ln w="38100">
            <a:solidFill>
              <a:schemeClr val="bg1"/>
            </a:solidFill>
            <a:round/>
            <a:headEnd/>
            <a:tailEnd/>
          </a:ln>
        </p:spPr>
        <p:txBody>
          <a:bodyPr/>
          <a:lstStyle/>
          <a:p>
            <a:pPr>
              <a:defRPr/>
            </a:pPr>
            <a:endParaRPr lang="en-GB" sz="3750"/>
          </a:p>
        </p:txBody>
      </p:sp>
      <p:sp>
        <p:nvSpPr>
          <p:cNvPr id="16" name="Rectangle 69"/>
          <p:cNvSpPr>
            <a:spLocks noChangeArrowheads="1"/>
          </p:cNvSpPr>
          <p:nvPr userDrawn="1"/>
        </p:nvSpPr>
        <p:spPr bwMode="auto">
          <a:xfrm>
            <a:off x="0" y="8047569"/>
            <a:ext cx="12192000" cy="112183"/>
          </a:xfrm>
          <a:prstGeom prst="rect">
            <a:avLst/>
          </a:prstGeom>
          <a:solidFill>
            <a:srgbClr val="FF9900"/>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7" name="Rectangle 78"/>
          <p:cNvSpPr>
            <a:spLocks noChangeArrowheads="1"/>
          </p:cNvSpPr>
          <p:nvPr userDrawn="1"/>
        </p:nvSpPr>
        <p:spPr bwMode="auto">
          <a:xfrm>
            <a:off x="-174753" y="3354449"/>
            <a:ext cx="12192000" cy="2611967"/>
          </a:xfrm>
          <a:prstGeom prst="rect">
            <a:avLst/>
          </a:prstGeom>
          <a:solidFill>
            <a:schemeClr val="bg1">
              <a:alpha val="34901"/>
            </a:schemeClr>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defRPr/>
            </a:pPr>
            <a:endParaRPr lang="en-US" sz="2400">
              <a:solidFill>
                <a:srgbClr val="000000"/>
              </a:solidFill>
              <a:ea typeface="MS PGothic"/>
            </a:endParaRPr>
          </a:p>
        </p:txBody>
      </p:sp>
      <p:sp>
        <p:nvSpPr>
          <p:cNvPr id="18" name="Rectangle 62"/>
          <p:cNvSpPr>
            <a:spLocks noChangeArrowheads="1"/>
          </p:cNvSpPr>
          <p:nvPr userDrawn="1"/>
        </p:nvSpPr>
        <p:spPr bwMode="auto">
          <a:xfrm>
            <a:off x="27101" y="2900966"/>
            <a:ext cx="12164899" cy="3160502"/>
          </a:xfrm>
          <a:prstGeom prst="rect">
            <a:avLst/>
          </a:prstGeom>
          <a:solidFill>
            <a:srgbClr val="00599D"/>
          </a:solidFill>
          <a:ln>
            <a:noFill/>
          </a:ln>
        </p:spPr>
        <p:txBody>
          <a:bodyPr wrap="none" anchor="ctr"/>
          <a:lstStyle>
            <a:lvl1pPr>
              <a:defRPr sz="1200">
                <a:solidFill>
                  <a:schemeClr val="tx1"/>
                </a:solidFill>
                <a:latin typeface="Arial"/>
                <a:ea typeface="ＭＳ Ｐゴシック"/>
              </a:defRPr>
            </a:lvl1pPr>
            <a:lvl2pPr marL="742950" indent="-285750">
              <a:defRPr sz="1200">
                <a:solidFill>
                  <a:schemeClr val="tx1"/>
                </a:solidFill>
                <a:latin typeface="Arial"/>
                <a:ea typeface="ＭＳ Ｐゴシック"/>
              </a:defRPr>
            </a:lvl2pPr>
            <a:lvl3pPr marL="1143000" indent="-228600">
              <a:defRPr sz="1200">
                <a:solidFill>
                  <a:schemeClr val="tx1"/>
                </a:solidFill>
                <a:latin typeface="Arial"/>
                <a:ea typeface="ＭＳ Ｐゴシック"/>
              </a:defRPr>
            </a:lvl3pPr>
            <a:lvl4pPr marL="1600200" indent="-228600">
              <a:defRPr sz="1200">
                <a:solidFill>
                  <a:schemeClr val="tx1"/>
                </a:solidFill>
                <a:latin typeface="Arial"/>
                <a:ea typeface="ＭＳ Ｐゴシック"/>
              </a:defRPr>
            </a:lvl4pPr>
            <a:lvl5pPr marL="2057400" indent="-228600">
              <a:defRPr sz="1200">
                <a:solidFill>
                  <a:schemeClr val="tx1"/>
                </a:solidFill>
                <a:latin typeface="Arial"/>
                <a:ea typeface="ＭＳ Ｐゴシック"/>
              </a:defRPr>
            </a:lvl5pPr>
            <a:lvl6pPr marL="2514600" indent="-228600">
              <a:spcBef>
                <a:spcPts val="0"/>
              </a:spcBef>
              <a:spcAft>
                <a:spcPts val="0"/>
              </a:spcAft>
              <a:defRPr sz="1200">
                <a:solidFill>
                  <a:schemeClr val="tx1"/>
                </a:solidFill>
                <a:latin typeface="Arial"/>
                <a:ea typeface="ＭＳ Ｐゴシック"/>
              </a:defRPr>
            </a:lvl6pPr>
            <a:lvl7pPr marL="2971800" indent="-228600">
              <a:spcBef>
                <a:spcPts val="0"/>
              </a:spcBef>
              <a:spcAft>
                <a:spcPts val="0"/>
              </a:spcAft>
              <a:defRPr sz="1200">
                <a:solidFill>
                  <a:schemeClr val="tx1"/>
                </a:solidFill>
                <a:latin typeface="Arial"/>
                <a:ea typeface="ＭＳ Ｐゴシック"/>
              </a:defRPr>
            </a:lvl7pPr>
            <a:lvl8pPr marL="3429000" indent="-228600">
              <a:spcBef>
                <a:spcPts val="0"/>
              </a:spcBef>
              <a:spcAft>
                <a:spcPts val="0"/>
              </a:spcAft>
              <a:defRPr sz="1200">
                <a:solidFill>
                  <a:schemeClr val="tx1"/>
                </a:solidFill>
                <a:latin typeface="Arial"/>
                <a:ea typeface="ＭＳ Ｐゴシック"/>
              </a:defRPr>
            </a:lvl8pPr>
            <a:lvl9pPr marL="3886200" indent="-228600">
              <a:spcBef>
                <a:spcPts val="0"/>
              </a:spcBef>
              <a:spcAft>
                <a:spcPts val="0"/>
              </a:spcAft>
              <a:defRPr sz="1200">
                <a:solidFill>
                  <a:schemeClr val="tx1"/>
                </a:solidFill>
                <a:latin typeface="Arial"/>
                <a:ea typeface="ＭＳ Ｐゴシック"/>
              </a:defRPr>
            </a:lvl9pPr>
          </a:lstStyle>
          <a:p>
            <a:pPr algn="ctr">
              <a:defRPr/>
            </a:pPr>
            <a:endParaRPr lang="en-GB" sz="2400">
              <a:solidFill>
                <a:srgbClr val="000000"/>
              </a:solidFill>
              <a:ea typeface="MS PGothic"/>
            </a:endParaRPr>
          </a:p>
        </p:txBody>
      </p:sp>
      <p:sp>
        <p:nvSpPr>
          <p:cNvPr id="19" name="Line 82"/>
          <p:cNvSpPr>
            <a:spLocks noChangeShapeType="1"/>
          </p:cNvSpPr>
          <p:nvPr userDrawn="1"/>
        </p:nvSpPr>
        <p:spPr bwMode="auto">
          <a:xfrm rot="16199999">
            <a:off x="6096000" y="-3511549"/>
            <a:ext cx="0" cy="12192000"/>
          </a:xfrm>
          <a:prstGeom prst="line">
            <a:avLst/>
          </a:prstGeom>
          <a:noFill/>
          <a:ln w="38100">
            <a:solidFill>
              <a:schemeClr val="bg1"/>
            </a:solidFill>
            <a:round/>
            <a:headEnd/>
            <a:tailEnd/>
          </a:ln>
        </p:spPr>
        <p:txBody>
          <a:bodyPr/>
          <a:lstStyle/>
          <a:p>
            <a:pPr>
              <a:defRPr/>
            </a:pPr>
            <a:endParaRPr lang="en-GB" sz="3750"/>
          </a:p>
        </p:txBody>
      </p:sp>
      <p:pic>
        <p:nvPicPr>
          <p:cNvPr id="20" name="Picture 87" descr="FAIR_farb_RGB_3cm"/>
          <p:cNvPicPr>
            <a:picLocks noChangeAspect="1" noChangeArrowheads="1"/>
          </p:cNvPicPr>
          <p:nvPr userDrawn="1"/>
        </p:nvPicPr>
        <p:blipFill>
          <a:blip r:embed="rId3"/>
          <a:stretch/>
        </p:blipFill>
        <p:spPr bwMode="auto">
          <a:xfrm>
            <a:off x="11139096" y="6053106"/>
            <a:ext cx="1047125" cy="825120"/>
          </a:xfrm>
          <a:prstGeom prst="rect">
            <a:avLst/>
          </a:prstGeom>
          <a:noFill/>
          <a:ln>
            <a:noFill/>
          </a:ln>
        </p:spPr>
      </p:pic>
      <p:grpSp>
        <p:nvGrpSpPr>
          <p:cNvPr id="23" name="Group 22"/>
          <p:cNvGrpSpPr/>
          <p:nvPr userDrawn="1"/>
        </p:nvGrpSpPr>
        <p:grpSpPr bwMode="auto">
          <a:xfrm>
            <a:off x="168615" y="6141072"/>
            <a:ext cx="10744680" cy="755724"/>
            <a:chOff x="-23423" y="6262050"/>
            <a:chExt cx="8058510" cy="566793"/>
          </a:xfrm>
        </p:grpSpPr>
        <p:sp>
          <p:nvSpPr>
            <p:cNvPr id="24" name="Text Box 20"/>
            <p:cNvSpPr txBox="1">
              <a:spLocks noChangeAspect="1" noChangeArrowheads="1"/>
            </p:cNvSpPr>
            <p:nvPr/>
          </p:nvSpPr>
          <p:spPr bwMode="auto">
            <a:xfrm>
              <a:off x="715893" y="6621094"/>
              <a:ext cx="496771"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France</a:t>
              </a:r>
              <a:endParaRPr/>
            </a:p>
          </p:txBody>
        </p:sp>
        <p:pic>
          <p:nvPicPr>
            <p:cNvPr id="25" name="Picture 10"/>
            <p:cNvPicPr>
              <a:picLocks noChangeAspect="1" noChangeArrowheads="1"/>
            </p:cNvPicPr>
            <p:nvPr/>
          </p:nvPicPr>
          <p:blipFill>
            <a:blip r:embed="rId4"/>
            <a:stretch/>
          </p:blipFill>
          <p:spPr bwMode="auto">
            <a:xfrm>
              <a:off x="2289591" y="6262050"/>
              <a:ext cx="536067" cy="360000"/>
            </a:xfrm>
            <a:prstGeom prst="rect">
              <a:avLst/>
            </a:prstGeom>
            <a:noFill/>
            <a:ln w="9525" cap="rnd">
              <a:solidFill>
                <a:srgbClr val="000000"/>
              </a:solidFill>
              <a:prstDash val="sysDot"/>
              <a:miter lim="800000"/>
              <a:headEnd/>
              <a:tailEnd/>
            </a:ln>
          </p:spPr>
        </p:pic>
        <p:sp>
          <p:nvSpPr>
            <p:cNvPr id="26" name="Text Box 11"/>
            <p:cNvSpPr txBox="1">
              <a:spLocks noChangeAspect="1" noChangeArrowheads="1"/>
            </p:cNvSpPr>
            <p:nvPr/>
          </p:nvSpPr>
          <p:spPr bwMode="auto">
            <a:xfrm>
              <a:off x="2339752" y="6621094"/>
              <a:ext cx="38736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India</a:t>
              </a:r>
              <a:endParaRPr/>
            </a:p>
          </p:txBody>
        </p:sp>
        <p:pic>
          <p:nvPicPr>
            <p:cNvPr id="27" name="Picture 16"/>
            <p:cNvPicPr>
              <a:picLocks noChangeAspect="1" noChangeArrowheads="1"/>
            </p:cNvPicPr>
            <p:nvPr/>
          </p:nvPicPr>
          <p:blipFill>
            <a:blip r:embed="rId5"/>
            <a:stretch/>
          </p:blipFill>
          <p:spPr bwMode="auto">
            <a:xfrm>
              <a:off x="57000" y="6262050"/>
              <a:ext cx="493372" cy="360000"/>
            </a:xfrm>
            <a:prstGeom prst="rect">
              <a:avLst/>
            </a:prstGeom>
            <a:noFill/>
            <a:ln w="9525" cap="rnd">
              <a:solidFill>
                <a:srgbClr val="000000"/>
              </a:solidFill>
              <a:prstDash val="sysDot"/>
              <a:miter lim="800000"/>
              <a:headEnd/>
              <a:tailEnd/>
            </a:ln>
          </p:spPr>
        </p:pic>
        <p:sp>
          <p:nvSpPr>
            <p:cNvPr id="28" name="Text Box 17"/>
            <p:cNvSpPr txBox="1">
              <a:spLocks noChangeAspect="1" noChangeArrowheads="1"/>
            </p:cNvSpPr>
            <p:nvPr/>
          </p:nvSpPr>
          <p:spPr bwMode="auto">
            <a:xfrm>
              <a:off x="-23423" y="6621094"/>
              <a:ext cx="514805"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Finland</a:t>
              </a:r>
              <a:endParaRPr/>
            </a:p>
          </p:txBody>
        </p:sp>
        <p:pic>
          <p:nvPicPr>
            <p:cNvPr id="29" name="Picture 28"/>
            <p:cNvPicPr>
              <a:picLocks noChangeAspect="1" noChangeArrowheads="1"/>
            </p:cNvPicPr>
            <p:nvPr/>
          </p:nvPicPr>
          <p:blipFill>
            <a:blip r:embed="rId6"/>
            <a:stretch/>
          </p:blipFill>
          <p:spPr bwMode="auto">
            <a:xfrm>
              <a:off x="726837" y="6262050"/>
              <a:ext cx="612081" cy="360000"/>
            </a:xfrm>
            <a:prstGeom prst="rect">
              <a:avLst/>
            </a:prstGeom>
            <a:noFill/>
            <a:ln w="9525" cap="rnd">
              <a:solidFill>
                <a:srgbClr val="000000"/>
              </a:solidFill>
              <a:prstDash val="sysDot"/>
              <a:miter lim="800000"/>
              <a:headEnd/>
              <a:tailEnd/>
            </a:ln>
          </p:spPr>
        </p:pic>
        <p:pic>
          <p:nvPicPr>
            <p:cNvPr id="30" name="Picture 22"/>
            <p:cNvPicPr>
              <a:picLocks noChangeAspect="1" noChangeArrowheads="1"/>
            </p:cNvPicPr>
            <p:nvPr/>
          </p:nvPicPr>
          <p:blipFill>
            <a:blip r:embed="rId7"/>
            <a:stretch/>
          </p:blipFill>
          <p:spPr bwMode="auto">
            <a:xfrm>
              <a:off x="1515385" y="6262050"/>
              <a:ext cx="597740" cy="360000"/>
            </a:xfrm>
            <a:prstGeom prst="rect">
              <a:avLst/>
            </a:prstGeom>
            <a:noFill/>
            <a:ln w="9525" cap="rnd">
              <a:solidFill>
                <a:srgbClr val="000000"/>
              </a:solidFill>
              <a:prstDash val="sysDot"/>
              <a:miter lim="800000"/>
              <a:headEnd/>
              <a:tailEnd/>
            </a:ln>
          </p:spPr>
        </p:pic>
        <p:sp>
          <p:nvSpPr>
            <p:cNvPr id="31" name="Text Box 23"/>
            <p:cNvSpPr txBox="1">
              <a:spLocks noChangeAspect="1" noChangeArrowheads="1"/>
            </p:cNvSpPr>
            <p:nvPr/>
          </p:nvSpPr>
          <p:spPr bwMode="auto">
            <a:xfrm>
              <a:off x="1475656" y="6621094"/>
              <a:ext cx="61218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Germany</a:t>
              </a:r>
              <a:endParaRPr/>
            </a:p>
          </p:txBody>
        </p:sp>
        <p:pic>
          <p:nvPicPr>
            <p:cNvPr id="32" name="Picture 34"/>
            <p:cNvPicPr>
              <a:picLocks noChangeAspect="1" noChangeArrowheads="1"/>
            </p:cNvPicPr>
            <p:nvPr/>
          </p:nvPicPr>
          <p:blipFill>
            <a:blip r:embed="rId8"/>
            <a:stretch/>
          </p:blipFill>
          <p:spPr bwMode="auto">
            <a:xfrm>
              <a:off x="3002124" y="6262050"/>
              <a:ext cx="574020" cy="360000"/>
            </a:xfrm>
            <a:prstGeom prst="rect">
              <a:avLst/>
            </a:prstGeom>
            <a:noFill/>
            <a:ln w="9525" cap="rnd">
              <a:solidFill>
                <a:srgbClr val="000000"/>
              </a:solidFill>
              <a:prstDash val="sysDot"/>
              <a:miter lim="800000"/>
              <a:headEnd/>
              <a:tailEnd/>
            </a:ln>
          </p:spPr>
        </p:pic>
        <p:sp>
          <p:nvSpPr>
            <p:cNvPr id="33" name="Text Box 35"/>
            <p:cNvSpPr txBox="1">
              <a:spLocks noChangeAspect="1" noChangeArrowheads="1"/>
            </p:cNvSpPr>
            <p:nvPr/>
          </p:nvSpPr>
          <p:spPr bwMode="auto">
            <a:xfrm>
              <a:off x="3059832" y="6621094"/>
              <a:ext cx="495569"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Poland</a:t>
              </a:r>
              <a:endParaRPr/>
            </a:p>
          </p:txBody>
        </p:sp>
        <p:pic>
          <p:nvPicPr>
            <p:cNvPr id="34" name="Picture 46"/>
            <p:cNvPicPr>
              <a:picLocks noChangeAspect="1" noChangeArrowheads="1"/>
            </p:cNvPicPr>
            <p:nvPr/>
          </p:nvPicPr>
          <p:blipFill>
            <a:blip r:embed="rId9"/>
            <a:stretch/>
          </p:blipFill>
          <p:spPr bwMode="auto">
            <a:xfrm>
              <a:off x="5903276" y="6262050"/>
              <a:ext cx="574020" cy="360000"/>
            </a:xfrm>
            <a:prstGeom prst="rect">
              <a:avLst/>
            </a:prstGeom>
            <a:noFill/>
            <a:ln w="9525" cap="rnd">
              <a:solidFill>
                <a:srgbClr val="000000"/>
              </a:solidFill>
              <a:prstDash val="sysDot"/>
              <a:miter lim="800000"/>
              <a:headEnd/>
              <a:tailEnd/>
            </a:ln>
          </p:spPr>
        </p:pic>
        <p:sp>
          <p:nvSpPr>
            <p:cNvPr id="35" name="Text Box 47"/>
            <p:cNvSpPr txBox="1">
              <a:spLocks noChangeAspect="1" noChangeArrowheads="1"/>
            </p:cNvSpPr>
            <p:nvPr/>
          </p:nvSpPr>
          <p:spPr bwMode="auto">
            <a:xfrm>
              <a:off x="5914769" y="6621094"/>
              <a:ext cx="55327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Sweden</a:t>
              </a:r>
              <a:endParaRPr/>
            </a:p>
          </p:txBody>
        </p:sp>
        <p:graphicFrame>
          <p:nvGraphicFramePr>
            <p:cNvPr id="8" name="Objekt 7"/>
            <p:cNvGraphicFramePr>
              <a:graphicFrameLocks noChangeAspect="1"/>
            </p:cNvGraphicFramePr>
            <p:nvPr>
              <p:extLst>
                <p:ext uri="{D42A27DB-BD31-4B8C-83A1-F6EECF244321}">
                  <p14:modId xmlns:p14="http://schemas.microsoft.com/office/powerpoint/2010/main" val="2157879785"/>
                </p:ext>
              </p:extLst>
            </p:nvPr>
          </p:nvGraphicFramePr>
          <p:xfrm>
            <a:off x="3752610" y="6262050"/>
            <a:ext cx="538440" cy="360000"/>
          </p:xfrm>
          <a:graphic>
            <a:graphicData uri="http://schemas.openxmlformats.org/presentationml/2006/ole">
              <mc:AlternateContent xmlns:mc="http://schemas.openxmlformats.org/markup-compatibility/2006">
                <mc:Choice xmlns:v="urn:schemas-microsoft-com:vml" Requires="v">
                  <p:oleObj spid="_x0000_s3081" name="oleObj" r:id="rId10" imgW="2723515" imgH="1695450" progId="MSPhotoEd.3">
                    <p:embed/>
                  </p:oleObj>
                </mc:Choice>
                <mc:Fallback>
                  <p:oleObj name="oleObj" r:id="rId10" imgW="2723515" imgH="1695450" progId="MSPhotoEd.3">
                    <p:embed/>
                    <p:pic>
                      <p:nvPicPr>
                        <p:cNvPr id="36" name="Object 49"/>
                        <p:cNvPicPr/>
                        <p:nvPr/>
                      </p:nvPicPr>
                      <p:blipFill>
                        <a:blip r:embed="rId11"/>
                        <a:stretch/>
                      </p:blipFill>
                      <p:spPr bwMode="auto">
                        <a:xfrm>
                          <a:off x="3752610" y="6262050"/>
                          <a:ext cx="538440" cy="360000"/>
                        </a:xfrm>
                        <a:prstGeom prst="rect">
                          <a:avLst/>
                        </a:prstGeom>
                        <a:noFill/>
                        <a:ln w="9525" cap="rnd">
                          <a:solidFill>
                            <a:srgbClr val="000000"/>
                          </a:solidFill>
                          <a:prstDash val="sysDot"/>
                          <a:miter lim="800000"/>
                          <a:headEnd/>
                          <a:tailEnd/>
                        </a:ln>
                      </p:spPr>
                    </p:pic>
                  </p:oleObj>
                </mc:Fallback>
              </mc:AlternateContent>
            </a:graphicData>
          </a:graphic>
        </p:graphicFrame>
        <p:sp>
          <p:nvSpPr>
            <p:cNvPr id="37" name="Text Box 50"/>
            <p:cNvSpPr txBox="1">
              <a:spLocks noChangeAspect="1" noChangeArrowheads="1"/>
            </p:cNvSpPr>
            <p:nvPr/>
          </p:nvSpPr>
          <p:spPr bwMode="auto">
            <a:xfrm>
              <a:off x="3707904" y="6621094"/>
              <a:ext cx="59776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Romania</a:t>
              </a:r>
              <a:endParaRPr/>
            </a:p>
          </p:txBody>
        </p:sp>
        <p:pic>
          <p:nvPicPr>
            <p:cNvPr id="38" name="Picture 52"/>
            <p:cNvPicPr>
              <a:picLocks noChangeAspect="1" noChangeArrowheads="1"/>
            </p:cNvPicPr>
            <p:nvPr/>
          </p:nvPicPr>
          <p:blipFill>
            <a:blip r:embed="rId12"/>
            <a:stretch/>
          </p:blipFill>
          <p:spPr bwMode="auto">
            <a:xfrm>
              <a:off x="4467516" y="6262050"/>
              <a:ext cx="536067" cy="360000"/>
            </a:xfrm>
            <a:prstGeom prst="rect">
              <a:avLst/>
            </a:prstGeom>
            <a:noFill/>
            <a:ln w="9525" cap="rnd">
              <a:solidFill>
                <a:srgbClr val="000000"/>
              </a:solidFill>
              <a:prstDash val="sysDot"/>
              <a:miter lim="800000"/>
              <a:headEnd/>
              <a:tailEnd/>
            </a:ln>
          </p:spPr>
        </p:pic>
        <p:sp>
          <p:nvSpPr>
            <p:cNvPr id="39" name="Text Box 53"/>
            <p:cNvSpPr txBox="1">
              <a:spLocks noChangeAspect="1" noChangeArrowheads="1"/>
            </p:cNvSpPr>
            <p:nvPr/>
          </p:nvSpPr>
          <p:spPr bwMode="auto">
            <a:xfrm>
              <a:off x="4466721" y="6621094"/>
              <a:ext cx="489557"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chemeClr val="bg1">
                      <a:lumMod val="75000"/>
                    </a:schemeClr>
                  </a:solidFill>
                  <a:ea typeface="ＭＳ Ｐゴシック"/>
                </a:rPr>
                <a:t>Russia</a:t>
              </a:r>
              <a:endParaRPr/>
            </a:p>
          </p:txBody>
        </p:sp>
        <p:sp>
          <p:nvSpPr>
            <p:cNvPr id="40" name="Text Box 41"/>
            <p:cNvSpPr txBox="1">
              <a:spLocks noChangeAspect="1" noChangeArrowheads="1"/>
            </p:cNvSpPr>
            <p:nvPr/>
          </p:nvSpPr>
          <p:spPr bwMode="auto">
            <a:xfrm>
              <a:off x="5148064" y="6621094"/>
              <a:ext cx="578524"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solidFill>
                    <a:srgbClr val="000000"/>
                  </a:solidFill>
                  <a:ea typeface="ＭＳ Ｐゴシック"/>
                </a:rPr>
                <a:t>Slovenia</a:t>
              </a:r>
              <a:endParaRPr/>
            </a:p>
          </p:txBody>
        </p:sp>
        <p:pic>
          <p:nvPicPr>
            <p:cNvPr id="41" name="Picture 62" descr="slowenien-fahne-slowenia-flagge_0_g_60px"/>
            <p:cNvPicPr>
              <a:picLocks noChangeAspect="1" noChangeArrowheads="1"/>
            </p:cNvPicPr>
            <p:nvPr/>
          </p:nvPicPr>
          <p:blipFill>
            <a:blip r:embed="rId13"/>
            <a:stretch/>
          </p:blipFill>
          <p:spPr bwMode="auto">
            <a:xfrm>
              <a:off x="5180049" y="6262050"/>
              <a:ext cx="546761" cy="360000"/>
            </a:xfrm>
            <a:prstGeom prst="rect">
              <a:avLst/>
            </a:prstGeom>
            <a:noFill/>
            <a:ln w="9525" cap="rnd">
              <a:solidFill>
                <a:schemeClr val="tx1"/>
              </a:solidFill>
              <a:prstDash val="sysDot"/>
              <a:miter lim="800000"/>
              <a:headEnd/>
              <a:tailEnd/>
            </a:ln>
          </p:spPr>
        </p:pic>
        <p:sp>
          <p:nvSpPr>
            <p:cNvPr id="42" name="Text Box 20"/>
            <p:cNvSpPr txBox="1">
              <a:spLocks noChangeAspect="1" noChangeArrowheads="1"/>
            </p:cNvSpPr>
            <p:nvPr/>
          </p:nvSpPr>
          <p:spPr bwMode="auto">
            <a:xfrm>
              <a:off x="6770598" y="6621094"/>
              <a:ext cx="298400"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lgn="ctr">
                <a:spcBef>
                  <a:spcPts val="0"/>
                </a:spcBef>
                <a:defRPr/>
              </a:pPr>
              <a:r>
                <a:rPr lang="en-US" sz="1200">
                  <a:solidFill>
                    <a:srgbClr val="000000"/>
                  </a:solidFill>
                  <a:ea typeface="ＭＳ Ｐゴシック"/>
                </a:rPr>
                <a:t>UK</a:t>
              </a:r>
              <a:endParaRPr/>
            </a:p>
          </p:txBody>
        </p:sp>
        <p:pic>
          <p:nvPicPr>
            <p:cNvPr id="43" name="Grafik 1"/>
            <p:cNvPicPr>
              <a:picLocks noChangeAspect="1"/>
            </p:cNvPicPr>
            <p:nvPr/>
          </p:nvPicPr>
          <p:blipFill>
            <a:blip r:embed="rId14"/>
            <a:stretch/>
          </p:blipFill>
          <p:spPr bwMode="auto">
            <a:xfrm>
              <a:off x="6653762" y="6262050"/>
              <a:ext cx="536067" cy="360000"/>
            </a:xfrm>
            <a:prstGeom prst="rect">
              <a:avLst/>
            </a:prstGeom>
            <a:noFill/>
            <a:ln>
              <a:noFill/>
            </a:ln>
          </p:spPr>
        </p:pic>
        <p:pic>
          <p:nvPicPr>
            <p:cNvPr id="44" name="Grafik 2"/>
            <p:cNvPicPr>
              <a:picLocks noChangeAspect="1"/>
            </p:cNvPicPr>
            <p:nvPr userDrawn="1"/>
          </p:nvPicPr>
          <p:blipFill>
            <a:blip r:embed="rId15"/>
            <a:stretch/>
          </p:blipFill>
          <p:spPr bwMode="auto">
            <a:xfrm>
              <a:off x="7366298" y="6262050"/>
              <a:ext cx="560000" cy="360000"/>
            </a:xfrm>
            <a:prstGeom prst="rect">
              <a:avLst/>
            </a:prstGeom>
            <a:ln>
              <a:solidFill>
                <a:schemeClr val="bg1">
                  <a:lumMod val="85000"/>
                </a:schemeClr>
              </a:solidFill>
            </a:ln>
          </p:spPr>
        </p:pic>
        <p:sp>
          <p:nvSpPr>
            <p:cNvPr id="45" name="Text Box 47"/>
            <p:cNvSpPr txBox="1">
              <a:spLocks noChangeAspect="1" noChangeArrowheads="1"/>
            </p:cNvSpPr>
            <p:nvPr userDrawn="1"/>
          </p:nvSpPr>
          <p:spPr bwMode="auto">
            <a:xfrm>
              <a:off x="7092280" y="6609553"/>
              <a:ext cx="942806" cy="207749"/>
            </a:xfrm>
            <a:prstGeom prst="rect">
              <a:avLst/>
            </a:prstGeom>
            <a:noFill/>
            <a:ln>
              <a:noFill/>
            </a:ln>
          </p:spPr>
          <p:txBody>
            <a:bodyPr wrap="none">
              <a:spAutoFit/>
            </a:bodyPr>
            <a:lstStyle>
              <a:lvl1pPr defTabSz="412750">
                <a:defRPr>
                  <a:solidFill>
                    <a:schemeClr val="tx1"/>
                  </a:solidFill>
                  <a:latin typeface="Arial"/>
                </a:defRPr>
              </a:lvl1pPr>
              <a:lvl2pPr marL="742950" indent="-285750" defTabSz="412750">
                <a:defRPr>
                  <a:solidFill>
                    <a:schemeClr val="tx1"/>
                  </a:solidFill>
                  <a:latin typeface="Arial"/>
                </a:defRPr>
              </a:lvl2pPr>
              <a:lvl3pPr marL="1143000" indent="-228600" defTabSz="412750">
                <a:defRPr>
                  <a:solidFill>
                    <a:schemeClr val="tx1"/>
                  </a:solidFill>
                  <a:latin typeface="Arial"/>
                </a:defRPr>
              </a:lvl3pPr>
              <a:lvl4pPr marL="1600200" indent="-228600" defTabSz="412750">
                <a:defRPr>
                  <a:solidFill>
                    <a:schemeClr val="tx1"/>
                  </a:solidFill>
                  <a:latin typeface="Arial"/>
                </a:defRPr>
              </a:lvl4pPr>
              <a:lvl5pPr marL="2057400" indent="-228600" defTabSz="412750">
                <a:defRPr>
                  <a:solidFill>
                    <a:schemeClr val="tx1"/>
                  </a:solidFill>
                  <a:latin typeface="Arial"/>
                </a:defRPr>
              </a:lvl5pPr>
              <a:lvl6pPr marL="2514600" indent="-228600" defTabSz="412750">
                <a:spcBef>
                  <a:spcPts val="0"/>
                </a:spcBef>
                <a:spcAft>
                  <a:spcPts val="0"/>
                </a:spcAft>
                <a:defRPr>
                  <a:solidFill>
                    <a:schemeClr val="tx1"/>
                  </a:solidFill>
                  <a:latin typeface="Arial"/>
                </a:defRPr>
              </a:lvl6pPr>
              <a:lvl7pPr marL="2971800" indent="-228600" defTabSz="412750">
                <a:spcBef>
                  <a:spcPts val="0"/>
                </a:spcBef>
                <a:spcAft>
                  <a:spcPts val="0"/>
                </a:spcAft>
                <a:defRPr>
                  <a:solidFill>
                    <a:schemeClr val="tx1"/>
                  </a:solidFill>
                  <a:latin typeface="Arial"/>
                </a:defRPr>
              </a:lvl7pPr>
              <a:lvl8pPr marL="3429000" indent="-228600" defTabSz="412750">
                <a:spcBef>
                  <a:spcPts val="0"/>
                </a:spcBef>
                <a:spcAft>
                  <a:spcPts val="0"/>
                </a:spcAft>
                <a:defRPr>
                  <a:solidFill>
                    <a:schemeClr val="tx1"/>
                  </a:solidFill>
                  <a:latin typeface="Arial"/>
                </a:defRPr>
              </a:lvl8pPr>
              <a:lvl9pPr marL="3886200" indent="-228600" defTabSz="412750">
                <a:spcBef>
                  <a:spcPts val="0"/>
                </a:spcBef>
                <a:spcAft>
                  <a:spcPts val="0"/>
                </a:spcAft>
                <a:defRPr>
                  <a:solidFill>
                    <a:schemeClr val="tx1"/>
                  </a:solidFill>
                  <a:latin typeface="Arial"/>
                </a:defRPr>
              </a:lvl9pPr>
            </a:lstStyle>
            <a:p>
              <a:pPr>
                <a:spcBef>
                  <a:spcPts val="0"/>
                </a:spcBef>
                <a:defRPr/>
              </a:pPr>
              <a:r>
                <a:rPr lang="en-US" sz="1200"/>
                <a:t>Czech Republic</a:t>
              </a:r>
              <a:endParaRPr/>
            </a:p>
          </p:txBody>
        </p:sp>
      </p:grpSp>
      <p:sp>
        <p:nvSpPr>
          <p:cNvPr id="4" name="Rectangle 3"/>
          <p:cNvSpPr/>
          <p:nvPr userDrawn="1"/>
        </p:nvSpPr>
        <p:spPr bwMode="auto">
          <a:xfrm>
            <a:off x="6096002" y="6076109"/>
            <a:ext cx="851140" cy="640992"/>
          </a:xfrm>
          <a:prstGeom prst="rect">
            <a:avLst/>
          </a:prstGeom>
          <a:solidFill>
            <a:schemeClr val="bg1">
              <a:lumMod val="85000"/>
              <a:alpha val="73898"/>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defRPr/>
            </a:pPr>
            <a:endParaRPr lang="en-GB" sz="3200"/>
          </a:p>
        </p:txBody>
      </p:sp>
      <p:pic>
        <p:nvPicPr>
          <p:cNvPr id="5" name="Google Shape;118;p26"/>
          <p:cNvPicPr>
            <a:picLocks noChangeAspect="1"/>
          </p:cNvPicPr>
          <p:nvPr userDrawn="1"/>
        </p:nvPicPr>
        <p:blipFill>
          <a:blip r:embed="rId16">
            <a:alphaModFix amt="58999"/>
          </a:blip>
          <a:srcRect l="4925" b="8149"/>
          <a:stretch/>
        </p:blipFill>
        <p:spPr bwMode="auto">
          <a:xfrm>
            <a:off x="1" y="0"/>
            <a:ext cx="4035377" cy="2880000"/>
          </a:xfrm>
          <a:prstGeom prst="rect">
            <a:avLst/>
          </a:prstGeom>
          <a:noFill/>
          <a:ln>
            <a:noFill/>
          </a:ln>
        </p:spPr>
      </p:pic>
      <p:pic>
        <p:nvPicPr>
          <p:cNvPr id="6" name="Google Shape;119;p26"/>
          <p:cNvPicPr>
            <a:picLocks noChangeAspect="1"/>
          </p:cNvPicPr>
          <p:nvPr userDrawn="1"/>
        </p:nvPicPr>
        <p:blipFill>
          <a:blip r:embed="rId17">
            <a:alphaModFix amt="58999"/>
          </a:blip>
          <a:srcRect l="13515" t="13527" r="15798" b="11069"/>
          <a:stretch/>
        </p:blipFill>
        <p:spPr bwMode="auto">
          <a:xfrm>
            <a:off x="3960001" y="0"/>
            <a:ext cx="4065891" cy="2880000"/>
          </a:xfrm>
          <a:prstGeom prst="rect">
            <a:avLst/>
          </a:prstGeom>
          <a:noFill/>
          <a:ln>
            <a:noFill/>
          </a:ln>
        </p:spPr>
      </p:pic>
      <p:pic>
        <p:nvPicPr>
          <p:cNvPr id="7" name="Google Shape;120;p26"/>
          <p:cNvPicPr/>
          <p:nvPr userDrawn="1"/>
        </p:nvPicPr>
        <p:blipFill>
          <a:blip r:embed="rId18">
            <a:alphaModFix amt="58999"/>
          </a:blip>
          <a:srcRect l="8458" t="12702" b="13745"/>
          <a:stretch/>
        </p:blipFill>
        <p:spPr bwMode="auto">
          <a:xfrm>
            <a:off x="8047696" y="0"/>
            <a:ext cx="4144304" cy="28800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4_Titel und Inhalt">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p:txBody>
          <a:bodyPr/>
          <a:lstStyle/>
          <a:p>
            <a:pPr lvl="0">
              <a:defRPr/>
            </a:pPr>
            <a:r>
              <a:rPr lang="de-DE"/>
              <a:t>Mastertextformat bearbeiten</a:t>
            </a:r>
            <a:endParaRPr/>
          </a:p>
        </p:txBody>
      </p:sp>
      <p:sp>
        <p:nvSpPr>
          <p:cNvPr id="6" name="Foliennummernplatzhalter 5"/>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13" name="Textplatzhalter 12"/>
          <p:cNvSpPr>
            <a:spLocks noGrp="1"/>
          </p:cNvSpPr>
          <p:nvPr>
            <p:ph type="body" sz="quarter" idx="13" hasCustomPrompt="1"/>
          </p:nvPr>
        </p:nvSpPr>
        <p:spPr bwMode="auto">
          <a:xfrm>
            <a:off x="1300800" y="211199"/>
            <a:ext cx="8095055" cy="935045"/>
          </a:xfrm>
        </p:spPr>
        <p:txBody>
          <a:bodyPr anchor="b"/>
          <a:lstStyle>
            <a:lvl1pPr marL="0" indent="0" algn="l">
              <a:buNone/>
              <a:defRPr sz="2650" b="1"/>
            </a:lvl1pPr>
          </a:lstStyle>
          <a:p>
            <a:pPr>
              <a:defRPr/>
            </a:pPr>
            <a:r>
              <a:rPr lang="de-DE"/>
              <a:t>Titel hinzufügen</a:t>
            </a:r>
            <a:endParaRPr/>
          </a:p>
        </p:txBody>
      </p:sp>
      <p:sp>
        <p:nvSpPr>
          <p:cNvPr id="7"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twoObj" preserve="1" userDrawn="1">
  <p:cSld name="2_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4" name="Inhaltsplatzhalter 3"/>
          <p:cNvSpPr>
            <a:spLocks noGrp="1"/>
          </p:cNvSpPr>
          <p:nvPr>
            <p:ph sz="half" idx="2"/>
          </p:nvPr>
        </p:nvSpPr>
        <p:spPr bwMode="auto">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defRPr/>
            </a:pPr>
            <a:r>
              <a:rPr lang="de-DE"/>
              <a:t>Mastertextformat bearbeiten</a:t>
            </a:r>
            <a:endParaRPr/>
          </a:p>
        </p:txBody>
      </p:sp>
      <p:sp>
        <p:nvSpPr>
          <p:cNvPr id="7" name="Foliennummernplatzhalter 6"/>
          <p:cNvSpPr>
            <a:spLocks noGrp="1"/>
          </p:cNvSpPr>
          <p:nvPr>
            <p:ph type="sldNum" sz="quarter" idx="12"/>
          </p:nvPr>
        </p:nvSpPr>
        <p:spPr bwMode="auto"/>
        <p:txBody>
          <a:bodyPr/>
          <a:lstStyle/>
          <a:p>
            <a:pPr>
              <a:defRPr/>
            </a:pPr>
            <a:fld id="{125CBDDA-5CCF-8748-8988-9DC6C8981774}" type="slidenum">
              <a:rPr lang="de-DE"/>
              <a:t>‹Nr.›</a:t>
            </a:fld>
            <a:endParaRPr lang="de-DE"/>
          </a:p>
        </p:txBody>
      </p:sp>
      <p:sp>
        <p:nvSpPr>
          <p:cNvPr id="6" name="Datumsplatzhalter 4"/>
          <p:cNvSpPr>
            <a:spLocks noGrp="1"/>
          </p:cNvSpPr>
          <p:nvPr>
            <p:ph type="dt" sz="half" idx="13"/>
          </p:nvPr>
        </p:nvSpPr>
        <p:spPr bwMode="auto">
          <a:xfrm>
            <a:off x="9465335" y="6552644"/>
            <a:ext cx="1133108" cy="365125"/>
          </a:xfrm>
          <a:prstGeom prst="rect">
            <a:avLst/>
          </a:prstGeom>
        </p:spPr>
        <p:txBody>
          <a:bodyPr vert="horz" lIns="91440" tIns="45720" rIns="91440" bIns="45720" rtlCol="0" anchor="ctr"/>
          <a:lstStyle>
            <a:lvl1pPr algn="r">
              <a:defRPr sz="1000">
                <a:solidFill>
                  <a:schemeClr val="tx1"/>
                </a:solidFill>
              </a:defRPr>
            </a:lvl1pPr>
          </a:lstStyle>
          <a:p>
            <a:pPr>
              <a:defRPr/>
            </a:pPr>
            <a:endParaRPr lang="de-DE"/>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31.xml"/><Relationship Id="rId7" Type="http://schemas.openxmlformats.org/officeDocument/2006/relationships/image" Target="../media/image19.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theme" Target="../theme/theme3.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25.jp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image" Target="../media/image24.png"/><Relationship Id="rId5" Type="http://schemas.openxmlformats.org/officeDocument/2006/relationships/slideLayout" Target="../slideLayouts/slideLayout38.xml"/><Relationship Id="rId10" Type="http://schemas.openxmlformats.org/officeDocument/2006/relationships/image" Target="../media/image23.png"/><Relationship Id="rId4" Type="http://schemas.openxmlformats.org/officeDocument/2006/relationships/slideLayout" Target="../slideLayouts/slideLayout37.xml"/><Relationship Id="rId9" Type="http://schemas.openxmlformats.org/officeDocument/2006/relationships/image" Target="../media/image2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cxnSp>
        <p:nvCxnSpPr>
          <p:cNvPr id="23" name="Gerade Verbindung 22"/>
          <p:cNvCxnSpPr>
            <a:cxnSpLocks/>
          </p:cNvCxnSpPr>
          <p:nvPr userDrawn="1"/>
        </p:nvCxnSpPr>
        <p:spPr bwMode="auto">
          <a:xfrm>
            <a:off x="0" y="1101632"/>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4" name="Rechteck 23"/>
          <p:cNvSpPr/>
          <p:nvPr userDrawn="1"/>
        </p:nvSpPr>
        <p:spPr bwMode="auto">
          <a:xfrm>
            <a:off x="-1" y="969432"/>
            <a:ext cx="268800" cy="2688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3200"/>
          </a:p>
        </p:txBody>
      </p:sp>
      <p:sp>
        <p:nvSpPr>
          <p:cNvPr id="3" name="Textplatzhalter 2"/>
          <p:cNvSpPr>
            <a:spLocks noGrp="1"/>
          </p:cNvSpPr>
          <p:nvPr>
            <p:ph type="body" idx="1"/>
          </p:nvPr>
        </p:nvSpPr>
        <p:spPr bwMode="auto">
          <a:xfrm>
            <a:off x="423513" y="1450688"/>
            <a:ext cx="11226901" cy="4903585"/>
          </a:xfrm>
          <a:prstGeom prst="rect">
            <a:avLst/>
          </a:prstGeom>
        </p:spPr>
        <p:txBody>
          <a:bodyPr vert="horz" lIns="91440" tIns="45720" rIns="91440" bIns="45720" rtlCol="0">
            <a:no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oliennummernplatzhalter 5"/>
          <p:cNvSpPr>
            <a:spLocks noGrp="1"/>
          </p:cNvSpPr>
          <p:nvPr>
            <p:ph type="sldNum" sz="quarter" idx="4"/>
          </p:nvPr>
        </p:nvSpPr>
        <p:spPr bwMode="auto">
          <a:xfrm>
            <a:off x="10687722" y="6552643"/>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pPr>
              <a:defRPr/>
            </a:pPr>
            <a:fld id="{125CBDDA-5CCF-8748-8988-9DC6C8981774}" type="slidenum">
              <a:rPr lang="de-DE"/>
              <a:t>‹Nr.›</a:t>
            </a:fld>
            <a:endParaRPr lang="de-DE"/>
          </a:p>
        </p:txBody>
      </p:sp>
      <p:sp>
        <p:nvSpPr>
          <p:cNvPr id="2" name="Titelplatzhalter 1"/>
          <p:cNvSpPr>
            <a:spLocks noGrp="1"/>
          </p:cNvSpPr>
          <p:nvPr>
            <p:ph type="title"/>
          </p:nvPr>
        </p:nvSpPr>
        <p:spPr bwMode="auto">
          <a:xfrm>
            <a:off x="1300800" y="211199"/>
            <a:ext cx="8172315" cy="787557"/>
          </a:xfrm>
          <a:prstGeom prst="rect">
            <a:avLst/>
          </a:prstGeom>
        </p:spPr>
        <p:txBody>
          <a:bodyPr vert="horz" lIns="91440" tIns="45720" rIns="91440" bIns="45720" rtlCol="0" anchor="b" anchorCtr="0">
            <a:noAutofit/>
          </a:bodyPr>
          <a:lstStyle/>
          <a:p>
            <a:pPr>
              <a:defRPr/>
            </a:pPr>
            <a:r>
              <a:rPr lang="de-DE"/>
              <a:t>Mastertitelformat bearbeiten</a:t>
            </a:r>
            <a:endParaRPr/>
          </a:p>
        </p:txBody>
      </p:sp>
      <p:sp>
        <p:nvSpPr>
          <p:cNvPr id="8" name="Fußzeilenplatzhalter 7"/>
          <p:cNvSpPr>
            <a:spLocks noGrp="1"/>
          </p:cNvSpPr>
          <p:nvPr>
            <p:ph type="ftr" sz="quarter" idx="3"/>
          </p:nvPr>
        </p:nvSpPr>
        <p:spPr bwMode="auto">
          <a:xfrm>
            <a:off x="5350935" y="6560611"/>
            <a:ext cx="4490800" cy="357156"/>
          </a:xfrm>
          <a:prstGeom prst="rect">
            <a:avLst/>
          </a:prstGeom>
        </p:spPr>
        <p:txBody>
          <a:bodyPr vert="horz" lIns="91440" tIns="45720" rIns="91440" bIns="45720" rtlCol="0" anchor="ctr"/>
          <a:lstStyle>
            <a:lvl1pPr algn="ctr">
              <a:defRPr sz="1000">
                <a:solidFill>
                  <a:srgbClr val="333333"/>
                </a:solidFill>
              </a:defRPr>
            </a:lvl1pPr>
          </a:lstStyle>
          <a:p>
            <a:pPr algn="l">
              <a:defRPr/>
            </a:pPr>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9" r:id="rId20"/>
    <p:sldLayoutId id="2147483670" r:id="rId21"/>
  </p:sldLayoutIdLst>
  <p:hf sldNum="0" hdr="0" ftr="0" dt="0"/>
  <p:txStyles>
    <p:titleStyle>
      <a:lvl1pPr algn="l" defTabSz="457189">
        <a:spcBef>
          <a:spcPts val="0"/>
        </a:spcBef>
        <a:buNone/>
        <a:defRPr sz="2400" b="1">
          <a:solidFill>
            <a:srgbClr val="333333"/>
          </a:solidFill>
          <a:latin typeface="Arial"/>
          <a:ea typeface="+mj-ea"/>
          <a:cs typeface="Arial"/>
        </a:defRPr>
      </a:lvl1pPr>
    </p:titleStyle>
    <p:bodyStyle>
      <a:lvl1pPr marL="342890" indent="-342890" algn="l" defTabSz="457189">
        <a:spcBef>
          <a:spcPts val="0"/>
        </a:spcBef>
        <a:buClr>
          <a:srgbClr val="FDBB63"/>
        </a:buClr>
        <a:buFont typeface="Wingdings"/>
        <a:buChar char="§"/>
        <a:defRPr sz="2400">
          <a:solidFill>
            <a:srgbClr val="333333"/>
          </a:solidFill>
          <a:latin typeface="Arial"/>
          <a:ea typeface="+mn-ea"/>
          <a:cs typeface="Arial"/>
        </a:defRPr>
      </a:lvl1pPr>
      <a:lvl2pPr marL="742932" indent="-285744" algn="l" defTabSz="457189">
        <a:spcBef>
          <a:spcPts val="0"/>
        </a:spcBef>
        <a:buClr>
          <a:srgbClr val="FDBB63"/>
        </a:buClr>
        <a:buFont typeface="Wingdings"/>
        <a:buChar char="§"/>
        <a:defRPr sz="2000">
          <a:solidFill>
            <a:srgbClr val="333333"/>
          </a:solidFill>
          <a:latin typeface="Arial"/>
          <a:ea typeface="+mn-ea"/>
          <a:cs typeface="Arial"/>
        </a:defRPr>
      </a:lvl2pPr>
      <a:lvl3pPr marL="1142971" indent="-228594" algn="l" defTabSz="457189">
        <a:spcBef>
          <a:spcPts val="0"/>
        </a:spcBef>
        <a:buClr>
          <a:srgbClr val="FDBB63"/>
        </a:buClr>
        <a:buFont typeface="Wingdings"/>
        <a:buChar char="§"/>
        <a:defRPr sz="1800">
          <a:solidFill>
            <a:srgbClr val="333333"/>
          </a:solidFill>
          <a:latin typeface="Arial"/>
          <a:ea typeface="+mn-ea"/>
          <a:cs typeface="Arial"/>
        </a:defRPr>
      </a:lvl3pPr>
      <a:lvl4pPr marL="1600160" indent="-228594" algn="l" defTabSz="457189">
        <a:spcBef>
          <a:spcPts val="0"/>
        </a:spcBef>
        <a:buClr>
          <a:srgbClr val="FDBB63"/>
        </a:buClr>
        <a:buFont typeface="Wingdings"/>
        <a:buChar char="§"/>
        <a:defRPr sz="1600">
          <a:solidFill>
            <a:srgbClr val="333333"/>
          </a:solidFill>
          <a:latin typeface="Arial"/>
          <a:ea typeface="+mn-ea"/>
          <a:cs typeface="Arial"/>
        </a:defRPr>
      </a:lvl4pPr>
      <a:lvl5pPr marL="2057349" indent="-228594" algn="l" defTabSz="457189">
        <a:spcBef>
          <a:spcPts val="0"/>
        </a:spcBef>
        <a:buClr>
          <a:srgbClr val="FDBB63"/>
        </a:buClr>
        <a:buFont typeface="Wingdings"/>
        <a:buChar char="§"/>
        <a:defRPr sz="1400">
          <a:solidFill>
            <a:srgbClr val="333333"/>
          </a:solidFill>
          <a:latin typeface="Arial"/>
          <a:ea typeface="+mn-ea"/>
          <a:cs typeface="Arial"/>
        </a:defRPr>
      </a:lvl5pPr>
      <a:lvl6pPr marL="2514536" indent="-228594" algn="l" defTabSz="457189">
        <a:spcBef>
          <a:spcPts val="0"/>
        </a:spcBef>
        <a:buFont typeface="Arial"/>
        <a:buChar char="•"/>
        <a:defRPr sz="2000">
          <a:solidFill>
            <a:schemeClr val="tx1"/>
          </a:solidFill>
          <a:latin typeface="+mn-lt"/>
          <a:ea typeface="+mn-ea"/>
          <a:cs typeface="+mn-cs"/>
        </a:defRPr>
      </a:lvl6pPr>
      <a:lvl7pPr marL="2971726" indent="-228594" algn="l" defTabSz="457189">
        <a:spcBef>
          <a:spcPts val="0"/>
        </a:spcBef>
        <a:buFont typeface="Arial"/>
        <a:buChar char="•"/>
        <a:defRPr sz="2000">
          <a:solidFill>
            <a:schemeClr val="tx1"/>
          </a:solidFill>
          <a:latin typeface="+mn-lt"/>
          <a:ea typeface="+mn-ea"/>
          <a:cs typeface="+mn-cs"/>
        </a:defRPr>
      </a:lvl7pPr>
      <a:lvl8pPr marL="3428914" indent="-228594" algn="l" defTabSz="457189">
        <a:spcBef>
          <a:spcPts val="0"/>
        </a:spcBef>
        <a:buFont typeface="Arial"/>
        <a:buChar char="•"/>
        <a:defRPr sz="2000">
          <a:solidFill>
            <a:schemeClr val="tx1"/>
          </a:solidFill>
          <a:latin typeface="+mn-lt"/>
          <a:ea typeface="+mn-ea"/>
          <a:cs typeface="+mn-cs"/>
        </a:defRPr>
      </a:lvl8pPr>
      <a:lvl9pPr marL="3886103" indent="-228594" algn="l" defTabSz="457189">
        <a:spcBef>
          <a:spcPts val="0"/>
        </a:spcBef>
        <a:buFont typeface="Arial"/>
        <a:buChar char="•"/>
        <a:defRPr sz="2000">
          <a:solidFill>
            <a:schemeClr val="tx1"/>
          </a:solidFill>
          <a:latin typeface="+mn-lt"/>
          <a:ea typeface="+mn-ea"/>
          <a:cs typeface="+mn-cs"/>
        </a:defRPr>
      </a:lvl9pPr>
    </p:bodyStyle>
    <p:otherStyle>
      <a:defPPr>
        <a:defRPr lang="de-DE"/>
      </a:defPPr>
      <a:lvl1pPr marL="0" algn="l" defTabSz="457189">
        <a:defRPr sz="1800">
          <a:solidFill>
            <a:schemeClr val="tx1"/>
          </a:solidFill>
          <a:latin typeface="+mn-lt"/>
          <a:ea typeface="+mn-ea"/>
          <a:cs typeface="+mn-cs"/>
        </a:defRPr>
      </a:lvl1pPr>
      <a:lvl2pPr marL="457189" algn="l" defTabSz="457189">
        <a:defRPr sz="1800">
          <a:solidFill>
            <a:schemeClr val="tx1"/>
          </a:solidFill>
          <a:latin typeface="+mn-lt"/>
          <a:ea typeface="+mn-ea"/>
          <a:cs typeface="+mn-cs"/>
        </a:defRPr>
      </a:lvl2pPr>
      <a:lvl3pPr marL="914377" algn="l" defTabSz="457189">
        <a:defRPr sz="1800">
          <a:solidFill>
            <a:schemeClr val="tx1"/>
          </a:solidFill>
          <a:latin typeface="+mn-lt"/>
          <a:ea typeface="+mn-ea"/>
          <a:cs typeface="+mn-cs"/>
        </a:defRPr>
      </a:lvl3pPr>
      <a:lvl4pPr marL="1371566" algn="l" defTabSz="457189">
        <a:defRPr sz="1800">
          <a:solidFill>
            <a:schemeClr val="tx1"/>
          </a:solidFill>
          <a:latin typeface="+mn-lt"/>
          <a:ea typeface="+mn-ea"/>
          <a:cs typeface="+mn-cs"/>
        </a:defRPr>
      </a:lvl4pPr>
      <a:lvl5pPr marL="1828754" algn="l" defTabSz="457189">
        <a:defRPr sz="1800">
          <a:solidFill>
            <a:schemeClr val="tx1"/>
          </a:solidFill>
          <a:latin typeface="+mn-lt"/>
          <a:ea typeface="+mn-ea"/>
          <a:cs typeface="+mn-cs"/>
        </a:defRPr>
      </a:lvl5pPr>
      <a:lvl6pPr marL="2285943" algn="l" defTabSz="457189">
        <a:defRPr sz="1800">
          <a:solidFill>
            <a:schemeClr val="tx1"/>
          </a:solidFill>
          <a:latin typeface="+mn-lt"/>
          <a:ea typeface="+mn-ea"/>
          <a:cs typeface="+mn-cs"/>
        </a:defRPr>
      </a:lvl6pPr>
      <a:lvl7pPr marL="2743131" algn="l" defTabSz="457189">
        <a:defRPr sz="1800">
          <a:solidFill>
            <a:schemeClr val="tx1"/>
          </a:solidFill>
          <a:latin typeface="+mn-lt"/>
          <a:ea typeface="+mn-ea"/>
          <a:cs typeface="+mn-cs"/>
        </a:defRPr>
      </a:lvl7pPr>
      <a:lvl8pPr marL="3200320" algn="l" defTabSz="457189">
        <a:defRPr sz="1800">
          <a:solidFill>
            <a:schemeClr val="tx1"/>
          </a:solidFill>
          <a:latin typeface="+mn-lt"/>
          <a:ea typeface="+mn-ea"/>
          <a:cs typeface="+mn-cs"/>
        </a:defRPr>
      </a:lvl8pPr>
      <a:lvl9pPr marL="3657509" algn="l" defTabSz="457189">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cxnSp>
        <p:nvCxnSpPr>
          <p:cNvPr id="23" name="Gerade Verbindung 22"/>
          <p:cNvCxnSpPr>
            <a:cxnSpLocks/>
          </p:cNvCxnSpPr>
          <p:nvPr userDrawn="1"/>
        </p:nvCxnSpPr>
        <p:spPr bwMode="auto">
          <a:xfrm>
            <a:off x="0" y="1101632"/>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4" name="Rechteck 23"/>
          <p:cNvSpPr/>
          <p:nvPr userDrawn="1"/>
        </p:nvSpPr>
        <p:spPr bwMode="auto">
          <a:xfrm>
            <a:off x="-1" y="969432"/>
            <a:ext cx="268800" cy="2688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3200"/>
          </a:p>
        </p:txBody>
      </p:sp>
      <p:sp>
        <p:nvSpPr>
          <p:cNvPr id="3" name="Textplatzhalter 2"/>
          <p:cNvSpPr>
            <a:spLocks noGrp="1"/>
          </p:cNvSpPr>
          <p:nvPr>
            <p:ph type="body" idx="1"/>
          </p:nvPr>
        </p:nvSpPr>
        <p:spPr bwMode="auto">
          <a:xfrm>
            <a:off x="423514" y="1450688"/>
            <a:ext cx="11226901" cy="4903585"/>
          </a:xfrm>
          <a:prstGeom prst="rect">
            <a:avLst/>
          </a:prstGeom>
        </p:spPr>
        <p:txBody>
          <a:bodyPr vert="horz" lIns="91440" tIns="45720" rIns="91440" bIns="45720" rtlCol="0">
            <a:no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oliennummernplatzhalter 5"/>
          <p:cNvSpPr>
            <a:spLocks noGrp="1"/>
          </p:cNvSpPr>
          <p:nvPr>
            <p:ph type="sldNum" sz="quarter" idx="4"/>
          </p:nvPr>
        </p:nvSpPr>
        <p:spPr bwMode="auto">
          <a:xfrm>
            <a:off x="10687722" y="6552643"/>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pPr>
              <a:defRPr/>
            </a:pPr>
            <a:fld id="{125CBDDA-5CCF-8748-8988-9DC6C8981774}" type="slidenum">
              <a:rPr lang="de-DE"/>
              <a:t>‹Nr.›</a:t>
            </a:fld>
            <a:endParaRPr lang="de-DE"/>
          </a:p>
        </p:txBody>
      </p:sp>
      <p:sp>
        <p:nvSpPr>
          <p:cNvPr id="2" name="Titelplatzhalter 1"/>
          <p:cNvSpPr>
            <a:spLocks noGrp="1"/>
          </p:cNvSpPr>
          <p:nvPr>
            <p:ph type="title"/>
          </p:nvPr>
        </p:nvSpPr>
        <p:spPr bwMode="auto">
          <a:xfrm>
            <a:off x="1300800" y="211199"/>
            <a:ext cx="8172315" cy="787557"/>
          </a:xfrm>
          <a:prstGeom prst="rect">
            <a:avLst/>
          </a:prstGeom>
        </p:spPr>
        <p:txBody>
          <a:bodyPr vert="horz" lIns="91440" tIns="45720" rIns="91440" bIns="45720" rtlCol="0" anchor="b" anchorCtr="0">
            <a:noAutofit/>
          </a:bodyPr>
          <a:lstStyle/>
          <a:p>
            <a:pPr>
              <a:defRPr/>
            </a:pPr>
            <a:r>
              <a:rPr lang="de-DE"/>
              <a:t>Mastertitelformat bearbeiten</a:t>
            </a:r>
            <a:endParaRPr/>
          </a:p>
        </p:txBody>
      </p:sp>
      <p:sp>
        <p:nvSpPr>
          <p:cNvPr id="8" name="Fußzeilenplatzhalter 7"/>
          <p:cNvSpPr>
            <a:spLocks noGrp="1"/>
          </p:cNvSpPr>
          <p:nvPr>
            <p:ph type="ftr" sz="quarter" idx="3"/>
          </p:nvPr>
        </p:nvSpPr>
        <p:spPr bwMode="auto">
          <a:xfrm>
            <a:off x="5350935" y="6560611"/>
            <a:ext cx="4182132" cy="357156"/>
          </a:xfrm>
          <a:prstGeom prst="rect">
            <a:avLst/>
          </a:prstGeom>
        </p:spPr>
        <p:txBody>
          <a:bodyPr vert="horz" lIns="91440" tIns="45720" rIns="91440" bIns="45720" rtlCol="0" anchor="ctr"/>
          <a:lstStyle>
            <a:lvl1pPr algn="ctr">
              <a:defRPr sz="1000">
                <a:solidFill>
                  <a:srgbClr val="333333"/>
                </a:solidFill>
              </a:defRPr>
            </a:lvl1pPr>
          </a:lstStyle>
          <a:p>
            <a:pPr algn="l">
              <a:defRPr/>
            </a:pPr>
            <a:r>
              <a:rPr lang="de-DE"/>
              <a:t>A. Heinz - ECE17 &amp; ECSG08 Meeting</a:t>
            </a:r>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3" r:id="rId6"/>
    <p:sldLayoutId id="2147483694" r:id="rId7"/>
  </p:sldLayoutIdLst>
  <p:hf hdr="0" dt="0"/>
  <p:txStyles>
    <p:titleStyle>
      <a:lvl1pPr algn="l" defTabSz="457189">
        <a:spcBef>
          <a:spcPts val="0"/>
        </a:spcBef>
        <a:buNone/>
        <a:defRPr sz="2400" b="1">
          <a:solidFill>
            <a:srgbClr val="333333"/>
          </a:solidFill>
          <a:latin typeface="Arial"/>
          <a:ea typeface="+mj-ea"/>
          <a:cs typeface="Arial"/>
        </a:defRPr>
      </a:lvl1pPr>
    </p:titleStyle>
    <p:bodyStyle>
      <a:lvl1pPr marL="342890" indent="-342890" algn="l" defTabSz="457189">
        <a:spcBef>
          <a:spcPts val="0"/>
        </a:spcBef>
        <a:buClr>
          <a:srgbClr val="FDBB63"/>
        </a:buClr>
        <a:buFont typeface="Wingdings"/>
        <a:buChar char="§"/>
        <a:defRPr sz="2400">
          <a:solidFill>
            <a:srgbClr val="333333"/>
          </a:solidFill>
          <a:latin typeface="Arial"/>
          <a:ea typeface="+mn-ea"/>
          <a:cs typeface="Arial"/>
        </a:defRPr>
      </a:lvl1pPr>
      <a:lvl2pPr marL="742932" indent="-285744" algn="l" defTabSz="457189">
        <a:spcBef>
          <a:spcPts val="0"/>
        </a:spcBef>
        <a:buClr>
          <a:srgbClr val="FDBB63"/>
        </a:buClr>
        <a:buFont typeface="Wingdings"/>
        <a:buChar char="§"/>
        <a:defRPr sz="2000">
          <a:solidFill>
            <a:srgbClr val="333333"/>
          </a:solidFill>
          <a:latin typeface="Arial"/>
          <a:ea typeface="+mn-ea"/>
          <a:cs typeface="Arial"/>
        </a:defRPr>
      </a:lvl2pPr>
      <a:lvl3pPr marL="1142971" indent="-228594" algn="l" defTabSz="457189">
        <a:spcBef>
          <a:spcPts val="0"/>
        </a:spcBef>
        <a:buClr>
          <a:srgbClr val="FDBB63"/>
        </a:buClr>
        <a:buFont typeface="Wingdings"/>
        <a:buChar char="§"/>
        <a:defRPr sz="1800">
          <a:solidFill>
            <a:srgbClr val="333333"/>
          </a:solidFill>
          <a:latin typeface="Arial"/>
          <a:ea typeface="+mn-ea"/>
          <a:cs typeface="Arial"/>
        </a:defRPr>
      </a:lvl3pPr>
      <a:lvl4pPr marL="1600160" indent="-228594" algn="l" defTabSz="457189">
        <a:spcBef>
          <a:spcPts val="0"/>
        </a:spcBef>
        <a:buClr>
          <a:srgbClr val="FDBB63"/>
        </a:buClr>
        <a:buFont typeface="Wingdings"/>
        <a:buChar char="§"/>
        <a:defRPr sz="1600">
          <a:solidFill>
            <a:srgbClr val="333333"/>
          </a:solidFill>
          <a:latin typeface="Arial"/>
          <a:ea typeface="+mn-ea"/>
          <a:cs typeface="Arial"/>
        </a:defRPr>
      </a:lvl4pPr>
      <a:lvl5pPr marL="2057349" indent="-228594" algn="l" defTabSz="457189">
        <a:spcBef>
          <a:spcPts val="0"/>
        </a:spcBef>
        <a:buClr>
          <a:srgbClr val="FDBB63"/>
        </a:buClr>
        <a:buFont typeface="Wingdings"/>
        <a:buChar char="§"/>
        <a:defRPr sz="1400">
          <a:solidFill>
            <a:srgbClr val="333333"/>
          </a:solidFill>
          <a:latin typeface="Arial"/>
          <a:ea typeface="+mn-ea"/>
          <a:cs typeface="Arial"/>
        </a:defRPr>
      </a:lvl5pPr>
      <a:lvl6pPr marL="2514536" indent="-228594" algn="l" defTabSz="457189">
        <a:spcBef>
          <a:spcPts val="0"/>
        </a:spcBef>
        <a:buFont typeface="Arial"/>
        <a:buChar char="•"/>
        <a:defRPr sz="2000">
          <a:solidFill>
            <a:schemeClr val="tx1"/>
          </a:solidFill>
          <a:latin typeface="+mn-lt"/>
          <a:ea typeface="+mn-ea"/>
          <a:cs typeface="+mn-cs"/>
        </a:defRPr>
      </a:lvl6pPr>
      <a:lvl7pPr marL="2971726" indent="-228594" algn="l" defTabSz="457189">
        <a:spcBef>
          <a:spcPts val="0"/>
        </a:spcBef>
        <a:buFont typeface="Arial"/>
        <a:buChar char="•"/>
        <a:defRPr sz="2000">
          <a:solidFill>
            <a:schemeClr val="tx1"/>
          </a:solidFill>
          <a:latin typeface="+mn-lt"/>
          <a:ea typeface="+mn-ea"/>
          <a:cs typeface="+mn-cs"/>
        </a:defRPr>
      </a:lvl7pPr>
      <a:lvl8pPr marL="3428914" indent="-228594" algn="l" defTabSz="457189">
        <a:spcBef>
          <a:spcPts val="0"/>
        </a:spcBef>
        <a:buFont typeface="Arial"/>
        <a:buChar char="•"/>
        <a:defRPr sz="2000">
          <a:solidFill>
            <a:schemeClr val="tx1"/>
          </a:solidFill>
          <a:latin typeface="+mn-lt"/>
          <a:ea typeface="+mn-ea"/>
          <a:cs typeface="+mn-cs"/>
        </a:defRPr>
      </a:lvl8pPr>
      <a:lvl9pPr marL="3886103" indent="-228594" algn="l" defTabSz="457189">
        <a:spcBef>
          <a:spcPts val="0"/>
        </a:spcBef>
        <a:buFont typeface="Arial"/>
        <a:buChar char="•"/>
        <a:defRPr sz="2000">
          <a:solidFill>
            <a:schemeClr val="tx1"/>
          </a:solidFill>
          <a:latin typeface="+mn-lt"/>
          <a:ea typeface="+mn-ea"/>
          <a:cs typeface="+mn-cs"/>
        </a:defRPr>
      </a:lvl9pPr>
    </p:bodyStyle>
    <p:otherStyle>
      <a:defPPr>
        <a:defRPr lang="de-DE"/>
      </a:defPPr>
      <a:lvl1pPr marL="0" algn="l" defTabSz="457189">
        <a:defRPr sz="1800">
          <a:solidFill>
            <a:schemeClr val="tx1"/>
          </a:solidFill>
          <a:latin typeface="+mn-lt"/>
          <a:ea typeface="+mn-ea"/>
          <a:cs typeface="+mn-cs"/>
        </a:defRPr>
      </a:lvl1pPr>
      <a:lvl2pPr marL="457189" algn="l" defTabSz="457189">
        <a:defRPr sz="1800">
          <a:solidFill>
            <a:schemeClr val="tx1"/>
          </a:solidFill>
          <a:latin typeface="+mn-lt"/>
          <a:ea typeface="+mn-ea"/>
          <a:cs typeface="+mn-cs"/>
        </a:defRPr>
      </a:lvl2pPr>
      <a:lvl3pPr marL="914377" algn="l" defTabSz="457189">
        <a:defRPr sz="1800">
          <a:solidFill>
            <a:schemeClr val="tx1"/>
          </a:solidFill>
          <a:latin typeface="+mn-lt"/>
          <a:ea typeface="+mn-ea"/>
          <a:cs typeface="+mn-cs"/>
        </a:defRPr>
      </a:lvl3pPr>
      <a:lvl4pPr marL="1371566" algn="l" defTabSz="457189">
        <a:defRPr sz="1800">
          <a:solidFill>
            <a:schemeClr val="tx1"/>
          </a:solidFill>
          <a:latin typeface="+mn-lt"/>
          <a:ea typeface="+mn-ea"/>
          <a:cs typeface="+mn-cs"/>
        </a:defRPr>
      </a:lvl4pPr>
      <a:lvl5pPr marL="1828754" algn="l" defTabSz="457189">
        <a:defRPr sz="1800">
          <a:solidFill>
            <a:schemeClr val="tx1"/>
          </a:solidFill>
          <a:latin typeface="+mn-lt"/>
          <a:ea typeface="+mn-ea"/>
          <a:cs typeface="+mn-cs"/>
        </a:defRPr>
      </a:lvl5pPr>
      <a:lvl6pPr marL="2285943" algn="l" defTabSz="457189">
        <a:defRPr sz="1800">
          <a:solidFill>
            <a:schemeClr val="tx1"/>
          </a:solidFill>
          <a:latin typeface="+mn-lt"/>
          <a:ea typeface="+mn-ea"/>
          <a:cs typeface="+mn-cs"/>
        </a:defRPr>
      </a:lvl6pPr>
      <a:lvl7pPr marL="2743131" algn="l" defTabSz="457189">
        <a:defRPr sz="1800">
          <a:solidFill>
            <a:schemeClr val="tx1"/>
          </a:solidFill>
          <a:latin typeface="+mn-lt"/>
          <a:ea typeface="+mn-ea"/>
          <a:cs typeface="+mn-cs"/>
        </a:defRPr>
      </a:lvl7pPr>
      <a:lvl8pPr marL="3200320" algn="l" defTabSz="457189">
        <a:defRPr sz="1800">
          <a:solidFill>
            <a:schemeClr val="tx1"/>
          </a:solidFill>
          <a:latin typeface="+mn-lt"/>
          <a:ea typeface="+mn-ea"/>
          <a:cs typeface="+mn-cs"/>
        </a:defRPr>
      </a:lvl8pPr>
      <a:lvl9pPr marL="3657509" algn="l" defTabSz="457189">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cxnSp>
        <p:nvCxnSpPr>
          <p:cNvPr id="27" name="Gerade Verbindung 26"/>
          <p:cNvCxnSpPr>
            <a:cxnSpLocks/>
          </p:cNvCxnSpPr>
          <p:nvPr userDrawn="1"/>
        </p:nvCxnSpPr>
        <p:spPr bwMode="auto">
          <a:xfrm>
            <a:off x="0" y="6732777"/>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pic>
        <p:nvPicPr>
          <p:cNvPr id="22" name="Bild 6" descr="GSI_Logo_rgb.png"/>
          <p:cNvPicPr>
            <a:picLocks noChangeAspect="1"/>
          </p:cNvPicPr>
          <p:nvPr userDrawn="1"/>
        </p:nvPicPr>
        <p:blipFill>
          <a:blip r:embed="rId7"/>
          <a:stretch/>
        </p:blipFill>
        <p:spPr bwMode="auto">
          <a:xfrm>
            <a:off x="10146453" y="485167"/>
            <a:ext cx="1505441" cy="501815"/>
          </a:xfrm>
          <a:prstGeom prst="rect">
            <a:avLst/>
          </a:prstGeom>
        </p:spPr>
      </p:pic>
      <p:cxnSp>
        <p:nvCxnSpPr>
          <p:cNvPr id="23" name="Gerade Verbindung 22"/>
          <p:cNvCxnSpPr>
            <a:cxnSpLocks/>
          </p:cNvCxnSpPr>
          <p:nvPr userDrawn="1"/>
        </p:nvCxnSpPr>
        <p:spPr bwMode="auto">
          <a:xfrm>
            <a:off x="0" y="1101632"/>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4" name="Rechteck 23"/>
          <p:cNvSpPr/>
          <p:nvPr userDrawn="1"/>
        </p:nvSpPr>
        <p:spPr bwMode="auto">
          <a:xfrm>
            <a:off x="-1" y="969432"/>
            <a:ext cx="268800" cy="2688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3200"/>
          </a:p>
        </p:txBody>
      </p:sp>
      <p:sp>
        <p:nvSpPr>
          <p:cNvPr id="25" name="Rechteck 24"/>
          <p:cNvSpPr/>
          <p:nvPr userDrawn="1"/>
        </p:nvSpPr>
        <p:spPr bwMode="auto">
          <a:xfrm>
            <a:off x="-1" y="6599766"/>
            <a:ext cx="271036" cy="271036"/>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3200"/>
          </a:p>
        </p:txBody>
      </p:sp>
      <p:sp>
        <p:nvSpPr>
          <p:cNvPr id="3" name="Textplatzhalter 2"/>
          <p:cNvSpPr>
            <a:spLocks noGrp="1"/>
          </p:cNvSpPr>
          <p:nvPr>
            <p:ph type="body" idx="1"/>
          </p:nvPr>
        </p:nvSpPr>
        <p:spPr bwMode="auto">
          <a:xfrm>
            <a:off x="423514" y="1450688"/>
            <a:ext cx="11226901" cy="4903585"/>
          </a:xfrm>
          <a:prstGeom prst="rect">
            <a:avLst/>
          </a:prstGeom>
        </p:spPr>
        <p:txBody>
          <a:bodyPr vert="horz" lIns="91440" tIns="45720" rIns="91440" bIns="45720" rtlCol="0">
            <a:no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oliennummernplatzhalter 5"/>
          <p:cNvSpPr>
            <a:spLocks noGrp="1"/>
          </p:cNvSpPr>
          <p:nvPr>
            <p:ph type="sldNum" sz="quarter" idx="4"/>
          </p:nvPr>
        </p:nvSpPr>
        <p:spPr bwMode="auto">
          <a:xfrm>
            <a:off x="10687722" y="6552643"/>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pPr>
              <a:defRPr/>
            </a:pPr>
            <a:fld id="{125CBDDA-5CCF-8748-8988-9DC6C8981774}" type="slidenum">
              <a:rPr lang="de-DE"/>
              <a:t>‹Nr.›</a:t>
            </a:fld>
            <a:endParaRPr lang="de-DE"/>
          </a:p>
        </p:txBody>
      </p:sp>
      <p:sp>
        <p:nvSpPr>
          <p:cNvPr id="11" name="Textfeld 10"/>
          <p:cNvSpPr txBox="1"/>
          <p:nvPr/>
        </p:nvSpPr>
        <p:spPr bwMode="auto">
          <a:xfrm>
            <a:off x="580361" y="6616079"/>
            <a:ext cx="4702844" cy="246221"/>
          </a:xfrm>
          <a:prstGeom prst="rect">
            <a:avLst/>
          </a:prstGeom>
          <a:noFill/>
        </p:spPr>
        <p:txBody>
          <a:bodyPr wrap="square" rtlCol="0" anchor="ctr">
            <a:spAutoFit/>
          </a:bodyPr>
          <a:lstStyle/>
          <a:p>
            <a:pPr marL="0" marR="0" indent="0" algn="l" defTabSz="457189">
              <a:lnSpc>
                <a:spcPct val="100000"/>
              </a:lnSpc>
              <a:spcBef>
                <a:spcPts val="0"/>
              </a:spcBef>
              <a:spcAft>
                <a:spcPts val="0"/>
              </a:spcAft>
              <a:buClrTx/>
              <a:buSzTx/>
              <a:buFontTx/>
              <a:buNone/>
              <a:defRPr/>
            </a:pPr>
            <a:r>
              <a:rPr lang="de-DE" sz="1000">
                <a:solidFill>
                  <a:srgbClr val="333333"/>
                </a:solidFill>
                <a:latin typeface="Arial"/>
                <a:cs typeface="Arial"/>
              </a:rPr>
              <a:t>FAIR GmbH | GSI GmbH</a:t>
            </a:r>
            <a:endParaRPr/>
          </a:p>
        </p:txBody>
      </p:sp>
      <p:sp>
        <p:nvSpPr>
          <p:cNvPr id="2" name="Titelplatzhalter 1"/>
          <p:cNvSpPr>
            <a:spLocks noGrp="1"/>
          </p:cNvSpPr>
          <p:nvPr>
            <p:ph type="title"/>
          </p:nvPr>
        </p:nvSpPr>
        <p:spPr bwMode="auto">
          <a:xfrm>
            <a:off x="423517" y="308100"/>
            <a:ext cx="8172315" cy="787557"/>
          </a:xfrm>
          <a:prstGeom prst="rect">
            <a:avLst/>
          </a:prstGeom>
        </p:spPr>
        <p:txBody>
          <a:bodyPr vert="horz" lIns="91440" tIns="45720" rIns="91440" bIns="45720" rtlCol="0" anchor="b" anchorCtr="0">
            <a:noAutofit/>
          </a:bodyPr>
          <a:lstStyle/>
          <a:p>
            <a:pPr>
              <a:defRPr/>
            </a:pPr>
            <a:r>
              <a:rPr lang="de-DE"/>
              <a:t>Mastertitelformat bearbeiten</a:t>
            </a:r>
            <a:endParaRPr/>
          </a:p>
        </p:txBody>
      </p:sp>
      <p:pic>
        <p:nvPicPr>
          <p:cNvPr id="13" name="Bild 12" descr="FAIR_Logo_rgb.png"/>
          <p:cNvPicPr>
            <a:picLocks noChangeAspect="1"/>
          </p:cNvPicPr>
          <p:nvPr userDrawn="1"/>
        </p:nvPicPr>
        <p:blipFill>
          <a:blip r:embed="rId8"/>
          <a:stretch/>
        </p:blipFill>
        <p:spPr bwMode="auto">
          <a:xfrm>
            <a:off x="8854439" y="275767"/>
            <a:ext cx="1033406" cy="861172"/>
          </a:xfrm>
          <a:prstGeom prst="rect">
            <a:avLst/>
          </a:prstGeom>
        </p:spPr>
      </p:pic>
      <p:sp>
        <p:nvSpPr>
          <p:cNvPr id="7" name="Textfeld 6"/>
          <p:cNvSpPr txBox="1"/>
          <p:nvPr userDrawn="1"/>
        </p:nvSpPr>
        <p:spPr bwMode="auto">
          <a:xfrm>
            <a:off x="4098012" y="6604063"/>
            <a:ext cx="3863045" cy="276999"/>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de-DE" sz="1000">
                <a:solidFill>
                  <a:srgbClr val="333333"/>
                </a:solidFill>
                <a:latin typeface="Arial"/>
                <a:ea typeface="Arial"/>
                <a:cs typeface="Arial"/>
              </a:rPr>
              <a:t>Daniel Severin | 02/204</a:t>
            </a:r>
            <a:endParaRP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p:hf sldNum="0" hdr="0" ftr="0" dt="0"/>
  <p:txStyles>
    <p:titleStyle>
      <a:lvl1pPr algn="l" defTabSz="457189">
        <a:spcBef>
          <a:spcPts val="0"/>
        </a:spcBef>
        <a:buNone/>
        <a:defRPr sz="2400" b="1">
          <a:solidFill>
            <a:srgbClr val="333333"/>
          </a:solidFill>
          <a:latin typeface="Arial"/>
          <a:ea typeface="+mj-ea"/>
          <a:cs typeface="Arial"/>
        </a:defRPr>
      </a:lvl1pPr>
    </p:titleStyle>
    <p:bodyStyle>
      <a:lvl1pPr marL="342890" indent="-342890" algn="l" defTabSz="457189">
        <a:spcBef>
          <a:spcPts val="0"/>
        </a:spcBef>
        <a:buClr>
          <a:srgbClr val="FDBB63"/>
        </a:buClr>
        <a:buFont typeface="Wingdings"/>
        <a:buChar char="§"/>
        <a:defRPr sz="2400">
          <a:solidFill>
            <a:srgbClr val="333333"/>
          </a:solidFill>
          <a:latin typeface="Arial"/>
          <a:ea typeface="+mn-ea"/>
          <a:cs typeface="Arial"/>
        </a:defRPr>
      </a:lvl1pPr>
      <a:lvl2pPr marL="742932" indent="-285744" algn="l" defTabSz="457189">
        <a:spcBef>
          <a:spcPts val="0"/>
        </a:spcBef>
        <a:buClr>
          <a:srgbClr val="FDBB63"/>
        </a:buClr>
        <a:buFont typeface="Wingdings"/>
        <a:buChar char="§"/>
        <a:defRPr sz="2000">
          <a:solidFill>
            <a:srgbClr val="333333"/>
          </a:solidFill>
          <a:latin typeface="Arial"/>
          <a:ea typeface="+mn-ea"/>
          <a:cs typeface="Arial"/>
        </a:defRPr>
      </a:lvl2pPr>
      <a:lvl3pPr marL="1142971" indent="-228594" algn="l" defTabSz="457189">
        <a:spcBef>
          <a:spcPts val="0"/>
        </a:spcBef>
        <a:buClr>
          <a:srgbClr val="FDBB63"/>
        </a:buClr>
        <a:buFont typeface="Wingdings"/>
        <a:buChar char="§"/>
        <a:defRPr sz="1800">
          <a:solidFill>
            <a:srgbClr val="333333"/>
          </a:solidFill>
          <a:latin typeface="Arial"/>
          <a:ea typeface="+mn-ea"/>
          <a:cs typeface="Arial"/>
        </a:defRPr>
      </a:lvl3pPr>
      <a:lvl4pPr marL="1600160" indent="-228594" algn="l" defTabSz="457189">
        <a:spcBef>
          <a:spcPts val="0"/>
        </a:spcBef>
        <a:buClr>
          <a:srgbClr val="FDBB63"/>
        </a:buClr>
        <a:buFont typeface="Wingdings"/>
        <a:buChar char="§"/>
        <a:defRPr sz="1600">
          <a:solidFill>
            <a:srgbClr val="333333"/>
          </a:solidFill>
          <a:latin typeface="Arial"/>
          <a:ea typeface="+mn-ea"/>
          <a:cs typeface="Arial"/>
        </a:defRPr>
      </a:lvl4pPr>
      <a:lvl5pPr marL="2057349" indent="-228594" algn="l" defTabSz="457189">
        <a:spcBef>
          <a:spcPts val="0"/>
        </a:spcBef>
        <a:buClr>
          <a:srgbClr val="FDBB63"/>
        </a:buClr>
        <a:buFont typeface="Wingdings"/>
        <a:buChar char="§"/>
        <a:defRPr sz="1400">
          <a:solidFill>
            <a:srgbClr val="333333"/>
          </a:solidFill>
          <a:latin typeface="Arial"/>
          <a:ea typeface="+mn-ea"/>
          <a:cs typeface="Arial"/>
        </a:defRPr>
      </a:lvl5pPr>
      <a:lvl6pPr marL="2514536" indent="-228594" algn="l" defTabSz="457189">
        <a:spcBef>
          <a:spcPts val="0"/>
        </a:spcBef>
        <a:buFont typeface="Arial"/>
        <a:buChar char="•"/>
        <a:defRPr sz="2000">
          <a:solidFill>
            <a:schemeClr val="tx1"/>
          </a:solidFill>
          <a:latin typeface="+mn-lt"/>
          <a:ea typeface="+mn-ea"/>
          <a:cs typeface="+mn-cs"/>
        </a:defRPr>
      </a:lvl6pPr>
      <a:lvl7pPr marL="2971726" indent="-228594" algn="l" defTabSz="457189">
        <a:spcBef>
          <a:spcPts val="0"/>
        </a:spcBef>
        <a:buFont typeface="Arial"/>
        <a:buChar char="•"/>
        <a:defRPr sz="2000">
          <a:solidFill>
            <a:schemeClr val="tx1"/>
          </a:solidFill>
          <a:latin typeface="+mn-lt"/>
          <a:ea typeface="+mn-ea"/>
          <a:cs typeface="+mn-cs"/>
        </a:defRPr>
      </a:lvl7pPr>
      <a:lvl8pPr marL="3428914" indent="-228594" algn="l" defTabSz="457189">
        <a:spcBef>
          <a:spcPts val="0"/>
        </a:spcBef>
        <a:buFont typeface="Arial"/>
        <a:buChar char="•"/>
        <a:defRPr sz="2000">
          <a:solidFill>
            <a:schemeClr val="tx1"/>
          </a:solidFill>
          <a:latin typeface="+mn-lt"/>
          <a:ea typeface="+mn-ea"/>
          <a:cs typeface="+mn-cs"/>
        </a:defRPr>
      </a:lvl8pPr>
      <a:lvl9pPr marL="3886103" indent="-228594" algn="l" defTabSz="457189">
        <a:spcBef>
          <a:spcPts val="0"/>
        </a:spcBef>
        <a:buFont typeface="Arial"/>
        <a:buChar char="•"/>
        <a:defRPr sz="2000">
          <a:solidFill>
            <a:schemeClr val="tx1"/>
          </a:solidFill>
          <a:latin typeface="+mn-lt"/>
          <a:ea typeface="+mn-ea"/>
          <a:cs typeface="+mn-cs"/>
        </a:defRPr>
      </a:lvl9pPr>
    </p:bodyStyle>
    <p:otherStyle>
      <a:defPPr>
        <a:defRPr lang="de-DE"/>
      </a:defPPr>
      <a:lvl1pPr marL="0" algn="l" defTabSz="457189">
        <a:defRPr sz="1800">
          <a:solidFill>
            <a:schemeClr val="tx1"/>
          </a:solidFill>
          <a:latin typeface="+mn-lt"/>
          <a:ea typeface="+mn-ea"/>
          <a:cs typeface="+mn-cs"/>
        </a:defRPr>
      </a:lvl1pPr>
      <a:lvl2pPr marL="457189" algn="l" defTabSz="457189">
        <a:defRPr sz="1800">
          <a:solidFill>
            <a:schemeClr val="tx1"/>
          </a:solidFill>
          <a:latin typeface="+mn-lt"/>
          <a:ea typeface="+mn-ea"/>
          <a:cs typeface="+mn-cs"/>
        </a:defRPr>
      </a:lvl2pPr>
      <a:lvl3pPr marL="914377" algn="l" defTabSz="457189">
        <a:defRPr sz="1800">
          <a:solidFill>
            <a:schemeClr val="tx1"/>
          </a:solidFill>
          <a:latin typeface="+mn-lt"/>
          <a:ea typeface="+mn-ea"/>
          <a:cs typeface="+mn-cs"/>
        </a:defRPr>
      </a:lvl3pPr>
      <a:lvl4pPr marL="1371566" algn="l" defTabSz="457189">
        <a:defRPr sz="1800">
          <a:solidFill>
            <a:schemeClr val="tx1"/>
          </a:solidFill>
          <a:latin typeface="+mn-lt"/>
          <a:ea typeface="+mn-ea"/>
          <a:cs typeface="+mn-cs"/>
        </a:defRPr>
      </a:lvl4pPr>
      <a:lvl5pPr marL="1828754" algn="l" defTabSz="457189">
        <a:defRPr sz="1800">
          <a:solidFill>
            <a:schemeClr val="tx1"/>
          </a:solidFill>
          <a:latin typeface="+mn-lt"/>
          <a:ea typeface="+mn-ea"/>
          <a:cs typeface="+mn-cs"/>
        </a:defRPr>
      </a:lvl5pPr>
      <a:lvl6pPr marL="2285943" algn="l" defTabSz="457189">
        <a:defRPr sz="1800">
          <a:solidFill>
            <a:schemeClr val="tx1"/>
          </a:solidFill>
          <a:latin typeface="+mn-lt"/>
          <a:ea typeface="+mn-ea"/>
          <a:cs typeface="+mn-cs"/>
        </a:defRPr>
      </a:lvl6pPr>
      <a:lvl7pPr marL="2743131" algn="l" defTabSz="457189">
        <a:defRPr sz="1800">
          <a:solidFill>
            <a:schemeClr val="tx1"/>
          </a:solidFill>
          <a:latin typeface="+mn-lt"/>
          <a:ea typeface="+mn-ea"/>
          <a:cs typeface="+mn-cs"/>
        </a:defRPr>
      </a:lvl7pPr>
      <a:lvl8pPr marL="3200320" algn="l" defTabSz="457189">
        <a:defRPr sz="1800">
          <a:solidFill>
            <a:schemeClr val="tx1"/>
          </a:solidFill>
          <a:latin typeface="+mn-lt"/>
          <a:ea typeface="+mn-ea"/>
          <a:cs typeface="+mn-cs"/>
        </a:defRPr>
      </a:lvl8pPr>
      <a:lvl9pPr marL="3657509" algn="l" defTabSz="457189">
        <a:defRPr sz="18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cxnSp>
        <p:nvCxnSpPr>
          <p:cNvPr id="27" name="Gerade Verbindung 26"/>
          <p:cNvCxnSpPr>
            <a:cxnSpLocks/>
          </p:cNvCxnSpPr>
          <p:nvPr userDrawn="1"/>
        </p:nvCxnSpPr>
        <p:spPr bwMode="auto">
          <a:xfrm>
            <a:off x="0" y="6732777"/>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pic>
        <p:nvPicPr>
          <p:cNvPr id="22" name="Bild 6" descr="GSI_Logo_rgb.png"/>
          <p:cNvPicPr>
            <a:picLocks noChangeAspect="1"/>
          </p:cNvPicPr>
          <p:nvPr userDrawn="1"/>
        </p:nvPicPr>
        <p:blipFill>
          <a:blip r:embed="rId9"/>
          <a:stretch/>
        </p:blipFill>
        <p:spPr bwMode="auto">
          <a:xfrm>
            <a:off x="10775757" y="568708"/>
            <a:ext cx="1171699" cy="390567"/>
          </a:xfrm>
          <a:prstGeom prst="rect">
            <a:avLst/>
          </a:prstGeom>
        </p:spPr>
      </p:pic>
      <p:cxnSp>
        <p:nvCxnSpPr>
          <p:cNvPr id="23" name="Gerade Verbindung 22"/>
          <p:cNvCxnSpPr>
            <a:cxnSpLocks/>
          </p:cNvCxnSpPr>
          <p:nvPr userDrawn="1"/>
        </p:nvCxnSpPr>
        <p:spPr bwMode="auto">
          <a:xfrm>
            <a:off x="0" y="1101632"/>
            <a:ext cx="12192000" cy="0"/>
          </a:xfrm>
          <a:prstGeom prst="line">
            <a:avLst/>
          </a:prstGeom>
          <a:ln w="2032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4" name="Rechteck 23"/>
          <p:cNvSpPr/>
          <p:nvPr userDrawn="1"/>
        </p:nvSpPr>
        <p:spPr bwMode="auto">
          <a:xfrm>
            <a:off x="-1" y="969432"/>
            <a:ext cx="268800" cy="2688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1800"/>
          </a:p>
        </p:txBody>
      </p:sp>
      <p:sp>
        <p:nvSpPr>
          <p:cNvPr id="25" name="Rechteck 24"/>
          <p:cNvSpPr/>
          <p:nvPr userDrawn="1"/>
        </p:nvSpPr>
        <p:spPr bwMode="auto">
          <a:xfrm>
            <a:off x="-1" y="6599766"/>
            <a:ext cx="271036" cy="271036"/>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de-DE" sz="1800"/>
          </a:p>
        </p:txBody>
      </p:sp>
      <p:sp>
        <p:nvSpPr>
          <p:cNvPr id="3" name="Textplatzhalter 2"/>
          <p:cNvSpPr>
            <a:spLocks noGrp="1"/>
          </p:cNvSpPr>
          <p:nvPr>
            <p:ph type="body" idx="1"/>
          </p:nvPr>
        </p:nvSpPr>
        <p:spPr bwMode="auto">
          <a:xfrm>
            <a:off x="423514" y="1450689"/>
            <a:ext cx="11226901" cy="4903585"/>
          </a:xfrm>
          <a:prstGeom prst="rect">
            <a:avLst/>
          </a:prstGeom>
        </p:spPr>
        <p:txBody>
          <a:bodyPr vert="horz" lIns="91440" tIns="45720" rIns="91440" bIns="45720" rtlCol="0">
            <a:no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oliennummernplatzhalter 5"/>
          <p:cNvSpPr>
            <a:spLocks noGrp="1"/>
          </p:cNvSpPr>
          <p:nvPr>
            <p:ph type="sldNum" sz="quarter" idx="4"/>
          </p:nvPr>
        </p:nvSpPr>
        <p:spPr bwMode="auto">
          <a:xfrm>
            <a:off x="10687722" y="6552644"/>
            <a:ext cx="993197" cy="365125"/>
          </a:xfrm>
          <a:prstGeom prst="rect">
            <a:avLst/>
          </a:prstGeom>
        </p:spPr>
        <p:txBody>
          <a:bodyPr vert="horz" lIns="91440" tIns="45720" rIns="91440" bIns="45720" rtlCol="0" anchor="ctr"/>
          <a:lstStyle>
            <a:lvl1pPr algn="r">
              <a:defRPr sz="750">
                <a:solidFill>
                  <a:srgbClr val="333333"/>
                </a:solidFill>
                <a:latin typeface="Arial"/>
                <a:cs typeface="Arial"/>
              </a:defRPr>
            </a:lvl1pPr>
          </a:lstStyle>
          <a:p>
            <a:pPr>
              <a:defRPr/>
            </a:pPr>
            <a:fld id="{125CBDDA-5CCF-8748-8988-9DC6C8981774}" type="slidenum">
              <a:rPr lang="de-DE"/>
              <a:t>‹Nr.›</a:t>
            </a:fld>
            <a:endParaRPr lang="de-DE"/>
          </a:p>
        </p:txBody>
      </p:sp>
      <p:sp>
        <p:nvSpPr>
          <p:cNvPr id="11" name="Textfeld 10"/>
          <p:cNvSpPr txBox="1"/>
          <p:nvPr/>
        </p:nvSpPr>
        <p:spPr bwMode="auto">
          <a:xfrm>
            <a:off x="442099" y="6635316"/>
            <a:ext cx="4702844" cy="207749"/>
          </a:xfrm>
          <a:prstGeom prst="rect">
            <a:avLst/>
          </a:prstGeom>
          <a:noFill/>
        </p:spPr>
        <p:txBody>
          <a:bodyPr wrap="square" rtlCol="0" anchor="ctr">
            <a:spAutoFit/>
          </a:bodyPr>
          <a:lstStyle/>
          <a:p>
            <a:pPr marL="0" marR="0" indent="0" algn="l" defTabSz="342900">
              <a:lnSpc>
                <a:spcPct val="100000"/>
              </a:lnSpc>
              <a:spcBef>
                <a:spcPts val="0"/>
              </a:spcBef>
              <a:spcAft>
                <a:spcPts val="0"/>
              </a:spcAft>
              <a:buClrTx/>
              <a:buSzTx/>
              <a:buFontTx/>
              <a:buNone/>
              <a:defRPr/>
            </a:pPr>
            <a:r>
              <a:rPr lang="de-DE" sz="750">
                <a:solidFill>
                  <a:srgbClr val="333333"/>
                </a:solidFill>
                <a:latin typeface="Arial"/>
                <a:cs typeface="Arial"/>
              </a:rPr>
              <a:t>FAIR GmbH | GSI GmbH</a:t>
            </a:r>
            <a:endParaRPr/>
          </a:p>
        </p:txBody>
      </p:sp>
      <p:sp>
        <p:nvSpPr>
          <p:cNvPr id="2" name="Titelplatzhalter 1"/>
          <p:cNvSpPr>
            <a:spLocks noGrp="1"/>
          </p:cNvSpPr>
          <p:nvPr>
            <p:ph type="title"/>
          </p:nvPr>
        </p:nvSpPr>
        <p:spPr bwMode="auto">
          <a:xfrm>
            <a:off x="2795536" y="160325"/>
            <a:ext cx="5911129" cy="787557"/>
          </a:xfrm>
          <a:prstGeom prst="rect">
            <a:avLst/>
          </a:prstGeom>
        </p:spPr>
        <p:txBody>
          <a:bodyPr vert="horz" lIns="91440" tIns="45720" rIns="91440" bIns="45720" rtlCol="0" anchor="b" anchorCtr="0">
            <a:noAutofit/>
          </a:bodyPr>
          <a:lstStyle/>
          <a:p>
            <a:pPr>
              <a:defRPr/>
            </a:pPr>
            <a:r>
              <a:rPr lang="de-DE"/>
              <a:t>Mastertitelformat bearbeiten</a:t>
            </a:r>
            <a:endParaRPr/>
          </a:p>
        </p:txBody>
      </p:sp>
      <p:sp>
        <p:nvSpPr>
          <p:cNvPr id="5" name="Datumsplatzhalter 4"/>
          <p:cNvSpPr>
            <a:spLocks noGrp="1"/>
          </p:cNvSpPr>
          <p:nvPr>
            <p:ph type="dt" sz="half" idx="2"/>
          </p:nvPr>
        </p:nvSpPr>
        <p:spPr bwMode="auto">
          <a:xfrm>
            <a:off x="9535008" y="6552644"/>
            <a:ext cx="1131165" cy="365125"/>
          </a:xfrm>
          <a:prstGeom prst="rect">
            <a:avLst/>
          </a:prstGeom>
        </p:spPr>
        <p:txBody>
          <a:bodyPr vert="horz" lIns="91440" tIns="45720" rIns="91440" bIns="45720" rtlCol="0" anchor="ctr"/>
          <a:lstStyle>
            <a:lvl1pPr algn="r">
              <a:defRPr sz="750">
                <a:solidFill>
                  <a:srgbClr val="333333"/>
                </a:solidFill>
              </a:defRPr>
            </a:lvl1pPr>
          </a:lstStyle>
          <a:p>
            <a:pPr>
              <a:defRPr/>
            </a:pPr>
            <a:r>
              <a:rPr lang="de-DE"/>
              <a:t>31.03.14</a:t>
            </a:r>
          </a:p>
        </p:txBody>
      </p:sp>
      <p:sp>
        <p:nvSpPr>
          <p:cNvPr id="8" name="Fußzeilenplatzhalter 7"/>
          <p:cNvSpPr>
            <a:spLocks noGrp="1"/>
          </p:cNvSpPr>
          <p:nvPr>
            <p:ph type="ftr" sz="quarter" idx="3"/>
          </p:nvPr>
        </p:nvSpPr>
        <p:spPr bwMode="auto">
          <a:xfrm>
            <a:off x="5350937" y="6560612"/>
            <a:ext cx="4182132" cy="357156"/>
          </a:xfrm>
          <a:prstGeom prst="rect">
            <a:avLst/>
          </a:prstGeom>
        </p:spPr>
        <p:txBody>
          <a:bodyPr vert="horz" lIns="91440" tIns="45720" rIns="91440" bIns="45720" rtlCol="0" anchor="ctr"/>
          <a:lstStyle>
            <a:lvl1pPr algn="ctr">
              <a:defRPr sz="750">
                <a:solidFill>
                  <a:srgbClr val="333333"/>
                </a:solidFill>
              </a:defRPr>
            </a:lvl1pPr>
          </a:lstStyle>
          <a:p>
            <a:pPr algn="l">
              <a:defRPr/>
            </a:pPr>
            <a:r>
              <a:rPr lang="de-DE"/>
              <a:t>Name/Vortragstitel</a:t>
            </a:r>
          </a:p>
        </p:txBody>
      </p:sp>
      <p:pic>
        <p:nvPicPr>
          <p:cNvPr id="13" name="Bild 12" descr="FAIR_Logo_rgb.png"/>
          <p:cNvPicPr>
            <a:picLocks noChangeAspect="1"/>
          </p:cNvPicPr>
          <p:nvPr userDrawn="1"/>
        </p:nvPicPr>
        <p:blipFill>
          <a:blip r:embed="rId10"/>
          <a:stretch/>
        </p:blipFill>
        <p:spPr bwMode="auto">
          <a:xfrm>
            <a:off x="10775758" y="16625"/>
            <a:ext cx="1033279" cy="688716"/>
          </a:xfrm>
          <a:prstGeom prst="rect">
            <a:avLst/>
          </a:prstGeom>
        </p:spPr>
      </p:pic>
      <p:pic>
        <p:nvPicPr>
          <p:cNvPr id="14" name="Grafik 13" descr="image003"/>
          <p:cNvPicPr>
            <a:picLocks noChangeAspect="1" noChangeArrowheads="1"/>
          </p:cNvPicPr>
          <p:nvPr userDrawn="1"/>
        </p:nvPicPr>
        <p:blipFill>
          <a:blip r:embed="rId11"/>
          <a:stretch/>
        </p:blipFill>
        <p:spPr bwMode="auto">
          <a:xfrm>
            <a:off x="78853" y="194567"/>
            <a:ext cx="2032000" cy="685800"/>
          </a:xfrm>
          <a:prstGeom prst="rect">
            <a:avLst/>
          </a:prstGeom>
          <a:noFill/>
          <a:ln>
            <a:noFill/>
          </a:ln>
        </p:spPr>
      </p:pic>
      <p:pic>
        <p:nvPicPr>
          <p:cNvPr id="15" name="Grafik 14"/>
          <p:cNvPicPr>
            <a:picLocks noChangeAspect="1"/>
          </p:cNvPicPr>
          <p:nvPr userDrawn="1"/>
        </p:nvPicPr>
        <p:blipFill>
          <a:blip r:embed="rId12"/>
          <a:stretch/>
        </p:blipFill>
        <p:spPr bwMode="auto">
          <a:xfrm>
            <a:off x="9125530" y="106428"/>
            <a:ext cx="1425604" cy="902574"/>
          </a:xfrm>
          <a:prstGeom prst="rect">
            <a:avLst/>
          </a:prstGeom>
        </p:spPr>
      </p:pic>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Lst>
  <p:hf sldNum="0" hdr="0" ftr="0" dt="0"/>
  <p:txStyles>
    <p:titleStyle>
      <a:lvl1pPr algn="l" defTabSz="342900">
        <a:spcBef>
          <a:spcPts val="0"/>
        </a:spcBef>
        <a:buNone/>
        <a:defRPr sz="1800" b="1">
          <a:solidFill>
            <a:srgbClr val="333333"/>
          </a:solidFill>
          <a:latin typeface="Arial"/>
          <a:ea typeface="+mj-ea"/>
          <a:cs typeface="Arial"/>
        </a:defRPr>
      </a:lvl1pPr>
    </p:titleStyle>
    <p:bodyStyle>
      <a:lvl1pPr marL="257175" indent="-257175" algn="l" defTabSz="342900">
        <a:spcBef>
          <a:spcPts val="0"/>
        </a:spcBef>
        <a:buClr>
          <a:srgbClr val="FDBB63"/>
        </a:buClr>
        <a:buFont typeface="Wingdings"/>
        <a:buChar char="§"/>
        <a:defRPr sz="1800">
          <a:solidFill>
            <a:srgbClr val="333333"/>
          </a:solidFill>
          <a:latin typeface="Arial"/>
          <a:ea typeface="+mn-ea"/>
          <a:cs typeface="Arial"/>
        </a:defRPr>
      </a:lvl1pPr>
      <a:lvl2pPr marL="557213" indent="-214313" algn="l" defTabSz="342900">
        <a:spcBef>
          <a:spcPts val="0"/>
        </a:spcBef>
        <a:buClr>
          <a:srgbClr val="FDBB63"/>
        </a:buClr>
        <a:buFont typeface="Wingdings"/>
        <a:buChar char="§"/>
        <a:defRPr sz="1500">
          <a:solidFill>
            <a:srgbClr val="333333"/>
          </a:solidFill>
          <a:latin typeface="Arial"/>
          <a:ea typeface="+mn-ea"/>
          <a:cs typeface="Arial"/>
        </a:defRPr>
      </a:lvl2pPr>
      <a:lvl3pPr marL="857250" indent="-171450" algn="l" defTabSz="342900">
        <a:spcBef>
          <a:spcPts val="0"/>
        </a:spcBef>
        <a:buClr>
          <a:srgbClr val="FDBB63"/>
        </a:buClr>
        <a:buFont typeface="Wingdings"/>
        <a:buChar char="§"/>
        <a:defRPr sz="1350">
          <a:solidFill>
            <a:srgbClr val="333333"/>
          </a:solidFill>
          <a:latin typeface="Arial"/>
          <a:ea typeface="+mn-ea"/>
          <a:cs typeface="Arial"/>
        </a:defRPr>
      </a:lvl3pPr>
      <a:lvl4pPr marL="1200150" indent="-171450" algn="l" defTabSz="342900">
        <a:spcBef>
          <a:spcPts val="0"/>
        </a:spcBef>
        <a:buClr>
          <a:srgbClr val="FDBB63"/>
        </a:buClr>
        <a:buFont typeface="Wingdings"/>
        <a:buChar char="§"/>
        <a:defRPr sz="1200">
          <a:solidFill>
            <a:srgbClr val="333333"/>
          </a:solidFill>
          <a:latin typeface="Arial"/>
          <a:ea typeface="+mn-ea"/>
          <a:cs typeface="Arial"/>
        </a:defRPr>
      </a:lvl4pPr>
      <a:lvl5pPr marL="1543050" indent="-171450" algn="l" defTabSz="342900">
        <a:spcBef>
          <a:spcPts val="0"/>
        </a:spcBef>
        <a:buClr>
          <a:srgbClr val="FDBB63"/>
        </a:buClr>
        <a:buFont typeface="Wingdings"/>
        <a:buChar char="§"/>
        <a:defRPr sz="1050">
          <a:solidFill>
            <a:srgbClr val="333333"/>
          </a:solidFill>
          <a:latin typeface="Arial"/>
          <a:ea typeface="+mn-ea"/>
          <a:cs typeface="Arial"/>
        </a:defRPr>
      </a:lvl5pPr>
      <a:lvl6pPr marL="1885950" indent="-171450" algn="l" defTabSz="342900">
        <a:spcBef>
          <a:spcPts val="0"/>
        </a:spcBef>
        <a:buFont typeface="Arial"/>
        <a:buChar char="•"/>
        <a:defRPr sz="1500">
          <a:solidFill>
            <a:schemeClr val="tx1"/>
          </a:solidFill>
          <a:latin typeface="+mn-lt"/>
          <a:ea typeface="+mn-ea"/>
          <a:cs typeface="+mn-cs"/>
        </a:defRPr>
      </a:lvl6pPr>
      <a:lvl7pPr marL="2228850" indent="-171450" algn="l" defTabSz="342900">
        <a:spcBef>
          <a:spcPts val="0"/>
        </a:spcBef>
        <a:buFont typeface="Arial"/>
        <a:buChar char="•"/>
        <a:defRPr sz="1500">
          <a:solidFill>
            <a:schemeClr val="tx1"/>
          </a:solidFill>
          <a:latin typeface="+mn-lt"/>
          <a:ea typeface="+mn-ea"/>
          <a:cs typeface="+mn-cs"/>
        </a:defRPr>
      </a:lvl7pPr>
      <a:lvl8pPr marL="2571750" indent="-171450" algn="l" defTabSz="342900">
        <a:spcBef>
          <a:spcPts val="0"/>
        </a:spcBef>
        <a:buFont typeface="Arial"/>
        <a:buChar char="•"/>
        <a:defRPr sz="1500">
          <a:solidFill>
            <a:schemeClr val="tx1"/>
          </a:solidFill>
          <a:latin typeface="+mn-lt"/>
          <a:ea typeface="+mn-ea"/>
          <a:cs typeface="+mn-cs"/>
        </a:defRPr>
      </a:lvl8pPr>
      <a:lvl9pPr marL="2914650" indent="-171450" algn="l" defTabSz="342900">
        <a:spcBef>
          <a:spcPts val="0"/>
        </a:spcBef>
        <a:buFont typeface="Arial"/>
        <a:buChar char="•"/>
        <a:defRPr sz="1500">
          <a:solidFill>
            <a:schemeClr val="tx1"/>
          </a:solidFill>
          <a:latin typeface="+mn-lt"/>
          <a:ea typeface="+mn-ea"/>
          <a:cs typeface="+mn-cs"/>
        </a:defRPr>
      </a:lvl9pPr>
    </p:bodyStyle>
    <p:otherStyle>
      <a:defPPr>
        <a:defRPr lang="de-DE"/>
      </a:defPPr>
      <a:lvl1pPr marL="0" algn="l" defTabSz="342900">
        <a:defRPr sz="1350">
          <a:solidFill>
            <a:schemeClr val="tx1"/>
          </a:solidFill>
          <a:latin typeface="+mn-lt"/>
          <a:ea typeface="+mn-ea"/>
          <a:cs typeface="+mn-cs"/>
        </a:defRPr>
      </a:lvl1pPr>
      <a:lvl2pPr marL="342900" algn="l" defTabSz="342900">
        <a:defRPr sz="1350">
          <a:solidFill>
            <a:schemeClr val="tx1"/>
          </a:solidFill>
          <a:latin typeface="+mn-lt"/>
          <a:ea typeface="+mn-ea"/>
          <a:cs typeface="+mn-cs"/>
        </a:defRPr>
      </a:lvl2pPr>
      <a:lvl3pPr marL="685800" algn="l" defTabSz="342900">
        <a:defRPr sz="1350">
          <a:solidFill>
            <a:schemeClr val="tx1"/>
          </a:solidFill>
          <a:latin typeface="+mn-lt"/>
          <a:ea typeface="+mn-ea"/>
          <a:cs typeface="+mn-cs"/>
        </a:defRPr>
      </a:lvl3pPr>
      <a:lvl4pPr marL="1028700" algn="l" defTabSz="342900">
        <a:defRPr sz="1350">
          <a:solidFill>
            <a:schemeClr val="tx1"/>
          </a:solidFill>
          <a:latin typeface="+mn-lt"/>
          <a:ea typeface="+mn-ea"/>
          <a:cs typeface="+mn-cs"/>
        </a:defRPr>
      </a:lvl4pPr>
      <a:lvl5pPr marL="1371600" algn="l" defTabSz="342900">
        <a:defRPr sz="1350">
          <a:solidFill>
            <a:schemeClr val="tx1"/>
          </a:solidFill>
          <a:latin typeface="+mn-lt"/>
          <a:ea typeface="+mn-ea"/>
          <a:cs typeface="+mn-cs"/>
        </a:defRPr>
      </a:lvl5pPr>
      <a:lvl6pPr marL="1714500" algn="l" defTabSz="342900">
        <a:defRPr sz="1350">
          <a:solidFill>
            <a:schemeClr val="tx1"/>
          </a:solidFill>
          <a:latin typeface="+mn-lt"/>
          <a:ea typeface="+mn-ea"/>
          <a:cs typeface="+mn-cs"/>
        </a:defRPr>
      </a:lvl6pPr>
      <a:lvl7pPr marL="2057400" algn="l" defTabSz="342900">
        <a:defRPr sz="1350">
          <a:solidFill>
            <a:schemeClr val="tx1"/>
          </a:solidFill>
          <a:latin typeface="+mn-lt"/>
          <a:ea typeface="+mn-ea"/>
          <a:cs typeface="+mn-cs"/>
        </a:defRPr>
      </a:lvl7pPr>
      <a:lvl8pPr marL="2400300" algn="l" defTabSz="342900">
        <a:defRPr sz="1350">
          <a:solidFill>
            <a:schemeClr val="tx1"/>
          </a:solidFill>
          <a:latin typeface="+mn-lt"/>
          <a:ea typeface="+mn-ea"/>
          <a:cs typeface="+mn-cs"/>
        </a:defRPr>
      </a:lvl8pPr>
      <a:lvl9pPr marL="2743200" algn="l" defTabSz="342900">
        <a:defRPr sz="135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 Id="rId6" Type="http://schemas.openxmlformats.org/officeDocument/2006/relationships/image" Target="../media/image45.png"/><Relationship Id="rId5" Type="http://schemas.openxmlformats.org/officeDocument/2006/relationships/chart" Target="../charts/chart1.xml"/><Relationship Id="rId4" Type="http://schemas.openxmlformats.org/officeDocument/2006/relationships/image" Target="../media/image44.jpeg"/></Relationships>
</file>

<file path=ppt/slides/_rels/slide1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emf"/></Relationships>
</file>

<file path=ppt/slides/_rels/slide1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9.jpe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38.jpg"/><Relationship Id="rId7" Type="http://schemas.openxmlformats.org/officeDocument/2006/relationships/image" Target="../media/image52.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8.png"/><Relationship Id="rId9"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57.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58.png"/><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6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38.jpg"/><Relationship Id="rId7" Type="http://schemas.openxmlformats.org/officeDocument/2006/relationships/image" Target="../media/image6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png"/><Relationship Id="rId1" Type="http://schemas.openxmlformats.org/officeDocument/2006/relationships/slideLayout" Target="../slideLayouts/slideLayout11.xml"/><Relationship Id="rId6" Type="http://schemas.openxmlformats.org/officeDocument/2006/relationships/image" Target="../media/image38.jpg"/><Relationship Id="rId5" Type="http://schemas.openxmlformats.org/officeDocument/2006/relationships/image" Target="../media/image67.png"/><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8" Type="http://schemas.openxmlformats.org/officeDocument/2006/relationships/image" Target="../media/image73.jpg"/><Relationship Id="rId13" Type="http://schemas.openxmlformats.org/officeDocument/2006/relationships/image" Target="../media/image77.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67.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38.jpg"/></Relationships>
</file>

<file path=ppt/slides/_rels/slide22.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81.emf"/><Relationship Id="rId4" Type="http://schemas.openxmlformats.org/officeDocument/2006/relationships/image" Target="../media/image80.jpg"/><Relationship Id="rId9" Type="http://schemas.openxmlformats.org/officeDocument/2006/relationships/image" Target="../media/image28.jpg"/></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 Id="rId4" Type="http://schemas.openxmlformats.org/officeDocument/2006/relationships/image" Target="../media/image85.jpg"/></Relationships>
</file>

<file path=ppt/slides/_rels/slide27.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6.jpg"/><Relationship Id="rId7" Type="http://schemas.openxmlformats.org/officeDocument/2006/relationships/image" Target="../media/image8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8.jpg"/><Relationship Id="rId5" Type="http://schemas.openxmlformats.org/officeDocument/2006/relationships/image" Target="../media/image28.jpg"/><Relationship Id="rId4" Type="http://schemas.openxmlformats.org/officeDocument/2006/relationships/image" Target="../media/image87.png"/></Relationships>
</file>

<file path=ppt/slides/_rels/slide2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38.jpg"/><Relationship Id="rId4" Type="http://schemas.openxmlformats.org/officeDocument/2006/relationships/image" Target="../media/image28.jpg"/></Relationships>
</file>

<file path=ppt/slides/_rels/slide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92.jpg"/><Relationship Id="rId2" Type="http://schemas.openxmlformats.org/officeDocument/2006/relationships/image" Target="../media/image91.jpg"/><Relationship Id="rId1" Type="http://schemas.openxmlformats.org/officeDocument/2006/relationships/slideLayout" Target="../slideLayouts/slideLayout37.xml"/><Relationship Id="rId4" Type="http://schemas.openxmlformats.org/officeDocument/2006/relationships/image" Target="../media/image93.png"/></Relationships>
</file>

<file path=ppt/slides/_rels/slide3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2.jpg"/><Relationship Id="rId1" Type="http://schemas.openxmlformats.org/officeDocument/2006/relationships/slideLayout" Target="../slideLayouts/slideLayout39.xml"/><Relationship Id="rId4" Type="http://schemas.openxmlformats.org/officeDocument/2006/relationships/image" Target="../media/image95.emf"/></Relationships>
</file>

<file path=ppt/slides/_rels/slide3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92.jpg"/><Relationship Id="rId1" Type="http://schemas.openxmlformats.org/officeDocument/2006/relationships/slideLayout" Target="../slideLayouts/slideLayout26.xml"/><Relationship Id="rId5" Type="http://schemas.openxmlformats.org/officeDocument/2006/relationships/image" Target="../media/image95.emf"/><Relationship Id="rId4" Type="http://schemas.openxmlformats.org/officeDocument/2006/relationships/image" Target="../media/image94.png"/></Relationships>
</file>

<file path=ppt/slides/_rels/slide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8.jpg"/><Relationship Id="rId1" Type="http://schemas.openxmlformats.org/officeDocument/2006/relationships/slideLayout" Target="../slideLayouts/slideLayout1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jpeg"/></Relationships>
</file>

<file path=ppt/slides/_rels/slide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8.jpg"/><Relationship Id="rId1" Type="http://schemas.openxmlformats.org/officeDocument/2006/relationships/slideLayout" Target="../slideLayouts/slideLayout19.xml"/><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4.xml"/><Relationship Id="rId5" Type="http://schemas.openxmlformats.org/officeDocument/2006/relationships/image" Target="../media/image38.jpg"/><Relationship Id="rId4" Type="http://schemas.openxmlformats.org/officeDocument/2006/relationships/image" Target="../media/image28.jpg"/></Relationships>
</file>

<file path=ppt/slides/_rels/slide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jpg"/><Relationship Id="rId7" Type="http://schemas.openxmlformats.org/officeDocument/2006/relationships/image" Target="../media/image42.png"/><Relationship Id="rId2" Type="http://schemas.openxmlformats.org/officeDocument/2006/relationships/image" Target="../media/image28.jpg"/><Relationship Id="rId1" Type="http://schemas.openxmlformats.org/officeDocument/2006/relationships/slideLayout" Target="../slideLayouts/slideLayout4.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Title 1"/>
          <p:cNvSpPr txBox="1"/>
          <p:nvPr/>
        </p:nvSpPr>
        <p:spPr bwMode="auto">
          <a:xfrm>
            <a:off x="614470" y="2767475"/>
            <a:ext cx="10868128" cy="2571719"/>
          </a:xfrm>
          <a:prstGeom prst="rect">
            <a:avLst/>
          </a:prstGeom>
          <a:solidFill>
            <a:srgbClr val="CBD0D3">
              <a:alpha val="20000"/>
            </a:srgbClr>
          </a:solidFill>
          <a:ln>
            <a:noFill/>
          </a:ln>
          <a:effectLst/>
        </p:spPr>
        <p:txBody>
          <a:bodyPr vert="horz" wrap="square" lIns="121920" tIns="60960" rIns="121920" bIns="60960" numCol="1" anchor="ctr" anchorCtr="1" compatLnSpc="1">
            <a:prstTxWarp prst="textNoShape">
              <a:avLst/>
            </a:prstTxWarp>
          </a:bodyPr>
          <a:lstStyle>
            <a:lvl1pPr algn="ctr">
              <a:spcBef>
                <a:spcPts val="0"/>
              </a:spcBef>
              <a:spcAft>
                <a:spcPts val="0"/>
              </a:spcAft>
              <a:defRPr sz="3600">
                <a:solidFill>
                  <a:schemeClr val="bg1"/>
                </a:solidFill>
                <a:latin typeface="+mj-lt"/>
                <a:ea typeface="+mj-ea"/>
                <a:cs typeface="+mj-cs"/>
              </a:defRPr>
            </a:lvl1pPr>
            <a:lvl2pPr algn="ctr">
              <a:spcBef>
                <a:spcPts val="0"/>
              </a:spcBef>
              <a:spcAft>
                <a:spcPts val="0"/>
              </a:spcAft>
              <a:defRPr sz="2800">
                <a:solidFill>
                  <a:schemeClr val="accent2"/>
                </a:solidFill>
                <a:latin typeface="Arial"/>
              </a:defRPr>
            </a:lvl2pPr>
            <a:lvl3pPr algn="ctr">
              <a:spcBef>
                <a:spcPts val="0"/>
              </a:spcBef>
              <a:spcAft>
                <a:spcPts val="0"/>
              </a:spcAft>
              <a:defRPr sz="2800">
                <a:solidFill>
                  <a:schemeClr val="accent2"/>
                </a:solidFill>
                <a:latin typeface="Arial"/>
              </a:defRPr>
            </a:lvl3pPr>
            <a:lvl4pPr algn="ctr">
              <a:spcBef>
                <a:spcPts val="0"/>
              </a:spcBef>
              <a:spcAft>
                <a:spcPts val="0"/>
              </a:spcAft>
              <a:defRPr sz="2800">
                <a:solidFill>
                  <a:schemeClr val="accent2"/>
                </a:solidFill>
                <a:latin typeface="Arial"/>
              </a:defRPr>
            </a:lvl4pPr>
            <a:lvl5pPr algn="ctr">
              <a:spcBef>
                <a:spcPts val="0"/>
              </a:spcBef>
              <a:spcAft>
                <a:spcPts val="0"/>
              </a:spcAft>
              <a:defRPr sz="2800">
                <a:solidFill>
                  <a:schemeClr val="accent2"/>
                </a:solidFill>
                <a:latin typeface="Arial"/>
              </a:defRPr>
            </a:lvl5pPr>
            <a:lvl6pPr marL="457200" algn="ctr">
              <a:spcBef>
                <a:spcPts val="0"/>
              </a:spcBef>
              <a:spcAft>
                <a:spcPts val="0"/>
              </a:spcAft>
              <a:defRPr sz="2800">
                <a:solidFill>
                  <a:schemeClr val="accent2"/>
                </a:solidFill>
                <a:latin typeface="Arial"/>
              </a:defRPr>
            </a:lvl6pPr>
            <a:lvl7pPr marL="914400" algn="ctr">
              <a:spcBef>
                <a:spcPts val="0"/>
              </a:spcBef>
              <a:spcAft>
                <a:spcPts val="0"/>
              </a:spcAft>
              <a:defRPr sz="2800">
                <a:solidFill>
                  <a:schemeClr val="accent2"/>
                </a:solidFill>
                <a:latin typeface="Arial"/>
              </a:defRPr>
            </a:lvl7pPr>
            <a:lvl8pPr marL="1371600" algn="ctr">
              <a:spcBef>
                <a:spcPts val="0"/>
              </a:spcBef>
              <a:spcAft>
                <a:spcPts val="0"/>
              </a:spcAft>
              <a:defRPr sz="2800">
                <a:solidFill>
                  <a:schemeClr val="accent2"/>
                </a:solidFill>
                <a:latin typeface="Arial"/>
              </a:defRPr>
            </a:lvl8pPr>
            <a:lvl9pPr marL="1828800" algn="ctr">
              <a:spcBef>
                <a:spcPts val="0"/>
              </a:spcBef>
              <a:spcAft>
                <a:spcPts val="0"/>
              </a:spcAft>
              <a:defRPr sz="2800">
                <a:solidFill>
                  <a:schemeClr val="accent2"/>
                </a:solidFill>
                <a:latin typeface="Arial"/>
              </a:defRPr>
            </a:lvl9pPr>
          </a:lstStyle>
          <a:p>
            <a:pPr defTabSz="1219170">
              <a:defRPr/>
            </a:pPr>
            <a:r>
              <a:rPr lang="de-DE" sz="3200" dirty="0" smtClean="0">
                <a:solidFill>
                  <a:srgbClr val="FFFFFF"/>
                </a:solidFill>
                <a:latin typeface="Arial"/>
              </a:rPr>
              <a:t>NUSTAR </a:t>
            </a:r>
            <a:r>
              <a:rPr lang="de-DE" sz="3200" dirty="0" err="1" smtClean="0">
                <a:solidFill>
                  <a:srgbClr val="FFFFFF"/>
                </a:solidFill>
                <a:latin typeface="Arial"/>
              </a:rPr>
              <a:t>Physics</a:t>
            </a:r>
            <a:r>
              <a:rPr lang="de-DE" sz="3200" dirty="0" smtClean="0">
                <a:solidFill>
                  <a:srgbClr val="FFFFFF"/>
                </a:solidFill>
                <a:latin typeface="Arial"/>
              </a:rPr>
              <a:t> </a:t>
            </a:r>
            <a:r>
              <a:rPr lang="de-DE" sz="3200" dirty="0" err="1" smtClean="0">
                <a:solidFill>
                  <a:srgbClr val="FFFFFF"/>
                </a:solidFill>
                <a:latin typeface="Arial"/>
              </a:rPr>
              <a:t>Opportunities</a:t>
            </a:r>
            <a:endParaRPr lang="en-GB" sz="3200" dirty="0">
              <a:solidFill>
                <a:srgbClr val="FFFFFF"/>
              </a:solidFill>
              <a:latin typeface="Arial"/>
            </a:endParaRPr>
          </a:p>
          <a:p>
            <a:pPr defTabSz="1219170">
              <a:defRPr/>
            </a:pPr>
            <a:r>
              <a:rPr lang="de-DE" sz="2800" dirty="0" smtClean="0">
                <a:solidFill>
                  <a:srgbClr val="FFFF00"/>
                </a:solidFill>
                <a:latin typeface="Arial"/>
              </a:rPr>
              <a:t>Jürgen </a:t>
            </a:r>
            <a:r>
              <a:rPr lang="de-DE" sz="2800" dirty="0" err="1" smtClean="0">
                <a:solidFill>
                  <a:srgbClr val="FFFF00"/>
                </a:solidFill>
                <a:latin typeface="Arial"/>
              </a:rPr>
              <a:t>Gerl</a:t>
            </a:r>
            <a:endParaRPr sz="2800" dirty="0"/>
          </a:p>
          <a:p>
            <a:pPr defTabSz="1219170">
              <a:defRPr/>
            </a:pPr>
            <a:r>
              <a:rPr lang="en-GB" sz="2800" dirty="0" smtClean="0">
                <a:solidFill>
                  <a:srgbClr val="FFFF00"/>
                </a:solidFill>
                <a:latin typeface="Arial"/>
              </a:rPr>
              <a:t>GSI/FAIR</a:t>
            </a:r>
          </a:p>
          <a:p>
            <a:pPr defTabSz="1219170">
              <a:defRPr/>
            </a:pPr>
            <a:r>
              <a:rPr lang="en-GB" sz="2400" dirty="0" smtClean="0">
                <a:solidFill>
                  <a:srgbClr val="FFFF00"/>
                </a:solidFill>
                <a:latin typeface="Arial"/>
              </a:rPr>
              <a:t>Darmstadt, </a:t>
            </a:r>
            <a:r>
              <a:rPr lang="en-GB" sz="2400" dirty="0">
                <a:solidFill>
                  <a:srgbClr val="FFFF00"/>
                </a:solidFill>
                <a:latin typeface="Arial"/>
              </a:rPr>
              <a:t>G</a:t>
            </a:r>
            <a:r>
              <a:rPr lang="en-GB" sz="2400" dirty="0" smtClean="0">
                <a:solidFill>
                  <a:srgbClr val="FFFF00"/>
                </a:solidFill>
                <a:latin typeface="Arial"/>
              </a:rPr>
              <a:t>ermany</a:t>
            </a:r>
            <a:endParaRPr lang="en-GB" sz="2400" dirty="0">
              <a:solidFill>
                <a:srgbClr val="FFFFFF"/>
              </a:solidFill>
              <a:latin typeface="Arial"/>
            </a:endParaRPr>
          </a:p>
        </p:txBody>
      </p:sp>
      <p:sp>
        <p:nvSpPr>
          <p:cNvPr id="10" name="Rectangle 3"/>
          <p:cNvSpPr txBox="1">
            <a:spLocks noChangeArrowheads="1"/>
          </p:cNvSpPr>
          <p:nvPr/>
        </p:nvSpPr>
        <p:spPr bwMode="auto">
          <a:xfrm>
            <a:off x="1524001" y="5048653"/>
            <a:ext cx="9200443" cy="875485"/>
          </a:xfrm>
          <a:prstGeom prst="rect">
            <a:avLst/>
          </a:prstGeom>
          <a:noFill/>
          <a:ln>
            <a:noFill/>
          </a:ln>
        </p:spPr>
        <p:txBody>
          <a:bodyPr vert="horz" wrap="square" lIns="0" tIns="0" rIns="0" bIns="0" numCol="1" anchor="b" anchorCtr="0" compatLnSpc="1">
            <a:prstTxWarp prst="textNoShape">
              <a:avLst/>
            </a:prstTxWarp>
          </a:bodyPr>
          <a:lstStyle>
            <a:lvl1pPr marL="0" indent="0" algn="l">
              <a:spcBef>
                <a:spcPts val="0"/>
              </a:spcBef>
              <a:spcAft>
                <a:spcPts val="0"/>
              </a:spcAft>
              <a:buClr>
                <a:srgbClr val="0066CC"/>
              </a:buClr>
              <a:buFont typeface="Wingdings"/>
              <a:defRPr sz="2400">
                <a:solidFill>
                  <a:schemeClr val="bg1"/>
                </a:solidFill>
                <a:latin typeface="Arial Narrow"/>
                <a:ea typeface="MS PGothic"/>
                <a:cs typeface="MS PGothic"/>
              </a:defRPr>
            </a:lvl1pPr>
            <a:lvl2pPr marL="419100" indent="-266700" algn="l">
              <a:spcBef>
                <a:spcPts val="0"/>
              </a:spcBef>
              <a:spcAft>
                <a:spcPts val="0"/>
              </a:spcAft>
              <a:buClr>
                <a:srgbClr val="FF9900"/>
              </a:buClr>
              <a:buSzPct val="140000"/>
              <a:buFont typeface="Wingdings"/>
              <a:buChar char="§"/>
              <a:defRPr sz="2000">
                <a:solidFill>
                  <a:schemeClr val="tx1"/>
                </a:solidFill>
                <a:latin typeface="+mn-lt"/>
                <a:ea typeface="MS PGothic"/>
                <a:cs typeface="MS PGothic"/>
              </a:defRPr>
            </a:lvl2pPr>
            <a:lvl3pPr marL="514350" indent="400050" algn="l">
              <a:spcBef>
                <a:spcPts val="0"/>
              </a:spcBef>
              <a:spcAft>
                <a:spcPts val="0"/>
              </a:spcAft>
              <a:defRPr>
                <a:solidFill>
                  <a:schemeClr val="tx1"/>
                </a:solidFill>
                <a:latin typeface="+mn-lt"/>
                <a:ea typeface="MS PGothic"/>
                <a:cs typeface="MS PGothic"/>
              </a:defRPr>
            </a:lvl3pPr>
            <a:lvl4pPr marL="714375" indent="-20638" algn="l">
              <a:spcBef>
                <a:spcPts val="0"/>
              </a:spcBef>
              <a:spcAft>
                <a:spcPts val="0"/>
              </a:spcAft>
              <a:defRPr sz="1600" i="1">
                <a:solidFill>
                  <a:srgbClr val="990000"/>
                </a:solidFill>
                <a:latin typeface="+mn-lt"/>
                <a:ea typeface="MS PGothic"/>
                <a:cs typeface="MS PGothic"/>
              </a:defRPr>
            </a:lvl4pPr>
            <a:lvl5pPr marL="2143125" indent="-1247775" algn="l">
              <a:spcBef>
                <a:spcPts val="0"/>
              </a:spcBef>
              <a:spcAft>
                <a:spcPts val="0"/>
              </a:spcAft>
              <a:defRPr sz="1600">
                <a:solidFill>
                  <a:srgbClr val="0066CC"/>
                </a:solidFill>
                <a:latin typeface="+mn-lt"/>
                <a:ea typeface="MS PGothic"/>
                <a:cs typeface="MS PGothic"/>
              </a:defRPr>
            </a:lvl5pPr>
            <a:lvl6pPr marL="2600325" indent="-1247775" algn="l">
              <a:spcBef>
                <a:spcPts val="0"/>
              </a:spcBef>
              <a:spcAft>
                <a:spcPts val="0"/>
              </a:spcAft>
              <a:defRPr sz="1600">
                <a:solidFill>
                  <a:srgbClr val="0066CC"/>
                </a:solidFill>
                <a:latin typeface="+mn-lt"/>
              </a:defRPr>
            </a:lvl6pPr>
            <a:lvl7pPr marL="3057525" indent="-1247775" algn="l">
              <a:spcBef>
                <a:spcPts val="0"/>
              </a:spcBef>
              <a:spcAft>
                <a:spcPts val="0"/>
              </a:spcAft>
              <a:defRPr sz="1600">
                <a:solidFill>
                  <a:srgbClr val="0066CC"/>
                </a:solidFill>
                <a:latin typeface="+mn-lt"/>
              </a:defRPr>
            </a:lvl7pPr>
            <a:lvl8pPr marL="3514725" indent="-1247775" algn="l">
              <a:spcBef>
                <a:spcPts val="0"/>
              </a:spcBef>
              <a:spcAft>
                <a:spcPts val="0"/>
              </a:spcAft>
              <a:defRPr sz="1600">
                <a:solidFill>
                  <a:srgbClr val="0066CC"/>
                </a:solidFill>
                <a:latin typeface="+mn-lt"/>
              </a:defRPr>
            </a:lvl8pPr>
            <a:lvl9pPr marL="3971925" indent="-1247775" algn="l">
              <a:spcBef>
                <a:spcPts val="0"/>
              </a:spcBef>
              <a:spcAft>
                <a:spcPts val="0"/>
              </a:spcAft>
              <a:defRPr sz="1600">
                <a:solidFill>
                  <a:srgbClr val="0066CC"/>
                </a:solidFill>
                <a:latin typeface="+mn-lt"/>
              </a:defRPr>
            </a:lvl9pPr>
          </a:lstStyle>
          <a:p>
            <a:pPr algn="ctr" defTabSz="1219170">
              <a:defRPr/>
            </a:pPr>
            <a:r>
              <a:rPr lang="en-US" sz="2800" b="1" dirty="0" smtClean="0">
                <a:solidFill>
                  <a:srgbClr val="FFFFFF"/>
                </a:solidFill>
                <a:latin typeface="Arial Narrow"/>
                <a:ea typeface="MS PGothic"/>
              </a:rPr>
              <a:t>Theme Meeting on FAIR Science, Chandigarh, 24 April </a:t>
            </a:r>
            <a:r>
              <a:rPr lang="en-US" sz="2800" b="1" dirty="0">
                <a:solidFill>
                  <a:srgbClr val="FFFFFF"/>
                </a:solidFill>
                <a:latin typeface="Arial Narrow"/>
                <a:ea typeface="MS PGothic"/>
              </a:rPr>
              <a:t>2025</a:t>
            </a:r>
            <a:endParaRPr lang="en-US" sz="2800" dirty="0">
              <a:solidFill>
                <a:srgbClr val="FFFFFF"/>
              </a:solidFill>
              <a:latin typeface="Arial Narrow"/>
              <a:ea typeface="MS PGothic"/>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204690" y="191172"/>
            <a:ext cx="8172315" cy="787557"/>
          </a:xfrm>
        </p:spPr>
        <p:txBody>
          <a:bodyPr/>
          <a:lstStyle/>
          <a:p>
            <a:pPr>
              <a:defRPr/>
            </a:pPr>
            <a:r>
              <a:rPr lang="en-GB" dirty="0">
                <a:solidFill>
                  <a:schemeClr val="tx2"/>
                </a:solidFill>
              </a:rPr>
              <a:t>Super-FRS Uniqueness and Competitiveness</a:t>
            </a:r>
            <a:endParaRPr dirty="0">
              <a:solidFill>
                <a:schemeClr val="tx2"/>
              </a:solidFill>
              <a:latin typeface="+mj-lt"/>
            </a:endParaRPr>
          </a:p>
        </p:txBody>
      </p:sp>
      <p:pic>
        <p:nvPicPr>
          <p:cNvPr id="3"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40" name="Rechteck 39"/>
          <p:cNvSpPr/>
          <p:nvPr/>
        </p:nvSpPr>
        <p:spPr bwMode="auto">
          <a:xfrm>
            <a:off x="1835696" y="5244144"/>
            <a:ext cx="2016224" cy="993168"/>
          </a:xfrm>
          <a:prstGeom prst="rect">
            <a:avLst/>
          </a:prstGeom>
          <a:solidFill>
            <a:srgbClr val="FFFFCC"/>
          </a:solidFill>
          <a:ln>
            <a:no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800" b="0" i="0" u="none" strike="noStrike" cap="none" normalizeH="0" baseline="0" smtClean="0">
              <a:ln>
                <a:noFill/>
              </a:ln>
              <a:solidFill>
                <a:srgbClr val="000066"/>
              </a:solidFill>
              <a:effectLst/>
              <a:latin typeface="Arial" charset="0"/>
            </a:endParaRPr>
          </a:p>
        </p:txBody>
      </p:sp>
      <p:pic>
        <p:nvPicPr>
          <p:cNvPr id="41" name="Picture 5" descr="Chart of nuclei + r-process pat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41240" y="1236428"/>
            <a:ext cx="4897438" cy="310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3" name="Diagramm 42"/>
          <p:cNvGraphicFramePr>
            <a:graphicFrameLocks/>
          </p:cNvGraphicFramePr>
          <p:nvPr>
            <p:extLst>
              <p:ext uri="{D42A27DB-BD31-4B8C-83A1-F6EECF244321}">
                <p14:modId xmlns:p14="http://schemas.microsoft.com/office/powerpoint/2010/main" val="3130959280"/>
              </p:ext>
            </p:extLst>
          </p:nvPr>
        </p:nvGraphicFramePr>
        <p:xfrm>
          <a:off x="827584" y="4144487"/>
          <a:ext cx="3835054" cy="2926730"/>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feld 7"/>
          <p:cNvSpPr txBox="1">
            <a:spLocks noChangeArrowheads="1"/>
          </p:cNvSpPr>
          <p:nvPr/>
        </p:nvSpPr>
        <p:spPr bwMode="auto">
          <a:xfrm rot="-2747422">
            <a:off x="3575675" y="5020643"/>
            <a:ext cx="1127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400" dirty="0"/>
              <a:t>Q=Z 95%</a:t>
            </a:r>
          </a:p>
        </p:txBody>
      </p:sp>
      <p:sp>
        <p:nvSpPr>
          <p:cNvPr id="45" name="Textfeld 44"/>
          <p:cNvSpPr txBox="1"/>
          <p:nvPr/>
        </p:nvSpPr>
        <p:spPr>
          <a:xfrm>
            <a:off x="6290847" y="4205597"/>
            <a:ext cx="5760640" cy="584775"/>
          </a:xfrm>
          <a:prstGeom prst="rect">
            <a:avLst/>
          </a:prstGeom>
          <a:noFill/>
        </p:spPr>
        <p:txBody>
          <a:bodyPr wrap="square">
            <a:spAutoFit/>
          </a:bodyPr>
          <a:lstStyle/>
          <a:p>
            <a:pPr algn="l">
              <a:defRPr/>
            </a:pPr>
            <a:r>
              <a:rPr lang="en-US" sz="1600" dirty="0">
                <a:solidFill>
                  <a:srgbClr val="FF0066"/>
                </a:solidFill>
                <a:latin typeface="+mn-lt"/>
              </a:rPr>
              <a:t>High energies for unique separation and unique experiments</a:t>
            </a:r>
          </a:p>
          <a:p>
            <a:pPr algn="l">
              <a:defRPr/>
            </a:pPr>
            <a:r>
              <a:rPr lang="en-US" sz="1600" dirty="0">
                <a:solidFill>
                  <a:srgbClr val="FF0066"/>
                </a:solidFill>
                <a:latin typeface="+mn-lt"/>
              </a:rPr>
              <a:t>Competitive intensities throughout the periodic table</a:t>
            </a:r>
          </a:p>
        </p:txBody>
      </p:sp>
      <p:graphicFrame>
        <p:nvGraphicFramePr>
          <p:cNvPr id="46" name="Tabelle 45"/>
          <p:cNvGraphicFramePr>
            <a:graphicFrameLocks noGrp="1"/>
          </p:cNvGraphicFramePr>
          <p:nvPr>
            <p:extLst>
              <p:ext uri="{D42A27DB-BD31-4B8C-83A1-F6EECF244321}">
                <p14:modId xmlns:p14="http://schemas.microsoft.com/office/powerpoint/2010/main" val="3692579379"/>
              </p:ext>
            </p:extLst>
          </p:nvPr>
        </p:nvGraphicFramePr>
        <p:xfrm>
          <a:off x="5338119" y="4856162"/>
          <a:ext cx="4722813" cy="2001838"/>
        </p:xfrm>
        <a:graphic>
          <a:graphicData uri="http://schemas.openxmlformats.org/drawingml/2006/table">
            <a:tbl>
              <a:tblPr firstRow="1" bandRow="1">
                <a:tableStyleId>{5C22544A-7EE6-4342-B048-85BDC9FD1C3A}</a:tableStyleId>
              </a:tblPr>
              <a:tblGrid>
                <a:gridCol w="2817992">
                  <a:extLst>
                    <a:ext uri="{9D8B030D-6E8A-4147-A177-3AD203B41FA5}">
                      <a16:colId xmlns:a16="http://schemas.microsoft.com/office/drawing/2014/main" val="20000"/>
                    </a:ext>
                  </a:extLst>
                </a:gridCol>
                <a:gridCol w="1904821">
                  <a:extLst>
                    <a:ext uri="{9D8B030D-6E8A-4147-A177-3AD203B41FA5}">
                      <a16:colId xmlns:a16="http://schemas.microsoft.com/office/drawing/2014/main" val="20001"/>
                    </a:ext>
                  </a:extLst>
                </a:gridCol>
              </a:tblGrid>
              <a:tr h="518242">
                <a:tc>
                  <a:txBody>
                    <a:bodyPr/>
                    <a:lstStyle/>
                    <a:p>
                      <a:r>
                        <a:rPr lang="en-US" sz="1400" noProof="0" dirty="0" smtClean="0">
                          <a:solidFill>
                            <a:srgbClr val="000000"/>
                          </a:solidFill>
                        </a:rPr>
                        <a:t>Facility</a:t>
                      </a:r>
                      <a:endParaRPr lang="en-US" sz="1400" noProof="0" dirty="0">
                        <a:solidFill>
                          <a:srgbClr val="000000"/>
                        </a:solidFill>
                      </a:endParaRPr>
                    </a:p>
                  </a:txBody>
                  <a:tcPr marL="91453" marR="91453" marT="45727" marB="45727"/>
                </a:tc>
                <a:tc>
                  <a:txBody>
                    <a:bodyPr/>
                    <a:lstStyle/>
                    <a:p>
                      <a:r>
                        <a:rPr lang="en-US" sz="1400" noProof="0" dirty="0" smtClean="0">
                          <a:solidFill>
                            <a:srgbClr val="000000"/>
                          </a:solidFill>
                        </a:rPr>
                        <a:t>U beam int. per spill at</a:t>
                      </a:r>
                      <a:r>
                        <a:rPr lang="en-US" sz="1400" baseline="0" noProof="0" dirty="0" smtClean="0">
                          <a:solidFill>
                            <a:srgbClr val="000000"/>
                          </a:solidFill>
                        </a:rPr>
                        <a:t> </a:t>
                      </a:r>
                      <a:r>
                        <a:rPr lang="en-US" sz="1400" noProof="0" dirty="0" smtClean="0">
                          <a:solidFill>
                            <a:srgbClr val="000000"/>
                          </a:solidFill>
                        </a:rPr>
                        <a:t>production</a:t>
                      </a:r>
                      <a:r>
                        <a:rPr lang="en-US" sz="1400" baseline="0" noProof="0" dirty="0" smtClean="0">
                          <a:solidFill>
                            <a:srgbClr val="000000"/>
                          </a:solidFill>
                        </a:rPr>
                        <a:t> target</a:t>
                      </a:r>
                      <a:endParaRPr lang="en-US" sz="1400" noProof="0" dirty="0">
                        <a:solidFill>
                          <a:srgbClr val="000000"/>
                        </a:solidFill>
                      </a:endParaRPr>
                    </a:p>
                  </a:txBody>
                  <a:tcPr marL="91453" marR="91453" marT="45727" marB="45727"/>
                </a:tc>
                <a:extLst>
                  <a:ext uri="{0D108BD9-81ED-4DB2-BD59-A6C34878D82A}">
                    <a16:rowId xmlns:a16="http://schemas.microsoft.com/office/drawing/2014/main" val="10000"/>
                  </a:ext>
                </a:extLst>
              </a:tr>
              <a:tr h="370899">
                <a:tc>
                  <a:txBody>
                    <a:bodyPr/>
                    <a:lstStyle/>
                    <a:p>
                      <a:r>
                        <a:rPr lang="en-US" sz="1400" noProof="0" dirty="0" smtClean="0"/>
                        <a:t>previously at GSI</a:t>
                      </a:r>
                      <a:endParaRPr lang="en-US" sz="1400" noProof="0" dirty="0"/>
                    </a:p>
                  </a:txBody>
                  <a:tcPr marL="91453" marR="91453" marT="45727" marB="45727"/>
                </a:tc>
                <a:tc>
                  <a:txBody>
                    <a:bodyPr/>
                    <a:lstStyle/>
                    <a:p>
                      <a:r>
                        <a:rPr lang="de-DE" sz="1600" dirty="0" smtClean="0"/>
                        <a:t>1...2x10</a:t>
                      </a:r>
                      <a:r>
                        <a:rPr lang="de-DE" sz="1600" baseline="30000" dirty="0" smtClean="0"/>
                        <a:t>9</a:t>
                      </a:r>
                      <a:endParaRPr lang="de-DE" sz="1600" baseline="30000" dirty="0"/>
                    </a:p>
                  </a:txBody>
                  <a:tcPr marL="91453" marR="91453" marT="45727" marB="45727"/>
                </a:tc>
                <a:extLst>
                  <a:ext uri="{0D108BD9-81ED-4DB2-BD59-A6C34878D82A}">
                    <a16:rowId xmlns:a16="http://schemas.microsoft.com/office/drawing/2014/main" val="10001"/>
                  </a:ext>
                </a:extLst>
              </a:tr>
              <a:tr h="370899">
                <a:tc>
                  <a:txBody>
                    <a:bodyPr/>
                    <a:lstStyle/>
                    <a:p>
                      <a:r>
                        <a:rPr lang="en-US" sz="1400" noProof="0" smtClean="0"/>
                        <a:t>after the SIS18 upgrade at GSI</a:t>
                      </a:r>
                      <a:endParaRPr lang="en-US" sz="1400" noProof="0"/>
                    </a:p>
                  </a:txBody>
                  <a:tcPr marL="91453" marR="91453" marT="45727" marB="45727"/>
                </a:tc>
                <a:tc>
                  <a:txBody>
                    <a:bodyPr/>
                    <a:lstStyle/>
                    <a:p>
                      <a:r>
                        <a:rPr lang="de-DE" sz="1600" smtClean="0"/>
                        <a:t>8x10</a:t>
                      </a:r>
                      <a:r>
                        <a:rPr lang="de-DE" sz="1600" baseline="30000" smtClean="0"/>
                        <a:t>9</a:t>
                      </a:r>
                      <a:endParaRPr lang="de-DE" sz="1600" baseline="30000" dirty="0"/>
                    </a:p>
                  </a:txBody>
                  <a:tcPr marL="91453" marR="91453" marT="45727" marB="45727"/>
                </a:tc>
                <a:extLst>
                  <a:ext uri="{0D108BD9-81ED-4DB2-BD59-A6C34878D82A}">
                    <a16:rowId xmlns:a16="http://schemas.microsoft.com/office/drawing/2014/main" val="10002"/>
                  </a:ext>
                </a:extLst>
              </a:tr>
              <a:tr h="370899">
                <a:tc>
                  <a:txBody>
                    <a:bodyPr/>
                    <a:lstStyle/>
                    <a:p>
                      <a:r>
                        <a:rPr lang="en-US" sz="1400" noProof="0" smtClean="0"/>
                        <a:t>commissioning phase SIS100</a:t>
                      </a:r>
                      <a:endParaRPr lang="en-US" sz="1400" noProof="0"/>
                    </a:p>
                  </a:txBody>
                  <a:tcPr marL="91453" marR="91453"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2x10</a:t>
                      </a:r>
                      <a:r>
                        <a:rPr lang="de-DE" sz="1600" baseline="30000" dirty="0" smtClean="0"/>
                        <a:t>10</a:t>
                      </a:r>
                    </a:p>
                  </a:txBody>
                  <a:tcPr marL="91453" marR="91453" marT="45727" marB="45727"/>
                </a:tc>
                <a:extLst>
                  <a:ext uri="{0D108BD9-81ED-4DB2-BD59-A6C34878D82A}">
                    <a16:rowId xmlns:a16="http://schemas.microsoft.com/office/drawing/2014/main" val="10003"/>
                  </a:ext>
                </a:extLst>
              </a:tr>
              <a:tr h="370899">
                <a:tc>
                  <a:txBody>
                    <a:bodyPr/>
                    <a:lstStyle/>
                    <a:p>
                      <a:r>
                        <a:rPr lang="en-US" sz="1400" noProof="0" dirty="0" smtClean="0"/>
                        <a:t>final full intensity with SIS100</a:t>
                      </a:r>
                      <a:endParaRPr lang="en-US" sz="1400" noProof="0" dirty="0"/>
                    </a:p>
                  </a:txBody>
                  <a:tcPr marL="91453" marR="91453"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3x10</a:t>
                      </a:r>
                      <a:r>
                        <a:rPr lang="de-DE" sz="1600" baseline="30000" dirty="0" smtClean="0"/>
                        <a:t>11</a:t>
                      </a:r>
                    </a:p>
                  </a:txBody>
                  <a:tcPr marL="91453" marR="91453" marT="45727" marB="45727"/>
                </a:tc>
                <a:extLst>
                  <a:ext uri="{0D108BD9-81ED-4DB2-BD59-A6C34878D82A}">
                    <a16:rowId xmlns:a16="http://schemas.microsoft.com/office/drawing/2014/main" val="10004"/>
                  </a:ext>
                </a:extLst>
              </a:tr>
            </a:tbl>
          </a:graphicData>
        </a:graphic>
      </p:graphicFrame>
      <p:sp>
        <p:nvSpPr>
          <p:cNvPr id="47" name="Oval 10"/>
          <p:cNvSpPr/>
          <p:nvPr/>
        </p:nvSpPr>
        <p:spPr>
          <a:xfrm>
            <a:off x="9996798" y="1516165"/>
            <a:ext cx="1008112" cy="775400"/>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4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1812" y="1236428"/>
            <a:ext cx="4238625" cy="2867025"/>
          </a:xfrm>
          <a:prstGeom prst="rect">
            <a:avLst/>
          </a:prstGeom>
          <a:noFill/>
          <a:ln w="9525">
            <a:solidFill>
              <a:srgbClr val="FF33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 name="Textfeld 48"/>
          <p:cNvSpPr txBox="1"/>
          <p:nvPr/>
        </p:nvSpPr>
        <p:spPr>
          <a:xfrm>
            <a:off x="1876700" y="5240158"/>
            <a:ext cx="1000472" cy="338554"/>
          </a:xfrm>
          <a:prstGeom prst="rect">
            <a:avLst/>
          </a:prstGeom>
          <a:noFill/>
        </p:spPr>
        <p:txBody>
          <a:bodyPr wrap="square" rtlCol="0">
            <a:spAutoFit/>
          </a:bodyPr>
          <a:lstStyle/>
          <a:p>
            <a:pPr algn="l"/>
            <a:r>
              <a:rPr lang="de-DE" sz="1600" dirty="0" smtClean="0">
                <a:solidFill>
                  <a:srgbClr val="FF9900"/>
                </a:solidFill>
              </a:rPr>
              <a:t>HIAF</a:t>
            </a:r>
            <a:endParaRPr lang="de-DE" sz="1600" dirty="0">
              <a:solidFill>
                <a:srgbClr val="FF9900"/>
              </a:solidFill>
            </a:endParaRPr>
          </a:p>
        </p:txBody>
      </p:sp>
    </p:spTree>
    <p:extLst>
      <p:ext uri="{BB962C8B-B14F-4D97-AF65-F5344CB8AC3E}">
        <p14:creationId xmlns:p14="http://schemas.microsoft.com/office/powerpoint/2010/main" val="1601694753"/>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a:defRPr/>
            </a:pPr>
            <a:r>
              <a:rPr lang="en-GB" dirty="0">
                <a:solidFill>
                  <a:schemeClr val="tx2"/>
                </a:solidFill>
                <a:latin typeface="+mj-lt"/>
                <a:cs typeface="Times New Roman"/>
              </a:rPr>
              <a:t>Timeline 2021 – </a:t>
            </a:r>
            <a:endParaRPr dirty="0">
              <a:solidFill>
                <a:schemeClr val="tx2"/>
              </a:solidFill>
              <a:latin typeface="+mj-lt"/>
            </a:endParaRPr>
          </a:p>
        </p:txBody>
      </p:sp>
      <p:pic>
        <p:nvPicPr>
          <p:cNvPr id="11"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3" name="TextBox 2"/>
          <p:cNvSpPr txBox="1"/>
          <p:nvPr/>
        </p:nvSpPr>
        <p:spPr bwMode="auto">
          <a:xfrm>
            <a:off x="1589798" y="1855885"/>
            <a:ext cx="9012404" cy="3416320"/>
          </a:xfrm>
          <a:prstGeom prst="rect">
            <a:avLst/>
          </a:prstGeom>
          <a:solidFill>
            <a:schemeClr val="bg1">
              <a:lumMod val="95000"/>
            </a:schemeClr>
          </a:solidFill>
        </p:spPr>
        <p:txBody>
          <a:bodyPr vert="horz" wrap="none" lIns="91440" tIns="45720" rIns="91440" bIns="45720" rtlCol="0" anchor="t">
            <a:spAutoFit/>
          </a:bodyPr>
          <a:lstStyle/>
          <a:p>
            <a:pPr marL="0" marR="0" lvl="0" indent="0" algn="l" defTabSz="609585">
              <a:lnSpc>
                <a:spcPct val="150000"/>
              </a:lnSpc>
              <a:spcBef>
                <a:spcPts val="0"/>
              </a:spcBef>
              <a:spcAft>
                <a:spcPts val="0"/>
              </a:spcAft>
              <a:buClrTx/>
              <a:buSzTx/>
              <a:buFontTx/>
              <a:buNone/>
              <a:defRPr/>
            </a:pPr>
            <a:r>
              <a:rPr lang="en-GB" b="0" i="0" u="none" strike="noStrike" cap="none" spc="0" dirty="0">
                <a:ln>
                  <a:noFill/>
                </a:ln>
                <a:solidFill>
                  <a:schemeClr val="tx2"/>
                </a:solidFill>
                <a:ea typeface="Arial"/>
                <a:cs typeface="Times New Roman"/>
              </a:rPr>
              <a:t>2021-2022 	FAIR-0 experiments (with equipment built for FAIR)</a:t>
            </a:r>
            <a:endParaRPr dirty="0">
              <a:solidFill>
                <a:schemeClr val="tx2"/>
              </a:solidFill>
            </a:endParaRPr>
          </a:p>
          <a:p>
            <a:pPr marL="0" marR="0" lvl="0" indent="0" algn="l" defTabSz="609585">
              <a:lnSpc>
                <a:spcPct val="150000"/>
              </a:lnSpc>
              <a:spcBef>
                <a:spcPts val="0"/>
              </a:spcBef>
              <a:spcAft>
                <a:spcPts val="0"/>
              </a:spcAft>
              <a:buClrTx/>
              <a:buSzTx/>
              <a:buFontTx/>
              <a:buNone/>
              <a:defRPr/>
            </a:pPr>
            <a:r>
              <a:rPr lang="en-GB" b="0" i="0" u="none" strike="noStrike" cap="none" spc="0" dirty="0">
                <a:ln>
                  <a:noFill/>
                </a:ln>
                <a:solidFill>
                  <a:schemeClr val="tx2"/>
                </a:solidFill>
                <a:ea typeface="Arial"/>
                <a:cs typeface="Times New Roman"/>
              </a:rPr>
              <a:t>2023 			No experiments (but there were tests)</a:t>
            </a:r>
            <a:endParaRPr dirty="0">
              <a:solidFill>
                <a:schemeClr val="tx2"/>
              </a:solidFill>
            </a:endParaRPr>
          </a:p>
          <a:p>
            <a:pPr marL="0" marR="0" lvl="0" indent="0" algn="l" defTabSz="609585">
              <a:lnSpc>
                <a:spcPct val="150000"/>
              </a:lnSpc>
              <a:spcBef>
                <a:spcPts val="0"/>
              </a:spcBef>
              <a:spcAft>
                <a:spcPts val="0"/>
              </a:spcAft>
              <a:buClrTx/>
              <a:buSzTx/>
              <a:buFontTx/>
              <a:buNone/>
              <a:defRPr/>
            </a:pPr>
            <a:r>
              <a:rPr lang="en-GB" b="0" i="0" u="none" strike="noStrike" cap="none" spc="0" dirty="0">
                <a:ln>
                  <a:noFill/>
                </a:ln>
                <a:solidFill>
                  <a:schemeClr val="tx2"/>
                </a:solidFill>
                <a:ea typeface="Arial"/>
                <a:cs typeface="Times New Roman"/>
              </a:rPr>
              <a:t>2024-2025	 	FAIR-0 experiments</a:t>
            </a:r>
            <a:endParaRPr dirty="0">
              <a:solidFill>
                <a:schemeClr val="tx2"/>
              </a:solidFill>
            </a:endParaRPr>
          </a:p>
          <a:p>
            <a:pPr marL="0" marR="0" lvl="0" indent="0" algn="l" defTabSz="609585">
              <a:lnSpc>
                <a:spcPct val="150000"/>
              </a:lnSpc>
              <a:spcBef>
                <a:spcPts val="0"/>
              </a:spcBef>
              <a:spcAft>
                <a:spcPts val="0"/>
              </a:spcAft>
              <a:buClrTx/>
              <a:buSzTx/>
              <a:buFontTx/>
              <a:buNone/>
              <a:defRPr/>
            </a:pPr>
            <a:r>
              <a:rPr lang="en-GB" b="0" i="0" u="none" strike="noStrike" cap="none" spc="0" dirty="0">
                <a:ln>
                  <a:noFill/>
                </a:ln>
                <a:solidFill>
                  <a:schemeClr val="tx2"/>
                </a:solidFill>
                <a:ea typeface="Arial"/>
                <a:cs typeface="Times New Roman"/>
              </a:rPr>
              <a:t>2026-2027 	FAIR-0 experiments (G-PAC in Feb. 2025)</a:t>
            </a:r>
            <a:endParaRPr dirty="0">
              <a:solidFill>
                <a:schemeClr val="tx2"/>
              </a:solidFill>
            </a:endParaRPr>
          </a:p>
          <a:p>
            <a:pPr marL="0" marR="0" lvl="0" indent="0" algn="l" defTabSz="609585">
              <a:lnSpc>
                <a:spcPct val="150000"/>
              </a:lnSpc>
              <a:spcBef>
                <a:spcPts val="0"/>
              </a:spcBef>
              <a:spcAft>
                <a:spcPts val="0"/>
              </a:spcAft>
              <a:buClrTx/>
              <a:buSzTx/>
              <a:buFontTx/>
              <a:buNone/>
              <a:defRPr/>
            </a:pPr>
            <a:r>
              <a:rPr lang="en-GB" b="0" i="0" u="none" strike="noStrike" cap="none" spc="0" dirty="0">
                <a:ln>
                  <a:noFill/>
                </a:ln>
                <a:solidFill>
                  <a:schemeClr val="tx2"/>
                </a:solidFill>
                <a:ea typeface="Arial"/>
                <a:cs typeface="Times New Roman"/>
              </a:rPr>
              <a:t>End 2027 -&gt; 	</a:t>
            </a:r>
            <a:r>
              <a:rPr lang="en-GB" b="1" i="0" u="none" strike="noStrike" cap="none" spc="0" dirty="0">
                <a:ln>
                  <a:noFill/>
                </a:ln>
                <a:solidFill>
                  <a:srgbClr val="FF0066"/>
                </a:solidFill>
                <a:ea typeface="Arial"/>
                <a:cs typeface="Times New Roman"/>
              </a:rPr>
              <a:t>Early Science (with </a:t>
            </a:r>
            <a:r>
              <a:rPr lang="en-GB" b="1" i="0" u="none" strike="noStrike" cap="none" spc="0" dirty="0" err="1">
                <a:ln>
                  <a:noFill/>
                </a:ln>
                <a:solidFill>
                  <a:srgbClr val="FF0066"/>
                </a:solidFill>
                <a:ea typeface="Arial"/>
                <a:cs typeface="Times New Roman"/>
              </a:rPr>
              <a:t>SuperFRS</a:t>
            </a:r>
            <a:r>
              <a:rPr lang="en-GB" b="1" i="0" u="none" strike="noStrike" cap="none" spc="0" dirty="0">
                <a:ln>
                  <a:noFill/>
                </a:ln>
                <a:solidFill>
                  <a:srgbClr val="FF0066"/>
                </a:solidFill>
                <a:ea typeface="Arial"/>
                <a:cs typeface="Times New Roman"/>
              </a:rPr>
              <a:t>)</a:t>
            </a:r>
            <a:endParaRPr lang="en-GB" b="1" dirty="0">
              <a:solidFill>
                <a:srgbClr val="FF0066"/>
              </a:solidFill>
              <a:cs typeface="Times New Roman"/>
            </a:endParaRPr>
          </a:p>
          <a:p>
            <a:pPr marL="0" marR="0" lvl="0" indent="0" algn="l" defTabSz="609585">
              <a:lnSpc>
                <a:spcPct val="150000"/>
              </a:lnSpc>
              <a:spcBef>
                <a:spcPts val="0"/>
              </a:spcBef>
              <a:spcAft>
                <a:spcPts val="0"/>
              </a:spcAft>
              <a:buClrTx/>
              <a:buSzTx/>
              <a:buFontTx/>
              <a:buNone/>
              <a:defRPr/>
            </a:pPr>
            <a:r>
              <a:rPr lang="en-GB" dirty="0">
                <a:solidFill>
                  <a:schemeClr val="tx2"/>
                </a:solidFill>
                <a:cs typeface="Times New Roman"/>
              </a:rPr>
              <a:t>End 2028 -&gt;    </a:t>
            </a:r>
            <a:r>
              <a:rPr lang="en-GB" b="1" i="0" u="none" strike="noStrike" cap="none" spc="0" dirty="0">
                <a:ln>
                  <a:noFill/>
                </a:ln>
                <a:solidFill>
                  <a:srgbClr val="FF0066"/>
                </a:solidFill>
                <a:ea typeface="Arial"/>
                <a:cs typeface="Times New Roman"/>
              </a:rPr>
              <a:t>First Science (with </a:t>
            </a:r>
            <a:r>
              <a:rPr lang="en-GB" b="1" i="0" u="none" strike="noStrike" cap="none" spc="0" dirty="0" err="1">
                <a:ln>
                  <a:noFill/>
                </a:ln>
                <a:solidFill>
                  <a:srgbClr val="FF0066"/>
                </a:solidFill>
                <a:ea typeface="Arial"/>
                <a:cs typeface="Times New Roman"/>
              </a:rPr>
              <a:t>SuperFRS</a:t>
            </a:r>
            <a:r>
              <a:rPr lang="en-GB" b="1" dirty="0">
                <a:solidFill>
                  <a:srgbClr val="FF0066"/>
                </a:solidFill>
                <a:cs typeface="Times New Roman"/>
              </a:rPr>
              <a:t> and SIS100)</a:t>
            </a:r>
            <a:endParaRPr lang="en-GB" b="1" i="0" u="none" strike="noStrike" cap="none" spc="0" dirty="0">
              <a:ln>
                <a:noFill/>
              </a:ln>
              <a:solidFill>
                <a:srgbClr val="FF0066"/>
              </a:solidFill>
              <a:ea typeface="Arial"/>
              <a:cs typeface="Times New Roman"/>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r>
              <a:rPr lang="en-US" dirty="0">
                <a:solidFill>
                  <a:schemeClr val="tx2"/>
                </a:solidFill>
              </a:rPr>
              <a:t>NUSTAR Early Science: </a:t>
            </a:r>
            <a:r>
              <a:rPr lang="en-GB" dirty="0">
                <a:solidFill>
                  <a:schemeClr val="tx2"/>
                </a:solidFill>
              </a:rPr>
              <a:t>New isotopes towards the </a:t>
            </a:r>
            <a:r>
              <a:rPr lang="en-GB" dirty="0" smtClean="0">
                <a:solidFill>
                  <a:schemeClr val="tx2"/>
                </a:solidFill>
              </a:rPr>
              <a:t/>
            </a:r>
            <a:br>
              <a:rPr lang="en-GB" dirty="0" smtClean="0">
                <a:solidFill>
                  <a:schemeClr val="tx2"/>
                </a:solidFill>
              </a:rPr>
            </a:br>
            <a:r>
              <a:rPr lang="en-GB" dirty="0" smtClean="0">
                <a:solidFill>
                  <a:schemeClr val="tx2"/>
                </a:solidFill>
              </a:rPr>
              <a:t>r-process </a:t>
            </a:r>
            <a:r>
              <a:rPr lang="en-GB" dirty="0">
                <a:solidFill>
                  <a:schemeClr val="tx2"/>
                </a:solidFill>
              </a:rPr>
              <a:t>waiting points at the N=126 shell closure</a:t>
            </a:r>
            <a:endParaRPr lang="en-GB" i="1" dirty="0">
              <a:solidFill>
                <a:schemeClr val="tx2"/>
              </a:solidFill>
            </a:endParaRPr>
          </a:p>
        </p:txBody>
      </p:sp>
      <p:pic>
        <p:nvPicPr>
          <p:cNvPr id="11"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6" name="Picture 46"/>
          <p:cNvPicPr>
            <a:picLocks noChangeAspect="1"/>
          </p:cNvPicPr>
          <p:nvPr/>
        </p:nvPicPr>
        <p:blipFill>
          <a:blip r:embed="rId4"/>
          <a:stretch/>
        </p:blipFill>
        <p:spPr bwMode="auto">
          <a:xfrm>
            <a:off x="1560266" y="2253673"/>
            <a:ext cx="6605389" cy="4053784"/>
          </a:xfrm>
          <a:prstGeom prst="rect">
            <a:avLst/>
          </a:prstGeom>
        </p:spPr>
      </p:pic>
      <p:sp>
        <p:nvSpPr>
          <p:cNvPr id="7" name="TextBox 16"/>
          <p:cNvSpPr txBox="1">
            <a:spLocks noChangeArrowheads="1"/>
          </p:cNvSpPr>
          <p:nvPr/>
        </p:nvSpPr>
        <p:spPr bwMode="auto">
          <a:xfrm>
            <a:off x="1934436" y="1658540"/>
            <a:ext cx="8377944" cy="646331"/>
          </a:xfrm>
          <a:prstGeom prst="rect">
            <a:avLst/>
          </a:prstGeom>
          <a:noFill/>
          <a:ln>
            <a:noFill/>
          </a:ln>
        </p:spPr>
        <p:txBody>
          <a:bodyPr wrap="square">
            <a:spAutoFit/>
          </a:bodyPr>
          <a:lstStyle>
            <a:lvl1pPr defTabSz="457200">
              <a:spcBef>
                <a:spcPts val="0"/>
              </a:spcBef>
              <a:buChar char="•"/>
              <a:defRPr sz="2000">
                <a:solidFill>
                  <a:schemeClr val="accent2"/>
                </a:solidFill>
                <a:latin typeface="Arial"/>
              </a:defRPr>
            </a:lvl1pPr>
            <a:lvl2pPr marL="742950" indent="-285750" defTabSz="457200">
              <a:spcBef>
                <a:spcPts val="0"/>
              </a:spcBef>
              <a:buChar char="–"/>
              <a:defRPr>
                <a:solidFill>
                  <a:schemeClr val="tx1"/>
                </a:solidFill>
                <a:latin typeface="Arial"/>
              </a:defRPr>
            </a:lvl2pPr>
            <a:lvl3pPr marL="1143000" indent="-228600" defTabSz="457200">
              <a:spcBef>
                <a:spcPts val="0"/>
              </a:spcBef>
              <a:buChar char="•"/>
              <a:defRPr sz="1600">
                <a:solidFill>
                  <a:schemeClr val="tx1"/>
                </a:solidFill>
                <a:latin typeface="Arial"/>
              </a:defRPr>
            </a:lvl3pPr>
            <a:lvl4pPr marL="1600200" indent="-228600" defTabSz="457200">
              <a:spcBef>
                <a:spcPts val="0"/>
              </a:spcBef>
              <a:buChar char="–"/>
              <a:defRPr sz="1400">
                <a:solidFill>
                  <a:schemeClr val="tx1"/>
                </a:solidFill>
                <a:latin typeface="Arial"/>
              </a:defRPr>
            </a:lvl4pPr>
            <a:lvl5pPr marL="2057400" indent="-228600" defTabSz="457200">
              <a:spcBef>
                <a:spcPts val="0"/>
              </a:spcBef>
              <a:buChar char="»"/>
              <a:defRPr sz="1400">
                <a:solidFill>
                  <a:schemeClr val="tx1"/>
                </a:solidFill>
                <a:latin typeface="Arial"/>
              </a:defRPr>
            </a:lvl5pPr>
            <a:lvl6pPr marL="2514600" indent="-228600" defTabSz="457200">
              <a:spcBef>
                <a:spcPts val="0"/>
              </a:spcBef>
              <a:spcAft>
                <a:spcPts val="0"/>
              </a:spcAft>
              <a:buChar char="»"/>
              <a:defRPr sz="1400">
                <a:solidFill>
                  <a:schemeClr val="tx1"/>
                </a:solidFill>
                <a:latin typeface="Arial"/>
              </a:defRPr>
            </a:lvl6pPr>
            <a:lvl7pPr marL="2971800" indent="-228600" defTabSz="457200">
              <a:spcBef>
                <a:spcPts val="0"/>
              </a:spcBef>
              <a:spcAft>
                <a:spcPts val="0"/>
              </a:spcAft>
              <a:buChar char="»"/>
              <a:defRPr sz="1400">
                <a:solidFill>
                  <a:schemeClr val="tx1"/>
                </a:solidFill>
                <a:latin typeface="Arial"/>
              </a:defRPr>
            </a:lvl7pPr>
            <a:lvl8pPr marL="3429000" indent="-228600" defTabSz="457200">
              <a:spcBef>
                <a:spcPts val="0"/>
              </a:spcBef>
              <a:spcAft>
                <a:spcPts val="0"/>
              </a:spcAft>
              <a:buChar char="»"/>
              <a:defRPr sz="1400">
                <a:solidFill>
                  <a:schemeClr val="tx1"/>
                </a:solidFill>
                <a:latin typeface="Arial"/>
              </a:defRPr>
            </a:lvl8pPr>
            <a:lvl9pPr marL="3886200" indent="-228600" defTabSz="457200">
              <a:spcBef>
                <a:spcPts val="0"/>
              </a:spcBef>
              <a:spcAft>
                <a:spcPts val="0"/>
              </a:spcAft>
              <a:buChar char="»"/>
              <a:defRPr sz="1400">
                <a:solidFill>
                  <a:schemeClr val="tx1"/>
                </a:solidFill>
                <a:latin typeface="Arial"/>
              </a:defRPr>
            </a:lvl9pPr>
          </a:lstStyle>
          <a:p>
            <a:pPr algn="l">
              <a:buNone/>
              <a:defRPr/>
            </a:pPr>
            <a:r>
              <a:rPr lang="en-US" sz="1800" dirty="0">
                <a:solidFill>
                  <a:srgbClr val="000000"/>
                </a:solidFill>
                <a:latin typeface="Calibri"/>
              </a:rPr>
              <a:t>Understanding the </a:t>
            </a:r>
            <a:r>
              <a:rPr lang="en-US" sz="1800" b="1" dirty="0">
                <a:solidFill>
                  <a:srgbClr val="9900CC"/>
                </a:solidFill>
                <a:latin typeface="Calibri"/>
              </a:rPr>
              <a:t>3</a:t>
            </a:r>
            <a:r>
              <a:rPr lang="en-US" sz="1800" b="1" baseline="30000" dirty="0">
                <a:solidFill>
                  <a:srgbClr val="9900CC"/>
                </a:solidFill>
                <a:latin typeface="Calibri"/>
              </a:rPr>
              <a:t>rd</a:t>
            </a:r>
            <a:r>
              <a:rPr lang="en-US" sz="1800" b="1" dirty="0">
                <a:solidFill>
                  <a:srgbClr val="9900CC"/>
                </a:solidFill>
                <a:latin typeface="Calibri"/>
              </a:rPr>
              <a:t> r-process abundance peak </a:t>
            </a:r>
            <a:r>
              <a:rPr lang="en-US" sz="1800" dirty="0">
                <a:solidFill>
                  <a:srgbClr val="000000"/>
                </a:solidFill>
                <a:latin typeface="Calibri"/>
              </a:rPr>
              <a:t>by studying neutron-rich isotopes towards the </a:t>
            </a:r>
            <a:r>
              <a:rPr lang="en-US" sz="1800" b="1" dirty="0">
                <a:solidFill>
                  <a:srgbClr val="9900CC"/>
                </a:solidFill>
                <a:latin typeface="Calibri"/>
              </a:rPr>
              <a:t>N=126 shell closure </a:t>
            </a:r>
            <a:r>
              <a:rPr lang="en-US" sz="1800" dirty="0">
                <a:solidFill>
                  <a:srgbClr val="000000"/>
                </a:solidFill>
                <a:latin typeface="Calibri"/>
              </a:rPr>
              <a:t>and their </a:t>
            </a:r>
            <a:r>
              <a:rPr lang="en-US" sz="1800" b="1" dirty="0">
                <a:solidFill>
                  <a:srgbClr val="7030A0"/>
                </a:solidFill>
                <a:latin typeface="Calibri"/>
              </a:rPr>
              <a:t>ground-state and decay properties</a:t>
            </a:r>
            <a:endParaRPr dirty="0"/>
          </a:p>
        </p:txBody>
      </p:sp>
      <p:sp>
        <p:nvSpPr>
          <p:cNvPr id="8" name="Rectangle 25"/>
          <p:cNvSpPr>
            <a:spLocks noChangeAspect="1"/>
          </p:cNvSpPr>
          <p:nvPr/>
        </p:nvSpPr>
        <p:spPr bwMode="auto">
          <a:xfrm>
            <a:off x="7900333" y="4777653"/>
            <a:ext cx="133200" cy="133215"/>
          </a:xfrm>
          <a:prstGeom prst="rect">
            <a:avLst/>
          </a:prstGeom>
          <a:solidFill>
            <a:schemeClr val="bg1"/>
          </a:solidFill>
          <a:ln w="25400" cap="flat" cmpd="sng" algn="ctr">
            <a:solidFill>
              <a:srgbClr val="CC00CC"/>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9" name="TextBox 26"/>
          <p:cNvSpPr txBox="1"/>
          <p:nvPr/>
        </p:nvSpPr>
        <p:spPr bwMode="auto">
          <a:xfrm>
            <a:off x="8056829" y="3205048"/>
            <a:ext cx="2773516" cy="2554545"/>
          </a:xfrm>
          <a:prstGeom prst="rect">
            <a:avLst/>
          </a:prstGeom>
          <a:noFill/>
        </p:spPr>
        <p:txBody>
          <a:bodyPr wrap="none" rtlCol="0">
            <a:spAutoFit/>
          </a:bodyPr>
          <a:lstStyle/>
          <a:p>
            <a:pPr algn="l">
              <a:defRPr/>
            </a:pPr>
            <a:r>
              <a:rPr lang="en-GB" sz="1600"/>
              <a:t>stable isotopes</a:t>
            </a:r>
            <a:endParaRPr/>
          </a:p>
          <a:p>
            <a:pPr algn="l">
              <a:defRPr/>
            </a:pPr>
            <a:r>
              <a:rPr lang="en-GB" sz="1600"/>
              <a:t>mass &amp; half-life known</a:t>
            </a:r>
            <a:endParaRPr/>
          </a:p>
          <a:p>
            <a:pPr algn="l">
              <a:defRPr/>
            </a:pPr>
            <a:r>
              <a:rPr lang="en-GB" sz="1600"/>
              <a:t>half-life known</a:t>
            </a:r>
            <a:endParaRPr/>
          </a:p>
          <a:p>
            <a:pPr algn="l">
              <a:defRPr/>
            </a:pPr>
            <a:r>
              <a:rPr lang="en-GB" sz="1600"/>
              <a:t>mass known</a:t>
            </a:r>
            <a:endParaRPr/>
          </a:p>
          <a:p>
            <a:pPr algn="l">
              <a:defRPr/>
            </a:pPr>
            <a:r>
              <a:rPr lang="en-GB" sz="1600"/>
              <a:t>existence known</a:t>
            </a:r>
            <a:endParaRPr/>
          </a:p>
          <a:p>
            <a:pPr algn="l">
              <a:defRPr/>
            </a:pPr>
            <a:r>
              <a:rPr lang="en-GB" sz="1600"/>
              <a:t>unknown isotopes</a:t>
            </a:r>
            <a:endParaRPr/>
          </a:p>
          <a:p>
            <a:pPr algn="l">
              <a:defRPr/>
            </a:pPr>
            <a:r>
              <a:rPr lang="en-GB" sz="1600"/>
              <a:t>r process waiting point</a:t>
            </a:r>
            <a:endParaRPr/>
          </a:p>
          <a:p>
            <a:pPr>
              <a:defRPr/>
            </a:pPr>
            <a:r>
              <a:rPr lang="en-GB" sz="1600"/>
              <a:t>ES (SIS18 Pb </a:t>
            </a:r>
            <a:r>
              <a:rPr lang="en-GB" sz="1600">
                <a:cs typeface="Arial"/>
              </a:rPr>
              <a:t>2x10</a:t>
            </a:r>
            <a:r>
              <a:rPr lang="en-GB" sz="1600" baseline="30000">
                <a:cs typeface="Arial"/>
              </a:rPr>
              <a:t>9 </a:t>
            </a:r>
            <a:r>
              <a:rPr lang="en-GB" sz="1600">
                <a:cs typeface="Arial"/>
              </a:rPr>
              <a:t>/cycle</a:t>
            </a:r>
            <a:r>
              <a:rPr lang="en-GB" sz="1600"/>
              <a:t>)</a:t>
            </a:r>
            <a:endParaRPr/>
          </a:p>
          <a:p>
            <a:pPr>
              <a:defRPr/>
            </a:pPr>
            <a:r>
              <a:rPr lang="en-GB" sz="1600"/>
              <a:t>FS (SIS100 U </a:t>
            </a:r>
            <a:r>
              <a:rPr lang="en-GB" sz="1600">
                <a:cs typeface="Arial"/>
              </a:rPr>
              <a:t>2x10</a:t>
            </a:r>
            <a:r>
              <a:rPr lang="en-GB" sz="1600" baseline="30000">
                <a:cs typeface="Arial"/>
              </a:rPr>
              <a:t>10 </a:t>
            </a:r>
            <a:r>
              <a:rPr lang="en-GB" sz="1600">
                <a:cs typeface="Arial"/>
              </a:rPr>
              <a:t>/cycle</a:t>
            </a:r>
            <a:r>
              <a:rPr lang="en-GB" sz="1600"/>
              <a:t>)</a:t>
            </a:r>
            <a:endParaRPr/>
          </a:p>
          <a:p>
            <a:pPr algn="l">
              <a:defRPr/>
            </a:pPr>
            <a:r>
              <a:rPr lang="en-GB" sz="1600"/>
              <a:t>FAIR MSV</a:t>
            </a:r>
            <a:endParaRPr/>
          </a:p>
        </p:txBody>
      </p:sp>
      <p:sp>
        <p:nvSpPr>
          <p:cNvPr id="10" name="Rectangle 27"/>
          <p:cNvSpPr>
            <a:spLocks noChangeAspect="1"/>
          </p:cNvSpPr>
          <p:nvPr/>
        </p:nvSpPr>
        <p:spPr bwMode="auto">
          <a:xfrm>
            <a:off x="7900333" y="3328541"/>
            <a:ext cx="133200" cy="133215"/>
          </a:xfrm>
          <a:prstGeom prst="rect">
            <a:avLst/>
          </a:prstGeom>
          <a:solidFill>
            <a:schemeClr val="tx1"/>
          </a:solid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3" name="Rectangle 28"/>
          <p:cNvSpPr>
            <a:spLocks noChangeAspect="1"/>
          </p:cNvSpPr>
          <p:nvPr/>
        </p:nvSpPr>
        <p:spPr bwMode="auto">
          <a:xfrm>
            <a:off x="7900333" y="3570060"/>
            <a:ext cx="133200" cy="133215"/>
          </a:xfrm>
          <a:prstGeom prst="rect">
            <a:avLst/>
          </a:prstGeom>
          <a:solidFill>
            <a:srgbClr val="B46C24"/>
          </a:solidFill>
          <a:ln w="15875" cap="flat" cmpd="sng" algn="ctr">
            <a:solidFill>
              <a:srgbClr val="B46C2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4" name="Rectangle 29"/>
          <p:cNvSpPr>
            <a:spLocks noChangeAspect="1"/>
          </p:cNvSpPr>
          <p:nvPr/>
        </p:nvSpPr>
        <p:spPr bwMode="auto">
          <a:xfrm>
            <a:off x="7900333" y="3811579"/>
            <a:ext cx="133200" cy="133215"/>
          </a:xfrm>
          <a:prstGeom prst="rect">
            <a:avLst/>
          </a:prstGeom>
          <a:solidFill>
            <a:srgbClr val="FF9933"/>
          </a:solidFill>
          <a:ln w="15875" cap="flat" cmpd="sng" algn="ctr">
            <a:solidFill>
              <a:srgbClr val="FF993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5" name="Rectangle 30"/>
          <p:cNvSpPr>
            <a:spLocks noChangeAspect="1"/>
          </p:cNvSpPr>
          <p:nvPr/>
        </p:nvSpPr>
        <p:spPr bwMode="auto">
          <a:xfrm>
            <a:off x="7900333" y="4053098"/>
            <a:ext cx="133200" cy="133215"/>
          </a:xfrm>
          <a:prstGeom prst="rect">
            <a:avLst/>
          </a:prstGeom>
          <a:solidFill>
            <a:srgbClr val="FF0000"/>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6" name="Rectangle 31"/>
          <p:cNvSpPr>
            <a:spLocks noChangeAspect="1"/>
          </p:cNvSpPr>
          <p:nvPr/>
        </p:nvSpPr>
        <p:spPr bwMode="auto">
          <a:xfrm>
            <a:off x="7900333" y="4294617"/>
            <a:ext cx="133200" cy="133215"/>
          </a:xfrm>
          <a:prstGeom prst="rect">
            <a:avLst/>
          </a:prstGeom>
          <a:solidFill>
            <a:srgbClr val="CBD0D3"/>
          </a:solidFill>
          <a:ln w="15875" cap="flat" cmpd="sng" algn="ctr">
            <a:solidFill>
              <a:srgbClr val="CBD0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7" name="Rectangle 32"/>
          <p:cNvSpPr>
            <a:spLocks noChangeAspect="1"/>
          </p:cNvSpPr>
          <p:nvPr/>
        </p:nvSpPr>
        <p:spPr bwMode="auto">
          <a:xfrm>
            <a:off x="7900333" y="4536136"/>
            <a:ext cx="133200" cy="133215"/>
          </a:xfrm>
          <a:prstGeom prst="rect">
            <a:avLst/>
          </a:prstGeom>
          <a:solidFill>
            <a:schemeClr val="bg1"/>
          </a:solidFill>
          <a:ln w="31750" cap="flat" cmpd="sng" algn="ctr">
            <a:solidFill>
              <a:srgbClr val="CBD0D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latin typeface="Arial"/>
            </a:endParaRPr>
          </a:p>
        </p:txBody>
      </p:sp>
      <p:sp>
        <p:nvSpPr>
          <p:cNvPr id="18" name="Rectangle 40"/>
          <p:cNvSpPr>
            <a:spLocks noChangeAspect="1"/>
          </p:cNvSpPr>
          <p:nvPr/>
        </p:nvSpPr>
        <p:spPr bwMode="auto">
          <a:xfrm>
            <a:off x="7907768" y="5008110"/>
            <a:ext cx="133200" cy="133215"/>
          </a:xfrm>
          <a:prstGeom prst="rect">
            <a:avLst/>
          </a:prstGeom>
          <a:solidFill>
            <a:srgbClr val="00FDFF"/>
          </a:solidFill>
          <a:ln w="25400" cap="flat" cmpd="sng" algn="ctr">
            <a:solidFill>
              <a:srgbClr val="00FD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highlight>
                <a:srgbClr val="00FFFF"/>
              </a:highlight>
              <a:latin typeface="Arial"/>
            </a:endParaRPr>
          </a:p>
        </p:txBody>
      </p:sp>
      <p:sp>
        <p:nvSpPr>
          <p:cNvPr id="19" name="Rectangle 41"/>
          <p:cNvSpPr>
            <a:spLocks noChangeAspect="1"/>
          </p:cNvSpPr>
          <p:nvPr/>
        </p:nvSpPr>
        <p:spPr bwMode="auto">
          <a:xfrm>
            <a:off x="7904051" y="5249720"/>
            <a:ext cx="133200" cy="133215"/>
          </a:xfrm>
          <a:prstGeom prst="rect">
            <a:avLst/>
          </a:prstGeom>
          <a:solidFill>
            <a:srgbClr val="7A81FF"/>
          </a:solidFill>
          <a:ln w="25400" cap="flat" cmpd="sng" algn="ctr">
            <a:solidFill>
              <a:srgbClr val="7A81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highlight>
                <a:srgbClr val="00FFFF"/>
              </a:highlight>
              <a:latin typeface="Arial"/>
            </a:endParaRPr>
          </a:p>
        </p:txBody>
      </p:sp>
      <p:sp>
        <p:nvSpPr>
          <p:cNvPr id="20" name="Rectangle 42"/>
          <p:cNvSpPr>
            <a:spLocks noChangeAspect="1"/>
          </p:cNvSpPr>
          <p:nvPr/>
        </p:nvSpPr>
        <p:spPr bwMode="auto">
          <a:xfrm>
            <a:off x="7911485" y="5491330"/>
            <a:ext cx="133200" cy="133215"/>
          </a:xfrm>
          <a:prstGeom prst="rect">
            <a:avLst/>
          </a:prstGeom>
          <a:solidFill>
            <a:srgbClr val="FF7E79"/>
          </a:solidFill>
          <a:ln w="25400" cap="flat" cmpd="sng" algn="ctr">
            <a:solidFill>
              <a:srgbClr val="FF7E79"/>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spcBef>
                <a:spcPts val="0"/>
              </a:spcBef>
              <a:spcAft>
                <a:spcPts val="0"/>
              </a:spcAft>
              <a:defRPr/>
            </a:pPr>
            <a:endParaRPr lang="en-GB">
              <a:highlight>
                <a:srgbClr val="00FFFF"/>
              </a:highlight>
              <a:latin typeface="Arial"/>
            </a:endParaRPr>
          </a:p>
        </p:txBody>
      </p:sp>
      <p:sp>
        <p:nvSpPr>
          <p:cNvPr id="21" name="TextBox 36"/>
          <p:cNvSpPr txBox="1"/>
          <p:nvPr/>
        </p:nvSpPr>
        <p:spPr bwMode="auto">
          <a:xfrm rot="19499999">
            <a:off x="3974338" y="4877065"/>
            <a:ext cx="1382366" cy="400110"/>
          </a:xfrm>
          <a:prstGeom prst="rect">
            <a:avLst/>
          </a:prstGeom>
          <a:noFill/>
        </p:spPr>
        <p:txBody>
          <a:bodyPr wrap="none" rtlCol="0">
            <a:spAutoFit/>
          </a:bodyPr>
          <a:lstStyle/>
          <a:p>
            <a:pPr>
              <a:defRPr/>
            </a:pPr>
            <a:r>
              <a:rPr lang="en-GB" sz="2000"/>
              <a:t>FAIR MSV</a:t>
            </a:r>
            <a:endParaRPr/>
          </a:p>
        </p:txBody>
      </p:sp>
      <p:sp>
        <p:nvSpPr>
          <p:cNvPr id="22" name="TextBox 38"/>
          <p:cNvSpPr txBox="1"/>
          <p:nvPr/>
        </p:nvSpPr>
        <p:spPr bwMode="auto">
          <a:xfrm rot="19499999">
            <a:off x="3663663" y="4407912"/>
            <a:ext cx="1754006" cy="400110"/>
          </a:xfrm>
          <a:prstGeom prst="rect">
            <a:avLst/>
          </a:prstGeom>
          <a:noFill/>
        </p:spPr>
        <p:txBody>
          <a:bodyPr wrap="none" rtlCol="0">
            <a:spAutoFit/>
          </a:bodyPr>
          <a:lstStyle/>
          <a:p>
            <a:pPr>
              <a:defRPr/>
            </a:pPr>
            <a:r>
              <a:rPr lang="en-GB" sz="2000"/>
              <a:t>Early Science</a:t>
            </a:r>
            <a:endParaRPr/>
          </a:p>
        </p:txBody>
      </p:sp>
      <p:sp>
        <p:nvSpPr>
          <p:cNvPr id="23" name="TextBox 39"/>
          <p:cNvSpPr txBox="1"/>
          <p:nvPr/>
        </p:nvSpPr>
        <p:spPr bwMode="auto">
          <a:xfrm rot="19499999">
            <a:off x="5281526" y="3297717"/>
            <a:ext cx="1667444" cy="400110"/>
          </a:xfrm>
          <a:prstGeom prst="rect">
            <a:avLst/>
          </a:prstGeom>
          <a:noFill/>
        </p:spPr>
        <p:txBody>
          <a:bodyPr wrap="none" rtlCol="0">
            <a:spAutoFit/>
          </a:bodyPr>
          <a:lstStyle/>
          <a:p>
            <a:pPr>
              <a:defRPr/>
            </a:pPr>
            <a:r>
              <a:rPr lang="en-GB" sz="2000"/>
              <a:t>First Science</a:t>
            </a:r>
            <a:endParaRPr/>
          </a:p>
        </p:txBody>
      </p:sp>
      <p:sp>
        <p:nvSpPr>
          <p:cNvPr id="24" name="TextBox 47"/>
          <p:cNvSpPr txBox="1"/>
          <p:nvPr/>
        </p:nvSpPr>
        <p:spPr bwMode="auto">
          <a:xfrm rot="19499999">
            <a:off x="6478289" y="2950128"/>
            <a:ext cx="1382366" cy="400110"/>
          </a:xfrm>
          <a:prstGeom prst="rect">
            <a:avLst/>
          </a:prstGeom>
          <a:noFill/>
        </p:spPr>
        <p:txBody>
          <a:bodyPr wrap="none" rtlCol="0">
            <a:spAutoFit/>
          </a:bodyPr>
          <a:lstStyle/>
          <a:p>
            <a:pPr>
              <a:defRPr/>
            </a:pPr>
            <a:r>
              <a:rPr lang="en-GB" sz="2000"/>
              <a:t>FAIR MSV</a:t>
            </a:r>
            <a:endParaRPr/>
          </a:p>
        </p:txBody>
      </p:sp>
      <p:grpSp>
        <p:nvGrpSpPr>
          <p:cNvPr id="25" name="Group 48"/>
          <p:cNvGrpSpPr/>
          <p:nvPr/>
        </p:nvGrpSpPr>
        <p:grpSpPr bwMode="auto">
          <a:xfrm>
            <a:off x="4030507" y="4794542"/>
            <a:ext cx="1607236" cy="1026073"/>
            <a:chOff x="3707904" y="4518425"/>
            <a:chExt cx="2247806" cy="1026073"/>
          </a:xfrm>
        </p:grpSpPr>
        <p:grpSp>
          <p:nvGrpSpPr>
            <p:cNvPr id="26" name="Group 49"/>
            <p:cNvGrpSpPr/>
            <p:nvPr/>
          </p:nvGrpSpPr>
          <p:grpSpPr bwMode="auto">
            <a:xfrm>
              <a:off x="3707904" y="4518425"/>
              <a:ext cx="2247806" cy="1026073"/>
              <a:chOff x="3779832" y="3815919"/>
              <a:chExt cx="2247806" cy="1026073"/>
            </a:xfrm>
          </p:grpSpPr>
          <p:cxnSp>
            <p:nvCxnSpPr>
              <p:cNvPr id="28" name="Straight Connector 51"/>
              <p:cNvCxnSpPr>
                <a:cxnSpLocks/>
              </p:cNvCxnSpPr>
              <p:nvPr/>
            </p:nvCxnSpPr>
            <p:spPr bwMode="auto">
              <a:xfrm flipH="1">
                <a:off x="5136179" y="3989226"/>
                <a:ext cx="720080" cy="0"/>
              </a:xfrm>
              <a:prstGeom prst="line">
                <a:avLst/>
              </a:prstGeom>
              <a:noFill/>
              <a:ln w="28575" cap="flat" cmpd="sng" algn="ctr">
                <a:solidFill>
                  <a:srgbClr val="FF0000"/>
                </a:solidFill>
                <a:prstDash val="solid"/>
                <a:round/>
                <a:headEnd type="none" w="med" len="med"/>
                <a:tailEnd type="none" w="med" len="med"/>
              </a:ln>
              <a:effectLst/>
            </p:spPr>
          </p:cxnSp>
          <p:cxnSp>
            <p:nvCxnSpPr>
              <p:cNvPr id="29" name="Straight Connector 52"/>
              <p:cNvCxnSpPr>
                <a:cxnSpLocks/>
              </p:cNvCxnSpPr>
              <p:nvPr/>
            </p:nvCxnSpPr>
            <p:spPr bwMode="auto">
              <a:xfrm flipH="1">
                <a:off x="4816728" y="4157992"/>
                <a:ext cx="360000" cy="0"/>
              </a:xfrm>
              <a:prstGeom prst="line">
                <a:avLst/>
              </a:prstGeom>
              <a:noFill/>
              <a:ln w="28575" cap="flat" cmpd="sng" algn="ctr">
                <a:solidFill>
                  <a:srgbClr val="FF0000"/>
                </a:solidFill>
                <a:prstDash val="solid"/>
                <a:round/>
                <a:headEnd type="none" w="med" len="med"/>
                <a:tailEnd type="none" w="med" len="med"/>
              </a:ln>
              <a:effectLst/>
            </p:spPr>
          </p:cxnSp>
          <p:cxnSp>
            <p:nvCxnSpPr>
              <p:cNvPr id="30" name="Straight Connector 53"/>
              <p:cNvCxnSpPr>
                <a:cxnSpLocks/>
              </p:cNvCxnSpPr>
              <p:nvPr/>
            </p:nvCxnSpPr>
            <p:spPr bwMode="auto">
              <a:xfrm flipH="1">
                <a:off x="4471128" y="4330310"/>
                <a:ext cx="360000" cy="0"/>
              </a:xfrm>
              <a:prstGeom prst="line">
                <a:avLst/>
              </a:prstGeom>
              <a:noFill/>
              <a:ln w="28575" cap="flat" cmpd="sng" algn="ctr">
                <a:solidFill>
                  <a:srgbClr val="FF0000"/>
                </a:solidFill>
                <a:prstDash val="solid"/>
                <a:round/>
                <a:headEnd type="none" w="med" len="med"/>
                <a:tailEnd type="none" w="med" len="med"/>
              </a:ln>
              <a:effectLst/>
            </p:spPr>
          </p:cxnSp>
          <p:cxnSp>
            <p:nvCxnSpPr>
              <p:cNvPr id="31" name="Straight Connector 54"/>
              <p:cNvCxnSpPr>
                <a:cxnSpLocks/>
              </p:cNvCxnSpPr>
              <p:nvPr/>
            </p:nvCxnSpPr>
            <p:spPr bwMode="auto">
              <a:xfrm flipH="1">
                <a:off x="4291128" y="4491136"/>
                <a:ext cx="180000" cy="0"/>
              </a:xfrm>
              <a:prstGeom prst="line">
                <a:avLst/>
              </a:prstGeom>
              <a:noFill/>
              <a:ln w="28575" cap="flat" cmpd="sng" algn="ctr">
                <a:solidFill>
                  <a:srgbClr val="FF0000"/>
                </a:solidFill>
                <a:prstDash val="solid"/>
                <a:round/>
                <a:headEnd type="none" w="med" len="med"/>
                <a:tailEnd type="none" w="med" len="med"/>
              </a:ln>
              <a:effectLst/>
            </p:spPr>
          </p:cxnSp>
          <p:cxnSp>
            <p:nvCxnSpPr>
              <p:cNvPr id="32" name="Straight Connector 55"/>
              <p:cNvCxnSpPr>
                <a:cxnSpLocks/>
              </p:cNvCxnSpPr>
              <p:nvPr/>
            </p:nvCxnSpPr>
            <p:spPr bwMode="auto">
              <a:xfrm flipH="1">
                <a:off x="4121928" y="4661992"/>
                <a:ext cx="180000" cy="0"/>
              </a:xfrm>
              <a:prstGeom prst="line">
                <a:avLst/>
              </a:prstGeom>
              <a:noFill/>
              <a:ln w="28575" cap="flat" cmpd="sng" algn="ctr">
                <a:solidFill>
                  <a:srgbClr val="FF0000"/>
                </a:solidFill>
                <a:prstDash val="solid"/>
                <a:round/>
                <a:headEnd type="none" w="med" len="med"/>
                <a:tailEnd type="none" w="med" len="med"/>
              </a:ln>
              <a:effectLst/>
            </p:spPr>
          </p:cxnSp>
          <p:cxnSp>
            <p:nvCxnSpPr>
              <p:cNvPr id="33" name="Straight Connector 56"/>
              <p:cNvCxnSpPr>
                <a:cxnSpLocks/>
              </p:cNvCxnSpPr>
              <p:nvPr/>
            </p:nvCxnSpPr>
            <p:spPr bwMode="auto">
              <a:xfrm flipH="1">
                <a:off x="3779832" y="4841992"/>
                <a:ext cx="360040" cy="0"/>
              </a:xfrm>
              <a:prstGeom prst="line">
                <a:avLst/>
              </a:prstGeom>
              <a:noFill/>
              <a:ln w="28575" cap="flat" cmpd="sng" algn="ctr">
                <a:solidFill>
                  <a:srgbClr val="FF0000"/>
                </a:solidFill>
                <a:prstDash val="solid"/>
                <a:round/>
                <a:headEnd type="none" w="med" len="med"/>
                <a:tailEnd type="none" w="med" len="med"/>
              </a:ln>
              <a:effectLst/>
            </p:spPr>
          </p:cxnSp>
          <p:cxnSp>
            <p:nvCxnSpPr>
              <p:cNvPr id="34" name="Straight Connector 57"/>
              <p:cNvCxnSpPr>
                <a:cxnSpLocks/>
              </p:cNvCxnSpPr>
              <p:nvPr/>
            </p:nvCxnSpPr>
            <p:spPr bwMode="auto">
              <a:xfrm>
                <a:off x="5156454" y="3996000"/>
                <a:ext cx="0" cy="162000"/>
              </a:xfrm>
              <a:prstGeom prst="line">
                <a:avLst/>
              </a:prstGeom>
              <a:noFill/>
              <a:ln w="28575" cap="flat" cmpd="sng" algn="ctr">
                <a:solidFill>
                  <a:srgbClr val="FF0000"/>
                </a:solidFill>
                <a:prstDash val="solid"/>
                <a:round/>
                <a:headEnd type="none" w="med" len="med"/>
                <a:tailEnd type="none" w="med" len="med"/>
              </a:ln>
              <a:effectLst/>
            </p:spPr>
          </p:cxnSp>
          <p:cxnSp>
            <p:nvCxnSpPr>
              <p:cNvPr id="35" name="Straight Connector 58"/>
              <p:cNvCxnSpPr>
                <a:cxnSpLocks/>
              </p:cNvCxnSpPr>
              <p:nvPr/>
            </p:nvCxnSpPr>
            <p:spPr bwMode="auto">
              <a:xfrm>
                <a:off x="4824008" y="4148400"/>
                <a:ext cx="0" cy="180000"/>
              </a:xfrm>
              <a:prstGeom prst="line">
                <a:avLst/>
              </a:prstGeom>
              <a:noFill/>
              <a:ln w="28575" cap="flat" cmpd="sng" algn="ctr">
                <a:solidFill>
                  <a:srgbClr val="FF0000"/>
                </a:solidFill>
                <a:prstDash val="solid"/>
                <a:round/>
                <a:headEnd type="none" w="med" len="med"/>
                <a:tailEnd type="none" w="med" len="med"/>
              </a:ln>
              <a:effectLst/>
            </p:spPr>
          </p:cxnSp>
          <p:cxnSp>
            <p:nvCxnSpPr>
              <p:cNvPr id="36" name="Straight Connector 59"/>
              <p:cNvCxnSpPr>
                <a:cxnSpLocks/>
              </p:cNvCxnSpPr>
              <p:nvPr/>
            </p:nvCxnSpPr>
            <p:spPr bwMode="auto">
              <a:xfrm>
                <a:off x="4471128" y="4319992"/>
                <a:ext cx="0" cy="180000"/>
              </a:xfrm>
              <a:prstGeom prst="line">
                <a:avLst/>
              </a:prstGeom>
              <a:noFill/>
              <a:ln w="28575" cap="flat" cmpd="sng" algn="ctr">
                <a:solidFill>
                  <a:srgbClr val="FF0000"/>
                </a:solidFill>
                <a:prstDash val="solid"/>
                <a:round/>
                <a:headEnd type="none" w="med" len="med"/>
                <a:tailEnd type="none" w="med" len="med"/>
              </a:ln>
              <a:effectLst/>
            </p:spPr>
          </p:cxnSp>
          <p:cxnSp>
            <p:nvCxnSpPr>
              <p:cNvPr id="37" name="Straight Connector 60"/>
              <p:cNvCxnSpPr>
                <a:cxnSpLocks/>
              </p:cNvCxnSpPr>
              <p:nvPr/>
            </p:nvCxnSpPr>
            <p:spPr bwMode="auto">
              <a:xfrm>
                <a:off x="4301928" y="4481992"/>
                <a:ext cx="0" cy="180000"/>
              </a:xfrm>
              <a:prstGeom prst="line">
                <a:avLst/>
              </a:prstGeom>
              <a:noFill/>
              <a:ln w="28575" cap="flat" cmpd="sng" algn="ctr">
                <a:solidFill>
                  <a:srgbClr val="FF0000"/>
                </a:solidFill>
                <a:prstDash val="solid"/>
                <a:round/>
                <a:headEnd type="none" w="med" len="med"/>
                <a:tailEnd type="none" w="med" len="med"/>
              </a:ln>
              <a:effectLst/>
            </p:spPr>
          </p:cxnSp>
          <p:cxnSp>
            <p:nvCxnSpPr>
              <p:cNvPr id="38" name="Straight Connector 61"/>
              <p:cNvCxnSpPr>
                <a:cxnSpLocks/>
              </p:cNvCxnSpPr>
              <p:nvPr/>
            </p:nvCxnSpPr>
            <p:spPr bwMode="auto">
              <a:xfrm>
                <a:off x="4132728" y="4661992"/>
                <a:ext cx="0" cy="180000"/>
              </a:xfrm>
              <a:prstGeom prst="line">
                <a:avLst/>
              </a:prstGeom>
              <a:noFill/>
              <a:ln w="28575" cap="flat" cmpd="sng" algn="ctr">
                <a:solidFill>
                  <a:srgbClr val="FF0000"/>
                </a:solidFill>
                <a:prstDash val="solid"/>
                <a:round/>
                <a:headEnd type="none" w="med" len="med"/>
                <a:tailEnd type="none" w="med" len="med"/>
              </a:ln>
              <a:effectLst/>
            </p:spPr>
          </p:cxnSp>
          <p:cxnSp>
            <p:nvCxnSpPr>
              <p:cNvPr id="39" name="Straight Connector 62"/>
              <p:cNvCxnSpPr>
                <a:cxnSpLocks/>
              </p:cNvCxnSpPr>
              <p:nvPr/>
            </p:nvCxnSpPr>
            <p:spPr bwMode="auto">
              <a:xfrm>
                <a:off x="5834342" y="3815919"/>
                <a:ext cx="0" cy="180000"/>
              </a:xfrm>
              <a:prstGeom prst="line">
                <a:avLst/>
              </a:prstGeom>
              <a:noFill/>
              <a:ln w="28575" cap="flat" cmpd="sng" algn="ctr">
                <a:solidFill>
                  <a:srgbClr val="FF0000"/>
                </a:solidFill>
                <a:prstDash val="solid"/>
                <a:round/>
                <a:headEnd type="none" w="med" len="med"/>
                <a:tailEnd type="none" w="med" len="med"/>
              </a:ln>
              <a:effectLst/>
            </p:spPr>
          </p:cxnSp>
          <p:cxnSp>
            <p:nvCxnSpPr>
              <p:cNvPr id="40" name="Straight Connector 63"/>
              <p:cNvCxnSpPr>
                <a:cxnSpLocks/>
              </p:cNvCxnSpPr>
              <p:nvPr/>
            </p:nvCxnSpPr>
            <p:spPr bwMode="auto">
              <a:xfrm flipH="1">
                <a:off x="5847654" y="3820444"/>
                <a:ext cx="179984" cy="0"/>
              </a:xfrm>
              <a:prstGeom prst="line">
                <a:avLst/>
              </a:prstGeom>
              <a:noFill/>
              <a:ln w="28575" cap="flat" cmpd="sng" algn="ctr">
                <a:solidFill>
                  <a:srgbClr val="FF0000"/>
                </a:solidFill>
                <a:prstDash val="solid"/>
                <a:round/>
                <a:headEnd type="none" w="med" len="med"/>
                <a:tailEnd type="none" w="med" len="med"/>
              </a:ln>
              <a:effectLst/>
            </p:spPr>
          </p:cxnSp>
        </p:grpSp>
        <p:sp>
          <p:nvSpPr>
            <p:cNvPr id="27" name="TextBox 50"/>
            <p:cNvSpPr txBox="1"/>
            <p:nvPr/>
          </p:nvSpPr>
          <p:spPr bwMode="auto">
            <a:xfrm rot="19740001">
              <a:off x="4104637" y="5093328"/>
              <a:ext cx="1376967" cy="338554"/>
            </a:xfrm>
            <a:prstGeom prst="rect">
              <a:avLst/>
            </a:prstGeom>
            <a:noFill/>
          </p:spPr>
          <p:txBody>
            <a:bodyPr wrap="none" rtlCol="0">
              <a:spAutoFit/>
            </a:bodyPr>
            <a:lstStyle/>
            <a:p>
              <a:pPr>
                <a:defRPr/>
              </a:pPr>
              <a:r>
                <a:rPr lang="en-GB" sz="1600">
                  <a:solidFill>
                    <a:srgbClr val="FF0066"/>
                  </a:solidFill>
                </a:rPr>
                <a:t>1 atom/d</a:t>
              </a:r>
              <a:endParaRPr/>
            </a:p>
          </p:txBody>
        </p:sp>
      </p:grpSp>
    </p:spTree>
    <p:extLst>
      <p:ext uri="{BB962C8B-B14F-4D97-AF65-F5344CB8AC3E}">
        <p14:creationId xmlns:p14="http://schemas.microsoft.com/office/powerpoint/2010/main" val="2185562047"/>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9" end="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indent="1074738">
              <a:defRPr/>
            </a:pPr>
            <a:r>
              <a:rPr lang="de-DE" altLang="de-DE" dirty="0">
                <a:solidFill>
                  <a:schemeClr val="tx2"/>
                </a:solidFill>
              </a:rPr>
              <a:t>DESPEC Phase-0 </a:t>
            </a:r>
            <a:r>
              <a:rPr lang="de-DE" altLang="de-DE" dirty="0" err="1">
                <a:solidFill>
                  <a:schemeClr val="tx2"/>
                </a:solidFill>
              </a:rPr>
              <a:t>Physics</a:t>
            </a:r>
            <a:r>
              <a:rPr lang="de-DE" altLang="de-DE" dirty="0">
                <a:solidFill>
                  <a:schemeClr val="tx2"/>
                </a:solidFill>
              </a:rPr>
              <a:t> Programme</a:t>
            </a:r>
            <a:endParaRPr lang="de-DE" altLang="de-DE" dirty="0">
              <a:solidFill>
                <a:schemeClr val="tx2"/>
              </a:solidFill>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grpSp>
        <p:nvGrpSpPr>
          <p:cNvPr id="6" name="Gruppieren 5"/>
          <p:cNvGrpSpPr/>
          <p:nvPr/>
        </p:nvGrpSpPr>
        <p:grpSpPr>
          <a:xfrm>
            <a:off x="189234" y="1182003"/>
            <a:ext cx="11988824" cy="6336927"/>
            <a:chOff x="704608" y="850349"/>
            <a:chExt cx="8156575" cy="5408613"/>
          </a:xfrm>
        </p:grpSpPr>
        <p:grpSp>
          <p:nvGrpSpPr>
            <p:cNvPr id="7" name="Gruppieren 6"/>
            <p:cNvGrpSpPr/>
            <p:nvPr/>
          </p:nvGrpSpPr>
          <p:grpSpPr>
            <a:xfrm>
              <a:off x="704608" y="850349"/>
              <a:ext cx="8156575" cy="5349875"/>
              <a:chOff x="704608" y="850349"/>
              <a:chExt cx="8156575" cy="5349875"/>
            </a:xfrm>
          </p:grpSpPr>
          <p:sp>
            <p:nvSpPr>
              <p:cNvPr id="22" name="Freeform 5"/>
              <p:cNvSpPr>
                <a:spLocks/>
              </p:cNvSpPr>
              <p:nvPr/>
            </p:nvSpPr>
            <p:spPr bwMode="auto">
              <a:xfrm>
                <a:off x="704608" y="850349"/>
                <a:ext cx="8156575" cy="5338763"/>
              </a:xfrm>
              <a:custGeom>
                <a:avLst/>
                <a:gdLst>
                  <a:gd name="T0" fmla="*/ 67 w 5138"/>
                  <a:gd name="T1" fmla="*/ 3152 h 3363"/>
                  <a:gd name="T2" fmla="*/ 126 w 5138"/>
                  <a:gd name="T3" fmla="*/ 3085 h 3363"/>
                  <a:gd name="T4" fmla="*/ 184 w 5138"/>
                  <a:gd name="T5" fmla="*/ 2992 h 3363"/>
                  <a:gd name="T6" fmla="*/ 251 w 5138"/>
                  <a:gd name="T7" fmla="*/ 2899 h 3363"/>
                  <a:gd name="T8" fmla="*/ 310 w 5138"/>
                  <a:gd name="T9" fmla="*/ 2840 h 3363"/>
                  <a:gd name="T10" fmla="*/ 369 w 5138"/>
                  <a:gd name="T11" fmla="*/ 2773 h 3363"/>
                  <a:gd name="T12" fmla="*/ 427 w 5138"/>
                  <a:gd name="T13" fmla="*/ 2714 h 3363"/>
                  <a:gd name="T14" fmla="*/ 494 w 5138"/>
                  <a:gd name="T15" fmla="*/ 2646 h 3363"/>
                  <a:gd name="T16" fmla="*/ 519 w 5138"/>
                  <a:gd name="T17" fmla="*/ 2596 h 3363"/>
                  <a:gd name="T18" fmla="*/ 586 w 5138"/>
                  <a:gd name="T19" fmla="*/ 2528 h 3363"/>
                  <a:gd name="T20" fmla="*/ 703 w 5138"/>
                  <a:gd name="T21" fmla="*/ 2469 h 3363"/>
                  <a:gd name="T22" fmla="*/ 770 w 5138"/>
                  <a:gd name="T23" fmla="*/ 2402 h 3363"/>
                  <a:gd name="T24" fmla="*/ 862 w 5138"/>
                  <a:gd name="T25" fmla="*/ 2343 h 3363"/>
                  <a:gd name="T26" fmla="*/ 921 w 5138"/>
                  <a:gd name="T27" fmla="*/ 2284 h 3363"/>
                  <a:gd name="T28" fmla="*/ 979 w 5138"/>
                  <a:gd name="T29" fmla="*/ 2225 h 3363"/>
                  <a:gd name="T30" fmla="*/ 1046 w 5138"/>
                  <a:gd name="T31" fmla="*/ 2158 h 3363"/>
                  <a:gd name="T32" fmla="*/ 1138 w 5138"/>
                  <a:gd name="T33" fmla="*/ 2099 h 3363"/>
                  <a:gd name="T34" fmla="*/ 1289 w 5138"/>
                  <a:gd name="T35" fmla="*/ 1972 h 3363"/>
                  <a:gd name="T36" fmla="*/ 1414 w 5138"/>
                  <a:gd name="T37" fmla="*/ 1880 h 3363"/>
                  <a:gd name="T38" fmla="*/ 1598 w 5138"/>
                  <a:gd name="T39" fmla="*/ 1821 h 3363"/>
                  <a:gd name="T40" fmla="*/ 1657 w 5138"/>
                  <a:gd name="T41" fmla="*/ 1762 h 3363"/>
                  <a:gd name="T42" fmla="*/ 1716 w 5138"/>
                  <a:gd name="T43" fmla="*/ 1694 h 3363"/>
                  <a:gd name="T44" fmla="*/ 1841 w 5138"/>
                  <a:gd name="T45" fmla="*/ 1635 h 3363"/>
                  <a:gd name="T46" fmla="*/ 1900 w 5138"/>
                  <a:gd name="T47" fmla="*/ 1576 h 3363"/>
                  <a:gd name="T48" fmla="*/ 2017 w 5138"/>
                  <a:gd name="T49" fmla="*/ 1517 h 3363"/>
                  <a:gd name="T50" fmla="*/ 2084 w 5138"/>
                  <a:gd name="T51" fmla="*/ 1450 h 3363"/>
                  <a:gd name="T52" fmla="*/ 2209 w 5138"/>
                  <a:gd name="T53" fmla="*/ 1391 h 3363"/>
                  <a:gd name="T54" fmla="*/ 2293 w 5138"/>
                  <a:gd name="T55" fmla="*/ 1323 h 3363"/>
                  <a:gd name="T56" fmla="*/ 2393 w 5138"/>
                  <a:gd name="T57" fmla="*/ 1273 h 3363"/>
                  <a:gd name="T58" fmla="*/ 2452 w 5138"/>
                  <a:gd name="T59" fmla="*/ 1205 h 3363"/>
                  <a:gd name="T60" fmla="*/ 2519 w 5138"/>
                  <a:gd name="T61" fmla="*/ 1146 h 3363"/>
                  <a:gd name="T62" fmla="*/ 2636 w 5138"/>
                  <a:gd name="T63" fmla="*/ 1079 h 3363"/>
                  <a:gd name="T64" fmla="*/ 2820 w 5138"/>
                  <a:gd name="T65" fmla="*/ 1020 h 3363"/>
                  <a:gd name="T66" fmla="*/ 2879 w 5138"/>
                  <a:gd name="T67" fmla="*/ 961 h 3363"/>
                  <a:gd name="T68" fmla="*/ 3004 w 5138"/>
                  <a:gd name="T69" fmla="*/ 894 h 3363"/>
                  <a:gd name="T70" fmla="*/ 2971 w 5138"/>
                  <a:gd name="T71" fmla="*/ 860 h 3363"/>
                  <a:gd name="T72" fmla="*/ 3372 w 5138"/>
                  <a:gd name="T73" fmla="*/ 548 h 3363"/>
                  <a:gd name="T74" fmla="*/ 4234 w 5138"/>
                  <a:gd name="T75" fmla="*/ 135 h 3363"/>
                  <a:gd name="T76" fmla="*/ 4627 w 5138"/>
                  <a:gd name="T77" fmla="*/ 9 h 3363"/>
                  <a:gd name="T78" fmla="*/ 5138 w 5138"/>
                  <a:gd name="T79" fmla="*/ 1492 h 3363"/>
                  <a:gd name="T80" fmla="*/ 4477 w 5138"/>
                  <a:gd name="T81" fmla="*/ 1576 h 3363"/>
                  <a:gd name="T82" fmla="*/ 4033 w 5138"/>
                  <a:gd name="T83" fmla="*/ 1804 h 3363"/>
                  <a:gd name="T84" fmla="*/ 3849 w 5138"/>
                  <a:gd name="T85" fmla="*/ 2023 h 3363"/>
                  <a:gd name="T86" fmla="*/ 3448 w 5138"/>
                  <a:gd name="T87" fmla="*/ 2073 h 3363"/>
                  <a:gd name="T88" fmla="*/ 3121 w 5138"/>
                  <a:gd name="T89" fmla="*/ 2149 h 3363"/>
                  <a:gd name="T90" fmla="*/ 2360 w 5138"/>
                  <a:gd name="T91" fmla="*/ 2528 h 3363"/>
                  <a:gd name="T92" fmla="*/ 1205 w 5138"/>
                  <a:gd name="T93" fmla="*/ 2950 h 3363"/>
                  <a:gd name="T94" fmla="*/ 770 w 5138"/>
                  <a:gd name="T95" fmla="*/ 3085 h 3363"/>
                  <a:gd name="T96" fmla="*/ 703 w 5138"/>
                  <a:gd name="T97" fmla="*/ 3110 h 3363"/>
                  <a:gd name="T98" fmla="*/ 461 w 5138"/>
                  <a:gd name="T99" fmla="*/ 3152 h 3363"/>
                  <a:gd name="T100" fmla="*/ 402 w 5138"/>
                  <a:gd name="T101" fmla="*/ 3202 h 3363"/>
                  <a:gd name="T102" fmla="*/ 343 w 5138"/>
                  <a:gd name="T103" fmla="*/ 3236 h 3363"/>
                  <a:gd name="T104" fmla="*/ 276 w 5138"/>
                  <a:gd name="T105" fmla="*/ 3236 h 3363"/>
                  <a:gd name="T106" fmla="*/ 218 w 5138"/>
                  <a:gd name="T107" fmla="*/ 3270 h 3363"/>
                  <a:gd name="T108" fmla="*/ 151 w 5138"/>
                  <a:gd name="T109" fmla="*/ 3295 h 3363"/>
                  <a:gd name="T110" fmla="*/ 101 w 5138"/>
                  <a:gd name="T111" fmla="*/ 3329 h 3363"/>
                  <a:gd name="T112" fmla="*/ 34 w 5138"/>
                  <a:gd name="T113" fmla="*/ 3329 h 33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138"/>
                  <a:gd name="T172" fmla="*/ 0 h 3363"/>
                  <a:gd name="T173" fmla="*/ 5138 w 5138"/>
                  <a:gd name="T174" fmla="*/ 3363 h 336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138" h="3363">
                    <a:moveTo>
                      <a:pt x="0" y="3329"/>
                    </a:moveTo>
                    <a:lnTo>
                      <a:pt x="0" y="3202"/>
                    </a:lnTo>
                    <a:lnTo>
                      <a:pt x="67" y="3202"/>
                    </a:lnTo>
                    <a:lnTo>
                      <a:pt x="67" y="3152"/>
                    </a:lnTo>
                    <a:lnTo>
                      <a:pt x="151" y="3152"/>
                    </a:lnTo>
                    <a:lnTo>
                      <a:pt x="151" y="3118"/>
                    </a:lnTo>
                    <a:lnTo>
                      <a:pt x="126" y="3118"/>
                    </a:lnTo>
                    <a:lnTo>
                      <a:pt x="126" y="3085"/>
                    </a:lnTo>
                    <a:lnTo>
                      <a:pt x="151" y="3085"/>
                    </a:lnTo>
                    <a:lnTo>
                      <a:pt x="151" y="3026"/>
                    </a:lnTo>
                    <a:lnTo>
                      <a:pt x="184" y="3026"/>
                    </a:lnTo>
                    <a:lnTo>
                      <a:pt x="184" y="2992"/>
                    </a:lnTo>
                    <a:lnTo>
                      <a:pt x="151" y="2992"/>
                    </a:lnTo>
                    <a:lnTo>
                      <a:pt x="151" y="2958"/>
                    </a:lnTo>
                    <a:lnTo>
                      <a:pt x="251" y="2958"/>
                    </a:lnTo>
                    <a:lnTo>
                      <a:pt x="251" y="2899"/>
                    </a:lnTo>
                    <a:lnTo>
                      <a:pt x="343" y="2899"/>
                    </a:lnTo>
                    <a:lnTo>
                      <a:pt x="343" y="2874"/>
                    </a:lnTo>
                    <a:lnTo>
                      <a:pt x="310" y="2874"/>
                    </a:lnTo>
                    <a:lnTo>
                      <a:pt x="310" y="2840"/>
                    </a:lnTo>
                    <a:lnTo>
                      <a:pt x="402" y="2840"/>
                    </a:lnTo>
                    <a:lnTo>
                      <a:pt x="402" y="2806"/>
                    </a:lnTo>
                    <a:lnTo>
                      <a:pt x="369" y="2806"/>
                    </a:lnTo>
                    <a:lnTo>
                      <a:pt x="369" y="2773"/>
                    </a:lnTo>
                    <a:lnTo>
                      <a:pt x="494" y="2773"/>
                    </a:lnTo>
                    <a:lnTo>
                      <a:pt x="494" y="2747"/>
                    </a:lnTo>
                    <a:lnTo>
                      <a:pt x="427" y="2747"/>
                    </a:lnTo>
                    <a:lnTo>
                      <a:pt x="427" y="2714"/>
                    </a:lnTo>
                    <a:lnTo>
                      <a:pt x="553" y="2714"/>
                    </a:lnTo>
                    <a:lnTo>
                      <a:pt x="553" y="2680"/>
                    </a:lnTo>
                    <a:lnTo>
                      <a:pt x="494" y="2680"/>
                    </a:lnTo>
                    <a:lnTo>
                      <a:pt x="494" y="2646"/>
                    </a:lnTo>
                    <a:lnTo>
                      <a:pt x="553" y="2646"/>
                    </a:lnTo>
                    <a:lnTo>
                      <a:pt x="553" y="2621"/>
                    </a:lnTo>
                    <a:lnTo>
                      <a:pt x="519" y="2621"/>
                    </a:lnTo>
                    <a:lnTo>
                      <a:pt x="519" y="2596"/>
                    </a:lnTo>
                    <a:lnTo>
                      <a:pt x="620" y="2596"/>
                    </a:lnTo>
                    <a:lnTo>
                      <a:pt x="620" y="2562"/>
                    </a:lnTo>
                    <a:lnTo>
                      <a:pt x="586" y="2562"/>
                    </a:lnTo>
                    <a:lnTo>
                      <a:pt x="586" y="2528"/>
                    </a:lnTo>
                    <a:lnTo>
                      <a:pt x="737" y="2528"/>
                    </a:lnTo>
                    <a:lnTo>
                      <a:pt x="737" y="2495"/>
                    </a:lnTo>
                    <a:lnTo>
                      <a:pt x="703" y="2495"/>
                    </a:lnTo>
                    <a:lnTo>
                      <a:pt x="703" y="2469"/>
                    </a:lnTo>
                    <a:lnTo>
                      <a:pt x="795" y="2469"/>
                    </a:lnTo>
                    <a:lnTo>
                      <a:pt x="795" y="2436"/>
                    </a:lnTo>
                    <a:lnTo>
                      <a:pt x="770" y="2436"/>
                    </a:lnTo>
                    <a:lnTo>
                      <a:pt x="770" y="2402"/>
                    </a:lnTo>
                    <a:lnTo>
                      <a:pt x="921" y="2402"/>
                    </a:lnTo>
                    <a:lnTo>
                      <a:pt x="921" y="2368"/>
                    </a:lnTo>
                    <a:lnTo>
                      <a:pt x="862" y="2368"/>
                    </a:lnTo>
                    <a:lnTo>
                      <a:pt x="862" y="2343"/>
                    </a:lnTo>
                    <a:lnTo>
                      <a:pt x="979" y="2343"/>
                    </a:lnTo>
                    <a:lnTo>
                      <a:pt x="979" y="2318"/>
                    </a:lnTo>
                    <a:lnTo>
                      <a:pt x="921" y="2318"/>
                    </a:lnTo>
                    <a:lnTo>
                      <a:pt x="921" y="2284"/>
                    </a:lnTo>
                    <a:lnTo>
                      <a:pt x="1046" y="2284"/>
                    </a:lnTo>
                    <a:lnTo>
                      <a:pt x="1046" y="2250"/>
                    </a:lnTo>
                    <a:lnTo>
                      <a:pt x="979" y="2250"/>
                    </a:lnTo>
                    <a:lnTo>
                      <a:pt x="979" y="2225"/>
                    </a:lnTo>
                    <a:lnTo>
                      <a:pt x="1105" y="2225"/>
                    </a:lnTo>
                    <a:lnTo>
                      <a:pt x="1105" y="2191"/>
                    </a:lnTo>
                    <a:lnTo>
                      <a:pt x="1046" y="2191"/>
                    </a:lnTo>
                    <a:lnTo>
                      <a:pt x="1046" y="2158"/>
                    </a:lnTo>
                    <a:lnTo>
                      <a:pt x="1172" y="2158"/>
                    </a:lnTo>
                    <a:lnTo>
                      <a:pt x="1172" y="2124"/>
                    </a:lnTo>
                    <a:lnTo>
                      <a:pt x="1138" y="2124"/>
                    </a:lnTo>
                    <a:lnTo>
                      <a:pt x="1138" y="2099"/>
                    </a:lnTo>
                    <a:lnTo>
                      <a:pt x="1222" y="2099"/>
                    </a:lnTo>
                    <a:lnTo>
                      <a:pt x="1222" y="2040"/>
                    </a:lnTo>
                    <a:lnTo>
                      <a:pt x="1289" y="2040"/>
                    </a:lnTo>
                    <a:lnTo>
                      <a:pt x="1289" y="1972"/>
                    </a:lnTo>
                    <a:lnTo>
                      <a:pt x="1347" y="1972"/>
                    </a:lnTo>
                    <a:lnTo>
                      <a:pt x="1347" y="1913"/>
                    </a:lnTo>
                    <a:lnTo>
                      <a:pt x="1414" y="1913"/>
                    </a:lnTo>
                    <a:lnTo>
                      <a:pt x="1414" y="1880"/>
                    </a:lnTo>
                    <a:lnTo>
                      <a:pt x="1381" y="1880"/>
                    </a:lnTo>
                    <a:lnTo>
                      <a:pt x="1381" y="1846"/>
                    </a:lnTo>
                    <a:lnTo>
                      <a:pt x="1598" y="1846"/>
                    </a:lnTo>
                    <a:lnTo>
                      <a:pt x="1598" y="1821"/>
                    </a:lnTo>
                    <a:lnTo>
                      <a:pt x="1532" y="1821"/>
                    </a:lnTo>
                    <a:lnTo>
                      <a:pt x="1532" y="1795"/>
                    </a:lnTo>
                    <a:lnTo>
                      <a:pt x="1657" y="1795"/>
                    </a:lnTo>
                    <a:lnTo>
                      <a:pt x="1657" y="1762"/>
                    </a:lnTo>
                    <a:lnTo>
                      <a:pt x="1598" y="1762"/>
                    </a:lnTo>
                    <a:lnTo>
                      <a:pt x="1598" y="1728"/>
                    </a:lnTo>
                    <a:lnTo>
                      <a:pt x="1716" y="1728"/>
                    </a:lnTo>
                    <a:lnTo>
                      <a:pt x="1716" y="1694"/>
                    </a:lnTo>
                    <a:lnTo>
                      <a:pt x="1690" y="1694"/>
                    </a:lnTo>
                    <a:lnTo>
                      <a:pt x="1690" y="1669"/>
                    </a:lnTo>
                    <a:lnTo>
                      <a:pt x="1841" y="1669"/>
                    </a:lnTo>
                    <a:lnTo>
                      <a:pt x="1841" y="1635"/>
                    </a:lnTo>
                    <a:lnTo>
                      <a:pt x="1741" y="1635"/>
                    </a:lnTo>
                    <a:lnTo>
                      <a:pt x="1741" y="1601"/>
                    </a:lnTo>
                    <a:lnTo>
                      <a:pt x="1900" y="1601"/>
                    </a:lnTo>
                    <a:lnTo>
                      <a:pt x="1900" y="1576"/>
                    </a:lnTo>
                    <a:lnTo>
                      <a:pt x="1808" y="1576"/>
                    </a:lnTo>
                    <a:lnTo>
                      <a:pt x="1808" y="1542"/>
                    </a:lnTo>
                    <a:lnTo>
                      <a:pt x="2017" y="1542"/>
                    </a:lnTo>
                    <a:lnTo>
                      <a:pt x="2017" y="1517"/>
                    </a:lnTo>
                    <a:lnTo>
                      <a:pt x="1900" y="1517"/>
                    </a:lnTo>
                    <a:lnTo>
                      <a:pt x="1900" y="1483"/>
                    </a:lnTo>
                    <a:lnTo>
                      <a:pt x="2084" y="1483"/>
                    </a:lnTo>
                    <a:lnTo>
                      <a:pt x="2084" y="1450"/>
                    </a:lnTo>
                    <a:lnTo>
                      <a:pt x="1992" y="1450"/>
                    </a:lnTo>
                    <a:lnTo>
                      <a:pt x="1992" y="1424"/>
                    </a:lnTo>
                    <a:lnTo>
                      <a:pt x="2209" y="1424"/>
                    </a:lnTo>
                    <a:lnTo>
                      <a:pt x="2209" y="1391"/>
                    </a:lnTo>
                    <a:lnTo>
                      <a:pt x="2117" y="1391"/>
                    </a:lnTo>
                    <a:lnTo>
                      <a:pt x="2117" y="1357"/>
                    </a:lnTo>
                    <a:lnTo>
                      <a:pt x="2293" y="1357"/>
                    </a:lnTo>
                    <a:lnTo>
                      <a:pt x="2293" y="1323"/>
                    </a:lnTo>
                    <a:lnTo>
                      <a:pt x="2209" y="1323"/>
                    </a:lnTo>
                    <a:lnTo>
                      <a:pt x="2209" y="1298"/>
                    </a:lnTo>
                    <a:lnTo>
                      <a:pt x="2393" y="1298"/>
                    </a:lnTo>
                    <a:lnTo>
                      <a:pt x="2393" y="1273"/>
                    </a:lnTo>
                    <a:lnTo>
                      <a:pt x="2268" y="1273"/>
                    </a:lnTo>
                    <a:lnTo>
                      <a:pt x="2268" y="1239"/>
                    </a:lnTo>
                    <a:lnTo>
                      <a:pt x="2452" y="1239"/>
                    </a:lnTo>
                    <a:lnTo>
                      <a:pt x="2452" y="1205"/>
                    </a:lnTo>
                    <a:lnTo>
                      <a:pt x="2326" y="1205"/>
                    </a:lnTo>
                    <a:lnTo>
                      <a:pt x="2326" y="1172"/>
                    </a:lnTo>
                    <a:lnTo>
                      <a:pt x="2519" y="1172"/>
                    </a:lnTo>
                    <a:lnTo>
                      <a:pt x="2519" y="1146"/>
                    </a:lnTo>
                    <a:lnTo>
                      <a:pt x="2418" y="1146"/>
                    </a:lnTo>
                    <a:lnTo>
                      <a:pt x="2418" y="1113"/>
                    </a:lnTo>
                    <a:lnTo>
                      <a:pt x="2636" y="1113"/>
                    </a:lnTo>
                    <a:lnTo>
                      <a:pt x="2636" y="1079"/>
                    </a:lnTo>
                    <a:lnTo>
                      <a:pt x="2519" y="1079"/>
                    </a:lnTo>
                    <a:lnTo>
                      <a:pt x="2519" y="1045"/>
                    </a:lnTo>
                    <a:lnTo>
                      <a:pt x="2820" y="1045"/>
                    </a:lnTo>
                    <a:lnTo>
                      <a:pt x="2820" y="1020"/>
                    </a:lnTo>
                    <a:lnTo>
                      <a:pt x="2695" y="1020"/>
                    </a:lnTo>
                    <a:lnTo>
                      <a:pt x="2695" y="995"/>
                    </a:lnTo>
                    <a:lnTo>
                      <a:pt x="2879" y="995"/>
                    </a:lnTo>
                    <a:lnTo>
                      <a:pt x="2879" y="961"/>
                    </a:lnTo>
                    <a:lnTo>
                      <a:pt x="2795" y="961"/>
                    </a:lnTo>
                    <a:lnTo>
                      <a:pt x="2795" y="927"/>
                    </a:lnTo>
                    <a:lnTo>
                      <a:pt x="3004" y="927"/>
                    </a:lnTo>
                    <a:lnTo>
                      <a:pt x="3004" y="894"/>
                    </a:lnTo>
                    <a:lnTo>
                      <a:pt x="2937" y="894"/>
                    </a:lnTo>
                    <a:lnTo>
                      <a:pt x="2937" y="868"/>
                    </a:lnTo>
                    <a:lnTo>
                      <a:pt x="2979" y="868"/>
                    </a:lnTo>
                    <a:lnTo>
                      <a:pt x="2971" y="860"/>
                    </a:lnTo>
                    <a:lnTo>
                      <a:pt x="3063" y="750"/>
                    </a:lnTo>
                    <a:lnTo>
                      <a:pt x="3163" y="666"/>
                    </a:lnTo>
                    <a:lnTo>
                      <a:pt x="3263" y="599"/>
                    </a:lnTo>
                    <a:lnTo>
                      <a:pt x="3372" y="548"/>
                    </a:lnTo>
                    <a:lnTo>
                      <a:pt x="3606" y="455"/>
                    </a:lnTo>
                    <a:lnTo>
                      <a:pt x="3866" y="354"/>
                    </a:lnTo>
                    <a:lnTo>
                      <a:pt x="4067" y="245"/>
                    </a:lnTo>
                    <a:lnTo>
                      <a:pt x="4234" y="135"/>
                    </a:lnTo>
                    <a:lnTo>
                      <a:pt x="4326" y="85"/>
                    </a:lnTo>
                    <a:lnTo>
                      <a:pt x="4410" y="43"/>
                    </a:lnTo>
                    <a:lnTo>
                      <a:pt x="4510" y="17"/>
                    </a:lnTo>
                    <a:lnTo>
                      <a:pt x="4627" y="9"/>
                    </a:lnTo>
                    <a:lnTo>
                      <a:pt x="4627" y="0"/>
                    </a:lnTo>
                    <a:lnTo>
                      <a:pt x="5138" y="0"/>
                    </a:lnTo>
                    <a:lnTo>
                      <a:pt x="5138" y="1273"/>
                    </a:lnTo>
                    <a:lnTo>
                      <a:pt x="5138" y="1492"/>
                    </a:lnTo>
                    <a:lnTo>
                      <a:pt x="5012" y="1517"/>
                    </a:lnTo>
                    <a:lnTo>
                      <a:pt x="4903" y="1534"/>
                    </a:lnTo>
                    <a:lnTo>
                      <a:pt x="4694" y="1559"/>
                    </a:lnTo>
                    <a:lnTo>
                      <a:pt x="4477" y="1576"/>
                    </a:lnTo>
                    <a:lnTo>
                      <a:pt x="4242" y="1618"/>
                    </a:lnTo>
                    <a:lnTo>
                      <a:pt x="4150" y="1660"/>
                    </a:lnTo>
                    <a:lnTo>
                      <a:pt x="4083" y="1719"/>
                    </a:lnTo>
                    <a:lnTo>
                      <a:pt x="4033" y="1804"/>
                    </a:lnTo>
                    <a:lnTo>
                      <a:pt x="3983" y="1896"/>
                    </a:lnTo>
                    <a:lnTo>
                      <a:pt x="3950" y="1955"/>
                    </a:lnTo>
                    <a:lnTo>
                      <a:pt x="3899" y="1997"/>
                    </a:lnTo>
                    <a:lnTo>
                      <a:pt x="3849" y="2023"/>
                    </a:lnTo>
                    <a:lnTo>
                      <a:pt x="3791" y="2048"/>
                    </a:lnTo>
                    <a:lnTo>
                      <a:pt x="3657" y="2065"/>
                    </a:lnTo>
                    <a:lnTo>
                      <a:pt x="3514" y="2065"/>
                    </a:lnTo>
                    <a:lnTo>
                      <a:pt x="3448" y="2073"/>
                    </a:lnTo>
                    <a:lnTo>
                      <a:pt x="3389" y="2099"/>
                    </a:lnTo>
                    <a:lnTo>
                      <a:pt x="3330" y="2124"/>
                    </a:lnTo>
                    <a:lnTo>
                      <a:pt x="3272" y="2132"/>
                    </a:lnTo>
                    <a:lnTo>
                      <a:pt x="3121" y="2149"/>
                    </a:lnTo>
                    <a:lnTo>
                      <a:pt x="3012" y="2191"/>
                    </a:lnTo>
                    <a:lnTo>
                      <a:pt x="2795" y="2309"/>
                    </a:lnTo>
                    <a:lnTo>
                      <a:pt x="2594" y="2410"/>
                    </a:lnTo>
                    <a:lnTo>
                      <a:pt x="2360" y="2528"/>
                    </a:lnTo>
                    <a:lnTo>
                      <a:pt x="2117" y="2613"/>
                    </a:lnTo>
                    <a:lnTo>
                      <a:pt x="1665" y="2806"/>
                    </a:lnTo>
                    <a:lnTo>
                      <a:pt x="1414" y="2891"/>
                    </a:lnTo>
                    <a:lnTo>
                      <a:pt x="1205" y="2950"/>
                    </a:lnTo>
                    <a:lnTo>
                      <a:pt x="1013" y="3000"/>
                    </a:lnTo>
                    <a:lnTo>
                      <a:pt x="795" y="3076"/>
                    </a:lnTo>
                    <a:lnTo>
                      <a:pt x="795" y="3085"/>
                    </a:lnTo>
                    <a:lnTo>
                      <a:pt x="770" y="3085"/>
                    </a:lnTo>
                    <a:lnTo>
                      <a:pt x="737" y="3101"/>
                    </a:lnTo>
                    <a:lnTo>
                      <a:pt x="737" y="3118"/>
                    </a:lnTo>
                    <a:lnTo>
                      <a:pt x="703" y="3118"/>
                    </a:lnTo>
                    <a:lnTo>
                      <a:pt x="703" y="3110"/>
                    </a:lnTo>
                    <a:lnTo>
                      <a:pt x="586" y="3169"/>
                    </a:lnTo>
                    <a:lnTo>
                      <a:pt x="494" y="3169"/>
                    </a:lnTo>
                    <a:lnTo>
                      <a:pt x="461" y="3169"/>
                    </a:lnTo>
                    <a:lnTo>
                      <a:pt x="461" y="3152"/>
                    </a:lnTo>
                    <a:lnTo>
                      <a:pt x="427" y="3152"/>
                    </a:lnTo>
                    <a:lnTo>
                      <a:pt x="427" y="3236"/>
                    </a:lnTo>
                    <a:lnTo>
                      <a:pt x="402" y="3236"/>
                    </a:lnTo>
                    <a:lnTo>
                      <a:pt x="402" y="3202"/>
                    </a:lnTo>
                    <a:lnTo>
                      <a:pt x="369" y="3202"/>
                    </a:lnTo>
                    <a:lnTo>
                      <a:pt x="369" y="3270"/>
                    </a:lnTo>
                    <a:lnTo>
                      <a:pt x="343" y="3270"/>
                    </a:lnTo>
                    <a:lnTo>
                      <a:pt x="343" y="3236"/>
                    </a:lnTo>
                    <a:lnTo>
                      <a:pt x="310" y="3236"/>
                    </a:lnTo>
                    <a:lnTo>
                      <a:pt x="310" y="3270"/>
                    </a:lnTo>
                    <a:lnTo>
                      <a:pt x="276" y="3270"/>
                    </a:lnTo>
                    <a:lnTo>
                      <a:pt x="276" y="3236"/>
                    </a:lnTo>
                    <a:lnTo>
                      <a:pt x="251" y="3236"/>
                    </a:lnTo>
                    <a:lnTo>
                      <a:pt x="251" y="3295"/>
                    </a:lnTo>
                    <a:lnTo>
                      <a:pt x="218" y="3295"/>
                    </a:lnTo>
                    <a:lnTo>
                      <a:pt x="218" y="3270"/>
                    </a:lnTo>
                    <a:lnTo>
                      <a:pt x="184" y="3270"/>
                    </a:lnTo>
                    <a:lnTo>
                      <a:pt x="184" y="3329"/>
                    </a:lnTo>
                    <a:lnTo>
                      <a:pt x="151" y="3329"/>
                    </a:lnTo>
                    <a:lnTo>
                      <a:pt x="151" y="3295"/>
                    </a:lnTo>
                    <a:lnTo>
                      <a:pt x="126" y="3295"/>
                    </a:lnTo>
                    <a:lnTo>
                      <a:pt x="126" y="3363"/>
                    </a:lnTo>
                    <a:lnTo>
                      <a:pt x="101" y="3363"/>
                    </a:lnTo>
                    <a:lnTo>
                      <a:pt x="101" y="3329"/>
                    </a:lnTo>
                    <a:lnTo>
                      <a:pt x="67" y="3329"/>
                    </a:lnTo>
                    <a:lnTo>
                      <a:pt x="67" y="3363"/>
                    </a:lnTo>
                    <a:lnTo>
                      <a:pt x="34" y="3363"/>
                    </a:lnTo>
                    <a:lnTo>
                      <a:pt x="34" y="3329"/>
                    </a:lnTo>
                    <a:lnTo>
                      <a:pt x="0" y="3329"/>
                    </a:lnTo>
                    <a:close/>
                  </a:path>
                </a:pathLst>
              </a:custGeom>
              <a:gradFill rotWithShape="1">
                <a:gsLst>
                  <a:gs pos="0">
                    <a:srgbClr val="54714F"/>
                  </a:gs>
                  <a:gs pos="100000">
                    <a:srgbClr val="B5F4AA"/>
                  </a:gs>
                </a:gsLst>
                <a:path path="rect">
                  <a:fillToRect l="50000" t="50000" r="50000" b="50000"/>
                </a:path>
              </a:gradFill>
              <a:ln w="12700">
                <a:solidFill>
                  <a:srgbClr val="F9BDA1"/>
                </a:solidFill>
                <a:prstDash val="solid"/>
                <a:round/>
                <a:headEnd/>
                <a:tailEnd/>
              </a:ln>
            </p:spPr>
            <p:txBody>
              <a:bodyPr/>
              <a:lstStyle/>
              <a:p>
                <a:endParaRPr lang="de-DE"/>
              </a:p>
            </p:txBody>
          </p:sp>
          <p:sp>
            <p:nvSpPr>
              <p:cNvPr id="23" name="Freeform 6"/>
              <p:cNvSpPr>
                <a:spLocks noChangeAspect="1"/>
              </p:cNvSpPr>
              <p:nvPr/>
            </p:nvSpPr>
            <p:spPr bwMode="auto">
              <a:xfrm>
                <a:off x="704608" y="901149"/>
                <a:ext cx="7693025" cy="5299075"/>
              </a:xfrm>
              <a:custGeom>
                <a:avLst/>
                <a:gdLst>
                  <a:gd name="T0" fmla="*/ 93 w 4801"/>
                  <a:gd name="T1" fmla="*/ 3285 h 3286"/>
                  <a:gd name="T2" fmla="*/ 211 w 4801"/>
                  <a:gd name="T3" fmla="*/ 3192 h 3286"/>
                  <a:gd name="T4" fmla="*/ 305 w 4801"/>
                  <a:gd name="T5" fmla="*/ 3161 h 3286"/>
                  <a:gd name="T6" fmla="*/ 423 w 4801"/>
                  <a:gd name="T7" fmla="*/ 3161 h 3286"/>
                  <a:gd name="T8" fmla="*/ 516 w 4801"/>
                  <a:gd name="T9" fmla="*/ 3067 h 3286"/>
                  <a:gd name="T10" fmla="*/ 665 w 4801"/>
                  <a:gd name="T11" fmla="*/ 3011 h 3286"/>
                  <a:gd name="T12" fmla="*/ 696 w 4801"/>
                  <a:gd name="T13" fmla="*/ 2887 h 3286"/>
                  <a:gd name="T14" fmla="*/ 1001 w 4801"/>
                  <a:gd name="T15" fmla="*/ 2769 h 3286"/>
                  <a:gd name="T16" fmla="*/ 1063 w 4801"/>
                  <a:gd name="T17" fmla="*/ 2644 h 3286"/>
                  <a:gd name="T18" fmla="*/ 1275 w 4801"/>
                  <a:gd name="T19" fmla="*/ 2526 h 3286"/>
                  <a:gd name="T20" fmla="*/ 1455 w 4801"/>
                  <a:gd name="T21" fmla="*/ 2433 h 3286"/>
                  <a:gd name="T22" fmla="*/ 1673 w 4801"/>
                  <a:gd name="T23" fmla="*/ 2277 h 3286"/>
                  <a:gd name="T24" fmla="*/ 1946 w 4801"/>
                  <a:gd name="T25" fmla="*/ 2190 h 3286"/>
                  <a:gd name="T26" fmla="*/ 1971 w 4801"/>
                  <a:gd name="T27" fmla="*/ 2066 h 3286"/>
                  <a:gd name="T28" fmla="*/ 2189 w 4801"/>
                  <a:gd name="T29" fmla="*/ 1978 h 3286"/>
                  <a:gd name="T30" fmla="*/ 2431 w 4801"/>
                  <a:gd name="T31" fmla="*/ 1854 h 3286"/>
                  <a:gd name="T32" fmla="*/ 2642 w 4801"/>
                  <a:gd name="T33" fmla="*/ 1736 h 3286"/>
                  <a:gd name="T34" fmla="*/ 2736 w 4801"/>
                  <a:gd name="T35" fmla="*/ 1580 h 3286"/>
                  <a:gd name="T36" fmla="*/ 2885 w 4801"/>
                  <a:gd name="T37" fmla="*/ 1487 h 3286"/>
                  <a:gd name="T38" fmla="*/ 2978 w 4801"/>
                  <a:gd name="T39" fmla="*/ 1338 h 3286"/>
                  <a:gd name="T40" fmla="*/ 3190 w 4801"/>
                  <a:gd name="T41" fmla="*/ 1244 h 3286"/>
                  <a:gd name="T42" fmla="*/ 3370 w 4801"/>
                  <a:gd name="T43" fmla="*/ 1095 h 3286"/>
                  <a:gd name="T44" fmla="*/ 3612 w 4801"/>
                  <a:gd name="T45" fmla="*/ 1002 h 3286"/>
                  <a:gd name="T46" fmla="*/ 3799 w 4801"/>
                  <a:gd name="T47" fmla="*/ 883 h 3286"/>
                  <a:gd name="T48" fmla="*/ 4128 w 4801"/>
                  <a:gd name="T49" fmla="*/ 759 h 3286"/>
                  <a:gd name="T50" fmla="*/ 4340 w 4801"/>
                  <a:gd name="T51" fmla="*/ 610 h 3286"/>
                  <a:gd name="T52" fmla="*/ 4464 w 4801"/>
                  <a:gd name="T53" fmla="*/ 516 h 3286"/>
                  <a:gd name="T54" fmla="*/ 4613 w 4801"/>
                  <a:gd name="T55" fmla="*/ 367 h 3286"/>
                  <a:gd name="T56" fmla="*/ 4800 w 4801"/>
                  <a:gd name="T57" fmla="*/ 243 h 3286"/>
                  <a:gd name="T58" fmla="*/ 4707 w 4801"/>
                  <a:gd name="T59" fmla="*/ 93 h 3286"/>
                  <a:gd name="T60" fmla="*/ 4589 w 4801"/>
                  <a:gd name="T61" fmla="*/ 93 h 3286"/>
                  <a:gd name="T62" fmla="*/ 4464 w 4801"/>
                  <a:gd name="T63" fmla="*/ 180 h 3286"/>
                  <a:gd name="T64" fmla="*/ 4222 w 4801"/>
                  <a:gd name="T65" fmla="*/ 305 h 3286"/>
                  <a:gd name="T66" fmla="*/ 4160 w 4801"/>
                  <a:gd name="T67" fmla="*/ 398 h 3286"/>
                  <a:gd name="T68" fmla="*/ 3979 w 4801"/>
                  <a:gd name="T69" fmla="*/ 516 h 3286"/>
                  <a:gd name="T70" fmla="*/ 3550 w 4801"/>
                  <a:gd name="T71" fmla="*/ 610 h 3286"/>
                  <a:gd name="T72" fmla="*/ 3308 w 4801"/>
                  <a:gd name="T73" fmla="*/ 728 h 3286"/>
                  <a:gd name="T74" fmla="*/ 2947 w 4801"/>
                  <a:gd name="T75" fmla="*/ 821 h 3286"/>
                  <a:gd name="T76" fmla="*/ 2761 w 4801"/>
                  <a:gd name="T77" fmla="*/ 946 h 3286"/>
                  <a:gd name="T78" fmla="*/ 2518 w 4801"/>
                  <a:gd name="T79" fmla="*/ 1033 h 3286"/>
                  <a:gd name="T80" fmla="*/ 2338 w 4801"/>
                  <a:gd name="T81" fmla="*/ 1157 h 3286"/>
                  <a:gd name="T82" fmla="*/ 2307 w 4801"/>
                  <a:gd name="T83" fmla="*/ 1275 h 3286"/>
                  <a:gd name="T84" fmla="*/ 2064 w 4801"/>
                  <a:gd name="T85" fmla="*/ 1400 h 3286"/>
                  <a:gd name="T86" fmla="*/ 1884 w 4801"/>
                  <a:gd name="T87" fmla="*/ 1580 h 3286"/>
                  <a:gd name="T88" fmla="*/ 1610 w 4801"/>
                  <a:gd name="T89" fmla="*/ 1674 h 3286"/>
                  <a:gd name="T90" fmla="*/ 1399 w 4801"/>
                  <a:gd name="T91" fmla="*/ 1854 h 3286"/>
                  <a:gd name="T92" fmla="*/ 1212 w 4801"/>
                  <a:gd name="T93" fmla="*/ 2066 h 3286"/>
                  <a:gd name="T94" fmla="*/ 1063 w 4801"/>
                  <a:gd name="T95" fmla="*/ 2159 h 3286"/>
                  <a:gd name="T96" fmla="*/ 883 w 4801"/>
                  <a:gd name="T97" fmla="*/ 2277 h 3286"/>
                  <a:gd name="T98" fmla="*/ 727 w 4801"/>
                  <a:gd name="T99" fmla="*/ 2402 h 3286"/>
                  <a:gd name="T100" fmla="*/ 516 w 4801"/>
                  <a:gd name="T101" fmla="*/ 2551 h 3286"/>
                  <a:gd name="T102" fmla="*/ 423 w 4801"/>
                  <a:gd name="T103" fmla="*/ 2644 h 3286"/>
                  <a:gd name="T104" fmla="*/ 392 w 4801"/>
                  <a:gd name="T105" fmla="*/ 2769 h 3286"/>
                  <a:gd name="T106" fmla="*/ 149 w 4801"/>
                  <a:gd name="T107" fmla="*/ 2887 h 3286"/>
                  <a:gd name="T108" fmla="*/ 118 w 4801"/>
                  <a:gd name="T109" fmla="*/ 3042 h 3286"/>
                  <a:gd name="T110" fmla="*/ 0 w 4801"/>
                  <a:gd name="T111" fmla="*/ 3254 h 3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1" h="3286">
                    <a:moveTo>
                      <a:pt x="0" y="3254"/>
                    </a:moveTo>
                    <a:lnTo>
                      <a:pt x="31" y="3254"/>
                    </a:lnTo>
                    <a:lnTo>
                      <a:pt x="31" y="3285"/>
                    </a:lnTo>
                    <a:lnTo>
                      <a:pt x="62" y="3285"/>
                    </a:lnTo>
                    <a:lnTo>
                      <a:pt x="62" y="3254"/>
                    </a:lnTo>
                    <a:lnTo>
                      <a:pt x="93" y="3254"/>
                    </a:lnTo>
                    <a:lnTo>
                      <a:pt x="93" y="3285"/>
                    </a:lnTo>
                    <a:lnTo>
                      <a:pt x="118" y="3285"/>
                    </a:lnTo>
                    <a:lnTo>
                      <a:pt x="118" y="3223"/>
                    </a:lnTo>
                    <a:lnTo>
                      <a:pt x="149" y="3223"/>
                    </a:lnTo>
                    <a:lnTo>
                      <a:pt x="149" y="3254"/>
                    </a:lnTo>
                    <a:lnTo>
                      <a:pt x="180" y="3254"/>
                    </a:lnTo>
                    <a:lnTo>
                      <a:pt x="180" y="3192"/>
                    </a:lnTo>
                    <a:lnTo>
                      <a:pt x="211" y="3192"/>
                    </a:lnTo>
                    <a:lnTo>
                      <a:pt x="211" y="3223"/>
                    </a:lnTo>
                    <a:lnTo>
                      <a:pt x="242" y="3223"/>
                    </a:lnTo>
                    <a:lnTo>
                      <a:pt x="242" y="3161"/>
                    </a:lnTo>
                    <a:lnTo>
                      <a:pt x="274" y="3161"/>
                    </a:lnTo>
                    <a:lnTo>
                      <a:pt x="274" y="3192"/>
                    </a:lnTo>
                    <a:lnTo>
                      <a:pt x="305" y="3192"/>
                    </a:lnTo>
                    <a:lnTo>
                      <a:pt x="305" y="3161"/>
                    </a:lnTo>
                    <a:lnTo>
                      <a:pt x="336" y="3161"/>
                    </a:lnTo>
                    <a:lnTo>
                      <a:pt x="336" y="3192"/>
                    </a:lnTo>
                    <a:lnTo>
                      <a:pt x="367" y="3192"/>
                    </a:lnTo>
                    <a:lnTo>
                      <a:pt x="367" y="3129"/>
                    </a:lnTo>
                    <a:lnTo>
                      <a:pt x="392" y="3129"/>
                    </a:lnTo>
                    <a:lnTo>
                      <a:pt x="392" y="3161"/>
                    </a:lnTo>
                    <a:lnTo>
                      <a:pt x="423" y="3161"/>
                    </a:lnTo>
                    <a:lnTo>
                      <a:pt x="423" y="3067"/>
                    </a:lnTo>
                    <a:lnTo>
                      <a:pt x="454" y="3067"/>
                    </a:lnTo>
                    <a:lnTo>
                      <a:pt x="454" y="3098"/>
                    </a:lnTo>
                    <a:lnTo>
                      <a:pt x="485" y="3098"/>
                    </a:lnTo>
                    <a:lnTo>
                      <a:pt x="485" y="3042"/>
                    </a:lnTo>
                    <a:lnTo>
                      <a:pt x="516" y="3042"/>
                    </a:lnTo>
                    <a:lnTo>
                      <a:pt x="516" y="3067"/>
                    </a:lnTo>
                    <a:lnTo>
                      <a:pt x="547" y="3067"/>
                    </a:lnTo>
                    <a:lnTo>
                      <a:pt x="547" y="3011"/>
                    </a:lnTo>
                    <a:lnTo>
                      <a:pt x="578" y="3011"/>
                    </a:lnTo>
                    <a:lnTo>
                      <a:pt x="578" y="3042"/>
                    </a:lnTo>
                    <a:lnTo>
                      <a:pt x="609" y="3042"/>
                    </a:lnTo>
                    <a:lnTo>
                      <a:pt x="609" y="3011"/>
                    </a:lnTo>
                    <a:lnTo>
                      <a:pt x="665" y="3011"/>
                    </a:lnTo>
                    <a:lnTo>
                      <a:pt x="665" y="2980"/>
                    </a:lnTo>
                    <a:lnTo>
                      <a:pt x="609" y="2980"/>
                    </a:lnTo>
                    <a:lnTo>
                      <a:pt x="609" y="2949"/>
                    </a:lnTo>
                    <a:lnTo>
                      <a:pt x="640" y="2949"/>
                    </a:lnTo>
                    <a:lnTo>
                      <a:pt x="640" y="2918"/>
                    </a:lnTo>
                    <a:lnTo>
                      <a:pt x="696" y="2918"/>
                    </a:lnTo>
                    <a:lnTo>
                      <a:pt x="696" y="2887"/>
                    </a:lnTo>
                    <a:lnTo>
                      <a:pt x="759" y="2887"/>
                    </a:lnTo>
                    <a:lnTo>
                      <a:pt x="759" y="2856"/>
                    </a:lnTo>
                    <a:lnTo>
                      <a:pt x="790" y="2856"/>
                    </a:lnTo>
                    <a:lnTo>
                      <a:pt x="790" y="2800"/>
                    </a:lnTo>
                    <a:lnTo>
                      <a:pt x="821" y="2800"/>
                    </a:lnTo>
                    <a:lnTo>
                      <a:pt x="821" y="2769"/>
                    </a:lnTo>
                    <a:lnTo>
                      <a:pt x="1001" y="2769"/>
                    </a:lnTo>
                    <a:lnTo>
                      <a:pt x="1001" y="2738"/>
                    </a:lnTo>
                    <a:lnTo>
                      <a:pt x="939" y="2738"/>
                    </a:lnTo>
                    <a:lnTo>
                      <a:pt x="939" y="2706"/>
                    </a:lnTo>
                    <a:lnTo>
                      <a:pt x="939" y="2675"/>
                    </a:lnTo>
                    <a:lnTo>
                      <a:pt x="1001" y="2675"/>
                    </a:lnTo>
                    <a:lnTo>
                      <a:pt x="1001" y="2644"/>
                    </a:lnTo>
                    <a:lnTo>
                      <a:pt x="1063" y="2644"/>
                    </a:lnTo>
                    <a:lnTo>
                      <a:pt x="1063" y="2613"/>
                    </a:lnTo>
                    <a:lnTo>
                      <a:pt x="1094" y="2613"/>
                    </a:lnTo>
                    <a:lnTo>
                      <a:pt x="1094" y="2582"/>
                    </a:lnTo>
                    <a:lnTo>
                      <a:pt x="1156" y="2582"/>
                    </a:lnTo>
                    <a:lnTo>
                      <a:pt x="1156" y="2551"/>
                    </a:lnTo>
                    <a:lnTo>
                      <a:pt x="1275" y="2551"/>
                    </a:lnTo>
                    <a:lnTo>
                      <a:pt x="1275" y="2526"/>
                    </a:lnTo>
                    <a:lnTo>
                      <a:pt x="1306" y="2526"/>
                    </a:lnTo>
                    <a:lnTo>
                      <a:pt x="1306" y="2495"/>
                    </a:lnTo>
                    <a:lnTo>
                      <a:pt x="1337" y="2495"/>
                    </a:lnTo>
                    <a:lnTo>
                      <a:pt x="1430" y="2495"/>
                    </a:lnTo>
                    <a:lnTo>
                      <a:pt x="1430" y="2464"/>
                    </a:lnTo>
                    <a:lnTo>
                      <a:pt x="1455" y="2464"/>
                    </a:lnTo>
                    <a:lnTo>
                      <a:pt x="1455" y="2433"/>
                    </a:lnTo>
                    <a:lnTo>
                      <a:pt x="1455" y="2402"/>
                    </a:lnTo>
                    <a:lnTo>
                      <a:pt x="1579" y="2402"/>
                    </a:lnTo>
                    <a:lnTo>
                      <a:pt x="1579" y="2339"/>
                    </a:lnTo>
                    <a:lnTo>
                      <a:pt x="1641" y="2339"/>
                    </a:lnTo>
                    <a:lnTo>
                      <a:pt x="1641" y="2308"/>
                    </a:lnTo>
                    <a:lnTo>
                      <a:pt x="1673" y="2308"/>
                    </a:lnTo>
                    <a:lnTo>
                      <a:pt x="1673" y="2277"/>
                    </a:lnTo>
                    <a:lnTo>
                      <a:pt x="1728" y="2277"/>
                    </a:lnTo>
                    <a:lnTo>
                      <a:pt x="1728" y="2252"/>
                    </a:lnTo>
                    <a:lnTo>
                      <a:pt x="1791" y="2252"/>
                    </a:lnTo>
                    <a:lnTo>
                      <a:pt x="1791" y="2221"/>
                    </a:lnTo>
                    <a:lnTo>
                      <a:pt x="1971" y="2221"/>
                    </a:lnTo>
                    <a:lnTo>
                      <a:pt x="1971" y="2190"/>
                    </a:lnTo>
                    <a:lnTo>
                      <a:pt x="1946" y="2190"/>
                    </a:lnTo>
                    <a:lnTo>
                      <a:pt x="1946" y="2159"/>
                    </a:lnTo>
                    <a:lnTo>
                      <a:pt x="1915" y="2159"/>
                    </a:lnTo>
                    <a:lnTo>
                      <a:pt x="1915" y="2128"/>
                    </a:lnTo>
                    <a:lnTo>
                      <a:pt x="1946" y="2128"/>
                    </a:lnTo>
                    <a:lnTo>
                      <a:pt x="1946" y="2097"/>
                    </a:lnTo>
                    <a:lnTo>
                      <a:pt x="1971" y="2097"/>
                    </a:lnTo>
                    <a:lnTo>
                      <a:pt x="1971" y="2066"/>
                    </a:lnTo>
                    <a:lnTo>
                      <a:pt x="2033" y="2066"/>
                    </a:lnTo>
                    <a:lnTo>
                      <a:pt x="2033" y="2034"/>
                    </a:lnTo>
                    <a:lnTo>
                      <a:pt x="2095" y="2034"/>
                    </a:lnTo>
                    <a:lnTo>
                      <a:pt x="2095" y="2003"/>
                    </a:lnTo>
                    <a:lnTo>
                      <a:pt x="2126" y="2003"/>
                    </a:lnTo>
                    <a:lnTo>
                      <a:pt x="2126" y="1978"/>
                    </a:lnTo>
                    <a:lnTo>
                      <a:pt x="2189" y="1978"/>
                    </a:lnTo>
                    <a:lnTo>
                      <a:pt x="2189" y="1947"/>
                    </a:lnTo>
                    <a:lnTo>
                      <a:pt x="2245" y="1947"/>
                    </a:lnTo>
                    <a:lnTo>
                      <a:pt x="2245" y="1916"/>
                    </a:lnTo>
                    <a:lnTo>
                      <a:pt x="2338" y="1916"/>
                    </a:lnTo>
                    <a:lnTo>
                      <a:pt x="2338" y="1885"/>
                    </a:lnTo>
                    <a:lnTo>
                      <a:pt x="2431" y="1885"/>
                    </a:lnTo>
                    <a:lnTo>
                      <a:pt x="2431" y="1854"/>
                    </a:lnTo>
                    <a:lnTo>
                      <a:pt x="2487" y="1854"/>
                    </a:lnTo>
                    <a:lnTo>
                      <a:pt x="2487" y="1792"/>
                    </a:lnTo>
                    <a:lnTo>
                      <a:pt x="2518" y="1792"/>
                    </a:lnTo>
                    <a:lnTo>
                      <a:pt x="2518" y="1761"/>
                    </a:lnTo>
                    <a:lnTo>
                      <a:pt x="2549" y="1761"/>
                    </a:lnTo>
                    <a:lnTo>
                      <a:pt x="2549" y="1736"/>
                    </a:lnTo>
                    <a:lnTo>
                      <a:pt x="2642" y="1736"/>
                    </a:lnTo>
                    <a:lnTo>
                      <a:pt x="2642" y="1705"/>
                    </a:lnTo>
                    <a:lnTo>
                      <a:pt x="2705" y="1705"/>
                    </a:lnTo>
                    <a:lnTo>
                      <a:pt x="2705" y="1674"/>
                    </a:lnTo>
                    <a:lnTo>
                      <a:pt x="2761" y="1674"/>
                    </a:lnTo>
                    <a:lnTo>
                      <a:pt x="2761" y="1611"/>
                    </a:lnTo>
                    <a:lnTo>
                      <a:pt x="2736" y="1611"/>
                    </a:lnTo>
                    <a:lnTo>
                      <a:pt x="2736" y="1580"/>
                    </a:lnTo>
                    <a:lnTo>
                      <a:pt x="2792" y="1580"/>
                    </a:lnTo>
                    <a:lnTo>
                      <a:pt x="2792" y="1549"/>
                    </a:lnTo>
                    <a:lnTo>
                      <a:pt x="2823" y="1549"/>
                    </a:lnTo>
                    <a:lnTo>
                      <a:pt x="2823" y="1518"/>
                    </a:lnTo>
                    <a:lnTo>
                      <a:pt x="2854" y="1518"/>
                    </a:lnTo>
                    <a:lnTo>
                      <a:pt x="2854" y="1487"/>
                    </a:lnTo>
                    <a:lnTo>
                      <a:pt x="2885" y="1487"/>
                    </a:lnTo>
                    <a:lnTo>
                      <a:pt x="2885" y="1462"/>
                    </a:lnTo>
                    <a:lnTo>
                      <a:pt x="2916" y="1462"/>
                    </a:lnTo>
                    <a:lnTo>
                      <a:pt x="2916" y="1431"/>
                    </a:lnTo>
                    <a:lnTo>
                      <a:pt x="2947" y="1431"/>
                    </a:lnTo>
                    <a:lnTo>
                      <a:pt x="2947" y="1400"/>
                    </a:lnTo>
                    <a:lnTo>
                      <a:pt x="2978" y="1400"/>
                    </a:lnTo>
                    <a:lnTo>
                      <a:pt x="2978" y="1338"/>
                    </a:lnTo>
                    <a:lnTo>
                      <a:pt x="3034" y="1338"/>
                    </a:lnTo>
                    <a:lnTo>
                      <a:pt x="3034" y="1307"/>
                    </a:lnTo>
                    <a:lnTo>
                      <a:pt x="3065" y="1307"/>
                    </a:lnTo>
                    <a:lnTo>
                      <a:pt x="3065" y="1275"/>
                    </a:lnTo>
                    <a:lnTo>
                      <a:pt x="3127" y="1275"/>
                    </a:lnTo>
                    <a:lnTo>
                      <a:pt x="3127" y="1244"/>
                    </a:lnTo>
                    <a:lnTo>
                      <a:pt x="3190" y="1244"/>
                    </a:lnTo>
                    <a:lnTo>
                      <a:pt x="3190" y="1213"/>
                    </a:lnTo>
                    <a:lnTo>
                      <a:pt x="3277" y="1213"/>
                    </a:lnTo>
                    <a:lnTo>
                      <a:pt x="3277" y="1188"/>
                    </a:lnTo>
                    <a:lnTo>
                      <a:pt x="3339" y="1188"/>
                    </a:lnTo>
                    <a:lnTo>
                      <a:pt x="3339" y="1126"/>
                    </a:lnTo>
                    <a:lnTo>
                      <a:pt x="3370" y="1126"/>
                    </a:lnTo>
                    <a:lnTo>
                      <a:pt x="3370" y="1095"/>
                    </a:lnTo>
                    <a:lnTo>
                      <a:pt x="3463" y="1095"/>
                    </a:lnTo>
                    <a:lnTo>
                      <a:pt x="3463" y="1064"/>
                    </a:lnTo>
                    <a:lnTo>
                      <a:pt x="3494" y="1064"/>
                    </a:lnTo>
                    <a:lnTo>
                      <a:pt x="3494" y="1033"/>
                    </a:lnTo>
                    <a:lnTo>
                      <a:pt x="3581" y="1033"/>
                    </a:lnTo>
                    <a:lnTo>
                      <a:pt x="3581" y="1002"/>
                    </a:lnTo>
                    <a:lnTo>
                      <a:pt x="3612" y="1002"/>
                    </a:lnTo>
                    <a:lnTo>
                      <a:pt x="3612" y="971"/>
                    </a:lnTo>
                    <a:lnTo>
                      <a:pt x="3675" y="971"/>
                    </a:lnTo>
                    <a:lnTo>
                      <a:pt x="3675" y="946"/>
                    </a:lnTo>
                    <a:lnTo>
                      <a:pt x="3737" y="946"/>
                    </a:lnTo>
                    <a:lnTo>
                      <a:pt x="3737" y="915"/>
                    </a:lnTo>
                    <a:lnTo>
                      <a:pt x="3799" y="915"/>
                    </a:lnTo>
                    <a:lnTo>
                      <a:pt x="3799" y="883"/>
                    </a:lnTo>
                    <a:lnTo>
                      <a:pt x="3855" y="883"/>
                    </a:lnTo>
                    <a:lnTo>
                      <a:pt x="3855" y="852"/>
                    </a:lnTo>
                    <a:lnTo>
                      <a:pt x="3948" y="852"/>
                    </a:lnTo>
                    <a:lnTo>
                      <a:pt x="3948" y="790"/>
                    </a:lnTo>
                    <a:lnTo>
                      <a:pt x="4010" y="790"/>
                    </a:lnTo>
                    <a:lnTo>
                      <a:pt x="4010" y="759"/>
                    </a:lnTo>
                    <a:lnTo>
                      <a:pt x="4128" y="759"/>
                    </a:lnTo>
                    <a:lnTo>
                      <a:pt x="4128" y="728"/>
                    </a:lnTo>
                    <a:lnTo>
                      <a:pt x="4253" y="728"/>
                    </a:lnTo>
                    <a:lnTo>
                      <a:pt x="4253" y="697"/>
                    </a:lnTo>
                    <a:lnTo>
                      <a:pt x="4315" y="697"/>
                    </a:lnTo>
                    <a:lnTo>
                      <a:pt x="4315" y="641"/>
                    </a:lnTo>
                    <a:lnTo>
                      <a:pt x="4340" y="641"/>
                    </a:lnTo>
                    <a:lnTo>
                      <a:pt x="4340" y="610"/>
                    </a:lnTo>
                    <a:lnTo>
                      <a:pt x="4371" y="610"/>
                    </a:lnTo>
                    <a:lnTo>
                      <a:pt x="4371" y="579"/>
                    </a:lnTo>
                    <a:lnTo>
                      <a:pt x="4402" y="579"/>
                    </a:lnTo>
                    <a:lnTo>
                      <a:pt x="4402" y="548"/>
                    </a:lnTo>
                    <a:lnTo>
                      <a:pt x="4495" y="548"/>
                    </a:lnTo>
                    <a:lnTo>
                      <a:pt x="4495" y="516"/>
                    </a:lnTo>
                    <a:lnTo>
                      <a:pt x="4464" y="516"/>
                    </a:lnTo>
                    <a:lnTo>
                      <a:pt x="4464" y="485"/>
                    </a:lnTo>
                    <a:lnTo>
                      <a:pt x="4558" y="485"/>
                    </a:lnTo>
                    <a:lnTo>
                      <a:pt x="4558" y="429"/>
                    </a:lnTo>
                    <a:lnTo>
                      <a:pt x="4645" y="429"/>
                    </a:lnTo>
                    <a:lnTo>
                      <a:pt x="4645" y="398"/>
                    </a:lnTo>
                    <a:lnTo>
                      <a:pt x="4613" y="398"/>
                    </a:lnTo>
                    <a:lnTo>
                      <a:pt x="4613" y="367"/>
                    </a:lnTo>
                    <a:lnTo>
                      <a:pt x="4738" y="367"/>
                    </a:lnTo>
                    <a:lnTo>
                      <a:pt x="4738" y="336"/>
                    </a:lnTo>
                    <a:lnTo>
                      <a:pt x="4707" y="336"/>
                    </a:lnTo>
                    <a:lnTo>
                      <a:pt x="4707" y="305"/>
                    </a:lnTo>
                    <a:lnTo>
                      <a:pt x="4769" y="305"/>
                    </a:lnTo>
                    <a:lnTo>
                      <a:pt x="4769" y="243"/>
                    </a:lnTo>
                    <a:lnTo>
                      <a:pt x="4800" y="243"/>
                    </a:lnTo>
                    <a:lnTo>
                      <a:pt x="4800" y="212"/>
                    </a:lnTo>
                    <a:lnTo>
                      <a:pt x="4769" y="212"/>
                    </a:lnTo>
                    <a:lnTo>
                      <a:pt x="4769" y="180"/>
                    </a:lnTo>
                    <a:lnTo>
                      <a:pt x="4738" y="180"/>
                    </a:lnTo>
                    <a:lnTo>
                      <a:pt x="4738" y="156"/>
                    </a:lnTo>
                    <a:lnTo>
                      <a:pt x="4707" y="156"/>
                    </a:lnTo>
                    <a:lnTo>
                      <a:pt x="4707" y="93"/>
                    </a:lnTo>
                    <a:lnTo>
                      <a:pt x="4707" y="62"/>
                    </a:lnTo>
                    <a:lnTo>
                      <a:pt x="4707" y="0"/>
                    </a:lnTo>
                    <a:lnTo>
                      <a:pt x="4676" y="0"/>
                    </a:lnTo>
                    <a:lnTo>
                      <a:pt x="4676" y="31"/>
                    </a:lnTo>
                    <a:lnTo>
                      <a:pt x="4676" y="62"/>
                    </a:lnTo>
                    <a:lnTo>
                      <a:pt x="4589" y="62"/>
                    </a:lnTo>
                    <a:lnTo>
                      <a:pt x="4589" y="93"/>
                    </a:lnTo>
                    <a:lnTo>
                      <a:pt x="4558" y="93"/>
                    </a:lnTo>
                    <a:lnTo>
                      <a:pt x="4558" y="124"/>
                    </a:lnTo>
                    <a:lnTo>
                      <a:pt x="4464" y="124"/>
                    </a:lnTo>
                    <a:lnTo>
                      <a:pt x="4464" y="156"/>
                    </a:lnTo>
                    <a:lnTo>
                      <a:pt x="4433" y="156"/>
                    </a:lnTo>
                    <a:lnTo>
                      <a:pt x="4433" y="180"/>
                    </a:lnTo>
                    <a:lnTo>
                      <a:pt x="4464" y="180"/>
                    </a:lnTo>
                    <a:lnTo>
                      <a:pt x="4464" y="212"/>
                    </a:lnTo>
                    <a:lnTo>
                      <a:pt x="4402" y="212"/>
                    </a:lnTo>
                    <a:lnTo>
                      <a:pt x="4402" y="243"/>
                    </a:lnTo>
                    <a:lnTo>
                      <a:pt x="4340" y="243"/>
                    </a:lnTo>
                    <a:lnTo>
                      <a:pt x="4340" y="274"/>
                    </a:lnTo>
                    <a:lnTo>
                      <a:pt x="4222" y="274"/>
                    </a:lnTo>
                    <a:lnTo>
                      <a:pt x="4222" y="305"/>
                    </a:lnTo>
                    <a:lnTo>
                      <a:pt x="4284" y="305"/>
                    </a:lnTo>
                    <a:lnTo>
                      <a:pt x="4284" y="336"/>
                    </a:lnTo>
                    <a:lnTo>
                      <a:pt x="4191" y="336"/>
                    </a:lnTo>
                    <a:lnTo>
                      <a:pt x="4191" y="367"/>
                    </a:lnTo>
                    <a:lnTo>
                      <a:pt x="4222" y="367"/>
                    </a:lnTo>
                    <a:lnTo>
                      <a:pt x="4222" y="398"/>
                    </a:lnTo>
                    <a:lnTo>
                      <a:pt x="4160" y="398"/>
                    </a:lnTo>
                    <a:lnTo>
                      <a:pt x="4160" y="429"/>
                    </a:lnTo>
                    <a:lnTo>
                      <a:pt x="4066" y="429"/>
                    </a:lnTo>
                    <a:lnTo>
                      <a:pt x="4066" y="454"/>
                    </a:lnTo>
                    <a:lnTo>
                      <a:pt x="4097" y="454"/>
                    </a:lnTo>
                    <a:lnTo>
                      <a:pt x="4097" y="485"/>
                    </a:lnTo>
                    <a:lnTo>
                      <a:pt x="3979" y="485"/>
                    </a:lnTo>
                    <a:lnTo>
                      <a:pt x="3979" y="516"/>
                    </a:lnTo>
                    <a:lnTo>
                      <a:pt x="3855" y="516"/>
                    </a:lnTo>
                    <a:lnTo>
                      <a:pt x="3855" y="548"/>
                    </a:lnTo>
                    <a:lnTo>
                      <a:pt x="3675" y="548"/>
                    </a:lnTo>
                    <a:lnTo>
                      <a:pt x="3675" y="579"/>
                    </a:lnTo>
                    <a:lnTo>
                      <a:pt x="3612" y="579"/>
                    </a:lnTo>
                    <a:lnTo>
                      <a:pt x="3612" y="610"/>
                    </a:lnTo>
                    <a:lnTo>
                      <a:pt x="3550" y="610"/>
                    </a:lnTo>
                    <a:lnTo>
                      <a:pt x="3550" y="641"/>
                    </a:lnTo>
                    <a:lnTo>
                      <a:pt x="3494" y="641"/>
                    </a:lnTo>
                    <a:lnTo>
                      <a:pt x="3494" y="672"/>
                    </a:lnTo>
                    <a:lnTo>
                      <a:pt x="3370" y="672"/>
                    </a:lnTo>
                    <a:lnTo>
                      <a:pt x="3370" y="697"/>
                    </a:lnTo>
                    <a:lnTo>
                      <a:pt x="3308" y="697"/>
                    </a:lnTo>
                    <a:lnTo>
                      <a:pt x="3308" y="728"/>
                    </a:lnTo>
                    <a:lnTo>
                      <a:pt x="3277" y="728"/>
                    </a:lnTo>
                    <a:lnTo>
                      <a:pt x="3277" y="759"/>
                    </a:lnTo>
                    <a:lnTo>
                      <a:pt x="3190" y="759"/>
                    </a:lnTo>
                    <a:lnTo>
                      <a:pt x="3190" y="790"/>
                    </a:lnTo>
                    <a:lnTo>
                      <a:pt x="3065" y="790"/>
                    </a:lnTo>
                    <a:lnTo>
                      <a:pt x="3065" y="821"/>
                    </a:lnTo>
                    <a:lnTo>
                      <a:pt x="2947" y="821"/>
                    </a:lnTo>
                    <a:lnTo>
                      <a:pt x="2947" y="852"/>
                    </a:lnTo>
                    <a:lnTo>
                      <a:pt x="2885" y="852"/>
                    </a:lnTo>
                    <a:lnTo>
                      <a:pt x="2885" y="883"/>
                    </a:lnTo>
                    <a:lnTo>
                      <a:pt x="2792" y="883"/>
                    </a:lnTo>
                    <a:lnTo>
                      <a:pt x="2792" y="915"/>
                    </a:lnTo>
                    <a:lnTo>
                      <a:pt x="2761" y="915"/>
                    </a:lnTo>
                    <a:lnTo>
                      <a:pt x="2761" y="946"/>
                    </a:lnTo>
                    <a:lnTo>
                      <a:pt x="2642" y="946"/>
                    </a:lnTo>
                    <a:lnTo>
                      <a:pt x="2642" y="971"/>
                    </a:lnTo>
                    <a:lnTo>
                      <a:pt x="2611" y="971"/>
                    </a:lnTo>
                    <a:lnTo>
                      <a:pt x="2611" y="1002"/>
                    </a:lnTo>
                    <a:lnTo>
                      <a:pt x="2549" y="1002"/>
                    </a:lnTo>
                    <a:lnTo>
                      <a:pt x="2549" y="1033"/>
                    </a:lnTo>
                    <a:lnTo>
                      <a:pt x="2518" y="1033"/>
                    </a:lnTo>
                    <a:lnTo>
                      <a:pt x="2518" y="1064"/>
                    </a:lnTo>
                    <a:lnTo>
                      <a:pt x="2462" y="1064"/>
                    </a:lnTo>
                    <a:lnTo>
                      <a:pt x="2462" y="1095"/>
                    </a:lnTo>
                    <a:lnTo>
                      <a:pt x="2462" y="1126"/>
                    </a:lnTo>
                    <a:lnTo>
                      <a:pt x="2400" y="1126"/>
                    </a:lnTo>
                    <a:lnTo>
                      <a:pt x="2400" y="1157"/>
                    </a:lnTo>
                    <a:lnTo>
                      <a:pt x="2338" y="1157"/>
                    </a:lnTo>
                    <a:lnTo>
                      <a:pt x="2338" y="1188"/>
                    </a:lnTo>
                    <a:lnTo>
                      <a:pt x="2369" y="1188"/>
                    </a:lnTo>
                    <a:lnTo>
                      <a:pt x="2369" y="1213"/>
                    </a:lnTo>
                    <a:lnTo>
                      <a:pt x="2276" y="1213"/>
                    </a:lnTo>
                    <a:lnTo>
                      <a:pt x="2276" y="1244"/>
                    </a:lnTo>
                    <a:lnTo>
                      <a:pt x="2307" y="1244"/>
                    </a:lnTo>
                    <a:lnTo>
                      <a:pt x="2307" y="1275"/>
                    </a:lnTo>
                    <a:lnTo>
                      <a:pt x="2245" y="1275"/>
                    </a:lnTo>
                    <a:lnTo>
                      <a:pt x="2245" y="1307"/>
                    </a:lnTo>
                    <a:lnTo>
                      <a:pt x="2189" y="1307"/>
                    </a:lnTo>
                    <a:lnTo>
                      <a:pt x="2189" y="1369"/>
                    </a:lnTo>
                    <a:lnTo>
                      <a:pt x="2126" y="1369"/>
                    </a:lnTo>
                    <a:lnTo>
                      <a:pt x="2126" y="1400"/>
                    </a:lnTo>
                    <a:lnTo>
                      <a:pt x="2064" y="1400"/>
                    </a:lnTo>
                    <a:lnTo>
                      <a:pt x="2064" y="1431"/>
                    </a:lnTo>
                    <a:lnTo>
                      <a:pt x="2002" y="1431"/>
                    </a:lnTo>
                    <a:lnTo>
                      <a:pt x="2002" y="1487"/>
                    </a:lnTo>
                    <a:lnTo>
                      <a:pt x="1946" y="1487"/>
                    </a:lnTo>
                    <a:lnTo>
                      <a:pt x="1946" y="1518"/>
                    </a:lnTo>
                    <a:lnTo>
                      <a:pt x="1884" y="1518"/>
                    </a:lnTo>
                    <a:lnTo>
                      <a:pt x="1884" y="1580"/>
                    </a:lnTo>
                    <a:lnTo>
                      <a:pt x="1822" y="1580"/>
                    </a:lnTo>
                    <a:lnTo>
                      <a:pt x="1822" y="1611"/>
                    </a:lnTo>
                    <a:lnTo>
                      <a:pt x="1760" y="1611"/>
                    </a:lnTo>
                    <a:lnTo>
                      <a:pt x="1760" y="1643"/>
                    </a:lnTo>
                    <a:lnTo>
                      <a:pt x="1673" y="1643"/>
                    </a:lnTo>
                    <a:lnTo>
                      <a:pt x="1673" y="1674"/>
                    </a:lnTo>
                    <a:lnTo>
                      <a:pt x="1610" y="1674"/>
                    </a:lnTo>
                    <a:lnTo>
                      <a:pt x="1610" y="1736"/>
                    </a:lnTo>
                    <a:lnTo>
                      <a:pt x="1548" y="1736"/>
                    </a:lnTo>
                    <a:lnTo>
                      <a:pt x="1548" y="1761"/>
                    </a:lnTo>
                    <a:lnTo>
                      <a:pt x="1486" y="1761"/>
                    </a:lnTo>
                    <a:lnTo>
                      <a:pt x="1486" y="1792"/>
                    </a:lnTo>
                    <a:lnTo>
                      <a:pt x="1399" y="1792"/>
                    </a:lnTo>
                    <a:lnTo>
                      <a:pt x="1399" y="1854"/>
                    </a:lnTo>
                    <a:lnTo>
                      <a:pt x="1337" y="1854"/>
                    </a:lnTo>
                    <a:lnTo>
                      <a:pt x="1337" y="1916"/>
                    </a:lnTo>
                    <a:lnTo>
                      <a:pt x="1275" y="1916"/>
                    </a:lnTo>
                    <a:lnTo>
                      <a:pt x="1275" y="1978"/>
                    </a:lnTo>
                    <a:lnTo>
                      <a:pt x="1212" y="1978"/>
                    </a:lnTo>
                    <a:lnTo>
                      <a:pt x="1212" y="2034"/>
                    </a:lnTo>
                    <a:lnTo>
                      <a:pt x="1212" y="2066"/>
                    </a:lnTo>
                    <a:lnTo>
                      <a:pt x="1156" y="2066"/>
                    </a:lnTo>
                    <a:lnTo>
                      <a:pt x="1156" y="2097"/>
                    </a:lnTo>
                    <a:lnTo>
                      <a:pt x="1125" y="2097"/>
                    </a:lnTo>
                    <a:lnTo>
                      <a:pt x="1125" y="2128"/>
                    </a:lnTo>
                    <a:lnTo>
                      <a:pt x="1094" y="2128"/>
                    </a:lnTo>
                    <a:lnTo>
                      <a:pt x="1094" y="2159"/>
                    </a:lnTo>
                    <a:lnTo>
                      <a:pt x="1063" y="2159"/>
                    </a:lnTo>
                    <a:lnTo>
                      <a:pt x="1063" y="2190"/>
                    </a:lnTo>
                    <a:lnTo>
                      <a:pt x="1032" y="2190"/>
                    </a:lnTo>
                    <a:lnTo>
                      <a:pt x="1032" y="2221"/>
                    </a:lnTo>
                    <a:lnTo>
                      <a:pt x="939" y="2221"/>
                    </a:lnTo>
                    <a:lnTo>
                      <a:pt x="939" y="2252"/>
                    </a:lnTo>
                    <a:lnTo>
                      <a:pt x="939" y="2277"/>
                    </a:lnTo>
                    <a:lnTo>
                      <a:pt x="883" y="2277"/>
                    </a:lnTo>
                    <a:lnTo>
                      <a:pt x="883" y="2308"/>
                    </a:lnTo>
                    <a:lnTo>
                      <a:pt x="883" y="2339"/>
                    </a:lnTo>
                    <a:lnTo>
                      <a:pt x="790" y="2339"/>
                    </a:lnTo>
                    <a:lnTo>
                      <a:pt x="790" y="2370"/>
                    </a:lnTo>
                    <a:lnTo>
                      <a:pt x="821" y="2370"/>
                    </a:lnTo>
                    <a:lnTo>
                      <a:pt x="821" y="2402"/>
                    </a:lnTo>
                    <a:lnTo>
                      <a:pt x="727" y="2402"/>
                    </a:lnTo>
                    <a:lnTo>
                      <a:pt x="727" y="2433"/>
                    </a:lnTo>
                    <a:lnTo>
                      <a:pt x="696" y="2433"/>
                    </a:lnTo>
                    <a:lnTo>
                      <a:pt x="696" y="2464"/>
                    </a:lnTo>
                    <a:lnTo>
                      <a:pt x="609" y="2464"/>
                    </a:lnTo>
                    <a:lnTo>
                      <a:pt x="609" y="2526"/>
                    </a:lnTo>
                    <a:lnTo>
                      <a:pt x="516" y="2526"/>
                    </a:lnTo>
                    <a:lnTo>
                      <a:pt x="516" y="2551"/>
                    </a:lnTo>
                    <a:lnTo>
                      <a:pt x="547" y="2551"/>
                    </a:lnTo>
                    <a:lnTo>
                      <a:pt x="547" y="2582"/>
                    </a:lnTo>
                    <a:lnTo>
                      <a:pt x="485" y="2582"/>
                    </a:lnTo>
                    <a:lnTo>
                      <a:pt x="485" y="2613"/>
                    </a:lnTo>
                    <a:lnTo>
                      <a:pt x="516" y="2613"/>
                    </a:lnTo>
                    <a:lnTo>
                      <a:pt x="516" y="2644"/>
                    </a:lnTo>
                    <a:lnTo>
                      <a:pt x="423" y="2644"/>
                    </a:lnTo>
                    <a:lnTo>
                      <a:pt x="423" y="2675"/>
                    </a:lnTo>
                    <a:lnTo>
                      <a:pt x="485" y="2675"/>
                    </a:lnTo>
                    <a:lnTo>
                      <a:pt x="485" y="2706"/>
                    </a:lnTo>
                    <a:lnTo>
                      <a:pt x="367" y="2706"/>
                    </a:lnTo>
                    <a:lnTo>
                      <a:pt x="367" y="2738"/>
                    </a:lnTo>
                    <a:lnTo>
                      <a:pt x="392" y="2738"/>
                    </a:lnTo>
                    <a:lnTo>
                      <a:pt x="392" y="2769"/>
                    </a:lnTo>
                    <a:lnTo>
                      <a:pt x="305" y="2769"/>
                    </a:lnTo>
                    <a:lnTo>
                      <a:pt x="305" y="2800"/>
                    </a:lnTo>
                    <a:lnTo>
                      <a:pt x="336" y="2800"/>
                    </a:lnTo>
                    <a:lnTo>
                      <a:pt x="336" y="2825"/>
                    </a:lnTo>
                    <a:lnTo>
                      <a:pt x="242" y="2825"/>
                    </a:lnTo>
                    <a:lnTo>
                      <a:pt x="242" y="2887"/>
                    </a:lnTo>
                    <a:lnTo>
                      <a:pt x="149" y="2887"/>
                    </a:lnTo>
                    <a:lnTo>
                      <a:pt x="149" y="2918"/>
                    </a:lnTo>
                    <a:lnTo>
                      <a:pt x="180" y="2918"/>
                    </a:lnTo>
                    <a:lnTo>
                      <a:pt x="180" y="2949"/>
                    </a:lnTo>
                    <a:lnTo>
                      <a:pt x="149" y="2949"/>
                    </a:lnTo>
                    <a:lnTo>
                      <a:pt x="149" y="3011"/>
                    </a:lnTo>
                    <a:lnTo>
                      <a:pt x="118" y="3011"/>
                    </a:lnTo>
                    <a:lnTo>
                      <a:pt x="118" y="3042"/>
                    </a:lnTo>
                    <a:lnTo>
                      <a:pt x="149" y="3042"/>
                    </a:lnTo>
                    <a:lnTo>
                      <a:pt x="149" y="3067"/>
                    </a:lnTo>
                    <a:lnTo>
                      <a:pt x="62" y="3067"/>
                    </a:lnTo>
                    <a:lnTo>
                      <a:pt x="62" y="3129"/>
                    </a:lnTo>
                    <a:lnTo>
                      <a:pt x="0" y="3129"/>
                    </a:lnTo>
                    <a:lnTo>
                      <a:pt x="0" y="3223"/>
                    </a:lnTo>
                    <a:lnTo>
                      <a:pt x="0" y="3254"/>
                    </a:lnTo>
                  </a:path>
                </a:pathLst>
              </a:custGeom>
              <a:solidFill>
                <a:srgbClr val="F1F293"/>
              </a:solidFill>
              <a:ln w="12700" cap="rnd" cmpd="sng">
                <a:solidFill>
                  <a:schemeClr val="bg1"/>
                </a:solidFill>
                <a:prstDash val="solid"/>
                <a:round/>
                <a:headEnd type="none" w="med" len="med"/>
                <a:tailEnd type="none" w="med" len="med"/>
              </a:ln>
              <a:effectLst>
                <a:prstShdw prst="shdw17" dist="17961" dir="2700000">
                  <a:schemeClr val="bg1">
                    <a:gamma/>
                    <a:shade val="60000"/>
                    <a:invGamma/>
                    <a:alpha val="74998"/>
                  </a:schemeClr>
                </a:prstShdw>
              </a:effectLst>
            </p:spPr>
            <p:txBody>
              <a:bodyPr/>
              <a:lstStyle/>
              <a:p>
                <a:pPr>
                  <a:defRPr/>
                </a:pPr>
                <a:endParaRPr lang="en-GB">
                  <a:solidFill>
                    <a:srgbClr val="000000"/>
                  </a:solidFill>
                  <a:latin typeface="Times New Roman" charset="0"/>
                  <a:ea typeface="ＭＳ Ｐゴシック" charset="0"/>
                  <a:cs typeface="ＭＳ Ｐゴシック"/>
                </a:endParaRPr>
              </a:p>
            </p:txBody>
          </p:sp>
        </p:grpSp>
        <p:pic>
          <p:nvPicPr>
            <p:cNvPr id="8"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34287"/>
            <a:stretch/>
          </p:blipFill>
          <p:spPr bwMode="auto">
            <a:xfrm>
              <a:off x="3012831" y="1734587"/>
              <a:ext cx="4700589"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ieren 8"/>
            <p:cNvGrpSpPr/>
            <p:nvPr/>
          </p:nvGrpSpPr>
          <p:grpSpPr>
            <a:xfrm>
              <a:off x="2746131" y="1054922"/>
              <a:ext cx="5156876" cy="4672864"/>
              <a:chOff x="2746131" y="1054922"/>
              <a:chExt cx="5156876" cy="4672864"/>
            </a:xfrm>
          </p:grpSpPr>
          <p:sp>
            <p:nvSpPr>
              <p:cNvPr id="10" name="Line 17"/>
              <p:cNvSpPr>
                <a:spLocks noChangeAspect="1" noChangeShapeType="1"/>
              </p:cNvSpPr>
              <p:nvPr/>
            </p:nvSpPr>
            <p:spPr bwMode="auto">
              <a:xfrm flipV="1">
                <a:off x="3012831" y="3598097"/>
                <a:ext cx="0" cy="1852613"/>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3" name="Line 18"/>
              <p:cNvSpPr>
                <a:spLocks noChangeAspect="1" noChangeShapeType="1"/>
              </p:cNvSpPr>
              <p:nvPr/>
            </p:nvSpPr>
            <p:spPr bwMode="auto">
              <a:xfrm flipV="1">
                <a:off x="4570169" y="2480497"/>
                <a:ext cx="0" cy="239395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4" name="Line 19"/>
              <p:cNvSpPr>
                <a:spLocks noChangeAspect="1" noChangeShapeType="1"/>
              </p:cNvSpPr>
              <p:nvPr/>
            </p:nvSpPr>
            <p:spPr bwMode="auto">
              <a:xfrm flipV="1">
                <a:off x="6702181" y="1404172"/>
                <a:ext cx="0" cy="133350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5" name="Line 21"/>
              <p:cNvSpPr>
                <a:spLocks noChangeAspect="1" noChangeShapeType="1"/>
              </p:cNvSpPr>
              <p:nvPr/>
            </p:nvSpPr>
            <p:spPr bwMode="auto">
              <a:xfrm>
                <a:off x="2746131" y="3818760"/>
                <a:ext cx="2379663" cy="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6" name="Line 22"/>
              <p:cNvSpPr>
                <a:spLocks noChangeAspect="1" noChangeShapeType="1"/>
              </p:cNvSpPr>
              <p:nvPr/>
            </p:nvSpPr>
            <p:spPr bwMode="auto">
              <a:xfrm>
                <a:off x="5109919" y="2272535"/>
                <a:ext cx="2393950" cy="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de-DE"/>
              </a:p>
            </p:txBody>
          </p:sp>
          <p:sp>
            <p:nvSpPr>
              <p:cNvPr id="17" name="Rectangle 27"/>
              <p:cNvSpPr>
                <a:spLocks noChangeAspect="1" noChangeArrowheads="1"/>
              </p:cNvSpPr>
              <p:nvPr/>
            </p:nvSpPr>
            <p:spPr bwMode="auto">
              <a:xfrm>
                <a:off x="4365381" y="4793487"/>
                <a:ext cx="4095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p>
                <a:pPr algn="ctr" eaLnBrk="0" hangingPunct="0"/>
                <a:r>
                  <a:rPr lang="en-US" b="1" dirty="0">
                    <a:solidFill>
                      <a:srgbClr val="009999"/>
                    </a:solidFill>
                    <a:latin typeface="Palatino" pitchFamily="18" charset="0"/>
                    <a:ea typeface="MS PGothic" pitchFamily="34" charset="-128"/>
                  </a:rPr>
                  <a:t>82</a:t>
                </a:r>
              </a:p>
            </p:txBody>
          </p:sp>
          <p:sp>
            <p:nvSpPr>
              <p:cNvPr id="18" name="Rectangle 28"/>
              <p:cNvSpPr>
                <a:spLocks noChangeAspect="1" noChangeArrowheads="1"/>
              </p:cNvSpPr>
              <p:nvPr/>
            </p:nvSpPr>
            <p:spPr bwMode="auto">
              <a:xfrm>
                <a:off x="2808043" y="5364248"/>
                <a:ext cx="4095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p>
                <a:pPr algn="ctr" eaLnBrk="0" hangingPunct="0"/>
                <a:r>
                  <a:rPr lang="en-US" b="1" dirty="0">
                    <a:solidFill>
                      <a:srgbClr val="009999"/>
                    </a:solidFill>
                    <a:latin typeface="Palatino" pitchFamily="18" charset="0"/>
                    <a:ea typeface="MS PGothic" pitchFamily="34" charset="-128"/>
                  </a:rPr>
                  <a:t>50</a:t>
                </a:r>
              </a:p>
            </p:txBody>
          </p:sp>
          <p:sp>
            <p:nvSpPr>
              <p:cNvPr id="19" name="Rectangle 31"/>
              <p:cNvSpPr>
                <a:spLocks noChangeAspect="1" noChangeArrowheads="1"/>
              </p:cNvSpPr>
              <p:nvPr/>
            </p:nvSpPr>
            <p:spPr bwMode="auto">
              <a:xfrm>
                <a:off x="5229741" y="3685830"/>
                <a:ext cx="266767" cy="2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nchor="ctr">
                <a:spAutoFit/>
              </a:bodyPr>
              <a:lstStyle/>
              <a:p>
                <a:pPr algn="ctr" eaLnBrk="0" hangingPunct="0"/>
                <a:r>
                  <a:rPr lang="en-US" b="1" dirty="0">
                    <a:solidFill>
                      <a:srgbClr val="009999"/>
                    </a:solidFill>
                    <a:latin typeface="Palatino" pitchFamily="18" charset="0"/>
                    <a:ea typeface="MS PGothic" pitchFamily="34" charset="-128"/>
                  </a:rPr>
                  <a:t>50</a:t>
                </a:r>
              </a:p>
            </p:txBody>
          </p:sp>
          <p:sp>
            <p:nvSpPr>
              <p:cNvPr id="20" name="Rectangle 32"/>
              <p:cNvSpPr>
                <a:spLocks noChangeAspect="1" noChangeArrowheads="1"/>
              </p:cNvSpPr>
              <p:nvPr/>
            </p:nvSpPr>
            <p:spPr bwMode="auto">
              <a:xfrm>
                <a:off x="7636240" y="2139604"/>
                <a:ext cx="266767" cy="26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nchor="ctr">
                <a:spAutoFit/>
              </a:bodyPr>
              <a:lstStyle/>
              <a:p>
                <a:pPr algn="ctr" eaLnBrk="0" hangingPunct="0"/>
                <a:r>
                  <a:rPr lang="en-US" b="1" dirty="0">
                    <a:solidFill>
                      <a:srgbClr val="009999"/>
                    </a:solidFill>
                    <a:latin typeface="Palatino" pitchFamily="18" charset="0"/>
                    <a:ea typeface="MS PGothic" pitchFamily="34" charset="-128"/>
                  </a:rPr>
                  <a:t>82</a:t>
                </a:r>
              </a:p>
            </p:txBody>
          </p:sp>
          <p:sp>
            <p:nvSpPr>
              <p:cNvPr id="21" name="Rectangle 39"/>
              <p:cNvSpPr>
                <a:spLocks noChangeAspect="1" noChangeArrowheads="1"/>
              </p:cNvSpPr>
              <p:nvPr/>
            </p:nvSpPr>
            <p:spPr bwMode="auto">
              <a:xfrm>
                <a:off x="6449157" y="1054922"/>
                <a:ext cx="5238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p>
                <a:pPr eaLnBrk="0" hangingPunct="0"/>
                <a:r>
                  <a:rPr lang="en-US" b="1" dirty="0">
                    <a:solidFill>
                      <a:srgbClr val="009999"/>
                    </a:solidFill>
                    <a:latin typeface="Palatino" pitchFamily="18" charset="0"/>
                    <a:ea typeface="MS PGothic" pitchFamily="34" charset="-128"/>
                  </a:rPr>
                  <a:t>126</a:t>
                </a:r>
              </a:p>
            </p:txBody>
          </p:sp>
        </p:grpSp>
      </p:grpSp>
      <p:sp>
        <p:nvSpPr>
          <p:cNvPr id="24" name="Oval 44"/>
          <p:cNvSpPr>
            <a:spLocks noChangeArrowheads="1"/>
          </p:cNvSpPr>
          <p:nvPr/>
        </p:nvSpPr>
        <p:spPr bwMode="auto">
          <a:xfrm>
            <a:off x="9233959" y="2477902"/>
            <a:ext cx="534910" cy="368022"/>
          </a:xfrm>
          <a:prstGeom prst="ellipse">
            <a:avLst/>
          </a:prstGeom>
          <a:solidFill>
            <a:srgbClr val="FF0000">
              <a:alpha val="30196"/>
            </a:srgbClr>
          </a:solidFill>
          <a:ln w="19050">
            <a:solidFill>
              <a:srgbClr val="FF0000"/>
            </a:solidFill>
            <a:round/>
            <a:headEnd/>
            <a:tailEnd/>
          </a:ln>
        </p:spPr>
        <p:txBody>
          <a:bodyPr wrap="none" anchor="ctr"/>
          <a:lstStyle/>
          <a:p>
            <a:endParaRPr lang="en-GB">
              <a:solidFill>
                <a:srgbClr val="000000"/>
              </a:solidFill>
              <a:latin typeface="Times New Roman" pitchFamily="18" charset="0"/>
              <a:ea typeface="MS PGothic" pitchFamily="34" charset="-128"/>
            </a:endParaRPr>
          </a:p>
        </p:txBody>
      </p:sp>
      <p:sp>
        <p:nvSpPr>
          <p:cNvPr id="25" name="Text Box 46"/>
          <p:cNvSpPr txBox="1">
            <a:spLocks noChangeArrowheads="1"/>
          </p:cNvSpPr>
          <p:nvPr/>
        </p:nvSpPr>
        <p:spPr bwMode="auto">
          <a:xfrm>
            <a:off x="7666979" y="5062301"/>
            <a:ext cx="433644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l" eaLnBrk="1" hangingPunct="1">
              <a:buClr>
                <a:srgbClr val="FF0000"/>
              </a:buClr>
              <a:buFont typeface="Arial" panose="020B0604020202020204" pitchFamily="34" charset="0"/>
              <a:buChar char="•"/>
            </a:pPr>
            <a:r>
              <a:rPr lang="de-DE" sz="1800" b="1" i="1" dirty="0" err="1" smtClean="0">
                <a:solidFill>
                  <a:srgbClr val="0000FF"/>
                </a:solidFill>
                <a:latin typeface="Times New Roman" pitchFamily="18" charset="0"/>
                <a:ea typeface="MS PGothic" pitchFamily="34" charset="-128"/>
              </a:rPr>
              <a:t>Structure</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of</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nuclei</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along</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the</a:t>
            </a:r>
            <a:r>
              <a:rPr lang="de-DE" sz="1800" b="1" i="1" dirty="0" smtClean="0">
                <a:solidFill>
                  <a:srgbClr val="0000FF"/>
                </a:solidFill>
                <a:latin typeface="Times New Roman" pitchFamily="18" charset="0"/>
                <a:ea typeface="MS PGothic" pitchFamily="34" charset="-128"/>
              </a:rPr>
              <a:t> N=126 </a:t>
            </a:r>
            <a:r>
              <a:rPr lang="de-DE" sz="1800" b="1" i="1" dirty="0" err="1" smtClean="0">
                <a:solidFill>
                  <a:srgbClr val="0000FF"/>
                </a:solidFill>
                <a:latin typeface="Times New Roman" pitchFamily="18" charset="0"/>
                <a:ea typeface="MS PGothic" pitchFamily="34" charset="-128"/>
              </a:rPr>
              <a:t>line</a:t>
            </a:r>
            <a:endParaRPr lang="de-DE" sz="1800" b="1" i="1" dirty="0" smtClean="0">
              <a:solidFill>
                <a:srgbClr val="0000FF"/>
              </a:solidFill>
              <a:latin typeface="Times New Roman" pitchFamily="18" charset="0"/>
              <a:ea typeface="MS PGothic" pitchFamily="34" charset="-128"/>
            </a:endParaRPr>
          </a:p>
          <a:p>
            <a:pPr marL="285750" indent="-285750" algn="l" eaLnBrk="1" hangingPunct="1">
              <a:buClr>
                <a:srgbClr val="FF0000"/>
              </a:buClr>
              <a:buFont typeface="Arial" panose="020B0604020202020204" pitchFamily="34" charset="0"/>
              <a:buChar char="•"/>
            </a:pPr>
            <a:r>
              <a:rPr lang="de-DE" sz="1800" b="1" i="1" dirty="0" err="1" smtClean="0">
                <a:solidFill>
                  <a:srgbClr val="0000FF"/>
                </a:solidFill>
                <a:latin typeface="Times New Roman" pitchFamily="18" charset="0"/>
                <a:ea typeface="MS PGothic" pitchFamily="34" charset="-128"/>
              </a:rPr>
              <a:t>Nuclear</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structure</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beyond</a:t>
            </a:r>
            <a:r>
              <a:rPr lang="de-DE" sz="1800" b="1" i="1" dirty="0" smtClean="0">
                <a:solidFill>
                  <a:srgbClr val="0000FF"/>
                </a:solidFill>
                <a:latin typeface="Times New Roman" pitchFamily="18" charset="0"/>
                <a:ea typeface="MS PGothic" pitchFamily="34" charset="-128"/>
              </a:rPr>
              <a:t> </a:t>
            </a:r>
            <a:r>
              <a:rPr lang="de-DE" sz="1800" b="1" i="1" baseline="30000" dirty="0" smtClean="0">
                <a:solidFill>
                  <a:srgbClr val="0000FF"/>
                </a:solidFill>
                <a:latin typeface="Times New Roman" pitchFamily="18" charset="0"/>
                <a:ea typeface="MS PGothic" pitchFamily="34" charset="-128"/>
              </a:rPr>
              <a:t>208</a:t>
            </a:r>
            <a:r>
              <a:rPr lang="de-DE" sz="1800" b="1" i="1" dirty="0" smtClean="0">
                <a:solidFill>
                  <a:srgbClr val="0000FF"/>
                </a:solidFill>
                <a:latin typeface="Times New Roman" pitchFamily="18" charset="0"/>
                <a:ea typeface="MS PGothic" pitchFamily="34" charset="-128"/>
              </a:rPr>
              <a:t>Pb</a:t>
            </a:r>
          </a:p>
          <a:p>
            <a:pPr marL="285750" indent="-285750" algn="l" eaLnBrk="1" hangingPunct="1">
              <a:buClr>
                <a:srgbClr val="FF0000"/>
              </a:buClr>
              <a:buFont typeface="Arial" panose="020B0604020202020204" pitchFamily="34" charset="0"/>
              <a:buChar char="•"/>
            </a:pPr>
            <a:r>
              <a:rPr lang="de-DE" sz="1800" b="1" i="1" dirty="0" smtClean="0">
                <a:solidFill>
                  <a:srgbClr val="0000FF"/>
                </a:solidFill>
                <a:latin typeface="Times New Roman" pitchFamily="18" charset="0"/>
                <a:ea typeface="MS PGothic" pitchFamily="34" charset="-128"/>
              </a:rPr>
              <a:t>Evolution </a:t>
            </a:r>
            <a:r>
              <a:rPr lang="de-DE" sz="1800" b="1" i="1" dirty="0" err="1">
                <a:solidFill>
                  <a:srgbClr val="0000FF"/>
                </a:solidFill>
                <a:latin typeface="Times New Roman" pitchFamily="18" charset="0"/>
                <a:ea typeface="MS PGothic" pitchFamily="34" charset="-128"/>
              </a:rPr>
              <a:t>of</a:t>
            </a:r>
            <a:r>
              <a:rPr lang="de-DE" sz="1800" b="1" i="1" dirty="0">
                <a:solidFill>
                  <a:srgbClr val="0000FF"/>
                </a:solidFill>
                <a:latin typeface="Times New Roman" pitchFamily="18" charset="0"/>
                <a:ea typeface="MS PGothic" pitchFamily="34" charset="-128"/>
              </a:rPr>
              <a:t> </a:t>
            </a:r>
            <a:r>
              <a:rPr lang="de-DE" sz="1800" b="1" i="1" dirty="0" err="1">
                <a:solidFill>
                  <a:srgbClr val="0000FF"/>
                </a:solidFill>
                <a:latin typeface="Times New Roman" pitchFamily="18" charset="0"/>
                <a:ea typeface="MS PGothic" pitchFamily="34" charset="-128"/>
              </a:rPr>
              <a:t>collectivity</a:t>
            </a:r>
            <a:r>
              <a:rPr lang="de-DE" sz="1800" b="1" i="1" dirty="0">
                <a:solidFill>
                  <a:srgbClr val="0000FF"/>
                </a:solidFill>
                <a:latin typeface="Times New Roman" pitchFamily="18" charset="0"/>
                <a:ea typeface="MS PGothic" pitchFamily="34" charset="-128"/>
              </a:rPr>
              <a:t> </a:t>
            </a:r>
            <a:r>
              <a:rPr lang="de-DE" sz="1800" b="1" i="1" dirty="0" err="1">
                <a:solidFill>
                  <a:srgbClr val="0000FF"/>
                </a:solidFill>
                <a:latin typeface="Times New Roman" pitchFamily="18" charset="0"/>
                <a:ea typeface="MS PGothic" pitchFamily="34" charset="-128"/>
              </a:rPr>
              <a:t>near</a:t>
            </a:r>
            <a:r>
              <a:rPr lang="de-DE" sz="1800" b="1" i="1" dirty="0">
                <a:solidFill>
                  <a:srgbClr val="0000FF"/>
                </a:solidFill>
                <a:latin typeface="Times New Roman" pitchFamily="18" charset="0"/>
                <a:ea typeface="MS PGothic" pitchFamily="34" charset="-128"/>
              </a:rPr>
              <a:t> </a:t>
            </a:r>
            <a:r>
              <a:rPr lang="de-DE" sz="1800" b="1" i="1" baseline="30000" dirty="0" smtClean="0">
                <a:solidFill>
                  <a:srgbClr val="0000FF"/>
                </a:solidFill>
                <a:latin typeface="Times New Roman" pitchFamily="18" charset="0"/>
                <a:ea typeface="MS PGothic" pitchFamily="34" charset="-128"/>
              </a:rPr>
              <a:t>208</a:t>
            </a:r>
            <a:r>
              <a:rPr lang="de-DE" sz="1800" b="1" i="1" dirty="0" smtClean="0">
                <a:solidFill>
                  <a:srgbClr val="0000FF"/>
                </a:solidFill>
                <a:latin typeface="Times New Roman" pitchFamily="18" charset="0"/>
                <a:ea typeface="MS PGothic" pitchFamily="34" charset="-128"/>
              </a:rPr>
              <a:t>Pb</a:t>
            </a:r>
          </a:p>
          <a:p>
            <a:pPr marL="285750" indent="-285750" algn="l" eaLnBrk="1" hangingPunct="1">
              <a:buClr>
                <a:srgbClr val="FF0000"/>
              </a:buClr>
              <a:buFont typeface="Arial" panose="020B0604020202020204" pitchFamily="34" charset="0"/>
              <a:buChar char="•"/>
            </a:pPr>
            <a:r>
              <a:rPr lang="de-DE" sz="1800" b="1" i="1" dirty="0" smtClean="0">
                <a:solidFill>
                  <a:srgbClr val="0000FF"/>
                </a:solidFill>
                <a:latin typeface="Times New Roman" pitchFamily="18" charset="0"/>
                <a:ea typeface="MS PGothic" pitchFamily="34" charset="-128"/>
              </a:rPr>
              <a:t>Shell </a:t>
            </a:r>
            <a:r>
              <a:rPr lang="de-DE" sz="1800" b="1" i="1" dirty="0" err="1" smtClean="0">
                <a:solidFill>
                  <a:srgbClr val="0000FF"/>
                </a:solidFill>
                <a:latin typeface="Times New Roman" pitchFamily="18" charset="0"/>
                <a:ea typeface="MS PGothic" pitchFamily="34" charset="-128"/>
              </a:rPr>
              <a:t>structure</a:t>
            </a:r>
            <a:r>
              <a:rPr lang="de-DE" sz="1800" b="1" i="1" dirty="0" smtClean="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around</a:t>
            </a:r>
            <a:r>
              <a:rPr lang="de-DE" sz="1800" b="1" i="1" dirty="0" smtClean="0">
                <a:solidFill>
                  <a:srgbClr val="0000FF"/>
                </a:solidFill>
                <a:latin typeface="Times New Roman" pitchFamily="18" charset="0"/>
                <a:ea typeface="MS PGothic" pitchFamily="34" charset="-128"/>
              </a:rPr>
              <a:t> </a:t>
            </a:r>
            <a:r>
              <a:rPr lang="de-DE" sz="1800" b="1" i="1" baseline="30000" dirty="0" smtClean="0">
                <a:solidFill>
                  <a:srgbClr val="0000FF"/>
                </a:solidFill>
                <a:latin typeface="Times New Roman" pitchFamily="18" charset="0"/>
                <a:ea typeface="MS PGothic" pitchFamily="34" charset="-128"/>
              </a:rPr>
              <a:t>100</a:t>
            </a:r>
            <a:r>
              <a:rPr lang="de-DE" sz="1800" b="1" i="1" dirty="0" smtClean="0">
                <a:solidFill>
                  <a:srgbClr val="0000FF"/>
                </a:solidFill>
                <a:latin typeface="Times New Roman" pitchFamily="18" charset="0"/>
                <a:ea typeface="MS PGothic" pitchFamily="34" charset="-128"/>
              </a:rPr>
              <a:t>Sn</a:t>
            </a:r>
          </a:p>
          <a:p>
            <a:pPr marL="285750" indent="-285750" algn="l" eaLnBrk="1" hangingPunct="1">
              <a:buClr>
                <a:srgbClr val="FF0000"/>
              </a:buClr>
              <a:buFont typeface="Arial" panose="020B0604020202020204" pitchFamily="34" charset="0"/>
              <a:buChar char="•"/>
            </a:pPr>
            <a:r>
              <a:rPr lang="de-DE" sz="1800" b="1" i="1" dirty="0">
                <a:solidFill>
                  <a:srgbClr val="0000FF"/>
                </a:solidFill>
                <a:latin typeface="Times New Roman" pitchFamily="18" charset="0"/>
                <a:ea typeface="MS PGothic" pitchFamily="34" charset="-128"/>
              </a:rPr>
              <a:t>Development </a:t>
            </a:r>
            <a:r>
              <a:rPr lang="de-DE" sz="1800" b="1" i="1" dirty="0" err="1">
                <a:solidFill>
                  <a:srgbClr val="0000FF"/>
                </a:solidFill>
                <a:latin typeface="Times New Roman" pitchFamily="18" charset="0"/>
                <a:ea typeface="MS PGothic" pitchFamily="34" charset="-128"/>
              </a:rPr>
              <a:t>of</a:t>
            </a:r>
            <a:r>
              <a:rPr lang="de-DE" sz="1800" b="1" i="1" dirty="0">
                <a:solidFill>
                  <a:srgbClr val="0000FF"/>
                </a:solidFill>
                <a:latin typeface="Times New Roman" pitchFamily="18" charset="0"/>
                <a:ea typeface="MS PGothic" pitchFamily="34" charset="-128"/>
              </a:rPr>
              <a:t> </a:t>
            </a:r>
            <a:r>
              <a:rPr lang="de-DE" sz="1800" b="1" i="1" dirty="0" err="1">
                <a:solidFill>
                  <a:srgbClr val="0000FF"/>
                </a:solidFill>
                <a:latin typeface="Times New Roman" pitchFamily="18" charset="0"/>
                <a:ea typeface="MS PGothic" pitchFamily="34" charset="-128"/>
              </a:rPr>
              <a:t>nuclear</a:t>
            </a:r>
            <a:r>
              <a:rPr lang="de-DE" sz="1800" b="1" i="1" dirty="0">
                <a:solidFill>
                  <a:srgbClr val="0000FF"/>
                </a:solidFill>
                <a:latin typeface="Times New Roman" pitchFamily="18" charset="0"/>
                <a:ea typeface="MS PGothic" pitchFamily="34" charset="-128"/>
              </a:rPr>
              <a:t> </a:t>
            </a:r>
            <a:r>
              <a:rPr lang="de-DE" sz="1800" b="1" i="1" dirty="0" err="1" smtClean="0">
                <a:solidFill>
                  <a:srgbClr val="0000FF"/>
                </a:solidFill>
                <a:latin typeface="Times New Roman" pitchFamily="18" charset="0"/>
                <a:ea typeface="MS PGothic" pitchFamily="34" charset="-128"/>
              </a:rPr>
              <a:t>collectivity</a:t>
            </a:r>
            <a:endParaRPr lang="de-DE" sz="1800" b="1" i="1" dirty="0" smtClean="0">
              <a:solidFill>
                <a:srgbClr val="0000FF"/>
              </a:solidFill>
              <a:latin typeface="Times New Roman" pitchFamily="18" charset="0"/>
              <a:ea typeface="MS PGothic" pitchFamily="34" charset="-128"/>
            </a:endParaRPr>
          </a:p>
          <a:p>
            <a:pPr marL="285750" indent="-285750" algn="l" eaLnBrk="1" hangingPunct="1">
              <a:buClr>
                <a:srgbClr val="FF0000"/>
              </a:buClr>
              <a:buFont typeface="Arial" panose="020B0604020202020204" pitchFamily="34" charset="0"/>
              <a:buChar char="•"/>
            </a:pPr>
            <a:r>
              <a:rPr lang="de-DE" sz="1800" b="1" i="1" dirty="0">
                <a:solidFill>
                  <a:srgbClr val="0000FF"/>
                </a:solidFill>
                <a:latin typeface="Times New Roman" pitchFamily="18" charset="0"/>
                <a:ea typeface="MS PGothic" pitchFamily="34" charset="-128"/>
              </a:rPr>
              <a:t>M1, E1, E2, E3 </a:t>
            </a:r>
            <a:r>
              <a:rPr lang="de-DE" sz="1800" b="1" i="1" dirty="0" err="1" smtClean="0">
                <a:solidFill>
                  <a:srgbClr val="0000FF"/>
                </a:solidFill>
                <a:latin typeface="Times New Roman" pitchFamily="18" charset="0"/>
                <a:ea typeface="MS PGothic" pitchFamily="34" charset="-128"/>
              </a:rPr>
              <a:t>strengths</a:t>
            </a:r>
            <a:endParaRPr lang="de-DE" sz="1800" b="1" i="1" dirty="0">
              <a:solidFill>
                <a:srgbClr val="0000FF"/>
              </a:solidFill>
              <a:latin typeface="Times New Roman" pitchFamily="18" charset="0"/>
              <a:ea typeface="MS PGothic" pitchFamily="34" charset="-128"/>
            </a:endParaRPr>
          </a:p>
        </p:txBody>
      </p:sp>
      <p:sp>
        <p:nvSpPr>
          <p:cNvPr id="26" name="Oval 44"/>
          <p:cNvSpPr>
            <a:spLocks noChangeArrowheads="1"/>
          </p:cNvSpPr>
          <p:nvPr/>
        </p:nvSpPr>
        <p:spPr bwMode="auto">
          <a:xfrm rot="2502358">
            <a:off x="8412903" y="2708986"/>
            <a:ext cx="552618" cy="1172527"/>
          </a:xfrm>
          <a:prstGeom prst="ellipse">
            <a:avLst/>
          </a:prstGeom>
          <a:solidFill>
            <a:srgbClr val="FF0000">
              <a:alpha val="30196"/>
            </a:srgbClr>
          </a:solidFill>
          <a:ln w="19050">
            <a:solidFill>
              <a:srgbClr val="FF0000"/>
            </a:solidFill>
            <a:round/>
            <a:headEnd/>
            <a:tailEnd/>
          </a:ln>
        </p:spPr>
        <p:txBody>
          <a:bodyPr wrap="none" anchor="ctr"/>
          <a:lstStyle/>
          <a:p>
            <a:endParaRPr lang="en-GB">
              <a:solidFill>
                <a:srgbClr val="000000"/>
              </a:solidFill>
              <a:latin typeface="Times New Roman" pitchFamily="18" charset="0"/>
              <a:ea typeface="MS PGothic" pitchFamily="34" charset="-128"/>
            </a:endParaRPr>
          </a:p>
        </p:txBody>
      </p:sp>
      <p:sp>
        <p:nvSpPr>
          <p:cNvPr id="27" name="Oval 57"/>
          <p:cNvSpPr>
            <a:spLocks noChangeArrowheads="1"/>
          </p:cNvSpPr>
          <p:nvPr/>
        </p:nvSpPr>
        <p:spPr bwMode="auto">
          <a:xfrm>
            <a:off x="9082413" y="2645929"/>
            <a:ext cx="838002" cy="358103"/>
          </a:xfrm>
          <a:prstGeom prst="ellipse">
            <a:avLst/>
          </a:prstGeom>
          <a:solidFill>
            <a:srgbClr val="0000CC">
              <a:alpha val="30196"/>
            </a:srgbClr>
          </a:solidFill>
          <a:ln w="19050">
            <a:solidFill>
              <a:srgbClr val="0000CC"/>
            </a:solidFill>
            <a:round/>
            <a:headEnd/>
            <a:tailEnd/>
          </a:ln>
        </p:spPr>
        <p:txBody>
          <a:bodyPr wrap="none" anchor="ctr"/>
          <a:lstStyle/>
          <a:p>
            <a:endParaRPr lang="en-GB">
              <a:solidFill>
                <a:srgbClr val="000000"/>
              </a:solidFill>
              <a:latin typeface="Times New Roman" pitchFamily="18" charset="0"/>
              <a:ea typeface="MS PGothic" pitchFamily="34" charset="-128"/>
            </a:endParaRPr>
          </a:p>
        </p:txBody>
      </p:sp>
      <p:sp>
        <p:nvSpPr>
          <p:cNvPr id="28" name="Textfeld 27"/>
          <p:cNvSpPr txBox="1"/>
          <p:nvPr/>
        </p:nvSpPr>
        <p:spPr>
          <a:xfrm>
            <a:off x="1215961" y="1614610"/>
            <a:ext cx="4804690" cy="1477328"/>
          </a:xfrm>
          <a:prstGeom prst="rect">
            <a:avLst/>
          </a:prstGeom>
          <a:noFill/>
        </p:spPr>
        <p:txBody>
          <a:bodyPr wrap="square" rtlCol="0">
            <a:spAutoFit/>
          </a:bodyPr>
          <a:lstStyle/>
          <a:p>
            <a:pPr algn="l"/>
            <a:r>
              <a:rPr lang="de-DE" sz="1800" dirty="0" smtClean="0">
                <a:solidFill>
                  <a:srgbClr val="FF0066"/>
                </a:solidFill>
              </a:rPr>
              <a:t>Strategic </a:t>
            </a:r>
            <a:r>
              <a:rPr lang="de-DE" sz="1800" dirty="0" err="1" smtClean="0">
                <a:solidFill>
                  <a:srgbClr val="FF0066"/>
                </a:solidFill>
              </a:rPr>
              <a:t>decisions</a:t>
            </a:r>
            <a:r>
              <a:rPr lang="de-DE" sz="1800" dirty="0" smtClean="0">
                <a:solidFill>
                  <a:srgbClr val="FF0066"/>
                </a:solidFill>
              </a:rPr>
              <a:t>:</a:t>
            </a:r>
          </a:p>
          <a:p>
            <a:pPr algn="l"/>
            <a:r>
              <a:rPr lang="de-DE" sz="1800" dirty="0" smtClean="0">
                <a:solidFill>
                  <a:srgbClr val="FF0066"/>
                </a:solidFill>
              </a:rPr>
              <a:t>-</a:t>
            </a:r>
            <a:r>
              <a:rPr lang="de-DE" sz="1800" dirty="0" err="1" smtClean="0">
                <a:solidFill>
                  <a:srgbClr val="FF0066"/>
                </a:solidFill>
              </a:rPr>
              <a:t>use</a:t>
            </a:r>
            <a:r>
              <a:rPr lang="de-DE" sz="1800" dirty="0" smtClean="0">
                <a:solidFill>
                  <a:srgbClr val="FF0066"/>
                </a:solidFill>
              </a:rPr>
              <a:t> </a:t>
            </a:r>
            <a:r>
              <a:rPr lang="de-DE" sz="1800" dirty="0" err="1" smtClean="0">
                <a:solidFill>
                  <a:srgbClr val="FF0066"/>
                </a:solidFill>
              </a:rPr>
              <a:t>unique</a:t>
            </a:r>
            <a:r>
              <a:rPr lang="de-DE" sz="1800" dirty="0" smtClean="0">
                <a:solidFill>
                  <a:srgbClr val="FF0066"/>
                </a:solidFill>
              </a:rPr>
              <a:t> </a:t>
            </a:r>
            <a:r>
              <a:rPr lang="de-DE" sz="1800" dirty="0" err="1" smtClean="0">
                <a:solidFill>
                  <a:srgbClr val="FF0066"/>
                </a:solidFill>
              </a:rPr>
              <a:t>secondary</a:t>
            </a:r>
            <a:r>
              <a:rPr lang="de-DE" sz="1800" dirty="0" smtClean="0">
                <a:solidFill>
                  <a:srgbClr val="FF0066"/>
                </a:solidFill>
              </a:rPr>
              <a:t> </a:t>
            </a:r>
            <a:r>
              <a:rPr lang="de-DE" sz="1800" dirty="0" err="1" smtClean="0">
                <a:solidFill>
                  <a:srgbClr val="FF0066"/>
                </a:solidFill>
              </a:rPr>
              <a:t>beams</a:t>
            </a:r>
            <a:r>
              <a:rPr lang="de-DE" sz="1800" dirty="0" smtClean="0">
                <a:solidFill>
                  <a:srgbClr val="FF0066"/>
                </a:solidFill>
              </a:rPr>
              <a:t> </a:t>
            </a:r>
            <a:r>
              <a:rPr lang="de-DE" sz="1800" dirty="0" err="1" smtClean="0">
                <a:solidFill>
                  <a:srgbClr val="FF0066"/>
                </a:solidFill>
              </a:rPr>
              <a:t>from</a:t>
            </a:r>
            <a:r>
              <a:rPr lang="de-DE" sz="1800" dirty="0" smtClean="0">
                <a:solidFill>
                  <a:srgbClr val="FF0066"/>
                </a:solidFill>
              </a:rPr>
              <a:t> SIS/FRS</a:t>
            </a:r>
          </a:p>
          <a:p>
            <a:pPr algn="l"/>
            <a:r>
              <a:rPr lang="de-DE" sz="1800" dirty="0" smtClean="0">
                <a:solidFill>
                  <a:srgbClr val="FF0066"/>
                </a:solidFill>
              </a:rPr>
              <a:t>-focus on heavy isotopes</a:t>
            </a:r>
          </a:p>
          <a:p>
            <a:pPr algn="l"/>
            <a:r>
              <a:rPr lang="de-DE" sz="1800" dirty="0" smtClean="0">
                <a:solidFill>
                  <a:srgbClr val="FF0066"/>
                </a:solidFill>
              </a:rPr>
              <a:t>-</a:t>
            </a:r>
            <a:r>
              <a:rPr lang="de-DE" sz="1800" dirty="0" err="1" smtClean="0">
                <a:solidFill>
                  <a:srgbClr val="FF0066"/>
                </a:solidFill>
              </a:rPr>
              <a:t>exploit</a:t>
            </a:r>
            <a:r>
              <a:rPr lang="de-DE" sz="1800" dirty="0" smtClean="0">
                <a:solidFill>
                  <a:srgbClr val="FF0066"/>
                </a:solidFill>
              </a:rPr>
              <a:t> rare </a:t>
            </a:r>
            <a:r>
              <a:rPr lang="de-DE" sz="1800" dirty="0" err="1" smtClean="0">
                <a:solidFill>
                  <a:srgbClr val="FF0066"/>
                </a:solidFill>
              </a:rPr>
              <a:t>earth</a:t>
            </a:r>
            <a:r>
              <a:rPr lang="de-DE" sz="1800" dirty="0" smtClean="0">
                <a:solidFill>
                  <a:srgbClr val="FF0066"/>
                </a:solidFill>
              </a:rPr>
              <a:t> </a:t>
            </a:r>
            <a:r>
              <a:rPr lang="de-DE" sz="1800" dirty="0" err="1" smtClean="0">
                <a:solidFill>
                  <a:srgbClr val="FF0066"/>
                </a:solidFill>
              </a:rPr>
              <a:t>beams</a:t>
            </a:r>
            <a:endParaRPr lang="de-DE" sz="1800" dirty="0" smtClean="0">
              <a:solidFill>
                <a:srgbClr val="FF0066"/>
              </a:solidFill>
            </a:endParaRPr>
          </a:p>
          <a:p>
            <a:pPr algn="l"/>
            <a:r>
              <a:rPr lang="de-DE" sz="1800" dirty="0" smtClean="0">
                <a:solidFill>
                  <a:srgbClr val="FF0066"/>
                </a:solidFill>
              </a:rPr>
              <a:t>-</a:t>
            </a:r>
            <a:r>
              <a:rPr lang="de-DE" sz="1800" dirty="0" err="1" smtClean="0">
                <a:solidFill>
                  <a:srgbClr val="FF0066"/>
                </a:solidFill>
              </a:rPr>
              <a:t>employ</a:t>
            </a:r>
            <a:r>
              <a:rPr lang="de-DE" sz="1800" dirty="0" smtClean="0">
                <a:solidFill>
                  <a:srgbClr val="FF0066"/>
                </a:solidFill>
              </a:rPr>
              <a:t> </a:t>
            </a:r>
            <a:r>
              <a:rPr lang="de-DE" sz="1800" dirty="0" err="1" smtClean="0">
                <a:solidFill>
                  <a:srgbClr val="FF0066"/>
                </a:solidFill>
              </a:rPr>
              <a:t>newly</a:t>
            </a:r>
            <a:r>
              <a:rPr lang="de-DE" sz="1800" dirty="0" smtClean="0">
                <a:solidFill>
                  <a:srgbClr val="FF0066"/>
                </a:solidFill>
              </a:rPr>
              <a:t> </a:t>
            </a:r>
            <a:r>
              <a:rPr lang="de-DE" sz="1800" dirty="0" err="1" smtClean="0">
                <a:solidFill>
                  <a:srgbClr val="FF0066"/>
                </a:solidFill>
              </a:rPr>
              <a:t>available</a:t>
            </a:r>
            <a:r>
              <a:rPr lang="de-DE" sz="1800" dirty="0" smtClean="0">
                <a:solidFill>
                  <a:srgbClr val="FF0066"/>
                </a:solidFill>
              </a:rPr>
              <a:t> </a:t>
            </a:r>
            <a:r>
              <a:rPr lang="de-DE" sz="1800" dirty="0" err="1" smtClean="0">
                <a:solidFill>
                  <a:srgbClr val="FF0066"/>
                </a:solidFill>
              </a:rPr>
              <a:t>set-ups</a:t>
            </a:r>
            <a:r>
              <a:rPr lang="de-DE" sz="1800" dirty="0" smtClean="0">
                <a:solidFill>
                  <a:srgbClr val="FF0066"/>
                </a:solidFill>
              </a:rPr>
              <a:t> </a:t>
            </a:r>
            <a:endParaRPr lang="de-DE" sz="1800" dirty="0">
              <a:solidFill>
                <a:srgbClr val="FF0066"/>
              </a:solidFill>
            </a:endParaRPr>
          </a:p>
        </p:txBody>
      </p:sp>
      <p:sp>
        <p:nvSpPr>
          <p:cNvPr id="29" name="Oval 44"/>
          <p:cNvSpPr>
            <a:spLocks noChangeArrowheads="1"/>
          </p:cNvSpPr>
          <p:nvPr/>
        </p:nvSpPr>
        <p:spPr bwMode="auto">
          <a:xfrm>
            <a:off x="3679558" y="4504155"/>
            <a:ext cx="696412" cy="311492"/>
          </a:xfrm>
          <a:prstGeom prst="ellipse">
            <a:avLst/>
          </a:prstGeom>
          <a:solidFill>
            <a:srgbClr val="FF0000">
              <a:alpha val="30196"/>
            </a:srgbClr>
          </a:solidFill>
          <a:ln w="19050">
            <a:solidFill>
              <a:srgbClr val="FF0000"/>
            </a:solidFill>
            <a:round/>
            <a:headEnd/>
            <a:tailEnd/>
          </a:ln>
        </p:spPr>
        <p:txBody>
          <a:bodyPr wrap="none" anchor="ctr"/>
          <a:lstStyle/>
          <a:p>
            <a:endParaRPr lang="en-GB">
              <a:solidFill>
                <a:srgbClr val="000000"/>
              </a:solidFill>
              <a:latin typeface="Times New Roman" pitchFamily="18" charset="0"/>
              <a:ea typeface="MS PGothic" pitchFamily="34" charset="-128"/>
            </a:endParaRPr>
          </a:p>
        </p:txBody>
      </p:sp>
      <p:sp>
        <p:nvSpPr>
          <p:cNvPr id="30" name="Oval 44"/>
          <p:cNvSpPr>
            <a:spLocks noChangeArrowheads="1"/>
          </p:cNvSpPr>
          <p:nvPr/>
        </p:nvSpPr>
        <p:spPr bwMode="auto">
          <a:xfrm rot="3974185">
            <a:off x="7244640" y="3142029"/>
            <a:ext cx="341777" cy="1172527"/>
          </a:xfrm>
          <a:prstGeom prst="ellipse">
            <a:avLst/>
          </a:prstGeom>
          <a:solidFill>
            <a:srgbClr val="FF0000">
              <a:alpha val="30196"/>
            </a:srgbClr>
          </a:solidFill>
          <a:ln w="19050">
            <a:solidFill>
              <a:srgbClr val="FF0000"/>
            </a:solidFill>
            <a:round/>
            <a:headEnd/>
            <a:tailEnd/>
          </a:ln>
        </p:spPr>
        <p:txBody>
          <a:bodyPr wrap="none" anchor="ctr"/>
          <a:lstStyle/>
          <a:p>
            <a:endParaRPr lang="en-GB">
              <a:solidFill>
                <a:srgbClr val="000000"/>
              </a:solidFill>
              <a:latin typeface="Times New Roman" pitchFamily="18" charset="0"/>
              <a:ea typeface="MS PGothic" pitchFamily="34" charset="-128"/>
            </a:endParaRPr>
          </a:p>
        </p:txBody>
      </p:sp>
      <p:pic>
        <p:nvPicPr>
          <p:cNvPr id="31" name="Google Shape;395;gbfa4d862ce_0_5"/>
          <p:cNvPicPr preferRelativeResize="0"/>
          <p:nvPr/>
        </p:nvPicPr>
        <p:blipFill>
          <a:blip r:embed="rId5">
            <a:alphaModFix/>
          </a:blip>
          <a:stretch>
            <a:fillRect/>
          </a:stretch>
        </p:blipFill>
        <p:spPr>
          <a:xfrm>
            <a:off x="0" y="0"/>
            <a:ext cx="1187624" cy="1015470"/>
          </a:xfrm>
          <a:prstGeom prst="rect">
            <a:avLst/>
          </a:prstGeom>
          <a:noFill/>
          <a:ln>
            <a:noFill/>
          </a:ln>
        </p:spPr>
      </p:pic>
    </p:spTree>
    <p:extLst>
      <p:ext uri="{BB962C8B-B14F-4D97-AF65-F5344CB8AC3E}">
        <p14:creationId xmlns:p14="http://schemas.microsoft.com/office/powerpoint/2010/main" val="1677926275"/>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indent="1074738">
              <a:defRPr/>
            </a:pPr>
            <a:r>
              <a:rPr lang="de-DE" altLang="de-DE" dirty="0" smtClean="0">
                <a:solidFill>
                  <a:schemeClr val="tx2"/>
                </a:solidFill>
              </a:rPr>
              <a:t>DESPEC: </a:t>
            </a:r>
            <a:r>
              <a:rPr lang="de-DE" altLang="de-DE" dirty="0" err="1" smtClean="0">
                <a:solidFill>
                  <a:schemeClr val="tx2"/>
                </a:solidFill>
              </a:rPr>
              <a:t>Decay</a:t>
            </a:r>
            <a:r>
              <a:rPr lang="de-DE" altLang="de-DE" dirty="0" smtClean="0">
                <a:solidFill>
                  <a:schemeClr val="tx2"/>
                </a:solidFill>
              </a:rPr>
              <a:t> </a:t>
            </a:r>
            <a:r>
              <a:rPr lang="de-DE" altLang="de-DE" dirty="0" err="1" smtClean="0">
                <a:solidFill>
                  <a:schemeClr val="tx2"/>
                </a:solidFill>
              </a:rPr>
              <a:t>Spectroscopy</a:t>
            </a:r>
            <a:endParaRPr lang="de-DE" altLang="de-DE" dirty="0">
              <a:solidFill>
                <a:schemeClr val="tx2"/>
              </a:solidFill>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sp>
        <p:nvSpPr>
          <p:cNvPr id="32" name="Rechteck 31"/>
          <p:cNvSpPr/>
          <p:nvPr/>
        </p:nvSpPr>
        <p:spPr bwMode="auto">
          <a:xfrm>
            <a:off x="1110586" y="1850497"/>
            <a:ext cx="2483768" cy="1138660"/>
          </a:xfrm>
          <a:prstGeom prst="rect">
            <a:avLst/>
          </a:prstGeom>
          <a:solidFill>
            <a:schemeClr val="bg1"/>
          </a:solidFill>
          <a:ln>
            <a:noFill/>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2800" b="0" i="0" u="none" strike="noStrike" cap="none" normalizeH="0" baseline="0" smtClean="0">
              <a:ln>
                <a:noFill/>
              </a:ln>
              <a:solidFill>
                <a:srgbClr val="000066"/>
              </a:solidFill>
              <a:effectLst/>
              <a:latin typeface="Arial" charset="0"/>
            </a:endParaRPr>
          </a:p>
        </p:txBody>
      </p:sp>
      <p:pic>
        <p:nvPicPr>
          <p:cNvPr id="33" name="Picture 2" descr="rising_dpg_setup_fig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0586" y="2951429"/>
            <a:ext cx="9828584" cy="37334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4" name="Line 12"/>
          <p:cNvSpPr>
            <a:spLocks noChangeShapeType="1"/>
          </p:cNvSpPr>
          <p:nvPr/>
        </p:nvSpPr>
        <p:spPr bwMode="auto">
          <a:xfrm>
            <a:off x="6718836" y="4727046"/>
            <a:ext cx="498131" cy="144462"/>
          </a:xfrm>
          <a:prstGeom prst="line">
            <a:avLst/>
          </a:prstGeom>
          <a:noFill/>
          <a:ln w="381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35" name="Text Box 14"/>
          <p:cNvSpPr txBox="1">
            <a:spLocks noChangeArrowheads="1"/>
          </p:cNvSpPr>
          <p:nvPr/>
        </p:nvSpPr>
        <p:spPr bwMode="auto">
          <a:xfrm>
            <a:off x="7135463" y="3494633"/>
            <a:ext cx="2035161" cy="36933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lvl1pPr marL="7429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dirty="0">
                <a:ea typeface="Lucida Sans Unicode" pitchFamily="34" charset="0"/>
                <a:cs typeface="Lucida Sans Unicode" pitchFamily="34" charset="0"/>
                <a:sym typeface="Symbol" pitchFamily="18" charset="2"/>
              </a:rPr>
              <a:t> </a:t>
            </a:r>
            <a:r>
              <a:rPr lang="de-DE" altLang="de-DE" sz="1800" b="1" dirty="0" err="1">
                <a:ea typeface="Lucida Sans Unicode" pitchFamily="34" charset="0"/>
                <a:cs typeface="Lucida Sans Unicode" pitchFamily="34" charset="0"/>
                <a:sym typeface="Symbol" pitchFamily="18" charset="2"/>
              </a:rPr>
              <a:t>detectors</a:t>
            </a:r>
            <a:endParaRPr lang="de-DE" altLang="de-DE" sz="1800" b="1" dirty="0">
              <a:ea typeface="Lucida Sans Unicode" pitchFamily="34" charset="0"/>
              <a:cs typeface="Lucida Sans Unicode" pitchFamily="34" charset="0"/>
            </a:endParaRPr>
          </a:p>
        </p:txBody>
      </p:sp>
      <p:sp>
        <p:nvSpPr>
          <p:cNvPr id="36" name="Textfeld 1"/>
          <p:cNvSpPr txBox="1">
            <a:spLocks noChangeArrowheads="1"/>
          </p:cNvSpPr>
          <p:nvPr/>
        </p:nvSpPr>
        <p:spPr bwMode="auto">
          <a:xfrm>
            <a:off x="6042627" y="5913931"/>
            <a:ext cx="1327298" cy="646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de-DE" sz="1800" b="1" dirty="0" err="1"/>
              <a:t>Active</a:t>
            </a:r>
            <a:endParaRPr lang="de-DE" altLang="de-DE" sz="1800" b="1" dirty="0"/>
          </a:p>
          <a:p>
            <a:pPr eaLnBrk="1" hangingPunct="1"/>
            <a:r>
              <a:rPr lang="de-DE" altLang="de-DE" sz="1800" b="1" dirty="0" err="1"/>
              <a:t>Implanter</a:t>
            </a:r>
            <a:endParaRPr lang="de-DE" altLang="de-DE" sz="1800" b="1" dirty="0"/>
          </a:p>
        </p:txBody>
      </p:sp>
      <p:sp>
        <p:nvSpPr>
          <p:cNvPr id="37" name="Rechteck 36"/>
          <p:cNvSpPr/>
          <p:nvPr/>
        </p:nvSpPr>
        <p:spPr>
          <a:xfrm>
            <a:off x="9157623" y="4057666"/>
            <a:ext cx="1754377" cy="26759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8" name="Rechteck 37"/>
          <p:cNvSpPr/>
          <p:nvPr/>
        </p:nvSpPr>
        <p:spPr>
          <a:xfrm>
            <a:off x="8191354" y="6236987"/>
            <a:ext cx="1397578" cy="315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9" name="Würfel 3"/>
          <p:cNvSpPr/>
          <p:nvPr/>
        </p:nvSpPr>
        <p:spPr>
          <a:xfrm>
            <a:off x="7216968" y="4511145"/>
            <a:ext cx="409834" cy="782268"/>
          </a:xfrm>
          <a:prstGeom prst="cube">
            <a:avLst>
              <a:gd name="adj" fmla="val 747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40" name="Group 21"/>
          <p:cNvGrpSpPr>
            <a:grpSpLocks/>
          </p:cNvGrpSpPr>
          <p:nvPr/>
        </p:nvGrpSpPr>
        <p:grpSpPr bwMode="auto">
          <a:xfrm>
            <a:off x="1117617" y="1240898"/>
            <a:ext cx="9144000" cy="2438400"/>
            <a:chOff x="0" y="864"/>
            <a:chExt cx="5616" cy="1536"/>
          </a:xfrm>
        </p:grpSpPr>
        <p:sp>
          <p:nvSpPr>
            <p:cNvPr id="41" name="AutoShape 3"/>
            <p:cNvSpPr>
              <a:spLocks noChangeArrowheads="1"/>
            </p:cNvSpPr>
            <p:nvPr/>
          </p:nvSpPr>
          <p:spPr bwMode="auto">
            <a:xfrm rot="16200000">
              <a:off x="2424" y="-1560"/>
              <a:ext cx="768" cy="5616"/>
            </a:xfrm>
            <a:prstGeom prst="parallelogram">
              <a:avLst>
                <a:gd name="adj" fmla="val 25000"/>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de-DE"/>
            </a:p>
          </p:txBody>
        </p:sp>
        <p:sp>
          <p:nvSpPr>
            <p:cNvPr id="42" name="AutoShape 4"/>
            <p:cNvSpPr>
              <a:spLocks noChangeArrowheads="1"/>
            </p:cNvSpPr>
            <p:nvPr/>
          </p:nvSpPr>
          <p:spPr bwMode="auto">
            <a:xfrm rot="10800000">
              <a:off x="144" y="1440"/>
              <a:ext cx="5472" cy="960"/>
            </a:xfrm>
            <a:prstGeom prst="rtTriangle">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de-DE" altLang="de-DE"/>
            </a:p>
          </p:txBody>
        </p:sp>
        <p:sp>
          <p:nvSpPr>
            <p:cNvPr id="43" name="Text Box 6"/>
            <p:cNvSpPr txBox="1">
              <a:spLocks noChangeArrowheads="1"/>
            </p:cNvSpPr>
            <p:nvPr/>
          </p:nvSpPr>
          <p:spPr bwMode="auto">
            <a:xfrm>
              <a:off x="288" y="912"/>
              <a:ext cx="9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i="1" dirty="0" err="1">
                  <a:solidFill>
                    <a:srgbClr val="0000FF"/>
                  </a:solidFill>
                </a:rPr>
                <a:t>production</a:t>
              </a:r>
              <a:endParaRPr lang="de-DE" altLang="de-DE" sz="1800" b="1" i="1" dirty="0">
                <a:solidFill>
                  <a:srgbClr val="0000FF"/>
                </a:solidFill>
              </a:endParaRPr>
            </a:p>
          </p:txBody>
        </p:sp>
        <p:sp>
          <p:nvSpPr>
            <p:cNvPr id="44" name="Text Box 7"/>
            <p:cNvSpPr txBox="1">
              <a:spLocks noChangeArrowheads="1"/>
            </p:cNvSpPr>
            <p:nvPr/>
          </p:nvSpPr>
          <p:spPr bwMode="auto">
            <a:xfrm>
              <a:off x="1440" y="1248"/>
              <a:ext cx="9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i="1" dirty="0" err="1">
                  <a:solidFill>
                    <a:srgbClr val="0000FF"/>
                  </a:solidFill>
                </a:rPr>
                <a:t>selection</a:t>
              </a:r>
              <a:endParaRPr lang="de-DE" altLang="de-DE" sz="1800" b="1" i="1" dirty="0">
                <a:solidFill>
                  <a:srgbClr val="0000FF"/>
                </a:solidFill>
              </a:endParaRPr>
            </a:p>
          </p:txBody>
        </p:sp>
        <p:sp>
          <p:nvSpPr>
            <p:cNvPr id="45" name="Text Box 8"/>
            <p:cNvSpPr txBox="1">
              <a:spLocks noChangeArrowheads="1"/>
            </p:cNvSpPr>
            <p:nvPr/>
          </p:nvSpPr>
          <p:spPr bwMode="auto">
            <a:xfrm>
              <a:off x="2640" y="1440"/>
              <a:ext cx="105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i="1" dirty="0" err="1">
                  <a:solidFill>
                    <a:srgbClr val="0000FF"/>
                  </a:solidFill>
                </a:rPr>
                <a:t>identification</a:t>
              </a:r>
              <a:endParaRPr lang="de-DE" altLang="de-DE" sz="1800" b="1" i="1" dirty="0">
                <a:solidFill>
                  <a:srgbClr val="0000FF"/>
                </a:solidFill>
              </a:endParaRPr>
            </a:p>
          </p:txBody>
        </p:sp>
        <p:sp>
          <p:nvSpPr>
            <p:cNvPr id="46" name="Text Box 9"/>
            <p:cNvSpPr txBox="1">
              <a:spLocks noChangeArrowheads="1"/>
            </p:cNvSpPr>
            <p:nvPr/>
          </p:nvSpPr>
          <p:spPr bwMode="auto">
            <a:xfrm>
              <a:off x="3840" y="1632"/>
              <a:ext cx="100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i="1" dirty="0" err="1">
                  <a:solidFill>
                    <a:srgbClr val="0000FF"/>
                  </a:solidFill>
                </a:rPr>
                <a:t>implantation</a:t>
              </a:r>
              <a:endParaRPr lang="de-DE" altLang="de-DE" sz="1800" b="1" i="1" dirty="0">
                <a:solidFill>
                  <a:srgbClr val="0000FF"/>
                </a:solidFill>
              </a:endParaRPr>
            </a:p>
          </p:txBody>
        </p:sp>
        <p:sp>
          <p:nvSpPr>
            <p:cNvPr id="47" name="Text Box 10"/>
            <p:cNvSpPr txBox="1">
              <a:spLocks noChangeArrowheads="1"/>
            </p:cNvSpPr>
            <p:nvPr/>
          </p:nvSpPr>
          <p:spPr bwMode="auto">
            <a:xfrm>
              <a:off x="4464" y="1344"/>
              <a:ext cx="115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800" b="1" i="1" dirty="0" err="1">
                  <a:solidFill>
                    <a:srgbClr val="0000FF"/>
                  </a:solidFill>
                </a:rPr>
                <a:t>spectroscopy</a:t>
              </a:r>
              <a:endParaRPr lang="de-DE" altLang="de-DE" sz="1800" b="1" i="1" dirty="0">
                <a:solidFill>
                  <a:srgbClr val="0000FF"/>
                </a:solidFill>
              </a:endParaRPr>
            </a:p>
          </p:txBody>
        </p:sp>
      </p:grpSp>
      <p:sp>
        <p:nvSpPr>
          <p:cNvPr id="48" name="Line 12"/>
          <p:cNvSpPr>
            <a:spLocks noChangeShapeType="1"/>
          </p:cNvSpPr>
          <p:nvPr/>
        </p:nvSpPr>
        <p:spPr bwMode="auto">
          <a:xfrm>
            <a:off x="1117617" y="3422402"/>
            <a:ext cx="676537" cy="0"/>
          </a:xfrm>
          <a:prstGeom prst="line">
            <a:avLst/>
          </a:prstGeom>
          <a:noFill/>
          <a:ln w="38100">
            <a:solidFill>
              <a:srgbClr val="99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Tree>
    <p:extLst>
      <p:ext uri="{BB962C8B-B14F-4D97-AF65-F5344CB8AC3E}">
        <p14:creationId xmlns:p14="http://schemas.microsoft.com/office/powerpoint/2010/main" val="4048855019"/>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indent="1074738">
              <a:defRPr/>
            </a:pPr>
            <a:r>
              <a:rPr lang="de-DE" altLang="de-DE" dirty="0" smtClean="0">
                <a:solidFill>
                  <a:schemeClr val="tx2"/>
                </a:solidFill>
              </a:rPr>
              <a:t>DESPEC: DEGAS </a:t>
            </a:r>
            <a:r>
              <a:rPr lang="de-DE" altLang="de-DE" dirty="0" smtClean="0">
                <a:solidFill>
                  <a:schemeClr val="tx2"/>
                </a:solidFill>
                <a:sym typeface="Symbol" panose="05050102010706020507" pitchFamily="18" charset="2"/>
              </a:rPr>
              <a:t> </a:t>
            </a:r>
            <a:r>
              <a:rPr lang="de-DE" altLang="de-DE" dirty="0" err="1" smtClean="0">
                <a:solidFill>
                  <a:schemeClr val="tx2"/>
                </a:solidFill>
                <a:sym typeface="Symbol" panose="05050102010706020507" pitchFamily="18" charset="2"/>
              </a:rPr>
              <a:t>spectroscopy</a:t>
            </a:r>
            <a:r>
              <a:rPr lang="de-DE" altLang="de-DE" dirty="0" smtClean="0">
                <a:solidFill>
                  <a:schemeClr val="tx2"/>
                </a:solidFill>
                <a:sym typeface="Symbol" panose="05050102010706020507" pitchFamily="18" charset="2"/>
              </a:rPr>
              <a:t> </a:t>
            </a:r>
            <a:r>
              <a:rPr lang="de-DE" altLang="de-DE" dirty="0" err="1" smtClean="0">
                <a:solidFill>
                  <a:schemeClr val="tx2"/>
                </a:solidFill>
                <a:sym typeface="Symbol" panose="05050102010706020507" pitchFamily="18" charset="2"/>
              </a:rPr>
              <a:t>array</a:t>
            </a:r>
            <a:endParaRPr lang="de-DE" altLang="de-DE" dirty="0">
              <a:solidFill>
                <a:schemeClr val="tx2"/>
              </a:solidFill>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sp>
        <p:nvSpPr>
          <p:cNvPr id="37" name="Rechteck 36"/>
          <p:cNvSpPr/>
          <p:nvPr/>
        </p:nvSpPr>
        <p:spPr>
          <a:xfrm>
            <a:off x="9157623" y="4057666"/>
            <a:ext cx="1754377" cy="26759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22" name="Picture 2" descr="DSC_1168.JPG"/>
          <p:cNvPicPr>
            <a:picLocks noChangeAspect="1"/>
          </p:cNvPicPr>
          <p:nvPr/>
        </p:nvPicPr>
        <p:blipFill>
          <a:blip r:embed="rId5"/>
          <a:stretch/>
        </p:blipFill>
        <p:spPr bwMode="auto">
          <a:xfrm>
            <a:off x="0" y="1231271"/>
            <a:ext cx="2982929" cy="1981199"/>
          </a:xfrm>
          <a:prstGeom prst="rect">
            <a:avLst/>
          </a:prstGeom>
        </p:spPr>
      </p:pic>
      <p:pic>
        <p:nvPicPr>
          <p:cNvPr id="23" name="Picture 2" descr="D:\Prof_R_Palit\DEGAS_machanical\IMG-20170515-WA0003 (1).jpg"/>
          <p:cNvPicPr>
            <a:picLocks noChangeAspect="1" noChangeArrowheads="1"/>
          </p:cNvPicPr>
          <p:nvPr/>
        </p:nvPicPr>
        <p:blipFill>
          <a:blip r:embed="rId6"/>
          <a:stretch/>
        </p:blipFill>
        <p:spPr bwMode="auto">
          <a:xfrm>
            <a:off x="9255" y="3291589"/>
            <a:ext cx="2987138" cy="2240353"/>
          </a:xfrm>
          <a:prstGeom prst="rect">
            <a:avLst/>
          </a:prstGeom>
          <a:noFill/>
        </p:spPr>
      </p:pic>
      <p:sp>
        <p:nvSpPr>
          <p:cNvPr id="24" name="CustomShape 11"/>
          <p:cNvSpPr/>
          <p:nvPr/>
        </p:nvSpPr>
        <p:spPr bwMode="auto">
          <a:xfrm>
            <a:off x="3154340" y="4387994"/>
            <a:ext cx="8181279" cy="2345580"/>
          </a:xfrm>
          <a:prstGeom prst="rect">
            <a:avLst/>
          </a:prstGeom>
          <a:solidFill>
            <a:schemeClr val="bg1">
              <a:lumMod val="95000"/>
            </a:schemeClr>
          </a:solidFill>
          <a:ln>
            <a:noFill/>
          </a:ln>
        </p:spPr>
        <p:style>
          <a:lnRef idx="0">
            <a:srgbClr val="000000"/>
          </a:lnRef>
          <a:fillRef idx="0">
            <a:srgbClr val="000000"/>
          </a:fillRef>
          <a:effectRef idx="0">
            <a:srgbClr val="000000"/>
          </a:effectRef>
          <a:fontRef idx="minor"/>
        </p:style>
        <p:txBody>
          <a:bodyPr lIns="90000" tIns="45000" rIns="90000" bIns="45000">
            <a:noAutofit/>
          </a:bodyPr>
          <a:lstStyle/>
          <a:p>
            <a:pPr marL="216000" indent="-212400" defTabSz="914116">
              <a:buClr>
                <a:srgbClr val="000000"/>
              </a:buClr>
              <a:buSzPct val="45000"/>
              <a:buFont typeface="Wingdings"/>
              <a:buChar char=""/>
              <a:defRPr/>
            </a:pPr>
            <a:r>
              <a:rPr lang="en-IN" sz="2000" spc="-1" dirty="0" smtClean="0">
                <a:solidFill>
                  <a:schemeClr val="tx2"/>
                </a:solidFill>
                <a:latin typeface="Calibri" panose="020F0502020204030204" pitchFamily="34" charset="0"/>
                <a:ea typeface="DejaVu Sans"/>
                <a:cs typeface="Calibri" panose="020F0502020204030204" pitchFamily="34" charset="0"/>
              </a:rPr>
              <a:t>A </a:t>
            </a:r>
            <a:r>
              <a:rPr lang="en-IN" sz="2000" spc="-1" dirty="0">
                <a:solidFill>
                  <a:schemeClr val="tx2"/>
                </a:solidFill>
                <a:latin typeface="Calibri" panose="020F0502020204030204" pitchFamily="34" charset="0"/>
                <a:ea typeface="DejaVu Sans"/>
                <a:cs typeface="Calibri" panose="020F0502020204030204" pitchFamily="34" charset="0"/>
              </a:rPr>
              <a:t>prototype of DEGAS mechanics made in India has been approved</a:t>
            </a:r>
            <a:endParaRPr sz="2000" dirty="0">
              <a:solidFill>
                <a:schemeClr val="tx2"/>
              </a:solidFill>
              <a:latin typeface="Calibri" panose="020F0502020204030204" pitchFamily="34" charset="0"/>
              <a:cs typeface="Calibri" panose="020F0502020204030204" pitchFamily="34" charset="0"/>
            </a:endParaRPr>
          </a:p>
          <a:p>
            <a:pPr marL="216000" indent="-212400" defTabSz="914116">
              <a:buClr>
                <a:srgbClr val="000000"/>
              </a:buClr>
              <a:buSzPct val="45000"/>
              <a:buFont typeface="Wingdings"/>
              <a:buChar char=""/>
              <a:defRPr/>
            </a:pPr>
            <a:r>
              <a:rPr lang="en-IN" sz="2000" spc="-1" dirty="0">
                <a:solidFill>
                  <a:schemeClr val="tx2"/>
                </a:solidFill>
                <a:latin typeface="Calibri" panose="020F0502020204030204" pitchFamily="34" charset="0"/>
                <a:cs typeface="Calibri" panose="020F0502020204030204" pitchFamily="34" charset="0"/>
              </a:rPr>
              <a:t>DEGAS mechanics fabricated in India are used in the Experiment at FAIR</a:t>
            </a:r>
            <a:endParaRPr sz="2000" dirty="0">
              <a:solidFill>
                <a:schemeClr val="tx2"/>
              </a:solidFill>
              <a:latin typeface="Calibri" panose="020F0502020204030204" pitchFamily="34" charset="0"/>
              <a:cs typeface="Calibri" panose="020F0502020204030204" pitchFamily="34" charset="0"/>
            </a:endParaRPr>
          </a:p>
          <a:p>
            <a:pPr marL="216000" indent="-212400" defTabSz="914116">
              <a:buClr>
                <a:srgbClr val="000000"/>
              </a:buClr>
              <a:buSzPct val="45000"/>
              <a:buFont typeface="Wingdings"/>
              <a:buChar char=""/>
              <a:defRPr/>
            </a:pPr>
            <a:r>
              <a:rPr lang="en-IN" sz="2000" spc="-1" dirty="0">
                <a:solidFill>
                  <a:schemeClr val="tx2"/>
                </a:solidFill>
                <a:latin typeface="Calibri" panose="020F0502020204030204" pitchFamily="34" charset="0"/>
                <a:ea typeface="DejaVu Sans"/>
                <a:cs typeface="Calibri" panose="020F0502020204030204" pitchFamily="34" charset="0"/>
              </a:rPr>
              <a:t>An Implant </a:t>
            </a:r>
            <a:r>
              <a:rPr lang="en-IN" sz="2000" spc="-1" dirty="0" err="1">
                <a:solidFill>
                  <a:schemeClr val="tx2"/>
                </a:solidFill>
                <a:latin typeface="Calibri" panose="020F0502020204030204" pitchFamily="34" charset="0"/>
                <a:ea typeface="DejaVu Sans"/>
                <a:cs typeface="Calibri" panose="020F0502020204030204" pitchFamily="34" charset="0"/>
              </a:rPr>
              <a:t>HPGe</a:t>
            </a:r>
            <a:r>
              <a:rPr lang="en-IN" sz="2000" spc="-1" dirty="0">
                <a:solidFill>
                  <a:schemeClr val="tx2"/>
                </a:solidFill>
                <a:latin typeface="Calibri" panose="020F0502020204030204" pitchFamily="34" charset="0"/>
                <a:ea typeface="DejaVu Sans"/>
                <a:cs typeface="Calibri" panose="020F0502020204030204" pitchFamily="34" charset="0"/>
              </a:rPr>
              <a:t> Double Sided Strip Detector was used in an experiment at GSI/FAIR   </a:t>
            </a:r>
            <a:endParaRPr lang="en-IN" sz="2000" spc="-1" dirty="0">
              <a:solidFill>
                <a:schemeClr val="tx2"/>
              </a:solidFill>
              <a:latin typeface="Calibri" panose="020F0502020204030204" pitchFamily="34" charset="0"/>
              <a:cs typeface="Calibri" panose="020F0502020204030204" pitchFamily="34" charset="0"/>
            </a:endParaRPr>
          </a:p>
          <a:p>
            <a:pPr marL="216000" indent="-212400" defTabSz="914116">
              <a:buClr>
                <a:srgbClr val="000000"/>
              </a:buClr>
              <a:buSzPct val="45000"/>
              <a:buFont typeface="Wingdings"/>
              <a:buChar char=""/>
              <a:defRPr/>
            </a:pPr>
            <a:r>
              <a:rPr lang="en-IN" sz="2000" spc="-1" dirty="0">
                <a:solidFill>
                  <a:schemeClr val="tx2"/>
                </a:solidFill>
                <a:latin typeface="Calibri" panose="020F0502020204030204" pitchFamily="34" charset="0"/>
                <a:ea typeface="DejaVu Sans"/>
                <a:cs typeface="Calibri" panose="020F0502020204030204" pitchFamily="34" charset="0"/>
              </a:rPr>
              <a:t> Geant4 Simulation for DEGAS</a:t>
            </a:r>
            <a:endParaRPr lang="en-IN" sz="2000" spc="-1" dirty="0">
              <a:solidFill>
                <a:schemeClr val="tx2"/>
              </a:solidFill>
              <a:latin typeface="Calibri" panose="020F0502020204030204" pitchFamily="34" charset="0"/>
              <a:cs typeface="Calibri" panose="020F0502020204030204" pitchFamily="34" charset="0"/>
            </a:endParaRPr>
          </a:p>
          <a:p>
            <a:pPr marL="216000" indent="-212400" defTabSz="914116">
              <a:buClr>
                <a:srgbClr val="000000"/>
              </a:buClr>
              <a:buSzPct val="45000"/>
              <a:buFont typeface="Wingdings"/>
              <a:buChar char=""/>
              <a:defRPr/>
            </a:pPr>
            <a:r>
              <a:rPr lang="en-IN" sz="2000" spc="-1" dirty="0">
                <a:solidFill>
                  <a:schemeClr val="tx2"/>
                </a:solidFill>
                <a:latin typeface="Calibri" panose="020F0502020204030204" pitchFamily="34" charset="0"/>
                <a:ea typeface="DejaVu Sans"/>
                <a:cs typeface="Calibri" panose="020F0502020204030204" pitchFamily="34" charset="0"/>
              </a:rPr>
              <a:t> Several </a:t>
            </a:r>
            <a:r>
              <a:rPr lang="en-IN" sz="2000" spc="-1" dirty="0" err="1">
                <a:solidFill>
                  <a:schemeClr val="tx2"/>
                </a:solidFill>
                <a:latin typeface="Calibri" panose="020F0502020204030204" pitchFamily="34" charset="0"/>
                <a:ea typeface="DejaVu Sans"/>
                <a:cs typeface="Calibri" panose="020F0502020204030204" pitchFamily="34" charset="0"/>
              </a:rPr>
              <a:t>Ph.D</a:t>
            </a:r>
            <a:r>
              <a:rPr lang="en-IN" sz="2000" spc="-1" dirty="0">
                <a:solidFill>
                  <a:schemeClr val="tx2"/>
                </a:solidFill>
                <a:latin typeface="Calibri" panose="020F0502020204030204" pitchFamily="34" charset="0"/>
                <a:ea typeface="DejaVu Sans"/>
                <a:cs typeface="Calibri" panose="020F0502020204030204" pitchFamily="34" charset="0"/>
              </a:rPr>
              <a:t> students are being trained  in R&amp;D related to DEGAS</a:t>
            </a:r>
            <a:endParaRPr sz="2000" dirty="0">
              <a:solidFill>
                <a:schemeClr val="tx2"/>
              </a:solidFill>
              <a:latin typeface="Calibri" panose="020F0502020204030204" pitchFamily="34" charset="0"/>
              <a:cs typeface="Calibri" panose="020F0502020204030204" pitchFamily="34" charset="0"/>
            </a:endParaRPr>
          </a:p>
          <a:p>
            <a:pPr marL="216000" indent="-212400" defTabSz="914116">
              <a:buClr>
                <a:srgbClr val="000000"/>
              </a:buClr>
              <a:buSzPct val="45000"/>
              <a:buFont typeface="Wingdings"/>
              <a:buChar char=""/>
              <a:defRPr/>
            </a:pPr>
            <a:r>
              <a:rPr lang="en-IN" sz="2000" spc="-1" dirty="0">
                <a:solidFill>
                  <a:schemeClr val="tx2"/>
                </a:solidFill>
                <a:latin typeface="Calibri" panose="020F0502020204030204" pitchFamily="34" charset="0"/>
                <a:ea typeface="DejaVu Sans"/>
                <a:cs typeface="Calibri" panose="020F0502020204030204" pitchFamily="34" charset="0"/>
              </a:rPr>
              <a:t>Active contribution  in experiments of DESPEC </a:t>
            </a:r>
            <a:r>
              <a:rPr lang="en-IN" sz="2000" spc="-1" dirty="0" smtClean="0">
                <a:solidFill>
                  <a:schemeClr val="tx2"/>
                </a:solidFill>
                <a:latin typeface="Calibri" panose="020F0502020204030204" pitchFamily="34" charset="0"/>
                <a:ea typeface="DejaVu Sans"/>
                <a:cs typeface="Calibri" panose="020F0502020204030204" pitchFamily="34" charset="0"/>
              </a:rPr>
              <a:t>Collaboration</a:t>
            </a:r>
            <a:endParaRPr sz="2000" dirty="0">
              <a:solidFill>
                <a:schemeClr val="tx2"/>
              </a:solidFill>
              <a:latin typeface="Calibri" panose="020F0502020204030204" pitchFamily="34" charset="0"/>
              <a:cs typeface="Calibri" panose="020F0502020204030204" pitchFamily="34" charset="0"/>
            </a:endParaRPr>
          </a:p>
        </p:txBody>
      </p:sp>
      <p:pic>
        <p:nvPicPr>
          <p:cNvPr id="25" name="Picture 3"/>
          <p:cNvPicPr/>
          <p:nvPr/>
        </p:nvPicPr>
        <p:blipFill>
          <a:blip r:embed="rId7"/>
          <a:stretch/>
        </p:blipFill>
        <p:spPr bwMode="auto">
          <a:xfrm>
            <a:off x="3055209" y="1231271"/>
            <a:ext cx="5179337" cy="3105782"/>
          </a:xfrm>
          <a:prstGeom prst="rect">
            <a:avLst/>
          </a:prstGeom>
          <a:ln>
            <a:noFill/>
          </a:ln>
        </p:spPr>
      </p:pic>
      <p:pic>
        <p:nvPicPr>
          <p:cNvPr id="27" name="Picture 2"/>
          <p:cNvPicPr>
            <a:picLocks noChangeAspect="1" noChangeArrowheads="1"/>
          </p:cNvPicPr>
          <p:nvPr/>
        </p:nvPicPr>
        <p:blipFill>
          <a:blip r:embed="rId8"/>
          <a:stretch/>
        </p:blipFill>
        <p:spPr bwMode="auto">
          <a:xfrm>
            <a:off x="8306826" y="1276990"/>
            <a:ext cx="3028793" cy="1889759"/>
          </a:xfrm>
          <a:prstGeom prst="rect">
            <a:avLst/>
          </a:prstGeom>
          <a:noFill/>
          <a:ln>
            <a:noFill/>
          </a:ln>
          <a:effectLst/>
        </p:spPr>
      </p:pic>
      <p:pic>
        <p:nvPicPr>
          <p:cNvPr id="26" name="Picture 6"/>
          <p:cNvPicPr>
            <a:picLocks noChangeAspect="1"/>
          </p:cNvPicPr>
          <p:nvPr/>
        </p:nvPicPr>
        <p:blipFill>
          <a:blip r:embed="rId9"/>
          <a:stretch/>
        </p:blipFill>
        <p:spPr bwMode="auto">
          <a:xfrm>
            <a:off x="10713345" y="2864785"/>
            <a:ext cx="1389108" cy="1523208"/>
          </a:xfrm>
          <a:prstGeom prst="rect">
            <a:avLst/>
          </a:prstGeom>
        </p:spPr>
      </p:pic>
      <p:sp>
        <p:nvSpPr>
          <p:cNvPr id="3" name="Textfeld 2"/>
          <p:cNvSpPr txBox="1"/>
          <p:nvPr/>
        </p:nvSpPr>
        <p:spPr bwMode="auto">
          <a:xfrm>
            <a:off x="276726" y="5623093"/>
            <a:ext cx="2634054" cy="830997"/>
          </a:xfrm>
          <a:prstGeom prst="rect">
            <a:avLst/>
          </a:prstGeom>
        </p:spPr>
        <p:txBody>
          <a:bodyPr wrap="none" rtlCol="0">
            <a:spAutoFit/>
          </a:bodyPr>
          <a:lstStyle/>
          <a:p>
            <a:r>
              <a:rPr lang="de-DE" i="1" dirty="0" err="1" smtClean="0">
                <a:solidFill>
                  <a:srgbClr val="FF0066"/>
                </a:solidFill>
              </a:rPr>
              <a:t>major</a:t>
            </a:r>
            <a:r>
              <a:rPr lang="de-DE" i="1" dirty="0" smtClean="0">
                <a:solidFill>
                  <a:srgbClr val="FF0066"/>
                </a:solidFill>
              </a:rPr>
              <a:t> </a:t>
            </a:r>
            <a:r>
              <a:rPr lang="de-DE" i="1" dirty="0" err="1" smtClean="0">
                <a:solidFill>
                  <a:srgbClr val="FF0066"/>
                </a:solidFill>
              </a:rPr>
              <a:t>contribution</a:t>
            </a:r>
            <a:endParaRPr lang="de-DE" i="1" dirty="0" smtClean="0">
              <a:solidFill>
                <a:srgbClr val="FF0066"/>
              </a:solidFill>
            </a:endParaRPr>
          </a:p>
          <a:p>
            <a:r>
              <a:rPr lang="de-DE" i="1" dirty="0" smtClean="0">
                <a:solidFill>
                  <a:srgbClr val="FF0066"/>
                </a:solidFill>
              </a:rPr>
              <a:t>TIFR, Univ. Delhi</a:t>
            </a:r>
            <a:endParaRPr lang="de-DE" i="1" dirty="0">
              <a:solidFill>
                <a:srgbClr val="FF0066"/>
              </a:solidFill>
            </a:endParaRPr>
          </a:p>
        </p:txBody>
      </p:sp>
    </p:spTree>
    <p:extLst>
      <p:ext uri="{BB962C8B-B14F-4D97-AF65-F5344CB8AC3E}">
        <p14:creationId xmlns:p14="http://schemas.microsoft.com/office/powerpoint/2010/main" val="3743383711"/>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indent="1074738">
              <a:defRPr/>
            </a:pPr>
            <a:r>
              <a:rPr lang="de-DE" altLang="de-DE" dirty="0" smtClean="0">
                <a:solidFill>
                  <a:schemeClr val="tx2"/>
                </a:solidFill>
              </a:rPr>
              <a:t>DESPEC: MONSTER </a:t>
            </a:r>
            <a:r>
              <a:rPr lang="de-DE" altLang="de-DE" dirty="0" err="1" smtClean="0">
                <a:solidFill>
                  <a:schemeClr val="tx2"/>
                </a:solidFill>
                <a:sym typeface="Symbol" panose="05050102010706020507" pitchFamily="18" charset="2"/>
              </a:rPr>
              <a:t>neutron</a:t>
            </a:r>
            <a:r>
              <a:rPr lang="de-DE" altLang="de-DE" dirty="0" smtClean="0">
                <a:solidFill>
                  <a:schemeClr val="tx2"/>
                </a:solidFill>
                <a:sym typeface="Symbol" panose="05050102010706020507" pitchFamily="18" charset="2"/>
              </a:rPr>
              <a:t> </a:t>
            </a:r>
            <a:r>
              <a:rPr lang="de-DE" altLang="de-DE" dirty="0" err="1" smtClean="0">
                <a:solidFill>
                  <a:schemeClr val="tx2"/>
                </a:solidFill>
                <a:sym typeface="Symbol" panose="05050102010706020507" pitchFamily="18" charset="2"/>
              </a:rPr>
              <a:t>ToF</a:t>
            </a:r>
            <a:r>
              <a:rPr lang="de-DE" altLang="de-DE" dirty="0" smtClean="0">
                <a:solidFill>
                  <a:schemeClr val="tx2"/>
                </a:solidFill>
                <a:sym typeface="Symbol" panose="05050102010706020507" pitchFamily="18" charset="2"/>
              </a:rPr>
              <a:t> </a:t>
            </a:r>
            <a:r>
              <a:rPr lang="de-DE" altLang="de-DE" dirty="0" err="1" smtClean="0">
                <a:solidFill>
                  <a:schemeClr val="tx2"/>
                </a:solidFill>
                <a:sym typeface="Symbol" panose="05050102010706020507" pitchFamily="18" charset="2"/>
              </a:rPr>
              <a:t>array</a:t>
            </a:r>
            <a:endParaRPr lang="de-DE" altLang="de-DE" dirty="0">
              <a:solidFill>
                <a:schemeClr val="tx2"/>
              </a:solidFill>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pic>
        <p:nvPicPr>
          <p:cNvPr id="13" name="Picture 3" descr="A collage of different types of metal parts&#10;&#10;AI-generated content may be incorrect."/>
          <p:cNvPicPr>
            <a:picLocks noChangeAspect="1"/>
          </p:cNvPicPr>
          <p:nvPr/>
        </p:nvPicPr>
        <p:blipFill>
          <a:blip r:embed="rId5"/>
          <a:srcRect l="12278" t="17424" r="13218" b="1525"/>
          <a:stretch/>
        </p:blipFill>
        <p:spPr bwMode="auto">
          <a:xfrm>
            <a:off x="307352" y="3579389"/>
            <a:ext cx="5118889" cy="3132420"/>
          </a:xfrm>
          <a:prstGeom prst="rect">
            <a:avLst/>
          </a:prstGeom>
        </p:spPr>
      </p:pic>
      <p:pic>
        <p:nvPicPr>
          <p:cNvPr id="14" name="Picture 9" descr="A screenshot of a computer screen&#10;&#10;AI-generated content may be incorrect."/>
          <p:cNvPicPr>
            <a:picLocks noChangeAspect="1"/>
          </p:cNvPicPr>
          <p:nvPr/>
        </p:nvPicPr>
        <p:blipFill>
          <a:blip r:embed="rId6"/>
          <a:srcRect l="12354" t="37963" r="13739" b="29472"/>
          <a:stretch/>
        </p:blipFill>
        <p:spPr bwMode="auto">
          <a:xfrm>
            <a:off x="0" y="1388555"/>
            <a:ext cx="8479903" cy="2101690"/>
          </a:xfrm>
          <a:prstGeom prst="rect">
            <a:avLst/>
          </a:prstGeom>
        </p:spPr>
      </p:pic>
      <p:pic>
        <p:nvPicPr>
          <p:cNvPr id="15" name="Picture 2"/>
          <p:cNvPicPr>
            <a:picLocks noChangeAspect="1" noChangeArrowheads="1"/>
          </p:cNvPicPr>
          <p:nvPr/>
        </p:nvPicPr>
        <p:blipFill>
          <a:blip r:embed="rId7"/>
          <a:srcRect b="40266"/>
          <a:stretch/>
        </p:blipFill>
        <p:spPr bwMode="auto">
          <a:xfrm>
            <a:off x="8283701" y="2015738"/>
            <a:ext cx="3908299" cy="3826041"/>
          </a:xfrm>
          <a:prstGeom prst="rect">
            <a:avLst/>
          </a:prstGeom>
          <a:noFill/>
        </p:spPr>
      </p:pic>
      <p:sp>
        <p:nvSpPr>
          <p:cNvPr id="16" name="Textfeld 15"/>
          <p:cNvSpPr txBox="1"/>
          <p:nvPr/>
        </p:nvSpPr>
        <p:spPr bwMode="auto">
          <a:xfrm>
            <a:off x="5656148" y="5624099"/>
            <a:ext cx="2634054" cy="830997"/>
          </a:xfrm>
          <a:prstGeom prst="rect">
            <a:avLst/>
          </a:prstGeom>
        </p:spPr>
        <p:txBody>
          <a:bodyPr wrap="none" rtlCol="0">
            <a:spAutoFit/>
          </a:bodyPr>
          <a:lstStyle/>
          <a:p>
            <a:r>
              <a:rPr lang="de-DE" i="1" dirty="0" err="1" smtClean="0">
                <a:solidFill>
                  <a:srgbClr val="FF0066"/>
                </a:solidFill>
              </a:rPr>
              <a:t>major</a:t>
            </a:r>
            <a:r>
              <a:rPr lang="de-DE" i="1" dirty="0" smtClean="0">
                <a:solidFill>
                  <a:srgbClr val="FF0066"/>
                </a:solidFill>
              </a:rPr>
              <a:t> </a:t>
            </a:r>
            <a:r>
              <a:rPr lang="de-DE" i="1" dirty="0" err="1" smtClean="0">
                <a:solidFill>
                  <a:srgbClr val="FF0066"/>
                </a:solidFill>
              </a:rPr>
              <a:t>contribution</a:t>
            </a:r>
            <a:endParaRPr lang="de-DE" i="1" dirty="0" smtClean="0">
              <a:solidFill>
                <a:srgbClr val="FF0066"/>
              </a:solidFill>
            </a:endParaRPr>
          </a:p>
          <a:p>
            <a:r>
              <a:rPr lang="de-DE" i="1" dirty="0" smtClean="0">
                <a:solidFill>
                  <a:srgbClr val="FF0066"/>
                </a:solidFill>
              </a:rPr>
              <a:t>VECC</a:t>
            </a:r>
            <a:endParaRPr lang="de-DE" i="1" dirty="0">
              <a:solidFill>
                <a:srgbClr val="FF0066"/>
              </a:solidFill>
            </a:endParaRPr>
          </a:p>
        </p:txBody>
      </p:sp>
    </p:spTree>
    <p:extLst>
      <p:ext uri="{BB962C8B-B14F-4D97-AF65-F5344CB8AC3E}">
        <p14:creationId xmlns:p14="http://schemas.microsoft.com/office/powerpoint/2010/main" val="375169503"/>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indent="1074738">
              <a:defRPr/>
            </a:pPr>
            <a:r>
              <a:rPr lang="de-DE" altLang="de-DE" dirty="0" smtClean="0">
                <a:solidFill>
                  <a:schemeClr val="tx2"/>
                </a:solidFill>
              </a:rPr>
              <a:t>N=126 </a:t>
            </a:r>
            <a:r>
              <a:rPr lang="de-DE" altLang="de-DE" dirty="0" err="1" smtClean="0">
                <a:solidFill>
                  <a:schemeClr val="tx2"/>
                </a:solidFill>
              </a:rPr>
              <a:t>nuclei</a:t>
            </a:r>
            <a:r>
              <a:rPr lang="de-DE" altLang="de-DE" dirty="0" smtClean="0">
                <a:solidFill>
                  <a:schemeClr val="tx2"/>
                </a:solidFill>
              </a:rPr>
              <a:t> </a:t>
            </a:r>
            <a:r>
              <a:rPr lang="de-DE" altLang="de-DE" dirty="0" err="1" smtClean="0">
                <a:solidFill>
                  <a:schemeClr val="tx2"/>
                </a:solidFill>
              </a:rPr>
              <a:t>and</a:t>
            </a:r>
            <a:r>
              <a:rPr lang="de-DE" altLang="de-DE" dirty="0" smtClean="0">
                <a:solidFill>
                  <a:schemeClr val="tx2"/>
                </a:solidFill>
              </a:rPr>
              <a:t> </a:t>
            </a:r>
            <a:r>
              <a:rPr lang="de-DE" altLang="de-DE" dirty="0" err="1" smtClean="0">
                <a:solidFill>
                  <a:schemeClr val="tx2"/>
                </a:solidFill>
              </a:rPr>
              <a:t>the</a:t>
            </a:r>
            <a:r>
              <a:rPr lang="de-DE" altLang="de-DE" dirty="0" smtClean="0">
                <a:solidFill>
                  <a:schemeClr val="tx2"/>
                </a:solidFill>
              </a:rPr>
              <a:t> r-</a:t>
            </a:r>
            <a:r>
              <a:rPr lang="de-DE" altLang="de-DE" dirty="0" err="1" smtClean="0">
                <a:solidFill>
                  <a:schemeClr val="tx2"/>
                </a:solidFill>
              </a:rPr>
              <a:t>process</a:t>
            </a:r>
            <a:endParaRPr lang="de-DE" altLang="de-DE" dirty="0">
              <a:solidFill>
                <a:schemeClr val="tx2"/>
              </a:solidFill>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pic>
        <p:nvPicPr>
          <p:cNvPr id="9" name="Picture 3" descr="rprocess"/>
          <p:cNvPicPr>
            <a:picLocks noChangeAspect="1" noChangeArrowheads="1"/>
          </p:cNvPicPr>
          <p:nvPr/>
        </p:nvPicPr>
        <p:blipFill>
          <a:blip r:embed="rId5"/>
          <a:stretch/>
        </p:blipFill>
        <p:spPr bwMode="auto">
          <a:xfrm>
            <a:off x="488620" y="1245690"/>
            <a:ext cx="7873328" cy="5504026"/>
          </a:xfrm>
          <a:prstGeom prst="rect">
            <a:avLst/>
          </a:prstGeom>
          <a:noFill/>
          <a:ln>
            <a:noFill/>
          </a:ln>
        </p:spPr>
      </p:pic>
      <p:sp>
        <p:nvSpPr>
          <p:cNvPr id="3" name="Textfeld 2"/>
          <p:cNvSpPr txBox="1"/>
          <p:nvPr/>
        </p:nvSpPr>
        <p:spPr bwMode="auto">
          <a:xfrm>
            <a:off x="8951494" y="3028207"/>
            <a:ext cx="2860078" cy="1938992"/>
          </a:xfrm>
          <a:prstGeom prst="rect">
            <a:avLst/>
          </a:prstGeom>
        </p:spPr>
        <p:txBody>
          <a:bodyPr wrap="none" rtlCol="0">
            <a:spAutoFit/>
          </a:bodyPr>
          <a:lstStyle/>
          <a:p>
            <a:r>
              <a:rPr lang="de-DE" u="sng" dirty="0" err="1" smtClean="0">
                <a:solidFill>
                  <a:schemeClr val="tx2"/>
                </a:solidFill>
              </a:rPr>
              <a:t>Needed</a:t>
            </a:r>
            <a:r>
              <a:rPr lang="de-DE" u="sng" dirty="0" smtClean="0">
                <a:solidFill>
                  <a:schemeClr val="tx2"/>
                </a:solidFill>
              </a:rPr>
              <a:t>:</a:t>
            </a:r>
          </a:p>
          <a:p>
            <a:pPr marL="342900" indent="-342900">
              <a:buFont typeface="Arial" panose="020B0604020202020204" pitchFamily="34" charset="0"/>
              <a:buChar char="•"/>
            </a:pPr>
            <a:r>
              <a:rPr lang="de-DE" dirty="0" err="1" smtClean="0">
                <a:solidFill>
                  <a:schemeClr val="tx2"/>
                </a:solidFill>
              </a:rPr>
              <a:t>Masses</a:t>
            </a:r>
            <a:endParaRPr lang="de-DE" dirty="0" smtClean="0">
              <a:solidFill>
                <a:schemeClr val="tx2"/>
              </a:solidFill>
            </a:endParaRPr>
          </a:p>
          <a:p>
            <a:pPr marL="342900" indent="-342900">
              <a:buFont typeface="Arial" panose="020B0604020202020204" pitchFamily="34" charset="0"/>
              <a:buChar char="•"/>
            </a:pPr>
            <a:r>
              <a:rPr lang="de-DE" dirty="0" smtClean="0">
                <a:solidFill>
                  <a:schemeClr val="tx2"/>
                </a:solidFill>
              </a:rPr>
              <a:t>Half-</a:t>
            </a:r>
            <a:r>
              <a:rPr lang="de-DE" dirty="0" err="1" smtClean="0">
                <a:solidFill>
                  <a:schemeClr val="tx2"/>
                </a:solidFill>
              </a:rPr>
              <a:t>lifes</a:t>
            </a:r>
            <a:endParaRPr lang="de-DE" dirty="0" smtClean="0">
              <a:solidFill>
                <a:schemeClr val="tx2"/>
              </a:solidFill>
            </a:endParaRPr>
          </a:p>
          <a:p>
            <a:pPr marL="342900" indent="-342900">
              <a:buFont typeface="Arial" panose="020B0604020202020204" pitchFamily="34" charset="0"/>
              <a:buChar char="•"/>
            </a:pPr>
            <a:r>
              <a:rPr lang="de-DE" dirty="0" err="1" smtClean="0">
                <a:solidFill>
                  <a:schemeClr val="tx2"/>
                </a:solidFill>
              </a:rPr>
              <a:t>Excited</a:t>
            </a:r>
            <a:r>
              <a:rPr lang="de-DE" dirty="0" smtClean="0">
                <a:solidFill>
                  <a:schemeClr val="tx2"/>
                </a:solidFill>
              </a:rPr>
              <a:t> </a:t>
            </a:r>
            <a:r>
              <a:rPr lang="de-DE" dirty="0" err="1" smtClean="0">
                <a:solidFill>
                  <a:schemeClr val="tx2"/>
                </a:solidFill>
              </a:rPr>
              <a:t>states</a:t>
            </a:r>
            <a:endParaRPr lang="de-DE" dirty="0" smtClean="0">
              <a:solidFill>
                <a:schemeClr val="tx2"/>
              </a:solidFill>
            </a:endParaRPr>
          </a:p>
          <a:p>
            <a:pPr marL="342900" indent="-342900">
              <a:buFont typeface="Arial" panose="020B0604020202020204" pitchFamily="34" charset="0"/>
              <a:buChar char="•"/>
            </a:pPr>
            <a:r>
              <a:rPr lang="de-DE" dirty="0" err="1" smtClean="0">
                <a:solidFill>
                  <a:schemeClr val="tx2"/>
                </a:solidFill>
              </a:rPr>
              <a:t>Decay</a:t>
            </a:r>
            <a:r>
              <a:rPr lang="de-DE" dirty="0" smtClean="0">
                <a:solidFill>
                  <a:schemeClr val="tx2"/>
                </a:solidFill>
              </a:rPr>
              <a:t> </a:t>
            </a:r>
            <a:r>
              <a:rPr lang="de-DE" dirty="0" err="1" smtClean="0">
                <a:solidFill>
                  <a:schemeClr val="tx2"/>
                </a:solidFill>
              </a:rPr>
              <a:t>properties</a:t>
            </a:r>
            <a:endParaRPr lang="de-DE" dirty="0">
              <a:solidFill>
                <a:schemeClr val="tx2"/>
              </a:solidFill>
            </a:endParaRPr>
          </a:p>
        </p:txBody>
      </p:sp>
    </p:spTree>
    <p:extLst>
      <p:ext uri="{BB962C8B-B14F-4D97-AF65-F5344CB8AC3E}">
        <p14:creationId xmlns:p14="http://schemas.microsoft.com/office/powerpoint/2010/main" val="3935412697"/>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a:defRPr/>
            </a:pPr>
            <a:r>
              <a:rPr lang="en-GB" dirty="0" smtClean="0">
                <a:solidFill>
                  <a:schemeClr val="tx2"/>
                </a:solidFill>
                <a:latin typeface="☞EINA01-REGULAR"/>
              </a:rPr>
              <a:t>DESPEC Experiment in 2022: </a:t>
            </a:r>
            <a:r>
              <a:rPr lang="en-GB" baseline="30000" dirty="0" smtClean="0">
                <a:solidFill>
                  <a:schemeClr val="tx2"/>
                </a:solidFill>
                <a:latin typeface="☞EINA01-REGULAR"/>
              </a:rPr>
              <a:t>203 </a:t>
            </a:r>
            <a:r>
              <a:rPr lang="en-GB" dirty="0" err="1">
                <a:solidFill>
                  <a:schemeClr val="tx2"/>
                </a:solidFill>
                <a:latin typeface="☞EINA01-REGULAR"/>
              </a:rPr>
              <a:t>Ir</a:t>
            </a:r>
            <a:r>
              <a:rPr lang="en-GB" dirty="0">
                <a:solidFill>
                  <a:schemeClr val="tx2"/>
                </a:solidFill>
                <a:latin typeface="☞EINA01-REGULAR"/>
              </a:rPr>
              <a:t> isomeric decay</a:t>
            </a:r>
            <a:endParaRPr lang="en-GB" dirty="0">
              <a:solidFill>
                <a:schemeClr val="tx2"/>
              </a:solidFill>
              <a:latin typeface="☞EINA01-REGULAR"/>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pic>
        <p:nvPicPr>
          <p:cNvPr id="7" name="Picture 2"/>
          <p:cNvPicPr>
            <a:picLocks noChangeAspect="1"/>
          </p:cNvPicPr>
          <p:nvPr/>
        </p:nvPicPr>
        <p:blipFill>
          <a:blip r:embed="rId5"/>
          <a:stretch/>
        </p:blipFill>
        <p:spPr bwMode="auto">
          <a:xfrm>
            <a:off x="6000022" y="2250534"/>
            <a:ext cx="5999644" cy="4194196"/>
          </a:xfrm>
          <a:prstGeom prst="rect">
            <a:avLst/>
          </a:prstGeom>
        </p:spPr>
      </p:pic>
      <p:sp>
        <p:nvSpPr>
          <p:cNvPr id="10" name="Rectangle 10"/>
          <p:cNvSpPr/>
          <p:nvPr/>
        </p:nvSpPr>
        <p:spPr bwMode="auto">
          <a:xfrm>
            <a:off x="8771244" y="3607033"/>
            <a:ext cx="2552156" cy="749019"/>
          </a:xfrm>
          <a:prstGeom prst="rect">
            <a:avLst/>
          </a:prstGeom>
          <a:solidFill>
            <a:srgbClr val="6ECF58"/>
          </a:solidFill>
          <a:ln>
            <a:solidFill>
              <a:srgbClr val="6ECF5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en-GB" dirty="0">
                <a:solidFill>
                  <a:schemeClr val="tx1"/>
                </a:solidFill>
                <a:latin typeface="☞EINA01-REGULAR"/>
              </a:rPr>
              <a:t>This experiment: </a:t>
            </a:r>
            <a:r>
              <a:rPr lang="en-US" dirty="0">
                <a:solidFill>
                  <a:schemeClr val="tx1"/>
                </a:solidFill>
                <a:latin typeface="☞EINA01-REGULAR"/>
                <a:cs typeface="Calibri"/>
              </a:rPr>
              <a:t>390±50 ns</a:t>
            </a:r>
            <a:endParaRPr lang="en-GB" dirty="0">
              <a:solidFill>
                <a:schemeClr val="tx1"/>
              </a:solidFill>
              <a:latin typeface="☞EINA01-REGULAR"/>
            </a:endParaRPr>
          </a:p>
        </p:txBody>
      </p:sp>
      <p:sp>
        <p:nvSpPr>
          <p:cNvPr id="11" name="Rectangle 11"/>
          <p:cNvSpPr/>
          <p:nvPr/>
        </p:nvSpPr>
        <p:spPr bwMode="auto">
          <a:xfrm>
            <a:off x="6332806" y="1358788"/>
            <a:ext cx="2847289" cy="808490"/>
          </a:xfrm>
          <a:prstGeom prst="rect">
            <a:avLst/>
          </a:prstGeom>
          <a:solidFill>
            <a:srgbClr val="FDE824"/>
          </a:solidFill>
          <a:ln>
            <a:solidFill>
              <a:srgbClr val="FDE82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en-GB">
                <a:solidFill>
                  <a:schemeClr val="tx1"/>
                </a:solidFill>
                <a:latin typeface="☞EINA01-REGULAR"/>
              </a:rPr>
              <a:t>S. Steer (2010): </a:t>
            </a:r>
            <a:endParaRPr/>
          </a:p>
          <a:p>
            <a:pPr algn="ctr">
              <a:defRPr/>
            </a:pPr>
            <a:r>
              <a:rPr lang="en-US">
                <a:solidFill>
                  <a:schemeClr val="tx1"/>
                </a:solidFill>
                <a:latin typeface="☞EINA01-REGULAR"/>
                <a:cs typeface="Calibri"/>
              </a:rPr>
              <a:t>798±350 ns</a:t>
            </a:r>
            <a:endParaRPr lang="en-GB">
              <a:solidFill>
                <a:schemeClr val="tx1"/>
              </a:solidFill>
              <a:latin typeface="☞EINA01-REGULAR"/>
            </a:endParaRPr>
          </a:p>
        </p:txBody>
      </p:sp>
      <p:pic>
        <p:nvPicPr>
          <p:cNvPr id="13" name="Picture 17"/>
          <p:cNvPicPr>
            <a:picLocks noChangeAspect="1"/>
          </p:cNvPicPr>
          <p:nvPr/>
        </p:nvPicPr>
        <p:blipFill>
          <a:blip r:embed="rId6"/>
          <a:stretch/>
        </p:blipFill>
        <p:spPr bwMode="auto">
          <a:xfrm>
            <a:off x="124992" y="3198963"/>
            <a:ext cx="5604718" cy="3254642"/>
          </a:xfrm>
          <a:prstGeom prst="rect">
            <a:avLst/>
          </a:prstGeom>
        </p:spPr>
      </p:pic>
      <p:pic>
        <p:nvPicPr>
          <p:cNvPr id="14" name="Picture 18" descr="Diagram&#10;&#10;Description automatically generated"/>
          <p:cNvPicPr>
            <a:picLocks noChangeAspect="1"/>
          </p:cNvPicPr>
          <p:nvPr/>
        </p:nvPicPr>
        <p:blipFill>
          <a:blip r:embed="rId7"/>
          <a:stretch/>
        </p:blipFill>
        <p:spPr bwMode="auto">
          <a:xfrm>
            <a:off x="446508" y="1325284"/>
            <a:ext cx="5283202" cy="1768979"/>
          </a:xfrm>
          <a:prstGeom prst="rect">
            <a:avLst/>
          </a:prstGeom>
        </p:spPr>
      </p:pic>
      <p:sp>
        <p:nvSpPr>
          <p:cNvPr id="15" name="Footer Placeholder 31"/>
          <p:cNvSpPr txBox="1"/>
          <p:nvPr/>
        </p:nvSpPr>
        <p:spPr bwMode="auto">
          <a:xfrm>
            <a:off x="3581400" y="6337443"/>
            <a:ext cx="6030074" cy="525694"/>
          </a:xfrm>
          <a:prstGeom prst="rect">
            <a:avLst/>
          </a:prstGeom>
        </p:spPr>
        <p:txBody>
          <a:bodyPr vert="horz" lIns="91440" tIns="45720" rIns="91440" bIns="45720" rtlCol="0" anchor="ctr"/>
          <a:lstStyle>
            <a:defPPr>
              <a:defRPr lang="en-US"/>
            </a:defPPr>
            <a:lvl1pPr marL="0" algn="ctr" defTabSz="914400">
              <a:defRPr sz="1200">
                <a:solidFill>
                  <a:schemeClr val="tx1">
                    <a:tint val="82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sz="1800" i="1" dirty="0">
                <a:solidFill>
                  <a:srgbClr val="00B050"/>
                </a:solidFill>
              </a:rPr>
              <a:t>Gee Bartram, University of Surrey, to be published</a:t>
            </a:r>
            <a:endParaRPr lang="en-GB" sz="1800" i="1" dirty="0">
              <a:solidFill>
                <a:srgbClr val="00B050"/>
              </a:solidFill>
              <a:latin typeface="☞EINA01-REGULAR"/>
            </a:endParaRPr>
          </a:p>
        </p:txBody>
      </p:sp>
      <p:sp>
        <p:nvSpPr>
          <p:cNvPr id="16" name="TextBox 4"/>
          <p:cNvSpPr txBox="1"/>
          <p:nvPr/>
        </p:nvSpPr>
        <p:spPr bwMode="auto">
          <a:xfrm>
            <a:off x="5667239" y="1245692"/>
            <a:ext cx="665567" cy="523220"/>
          </a:xfrm>
          <a:prstGeom prst="rect">
            <a:avLst/>
          </a:prstGeom>
        </p:spPr>
        <p:txBody>
          <a:bodyPr vert="horz" wrap="none" lIns="91440" tIns="45720" rIns="91440" bIns="45720" rtlCol="0" anchor="t">
            <a:spAutoFit/>
          </a:bodyPr>
          <a:lstStyle/>
          <a:p>
            <a:pPr algn="l">
              <a:defRPr/>
            </a:pPr>
            <a:r>
              <a:rPr lang="en-GB" sz="2800" dirty="0"/>
              <a:t>old</a:t>
            </a:r>
            <a:endParaRPr lang="en-GB" dirty="0"/>
          </a:p>
        </p:txBody>
      </p:sp>
    </p:spTree>
    <p:extLst>
      <p:ext uri="{BB962C8B-B14F-4D97-AF65-F5344CB8AC3E}">
        <p14:creationId xmlns:p14="http://schemas.microsoft.com/office/powerpoint/2010/main" val="472726013"/>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94350" y="162484"/>
            <a:ext cx="9157650" cy="787557"/>
          </a:xfrm>
        </p:spPr>
        <p:txBody>
          <a:bodyPr/>
          <a:lstStyle/>
          <a:p>
            <a:pPr>
              <a:defRPr/>
            </a:pPr>
            <a:r>
              <a:rPr lang="en-GB" dirty="0" smtClean="0">
                <a:solidFill>
                  <a:schemeClr val="tx2"/>
                </a:solidFill>
                <a:latin typeface="☞EINA01-REGULAR"/>
              </a:rPr>
              <a:t>DESPEC Experiment in 2022: </a:t>
            </a:r>
            <a:r>
              <a:rPr lang="en-GB" baseline="30000" dirty="0" smtClean="0">
                <a:solidFill>
                  <a:schemeClr val="tx2"/>
                </a:solidFill>
                <a:latin typeface="☞EINA01-REGULAR"/>
              </a:rPr>
              <a:t>203 </a:t>
            </a:r>
            <a:r>
              <a:rPr lang="en-GB" dirty="0" err="1">
                <a:solidFill>
                  <a:schemeClr val="tx2"/>
                </a:solidFill>
                <a:latin typeface="☞EINA01-REGULAR"/>
              </a:rPr>
              <a:t>Ir</a:t>
            </a:r>
            <a:r>
              <a:rPr lang="en-GB" dirty="0">
                <a:solidFill>
                  <a:schemeClr val="tx2"/>
                </a:solidFill>
                <a:latin typeface="☞EINA01-REGULAR"/>
              </a:rPr>
              <a:t> isomeric decay</a:t>
            </a:r>
            <a:endParaRPr lang="en-GB" dirty="0">
              <a:solidFill>
                <a:schemeClr val="tx2"/>
              </a:solidFill>
              <a:latin typeface="☞EINA01-REGULAR"/>
            </a:endParaRPr>
          </a:p>
        </p:txBody>
      </p:sp>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pic>
        <p:nvPicPr>
          <p:cNvPr id="31" name="Google Shape;395;gbfa4d862ce_0_5"/>
          <p:cNvPicPr preferRelativeResize="0"/>
          <p:nvPr/>
        </p:nvPicPr>
        <p:blipFill>
          <a:blip r:embed="rId4">
            <a:alphaModFix/>
          </a:blip>
          <a:stretch>
            <a:fillRect/>
          </a:stretch>
        </p:blipFill>
        <p:spPr>
          <a:xfrm>
            <a:off x="0" y="0"/>
            <a:ext cx="1187624" cy="1015470"/>
          </a:xfrm>
          <a:prstGeom prst="rect">
            <a:avLst/>
          </a:prstGeom>
          <a:noFill/>
          <a:ln>
            <a:noFill/>
          </a:ln>
        </p:spPr>
      </p:pic>
      <p:pic>
        <p:nvPicPr>
          <p:cNvPr id="13" name="Picture 17"/>
          <p:cNvPicPr>
            <a:picLocks noChangeAspect="1"/>
          </p:cNvPicPr>
          <p:nvPr/>
        </p:nvPicPr>
        <p:blipFill>
          <a:blip r:embed="rId5"/>
          <a:stretch/>
        </p:blipFill>
        <p:spPr bwMode="auto">
          <a:xfrm>
            <a:off x="124992" y="3198963"/>
            <a:ext cx="5604718" cy="3254642"/>
          </a:xfrm>
          <a:prstGeom prst="rect">
            <a:avLst/>
          </a:prstGeom>
        </p:spPr>
      </p:pic>
      <p:pic>
        <p:nvPicPr>
          <p:cNvPr id="14" name="Picture 18" descr="Diagram&#10;&#10;Description automatically generated"/>
          <p:cNvPicPr>
            <a:picLocks noChangeAspect="1"/>
          </p:cNvPicPr>
          <p:nvPr/>
        </p:nvPicPr>
        <p:blipFill>
          <a:blip r:embed="rId6"/>
          <a:stretch/>
        </p:blipFill>
        <p:spPr bwMode="auto">
          <a:xfrm>
            <a:off x="446508" y="1325284"/>
            <a:ext cx="5283202" cy="1768979"/>
          </a:xfrm>
          <a:prstGeom prst="rect">
            <a:avLst/>
          </a:prstGeom>
        </p:spPr>
      </p:pic>
      <p:sp>
        <p:nvSpPr>
          <p:cNvPr id="15" name="Footer Placeholder 31"/>
          <p:cNvSpPr txBox="1"/>
          <p:nvPr/>
        </p:nvSpPr>
        <p:spPr bwMode="auto">
          <a:xfrm>
            <a:off x="3581400" y="6337443"/>
            <a:ext cx="6030074" cy="525694"/>
          </a:xfrm>
          <a:prstGeom prst="rect">
            <a:avLst/>
          </a:prstGeom>
        </p:spPr>
        <p:txBody>
          <a:bodyPr vert="horz" lIns="91440" tIns="45720" rIns="91440" bIns="45720" rtlCol="0" anchor="ctr"/>
          <a:lstStyle>
            <a:defPPr>
              <a:defRPr lang="en-US"/>
            </a:defPPr>
            <a:lvl1pPr marL="0" algn="ctr" defTabSz="914400">
              <a:defRPr sz="1200">
                <a:solidFill>
                  <a:schemeClr val="tx1">
                    <a:tint val="82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sz="1800" i="1" dirty="0">
                <a:solidFill>
                  <a:srgbClr val="00B050"/>
                </a:solidFill>
              </a:rPr>
              <a:t>Gee Bartram, University of Surrey, to be published</a:t>
            </a:r>
            <a:endParaRPr lang="en-GB" sz="1800" i="1" dirty="0">
              <a:solidFill>
                <a:srgbClr val="00B050"/>
              </a:solidFill>
              <a:latin typeface="☞EINA01-REGULAR"/>
            </a:endParaRPr>
          </a:p>
        </p:txBody>
      </p:sp>
      <p:sp>
        <p:nvSpPr>
          <p:cNvPr id="16" name="TextBox 4"/>
          <p:cNvSpPr txBox="1"/>
          <p:nvPr/>
        </p:nvSpPr>
        <p:spPr bwMode="auto">
          <a:xfrm>
            <a:off x="5667239" y="1245692"/>
            <a:ext cx="665567" cy="523220"/>
          </a:xfrm>
          <a:prstGeom prst="rect">
            <a:avLst/>
          </a:prstGeom>
        </p:spPr>
        <p:txBody>
          <a:bodyPr vert="horz" wrap="none" lIns="91440" tIns="45720" rIns="91440" bIns="45720" rtlCol="0" anchor="t">
            <a:spAutoFit/>
          </a:bodyPr>
          <a:lstStyle/>
          <a:p>
            <a:pPr algn="l">
              <a:defRPr/>
            </a:pPr>
            <a:r>
              <a:rPr lang="en-GB" sz="2800" dirty="0"/>
              <a:t>old</a:t>
            </a:r>
            <a:endParaRPr lang="en-GB" dirty="0"/>
          </a:p>
        </p:txBody>
      </p:sp>
      <p:pic>
        <p:nvPicPr>
          <p:cNvPr id="17" name="Content Placeholder 4"/>
          <p:cNvPicPr>
            <a:picLocks noChangeAspect="1"/>
          </p:cNvPicPr>
          <p:nvPr/>
        </p:nvPicPr>
        <p:blipFill>
          <a:blip r:embed="rId7">
            <a:lum/>
            <a:alphaModFix/>
          </a:blip>
          <a:stretch/>
        </p:blipFill>
        <p:spPr bwMode="auto">
          <a:xfrm>
            <a:off x="9792462" y="1763501"/>
            <a:ext cx="2185416" cy="3711575"/>
          </a:xfrm>
          <a:prstGeom prst="rect">
            <a:avLst/>
          </a:prstGeom>
          <a:noFill/>
          <a:ln>
            <a:noFill/>
          </a:ln>
        </p:spPr>
      </p:pic>
      <p:pic>
        <p:nvPicPr>
          <p:cNvPr id="18" name="Picture 2"/>
          <p:cNvPicPr>
            <a:picLocks noChangeAspect="1"/>
          </p:cNvPicPr>
          <p:nvPr/>
        </p:nvPicPr>
        <p:blipFill>
          <a:blip r:embed="rId8"/>
          <a:srcRect l="15686" t="31019" r="46489" b="5787"/>
          <a:stretch/>
        </p:blipFill>
        <p:spPr bwMode="auto">
          <a:xfrm>
            <a:off x="5729710" y="1961502"/>
            <a:ext cx="4190755" cy="4375941"/>
          </a:xfrm>
          <a:prstGeom prst="rect">
            <a:avLst/>
          </a:prstGeom>
        </p:spPr>
      </p:pic>
      <p:sp>
        <p:nvSpPr>
          <p:cNvPr id="19" name="Rectangle 6"/>
          <p:cNvSpPr/>
          <p:nvPr/>
        </p:nvSpPr>
        <p:spPr bwMode="auto">
          <a:xfrm>
            <a:off x="6326863" y="1352884"/>
            <a:ext cx="3104520" cy="473727"/>
          </a:xfrm>
          <a:prstGeom prst="rect">
            <a:avLst/>
          </a:prstGeom>
          <a:solidFill>
            <a:srgbClr val="FDE824"/>
          </a:solidFill>
          <a:ln>
            <a:solidFill>
              <a:srgbClr val="FDE82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en-GB">
                <a:solidFill>
                  <a:schemeClr val="tx1"/>
                </a:solidFill>
                <a:latin typeface="☞EINA01-REGULAR"/>
              </a:rPr>
              <a:t>S. Steer (2010): </a:t>
            </a:r>
            <a:endParaRPr/>
          </a:p>
        </p:txBody>
      </p:sp>
      <p:sp>
        <p:nvSpPr>
          <p:cNvPr id="20" name="Rectangle 7"/>
          <p:cNvSpPr/>
          <p:nvPr/>
        </p:nvSpPr>
        <p:spPr bwMode="auto">
          <a:xfrm>
            <a:off x="9792462" y="1348824"/>
            <a:ext cx="2283737" cy="473727"/>
          </a:xfrm>
          <a:prstGeom prst="rect">
            <a:avLst/>
          </a:prstGeom>
          <a:solidFill>
            <a:srgbClr val="6ECF58"/>
          </a:solidFill>
          <a:ln>
            <a:solidFill>
              <a:srgbClr val="6ECF5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en-GB">
                <a:solidFill>
                  <a:schemeClr val="tx1"/>
                </a:solidFill>
                <a:latin typeface="☞EINA01-REGULAR"/>
              </a:rPr>
              <a:t>Updated:</a:t>
            </a:r>
            <a:endParaRPr/>
          </a:p>
        </p:txBody>
      </p:sp>
    </p:spTree>
    <p:extLst>
      <p:ext uri="{BB962C8B-B14F-4D97-AF65-F5344CB8AC3E}">
        <p14:creationId xmlns:p14="http://schemas.microsoft.com/office/powerpoint/2010/main" val="1577690189"/>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2276181" y="118166"/>
            <a:ext cx="8172315" cy="787557"/>
          </a:xfrm>
        </p:spPr>
        <p:txBody>
          <a:bodyPr/>
          <a:lstStyle/>
          <a:p>
            <a:pPr>
              <a:defRPr/>
            </a:pPr>
            <a:r>
              <a:rPr lang="en-GB" dirty="0" smtClean="0"/>
              <a:t>THE GSI/FAIR facility</a:t>
            </a:r>
            <a:endParaRPr lang="de-DE" dirty="0"/>
          </a:p>
        </p:txBody>
      </p:sp>
      <p:pic>
        <p:nvPicPr>
          <p:cNvPr id="6" name="Picture 4"/>
          <p:cNvPicPr>
            <a:picLocks noChangeAspect="1"/>
          </p:cNvPicPr>
          <p:nvPr/>
        </p:nvPicPr>
        <p:blipFill>
          <a:blip r:embed="rId2"/>
          <a:stretch/>
        </p:blipFill>
        <p:spPr bwMode="auto">
          <a:xfrm>
            <a:off x="71795" y="1115689"/>
            <a:ext cx="12051866" cy="5372285"/>
          </a:xfrm>
          <a:prstGeom prst="rect">
            <a:avLst/>
          </a:prstGeom>
        </p:spPr>
      </p:pic>
      <p:grpSp>
        <p:nvGrpSpPr>
          <p:cNvPr id="7" name="Group 5"/>
          <p:cNvGrpSpPr/>
          <p:nvPr/>
        </p:nvGrpSpPr>
        <p:grpSpPr bwMode="auto">
          <a:xfrm>
            <a:off x="688370" y="4142599"/>
            <a:ext cx="2023205" cy="1205199"/>
            <a:chOff x="539552" y="4005064"/>
            <a:chExt cx="1878023" cy="692497"/>
          </a:xfrm>
        </p:grpSpPr>
        <p:sp>
          <p:nvSpPr>
            <p:cNvPr id="8" name="Rectangle 27"/>
            <p:cNvSpPr/>
            <p:nvPr/>
          </p:nvSpPr>
          <p:spPr bwMode="auto">
            <a:xfrm>
              <a:off x="539552" y="4005064"/>
              <a:ext cx="1878023" cy="692497"/>
            </a:xfrm>
            <a:prstGeom prst="rect">
              <a:avLst/>
            </a:prstGeom>
            <a:solidFill>
              <a:schemeClr val="bg1"/>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GB" sz="1250"/>
            </a:p>
          </p:txBody>
        </p:sp>
        <p:grpSp>
          <p:nvGrpSpPr>
            <p:cNvPr id="9" name="Group 28"/>
            <p:cNvGrpSpPr/>
            <p:nvPr/>
          </p:nvGrpSpPr>
          <p:grpSpPr bwMode="auto">
            <a:xfrm>
              <a:off x="638589" y="4054188"/>
              <a:ext cx="1594613" cy="198320"/>
              <a:chOff x="638589" y="4054188"/>
              <a:chExt cx="1594613" cy="198320"/>
            </a:xfrm>
          </p:grpSpPr>
          <p:cxnSp>
            <p:nvCxnSpPr>
              <p:cNvPr id="16" name="Straight Connector 35"/>
              <p:cNvCxnSpPr>
                <a:cxnSpLocks/>
              </p:cNvCxnSpPr>
              <p:nvPr/>
            </p:nvCxnSpPr>
            <p:spPr bwMode="auto">
              <a:xfrm>
                <a:off x="638589" y="4143562"/>
                <a:ext cx="477027" cy="0"/>
              </a:xfrm>
              <a:prstGeom prst="line">
                <a:avLst/>
              </a:prstGeom>
              <a:ln w="50800">
                <a:solidFill>
                  <a:srgbClr val="02E901"/>
                </a:solidFill>
              </a:ln>
              <a:effectLst/>
            </p:spPr>
            <p:style>
              <a:lnRef idx="2">
                <a:schemeClr val="accent1"/>
              </a:lnRef>
              <a:fillRef idx="0">
                <a:schemeClr val="accent1"/>
              </a:fillRef>
              <a:effectRef idx="1">
                <a:schemeClr val="accent1"/>
              </a:effectRef>
              <a:fontRef idx="minor">
                <a:schemeClr val="tx1"/>
              </a:fontRef>
            </p:style>
          </p:cxnSp>
          <p:sp>
            <p:nvSpPr>
              <p:cNvPr id="17" name="TextBox 36"/>
              <p:cNvSpPr txBox="1"/>
              <p:nvPr/>
            </p:nvSpPr>
            <p:spPr bwMode="auto">
              <a:xfrm>
                <a:off x="1115615" y="4054188"/>
                <a:ext cx="1117587" cy="198320"/>
              </a:xfrm>
              <a:prstGeom prst="rect">
                <a:avLst/>
              </a:prstGeom>
              <a:grpFill/>
            </p:spPr>
            <p:txBody>
              <a:bodyPr vert="horz" wrap="none" lIns="91440" tIns="45720" rIns="91440" bIns="45720" rtlCol="0" anchor="t">
                <a:spAutoFit/>
              </a:bodyPr>
              <a:lstStyle/>
              <a:p>
                <a:pPr algn="l">
                  <a:defRPr/>
                </a:pPr>
                <a:r>
                  <a:rPr lang="en-GB" sz="1050"/>
                  <a:t>First Science +</a:t>
                </a:r>
                <a:endParaRPr/>
              </a:p>
            </p:txBody>
          </p:sp>
        </p:grpSp>
        <p:grpSp>
          <p:nvGrpSpPr>
            <p:cNvPr id="10" name="Group 29"/>
            <p:cNvGrpSpPr/>
            <p:nvPr/>
          </p:nvGrpSpPr>
          <p:grpSpPr bwMode="auto">
            <a:xfrm>
              <a:off x="638589" y="4469686"/>
              <a:ext cx="1684197" cy="198320"/>
              <a:chOff x="638589" y="4054188"/>
              <a:chExt cx="1684197" cy="198320"/>
            </a:xfrm>
          </p:grpSpPr>
          <p:cxnSp>
            <p:nvCxnSpPr>
              <p:cNvPr id="14" name="Straight Connector 33"/>
              <p:cNvCxnSpPr>
                <a:cxnSpLocks/>
              </p:cNvCxnSpPr>
              <p:nvPr/>
            </p:nvCxnSpPr>
            <p:spPr bwMode="auto">
              <a:xfrm>
                <a:off x="638589" y="4143562"/>
                <a:ext cx="477027" cy="0"/>
              </a:xfrm>
              <a:prstGeom prst="line">
                <a:avLst/>
              </a:prstGeom>
              <a:ln w="50800">
                <a:solidFill>
                  <a:srgbClr val="E39C02"/>
                </a:solidFill>
              </a:ln>
              <a:effectLst/>
            </p:spPr>
            <p:style>
              <a:lnRef idx="2">
                <a:schemeClr val="accent1"/>
              </a:lnRef>
              <a:fillRef idx="0">
                <a:schemeClr val="accent1"/>
              </a:fillRef>
              <a:effectRef idx="1">
                <a:schemeClr val="accent1"/>
              </a:effectRef>
              <a:fontRef idx="minor">
                <a:schemeClr val="tx1"/>
              </a:fontRef>
            </p:style>
          </p:cxnSp>
          <p:sp>
            <p:nvSpPr>
              <p:cNvPr id="15" name="TextBox 34"/>
              <p:cNvSpPr txBox="1"/>
              <p:nvPr/>
            </p:nvSpPr>
            <p:spPr bwMode="auto">
              <a:xfrm>
                <a:off x="1115617" y="4054188"/>
                <a:ext cx="1207169" cy="198320"/>
              </a:xfrm>
              <a:prstGeom prst="rect">
                <a:avLst/>
              </a:prstGeom>
              <a:grpFill/>
            </p:spPr>
            <p:txBody>
              <a:bodyPr vert="horz" wrap="none" lIns="91440" tIns="45720" rIns="91440" bIns="45720" rtlCol="0" anchor="t">
                <a:spAutoFit/>
              </a:bodyPr>
              <a:lstStyle/>
              <a:p>
                <a:pPr algn="l">
                  <a:defRPr/>
                </a:pPr>
                <a:r>
                  <a:rPr lang="en-GB" sz="1050"/>
                  <a:t>MSV completion</a:t>
                </a:r>
                <a:endParaRPr/>
              </a:p>
            </p:txBody>
          </p:sp>
        </p:grpSp>
        <p:grpSp>
          <p:nvGrpSpPr>
            <p:cNvPr id="11" name="Group 30"/>
            <p:cNvGrpSpPr/>
            <p:nvPr/>
          </p:nvGrpSpPr>
          <p:grpSpPr bwMode="auto">
            <a:xfrm>
              <a:off x="638589" y="4265391"/>
              <a:ext cx="1329247" cy="198320"/>
              <a:chOff x="638589" y="4054188"/>
              <a:chExt cx="1329247" cy="198320"/>
            </a:xfrm>
          </p:grpSpPr>
          <p:cxnSp>
            <p:nvCxnSpPr>
              <p:cNvPr id="12" name="Straight Connector 31"/>
              <p:cNvCxnSpPr>
                <a:cxnSpLocks/>
              </p:cNvCxnSpPr>
              <p:nvPr/>
            </p:nvCxnSpPr>
            <p:spPr bwMode="auto">
              <a:xfrm>
                <a:off x="638589" y="4143562"/>
                <a:ext cx="477027" cy="0"/>
              </a:xfrm>
              <a:prstGeom prst="line">
                <a:avLst/>
              </a:prstGeom>
              <a:ln w="50800">
                <a:solidFill>
                  <a:srgbClr val="0100DE"/>
                </a:solidFill>
              </a:ln>
              <a:effectLst/>
            </p:spPr>
            <p:style>
              <a:lnRef idx="2">
                <a:schemeClr val="accent1"/>
              </a:lnRef>
              <a:fillRef idx="0">
                <a:schemeClr val="accent1"/>
              </a:fillRef>
              <a:effectRef idx="1">
                <a:schemeClr val="accent1"/>
              </a:effectRef>
              <a:fontRef idx="minor">
                <a:schemeClr val="tx1"/>
              </a:fontRef>
            </p:style>
          </p:cxnSp>
          <p:sp>
            <p:nvSpPr>
              <p:cNvPr id="13" name="TextBox 32"/>
              <p:cNvSpPr txBox="1"/>
              <p:nvPr/>
            </p:nvSpPr>
            <p:spPr bwMode="auto">
              <a:xfrm>
                <a:off x="1115617" y="4054188"/>
                <a:ext cx="852220" cy="198320"/>
              </a:xfrm>
              <a:prstGeom prst="rect">
                <a:avLst/>
              </a:prstGeom>
              <a:grpFill/>
            </p:spPr>
            <p:txBody>
              <a:bodyPr vert="horz" wrap="none" lIns="91440" tIns="45720" rIns="91440" bIns="45720" rtlCol="0" anchor="t">
                <a:spAutoFit/>
              </a:bodyPr>
              <a:lstStyle/>
              <a:p>
                <a:pPr algn="l">
                  <a:defRPr/>
                </a:pPr>
                <a:r>
                  <a:rPr lang="en-GB" sz="1050"/>
                  <a:t>Next steps</a:t>
                </a:r>
                <a:endParaRPr/>
              </a:p>
            </p:txBody>
          </p:sp>
        </p:grpSp>
      </p:grpSp>
      <p:sp>
        <p:nvSpPr>
          <p:cNvPr id="18" name="TextBox 8"/>
          <p:cNvSpPr txBox="1"/>
          <p:nvPr/>
        </p:nvSpPr>
        <p:spPr bwMode="auto">
          <a:xfrm>
            <a:off x="4716766" y="2361085"/>
            <a:ext cx="649801" cy="261610"/>
          </a:xfrm>
          <a:prstGeom prst="rect">
            <a:avLst/>
          </a:prstGeom>
        </p:spPr>
        <p:txBody>
          <a:bodyPr vert="horz" wrap="square" lIns="91440" tIns="45720" rIns="91440" bIns="45720" rtlCol="0" anchor="t">
            <a:spAutoFit/>
          </a:bodyPr>
          <a:lstStyle/>
          <a:p>
            <a:pPr algn="ctr">
              <a:defRPr/>
            </a:pPr>
            <a:r>
              <a:rPr lang="en-GB" sz="1100"/>
              <a:t>SIS18</a:t>
            </a:r>
            <a:endParaRPr/>
          </a:p>
        </p:txBody>
      </p:sp>
      <p:sp>
        <p:nvSpPr>
          <p:cNvPr id="19" name="TextBox 9"/>
          <p:cNvSpPr txBox="1"/>
          <p:nvPr/>
        </p:nvSpPr>
        <p:spPr bwMode="auto">
          <a:xfrm>
            <a:off x="8049926" y="2027520"/>
            <a:ext cx="1022511" cy="307777"/>
          </a:xfrm>
          <a:prstGeom prst="rect">
            <a:avLst/>
          </a:prstGeom>
        </p:spPr>
        <p:txBody>
          <a:bodyPr vert="horz" wrap="square" lIns="91440" tIns="45720" rIns="91440" bIns="45720" rtlCol="0" anchor="t">
            <a:spAutoFit/>
          </a:bodyPr>
          <a:lstStyle/>
          <a:p>
            <a:pPr algn="ctr">
              <a:defRPr/>
            </a:pPr>
            <a:r>
              <a:rPr lang="en-GB" sz="1400"/>
              <a:t>SIS100</a:t>
            </a:r>
            <a:endParaRPr lang="en-GB" sz="1100"/>
          </a:p>
        </p:txBody>
      </p:sp>
      <p:sp>
        <p:nvSpPr>
          <p:cNvPr id="20" name="TextBox 11"/>
          <p:cNvSpPr txBox="1"/>
          <p:nvPr/>
        </p:nvSpPr>
        <p:spPr bwMode="auto">
          <a:xfrm>
            <a:off x="7704566" y="3494680"/>
            <a:ext cx="722524" cy="523220"/>
          </a:xfrm>
          <a:prstGeom prst="rect">
            <a:avLst/>
          </a:prstGeom>
        </p:spPr>
        <p:txBody>
          <a:bodyPr vert="horz" wrap="square" lIns="91440" tIns="45720" rIns="91440" bIns="45720" rtlCol="0" anchor="t">
            <a:spAutoFit/>
          </a:bodyPr>
          <a:lstStyle/>
          <a:p>
            <a:pPr algn="l">
              <a:defRPr/>
            </a:pPr>
            <a:r>
              <a:rPr lang="en-GB" sz="1400"/>
              <a:t>Super-FRS</a:t>
            </a:r>
            <a:endParaRPr/>
          </a:p>
        </p:txBody>
      </p:sp>
      <p:sp>
        <p:nvSpPr>
          <p:cNvPr id="21" name="TextBox 12"/>
          <p:cNvSpPr txBox="1"/>
          <p:nvPr/>
        </p:nvSpPr>
        <p:spPr bwMode="auto">
          <a:xfrm>
            <a:off x="4136709" y="2921551"/>
            <a:ext cx="550672" cy="250068"/>
          </a:xfrm>
          <a:prstGeom prst="rect">
            <a:avLst/>
          </a:prstGeom>
        </p:spPr>
        <p:txBody>
          <a:bodyPr vert="horz" wrap="square" lIns="91440" tIns="45720" rIns="91440" bIns="45720" rtlCol="0" anchor="t">
            <a:spAutoFit/>
          </a:bodyPr>
          <a:lstStyle/>
          <a:p>
            <a:pPr algn="ctr">
              <a:defRPr/>
            </a:pPr>
            <a:r>
              <a:rPr lang="en-GB" sz="1050"/>
              <a:t>ESR</a:t>
            </a:r>
            <a:endParaRPr/>
          </a:p>
        </p:txBody>
      </p:sp>
      <p:sp>
        <p:nvSpPr>
          <p:cNvPr id="22" name="TextBox 13"/>
          <p:cNvSpPr txBox="1"/>
          <p:nvPr/>
        </p:nvSpPr>
        <p:spPr bwMode="auto">
          <a:xfrm>
            <a:off x="3371909" y="3719884"/>
            <a:ext cx="971964" cy="250068"/>
          </a:xfrm>
          <a:prstGeom prst="rect">
            <a:avLst/>
          </a:prstGeom>
        </p:spPr>
        <p:txBody>
          <a:bodyPr vert="horz" wrap="square" lIns="91440" tIns="45720" rIns="91440" bIns="45720" rtlCol="0" anchor="t">
            <a:spAutoFit/>
          </a:bodyPr>
          <a:lstStyle/>
          <a:p>
            <a:pPr algn="ctr">
              <a:defRPr/>
            </a:pPr>
            <a:r>
              <a:rPr lang="en-GB" sz="1050"/>
              <a:t>CRYRING</a:t>
            </a:r>
            <a:endParaRPr/>
          </a:p>
        </p:txBody>
      </p:sp>
      <p:sp>
        <p:nvSpPr>
          <p:cNvPr id="23" name="TextBox 14"/>
          <p:cNvSpPr txBox="1"/>
          <p:nvPr/>
        </p:nvSpPr>
        <p:spPr bwMode="auto">
          <a:xfrm>
            <a:off x="2004422" y="2285422"/>
            <a:ext cx="782724" cy="250068"/>
          </a:xfrm>
          <a:prstGeom prst="rect">
            <a:avLst/>
          </a:prstGeom>
        </p:spPr>
        <p:txBody>
          <a:bodyPr vert="horz" wrap="square" lIns="91440" tIns="45720" rIns="91440" bIns="45720" rtlCol="0" anchor="t">
            <a:spAutoFit/>
          </a:bodyPr>
          <a:lstStyle/>
          <a:p>
            <a:pPr algn="l">
              <a:defRPr/>
            </a:pPr>
            <a:r>
              <a:rPr lang="en-GB" sz="1050"/>
              <a:t>UNILAC</a:t>
            </a:r>
            <a:endParaRPr/>
          </a:p>
        </p:txBody>
      </p:sp>
      <p:sp>
        <p:nvSpPr>
          <p:cNvPr id="24" name="TextBox 18"/>
          <p:cNvSpPr txBox="1"/>
          <p:nvPr/>
        </p:nvSpPr>
        <p:spPr bwMode="auto">
          <a:xfrm>
            <a:off x="9681743" y="3672887"/>
            <a:ext cx="613753" cy="257890"/>
          </a:xfrm>
          <a:prstGeom prst="rect">
            <a:avLst/>
          </a:prstGeom>
        </p:spPr>
        <p:txBody>
          <a:bodyPr vert="horz" wrap="square" lIns="91440" tIns="45720" rIns="91440" bIns="45720" rtlCol="0" anchor="t">
            <a:spAutoFit/>
          </a:bodyPr>
          <a:lstStyle/>
          <a:p>
            <a:pPr algn="l">
              <a:defRPr/>
            </a:pPr>
            <a:r>
              <a:rPr lang="en-GB" sz="1100"/>
              <a:t>CBM</a:t>
            </a:r>
            <a:endParaRPr/>
          </a:p>
        </p:txBody>
      </p:sp>
      <p:sp>
        <p:nvSpPr>
          <p:cNvPr id="25" name="TextBox 19"/>
          <p:cNvSpPr txBox="1"/>
          <p:nvPr/>
        </p:nvSpPr>
        <p:spPr bwMode="auto">
          <a:xfrm>
            <a:off x="6705107" y="5172892"/>
            <a:ext cx="982903" cy="423449"/>
          </a:xfrm>
          <a:prstGeom prst="rect">
            <a:avLst/>
          </a:prstGeom>
        </p:spPr>
        <p:txBody>
          <a:bodyPr vert="horz" wrap="square" lIns="91440" tIns="45720" rIns="91440" bIns="45720" rtlCol="0" anchor="t">
            <a:spAutoFit/>
          </a:bodyPr>
          <a:lstStyle/>
          <a:p>
            <a:pPr algn="l">
              <a:defRPr/>
            </a:pPr>
            <a:r>
              <a:rPr lang="en-GB" sz="1100"/>
              <a:t>NUSTAR HEB</a:t>
            </a:r>
            <a:endParaRPr/>
          </a:p>
        </p:txBody>
      </p:sp>
      <p:sp>
        <p:nvSpPr>
          <p:cNvPr id="26" name="TextBox 20"/>
          <p:cNvSpPr txBox="1"/>
          <p:nvPr/>
        </p:nvSpPr>
        <p:spPr bwMode="auto">
          <a:xfrm>
            <a:off x="4024880" y="2516590"/>
            <a:ext cx="875837" cy="250068"/>
          </a:xfrm>
          <a:prstGeom prst="rect">
            <a:avLst/>
          </a:prstGeom>
        </p:spPr>
        <p:txBody>
          <a:bodyPr vert="horz" wrap="square" lIns="91440" tIns="45720" rIns="91440" bIns="45720" rtlCol="0" anchor="t">
            <a:spAutoFit/>
          </a:bodyPr>
          <a:lstStyle/>
          <a:p>
            <a:pPr algn="ctr">
              <a:defRPr/>
            </a:pPr>
            <a:r>
              <a:rPr lang="en-GB" sz="1050"/>
              <a:t>HITRAP</a:t>
            </a:r>
            <a:endParaRPr/>
          </a:p>
        </p:txBody>
      </p:sp>
      <p:grpSp>
        <p:nvGrpSpPr>
          <p:cNvPr id="27" name="Group 39"/>
          <p:cNvGrpSpPr/>
          <p:nvPr/>
        </p:nvGrpSpPr>
        <p:grpSpPr bwMode="auto">
          <a:xfrm>
            <a:off x="2350377" y="3046558"/>
            <a:ext cx="7365207" cy="3558723"/>
            <a:chOff x="2275019" y="2260296"/>
            <a:chExt cx="5240527" cy="2165416"/>
          </a:xfrm>
        </p:grpSpPr>
        <p:cxnSp>
          <p:nvCxnSpPr>
            <p:cNvPr id="28" name="Straight Connector 15"/>
            <p:cNvCxnSpPr>
              <a:cxnSpLocks/>
            </p:cNvCxnSpPr>
            <p:nvPr/>
          </p:nvCxnSpPr>
          <p:spPr bwMode="auto">
            <a:xfrm flipH="1">
              <a:off x="2937045" y="2602973"/>
              <a:ext cx="756396" cy="103915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9" name="TextBox 16"/>
            <p:cNvSpPr txBox="1"/>
            <p:nvPr/>
          </p:nvSpPr>
          <p:spPr bwMode="auto">
            <a:xfrm>
              <a:off x="2275019" y="3660557"/>
              <a:ext cx="1385713" cy="358400"/>
            </a:xfrm>
            <a:prstGeom prst="rect">
              <a:avLst/>
            </a:prstGeom>
            <a:grpFill/>
          </p:spPr>
          <p:txBody>
            <a:bodyPr vert="horz" wrap="square" lIns="91440" tIns="45720" rIns="91440" bIns="45720" rtlCol="0" anchor="t">
              <a:spAutoFit/>
            </a:bodyPr>
            <a:lstStyle/>
            <a:p>
              <a:pPr algn="ctr">
                <a:defRPr/>
              </a:pPr>
              <a:r>
                <a:rPr lang="en-GB" sz="1100" dirty="0"/>
                <a:t>Continuation of APPA, CBM and NUSTAR experiments in existing facility</a:t>
              </a:r>
              <a:endParaRPr dirty="0"/>
            </a:p>
          </p:txBody>
        </p:sp>
        <p:sp>
          <p:nvSpPr>
            <p:cNvPr id="30" name="TextBox 17"/>
            <p:cNvSpPr txBox="1"/>
            <p:nvPr/>
          </p:nvSpPr>
          <p:spPr bwMode="auto">
            <a:xfrm>
              <a:off x="5865124" y="4067312"/>
              <a:ext cx="1650422" cy="358400"/>
            </a:xfrm>
            <a:prstGeom prst="rect">
              <a:avLst/>
            </a:prstGeom>
            <a:grpFill/>
          </p:spPr>
          <p:txBody>
            <a:bodyPr vert="horz" wrap="square" lIns="91440" tIns="45720" rIns="91440" bIns="45720" rtlCol="0" anchor="t">
              <a:spAutoFit/>
            </a:bodyPr>
            <a:lstStyle/>
            <a:p>
              <a:pPr algn="ctr">
                <a:defRPr/>
              </a:pPr>
              <a:r>
                <a:rPr lang="en-GB" sz="1100" dirty="0"/>
                <a:t>APPA, NUSTAR and PANDA investigate options for further experiments at green lines</a:t>
              </a:r>
              <a:endParaRPr dirty="0"/>
            </a:p>
          </p:txBody>
        </p:sp>
        <p:cxnSp>
          <p:nvCxnSpPr>
            <p:cNvPr id="31" name="Straight Connector 21"/>
            <p:cNvCxnSpPr>
              <a:cxnSpLocks/>
            </p:cNvCxnSpPr>
            <p:nvPr/>
          </p:nvCxnSpPr>
          <p:spPr bwMode="auto">
            <a:xfrm flipH="1">
              <a:off x="2937045" y="2260296"/>
              <a:ext cx="1" cy="139335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22"/>
            <p:cNvCxnSpPr>
              <a:cxnSpLocks/>
            </p:cNvCxnSpPr>
            <p:nvPr/>
          </p:nvCxnSpPr>
          <p:spPr bwMode="auto">
            <a:xfrm>
              <a:off x="5961884" y="2974579"/>
              <a:ext cx="716334" cy="67906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23"/>
            <p:cNvCxnSpPr>
              <a:cxnSpLocks/>
            </p:cNvCxnSpPr>
            <p:nvPr/>
          </p:nvCxnSpPr>
          <p:spPr bwMode="auto">
            <a:xfrm>
              <a:off x="6641116" y="2667602"/>
              <a:ext cx="37101" cy="97452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34" name="Straight Connector 24"/>
          <p:cNvCxnSpPr>
            <a:cxnSpLocks/>
            <a:endCxn id="35" idx="3"/>
          </p:cNvCxnSpPr>
          <p:nvPr/>
        </p:nvCxnSpPr>
        <p:spPr bwMode="auto">
          <a:xfrm flipH="1" flipV="1">
            <a:off x="6584773" y="1428348"/>
            <a:ext cx="1220651" cy="112056"/>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5" name="TextBox 25"/>
          <p:cNvSpPr txBox="1"/>
          <p:nvPr/>
        </p:nvSpPr>
        <p:spPr bwMode="auto">
          <a:xfrm>
            <a:off x="5403284" y="1299401"/>
            <a:ext cx="1181489" cy="257890"/>
          </a:xfrm>
          <a:prstGeom prst="rect">
            <a:avLst/>
          </a:prstGeom>
        </p:spPr>
        <p:txBody>
          <a:bodyPr vert="horz" wrap="square" lIns="91440" tIns="45720" rIns="91440" bIns="45720" rtlCol="0" anchor="t">
            <a:spAutoFit/>
          </a:bodyPr>
          <a:lstStyle/>
          <a:p>
            <a:pPr algn="r">
              <a:defRPr/>
            </a:pPr>
            <a:r>
              <a:rPr lang="en-GB" sz="1100"/>
              <a:t>APPA Laser </a:t>
            </a:r>
            <a:endParaRPr/>
          </a:p>
        </p:txBody>
      </p:sp>
      <p:sp>
        <p:nvSpPr>
          <p:cNvPr id="36" name="Foliennummernplatzhalter 6"/>
          <p:cNvSpPr txBox="1"/>
          <p:nvPr/>
        </p:nvSpPr>
        <p:spPr bwMode="auto">
          <a:xfrm>
            <a:off x="918298" y="4404988"/>
            <a:ext cx="1432077" cy="238376"/>
          </a:xfrm>
          <a:prstGeom prst="rect">
            <a:avLst/>
          </a:prstGeom>
        </p:spPr>
        <p:txBody>
          <a:bodyPr/>
          <a:ls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sz="700">
              <a:solidFill>
                <a:schemeClr val="tx2"/>
              </a:solidFill>
            </a:endParaRPr>
          </a:p>
        </p:txBody>
      </p:sp>
      <p:sp>
        <p:nvSpPr>
          <p:cNvPr id="37" name="Pfeil nach links 8"/>
          <p:cNvSpPr/>
          <p:nvPr/>
        </p:nvSpPr>
        <p:spPr bwMode="auto">
          <a:xfrm>
            <a:off x="9738135" y="2963789"/>
            <a:ext cx="1641465" cy="531072"/>
          </a:xfrm>
          <a:prstGeom prst="leftArrow">
            <a:avLst>
              <a:gd name="adj1" fmla="val 50000"/>
              <a:gd name="adj2" fmla="val 50000"/>
            </a:avLst>
          </a:prstGeom>
          <a:solidFill>
            <a:srgbClr val="01D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6343" tIns="38171" rIns="76343" bIns="38171" numCol="1" spcCol="0" rtlCol="0" fromWordArt="0" anchor="ctr" anchorCtr="0" forceAA="0" compatLnSpc="1">
            <a:prstTxWarp prst="textNoShape">
              <a:avLst/>
            </a:prstTxWarp>
            <a:noAutofit/>
          </a:bodyPr>
          <a:lstStyle/>
          <a:p>
            <a:pPr algn="ctr">
              <a:defRPr/>
            </a:pPr>
            <a:r>
              <a:rPr lang="en-GB" sz="1400"/>
              <a:t>until 2028</a:t>
            </a:r>
            <a:endParaRPr/>
          </a:p>
        </p:txBody>
      </p:sp>
      <p:sp>
        <p:nvSpPr>
          <p:cNvPr id="38" name="Pfeil nach links 9"/>
          <p:cNvSpPr/>
          <p:nvPr/>
        </p:nvSpPr>
        <p:spPr bwMode="auto">
          <a:xfrm>
            <a:off x="9590068" y="5088042"/>
            <a:ext cx="1646732" cy="559016"/>
          </a:xfrm>
          <a:prstGeom prst="leftArrow">
            <a:avLst>
              <a:gd name="adj1" fmla="val 50000"/>
              <a:gd name="adj2" fmla="val 50000"/>
            </a:avLst>
          </a:prstGeom>
          <a:gradFill>
            <a:gsLst>
              <a:gs pos="0">
                <a:srgbClr val="0502E2"/>
              </a:gs>
              <a:gs pos="84000">
                <a:srgbClr val="E69B03"/>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6343" tIns="38171" rIns="76343" bIns="38171" numCol="1" spcCol="0" rtlCol="0" fromWordArt="0" anchor="ctr" anchorCtr="0" forceAA="0" compatLnSpc="1">
            <a:prstTxWarp prst="textNoShape">
              <a:avLst/>
            </a:prstTxWarp>
            <a:noAutofit/>
          </a:bodyPr>
          <a:lstStyle/>
          <a:p>
            <a:pPr algn="ctr">
              <a:defRPr/>
            </a:pPr>
            <a:r>
              <a:rPr lang="en-GB" sz="1400"/>
              <a:t>after 2028</a:t>
            </a:r>
            <a:endParaRPr/>
          </a:p>
        </p:txBody>
      </p:sp>
      <p:sp>
        <p:nvSpPr>
          <p:cNvPr id="39" name="TextBox 7"/>
          <p:cNvSpPr txBox="1"/>
          <p:nvPr/>
        </p:nvSpPr>
        <p:spPr bwMode="auto">
          <a:xfrm>
            <a:off x="10074210" y="3366376"/>
            <a:ext cx="1641465" cy="378407"/>
          </a:xfrm>
          <a:prstGeom prst="rect">
            <a:avLst/>
          </a:prstGeom>
        </p:spPr>
        <p:txBody>
          <a:bodyPr vert="horz" wrap="square" lIns="93695" tIns="46847" rIns="93695" bIns="46847" rtlCol="0" anchor="t">
            <a:spAutoFit/>
          </a:bodyPr>
          <a:lstStyle/>
          <a:p>
            <a:pPr algn="l">
              <a:defRPr/>
            </a:pPr>
            <a:r>
              <a:rPr lang="en-GB" sz="1850"/>
              <a:t>FAIR 2028</a:t>
            </a:r>
            <a:endParaRPr/>
          </a:p>
        </p:txBody>
      </p:sp>
      <p:sp>
        <p:nvSpPr>
          <p:cNvPr id="40" name="TextBox 40"/>
          <p:cNvSpPr txBox="1"/>
          <p:nvPr/>
        </p:nvSpPr>
        <p:spPr bwMode="auto">
          <a:xfrm>
            <a:off x="8211755" y="5196176"/>
            <a:ext cx="982903" cy="423449"/>
          </a:xfrm>
          <a:prstGeom prst="rect">
            <a:avLst/>
          </a:prstGeom>
        </p:spPr>
        <p:txBody>
          <a:bodyPr vert="horz" wrap="square" lIns="91440" tIns="45720" rIns="91440" bIns="45720" rtlCol="0" anchor="t">
            <a:spAutoFit/>
          </a:bodyPr>
          <a:lstStyle/>
          <a:p>
            <a:pPr algn="l">
              <a:defRPr/>
            </a:pPr>
            <a:r>
              <a:rPr lang="en-GB" sz="1100"/>
              <a:t>NUSTAR LEB</a:t>
            </a:r>
            <a:endParaRPr/>
          </a:p>
        </p:txBody>
      </p:sp>
      <p:sp>
        <p:nvSpPr>
          <p:cNvPr id="41" name="TextBox 41"/>
          <p:cNvSpPr txBox="1"/>
          <p:nvPr/>
        </p:nvSpPr>
        <p:spPr bwMode="auto">
          <a:xfrm>
            <a:off x="6053883" y="3768580"/>
            <a:ext cx="982903" cy="257890"/>
          </a:xfrm>
          <a:prstGeom prst="rect">
            <a:avLst/>
          </a:prstGeom>
        </p:spPr>
        <p:txBody>
          <a:bodyPr vert="horz" wrap="square" lIns="91440" tIns="45720" rIns="91440" bIns="45720" rtlCol="0" anchor="t">
            <a:spAutoFit/>
          </a:bodyPr>
          <a:lstStyle/>
          <a:p>
            <a:pPr algn="l">
              <a:defRPr/>
            </a:pPr>
            <a:r>
              <a:rPr lang="en-GB" sz="1100"/>
              <a:t>APPA Cave</a:t>
            </a:r>
            <a:endParaRPr/>
          </a:p>
        </p:txBody>
      </p:sp>
      <p:grpSp>
        <p:nvGrpSpPr>
          <p:cNvPr id="42" name="Group 47"/>
          <p:cNvGrpSpPr/>
          <p:nvPr/>
        </p:nvGrpSpPr>
        <p:grpSpPr bwMode="auto">
          <a:xfrm>
            <a:off x="4559758" y="2998767"/>
            <a:ext cx="2195521" cy="2318861"/>
            <a:chOff x="4001216" y="2490057"/>
            <a:chExt cx="1562168" cy="1410984"/>
          </a:xfrm>
        </p:grpSpPr>
        <p:sp>
          <p:nvSpPr>
            <p:cNvPr id="43" name="TextBox 42"/>
            <p:cNvSpPr txBox="1"/>
            <p:nvPr/>
          </p:nvSpPr>
          <p:spPr bwMode="auto">
            <a:xfrm>
              <a:off x="4320927" y="3744119"/>
              <a:ext cx="272826" cy="156922"/>
            </a:xfrm>
            <a:prstGeom prst="rect">
              <a:avLst/>
            </a:prstGeom>
            <a:grpFill/>
          </p:spPr>
          <p:txBody>
            <a:bodyPr vert="horz" wrap="none" lIns="91440" tIns="45720" rIns="91440" bIns="45720" rtlCol="0" anchor="t">
              <a:spAutoFit/>
            </a:bodyPr>
            <a:lstStyle/>
            <a:p>
              <a:pPr algn="ctr">
                <a:defRPr/>
              </a:pPr>
              <a:r>
                <a:rPr lang="en-GB" sz="1100"/>
                <a:t>CR</a:t>
              </a:r>
              <a:endParaRPr/>
            </a:p>
          </p:txBody>
        </p:sp>
        <p:sp>
          <p:nvSpPr>
            <p:cNvPr id="44" name="TextBox 43"/>
            <p:cNvSpPr txBox="1"/>
            <p:nvPr/>
          </p:nvSpPr>
          <p:spPr bwMode="auto">
            <a:xfrm>
              <a:off x="4001216" y="3078641"/>
              <a:ext cx="402852" cy="156922"/>
            </a:xfrm>
            <a:prstGeom prst="rect">
              <a:avLst/>
            </a:prstGeom>
            <a:grpFill/>
          </p:spPr>
          <p:txBody>
            <a:bodyPr vert="horz" wrap="none" lIns="91440" tIns="45720" rIns="91440" bIns="45720" rtlCol="0" anchor="t">
              <a:spAutoFit/>
            </a:bodyPr>
            <a:lstStyle/>
            <a:p>
              <a:pPr algn="l">
                <a:defRPr/>
              </a:pPr>
              <a:r>
                <a:rPr lang="en-GB" sz="1100"/>
                <a:t>HESR</a:t>
              </a:r>
              <a:endParaRPr/>
            </a:p>
          </p:txBody>
        </p:sp>
        <p:sp>
          <p:nvSpPr>
            <p:cNvPr id="45" name="TextBox 44"/>
            <p:cNvSpPr txBox="1"/>
            <p:nvPr/>
          </p:nvSpPr>
          <p:spPr bwMode="auto">
            <a:xfrm>
              <a:off x="4163181" y="2847979"/>
              <a:ext cx="467864" cy="156922"/>
            </a:xfrm>
            <a:prstGeom prst="rect">
              <a:avLst/>
            </a:prstGeom>
            <a:grpFill/>
          </p:spPr>
          <p:txBody>
            <a:bodyPr vert="horz" wrap="none" lIns="91440" tIns="45720" rIns="91440" bIns="45720" rtlCol="0" anchor="t">
              <a:spAutoFit/>
            </a:bodyPr>
            <a:lstStyle/>
            <a:p>
              <a:pPr algn="ctr">
                <a:defRPr/>
              </a:pPr>
              <a:r>
                <a:rPr lang="en-GB" sz="1100"/>
                <a:t>PANDA</a:t>
              </a:r>
              <a:endParaRPr/>
            </a:p>
          </p:txBody>
        </p:sp>
        <p:sp>
          <p:nvSpPr>
            <p:cNvPr id="46" name="TextBox 45"/>
            <p:cNvSpPr txBox="1"/>
            <p:nvPr/>
          </p:nvSpPr>
          <p:spPr bwMode="auto">
            <a:xfrm>
              <a:off x="4530308" y="3401860"/>
              <a:ext cx="388024" cy="156922"/>
            </a:xfrm>
            <a:prstGeom prst="rect">
              <a:avLst/>
            </a:prstGeom>
            <a:grpFill/>
          </p:spPr>
          <p:txBody>
            <a:bodyPr vert="horz" wrap="none" lIns="91440" tIns="45720" rIns="91440" bIns="45720" rtlCol="0" anchor="t">
              <a:spAutoFit/>
            </a:bodyPr>
            <a:lstStyle/>
            <a:p>
              <a:pPr algn="ctr">
                <a:defRPr/>
              </a:pPr>
              <a:r>
                <a:rPr lang="en-GB" sz="1100"/>
                <a:t>ILIMA</a:t>
              </a:r>
              <a:endParaRPr/>
            </a:p>
          </p:txBody>
        </p:sp>
        <p:sp>
          <p:nvSpPr>
            <p:cNvPr id="47" name="TextBox 46"/>
            <p:cNvSpPr txBox="1"/>
            <p:nvPr/>
          </p:nvSpPr>
          <p:spPr bwMode="auto">
            <a:xfrm>
              <a:off x="5095520" y="2490057"/>
              <a:ext cx="467864" cy="156922"/>
            </a:xfrm>
            <a:prstGeom prst="rect">
              <a:avLst/>
            </a:prstGeom>
            <a:grpFill/>
          </p:spPr>
          <p:txBody>
            <a:bodyPr vert="horz" wrap="none" lIns="91440" tIns="45720" rIns="91440" bIns="45720" rtlCol="0" anchor="t">
              <a:spAutoFit/>
            </a:bodyPr>
            <a:lstStyle/>
            <a:p>
              <a:pPr algn="ctr">
                <a:defRPr/>
              </a:pPr>
              <a:r>
                <a:rPr lang="en-GB" sz="1100"/>
                <a:t>SPARC</a:t>
              </a:r>
              <a:endParaRPr/>
            </a:p>
          </p:txBody>
        </p:sp>
      </p:grpSp>
      <p:pic>
        <p:nvPicPr>
          <p:cNvPr id="48" name="Picture 87" descr="FAIR_farb_RGB_3cm"/>
          <p:cNvPicPr>
            <a:picLocks noChangeAspect="1" noChangeArrowheads="1"/>
          </p:cNvPicPr>
          <p:nvPr/>
        </p:nvPicPr>
        <p:blipFill>
          <a:blip r:embed="rId3"/>
          <a:stretch/>
        </p:blipFill>
        <p:spPr bwMode="auto">
          <a:xfrm>
            <a:off x="96254" y="6362"/>
            <a:ext cx="1185333" cy="93133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6" name="Content Placeholder 3"/>
          <p:cNvSpPr txBox="1"/>
          <p:nvPr/>
        </p:nvSpPr>
        <p:spPr bwMode="auto">
          <a:xfrm>
            <a:off x="2174651" y="1576534"/>
            <a:ext cx="5040086" cy="400110"/>
          </a:xfrm>
          <a:prstGeom prst="rect">
            <a:avLst/>
          </a:prstGeom>
          <a:ln w="12700">
            <a:miter lim="400000"/>
          </a:ln>
        </p:spPr>
        <p:txBody>
          <a:bodyPr wrap="square" lIns="45719" rIns="45719">
            <a:spAutoFit/>
          </a:bodyPr>
          <a:lstStyle/>
          <a:p>
            <a:pPr defTabSz="342892">
              <a:spcBef>
                <a:spcPts val="400"/>
              </a:spcBef>
              <a:buClr>
                <a:srgbClr val="FF0000"/>
              </a:buClr>
              <a:buSzPct val="100000"/>
              <a:defRPr sz="1200">
                <a:solidFill>
                  <a:srgbClr val="333333"/>
                </a:solidFill>
              </a:defRPr>
            </a:pPr>
            <a:r>
              <a:rPr lang="en-US" sz="2000" b="1">
                <a:solidFill>
                  <a:srgbClr val="333333"/>
                </a:solidFill>
                <a:latin typeface="Arial"/>
              </a:rPr>
              <a:t>Cosmochronometer of the s-process</a:t>
            </a:r>
            <a:endParaRPr/>
          </a:p>
        </p:txBody>
      </p:sp>
      <p:sp>
        <p:nvSpPr>
          <p:cNvPr id="3" name="テキスト ボックス 2"/>
          <p:cNvSpPr txBox="1"/>
          <p:nvPr/>
        </p:nvSpPr>
        <p:spPr bwMode="auto">
          <a:xfrm>
            <a:off x="1497173" y="214198"/>
            <a:ext cx="7162538" cy="646331"/>
          </a:xfrm>
          <a:prstGeom prst="rect">
            <a:avLst/>
          </a:prstGeom>
          <a:solidFill>
            <a:schemeClr val="bg1"/>
          </a:solidFill>
        </p:spPr>
        <p:txBody>
          <a:bodyPr wrap="none" rtlCol="0">
            <a:spAutoFit/>
          </a:bodyPr>
          <a:lstStyle/>
          <a:p>
            <a:pPr defTabSz="457200">
              <a:defRPr/>
            </a:pPr>
            <a:r>
              <a:rPr lang="en-US" sz="3600" b="1" dirty="0">
                <a:solidFill>
                  <a:schemeClr val="tx2"/>
                </a:solidFill>
                <a:latin typeface="Arial"/>
                <a:ea typeface="游ゴシック"/>
                <a:cs typeface="Arial"/>
              </a:rPr>
              <a:t>Bound-State Beta Decay of </a:t>
            </a:r>
            <a:r>
              <a:rPr lang="en-US" sz="3600" b="1" baseline="30000" dirty="0">
                <a:solidFill>
                  <a:schemeClr val="tx2"/>
                </a:solidFill>
                <a:latin typeface="Arial"/>
                <a:ea typeface="游ゴシック"/>
                <a:cs typeface="Arial"/>
              </a:rPr>
              <a:t>205</a:t>
            </a:r>
            <a:r>
              <a:rPr lang="en-US" sz="3600" b="1" dirty="0">
                <a:solidFill>
                  <a:schemeClr val="tx2"/>
                </a:solidFill>
                <a:latin typeface="Arial"/>
                <a:ea typeface="游ゴシック"/>
                <a:cs typeface="Arial"/>
              </a:rPr>
              <a:t>Tl</a:t>
            </a:r>
            <a:endParaRPr lang="ja-JP" sz="3600" b="1" dirty="0">
              <a:solidFill>
                <a:schemeClr val="tx2"/>
              </a:solidFill>
              <a:latin typeface="Arial"/>
              <a:ea typeface="游ゴシック"/>
              <a:cs typeface="Arial"/>
            </a:endParaRPr>
          </a:p>
        </p:txBody>
      </p:sp>
      <p:pic>
        <p:nvPicPr>
          <p:cNvPr id="2" name="図 1" descr="ダイアグラム&#10;&#10;自動的に生成された説明"/>
          <p:cNvPicPr>
            <a:picLocks noChangeAspect="1"/>
          </p:cNvPicPr>
          <p:nvPr/>
        </p:nvPicPr>
        <p:blipFill>
          <a:blip r:embed="rId2"/>
          <a:stretch/>
        </p:blipFill>
        <p:spPr bwMode="auto">
          <a:xfrm>
            <a:off x="6804827" y="891732"/>
            <a:ext cx="5258729" cy="4590561"/>
          </a:xfrm>
          <a:prstGeom prst="rect">
            <a:avLst/>
          </a:prstGeom>
        </p:spPr>
      </p:pic>
      <p:sp>
        <p:nvSpPr>
          <p:cNvPr id="5" name="テキスト ボックス 4"/>
          <p:cNvSpPr txBox="1"/>
          <p:nvPr/>
        </p:nvSpPr>
        <p:spPr bwMode="auto">
          <a:xfrm>
            <a:off x="2174650" y="891732"/>
            <a:ext cx="8272633" cy="807913"/>
          </a:xfrm>
          <a:prstGeom prst="rect">
            <a:avLst/>
          </a:prstGeom>
        </p:spPr>
        <p:txBody>
          <a:bodyPr vert="horz" wrap="square" lIns="68580" tIns="34290" rIns="68580" bIns="34290" rtlCol="0" anchor="t">
            <a:spAutoFit/>
          </a:bodyPr>
          <a:lstStyle/>
          <a:p>
            <a:pPr defTabSz="457200">
              <a:defRPr/>
            </a:pPr>
            <a:r>
              <a:rPr lang="en-US" b="1" baseline="30000">
                <a:solidFill>
                  <a:srgbClr val="FF0000"/>
                </a:solidFill>
                <a:latin typeface="Arial"/>
                <a:ea typeface="游ゴシック"/>
                <a:cs typeface="Arial"/>
              </a:rPr>
              <a:t>205</a:t>
            </a:r>
            <a:r>
              <a:rPr lang="en-US" b="1">
                <a:solidFill>
                  <a:srgbClr val="FF0000"/>
                </a:solidFill>
                <a:latin typeface="Arial"/>
                <a:ea typeface="游ゴシック"/>
                <a:cs typeface="Arial"/>
              </a:rPr>
              <a:t>Tl: Stable in neutral atoms</a:t>
            </a:r>
            <a:endParaRPr/>
          </a:p>
          <a:p>
            <a:pPr defTabSz="457200">
              <a:defRPr/>
            </a:pPr>
            <a:r>
              <a:rPr lang="en-US" b="1">
                <a:solidFill>
                  <a:srgbClr val="FF0000"/>
                </a:solidFill>
                <a:latin typeface="Arial"/>
                <a:ea typeface="游ゴシック"/>
                <a:cs typeface="Arial"/>
              </a:rPr>
              <a:t>         Radioactive in bare ions</a:t>
            </a:r>
            <a:endParaRPr lang="ja-JP" b="1">
              <a:solidFill>
                <a:srgbClr val="FF0000"/>
              </a:solidFill>
              <a:latin typeface="Arial"/>
              <a:ea typeface="游ゴシック"/>
              <a:cs typeface="Arial"/>
            </a:endParaRPr>
          </a:p>
        </p:txBody>
      </p:sp>
      <p:pic>
        <p:nvPicPr>
          <p:cNvPr id="4" name="図 3"/>
          <p:cNvPicPr>
            <a:picLocks noChangeAspect="1"/>
          </p:cNvPicPr>
          <p:nvPr/>
        </p:nvPicPr>
        <p:blipFill>
          <a:blip r:embed="rId3"/>
          <a:stretch/>
        </p:blipFill>
        <p:spPr bwMode="auto">
          <a:xfrm>
            <a:off x="489516" y="2061399"/>
            <a:ext cx="5253459" cy="3687523"/>
          </a:xfrm>
          <a:prstGeom prst="rect">
            <a:avLst/>
          </a:prstGeom>
        </p:spPr>
      </p:pic>
      <p:sp>
        <p:nvSpPr>
          <p:cNvPr id="6" name="Content Placeholder 3"/>
          <p:cNvSpPr txBox="1"/>
          <p:nvPr/>
        </p:nvSpPr>
        <p:spPr bwMode="auto">
          <a:xfrm>
            <a:off x="2268058" y="6254286"/>
            <a:ext cx="6245321" cy="400110"/>
          </a:xfrm>
          <a:prstGeom prst="rect">
            <a:avLst/>
          </a:prstGeom>
          <a:ln w="12700">
            <a:miter lim="400000"/>
          </a:ln>
        </p:spPr>
        <p:txBody>
          <a:bodyPr wrap="square" lIns="45719" rIns="45719">
            <a:spAutoFit/>
          </a:bodyPr>
          <a:lstStyle/>
          <a:p>
            <a:pPr defTabSz="342892">
              <a:spcBef>
                <a:spcPts val="400"/>
              </a:spcBef>
              <a:buClr>
                <a:srgbClr val="FF0000"/>
              </a:buClr>
              <a:buSzPct val="100000"/>
              <a:defRPr sz="1200">
                <a:solidFill>
                  <a:srgbClr val="333333"/>
                </a:solidFill>
              </a:defRPr>
            </a:pPr>
            <a:r>
              <a:rPr lang="en-US" sz="2000" b="1">
                <a:solidFill>
                  <a:srgbClr val="333333"/>
                </a:solidFill>
                <a:latin typeface="Arial"/>
              </a:rPr>
              <a:t>LOREX project: new solar neutrino detector</a:t>
            </a:r>
            <a:endParaRPr/>
          </a:p>
        </p:txBody>
      </p:sp>
      <p:pic>
        <p:nvPicPr>
          <p:cNvPr id="7" name="図 6" descr="半分に切られた食べ物&#10;&#10;低い精度で自動的に生成された説明"/>
          <p:cNvPicPr>
            <a:picLocks noChangeAspect="1"/>
          </p:cNvPicPr>
          <p:nvPr/>
        </p:nvPicPr>
        <p:blipFill>
          <a:blip r:embed="rId4"/>
          <a:stretch/>
        </p:blipFill>
        <p:spPr bwMode="auto">
          <a:xfrm>
            <a:off x="8236825" y="5155835"/>
            <a:ext cx="2063314" cy="1487967"/>
          </a:xfrm>
          <a:prstGeom prst="rect">
            <a:avLst/>
          </a:prstGeom>
        </p:spPr>
      </p:pic>
      <p:sp>
        <p:nvSpPr>
          <p:cNvPr id="8" name="テキスト ボックス 7"/>
          <p:cNvSpPr txBox="1"/>
          <p:nvPr/>
        </p:nvSpPr>
        <p:spPr bwMode="auto">
          <a:xfrm>
            <a:off x="4253188" y="5991149"/>
            <a:ext cx="3685624" cy="369332"/>
          </a:xfrm>
          <a:prstGeom prst="rect">
            <a:avLst/>
          </a:prstGeom>
          <a:noFill/>
        </p:spPr>
        <p:txBody>
          <a:bodyPr wrap="none" rtlCol="0">
            <a:spAutoFit/>
          </a:bodyPr>
          <a:lstStyle/>
          <a:p>
            <a:pPr defTabSz="457200">
              <a:defRPr/>
            </a:pPr>
            <a:r>
              <a:rPr lang="en-US" sz="1800">
                <a:solidFill>
                  <a:prstClr val="black"/>
                </a:solidFill>
                <a:latin typeface="Arial"/>
                <a:ea typeface="游ゴシック"/>
                <a:cs typeface="Arial"/>
              </a:rPr>
              <a:t>Neutrino energy threshold 53 keV!</a:t>
            </a:r>
            <a:endParaRPr lang="ja-JP" sz="1800">
              <a:solidFill>
                <a:prstClr val="black"/>
              </a:solidFill>
              <a:latin typeface="Arial"/>
              <a:ea typeface="游ゴシック"/>
              <a:cs typeface="Arial"/>
            </a:endParaRPr>
          </a:p>
        </p:txBody>
      </p:sp>
      <p:pic>
        <p:nvPicPr>
          <p:cNvPr id="9" name="図 8"/>
          <p:cNvPicPr>
            <a:picLocks noChangeAspect="1"/>
          </p:cNvPicPr>
          <p:nvPr/>
        </p:nvPicPr>
        <p:blipFill>
          <a:blip r:embed="rId5"/>
          <a:stretch/>
        </p:blipFill>
        <p:spPr bwMode="auto">
          <a:xfrm>
            <a:off x="0" y="638"/>
            <a:ext cx="1466357" cy="1782188"/>
          </a:xfrm>
          <a:prstGeom prst="rect">
            <a:avLst/>
          </a:prstGeom>
        </p:spPr>
      </p:pic>
      <p:pic>
        <p:nvPicPr>
          <p:cNvPr id="11" name="Picture 8" descr="NUSTAR-Logo"/>
          <p:cNvPicPr>
            <a:picLocks noChangeAspect="1" noChangeArrowheads="1"/>
          </p:cNvPicPr>
          <p:nvPr/>
        </p:nvPicPr>
        <p:blipFill>
          <a:blip r:embed="rId6"/>
          <a:stretch/>
        </p:blipFill>
        <p:spPr bwMode="auto">
          <a:xfrm>
            <a:off x="10912001" y="24052"/>
            <a:ext cx="1279999" cy="96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749445" y="99832"/>
            <a:ext cx="8172315" cy="787557"/>
          </a:xfrm>
        </p:spPr>
        <p:txBody>
          <a:bodyPr/>
          <a:lstStyle/>
          <a:p>
            <a:pPr>
              <a:defRPr/>
            </a:pPr>
            <a:r>
              <a:rPr lang="de-DE" sz="3200" dirty="0" err="1">
                <a:solidFill>
                  <a:schemeClr val="tx2"/>
                </a:solidFill>
              </a:rPr>
              <a:t>Bound</a:t>
            </a:r>
            <a:r>
              <a:rPr lang="de-DE" sz="3200" dirty="0">
                <a:solidFill>
                  <a:schemeClr val="tx2"/>
                </a:solidFill>
              </a:rPr>
              <a:t> </a:t>
            </a:r>
            <a:r>
              <a:rPr lang="de-DE" sz="3200" dirty="0" err="1">
                <a:solidFill>
                  <a:schemeClr val="tx2"/>
                </a:solidFill>
              </a:rPr>
              <a:t>state</a:t>
            </a:r>
            <a:r>
              <a:rPr lang="de-DE" sz="3200" dirty="0">
                <a:solidFill>
                  <a:schemeClr val="tx2"/>
                </a:solidFill>
              </a:rPr>
              <a:t> </a:t>
            </a:r>
            <a:r>
              <a:rPr lang="de-DE" sz="3200" dirty="0" err="1">
                <a:solidFill>
                  <a:schemeClr val="tx2"/>
                </a:solidFill>
              </a:rPr>
              <a:t>beta</a:t>
            </a:r>
            <a:r>
              <a:rPr lang="de-DE" sz="3200" dirty="0">
                <a:solidFill>
                  <a:schemeClr val="tx2"/>
                </a:solidFill>
              </a:rPr>
              <a:t> </a:t>
            </a:r>
            <a:r>
              <a:rPr lang="de-DE" sz="3200" dirty="0" err="1">
                <a:solidFill>
                  <a:schemeClr val="tx2"/>
                </a:solidFill>
              </a:rPr>
              <a:t>decay</a:t>
            </a:r>
            <a:r>
              <a:rPr lang="de-DE" sz="3200" dirty="0">
                <a:solidFill>
                  <a:schemeClr val="tx2"/>
                </a:solidFill>
              </a:rPr>
              <a:t> </a:t>
            </a:r>
            <a:r>
              <a:rPr lang="de-DE" sz="3200" dirty="0" err="1">
                <a:solidFill>
                  <a:schemeClr val="tx2"/>
                </a:solidFill>
              </a:rPr>
              <a:t>of</a:t>
            </a:r>
            <a:r>
              <a:rPr lang="de-DE" sz="3200" dirty="0">
                <a:solidFill>
                  <a:schemeClr val="tx2"/>
                </a:solidFill>
              </a:rPr>
              <a:t> </a:t>
            </a:r>
            <a:r>
              <a:rPr lang="de-DE" sz="3200" baseline="30000" dirty="0">
                <a:solidFill>
                  <a:schemeClr val="tx2"/>
                </a:solidFill>
              </a:rPr>
              <a:t>205</a:t>
            </a:r>
            <a:r>
              <a:rPr lang="de-DE" sz="3200" dirty="0">
                <a:solidFill>
                  <a:schemeClr val="tx2"/>
                </a:solidFill>
              </a:rPr>
              <a:t>Tl</a:t>
            </a:r>
            <a:r>
              <a:rPr lang="de-DE" sz="3200" baseline="30000" dirty="0">
                <a:solidFill>
                  <a:schemeClr val="tx2"/>
                </a:solidFill>
              </a:rPr>
              <a:t>81+</a:t>
            </a:r>
            <a:endParaRPr dirty="0">
              <a:solidFill>
                <a:schemeClr val="tx2"/>
              </a:solidFill>
            </a:endParaRPr>
          </a:p>
        </p:txBody>
      </p:sp>
      <p:sp>
        <p:nvSpPr>
          <p:cNvPr id="3" name="Slide Number Placeholder 2"/>
          <p:cNvSpPr>
            <a:spLocks noGrp="1"/>
          </p:cNvSpPr>
          <p:nvPr>
            <p:ph type="sldNum" sz="quarter" idx="12"/>
          </p:nvPr>
        </p:nvSpPr>
        <p:spPr bwMode="auto"/>
        <p:txBody>
          <a:bodyPr/>
          <a:lstStyle/>
          <a:p>
            <a:pPr marL="0" marR="0" lvl="0" indent="0" algn="r" defTabSz="609585">
              <a:lnSpc>
                <a:spcPct val="100000"/>
              </a:lnSpc>
              <a:spcBef>
                <a:spcPts val="0"/>
              </a:spcBef>
              <a:spcAft>
                <a:spcPts val="0"/>
              </a:spcAft>
              <a:buClrTx/>
              <a:buSzTx/>
              <a:buFontTx/>
              <a:buNone/>
              <a:defRPr/>
            </a:pPr>
            <a:fld id="{125CBDDA-5CCF-8748-8988-9DC6C8981774}" type="slidenum">
              <a:rPr lang="de-DE" sz="1000" b="0" i="0" u="none" strike="noStrike" cap="none" spc="0">
                <a:ln>
                  <a:noFill/>
                </a:ln>
                <a:solidFill>
                  <a:srgbClr val="333333"/>
                </a:solidFill>
                <a:latin typeface="Arial"/>
                <a:ea typeface="Arial"/>
                <a:cs typeface="Arial"/>
              </a:rPr>
              <a:t>21</a:t>
            </a:fld>
            <a:endParaRPr lang="de-DE" sz="1000" b="0" i="0" u="none" strike="noStrike" cap="none" spc="0">
              <a:ln>
                <a:noFill/>
              </a:ln>
              <a:solidFill>
                <a:srgbClr val="333333"/>
              </a:solidFill>
              <a:latin typeface="Arial"/>
              <a:ea typeface="Arial"/>
              <a:cs typeface="Arial"/>
            </a:endParaRPr>
          </a:p>
        </p:txBody>
      </p:sp>
      <p:sp>
        <p:nvSpPr>
          <p:cNvPr id="4" name="Footer Placeholder 3"/>
          <p:cNvSpPr>
            <a:spLocks noGrp="1"/>
          </p:cNvSpPr>
          <p:nvPr>
            <p:ph type="ftr" sz="quarter" idx="3"/>
          </p:nvPr>
        </p:nvSpPr>
        <p:spPr bwMode="auto">
          <a:xfrm>
            <a:off x="5259425" y="6860961"/>
            <a:ext cx="4182132" cy="357156"/>
          </a:xfrm>
        </p:spPr>
        <p:txBody>
          <a:bodyPr/>
          <a:lstStyle/>
          <a:p>
            <a:pPr marL="0" marR="0" lvl="0" indent="0" algn="l" defTabSz="609585">
              <a:lnSpc>
                <a:spcPct val="100000"/>
              </a:lnSpc>
              <a:spcBef>
                <a:spcPts val="0"/>
              </a:spcBef>
              <a:spcAft>
                <a:spcPts val="0"/>
              </a:spcAft>
              <a:buClrTx/>
              <a:buSzTx/>
              <a:buFontTx/>
              <a:buNone/>
              <a:defRPr/>
            </a:pPr>
            <a:r>
              <a:rPr lang="en-US" sz="1000" b="0" i="0" u="none" strike="noStrike" cap="none" spc="0">
                <a:ln>
                  <a:noFill/>
                </a:ln>
                <a:solidFill>
                  <a:srgbClr val="333333"/>
                </a:solidFill>
                <a:latin typeface="Arial"/>
                <a:ea typeface="Arial"/>
                <a:cs typeface="Arial"/>
              </a:rPr>
              <a:t>15 Joint Scientif Council Meeting - Research </a:t>
            </a:r>
            <a:endParaRPr lang="de-DE" sz="1000" b="0" i="0" u="none" strike="noStrike" cap="none" spc="0">
              <a:ln>
                <a:noFill/>
              </a:ln>
              <a:solidFill>
                <a:srgbClr val="333333"/>
              </a:solidFill>
              <a:latin typeface="Arial"/>
              <a:ea typeface="Arial"/>
              <a:cs typeface="Arial"/>
            </a:endParaRPr>
          </a:p>
        </p:txBody>
      </p:sp>
      <p:grpSp>
        <p:nvGrpSpPr>
          <p:cNvPr id="9" name="Group 8"/>
          <p:cNvGrpSpPr>
            <a:grpSpLocks noChangeAspect="1"/>
          </p:cNvGrpSpPr>
          <p:nvPr/>
        </p:nvGrpSpPr>
        <p:grpSpPr bwMode="auto">
          <a:xfrm>
            <a:off x="270352" y="1787966"/>
            <a:ext cx="7177367" cy="3194147"/>
            <a:chOff x="1779475" y="1899335"/>
            <a:chExt cx="10248710" cy="4560988"/>
          </a:xfrm>
        </p:grpSpPr>
        <p:pic>
          <p:nvPicPr>
            <p:cNvPr id="10" name="Picture 9"/>
            <p:cNvPicPr>
              <a:picLocks noChangeAspect="1"/>
            </p:cNvPicPr>
            <p:nvPr/>
          </p:nvPicPr>
          <p:blipFill>
            <a:blip r:embed="rId3"/>
            <a:stretch/>
          </p:blipFill>
          <p:spPr bwMode="auto">
            <a:xfrm rot="704044">
              <a:off x="1779475" y="1899335"/>
              <a:ext cx="7053306" cy="2474005"/>
            </a:xfrm>
            <a:prstGeom prst="rect">
              <a:avLst/>
            </a:prstGeom>
          </p:spPr>
        </p:pic>
        <p:pic>
          <p:nvPicPr>
            <p:cNvPr id="11" name="Picture 10"/>
            <p:cNvPicPr>
              <a:picLocks noChangeAspect="1"/>
            </p:cNvPicPr>
            <p:nvPr/>
          </p:nvPicPr>
          <p:blipFill>
            <a:blip r:embed="rId4"/>
            <a:srcRect l="64531" t="18900"/>
            <a:stretch/>
          </p:blipFill>
          <p:spPr bwMode="auto">
            <a:xfrm>
              <a:off x="8801100" y="2400300"/>
              <a:ext cx="3227085" cy="4060023"/>
            </a:xfrm>
            <a:prstGeom prst="rect">
              <a:avLst/>
            </a:prstGeom>
          </p:spPr>
        </p:pic>
      </p:grpSp>
      <p:pic>
        <p:nvPicPr>
          <p:cNvPr id="17" name="Picture 16"/>
          <p:cNvPicPr>
            <a:picLocks noChangeAspect="1"/>
          </p:cNvPicPr>
          <p:nvPr/>
        </p:nvPicPr>
        <p:blipFill>
          <a:blip r:embed="rId5"/>
          <a:stretch/>
        </p:blipFill>
        <p:spPr bwMode="auto">
          <a:xfrm>
            <a:off x="7156455" y="1332579"/>
            <a:ext cx="5097582" cy="1812723"/>
          </a:xfrm>
          <a:prstGeom prst="rect">
            <a:avLst/>
          </a:prstGeom>
        </p:spPr>
      </p:pic>
      <p:sp>
        <p:nvSpPr>
          <p:cNvPr id="19" name="Content Placeholder 2"/>
          <p:cNvSpPr txBox="1"/>
          <p:nvPr/>
        </p:nvSpPr>
        <p:spPr bwMode="auto">
          <a:xfrm>
            <a:off x="7542258" y="1430810"/>
            <a:ext cx="1344895" cy="357156"/>
          </a:xfrm>
          <a:prstGeom prst="rect">
            <a:avLst/>
          </a:prstGeom>
          <a:solidFill>
            <a:schemeClr val="bg1"/>
          </a:solidFill>
        </p:spPr>
        <p:txBody>
          <a:bodyPr anchor="t" anchorCtr="0">
            <a:normAutofit/>
          </a:bodyPr>
          <a:lstStyle>
            <a:lvl1pPr marL="228600" indent="-228600" algn="l" defTabSz="914400">
              <a:lnSpc>
                <a:spcPct val="90000"/>
              </a:lnSpc>
              <a:spcBef>
                <a:spcPts val="1000"/>
              </a:spcBef>
              <a:buClr>
                <a:srgbClr val="00B0F0"/>
              </a:buClr>
              <a:buFont typeface="Wingdings"/>
              <a:buChar char="§"/>
              <a:defRPr sz="3200" b="0" i="0">
                <a:solidFill>
                  <a:schemeClr val="tx1"/>
                </a:solidFill>
                <a:latin typeface="Arial"/>
                <a:ea typeface="Arial"/>
                <a:cs typeface="Arial"/>
              </a:defRPr>
            </a:lvl1pPr>
            <a:lvl2pPr marL="685800" indent="-228600" algn="l" defTabSz="914400">
              <a:lnSpc>
                <a:spcPct val="90000"/>
              </a:lnSpc>
              <a:spcBef>
                <a:spcPts val="500"/>
              </a:spcBef>
              <a:buClr>
                <a:srgbClr val="00B0F0"/>
              </a:buClr>
              <a:buFont typeface="Wingdings"/>
              <a:buChar char="§"/>
              <a:defRPr sz="3200" b="0" i="0">
                <a:solidFill>
                  <a:schemeClr val="tx1"/>
                </a:solidFill>
                <a:latin typeface="Arial"/>
                <a:ea typeface="Arial"/>
                <a:cs typeface="Arial"/>
              </a:defRPr>
            </a:lvl2pPr>
            <a:lvl3pPr marL="1143000" indent="-228600" algn="l" defTabSz="914400">
              <a:lnSpc>
                <a:spcPct val="90000"/>
              </a:lnSpc>
              <a:spcBef>
                <a:spcPts val="500"/>
              </a:spcBef>
              <a:buClr>
                <a:srgbClr val="00B0F0"/>
              </a:buClr>
              <a:buFont typeface="Wingdings"/>
              <a:buChar char="§"/>
              <a:defRPr sz="3200" b="0" i="0">
                <a:solidFill>
                  <a:schemeClr val="tx1"/>
                </a:solidFill>
                <a:latin typeface="Arial"/>
                <a:ea typeface="Arial"/>
                <a:cs typeface="Arial"/>
              </a:defRPr>
            </a:lvl3pPr>
            <a:lvl4pPr marL="1600200" indent="-228600" algn="l" defTabSz="914400">
              <a:lnSpc>
                <a:spcPct val="90000"/>
              </a:lnSpc>
              <a:spcBef>
                <a:spcPts val="500"/>
              </a:spcBef>
              <a:buClr>
                <a:srgbClr val="00B0F0"/>
              </a:buClr>
              <a:buFont typeface="Wingdings"/>
              <a:buChar char="§"/>
              <a:defRPr sz="3200" b="0" i="0">
                <a:solidFill>
                  <a:schemeClr val="tx1"/>
                </a:solidFill>
                <a:latin typeface="Arial"/>
                <a:ea typeface="Arial"/>
                <a:cs typeface="Arial"/>
              </a:defRPr>
            </a:lvl4pPr>
            <a:lvl5pPr marL="2057400" indent="-228600" algn="l" defTabSz="914400">
              <a:lnSpc>
                <a:spcPct val="90000"/>
              </a:lnSpc>
              <a:spcBef>
                <a:spcPts val="500"/>
              </a:spcBef>
              <a:buClr>
                <a:srgbClr val="00B0F0"/>
              </a:buClr>
              <a:buFont typeface="Wingdings"/>
              <a:buChar char="§"/>
              <a:defRPr sz="3200" b="0" i="0">
                <a:solidFill>
                  <a:schemeClr val="tx1"/>
                </a:solidFill>
                <a:latin typeface="Arial"/>
                <a:ea typeface="Arial"/>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ctr" defTabSz="1219170">
              <a:lnSpc>
                <a:spcPct val="90000"/>
              </a:lnSpc>
              <a:spcBef>
                <a:spcPts val="0"/>
              </a:spcBef>
              <a:spcAft>
                <a:spcPts val="4000"/>
              </a:spcAft>
              <a:buClr>
                <a:srgbClr val="00B0F0"/>
              </a:buClr>
              <a:buSzTx/>
              <a:buFont typeface="Wingdings"/>
              <a:buNone/>
              <a:defRPr/>
            </a:pPr>
            <a:r>
              <a:rPr lang="en-AU" sz="1450" b="0" i="0" u="none" strike="noStrike" cap="none" spc="0">
                <a:ln>
                  <a:noFill/>
                </a:ln>
                <a:solidFill>
                  <a:prstClr val="black"/>
                </a:solidFill>
                <a:latin typeface="Arial"/>
                <a:cs typeface="Arial"/>
              </a:rPr>
              <a:t>Accepted in</a:t>
            </a:r>
            <a:endParaRPr/>
          </a:p>
        </p:txBody>
      </p:sp>
      <p:pic>
        <p:nvPicPr>
          <p:cNvPr id="21" name="Picture 2"/>
          <p:cNvPicPr>
            <a:picLocks noChangeAspect="1" noChangeArrowheads="1"/>
          </p:cNvPicPr>
          <p:nvPr/>
        </p:nvPicPr>
        <p:blipFill>
          <a:blip r:embed="rId6"/>
          <a:stretch/>
        </p:blipFill>
        <p:spPr bwMode="auto">
          <a:xfrm>
            <a:off x="7542256" y="1689472"/>
            <a:ext cx="1344895" cy="328817"/>
          </a:xfrm>
          <a:prstGeom prst="rect">
            <a:avLst/>
          </a:prstGeom>
          <a:noFill/>
        </p:spPr>
      </p:pic>
      <p:sp>
        <p:nvSpPr>
          <p:cNvPr id="22" name="TextBox 21"/>
          <p:cNvSpPr txBox="1"/>
          <p:nvPr/>
        </p:nvSpPr>
        <p:spPr bwMode="auto">
          <a:xfrm>
            <a:off x="7374268" y="3138619"/>
            <a:ext cx="4678033" cy="1026178"/>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450" b="0" i="0" u="none" strike="noStrike" cap="none" spc="0">
                <a:ln>
                  <a:noFill/>
                </a:ln>
                <a:solidFill>
                  <a:prstClr val="black"/>
                </a:solidFill>
                <a:latin typeface="Arial"/>
                <a:ea typeface="Arial"/>
                <a:cs typeface="Arial"/>
              </a:rPr>
              <a:t>Combined with meteoritic data, new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Pb and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Tl decay rates in plasmas, and astrophysical simulations, the isolation time of the solar matter from the last synthesis of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Pb is for the first time positive! </a:t>
            </a:r>
            <a:endParaRPr/>
          </a:p>
        </p:txBody>
      </p:sp>
      <p:sp>
        <p:nvSpPr>
          <p:cNvPr id="24" name="TextBox 23"/>
          <p:cNvSpPr txBox="1"/>
          <p:nvPr/>
        </p:nvSpPr>
        <p:spPr bwMode="auto">
          <a:xfrm>
            <a:off x="8423783" y="4106531"/>
            <a:ext cx="3533981" cy="328231"/>
          </a:xfrm>
          <a:prstGeom prst="rect">
            <a:avLst/>
          </a:prstGeom>
        </p:spPr>
        <p:txBody>
          <a:bodyPr vert="horz" wrap="non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350" b="0" i="1" u="none" strike="noStrike" cap="none" spc="0">
                <a:ln>
                  <a:noFill/>
                </a:ln>
                <a:solidFill>
                  <a:prstClr val="black"/>
                </a:solidFill>
                <a:latin typeface="Arial"/>
                <a:ea typeface="Arial"/>
                <a:cs typeface="Arial"/>
              </a:rPr>
              <a:t>G. Leckenby et al., Nature 635, 321 (2024) </a:t>
            </a:r>
            <a:endParaRPr/>
          </a:p>
        </p:txBody>
      </p:sp>
      <p:sp>
        <p:nvSpPr>
          <p:cNvPr id="25" name="TextBox 24"/>
          <p:cNvSpPr txBox="1"/>
          <p:nvPr/>
        </p:nvSpPr>
        <p:spPr bwMode="auto">
          <a:xfrm>
            <a:off x="7350491" y="4555615"/>
            <a:ext cx="4820623" cy="1251946"/>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450" b="0" i="0" u="none" strike="noStrike" cap="none" spc="0">
                <a:ln>
                  <a:noFill/>
                </a:ln>
                <a:solidFill>
                  <a:prstClr val="black"/>
                </a:solidFill>
                <a:latin typeface="Arial"/>
                <a:ea typeface="Arial"/>
                <a:cs typeface="Arial"/>
              </a:rPr>
              <a:t>Combined with new neutrino capture rates, the new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Tl decay constant sets precise constraints on the production of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Pb by solar pp neutrinos, and thus for the LOREX project aiming at measuring </a:t>
            </a:r>
            <a:r>
              <a:rPr lang="en-US" sz="1450" b="0" i="0" u="none" strike="noStrike" cap="none" spc="0" baseline="30000">
                <a:ln>
                  <a:noFill/>
                </a:ln>
                <a:solidFill>
                  <a:prstClr val="black"/>
                </a:solidFill>
                <a:latin typeface="Arial"/>
                <a:ea typeface="Arial"/>
                <a:cs typeface="Arial"/>
              </a:rPr>
              <a:t>205</a:t>
            </a:r>
            <a:r>
              <a:rPr lang="en-US" sz="1450" b="0" i="0" u="none" strike="noStrike" cap="none" spc="0">
                <a:ln>
                  <a:noFill/>
                </a:ln>
                <a:solidFill>
                  <a:prstClr val="black"/>
                </a:solidFill>
                <a:latin typeface="Arial"/>
                <a:ea typeface="Arial"/>
                <a:cs typeface="Arial"/>
              </a:rPr>
              <a:t>Pb in lorandite minerals</a:t>
            </a:r>
            <a:endParaRPr/>
          </a:p>
        </p:txBody>
      </p:sp>
      <p:sp>
        <p:nvSpPr>
          <p:cNvPr id="26" name="TextBox 25"/>
          <p:cNvSpPr txBox="1"/>
          <p:nvPr/>
        </p:nvSpPr>
        <p:spPr bwMode="auto">
          <a:xfrm>
            <a:off x="7954497" y="5680991"/>
            <a:ext cx="4446217" cy="328231"/>
          </a:xfrm>
          <a:prstGeom prst="rect">
            <a:avLst/>
          </a:prstGeom>
        </p:spPr>
        <p:txBody>
          <a:bodyPr vert="horz" wrap="non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350" b="0" i="1" u="none" strike="noStrike" cap="none" spc="0">
                <a:ln>
                  <a:noFill/>
                </a:ln>
                <a:solidFill>
                  <a:prstClr val="black"/>
                </a:solidFill>
                <a:latin typeface="Arial"/>
                <a:ea typeface="Arial"/>
                <a:cs typeface="Arial"/>
              </a:rPr>
              <a:t>R. S. Sidhu et al., Phys. Rev. Lett. 133, 232701 (2024) </a:t>
            </a:r>
            <a:endParaRPr/>
          </a:p>
        </p:txBody>
      </p:sp>
      <p:pic>
        <p:nvPicPr>
          <p:cNvPr id="27" name="Picture 13"/>
          <p:cNvPicPr>
            <a:picLocks noChangeAspect="1" noChangeArrowheads="1"/>
          </p:cNvPicPr>
          <p:nvPr/>
        </p:nvPicPr>
        <p:blipFill>
          <a:blip r:embed="rId7"/>
          <a:stretch/>
        </p:blipFill>
        <p:spPr bwMode="auto">
          <a:xfrm>
            <a:off x="7516034" y="5964024"/>
            <a:ext cx="554079" cy="556301"/>
          </a:xfrm>
          <a:prstGeom prst="rect">
            <a:avLst/>
          </a:prstGeom>
          <a:noFill/>
          <a:ln>
            <a:noFill/>
          </a:ln>
        </p:spPr>
      </p:pic>
      <p:pic>
        <p:nvPicPr>
          <p:cNvPr id="28" name="Picture 2" descr="https://www.gsi.de/fileadmin/_processed_/4/4/csm_sparclogo_bc5be07c61.jpg"/>
          <p:cNvPicPr>
            <a:picLocks noChangeAspect="1" noChangeArrowheads="1"/>
          </p:cNvPicPr>
          <p:nvPr/>
        </p:nvPicPr>
        <p:blipFill>
          <a:blip r:embed="rId8"/>
          <a:stretch/>
        </p:blipFill>
        <p:spPr bwMode="auto">
          <a:xfrm>
            <a:off x="8152554" y="6004872"/>
            <a:ext cx="1675732" cy="475165"/>
          </a:xfrm>
          <a:prstGeom prst="rect">
            <a:avLst/>
          </a:prstGeom>
          <a:noFill/>
          <a:ln>
            <a:noFill/>
          </a:ln>
        </p:spPr>
      </p:pic>
      <p:pic>
        <p:nvPicPr>
          <p:cNvPr id="29" name="Picture 8"/>
          <p:cNvPicPr>
            <a:picLocks noChangeAspect="1" noChangeArrowheads="1"/>
          </p:cNvPicPr>
          <p:nvPr/>
        </p:nvPicPr>
        <p:blipFill>
          <a:blip r:embed="rId9"/>
          <a:stretch/>
        </p:blipFill>
        <p:spPr bwMode="auto">
          <a:xfrm>
            <a:off x="9921760" y="5980056"/>
            <a:ext cx="538293" cy="544949"/>
          </a:xfrm>
          <a:prstGeom prst="rect">
            <a:avLst/>
          </a:prstGeom>
          <a:noFill/>
          <a:ln>
            <a:noFill/>
          </a:ln>
        </p:spPr>
      </p:pic>
      <p:pic>
        <p:nvPicPr>
          <p:cNvPr id="6" name="Picture 5" descr="A black and red text with a white background&#10;&#10;Description automatically generated"/>
          <p:cNvPicPr>
            <a:picLocks noChangeAspect="1"/>
          </p:cNvPicPr>
          <p:nvPr/>
        </p:nvPicPr>
        <p:blipFill>
          <a:blip r:embed="rId10"/>
          <a:stretch/>
        </p:blipFill>
        <p:spPr bwMode="auto">
          <a:xfrm>
            <a:off x="10600332" y="6012531"/>
            <a:ext cx="881797" cy="480000"/>
          </a:xfrm>
          <a:prstGeom prst="rect">
            <a:avLst/>
          </a:prstGeom>
        </p:spPr>
      </p:pic>
      <p:pic>
        <p:nvPicPr>
          <p:cNvPr id="8" name="Picture 7" descr="A logo of a skin condition&#10;&#10;Description automatically generated"/>
          <p:cNvPicPr>
            <a:picLocks noChangeAspect="1"/>
          </p:cNvPicPr>
          <p:nvPr/>
        </p:nvPicPr>
        <p:blipFill>
          <a:blip r:embed="rId11"/>
          <a:stretch/>
        </p:blipFill>
        <p:spPr bwMode="auto">
          <a:xfrm>
            <a:off x="11530040" y="5959156"/>
            <a:ext cx="661961" cy="480000"/>
          </a:xfrm>
          <a:prstGeom prst="rect">
            <a:avLst/>
          </a:prstGeom>
        </p:spPr>
      </p:pic>
      <p:pic>
        <p:nvPicPr>
          <p:cNvPr id="5" name="図 8"/>
          <p:cNvPicPr>
            <a:picLocks noChangeAspect="1"/>
          </p:cNvPicPr>
          <p:nvPr/>
        </p:nvPicPr>
        <p:blipFill>
          <a:blip r:embed="rId12"/>
          <a:stretch/>
        </p:blipFill>
        <p:spPr bwMode="auto">
          <a:xfrm>
            <a:off x="0" y="638"/>
            <a:ext cx="1466357" cy="1782188"/>
          </a:xfrm>
          <a:prstGeom prst="rect">
            <a:avLst/>
          </a:prstGeom>
        </p:spPr>
      </p:pic>
      <p:grpSp>
        <p:nvGrpSpPr>
          <p:cNvPr id="13" name="Gruppieren 12"/>
          <p:cNvGrpSpPr/>
          <p:nvPr/>
        </p:nvGrpSpPr>
        <p:grpSpPr>
          <a:xfrm>
            <a:off x="151413" y="3560457"/>
            <a:ext cx="5036317" cy="3209500"/>
            <a:chOff x="77961" y="3270538"/>
            <a:chExt cx="5036317" cy="3209500"/>
          </a:xfrm>
        </p:grpSpPr>
        <p:pic>
          <p:nvPicPr>
            <p:cNvPr id="12" name="Picture 11"/>
            <p:cNvPicPr>
              <a:picLocks noChangeAspect="1"/>
            </p:cNvPicPr>
            <p:nvPr/>
          </p:nvPicPr>
          <p:blipFill>
            <a:blip r:embed="rId13"/>
            <a:stretch/>
          </p:blipFill>
          <p:spPr bwMode="auto">
            <a:xfrm>
              <a:off x="77961" y="3270538"/>
              <a:ext cx="5036317" cy="3209500"/>
            </a:xfrm>
            <a:prstGeom prst="rect">
              <a:avLst/>
            </a:prstGeom>
          </p:spPr>
        </p:pic>
        <p:sp>
          <p:nvSpPr>
            <p:cNvPr id="14" name="TextBox 13"/>
            <p:cNvSpPr txBox="1"/>
            <p:nvPr/>
          </p:nvSpPr>
          <p:spPr bwMode="auto">
            <a:xfrm>
              <a:off x="2296110" y="5591852"/>
              <a:ext cx="2679364" cy="533351"/>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350" b="1" i="0" u="none" strike="noStrike" cap="none" spc="0">
                  <a:ln>
                    <a:noFill/>
                  </a:ln>
                  <a:solidFill>
                    <a:prstClr val="black"/>
                  </a:solidFill>
                  <a:latin typeface="Arial"/>
                  <a:ea typeface="Arial"/>
                  <a:cs typeface="Arial"/>
                </a:rPr>
                <a:t>ESR</a:t>
              </a:r>
              <a:r>
                <a:rPr lang="en-US" sz="1350" b="0" i="0" u="none" strike="noStrike" cap="none" spc="0">
                  <a:ln>
                    <a:noFill/>
                  </a:ln>
                  <a:solidFill>
                    <a:prstClr val="black"/>
                  </a:solidFill>
                  <a:latin typeface="Arial"/>
                  <a:ea typeface="Arial"/>
                  <a:cs typeface="Arial"/>
                </a:rPr>
                <a:t>:</a:t>
              </a:r>
              <a:endParaRPr/>
            </a:p>
            <a:p>
              <a:pPr marL="0" marR="0" lvl="0" indent="0" algn="l" defTabSz="609585">
                <a:lnSpc>
                  <a:spcPct val="100000"/>
                </a:lnSpc>
                <a:spcBef>
                  <a:spcPts val="0"/>
                </a:spcBef>
                <a:spcAft>
                  <a:spcPts val="0"/>
                </a:spcAft>
                <a:buClrTx/>
                <a:buSzTx/>
                <a:buFontTx/>
                <a:buNone/>
                <a:defRPr/>
              </a:pPr>
              <a:r>
                <a:rPr lang="en-US" sz="1350" b="0" i="0" u="none" strike="noStrike" cap="none" spc="0">
                  <a:ln>
                    <a:noFill/>
                  </a:ln>
                  <a:solidFill>
                    <a:prstClr val="black"/>
                  </a:solidFill>
                  <a:latin typeface="Arial"/>
                  <a:ea typeface="Arial"/>
                  <a:cs typeface="Arial"/>
                </a:rPr>
                <a:t>Storage times of up to 10 hours</a:t>
              </a:r>
              <a:endParaRPr/>
            </a:p>
          </p:txBody>
        </p:sp>
        <p:sp>
          <p:nvSpPr>
            <p:cNvPr id="7" name="TextBox 6"/>
            <p:cNvSpPr txBox="1"/>
            <p:nvPr/>
          </p:nvSpPr>
          <p:spPr bwMode="auto">
            <a:xfrm>
              <a:off x="3038069" y="5010424"/>
              <a:ext cx="2076209" cy="707886"/>
            </a:xfrm>
            <a:prstGeom prst="rect">
              <a:avLst/>
            </a:prstGeom>
          </p:spPr>
          <p:txBody>
            <a:bodyPr vert="horz" wrap="none" lIns="91440" tIns="45720" rIns="91440" bIns="45720" rtlCol="0" anchor="t">
              <a:spAutoFit/>
            </a:bodyPr>
            <a:lstStyle/>
            <a:p>
              <a:pPr algn="l">
                <a:defRPr/>
              </a:pPr>
              <a:r>
                <a:rPr lang="en-GB" sz="2000" dirty="0"/>
                <a:t>T</a:t>
              </a:r>
              <a:r>
                <a:rPr lang="en-GB" sz="2000" baseline="-25000" dirty="0"/>
                <a:t>1/2</a:t>
              </a:r>
              <a:r>
                <a:rPr lang="en-GB" sz="2000" baseline="30000" dirty="0"/>
                <a:t>the</a:t>
              </a:r>
              <a:r>
                <a:rPr lang="en-GB" sz="2000" dirty="0"/>
                <a:t> =122 days</a:t>
              </a:r>
              <a:endParaRPr dirty="0"/>
            </a:p>
            <a:p>
              <a:pPr algn="l">
                <a:defRPr/>
              </a:pPr>
              <a:r>
                <a:rPr lang="en-GB" sz="2000" dirty="0"/>
                <a:t>T</a:t>
              </a:r>
              <a:r>
                <a:rPr lang="en-GB" sz="2000" baseline="-25000" dirty="0"/>
                <a:t>1/2</a:t>
              </a:r>
              <a:r>
                <a:rPr lang="en-GB" sz="2000" baseline="30000" dirty="0"/>
                <a:t>exp</a:t>
              </a:r>
              <a:r>
                <a:rPr lang="en-GB" sz="2000" dirty="0"/>
                <a:t>=291 days</a:t>
              </a:r>
              <a:endParaRPr dirty="0"/>
            </a:p>
          </p:txBody>
        </p:sp>
      </p:grpSp>
      <p:pic>
        <p:nvPicPr>
          <p:cNvPr id="31" name="Picture 8" descr="NUSTAR-Logo"/>
          <p:cNvPicPr>
            <a:picLocks noChangeAspect="1" noChangeArrowheads="1"/>
          </p:cNvPicPr>
          <p:nvPr/>
        </p:nvPicPr>
        <p:blipFill>
          <a:blip r:embed="rId14"/>
          <a:stretch/>
        </p:blipFill>
        <p:spPr bwMode="auto">
          <a:xfrm>
            <a:off x="10912001" y="24052"/>
            <a:ext cx="1279999" cy="960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pSp>
        <p:nvGrpSpPr>
          <p:cNvPr id="21" name="Gruppieren 20"/>
          <p:cNvGrpSpPr/>
          <p:nvPr/>
        </p:nvGrpSpPr>
        <p:grpSpPr bwMode="auto">
          <a:xfrm>
            <a:off x="195621" y="2477648"/>
            <a:ext cx="6263289" cy="3676909"/>
            <a:chOff x="94576" y="1879470"/>
            <a:chExt cx="4617457" cy="2653379"/>
          </a:xfrm>
        </p:grpSpPr>
        <p:pic>
          <p:nvPicPr>
            <p:cNvPr id="4" name="Grafik 3"/>
            <p:cNvPicPr>
              <a:picLocks noChangeAspect="1"/>
            </p:cNvPicPr>
            <p:nvPr/>
          </p:nvPicPr>
          <p:blipFill>
            <a:blip r:embed="rId2"/>
            <a:srcRect t="4800" r="1990" b="-198"/>
            <a:stretch/>
          </p:blipFill>
          <p:spPr bwMode="auto">
            <a:xfrm>
              <a:off x="94576" y="2047054"/>
              <a:ext cx="4617457" cy="2485795"/>
            </a:xfrm>
            <a:prstGeom prst="rect">
              <a:avLst/>
            </a:prstGeom>
          </p:spPr>
        </p:pic>
        <p:grpSp>
          <p:nvGrpSpPr>
            <p:cNvPr id="24" name="Group 23"/>
            <p:cNvGrpSpPr/>
            <p:nvPr/>
          </p:nvGrpSpPr>
          <p:grpSpPr bwMode="auto">
            <a:xfrm>
              <a:off x="150848" y="1879470"/>
              <a:ext cx="1033917" cy="2300644"/>
              <a:chOff x="-65733" y="1866180"/>
              <a:chExt cx="1033917" cy="2300644"/>
            </a:xfrm>
          </p:grpSpPr>
          <p:cxnSp>
            <p:nvCxnSpPr>
              <p:cNvPr id="25" name="Gerader Verbinder 11"/>
              <p:cNvCxnSpPr>
                <a:cxnSpLocks/>
                <a:endCxn id="26" idx="0"/>
              </p:cNvCxnSpPr>
              <p:nvPr/>
            </p:nvCxnSpPr>
            <p:spPr bwMode="auto">
              <a:xfrm>
                <a:off x="384796" y="2774084"/>
                <a:ext cx="0" cy="1238933"/>
              </a:xfrm>
              <a:prstGeom prst="line">
                <a:avLst/>
              </a:prstGeom>
              <a:ln w="3810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6" name="Rechteck: abgerundete Ecken 5"/>
              <p:cNvSpPr/>
              <p:nvPr/>
            </p:nvSpPr>
            <p:spPr bwMode="auto">
              <a:xfrm>
                <a:off x="313547" y="4013017"/>
                <a:ext cx="142498" cy="153807"/>
              </a:xfrm>
              <a:prstGeom prst="roundRect">
                <a:avLst>
                  <a:gd name="adj" fmla="val 16667"/>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609585">
                  <a:defRPr/>
                </a:pPr>
                <a:endParaRPr lang="de-CH" sz="2400">
                  <a:solidFill>
                    <a:prstClr val="white"/>
                  </a:solidFill>
                  <a:latin typeface="Arial"/>
                </a:endParaRPr>
              </a:p>
            </p:txBody>
          </p:sp>
          <p:pic>
            <p:nvPicPr>
              <p:cNvPr id="31" name="Picture 30"/>
              <p:cNvPicPr>
                <a:picLocks noChangeAspect="1"/>
              </p:cNvPicPr>
              <p:nvPr/>
            </p:nvPicPr>
            <p:blipFill>
              <a:blip r:embed="rId3"/>
              <a:srcRect l="7127" t="3134" r="9628" b="2418"/>
              <a:stretch/>
            </p:blipFill>
            <p:spPr bwMode="auto">
              <a:xfrm>
                <a:off x="-65733" y="1866180"/>
                <a:ext cx="1033917" cy="888069"/>
              </a:xfrm>
              <a:prstGeom prst="rect">
                <a:avLst/>
              </a:prstGeom>
              <a:solidFill>
                <a:schemeClr val="bg1"/>
              </a:solidFill>
              <a:ln w="28575">
                <a:solidFill>
                  <a:srgbClr val="FF0000"/>
                </a:solidFill>
              </a:ln>
            </p:spPr>
          </p:pic>
        </p:grpSp>
        <p:grpSp>
          <p:nvGrpSpPr>
            <p:cNvPr id="32" name="Group 31"/>
            <p:cNvGrpSpPr/>
            <p:nvPr/>
          </p:nvGrpSpPr>
          <p:grpSpPr bwMode="auto">
            <a:xfrm>
              <a:off x="564601" y="2875885"/>
              <a:ext cx="1089124" cy="653838"/>
              <a:chOff x="754519" y="2528702"/>
              <a:chExt cx="1089124" cy="653838"/>
            </a:xfrm>
          </p:grpSpPr>
          <p:sp>
            <p:nvSpPr>
              <p:cNvPr id="33" name="TextBox 32"/>
              <p:cNvSpPr txBox="1"/>
              <p:nvPr/>
            </p:nvSpPr>
            <p:spPr bwMode="auto">
              <a:xfrm>
                <a:off x="754519" y="2528702"/>
                <a:ext cx="1089124" cy="444204"/>
              </a:xfrm>
              <a:prstGeom prst="rect">
                <a:avLst/>
              </a:prstGeom>
              <a:grpFill/>
            </p:spPr>
            <p:txBody>
              <a:bodyPr vert="horz" wrap="none" lIns="121920" tIns="60960" rIns="121920" bIns="60960" rtlCol="0" anchor="t">
                <a:spAutoFit/>
              </a:bodyPr>
              <a:lstStyle/>
              <a:p>
                <a:pPr defTabSz="609585">
                  <a:defRPr/>
                </a:pPr>
                <a:r>
                  <a:rPr lang="en-US" sz="1600">
                    <a:solidFill>
                      <a:prstClr val="black"/>
                    </a:solidFill>
                    <a:latin typeface="Arial"/>
                  </a:rPr>
                  <a:t>Sea of fission</a:t>
                </a:r>
                <a:endParaRPr/>
              </a:p>
              <a:p>
                <a:pPr defTabSz="609585">
                  <a:defRPr/>
                </a:pPr>
                <a:r>
                  <a:rPr lang="en-US" sz="1600">
                    <a:solidFill>
                      <a:prstClr val="black"/>
                    </a:solidFill>
                    <a:latin typeface="Arial"/>
                  </a:rPr>
                  <a:t>instability</a:t>
                </a:r>
                <a:endParaRPr lang="de-DE" sz="1600">
                  <a:solidFill>
                    <a:prstClr val="black"/>
                  </a:solidFill>
                  <a:latin typeface="Arial"/>
                </a:endParaRPr>
              </a:p>
            </p:txBody>
          </p:sp>
          <p:sp>
            <p:nvSpPr>
              <p:cNvPr id="34" name="Down Arrow 33"/>
              <p:cNvSpPr/>
              <p:nvPr/>
            </p:nvSpPr>
            <p:spPr bwMode="auto">
              <a:xfrm rot="5400000">
                <a:off x="911777" y="2910436"/>
                <a:ext cx="218050" cy="326157"/>
              </a:xfrm>
              <a:prstGeom prst="downArrow">
                <a:avLst>
                  <a:gd name="adj1" fmla="val 50000"/>
                  <a:gd name="adj2" fmla="val 50000"/>
                </a:avLst>
              </a:prstGeom>
              <a:solidFill>
                <a:srgbClr val="FDBB6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609585">
                  <a:defRPr/>
                </a:pPr>
                <a:endParaRPr lang="de-DE" sz="2400">
                  <a:solidFill>
                    <a:prstClr val="white"/>
                  </a:solidFill>
                  <a:latin typeface="Arial"/>
                </a:endParaRPr>
              </a:p>
            </p:txBody>
          </p:sp>
        </p:grpSp>
      </p:grpSp>
      <p:pic>
        <p:nvPicPr>
          <p:cNvPr id="15" name="Grafik 14" descr="Ein Bild, das Text, Schrift, Design enthält.&#10;&#10;Automatisch generierte Beschreibung"/>
          <p:cNvPicPr>
            <a:picLocks noChangeAspect="1"/>
          </p:cNvPicPr>
          <p:nvPr/>
        </p:nvPicPr>
        <p:blipFill>
          <a:blip r:embed="rId4">
            <a:clrChange>
              <a:clrFrom>
                <a:srgbClr val="FFFFFF"/>
              </a:clrFrom>
              <a:clrTo>
                <a:srgbClr val="FFFFFF">
                  <a:alpha val="0"/>
                </a:srgbClr>
              </a:clrTo>
            </a:clrChange>
          </a:blip>
          <a:stretch/>
        </p:blipFill>
        <p:spPr bwMode="auto">
          <a:xfrm>
            <a:off x="-68867" y="5973488"/>
            <a:ext cx="1199024" cy="917621"/>
          </a:xfrm>
          <a:prstGeom prst="rect">
            <a:avLst/>
          </a:prstGeom>
        </p:spPr>
      </p:pic>
      <p:sp>
        <p:nvSpPr>
          <p:cNvPr id="19" name="Rectangle 7"/>
          <p:cNvSpPr/>
          <p:nvPr/>
        </p:nvSpPr>
        <p:spPr bwMode="auto">
          <a:xfrm>
            <a:off x="7010376" y="2458112"/>
            <a:ext cx="3260636" cy="3684085"/>
          </a:xfrm>
          <a:prstGeom prst="rect">
            <a:avLst/>
          </a:prstGeom>
        </p:spPr>
        <p:txBody>
          <a:bodyPr wrap="none">
            <a:spAutoFit/>
          </a:bodyPr>
          <a:lstStyle/>
          <a:p>
            <a:pPr defTabSz="609585">
              <a:tabLst>
                <a:tab pos="1075240" algn="l"/>
              </a:tabLst>
              <a:defRPr/>
            </a:pPr>
            <a:r>
              <a:rPr lang="nb-NO" sz="1450" u="sng">
                <a:solidFill>
                  <a:prstClr val="black"/>
                </a:solidFill>
                <a:latin typeface="Arial"/>
                <a:ea typeface="Tahoma"/>
                <a:cs typeface="Arial"/>
              </a:rPr>
              <a:t>Experiment:</a:t>
            </a:r>
            <a:r>
              <a:rPr lang="nb-NO" sz="1450">
                <a:solidFill>
                  <a:prstClr val="black"/>
                </a:solidFill>
                <a:latin typeface="Arial"/>
                <a:ea typeface="Tahoma"/>
                <a:cs typeface="Arial"/>
              </a:rPr>
              <a:t> </a:t>
            </a:r>
            <a:r>
              <a:rPr lang="en-US" sz="1450" baseline="30000">
                <a:solidFill>
                  <a:prstClr val="black"/>
                </a:solidFill>
                <a:latin typeface="Arial"/>
                <a:cs typeface="Arial"/>
              </a:rPr>
              <a:t>50</a:t>
            </a:r>
            <a:r>
              <a:rPr lang="en-US" sz="1450">
                <a:solidFill>
                  <a:prstClr val="black"/>
                </a:solidFill>
                <a:latin typeface="Arial"/>
                <a:cs typeface="Arial"/>
              </a:rPr>
              <a:t>Ti+</a:t>
            </a:r>
            <a:r>
              <a:rPr lang="en-US" sz="1450" baseline="30000">
                <a:solidFill>
                  <a:prstClr val="black"/>
                </a:solidFill>
                <a:latin typeface="Arial"/>
                <a:cs typeface="Arial"/>
              </a:rPr>
              <a:t>204</a:t>
            </a:r>
            <a:r>
              <a:rPr lang="en-US" sz="1450">
                <a:solidFill>
                  <a:prstClr val="black"/>
                </a:solidFill>
                <a:latin typeface="Arial"/>
                <a:cs typeface="Arial"/>
              </a:rPr>
              <a:t>Pb @</a:t>
            </a:r>
            <a:r>
              <a:rPr lang="en-US" sz="1450" b="1">
                <a:solidFill>
                  <a:srgbClr val="FF0000"/>
                </a:solidFill>
                <a:latin typeface="Arial"/>
                <a:cs typeface="Arial"/>
              </a:rPr>
              <a:t>TASCA</a:t>
            </a:r>
            <a:endParaRPr lang="nb-NO" sz="1450" u="sng">
              <a:solidFill>
                <a:prstClr val="black"/>
              </a:solidFill>
              <a:latin typeface="Arial"/>
              <a:ea typeface="Tahoma"/>
              <a:cs typeface="Arial"/>
            </a:endParaRPr>
          </a:p>
          <a:p>
            <a:pPr defTabSz="609585">
              <a:tabLst>
                <a:tab pos="1075240" algn="l"/>
              </a:tabLst>
              <a:defRPr/>
            </a:pPr>
            <a:endParaRPr lang="nb-NO" sz="650">
              <a:solidFill>
                <a:prstClr val="black"/>
              </a:solidFill>
              <a:latin typeface="Arial"/>
              <a:ea typeface="Tahoma"/>
              <a:cs typeface="Arial"/>
            </a:endParaRPr>
          </a:p>
          <a:p>
            <a:pPr defTabSz="609585">
              <a:tabLst>
                <a:tab pos="1075240" algn="l"/>
              </a:tabLst>
              <a:defRPr/>
            </a:pPr>
            <a:r>
              <a:rPr lang="en-US" sz="1450">
                <a:solidFill>
                  <a:prstClr val="black"/>
                </a:solidFill>
                <a:latin typeface="Arial"/>
                <a:cs typeface="Arial"/>
              </a:rPr>
              <a:t>K-isomeric state</a:t>
            </a:r>
            <a:r>
              <a:rPr lang="ru-RU" sz="1450">
                <a:solidFill>
                  <a:prstClr val="black"/>
                </a:solidFill>
                <a:latin typeface="Arial"/>
                <a:cs typeface="Arial"/>
              </a:rPr>
              <a:t> (</a:t>
            </a:r>
            <a:r>
              <a:rPr lang="en-US" sz="1450">
                <a:solidFill>
                  <a:prstClr val="black"/>
                </a:solidFill>
                <a:latin typeface="Arial"/>
                <a:cs typeface="Arial"/>
              </a:rPr>
              <a:t>Rf-252m</a:t>
            </a:r>
            <a:r>
              <a:rPr lang="ru-RU" sz="1450">
                <a:solidFill>
                  <a:prstClr val="black"/>
                </a:solidFill>
                <a:latin typeface="Arial"/>
                <a:cs typeface="Arial"/>
              </a:rPr>
              <a:t>)</a:t>
            </a:r>
            <a:r>
              <a:rPr lang="en-US" sz="1450">
                <a:solidFill>
                  <a:prstClr val="black"/>
                </a:solidFill>
                <a:latin typeface="Arial"/>
                <a:cs typeface="Arial"/>
              </a:rPr>
              <a:t>:  </a:t>
            </a:r>
            <a:r>
              <a:rPr lang="de-CH" sz="1450" b="1">
                <a:solidFill>
                  <a:srgbClr val="4472C4"/>
                </a:solidFill>
                <a:latin typeface="Arial"/>
                <a:cs typeface="Arial"/>
              </a:rPr>
              <a:t>13</a:t>
            </a:r>
            <a:r>
              <a:rPr lang="en-US" sz="1450" b="1">
                <a:solidFill>
                  <a:srgbClr val="4472C4"/>
                </a:solidFill>
                <a:latin typeface="Arial"/>
                <a:cs typeface="Arial"/>
              </a:rPr>
              <a:t>   µs</a:t>
            </a:r>
            <a:endParaRPr/>
          </a:p>
          <a:p>
            <a:pPr defTabSz="609585">
              <a:spcBef>
                <a:spcPts val="800"/>
              </a:spcBef>
              <a:tabLst>
                <a:tab pos="1075240" algn="l"/>
              </a:tabLst>
              <a:defRPr/>
            </a:pPr>
            <a:r>
              <a:rPr lang="en-US" sz="1450">
                <a:solidFill>
                  <a:prstClr val="black"/>
                </a:solidFill>
                <a:latin typeface="Arial"/>
                <a:cs typeface="Arial"/>
              </a:rPr>
              <a:t>Ground state (Rf-252):          </a:t>
            </a:r>
            <a:r>
              <a:rPr lang="de-CH" sz="1450" b="1">
                <a:solidFill>
                  <a:srgbClr val="4472C4"/>
                </a:solidFill>
                <a:latin typeface="Arial"/>
                <a:cs typeface="Arial"/>
              </a:rPr>
              <a:t>6</a:t>
            </a:r>
            <a:r>
              <a:rPr lang="en-US" sz="1450" b="1">
                <a:solidFill>
                  <a:srgbClr val="4472C4"/>
                </a:solidFill>
                <a:latin typeface="Arial"/>
                <a:cs typeface="Arial"/>
              </a:rPr>
              <a:t>0   </a:t>
            </a:r>
            <a:r>
              <a:rPr lang="en-US" sz="1450" b="1" spc="-107">
                <a:solidFill>
                  <a:srgbClr val="4472C4"/>
                </a:solidFill>
                <a:latin typeface="Arial"/>
                <a:cs typeface="Arial"/>
              </a:rPr>
              <a:t>  </a:t>
            </a:r>
            <a:r>
              <a:rPr lang="en-US" sz="1450" b="1">
                <a:solidFill>
                  <a:srgbClr val="4472C4"/>
                </a:solidFill>
                <a:latin typeface="Arial"/>
                <a:cs typeface="Arial"/>
              </a:rPr>
              <a:t>ns</a:t>
            </a:r>
            <a:endParaRPr lang="nb-NO" sz="1450" b="1">
              <a:solidFill>
                <a:srgbClr val="4472C4"/>
              </a:solidFill>
              <a:latin typeface="Arial"/>
              <a:ea typeface="Tahoma"/>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a:p>
            <a:pPr defTabSz="609585">
              <a:tabLst>
                <a:tab pos="1075240" algn="l"/>
              </a:tabLst>
              <a:defRPr/>
            </a:pPr>
            <a:endParaRPr lang="en-US" sz="1450">
              <a:solidFill>
                <a:srgbClr val="000000"/>
              </a:solidFill>
              <a:latin typeface="Arial"/>
              <a:cs typeface="Arial"/>
            </a:endParaRPr>
          </a:p>
        </p:txBody>
      </p:sp>
      <p:grpSp>
        <p:nvGrpSpPr>
          <p:cNvPr id="16" name="Gruppieren 15"/>
          <p:cNvGrpSpPr/>
          <p:nvPr/>
        </p:nvGrpSpPr>
        <p:grpSpPr bwMode="auto">
          <a:xfrm>
            <a:off x="7019216" y="3617062"/>
            <a:ext cx="5063824" cy="2752701"/>
            <a:chOff x="5264412" y="2669241"/>
            <a:chExt cx="3797868" cy="2064526"/>
          </a:xfrm>
        </p:grpSpPr>
        <p:pic>
          <p:nvPicPr>
            <p:cNvPr id="13" name="Picture 12"/>
            <p:cNvPicPr>
              <a:picLocks noChangeAspect="1"/>
            </p:cNvPicPr>
            <p:nvPr/>
          </p:nvPicPr>
          <p:blipFill>
            <a:blip r:embed="rId5"/>
            <a:srcRect l="7286" r="20817" b="4998"/>
            <a:stretch/>
          </p:blipFill>
          <p:spPr bwMode="auto">
            <a:xfrm>
              <a:off x="5264412" y="2669241"/>
              <a:ext cx="3797868" cy="2064526"/>
            </a:xfrm>
            <a:prstGeom prst="rect">
              <a:avLst/>
            </a:prstGeom>
          </p:spPr>
        </p:pic>
        <p:cxnSp>
          <p:nvCxnSpPr>
            <p:cNvPr id="27" name="Gerader Verbinder 26"/>
            <p:cNvCxnSpPr>
              <a:cxnSpLocks/>
            </p:cNvCxnSpPr>
            <p:nvPr/>
          </p:nvCxnSpPr>
          <p:spPr bwMode="auto">
            <a:xfrm>
              <a:off x="8794666" y="3817234"/>
              <a:ext cx="0" cy="360000"/>
            </a:xfrm>
            <a:prstGeom prst="line">
              <a:avLst/>
            </a:prstGeom>
            <a:ln w="12700">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8" name="Pfeil: nach rechts 27"/>
            <p:cNvSpPr/>
            <p:nvPr/>
          </p:nvSpPr>
          <p:spPr bwMode="auto">
            <a:xfrm>
              <a:off x="8249460" y="4058241"/>
              <a:ext cx="540839" cy="83912"/>
            </a:xfrm>
            <a:prstGeom prst="rightArrow">
              <a:avLst>
                <a:gd name="adj1" fmla="val 37220"/>
                <a:gd name="adj2" fmla="val 100739"/>
              </a:avLst>
            </a:prstGeom>
            <a:no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609585">
                <a:defRPr/>
              </a:pPr>
              <a:endParaRPr lang="de-CH" sz="2400">
                <a:solidFill>
                  <a:prstClr val="white"/>
                </a:solidFill>
                <a:latin typeface="Arial"/>
              </a:endParaRPr>
            </a:p>
          </p:txBody>
        </p:sp>
        <p:cxnSp>
          <p:nvCxnSpPr>
            <p:cNvPr id="29" name="Gerader Verbinder 28"/>
            <p:cNvCxnSpPr>
              <a:cxnSpLocks/>
            </p:cNvCxnSpPr>
            <p:nvPr/>
          </p:nvCxnSpPr>
          <p:spPr bwMode="auto">
            <a:xfrm>
              <a:off x="8246654" y="3997234"/>
              <a:ext cx="0" cy="182880"/>
            </a:xfrm>
            <a:prstGeom prst="line">
              <a:avLst/>
            </a:prstGeom>
            <a:ln w="12700">
              <a:solidFill>
                <a:srgbClr val="FF8000"/>
              </a:solidFill>
              <a:prstDash val="sysDash"/>
            </a:ln>
            <a:effectLst/>
          </p:spPr>
          <p:style>
            <a:lnRef idx="2">
              <a:schemeClr val="accent1"/>
            </a:lnRef>
            <a:fillRef idx="0">
              <a:schemeClr val="accent1"/>
            </a:fillRef>
            <a:effectRef idx="1">
              <a:schemeClr val="accent1"/>
            </a:effectRef>
            <a:fontRef idx="minor">
              <a:schemeClr val="tx1"/>
            </a:fontRef>
          </p:style>
        </p:cxnSp>
        <p:sp>
          <p:nvSpPr>
            <p:cNvPr id="30" name="Textfeld 29"/>
            <p:cNvSpPr txBox="1"/>
            <p:nvPr/>
          </p:nvSpPr>
          <p:spPr bwMode="auto">
            <a:xfrm>
              <a:off x="8293615" y="3895866"/>
              <a:ext cx="491241" cy="215492"/>
            </a:xfrm>
            <a:prstGeom prst="rect">
              <a:avLst/>
            </a:prstGeom>
            <a:grpFill/>
          </p:spPr>
          <p:txBody>
            <a:bodyPr vert="horz" wrap="none" lIns="121920" tIns="60960" rIns="121920" bIns="60960" rtlCol="0" anchor="t">
              <a:spAutoFit/>
            </a:bodyPr>
            <a:lstStyle/>
            <a:p>
              <a:pPr defTabSz="609585">
                <a:defRPr/>
              </a:pPr>
              <a:r>
                <a:rPr lang="de-CH" sz="1050">
                  <a:solidFill>
                    <a:prstClr val="black"/>
                  </a:solidFill>
                  <a:latin typeface="Arial"/>
                </a:rPr>
                <a:t>250 ns</a:t>
              </a:r>
            </a:p>
          </p:txBody>
        </p:sp>
      </p:grpSp>
      <p:sp>
        <p:nvSpPr>
          <p:cNvPr id="39" name="Text Placeholder 2"/>
          <p:cNvSpPr>
            <a:spLocks noGrp="1"/>
          </p:cNvSpPr>
          <p:nvPr>
            <p:ph type="body" sz="quarter" idx="13"/>
          </p:nvPr>
        </p:nvSpPr>
        <p:spPr bwMode="auto">
          <a:xfrm>
            <a:off x="1620857" y="90633"/>
            <a:ext cx="8095055" cy="935045"/>
          </a:xfrm>
        </p:spPr>
        <p:txBody>
          <a:bodyPr/>
          <a:lstStyle/>
          <a:p>
            <a:pPr>
              <a:defRPr/>
            </a:pPr>
            <a:r>
              <a:rPr lang="de-CH" dirty="0">
                <a:solidFill>
                  <a:schemeClr val="tx2"/>
                </a:solidFill>
              </a:rPr>
              <a:t>Discovery </a:t>
            </a:r>
            <a:r>
              <a:rPr lang="de-CH" dirty="0" err="1">
                <a:solidFill>
                  <a:schemeClr val="tx2"/>
                </a:solidFill>
              </a:rPr>
              <a:t>of</a:t>
            </a:r>
            <a:r>
              <a:rPr lang="de-CH" dirty="0">
                <a:solidFill>
                  <a:schemeClr val="tx2"/>
                </a:solidFill>
              </a:rPr>
              <a:t> 60-ns     </a:t>
            </a:r>
            <a:r>
              <a:rPr lang="de-CH" dirty="0" err="1">
                <a:solidFill>
                  <a:schemeClr val="tx2"/>
                </a:solidFill>
              </a:rPr>
              <a:t>Rf</a:t>
            </a:r>
            <a:r>
              <a:rPr lang="de-CH" dirty="0">
                <a:solidFill>
                  <a:schemeClr val="tx2"/>
                </a:solidFill>
              </a:rPr>
              <a:t>:</a:t>
            </a:r>
            <a:endParaRPr dirty="0">
              <a:solidFill>
                <a:schemeClr val="tx2"/>
              </a:solidFill>
            </a:endParaRPr>
          </a:p>
          <a:p>
            <a:pPr>
              <a:defRPr/>
            </a:pPr>
            <a:r>
              <a:rPr lang="de-CH" dirty="0" err="1">
                <a:solidFill>
                  <a:schemeClr val="tx2"/>
                </a:solidFill>
              </a:rPr>
              <a:t>Marking</a:t>
            </a:r>
            <a:r>
              <a:rPr lang="de-CH" dirty="0">
                <a:solidFill>
                  <a:schemeClr val="tx2"/>
                </a:solidFill>
              </a:rPr>
              <a:t> </a:t>
            </a:r>
            <a:r>
              <a:rPr lang="de-CH" dirty="0" err="1">
                <a:solidFill>
                  <a:schemeClr val="tx2"/>
                </a:solidFill>
              </a:rPr>
              <a:t>the</a:t>
            </a:r>
            <a:r>
              <a:rPr lang="de-CH" dirty="0">
                <a:solidFill>
                  <a:schemeClr val="tx2"/>
                </a:solidFill>
              </a:rPr>
              <a:t> </a:t>
            </a:r>
            <a:r>
              <a:rPr lang="de-CH" dirty="0" err="1">
                <a:solidFill>
                  <a:schemeClr val="tx2"/>
                </a:solidFill>
              </a:rPr>
              <a:t>shoreline</a:t>
            </a:r>
            <a:r>
              <a:rPr lang="de-CH" dirty="0">
                <a:solidFill>
                  <a:schemeClr val="tx2"/>
                </a:solidFill>
              </a:rPr>
              <a:t> </a:t>
            </a:r>
            <a:r>
              <a:rPr lang="de-CH" dirty="0" err="1">
                <a:solidFill>
                  <a:schemeClr val="tx2"/>
                </a:solidFill>
              </a:rPr>
              <a:t>of</a:t>
            </a:r>
            <a:r>
              <a:rPr lang="de-CH" dirty="0">
                <a:solidFill>
                  <a:schemeClr val="tx2"/>
                </a:solidFill>
              </a:rPr>
              <a:t> </a:t>
            </a:r>
            <a:r>
              <a:rPr lang="de-CH" dirty="0" err="1">
                <a:solidFill>
                  <a:schemeClr val="tx2"/>
                </a:solidFill>
              </a:rPr>
              <a:t>the</a:t>
            </a:r>
            <a:r>
              <a:rPr lang="de-CH" dirty="0">
                <a:solidFill>
                  <a:schemeClr val="tx2"/>
                </a:solidFill>
              </a:rPr>
              <a:t> Island </a:t>
            </a:r>
            <a:r>
              <a:rPr lang="de-CH" dirty="0" err="1">
                <a:solidFill>
                  <a:schemeClr val="tx2"/>
                </a:solidFill>
              </a:rPr>
              <a:t>of</a:t>
            </a:r>
            <a:r>
              <a:rPr lang="de-CH" dirty="0">
                <a:solidFill>
                  <a:schemeClr val="tx2"/>
                </a:solidFill>
              </a:rPr>
              <a:t> </a:t>
            </a:r>
            <a:r>
              <a:rPr lang="de-CH" dirty="0" err="1">
                <a:solidFill>
                  <a:schemeClr val="tx2"/>
                </a:solidFill>
              </a:rPr>
              <a:t>Stability</a:t>
            </a:r>
            <a:endParaRPr lang="en-GB" dirty="0">
              <a:solidFill>
                <a:schemeClr val="tx2"/>
              </a:solidFill>
            </a:endParaRPr>
          </a:p>
        </p:txBody>
      </p:sp>
      <p:sp>
        <p:nvSpPr>
          <p:cNvPr id="40" name="Textfeld 39"/>
          <p:cNvSpPr txBox="1"/>
          <p:nvPr/>
        </p:nvSpPr>
        <p:spPr bwMode="auto">
          <a:xfrm>
            <a:off x="4769194" y="20022"/>
            <a:ext cx="558807" cy="574644"/>
          </a:xfrm>
          <a:prstGeom prst="rect">
            <a:avLst/>
          </a:prstGeom>
        </p:spPr>
        <p:txBody>
          <a:bodyPr vert="horz" wrap="none" lIns="121920" tIns="60960" rIns="121920" bIns="60960" rtlCol="0" anchor="t">
            <a:spAutoFit/>
          </a:bodyPr>
          <a:lstStyle/>
          <a:p>
            <a:pPr defTabSz="609585">
              <a:defRPr/>
            </a:pPr>
            <a:r>
              <a:rPr lang="de-CH" sz="1450" b="1">
                <a:solidFill>
                  <a:srgbClr val="333333"/>
                </a:solidFill>
                <a:latin typeface="Arial"/>
                <a:cs typeface="Arial"/>
              </a:rPr>
              <a:t>252</a:t>
            </a:r>
            <a:endParaRPr/>
          </a:p>
          <a:p>
            <a:pPr defTabSz="609585">
              <a:defRPr/>
            </a:pPr>
            <a:r>
              <a:rPr lang="de-CH" sz="1450" b="1">
                <a:solidFill>
                  <a:srgbClr val="333333"/>
                </a:solidFill>
                <a:latin typeface="Arial"/>
                <a:cs typeface="Arial"/>
              </a:rPr>
              <a:t>104</a:t>
            </a:r>
            <a:endParaRPr/>
          </a:p>
        </p:txBody>
      </p:sp>
      <p:sp>
        <p:nvSpPr>
          <p:cNvPr id="3" name="Rectangle 2"/>
          <p:cNvSpPr/>
          <p:nvPr/>
        </p:nvSpPr>
        <p:spPr bwMode="auto">
          <a:xfrm>
            <a:off x="7010376" y="1189370"/>
            <a:ext cx="4928404" cy="1077411"/>
          </a:xfrm>
          <a:prstGeom prst="rect">
            <a:avLst/>
          </a:prstGeom>
          <a:noFill/>
        </p:spPr>
        <p:txBody>
          <a:bodyPr wrap="square">
            <a:spAutoFit/>
          </a:bodyPr>
          <a:lstStyle/>
          <a:p>
            <a:pPr defTabSz="609585">
              <a:tabLst>
                <a:tab pos="1075240" algn="l"/>
              </a:tabLst>
              <a:defRPr/>
            </a:pPr>
            <a:r>
              <a:rPr lang="nb-NO" sz="1450" u="sng">
                <a:solidFill>
                  <a:prstClr val="black"/>
                </a:solidFill>
                <a:latin typeface="Arial"/>
                <a:ea typeface="Tahoma"/>
                <a:cs typeface="Arial"/>
              </a:rPr>
              <a:t>Prediction</a:t>
            </a:r>
            <a:r>
              <a:rPr lang="nb-NO" sz="1450">
                <a:solidFill>
                  <a:prstClr val="black"/>
                </a:solidFill>
                <a:latin typeface="Arial"/>
                <a:ea typeface="Tahoma"/>
                <a:cs typeface="Arial"/>
              </a:rPr>
              <a:t>: </a:t>
            </a:r>
            <a:r>
              <a:rPr lang="en-US" sz="1450">
                <a:solidFill>
                  <a:srgbClr val="FF0000"/>
                </a:solidFill>
                <a:latin typeface="Arial"/>
                <a:ea typeface="Tahoma"/>
                <a:cs typeface="Arial"/>
              </a:rPr>
              <a:t>“</a:t>
            </a:r>
            <a:r>
              <a:rPr lang="nb-NO" sz="1450" b="1">
                <a:solidFill>
                  <a:srgbClr val="FF0000"/>
                </a:solidFill>
                <a:latin typeface="Arial"/>
                <a:ea typeface="Tahoma"/>
                <a:cs typeface="Arial"/>
              </a:rPr>
              <a:t>Clouds of stability</a:t>
            </a:r>
            <a:r>
              <a:rPr lang="en-US" sz="1450">
                <a:solidFill>
                  <a:srgbClr val="FF0000"/>
                </a:solidFill>
                <a:latin typeface="Arial"/>
                <a:ea typeface="Tahoma"/>
                <a:cs typeface="Arial"/>
              </a:rPr>
              <a:t>” </a:t>
            </a:r>
            <a:r>
              <a:rPr lang="en-US" sz="1450">
                <a:solidFill>
                  <a:prstClr val="black"/>
                </a:solidFill>
                <a:latin typeface="Arial"/>
                <a:ea typeface="Tahoma"/>
                <a:cs typeface="Arial"/>
              </a:rPr>
              <a:t>of superheavy nuclei</a:t>
            </a:r>
            <a:endParaRPr/>
          </a:p>
          <a:p>
            <a:pPr defTabSz="609585">
              <a:tabLst>
                <a:tab pos="1075240" algn="l"/>
              </a:tabLst>
              <a:defRPr/>
            </a:pPr>
            <a:endParaRPr lang="ru-RU" sz="550" b="1">
              <a:solidFill>
                <a:srgbClr val="FF0000"/>
              </a:solidFill>
              <a:latin typeface="Arial"/>
              <a:ea typeface="Tahoma"/>
              <a:cs typeface="Arial"/>
            </a:endParaRPr>
          </a:p>
          <a:p>
            <a:pPr defTabSz="609585">
              <a:tabLst>
                <a:tab pos="1075240" algn="l"/>
                <a:tab pos="2391774" algn="l"/>
              </a:tabLst>
              <a:defRPr/>
            </a:pPr>
            <a:r>
              <a:rPr lang="en-US" sz="1450">
                <a:solidFill>
                  <a:prstClr val="black"/>
                </a:solidFill>
                <a:latin typeface="Arial"/>
                <a:cs typeface="Arial"/>
              </a:rPr>
              <a:t>K-isomeric state</a:t>
            </a:r>
            <a:r>
              <a:rPr lang="ru-RU" sz="1450">
                <a:solidFill>
                  <a:prstClr val="black"/>
                </a:solidFill>
                <a:latin typeface="Arial"/>
                <a:cs typeface="Arial"/>
              </a:rPr>
              <a:t> (</a:t>
            </a:r>
            <a:r>
              <a:rPr lang="en-US" sz="1450">
                <a:solidFill>
                  <a:prstClr val="black"/>
                </a:solidFill>
                <a:latin typeface="Arial"/>
                <a:cs typeface="Arial"/>
              </a:rPr>
              <a:t>Rf-252m</a:t>
            </a:r>
            <a:r>
              <a:rPr lang="ru-RU" sz="1450">
                <a:solidFill>
                  <a:prstClr val="black"/>
                </a:solidFill>
                <a:latin typeface="Arial"/>
                <a:cs typeface="Arial"/>
              </a:rPr>
              <a:t>)</a:t>
            </a:r>
            <a:r>
              <a:rPr lang="en-US" sz="1450">
                <a:solidFill>
                  <a:prstClr val="black"/>
                </a:solidFill>
                <a:latin typeface="Arial"/>
                <a:cs typeface="Arial"/>
              </a:rPr>
              <a:t>: 	 </a:t>
            </a:r>
            <a:r>
              <a:rPr lang="ru-RU" sz="1450" b="1">
                <a:solidFill>
                  <a:srgbClr val="4472C4"/>
                </a:solidFill>
                <a:latin typeface="Arial"/>
                <a:cs typeface="Arial"/>
              </a:rPr>
              <a:t>50</a:t>
            </a:r>
            <a:r>
              <a:rPr lang="en-US" sz="1450" b="1">
                <a:solidFill>
                  <a:srgbClr val="4472C4"/>
                </a:solidFill>
                <a:latin typeface="Arial"/>
                <a:cs typeface="Arial"/>
              </a:rPr>
              <a:t> µs</a:t>
            </a:r>
            <a:endParaRPr/>
          </a:p>
          <a:p>
            <a:pPr defTabSz="609585">
              <a:tabLst>
                <a:tab pos="1075240" algn="l"/>
                <a:tab pos="2391774" algn="l"/>
              </a:tabLst>
              <a:defRPr/>
            </a:pPr>
            <a:r>
              <a:rPr lang="en-US" sz="1450">
                <a:solidFill>
                  <a:prstClr val="black"/>
                </a:solidFill>
                <a:latin typeface="Arial"/>
                <a:cs typeface="Arial"/>
              </a:rPr>
              <a:t>Ground state (Rf-252):         </a:t>
            </a:r>
            <a:r>
              <a:rPr lang="ru-RU" sz="1450" b="1">
                <a:solidFill>
                  <a:srgbClr val="4472C4"/>
                </a:solidFill>
                <a:latin typeface="Arial"/>
                <a:cs typeface="Arial"/>
              </a:rPr>
              <a:t>10</a:t>
            </a:r>
            <a:r>
              <a:rPr lang="en-US" sz="1450" b="1">
                <a:solidFill>
                  <a:srgbClr val="4472C4"/>
                </a:solidFill>
                <a:latin typeface="Arial"/>
                <a:cs typeface="Arial"/>
              </a:rPr>
              <a:t>0 ns</a:t>
            </a:r>
            <a:endParaRPr lang="nb-NO" sz="1450" b="1">
              <a:solidFill>
                <a:srgbClr val="4472C4"/>
              </a:solidFill>
              <a:latin typeface="Arial"/>
              <a:ea typeface="Tahoma"/>
              <a:cs typeface="Arial"/>
            </a:endParaRPr>
          </a:p>
          <a:p>
            <a:pPr defTabSz="609585">
              <a:tabLst>
                <a:tab pos="1075240" algn="l"/>
                <a:tab pos="2391774" algn="l"/>
              </a:tabLst>
              <a:defRPr/>
            </a:pPr>
            <a:r>
              <a:rPr lang="nb-NO" sz="1450">
                <a:solidFill>
                  <a:prstClr val="black"/>
                </a:solidFill>
                <a:latin typeface="Arial"/>
                <a:ea typeface="Tahoma"/>
                <a:cs typeface="Arial"/>
              </a:rPr>
              <a:t>J. Khuyagbaatar,</a:t>
            </a:r>
            <a:r>
              <a:rPr lang="en-US" sz="1450">
                <a:solidFill>
                  <a:prstClr val="black"/>
                </a:solidFill>
                <a:latin typeface="Arial"/>
                <a:cs typeface="Arial"/>
              </a:rPr>
              <a:t> Eur. Phys. J. A 58, 243 (2022).</a:t>
            </a:r>
            <a:r>
              <a:rPr lang="nb-NO" sz="1450">
                <a:solidFill>
                  <a:prstClr val="black"/>
                </a:solidFill>
                <a:latin typeface="Arial"/>
                <a:ea typeface="Tahoma"/>
                <a:cs typeface="Arial"/>
              </a:rPr>
              <a:t> </a:t>
            </a:r>
            <a:endParaRPr lang="ru-RU" sz="1450">
              <a:solidFill>
                <a:prstClr val="black"/>
              </a:solidFill>
              <a:latin typeface="Arial"/>
              <a:ea typeface="Tahoma"/>
              <a:cs typeface="Arial"/>
            </a:endParaRPr>
          </a:p>
        </p:txBody>
      </p:sp>
      <p:sp>
        <p:nvSpPr>
          <p:cNvPr id="38" name="Content Placeholder 2"/>
          <p:cNvSpPr txBox="1"/>
          <p:nvPr/>
        </p:nvSpPr>
        <p:spPr bwMode="auto">
          <a:xfrm>
            <a:off x="-66158" y="1796457"/>
            <a:ext cx="6734892" cy="696315"/>
          </a:xfrm>
          <a:prstGeom prst="rect">
            <a:avLst/>
          </a:prstGeom>
        </p:spPr>
        <p:txBody>
          <a:bodyPr/>
          <a:lstStyle>
            <a:lvl1pPr marL="257175" indent="-257175" algn="l" defTabSz="342900">
              <a:spcBef>
                <a:spcPts val="0"/>
              </a:spcBef>
              <a:buClr>
                <a:srgbClr val="FDBB63"/>
              </a:buClr>
              <a:buFont typeface="Wingdings"/>
              <a:buChar char="§"/>
              <a:defRPr sz="1800">
                <a:solidFill>
                  <a:srgbClr val="333333"/>
                </a:solidFill>
                <a:latin typeface="Arial"/>
                <a:ea typeface="+mn-ea"/>
                <a:cs typeface="Arial"/>
              </a:defRPr>
            </a:lvl1pPr>
            <a:lvl2pPr marL="557213" indent="-214313" algn="l" defTabSz="342900">
              <a:spcBef>
                <a:spcPts val="0"/>
              </a:spcBef>
              <a:buClr>
                <a:srgbClr val="FDBB63"/>
              </a:buClr>
              <a:buFont typeface="Wingdings"/>
              <a:buChar char="§"/>
              <a:defRPr sz="1500">
                <a:solidFill>
                  <a:srgbClr val="333333"/>
                </a:solidFill>
                <a:latin typeface="Arial"/>
                <a:ea typeface="+mn-ea"/>
                <a:cs typeface="Arial"/>
              </a:defRPr>
            </a:lvl2pPr>
            <a:lvl3pPr marL="857250" indent="-171450" algn="l" defTabSz="342900">
              <a:spcBef>
                <a:spcPts val="0"/>
              </a:spcBef>
              <a:buClr>
                <a:srgbClr val="FDBB63"/>
              </a:buClr>
              <a:buFont typeface="Wingdings"/>
              <a:buChar char="§"/>
              <a:defRPr sz="1350">
                <a:solidFill>
                  <a:srgbClr val="333333"/>
                </a:solidFill>
                <a:latin typeface="Arial"/>
                <a:ea typeface="+mn-ea"/>
                <a:cs typeface="Arial"/>
              </a:defRPr>
            </a:lvl3pPr>
            <a:lvl4pPr marL="1200150" indent="-171450" algn="l" defTabSz="342900">
              <a:spcBef>
                <a:spcPts val="0"/>
              </a:spcBef>
              <a:buClr>
                <a:srgbClr val="FDBB63"/>
              </a:buClr>
              <a:buFont typeface="Wingdings"/>
              <a:buChar char="§"/>
              <a:defRPr sz="1200">
                <a:solidFill>
                  <a:srgbClr val="333333"/>
                </a:solidFill>
                <a:latin typeface="Arial"/>
                <a:ea typeface="+mn-ea"/>
                <a:cs typeface="Arial"/>
              </a:defRPr>
            </a:lvl4pPr>
            <a:lvl5pPr marL="1543050" indent="-171450" algn="l" defTabSz="342900">
              <a:spcBef>
                <a:spcPts val="0"/>
              </a:spcBef>
              <a:buClr>
                <a:srgbClr val="FDBB63"/>
              </a:buClr>
              <a:buFont typeface="Wingdings"/>
              <a:buChar char="§"/>
              <a:defRPr sz="1050">
                <a:solidFill>
                  <a:srgbClr val="333333"/>
                </a:solidFill>
                <a:latin typeface="Arial"/>
                <a:ea typeface="+mn-ea"/>
                <a:cs typeface="Arial"/>
              </a:defRPr>
            </a:lvl5pPr>
            <a:lvl6pPr marL="1885950" indent="-171450" algn="l" defTabSz="342900">
              <a:spcBef>
                <a:spcPts val="0"/>
              </a:spcBef>
              <a:buFont typeface="Arial"/>
              <a:buChar char="•"/>
              <a:defRPr sz="1500">
                <a:solidFill>
                  <a:schemeClr val="tx1"/>
                </a:solidFill>
                <a:latin typeface="+mn-lt"/>
                <a:ea typeface="+mn-ea"/>
                <a:cs typeface="+mn-cs"/>
              </a:defRPr>
            </a:lvl6pPr>
            <a:lvl7pPr marL="2228850" indent="-171450" algn="l" defTabSz="342900">
              <a:spcBef>
                <a:spcPts val="0"/>
              </a:spcBef>
              <a:buFont typeface="Arial"/>
              <a:buChar char="•"/>
              <a:defRPr sz="1500">
                <a:solidFill>
                  <a:schemeClr val="tx1"/>
                </a:solidFill>
                <a:latin typeface="+mn-lt"/>
                <a:ea typeface="+mn-ea"/>
                <a:cs typeface="+mn-cs"/>
              </a:defRPr>
            </a:lvl7pPr>
            <a:lvl8pPr marL="2571750" indent="-171450" algn="l" defTabSz="342900">
              <a:spcBef>
                <a:spcPts val="0"/>
              </a:spcBef>
              <a:buFont typeface="Arial"/>
              <a:buChar char="•"/>
              <a:defRPr sz="1500">
                <a:solidFill>
                  <a:schemeClr val="tx1"/>
                </a:solidFill>
                <a:latin typeface="+mn-lt"/>
                <a:ea typeface="+mn-ea"/>
                <a:cs typeface="+mn-cs"/>
              </a:defRPr>
            </a:lvl8pPr>
            <a:lvl9pPr marL="2914650" indent="-171450" algn="l" defTabSz="342900">
              <a:spcBef>
                <a:spcPts val="0"/>
              </a:spcBef>
              <a:buFont typeface="Arial"/>
              <a:buChar char="•"/>
              <a:defRPr sz="1500">
                <a:solidFill>
                  <a:schemeClr val="tx1"/>
                </a:solidFill>
                <a:latin typeface="+mn-lt"/>
                <a:ea typeface="+mn-ea"/>
                <a:cs typeface="+mn-cs"/>
              </a:defRPr>
            </a:lvl9pPr>
          </a:lstStyle>
          <a:p>
            <a:pPr marL="241294" lvl="1" indent="-241294" defTabSz="457189">
              <a:defRPr/>
            </a:pPr>
            <a:r>
              <a:rPr lang="en-US" sz="1450"/>
              <a:t>Shoreline towards the Sea of Fission Instability is reached in the new </a:t>
            </a:r>
            <a:r>
              <a:rPr lang="en-US" sz="1450" baseline="30000"/>
              <a:t>252</a:t>
            </a:r>
            <a:r>
              <a:rPr lang="en-US" sz="1450"/>
              <a:t>Rf</a:t>
            </a:r>
            <a:endParaRPr/>
          </a:p>
          <a:p>
            <a:pPr marL="241294" lvl="1" indent="-241294" defTabSz="457189">
              <a:defRPr/>
            </a:pPr>
            <a:r>
              <a:rPr lang="en-US" sz="1450"/>
              <a:t>Detection only possible thanks to longer-lived high-</a:t>
            </a:r>
            <a:r>
              <a:rPr lang="en-US" sz="1450" i="1"/>
              <a:t>K</a:t>
            </a:r>
            <a:r>
              <a:rPr lang="en-US" sz="1450"/>
              <a:t> state</a:t>
            </a:r>
            <a:endParaRPr/>
          </a:p>
        </p:txBody>
      </p:sp>
      <p:pic>
        <p:nvPicPr>
          <p:cNvPr id="5" name="Grafik 4" descr="Ein Bild, das Text, Schrift, Grafiken, Screenshot enthält.&#10;&#10;Automatisch generierte Beschreibung"/>
          <p:cNvPicPr>
            <a:picLocks noChangeAspect="1"/>
          </p:cNvPicPr>
          <p:nvPr/>
        </p:nvPicPr>
        <p:blipFill>
          <a:blip r:embed="rId6"/>
          <a:srcRect r="60779" b="55798"/>
          <a:stretch/>
        </p:blipFill>
        <p:spPr bwMode="auto">
          <a:xfrm>
            <a:off x="9768198" y="130706"/>
            <a:ext cx="1005627" cy="463960"/>
          </a:xfrm>
          <a:prstGeom prst="rect">
            <a:avLst/>
          </a:prstGeom>
        </p:spPr>
      </p:pic>
      <p:pic>
        <p:nvPicPr>
          <p:cNvPr id="7" name="Grafik 6" descr="Ein Bild, das Text, Schrift, Logo, Grafiken enthält.&#10;&#10;Automatisch generierte Beschreibung"/>
          <p:cNvPicPr>
            <a:picLocks noChangeAspect="1"/>
          </p:cNvPicPr>
          <p:nvPr/>
        </p:nvPicPr>
        <p:blipFill>
          <a:blip r:embed="rId7"/>
          <a:stretch/>
        </p:blipFill>
        <p:spPr bwMode="auto">
          <a:xfrm>
            <a:off x="11058154" y="2587268"/>
            <a:ext cx="893721" cy="893721"/>
          </a:xfrm>
          <a:prstGeom prst="rect">
            <a:avLst/>
          </a:prstGeom>
        </p:spPr>
      </p:pic>
      <p:sp>
        <p:nvSpPr>
          <p:cNvPr id="18" name="Textfeld 17"/>
          <p:cNvSpPr txBox="1"/>
          <p:nvPr/>
        </p:nvSpPr>
        <p:spPr bwMode="auto">
          <a:xfrm>
            <a:off x="9596769" y="2785495"/>
            <a:ext cx="509063" cy="352789"/>
          </a:xfrm>
          <a:prstGeom prst="rect">
            <a:avLst/>
          </a:prstGeom>
        </p:spPr>
        <p:txBody>
          <a:bodyPr vert="horz" wrap="square" lIns="121920" tIns="60960" rIns="121920" bIns="60960" rtlCol="0" anchor="t">
            <a:spAutoFit/>
          </a:bodyPr>
          <a:lstStyle/>
          <a:p>
            <a:pPr defTabSz="609585">
              <a:lnSpc>
                <a:spcPct val="80000"/>
              </a:lnSpc>
              <a:defRPr/>
            </a:pPr>
            <a:r>
              <a:rPr lang="de-CH" sz="950" b="1">
                <a:solidFill>
                  <a:srgbClr val="4472C4"/>
                </a:solidFill>
                <a:latin typeface="Arial"/>
                <a:cs typeface="Arial"/>
              </a:rPr>
              <a:t>+4</a:t>
            </a:r>
            <a:endParaRPr/>
          </a:p>
          <a:p>
            <a:pPr defTabSz="609585">
              <a:lnSpc>
                <a:spcPct val="80000"/>
              </a:lnSpc>
              <a:defRPr/>
            </a:pPr>
            <a:r>
              <a:rPr lang="de-CH" sz="950" b="1">
                <a:solidFill>
                  <a:srgbClr val="4472C4"/>
                </a:solidFill>
                <a:latin typeface="Arial"/>
                <a:cs typeface="Arial"/>
              </a:rPr>
              <a:t>-3</a:t>
            </a:r>
            <a:endParaRPr/>
          </a:p>
        </p:txBody>
      </p:sp>
      <p:sp>
        <p:nvSpPr>
          <p:cNvPr id="20" name="Textfeld 19"/>
          <p:cNvSpPr txBox="1"/>
          <p:nvPr/>
        </p:nvSpPr>
        <p:spPr bwMode="auto">
          <a:xfrm>
            <a:off x="9590249" y="3112302"/>
            <a:ext cx="509063" cy="352789"/>
          </a:xfrm>
          <a:prstGeom prst="rect">
            <a:avLst/>
          </a:prstGeom>
        </p:spPr>
        <p:txBody>
          <a:bodyPr vert="horz" wrap="square" lIns="121920" tIns="60960" rIns="121920" bIns="60960" rtlCol="0" anchor="t">
            <a:spAutoFit/>
          </a:bodyPr>
          <a:lstStyle/>
          <a:p>
            <a:pPr defTabSz="609585">
              <a:lnSpc>
                <a:spcPct val="80000"/>
              </a:lnSpc>
              <a:defRPr/>
            </a:pPr>
            <a:r>
              <a:rPr lang="de-CH" sz="950" b="1">
                <a:solidFill>
                  <a:srgbClr val="4472C4"/>
                </a:solidFill>
                <a:latin typeface="Arial"/>
                <a:cs typeface="Arial"/>
              </a:rPr>
              <a:t>+90</a:t>
            </a:r>
            <a:endParaRPr/>
          </a:p>
          <a:p>
            <a:pPr defTabSz="609585">
              <a:lnSpc>
                <a:spcPct val="80000"/>
              </a:lnSpc>
              <a:defRPr/>
            </a:pPr>
            <a:r>
              <a:rPr lang="de-CH" sz="950" b="1">
                <a:solidFill>
                  <a:srgbClr val="4472C4"/>
                </a:solidFill>
                <a:latin typeface="Arial"/>
                <a:cs typeface="Arial"/>
              </a:rPr>
              <a:t>-30</a:t>
            </a:r>
            <a:endParaRPr/>
          </a:p>
        </p:txBody>
      </p:sp>
      <p:sp>
        <p:nvSpPr>
          <p:cNvPr id="35" name="Content Placeholder 2"/>
          <p:cNvSpPr txBox="1"/>
          <p:nvPr/>
        </p:nvSpPr>
        <p:spPr bwMode="auto">
          <a:xfrm>
            <a:off x="19393" y="1208252"/>
            <a:ext cx="6734892" cy="696315"/>
          </a:xfrm>
          <a:prstGeom prst="rect">
            <a:avLst/>
          </a:prstGeom>
        </p:spPr>
        <p:txBody>
          <a:bodyPr/>
          <a:lstStyle>
            <a:lvl1pPr marL="257175" indent="-257175" algn="l" defTabSz="342900">
              <a:spcBef>
                <a:spcPts val="0"/>
              </a:spcBef>
              <a:buClr>
                <a:srgbClr val="FDBB63"/>
              </a:buClr>
              <a:buFont typeface="Wingdings"/>
              <a:buChar char="§"/>
              <a:defRPr sz="1800">
                <a:solidFill>
                  <a:srgbClr val="333333"/>
                </a:solidFill>
                <a:latin typeface="Arial"/>
                <a:ea typeface="+mn-ea"/>
                <a:cs typeface="Arial"/>
              </a:defRPr>
            </a:lvl1pPr>
            <a:lvl2pPr marL="557213" indent="-214313" algn="l" defTabSz="342900">
              <a:spcBef>
                <a:spcPts val="0"/>
              </a:spcBef>
              <a:buClr>
                <a:srgbClr val="FDBB63"/>
              </a:buClr>
              <a:buFont typeface="Wingdings"/>
              <a:buChar char="§"/>
              <a:defRPr sz="1500">
                <a:solidFill>
                  <a:srgbClr val="333333"/>
                </a:solidFill>
                <a:latin typeface="Arial"/>
                <a:ea typeface="+mn-ea"/>
                <a:cs typeface="Arial"/>
              </a:defRPr>
            </a:lvl2pPr>
            <a:lvl3pPr marL="857250" indent="-171450" algn="l" defTabSz="342900">
              <a:spcBef>
                <a:spcPts val="0"/>
              </a:spcBef>
              <a:buClr>
                <a:srgbClr val="FDBB63"/>
              </a:buClr>
              <a:buFont typeface="Wingdings"/>
              <a:buChar char="§"/>
              <a:defRPr sz="1350">
                <a:solidFill>
                  <a:srgbClr val="333333"/>
                </a:solidFill>
                <a:latin typeface="Arial"/>
                <a:ea typeface="+mn-ea"/>
                <a:cs typeface="Arial"/>
              </a:defRPr>
            </a:lvl3pPr>
            <a:lvl4pPr marL="1200150" indent="-171450" algn="l" defTabSz="342900">
              <a:spcBef>
                <a:spcPts val="0"/>
              </a:spcBef>
              <a:buClr>
                <a:srgbClr val="FDBB63"/>
              </a:buClr>
              <a:buFont typeface="Wingdings"/>
              <a:buChar char="§"/>
              <a:defRPr sz="1200">
                <a:solidFill>
                  <a:srgbClr val="333333"/>
                </a:solidFill>
                <a:latin typeface="Arial"/>
                <a:ea typeface="+mn-ea"/>
                <a:cs typeface="Arial"/>
              </a:defRPr>
            </a:lvl4pPr>
            <a:lvl5pPr marL="1543050" indent="-171450" algn="l" defTabSz="342900">
              <a:spcBef>
                <a:spcPts val="0"/>
              </a:spcBef>
              <a:buClr>
                <a:srgbClr val="FDBB63"/>
              </a:buClr>
              <a:buFont typeface="Wingdings"/>
              <a:buChar char="§"/>
              <a:defRPr sz="1050">
                <a:solidFill>
                  <a:srgbClr val="333333"/>
                </a:solidFill>
                <a:latin typeface="Arial"/>
                <a:ea typeface="+mn-ea"/>
                <a:cs typeface="Arial"/>
              </a:defRPr>
            </a:lvl5pPr>
            <a:lvl6pPr marL="1885950" indent="-171450" algn="l" defTabSz="342900">
              <a:spcBef>
                <a:spcPts val="0"/>
              </a:spcBef>
              <a:buFont typeface="Arial"/>
              <a:buChar char="•"/>
              <a:defRPr sz="1500">
                <a:solidFill>
                  <a:schemeClr val="tx1"/>
                </a:solidFill>
                <a:latin typeface="+mn-lt"/>
                <a:ea typeface="+mn-ea"/>
                <a:cs typeface="+mn-cs"/>
              </a:defRPr>
            </a:lvl6pPr>
            <a:lvl7pPr marL="2228850" indent="-171450" algn="l" defTabSz="342900">
              <a:spcBef>
                <a:spcPts val="0"/>
              </a:spcBef>
              <a:buFont typeface="Arial"/>
              <a:buChar char="•"/>
              <a:defRPr sz="1500">
                <a:solidFill>
                  <a:schemeClr val="tx1"/>
                </a:solidFill>
                <a:latin typeface="+mn-lt"/>
                <a:ea typeface="+mn-ea"/>
                <a:cs typeface="+mn-cs"/>
              </a:defRPr>
            </a:lvl7pPr>
            <a:lvl8pPr marL="2571750" indent="-171450" algn="l" defTabSz="342900">
              <a:spcBef>
                <a:spcPts val="0"/>
              </a:spcBef>
              <a:buFont typeface="Arial"/>
              <a:buChar char="•"/>
              <a:defRPr sz="1500">
                <a:solidFill>
                  <a:schemeClr val="tx1"/>
                </a:solidFill>
                <a:latin typeface="+mn-lt"/>
                <a:ea typeface="+mn-ea"/>
                <a:cs typeface="+mn-cs"/>
              </a:defRPr>
            </a:lvl8pPr>
            <a:lvl9pPr marL="2914650" indent="-171450" algn="l" defTabSz="342900">
              <a:spcBef>
                <a:spcPts val="0"/>
              </a:spcBef>
              <a:buFont typeface="Arial"/>
              <a:buChar char="•"/>
              <a:defRPr sz="1500">
                <a:solidFill>
                  <a:schemeClr val="tx1"/>
                </a:solidFill>
                <a:latin typeface="+mn-lt"/>
                <a:ea typeface="+mn-ea"/>
                <a:cs typeface="+mn-cs"/>
              </a:defRPr>
            </a:lvl9pPr>
          </a:lstStyle>
          <a:p>
            <a:pPr marL="0" lvl="1" indent="0" defTabSz="457189">
              <a:buNone/>
              <a:defRPr/>
            </a:pPr>
            <a:r>
              <a:rPr lang="en-US" sz="1450"/>
              <a:t>J. Khuyagbaatar, P. Mosat et al., Phys. Rev. Lett. 134, 022501 (2025)                                </a:t>
            </a:r>
            <a:endParaRPr/>
          </a:p>
          <a:p>
            <a:pPr marL="0" lvl="1" indent="0" defTabSz="457189">
              <a:buNone/>
              <a:defRPr/>
            </a:pPr>
            <a:r>
              <a:rPr lang="en-US" sz="1450"/>
              <a:t>                                                      </a:t>
            </a:r>
            <a:r>
              <a:rPr lang="en-US" sz="1450" i="1"/>
              <a:t>Editors’ Suggestion / Featured in Physics</a:t>
            </a:r>
            <a:endParaRPr/>
          </a:p>
        </p:txBody>
      </p:sp>
      <p:pic>
        <p:nvPicPr>
          <p:cNvPr id="2" name="Picture 8" descr="NUSTAR-Logo"/>
          <p:cNvPicPr>
            <a:picLocks noChangeAspect="1" noChangeArrowheads="1"/>
          </p:cNvPicPr>
          <p:nvPr/>
        </p:nvPicPr>
        <p:blipFill>
          <a:blip r:embed="rId8"/>
          <a:stretch/>
        </p:blipFill>
        <p:spPr bwMode="auto">
          <a:xfrm>
            <a:off x="10912001" y="24052"/>
            <a:ext cx="1279999" cy="960000"/>
          </a:xfrm>
          <a:prstGeom prst="rect">
            <a:avLst/>
          </a:prstGeom>
          <a:noFill/>
          <a:ln>
            <a:noFill/>
          </a:ln>
        </p:spPr>
      </p:pic>
      <p:pic>
        <p:nvPicPr>
          <p:cNvPr id="6" name="Picture 87" descr="FAIR_farb_RGB_3cm"/>
          <p:cNvPicPr>
            <a:picLocks noChangeAspect="1" noChangeArrowheads="1"/>
          </p:cNvPicPr>
          <p:nvPr/>
        </p:nvPicPr>
        <p:blipFill>
          <a:blip r:embed="rId9"/>
          <a:stretch/>
        </p:blipFill>
        <p:spPr bwMode="auto">
          <a:xfrm>
            <a:off x="96254" y="6362"/>
            <a:ext cx="1185333" cy="93133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235749" y="110273"/>
            <a:ext cx="8172315" cy="787557"/>
          </a:xfrm>
        </p:spPr>
        <p:txBody>
          <a:bodyPr/>
          <a:lstStyle/>
          <a:p>
            <a:pPr>
              <a:defRPr/>
            </a:pPr>
            <a:r>
              <a:rPr lang="en-GB" sz="2800" dirty="0">
                <a:solidFill>
                  <a:schemeClr val="tx2"/>
                </a:solidFill>
              </a:rPr>
              <a:t>Conclusions</a:t>
            </a:r>
            <a:endParaRPr sz="2800" dirty="0">
              <a:solidFill>
                <a:schemeClr val="tx2"/>
              </a:solidFill>
            </a:endParaRPr>
          </a:p>
        </p:txBody>
      </p:sp>
      <p:pic>
        <p:nvPicPr>
          <p:cNvPr id="3"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5" name="TextBox 4"/>
          <p:cNvSpPr txBox="1"/>
          <p:nvPr/>
        </p:nvSpPr>
        <p:spPr bwMode="auto">
          <a:xfrm>
            <a:off x="1039677" y="1138798"/>
            <a:ext cx="9760451" cy="6001643"/>
          </a:xfrm>
          <a:prstGeom prst="rect">
            <a:avLst/>
          </a:prstGeom>
        </p:spPr>
        <p:txBody>
          <a:bodyPr vert="horz" wrap="squar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rgbClr val="FF0000"/>
                </a:solidFill>
                <a:latin typeface="Arial"/>
                <a:ea typeface="Arial"/>
                <a:cs typeface="Arial"/>
              </a:rPr>
              <a:t>Experiments running at FRS</a:t>
            </a:r>
            <a:endParaRPr dirty="0"/>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prstClr val="black"/>
                </a:solidFill>
                <a:latin typeface="Arial"/>
                <a:ea typeface="Arial"/>
                <a:cs typeface="Arial"/>
              </a:rPr>
              <a:t>		</a:t>
            </a:r>
            <a:endParaRPr dirty="0"/>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chemeClr val="tx2"/>
                </a:solidFill>
                <a:latin typeface="Arial"/>
                <a:ea typeface="Arial"/>
                <a:cs typeface="Arial"/>
              </a:rPr>
              <a:t>Creation of the chemical elements</a:t>
            </a:r>
            <a:endParaRPr dirty="0">
              <a:solidFill>
                <a:schemeClr val="tx2"/>
              </a:solidFill>
            </a:endParaRPr>
          </a:p>
          <a:p>
            <a:pPr marL="0" marR="0" lvl="0" indent="0" algn="l" defTabSz="609585">
              <a:lnSpc>
                <a:spcPct val="100000"/>
              </a:lnSpc>
              <a:spcBef>
                <a:spcPts val="0"/>
              </a:spcBef>
              <a:spcAft>
                <a:spcPts val="0"/>
              </a:spcAft>
              <a:buClrTx/>
              <a:buSzTx/>
              <a:buFontTx/>
              <a:buNone/>
              <a:defRPr/>
            </a:pPr>
            <a:r>
              <a:rPr lang="en-GB" dirty="0">
                <a:solidFill>
                  <a:schemeClr val="tx2"/>
                </a:solidFill>
                <a:latin typeface="Arial"/>
              </a:rPr>
              <a:t>	</a:t>
            </a:r>
            <a:r>
              <a:rPr lang="en-GB" baseline="30000" dirty="0">
                <a:solidFill>
                  <a:schemeClr val="tx2"/>
                </a:solidFill>
                <a:latin typeface="Arial"/>
              </a:rPr>
              <a:t>205</a:t>
            </a:r>
            <a:r>
              <a:rPr lang="en-GB" dirty="0">
                <a:solidFill>
                  <a:schemeClr val="tx2"/>
                </a:solidFill>
                <a:latin typeface="Arial"/>
              </a:rPr>
              <a:t>Tl bound-state beta decay</a:t>
            </a:r>
            <a:endParaRPr dirty="0">
              <a:solidFill>
                <a:schemeClr val="tx2"/>
              </a:solidFill>
            </a:endParaRPr>
          </a:p>
          <a:p>
            <a:pPr marL="0" marR="0" lvl="0" indent="0" algn="l" defTabSz="609585">
              <a:lnSpc>
                <a:spcPct val="100000"/>
              </a:lnSpc>
              <a:spcBef>
                <a:spcPts val="0"/>
              </a:spcBef>
              <a:spcAft>
                <a:spcPts val="0"/>
              </a:spcAft>
              <a:buClrTx/>
              <a:buSzTx/>
              <a:buFontTx/>
              <a:buNone/>
              <a:defRPr/>
            </a:pPr>
            <a:r>
              <a:rPr lang="en-GB" dirty="0">
                <a:solidFill>
                  <a:schemeClr val="tx2"/>
                </a:solidFill>
                <a:latin typeface="Arial"/>
              </a:rPr>
              <a:t>	SHE; hadron therapy</a:t>
            </a:r>
            <a:endParaRPr dirty="0">
              <a:solidFill>
                <a:schemeClr val="tx2"/>
              </a:solidFil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chemeClr val="tx2"/>
                </a:solidFill>
                <a:latin typeface="Arial"/>
                <a:ea typeface="Arial"/>
                <a:cs typeface="Arial"/>
              </a:rPr>
              <a:t>	shape evolution at N~126; N=126 nuclei</a:t>
            </a:r>
            <a:endParaRPr dirty="0">
              <a:solidFill>
                <a:schemeClr val="tx2"/>
              </a:solidFill>
            </a:endParaRPr>
          </a:p>
          <a:p>
            <a:pPr marL="0" marR="0" lvl="0" indent="0" algn="l" defTabSz="609585">
              <a:lnSpc>
                <a:spcPct val="100000"/>
              </a:lnSpc>
              <a:spcBef>
                <a:spcPts val="0"/>
              </a:spcBef>
              <a:spcAft>
                <a:spcPts val="0"/>
              </a:spcAft>
              <a:buClrTx/>
              <a:buSzTx/>
              <a:buFontTx/>
              <a:buNone/>
              <a:defRPr/>
            </a:pPr>
            <a:endParaRPr lang="en-GB" sz="2400" b="0" i="0" u="none" strike="noStrike" cap="none" spc="0" dirty="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err="1">
                <a:ln>
                  <a:noFill/>
                </a:ln>
                <a:solidFill>
                  <a:srgbClr val="FF0000"/>
                </a:solidFill>
                <a:latin typeface="Arial"/>
                <a:ea typeface="Arial"/>
                <a:cs typeface="Arial"/>
              </a:rPr>
              <a:t>Eearly</a:t>
            </a:r>
            <a:r>
              <a:rPr lang="en-GB" sz="2400" b="0" i="0" u="none" strike="noStrike" cap="none" spc="0" dirty="0">
                <a:ln>
                  <a:noFill/>
                </a:ln>
                <a:solidFill>
                  <a:srgbClr val="FF0000"/>
                </a:solidFill>
                <a:latin typeface="Arial"/>
                <a:ea typeface="Arial"/>
                <a:cs typeface="Arial"/>
              </a:rPr>
              <a:t> Science (with </a:t>
            </a:r>
            <a:r>
              <a:rPr lang="en-GB" sz="2400" b="0" i="0" u="none" strike="noStrike" cap="none" spc="0" dirty="0" err="1">
                <a:ln>
                  <a:noFill/>
                </a:ln>
                <a:solidFill>
                  <a:srgbClr val="FF0000"/>
                </a:solidFill>
                <a:latin typeface="Arial"/>
                <a:ea typeface="Arial"/>
                <a:cs typeface="Arial"/>
              </a:rPr>
              <a:t>SuperFRS</a:t>
            </a:r>
            <a:r>
              <a:rPr lang="en-GB" sz="2400" b="0" i="0" u="none" strike="noStrike" cap="none" spc="0" dirty="0">
                <a:ln>
                  <a:noFill/>
                </a:ln>
                <a:solidFill>
                  <a:srgbClr val="FF0000"/>
                </a:solidFill>
                <a:latin typeface="Arial"/>
                <a:ea typeface="Arial"/>
                <a:cs typeface="Arial"/>
              </a:rPr>
              <a:t>)</a:t>
            </a:r>
            <a:endParaRPr dirty="0"/>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prstClr val="black"/>
                </a:solidFill>
                <a:latin typeface="Arial"/>
                <a:ea typeface="Arial"/>
                <a:cs typeface="Arial"/>
              </a:rPr>
              <a:t>		</a:t>
            </a:r>
            <a:r>
              <a:rPr lang="en-GB" sz="2400" b="0" i="0" u="none" strike="noStrike" cap="none" spc="0" dirty="0">
                <a:ln>
                  <a:noFill/>
                </a:ln>
                <a:solidFill>
                  <a:schemeClr val="tx2"/>
                </a:solidFill>
                <a:latin typeface="Arial"/>
                <a:ea typeface="Arial"/>
                <a:cs typeface="Arial"/>
              </a:rPr>
              <a:t>increased transmission; better detection systems</a:t>
            </a:r>
            <a:endParaRPr dirty="0">
              <a:solidFill>
                <a:schemeClr val="tx2"/>
              </a:solidFil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chemeClr val="tx2"/>
                </a:solidFill>
                <a:latin typeface="Arial"/>
                <a:ea typeface="Arial"/>
                <a:cs typeface="Arial"/>
              </a:rPr>
              <a:t>		from end of 2027</a:t>
            </a:r>
            <a:endParaRPr dirty="0">
              <a:solidFill>
                <a:schemeClr val="tx2"/>
              </a:solidFill>
            </a:endParaRPr>
          </a:p>
          <a:p>
            <a:pPr lvl="0">
              <a:defRPr/>
            </a:pPr>
            <a:endParaRPr lang="en-GB" sz="2400" b="0" i="0" u="none" strike="noStrike" cap="none" spc="0" dirty="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rgbClr val="FF0000"/>
                </a:solidFill>
                <a:latin typeface="Arial"/>
                <a:ea typeface="Arial"/>
                <a:cs typeface="Arial"/>
              </a:rPr>
              <a:t>First Science (with SIS100)</a:t>
            </a:r>
            <a:endParaRPr dirty="0"/>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prstClr val="black"/>
                </a:solidFill>
                <a:latin typeface="Arial"/>
                <a:ea typeface="Arial"/>
                <a:cs typeface="Arial"/>
              </a:rPr>
              <a:t>		</a:t>
            </a:r>
            <a:r>
              <a:rPr lang="en-GB" sz="2400" b="0" i="0" u="none" strike="noStrike" cap="none" spc="0" dirty="0">
                <a:ln>
                  <a:noFill/>
                </a:ln>
                <a:solidFill>
                  <a:schemeClr val="tx2"/>
                </a:solidFill>
                <a:latin typeface="Arial"/>
                <a:ea typeface="Arial"/>
                <a:cs typeface="Arial"/>
              </a:rPr>
              <a:t>increased primary beam intensity</a:t>
            </a:r>
            <a:endParaRPr dirty="0">
              <a:solidFill>
                <a:schemeClr val="tx2"/>
              </a:solidFil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schemeClr val="tx2"/>
                </a:solidFill>
                <a:latin typeface="Arial"/>
                <a:ea typeface="Arial"/>
                <a:cs typeface="Arial"/>
              </a:rPr>
              <a:t>		from end of 2028</a:t>
            </a:r>
            <a:endParaRPr dirty="0">
              <a:solidFill>
                <a:schemeClr val="tx2"/>
              </a:solidFill>
            </a:endParaRPr>
          </a:p>
          <a:p>
            <a:pPr marL="0" marR="0" lvl="0" indent="0" algn="l" defTabSz="609585">
              <a:lnSpc>
                <a:spcPct val="100000"/>
              </a:lnSpc>
              <a:spcBef>
                <a:spcPts val="0"/>
              </a:spcBef>
              <a:spcAft>
                <a:spcPts val="0"/>
              </a:spcAft>
              <a:buClrTx/>
              <a:buSzTx/>
              <a:buFontTx/>
              <a:buNone/>
              <a:defRPr/>
            </a:pPr>
            <a:endParaRPr lang="en-GB" sz="2400" b="0" i="0" u="none" strike="noStrike" cap="none" spc="0" dirty="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dirty="0">
                <a:ln>
                  <a:noFill/>
                </a:ln>
                <a:solidFill>
                  <a:prstClr val="black"/>
                </a:solidFill>
                <a:latin typeface="Arial"/>
                <a:ea typeface="Arial"/>
                <a:cs typeface="Arial"/>
              </a:rPr>
              <a:t>		</a:t>
            </a:r>
            <a:endParaRPr dirty="0"/>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endParaRPr lang="en-GB"/>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endParaRPr lang="en-GB"/>
          </a:p>
        </p:txBody>
      </p:sp>
      <p:sp>
        <p:nvSpPr>
          <p:cNvPr id="3" name="Content Placeholder 2"/>
          <p:cNvSpPr>
            <a:spLocks noGrp="1"/>
          </p:cNvSpPr>
          <p:nvPr>
            <p:ph idx="1"/>
          </p:nvPr>
        </p:nvSpPr>
        <p:spPr bwMode="auto"/>
        <p:txBody>
          <a:bodyPr/>
          <a:lstStyle/>
          <a:p>
            <a:pPr>
              <a:defRPr/>
            </a:pPr>
            <a:endParaRPr lang="en-GB"/>
          </a:p>
        </p:txBody>
      </p:sp>
      <p:pic>
        <p:nvPicPr>
          <p:cNvPr id="5" name="Picture 4"/>
          <p:cNvPicPr>
            <a:picLocks noChangeAspect="1"/>
          </p:cNvPicPr>
          <p:nvPr/>
        </p:nvPicPr>
        <p:blipFill>
          <a:blip r:embed="rId2"/>
          <a:stretch/>
        </p:blipFill>
        <p:spPr bwMode="auto">
          <a:xfrm>
            <a:off x="337548" y="54828"/>
            <a:ext cx="10338268" cy="6156154"/>
          </a:xfrm>
          <a:prstGeom prst="rect">
            <a:avLst/>
          </a:prstGeom>
        </p:spPr>
      </p:pic>
      <p:sp>
        <p:nvSpPr>
          <p:cNvPr id="7" name="TextBox 6"/>
          <p:cNvSpPr txBox="1"/>
          <p:nvPr/>
        </p:nvSpPr>
        <p:spPr bwMode="auto">
          <a:xfrm>
            <a:off x="870330" y="6119336"/>
            <a:ext cx="11809045" cy="738664"/>
          </a:xfrm>
          <a:prstGeom prst="rect">
            <a:avLst/>
          </a:prstGeom>
          <a:noFill/>
        </p:spPr>
        <p:txBody>
          <a:bodyPr wrap="square">
            <a:spAutoFit/>
          </a:bodyPr>
          <a:lstStyle/>
          <a:p>
            <a:pPr>
              <a:defRPr/>
            </a:pPr>
            <a:r>
              <a:rPr lang="en-US"/>
              <a:t>Part of the Segrè chart, highlighting the isotopes first identified since 2010. </a:t>
            </a:r>
            <a:endParaRPr/>
          </a:p>
          <a:p>
            <a:pPr>
              <a:defRPr/>
            </a:pPr>
            <a:r>
              <a:rPr lang="en-US" sz="1800"/>
              <a:t>G.G. Kiss, Zs. P., Eur. Phys. J. A 60, 175 (2024)</a:t>
            </a:r>
            <a:endParaRPr lang="en-GB" sz="1800"/>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457110" y="269535"/>
            <a:ext cx="9157650" cy="787557"/>
          </a:xfrm>
        </p:spPr>
        <p:txBody>
          <a:bodyPr/>
          <a:lstStyle/>
          <a:p>
            <a:pPr algn="ctr">
              <a:defRPr/>
            </a:pPr>
            <a:r>
              <a:rPr lang="en-GB" sz="3200">
                <a:latin typeface="Times New Roman"/>
                <a:cs typeface="Times New Roman"/>
              </a:rPr>
              <a:t>FUTURE: Experiment locations at Super-FRS: </a:t>
            </a:r>
            <a:br>
              <a:rPr lang="en-GB" sz="3200">
                <a:latin typeface="Times New Roman"/>
                <a:cs typeface="Times New Roman"/>
              </a:rPr>
            </a:br>
            <a:r>
              <a:rPr lang="en-GB" sz="3200">
                <a:latin typeface="Times New Roman"/>
                <a:cs typeface="Times New Roman"/>
              </a:rPr>
              <a:t>ES and FS</a:t>
            </a:r>
            <a:endParaRPr/>
          </a:p>
        </p:txBody>
      </p:sp>
      <p:pic>
        <p:nvPicPr>
          <p:cNvPr id="11"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12"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grpSp>
        <p:nvGrpSpPr>
          <p:cNvPr id="4" name="Group 3"/>
          <p:cNvGrpSpPr/>
          <p:nvPr/>
        </p:nvGrpSpPr>
        <p:grpSpPr bwMode="auto">
          <a:xfrm>
            <a:off x="763572" y="1058663"/>
            <a:ext cx="9933003" cy="5681308"/>
            <a:chOff x="0" y="0"/>
            <a:chExt cx="5857198" cy="2324878"/>
          </a:xfrm>
        </p:grpSpPr>
        <p:pic>
          <p:nvPicPr>
            <p:cNvPr id="6" name="Google Shape;126;p27"/>
            <p:cNvPicPr/>
            <p:nvPr/>
          </p:nvPicPr>
          <p:blipFill>
            <a:blip r:embed="rId4">
              <a:alphaModFix/>
            </a:blip>
            <a:srcRect t="5302" r="22500" b="36099"/>
            <a:stretch/>
          </p:blipFill>
          <p:spPr bwMode="auto">
            <a:xfrm>
              <a:off x="0" y="38158"/>
              <a:ext cx="5668920" cy="2285640"/>
            </a:xfrm>
            <a:prstGeom prst="rect">
              <a:avLst/>
            </a:prstGeom>
            <a:noFill/>
            <a:ln>
              <a:noFill/>
            </a:ln>
          </p:spPr>
        </p:pic>
        <p:cxnSp>
          <p:nvCxnSpPr>
            <p:cNvPr id="7" name="Google Shape;127;p27"/>
            <p:cNvCxnSpPr>
              <a:cxnSpLocks/>
            </p:cNvCxnSpPr>
            <p:nvPr/>
          </p:nvCxnSpPr>
          <p:spPr bwMode="auto">
            <a:xfrm flipH="1">
              <a:off x="725759" y="755638"/>
              <a:ext cx="106560" cy="84600"/>
            </a:xfrm>
            <a:prstGeom prst="straightConnector1">
              <a:avLst/>
            </a:prstGeom>
            <a:noFill/>
            <a:ln w="54700" cap="flat" cmpd="sng">
              <a:solidFill>
                <a:srgbClr val="72BF44"/>
              </a:solidFill>
              <a:prstDash val="solid"/>
              <a:round/>
              <a:headEnd type="none" w="sm" len="sm"/>
              <a:tailEnd type="none" w="sm" len="sm"/>
            </a:ln>
          </p:spPr>
        </p:cxnSp>
        <p:grpSp>
          <p:nvGrpSpPr>
            <p:cNvPr id="9" name="Google Shape;128;p27"/>
            <p:cNvGrpSpPr/>
            <p:nvPr/>
          </p:nvGrpSpPr>
          <p:grpSpPr bwMode="auto">
            <a:xfrm>
              <a:off x="307438" y="626759"/>
              <a:ext cx="4100690" cy="941474"/>
              <a:chOff x="307438" y="626759"/>
              <a:chExt cx="4100690" cy="941474"/>
            </a:xfrm>
          </p:grpSpPr>
          <p:cxnSp>
            <p:nvCxnSpPr>
              <p:cNvPr id="32" name="Google Shape;129;p27"/>
              <p:cNvCxnSpPr>
                <a:cxnSpLocks/>
              </p:cNvCxnSpPr>
              <p:nvPr/>
            </p:nvCxnSpPr>
            <p:spPr bwMode="auto">
              <a:xfrm rot="10800000" flipH="1">
                <a:off x="307438" y="763198"/>
                <a:ext cx="501120" cy="466560"/>
              </a:xfrm>
              <a:prstGeom prst="straightConnector1">
                <a:avLst/>
              </a:prstGeom>
              <a:noFill/>
              <a:ln w="54700" cap="flat" cmpd="sng">
                <a:solidFill>
                  <a:srgbClr val="94FA58"/>
                </a:solidFill>
                <a:prstDash val="solid"/>
                <a:round/>
                <a:headEnd type="none" w="sm" len="sm"/>
                <a:tailEnd type="none" w="sm" len="sm"/>
              </a:ln>
            </p:spPr>
          </p:cxnSp>
          <p:cxnSp>
            <p:nvCxnSpPr>
              <p:cNvPr id="33" name="Google Shape;130;p27"/>
              <p:cNvCxnSpPr>
                <a:cxnSpLocks/>
              </p:cNvCxnSpPr>
              <p:nvPr/>
            </p:nvCxnSpPr>
            <p:spPr bwMode="auto">
              <a:xfrm rot="10800000" flipH="1">
                <a:off x="808558" y="631078"/>
                <a:ext cx="833040" cy="132120"/>
              </a:xfrm>
              <a:prstGeom prst="straightConnector1">
                <a:avLst/>
              </a:prstGeom>
              <a:noFill/>
              <a:ln w="54700" cap="flat" cmpd="sng">
                <a:solidFill>
                  <a:srgbClr val="94FA58"/>
                </a:solidFill>
                <a:prstDash val="solid"/>
                <a:round/>
                <a:headEnd type="none" w="sm" len="sm"/>
                <a:tailEnd type="none" w="sm" len="sm"/>
              </a:ln>
            </p:spPr>
          </p:cxnSp>
          <p:cxnSp>
            <p:nvCxnSpPr>
              <p:cNvPr id="34" name="Google Shape;131;p27"/>
              <p:cNvCxnSpPr>
                <a:cxnSpLocks/>
              </p:cNvCxnSpPr>
              <p:nvPr/>
            </p:nvCxnSpPr>
            <p:spPr bwMode="auto">
              <a:xfrm rot="10800000">
                <a:off x="1641597" y="626759"/>
                <a:ext cx="511920" cy="146160"/>
              </a:xfrm>
              <a:prstGeom prst="straightConnector1">
                <a:avLst/>
              </a:prstGeom>
              <a:noFill/>
              <a:ln w="54700" cap="flat" cmpd="sng">
                <a:solidFill>
                  <a:srgbClr val="94FA58"/>
                </a:solidFill>
                <a:prstDash val="solid"/>
                <a:round/>
                <a:headEnd type="none" w="sm" len="sm"/>
                <a:tailEnd type="none" w="sm" len="sm"/>
              </a:ln>
            </p:spPr>
          </p:cxnSp>
          <p:cxnSp>
            <p:nvCxnSpPr>
              <p:cNvPr id="35" name="Google Shape;132;p27"/>
              <p:cNvCxnSpPr>
                <a:cxnSpLocks/>
              </p:cNvCxnSpPr>
              <p:nvPr/>
            </p:nvCxnSpPr>
            <p:spPr bwMode="auto">
              <a:xfrm>
                <a:off x="2151358" y="765358"/>
                <a:ext cx="411120" cy="441000"/>
              </a:xfrm>
              <a:prstGeom prst="straightConnector1">
                <a:avLst/>
              </a:prstGeom>
              <a:noFill/>
              <a:ln w="54700" cap="flat" cmpd="sng">
                <a:solidFill>
                  <a:srgbClr val="94FA58"/>
                </a:solidFill>
                <a:prstDash val="solid"/>
                <a:round/>
                <a:headEnd type="none" w="sm" len="sm"/>
                <a:tailEnd type="none" w="sm" len="sm"/>
              </a:ln>
            </p:spPr>
          </p:cxnSp>
          <p:cxnSp>
            <p:nvCxnSpPr>
              <p:cNvPr id="36" name="Google Shape;133;p27"/>
              <p:cNvCxnSpPr>
                <a:cxnSpLocks/>
              </p:cNvCxnSpPr>
              <p:nvPr/>
            </p:nvCxnSpPr>
            <p:spPr bwMode="auto">
              <a:xfrm rot="10800000">
                <a:off x="2557078" y="1194839"/>
                <a:ext cx="557280" cy="170640"/>
              </a:xfrm>
              <a:prstGeom prst="straightConnector1">
                <a:avLst/>
              </a:prstGeom>
              <a:noFill/>
              <a:ln w="54700" cap="flat" cmpd="sng">
                <a:solidFill>
                  <a:srgbClr val="94FA58"/>
                </a:solidFill>
                <a:prstDash val="solid"/>
                <a:round/>
                <a:headEnd type="none" w="sm" len="sm"/>
                <a:tailEnd type="none" w="sm" len="sm"/>
              </a:ln>
            </p:spPr>
          </p:cxnSp>
          <p:cxnSp>
            <p:nvCxnSpPr>
              <p:cNvPr id="37" name="Google Shape;134;p27"/>
              <p:cNvCxnSpPr>
                <a:cxnSpLocks/>
              </p:cNvCxnSpPr>
              <p:nvPr/>
            </p:nvCxnSpPr>
            <p:spPr bwMode="auto">
              <a:xfrm rot="10800000" flipH="1">
                <a:off x="3108957" y="1308958"/>
                <a:ext cx="457200" cy="56520"/>
              </a:xfrm>
              <a:prstGeom prst="straightConnector1">
                <a:avLst/>
              </a:prstGeom>
              <a:noFill/>
              <a:ln w="54700" cap="flat" cmpd="sng">
                <a:solidFill>
                  <a:srgbClr val="94FA58"/>
                </a:solidFill>
                <a:prstDash val="solid"/>
                <a:round/>
                <a:headEnd type="none" w="sm" len="sm"/>
                <a:tailEnd type="none" w="sm" len="sm"/>
              </a:ln>
            </p:spPr>
          </p:cxnSp>
          <p:cxnSp>
            <p:nvCxnSpPr>
              <p:cNvPr id="38" name="Google Shape;135;p27"/>
              <p:cNvCxnSpPr>
                <a:cxnSpLocks/>
              </p:cNvCxnSpPr>
              <p:nvPr/>
            </p:nvCxnSpPr>
            <p:spPr bwMode="auto">
              <a:xfrm rot="10800000">
                <a:off x="3560328" y="1303033"/>
                <a:ext cx="847800" cy="265200"/>
              </a:xfrm>
              <a:prstGeom prst="straightConnector1">
                <a:avLst/>
              </a:prstGeom>
              <a:noFill/>
              <a:ln w="54700" cap="flat" cmpd="sng">
                <a:solidFill>
                  <a:srgbClr val="94FA58"/>
                </a:solidFill>
                <a:prstDash val="solid"/>
                <a:round/>
                <a:headEnd type="none" w="sm" len="sm"/>
                <a:tailEnd type="none" w="sm" len="sm"/>
              </a:ln>
            </p:spPr>
          </p:cxnSp>
        </p:grpSp>
        <p:grpSp>
          <p:nvGrpSpPr>
            <p:cNvPr id="13" name="Google Shape;136;p27"/>
            <p:cNvGrpSpPr/>
            <p:nvPr/>
          </p:nvGrpSpPr>
          <p:grpSpPr bwMode="auto">
            <a:xfrm>
              <a:off x="2007358" y="0"/>
              <a:ext cx="3849840" cy="2324878"/>
              <a:chOff x="2007358" y="0"/>
              <a:chExt cx="3849840" cy="2324878"/>
            </a:xfrm>
          </p:grpSpPr>
          <p:sp>
            <p:nvSpPr>
              <p:cNvPr id="18" name="Google Shape;137;p27"/>
              <p:cNvSpPr/>
              <p:nvPr/>
            </p:nvSpPr>
            <p:spPr bwMode="auto">
              <a:xfrm>
                <a:off x="2007358" y="180000"/>
                <a:ext cx="1005840" cy="27432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19" name="Google Shape;138;p27"/>
              <p:cNvSpPr/>
              <p:nvPr/>
            </p:nvSpPr>
            <p:spPr bwMode="auto">
              <a:xfrm>
                <a:off x="4062958" y="0"/>
                <a:ext cx="731520" cy="18288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0" name="Google Shape;139;p27"/>
              <p:cNvSpPr/>
              <p:nvPr/>
            </p:nvSpPr>
            <p:spPr bwMode="auto">
              <a:xfrm>
                <a:off x="5308558" y="779760"/>
                <a:ext cx="548640" cy="4572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1" name="Google Shape;140;p27"/>
              <p:cNvSpPr/>
              <p:nvPr/>
            </p:nvSpPr>
            <p:spPr bwMode="auto">
              <a:xfrm>
                <a:off x="2560318" y="1803599"/>
                <a:ext cx="1005840" cy="42912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2" name="Google Shape;141;p27"/>
              <p:cNvSpPr/>
              <p:nvPr/>
            </p:nvSpPr>
            <p:spPr bwMode="auto">
              <a:xfrm>
                <a:off x="2737077" y="1129320"/>
                <a:ext cx="274320" cy="274320"/>
              </a:xfrm>
              <a:custGeom>
                <a:avLst/>
                <a:gdLst/>
                <a:ahLst/>
                <a:cxnLst/>
                <a:rect l="l" t="t" r="r" b="b"/>
                <a:pathLst>
                  <a:path w="21600" h="21600" extrusionOk="0">
                    <a:moveTo>
                      <a:pt x="10797" y="0"/>
                    </a:moveTo>
                    <a:lnTo>
                      <a:pt x="8278" y="8256"/>
                    </a:lnTo>
                    <a:lnTo>
                      <a:pt x="0" y="8256"/>
                    </a:lnTo>
                    <a:lnTo>
                      <a:pt x="6722" y="13405"/>
                    </a:lnTo>
                    <a:lnTo>
                      <a:pt x="4198" y="21600"/>
                    </a:lnTo>
                    <a:lnTo>
                      <a:pt x="10797" y="16580"/>
                    </a:lnTo>
                    <a:lnTo>
                      <a:pt x="17401" y="21600"/>
                    </a:lnTo>
                    <a:lnTo>
                      <a:pt x="14878" y="13405"/>
                    </a:lnTo>
                    <a:lnTo>
                      <a:pt x="21600" y="8256"/>
                    </a:lnTo>
                    <a:lnTo>
                      <a:pt x="13321" y="8256"/>
                    </a:lnTo>
                    <a:lnTo>
                      <a:pt x="10797" y="0"/>
                    </a:lnTo>
                    <a:close/>
                  </a:path>
                </a:pathLst>
              </a:custGeom>
              <a:solidFill>
                <a:srgbClr val="7AC2F8"/>
              </a:solidFill>
              <a:ln w="9525" cap="flat" cmpd="sng">
                <a:solidFill>
                  <a:srgbClr val="000000"/>
                </a:solidFill>
                <a:prstDash val="solid"/>
                <a:round/>
                <a:headEnd type="none" w="sm" len="sm"/>
                <a:tailEnd type="none" w="sm" len="sm"/>
              </a:ln>
            </p:spPr>
            <p:txBody>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3" name="Google Shape;142;p27"/>
              <p:cNvSpPr/>
              <p:nvPr/>
            </p:nvSpPr>
            <p:spPr bwMode="auto">
              <a:xfrm>
                <a:off x="3712318" y="1226878"/>
                <a:ext cx="274320" cy="274320"/>
              </a:xfrm>
              <a:custGeom>
                <a:avLst/>
                <a:gdLst/>
                <a:ahLst/>
                <a:cxnLst/>
                <a:rect l="l" t="t" r="r" b="b"/>
                <a:pathLst>
                  <a:path w="21600" h="21600" extrusionOk="0">
                    <a:moveTo>
                      <a:pt x="10797" y="0"/>
                    </a:moveTo>
                    <a:lnTo>
                      <a:pt x="8278" y="8256"/>
                    </a:lnTo>
                    <a:lnTo>
                      <a:pt x="0" y="8256"/>
                    </a:lnTo>
                    <a:lnTo>
                      <a:pt x="6722" y="13405"/>
                    </a:lnTo>
                    <a:lnTo>
                      <a:pt x="4198" y="21600"/>
                    </a:lnTo>
                    <a:lnTo>
                      <a:pt x="10797" y="16580"/>
                    </a:lnTo>
                    <a:lnTo>
                      <a:pt x="17401" y="21600"/>
                    </a:lnTo>
                    <a:lnTo>
                      <a:pt x="14878" y="13405"/>
                    </a:lnTo>
                    <a:lnTo>
                      <a:pt x="21600" y="8256"/>
                    </a:lnTo>
                    <a:lnTo>
                      <a:pt x="13321" y="8256"/>
                    </a:lnTo>
                    <a:lnTo>
                      <a:pt x="10797" y="0"/>
                    </a:lnTo>
                    <a:close/>
                  </a:path>
                </a:pathLst>
              </a:custGeom>
              <a:solidFill>
                <a:srgbClr val="7AC2F8"/>
              </a:solidFill>
              <a:ln w="9525" cap="flat" cmpd="sng">
                <a:solidFill>
                  <a:srgbClr val="000000"/>
                </a:solidFill>
                <a:prstDash val="solid"/>
                <a:round/>
                <a:headEnd type="none" w="sm" len="sm"/>
                <a:tailEnd type="none" w="sm" len="sm"/>
              </a:ln>
            </p:spPr>
            <p:txBody>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4" name="Google Shape;143;p27"/>
              <p:cNvSpPr/>
              <p:nvPr/>
            </p:nvSpPr>
            <p:spPr bwMode="auto">
              <a:xfrm>
                <a:off x="4236718" y="1405863"/>
                <a:ext cx="274320" cy="274320"/>
              </a:xfrm>
              <a:custGeom>
                <a:avLst/>
                <a:gdLst/>
                <a:ahLst/>
                <a:cxnLst/>
                <a:rect l="l" t="t" r="r" b="b"/>
                <a:pathLst>
                  <a:path w="21600" h="21600" extrusionOk="0">
                    <a:moveTo>
                      <a:pt x="10797" y="0"/>
                    </a:moveTo>
                    <a:lnTo>
                      <a:pt x="8278" y="8256"/>
                    </a:lnTo>
                    <a:lnTo>
                      <a:pt x="0" y="8256"/>
                    </a:lnTo>
                    <a:lnTo>
                      <a:pt x="6722" y="13405"/>
                    </a:lnTo>
                    <a:lnTo>
                      <a:pt x="4198" y="21600"/>
                    </a:lnTo>
                    <a:lnTo>
                      <a:pt x="10797" y="16580"/>
                    </a:lnTo>
                    <a:lnTo>
                      <a:pt x="17401" y="21600"/>
                    </a:lnTo>
                    <a:lnTo>
                      <a:pt x="14878" y="13405"/>
                    </a:lnTo>
                    <a:lnTo>
                      <a:pt x="21600" y="8256"/>
                    </a:lnTo>
                    <a:lnTo>
                      <a:pt x="13321" y="8256"/>
                    </a:lnTo>
                    <a:lnTo>
                      <a:pt x="10797" y="0"/>
                    </a:lnTo>
                    <a:close/>
                  </a:path>
                </a:pathLst>
              </a:custGeom>
              <a:solidFill>
                <a:srgbClr val="7AC2F8"/>
              </a:solidFill>
              <a:ln w="9525" cap="flat" cmpd="sng">
                <a:solidFill>
                  <a:srgbClr val="000000"/>
                </a:solidFill>
                <a:prstDash val="solid"/>
                <a:round/>
                <a:headEnd type="none" w="sm" len="sm"/>
                <a:tailEnd type="none" w="sm" len="sm"/>
              </a:ln>
            </p:spPr>
            <p:txBody>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grpSp>
            <p:nvGrpSpPr>
              <p:cNvPr id="25" name="Google Shape;144;p27"/>
              <p:cNvGrpSpPr/>
              <p:nvPr/>
            </p:nvGrpSpPr>
            <p:grpSpPr bwMode="auto">
              <a:xfrm>
                <a:off x="3679558" y="246959"/>
                <a:ext cx="1985039" cy="2077919"/>
                <a:chOff x="3679558" y="246959"/>
                <a:chExt cx="1985039" cy="2077919"/>
              </a:xfrm>
            </p:grpSpPr>
            <p:sp>
              <p:nvSpPr>
                <p:cNvPr id="28" name="Google Shape;145;p27"/>
                <p:cNvSpPr/>
                <p:nvPr/>
              </p:nvSpPr>
              <p:spPr bwMode="auto">
                <a:xfrm rot="-2124600">
                  <a:off x="4335837" y="246959"/>
                  <a:ext cx="844920" cy="285840"/>
                </a:xfrm>
                <a:prstGeom prst="rect">
                  <a:avLst/>
                </a:prstGeom>
                <a:solidFill>
                  <a:srgbClr val="B2B2B2">
                    <a:alpha val="64705"/>
                  </a:srgbClr>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29" name="Google Shape;146;p27"/>
                <p:cNvSpPr/>
                <p:nvPr/>
              </p:nvSpPr>
              <p:spPr bwMode="auto">
                <a:xfrm rot="-2124600">
                  <a:off x="4394517" y="481318"/>
                  <a:ext cx="1129320" cy="366480"/>
                </a:xfrm>
                <a:prstGeom prst="rect">
                  <a:avLst/>
                </a:prstGeom>
                <a:solidFill>
                  <a:srgbClr val="B2B2B2">
                    <a:alpha val="64705"/>
                  </a:srgbClr>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30" name="Google Shape;147;p27"/>
                <p:cNvSpPr/>
                <p:nvPr/>
              </p:nvSpPr>
              <p:spPr bwMode="auto">
                <a:xfrm rot="1096198">
                  <a:off x="3679558" y="1876319"/>
                  <a:ext cx="1129320" cy="270360"/>
                </a:xfrm>
                <a:prstGeom prst="rect">
                  <a:avLst/>
                </a:prstGeom>
                <a:solidFill>
                  <a:srgbClr val="B2B2B2">
                    <a:alpha val="64705"/>
                  </a:srgbClr>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31" name="Google Shape;148;p27"/>
                <p:cNvSpPr/>
                <p:nvPr/>
              </p:nvSpPr>
              <p:spPr bwMode="auto">
                <a:xfrm rot="38400">
                  <a:off x="4478757" y="2054158"/>
                  <a:ext cx="1185840" cy="270720"/>
                </a:xfrm>
                <a:prstGeom prst="rect">
                  <a:avLst/>
                </a:prstGeom>
                <a:solidFill>
                  <a:srgbClr val="B2B2B2">
                    <a:alpha val="54900"/>
                  </a:srgbClr>
                </a:solidFill>
                <a:ln>
                  <a:noFill/>
                </a:ln>
              </p:spPr>
              <p:txBody>
                <a:bodyPr spcFirstLastPara="1" wrap="square" lIns="91425" tIns="91425" rIns="91425" bIns="91425" anchor="ctr" anchorCtr="0">
                  <a:noAutofit/>
                </a:bodyPr>
                <a:lstStyle/>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grpSp>
          <p:sp>
            <p:nvSpPr>
              <p:cNvPr id="26" name="Google Shape;149;p27"/>
              <p:cNvSpPr txBox="1"/>
              <p:nvPr/>
            </p:nvSpPr>
            <p:spPr bwMode="auto">
              <a:xfrm>
                <a:off x="2495707" y="1640180"/>
                <a:ext cx="839320" cy="346200"/>
              </a:xfrm>
              <a:prstGeom prst="rect">
                <a:avLst/>
              </a:prstGeom>
              <a:noFill/>
              <a:ln>
                <a:noFill/>
              </a:ln>
            </p:spPr>
            <p:txBody>
              <a:bodyPr spcFirstLastPara="1" wrap="square" lIns="90000" tIns="45000" rIns="90000" bIns="45000" anchor="t" anchorCtr="0">
                <a:noAutofit/>
              </a:bodyPr>
              <a:lstStyle/>
              <a:p>
                <a:pPr marL="0" marR="0" lvl="0" indent="0" algn="l" defTabSz="609585">
                  <a:lnSpc>
                    <a:spcPct val="100000"/>
                  </a:lnSpc>
                  <a:spcBef>
                    <a:spcPts val="0"/>
                  </a:spcBef>
                  <a:spcAft>
                    <a:spcPts val="0"/>
                  </a:spcAft>
                  <a:buClrTx/>
                  <a:buSzTx/>
                  <a:buFontTx/>
                  <a:buNone/>
                  <a:defRPr/>
                </a:pPr>
                <a:r>
                  <a:rPr lang="en-US" sz="1500" b="1" i="0" u="none" strike="noStrike" cap="none" spc="0">
                    <a:ln>
                      <a:noFill/>
                    </a:ln>
                    <a:solidFill>
                      <a:srgbClr val="000000"/>
                    </a:solidFill>
                    <a:latin typeface="Arial"/>
                    <a:ea typeface="Arial"/>
                    <a:cs typeface="Times New Roman"/>
                  </a:rPr>
                  <a:t>FMF2</a:t>
                </a:r>
                <a:endParaRPr lang="en-GB" sz="1200" b="0" i="0" u="none" strike="noStrike" cap="none" spc="0">
                  <a:ln>
                    <a:noFill/>
                  </a:ln>
                  <a:solidFill>
                    <a:prstClr val="black"/>
                  </a:solidFill>
                  <a:latin typeface="Calibri"/>
                  <a:ea typeface="Yu Mincho"/>
                  <a:cs typeface="Times New Roman"/>
                </a:endParaRPr>
              </a:p>
            </p:txBody>
          </p:sp>
          <p:sp>
            <p:nvSpPr>
              <p:cNvPr id="27" name="Google Shape;150;p27"/>
              <p:cNvSpPr txBox="1"/>
              <p:nvPr/>
            </p:nvSpPr>
            <p:spPr bwMode="auto">
              <a:xfrm>
                <a:off x="2289729" y="238227"/>
                <a:ext cx="1798200" cy="487200"/>
              </a:xfrm>
              <a:prstGeom prst="rect">
                <a:avLst/>
              </a:prstGeom>
              <a:noFill/>
              <a:ln>
                <a:noFill/>
              </a:ln>
            </p:spPr>
            <p:txBody>
              <a:bodyPr spcFirstLastPara="1" wrap="square" lIns="90000" tIns="45000" rIns="90000" bIns="45000" anchor="t" anchorCtr="0">
                <a:noAutofit/>
              </a:bodyPr>
              <a:lstStyle/>
              <a:p>
                <a:pPr marL="0" marR="0" lvl="0" indent="0" algn="ctr" defTabSz="609585">
                  <a:lnSpc>
                    <a:spcPct val="100000"/>
                  </a:lnSpc>
                  <a:spcBef>
                    <a:spcPts val="0"/>
                  </a:spcBef>
                  <a:spcAft>
                    <a:spcPts val="0"/>
                  </a:spcAft>
                  <a:buClrTx/>
                  <a:buSzTx/>
                  <a:buFontTx/>
                  <a:buNone/>
                  <a:defRPr/>
                </a:pPr>
                <a:r>
                  <a:rPr lang="en-GB" sz="1400" b="1" i="0" u="none" strike="noStrike" cap="none" spc="0">
                    <a:ln>
                      <a:noFill/>
                    </a:ln>
                    <a:solidFill>
                      <a:srgbClr val="000000"/>
                    </a:solidFill>
                    <a:latin typeface="Arial"/>
                    <a:ea typeface="Arial"/>
                    <a:cs typeface="Times New Roman"/>
                  </a:rPr>
                  <a:t>FHF1</a:t>
                </a:r>
                <a:endParaRPr lang="en-GB" sz="1200" b="0" i="0" u="none" strike="noStrike" cap="none" spc="0">
                  <a:ln>
                    <a:noFill/>
                  </a:ln>
                  <a:solidFill>
                    <a:prstClr val="black"/>
                  </a:solidFill>
                  <a:latin typeface="Calibri"/>
                  <a:ea typeface="Yu Mincho"/>
                  <a:cs typeface="Times New Roman"/>
                </a:endParaRPr>
              </a:p>
            </p:txBody>
          </p:sp>
        </p:grpSp>
        <p:cxnSp>
          <p:nvCxnSpPr>
            <p:cNvPr id="14" name="Google Shape;152;p27"/>
            <p:cNvCxnSpPr>
              <a:cxnSpLocks/>
            </p:cNvCxnSpPr>
            <p:nvPr/>
          </p:nvCxnSpPr>
          <p:spPr bwMode="auto">
            <a:xfrm rot="10800000" flipH="1">
              <a:off x="2870640" y="1248539"/>
              <a:ext cx="1500" cy="344100"/>
            </a:xfrm>
            <a:prstGeom prst="straightConnector1">
              <a:avLst/>
            </a:prstGeom>
            <a:noFill/>
            <a:ln w="18350" cap="flat" cmpd="sng">
              <a:solidFill>
                <a:srgbClr val="000000"/>
              </a:solidFill>
              <a:prstDash val="solid"/>
              <a:round/>
              <a:headEnd type="none" w="sm" len="sm"/>
              <a:tailEnd type="stealth" w="med" len="med"/>
            </a:ln>
          </p:spPr>
        </p:cxnSp>
        <p:cxnSp>
          <p:nvCxnSpPr>
            <p:cNvPr id="15" name="Google Shape;153;p27"/>
            <p:cNvCxnSpPr>
              <a:cxnSpLocks/>
            </p:cNvCxnSpPr>
            <p:nvPr/>
          </p:nvCxnSpPr>
          <p:spPr bwMode="auto">
            <a:xfrm>
              <a:off x="3401640" y="476999"/>
              <a:ext cx="457200" cy="914400"/>
            </a:xfrm>
            <a:prstGeom prst="straightConnector1">
              <a:avLst/>
            </a:prstGeom>
            <a:noFill/>
            <a:ln w="18350" cap="flat" cmpd="sng">
              <a:solidFill>
                <a:srgbClr val="000000"/>
              </a:solidFill>
              <a:prstDash val="solid"/>
              <a:round/>
              <a:headEnd type="none" w="sm" len="sm"/>
              <a:tailEnd type="stealth" w="med" len="med"/>
            </a:ln>
          </p:spPr>
        </p:cxnSp>
        <p:cxnSp>
          <p:nvCxnSpPr>
            <p:cNvPr id="16" name="Google Shape;156;p27"/>
            <p:cNvCxnSpPr>
              <a:cxnSpLocks/>
            </p:cNvCxnSpPr>
            <p:nvPr/>
          </p:nvCxnSpPr>
          <p:spPr bwMode="auto">
            <a:xfrm rot="10800000">
              <a:off x="4380300" y="1554299"/>
              <a:ext cx="301500" cy="103500"/>
            </a:xfrm>
            <a:prstGeom prst="straightConnector1">
              <a:avLst/>
            </a:prstGeom>
            <a:noFill/>
            <a:ln w="18350" cap="flat" cmpd="sng">
              <a:solidFill>
                <a:srgbClr val="000000"/>
              </a:solidFill>
              <a:prstDash val="solid"/>
              <a:round/>
              <a:headEnd type="none" w="sm" len="sm"/>
              <a:tailEnd type="stealth" w="med" len="med"/>
            </a:ln>
          </p:spPr>
        </p:cxnSp>
        <p:sp>
          <p:nvSpPr>
            <p:cNvPr id="17" name="TextBox 2021912769"/>
            <p:cNvSpPr txBox="1"/>
            <p:nvPr/>
          </p:nvSpPr>
          <p:spPr bwMode="auto">
            <a:xfrm>
              <a:off x="4622605" y="1494042"/>
              <a:ext cx="662940" cy="310515"/>
            </a:xfrm>
            <a:prstGeom prst="rect">
              <a:avLst/>
            </a:prstGeom>
            <a:solidFill>
              <a:srgbClr val="9D9D9D"/>
            </a:solidFill>
          </p:spPr>
          <p:txBody>
            <a:bodyPr vert="horz" wrap="square" lIns="91440" tIns="45720" rIns="91440" bIns="45720" numCol="1" spcCol="0" rtlCol="0" fromWordArt="0" anchor="t" anchorCtr="0" forceAA="0" compatLnSpc="0">
              <a:spAutoFit/>
            </a:bodyPr>
            <a:lstStyle/>
            <a:p>
              <a:pPr marL="0" marR="0" lvl="0" indent="0" algn="l" defTabSz="609585">
                <a:lnSpc>
                  <a:spcPct val="100000"/>
                </a:lnSpc>
                <a:spcBef>
                  <a:spcPts val="0"/>
                </a:spcBef>
                <a:spcAft>
                  <a:spcPts val="0"/>
                </a:spcAft>
                <a:buClrTx/>
                <a:buSzTx/>
                <a:buFontTx/>
                <a:buNone/>
                <a:defRPr/>
              </a:pPr>
              <a:r>
                <a:rPr lang="en-GB" sz="1500" b="1" i="0" u="none" strike="noStrike" cap="none" spc="0">
                  <a:ln>
                    <a:noFill/>
                  </a:ln>
                  <a:solidFill>
                    <a:srgbClr val="000000"/>
                  </a:solidFill>
                  <a:latin typeface="Arial"/>
                  <a:ea typeface="Arial"/>
                  <a:cs typeface="Times New Roman"/>
                </a:rPr>
                <a:t>FHF2</a:t>
              </a:r>
              <a:endParaRPr lang="en-GB" sz="1200" b="0" i="0" u="none" strike="noStrike" cap="none" spc="0">
                <a:ln>
                  <a:noFill/>
                </a:ln>
                <a:solidFill>
                  <a:prstClr val="black"/>
                </a:solidFill>
                <a:latin typeface="Calibri"/>
                <a:ea typeface="Yu Mincho"/>
                <a:cs typeface="Times New Roman"/>
              </a:endParaRPr>
            </a:p>
          </p:txBody>
        </p:sp>
      </p:grpSp>
      <p:sp>
        <p:nvSpPr>
          <p:cNvPr id="39" name="TextBox 38"/>
          <p:cNvSpPr txBox="1"/>
          <p:nvPr/>
        </p:nvSpPr>
        <p:spPr bwMode="auto">
          <a:xfrm>
            <a:off x="69876" y="6005596"/>
            <a:ext cx="7810151" cy="830997"/>
          </a:xfrm>
          <a:prstGeom prst="rect">
            <a:avLst/>
          </a:prstGeom>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FHF1: </a:t>
            </a:r>
            <a:r>
              <a:rPr lang="en-GB" sz="2400" b="1" i="0" u="none" strike="noStrike" cap="none" spc="0">
                <a:ln>
                  <a:noFill/>
                </a:ln>
                <a:solidFill>
                  <a:prstClr val="black"/>
                </a:solidFill>
                <a:latin typeface="Arial"/>
                <a:ea typeface="Arial"/>
                <a:cs typeface="Arial"/>
              </a:rPr>
              <a:t>Compact setups (DESPEC and SuperFRS-EC)</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FHF2: </a:t>
            </a:r>
            <a:r>
              <a:rPr lang="en-GB" sz="2400" b="1" i="0" u="none" strike="noStrike" cap="none" spc="0">
                <a:ln>
                  <a:noFill/>
                </a:ln>
                <a:solidFill>
                  <a:prstClr val="black"/>
                </a:solidFill>
                <a:latin typeface="Arial"/>
                <a:ea typeface="Arial"/>
                <a:cs typeface="Arial"/>
              </a:rPr>
              <a:t>R3B in HEC </a:t>
            </a:r>
            <a:endParaRPr lang="en-GB" sz="2400" b="0" i="0" u="none" strike="noStrike" cap="none" spc="0">
              <a:ln>
                <a:noFill/>
              </a:ln>
              <a:solidFill>
                <a:prstClr val="black"/>
              </a:solidFill>
              <a:latin typeface="Arial"/>
              <a:ea typeface="Arial"/>
              <a:cs typeface="Arial"/>
            </a:endParaRPr>
          </a:p>
        </p:txBody>
      </p:sp>
      <p:sp>
        <p:nvSpPr>
          <p:cNvPr id="3" name="TextBox 2"/>
          <p:cNvSpPr txBox="1"/>
          <p:nvPr/>
        </p:nvSpPr>
        <p:spPr bwMode="auto">
          <a:xfrm>
            <a:off x="9766157" y="1213521"/>
            <a:ext cx="2460930" cy="3046988"/>
          </a:xfrm>
          <a:prstGeom prst="rect">
            <a:avLst/>
          </a:prstGeom>
          <a:solidFill>
            <a:srgbClr val="FDFDFD"/>
          </a:solidFill>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Early Science</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(with SuperFRS)</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end of 2027 -&gt;</a:t>
            </a:r>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First Science</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 SIS100)</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End of 2028 -&gt;</a:t>
            </a:r>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778230" y="-72342"/>
            <a:ext cx="8172315" cy="787557"/>
          </a:xfrm>
        </p:spPr>
        <p:txBody>
          <a:bodyPr/>
          <a:lstStyle/>
          <a:p>
            <a:pPr>
              <a:defRPr/>
            </a:pPr>
            <a:r>
              <a:rPr lang="en-GB" sz="3200"/>
              <a:t>Physics in the SuperFRS tunnel</a:t>
            </a:r>
            <a:endParaRPr/>
          </a:p>
        </p:txBody>
      </p:sp>
      <p:sp>
        <p:nvSpPr>
          <p:cNvPr id="4" name="TextBox 3"/>
          <p:cNvSpPr txBox="1"/>
          <p:nvPr/>
        </p:nvSpPr>
        <p:spPr bwMode="auto">
          <a:xfrm>
            <a:off x="623088" y="1247305"/>
            <a:ext cx="6264857" cy="1938992"/>
          </a:xfrm>
          <a:prstGeom prst="rect">
            <a:avLst/>
          </a:prstGeom>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Production of exotic neutron-rich isotopes</a:t>
            </a:r>
            <a:endParaRPr/>
          </a:p>
          <a:p>
            <a:pPr marL="342900" marR="0" lvl="0" indent="-342900" algn="l" defTabSz="609585">
              <a:lnSpc>
                <a:spcPct val="100000"/>
              </a:lnSpc>
              <a:spcBef>
                <a:spcPts val="0"/>
              </a:spcBef>
              <a:spcAft>
                <a:spcPts val="0"/>
              </a:spcAft>
              <a:buClrTx/>
              <a:buSzTx/>
              <a:buFontTx/>
              <a:buChar char="-"/>
              <a:defRPr/>
            </a:pPr>
            <a:r>
              <a:rPr lang="en-GB" sz="2400" b="0" i="0" u="none" strike="noStrike" cap="none" spc="0">
                <a:ln>
                  <a:noFill/>
                </a:ln>
                <a:solidFill>
                  <a:prstClr val="black"/>
                </a:solidFill>
                <a:latin typeface="Arial"/>
                <a:ea typeface="Arial"/>
                <a:cs typeface="Arial"/>
              </a:rPr>
              <a:t>Measurement of their beta-decay lifetimes</a:t>
            </a:r>
            <a:endParaRPr/>
          </a:p>
          <a:p>
            <a:pPr marL="342900" marR="0" lvl="0" indent="-342900" algn="l" defTabSz="609585">
              <a:lnSpc>
                <a:spcPct val="100000"/>
              </a:lnSpc>
              <a:spcBef>
                <a:spcPts val="0"/>
              </a:spcBef>
              <a:spcAft>
                <a:spcPts val="0"/>
              </a:spcAft>
              <a:buClrTx/>
              <a:buSzTx/>
              <a:buFontTx/>
              <a:buChar char="-"/>
              <a:defRPr/>
            </a:pPr>
            <a:r>
              <a:rPr lang="en-GB" sz="2400" b="0" i="0" u="none" strike="noStrike" cap="none" spc="0">
                <a:ln>
                  <a:noFill/>
                </a:ln>
                <a:solidFill>
                  <a:prstClr val="black"/>
                </a:solidFill>
                <a:latin typeface="Arial"/>
                <a:ea typeface="Arial"/>
                <a:cs typeface="Arial"/>
              </a:rPr>
              <a:t>Measurement of their masses</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		</a:t>
            </a:r>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		Astro impact, based on theory</a:t>
            </a:r>
            <a:endParaRPr/>
          </a:p>
        </p:txBody>
      </p:sp>
      <p:pic>
        <p:nvPicPr>
          <p:cNvPr id="2052" name="Picture 4"/>
          <p:cNvPicPr>
            <a:picLocks noChangeAspect="1" noChangeArrowheads="1"/>
          </p:cNvPicPr>
          <p:nvPr/>
        </p:nvPicPr>
        <p:blipFill>
          <a:blip r:embed="rId3"/>
          <a:stretch/>
        </p:blipFill>
        <p:spPr bwMode="auto">
          <a:xfrm>
            <a:off x="7869113" y="4192717"/>
            <a:ext cx="4120944" cy="2748637"/>
          </a:xfrm>
          <a:prstGeom prst="rect">
            <a:avLst/>
          </a:prstGeom>
          <a:noFill/>
        </p:spPr>
      </p:pic>
      <p:sp>
        <p:nvSpPr>
          <p:cNvPr id="7" name="TextBox 6"/>
          <p:cNvSpPr txBox="1"/>
          <p:nvPr/>
        </p:nvSpPr>
        <p:spPr bwMode="auto">
          <a:xfrm>
            <a:off x="9230790" y="4275900"/>
            <a:ext cx="3096620" cy="830997"/>
          </a:xfrm>
          <a:prstGeom prst="rect">
            <a:avLst/>
          </a:prstGeom>
        </p:spPr>
        <p:txBody>
          <a:bodyPr vert="horz" wrap="squar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srgbClr val="FFFF00"/>
                </a:solidFill>
                <a:latin typeface="Arial"/>
                <a:ea typeface="Arial"/>
                <a:cs typeface="Arial"/>
              </a:rPr>
              <a:t>SuperFRS Ion Catcher</a:t>
            </a:r>
            <a:endParaRPr/>
          </a:p>
        </p:txBody>
      </p:sp>
      <p:pic>
        <p:nvPicPr>
          <p:cNvPr id="2054" name="Picture 6" descr="Figure 6"/>
          <p:cNvPicPr>
            <a:picLocks noChangeAspect="1" noChangeArrowheads="1"/>
          </p:cNvPicPr>
          <p:nvPr/>
        </p:nvPicPr>
        <p:blipFill>
          <a:blip r:embed="rId4"/>
          <a:stretch/>
        </p:blipFill>
        <p:spPr bwMode="auto">
          <a:xfrm>
            <a:off x="404602" y="3562639"/>
            <a:ext cx="3787072" cy="3272031"/>
          </a:xfrm>
          <a:prstGeom prst="rect">
            <a:avLst/>
          </a:prstGeom>
          <a:noFill/>
        </p:spPr>
      </p:pic>
      <p:pic>
        <p:nvPicPr>
          <p:cNvPr id="9" name="Picture 87" descr="FAIR_farb_RGB_3cm"/>
          <p:cNvPicPr>
            <a:picLocks noChangeAspect="1" noChangeArrowheads="1"/>
          </p:cNvPicPr>
          <p:nvPr/>
        </p:nvPicPr>
        <p:blipFill>
          <a:blip r:embed="rId5"/>
          <a:stretch/>
        </p:blipFill>
        <p:spPr bwMode="auto">
          <a:xfrm>
            <a:off x="96254" y="6362"/>
            <a:ext cx="1185333" cy="931333"/>
          </a:xfrm>
          <a:prstGeom prst="rect">
            <a:avLst/>
          </a:prstGeom>
          <a:noFill/>
          <a:ln>
            <a:noFill/>
          </a:ln>
        </p:spPr>
      </p:pic>
      <p:pic>
        <p:nvPicPr>
          <p:cNvPr id="10" name="Picture 8" descr="NUSTAR-Logo"/>
          <p:cNvPicPr>
            <a:picLocks noChangeAspect="1" noChangeArrowheads="1"/>
          </p:cNvPicPr>
          <p:nvPr/>
        </p:nvPicPr>
        <p:blipFill>
          <a:blip r:embed="rId6"/>
          <a:stretch/>
        </p:blipFill>
        <p:spPr bwMode="auto">
          <a:xfrm>
            <a:off x="10912001" y="24052"/>
            <a:ext cx="1279999" cy="960000"/>
          </a:xfrm>
          <a:prstGeom prst="rect">
            <a:avLst/>
          </a:prstGeom>
          <a:noFill/>
          <a:ln>
            <a:noFill/>
          </a:ln>
        </p:spPr>
      </p:pic>
      <p:pic>
        <p:nvPicPr>
          <p:cNvPr id="11" name="Picture 10" descr="A screenshot of a computer&#10;&#10;Description automatically generated"/>
          <p:cNvPicPr>
            <a:picLocks noChangeAspect="1"/>
          </p:cNvPicPr>
          <p:nvPr/>
        </p:nvPicPr>
        <p:blipFill>
          <a:blip r:embed="rId7"/>
          <a:srcRect l="21977" t="11954" r="21977" b="11111"/>
          <a:stretch/>
        </p:blipFill>
        <p:spPr bwMode="auto">
          <a:xfrm>
            <a:off x="7869114" y="997364"/>
            <a:ext cx="4120945" cy="3182041"/>
          </a:xfrm>
          <a:prstGeom prst="rect">
            <a:avLst/>
          </a:prstGeom>
        </p:spPr>
      </p:pic>
      <p:sp>
        <p:nvSpPr>
          <p:cNvPr id="12" name="TextBox 11"/>
          <p:cNvSpPr txBox="1"/>
          <p:nvPr/>
        </p:nvSpPr>
        <p:spPr bwMode="auto">
          <a:xfrm>
            <a:off x="10093385" y="1250374"/>
            <a:ext cx="1896673" cy="461665"/>
          </a:xfrm>
          <a:prstGeom prst="rect">
            <a:avLst/>
          </a:prstGeom>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srgbClr val="FFFF00"/>
                </a:solidFill>
                <a:latin typeface="Arial"/>
                <a:ea typeface="Arial"/>
                <a:cs typeface="Arial"/>
              </a:rPr>
              <a:t>Decay setup</a:t>
            </a:r>
            <a:endParaRPr/>
          </a:p>
        </p:txBody>
      </p:sp>
      <p:pic>
        <p:nvPicPr>
          <p:cNvPr id="3" name="Grafik 12"/>
          <p:cNvPicPr>
            <a:picLocks noChangeAspect="1"/>
          </p:cNvPicPr>
          <p:nvPr/>
        </p:nvPicPr>
        <p:blipFill>
          <a:blip r:embed="rId8"/>
          <a:stretch/>
        </p:blipFill>
        <p:spPr bwMode="auto">
          <a:xfrm>
            <a:off x="5215078" y="4133982"/>
            <a:ext cx="3678358" cy="270068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0" name="Rechteck 119"/>
          <p:cNvSpPr/>
          <p:nvPr/>
        </p:nvSpPr>
        <p:spPr bwMode="auto">
          <a:xfrm>
            <a:off x="9533068" y="4799599"/>
            <a:ext cx="395665" cy="193571"/>
          </a:xfrm>
          <a:prstGeom prst="rect">
            <a:avLst/>
          </a:prstGeom>
          <a:pattFill prst="dkVert">
            <a:fgClr>
              <a:schemeClr val="accent1">
                <a:lumMod val="60000"/>
                <a:lumOff val="40000"/>
              </a:schemeClr>
            </a:fgClr>
            <a:bgClr>
              <a:schemeClr val="bg1"/>
            </a:bgClr>
          </a:patt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1350" b="0" i="0" u="none" strike="noStrike" cap="none" spc="0">
              <a:ln>
                <a:noFill/>
              </a:ln>
              <a:solidFill>
                <a:prstClr val="white"/>
              </a:solidFill>
              <a:latin typeface="Arial"/>
              <a:ea typeface="Arial"/>
              <a:cs typeface="Arial"/>
            </a:endParaRPr>
          </a:p>
        </p:txBody>
      </p:sp>
      <p:cxnSp>
        <p:nvCxnSpPr>
          <p:cNvPr id="81" name="Gerader Verbinder 4"/>
          <p:cNvCxnSpPr>
            <a:cxnSpLocks/>
          </p:cNvCxnSpPr>
          <p:nvPr/>
        </p:nvCxnSpPr>
        <p:spPr bwMode="auto">
          <a:xfrm>
            <a:off x="6288021"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Gerader Verbinder 4"/>
          <p:cNvCxnSpPr>
            <a:cxnSpLocks/>
          </p:cNvCxnSpPr>
          <p:nvPr/>
        </p:nvCxnSpPr>
        <p:spPr bwMode="auto">
          <a:xfrm>
            <a:off x="7542047"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Gerader Verbinder 4"/>
          <p:cNvCxnSpPr>
            <a:cxnSpLocks/>
          </p:cNvCxnSpPr>
          <p:nvPr/>
        </p:nvCxnSpPr>
        <p:spPr bwMode="auto">
          <a:xfrm>
            <a:off x="8778412"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Gerader Verbinder 4"/>
          <p:cNvCxnSpPr>
            <a:cxnSpLocks/>
          </p:cNvCxnSpPr>
          <p:nvPr/>
        </p:nvCxnSpPr>
        <p:spPr bwMode="auto">
          <a:xfrm>
            <a:off x="10032436"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0" name="Rechteck 79"/>
          <p:cNvSpPr/>
          <p:nvPr/>
        </p:nvSpPr>
        <p:spPr bwMode="auto">
          <a:xfrm>
            <a:off x="-12" y="1411186"/>
            <a:ext cx="12214069" cy="433449"/>
          </a:xfrm>
          <a:prstGeom prst="rect">
            <a:avLst/>
          </a:prstGeom>
          <a:noFill/>
          <a:ln w="28575">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beam time</a:t>
            </a:r>
            <a:endParaRPr lang="en-US" sz="800" b="0" i="0" u="none" strike="noStrike" cap="none" spc="0">
              <a:ln>
                <a:noFill/>
              </a:ln>
              <a:solidFill>
                <a:prstClr val="white"/>
              </a:solidFill>
              <a:latin typeface="Arial"/>
              <a:ea typeface="Arial"/>
              <a:cs typeface="Arial"/>
            </a:endParaRPr>
          </a:p>
        </p:txBody>
      </p:sp>
      <p:sp>
        <p:nvSpPr>
          <p:cNvPr id="2" name="Titel 1"/>
          <p:cNvSpPr>
            <a:spLocks noGrp="1"/>
          </p:cNvSpPr>
          <p:nvPr>
            <p:ph type="title"/>
          </p:nvPr>
        </p:nvSpPr>
        <p:spPr bwMode="auto">
          <a:xfrm>
            <a:off x="600707" y="245633"/>
            <a:ext cx="9620291" cy="787557"/>
          </a:xfrm>
        </p:spPr>
        <p:txBody>
          <a:bodyPr/>
          <a:lstStyle/>
          <a:p>
            <a:pPr algn="ctr">
              <a:defRPr/>
            </a:pPr>
            <a:r>
              <a:rPr lang="en-GB" sz="3200">
                <a:latin typeface="Times New Roman"/>
                <a:cs typeface="Times New Roman"/>
              </a:rPr>
              <a:t>FAIR/GSI strategic operation scenario: </a:t>
            </a:r>
            <a:br>
              <a:rPr lang="en-GB" sz="3200">
                <a:latin typeface="Times New Roman"/>
                <a:cs typeface="Times New Roman"/>
              </a:rPr>
            </a:br>
            <a:r>
              <a:rPr lang="en-GB" sz="3200">
                <a:latin typeface="Times New Roman"/>
                <a:cs typeface="Times New Roman"/>
              </a:rPr>
              <a:t>ES, FS,  towards FS+</a:t>
            </a:r>
            <a:endParaRPr/>
          </a:p>
        </p:txBody>
      </p:sp>
      <p:cxnSp>
        <p:nvCxnSpPr>
          <p:cNvPr id="29" name="Gerader Verbinder 4"/>
          <p:cNvCxnSpPr>
            <a:cxnSpLocks/>
          </p:cNvCxnSpPr>
          <p:nvPr/>
        </p:nvCxnSpPr>
        <p:spPr bwMode="auto">
          <a:xfrm>
            <a:off x="3791744"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9" name="Textfeld 38"/>
          <p:cNvSpPr txBox="1"/>
          <p:nvPr/>
        </p:nvSpPr>
        <p:spPr bwMode="auto">
          <a:xfrm>
            <a:off x="1612212" y="5732650"/>
            <a:ext cx="851051"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white">
                    <a:lumMod val="75000"/>
                  </a:prstClr>
                </a:solidFill>
                <a:latin typeface="Arial"/>
                <a:ea typeface="Arial"/>
                <a:cs typeface="Arial"/>
              </a:rPr>
              <a:t>2022</a:t>
            </a:r>
            <a:endParaRPr/>
          </a:p>
        </p:txBody>
      </p:sp>
      <p:sp>
        <p:nvSpPr>
          <p:cNvPr id="40" name="Textfeld 39"/>
          <p:cNvSpPr txBox="1"/>
          <p:nvPr/>
        </p:nvSpPr>
        <p:spPr bwMode="auto">
          <a:xfrm>
            <a:off x="2838707" y="5732650"/>
            <a:ext cx="748187"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2023</a:t>
            </a:r>
            <a:endParaRPr/>
          </a:p>
        </p:txBody>
      </p:sp>
      <p:sp>
        <p:nvSpPr>
          <p:cNvPr id="46" name="Geschweifte Klammer rechts 45"/>
          <p:cNvSpPr/>
          <p:nvPr/>
        </p:nvSpPr>
        <p:spPr bwMode="auto">
          <a:xfrm rot="5400000">
            <a:off x="4390623" y="3052458"/>
            <a:ext cx="182592" cy="6120252"/>
          </a:xfrm>
          <a:prstGeom prst="rightBrace">
            <a:avLst>
              <a:gd name="adj1" fmla="val 8333"/>
              <a:gd name="adj2" fmla="val 50000"/>
            </a:avLst>
          </a:prstGeom>
          <a:ln w="9525">
            <a:solidFill>
              <a:schemeClr val="accent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47" name="Textfeld 46"/>
          <p:cNvSpPr txBox="1"/>
          <p:nvPr/>
        </p:nvSpPr>
        <p:spPr bwMode="auto">
          <a:xfrm>
            <a:off x="3770891" y="6285482"/>
            <a:ext cx="1437756" cy="338554"/>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400" b="0" i="0" u="none" strike="noStrike" cap="none" spc="0">
                <a:ln>
                  <a:noFill/>
                </a:ln>
                <a:solidFill>
                  <a:prstClr val="black"/>
                </a:solidFill>
                <a:latin typeface="Arial"/>
                <a:ea typeface="Arial"/>
                <a:cs typeface="Arial"/>
              </a:rPr>
              <a:t>FAIR Phase 0</a:t>
            </a:r>
            <a:endParaRPr/>
          </a:p>
        </p:txBody>
      </p:sp>
      <p:sp>
        <p:nvSpPr>
          <p:cNvPr id="48" name="Geschweifte Klammer rechts 47"/>
          <p:cNvSpPr/>
          <p:nvPr/>
        </p:nvSpPr>
        <p:spPr bwMode="auto">
          <a:xfrm rot="5400000">
            <a:off x="8089952" y="5516995"/>
            <a:ext cx="184168" cy="1192753"/>
          </a:xfrm>
          <a:prstGeom prst="rightBrace">
            <a:avLst>
              <a:gd name="adj1" fmla="val 8333"/>
              <a:gd name="adj2" fmla="val 50000"/>
            </a:avLst>
          </a:prstGeom>
          <a:ln w="9525">
            <a:solidFill>
              <a:schemeClr val="accent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49" name="Textfeld 48"/>
          <p:cNvSpPr txBox="1"/>
          <p:nvPr/>
        </p:nvSpPr>
        <p:spPr bwMode="auto">
          <a:xfrm>
            <a:off x="7472029" y="6245768"/>
            <a:ext cx="1394924" cy="338554"/>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400" b="0" i="0" u="none" strike="noStrike" cap="none" spc="0">
                <a:ln>
                  <a:noFill/>
                </a:ln>
                <a:solidFill>
                  <a:prstClr val="black"/>
                </a:solidFill>
                <a:latin typeface="Arial"/>
                <a:ea typeface="Arial"/>
                <a:cs typeface="Arial"/>
              </a:rPr>
              <a:t>Early Science</a:t>
            </a:r>
            <a:endParaRPr/>
          </a:p>
        </p:txBody>
      </p:sp>
      <p:sp>
        <p:nvSpPr>
          <p:cNvPr id="50" name="Rechteck 49"/>
          <p:cNvSpPr/>
          <p:nvPr/>
        </p:nvSpPr>
        <p:spPr bwMode="auto">
          <a:xfrm>
            <a:off x="1491283" y="1496479"/>
            <a:ext cx="480000" cy="272221"/>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134 </a:t>
            </a:r>
            <a:endParaRPr lang="en-US" sz="1050" b="0" i="0" u="none" strike="noStrike" cap="none" spc="0">
              <a:ln>
                <a:noFill/>
              </a:ln>
              <a:solidFill>
                <a:prstClr val="white"/>
              </a:solidFill>
              <a:latin typeface="Arial"/>
              <a:ea typeface="Arial"/>
              <a:cs typeface="Arial"/>
            </a:endParaRPr>
          </a:p>
        </p:txBody>
      </p:sp>
      <p:sp>
        <p:nvSpPr>
          <p:cNvPr id="51" name="Rechteck 50"/>
          <p:cNvSpPr/>
          <p:nvPr/>
        </p:nvSpPr>
        <p:spPr bwMode="auto">
          <a:xfrm>
            <a:off x="3331825" y="1490176"/>
            <a:ext cx="393588" cy="26474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44</a:t>
            </a:r>
            <a:endParaRPr lang="en-US" sz="1050" b="0" i="0" u="none" strike="noStrike" cap="none" spc="0">
              <a:ln>
                <a:noFill/>
              </a:ln>
              <a:solidFill>
                <a:prstClr val="white"/>
              </a:solidFill>
              <a:latin typeface="Calibri"/>
              <a:ea typeface="Arial"/>
              <a:cs typeface="Calibri"/>
            </a:endParaRPr>
          </a:p>
        </p:txBody>
      </p:sp>
      <p:sp>
        <p:nvSpPr>
          <p:cNvPr id="52" name="Rechteck 51"/>
          <p:cNvSpPr/>
          <p:nvPr/>
        </p:nvSpPr>
        <p:spPr bwMode="auto">
          <a:xfrm>
            <a:off x="3871999" y="1482735"/>
            <a:ext cx="480000"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140</a:t>
            </a:r>
            <a:endParaRPr lang="en-US" sz="1050" b="0" i="0" u="none" strike="noStrike" cap="none" spc="0">
              <a:ln>
                <a:noFill/>
              </a:ln>
              <a:solidFill>
                <a:prstClr val="white"/>
              </a:solidFill>
              <a:latin typeface="Calibri"/>
              <a:ea typeface="Arial"/>
              <a:cs typeface="Calibri"/>
            </a:endParaRPr>
          </a:p>
        </p:txBody>
      </p:sp>
      <p:sp>
        <p:nvSpPr>
          <p:cNvPr id="53" name="Rechteck 52"/>
          <p:cNvSpPr/>
          <p:nvPr/>
        </p:nvSpPr>
        <p:spPr bwMode="auto">
          <a:xfrm>
            <a:off x="5082929" y="1488802"/>
            <a:ext cx="655848"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140+30</a:t>
            </a:r>
            <a:endParaRPr lang="en-US" sz="1050" b="0" i="0" u="none" strike="noStrike" cap="none" spc="0">
              <a:ln>
                <a:noFill/>
              </a:ln>
              <a:solidFill>
                <a:prstClr val="white"/>
              </a:solidFill>
              <a:latin typeface="Arial"/>
              <a:ea typeface="Arial"/>
              <a:cs typeface="Arial"/>
            </a:endParaRPr>
          </a:p>
        </p:txBody>
      </p:sp>
      <p:sp>
        <p:nvSpPr>
          <p:cNvPr id="54" name="Rechteck 53"/>
          <p:cNvSpPr/>
          <p:nvPr/>
        </p:nvSpPr>
        <p:spPr bwMode="auto">
          <a:xfrm>
            <a:off x="6567883" y="1489452"/>
            <a:ext cx="434995" cy="295435"/>
          </a:xfrm>
          <a:prstGeom prst="rect">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950" b="0" i="0" u="none" strike="noStrike" cap="none" spc="0">
                <a:ln>
                  <a:noFill/>
                </a:ln>
                <a:solidFill>
                  <a:prstClr val="white"/>
                </a:solidFill>
                <a:latin typeface="Calibri"/>
                <a:ea typeface="Arial"/>
                <a:cs typeface="Calibri"/>
              </a:rPr>
              <a:t>140</a:t>
            </a:r>
            <a:endParaRPr lang="en-US" sz="1050" b="0" i="0" u="none" strike="noStrike" cap="none" spc="0">
              <a:ln>
                <a:noFill/>
              </a:ln>
              <a:solidFill>
                <a:prstClr val="white"/>
              </a:solidFill>
              <a:latin typeface="Arial"/>
              <a:ea typeface="Arial"/>
              <a:cs typeface="Arial"/>
            </a:endParaRPr>
          </a:p>
        </p:txBody>
      </p:sp>
      <p:grpSp>
        <p:nvGrpSpPr>
          <p:cNvPr id="6" name="Gruppieren 5"/>
          <p:cNvGrpSpPr/>
          <p:nvPr/>
        </p:nvGrpSpPr>
        <p:grpSpPr bwMode="auto">
          <a:xfrm>
            <a:off x="0" y="2991676"/>
            <a:ext cx="12214069" cy="1388501"/>
            <a:chOff x="0" y="2753894"/>
            <a:chExt cx="9160552" cy="1041376"/>
          </a:xfrm>
        </p:grpSpPr>
        <p:sp>
          <p:nvSpPr>
            <p:cNvPr id="71" name="Rahmen 70"/>
            <p:cNvSpPr/>
            <p:nvPr/>
          </p:nvSpPr>
          <p:spPr bwMode="auto">
            <a:xfrm>
              <a:off x="0" y="2753894"/>
              <a:ext cx="9160552" cy="1041376"/>
            </a:xfrm>
            <a:prstGeom prst="frame">
              <a:avLst>
                <a:gd name="adj1" fmla="val 2976"/>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de-DE" sz="2400" b="0" i="0" u="none" strike="noStrike" cap="none" spc="0">
                <a:ln>
                  <a:noFill/>
                </a:ln>
                <a:solidFill>
                  <a:prstClr val="black"/>
                </a:solidFill>
                <a:latin typeface="Arial"/>
                <a:ea typeface="Arial"/>
                <a:cs typeface="Arial"/>
              </a:endParaRPr>
            </a:p>
          </p:txBody>
        </p:sp>
        <p:sp>
          <p:nvSpPr>
            <p:cNvPr id="77" name="Rechteck 76"/>
            <p:cNvSpPr/>
            <p:nvPr/>
          </p:nvSpPr>
          <p:spPr bwMode="auto">
            <a:xfrm>
              <a:off x="1" y="2753894"/>
              <a:ext cx="1026918" cy="1024514"/>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850" b="0" i="0" u="none" strike="noStrike" cap="none" spc="0">
                  <a:ln>
                    <a:noFill/>
                  </a:ln>
                  <a:solidFill>
                    <a:prstClr val="white"/>
                  </a:solidFill>
                  <a:latin typeface="Arial"/>
                  <a:ea typeface="Arial"/>
                  <a:cs typeface="Arial"/>
                </a:rPr>
                <a:t>Project phases (ES, FS, FS+)</a:t>
              </a:r>
              <a:endParaRPr/>
            </a:p>
          </p:txBody>
        </p:sp>
        <p:sp>
          <p:nvSpPr>
            <p:cNvPr id="60" name="Rechteck 59"/>
            <p:cNvSpPr/>
            <p:nvPr/>
          </p:nvSpPr>
          <p:spPr bwMode="auto">
            <a:xfrm>
              <a:off x="2883518" y="2838230"/>
              <a:ext cx="3679812" cy="180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600" b="0" i="0" u="none" strike="noStrike" cap="none" spc="0">
                  <a:ln>
                    <a:noFill/>
                  </a:ln>
                  <a:solidFill>
                    <a:prstClr val="black"/>
                  </a:solidFill>
                  <a:latin typeface="Calibri"/>
                  <a:ea typeface="Arial"/>
                  <a:cs typeface="Calibri"/>
                </a:rPr>
                <a:t>FAIR Installation of Accelerator Components</a:t>
              </a:r>
              <a:endParaRPr lang="en-GB" sz="1600" b="0" i="0" u="none" strike="noStrike" cap="none" spc="0">
                <a:ln>
                  <a:noFill/>
                </a:ln>
                <a:solidFill>
                  <a:prstClr val="white"/>
                </a:solidFill>
                <a:latin typeface="Arial"/>
                <a:ea typeface="Arial"/>
                <a:cs typeface="Arial"/>
              </a:endParaRPr>
            </a:p>
          </p:txBody>
        </p:sp>
        <p:sp>
          <p:nvSpPr>
            <p:cNvPr id="61" name="Rechteck 60"/>
            <p:cNvSpPr/>
            <p:nvPr/>
          </p:nvSpPr>
          <p:spPr bwMode="auto">
            <a:xfrm>
              <a:off x="4206120" y="3091317"/>
              <a:ext cx="2875760" cy="180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600" b="0" i="0" u="none" strike="noStrike" cap="none" spc="0">
                  <a:ln>
                    <a:noFill/>
                  </a:ln>
                  <a:solidFill>
                    <a:prstClr val="black"/>
                  </a:solidFill>
                  <a:latin typeface="Calibri"/>
                  <a:ea typeface="Arial"/>
                  <a:cs typeface="Calibri"/>
                </a:rPr>
                <a:t>                   FAIR Hardware Commissioning</a:t>
              </a:r>
              <a:endParaRPr lang="en-GB" sz="1600" b="0" i="0" u="none" strike="noStrike" cap="none" spc="0">
                <a:ln>
                  <a:noFill/>
                </a:ln>
                <a:solidFill>
                  <a:prstClr val="white"/>
                </a:solidFill>
                <a:latin typeface="Arial"/>
                <a:ea typeface="Arial"/>
                <a:cs typeface="Arial"/>
              </a:endParaRPr>
            </a:p>
          </p:txBody>
        </p:sp>
        <p:sp>
          <p:nvSpPr>
            <p:cNvPr id="62" name="Rechteck 61"/>
            <p:cNvSpPr/>
            <p:nvPr/>
          </p:nvSpPr>
          <p:spPr bwMode="auto">
            <a:xfrm>
              <a:off x="6032418" y="3351296"/>
              <a:ext cx="3102577" cy="180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l" defTabSz="609585">
                <a:lnSpc>
                  <a:spcPct val="100000"/>
                </a:lnSpc>
                <a:spcBef>
                  <a:spcPts val="0"/>
                </a:spcBef>
                <a:spcAft>
                  <a:spcPts val="0"/>
                </a:spcAft>
                <a:buClrTx/>
                <a:buSzTx/>
                <a:buFontTx/>
                <a:buNone/>
                <a:defRPr/>
              </a:pPr>
              <a:r>
                <a:rPr lang="en-GB" sz="1600" b="0" i="0" u="none" strike="noStrike" cap="none" spc="0">
                  <a:ln>
                    <a:noFill/>
                  </a:ln>
                  <a:solidFill>
                    <a:prstClr val="black"/>
                  </a:solidFill>
                  <a:latin typeface="Calibri"/>
                  <a:ea typeface="Arial"/>
                  <a:cs typeface="Calibri"/>
                </a:rPr>
                <a:t>FAIR Beam Commissioning</a:t>
              </a:r>
              <a:r>
                <a:rPr lang="en-GB" sz="1600" b="0" i="0" u="none" strike="noStrike" cap="none" spc="0">
                  <a:ln>
                    <a:noFill/>
                  </a:ln>
                  <a:solidFill>
                    <a:prstClr val="white"/>
                  </a:solidFill>
                  <a:latin typeface="Arial"/>
                  <a:ea typeface="Arial"/>
                  <a:cs typeface="Arial"/>
                </a:rPr>
                <a:t>       </a:t>
              </a:r>
              <a:endParaRPr lang="en-GB" sz="1600" b="0" i="0" u="none" strike="noStrike" cap="none" spc="0">
                <a:ln>
                  <a:noFill/>
                </a:ln>
                <a:solidFill>
                  <a:prstClr val="black"/>
                </a:solidFill>
                <a:latin typeface="Calibri"/>
                <a:ea typeface="Arial"/>
                <a:cs typeface="Calibri"/>
              </a:endParaRPr>
            </a:p>
          </p:txBody>
        </p:sp>
      </p:grpSp>
      <p:sp>
        <p:nvSpPr>
          <p:cNvPr id="15" name="Rechteck 14"/>
          <p:cNvSpPr/>
          <p:nvPr/>
        </p:nvSpPr>
        <p:spPr bwMode="auto">
          <a:xfrm>
            <a:off x="12131042" y="5998763"/>
            <a:ext cx="60959" cy="5538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white"/>
              </a:solidFill>
              <a:latin typeface="Arial"/>
              <a:ea typeface="Arial"/>
              <a:cs typeface="Arial"/>
            </a:endParaRPr>
          </a:p>
        </p:txBody>
      </p:sp>
      <p:cxnSp>
        <p:nvCxnSpPr>
          <p:cNvPr id="75" name="Gerader Verbinder 4"/>
          <p:cNvCxnSpPr>
            <a:cxnSpLocks/>
          </p:cNvCxnSpPr>
          <p:nvPr/>
        </p:nvCxnSpPr>
        <p:spPr bwMode="auto">
          <a:xfrm>
            <a:off x="2543605" y="1411818"/>
            <a:ext cx="0" cy="4341404"/>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9" name="Gerader Verbinder 4"/>
          <p:cNvCxnSpPr>
            <a:cxnSpLocks/>
          </p:cNvCxnSpPr>
          <p:nvPr/>
        </p:nvCxnSpPr>
        <p:spPr bwMode="auto">
          <a:xfrm>
            <a:off x="5045769"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8" name="Gerader Verbinder 4"/>
          <p:cNvCxnSpPr>
            <a:cxnSpLocks/>
          </p:cNvCxnSpPr>
          <p:nvPr/>
        </p:nvCxnSpPr>
        <p:spPr bwMode="auto">
          <a:xfrm>
            <a:off x="11280576" y="1411818"/>
            <a:ext cx="0" cy="4341703"/>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9" name="Textfeld 88"/>
          <p:cNvSpPr txBox="1"/>
          <p:nvPr/>
        </p:nvSpPr>
        <p:spPr bwMode="auto">
          <a:xfrm>
            <a:off x="4089270" y="5720223"/>
            <a:ext cx="796035"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2024</a:t>
            </a:r>
            <a:endParaRPr/>
          </a:p>
        </p:txBody>
      </p:sp>
      <p:sp>
        <p:nvSpPr>
          <p:cNvPr id="90" name="Textfeld 89"/>
          <p:cNvSpPr txBox="1"/>
          <p:nvPr/>
        </p:nvSpPr>
        <p:spPr bwMode="auto">
          <a:xfrm>
            <a:off x="5339833" y="5725079"/>
            <a:ext cx="781835"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2025</a:t>
            </a:r>
            <a:endParaRPr/>
          </a:p>
        </p:txBody>
      </p:sp>
      <p:sp>
        <p:nvSpPr>
          <p:cNvPr id="91" name="Textfeld 90"/>
          <p:cNvSpPr txBox="1"/>
          <p:nvPr/>
        </p:nvSpPr>
        <p:spPr bwMode="auto">
          <a:xfrm>
            <a:off x="6590394" y="5732649"/>
            <a:ext cx="791188"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2026</a:t>
            </a:r>
            <a:endParaRPr/>
          </a:p>
        </p:txBody>
      </p:sp>
      <p:sp>
        <p:nvSpPr>
          <p:cNvPr id="92" name="Textfeld 91"/>
          <p:cNvSpPr txBox="1"/>
          <p:nvPr/>
        </p:nvSpPr>
        <p:spPr bwMode="auto">
          <a:xfrm>
            <a:off x="7813649" y="5732647"/>
            <a:ext cx="773664"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2027</a:t>
            </a:r>
            <a:endParaRPr/>
          </a:p>
        </p:txBody>
      </p:sp>
      <p:sp>
        <p:nvSpPr>
          <p:cNvPr id="93" name="Textfeld 92"/>
          <p:cNvSpPr txBox="1"/>
          <p:nvPr/>
        </p:nvSpPr>
        <p:spPr bwMode="auto">
          <a:xfrm>
            <a:off x="9037435" y="5732647"/>
            <a:ext cx="760860"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2028</a:t>
            </a:r>
            <a:endParaRPr/>
          </a:p>
        </p:txBody>
      </p:sp>
      <p:sp>
        <p:nvSpPr>
          <p:cNvPr id="94" name="Textfeld 93"/>
          <p:cNvSpPr txBox="1"/>
          <p:nvPr/>
        </p:nvSpPr>
        <p:spPr bwMode="auto">
          <a:xfrm>
            <a:off x="10298025" y="5732647"/>
            <a:ext cx="781433"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2029</a:t>
            </a:r>
            <a:endParaRPr/>
          </a:p>
        </p:txBody>
      </p:sp>
      <p:sp>
        <p:nvSpPr>
          <p:cNvPr id="95" name="Textfeld 94"/>
          <p:cNvSpPr txBox="1"/>
          <p:nvPr/>
        </p:nvSpPr>
        <p:spPr bwMode="auto">
          <a:xfrm>
            <a:off x="11441040" y="5753222"/>
            <a:ext cx="750960" cy="369332"/>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600" b="0" i="0" u="none" strike="noStrike" cap="none" spc="0">
                <a:ln>
                  <a:noFill/>
                </a:ln>
                <a:solidFill>
                  <a:prstClr val="black"/>
                </a:solidFill>
                <a:latin typeface="Arial"/>
                <a:ea typeface="Arial"/>
                <a:cs typeface="Arial"/>
              </a:rPr>
              <a:t>2030</a:t>
            </a:r>
            <a:endParaRPr/>
          </a:p>
        </p:txBody>
      </p:sp>
      <p:grpSp>
        <p:nvGrpSpPr>
          <p:cNvPr id="5" name="Gruppieren 4"/>
          <p:cNvGrpSpPr/>
          <p:nvPr/>
        </p:nvGrpSpPr>
        <p:grpSpPr bwMode="auto">
          <a:xfrm>
            <a:off x="0" y="4422066"/>
            <a:ext cx="12214069" cy="1344457"/>
            <a:chOff x="0" y="1271531"/>
            <a:chExt cx="9160552" cy="1022427"/>
          </a:xfrm>
        </p:grpSpPr>
        <p:sp>
          <p:nvSpPr>
            <p:cNvPr id="63" name="Rechteck 62"/>
            <p:cNvSpPr/>
            <p:nvPr/>
          </p:nvSpPr>
          <p:spPr bwMode="auto">
            <a:xfrm>
              <a:off x="1918943" y="2093631"/>
              <a:ext cx="7179324" cy="136312"/>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350" b="0" i="0" u="none" strike="noStrike" cap="none" spc="0">
                  <a:ln>
                    <a:noFill/>
                  </a:ln>
                  <a:solidFill>
                    <a:prstClr val="black"/>
                  </a:solidFill>
                  <a:latin typeface="Calibri"/>
                  <a:ea typeface="Arial"/>
                  <a:cs typeface="Calibri"/>
                </a:rPr>
                <a:t>UNILAC  EH, SIS18  TH, EX, FRS, ESR  HITRAP, Cryring </a:t>
              </a:r>
              <a:endParaRPr lang="en-GB" sz="1350" b="0" i="0" u="none" strike="noStrike" cap="none" spc="0">
                <a:ln>
                  <a:noFill/>
                </a:ln>
                <a:solidFill>
                  <a:prstClr val="white"/>
                </a:solidFill>
                <a:latin typeface="Arial"/>
                <a:ea typeface="Arial"/>
                <a:cs typeface="Arial"/>
              </a:endParaRPr>
            </a:p>
          </p:txBody>
        </p:sp>
        <p:sp>
          <p:nvSpPr>
            <p:cNvPr id="24" name="Rahmen 23"/>
            <p:cNvSpPr/>
            <p:nvPr/>
          </p:nvSpPr>
          <p:spPr bwMode="auto">
            <a:xfrm>
              <a:off x="0" y="1271532"/>
              <a:ext cx="9160552" cy="1020342"/>
            </a:xfrm>
            <a:prstGeom prst="frame">
              <a:avLst>
                <a:gd name="adj1" fmla="val 2976"/>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de-DE" sz="2400" b="0" i="0" u="none" strike="noStrike" cap="none" spc="0">
                <a:ln>
                  <a:noFill/>
                </a:ln>
                <a:solidFill>
                  <a:prstClr val="black"/>
                </a:solidFill>
                <a:latin typeface="Arial"/>
                <a:ea typeface="Arial"/>
                <a:cs typeface="Arial"/>
              </a:endParaRPr>
            </a:p>
          </p:txBody>
        </p:sp>
        <p:sp>
          <p:nvSpPr>
            <p:cNvPr id="76" name="Rechteck 75"/>
            <p:cNvSpPr/>
            <p:nvPr/>
          </p:nvSpPr>
          <p:spPr bwMode="auto">
            <a:xfrm>
              <a:off x="1" y="1271531"/>
              <a:ext cx="1026918" cy="102242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850" b="0" i="0" u="none" strike="noStrike" cap="none" spc="0">
                  <a:ln>
                    <a:noFill/>
                  </a:ln>
                  <a:solidFill>
                    <a:prstClr val="white"/>
                  </a:solidFill>
                  <a:latin typeface="Arial"/>
                  <a:ea typeface="Arial"/>
                  <a:cs typeface="Arial"/>
                </a:rPr>
                <a:t>Facility availability</a:t>
              </a:r>
              <a:endParaRPr/>
            </a:p>
          </p:txBody>
        </p:sp>
        <p:sp>
          <p:nvSpPr>
            <p:cNvPr id="68" name="Rechteck 67"/>
            <p:cNvSpPr/>
            <p:nvPr/>
          </p:nvSpPr>
          <p:spPr bwMode="auto">
            <a:xfrm>
              <a:off x="6465501" y="1355188"/>
              <a:ext cx="2627025" cy="147106"/>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350" b="0" i="0" u="none" strike="noStrike" cap="none" spc="0">
                  <a:ln>
                    <a:noFill/>
                  </a:ln>
                  <a:solidFill>
                    <a:prstClr val="black"/>
                  </a:solidFill>
                  <a:latin typeface="Calibri"/>
                  <a:ea typeface="Arial"/>
                  <a:cs typeface="Calibri"/>
                </a:rPr>
                <a:t>SIS18  SFRS  NUSTAR</a:t>
              </a:r>
              <a:endParaRPr lang="en-GB" sz="1350" b="0" i="0" u="none" strike="noStrike" cap="none" spc="0">
                <a:ln>
                  <a:noFill/>
                </a:ln>
                <a:solidFill>
                  <a:prstClr val="white"/>
                </a:solidFill>
                <a:latin typeface="Arial"/>
                <a:ea typeface="Arial"/>
                <a:cs typeface="Arial"/>
              </a:endParaRPr>
            </a:p>
          </p:txBody>
        </p:sp>
        <p:sp>
          <p:nvSpPr>
            <p:cNvPr id="70" name="Rechteck 69"/>
            <p:cNvSpPr/>
            <p:nvPr/>
          </p:nvSpPr>
          <p:spPr bwMode="auto">
            <a:xfrm>
              <a:off x="6032419" y="1352180"/>
              <a:ext cx="433082" cy="147206"/>
            </a:xfrm>
            <a:prstGeom prst="rect">
              <a:avLst/>
            </a:prstGeom>
            <a:pattFill prst="dkVert">
              <a:fgClr>
                <a:schemeClr val="accent1">
                  <a:lumMod val="60000"/>
                  <a:lumOff val="40000"/>
                </a:schemeClr>
              </a:fgClr>
              <a:bgClr>
                <a:schemeClr val="bg1"/>
              </a:bgClr>
            </a:patt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1350" b="0" i="0" u="none" strike="noStrike" cap="none" spc="0">
                <a:ln>
                  <a:noFill/>
                </a:ln>
                <a:solidFill>
                  <a:prstClr val="white"/>
                </a:solidFill>
                <a:latin typeface="Arial"/>
                <a:ea typeface="Arial"/>
                <a:cs typeface="Arial"/>
              </a:endParaRPr>
            </a:p>
          </p:txBody>
        </p:sp>
        <p:sp>
          <p:nvSpPr>
            <p:cNvPr id="67" name="Rechteck 66"/>
            <p:cNvSpPr/>
            <p:nvPr/>
          </p:nvSpPr>
          <p:spPr bwMode="auto">
            <a:xfrm>
              <a:off x="7473768" y="1750062"/>
              <a:ext cx="1618757" cy="157463"/>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350" b="0" i="0" u="none" strike="noStrike" cap="none" spc="0">
                  <a:ln>
                    <a:noFill/>
                  </a:ln>
                  <a:solidFill>
                    <a:prstClr val="black"/>
                  </a:solidFill>
                  <a:latin typeface="Calibri"/>
                  <a:ea typeface="Arial"/>
                  <a:cs typeface="Calibri"/>
                </a:rPr>
                <a:t>SIS100 –&gt; CBM</a:t>
              </a:r>
              <a:endParaRPr lang="en-GB" sz="1350" b="0" i="0" u="none" strike="noStrike" cap="none" spc="0">
                <a:ln>
                  <a:noFill/>
                </a:ln>
                <a:solidFill>
                  <a:prstClr val="white"/>
                </a:solidFill>
                <a:latin typeface="Arial"/>
                <a:ea typeface="Arial"/>
                <a:cs typeface="Arial"/>
              </a:endParaRPr>
            </a:p>
          </p:txBody>
        </p:sp>
        <p:sp>
          <p:nvSpPr>
            <p:cNvPr id="72" name="Rechteck 71"/>
            <p:cNvSpPr/>
            <p:nvPr/>
          </p:nvSpPr>
          <p:spPr bwMode="auto">
            <a:xfrm>
              <a:off x="7248742" y="1751907"/>
              <a:ext cx="225026" cy="155618"/>
            </a:xfrm>
            <a:prstGeom prst="rect">
              <a:avLst/>
            </a:prstGeom>
            <a:pattFill prst="dkVert">
              <a:fgClr>
                <a:schemeClr val="accent1">
                  <a:lumMod val="60000"/>
                  <a:lumOff val="40000"/>
                </a:schemeClr>
              </a:fgClr>
              <a:bgClr>
                <a:schemeClr val="bg1"/>
              </a:bgClr>
            </a:patt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1350" b="0" i="0" u="none" strike="noStrike" cap="none" spc="0">
                <a:ln>
                  <a:noFill/>
                </a:ln>
                <a:solidFill>
                  <a:prstClr val="white"/>
                </a:solidFill>
                <a:latin typeface="Arial"/>
                <a:ea typeface="Arial"/>
                <a:cs typeface="Arial"/>
              </a:endParaRPr>
            </a:p>
          </p:txBody>
        </p:sp>
        <p:sp>
          <p:nvSpPr>
            <p:cNvPr id="69" name="Rechteck 68"/>
            <p:cNvSpPr/>
            <p:nvPr/>
          </p:nvSpPr>
          <p:spPr bwMode="auto">
            <a:xfrm>
              <a:off x="7376532" y="1556933"/>
              <a:ext cx="1716158" cy="148908"/>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350" b="0" i="0" u="none" strike="noStrike" cap="none" spc="0">
                  <a:ln>
                    <a:noFill/>
                  </a:ln>
                  <a:solidFill>
                    <a:prstClr val="black"/>
                  </a:solidFill>
                  <a:latin typeface="Calibri"/>
                  <a:ea typeface="Arial"/>
                  <a:cs typeface="Calibri"/>
                </a:rPr>
                <a:t>SIS100  SFRS  NUSTAR</a:t>
              </a:r>
            </a:p>
          </p:txBody>
        </p:sp>
      </p:grpSp>
      <p:sp>
        <p:nvSpPr>
          <p:cNvPr id="101" name="Rechteck 100"/>
          <p:cNvSpPr/>
          <p:nvPr/>
        </p:nvSpPr>
        <p:spPr bwMode="auto">
          <a:xfrm>
            <a:off x="8927946" y="1490178"/>
            <a:ext cx="1037077"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200</a:t>
            </a:r>
            <a:endParaRPr lang="en-US" sz="1050" b="0" i="0" u="none" strike="noStrike" cap="none" spc="0">
              <a:ln>
                <a:noFill/>
              </a:ln>
              <a:solidFill>
                <a:prstClr val="white"/>
              </a:solidFill>
              <a:latin typeface="Arial"/>
              <a:ea typeface="Arial"/>
              <a:cs typeface="Arial"/>
            </a:endParaRPr>
          </a:p>
        </p:txBody>
      </p:sp>
      <p:sp>
        <p:nvSpPr>
          <p:cNvPr id="103" name="Rechteck 102"/>
          <p:cNvSpPr/>
          <p:nvPr/>
        </p:nvSpPr>
        <p:spPr bwMode="auto">
          <a:xfrm>
            <a:off x="10147635" y="1490178"/>
            <a:ext cx="1037077"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240</a:t>
            </a:r>
            <a:endParaRPr lang="en-US" sz="1050" b="0" i="0" u="none" strike="noStrike" cap="none" spc="0">
              <a:ln>
                <a:noFill/>
              </a:ln>
              <a:solidFill>
                <a:prstClr val="white"/>
              </a:solidFill>
              <a:latin typeface="Arial"/>
              <a:ea typeface="Arial"/>
              <a:cs typeface="Arial"/>
            </a:endParaRPr>
          </a:p>
        </p:txBody>
      </p:sp>
      <p:sp>
        <p:nvSpPr>
          <p:cNvPr id="104" name="Rechteck 103"/>
          <p:cNvSpPr/>
          <p:nvPr/>
        </p:nvSpPr>
        <p:spPr bwMode="auto">
          <a:xfrm>
            <a:off x="11474370" y="1490178"/>
            <a:ext cx="692893"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US" sz="1050" b="0" i="0" u="none" strike="noStrike" cap="none" spc="0">
                <a:ln>
                  <a:noFill/>
                </a:ln>
                <a:solidFill>
                  <a:prstClr val="white"/>
                </a:solidFill>
                <a:latin typeface="Arial"/>
                <a:ea typeface="Arial"/>
                <a:cs typeface="Arial"/>
              </a:rPr>
              <a:t>240</a:t>
            </a:r>
            <a:endParaRPr/>
          </a:p>
        </p:txBody>
      </p:sp>
      <p:sp>
        <p:nvSpPr>
          <p:cNvPr id="74" name="Rechteck 73"/>
          <p:cNvSpPr/>
          <p:nvPr/>
        </p:nvSpPr>
        <p:spPr bwMode="auto">
          <a:xfrm>
            <a:off x="0" y="1411187"/>
            <a:ext cx="1369213" cy="4473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350" b="0" i="0" u="none" strike="noStrike" cap="none" spc="0">
                <a:ln>
                  <a:noFill/>
                </a:ln>
                <a:solidFill>
                  <a:prstClr val="white"/>
                </a:solidFill>
                <a:latin typeface="Arial"/>
                <a:ea typeface="Arial"/>
                <a:cs typeface="Arial"/>
              </a:rPr>
              <a:t>Acc. </a:t>
            </a:r>
            <a:r>
              <a:rPr lang="en-GB" sz="1350" b="0" i="0" u="none" strike="noStrike" cap="none" spc="0">
                <a:ln>
                  <a:noFill/>
                </a:ln>
                <a:solidFill>
                  <a:prstClr val="white"/>
                </a:solidFill>
                <a:latin typeface="Arial"/>
                <a:ea typeface="Arial"/>
                <a:cs typeface="Arial"/>
              </a:rPr>
              <a:t>Operation total / days</a:t>
            </a:r>
            <a:endParaRPr/>
          </a:p>
        </p:txBody>
      </p:sp>
      <p:sp>
        <p:nvSpPr>
          <p:cNvPr id="82" name="Rechteck 81"/>
          <p:cNvSpPr/>
          <p:nvPr/>
        </p:nvSpPr>
        <p:spPr bwMode="auto">
          <a:xfrm>
            <a:off x="-14985" y="2063565"/>
            <a:ext cx="12214069" cy="433449"/>
          </a:xfrm>
          <a:prstGeom prst="rect">
            <a:avLst/>
          </a:prstGeom>
          <a:noFill/>
          <a:ln w="28575">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beam time</a:t>
            </a:r>
            <a:endParaRPr lang="en-US" sz="800" b="0" i="0" u="none" strike="noStrike" cap="none" spc="0">
              <a:ln>
                <a:noFill/>
              </a:ln>
              <a:solidFill>
                <a:prstClr val="white"/>
              </a:solidFill>
              <a:latin typeface="Arial"/>
              <a:ea typeface="Arial"/>
              <a:cs typeface="Arial"/>
            </a:endParaRPr>
          </a:p>
        </p:txBody>
      </p:sp>
      <p:sp>
        <p:nvSpPr>
          <p:cNvPr id="84" name="Rechteck 83"/>
          <p:cNvSpPr/>
          <p:nvPr/>
        </p:nvSpPr>
        <p:spPr bwMode="auto">
          <a:xfrm>
            <a:off x="1476309" y="2148859"/>
            <a:ext cx="480000" cy="272221"/>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107 </a:t>
            </a:r>
            <a:endParaRPr lang="en-US" sz="1050" b="0" i="0" u="none" strike="noStrike" cap="none" spc="0">
              <a:ln>
                <a:noFill/>
              </a:ln>
              <a:solidFill>
                <a:prstClr val="white"/>
              </a:solidFill>
              <a:latin typeface="Arial"/>
              <a:ea typeface="Arial"/>
              <a:cs typeface="Arial"/>
            </a:endParaRPr>
          </a:p>
        </p:txBody>
      </p:sp>
      <p:sp>
        <p:nvSpPr>
          <p:cNvPr id="87" name="Rechteck 86"/>
          <p:cNvSpPr/>
          <p:nvPr/>
        </p:nvSpPr>
        <p:spPr bwMode="auto">
          <a:xfrm>
            <a:off x="3333639" y="2148858"/>
            <a:ext cx="382949" cy="264748"/>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0</a:t>
            </a:r>
            <a:endParaRPr lang="en-US" sz="1050" b="0" i="0" u="none" strike="noStrike" cap="none" spc="0">
              <a:ln>
                <a:noFill/>
              </a:ln>
              <a:solidFill>
                <a:prstClr val="white"/>
              </a:solidFill>
              <a:latin typeface="Calibri"/>
              <a:ea typeface="Arial"/>
              <a:cs typeface="Calibri"/>
            </a:endParaRPr>
          </a:p>
        </p:txBody>
      </p:sp>
      <p:sp>
        <p:nvSpPr>
          <p:cNvPr id="105" name="Rechteck 104"/>
          <p:cNvSpPr/>
          <p:nvPr/>
        </p:nvSpPr>
        <p:spPr bwMode="auto">
          <a:xfrm>
            <a:off x="3871999" y="2148858"/>
            <a:ext cx="480000"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100</a:t>
            </a:r>
            <a:endParaRPr lang="en-US" sz="1050" b="0" i="0" u="none" strike="noStrike" cap="none" spc="0">
              <a:ln>
                <a:noFill/>
              </a:ln>
              <a:solidFill>
                <a:prstClr val="white"/>
              </a:solidFill>
              <a:latin typeface="Calibri"/>
              <a:ea typeface="Arial"/>
              <a:cs typeface="Calibri"/>
            </a:endParaRPr>
          </a:p>
        </p:txBody>
      </p:sp>
      <p:sp>
        <p:nvSpPr>
          <p:cNvPr id="109" name="Rechteck 108"/>
          <p:cNvSpPr/>
          <p:nvPr/>
        </p:nvSpPr>
        <p:spPr bwMode="auto">
          <a:xfrm>
            <a:off x="8912972" y="2142557"/>
            <a:ext cx="1037077" cy="26474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black"/>
                </a:solidFill>
                <a:latin typeface="Calibri"/>
                <a:ea typeface="Arial"/>
                <a:cs typeface="Calibri"/>
              </a:rPr>
              <a:t>min. 120*</a:t>
            </a:r>
            <a:endParaRPr lang="en-US" sz="1050" b="0" i="0" u="none" strike="noStrike" cap="none" spc="0">
              <a:ln>
                <a:noFill/>
              </a:ln>
              <a:solidFill>
                <a:prstClr val="black"/>
              </a:solidFill>
              <a:latin typeface="Calibri"/>
              <a:ea typeface="Arial"/>
              <a:cs typeface="Calibri"/>
            </a:endParaRPr>
          </a:p>
        </p:txBody>
      </p:sp>
      <p:sp>
        <p:nvSpPr>
          <p:cNvPr id="110" name="Rechteck 109"/>
          <p:cNvSpPr/>
          <p:nvPr/>
        </p:nvSpPr>
        <p:spPr bwMode="auto">
          <a:xfrm>
            <a:off x="10132662" y="2142557"/>
            <a:ext cx="1037077"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180</a:t>
            </a:r>
            <a:endParaRPr lang="en-US" sz="1050" b="0" i="0" u="none" strike="noStrike" cap="none" spc="0">
              <a:ln>
                <a:noFill/>
              </a:ln>
              <a:solidFill>
                <a:prstClr val="white"/>
              </a:solidFill>
              <a:latin typeface="Arial"/>
              <a:ea typeface="Arial"/>
              <a:cs typeface="Arial"/>
            </a:endParaRPr>
          </a:p>
        </p:txBody>
      </p:sp>
      <p:sp>
        <p:nvSpPr>
          <p:cNvPr id="111" name="Rechteck 110"/>
          <p:cNvSpPr/>
          <p:nvPr/>
        </p:nvSpPr>
        <p:spPr bwMode="auto">
          <a:xfrm>
            <a:off x="-14973" y="2063566"/>
            <a:ext cx="1369213" cy="4473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200" b="0" i="0" u="none" strike="noStrike" cap="none" spc="0">
                <a:ln>
                  <a:noFill/>
                </a:ln>
                <a:solidFill>
                  <a:prstClr val="white"/>
                </a:solidFill>
                <a:latin typeface="Arial"/>
                <a:ea typeface="Arial"/>
                <a:cs typeface="Arial"/>
              </a:rPr>
              <a:t>Physics beam time/</a:t>
            </a:r>
            <a:r>
              <a:rPr lang="en-GB" sz="1200" b="0" i="0" u="none" strike="noStrike" cap="none" spc="0">
                <a:ln>
                  <a:noFill/>
                </a:ln>
                <a:solidFill>
                  <a:prstClr val="white"/>
                </a:solidFill>
                <a:latin typeface="Arial"/>
                <a:ea typeface="Arial"/>
                <a:cs typeface="Arial"/>
              </a:rPr>
              <a:t> days</a:t>
            </a:r>
            <a:endParaRPr/>
          </a:p>
        </p:txBody>
      </p:sp>
      <p:sp>
        <p:nvSpPr>
          <p:cNvPr id="112" name="Rechteck 111"/>
          <p:cNvSpPr/>
          <p:nvPr/>
        </p:nvSpPr>
        <p:spPr bwMode="auto">
          <a:xfrm>
            <a:off x="11474370" y="2142557"/>
            <a:ext cx="692893"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US" sz="1050" b="0" i="0" u="none" strike="noStrike" cap="none" spc="0">
                <a:ln>
                  <a:noFill/>
                </a:ln>
                <a:solidFill>
                  <a:prstClr val="white"/>
                </a:solidFill>
                <a:latin typeface="Arial"/>
                <a:ea typeface="Arial"/>
                <a:cs typeface="Arial"/>
              </a:rPr>
              <a:t>180</a:t>
            </a:r>
            <a:endParaRPr/>
          </a:p>
        </p:txBody>
      </p:sp>
      <p:sp>
        <p:nvSpPr>
          <p:cNvPr id="114" name="Rechteck 113"/>
          <p:cNvSpPr/>
          <p:nvPr/>
        </p:nvSpPr>
        <p:spPr bwMode="auto">
          <a:xfrm>
            <a:off x="5082930" y="2148858"/>
            <a:ext cx="655847"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100+30</a:t>
            </a:r>
            <a:endParaRPr lang="en-US" sz="1050" b="0" i="0" u="none" strike="noStrike" cap="none" spc="0">
              <a:ln>
                <a:noFill/>
              </a:ln>
              <a:solidFill>
                <a:prstClr val="white"/>
              </a:solidFill>
              <a:latin typeface="Calibri"/>
              <a:ea typeface="Arial"/>
              <a:cs typeface="Calibri"/>
            </a:endParaRPr>
          </a:p>
        </p:txBody>
      </p:sp>
      <p:sp>
        <p:nvSpPr>
          <p:cNvPr id="7" name="Rechteck 6"/>
          <p:cNvSpPr/>
          <p:nvPr/>
        </p:nvSpPr>
        <p:spPr bwMode="auto">
          <a:xfrm rot="18900000">
            <a:off x="6281123" y="3448371"/>
            <a:ext cx="250283" cy="250283"/>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US" sz="400" b="0" i="0" u="none" strike="noStrike" cap="none" spc="0">
              <a:ln>
                <a:noFill/>
              </a:ln>
              <a:solidFill>
                <a:prstClr val="white"/>
              </a:solidFill>
              <a:latin typeface="Arial"/>
              <a:ea typeface="Arial"/>
              <a:cs typeface="Arial"/>
            </a:endParaRPr>
          </a:p>
        </p:txBody>
      </p:sp>
      <p:sp>
        <p:nvSpPr>
          <p:cNvPr id="8" name="Textfeld 7"/>
          <p:cNvSpPr txBox="1"/>
          <p:nvPr/>
        </p:nvSpPr>
        <p:spPr bwMode="auto">
          <a:xfrm>
            <a:off x="6239481" y="3695749"/>
            <a:ext cx="1357103" cy="451534"/>
          </a:xfrm>
          <a:prstGeom prst="rect">
            <a:avLst/>
          </a:prstGeom>
        </p:spPr>
        <p:txBody>
          <a:bodyPr vert="horz" wrap="non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050" b="0" i="0" u="none" strike="noStrike" cap="none" spc="0">
                <a:ln>
                  <a:noFill/>
                </a:ln>
                <a:solidFill>
                  <a:prstClr val="black"/>
                </a:solidFill>
                <a:latin typeface="Arial"/>
                <a:ea typeface="Arial"/>
                <a:cs typeface="Arial"/>
              </a:rPr>
              <a:t>FCC OP ready</a:t>
            </a:r>
            <a:endParaRPr/>
          </a:p>
          <a:p>
            <a:pPr marL="0" marR="0" lvl="0" indent="0" algn="l" defTabSz="609585">
              <a:lnSpc>
                <a:spcPct val="100000"/>
              </a:lnSpc>
              <a:spcBef>
                <a:spcPts val="0"/>
              </a:spcBef>
              <a:spcAft>
                <a:spcPts val="0"/>
              </a:spcAft>
              <a:buClrTx/>
              <a:buSzTx/>
              <a:buFontTx/>
              <a:buNone/>
              <a:defRPr/>
            </a:pPr>
            <a:r>
              <a:rPr lang="en-US" sz="1050" b="0" i="0" u="none" strike="noStrike" cap="none" spc="0">
                <a:ln>
                  <a:noFill/>
                </a:ln>
                <a:solidFill>
                  <a:prstClr val="black"/>
                </a:solidFill>
                <a:latin typeface="Arial"/>
                <a:ea typeface="Arial"/>
                <a:cs typeface="Arial"/>
              </a:rPr>
              <a:t>UNILAC CS ready</a:t>
            </a:r>
            <a:endParaRPr/>
          </a:p>
        </p:txBody>
      </p:sp>
      <p:sp>
        <p:nvSpPr>
          <p:cNvPr id="116" name="Rechteck 115"/>
          <p:cNvSpPr/>
          <p:nvPr/>
        </p:nvSpPr>
        <p:spPr bwMode="auto">
          <a:xfrm>
            <a:off x="8247396" y="1485409"/>
            <a:ext cx="476405" cy="26474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white"/>
                </a:solidFill>
                <a:latin typeface="Calibri"/>
                <a:ea typeface="Arial"/>
                <a:cs typeface="Calibri"/>
              </a:rPr>
              <a:t>140</a:t>
            </a:r>
            <a:endParaRPr lang="en-US" sz="1050" b="0" i="0" u="none" strike="noStrike" cap="none" spc="0">
              <a:ln>
                <a:noFill/>
              </a:ln>
              <a:solidFill>
                <a:prstClr val="white"/>
              </a:solidFill>
              <a:latin typeface="Arial"/>
              <a:ea typeface="Arial"/>
              <a:cs typeface="Arial"/>
            </a:endParaRPr>
          </a:p>
        </p:txBody>
      </p:sp>
      <p:sp>
        <p:nvSpPr>
          <p:cNvPr id="118" name="Geschweifte Klammer rechts 117"/>
          <p:cNvSpPr/>
          <p:nvPr/>
        </p:nvSpPr>
        <p:spPr bwMode="auto">
          <a:xfrm rot="5400000">
            <a:off x="10390028" y="4464465"/>
            <a:ext cx="184168" cy="3297816"/>
          </a:xfrm>
          <a:prstGeom prst="rightBrace">
            <a:avLst>
              <a:gd name="adj1" fmla="val 8333"/>
              <a:gd name="adj2" fmla="val 50000"/>
            </a:avLst>
          </a:prstGeom>
          <a:ln w="9525">
            <a:solidFill>
              <a:schemeClr val="accent1"/>
            </a:solidFill>
            <a:prstDash val="sysDot"/>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p:txBody>
      </p:sp>
      <p:sp>
        <p:nvSpPr>
          <p:cNvPr id="119" name="Textfeld 118"/>
          <p:cNvSpPr txBox="1"/>
          <p:nvPr/>
        </p:nvSpPr>
        <p:spPr bwMode="auto">
          <a:xfrm>
            <a:off x="9228535" y="6211456"/>
            <a:ext cx="2902485" cy="338554"/>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400" b="0" i="0" u="none" strike="noStrike" cap="none" spc="0">
                <a:ln>
                  <a:noFill/>
                </a:ln>
                <a:solidFill>
                  <a:prstClr val="black"/>
                </a:solidFill>
                <a:latin typeface="Arial"/>
                <a:ea typeface="Arial"/>
                <a:cs typeface="Arial"/>
              </a:rPr>
              <a:t>Early Science &amp; First Science+</a:t>
            </a:r>
            <a:endParaRPr/>
          </a:p>
        </p:txBody>
      </p:sp>
      <p:sp>
        <p:nvSpPr>
          <p:cNvPr id="124" name="Rechteck 123"/>
          <p:cNvSpPr/>
          <p:nvPr/>
        </p:nvSpPr>
        <p:spPr bwMode="auto">
          <a:xfrm rot="18900000">
            <a:off x="10047115" y="4082456"/>
            <a:ext cx="250283" cy="250283"/>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US" sz="400" b="0" i="0" u="none" strike="noStrike" cap="none" spc="0">
              <a:ln>
                <a:noFill/>
              </a:ln>
              <a:solidFill>
                <a:prstClr val="white"/>
              </a:solidFill>
              <a:latin typeface="Arial"/>
              <a:ea typeface="Arial"/>
              <a:cs typeface="Arial"/>
            </a:endParaRPr>
          </a:p>
        </p:txBody>
      </p:sp>
      <p:sp>
        <p:nvSpPr>
          <p:cNvPr id="125" name="Textfeld 124"/>
          <p:cNvSpPr txBox="1"/>
          <p:nvPr/>
        </p:nvSpPr>
        <p:spPr bwMode="auto">
          <a:xfrm>
            <a:off x="10286097" y="4007942"/>
            <a:ext cx="1057341" cy="287323"/>
          </a:xfrm>
          <a:prstGeom prst="rect">
            <a:avLst/>
          </a:prstGeom>
        </p:spPr>
        <p:txBody>
          <a:bodyPr vert="horz" wrap="non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050" b="0" i="0" u="none" strike="noStrike" cap="none" spc="0">
                <a:ln>
                  <a:noFill/>
                </a:ln>
                <a:solidFill>
                  <a:prstClr val="black"/>
                </a:solidFill>
                <a:latin typeface="Arial"/>
                <a:ea typeface="Arial"/>
                <a:cs typeface="Arial"/>
              </a:rPr>
              <a:t>PCP reached</a:t>
            </a:r>
            <a:endParaRPr/>
          </a:p>
        </p:txBody>
      </p:sp>
      <p:sp>
        <p:nvSpPr>
          <p:cNvPr id="12" name="Textfeld 11"/>
          <p:cNvSpPr txBox="1"/>
          <p:nvPr/>
        </p:nvSpPr>
        <p:spPr bwMode="auto">
          <a:xfrm>
            <a:off x="5942611" y="4474413"/>
            <a:ext cx="1719252" cy="338554"/>
          </a:xfrm>
          <a:prstGeom prst="rect">
            <a:avLst/>
          </a:prstGeom>
        </p:spPr>
        <p:txBody>
          <a:bodyPr vert="horz" wrap="none" lIns="121920" tIns="60960" rIns="121920" bIns="60960" rtlCol="0" anchor="t">
            <a:spAutoFit/>
          </a:bodyPr>
          <a:lstStyle/>
          <a:p>
            <a:pPr marL="0" marR="0" lvl="0" indent="0" algn="r" defTabSz="609585">
              <a:lnSpc>
                <a:spcPct val="100000"/>
              </a:lnSpc>
              <a:spcBef>
                <a:spcPts val="0"/>
              </a:spcBef>
              <a:spcAft>
                <a:spcPts val="0"/>
              </a:spcAft>
              <a:buClrTx/>
              <a:buSzTx/>
              <a:buFontTx/>
              <a:buNone/>
              <a:defRPr/>
            </a:pPr>
            <a:r>
              <a:rPr lang="en-GB" sz="1400" b="0" i="0" u="none" strike="noStrike" cap="none" spc="0">
                <a:ln>
                  <a:noFill/>
                </a:ln>
                <a:solidFill>
                  <a:prstClr val="black"/>
                </a:solidFill>
                <a:latin typeface="Calibri"/>
                <a:ea typeface="Arial"/>
                <a:cs typeface="Calibri"/>
              </a:rPr>
              <a:t>early science (ES) </a:t>
            </a:r>
            <a:endParaRPr/>
          </a:p>
        </p:txBody>
      </p:sp>
      <p:sp>
        <p:nvSpPr>
          <p:cNvPr id="13" name="Textfeld 12"/>
          <p:cNvSpPr txBox="1"/>
          <p:nvPr/>
        </p:nvSpPr>
        <p:spPr bwMode="auto">
          <a:xfrm>
            <a:off x="7098149" y="4733001"/>
            <a:ext cx="1634807" cy="338554"/>
          </a:xfrm>
          <a:prstGeom prst="rect">
            <a:avLst/>
          </a:prstGeom>
        </p:spPr>
        <p:txBody>
          <a:bodyPr vert="horz" wrap="none" lIns="121920" tIns="60960" rIns="121920" bIns="60960" rtlCol="0" anchor="t">
            <a:spAutoFit/>
          </a:bodyPr>
          <a:lstStyle/>
          <a:p>
            <a:pPr marL="0" marR="0" lvl="0" indent="0" algn="r" defTabSz="609585">
              <a:lnSpc>
                <a:spcPct val="100000"/>
              </a:lnSpc>
              <a:spcBef>
                <a:spcPts val="0"/>
              </a:spcBef>
              <a:spcAft>
                <a:spcPts val="0"/>
              </a:spcAft>
              <a:buClrTx/>
              <a:buSzTx/>
              <a:buFontTx/>
              <a:buNone/>
              <a:defRPr/>
            </a:pPr>
            <a:r>
              <a:rPr lang="en-GB" sz="1400" b="0" i="0" u="none" strike="noStrike" cap="none" spc="0">
                <a:ln>
                  <a:noFill/>
                </a:ln>
                <a:solidFill>
                  <a:prstClr val="black"/>
                </a:solidFill>
                <a:latin typeface="Calibri"/>
                <a:ea typeface="Arial"/>
                <a:cs typeface="Calibri"/>
              </a:rPr>
              <a:t>first science (FS) </a:t>
            </a:r>
            <a:endParaRPr/>
          </a:p>
        </p:txBody>
      </p:sp>
      <p:sp>
        <p:nvSpPr>
          <p:cNvPr id="14" name="Textfeld 13"/>
          <p:cNvSpPr txBox="1"/>
          <p:nvPr/>
        </p:nvSpPr>
        <p:spPr bwMode="auto">
          <a:xfrm>
            <a:off x="7551816" y="5002258"/>
            <a:ext cx="1854417" cy="338554"/>
          </a:xfrm>
          <a:prstGeom prst="rect">
            <a:avLst/>
          </a:prstGeom>
        </p:spPr>
        <p:txBody>
          <a:bodyPr vert="horz" wrap="none" lIns="121920" tIns="60960" rIns="121920" bIns="60960" rtlCol="0" anchor="t">
            <a:spAutoFit/>
          </a:bodyPr>
          <a:lstStyle/>
          <a:p>
            <a:pPr marL="0" marR="0" lvl="0" indent="0" algn="r" defTabSz="609585">
              <a:lnSpc>
                <a:spcPct val="100000"/>
              </a:lnSpc>
              <a:spcBef>
                <a:spcPts val="0"/>
              </a:spcBef>
              <a:spcAft>
                <a:spcPts val="0"/>
              </a:spcAft>
              <a:buClrTx/>
              <a:buSzTx/>
              <a:buFontTx/>
              <a:buNone/>
              <a:defRPr/>
            </a:pPr>
            <a:r>
              <a:rPr lang="en-GB" sz="1400" b="0" i="0" u="none" strike="noStrike" cap="none" spc="0">
                <a:ln>
                  <a:noFill/>
                </a:ln>
                <a:solidFill>
                  <a:prstClr val="black"/>
                </a:solidFill>
                <a:latin typeface="Calibri"/>
                <a:ea typeface="Arial"/>
                <a:cs typeface="Calibri"/>
              </a:rPr>
              <a:t>first science + (FS+) </a:t>
            </a:r>
          </a:p>
        </p:txBody>
      </p:sp>
      <p:sp>
        <p:nvSpPr>
          <p:cNvPr id="97" name="Rechteck 96"/>
          <p:cNvSpPr/>
          <p:nvPr/>
        </p:nvSpPr>
        <p:spPr bwMode="auto">
          <a:xfrm>
            <a:off x="3288567" y="1445107"/>
            <a:ext cx="459920" cy="1014279"/>
          </a:xfrm>
          <a:prstGeom prst="rect">
            <a:avLst/>
          </a:pr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white"/>
              </a:solidFill>
              <a:latin typeface="Arial"/>
              <a:ea typeface="Arial"/>
              <a:cs typeface="Arial"/>
            </a:endParaRPr>
          </a:p>
        </p:txBody>
      </p:sp>
      <p:sp>
        <p:nvSpPr>
          <p:cNvPr id="98" name="Rechteck 97"/>
          <p:cNvSpPr/>
          <p:nvPr/>
        </p:nvSpPr>
        <p:spPr bwMode="auto">
          <a:xfrm>
            <a:off x="6490406" y="1440039"/>
            <a:ext cx="562621" cy="1012320"/>
          </a:xfrm>
          <a:prstGeom prst="rect">
            <a:avLst/>
          </a:pr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2400" b="0" i="0" u="none" strike="noStrike" cap="none" spc="0">
              <a:ln>
                <a:noFill/>
              </a:ln>
              <a:solidFill>
                <a:prstClr val="white"/>
              </a:solidFill>
              <a:latin typeface="Arial"/>
              <a:ea typeface="Arial"/>
              <a:cs typeface="Arial"/>
            </a:endParaRPr>
          </a:p>
        </p:txBody>
      </p:sp>
      <p:sp>
        <p:nvSpPr>
          <p:cNvPr id="99" name="Textfeld 98"/>
          <p:cNvSpPr txBox="1"/>
          <p:nvPr/>
        </p:nvSpPr>
        <p:spPr bwMode="auto">
          <a:xfrm>
            <a:off x="4247368" y="2572282"/>
            <a:ext cx="1783502" cy="369332"/>
          </a:xfrm>
          <a:prstGeom prst="rect">
            <a:avLst/>
          </a:prstGeom>
        </p:spPr>
        <p:txBody>
          <a:bodyPr vert="horz" wrap="non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GB" sz="1600" b="0" i="0" u="none" strike="noStrike" cap="none" spc="0">
                <a:ln>
                  <a:noFill/>
                </a:ln>
                <a:solidFill>
                  <a:srgbClr val="7030A0"/>
                </a:solidFill>
                <a:latin typeface="Arial"/>
                <a:ea typeface="Arial"/>
                <a:cs typeface="Arial"/>
              </a:rPr>
              <a:t>engineering-runs</a:t>
            </a:r>
            <a:endParaRPr/>
          </a:p>
        </p:txBody>
      </p:sp>
      <p:cxnSp>
        <p:nvCxnSpPr>
          <p:cNvPr id="100" name="Gewinkelte Verbindung 22"/>
          <p:cNvCxnSpPr>
            <a:cxnSpLocks/>
            <a:stCxn id="99" idx="3"/>
            <a:endCxn id="98" idx="2"/>
          </p:cNvCxnSpPr>
          <p:nvPr/>
        </p:nvCxnSpPr>
        <p:spPr bwMode="auto">
          <a:xfrm flipV="1">
            <a:off x="6030870" y="2452360"/>
            <a:ext cx="740847" cy="304588"/>
          </a:xfrm>
          <a:prstGeom prst="bentConnector2">
            <a:avLst/>
          </a:prstGeom>
          <a:ln>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2" name="Gewinkelte Verbindung 25"/>
          <p:cNvCxnSpPr>
            <a:cxnSpLocks/>
            <a:stCxn id="99" idx="1"/>
            <a:endCxn id="97" idx="2"/>
          </p:cNvCxnSpPr>
          <p:nvPr/>
        </p:nvCxnSpPr>
        <p:spPr bwMode="auto">
          <a:xfrm rot="10800000">
            <a:off x="3518528" y="2459386"/>
            <a:ext cx="728841" cy="297562"/>
          </a:xfrm>
          <a:prstGeom prst="bentConnector2">
            <a:avLst/>
          </a:prstGeom>
          <a:ln>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6" name="Rechteck 105"/>
          <p:cNvSpPr/>
          <p:nvPr/>
        </p:nvSpPr>
        <p:spPr bwMode="auto">
          <a:xfrm>
            <a:off x="1491282" y="5498531"/>
            <a:ext cx="2576335" cy="192229"/>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endParaRPr lang="en-GB" sz="1350" b="0" i="0" u="none" strike="noStrike" cap="none" spc="0">
              <a:ln>
                <a:noFill/>
              </a:ln>
              <a:solidFill>
                <a:prstClr val="white"/>
              </a:solidFill>
              <a:latin typeface="Arial"/>
              <a:ea typeface="Arial"/>
              <a:cs typeface="Arial"/>
            </a:endParaRPr>
          </a:p>
        </p:txBody>
      </p:sp>
      <p:sp>
        <p:nvSpPr>
          <p:cNvPr id="113" name="Rechteck 112"/>
          <p:cNvSpPr/>
          <p:nvPr/>
        </p:nvSpPr>
        <p:spPr bwMode="auto">
          <a:xfrm>
            <a:off x="7561546" y="3790620"/>
            <a:ext cx="441655" cy="237592"/>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1350" b="0" i="0" u="none" strike="noStrike" cap="none" spc="0">
                <a:ln>
                  <a:noFill/>
                </a:ln>
                <a:solidFill>
                  <a:prstClr val="black"/>
                </a:solidFill>
                <a:latin typeface="Calibri"/>
                <a:ea typeface="Arial"/>
                <a:cs typeface="Calibri"/>
              </a:rPr>
              <a:t>DR</a:t>
            </a:r>
            <a:endParaRPr lang="en-GB" sz="1350" b="0" i="0" u="none" strike="noStrike" cap="none" spc="0">
              <a:ln>
                <a:noFill/>
              </a:ln>
              <a:solidFill>
                <a:prstClr val="white"/>
              </a:solidFill>
              <a:latin typeface="Arial"/>
              <a:ea typeface="Arial"/>
              <a:cs typeface="Arial"/>
            </a:endParaRPr>
          </a:p>
        </p:txBody>
      </p:sp>
      <p:sp>
        <p:nvSpPr>
          <p:cNvPr id="126" name="Rechteck 125"/>
          <p:cNvSpPr/>
          <p:nvPr/>
        </p:nvSpPr>
        <p:spPr bwMode="auto">
          <a:xfrm>
            <a:off x="6633028" y="2152864"/>
            <a:ext cx="390184" cy="252656"/>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950" b="0" i="0" u="none" strike="noStrike" cap="none" spc="0">
                <a:ln>
                  <a:noFill/>
                </a:ln>
                <a:solidFill>
                  <a:prstClr val="white"/>
                </a:solidFill>
                <a:latin typeface="Calibri"/>
                <a:ea typeface="Arial"/>
                <a:cs typeface="Calibri"/>
              </a:rPr>
              <a:t>50</a:t>
            </a:r>
            <a:endParaRPr lang="en-US" sz="950" b="0" i="0" u="none" strike="noStrike" cap="none" spc="0">
              <a:ln>
                <a:noFill/>
              </a:ln>
              <a:solidFill>
                <a:prstClr val="white"/>
              </a:solidFill>
              <a:latin typeface="Arial"/>
              <a:ea typeface="Arial"/>
              <a:cs typeface="Arial"/>
            </a:endParaRPr>
          </a:p>
        </p:txBody>
      </p:sp>
      <p:sp>
        <p:nvSpPr>
          <p:cNvPr id="127" name="Rechteck 126"/>
          <p:cNvSpPr/>
          <p:nvPr/>
        </p:nvSpPr>
        <p:spPr bwMode="auto">
          <a:xfrm>
            <a:off x="5757163" y="1493130"/>
            <a:ext cx="714855" cy="932111"/>
          </a:xfrm>
          <a:prstGeom prst="rect">
            <a:avLst/>
          </a:prstGeom>
          <a:solidFill>
            <a:srgbClr val="D6009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renovation</a:t>
            </a:r>
          </a:p>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EH</a:t>
            </a:r>
            <a:endParaRPr lang="en-US" sz="800" b="0" i="0" u="none" strike="noStrike" cap="none" spc="0">
              <a:ln>
                <a:noFill/>
              </a:ln>
              <a:solidFill>
                <a:prstClr val="white"/>
              </a:solidFill>
              <a:latin typeface="Arial"/>
              <a:ea typeface="Arial"/>
              <a:cs typeface="Arial"/>
            </a:endParaRPr>
          </a:p>
        </p:txBody>
      </p:sp>
      <p:sp>
        <p:nvSpPr>
          <p:cNvPr id="18" name="Textfeld 17"/>
          <p:cNvSpPr txBox="1"/>
          <p:nvPr/>
        </p:nvSpPr>
        <p:spPr bwMode="auto">
          <a:xfrm rot="20791571">
            <a:off x="2889193" y="4467189"/>
            <a:ext cx="1232844" cy="492443"/>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200" b="0" i="0" u="none" strike="noStrike" cap="none" spc="0">
                <a:ln>
                  <a:noFill/>
                </a:ln>
                <a:solidFill>
                  <a:prstClr val="white"/>
                </a:solidFill>
                <a:latin typeface="Arial"/>
                <a:ea typeface="Arial"/>
                <a:cs typeface="Arial"/>
              </a:rPr>
              <a:t>now </a:t>
            </a:r>
            <a:endParaRPr/>
          </a:p>
          <a:p>
            <a:pPr marL="0" marR="0" lvl="0" indent="0" algn="l" defTabSz="609585">
              <a:lnSpc>
                <a:spcPct val="100000"/>
              </a:lnSpc>
              <a:spcBef>
                <a:spcPts val="0"/>
              </a:spcBef>
              <a:spcAft>
                <a:spcPts val="0"/>
              </a:spcAft>
              <a:buClrTx/>
              <a:buSzTx/>
              <a:buFontTx/>
              <a:buNone/>
              <a:defRPr/>
            </a:pPr>
            <a:r>
              <a:rPr lang="en-US" sz="1200" b="0" i="0" u="none" strike="noStrike" cap="none" spc="0">
                <a:ln>
                  <a:noFill/>
                </a:ln>
                <a:solidFill>
                  <a:prstClr val="white"/>
                </a:solidFill>
                <a:latin typeface="Arial"/>
                <a:ea typeface="Arial"/>
                <a:cs typeface="Arial"/>
              </a:rPr>
              <a:t>included</a:t>
            </a:r>
            <a:endParaRPr/>
          </a:p>
        </p:txBody>
      </p:sp>
      <p:sp>
        <p:nvSpPr>
          <p:cNvPr id="108" name="Textfeld 107"/>
          <p:cNvSpPr txBox="1"/>
          <p:nvPr/>
        </p:nvSpPr>
        <p:spPr bwMode="auto">
          <a:xfrm rot="3012809">
            <a:off x="2352825" y="4807205"/>
            <a:ext cx="1017017" cy="451534"/>
          </a:xfrm>
          <a:prstGeom prst="rect">
            <a:avLst/>
          </a:prstGeom>
        </p:spPr>
        <p:txBody>
          <a:bodyPr vert="horz" wrap="square" lIns="121920" tIns="60960" rIns="121920" bIns="60960" rtlCol="0" anchor="t">
            <a:spAutoFit/>
          </a:bodyPr>
          <a:lstStyle/>
          <a:p>
            <a:pPr marL="0" marR="0" lvl="0" indent="0" algn="l" defTabSz="609585">
              <a:lnSpc>
                <a:spcPct val="100000"/>
              </a:lnSpc>
              <a:spcBef>
                <a:spcPts val="0"/>
              </a:spcBef>
              <a:spcAft>
                <a:spcPts val="0"/>
              </a:spcAft>
              <a:buClrTx/>
              <a:buSzTx/>
              <a:buFontTx/>
              <a:buNone/>
              <a:defRPr/>
            </a:pPr>
            <a:r>
              <a:rPr lang="en-US" sz="1050" b="0" i="0" u="none" strike="noStrike" cap="none" spc="0">
                <a:ln>
                  <a:noFill/>
                </a:ln>
                <a:solidFill>
                  <a:prstClr val="white"/>
                </a:solidFill>
                <a:latin typeface="Arial"/>
                <a:ea typeface="Arial"/>
                <a:cs typeface="Arial"/>
              </a:rPr>
              <a:t>still </a:t>
            </a:r>
            <a:endParaRPr/>
          </a:p>
          <a:p>
            <a:pPr marL="0" marR="0" lvl="0" indent="0" algn="l" defTabSz="609585">
              <a:lnSpc>
                <a:spcPct val="100000"/>
              </a:lnSpc>
              <a:spcBef>
                <a:spcPts val="0"/>
              </a:spcBef>
              <a:spcAft>
                <a:spcPts val="0"/>
              </a:spcAft>
              <a:buClrTx/>
              <a:buSzTx/>
              <a:buFontTx/>
              <a:buNone/>
              <a:defRPr/>
            </a:pPr>
            <a:r>
              <a:rPr lang="en-US" sz="1050" b="0" i="0" u="none" strike="noStrike" cap="none" spc="0">
                <a:ln>
                  <a:noFill/>
                </a:ln>
                <a:solidFill>
                  <a:prstClr val="white"/>
                </a:solidFill>
                <a:latin typeface="Arial"/>
                <a:ea typeface="Arial"/>
                <a:cs typeface="Arial"/>
              </a:rPr>
              <a:t>missing</a:t>
            </a:r>
            <a:endParaRPr/>
          </a:p>
        </p:txBody>
      </p:sp>
      <p:sp>
        <p:nvSpPr>
          <p:cNvPr id="19" name="Rechteck 18"/>
          <p:cNvSpPr/>
          <p:nvPr/>
        </p:nvSpPr>
        <p:spPr bwMode="auto">
          <a:xfrm>
            <a:off x="4350267" y="1472789"/>
            <a:ext cx="658344" cy="932111"/>
          </a:xfrm>
          <a:prstGeom prst="rect">
            <a:avLst/>
          </a:prstGeom>
          <a:solidFill>
            <a:srgbClr val="D6009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en-GB" sz="950" b="0" i="0" u="none" strike="noStrike" cap="none" spc="0">
                <a:ln>
                  <a:noFill/>
                </a:ln>
                <a:solidFill>
                  <a:prstClr val="white"/>
                </a:solidFill>
                <a:latin typeface="Calibri"/>
                <a:ea typeface="Arial"/>
                <a:cs typeface="Calibri"/>
              </a:rPr>
              <a:t>Pre-paration works</a:t>
            </a:r>
            <a:endParaRPr/>
          </a:p>
          <a:p>
            <a:pPr marL="0" marR="0" lvl="0" indent="0" algn="ctr" defTabSz="609585">
              <a:lnSpc>
                <a:spcPct val="100000"/>
              </a:lnSpc>
              <a:spcBef>
                <a:spcPts val="0"/>
              </a:spcBef>
              <a:spcAft>
                <a:spcPts val="0"/>
              </a:spcAft>
              <a:buClrTx/>
              <a:buSzTx/>
              <a:buFontTx/>
              <a:buNone/>
              <a:defRPr/>
            </a:pPr>
            <a:r>
              <a:rPr lang="de-DE" sz="950" b="0" i="0" u="none" strike="noStrike" cap="none" spc="0">
                <a:ln>
                  <a:noFill/>
                </a:ln>
                <a:solidFill>
                  <a:prstClr val="white"/>
                </a:solidFill>
                <a:latin typeface="Calibri"/>
                <a:ea typeface="Arial"/>
                <a:cs typeface="Calibri"/>
              </a:rPr>
              <a:t>EH</a:t>
            </a:r>
            <a:endParaRPr lang="en-US" sz="950" b="0" i="0" u="none" strike="noStrike" cap="none" spc="0">
              <a:ln>
                <a:noFill/>
              </a:ln>
              <a:solidFill>
                <a:prstClr val="white"/>
              </a:solidFill>
              <a:latin typeface="Arial"/>
              <a:ea typeface="Arial"/>
              <a:cs typeface="Arial"/>
            </a:endParaRPr>
          </a:p>
        </p:txBody>
      </p:sp>
      <p:sp>
        <p:nvSpPr>
          <p:cNvPr id="22" name="Rechteck 21"/>
          <p:cNvSpPr/>
          <p:nvPr/>
        </p:nvSpPr>
        <p:spPr bwMode="auto">
          <a:xfrm>
            <a:off x="7098224" y="1495026"/>
            <a:ext cx="1087800" cy="932111"/>
          </a:xfrm>
          <a:prstGeom prst="rect">
            <a:avLst/>
          </a:prstGeom>
          <a:solidFill>
            <a:srgbClr val="D6009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renovation</a:t>
            </a:r>
          </a:p>
          <a:p>
            <a:pPr marL="0" marR="0" lvl="0" indent="0" algn="ctr" defTabSz="609585">
              <a:lnSpc>
                <a:spcPct val="100000"/>
              </a:lnSpc>
              <a:spcBef>
                <a:spcPts val="0"/>
              </a:spcBef>
              <a:spcAft>
                <a:spcPts val="0"/>
              </a:spcAft>
              <a:buClrTx/>
              <a:buSzTx/>
              <a:buFontTx/>
              <a:buNone/>
              <a:defRPr/>
            </a:pPr>
            <a:r>
              <a:rPr lang="de-DE" sz="800" b="0" i="0" u="none" strike="noStrike" cap="none" spc="0">
                <a:ln>
                  <a:noFill/>
                </a:ln>
                <a:solidFill>
                  <a:prstClr val="white"/>
                </a:solidFill>
                <a:latin typeface="Calibri"/>
                <a:ea typeface="Arial"/>
                <a:cs typeface="Calibri"/>
              </a:rPr>
              <a:t>EH</a:t>
            </a:r>
            <a:endParaRPr lang="en-US" sz="800" b="0" i="0" u="none" strike="noStrike" cap="none" spc="0">
              <a:ln>
                <a:noFill/>
              </a:ln>
              <a:solidFill>
                <a:prstClr val="white"/>
              </a:solidFill>
              <a:latin typeface="Arial"/>
              <a:ea typeface="Arial"/>
              <a:cs typeface="Arial"/>
            </a:endParaRPr>
          </a:p>
        </p:txBody>
      </p:sp>
      <p:sp>
        <p:nvSpPr>
          <p:cNvPr id="23" name="Rechteck 22"/>
          <p:cNvSpPr/>
          <p:nvPr/>
        </p:nvSpPr>
        <p:spPr bwMode="auto">
          <a:xfrm>
            <a:off x="8269612" y="2152595"/>
            <a:ext cx="453381" cy="26474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609585">
              <a:lnSpc>
                <a:spcPct val="100000"/>
              </a:lnSpc>
              <a:spcBef>
                <a:spcPts val="0"/>
              </a:spcBef>
              <a:spcAft>
                <a:spcPts val="0"/>
              </a:spcAft>
              <a:buClrTx/>
              <a:buSzTx/>
              <a:buFontTx/>
              <a:buNone/>
              <a:defRPr/>
            </a:pPr>
            <a:r>
              <a:rPr lang="de-DE" sz="1050" b="0" i="0" u="none" strike="noStrike" cap="none" spc="0">
                <a:ln>
                  <a:noFill/>
                </a:ln>
                <a:solidFill>
                  <a:prstClr val="black"/>
                </a:solidFill>
                <a:latin typeface="Calibri"/>
                <a:ea typeface="Arial"/>
                <a:cs typeface="Calibri"/>
              </a:rPr>
              <a:t>70</a:t>
            </a:r>
            <a:endParaRPr lang="en-US" sz="1050" b="0" i="0" u="none" strike="noStrike" cap="none" spc="0">
              <a:ln>
                <a:noFill/>
              </a:ln>
              <a:solidFill>
                <a:prstClr val="black"/>
              </a:solidFill>
              <a:latin typeface="Arial"/>
              <a:ea typeface="Arial"/>
              <a:cs typeface="Arial"/>
            </a:endParaRPr>
          </a:p>
        </p:txBody>
      </p:sp>
      <p:sp>
        <p:nvSpPr>
          <p:cNvPr id="3" name="TextBox 2"/>
          <p:cNvSpPr txBox="1"/>
          <p:nvPr/>
        </p:nvSpPr>
        <p:spPr bwMode="auto">
          <a:xfrm>
            <a:off x="256007" y="6197269"/>
            <a:ext cx="184731" cy="369332"/>
          </a:xfrm>
          <a:prstGeom prst="rect">
            <a:avLst/>
          </a:prstGeom>
        </p:spPr>
        <p:txBody>
          <a:bodyPr vert="horz" wrap="none" lIns="91440" tIns="45720" rIns="91440" bIns="45720" rtlCol="0" anchor="t">
            <a:spAutoFit/>
          </a:bodyPr>
          <a:lstStyle/>
          <a:p>
            <a:pPr marL="0" marR="0" lvl="0" indent="0" algn="l" defTabSz="914400">
              <a:lnSpc>
                <a:spcPct val="100000"/>
              </a:lnSpc>
              <a:spcBef>
                <a:spcPts val="0"/>
              </a:spcBef>
              <a:spcAft>
                <a:spcPts val="0"/>
              </a:spcAft>
              <a:buClrTx/>
              <a:buSzTx/>
              <a:buFontTx/>
              <a:buNone/>
              <a:defRPr/>
            </a:pPr>
            <a:endParaRPr lang="en-GB" sz="1800" b="0" i="0" u="none" strike="noStrike" cap="none" spc="0">
              <a:ln>
                <a:noFill/>
              </a:ln>
              <a:solidFill>
                <a:prstClr val="black"/>
              </a:solidFill>
              <a:latin typeface="Arial"/>
              <a:ea typeface="Arial"/>
              <a:cs typeface="Arial"/>
            </a:endParaRPr>
          </a:p>
        </p:txBody>
      </p:sp>
      <p:pic>
        <p:nvPicPr>
          <p:cNvPr id="4"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711766" y="78249"/>
            <a:ext cx="8172315" cy="787557"/>
          </a:xfrm>
        </p:spPr>
        <p:txBody>
          <a:bodyPr/>
          <a:lstStyle/>
          <a:p>
            <a:pPr>
              <a:defRPr/>
            </a:pPr>
            <a:r>
              <a:rPr lang="en-GB" sz="3200"/>
              <a:t>First experiment</a:t>
            </a:r>
            <a:endParaRPr/>
          </a:p>
        </p:txBody>
      </p:sp>
      <p:pic>
        <p:nvPicPr>
          <p:cNvPr id="5" name="Grafik 4"/>
          <p:cNvPicPr>
            <a:picLocks noChangeAspect="1"/>
          </p:cNvPicPr>
          <p:nvPr/>
        </p:nvPicPr>
        <p:blipFill>
          <a:blip r:embed="rId3"/>
          <a:stretch/>
        </p:blipFill>
        <p:spPr bwMode="auto">
          <a:xfrm>
            <a:off x="4911048" y="1567524"/>
            <a:ext cx="7120022" cy="4442760"/>
          </a:xfrm>
          <a:prstGeom prst="rect">
            <a:avLst/>
          </a:prstGeom>
        </p:spPr>
      </p:pic>
      <p:pic>
        <p:nvPicPr>
          <p:cNvPr id="6" name="Picture 87" descr="FAIR_farb_RGB_3cm"/>
          <p:cNvPicPr>
            <a:picLocks noChangeAspect="1" noChangeArrowheads="1"/>
          </p:cNvPicPr>
          <p:nvPr/>
        </p:nvPicPr>
        <p:blipFill>
          <a:blip r:embed="rId4"/>
          <a:stretch/>
        </p:blipFill>
        <p:spPr bwMode="auto">
          <a:xfrm>
            <a:off x="96254" y="6362"/>
            <a:ext cx="1185333" cy="931333"/>
          </a:xfrm>
          <a:prstGeom prst="rect">
            <a:avLst/>
          </a:prstGeom>
          <a:noFill/>
          <a:ln>
            <a:noFill/>
          </a:ln>
        </p:spPr>
      </p:pic>
      <p:pic>
        <p:nvPicPr>
          <p:cNvPr id="7" name="Picture 8" descr="NUSTAR-Logo"/>
          <p:cNvPicPr>
            <a:picLocks noChangeAspect="1" noChangeArrowheads="1"/>
          </p:cNvPicPr>
          <p:nvPr/>
        </p:nvPicPr>
        <p:blipFill>
          <a:blip r:embed="rId5"/>
          <a:stretch/>
        </p:blipFill>
        <p:spPr bwMode="auto">
          <a:xfrm>
            <a:off x="10912001" y="24052"/>
            <a:ext cx="1279999" cy="960000"/>
          </a:xfrm>
          <a:prstGeom prst="rect">
            <a:avLst/>
          </a:prstGeom>
          <a:noFill/>
          <a:ln>
            <a:noFill/>
          </a:ln>
        </p:spPr>
      </p:pic>
      <p:sp>
        <p:nvSpPr>
          <p:cNvPr id="3" name="TextBox 2"/>
          <p:cNvSpPr txBox="1"/>
          <p:nvPr/>
        </p:nvSpPr>
        <p:spPr bwMode="auto">
          <a:xfrm>
            <a:off x="513674" y="1351508"/>
            <a:ext cx="10713855" cy="5262979"/>
          </a:xfrm>
          <a:prstGeom prst="rect">
            <a:avLst/>
          </a:prstGeom>
        </p:spPr>
        <p:txBody>
          <a:bodyPr vert="horz" wrap="squar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R</a:t>
            </a:r>
            <a:r>
              <a:rPr lang="en-GB" sz="2800" b="0" i="0" u="none" strike="noStrike" cap="none" spc="0" baseline="30000">
                <a:ln>
                  <a:noFill/>
                </a:ln>
                <a:solidFill>
                  <a:prstClr val="black"/>
                </a:solidFill>
                <a:latin typeface="Arial"/>
                <a:ea typeface="Arial"/>
                <a:cs typeface="Arial"/>
              </a:rPr>
              <a:t>3</a:t>
            </a:r>
            <a:r>
              <a:rPr lang="en-GB" sz="2800" b="0" i="0" u="none" strike="noStrike" cap="none" spc="0">
                <a:ln>
                  <a:noFill/>
                </a:ln>
                <a:solidFill>
                  <a:prstClr val="black"/>
                </a:solidFill>
                <a:latin typeface="Arial"/>
                <a:ea typeface="Arial"/>
                <a:cs typeface="Arial"/>
              </a:rPr>
              <a:t>B setup in the high-energy cave</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Focusing on:</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 neutron skin measurements</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 fission</a:t>
            </a:r>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It needs commissioning in the high-energy cave.</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(EDAQ coupling)</a:t>
            </a: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09842" y="276854"/>
            <a:ext cx="8172315" cy="787557"/>
          </a:xfrm>
        </p:spPr>
        <p:txBody>
          <a:bodyPr/>
          <a:lstStyle/>
          <a:p>
            <a:r>
              <a:rPr lang="de-DE" dirty="0" smtClean="0"/>
              <a:t>FAIR Scientific </a:t>
            </a:r>
            <a:r>
              <a:rPr lang="de-DE" dirty="0" err="1" smtClean="0"/>
              <a:t>Pillars</a:t>
            </a:r>
            <a:endParaRPr lang="de-DE" dirty="0"/>
          </a:p>
        </p:txBody>
      </p:sp>
      <p:pic>
        <p:nvPicPr>
          <p:cNvPr id="4"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37" y="1192577"/>
            <a:ext cx="5218183" cy="5528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Inhaltsplatzhalter 2"/>
          <p:cNvSpPr>
            <a:spLocks noGrp="1"/>
          </p:cNvSpPr>
          <p:nvPr>
            <p:ph idx="1"/>
          </p:nvPr>
        </p:nvSpPr>
        <p:spPr>
          <a:xfrm>
            <a:off x="1832177" y="1340768"/>
            <a:ext cx="3685026" cy="1286411"/>
          </a:xfrm>
          <a:solidFill>
            <a:schemeClr val="bg2"/>
          </a:solidFill>
          <a:ln>
            <a:noFill/>
          </a:ln>
          <a:effectLst>
            <a:softEdge rad="12700"/>
          </a:effectLst>
          <a:scene3d>
            <a:camera prst="orthographicFront"/>
            <a:lightRig rig="threePt" dir="t"/>
          </a:scene3d>
          <a:sp3d extrusionH="25400" prstMaterial="matte">
            <a:bevelT w="25400"/>
            <a:bevelB w="25400"/>
          </a:sp3d>
        </p:spPr>
        <p:txBody>
          <a:bodyPr lIns="180000" tIns="108000" bIns="180000" anchor="t">
            <a:normAutofit lnSpcReduction="10000"/>
          </a:bodyPr>
          <a:lstStyle/>
          <a:p>
            <a:pPr marL="0" indent="0">
              <a:buClr>
                <a:schemeClr val="tx2"/>
              </a:buClr>
              <a:buNone/>
            </a:pPr>
            <a:r>
              <a:rPr lang="en-US" sz="1800" b="1" dirty="0" smtClean="0">
                <a:solidFill>
                  <a:srgbClr val="80303D"/>
                </a:solidFill>
                <a:latin typeface="+mn-lt"/>
              </a:rPr>
              <a:t>NUSTAR</a:t>
            </a:r>
            <a:r>
              <a:rPr lang="en-US" sz="1800" dirty="0">
                <a:solidFill>
                  <a:srgbClr val="80303D"/>
                </a:solidFill>
                <a:latin typeface="+mn-lt"/>
              </a:rPr>
              <a:t> </a:t>
            </a:r>
            <a:r>
              <a:rPr lang="en-US" sz="1800" dirty="0" smtClean="0">
                <a:solidFill>
                  <a:srgbClr val="80303D"/>
                </a:solidFill>
                <a:latin typeface="+mn-lt"/>
              </a:rPr>
              <a:t/>
            </a:r>
            <a:br>
              <a:rPr lang="en-US" sz="1800" dirty="0" smtClean="0">
                <a:solidFill>
                  <a:srgbClr val="80303D"/>
                </a:solidFill>
                <a:latin typeface="+mn-lt"/>
              </a:rPr>
            </a:br>
            <a:r>
              <a:rPr lang="en-US" sz="1800" dirty="0" smtClean="0">
                <a:solidFill>
                  <a:srgbClr val="80303D"/>
                </a:solidFill>
                <a:latin typeface="+mn-lt"/>
              </a:rPr>
              <a:t>Nuclear </a:t>
            </a:r>
            <a:r>
              <a:rPr lang="en-US" sz="1800" dirty="0">
                <a:solidFill>
                  <a:srgbClr val="80303D"/>
                </a:solidFill>
                <a:latin typeface="+mn-lt"/>
              </a:rPr>
              <a:t>Structure, </a:t>
            </a:r>
            <a:r>
              <a:rPr lang="en-US" sz="1800" dirty="0" smtClean="0">
                <a:solidFill>
                  <a:srgbClr val="80303D"/>
                </a:solidFill>
                <a:latin typeface="+mn-lt"/>
              </a:rPr>
              <a:t>Astrophysics </a:t>
            </a:r>
            <a:r>
              <a:rPr lang="en-US" sz="1800" dirty="0">
                <a:solidFill>
                  <a:srgbClr val="80303D"/>
                </a:solidFill>
                <a:latin typeface="+mn-lt"/>
              </a:rPr>
              <a:t>and </a:t>
            </a:r>
            <a:r>
              <a:rPr lang="en-US" sz="1800" dirty="0" smtClean="0">
                <a:solidFill>
                  <a:srgbClr val="80303D"/>
                </a:solidFill>
                <a:latin typeface="+mn-lt"/>
              </a:rPr>
              <a:t>Reactions: Stars and nuclei</a:t>
            </a:r>
            <a:br>
              <a:rPr lang="en-US" sz="1800" dirty="0" smtClean="0">
                <a:solidFill>
                  <a:srgbClr val="80303D"/>
                </a:solidFill>
                <a:latin typeface="+mn-lt"/>
              </a:rPr>
            </a:br>
            <a:r>
              <a:rPr lang="en-US" sz="1800" dirty="0" smtClean="0">
                <a:solidFill>
                  <a:srgbClr val="80303D"/>
                </a:solidFill>
                <a:latin typeface="+mn-lt"/>
              </a:rPr>
              <a:t>(900 scientists)</a:t>
            </a:r>
            <a:endParaRPr lang="en-US" sz="1800" dirty="0">
              <a:solidFill>
                <a:srgbClr val="80303D"/>
              </a:solidFill>
              <a:latin typeface="+mn-lt"/>
            </a:endParaRPr>
          </a:p>
        </p:txBody>
      </p:sp>
      <p:sp>
        <p:nvSpPr>
          <p:cNvPr id="7" name="Inhaltsplatzhalter 2"/>
          <p:cNvSpPr txBox="1">
            <a:spLocks/>
          </p:cNvSpPr>
          <p:nvPr/>
        </p:nvSpPr>
        <p:spPr>
          <a:xfrm>
            <a:off x="7112343" y="1321470"/>
            <a:ext cx="3436537" cy="1305709"/>
          </a:xfrm>
          <a:prstGeom prst="rect">
            <a:avLst/>
          </a:prstGeom>
          <a:solidFill>
            <a:schemeClr val="bg2"/>
          </a:solidFill>
          <a:ln>
            <a:noFill/>
          </a:ln>
          <a:scene3d>
            <a:camera prst="orthographicFront"/>
            <a:lightRig rig="threePt" dir="t"/>
          </a:scene3d>
          <a:sp3d extrusionH="25400">
            <a:bevelT w="25400"/>
            <a:bevelB w="25400"/>
          </a:sp3d>
        </p:spPr>
        <p:txBody>
          <a:bodyPr vert="horz" lIns="180000" tIns="108000" rIns="0" bIns="180000" rtlCol="0" anchor="t">
            <a:noAutofit/>
          </a:bodyPr>
          <a:lstStyle>
            <a:lvl1pPr marL="180000" indent="-180000" algn="l" defTabSz="457200" rtl="0" eaLnBrk="1" latinLnBrk="0" hangingPunct="1">
              <a:spcBef>
                <a:spcPts val="500"/>
              </a:spcBef>
              <a:buClr>
                <a:schemeClr val="bg1">
                  <a:lumMod val="50000"/>
                </a:schemeClr>
              </a:buClr>
              <a:buFont typeface="Arial"/>
              <a:buChar char="•"/>
              <a:defRPr sz="1800" kern="1200">
                <a:solidFill>
                  <a:schemeClr val="tx1"/>
                </a:solidFill>
                <a:latin typeface="Calibri"/>
                <a:ea typeface="+mn-ea"/>
                <a:cs typeface="Calibri"/>
              </a:defRPr>
            </a:lvl1pPr>
            <a:lvl2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2pPr>
            <a:lvl3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3pPr>
            <a:lvl4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4pPr>
            <a:lvl5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chemeClr val="tx2"/>
              </a:buClr>
              <a:buNone/>
            </a:pPr>
            <a:r>
              <a:rPr lang="de-DE" b="1" dirty="0" smtClean="0">
                <a:solidFill>
                  <a:schemeClr val="accent2">
                    <a:lumMod val="50000"/>
                  </a:schemeClr>
                </a:solidFill>
                <a:latin typeface="+mj-lt"/>
              </a:rPr>
              <a:t>CBM </a:t>
            </a:r>
            <a:br>
              <a:rPr lang="de-DE" b="1" dirty="0" smtClean="0">
                <a:solidFill>
                  <a:schemeClr val="accent2">
                    <a:lumMod val="50000"/>
                  </a:schemeClr>
                </a:solidFill>
                <a:latin typeface="+mj-lt"/>
              </a:rPr>
            </a:br>
            <a:r>
              <a:rPr lang="de-DE" dirty="0" smtClean="0">
                <a:solidFill>
                  <a:schemeClr val="accent2">
                    <a:lumMod val="50000"/>
                  </a:schemeClr>
                </a:solidFill>
                <a:latin typeface="+mj-lt"/>
              </a:rPr>
              <a:t>Compressed </a:t>
            </a:r>
            <a:r>
              <a:rPr lang="de-DE" dirty="0" err="1" smtClean="0">
                <a:solidFill>
                  <a:schemeClr val="accent2">
                    <a:lumMod val="50000"/>
                  </a:schemeClr>
                </a:solidFill>
                <a:latin typeface="+mj-lt"/>
              </a:rPr>
              <a:t>Baryonic</a:t>
            </a:r>
            <a:r>
              <a:rPr lang="de-DE" dirty="0" smtClean="0">
                <a:solidFill>
                  <a:schemeClr val="accent2">
                    <a:lumMod val="50000"/>
                  </a:schemeClr>
                </a:solidFill>
                <a:latin typeface="+mj-lt"/>
              </a:rPr>
              <a:t> Matter: </a:t>
            </a:r>
            <a:br>
              <a:rPr lang="de-DE" dirty="0" smtClean="0">
                <a:solidFill>
                  <a:schemeClr val="accent2">
                    <a:lumMod val="50000"/>
                  </a:schemeClr>
                </a:solidFill>
                <a:latin typeface="+mj-lt"/>
              </a:rPr>
            </a:br>
            <a:r>
              <a:rPr lang="en-US" dirty="0">
                <a:solidFill>
                  <a:schemeClr val="accent2">
                    <a:lumMod val="50000"/>
                  </a:schemeClr>
                </a:solidFill>
                <a:latin typeface="+mj-lt"/>
              </a:rPr>
              <a:t>I</a:t>
            </a:r>
            <a:r>
              <a:rPr lang="en-US" dirty="0" smtClean="0">
                <a:solidFill>
                  <a:schemeClr val="accent2">
                    <a:lumMod val="50000"/>
                  </a:schemeClr>
                </a:solidFill>
                <a:latin typeface="+mj-lt"/>
              </a:rPr>
              <a:t>nside neutron stars</a:t>
            </a:r>
            <a:br>
              <a:rPr lang="en-US" dirty="0" smtClean="0">
                <a:solidFill>
                  <a:schemeClr val="accent2">
                    <a:lumMod val="50000"/>
                  </a:schemeClr>
                </a:solidFill>
                <a:latin typeface="+mj-lt"/>
              </a:rPr>
            </a:br>
            <a:r>
              <a:rPr lang="en-US" dirty="0" smtClean="0">
                <a:solidFill>
                  <a:schemeClr val="accent2">
                    <a:lumMod val="50000"/>
                  </a:schemeClr>
                </a:solidFill>
                <a:latin typeface="+mj-lt"/>
              </a:rPr>
              <a:t>(500 scientists)</a:t>
            </a:r>
            <a:endParaRPr lang="en-US" sz="1600" dirty="0" smtClean="0">
              <a:solidFill>
                <a:schemeClr val="accent2">
                  <a:lumMod val="50000"/>
                </a:schemeClr>
              </a:solidFill>
            </a:endParaRPr>
          </a:p>
          <a:p>
            <a:pPr marL="0" indent="0">
              <a:buNone/>
            </a:pPr>
            <a:endParaRPr lang="en-US" sz="1600" dirty="0" smtClean="0"/>
          </a:p>
          <a:p>
            <a:pPr marL="0" indent="0">
              <a:buNone/>
            </a:pPr>
            <a:endParaRPr lang="en-US" sz="1600" dirty="0" smtClean="0"/>
          </a:p>
          <a:p>
            <a:pPr marL="0" indent="0">
              <a:buNone/>
            </a:pPr>
            <a:endParaRPr lang="en-US" sz="1600" dirty="0" smtClean="0"/>
          </a:p>
          <a:p>
            <a:pPr marL="0" indent="0">
              <a:buNone/>
            </a:pPr>
            <a:endParaRPr lang="en-US" sz="1600" dirty="0"/>
          </a:p>
        </p:txBody>
      </p:sp>
      <p:sp>
        <p:nvSpPr>
          <p:cNvPr id="8" name="Inhaltsplatzhalter 2"/>
          <p:cNvSpPr txBox="1">
            <a:spLocks/>
          </p:cNvSpPr>
          <p:nvPr/>
        </p:nvSpPr>
        <p:spPr>
          <a:xfrm>
            <a:off x="1832177" y="5013176"/>
            <a:ext cx="3620081" cy="1512000"/>
          </a:xfrm>
          <a:prstGeom prst="rect">
            <a:avLst/>
          </a:prstGeom>
          <a:solidFill>
            <a:schemeClr val="bg2"/>
          </a:solidFill>
          <a:ln>
            <a:noFill/>
          </a:ln>
          <a:scene3d>
            <a:camera prst="orthographicFront"/>
            <a:lightRig rig="threePt" dir="t"/>
          </a:scene3d>
          <a:sp3d extrusionH="25400">
            <a:bevelT w="25400"/>
            <a:bevelB w="25400"/>
          </a:sp3d>
        </p:spPr>
        <p:txBody>
          <a:bodyPr vert="horz" lIns="180000" tIns="108000" rIns="0" bIns="180000" rtlCol="0" anchor="t">
            <a:noAutofit/>
          </a:bodyPr>
          <a:lstStyle>
            <a:lvl1pPr marL="180000" indent="-180000" algn="l" defTabSz="457200" rtl="0" eaLnBrk="1" latinLnBrk="0" hangingPunct="1">
              <a:spcBef>
                <a:spcPts val="500"/>
              </a:spcBef>
              <a:buClr>
                <a:schemeClr val="bg1">
                  <a:lumMod val="50000"/>
                </a:schemeClr>
              </a:buClr>
              <a:buFont typeface="Arial"/>
              <a:buChar char="•"/>
              <a:defRPr sz="1800" kern="1200">
                <a:solidFill>
                  <a:schemeClr val="tx1"/>
                </a:solidFill>
                <a:latin typeface="Calibri"/>
                <a:ea typeface="+mn-ea"/>
                <a:cs typeface="Calibri"/>
              </a:defRPr>
            </a:lvl1pPr>
            <a:lvl2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2pPr>
            <a:lvl3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3pPr>
            <a:lvl4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4pPr>
            <a:lvl5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chemeClr val="tx2"/>
              </a:buClr>
              <a:buNone/>
            </a:pPr>
            <a:r>
              <a:rPr lang="en-US" b="1" dirty="0" smtClean="0">
                <a:solidFill>
                  <a:schemeClr val="accent2">
                    <a:lumMod val="50000"/>
                  </a:schemeClr>
                </a:solidFill>
                <a:latin typeface="+mj-lt"/>
              </a:rPr>
              <a:t>PANDA  </a:t>
            </a:r>
            <a:br>
              <a:rPr lang="en-US" b="1" dirty="0" smtClean="0">
                <a:solidFill>
                  <a:schemeClr val="accent2">
                    <a:lumMod val="50000"/>
                  </a:schemeClr>
                </a:solidFill>
                <a:latin typeface="+mj-lt"/>
              </a:rPr>
            </a:br>
            <a:r>
              <a:rPr lang="en-US" dirty="0" smtClean="0">
                <a:solidFill>
                  <a:schemeClr val="accent2">
                    <a:lumMod val="50000"/>
                  </a:schemeClr>
                </a:solidFill>
                <a:latin typeface="+mj-lt"/>
              </a:rPr>
              <a:t>A</a:t>
            </a:r>
            <a:r>
              <a:rPr lang="de-DE" dirty="0" err="1" smtClean="0">
                <a:solidFill>
                  <a:schemeClr val="accent2">
                    <a:lumMod val="50000"/>
                  </a:schemeClr>
                </a:solidFill>
                <a:latin typeface="+mj-lt"/>
              </a:rPr>
              <a:t>ntiprotonen</a:t>
            </a:r>
            <a:r>
              <a:rPr lang="de-DE" dirty="0" smtClean="0">
                <a:solidFill>
                  <a:schemeClr val="accent2">
                    <a:lumMod val="50000"/>
                  </a:schemeClr>
                </a:solidFill>
                <a:latin typeface="+mj-lt"/>
              </a:rPr>
              <a:t>-Annihilation in Darmstadt: Research </a:t>
            </a:r>
            <a:r>
              <a:rPr lang="de-DE" dirty="0" err="1" smtClean="0">
                <a:solidFill>
                  <a:schemeClr val="accent2">
                    <a:lumMod val="50000"/>
                  </a:schemeClr>
                </a:solidFill>
                <a:latin typeface="+mj-lt"/>
              </a:rPr>
              <a:t>with</a:t>
            </a:r>
            <a:r>
              <a:rPr lang="de-DE" dirty="0" smtClean="0">
                <a:solidFill>
                  <a:schemeClr val="accent2">
                    <a:lumMod val="50000"/>
                  </a:schemeClr>
                </a:solidFill>
                <a:latin typeface="+mj-lt"/>
              </a:rPr>
              <a:t> </a:t>
            </a:r>
            <a:r>
              <a:rPr lang="de-DE" dirty="0" err="1" smtClean="0">
                <a:solidFill>
                  <a:schemeClr val="accent2">
                    <a:lumMod val="50000"/>
                  </a:schemeClr>
                </a:solidFill>
                <a:latin typeface="+mj-lt"/>
              </a:rPr>
              <a:t>anti</a:t>
            </a:r>
            <a:r>
              <a:rPr lang="de-DE" dirty="0" smtClean="0">
                <a:solidFill>
                  <a:schemeClr val="accent2">
                    <a:lumMod val="50000"/>
                  </a:schemeClr>
                </a:solidFill>
                <a:latin typeface="+mj-lt"/>
              </a:rPr>
              <a:t> matter</a:t>
            </a:r>
            <a:r>
              <a:rPr lang="en-US" dirty="0" smtClean="0">
                <a:solidFill>
                  <a:schemeClr val="accent2">
                    <a:lumMod val="50000"/>
                  </a:schemeClr>
                </a:solidFill>
                <a:latin typeface="+mj-lt"/>
              </a:rPr>
              <a:t/>
            </a:r>
            <a:br>
              <a:rPr lang="en-US" dirty="0" smtClean="0">
                <a:solidFill>
                  <a:schemeClr val="accent2">
                    <a:lumMod val="50000"/>
                  </a:schemeClr>
                </a:solidFill>
                <a:latin typeface="+mj-lt"/>
              </a:rPr>
            </a:br>
            <a:r>
              <a:rPr lang="en-US" dirty="0" smtClean="0">
                <a:solidFill>
                  <a:schemeClr val="accent2">
                    <a:lumMod val="50000"/>
                  </a:schemeClr>
                </a:solidFill>
                <a:latin typeface="+mj-lt"/>
              </a:rPr>
              <a:t>(500 scientists)</a:t>
            </a:r>
          </a:p>
          <a:p>
            <a:pPr marL="0" indent="0">
              <a:buNone/>
            </a:pPr>
            <a:endParaRPr lang="en-US" sz="1600" dirty="0" smtClean="0"/>
          </a:p>
          <a:p>
            <a:pPr marL="0" indent="0">
              <a:buNone/>
            </a:pPr>
            <a:endParaRPr lang="en-US" sz="1600" dirty="0" smtClean="0"/>
          </a:p>
          <a:p>
            <a:pPr marL="0" indent="0">
              <a:buNone/>
            </a:pPr>
            <a:endParaRPr lang="en-US" sz="1600" dirty="0"/>
          </a:p>
        </p:txBody>
      </p:sp>
      <p:sp>
        <p:nvSpPr>
          <p:cNvPr id="9" name="Inhaltsplatzhalter 2"/>
          <p:cNvSpPr txBox="1">
            <a:spLocks/>
          </p:cNvSpPr>
          <p:nvPr/>
        </p:nvSpPr>
        <p:spPr>
          <a:xfrm>
            <a:off x="7110682" y="5013176"/>
            <a:ext cx="3374452" cy="1512000"/>
          </a:xfrm>
          <a:prstGeom prst="rect">
            <a:avLst/>
          </a:prstGeom>
          <a:solidFill>
            <a:schemeClr val="bg2"/>
          </a:solidFill>
          <a:ln>
            <a:noFill/>
          </a:ln>
          <a:scene3d>
            <a:camera prst="orthographicFront"/>
            <a:lightRig rig="threePt" dir="t"/>
          </a:scene3d>
          <a:sp3d extrusionH="25400">
            <a:bevelT w="25400"/>
            <a:bevelB w="25400"/>
          </a:sp3d>
        </p:spPr>
        <p:txBody>
          <a:bodyPr vert="horz" lIns="180000" tIns="108000" rIns="0" bIns="180000" rtlCol="0" anchor="t">
            <a:noAutofit/>
          </a:bodyPr>
          <a:lstStyle>
            <a:lvl1pPr marL="180000" indent="-180000" algn="l" defTabSz="457200" rtl="0" eaLnBrk="1" latinLnBrk="0" hangingPunct="1">
              <a:spcBef>
                <a:spcPts val="500"/>
              </a:spcBef>
              <a:buClr>
                <a:schemeClr val="bg1">
                  <a:lumMod val="50000"/>
                </a:schemeClr>
              </a:buClr>
              <a:buFont typeface="Arial"/>
              <a:buChar char="•"/>
              <a:defRPr sz="1800" kern="1200">
                <a:solidFill>
                  <a:schemeClr val="tx1"/>
                </a:solidFill>
                <a:latin typeface="Calibri"/>
                <a:ea typeface="+mn-ea"/>
                <a:cs typeface="Calibri"/>
              </a:defRPr>
            </a:lvl1pPr>
            <a:lvl2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2pPr>
            <a:lvl3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3pPr>
            <a:lvl4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4pPr>
            <a:lvl5pPr marL="396000" indent="-216000" algn="l" defTabSz="457200" rtl="0" eaLnBrk="1" latinLnBrk="0" hangingPunct="1">
              <a:spcBef>
                <a:spcPts val="500"/>
              </a:spcBef>
              <a:buClr>
                <a:schemeClr val="bg1">
                  <a:lumMod val="50000"/>
                </a:schemeClr>
              </a:buClr>
              <a:buFont typeface="Symbol" charset="2"/>
              <a:buChar char="-"/>
              <a:defRPr sz="180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chemeClr val="tx2"/>
              </a:buClr>
              <a:buNone/>
            </a:pPr>
            <a:r>
              <a:rPr lang="en-US" b="1" dirty="0" smtClean="0">
                <a:solidFill>
                  <a:schemeClr val="accent2">
                    <a:lumMod val="50000"/>
                  </a:schemeClr>
                </a:solidFill>
                <a:latin typeface="+mj-lt"/>
              </a:rPr>
              <a:t>APPA</a:t>
            </a:r>
            <a:r>
              <a:rPr lang="en-US" dirty="0" smtClean="0">
                <a:solidFill>
                  <a:schemeClr val="accent2">
                    <a:lumMod val="50000"/>
                  </a:schemeClr>
                </a:solidFill>
                <a:latin typeface="+mj-lt"/>
              </a:rPr>
              <a:t> </a:t>
            </a:r>
            <a:br>
              <a:rPr lang="en-US" dirty="0" smtClean="0">
                <a:solidFill>
                  <a:schemeClr val="accent2">
                    <a:lumMod val="50000"/>
                  </a:schemeClr>
                </a:solidFill>
                <a:latin typeface="+mj-lt"/>
              </a:rPr>
            </a:br>
            <a:r>
              <a:rPr lang="en-US" dirty="0" smtClean="0">
                <a:solidFill>
                  <a:schemeClr val="accent2">
                    <a:lumMod val="50000"/>
                  </a:schemeClr>
                </a:solidFill>
                <a:latin typeface="+mj-lt"/>
              </a:rPr>
              <a:t>Physics of Atoms, Plasma and Applications:</a:t>
            </a:r>
            <a:br>
              <a:rPr lang="en-US" dirty="0" smtClean="0">
                <a:solidFill>
                  <a:schemeClr val="accent2">
                    <a:lumMod val="50000"/>
                  </a:schemeClr>
                </a:solidFill>
                <a:latin typeface="+mj-lt"/>
              </a:rPr>
            </a:br>
            <a:r>
              <a:rPr lang="en-US" dirty="0" smtClean="0">
                <a:solidFill>
                  <a:schemeClr val="accent2">
                    <a:lumMod val="50000"/>
                  </a:schemeClr>
                </a:solidFill>
                <a:latin typeface="+mj-lt"/>
              </a:rPr>
              <a:t>From atoms via planets to cancer therapy (720 scientists)</a:t>
            </a:r>
          </a:p>
          <a:p>
            <a:pPr marL="0" indent="0">
              <a:buNone/>
            </a:pPr>
            <a:endParaRPr lang="en-US" sz="1600" dirty="0" smtClean="0">
              <a:solidFill>
                <a:schemeClr val="accent2">
                  <a:lumMod val="75000"/>
                </a:schemeClr>
              </a:solidFill>
            </a:endParaRPr>
          </a:p>
          <a:p>
            <a:pPr marL="0" indent="0">
              <a:buNone/>
            </a:pPr>
            <a:endParaRPr lang="en-US" sz="1600" dirty="0" smtClean="0"/>
          </a:p>
          <a:p>
            <a:pPr marL="0" indent="0">
              <a:buNone/>
            </a:pPr>
            <a:endParaRPr lang="en-US" sz="1600" dirty="0" smtClean="0"/>
          </a:p>
          <a:p>
            <a:pPr marL="0" indent="0">
              <a:buNone/>
            </a:pPr>
            <a:endParaRPr lang="en-US" sz="1600" dirty="0" smtClean="0"/>
          </a:p>
          <a:p>
            <a:pPr marL="0" indent="0">
              <a:buNone/>
            </a:pPr>
            <a:endParaRPr lang="en-US" sz="1600" dirty="0"/>
          </a:p>
        </p:txBody>
      </p:sp>
      <p:sp>
        <p:nvSpPr>
          <p:cNvPr id="10" name="Foliennummernplatzhalter 3"/>
          <p:cNvSpPr>
            <a:spLocks noGrp="1"/>
          </p:cNvSpPr>
          <p:nvPr>
            <p:ph type="sldNum" sz="quarter" idx="12"/>
          </p:nvPr>
        </p:nvSpPr>
        <p:spPr>
          <a:xfrm>
            <a:off x="8238714" y="6245225"/>
            <a:ext cx="2133600" cy="476250"/>
          </a:xfrm>
        </p:spPr>
        <p:txBody>
          <a:bodyPr/>
          <a:lstStyle/>
          <a:p>
            <a:fld id="{254406B9-6E6F-7448-8C1D-08BEFF85567D}" type="slidenum">
              <a:rPr lang="de-DE" smtClean="0"/>
              <a:pPr/>
              <a:t>3</a:t>
            </a:fld>
            <a:endParaRPr lang="de-DE"/>
          </a:p>
        </p:txBody>
      </p:sp>
    </p:spTree>
    <p:extLst>
      <p:ext uri="{BB962C8B-B14F-4D97-AF65-F5344CB8AC3E}">
        <p14:creationId xmlns:p14="http://schemas.microsoft.com/office/powerpoint/2010/main" val="38559210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369312" y="110273"/>
            <a:ext cx="8172315" cy="787557"/>
          </a:xfrm>
        </p:spPr>
        <p:txBody>
          <a:bodyPr/>
          <a:lstStyle/>
          <a:p>
            <a:pPr>
              <a:defRPr/>
            </a:pPr>
            <a:r>
              <a:rPr lang="en-GB" sz="3200"/>
              <a:t>Major improvements</a:t>
            </a:r>
            <a:endParaRPr/>
          </a:p>
        </p:txBody>
      </p:sp>
      <p:pic>
        <p:nvPicPr>
          <p:cNvPr id="3"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5" name="TextBox 4"/>
          <p:cNvSpPr txBox="1"/>
          <p:nvPr/>
        </p:nvSpPr>
        <p:spPr bwMode="auto">
          <a:xfrm>
            <a:off x="1366463" y="1536174"/>
            <a:ext cx="9102172" cy="4832092"/>
          </a:xfrm>
          <a:prstGeom prst="rect">
            <a:avLst/>
          </a:prstGeom>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Super-FRS transmission</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Maximum gain for light to medium-heavy nuclei</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Cleaner beams</a:t>
            </a:r>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R3B</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longer TOF =&gt; identification to high mass </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better angular resolution</a:t>
            </a:r>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8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Unique</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prstClr val="black"/>
                </a:solidFill>
                <a:latin typeface="Arial"/>
                <a:ea typeface="Arial"/>
                <a:cs typeface="Arial"/>
              </a:rPr>
              <a:t>	no other place with high energy fragmentation beam</a:t>
            </a:r>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4" name="図 3" descr="テーブル&#10;&#10;自動的に生成された説明"/>
          <p:cNvPicPr>
            <a:picLocks noChangeAspect="1"/>
          </p:cNvPicPr>
          <p:nvPr/>
        </p:nvPicPr>
        <p:blipFill>
          <a:blip r:embed="rId2"/>
          <a:srcRect l="7061" t="7003" b="5825"/>
          <a:stretch/>
        </p:blipFill>
        <p:spPr bwMode="auto">
          <a:xfrm>
            <a:off x="2238377" y="1896809"/>
            <a:ext cx="7898741" cy="2914650"/>
          </a:xfrm>
          <a:prstGeom prst="rect">
            <a:avLst/>
          </a:prstGeom>
        </p:spPr>
      </p:pic>
      <p:sp>
        <p:nvSpPr>
          <p:cNvPr id="6" name="テキスト ボックス 5"/>
          <p:cNvSpPr txBox="1"/>
          <p:nvPr/>
        </p:nvSpPr>
        <p:spPr bwMode="auto">
          <a:xfrm>
            <a:off x="4895850" y="4848786"/>
            <a:ext cx="2928938" cy="300082"/>
          </a:xfrm>
          <a:prstGeom prst="rect">
            <a:avLst/>
          </a:prstGeom>
          <a:noFill/>
        </p:spPr>
        <p:txBody>
          <a:bodyPr wrap="square" rtlCol="0">
            <a:spAutoFit/>
          </a:bodyPr>
          <a:lstStyle/>
          <a:p>
            <a:pPr marL="0" marR="0" lvl="0" indent="0" algn="l" defTabSz="457200">
              <a:lnSpc>
                <a:spcPct val="100000"/>
              </a:lnSpc>
              <a:spcBef>
                <a:spcPts val="0"/>
              </a:spcBef>
              <a:spcAft>
                <a:spcPts val="0"/>
              </a:spcAft>
              <a:buClrTx/>
              <a:buSzTx/>
              <a:buFontTx/>
              <a:buNone/>
              <a:defRPr/>
            </a:pPr>
            <a:r>
              <a:rPr lang="en-US" sz="1350" b="1" i="0" u="none" strike="noStrike" cap="none" spc="0">
                <a:ln>
                  <a:noFill/>
                </a:ln>
                <a:solidFill>
                  <a:prstClr val="black"/>
                </a:solidFill>
                <a:latin typeface="Arial"/>
                <a:ea typeface="ＭＳ Ｐゴシック"/>
                <a:cs typeface="Arial"/>
              </a:rPr>
              <a:t>Mass-to-charge ratio A/Q</a:t>
            </a:r>
            <a:endParaRPr lang="ja-JP" sz="1350" b="1" i="0" u="none" strike="noStrike" cap="none" spc="0">
              <a:ln>
                <a:noFill/>
              </a:ln>
              <a:solidFill>
                <a:prstClr val="black"/>
              </a:solidFill>
              <a:latin typeface="Arial"/>
              <a:ea typeface="ＭＳ Ｐゴシック"/>
              <a:cs typeface="Arial"/>
            </a:endParaRPr>
          </a:p>
        </p:txBody>
      </p:sp>
      <p:sp>
        <p:nvSpPr>
          <p:cNvPr id="7" name="テキスト ボックス 6"/>
          <p:cNvSpPr txBox="1"/>
          <p:nvPr/>
        </p:nvSpPr>
        <p:spPr bwMode="auto">
          <a:xfrm rot="16199999">
            <a:off x="521106" y="2514577"/>
            <a:ext cx="2928938" cy="300082"/>
          </a:xfrm>
          <a:prstGeom prst="rect">
            <a:avLst/>
          </a:prstGeom>
          <a:noFill/>
        </p:spPr>
        <p:txBody>
          <a:bodyPr wrap="square" rtlCol="0">
            <a:spAutoFit/>
          </a:bodyPr>
          <a:lstStyle/>
          <a:p>
            <a:pPr marL="0" marR="0" lvl="0" indent="0" algn="l" defTabSz="457200">
              <a:lnSpc>
                <a:spcPct val="100000"/>
              </a:lnSpc>
              <a:spcBef>
                <a:spcPts val="0"/>
              </a:spcBef>
              <a:spcAft>
                <a:spcPts val="0"/>
              </a:spcAft>
              <a:buClrTx/>
              <a:buSzTx/>
              <a:buFontTx/>
              <a:buNone/>
              <a:defRPr/>
            </a:pPr>
            <a:r>
              <a:rPr lang="en-US" sz="1350" b="1" i="0" u="none" strike="noStrike" cap="none" spc="0">
                <a:ln>
                  <a:noFill/>
                </a:ln>
                <a:solidFill>
                  <a:prstClr val="black"/>
                </a:solidFill>
                <a:latin typeface="Arial"/>
                <a:ea typeface="ＭＳ Ｐゴシック"/>
                <a:cs typeface="Arial"/>
              </a:rPr>
              <a:t>Element number Z</a:t>
            </a:r>
            <a:endParaRPr lang="ja-JP" sz="1350" b="1" i="0" u="none" strike="noStrike" cap="none" spc="0">
              <a:ln>
                <a:noFill/>
              </a:ln>
              <a:solidFill>
                <a:prstClr val="black"/>
              </a:solidFill>
              <a:latin typeface="Arial"/>
              <a:ea typeface="ＭＳ Ｐゴシック"/>
              <a:cs typeface="Arial"/>
            </a:endParaRPr>
          </a:p>
        </p:txBody>
      </p:sp>
      <p:sp>
        <p:nvSpPr>
          <p:cNvPr id="8" name="テキスト ボックス 7"/>
          <p:cNvSpPr txBox="1"/>
          <p:nvPr/>
        </p:nvSpPr>
        <p:spPr bwMode="auto">
          <a:xfrm>
            <a:off x="2516983" y="1668207"/>
            <a:ext cx="4757737" cy="369332"/>
          </a:xfrm>
          <a:prstGeom prst="rect">
            <a:avLst/>
          </a:prstGeom>
          <a:noFill/>
        </p:spPr>
        <p:txBody>
          <a:bodyPr wrap="square" rtlCol="0">
            <a:spAutoFit/>
          </a:bodyPr>
          <a:lstStyle/>
          <a:p>
            <a:pPr marL="0" marR="0" lvl="0" indent="0" algn="l" defTabSz="457200">
              <a:lnSpc>
                <a:spcPct val="100000"/>
              </a:lnSpc>
              <a:spcBef>
                <a:spcPts val="0"/>
              </a:spcBef>
              <a:spcAft>
                <a:spcPts val="0"/>
              </a:spcAft>
              <a:buClrTx/>
              <a:buSzTx/>
              <a:buFontTx/>
              <a:buNone/>
              <a:defRPr/>
            </a:pPr>
            <a:r>
              <a:rPr lang="en-US" sz="1800" b="1" i="0" u="none" strike="noStrike" cap="none" spc="0" baseline="30000">
                <a:ln>
                  <a:noFill/>
                </a:ln>
                <a:solidFill>
                  <a:prstClr val="black"/>
                </a:solidFill>
                <a:latin typeface="Arial"/>
                <a:ea typeface="ＭＳ Ｐゴシック"/>
                <a:cs typeface="Arial"/>
              </a:rPr>
              <a:t>170</a:t>
            </a:r>
            <a:r>
              <a:rPr lang="en-US" sz="1800" b="1" i="0" u="none" strike="noStrike" cap="none" spc="0">
                <a:ln>
                  <a:noFill/>
                </a:ln>
                <a:solidFill>
                  <a:prstClr val="black"/>
                </a:solidFill>
                <a:latin typeface="Arial"/>
                <a:ea typeface="ＭＳ Ｐゴシック"/>
                <a:cs typeface="Arial"/>
              </a:rPr>
              <a:t>Er + Be reaction at 1.08 GeV/u</a:t>
            </a:r>
            <a:endParaRPr lang="ja-JP" sz="1800" b="1" i="0" u="none" strike="noStrike" cap="none" spc="0">
              <a:ln>
                <a:noFill/>
              </a:ln>
              <a:solidFill>
                <a:prstClr val="black"/>
              </a:solidFill>
              <a:latin typeface="Arial"/>
              <a:ea typeface="ＭＳ Ｐゴシック"/>
              <a:cs typeface="Arial"/>
            </a:endParaRPr>
          </a:p>
        </p:txBody>
      </p:sp>
      <p:sp>
        <p:nvSpPr>
          <p:cNvPr id="16" name="テキスト ボックス 15"/>
          <p:cNvSpPr txBox="1"/>
          <p:nvPr/>
        </p:nvSpPr>
        <p:spPr bwMode="auto">
          <a:xfrm>
            <a:off x="127592" y="5121289"/>
            <a:ext cx="11791506" cy="1754326"/>
          </a:xfrm>
          <a:prstGeom prst="rect">
            <a:avLst/>
          </a:prstGeom>
          <a:noFill/>
        </p:spPr>
        <p:txBody>
          <a:bodyPr wrap="square">
            <a:spAutoFit/>
          </a:bodyPr>
          <a:lstStyle/>
          <a:p>
            <a:pPr marL="0" marR="0" lvl="0" indent="0" algn="l" defTabSz="457200">
              <a:lnSpc>
                <a:spcPct val="100000"/>
              </a:lnSpc>
              <a:spcBef>
                <a:spcPts val="0"/>
              </a:spcBef>
              <a:spcAft>
                <a:spcPts val="0"/>
              </a:spcAft>
              <a:buClrTx/>
              <a:buSzTx/>
              <a:buFontTx/>
              <a:buNone/>
              <a:defRPr/>
            </a:pPr>
            <a:endParaRPr lang="en-US" sz="1350" b="1" i="0" u="none" strike="noStrike" cap="none" spc="0">
              <a:ln>
                <a:noFill/>
              </a:ln>
              <a:solidFill>
                <a:srgbClr val="FF2300"/>
              </a:solidFill>
              <a:latin typeface="LucidaGrande"/>
              <a:ea typeface="ＭＳ Ｐゴシック"/>
              <a:cs typeface="Arial"/>
            </a:endParaRPr>
          </a:p>
          <a:p>
            <a:pPr marL="0" marR="0" lvl="0" indent="0" algn="l" defTabSz="457200">
              <a:lnSpc>
                <a:spcPct val="100000"/>
              </a:lnSpc>
              <a:spcBef>
                <a:spcPts val="0"/>
              </a:spcBef>
              <a:spcAft>
                <a:spcPts val="0"/>
              </a:spcAft>
              <a:buClrTx/>
              <a:buSzTx/>
              <a:buFontTx/>
              <a:buNone/>
              <a:defRPr/>
            </a:pPr>
            <a:r>
              <a:rPr lang="en-US" sz="1800" b="1" i="0" u="none" strike="noStrike" cap="none" spc="0">
                <a:ln>
                  <a:noFill/>
                </a:ln>
                <a:solidFill>
                  <a:srgbClr val="FF2300"/>
                </a:solidFill>
                <a:latin typeface="LucidaGrande"/>
                <a:ea typeface="ＭＳ Ｐゴシック"/>
                <a:cs typeface="Arial"/>
              </a:rPr>
              <a:t>◇ </a:t>
            </a:r>
            <a:r>
              <a:rPr lang="en-US" sz="1800" b="1" i="0" u="none" strike="noStrike" cap="none" spc="0">
                <a:ln>
                  <a:noFill/>
                </a:ln>
                <a:solidFill>
                  <a:srgbClr val="FF2300"/>
                </a:solidFill>
                <a:latin typeface="Helvetica"/>
                <a:ea typeface="ＭＳ Ｐゴシック"/>
                <a:cs typeface="Arial"/>
              </a:rPr>
              <a:t>Wide range of cross section data serve as important basis for developments of future FRS/SFRS and</a:t>
            </a:r>
            <a:endParaRPr/>
          </a:p>
          <a:p>
            <a:pPr marL="0" marR="0" lvl="0" indent="0" algn="l" defTabSz="457200">
              <a:lnSpc>
                <a:spcPct val="100000"/>
              </a:lnSpc>
              <a:spcBef>
                <a:spcPts val="0"/>
              </a:spcBef>
              <a:spcAft>
                <a:spcPts val="0"/>
              </a:spcAft>
              <a:buClrTx/>
              <a:buSzTx/>
              <a:buFontTx/>
              <a:buNone/>
              <a:defRPr/>
            </a:pPr>
            <a:r>
              <a:rPr lang="en-US" sz="1800" b="1" i="0" u="none" strike="noStrike" cap="none" spc="0">
                <a:ln>
                  <a:noFill/>
                </a:ln>
                <a:solidFill>
                  <a:srgbClr val="FF2300"/>
                </a:solidFill>
                <a:latin typeface="Helvetica"/>
                <a:ea typeface="ＭＳ Ｐゴシック"/>
                <a:cs typeface="Arial"/>
              </a:rPr>
              <a:t>    NUSTAR experiments with the newly developed Er beam, uniquely available at GSI/FAIR</a:t>
            </a:r>
            <a:endParaRPr/>
          </a:p>
          <a:p>
            <a:pPr marL="0" marR="0" lvl="0" indent="0" algn="l" defTabSz="457200">
              <a:lnSpc>
                <a:spcPct val="100000"/>
              </a:lnSpc>
              <a:spcBef>
                <a:spcPts val="0"/>
              </a:spcBef>
              <a:spcAft>
                <a:spcPts val="0"/>
              </a:spcAft>
              <a:buClrTx/>
              <a:buSzTx/>
              <a:buFontTx/>
              <a:buNone/>
              <a:defRPr/>
            </a:pPr>
            <a:endParaRPr lang="en-US" sz="1800" b="1" i="0" u="none" strike="noStrike" cap="none" spc="0">
              <a:ln>
                <a:noFill/>
              </a:ln>
              <a:solidFill>
                <a:srgbClr val="FF2300"/>
              </a:solidFill>
              <a:latin typeface="LucidaGrande"/>
              <a:ea typeface="ＭＳ Ｐゴシック"/>
              <a:cs typeface="Arial"/>
            </a:endParaRPr>
          </a:p>
          <a:p>
            <a:pPr marL="0" marR="0" lvl="0" indent="0" algn="l" defTabSz="457200">
              <a:lnSpc>
                <a:spcPct val="100000"/>
              </a:lnSpc>
              <a:spcBef>
                <a:spcPts val="0"/>
              </a:spcBef>
              <a:spcAft>
                <a:spcPts val="0"/>
              </a:spcAft>
              <a:buClrTx/>
              <a:buSzTx/>
              <a:buFontTx/>
              <a:buNone/>
              <a:defRPr/>
            </a:pPr>
            <a:r>
              <a:rPr lang="en-US" sz="1350" b="1" i="0" u="none" strike="noStrike" cap="none" spc="0">
                <a:ln>
                  <a:noFill/>
                </a:ln>
                <a:solidFill>
                  <a:srgbClr val="FF2300"/>
                </a:solidFill>
                <a:latin typeface="LucidaGrande"/>
                <a:ea typeface="ＭＳ Ｐゴシック"/>
                <a:cs typeface="Arial"/>
              </a:rPr>
              <a:t>◇ </a:t>
            </a:r>
            <a:r>
              <a:rPr lang="en-US" sz="1350" b="1" i="0" u="none" strike="noStrike" cap="none" spc="0">
                <a:ln>
                  <a:noFill/>
                </a:ln>
                <a:solidFill>
                  <a:srgbClr val="FF2300"/>
                </a:solidFill>
                <a:latin typeface="Helvetica"/>
                <a:ea typeface="ＭＳ Ｐゴシック"/>
                <a:cs typeface="Arial"/>
              </a:rPr>
              <a:t>Similar for </a:t>
            </a:r>
            <a:r>
              <a:rPr lang="en-US" sz="1350" b="1" i="0" u="none" strike="noStrike" cap="none" spc="0" baseline="30000">
                <a:ln>
                  <a:noFill/>
                </a:ln>
                <a:solidFill>
                  <a:srgbClr val="FF2300"/>
                </a:solidFill>
                <a:latin typeface="Helvetica"/>
                <a:ea typeface="ＭＳ Ｐゴシック"/>
                <a:cs typeface="Arial"/>
              </a:rPr>
              <a:t>100</a:t>
            </a:r>
            <a:r>
              <a:rPr lang="en-US" sz="1350" b="1" i="0" u="none" strike="noStrike" cap="none" spc="0">
                <a:ln>
                  <a:noFill/>
                </a:ln>
                <a:solidFill>
                  <a:srgbClr val="FF2300"/>
                </a:solidFill>
                <a:latin typeface="Helvetica"/>
                <a:ea typeface="ＭＳ Ｐゴシック"/>
                <a:cs typeface="Arial"/>
              </a:rPr>
              <a:t>Mo, </a:t>
            </a:r>
            <a:r>
              <a:rPr lang="en-US" sz="1350" b="1" i="0" u="none" strike="noStrike" cap="none" spc="0" baseline="30000">
                <a:ln>
                  <a:noFill/>
                </a:ln>
                <a:solidFill>
                  <a:srgbClr val="FF2300"/>
                </a:solidFill>
                <a:latin typeface="Helvetica"/>
                <a:ea typeface="ＭＳ Ｐゴシック"/>
                <a:cs typeface="Arial"/>
              </a:rPr>
              <a:t>238</a:t>
            </a:r>
            <a:r>
              <a:rPr lang="en-US" sz="1350" b="1" i="0" u="none" strike="noStrike" cap="none" spc="0">
                <a:ln>
                  <a:noFill/>
                </a:ln>
                <a:solidFill>
                  <a:srgbClr val="FF2300"/>
                </a:solidFill>
                <a:latin typeface="Helvetica"/>
                <a:ea typeface="ＭＳ Ｐゴシック"/>
                <a:cs typeface="Arial"/>
              </a:rPr>
              <a:t>U et al.</a:t>
            </a:r>
            <a:endParaRPr/>
          </a:p>
          <a:p>
            <a:pPr marL="0" marR="0" lvl="0" indent="0" algn="l" defTabSz="457200">
              <a:lnSpc>
                <a:spcPct val="100000"/>
              </a:lnSpc>
              <a:spcBef>
                <a:spcPts val="0"/>
              </a:spcBef>
              <a:spcAft>
                <a:spcPts val="0"/>
              </a:spcAft>
              <a:buClrTx/>
              <a:buSzTx/>
              <a:buFontTx/>
              <a:buNone/>
              <a:defRPr/>
            </a:pPr>
            <a:endParaRPr lang="en-US" sz="1350" b="1" i="0" u="none" strike="noStrike" cap="none" spc="0">
              <a:ln>
                <a:noFill/>
              </a:ln>
              <a:solidFill>
                <a:srgbClr val="FF2300"/>
              </a:solidFill>
              <a:latin typeface="Helvetica"/>
              <a:ea typeface="ＭＳ Ｐゴシック"/>
              <a:cs typeface="Arial"/>
            </a:endParaRPr>
          </a:p>
          <a:p>
            <a:pPr marL="0" marR="0" lvl="0" indent="0" algn="l" defTabSz="457200">
              <a:lnSpc>
                <a:spcPct val="100000"/>
              </a:lnSpc>
              <a:spcBef>
                <a:spcPts val="0"/>
              </a:spcBef>
              <a:spcAft>
                <a:spcPts val="0"/>
              </a:spcAft>
              <a:buClrTx/>
              <a:buSzTx/>
              <a:buFontTx/>
              <a:buNone/>
              <a:defRPr/>
            </a:pPr>
            <a:r>
              <a:rPr lang="en-US" sz="1350" b="1" i="0" u="none" strike="noStrike" cap="none" spc="0">
                <a:ln>
                  <a:noFill/>
                </a:ln>
                <a:solidFill>
                  <a:srgbClr val="FF2300"/>
                </a:solidFill>
                <a:latin typeface="Helvetica"/>
                <a:ea typeface="ＭＳ Ｐゴシック"/>
                <a:cs typeface="Arial"/>
              </a:rPr>
              <a:t> </a:t>
            </a:r>
            <a:endParaRPr lang="en-US" sz="1350" b="0" i="0" u="none" strike="noStrike" cap="none" spc="0">
              <a:ln>
                <a:noFill/>
              </a:ln>
              <a:solidFill>
                <a:prstClr val="black"/>
              </a:solidFill>
              <a:latin typeface="Arial"/>
              <a:ea typeface="ＭＳ Ｐゴシック"/>
              <a:cs typeface="Arial"/>
            </a:endParaRPr>
          </a:p>
        </p:txBody>
      </p:sp>
      <p:sp>
        <p:nvSpPr>
          <p:cNvPr id="22" name="テキスト ボックス 21"/>
          <p:cNvSpPr txBox="1"/>
          <p:nvPr/>
        </p:nvSpPr>
        <p:spPr bwMode="auto">
          <a:xfrm>
            <a:off x="7644746" y="1322869"/>
            <a:ext cx="3031599" cy="507831"/>
          </a:xfrm>
          <a:prstGeom prst="rect">
            <a:avLst/>
          </a:prstGeom>
          <a:noFill/>
        </p:spPr>
        <p:txBody>
          <a:bodyPr wrap="none" rtlCol="0">
            <a:spAutoFit/>
          </a:bodyPr>
          <a:lstStyle/>
          <a:p>
            <a:pPr marL="0" marR="0" lvl="0" indent="0" algn="r" defTabSz="457200">
              <a:lnSpc>
                <a:spcPct val="100000"/>
              </a:lnSpc>
              <a:spcBef>
                <a:spcPts val="0"/>
              </a:spcBef>
              <a:spcAft>
                <a:spcPts val="0"/>
              </a:spcAft>
              <a:buClrTx/>
              <a:buSzTx/>
              <a:buFontTx/>
              <a:buNone/>
              <a:defRPr/>
            </a:pPr>
            <a:r>
              <a:rPr lang="en-US" sz="1350" b="1" i="1" u="none" strike="noStrike" cap="none" spc="0">
                <a:ln>
                  <a:noFill/>
                </a:ln>
                <a:solidFill>
                  <a:srgbClr val="FF0000"/>
                </a:solidFill>
                <a:latin typeface="Arial"/>
                <a:ea typeface="ＭＳ Ｐゴシック"/>
                <a:cs typeface="Arial"/>
              </a:rPr>
              <a:t>Very preliminary </a:t>
            </a:r>
            <a:endParaRPr/>
          </a:p>
          <a:p>
            <a:pPr marL="0" marR="0" lvl="0" indent="0" algn="r" defTabSz="457200">
              <a:lnSpc>
                <a:spcPct val="100000"/>
              </a:lnSpc>
              <a:spcBef>
                <a:spcPts val="0"/>
              </a:spcBef>
              <a:spcAft>
                <a:spcPts val="0"/>
              </a:spcAft>
              <a:buClrTx/>
              <a:buSzTx/>
              <a:buFontTx/>
              <a:buNone/>
              <a:defRPr/>
            </a:pPr>
            <a:r>
              <a:rPr lang="en-US" sz="1350" b="1" i="1" u="none" strike="noStrike" cap="none" spc="0">
                <a:ln>
                  <a:noFill/>
                </a:ln>
                <a:solidFill>
                  <a:srgbClr val="FF0000"/>
                </a:solidFill>
                <a:latin typeface="Arial"/>
                <a:ea typeface="ＭＳ Ｐゴシック"/>
                <a:cs typeface="Arial"/>
              </a:rPr>
              <a:t>Online analysis (data of first night)</a:t>
            </a:r>
            <a:endParaRPr lang="ja-JP" sz="1350" b="1" i="1" u="none" strike="noStrike" cap="none" spc="0">
              <a:ln>
                <a:noFill/>
              </a:ln>
              <a:solidFill>
                <a:srgbClr val="FF0000"/>
              </a:solidFill>
              <a:latin typeface="Arial"/>
              <a:ea typeface="ＭＳ Ｐゴシック"/>
              <a:cs typeface="Arial"/>
            </a:endParaRPr>
          </a:p>
        </p:txBody>
      </p:sp>
      <p:sp>
        <p:nvSpPr>
          <p:cNvPr id="2" name="Textfeld 1"/>
          <p:cNvSpPr txBox="1"/>
          <p:nvPr/>
        </p:nvSpPr>
        <p:spPr bwMode="auto">
          <a:xfrm>
            <a:off x="13031972" y="1796903"/>
            <a:ext cx="2826479" cy="1200329"/>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sz="1800" b="0" i="0" u="none" strike="noStrike" cap="none" spc="0">
                <a:ln>
                  <a:noFill/>
                </a:ln>
                <a:solidFill>
                  <a:prstClr val="black"/>
                </a:solidFill>
                <a:latin typeface="Arial"/>
                <a:ea typeface="Arial"/>
                <a:cs typeface="Arial"/>
              </a:rPr>
              <a:t>Stabilitätslinie:</a:t>
            </a:r>
            <a:endParaRPr/>
          </a:p>
          <a:p>
            <a:pPr marL="0" marR="0" lvl="0" indent="0" algn="l" defTabSz="457200">
              <a:lnSpc>
                <a:spcPct val="100000"/>
              </a:lnSpc>
              <a:spcBef>
                <a:spcPts val="0"/>
              </a:spcBef>
              <a:spcAft>
                <a:spcPts val="0"/>
              </a:spcAft>
              <a:buClrTx/>
              <a:buSzTx/>
              <a:buFontTx/>
              <a:buNone/>
              <a:defRPr/>
            </a:pPr>
            <a:r>
              <a:rPr lang="de-DE" sz="1800" b="0" i="0" u="none" strike="noStrike" cap="none" spc="0">
                <a:ln>
                  <a:noFill/>
                </a:ln>
                <a:solidFill>
                  <a:prstClr val="black"/>
                </a:solidFill>
                <a:latin typeface="Arial"/>
                <a:ea typeface="Arial"/>
                <a:cs typeface="Arial"/>
              </a:rPr>
              <a:t>166-Er: A/Z=166/68=2,44</a:t>
            </a:r>
            <a:endParaRPr/>
          </a:p>
          <a:p>
            <a:pPr marL="0" marR="0" lvl="0" indent="0" algn="l" defTabSz="457200">
              <a:lnSpc>
                <a:spcPct val="100000"/>
              </a:lnSpc>
              <a:spcBef>
                <a:spcPts val="0"/>
              </a:spcBef>
              <a:spcAft>
                <a:spcPts val="0"/>
              </a:spcAft>
              <a:buClrTx/>
              <a:buSzTx/>
              <a:buFontTx/>
              <a:buNone/>
              <a:defRPr/>
            </a:pPr>
            <a:r>
              <a:rPr lang="de-DE" sz="1800" b="0" i="0" u="none" strike="noStrike" cap="none" spc="0">
                <a:ln>
                  <a:noFill/>
                </a:ln>
                <a:solidFill>
                  <a:prstClr val="black"/>
                </a:solidFill>
                <a:latin typeface="Arial"/>
                <a:ea typeface="Arial"/>
                <a:cs typeface="Arial"/>
              </a:rPr>
              <a:t>130-Xe: A/Z=130/54=2,41</a:t>
            </a:r>
            <a:endParaRPr/>
          </a:p>
          <a:p>
            <a:pPr marL="0" marR="0" lvl="0" indent="0" algn="l" defTabSz="457200">
              <a:lnSpc>
                <a:spcPct val="100000"/>
              </a:lnSpc>
              <a:spcBef>
                <a:spcPts val="0"/>
              </a:spcBef>
              <a:spcAft>
                <a:spcPts val="0"/>
              </a:spcAft>
              <a:buClrTx/>
              <a:buSzTx/>
              <a:buFontTx/>
              <a:buNone/>
              <a:defRPr/>
            </a:pPr>
            <a:endParaRPr lang="de-DE" sz="1800" b="0" i="0" u="none" strike="noStrike" cap="none" spc="0">
              <a:ln>
                <a:noFill/>
              </a:ln>
              <a:solidFill>
                <a:prstClr val="black"/>
              </a:solidFill>
              <a:latin typeface="Arial"/>
              <a:ea typeface="Arial"/>
              <a:cs typeface="Arial"/>
            </a:endParaRPr>
          </a:p>
        </p:txBody>
      </p:sp>
      <p:cxnSp>
        <p:nvCxnSpPr>
          <p:cNvPr id="5" name="Gerader Verbinder 4"/>
          <p:cNvCxnSpPr>
            <a:cxnSpLocks/>
          </p:cNvCxnSpPr>
          <p:nvPr/>
        </p:nvCxnSpPr>
        <p:spPr bwMode="auto">
          <a:xfrm flipV="1">
            <a:off x="6638260" y="1988117"/>
            <a:ext cx="287080" cy="267957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extfeld 9"/>
          <p:cNvSpPr txBox="1"/>
          <p:nvPr/>
        </p:nvSpPr>
        <p:spPr bwMode="auto">
          <a:xfrm rot="16646771">
            <a:off x="5670835" y="3143238"/>
            <a:ext cx="1885966" cy="369332"/>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sz="1800" b="0" i="0" u="none" strike="noStrike" cap="none" spc="0">
                <a:ln>
                  <a:noFill/>
                </a:ln>
                <a:solidFill>
                  <a:prstClr val="black"/>
                </a:solidFill>
                <a:latin typeface="Arial"/>
                <a:ea typeface="Arial"/>
                <a:cs typeface="Arial"/>
              </a:rPr>
              <a:t>Valley of stability</a:t>
            </a:r>
          </a:p>
        </p:txBody>
      </p:sp>
      <p:pic>
        <p:nvPicPr>
          <p:cNvPr id="15" name="Inhaltsplatzhalter 3"/>
          <p:cNvPicPr>
            <a:picLocks noChangeAspect="1"/>
          </p:cNvPicPr>
          <p:nvPr/>
        </p:nvPicPr>
        <p:blipFill>
          <a:blip r:embed="rId3"/>
          <a:stretch/>
        </p:blipFill>
        <p:spPr bwMode="auto">
          <a:xfrm>
            <a:off x="1525409" y="828091"/>
            <a:ext cx="764098" cy="718419"/>
          </a:xfrm>
          <a:prstGeom prst="rect">
            <a:avLst/>
          </a:prstGeom>
        </p:spPr>
      </p:pic>
      <p:sp>
        <p:nvSpPr>
          <p:cNvPr id="11" name="Titel 10"/>
          <p:cNvSpPr>
            <a:spLocks noGrp="1"/>
          </p:cNvSpPr>
          <p:nvPr>
            <p:ph type="title"/>
          </p:nvPr>
        </p:nvSpPr>
        <p:spPr bwMode="auto">
          <a:xfrm>
            <a:off x="2434856" y="114331"/>
            <a:ext cx="9757144" cy="787557"/>
          </a:xfrm>
          <a:prstGeom prst="rect">
            <a:avLst/>
          </a:prstGeom>
          <a:solidFill>
            <a:schemeClr val="bg1"/>
          </a:solidFill>
        </p:spPr>
        <p:txBody>
          <a:bodyPr/>
          <a:lstStyle/>
          <a:p>
            <a:pPr>
              <a:defRPr/>
            </a:pPr>
            <a:r>
              <a:rPr lang="en-US" sz="2800"/>
              <a:t>Newly-developed Er beam (unique for GSI/FAIR)</a:t>
            </a:r>
            <a:endParaRPr lang="de-DE" sz="2800"/>
          </a:p>
        </p:txBody>
      </p:sp>
      <p:sp>
        <p:nvSpPr>
          <p:cNvPr id="18" name="Textfeld 17"/>
          <p:cNvSpPr txBox="1"/>
          <p:nvPr/>
        </p:nvSpPr>
        <p:spPr bwMode="auto">
          <a:xfrm>
            <a:off x="7644746" y="6255037"/>
            <a:ext cx="6046509" cy="269369"/>
          </a:xfrm>
          <a:prstGeom prst="rect">
            <a:avLst/>
          </a:prstGeom>
          <a:noFill/>
          <a:ln w="12699">
            <a:no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srgbClr val="0932A0"/>
                </a:solidFill>
                <a:latin typeface="Arial"/>
                <a:ea typeface="Arial"/>
                <a:cs typeface="Arial"/>
              </a:rPr>
              <a:t>Y.Tanaka, E.Haettner, S.Singh, et al.</a:t>
            </a:r>
            <a:endParaRPr sz="1050" b="1" i="0" u="none" strike="noStrike" cap="none" spc="0">
              <a:ln>
                <a:noFill/>
              </a:ln>
              <a:solidFill>
                <a:srgbClr val="0932A0"/>
              </a:solidFill>
              <a:latin typeface="Arial"/>
              <a:ea typeface="Arial"/>
              <a:cs typeface="Arial"/>
            </a:endParaRPr>
          </a:p>
        </p:txBody>
      </p:sp>
      <p:sp>
        <p:nvSpPr>
          <p:cNvPr id="12" name="Ellipse 11"/>
          <p:cNvSpPr/>
          <p:nvPr/>
        </p:nvSpPr>
        <p:spPr bwMode="auto">
          <a:xfrm>
            <a:off x="7468523" y="2279591"/>
            <a:ext cx="208827" cy="198115"/>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a:lnSpc>
                <a:spcPct val="100000"/>
              </a:lnSpc>
              <a:spcBef>
                <a:spcPts val="0"/>
              </a:spcBef>
              <a:spcAft>
                <a:spcPts val="0"/>
              </a:spcAft>
              <a:buClrTx/>
              <a:buSzTx/>
              <a:buFontTx/>
              <a:buNone/>
              <a:defRPr/>
            </a:pPr>
            <a:endParaRPr lang="de-DE" sz="1800" b="0" i="0" u="none" strike="noStrike" cap="none" spc="0">
              <a:ln>
                <a:noFill/>
              </a:ln>
              <a:solidFill>
                <a:prstClr val="white"/>
              </a:solidFill>
              <a:latin typeface="Arial"/>
              <a:ea typeface="Arial"/>
              <a:cs typeface="Arial"/>
            </a:endParaRPr>
          </a:p>
        </p:txBody>
      </p:sp>
      <p:cxnSp>
        <p:nvCxnSpPr>
          <p:cNvPr id="19" name="Gerade Verbindung mit Pfeil 18"/>
          <p:cNvCxnSpPr>
            <a:cxnSpLocks/>
            <a:endCxn id="12" idx="1"/>
          </p:cNvCxnSpPr>
          <p:nvPr/>
        </p:nvCxnSpPr>
        <p:spPr bwMode="auto">
          <a:xfrm>
            <a:off x="7274719" y="1700107"/>
            <a:ext cx="224386" cy="60849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feld 19"/>
          <p:cNvSpPr txBox="1"/>
          <p:nvPr/>
        </p:nvSpPr>
        <p:spPr bwMode="auto">
          <a:xfrm>
            <a:off x="6665732" y="1461367"/>
            <a:ext cx="683200" cy="369332"/>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sz="1800" b="1" i="0" u="none" strike="noStrike" cap="none" spc="0" baseline="30000">
                <a:ln>
                  <a:noFill/>
                </a:ln>
                <a:solidFill>
                  <a:srgbClr val="FF0000"/>
                </a:solidFill>
                <a:latin typeface="Arial"/>
                <a:ea typeface="Arial"/>
                <a:cs typeface="Arial"/>
              </a:rPr>
              <a:t>170</a:t>
            </a:r>
            <a:r>
              <a:rPr lang="de-DE" sz="1800" b="1" i="0" u="none" strike="noStrike" cap="none" spc="0">
                <a:ln>
                  <a:noFill/>
                </a:ln>
                <a:solidFill>
                  <a:srgbClr val="FF0000"/>
                </a:solidFill>
                <a:latin typeface="Arial"/>
                <a:ea typeface="Arial"/>
                <a:cs typeface="Arial"/>
              </a:rPr>
              <a:t>Er</a:t>
            </a:r>
            <a:endParaRPr/>
          </a:p>
        </p:txBody>
      </p:sp>
      <p:pic>
        <p:nvPicPr>
          <p:cNvPr id="3" name="Grafik 36"/>
          <p:cNvPicPr>
            <a:picLocks noChangeAspect="1"/>
          </p:cNvPicPr>
          <p:nvPr/>
        </p:nvPicPr>
        <p:blipFill>
          <a:blip r:embed="rId4"/>
          <a:stretch/>
        </p:blipFill>
        <p:spPr bwMode="auto">
          <a:xfrm>
            <a:off x="10666591" y="-144735"/>
            <a:ext cx="1467604" cy="146760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3"/>
          <p:cNvPicPr>
            <a:picLocks noChangeAspect="1"/>
          </p:cNvPicPr>
          <p:nvPr/>
        </p:nvPicPr>
        <p:blipFill>
          <a:blip r:embed="rId2"/>
          <a:stretch/>
        </p:blipFill>
        <p:spPr bwMode="auto">
          <a:xfrm>
            <a:off x="2215420" y="-49236"/>
            <a:ext cx="1267197" cy="1191442"/>
          </a:xfrm>
          <a:prstGeom prst="rect">
            <a:avLst/>
          </a:prstGeom>
        </p:spPr>
      </p:pic>
      <p:sp>
        <p:nvSpPr>
          <p:cNvPr id="8" name="Textfeld 7"/>
          <p:cNvSpPr txBox="1"/>
          <p:nvPr/>
        </p:nvSpPr>
        <p:spPr bwMode="auto">
          <a:xfrm>
            <a:off x="12711631" y="1589240"/>
            <a:ext cx="4073634" cy="1168083"/>
          </a:xfrm>
          <a:prstGeom prst="rect">
            <a:avLst/>
          </a:prstGeom>
          <a:solidFill>
            <a:schemeClr val="bg1">
              <a:lumMod val="95000"/>
            </a:schemeClr>
          </a:solidFill>
          <a:ln w="12699">
            <a:solidFill>
              <a:srgbClr val="0070C0"/>
            </a:solidFill>
            <a:prstDash val="solid"/>
          </a:ln>
          <a:effectLst/>
        </p:spPr>
        <p:txBody>
          <a:bodyPr wrap="square" lIns="89991" tIns="44993" rIns="89991" bIns="44993">
            <a:spAutoFit/>
          </a:bodyPr>
          <a:lstStyle/>
          <a:p>
            <a:pPr marL="195764" marR="0" lvl="0" indent="-195764" algn="l" defTabSz="914400">
              <a:lnSpc>
                <a:spcPct val="100000"/>
              </a:lnSpc>
              <a:spcBef>
                <a:spcPts val="0"/>
              </a:spcBef>
              <a:spcAft>
                <a:spcPts val="0"/>
              </a:spcAft>
              <a:buClrTx/>
              <a:buSzTx/>
              <a:buFont typeface="Arial"/>
              <a:buChar char="•"/>
              <a:defRPr/>
            </a:pPr>
            <a:r>
              <a:rPr lang="en-US" sz="1400" b="0" i="0" u="none" strike="noStrike" cap="none" spc="0">
                <a:ln>
                  <a:noFill/>
                </a:ln>
                <a:solidFill>
                  <a:srgbClr val="000000"/>
                </a:solidFill>
                <a:latin typeface="Liberation Sans"/>
                <a:ea typeface="Liberation Sans"/>
                <a:cs typeface="Liberation Sans"/>
              </a:rPr>
              <a:t>Reduced transition probabilities B(E2;2</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0</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are derived from nuclear lifetimes </a:t>
            </a:r>
            <a:endParaRPr sz="1400" b="0" i="0" u="none" strike="noStrike" cap="none" spc="0">
              <a:ln>
                <a:noFill/>
              </a:ln>
              <a:solidFill>
                <a:srgbClr val="000000"/>
              </a:solidFill>
              <a:latin typeface="Liberation Sans"/>
              <a:ea typeface="Arial"/>
              <a:cs typeface="Liberation Sans"/>
            </a:endParaRPr>
          </a:p>
          <a:p>
            <a:pPr marL="195763" marR="0" lvl="0" indent="-195763" algn="l" defTabSz="914400">
              <a:lnSpc>
                <a:spcPct val="100000"/>
              </a:lnSpc>
              <a:spcBef>
                <a:spcPts val="0"/>
              </a:spcBef>
              <a:spcAft>
                <a:spcPts val="0"/>
              </a:spcAft>
              <a:buClrTx/>
              <a:buSzTx/>
              <a:buFont typeface="Arial"/>
              <a:buChar char="•"/>
              <a:defRPr/>
            </a:pPr>
            <a:r>
              <a:rPr lang="en-US" sz="1400" b="0" i="0" u="none" strike="noStrike" cap="none" spc="0">
                <a:ln>
                  <a:noFill/>
                </a:ln>
                <a:solidFill>
                  <a:srgbClr val="000000"/>
                </a:solidFill>
                <a:latin typeface="Liberation Sans"/>
                <a:ea typeface="Liberation Sans"/>
                <a:cs typeface="Liberation Sans"/>
              </a:rPr>
              <a:t>B(E2;2</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0</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values access </a:t>
            </a:r>
            <a:r>
              <a:rPr lang="en-US" sz="1400" b="1" i="0" u="none" strike="noStrike" cap="none" spc="0">
                <a:ln>
                  <a:noFill/>
                </a:ln>
                <a:solidFill>
                  <a:srgbClr val="00B050"/>
                </a:solidFill>
                <a:latin typeface="Liberation Sans"/>
                <a:ea typeface="Liberation Sans"/>
                <a:cs typeface="Liberation Sans"/>
              </a:rPr>
              <a:t>fundamental information regarding wavefunctions</a:t>
            </a:r>
            <a:r>
              <a:rPr lang="en-US" sz="1400" b="0" i="0" u="none" strike="noStrike" cap="none" spc="0">
                <a:ln>
                  <a:noFill/>
                </a:ln>
                <a:solidFill>
                  <a:srgbClr val="000000"/>
                </a:solidFill>
                <a:latin typeface="Liberation Sans"/>
                <a:ea typeface="Liberation Sans"/>
                <a:cs typeface="Liberation Sans"/>
              </a:rPr>
              <a:t> of initial and final states </a:t>
            </a:r>
            <a:endParaRPr sz="1400" b="0" i="0" u="none" strike="noStrike" cap="none" spc="0">
              <a:ln>
                <a:noFill/>
              </a:ln>
              <a:solidFill>
                <a:sysClr val="windowText" lastClr="000000"/>
              </a:solidFill>
              <a:latin typeface="Liberation Sans"/>
              <a:ea typeface="Arial"/>
              <a:cs typeface="Liberation Sans"/>
            </a:endParaRPr>
          </a:p>
        </p:txBody>
      </p:sp>
      <p:pic>
        <p:nvPicPr>
          <p:cNvPr id="9" name="Grafik 8"/>
          <p:cNvPicPr>
            <a:picLocks noChangeAspect="1"/>
          </p:cNvPicPr>
          <p:nvPr/>
        </p:nvPicPr>
        <p:blipFill>
          <a:blip r:embed="rId3"/>
          <a:stretch/>
        </p:blipFill>
        <p:spPr bwMode="auto">
          <a:xfrm>
            <a:off x="0" y="2173281"/>
            <a:ext cx="7366091" cy="3981810"/>
          </a:xfrm>
          <a:prstGeom prst="rect">
            <a:avLst/>
          </a:prstGeom>
        </p:spPr>
      </p:pic>
      <p:sp>
        <p:nvSpPr>
          <p:cNvPr id="10" name="Textfeld 9"/>
          <p:cNvSpPr txBox="1"/>
          <p:nvPr/>
        </p:nvSpPr>
        <p:spPr bwMode="auto">
          <a:xfrm>
            <a:off x="-299311" y="1458514"/>
            <a:ext cx="6387744" cy="446212"/>
          </a:xfrm>
          <a:prstGeom prst="rect">
            <a:avLst/>
          </a:prstGeom>
          <a:noFill/>
          <a:ln w="12699">
            <a:no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457200">
              <a:lnSpc>
                <a:spcPct val="100000"/>
              </a:lnSpc>
              <a:spcBef>
                <a:spcPts val="0"/>
              </a:spcBef>
              <a:spcAft>
                <a:spcPts val="0"/>
              </a:spcAft>
              <a:buClrTx/>
              <a:buSzTx/>
              <a:buFontTx/>
              <a:buNone/>
              <a:defRPr/>
            </a:pPr>
            <a:r>
              <a:rPr lang="de-DE" b="1" i="0" u="none" strike="noStrike" cap="none" spc="0">
                <a:ln>
                  <a:noFill/>
                </a:ln>
                <a:solidFill>
                  <a:prstClr val="black"/>
                </a:solidFill>
                <a:latin typeface="Liberation Sans"/>
                <a:ea typeface="Liberation Sans"/>
                <a:cs typeface="Liberation Sans"/>
              </a:rPr>
              <a:t>	</a:t>
            </a:r>
            <a:r>
              <a:rPr b="0" i="0" u="none" strike="noStrike" cap="none" spc="0">
                <a:ln>
                  <a:noFill/>
                </a:ln>
                <a:solidFill>
                  <a:prstClr val="black"/>
                </a:solidFill>
                <a:latin typeface="Liberation Sans"/>
                <a:ea typeface="Liberation Sans"/>
                <a:cs typeface="Liberation Sans"/>
              </a:rPr>
              <a:t>~22 shifts of data collection</a:t>
            </a:r>
            <a:r>
              <a:rPr lang="de-DE" b="0" i="0" u="none" strike="noStrike" cap="none" spc="0">
                <a:ln>
                  <a:noFill/>
                </a:ln>
                <a:solidFill>
                  <a:prstClr val="black"/>
                </a:solidFill>
                <a:latin typeface="Liberation Sans"/>
                <a:ea typeface="Liberation Sans"/>
                <a:cs typeface="Liberation Sans"/>
              </a:rPr>
              <a:t> in April 2024</a:t>
            </a:r>
            <a:endParaRPr b="0" i="0" u="none" strike="noStrike" cap="none" spc="0">
              <a:ln>
                <a:noFill/>
              </a:ln>
              <a:solidFill>
                <a:prstClr val="black"/>
              </a:solidFill>
              <a:latin typeface="Liberation Sans"/>
              <a:ea typeface="Liberation Sans"/>
              <a:cs typeface="Liberation Sans"/>
            </a:endParaRPr>
          </a:p>
        </p:txBody>
      </p:sp>
      <p:sp>
        <p:nvSpPr>
          <p:cNvPr id="11" name="Textfeld 10"/>
          <p:cNvSpPr txBox="1"/>
          <p:nvPr/>
        </p:nvSpPr>
        <p:spPr bwMode="auto">
          <a:xfrm>
            <a:off x="1415159" y="5947190"/>
            <a:ext cx="4134915" cy="298800"/>
          </a:xfrm>
          <a:prstGeom prst="rect">
            <a:avLst/>
          </a:prstGeom>
          <a:noFill/>
        </p:spPr>
        <p:txBody>
          <a:bodyPr vertOverflow="overflow" horzOverflow="overflow" vert="horz" wrap="none" lIns="91440" tIns="45720" rIns="91440" bIns="45720" numCol="1" spcCol="0" rtlCol="0" fromWordArt="0" anchor="t" anchorCtr="0" forceAA="0" compatLnSpc="0">
            <a:spAutoFit/>
          </a:bodyPr>
          <a:lstStyle/>
          <a:p>
            <a:pPr marL="0" marR="0" lvl="0" indent="0" algn="l" defTabSz="457200">
              <a:lnSpc>
                <a:spcPct val="100000"/>
              </a:lnSpc>
              <a:spcBef>
                <a:spcPts val="0"/>
              </a:spcBef>
              <a:spcAft>
                <a:spcPts val="0"/>
              </a:spcAft>
              <a:buClrTx/>
              <a:buSzTx/>
              <a:buFontTx/>
              <a:buNone/>
              <a:defRPr/>
            </a:pPr>
            <a:r>
              <a:rPr sz="1400" b="1" i="0" u="none" strike="noStrike" cap="none" spc="0">
                <a:ln>
                  <a:noFill/>
                </a:ln>
                <a:solidFill>
                  <a:srgbClr val="0932A0"/>
                </a:solidFill>
                <a:latin typeface="Arial"/>
                <a:ea typeface="Arial"/>
                <a:cs typeface="Arial"/>
              </a:rPr>
              <a:t>Subset of online data, DEGAS HPGe spectrum</a:t>
            </a:r>
            <a:endParaRPr/>
          </a:p>
        </p:txBody>
      </p:sp>
      <p:sp>
        <p:nvSpPr>
          <p:cNvPr id="12" name="Textfeld 11"/>
          <p:cNvSpPr txBox="1"/>
          <p:nvPr/>
        </p:nvSpPr>
        <p:spPr bwMode="auto">
          <a:xfrm>
            <a:off x="2657128" y="1918234"/>
            <a:ext cx="3649856" cy="357790"/>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marL="0" marR="0" lvl="0" indent="0" algn="ctr" defTabSz="457200">
              <a:lnSpc>
                <a:spcPct val="100000"/>
              </a:lnSpc>
              <a:spcBef>
                <a:spcPts val="0"/>
              </a:spcBef>
              <a:spcAft>
                <a:spcPts val="0"/>
              </a:spcAft>
              <a:buClrTx/>
              <a:buSzTx/>
              <a:buFontTx/>
              <a:buNone/>
              <a:defRPr/>
            </a:pPr>
            <a:r>
              <a:rPr sz="1800" b="0" i="0" u="none" strike="noStrike" cap="none" spc="0">
                <a:ln>
                  <a:noFill/>
                </a:ln>
                <a:solidFill>
                  <a:prstClr val="black"/>
                </a:solidFill>
                <a:latin typeface="Arial"/>
                <a:ea typeface="Arial"/>
                <a:cs typeface="Arial"/>
              </a:rPr>
              <a:t>EURICA at RIKEN</a:t>
            </a:r>
            <a:r>
              <a:rPr lang="de-DE" sz="1800" b="0" i="0" u="none" strike="noStrike" cap="none" spc="0">
                <a:ln>
                  <a:noFill/>
                </a:ln>
                <a:solidFill>
                  <a:prstClr val="black"/>
                </a:solidFill>
                <a:latin typeface="Arial"/>
                <a:ea typeface="Arial"/>
                <a:cs typeface="Arial"/>
              </a:rPr>
              <a:t> with </a:t>
            </a:r>
            <a:r>
              <a:rPr sz="1800" b="0" i="0" u="none" strike="noStrike" cap="none" spc="0">
                <a:ln>
                  <a:noFill/>
                </a:ln>
                <a:solidFill>
                  <a:prstClr val="black"/>
                </a:solidFill>
                <a:latin typeface="Arial"/>
                <a:ea typeface="Arial"/>
                <a:cs typeface="Arial"/>
              </a:rPr>
              <a:t> </a:t>
            </a:r>
            <a:r>
              <a:rPr sz="1800" b="0" i="0" u="none" strike="noStrike" cap="none" spc="0" baseline="30000">
                <a:ln>
                  <a:noFill/>
                </a:ln>
                <a:solidFill>
                  <a:prstClr val="black"/>
                </a:solidFill>
                <a:latin typeface="Arial"/>
                <a:ea typeface="Arial"/>
                <a:cs typeface="Arial"/>
              </a:rPr>
              <a:t>238</a:t>
            </a:r>
            <a:r>
              <a:rPr sz="1800" b="0" i="0" u="none" strike="noStrike" cap="none" spc="0">
                <a:ln>
                  <a:noFill/>
                </a:ln>
                <a:solidFill>
                  <a:prstClr val="black"/>
                </a:solidFill>
                <a:latin typeface="Arial"/>
                <a:ea typeface="Arial"/>
                <a:cs typeface="Arial"/>
              </a:rPr>
              <a:t>U</a:t>
            </a:r>
            <a:endParaRPr/>
          </a:p>
        </p:txBody>
      </p:sp>
      <p:sp>
        <p:nvSpPr>
          <p:cNvPr id="13" name="Textfeld 12"/>
          <p:cNvSpPr txBox="1"/>
          <p:nvPr/>
        </p:nvSpPr>
        <p:spPr bwMode="auto">
          <a:xfrm>
            <a:off x="260475" y="6336888"/>
            <a:ext cx="6046509" cy="269369"/>
          </a:xfrm>
          <a:prstGeom prst="rect">
            <a:avLst/>
          </a:prstGeom>
          <a:noFill/>
          <a:ln w="12699">
            <a:no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914400">
              <a:lnSpc>
                <a:spcPct val="100000"/>
              </a:lnSpc>
              <a:spcBef>
                <a:spcPts val="0"/>
              </a:spcBef>
              <a:spcAft>
                <a:spcPts val="0"/>
              </a:spcAft>
              <a:buClrTx/>
              <a:buSzTx/>
              <a:buFontTx/>
              <a:buNone/>
              <a:defRPr/>
            </a:pPr>
            <a:r>
              <a:rPr sz="1200" b="1" i="0" u="none" strike="noStrike" cap="none" spc="0">
                <a:ln>
                  <a:noFill/>
                </a:ln>
                <a:solidFill>
                  <a:srgbClr val="0932A0"/>
                </a:solidFill>
                <a:latin typeface="Arial"/>
                <a:ea typeface="Arial"/>
                <a:cs typeface="Arial"/>
              </a:rPr>
              <a:t>H.M.Albers</a:t>
            </a:r>
            <a:r>
              <a:rPr lang="en-US" sz="1200" b="1" i="0" u="none" strike="noStrike" cap="none" spc="0">
                <a:ln>
                  <a:noFill/>
                </a:ln>
                <a:solidFill>
                  <a:srgbClr val="0932A0"/>
                </a:solidFill>
                <a:latin typeface="Arial"/>
                <a:ea typeface="Arial"/>
                <a:cs typeface="Arial"/>
              </a:rPr>
              <a:t>, T.Grahn, C.M.Petrache, V.Werner, et al.</a:t>
            </a:r>
            <a:endParaRPr sz="1050" b="1" i="0" u="none" strike="noStrike" cap="none" spc="0">
              <a:ln>
                <a:noFill/>
              </a:ln>
              <a:solidFill>
                <a:srgbClr val="0932A0"/>
              </a:solidFill>
              <a:latin typeface="Arial"/>
              <a:ea typeface="Arial"/>
              <a:cs typeface="Arial"/>
            </a:endParaRPr>
          </a:p>
        </p:txBody>
      </p:sp>
      <p:pic>
        <p:nvPicPr>
          <p:cNvPr id="15" name="Grafik 14"/>
          <p:cNvPicPr>
            <a:picLocks noChangeAspect="1"/>
          </p:cNvPicPr>
          <p:nvPr/>
        </p:nvPicPr>
        <p:blipFill>
          <a:blip r:embed="rId4"/>
          <a:stretch/>
        </p:blipFill>
        <p:spPr bwMode="auto">
          <a:xfrm>
            <a:off x="12957547" y="2984159"/>
            <a:ext cx="6458673" cy="3623093"/>
          </a:xfrm>
          <a:prstGeom prst="rect">
            <a:avLst/>
          </a:prstGeom>
          <a:ln>
            <a:solidFill>
              <a:srgbClr val="FF0000"/>
            </a:solidFill>
          </a:ln>
        </p:spPr>
      </p:pic>
      <p:sp>
        <p:nvSpPr>
          <p:cNvPr id="16" name="Textfeld 15"/>
          <p:cNvSpPr txBox="1"/>
          <p:nvPr/>
        </p:nvSpPr>
        <p:spPr bwMode="auto">
          <a:xfrm>
            <a:off x="9057708" y="3694911"/>
            <a:ext cx="3013967" cy="830997"/>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b="0" i="0" u="none" strike="noStrike" cap="none" spc="0">
                <a:ln>
                  <a:noFill/>
                </a:ln>
                <a:solidFill>
                  <a:srgbClr val="FF0000"/>
                </a:solidFill>
                <a:latin typeface="Arial"/>
                <a:ea typeface="Arial"/>
                <a:cs typeface="Arial"/>
              </a:rPr>
              <a:t>new beams </a:t>
            </a:r>
            <a:endParaRPr/>
          </a:p>
          <a:p>
            <a:pPr marL="0" marR="0" lvl="0" indent="0" algn="l" defTabSz="457200">
              <a:lnSpc>
                <a:spcPct val="100000"/>
              </a:lnSpc>
              <a:spcBef>
                <a:spcPts val="0"/>
              </a:spcBef>
              <a:spcAft>
                <a:spcPts val="0"/>
              </a:spcAft>
              <a:buClrTx/>
              <a:buSzTx/>
              <a:buFontTx/>
              <a:buNone/>
              <a:defRPr/>
            </a:pPr>
            <a:r>
              <a:rPr lang="de-DE" b="0" i="0" u="none" strike="noStrike" cap="none" spc="0">
                <a:ln>
                  <a:noFill/>
                </a:ln>
                <a:solidFill>
                  <a:srgbClr val="FF0000"/>
                </a:solidFill>
                <a:latin typeface="Arial"/>
                <a:ea typeface="Arial"/>
                <a:cs typeface="Arial"/>
              </a:rPr>
              <a:t> new opportunities</a:t>
            </a:r>
            <a:endParaRPr lang="de-DE" sz="1800" b="0" i="0" u="none" strike="noStrike" cap="none" spc="0">
              <a:ln>
                <a:noFill/>
              </a:ln>
              <a:solidFill>
                <a:srgbClr val="FF0000"/>
              </a:solidFill>
              <a:latin typeface="Arial"/>
              <a:ea typeface="Arial"/>
              <a:cs typeface="Arial"/>
            </a:endParaRPr>
          </a:p>
        </p:txBody>
      </p:sp>
      <p:sp>
        <p:nvSpPr>
          <p:cNvPr id="19" name="Textfeld 18"/>
          <p:cNvSpPr txBox="1"/>
          <p:nvPr/>
        </p:nvSpPr>
        <p:spPr bwMode="auto">
          <a:xfrm>
            <a:off x="2397612" y="3879578"/>
            <a:ext cx="902811" cy="461665"/>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b="0" i="0" u="none" strike="noStrike" cap="none" spc="0" baseline="30000">
                <a:ln>
                  <a:noFill/>
                </a:ln>
                <a:solidFill>
                  <a:prstClr val="black"/>
                </a:solidFill>
                <a:latin typeface="Arial"/>
                <a:ea typeface="Arial"/>
                <a:cs typeface="Arial"/>
              </a:rPr>
              <a:t>168</a:t>
            </a:r>
            <a:r>
              <a:rPr lang="de-DE" b="0" i="0" u="none" strike="noStrike" cap="none" spc="0">
                <a:ln>
                  <a:noFill/>
                </a:ln>
                <a:solidFill>
                  <a:prstClr val="black"/>
                </a:solidFill>
                <a:latin typeface="Arial"/>
                <a:ea typeface="Arial"/>
                <a:cs typeface="Arial"/>
              </a:rPr>
              <a:t>Dy</a:t>
            </a:r>
            <a:endParaRPr/>
          </a:p>
        </p:txBody>
      </p:sp>
      <p:sp>
        <p:nvSpPr>
          <p:cNvPr id="17" name="Titel 2"/>
          <p:cNvSpPr>
            <a:spLocks noGrp="1"/>
          </p:cNvSpPr>
          <p:nvPr>
            <p:ph type="title"/>
          </p:nvPr>
        </p:nvSpPr>
        <p:spPr bwMode="auto">
          <a:xfrm>
            <a:off x="4072270" y="140150"/>
            <a:ext cx="6387744" cy="787557"/>
          </a:xfrm>
          <a:prstGeom prst="rect">
            <a:avLst/>
          </a:prstGeom>
          <a:solidFill>
            <a:schemeClr val="bg1"/>
          </a:solidFill>
        </p:spPr>
        <p:txBody>
          <a:bodyPr>
            <a:noAutofit/>
          </a:bodyPr>
          <a:lstStyle/>
          <a:p>
            <a:pPr defTabSz="914400">
              <a:buClr>
                <a:srgbClr val="FDBB63"/>
              </a:buClr>
              <a:buSzPct val="100000"/>
              <a:defRPr/>
            </a:pPr>
            <a:r>
              <a:rPr lang="en-US" sz="3200">
                <a:latin typeface="Liberation Sans"/>
                <a:ea typeface="Noto Sans CJK SC"/>
              </a:rPr>
              <a:t>New beams: </a:t>
            </a:r>
            <a:r>
              <a:rPr lang="en-US" sz="3200" baseline="30000">
                <a:latin typeface="Liberation Sans"/>
                <a:ea typeface="Noto Sans CJK SC"/>
              </a:rPr>
              <a:t>170</a:t>
            </a:r>
            <a:r>
              <a:rPr lang="en-US" sz="3200">
                <a:latin typeface="Liberation Sans"/>
                <a:ea typeface="Noto Sans CJK SC"/>
              </a:rPr>
              <a:t>Er, </a:t>
            </a:r>
            <a:r>
              <a:rPr lang="en-US" sz="3200" baseline="30000">
                <a:latin typeface="Liberation Sans"/>
                <a:ea typeface="Noto Sans CJK SC"/>
              </a:rPr>
              <a:t>186</a:t>
            </a:r>
            <a:r>
              <a:rPr lang="en-US" sz="3200">
                <a:latin typeface="Liberation Sans"/>
                <a:ea typeface="Noto Sans CJK SC"/>
              </a:rPr>
              <a:t>W, </a:t>
            </a:r>
            <a:r>
              <a:rPr lang="en-US" sz="3200" baseline="30000">
                <a:latin typeface="Liberation Sans"/>
                <a:ea typeface="Noto Sans CJK SC"/>
              </a:rPr>
              <a:t>160</a:t>
            </a:r>
            <a:r>
              <a:rPr lang="en-US" sz="3200">
                <a:latin typeface="Liberation Sans"/>
                <a:ea typeface="Noto Sans CJK SC"/>
              </a:rPr>
              <a:t>Gd</a:t>
            </a:r>
            <a:endParaRPr lang="de-DE" sz="3200"/>
          </a:p>
        </p:txBody>
      </p:sp>
      <p:sp>
        <p:nvSpPr>
          <p:cNvPr id="2" name="TextBox 1"/>
          <p:cNvSpPr txBox="1"/>
          <p:nvPr/>
        </p:nvSpPr>
        <p:spPr bwMode="auto">
          <a:xfrm>
            <a:off x="2894561" y="4609798"/>
            <a:ext cx="1689886" cy="461665"/>
          </a:xfrm>
          <a:prstGeom prst="rect">
            <a:avLst/>
          </a:prstGeom>
        </p:spPr>
        <p:txBody>
          <a:bodyPr vert="horz" wrap="none" lIns="91440" tIns="45720" rIns="91440" bIns="45720" rtlCol="0" anchor="t">
            <a:spAutoFit/>
          </a:bodyPr>
          <a:lstStyle/>
          <a:p>
            <a:pPr algn="l">
              <a:defRPr/>
            </a:pPr>
            <a:r>
              <a:rPr lang="en-GB" baseline="30000"/>
              <a:t>180</a:t>
            </a:r>
            <a:r>
              <a:rPr lang="en-GB"/>
              <a:t>Er beam</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3"/>
          <p:cNvPicPr>
            <a:picLocks noChangeAspect="1"/>
          </p:cNvPicPr>
          <p:nvPr/>
        </p:nvPicPr>
        <p:blipFill>
          <a:blip r:embed="rId2"/>
          <a:stretch/>
        </p:blipFill>
        <p:spPr bwMode="auto">
          <a:xfrm>
            <a:off x="2215420" y="-49236"/>
            <a:ext cx="1267197" cy="1191442"/>
          </a:xfrm>
          <a:prstGeom prst="rect">
            <a:avLst/>
          </a:prstGeom>
        </p:spPr>
      </p:pic>
      <p:pic>
        <p:nvPicPr>
          <p:cNvPr id="4" name="Grafik 3"/>
          <p:cNvPicPr>
            <a:picLocks noChangeAspect="1"/>
          </p:cNvPicPr>
          <p:nvPr/>
        </p:nvPicPr>
        <p:blipFill>
          <a:blip r:embed="rId3"/>
          <a:stretch/>
        </p:blipFill>
        <p:spPr bwMode="auto">
          <a:xfrm>
            <a:off x="1212944" y="2567515"/>
            <a:ext cx="4809107" cy="3769373"/>
          </a:xfrm>
          <a:prstGeom prst="rect">
            <a:avLst/>
          </a:prstGeom>
        </p:spPr>
      </p:pic>
      <p:sp>
        <p:nvSpPr>
          <p:cNvPr id="8" name="Textfeld 7"/>
          <p:cNvSpPr txBox="1"/>
          <p:nvPr/>
        </p:nvSpPr>
        <p:spPr bwMode="auto">
          <a:xfrm>
            <a:off x="12711631" y="1589240"/>
            <a:ext cx="4073634" cy="1168083"/>
          </a:xfrm>
          <a:prstGeom prst="rect">
            <a:avLst/>
          </a:prstGeom>
          <a:solidFill>
            <a:schemeClr val="bg1">
              <a:lumMod val="95000"/>
            </a:schemeClr>
          </a:solidFill>
          <a:ln w="12699">
            <a:solidFill>
              <a:srgbClr val="0070C0"/>
            </a:solidFill>
            <a:prstDash val="solid"/>
          </a:ln>
          <a:effectLst/>
        </p:spPr>
        <p:txBody>
          <a:bodyPr wrap="square" lIns="89991" tIns="44993" rIns="89991" bIns="44993">
            <a:spAutoFit/>
          </a:bodyPr>
          <a:lstStyle/>
          <a:p>
            <a:pPr marL="195764" marR="0" lvl="0" indent="-195764" algn="l" defTabSz="914400">
              <a:lnSpc>
                <a:spcPct val="100000"/>
              </a:lnSpc>
              <a:spcBef>
                <a:spcPts val="0"/>
              </a:spcBef>
              <a:spcAft>
                <a:spcPts val="0"/>
              </a:spcAft>
              <a:buClrTx/>
              <a:buSzTx/>
              <a:buFont typeface="Arial"/>
              <a:buChar char="•"/>
              <a:defRPr/>
            </a:pPr>
            <a:r>
              <a:rPr lang="en-US" sz="1400" b="0" i="0" u="none" strike="noStrike" cap="none" spc="0">
                <a:ln>
                  <a:noFill/>
                </a:ln>
                <a:solidFill>
                  <a:srgbClr val="000000"/>
                </a:solidFill>
                <a:latin typeface="Liberation Sans"/>
                <a:ea typeface="Liberation Sans"/>
                <a:cs typeface="Liberation Sans"/>
              </a:rPr>
              <a:t>Reduced transition probabilities B(E2;2</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0</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are derived from nuclear lifetimes </a:t>
            </a:r>
            <a:endParaRPr sz="1400" b="0" i="0" u="none" strike="noStrike" cap="none" spc="0">
              <a:ln>
                <a:noFill/>
              </a:ln>
              <a:solidFill>
                <a:srgbClr val="000000"/>
              </a:solidFill>
              <a:latin typeface="Liberation Sans"/>
              <a:ea typeface="Arial"/>
              <a:cs typeface="Liberation Sans"/>
            </a:endParaRPr>
          </a:p>
          <a:p>
            <a:pPr marL="195763" marR="0" lvl="0" indent="-195763" algn="l" defTabSz="914400">
              <a:lnSpc>
                <a:spcPct val="100000"/>
              </a:lnSpc>
              <a:spcBef>
                <a:spcPts val="0"/>
              </a:spcBef>
              <a:spcAft>
                <a:spcPts val="0"/>
              </a:spcAft>
              <a:buClrTx/>
              <a:buSzTx/>
              <a:buFont typeface="Arial"/>
              <a:buChar char="•"/>
              <a:defRPr/>
            </a:pPr>
            <a:r>
              <a:rPr lang="en-US" sz="1400" b="0" i="0" u="none" strike="noStrike" cap="none" spc="0">
                <a:ln>
                  <a:noFill/>
                </a:ln>
                <a:solidFill>
                  <a:srgbClr val="000000"/>
                </a:solidFill>
                <a:latin typeface="Liberation Sans"/>
                <a:ea typeface="Liberation Sans"/>
                <a:cs typeface="Liberation Sans"/>
              </a:rPr>
              <a:t>B(E2;2</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0</a:t>
            </a:r>
            <a:r>
              <a:rPr lang="en-US" sz="1400" b="0" i="0" u="none" strike="noStrike" cap="none" spc="0" baseline="30000">
                <a:ln>
                  <a:noFill/>
                </a:ln>
                <a:solidFill>
                  <a:srgbClr val="000000"/>
                </a:solidFill>
                <a:latin typeface="Liberation Sans"/>
                <a:ea typeface="Liberation Sans"/>
                <a:cs typeface="Liberation Sans"/>
              </a:rPr>
              <a:t>+</a:t>
            </a:r>
            <a:r>
              <a:rPr lang="en-US" sz="1400" b="0" i="0" u="none" strike="noStrike" cap="none" spc="0">
                <a:ln>
                  <a:noFill/>
                </a:ln>
                <a:solidFill>
                  <a:srgbClr val="000000"/>
                </a:solidFill>
                <a:latin typeface="Liberation Sans"/>
                <a:ea typeface="Liberation Sans"/>
                <a:cs typeface="Liberation Sans"/>
              </a:rPr>
              <a:t>) values access </a:t>
            </a:r>
            <a:r>
              <a:rPr lang="en-US" sz="1400" b="1" i="0" u="none" strike="noStrike" cap="none" spc="0">
                <a:ln>
                  <a:noFill/>
                </a:ln>
                <a:solidFill>
                  <a:srgbClr val="00B050"/>
                </a:solidFill>
                <a:latin typeface="Liberation Sans"/>
                <a:ea typeface="Liberation Sans"/>
                <a:cs typeface="Liberation Sans"/>
              </a:rPr>
              <a:t>fundamental information regarding wavefunctions</a:t>
            </a:r>
            <a:r>
              <a:rPr lang="en-US" sz="1400" b="0" i="0" u="none" strike="noStrike" cap="none" spc="0">
                <a:ln>
                  <a:noFill/>
                </a:ln>
                <a:solidFill>
                  <a:srgbClr val="000000"/>
                </a:solidFill>
                <a:latin typeface="Liberation Sans"/>
                <a:ea typeface="Liberation Sans"/>
                <a:cs typeface="Liberation Sans"/>
              </a:rPr>
              <a:t> of initial and final states </a:t>
            </a:r>
            <a:endParaRPr sz="1400" b="0" i="0" u="none" strike="noStrike" cap="none" spc="0">
              <a:ln>
                <a:noFill/>
              </a:ln>
              <a:solidFill>
                <a:sysClr val="windowText" lastClr="000000"/>
              </a:solidFill>
              <a:latin typeface="Liberation Sans"/>
              <a:ea typeface="Arial"/>
              <a:cs typeface="Liberation Sans"/>
            </a:endParaRPr>
          </a:p>
        </p:txBody>
      </p:sp>
      <p:pic>
        <p:nvPicPr>
          <p:cNvPr id="9" name="Grafik 8"/>
          <p:cNvPicPr>
            <a:picLocks noChangeAspect="1"/>
          </p:cNvPicPr>
          <p:nvPr/>
        </p:nvPicPr>
        <p:blipFill>
          <a:blip r:embed="rId4"/>
          <a:stretch/>
        </p:blipFill>
        <p:spPr bwMode="auto">
          <a:xfrm>
            <a:off x="6096001" y="2246109"/>
            <a:ext cx="6107904" cy="3301685"/>
          </a:xfrm>
          <a:prstGeom prst="rect">
            <a:avLst/>
          </a:prstGeom>
        </p:spPr>
      </p:pic>
      <p:sp>
        <p:nvSpPr>
          <p:cNvPr id="10" name="Textfeld 9"/>
          <p:cNvSpPr txBox="1"/>
          <p:nvPr/>
        </p:nvSpPr>
        <p:spPr bwMode="auto">
          <a:xfrm>
            <a:off x="5804256" y="1201474"/>
            <a:ext cx="6387744" cy="446212"/>
          </a:xfrm>
          <a:prstGeom prst="rect">
            <a:avLst/>
          </a:prstGeom>
          <a:noFill/>
          <a:ln w="12699">
            <a:no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457200">
              <a:lnSpc>
                <a:spcPct val="100000"/>
              </a:lnSpc>
              <a:spcBef>
                <a:spcPts val="0"/>
              </a:spcBef>
              <a:spcAft>
                <a:spcPts val="0"/>
              </a:spcAft>
              <a:buClrTx/>
              <a:buSzTx/>
              <a:buFontTx/>
              <a:buNone/>
              <a:defRPr/>
            </a:pPr>
            <a:r>
              <a:rPr lang="de-DE" sz="2400" b="1" i="0" u="none" strike="noStrike" cap="none" spc="0">
                <a:ln>
                  <a:noFill/>
                </a:ln>
                <a:solidFill>
                  <a:prstClr val="black"/>
                </a:solidFill>
                <a:latin typeface="Liberation Sans"/>
                <a:ea typeface="Liberation Sans"/>
                <a:cs typeface="Liberation Sans"/>
              </a:rPr>
              <a:t>	</a:t>
            </a:r>
            <a:r>
              <a:rPr sz="2400" b="0" i="0" u="none" strike="noStrike" cap="none" spc="0">
                <a:ln>
                  <a:noFill/>
                </a:ln>
                <a:solidFill>
                  <a:prstClr val="black"/>
                </a:solidFill>
                <a:latin typeface="Liberation Sans"/>
                <a:ea typeface="Liberation Sans"/>
                <a:cs typeface="Liberation Sans"/>
              </a:rPr>
              <a:t>~22 shifts of data collection</a:t>
            </a:r>
            <a:r>
              <a:rPr lang="de-DE" sz="2400" b="0" i="0" u="none" strike="noStrike" cap="none" spc="0">
                <a:ln>
                  <a:noFill/>
                </a:ln>
                <a:solidFill>
                  <a:prstClr val="black"/>
                </a:solidFill>
                <a:latin typeface="Liberation Sans"/>
                <a:ea typeface="Liberation Sans"/>
                <a:cs typeface="Liberation Sans"/>
              </a:rPr>
              <a:t> in April 2024</a:t>
            </a:r>
            <a:endParaRPr sz="2400" b="0" i="0" u="none" strike="noStrike" cap="none" spc="0">
              <a:ln>
                <a:noFill/>
              </a:ln>
              <a:solidFill>
                <a:prstClr val="black"/>
              </a:solidFill>
              <a:latin typeface="Liberation Sans"/>
              <a:ea typeface="Liberation Sans"/>
              <a:cs typeface="Liberation Sans"/>
            </a:endParaRPr>
          </a:p>
        </p:txBody>
      </p:sp>
      <p:sp>
        <p:nvSpPr>
          <p:cNvPr id="11" name="Textfeld 10"/>
          <p:cNvSpPr txBox="1"/>
          <p:nvPr/>
        </p:nvSpPr>
        <p:spPr bwMode="auto">
          <a:xfrm>
            <a:off x="6314936" y="5469117"/>
            <a:ext cx="4134915" cy="298800"/>
          </a:xfrm>
          <a:prstGeom prst="rect">
            <a:avLst/>
          </a:prstGeom>
          <a:noFill/>
        </p:spPr>
        <p:txBody>
          <a:bodyPr vertOverflow="overflow" horzOverflow="overflow" vert="horz" wrap="none" lIns="91440" tIns="45720" rIns="91440" bIns="45720" numCol="1" spcCol="0" rtlCol="0" fromWordArt="0" anchor="t" anchorCtr="0" forceAA="0" compatLnSpc="0">
            <a:spAutoFit/>
          </a:bodyPr>
          <a:lstStyle/>
          <a:p>
            <a:pPr marL="0" marR="0" lvl="0" indent="0" algn="l" defTabSz="457200">
              <a:lnSpc>
                <a:spcPct val="100000"/>
              </a:lnSpc>
              <a:spcBef>
                <a:spcPts val="0"/>
              </a:spcBef>
              <a:spcAft>
                <a:spcPts val="0"/>
              </a:spcAft>
              <a:buClrTx/>
              <a:buSzTx/>
              <a:buFontTx/>
              <a:buNone/>
              <a:defRPr/>
            </a:pPr>
            <a:r>
              <a:rPr sz="1400" b="1" i="0" u="none" strike="noStrike" cap="none" spc="0">
                <a:ln>
                  <a:noFill/>
                </a:ln>
                <a:solidFill>
                  <a:srgbClr val="0932A0"/>
                </a:solidFill>
                <a:latin typeface="Arial"/>
                <a:ea typeface="Arial"/>
                <a:cs typeface="Arial"/>
              </a:rPr>
              <a:t>Subset of online data, DEGAS HPGe spectrum</a:t>
            </a:r>
            <a:endParaRPr/>
          </a:p>
        </p:txBody>
      </p:sp>
      <p:sp>
        <p:nvSpPr>
          <p:cNvPr id="12" name="Textfeld 11"/>
          <p:cNvSpPr txBox="1"/>
          <p:nvPr/>
        </p:nvSpPr>
        <p:spPr bwMode="auto">
          <a:xfrm>
            <a:off x="8930870" y="1997697"/>
            <a:ext cx="3649856" cy="328295"/>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marL="0" marR="0" lvl="0" indent="0" algn="ctr" defTabSz="457200">
              <a:lnSpc>
                <a:spcPct val="100000"/>
              </a:lnSpc>
              <a:spcBef>
                <a:spcPts val="0"/>
              </a:spcBef>
              <a:spcAft>
                <a:spcPts val="0"/>
              </a:spcAft>
              <a:buClrTx/>
              <a:buSzTx/>
              <a:buFontTx/>
              <a:buNone/>
              <a:defRPr/>
            </a:pPr>
            <a:r>
              <a:rPr sz="1600" b="0" i="0" u="none" strike="noStrike" cap="none" spc="0">
                <a:ln>
                  <a:noFill/>
                </a:ln>
                <a:solidFill>
                  <a:prstClr val="black"/>
                </a:solidFill>
                <a:latin typeface="Arial"/>
                <a:ea typeface="Arial"/>
                <a:cs typeface="Arial"/>
              </a:rPr>
              <a:t>EURICA at RIKEN</a:t>
            </a:r>
            <a:r>
              <a:rPr lang="de-DE" sz="1600" b="0" i="0" u="none" strike="noStrike" cap="none" spc="0">
                <a:ln>
                  <a:noFill/>
                </a:ln>
                <a:solidFill>
                  <a:prstClr val="black"/>
                </a:solidFill>
                <a:latin typeface="Arial"/>
                <a:ea typeface="Arial"/>
                <a:cs typeface="Arial"/>
              </a:rPr>
              <a:t> with </a:t>
            </a:r>
            <a:r>
              <a:rPr sz="1600" b="0" i="0" u="none" strike="noStrike" cap="none" spc="0">
                <a:ln>
                  <a:noFill/>
                </a:ln>
                <a:solidFill>
                  <a:prstClr val="black"/>
                </a:solidFill>
                <a:latin typeface="Arial"/>
                <a:ea typeface="Arial"/>
                <a:cs typeface="Arial"/>
              </a:rPr>
              <a:t> </a:t>
            </a:r>
            <a:r>
              <a:rPr sz="1600" b="0" i="0" u="none" strike="noStrike" cap="none" spc="0" baseline="30000">
                <a:ln>
                  <a:noFill/>
                </a:ln>
                <a:solidFill>
                  <a:prstClr val="black"/>
                </a:solidFill>
                <a:latin typeface="Arial"/>
                <a:ea typeface="Arial"/>
                <a:cs typeface="Arial"/>
              </a:rPr>
              <a:t>238</a:t>
            </a:r>
            <a:r>
              <a:rPr sz="1600" b="0" i="0" u="none" strike="noStrike" cap="none" spc="0">
                <a:ln>
                  <a:noFill/>
                </a:ln>
                <a:solidFill>
                  <a:prstClr val="black"/>
                </a:solidFill>
                <a:latin typeface="Arial"/>
                <a:ea typeface="Arial"/>
                <a:cs typeface="Arial"/>
              </a:rPr>
              <a:t>U</a:t>
            </a:r>
            <a:endParaRPr/>
          </a:p>
        </p:txBody>
      </p:sp>
      <p:sp>
        <p:nvSpPr>
          <p:cNvPr id="13" name="Textfeld 12"/>
          <p:cNvSpPr txBox="1"/>
          <p:nvPr/>
        </p:nvSpPr>
        <p:spPr bwMode="auto">
          <a:xfrm>
            <a:off x="260475" y="6336888"/>
            <a:ext cx="6046509" cy="269369"/>
          </a:xfrm>
          <a:prstGeom prst="rect">
            <a:avLst/>
          </a:prstGeom>
          <a:noFill/>
          <a:ln w="12699">
            <a:no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914400">
              <a:lnSpc>
                <a:spcPct val="100000"/>
              </a:lnSpc>
              <a:spcBef>
                <a:spcPts val="0"/>
              </a:spcBef>
              <a:spcAft>
                <a:spcPts val="0"/>
              </a:spcAft>
              <a:buClrTx/>
              <a:buSzTx/>
              <a:buFontTx/>
              <a:buNone/>
              <a:defRPr/>
            </a:pPr>
            <a:r>
              <a:rPr sz="1200" b="1" i="0" u="none" strike="noStrike" cap="none" spc="0">
                <a:ln>
                  <a:noFill/>
                </a:ln>
                <a:solidFill>
                  <a:srgbClr val="0932A0"/>
                </a:solidFill>
                <a:latin typeface="Arial"/>
                <a:ea typeface="Arial"/>
                <a:cs typeface="Arial"/>
              </a:rPr>
              <a:t>H.M.Albers</a:t>
            </a:r>
            <a:r>
              <a:rPr lang="en-US" sz="1200" b="1" i="0" u="none" strike="noStrike" cap="none" spc="0">
                <a:ln>
                  <a:noFill/>
                </a:ln>
                <a:solidFill>
                  <a:srgbClr val="0932A0"/>
                </a:solidFill>
                <a:latin typeface="Arial"/>
                <a:ea typeface="Arial"/>
                <a:cs typeface="Arial"/>
              </a:rPr>
              <a:t>, T.Grahn, C.M.Petrache, V.Werner, et al.</a:t>
            </a:r>
            <a:endParaRPr sz="1050" b="1" i="0" u="none" strike="noStrike" cap="none" spc="0">
              <a:ln>
                <a:noFill/>
              </a:ln>
              <a:solidFill>
                <a:srgbClr val="0932A0"/>
              </a:solidFill>
              <a:latin typeface="Arial"/>
              <a:ea typeface="Arial"/>
              <a:cs typeface="Arial"/>
            </a:endParaRPr>
          </a:p>
        </p:txBody>
      </p:sp>
      <p:sp>
        <p:nvSpPr>
          <p:cNvPr id="14" name="Textfeld 13"/>
          <p:cNvSpPr txBox="1"/>
          <p:nvPr/>
        </p:nvSpPr>
        <p:spPr bwMode="auto">
          <a:xfrm>
            <a:off x="287755" y="1324867"/>
            <a:ext cx="4495601" cy="1242648"/>
          </a:xfrm>
          <a:prstGeom prst="rect">
            <a:avLst/>
          </a:prstGeom>
          <a:solidFill>
            <a:schemeClr val="bg1">
              <a:lumMod val="95000"/>
            </a:schemeClr>
          </a:solidFill>
          <a:ln w="12699">
            <a:solidFill>
              <a:srgbClr val="0070C0"/>
            </a:solidFill>
            <a:prstDash val="solid"/>
          </a:ln>
        </p:spPr>
        <p:txBody>
          <a:bodyPr vertOverflow="overflow" horzOverflow="overflow" vert="horz" wrap="square" lIns="91440" tIns="45720" rIns="91440" bIns="45720" numCol="1" spcCol="0" rtlCol="0" fromWordArt="0" anchor="t" anchorCtr="0" forceAA="0" compatLnSpc="0">
            <a:spAutoFit/>
          </a:bodyPr>
          <a:lstStyle/>
          <a:p>
            <a:pPr marL="0" marR="0" lvl="0" indent="0" algn="l" defTabSz="914400">
              <a:lnSpc>
                <a:spcPct val="100000"/>
              </a:lnSpc>
              <a:spcBef>
                <a:spcPts val="0"/>
              </a:spcBef>
              <a:spcAft>
                <a:spcPts val="0"/>
              </a:spcAft>
              <a:buClrTx/>
              <a:buSzTx/>
              <a:buFontTx/>
              <a:buNone/>
              <a:defRPr/>
            </a:pPr>
            <a:r>
              <a:rPr lang="en-US" sz="1050" b="1" i="0" u="none" strike="noStrike" cap="none" spc="0">
                <a:ln>
                  <a:noFill/>
                </a:ln>
                <a:solidFill>
                  <a:sysClr val="windowText" lastClr="000000"/>
                </a:solidFill>
                <a:latin typeface="Liberation Sans"/>
                <a:ea typeface="Liberation Sans"/>
                <a:cs typeface="Liberation Sans"/>
              </a:rPr>
              <a:t>          </a:t>
            </a:r>
            <a:r>
              <a:rPr lang="en-US" sz="1400" b="1" i="0" u="none" strike="noStrike" cap="none" spc="0">
                <a:ln>
                  <a:noFill/>
                </a:ln>
                <a:solidFill>
                  <a:sysClr val="windowText" lastClr="000000"/>
                </a:solidFill>
                <a:latin typeface="Liberation Sans"/>
                <a:ea typeface="Liberation Sans"/>
                <a:cs typeface="Liberation Sans"/>
              </a:rPr>
              <a:t>Main Experimental Goals: </a:t>
            </a:r>
            <a:endParaRPr sz="1400" b="1" i="0" u="none" strike="noStrike" cap="none" spc="0">
              <a:ln>
                <a:noFill/>
              </a:ln>
              <a:solidFill>
                <a:sysClr val="windowText" lastClr="000000"/>
              </a:solidFill>
              <a:latin typeface="Liberation Sans"/>
              <a:ea typeface="Arial"/>
              <a:cs typeface="Liberation Sans"/>
            </a:endParaRPr>
          </a:p>
          <a:p>
            <a:pPr marL="595813" marR="0" lvl="1" indent="-195763" algn="l" defTabSz="914400">
              <a:lnSpc>
                <a:spcPct val="100000"/>
              </a:lnSpc>
              <a:spcBef>
                <a:spcPts val="0"/>
              </a:spcBef>
              <a:spcAft>
                <a:spcPts val="0"/>
              </a:spcAft>
              <a:buClrTx/>
              <a:buSzTx/>
              <a:buFont typeface="Arial"/>
              <a:buChar char="•"/>
              <a:defRPr/>
            </a:pPr>
            <a:r>
              <a:rPr lang="en-US" sz="1600" b="0" i="0" u="none" strike="noStrike" cap="none" spc="0">
                <a:ln>
                  <a:noFill/>
                </a:ln>
                <a:solidFill>
                  <a:srgbClr val="000000"/>
                </a:solidFill>
                <a:latin typeface="Liberation Sans"/>
                <a:ea typeface="Liberation Sans"/>
                <a:cs typeface="Liberation Sans"/>
              </a:rPr>
              <a:t>2</a:t>
            </a:r>
            <a:r>
              <a:rPr lang="en-US" sz="1600" b="0" i="0" u="none" strike="noStrike" cap="none" spc="0" baseline="30000">
                <a:ln>
                  <a:noFill/>
                </a:ln>
                <a:solidFill>
                  <a:srgbClr val="000000"/>
                </a:solidFill>
                <a:latin typeface="Liberation Sans"/>
                <a:ea typeface="Liberation Sans"/>
                <a:cs typeface="Liberation Sans"/>
              </a:rPr>
              <a:t>+</a:t>
            </a:r>
            <a:r>
              <a:rPr lang="en-US" sz="1600" b="0" i="0" u="none" strike="noStrike" cap="none" spc="0">
                <a:ln>
                  <a:noFill/>
                </a:ln>
                <a:solidFill>
                  <a:srgbClr val="000000"/>
                </a:solidFill>
                <a:latin typeface="Liberation Sans"/>
                <a:ea typeface="Liberation Sans"/>
                <a:cs typeface="Liberation Sans"/>
              </a:rPr>
              <a:t> (and 4</a:t>
            </a:r>
            <a:r>
              <a:rPr lang="en-US" sz="1600" b="0" i="0" u="none" strike="noStrike" cap="none" spc="0" baseline="30000">
                <a:ln>
                  <a:noFill/>
                </a:ln>
                <a:solidFill>
                  <a:srgbClr val="000000"/>
                </a:solidFill>
                <a:latin typeface="Liberation Sans"/>
                <a:ea typeface="Liberation Sans"/>
                <a:cs typeface="Liberation Sans"/>
              </a:rPr>
              <a:t>+</a:t>
            </a:r>
            <a:r>
              <a:rPr lang="en-US" sz="1600" b="0" i="0" u="none" strike="noStrike" cap="none" spc="0">
                <a:ln>
                  <a:noFill/>
                </a:ln>
                <a:solidFill>
                  <a:srgbClr val="000000"/>
                </a:solidFill>
                <a:latin typeface="Liberation Sans"/>
                <a:ea typeface="Liberation Sans"/>
                <a:cs typeface="Liberation Sans"/>
              </a:rPr>
              <a:t>) </a:t>
            </a:r>
            <a:r>
              <a:rPr lang="en-US" sz="1600" b="1" i="0" u="none" strike="noStrike" cap="none" spc="0">
                <a:ln>
                  <a:noFill/>
                </a:ln>
                <a:solidFill>
                  <a:srgbClr val="00B050"/>
                </a:solidFill>
                <a:latin typeface="Liberation Sans"/>
                <a:ea typeface="Liberation Sans"/>
                <a:cs typeface="Liberation Sans"/>
              </a:rPr>
              <a:t>lifetimes </a:t>
            </a:r>
            <a:r>
              <a:rPr lang="en-US" sz="1600" b="0" i="0" u="none" strike="noStrike" cap="none" spc="0">
                <a:ln>
                  <a:noFill/>
                </a:ln>
                <a:solidFill>
                  <a:srgbClr val="000000"/>
                </a:solidFill>
                <a:latin typeface="Liberation Sans"/>
                <a:ea typeface="Liberation Sans"/>
                <a:cs typeface="Liberation Sans"/>
              </a:rPr>
              <a:t>in even-even neutron-rich Dy, Gd and Sm isotopes</a:t>
            </a:r>
            <a:endParaRPr sz="1600" b="0" i="0" u="none" strike="noStrike" cap="none" spc="0">
              <a:ln>
                <a:noFill/>
              </a:ln>
              <a:solidFill>
                <a:srgbClr val="000000"/>
              </a:solidFill>
              <a:latin typeface="Liberation Sans"/>
              <a:ea typeface="Arial"/>
              <a:cs typeface="Liberation Sans"/>
            </a:endParaRPr>
          </a:p>
          <a:p>
            <a:pPr marL="595813" marR="0" lvl="1" indent="-195763" algn="l" defTabSz="914400">
              <a:lnSpc>
                <a:spcPct val="100000"/>
              </a:lnSpc>
              <a:spcBef>
                <a:spcPts val="0"/>
              </a:spcBef>
              <a:spcAft>
                <a:spcPts val="0"/>
              </a:spcAft>
              <a:buClrTx/>
              <a:buSzTx/>
              <a:buFont typeface="Arial"/>
              <a:buChar char="•"/>
              <a:defRPr/>
            </a:pPr>
            <a:r>
              <a:rPr lang="en-US" sz="1600" b="0" i="0" u="none" strike="noStrike" cap="none" spc="0">
                <a:ln>
                  <a:noFill/>
                </a:ln>
                <a:solidFill>
                  <a:srgbClr val="000000"/>
                </a:solidFill>
                <a:latin typeface="Liberation Sans"/>
                <a:ea typeface="Liberation Sans"/>
                <a:cs typeface="Liberation Sans"/>
              </a:rPr>
              <a:t>New data on</a:t>
            </a:r>
            <a:r>
              <a:rPr lang="en-US" sz="1600" b="1" i="0" u="none" strike="noStrike" cap="none" spc="0">
                <a:ln>
                  <a:noFill/>
                </a:ln>
                <a:solidFill>
                  <a:srgbClr val="00B050"/>
                </a:solidFill>
                <a:latin typeface="Liberation Sans"/>
                <a:ea typeface="Liberation Sans"/>
                <a:cs typeface="Liberation Sans"/>
              </a:rPr>
              <a:t> isomeric decays</a:t>
            </a:r>
            <a:r>
              <a:rPr lang="en-US" sz="1600" b="0" i="0" u="none" strike="noStrike" cap="none" spc="0">
                <a:ln>
                  <a:noFill/>
                </a:ln>
                <a:solidFill>
                  <a:srgbClr val="000000"/>
                </a:solidFill>
                <a:latin typeface="Liberation Sans"/>
                <a:ea typeface="Liberation Sans"/>
                <a:cs typeface="Liberation Sans"/>
              </a:rPr>
              <a:t>, search for new isomers</a:t>
            </a:r>
            <a:endParaRPr sz="1600" b="0" i="0" u="none" strike="noStrike" cap="none" spc="0">
              <a:ln>
                <a:noFill/>
              </a:ln>
              <a:solidFill>
                <a:srgbClr val="000000"/>
              </a:solidFill>
              <a:latin typeface="Liberation Sans"/>
              <a:ea typeface="Arial"/>
              <a:cs typeface="Liberation Sans"/>
            </a:endParaRPr>
          </a:p>
        </p:txBody>
      </p:sp>
      <p:pic>
        <p:nvPicPr>
          <p:cNvPr id="15" name="Grafik 14"/>
          <p:cNvPicPr>
            <a:picLocks noChangeAspect="1"/>
          </p:cNvPicPr>
          <p:nvPr/>
        </p:nvPicPr>
        <p:blipFill>
          <a:blip r:embed="rId5"/>
          <a:stretch/>
        </p:blipFill>
        <p:spPr bwMode="auto">
          <a:xfrm>
            <a:off x="12957547" y="2984159"/>
            <a:ext cx="6458673" cy="3623093"/>
          </a:xfrm>
          <a:prstGeom prst="rect">
            <a:avLst/>
          </a:prstGeom>
          <a:ln>
            <a:solidFill>
              <a:srgbClr val="FF0000"/>
            </a:solidFill>
          </a:ln>
        </p:spPr>
      </p:pic>
      <p:sp>
        <p:nvSpPr>
          <p:cNvPr id="16" name="Textfeld 15"/>
          <p:cNvSpPr txBox="1"/>
          <p:nvPr/>
        </p:nvSpPr>
        <p:spPr bwMode="auto">
          <a:xfrm>
            <a:off x="6326516" y="6077681"/>
            <a:ext cx="5557932" cy="461665"/>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sz="2400" b="0" i="0" u="none" strike="noStrike" cap="none" spc="0" baseline="30000">
                <a:ln>
                  <a:noFill/>
                </a:ln>
                <a:solidFill>
                  <a:srgbClr val="FF0000"/>
                </a:solidFill>
                <a:latin typeface="Arial"/>
                <a:ea typeface="Arial"/>
                <a:cs typeface="Arial"/>
              </a:rPr>
              <a:t>170</a:t>
            </a:r>
            <a:r>
              <a:rPr lang="de-DE" sz="2400" b="0" i="0" u="none" strike="noStrike" cap="none" spc="0">
                <a:ln>
                  <a:noFill/>
                </a:ln>
                <a:solidFill>
                  <a:srgbClr val="FF0000"/>
                </a:solidFill>
                <a:latin typeface="Arial"/>
                <a:ea typeface="Arial"/>
                <a:cs typeface="Arial"/>
              </a:rPr>
              <a:t>Er: new beams  new opportunities</a:t>
            </a:r>
            <a:r>
              <a:rPr lang="de-DE" sz="1800" b="0" i="0" u="none" strike="noStrike" cap="none" spc="0">
                <a:ln>
                  <a:noFill/>
                </a:ln>
                <a:solidFill>
                  <a:srgbClr val="FF0000"/>
                </a:solidFill>
                <a:latin typeface="Arial"/>
                <a:ea typeface="Arial"/>
                <a:cs typeface="Arial"/>
              </a:rPr>
              <a:t>!</a:t>
            </a:r>
          </a:p>
        </p:txBody>
      </p:sp>
      <p:sp>
        <p:nvSpPr>
          <p:cNvPr id="19" name="Textfeld 18"/>
          <p:cNvSpPr txBox="1"/>
          <p:nvPr/>
        </p:nvSpPr>
        <p:spPr bwMode="auto">
          <a:xfrm>
            <a:off x="8132135" y="3417913"/>
            <a:ext cx="902811" cy="461665"/>
          </a:xfrm>
          <a:prstGeom prst="rect">
            <a:avLst/>
          </a:prstGeom>
        </p:spPr>
        <p:txBody>
          <a:bodyPr vert="horz" wrap="none" lIns="91440" tIns="45720" rIns="91440" bIns="45720" rtlCol="0" anchor="t">
            <a:spAutoFit/>
          </a:bodyPr>
          <a:lstStyle/>
          <a:p>
            <a:pPr marL="0" marR="0" lvl="0" indent="0" algn="l" defTabSz="457200">
              <a:lnSpc>
                <a:spcPct val="100000"/>
              </a:lnSpc>
              <a:spcBef>
                <a:spcPts val="0"/>
              </a:spcBef>
              <a:spcAft>
                <a:spcPts val="0"/>
              </a:spcAft>
              <a:buClrTx/>
              <a:buSzTx/>
              <a:buFontTx/>
              <a:buNone/>
              <a:defRPr/>
            </a:pPr>
            <a:r>
              <a:rPr lang="de-DE" sz="2400" b="0" i="0" u="none" strike="noStrike" cap="none" spc="0" baseline="30000">
                <a:ln>
                  <a:noFill/>
                </a:ln>
                <a:solidFill>
                  <a:prstClr val="black"/>
                </a:solidFill>
                <a:latin typeface="Arial"/>
                <a:ea typeface="Arial"/>
                <a:cs typeface="Arial"/>
              </a:rPr>
              <a:t>168</a:t>
            </a:r>
            <a:r>
              <a:rPr lang="de-DE" sz="2400" b="0" i="0" u="none" strike="noStrike" cap="none" spc="0">
                <a:ln>
                  <a:noFill/>
                </a:ln>
                <a:solidFill>
                  <a:prstClr val="black"/>
                </a:solidFill>
                <a:latin typeface="Arial"/>
                <a:ea typeface="Arial"/>
                <a:cs typeface="Arial"/>
              </a:rPr>
              <a:t>Dy</a:t>
            </a:r>
            <a:endParaRPr/>
          </a:p>
        </p:txBody>
      </p:sp>
      <p:sp>
        <p:nvSpPr>
          <p:cNvPr id="17" name="Titel 2"/>
          <p:cNvSpPr>
            <a:spLocks noGrp="1"/>
          </p:cNvSpPr>
          <p:nvPr>
            <p:ph type="title"/>
          </p:nvPr>
        </p:nvSpPr>
        <p:spPr bwMode="auto">
          <a:xfrm>
            <a:off x="4072270" y="140150"/>
            <a:ext cx="8119730" cy="787557"/>
          </a:xfrm>
          <a:prstGeom prst="rect">
            <a:avLst/>
          </a:prstGeom>
          <a:solidFill>
            <a:schemeClr val="bg1"/>
          </a:solidFill>
        </p:spPr>
        <p:txBody>
          <a:bodyPr>
            <a:noAutofit/>
          </a:bodyPr>
          <a:lstStyle/>
          <a:p>
            <a:pPr defTabSz="914400">
              <a:buClr>
                <a:srgbClr val="FDBB63"/>
              </a:buClr>
              <a:buSzPct val="100000"/>
              <a:defRPr/>
            </a:pPr>
            <a:r>
              <a:rPr lang="en-US" sz="2400">
                <a:latin typeface="Liberation Sans"/>
                <a:ea typeface="Noto Sans CJK SC"/>
              </a:rPr>
              <a:t>Structure of neutron-rich, rare-earth nuclei </a:t>
            </a:r>
            <a:br>
              <a:rPr lang="en-US" sz="2400">
                <a:latin typeface="Liberation Sans"/>
                <a:ea typeface="Noto Sans CJK SC"/>
              </a:rPr>
            </a:br>
            <a:r>
              <a:rPr lang="en-US" sz="2400">
                <a:latin typeface="Liberation Sans"/>
                <a:ea typeface="Noto Sans CJK SC"/>
              </a:rPr>
              <a:t>far from stability</a:t>
            </a:r>
            <a:endParaRPr lang="de-DE" sz="2400"/>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09842" y="276854"/>
            <a:ext cx="8172315" cy="787557"/>
          </a:xfrm>
        </p:spPr>
        <p:txBody>
          <a:bodyPr/>
          <a:lstStyle/>
          <a:p>
            <a:pPr eaLnBrk="1" hangingPunct="1"/>
            <a:r>
              <a:rPr lang="de-DE" altLang="de-DE" dirty="0" err="1">
                <a:solidFill>
                  <a:srgbClr val="FF0066"/>
                </a:solidFill>
              </a:rPr>
              <a:t>NU</a:t>
            </a:r>
            <a:r>
              <a:rPr lang="de-DE" altLang="de-DE" dirty="0" err="1">
                <a:solidFill>
                  <a:schemeClr val="tx2"/>
                </a:solidFill>
              </a:rPr>
              <a:t>clear</a:t>
            </a:r>
            <a:r>
              <a:rPr lang="de-DE" altLang="de-DE" dirty="0"/>
              <a:t> </a:t>
            </a:r>
            <a:r>
              <a:rPr lang="de-DE" altLang="de-DE" dirty="0" err="1">
                <a:solidFill>
                  <a:srgbClr val="FF0066"/>
                </a:solidFill>
              </a:rPr>
              <a:t>ST</a:t>
            </a:r>
            <a:r>
              <a:rPr lang="de-DE" altLang="de-DE" dirty="0" err="1">
                <a:solidFill>
                  <a:schemeClr val="tx2"/>
                </a:solidFill>
              </a:rPr>
              <a:t>ructure</a:t>
            </a:r>
            <a:r>
              <a:rPr lang="de-DE" altLang="de-DE" dirty="0"/>
              <a:t> </a:t>
            </a:r>
            <a:r>
              <a:rPr lang="de-DE" altLang="de-DE" dirty="0" err="1">
                <a:solidFill>
                  <a:srgbClr val="FF0066"/>
                </a:solidFill>
              </a:rPr>
              <a:t>A</a:t>
            </a:r>
            <a:r>
              <a:rPr lang="de-DE" altLang="de-DE" dirty="0" err="1">
                <a:solidFill>
                  <a:schemeClr val="tx2"/>
                </a:solidFill>
              </a:rPr>
              <a:t>strophysics</a:t>
            </a:r>
            <a:r>
              <a:rPr lang="de-DE" altLang="de-DE" dirty="0"/>
              <a:t> </a:t>
            </a:r>
            <a:r>
              <a:rPr lang="de-DE" altLang="de-DE" dirty="0" err="1">
                <a:solidFill>
                  <a:schemeClr val="tx2"/>
                </a:solidFill>
              </a:rPr>
              <a:t>and</a:t>
            </a:r>
            <a:r>
              <a:rPr lang="de-DE" altLang="de-DE" dirty="0"/>
              <a:t> </a:t>
            </a:r>
            <a:r>
              <a:rPr lang="de-DE" altLang="de-DE" dirty="0" err="1">
                <a:solidFill>
                  <a:srgbClr val="FF0066"/>
                </a:solidFill>
              </a:rPr>
              <a:t>R</a:t>
            </a:r>
            <a:r>
              <a:rPr lang="de-DE" altLang="de-DE" dirty="0" err="1">
                <a:solidFill>
                  <a:schemeClr val="tx2"/>
                </a:solidFill>
              </a:rPr>
              <a:t>eactions</a:t>
            </a:r>
            <a:endParaRPr lang="de-DE" altLang="de-DE" dirty="0">
              <a:solidFill>
                <a:schemeClr val="tx2"/>
              </a:solidFill>
            </a:endParaRPr>
          </a:p>
        </p:txBody>
      </p:sp>
      <p:pic>
        <p:nvPicPr>
          <p:cNvPr id="4"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sp>
        <p:nvSpPr>
          <p:cNvPr id="11" name="Rectangle 5"/>
          <p:cNvSpPr txBox="1">
            <a:spLocks noChangeArrowheads="1"/>
          </p:cNvSpPr>
          <p:nvPr/>
        </p:nvSpPr>
        <p:spPr bwMode="auto">
          <a:xfrm>
            <a:off x="2009842" y="1412776"/>
            <a:ext cx="8136904" cy="4722727"/>
          </a:xfrm>
          <a:prstGeom prst="rect">
            <a:avLst/>
          </a:prstGeom>
          <a:solidFill>
            <a:schemeClr val="bg1">
              <a:lumMod val="95000"/>
            </a:schemeClr>
          </a:solidFill>
          <a:ln w="15875">
            <a:solidFill>
              <a:schemeClr val="accent1"/>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FontTx/>
              <a:buNone/>
            </a:pPr>
            <a:r>
              <a:rPr lang="en-US" altLang="de-DE" sz="1800" b="1" kern="0" dirty="0">
                <a:solidFill>
                  <a:schemeClr val="tx2"/>
                </a:solidFill>
              </a:rPr>
              <a:t>What are the limits for existence of nuclei?</a:t>
            </a:r>
          </a:p>
          <a:p>
            <a:pPr lvl="1" eaLnBrk="1" hangingPunct="1">
              <a:buFontTx/>
              <a:buNone/>
            </a:pPr>
            <a:r>
              <a:rPr lang="en-US" altLang="de-DE" sz="1600" kern="0" dirty="0">
                <a:solidFill>
                  <a:srgbClr val="FF0066"/>
                </a:solidFill>
              </a:rPr>
              <a:t>Where are the proton and neutron drip lines situated? </a:t>
            </a:r>
          </a:p>
          <a:p>
            <a:pPr lvl="1" eaLnBrk="1" hangingPunct="1">
              <a:buFontTx/>
              <a:buNone/>
            </a:pPr>
            <a:r>
              <a:rPr lang="en-US" altLang="de-DE" sz="1600" kern="0" dirty="0">
                <a:solidFill>
                  <a:srgbClr val="FF0066"/>
                </a:solidFill>
              </a:rPr>
              <a:t>Where does the nuclear chart end?</a:t>
            </a:r>
          </a:p>
          <a:p>
            <a:pPr eaLnBrk="1" hangingPunct="1">
              <a:spcBef>
                <a:spcPct val="35000"/>
              </a:spcBef>
              <a:buFontTx/>
              <a:buNone/>
            </a:pPr>
            <a:r>
              <a:rPr lang="en-US" altLang="de-DE" sz="1800" b="1" kern="0" dirty="0">
                <a:solidFill>
                  <a:schemeClr val="tx2"/>
                </a:solidFill>
              </a:rPr>
              <a:t>How does the nuclear force depend on varying proton-to-neutron ratios?</a:t>
            </a:r>
          </a:p>
          <a:p>
            <a:pPr lvl="1" eaLnBrk="1" hangingPunct="1">
              <a:buFontTx/>
              <a:buNone/>
            </a:pPr>
            <a:r>
              <a:rPr lang="en-US" altLang="de-DE" sz="1600" kern="0" dirty="0">
                <a:solidFill>
                  <a:srgbClr val="FF0066"/>
                </a:solidFill>
              </a:rPr>
              <a:t>What is the isospin dependence of the spin-orbit force?</a:t>
            </a:r>
          </a:p>
          <a:p>
            <a:pPr lvl="1" eaLnBrk="1" hangingPunct="1">
              <a:buFontTx/>
              <a:buNone/>
            </a:pPr>
            <a:r>
              <a:rPr lang="en-US" altLang="de-DE" sz="1600" kern="0" dirty="0">
                <a:solidFill>
                  <a:srgbClr val="FF0066"/>
                </a:solidFill>
              </a:rPr>
              <a:t>How does shell structure change far away from stability?</a:t>
            </a:r>
          </a:p>
          <a:p>
            <a:pPr eaLnBrk="1" hangingPunct="1">
              <a:spcBef>
                <a:spcPct val="35000"/>
              </a:spcBef>
              <a:buFontTx/>
              <a:buNone/>
            </a:pPr>
            <a:r>
              <a:rPr lang="en-US" altLang="de-DE" sz="1800" b="1" kern="0" dirty="0">
                <a:solidFill>
                  <a:schemeClr val="tx2"/>
                </a:solidFill>
              </a:rPr>
              <a:t>How to explain collective phenomena from individual motion?</a:t>
            </a:r>
          </a:p>
          <a:p>
            <a:pPr lvl="1" eaLnBrk="1" hangingPunct="1">
              <a:buFontTx/>
              <a:buNone/>
            </a:pPr>
            <a:r>
              <a:rPr lang="en-US" altLang="de-DE" sz="1600" kern="0" dirty="0">
                <a:solidFill>
                  <a:srgbClr val="FF0066"/>
                </a:solidFill>
              </a:rPr>
              <a:t>What are the phases, relevant degrees of freedom, and symmetries </a:t>
            </a:r>
          </a:p>
          <a:p>
            <a:pPr lvl="1" eaLnBrk="1" hangingPunct="1">
              <a:spcBef>
                <a:spcPct val="0"/>
              </a:spcBef>
              <a:buFontTx/>
              <a:buNone/>
            </a:pPr>
            <a:r>
              <a:rPr lang="en-US" altLang="de-DE" sz="1600" kern="0" dirty="0">
                <a:solidFill>
                  <a:srgbClr val="FF0066"/>
                </a:solidFill>
              </a:rPr>
              <a:t>of the nuclear many-body system?</a:t>
            </a:r>
          </a:p>
          <a:p>
            <a:pPr eaLnBrk="1" hangingPunct="1">
              <a:spcBef>
                <a:spcPct val="35000"/>
              </a:spcBef>
              <a:buFontTx/>
              <a:buNone/>
            </a:pPr>
            <a:r>
              <a:rPr lang="en-US" altLang="de-DE" sz="1800" b="1" kern="0" dirty="0">
                <a:solidFill>
                  <a:schemeClr val="tx2"/>
                </a:solidFill>
              </a:rPr>
              <a:t>How are complex nuclei built from their basic constituents?</a:t>
            </a:r>
          </a:p>
          <a:p>
            <a:pPr lvl="1" eaLnBrk="1" hangingPunct="1">
              <a:buFontTx/>
              <a:buNone/>
            </a:pPr>
            <a:r>
              <a:rPr lang="en-US" altLang="de-DE" sz="1600" kern="0" dirty="0">
                <a:solidFill>
                  <a:srgbClr val="FF0066"/>
                </a:solidFill>
              </a:rPr>
              <a:t>What is the effective nucleon-nucleon interaction?</a:t>
            </a:r>
          </a:p>
          <a:p>
            <a:pPr lvl="1" eaLnBrk="1" hangingPunct="1">
              <a:buFontTx/>
              <a:buNone/>
            </a:pPr>
            <a:r>
              <a:rPr lang="en-US" altLang="de-DE" sz="1600" kern="0" dirty="0">
                <a:solidFill>
                  <a:srgbClr val="FF0066"/>
                </a:solidFill>
              </a:rPr>
              <a:t>How does QCD constrain its parameters?</a:t>
            </a:r>
          </a:p>
          <a:p>
            <a:pPr eaLnBrk="1" hangingPunct="1">
              <a:spcBef>
                <a:spcPct val="35000"/>
              </a:spcBef>
              <a:buFontTx/>
              <a:buNone/>
            </a:pPr>
            <a:r>
              <a:rPr lang="en-US" altLang="de-DE" sz="1800" b="1" kern="0" dirty="0">
                <a:solidFill>
                  <a:schemeClr val="tx2"/>
                </a:solidFill>
              </a:rPr>
              <a:t>Which are the nuclei relevant for astrophysical processes  </a:t>
            </a:r>
          </a:p>
          <a:p>
            <a:pPr eaLnBrk="1" hangingPunct="1">
              <a:spcBef>
                <a:spcPct val="0"/>
              </a:spcBef>
              <a:buFontTx/>
              <a:buNone/>
            </a:pPr>
            <a:r>
              <a:rPr lang="en-US" altLang="de-DE" sz="1800" b="1" kern="0" dirty="0">
                <a:solidFill>
                  <a:schemeClr val="tx2"/>
                </a:solidFill>
              </a:rPr>
              <a:t>and what are their properties?</a:t>
            </a:r>
          </a:p>
          <a:p>
            <a:pPr lvl="1" eaLnBrk="1" hangingPunct="1">
              <a:buFontTx/>
              <a:buNone/>
            </a:pPr>
            <a:r>
              <a:rPr lang="en-US" altLang="de-DE" sz="1600" kern="0" dirty="0">
                <a:solidFill>
                  <a:srgbClr val="FF0066"/>
                </a:solidFill>
              </a:rPr>
              <a:t>What is the origin of the heavy elements?</a:t>
            </a:r>
          </a:p>
        </p:txBody>
      </p:sp>
    </p:spTree>
    <p:extLst>
      <p:ext uri="{BB962C8B-B14F-4D97-AF65-F5344CB8AC3E}">
        <p14:creationId xmlns:p14="http://schemas.microsoft.com/office/powerpoint/2010/main" val="251038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09842" y="276854"/>
            <a:ext cx="8172315" cy="787557"/>
          </a:xfrm>
        </p:spPr>
        <p:txBody>
          <a:bodyPr/>
          <a:lstStyle/>
          <a:p>
            <a:pPr eaLnBrk="1" hangingPunct="1"/>
            <a:r>
              <a:rPr lang="de-DE" altLang="de-DE" dirty="0">
                <a:solidFill>
                  <a:schemeClr val="tx2"/>
                </a:solidFill>
                <a:latin typeface="Calibri" panose="020F0502020204030204" pitchFamily="34" charset="0"/>
                <a:cs typeface="Calibri" panose="020F0502020204030204" pitchFamily="34" charset="0"/>
              </a:rPr>
              <a:t>The </a:t>
            </a:r>
            <a:r>
              <a:rPr lang="de-DE" altLang="de-DE" dirty="0" err="1">
                <a:solidFill>
                  <a:schemeClr val="tx2"/>
                </a:solidFill>
                <a:latin typeface="Calibri" panose="020F0502020204030204" pitchFamily="34" charset="0"/>
                <a:cs typeface="Calibri" panose="020F0502020204030204" pitchFamily="34" charset="0"/>
              </a:rPr>
              <a:t>Universe</a:t>
            </a:r>
            <a:r>
              <a:rPr lang="de-DE" altLang="de-DE" dirty="0">
                <a:solidFill>
                  <a:schemeClr val="tx2"/>
                </a:solidFill>
                <a:latin typeface="Calibri" panose="020F0502020204030204" pitchFamily="34" charset="0"/>
                <a:cs typeface="Calibri" panose="020F0502020204030204" pitchFamily="34" charset="0"/>
              </a:rPr>
              <a:t> in </a:t>
            </a:r>
            <a:r>
              <a:rPr lang="de-DE" altLang="de-DE" dirty="0" err="1">
                <a:solidFill>
                  <a:schemeClr val="tx2"/>
                </a:solidFill>
                <a:latin typeface="Calibri" panose="020F0502020204030204" pitchFamily="34" charset="0"/>
                <a:cs typeface="Calibri" panose="020F0502020204030204" pitchFamily="34" charset="0"/>
              </a:rPr>
              <a:t>the</a:t>
            </a:r>
            <a:r>
              <a:rPr lang="de-DE" altLang="de-DE" dirty="0">
                <a:solidFill>
                  <a:schemeClr val="tx2"/>
                </a:solidFill>
                <a:latin typeface="Calibri" panose="020F0502020204030204" pitchFamily="34" charset="0"/>
                <a:cs typeface="Calibri" panose="020F0502020204030204" pitchFamily="34" charset="0"/>
              </a:rPr>
              <a:t> Lab</a:t>
            </a:r>
            <a:br>
              <a:rPr lang="de-DE" altLang="de-DE" dirty="0">
                <a:solidFill>
                  <a:schemeClr val="tx2"/>
                </a:solidFill>
                <a:latin typeface="Calibri" panose="020F0502020204030204" pitchFamily="34" charset="0"/>
                <a:cs typeface="Calibri" panose="020F0502020204030204" pitchFamily="34" charset="0"/>
              </a:rPr>
            </a:br>
            <a:r>
              <a:rPr lang="de-DE" altLang="de-DE" dirty="0" err="1">
                <a:solidFill>
                  <a:schemeClr val="tx2"/>
                </a:solidFill>
                <a:latin typeface="Calibri" panose="020F0502020204030204" pitchFamily="34" charset="0"/>
                <a:cs typeface="Calibri" panose="020F0502020204030204" pitchFamily="34" charset="0"/>
              </a:rPr>
              <a:t>Example</a:t>
            </a:r>
            <a:r>
              <a:rPr lang="de-DE" altLang="de-DE" dirty="0">
                <a:solidFill>
                  <a:schemeClr val="tx2"/>
                </a:solidFill>
                <a:latin typeface="Calibri" panose="020F0502020204030204" pitchFamily="34" charset="0"/>
                <a:cs typeface="Calibri" panose="020F0502020204030204" pitchFamily="34" charset="0"/>
              </a:rPr>
              <a:t>: Synthesis </a:t>
            </a:r>
            <a:r>
              <a:rPr lang="de-DE" altLang="de-DE" dirty="0" err="1">
                <a:solidFill>
                  <a:schemeClr val="tx2"/>
                </a:solidFill>
                <a:latin typeface="Calibri" panose="020F0502020204030204" pitchFamily="34" charset="0"/>
                <a:cs typeface="Calibri" panose="020F0502020204030204" pitchFamily="34" charset="0"/>
              </a:rPr>
              <a:t>of</a:t>
            </a:r>
            <a:r>
              <a:rPr lang="de-DE" altLang="de-DE" dirty="0">
                <a:solidFill>
                  <a:schemeClr val="tx2"/>
                </a:solidFill>
                <a:latin typeface="Calibri" panose="020F0502020204030204" pitchFamily="34" charset="0"/>
                <a:cs typeface="Calibri" panose="020F0502020204030204" pitchFamily="34" charset="0"/>
              </a:rPr>
              <a:t> </a:t>
            </a:r>
            <a:r>
              <a:rPr lang="de-DE" altLang="de-DE" dirty="0" err="1">
                <a:solidFill>
                  <a:schemeClr val="tx2"/>
                </a:solidFill>
                <a:latin typeface="Calibri" panose="020F0502020204030204" pitchFamily="34" charset="0"/>
                <a:cs typeface="Calibri" panose="020F0502020204030204" pitchFamily="34" charset="0"/>
              </a:rPr>
              <a:t>the</a:t>
            </a:r>
            <a:r>
              <a:rPr lang="de-DE" altLang="de-DE" dirty="0">
                <a:solidFill>
                  <a:schemeClr val="tx2"/>
                </a:solidFill>
                <a:latin typeface="Calibri" panose="020F0502020204030204" pitchFamily="34" charset="0"/>
                <a:cs typeface="Calibri" panose="020F0502020204030204" pitchFamily="34" charset="0"/>
              </a:rPr>
              <a:t> </a:t>
            </a:r>
            <a:r>
              <a:rPr lang="de-DE" altLang="de-DE" dirty="0" err="1">
                <a:solidFill>
                  <a:schemeClr val="tx2"/>
                </a:solidFill>
                <a:latin typeface="Calibri" panose="020F0502020204030204" pitchFamily="34" charset="0"/>
                <a:cs typeface="Calibri" panose="020F0502020204030204" pitchFamily="34" charset="0"/>
              </a:rPr>
              <a:t>chemical</a:t>
            </a:r>
            <a:r>
              <a:rPr lang="de-DE" altLang="de-DE" dirty="0">
                <a:solidFill>
                  <a:schemeClr val="tx2"/>
                </a:solidFill>
                <a:latin typeface="Calibri" panose="020F0502020204030204" pitchFamily="34" charset="0"/>
                <a:cs typeface="Calibri" panose="020F0502020204030204" pitchFamily="34" charset="0"/>
              </a:rPr>
              <a:t> </a:t>
            </a:r>
            <a:r>
              <a:rPr lang="de-DE" altLang="de-DE" dirty="0" err="1">
                <a:solidFill>
                  <a:schemeClr val="tx2"/>
                </a:solidFill>
                <a:latin typeface="Calibri" panose="020F0502020204030204" pitchFamily="34" charset="0"/>
                <a:cs typeface="Calibri" panose="020F0502020204030204" pitchFamily="34" charset="0"/>
              </a:rPr>
              <a:t>elements</a:t>
            </a:r>
            <a:endParaRPr lang="de-DE" altLang="de-DE" dirty="0">
              <a:solidFill>
                <a:schemeClr val="tx2"/>
              </a:solidFill>
            </a:endParaRPr>
          </a:p>
        </p:txBody>
      </p:sp>
      <p:pic>
        <p:nvPicPr>
          <p:cNvPr id="4"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sp>
        <p:nvSpPr>
          <p:cNvPr id="5" name="Foliennummernplatzhalter 3">
            <a:extLst>
              <a:ext uri="{FF2B5EF4-FFF2-40B4-BE49-F238E27FC236}">
                <a16:creationId xmlns:a16="http://schemas.microsoft.com/office/drawing/2014/main" id="{8B65667B-B9E2-4A4D-9FE4-A8C8D6FBBA56}"/>
              </a:ext>
            </a:extLst>
          </p:cNvPr>
          <p:cNvSpPr>
            <a:spLocks noGrp="1"/>
          </p:cNvSpPr>
          <p:nvPr>
            <p:ph type="sldNum" sz="quarter" idx="4294967295"/>
          </p:nvPr>
        </p:nvSpPr>
        <p:spPr bwMode="auto">
          <a:xfrm>
            <a:off x="6553200" y="6245225"/>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a:spcBef>
                <a:spcPct val="0"/>
              </a:spcBef>
              <a:buClrTx/>
              <a:buFontTx/>
              <a:buNone/>
            </a:pPr>
            <a:fld id="{82724886-7F97-CB42-8301-CC99120E8F12}" type="slidenum">
              <a:rPr lang="de-DE" altLang="de-DE" sz="1000" smtClean="0"/>
              <a:pPr>
                <a:spcBef>
                  <a:spcPct val="0"/>
                </a:spcBef>
                <a:buClrTx/>
                <a:buFontTx/>
                <a:buNone/>
              </a:pPr>
              <a:t>5</a:t>
            </a:fld>
            <a:endParaRPr lang="de-DE" altLang="de-DE" sz="1000"/>
          </a:p>
        </p:txBody>
      </p:sp>
      <p:pic>
        <p:nvPicPr>
          <p:cNvPr id="6" name="Bild 6" descr="Folie 05 - m82_comp_72dpi.jpg">
            <a:extLst>
              <a:ext uri="{FF2B5EF4-FFF2-40B4-BE49-F238E27FC236}">
                <a16:creationId xmlns:a16="http://schemas.microsoft.com/office/drawing/2014/main" id="{D7CD8ED5-3EE8-CD49-BE9C-A5954703CD2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1196975"/>
            <a:ext cx="91440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Bild 1" descr="EDU Mit Beschriftung _engl.jpg">
            <a:extLst>
              <a:ext uri="{FF2B5EF4-FFF2-40B4-BE49-F238E27FC236}">
                <a16:creationId xmlns:a16="http://schemas.microsoft.com/office/drawing/2014/main" id="{1CCFB8E5-6D38-4346-8BA9-D9CFCB955A50}"/>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65675" y="1196975"/>
            <a:ext cx="43783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21">
            <a:extLst>
              <a:ext uri="{FF2B5EF4-FFF2-40B4-BE49-F238E27FC236}">
                <a16:creationId xmlns:a16="http://schemas.microsoft.com/office/drawing/2014/main" id="{83B1D5C8-20DD-9947-B231-0B3B1694795B}"/>
              </a:ext>
            </a:extLst>
          </p:cNvPr>
          <p:cNvGrpSpPr>
            <a:grpSpLocks/>
          </p:cNvGrpSpPr>
          <p:nvPr/>
        </p:nvGrpSpPr>
        <p:grpSpPr bwMode="auto">
          <a:xfrm>
            <a:off x="656229" y="3672967"/>
            <a:ext cx="3279775" cy="1782763"/>
            <a:chOff x="616041" y="4591219"/>
            <a:chExt cx="3290736" cy="1815931"/>
          </a:xfrm>
        </p:grpSpPr>
        <p:pic>
          <p:nvPicPr>
            <p:cNvPr id="9" name="Picture 6" descr="screenshot.png">
              <a:extLst>
                <a:ext uri="{FF2B5EF4-FFF2-40B4-BE49-F238E27FC236}">
                  <a16:creationId xmlns:a16="http://schemas.microsoft.com/office/drawing/2014/main" id="{A9553619-8DFA-9C40-98B8-D247073B7D33}"/>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6041" y="4591219"/>
              <a:ext cx="3290736" cy="178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reeform 8">
              <a:extLst>
                <a:ext uri="{FF2B5EF4-FFF2-40B4-BE49-F238E27FC236}">
                  <a16:creationId xmlns:a16="http://schemas.microsoft.com/office/drawing/2014/main" id="{9CF50056-0A59-C048-91B9-0B1BF8CA95C6}"/>
                </a:ext>
              </a:extLst>
            </p:cNvPr>
            <p:cNvSpPr/>
            <p:nvPr/>
          </p:nvSpPr>
          <p:spPr>
            <a:xfrm>
              <a:off x="628783" y="4921094"/>
              <a:ext cx="3276401" cy="1486056"/>
            </a:xfrm>
            <a:custGeom>
              <a:avLst/>
              <a:gdLst>
                <a:gd name="connsiteX0" fmla="*/ 44450 w 3276600"/>
                <a:gd name="connsiteY0" fmla="*/ 184150 h 1485900"/>
                <a:gd name="connsiteX1" fmla="*/ 260350 w 3276600"/>
                <a:gd name="connsiteY1" fmla="*/ 184150 h 1485900"/>
                <a:gd name="connsiteX2" fmla="*/ 266700 w 3276600"/>
                <a:gd name="connsiteY2" fmla="*/ 0 h 1485900"/>
                <a:gd name="connsiteX3" fmla="*/ 3263900 w 3276600"/>
                <a:gd name="connsiteY3" fmla="*/ 12700 h 1485900"/>
                <a:gd name="connsiteX4" fmla="*/ 3276600 w 3276600"/>
                <a:gd name="connsiteY4" fmla="*/ 1485900 h 1485900"/>
                <a:gd name="connsiteX5" fmla="*/ 0 w 3276600"/>
                <a:gd name="connsiteY5" fmla="*/ 1466850 h 1485900"/>
                <a:gd name="connsiteX6" fmla="*/ 0 w 3276600"/>
                <a:gd name="connsiteY6" fmla="*/ 222250 h 148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6600" h="1485900">
                  <a:moveTo>
                    <a:pt x="44450" y="184150"/>
                  </a:moveTo>
                  <a:lnTo>
                    <a:pt x="260350" y="184150"/>
                  </a:lnTo>
                  <a:lnTo>
                    <a:pt x="266700" y="0"/>
                  </a:lnTo>
                  <a:lnTo>
                    <a:pt x="3263900" y="12700"/>
                  </a:lnTo>
                  <a:lnTo>
                    <a:pt x="3276600" y="1485900"/>
                  </a:lnTo>
                  <a:lnTo>
                    <a:pt x="0" y="1466850"/>
                  </a:lnTo>
                  <a:lnTo>
                    <a:pt x="0" y="222250"/>
                  </a:lnTo>
                </a:path>
              </a:pathLst>
            </a:custGeom>
            <a:solidFill>
              <a:schemeClr val="bg1"/>
            </a:solidFill>
            <a:ln>
              <a:no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914400" eaLnBrk="1" fontAlgn="auto" hangingPunct="1">
                <a:spcBef>
                  <a:spcPts val="0"/>
                </a:spcBef>
                <a:spcAft>
                  <a:spcPts val="0"/>
                </a:spcAft>
                <a:defRPr/>
              </a:pPr>
              <a:endParaRPr lang="en-US">
                <a:solidFill>
                  <a:prstClr val="black"/>
                </a:solidFill>
                <a:latin typeface="Calibri"/>
              </a:endParaRPr>
            </a:p>
          </p:txBody>
        </p:sp>
        <p:sp>
          <p:nvSpPr>
            <p:cNvPr id="12" name="Rectangle 9">
              <a:extLst>
                <a:ext uri="{FF2B5EF4-FFF2-40B4-BE49-F238E27FC236}">
                  <a16:creationId xmlns:a16="http://schemas.microsoft.com/office/drawing/2014/main" id="{FAF179D4-CD27-1542-9789-4C992E0D7949}"/>
                </a:ext>
              </a:extLst>
            </p:cNvPr>
            <p:cNvSpPr/>
            <p:nvPr/>
          </p:nvSpPr>
          <p:spPr>
            <a:xfrm>
              <a:off x="926639" y="4762625"/>
              <a:ext cx="2731661" cy="20374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1" fontAlgn="auto" hangingPunct="1">
                <a:spcBef>
                  <a:spcPts val="0"/>
                </a:spcBef>
                <a:spcAft>
                  <a:spcPts val="0"/>
                </a:spcAft>
                <a:defRPr/>
              </a:pPr>
              <a:endParaRPr lang="en-US">
                <a:solidFill>
                  <a:prstClr val="white"/>
                </a:solidFill>
                <a:latin typeface="Calibri"/>
              </a:endParaRPr>
            </a:p>
          </p:txBody>
        </p:sp>
      </p:grpSp>
      <p:pic>
        <p:nvPicPr>
          <p:cNvPr id="13" name="Picture 7" descr="screenshot.png">
            <a:extLst>
              <a:ext uri="{FF2B5EF4-FFF2-40B4-BE49-F238E27FC236}">
                <a16:creationId xmlns:a16="http://schemas.microsoft.com/office/drawing/2014/main" id="{B8E182F1-4D24-364B-A129-A5A1A8E1911E}"/>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3413" y="1628775"/>
            <a:ext cx="3290887"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reeform 2">
            <a:extLst>
              <a:ext uri="{FF2B5EF4-FFF2-40B4-BE49-F238E27FC236}">
                <a16:creationId xmlns:a16="http://schemas.microsoft.com/office/drawing/2014/main" id="{6343E9B1-A010-A94E-A5AB-A5080CAA1D82}"/>
              </a:ext>
            </a:extLst>
          </p:cNvPr>
          <p:cNvSpPr/>
          <p:nvPr/>
        </p:nvSpPr>
        <p:spPr>
          <a:xfrm>
            <a:off x="728662" y="2303308"/>
            <a:ext cx="3162300" cy="1073150"/>
          </a:xfrm>
          <a:custGeom>
            <a:avLst/>
            <a:gdLst>
              <a:gd name="connsiteX0" fmla="*/ 2286000 w 3162300"/>
              <a:gd name="connsiteY0" fmla="*/ 0 h 1073150"/>
              <a:gd name="connsiteX1" fmla="*/ 2286000 w 3162300"/>
              <a:gd name="connsiteY1" fmla="*/ 171450 h 1073150"/>
              <a:gd name="connsiteX2" fmla="*/ 6350 w 3162300"/>
              <a:gd name="connsiteY2" fmla="*/ 165100 h 1073150"/>
              <a:gd name="connsiteX3" fmla="*/ 0 w 3162300"/>
              <a:gd name="connsiteY3" fmla="*/ 1073150 h 1073150"/>
              <a:gd name="connsiteX4" fmla="*/ 3162300 w 3162300"/>
              <a:gd name="connsiteY4" fmla="*/ 1073150 h 1073150"/>
              <a:gd name="connsiteX5" fmla="*/ 3149600 w 3162300"/>
              <a:gd name="connsiteY5" fmla="*/ 0 h 1073150"/>
              <a:gd name="connsiteX6" fmla="*/ 2286000 w 3162300"/>
              <a:gd name="connsiteY6" fmla="*/ 0 h 1073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2300" h="1073150">
                <a:moveTo>
                  <a:pt x="2286000" y="0"/>
                </a:moveTo>
                <a:lnTo>
                  <a:pt x="2286000" y="171450"/>
                </a:lnTo>
                <a:lnTo>
                  <a:pt x="6350" y="165100"/>
                </a:lnTo>
                <a:cubicBezTo>
                  <a:pt x="4233" y="467783"/>
                  <a:pt x="2117" y="770467"/>
                  <a:pt x="0" y="1073150"/>
                </a:cubicBezTo>
                <a:lnTo>
                  <a:pt x="3162300" y="1073150"/>
                </a:lnTo>
                <a:lnTo>
                  <a:pt x="3149600" y="0"/>
                </a:lnTo>
                <a:lnTo>
                  <a:pt x="2286000" y="0"/>
                </a:lnTo>
                <a:close/>
              </a:path>
            </a:pathLst>
          </a:custGeom>
          <a:noFill/>
          <a:ln w="76200" cmpd="sng">
            <a:solidFill>
              <a:srgbClr val="B335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1" fontAlgn="auto" hangingPunct="1">
              <a:spcBef>
                <a:spcPts val="0"/>
              </a:spcBef>
              <a:spcAft>
                <a:spcPts val="0"/>
              </a:spcAft>
              <a:defRPr/>
            </a:pPr>
            <a:endParaRPr lang="en-US">
              <a:solidFill>
                <a:prstClr val="white"/>
              </a:solidFill>
            </a:endParaRPr>
          </a:p>
        </p:txBody>
      </p:sp>
      <p:cxnSp>
        <p:nvCxnSpPr>
          <p:cNvPr id="15" name="Gerade Verbindung mit Pfeil 14">
            <a:extLst>
              <a:ext uri="{FF2B5EF4-FFF2-40B4-BE49-F238E27FC236}">
                <a16:creationId xmlns:a16="http://schemas.microsoft.com/office/drawing/2014/main" id="{2A37FAB1-C33F-EE4B-9361-ADA0F584FC05}"/>
              </a:ext>
            </a:extLst>
          </p:cNvPr>
          <p:cNvCxnSpPr/>
          <p:nvPr/>
        </p:nvCxnSpPr>
        <p:spPr>
          <a:xfrm flipV="1">
            <a:off x="3924300" y="2520950"/>
            <a:ext cx="2808288" cy="187325"/>
          </a:xfrm>
          <a:prstGeom prst="straightConnector1">
            <a:avLst/>
          </a:prstGeom>
          <a:ln w="63500">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6" name="Rechteck 15">
            <a:extLst>
              <a:ext uri="{FF2B5EF4-FFF2-40B4-BE49-F238E27FC236}">
                <a16:creationId xmlns:a16="http://schemas.microsoft.com/office/drawing/2014/main" id="{EC9FC3C7-88A2-1C48-B39D-022995FFC47C}"/>
              </a:ext>
            </a:extLst>
          </p:cNvPr>
          <p:cNvSpPr/>
          <p:nvPr/>
        </p:nvSpPr>
        <p:spPr>
          <a:xfrm>
            <a:off x="695325" y="3811588"/>
            <a:ext cx="3228975" cy="407987"/>
          </a:xfrm>
          <a:prstGeom prst="rect">
            <a:avLst/>
          </a:prstGeom>
          <a:noFill/>
          <a:ln w="63500">
            <a:solidFill>
              <a:srgbClr val="92D05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1" fontAlgn="auto" hangingPunct="1">
              <a:spcBef>
                <a:spcPts val="0"/>
              </a:spcBef>
              <a:spcAft>
                <a:spcPts val="0"/>
              </a:spcAft>
              <a:defRPr/>
            </a:pPr>
            <a:endParaRPr lang="en-US">
              <a:solidFill>
                <a:prstClr val="white"/>
              </a:solidFill>
            </a:endParaRPr>
          </a:p>
        </p:txBody>
      </p:sp>
      <p:cxnSp>
        <p:nvCxnSpPr>
          <p:cNvPr id="17" name="Gerade Verbindung mit Pfeil 16">
            <a:extLst>
              <a:ext uri="{FF2B5EF4-FFF2-40B4-BE49-F238E27FC236}">
                <a16:creationId xmlns:a16="http://schemas.microsoft.com/office/drawing/2014/main" id="{174AD33F-402E-4E4F-B176-C7C559229B51}"/>
              </a:ext>
            </a:extLst>
          </p:cNvPr>
          <p:cNvCxnSpPr/>
          <p:nvPr/>
        </p:nvCxnSpPr>
        <p:spPr>
          <a:xfrm flipV="1">
            <a:off x="3924300" y="3913188"/>
            <a:ext cx="3030538" cy="92075"/>
          </a:xfrm>
          <a:prstGeom prst="straightConnector1">
            <a:avLst/>
          </a:prstGeom>
          <a:ln w="63500">
            <a:solidFill>
              <a:srgbClr val="92D050"/>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Inhaltsplatzhalter 2">
            <a:extLst>
              <a:ext uri="{FF2B5EF4-FFF2-40B4-BE49-F238E27FC236}">
                <a16:creationId xmlns:a16="http://schemas.microsoft.com/office/drawing/2014/main" id="{F5BA08BE-9AD6-7640-A7CC-4DA199FD935B}"/>
              </a:ext>
            </a:extLst>
          </p:cNvPr>
          <p:cNvSpPr txBox="1">
            <a:spLocks/>
          </p:cNvSpPr>
          <p:nvPr/>
        </p:nvSpPr>
        <p:spPr>
          <a:xfrm>
            <a:off x="0" y="6062377"/>
            <a:ext cx="11899557" cy="1041400"/>
          </a:xfrm>
          <a:prstGeom prst="rect">
            <a:avLst/>
          </a:prstGeom>
        </p:spPr>
        <p:txBody>
          <a:bodyPr>
            <a:normAutofit fontScale="92500" lnSpcReduction="10000"/>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None/>
              <a:defRPr/>
            </a:pPr>
            <a:r>
              <a:rPr lang="de-DE" dirty="0" err="1">
                <a:solidFill>
                  <a:schemeClr val="accent6"/>
                </a:solidFill>
                <a:latin typeface="Calibri"/>
                <a:cs typeface="Calibri"/>
              </a:rPr>
              <a:t>Where</a:t>
            </a:r>
            <a:r>
              <a:rPr lang="de-DE" dirty="0">
                <a:solidFill>
                  <a:schemeClr val="accent6"/>
                </a:solidFill>
                <a:latin typeface="Calibri"/>
                <a:cs typeface="Calibri"/>
              </a:rPr>
              <a:t> </a:t>
            </a:r>
            <a:r>
              <a:rPr lang="de-DE" dirty="0" err="1">
                <a:solidFill>
                  <a:schemeClr val="accent6"/>
                </a:solidFill>
                <a:latin typeface="Calibri"/>
                <a:cs typeface="Calibri"/>
              </a:rPr>
              <a:t>and</a:t>
            </a:r>
            <a:r>
              <a:rPr lang="de-DE" dirty="0">
                <a:solidFill>
                  <a:schemeClr val="accent6"/>
                </a:solidFill>
                <a:latin typeface="Calibri"/>
                <a:cs typeface="Calibri"/>
              </a:rPr>
              <a:t> </a:t>
            </a:r>
            <a:r>
              <a:rPr lang="de-DE" dirty="0" err="1">
                <a:solidFill>
                  <a:schemeClr val="accent6"/>
                </a:solidFill>
                <a:latin typeface="Calibri"/>
                <a:cs typeface="Calibri"/>
              </a:rPr>
              <a:t>how</a:t>
            </a:r>
            <a:r>
              <a:rPr lang="de-DE" dirty="0">
                <a:solidFill>
                  <a:schemeClr val="accent6"/>
                </a:solidFill>
                <a:latin typeface="Calibri"/>
                <a:cs typeface="Calibri"/>
              </a:rPr>
              <a:t> </a:t>
            </a:r>
            <a:r>
              <a:rPr lang="de-DE" dirty="0" err="1">
                <a:solidFill>
                  <a:schemeClr val="accent6"/>
                </a:solidFill>
                <a:latin typeface="Calibri"/>
                <a:cs typeface="Calibri"/>
              </a:rPr>
              <a:t>were</a:t>
            </a:r>
            <a:r>
              <a:rPr lang="de-DE" dirty="0">
                <a:solidFill>
                  <a:schemeClr val="accent6"/>
                </a:solidFill>
                <a:latin typeface="Calibri"/>
                <a:cs typeface="Calibri"/>
              </a:rPr>
              <a:t> </a:t>
            </a:r>
            <a:r>
              <a:rPr lang="de-DE" dirty="0" err="1">
                <a:solidFill>
                  <a:schemeClr val="accent6"/>
                </a:solidFill>
                <a:latin typeface="Calibri"/>
                <a:cs typeface="Calibri"/>
              </a:rPr>
              <a:t>the</a:t>
            </a:r>
            <a:r>
              <a:rPr lang="de-DE" dirty="0">
                <a:solidFill>
                  <a:schemeClr val="accent6"/>
                </a:solidFill>
                <a:latin typeface="Calibri"/>
                <a:cs typeface="Calibri"/>
              </a:rPr>
              <a:t> heavy </a:t>
            </a:r>
            <a:r>
              <a:rPr lang="de-DE" dirty="0" err="1">
                <a:solidFill>
                  <a:schemeClr val="accent6"/>
                </a:solidFill>
                <a:latin typeface="Calibri"/>
                <a:cs typeface="Calibri"/>
              </a:rPr>
              <a:t>elements</a:t>
            </a:r>
            <a:r>
              <a:rPr lang="de-DE" dirty="0">
                <a:solidFill>
                  <a:schemeClr val="accent6"/>
                </a:solidFill>
                <a:latin typeface="Calibri"/>
                <a:cs typeface="Calibri"/>
              </a:rPr>
              <a:t> </a:t>
            </a:r>
            <a:br>
              <a:rPr lang="de-DE" dirty="0">
                <a:solidFill>
                  <a:schemeClr val="accent6"/>
                </a:solidFill>
                <a:latin typeface="Calibri"/>
                <a:cs typeface="Calibri"/>
              </a:rPr>
            </a:br>
            <a:r>
              <a:rPr lang="de-DE" dirty="0" err="1">
                <a:solidFill>
                  <a:schemeClr val="accent6"/>
                </a:solidFill>
                <a:latin typeface="Calibri"/>
                <a:cs typeface="Calibri"/>
              </a:rPr>
              <a:t>made</a:t>
            </a:r>
            <a:r>
              <a:rPr lang="de-DE" dirty="0">
                <a:solidFill>
                  <a:schemeClr val="accent6"/>
                </a:solidFill>
                <a:latin typeface="Calibri"/>
                <a:cs typeface="Calibri"/>
              </a:rPr>
              <a:t> in </a:t>
            </a:r>
            <a:r>
              <a:rPr lang="de-DE" dirty="0" err="1">
                <a:solidFill>
                  <a:schemeClr val="accent6"/>
                </a:solidFill>
                <a:latin typeface="Calibri"/>
                <a:cs typeface="Calibri"/>
              </a:rPr>
              <a:t>the</a:t>
            </a:r>
            <a:r>
              <a:rPr lang="de-DE" dirty="0">
                <a:solidFill>
                  <a:schemeClr val="accent6"/>
                </a:solidFill>
                <a:latin typeface="Calibri"/>
                <a:cs typeface="Calibri"/>
              </a:rPr>
              <a:t> </a:t>
            </a:r>
            <a:r>
              <a:rPr lang="de-DE" dirty="0" err="1">
                <a:solidFill>
                  <a:schemeClr val="accent6"/>
                </a:solidFill>
                <a:latin typeface="Calibri"/>
                <a:cs typeface="Calibri"/>
              </a:rPr>
              <a:t>universe</a:t>
            </a:r>
            <a:r>
              <a:rPr lang="de-DE" dirty="0">
                <a:solidFill>
                  <a:schemeClr val="accent6"/>
                </a:solidFill>
                <a:latin typeface="Calibri"/>
                <a:cs typeface="Calibri"/>
              </a:rPr>
              <a:t>? </a:t>
            </a:r>
            <a:r>
              <a:rPr lang="de-DE" dirty="0">
                <a:solidFill>
                  <a:srgbClr val="FF0066"/>
                </a:solidFill>
                <a:latin typeface="Calibri"/>
                <a:cs typeface="Calibri"/>
                <a:sym typeface="Wingdings" panose="05000000000000000000" pitchFamily="2" charset="2"/>
              </a:rPr>
              <a:t> </a:t>
            </a:r>
            <a:r>
              <a:rPr lang="de-DE" i="1" dirty="0" err="1">
                <a:solidFill>
                  <a:srgbClr val="FF0066"/>
                </a:solidFill>
                <a:latin typeface="Calibri"/>
                <a:cs typeface="Calibri"/>
                <a:sym typeface="Wingdings" panose="05000000000000000000" pitchFamily="2" charset="2"/>
              </a:rPr>
              <a:t>belongs</a:t>
            </a:r>
            <a:r>
              <a:rPr lang="de-DE" i="1" dirty="0">
                <a:solidFill>
                  <a:srgbClr val="FF0066"/>
                </a:solidFill>
                <a:latin typeface="Calibri"/>
                <a:cs typeface="Calibri"/>
                <a:sym typeface="Wingdings" panose="05000000000000000000" pitchFamily="2" charset="2"/>
              </a:rPr>
              <a:t> </a:t>
            </a:r>
            <a:r>
              <a:rPr lang="de-DE" i="1" dirty="0" err="1">
                <a:solidFill>
                  <a:srgbClr val="FF0066"/>
                </a:solidFill>
                <a:latin typeface="Calibri"/>
                <a:cs typeface="Calibri"/>
                <a:sym typeface="Wingdings" panose="05000000000000000000" pitchFamily="2" charset="2"/>
              </a:rPr>
              <a:t>to</a:t>
            </a:r>
            <a:r>
              <a:rPr lang="de-DE" i="1" dirty="0">
                <a:solidFill>
                  <a:srgbClr val="FF0066"/>
                </a:solidFill>
                <a:latin typeface="Calibri"/>
                <a:cs typeface="Calibri"/>
                <a:sym typeface="Wingdings" panose="05000000000000000000" pitchFamily="2" charset="2"/>
              </a:rPr>
              <a:t> </a:t>
            </a:r>
            <a:r>
              <a:rPr lang="de-DE" i="1" dirty="0" err="1">
                <a:solidFill>
                  <a:srgbClr val="FF0066"/>
                </a:solidFill>
                <a:latin typeface="Calibri"/>
                <a:cs typeface="Calibri"/>
                <a:sym typeface="Wingdings" panose="05000000000000000000" pitchFamily="2" charset="2"/>
              </a:rPr>
              <a:t>the</a:t>
            </a:r>
            <a:r>
              <a:rPr lang="de-DE" i="1" dirty="0">
                <a:solidFill>
                  <a:srgbClr val="FF0066"/>
                </a:solidFill>
                <a:latin typeface="Calibri"/>
                <a:cs typeface="Calibri"/>
                <a:sym typeface="Wingdings" panose="05000000000000000000" pitchFamily="2" charset="2"/>
              </a:rPr>
              <a:t> top </a:t>
            </a:r>
            <a:r>
              <a:rPr lang="de-DE" i="1" dirty="0" err="1">
                <a:solidFill>
                  <a:srgbClr val="FF0066"/>
                </a:solidFill>
                <a:latin typeface="Calibri"/>
                <a:cs typeface="Calibri"/>
                <a:sym typeface="Wingdings" panose="05000000000000000000" pitchFamily="2" charset="2"/>
              </a:rPr>
              <a:t>unanswered</a:t>
            </a:r>
            <a:r>
              <a:rPr lang="de-DE" i="1" dirty="0">
                <a:solidFill>
                  <a:srgbClr val="FF0066"/>
                </a:solidFill>
                <a:latin typeface="Calibri"/>
                <a:cs typeface="Calibri"/>
                <a:sym typeface="Wingdings" panose="05000000000000000000" pitchFamily="2" charset="2"/>
              </a:rPr>
              <a:t> </a:t>
            </a:r>
            <a:r>
              <a:rPr lang="de-DE" i="1" dirty="0" err="1">
                <a:solidFill>
                  <a:srgbClr val="FF0066"/>
                </a:solidFill>
                <a:latin typeface="Calibri"/>
                <a:cs typeface="Calibri"/>
                <a:sym typeface="Wingdings" panose="05000000000000000000" pitchFamily="2" charset="2"/>
              </a:rPr>
              <a:t>questions</a:t>
            </a:r>
            <a:r>
              <a:rPr lang="de-DE" i="1" dirty="0">
                <a:solidFill>
                  <a:srgbClr val="FF0066"/>
                </a:solidFill>
                <a:latin typeface="Calibri"/>
                <a:cs typeface="Calibri"/>
                <a:sym typeface="Wingdings" panose="05000000000000000000" pitchFamily="2" charset="2"/>
              </a:rPr>
              <a:t> in </a:t>
            </a:r>
            <a:r>
              <a:rPr lang="de-DE" i="1" dirty="0" err="1">
                <a:solidFill>
                  <a:srgbClr val="FF0066"/>
                </a:solidFill>
                <a:latin typeface="Calibri"/>
                <a:cs typeface="Calibri"/>
                <a:sym typeface="Wingdings" panose="05000000000000000000" pitchFamily="2" charset="2"/>
              </a:rPr>
              <a:t>physics</a:t>
            </a:r>
            <a:r>
              <a:rPr lang="de-DE" dirty="0"/>
              <a:t/>
            </a:r>
            <a:br>
              <a:rPr lang="de-DE" dirty="0"/>
            </a:br>
            <a:endParaRPr lang="de-DE" dirty="0"/>
          </a:p>
          <a:p>
            <a:pPr lvl="1" fontAlgn="auto">
              <a:spcAft>
                <a:spcPts val="0"/>
              </a:spcAft>
              <a:defRPr/>
            </a:pPr>
            <a:endParaRPr lang="de-DE" dirty="0"/>
          </a:p>
        </p:txBody>
      </p:sp>
    </p:spTree>
    <p:extLst>
      <p:ext uri="{BB962C8B-B14F-4D97-AF65-F5344CB8AC3E}">
        <p14:creationId xmlns:p14="http://schemas.microsoft.com/office/powerpoint/2010/main" val="4139020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09842" y="276854"/>
            <a:ext cx="9846466" cy="787557"/>
          </a:xfrm>
        </p:spPr>
        <p:txBody>
          <a:bodyPr/>
          <a:lstStyle/>
          <a:p>
            <a:pPr eaLnBrk="1" hangingPunct="1"/>
            <a:r>
              <a:rPr lang="en-US" altLang="en-US" dirty="0">
                <a:solidFill>
                  <a:srgbClr val="FF0066"/>
                </a:solidFill>
                <a:latin typeface="Arial" panose="020B0604020202020204" pitchFamily="34" charset="0"/>
                <a:cs typeface="Arial" panose="020B0604020202020204" pitchFamily="34" charset="0"/>
              </a:rPr>
              <a:t>Further push of FAIR science motivation</a:t>
            </a:r>
            <a:r>
              <a:rPr lang="en-US" altLang="en-US" dirty="0">
                <a:solidFill>
                  <a:srgbClr val="000000"/>
                </a:solidFill>
                <a:latin typeface="Arial" panose="020B0604020202020204" pitchFamily="34" charset="0"/>
                <a:cs typeface="Arial" panose="020B0604020202020204" pitchFamily="34" charset="0"/>
              </a:rPr>
              <a:t/>
            </a:r>
            <a:br>
              <a:rPr lang="en-US" altLang="en-US" dirty="0">
                <a:solidFill>
                  <a:srgbClr val="000000"/>
                </a:solidFill>
                <a:latin typeface="Arial" panose="020B0604020202020204" pitchFamily="34" charset="0"/>
                <a:cs typeface="Arial" panose="020B0604020202020204" pitchFamily="34" charset="0"/>
              </a:rPr>
            </a:br>
            <a:r>
              <a:rPr lang="en-US" altLang="en-US" dirty="0">
                <a:solidFill>
                  <a:schemeClr val="tx2"/>
                </a:solidFill>
                <a:latin typeface="Calibri" panose="020F0502020204030204" pitchFamily="34" charset="0"/>
                <a:cs typeface="Calibri" panose="020F0502020204030204" pitchFamily="34" charset="0"/>
              </a:rPr>
              <a:t>… </a:t>
            </a:r>
            <a:r>
              <a:rPr lang="de-DE" altLang="de-DE" dirty="0" err="1">
                <a:solidFill>
                  <a:schemeClr val="tx2"/>
                </a:solidFill>
                <a:latin typeface="Calibri" panose="020F0502020204030204" pitchFamily="34" charset="0"/>
                <a:cs typeface="Calibri" panose="020F0502020204030204" pitchFamily="34" charset="0"/>
              </a:rPr>
              <a:t>by</a:t>
            </a:r>
            <a:r>
              <a:rPr lang="de-DE" altLang="de-DE" dirty="0">
                <a:solidFill>
                  <a:schemeClr val="tx2"/>
                </a:solidFill>
                <a:latin typeface="Calibri" panose="020F0502020204030204" pitchFamily="34" charset="0"/>
                <a:cs typeface="Calibri" panose="020F0502020204030204" pitchFamily="34" charset="0"/>
              </a:rPr>
              <a:t> multimessenger </a:t>
            </a:r>
            <a:r>
              <a:rPr lang="de-DE" altLang="de-DE" dirty="0" err="1">
                <a:solidFill>
                  <a:schemeClr val="tx2"/>
                </a:solidFill>
                <a:latin typeface="Calibri" panose="020F0502020204030204" pitchFamily="34" charset="0"/>
                <a:cs typeface="Calibri" panose="020F0502020204030204" pitchFamily="34" charset="0"/>
              </a:rPr>
              <a:t>study</a:t>
            </a:r>
            <a:r>
              <a:rPr lang="de-DE" altLang="de-DE" dirty="0">
                <a:solidFill>
                  <a:schemeClr val="tx2"/>
                </a:solidFill>
                <a:latin typeface="Calibri" panose="020F0502020204030204" pitchFamily="34" charset="0"/>
                <a:cs typeface="Calibri" panose="020F0502020204030204" pitchFamily="34" charset="0"/>
              </a:rPr>
              <a:t> </a:t>
            </a:r>
            <a:r>
              <a:rPr lang="de-DE" altLang="de-DE" dirty="0" err="1">
                <a:solidFill>
                  <a:schemeClr val="tx2"/>
                </a:solidFill>
                <a:latin typeface="Calibri" panose="020F0502020204030204" pitchFamily="34" charset="0"/>
                <a:cs typeface="Calibri" panose="020F0502020204030204" pitchFamily="34" charset="0"/>
              </a:rPr>
              <a:t>of</a:t>
            </a:r>
            <a:r>
              <a:rPr lang="de-DE" altLang="de-DE" dirty="0">
                <a:solidFill>
                  <a:schemeClr val="tx2"/>
                </a:solidFill>
                <a:latin typeface="Calibri" panose="020F0502020204030204" pitchFamily="34" charset="0"/>
                <a:cs typeface="Calibri" panose="020F0502020204030204" pitchFamily="34" charset="0"/>
              </a:rPr>
              <a:t> a </a:t>
            </a:r>
            <a:r>
              <a:rPr lang="de-DE" altLang="de-DE" dirty="0" err="1">
                <a:solidFill>
                  <a:schemeClr val="tx2"/>
                </a:solidFill>
                <a:latin typeface="Calibri" panose="020F0502020204030204" pitchFamily="34" charset="0"/>
                <a:cs typeface="Calibri" panose="020F0502020204030204" pitchFamily="34" charset="0"/>
              </a:rPr>
              <a:t>neutron</a:t>
            </a:r>
            <a:r>
              <a:rPr lang="de-DE" altLang="de-DE" dirty="0">
                <a:solidFill>
                  <a:schemeClr val="tx2"/>
                </a:solidFill>
                <a:latin typeface="Calibri" panose="020F0502020204030204" pitchFamily="34" charset="0"/>
                <a:cs typeface="Calibri" panose="020F0502020204030204" pitchFamily="34" charset="0"/>
              </a:rPr>
              <a:t>-star </a:t>
            </a:r>
            <a:r>
              <a:rPr lang="de-DE" altLang="de-DE" dirty="0" err="1">
                <a:solidFill>
                  <a:schemeClr val="tx2"/>
                </a:solidFill>
                <a:latin typeface="Calibri" panose="020F0502020204030204" pitchFamily="34" charset="0"/>
                <a:cs typeface="Calibri" panose="020F0502020204030204" pitchFamily="34" charset="0"/>
              </a:rPr>
              <a:t>merger</a:t>
            </a:r>
            <a:r>
              <a:rPr lang="de-DE" altLang="de-DE" dirty="0">
                <a:solidFill>
                  <a:schemeClr val="tx2"/>
                </a:solidFill>
                <a:latin typeface="Calibri" panose="020F0502020204030204" pitchFamily="34" charset="0"/>
                <a:cs typeface="Calibri" panose="020F0502020204030204" pitchFamily="34" charset="0"/>
              </a:rPr>
              <a:t> in </a:t>
            </a:r>
            <a:r>
              <a:rPr lang="de-DE" altLang="de-DE" dirty="0" err="1">
                <a:solidFill>
                  <a:schemeClr val="tx2"/>
                </a:solidFill>
                <a:latin typeface="Calibri" panose="020F0502020204030204" pitchFamily="34" charset="0"/>
                <a:cs typeface="Calibri" panose="020F0502020204030204" pitchFamily="34" charset="0"/>
              </a:rPr>
              <a:t>summer</a:t>
            </a:r>
            <a:r>
              <a:rPr lang="de-DE" altLang="de-DE" dirty="0">
                <a:solidFill>
                  <a:schemeClr val="tx2"/>
                </a:solidFill>
                <a:latin typeface="Calibri" panose="020F0502020204030204" pitchFamily="34" charset="0"/>
                <a:cs typeface="Calibri" panose="020F0502020204030204" pitchFamily="34" charset="0"/>
              </a:rPr>
              <a:t> 2017</a:t>
            </a:r>
            <a:endParaRPr lang="de-DE" altLang="de-DE" dirty="0">
              <a:solidFill>
                <a:schemeClr val="tx2"/>
              </a:solidFill>
            </a:endParaRPr>
          </a:p>
        </p:txBody>
      </p:sp>
      <p:pic>
        <p:nvPicPr>
          <p:cNvPr id="4"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sp>
        <p:nvSpPr>
          <p:cNvPr id="19" name="Foliennummernplatzhalter 3">
            <a:extLst>
              <a:ext uri="{FF2B5EF4-FFF2-40B4-BE49-F238E27FC236}">
                <a16:creationId xmlns:a16="http://schemas.microsoft.com/office/drawing/2014/main" id="{EE589B2F-668A-5B49-A82A-261712EF7C58}"/>
              </a:ext>
            </a:extLst>
          </p:cNvPr>
          <p:cNvSpPr>
            <a:spLocks noGrp="1"/>
          </p:cNvSpPr>
          <p:nvPr>
            <p:ph type="sldNum" sz="quarter" idx="4294967295"/>
          </p:nvPr>
        </p:nvSpPr>
        <p:spPr bwMode="auto">
          <a:xfrm>
            <a:off x="8610601" y="6661150"/>
            <a:ext cx="15875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a:spcBef>
                <a:spcPct val="0"/>
              </a:spcBef>
              <a:buClrTx/>
              <a:buFontTx/>
              <a:buNone/>
            </a:pPr>
            <a:fld id="{D2143889-EB6E-4548-A647-31B05A098F98}" type="slidenum">
              <a:rPr lang="de-DE" altLang="de-DE" sz="1000" smtClean="0"/>
              <a:pPr>
                <a:spcBef>
                  <a:spcPct val="0"/>
                </a:spcBef>
                <a:buClrTx/>
                <a:buFontTx/>
                <a:buNone/>
              </a:pPr>
              <a:t>6</a:t>
            </a:fld>
            <a:endParaRPr lang="de-DE" altLang="de-DE" sz="1000"/>
          </a:p>
        </p:txBody>
      </p:sp>
      <p:sp>
        <p:nvSpPr>
          <p:cNvPr id="20" name="Rechteck 5">
            <a:extLst>
              <a:ext uri="{FF2B5EF4-FFF2-40B4-BE49-F238E27FC236}">
                <a16:creationId xmlns:a16="http://schemas.microsoft.com/office/drawing/2014/main" id="{F80417E7-5FA9-6D48-AF50-27D53BEF3F26}"/>
              </a:ext>
            </a:extLst>
          </p:cNvPr>
          <p:cNvSpPr/>
          <p:nvPr/>
        </p:nvSpPr>
        <p:spPr>
          <a:xfrm>
            <a:off x="1322388" y="3938587"/>
            <a:ext cx="3821113" cy="29781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1" name="object 4">
            <a:extLst>
              <a:ext uri="{FF2B5EF4-FFF2-40B4-BE49-F238E27FC236}">
                <a16:creationId xmlns:a16="http://schemas.microsoft.com/office/drawing/2014/main" id="{C6A6DE45-C431-5D44-9CA0-E307F7A9BBDD}"/>
              </a:ext>
            </a:extLst>
          </p:cNvPr>
          <p:cNvSpPr>
            <a:spLocks noChangeArrowheads="1"/>
          </p:cNvSpPr>
          <p:nvPr/>
        </p:nvSpPr>
        <p:spPr bwMode="auto">
          <a:xfrm>
            <a:off x="1601789" y="1373187"/>
            <a:ext cx="3482975" cy="24050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eaLnBrk="1" hangingPunct="1">
              <a:spcBef>
                <a:spcPct val="0"/>
              </a:spcBef>
              <a:buClrTx/>
              <a:buFontTx/>
              <a:buNone/>
            </a:pPr>
            <a:endParaRPr lang="de-DE" altLang="de-DE" sz="1800">
              <a:solidFill>
                <a:srgbClr val="000000"/>
              </a:solidFill>
              <a:latin typeface="Arial" panose="020B0604020202020204" pitchFamily="34" charset="0"/>
              <a:cs typeface="Arial" panose="020B0604020202020204" pitchFamily="34" charset="0"/>
            </a:endParaRPr>
          </a:p>
        </p:txBody>
      </p:sp>
      <p:sp>
        <p:nvSpPr>
          <p:cNvPr id="22" name="Textfeld 30">
            <a:extLst>
              <a:ext uri="{FF2B5EF4-FFF2-40B4-BE49-F238E27FC236}">
                <a16:creationId xmlns:a16="http://schemas.microsoft.com/office/drawing/2014/main" id="{9BB06A3E-EA29-6D41-AAE3-156CC6AD4EE7}"/>
              </a:ext>
            </a:extLst>
          </p:cNvPr>
          <p:cNvSpPr txBox="1">
            <a:spLocks noChangeArrowheads="1"/>
          </p:cNvSpPr>
          <p:nvPr/>
        </p:nvSpPr>
        <p:spPr bwMode="auto">
          <a:xfrm>
            <a:off x="1624014" y="3730625"/>
            <a:ext cx="34734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algn="ctr" eaLnBrk="1" hangingPunct="1">
              <a:spcBef>
                <a:spcPct val="0"/>
              </a:spcBef>
              <a:buClrTx/>
              <a:buFontTx/>
              <a:buNone/>
            </a:pPr>
            <a:r>
              <a:rPr lang="en-US" altLang="de-DE" sz="1800">
                <a:solidFill>
                  <a:srgbClr val="000000"/>
                </a:solidFill>
                <a:cs typeface="Arial" panose="020B0604020202020204" pitchFamily="34" charset="0"/>
              </a:rPr>
              <a:t>Electromagnetic “Kilonova” Signal</a:t>
            </a:r>
          </a:p>
        </p:txBody>
      </p:sp>
      <p:sp>
        <p:nvSpPr>
          <p:cNvPr id="23" name="object 8">
            <a:extLst>
              <a:ext uri="{FF2B5EF4-FFF2-40B4-BE49-F238E27FC236}">
                <a16:creationId xmlns:a16="http://schemas.microsoft.com/office/drawing/2014/main" id="{12D7767C-EE39-DD4F-90D4-33442AFF38E7}"/>
              </a:ext>
            </a:extLst>
          </p:cNvPr>
          <p:cNvSpPr txBox="1"/>
          <p:nvPr/>
        </p:nvSpPr>
        <p:spPr>
          <a:xfrm>
            <a:off x="2251076" y="2220912"/>
            <a:ext cx="2073275" cy="368300"/>
          </a:xfrm>
          <a:prstGeom prst="rect">
            <a:avLst/>
          </a:prstGeom>
        </p:spPr>
        <p:txBody>
          <a:bodyPr lIns="0" tIns="0" rIns="0" bIns="0">
            <a:spAutoFit/>
          </a:bodyPr>
          <a:lstStyle/>
          <a:p>
            <a:pPr marL="12700" eaLnBrk="1" fontAlgn="auto" hangingPunct="1">
              <a:lnSpc>
                <a:spcPts val="1430"/>
              </a:lnSpc>
              <a:spcBef>
                <a:spcPts val="0"/>
              </a:spcBef>
              <a:spcAft>
                <a:spcPts val="0"/>
              </a:spcAft>
              <a:defRPr/>
            </a:pPr>
            <a:r>
              <a:rPr sz="1200" spc="-30" dirty="0">
                <a:solidFill>
                  <a:srgbClr val="0000CC"/>
                </a:solidFill>
                <a:latin typeface="Arial"/>
                <a:cs typeface="Arial"/>
              </a:rPr>
              <a:t>M</a:t>
            </a:r>
            <a:r>
              <a:rPr sz="1200" spc="5" dirty="0">
                <a:solidFill>
                  <a:srgbClr val="0000CC"/>
                </a:solidFill>
                <a:latin typeface="Arial"/>
                <a:cs typeface="Arial"/>
              </a:rPr>
              <a:t>e</a:t>
            </a:r>
            <a:r>
              <a:rPr sz="1200" spc="-35" dirty="0">
                <a:solidFill>
                  <a:srgbClr val="0000CC"/>
                </a:solidFill>
                <a:latin typeface="Arial"/>
                <a:cs typeface="Arial"/>
              </a:rPr>
              <a:t>t</a:t>
            </a:r>
            <a:r>
              <a:rPr sz="1200" spc="-80" dirty="0">
                <a:solidFill>
                  <a:srgbClr val="0000CC"/>
                </a:solidFill>
                <a:latin typeface="Arial"/>
                <a:cs typeface="Arial"/>
              </a:rPr>
              <a:t>z</a:t>
            </a:r>
            <a:r>
              <a:rPr lang="de-DE" sz="1200" spc="-80" dirty="0">
                <a:solidFill>
                  <a:srgbClr val="0000CC"/>
                </a:solidFill>
                <a:latin typeface="Arial"/>
                <a:cs typeface="Arial"/>
              </a:rPr>
              <a:t>g</a:t>
            </a:r>
            <a:r>
              <a:rPr sz="1200" spc="5" dirty="0" err="1">
                <a:solidFill>
                  <a:srgbClr val="0000CC"/>
                </a:solidFill>
                <a:latin typeface="Arial"/>
                <a:cs typeface="Arial"/>
              </a:rPr>
              <a:t>e</a:t>
            </a:r>
            <a:r>
              <a:rPr sz="1200" spc="-100" dirty="0" err="1">
                <a:solidFill>
                  <a:srgbClr val="0000CC"/>
                </a:solidFill>
                <a:latin typeface="Arial"/>
                <a:cs typeface="Arial"/>
              </a:rPr>
              <a:t>r</a:t>
            </a:r>
            <a:r>
              <a:rPr sz="1200" dirty="0">
                <a:solidFill>
                  <a:srgbClr val="0000CC"/>
                </a:solidFill>
                <a:latin typeface="Arial"/>
                <a:cs typeface="Arial"/>
              </a:rPr>
              <a:t>,</a:t>
            </a:r>
            <a:r>
              <a:rPr sz="1200" spc="155" dirty="0">
                <a:solidFill>
                  <a:srgbClr val="0000CC"/>
                </a:solidFill>
                <a:latin typeface="Arial"/>
                <a:cs typeface="Arial"/>
              </a:rPr>
              <a:t> </a:t>
            </a:r>
            <a:r>
              <a:rPr lang="de-DE" sz="1200" u="sng" spc="-35" dirty="0">
                <a:solidFill>
                  <a:srgbClr val="0000CC"/>
                </a:solidFill>
                <a:latin typeface="Arial"/>
                <a:cs typeface="Arial"/>
              </a:rPr>
              <a:t>Martinez-Pinedo, Arcones</a:t>
            </a:r>
            <a:r>
              <a:rPr lang="de-DE" sz="1200" spc="-35" dirty="0">
                <a:solidFill>
                  <a:srgbClr val="0000CC"/>
                </a:solidFill>
                <a:latin typeface="Arial"/>
                <a:cs typeface="Arial"/>
              </a:rPr>
              <a:t> </a:t>
            </a:r>
            <a:r>
              <a:rPr sz="1200" spc="5" dirty="0">
                <a:solidFill>
                  <a:srgbClr val="0000CC"/>
                </a:solidFill>
                <a:latin typeface="Arial"/>
                <a:cs typeface="Arial"/>
              </a:rPr>
              <a:t>e</a:t>
            </a:r>
            <a:r>
              <a:rPr sz="1200" dirty="0">
                <a:solidFill>
                  <a:srgbClr val="0000CC"/>
                </a:solidFill>
                <a:latin typeface="Arial"/>
                <a:cs typeface="Arial"/>
              </a:rPr>
              <a:t>t</a:t>
            </a:r>
            <a:r>
              <a:rPr sz="1200" spc="5" dirty="0">
                <a:solidFill>
                  <a:srgbClr val="0000CC"/>
                </a:solidFill>
                <a:latin typeface="Arial"/>
                <a:cs typeface="Arial"/>
              </a:rPr>
              <a:t> a</a:t>
            </a:r>
            <a:r>
              <a:rPr sz="1200" spc="-45" dirty="0">
                <a:solidFill>
                  <a:srgbClr val="0000CC"/>
                </a:solidFill>
                <a:latin typeface="Arial"/>
                <a:cs typeface="Arial"/>
              </a:rPr>
              <a:t>l</a:t>
            </a:r>
            <a:r>
              <a:rPr lang="de-DE" sz="1200" dirty="0">
                <a:solidFill>
                  <a:srgbClr val="0000CC"/>
                </a:solidFill>
                <a:latin typeface="Arial"/>
                <a:cs typeface="Arial"/>
              </a:rPr>
              <a:t>. (</a:t>
            </a:r>
            <a:r>
              <a:rPr sz="1200" spc="5" dirty="0">
                <a:solidFill>
                  <a:srgbClr val="0000CC"/>
                </a:solidFill>
                <a:latin typeface="Arial"/>
                <a:cs typeface="Arial"/>
              </a:rPr>
              <a:t>201</a:t>
            </a:r>
            <a:r>
              <a:rPr sz="1200" dirty="0">
                <a:solidFill>
                  <a:srgbClr val="0000CC"/>
                </a:solidFill>
                <a:latin typeface="Arial"/>
                <a:cs typeface="Arial"/>
              </a:rPr>
              <a:t>0</a:t>
            </a:r>
            <a:r>
              <a:rPr lang="de-DE" sz="1200" dirty="0">
                <a:solidFill>
                  <a:srgbClr val="0000CC"/>
                </a:solidFill>
                <a:latin typeface="Arial"/>
                <a:cs typeface="Arial"/>
              </a:rPr>
              <a:t>)</a:t>
            </a:r>
            <a:endParaRPr sz="1200" dirty="0">
              <a:solidFill>
                <a:prstClr val="black"/>
              </a:solidFill>
              <a:latin typeface="Arial"/>
              <a:cs typeface="Arial"/>
            </a:endParaRPr>
          </a:p>
        </p:txBody>
      </p:sp>
      <p:cxnSp>
        <p:nvCxnSpPr>
          <p:cNvPr id="24" name="Gerade Verbindung mit Pfeil 8">
            <a:extLst>
              <a:ext uri="{FF2B5EF4-FFF2-40B4-BE49-F238E27FC236}">
                <a16:creationId xmlns:a16="http://schemas.microsoft.com/office/drawing/2014/main" id="{1CA70A28-3562-0841-A011-17D8FD606FB4}"/>
              </a:ext>
            </a:extLst>
          </p:cNvPr>
          <p:cNvCxnSpPr/>
          <p:nvPr/>
        </p:nvCxnSpPr>
        <p:spPr>
          <a:xfrm flipV="1">
            <a:off x="2776539" y="1827212"/>
            <a:ext cx="179387" cy="320675"/>
          </a:xfrm>
          <a:prstGeom prst="straightConnector1">
            <a:avLst/>
          </a:prstGeom>
          <a:ln>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object 8">
            <a:extLst>
              <a:ext uri="{FF2B5EF4-FFF2-40B4-BE49-F238E27FC236}">
                <a16:creationId xmlns:a16="http://schemas.microsoft.com/office/drawing/2014/main" id="{5C58469C-359E-564B-9612-E3BBDF44E7D4}"/>
              </a:ext>
            </a:extLst>
          </p:cNvPr>
          <p:cNvSpPr txBox="1"/>
          <p:nvPr/>
        </p:nvSpPr>
        <p:spPr>
          <a:xfrm>
            <a:off x="2417764" y="3009900"/>
            <a:ext cx="3240087" cy="366712"/>
          </a:xfrm>
          <a:prstGeom prst="rect">
            <a:avLst/>
          </a:prstGeom>
        </p:spPr>
        <p:txBody>
          <a:bodyPr lIns="0" tIns="0" rIns="0" bIns="0">
            <a:spAutoFit/>
          </a:bodyPr>
          <a:lstStyle/>
          <a:p>
            <a:pPr marL="4763" algn="ctr" eaLnBrk="1" fontAlgn="auto" hangingPunct="1">
              <a:lnSpc>
                <a:spcPts val="1430"/>
              </a:lnSpc>
              <a:spcBef>
                <a:spcPts val="865"/>
              </a:spcBef>
              <a:spcAft>
                <a:spcPts val="0"/>
              </a:spcAft>
              <a:defRPr/>
            </a:pPr>
            <a:r>
              <a:rPr lang="fr-FR" sz="1200" spc="30" dirty="0" err="1">
                <a:solidFill>
                  <a:srgbClr val="FF0000"/>
                </a:solidFill>
                <a:latin typeface="Arial"/>
                <a:cs typeface="Arial"/>
              </a:rPr>
              <a:t>C</a:t>
            </a:r>
            <a:r>
              <a:rPr lang="fr-FR" sz="1200" spc="5" dirty="0" err="1">
                <a:solidFill>
                  <a:srgbClr val="FF0000"/>
                </a:solidFill>
                <a:latin typeface="Arial"/>
                <a:cs typeface="Arial"/>
              </a:rPr>
              <a:t>o</a:t>
            </a:r>
            <a:r>
              <a:rPr lang="fr-FR" sz="1200" spc="-45" dirty="0" err="1">
                <a:solidFill>
                  <a:srgbClr val="FF0000"/>
                </a:solidFill>
                <a:latin typeface="Arial"/>
                <a:cs typeface="Arial"/>
              </a:rPr>
              <a:t>w</a:t>
            </a:r>
            <a:r>
              <a:rPr lang="fr-FR" sz="1200" spc="5" dirty="0" err="1">
                <a:solidFill>
                  <a:srgbClr val="FF0000"/>
                </a:solidFill>
                <a:latin typeface="Arial"/>
                <a:cs typeface="Arial"/>
              </a:rPr>
              <a:t>pe</a:t>
            </a:r>
            <a:r>
              <a:rPr lang="fr-FR" sz="1200" spc="-30" dirty="0" err="1">
                <a:solidFill>
                  <a:srgbClr val="FF0000"/>
                </a:solidFill>
                <a:latin typeface="Arial"/>
                <a:cs typeface="Arial"/>
              </a:rPr>
              <a:t>r</a:t>
            </a:r>
            <a:r>
              <a:rPr lang="fr-FR" sz="1200" spc="-35" dirty="0" err="1">
                <a:solidFill>
                  <a:srgbClr val="FF0000"/>
                </a:solidFill>
                <a:latin typeface="Arial"/>
                <a:cs typeface="Arial"/>
              </a:rPr>
              <a:t>t</a:t>
            </a:r>
            <a:r>
              <a:rPr lang="fr-FR" sz="1200" spc="-70" dirty="0" err="1">
                <a:solidFill>
                  <a:srgbClr val="FF0000"/>
                </a:solidFill>
                <a:latin typeface="Arial"/>
                <a:cs typeface="Arial"/>
              </a:rPr>
              <a:t>h</a:t>
            </a:r>
            <a:r>
              <a:rPr lang="fr-FR" sz="1200" spc="-45" dirty="0" err="1">
                <a:solidFill>
                  <a:srgbClr val="FF0000"/>
                </a:solidFill>
                <a:latin typeface="Arial"/>
                <a:cs typeface="Arial"/>
              </a:rPr>
              <a:t>w</a:t>
            </a:r>
            <a:r>
              <a:rPr lang="fr-FR" sz="1200" spc="5" dirty="0" err="1">
                <a:solidFill>
                  <a:srgbClr val="FF0000"/>
                </a:solidFill>
                <a:latin typeface="Arial"/>
                <a:cs typeface="Arial"/>
              </a:rPr>
              <a:t>a</a:t>
            </a:r>
            <a:r>
              <a:rPr lang="fr-FR" sz="1200" spc="30" dirty="0" err="1">
                <a:solidFill>
                  <a:srgbClr val="FF0000"/>
                </a:solidFill>
                <a:latin typeface="Arial"/>
                <a:cs typeface="Arial"/>
              </a:rPr>
              <a:t>i</a:t>
            </a:r>
            <a:r>
              <a:rPr lang="fr-FR" sz="1200" spc="-35" dirty="0" err="1">
                <a:solidFill>
                  <a:srgbClr val="FF0000"/>
                </a:solidFill>
                <a:latin typeface="Arial"/>
                <a:cs typeface="Arial"/>
              </a:rPr>
              <a:t>t</a:t>
            </a:r>
            <a:r>
              <a:rPr lang="fr-FR" sz="1200" spc="5" dirty="0" err="1">
                <a:solidFill>
                  <a:srgbClr val="FF0000"/>
                </a:solidFill>
                <a:latin typeface="Arial"/>
                <a:cs typeface="Arial"/>
              </a:rPr>
              <a:t>e</a:t>
            </a:r>
            <a:r>
              <a:rPr lang="fr-FR" sz="1200" dirty="0">
                <a:solidFill>
                  <a:srgbClr val="FF0000"/>
                </a:solidFill>
                <a:latin typeface="Arial"/>
                <a:cs typeface="Arial"/>
              </a:rPr>
              <a:t>,</a:t>
            </a:r>
            <a:r>
              <a:rPr lang="fr-FR" sz="1200" spc="80" dirty="0">
                <a:solidFill>
                  <a:srgbClr val="FF0000"/>
                </a:solidFill>
                <a:latin typeface="Arial"/>
                <a:cs typeface="Arial"/>
              </a:rPr>
              <a:t> </a:t>
            </a:r>
            <a:r>
              <a:rPr lang="fr-FR" sz="1200" spc="5" dirty="0">
                <a:solidFill>
                  <a:srgbClr val="FF0000"/>
                </a:solidFill>
                <a:latin typeface="Arial"/>
                <a:cs typeface="Arial"/>
              </a:rPr>
              <a:t>e</a:t>
            </a:r>
            <a:r>
              <a:rPr lang="fr-FR" sz="1200" dirty="0">
                <a:solidFill>
                  <a:srgbClr val="FF0000"/>
                </a:solidFill>
                <a:latin typeface="Arial"/>
                <a:cs typeface="Arial"/>
              </a:rPr>
              <a:t>t</a:t>
            </a:r>
            <a:r>
              <a:rPr lang="fr-FR" sz="1200" spc="5" dirty="0">
                <a:solidFill>
                  <a:srgbClr val="FF0000"/>
                </a:solidFill>
                <a:latin typeface="Arial"/>
                <a:cs typeface="Arial"/>
              </a:rPr>
              <a:t> a</a:t>
            </a:r>
            <a:r>
              <a:rPr lang="fr-FR" sz="1200" dirty="0">
                <a:solidFill>
                  <a:srgbClr val="FF0000"/>
                </a:solidFill>
                <a:latin typeface="Arial"/>
                <a:cs typeface="Arial"/>
              </a:rPr>
              <a:t>l.</a:t>
            </a:r>
            <a:r>
              <a:rPr lang="fr-FR" sz="1200" spc="-5" dirty="0">
                <a:solidFill>
                  <a:srgbClr val="FF0000"/>
                </a:solidFill>
                <a:latin typeface="Arial"/>
                <a:cs typeface="Arial"/>
              </a:rPr>
              <a:t> (</a:t>
            </a:r>
            <a:r>
              <a:rPr lang="fr-FR" sz="1200" spc="5" dirty="0">
                <a:solidFill>
                  <a:srgbClr val="FF0000"/>
                </a:solidFill>
                <a:latin typeface="Arial"/>
                <a:cs typeface="Arial"/>
              </a:rPr>
              <a:t>201</a:t>
            </a:r>
            <a:r>
              <a:rPr lang="fr-FR" sz="1200" dirty="0">
                <a:solidFill>
                  <a:srgbClr val="FF0000"/>
                </a:solidFill>
                <a:latin typeface="Arial"/>
                <a:cs typeface="Arial"/>
              </a:rPr>
              <a:t>7)</a:t>
            </a:r>
            <a:endParaRPr lang="fr-FR" sz="1200" dirty="0">
              <a:solidFill>
                <a:prstClr val="black"/>
              </a:solidFill>
              <a:latin typeface="Arial"/>
              <a:cs typeface="Arial"/>
            </a:endParaRPr>
          </a:p>
          <a:p>
            <a:pPr marL="4763" algn="ctr" eaLnBrk="1" fontAlgn="auto" hangingPunct="1">
              <a:lnSpc>
                <a:spcPts val="1430"/>
              </a:lnSpc>
              <a:spcBef>
                <a:spcPts val="0"/>
              </a:spcBef>
              <a:spcAft>
                <a:spcPts val="0"/>
              </a:spcAft>
              <a:defRPr/>
            </a:pPr>
            <a:r>
              <a:rPr lang="fr-FR" sz="1200" spc="20" dirty="0" err="1">
                <a:solidFill>
                  <a:srgbClr val="FF0000"/>
                </a:solidFill>
                <a:latin typeface="Arial"/>
                <a:cs typeface="Arial"/>
              </a:rPr>
              <a:t>K</a:t>
            </a:r>
            <a:r>
              <a:rPr lang="fr-FR" sz="1200" spc="30" dirty="0" err="1">
                <a:solidFill>
                  <a:srgbClr val="FF0000"/>
                </a:solidFill>
                <a:latin typeface="Arial"/>
                <a:cs typeface="Arial"/>
              </a:rPr>
              <a:t>i</a:t>
            </a:r>
            <a:r>
              <a:rPr lang="fr-FR" sz="1200" spc="-45" dirty="0" err="1">
                <a:solidFill>
                  <a:srgbClr val="FF0000"/>
                </a:solidFill>
                <a:latin typeface="Arial"/>
                <a:cs typeface="Arial"/>
              </a:rPr>
              <a:t>l</a:t>
            </a:r>
            <a:r>
              <a:rPr lang="fr-FR" sz="1200" dirty="0" err="1">
                <a:solidFill>
                  <a:srgbClr val="FF0000"/>
                </a:solidFill>
                <a:latin typeface="Arial"/>
                <a:cs typeface="Arial"/>
              </a:rPr>
              <a:t>o</a:t>
            </a:r>
            <a:r>
              <a:rPr lang="fr-FR" sz="1200" spc="-70" dirty="0" err="1">
                <a:solidFill>
                  <a:srgbClr val="FF0000"/>
                </a:solidFill>
                <a:latin typeface="Arial"/>
                <a:cs typeface="Arial"/>
              </a:rPr>
              <a:t>n</a:t>
            </a:r>
            <a:r>
              <a:rPr lang="fr-FR" sz="1200" dirty="0" err="1">
                <a:solidFill>
                  <a:srgbClr val="FF0000"/>
                </a:solidFill>
                <a:latin typeface="Arial"/>
                <a:cs typeface="Arial"/>
              </a:rPr>
              <a:t>o</a:t>
            </a:r>
            <a:r>
              <a:rPr lang="fr-FR" sz="1200" spc="-80" dirty="0" err="1">
                <a:solidFill>
                  <a:srgbClr val="FF0000"/>
                </a:solidFill>
                <a:latin typeface="Arial"/>
                <a:cs typeface="Arial"/>
              </a:rPr>
              <a:t>v</a:t>
            </a:r>
            <a:r>
              <a:rPr lang="fr-FR" sz="1200" dirty="0" err="1">
                <a:solidFill>
                  <a:srgbClr val="FF0000"/>
                </a:solidFill>
                <a:latin typeface="Arial"/>
                <a:cs typeface="Arial"/>
              </a:rPr>
              <a:t>a</a:t>
            </a:r>
            <a:r>
              <a:rPr lang="fr-FR" sz="1200" spc="55" dirty="0">
                <a:solidFill>
                  <a:srgbClr val="FF0000"/>
                </a:solidFill>
                <a:latin typeface="Arial"/>
                <a:cs typeface="Arial"/>
              </a:rPr>
              <a:t> </a:t>
            </a:r>
            <a:r>
              <a:rPr lang="fr-FR" sz="1200" dirty="0">
                <a:solidFill>
                  <a:srgbClr val="FF0000"/>
                </a:solidFill>
                <a:latin typeface="Arial"/>
                <a:cs typeface="Arial"/>
              </a:rPr>
              <a:t>obse</a:t>
            </a:r>
            <a:r>
              <a:rPr lang="fr-FR" sz="1200" spc="-30" dirty="0">
                <a:solidFill>
                  <a:srgbClr val="FF0000"/>
                </a:solidFill>
                <a:latin typeface="Arial"/>
                <a:cs typeface="Arial"/>
              </a:rPr>
              <a:t>r</a:t>
            </a:r>
            <a:r>
              <a:rPr lang="fr-FR" sz="1200" spc="-80" dirty="0">
                <a:solidFill>
                  <a:srgbClr val="FF0000"/>
                </a:solidFill>
                <a:latin typeface="Arial"/>
                <a:cs typeface="Arial"/>
              </a:rPr>
              <a:t>v</a:t>
            </a:r>
            <a:r>
              <a:rPr lang="fr-FR" sz="1200" dirty="0">
                <a:solidFill>
                  <a:srgbClr val="FF0000"/>
                </a:solidFill>
                <a:latin typeface="Arial"/>
                <a:cs typeface="Arial"/>
              </a:rPr>
              <a:t>a</a:t>
            </a:r>
            <a:r>
              <a:rPr lang="fr-FR" sz="1200" spc="-35" dirty="0">
                <a:solidFill>
                  <a:srgbClr val="FF0000"/>
                </a:solidFill>
                <a:latin typeface="Arial"/>
                <a:cs typeface="Arial"/>
              </a:rPr>
              <a:t>t</a:t>
            </a:r>
            <a:r>
              <a:rPr lang="fr-FR" sz="1200" spc="30" dirty="0">
                <a:solidFill>
                  <a:srgbClr val="FF0000"/>
                </a:solidFill>
                <a:latin typeface="Arial"/>
                <a:cs typeface="Arial"/>
              </a:rPr>
              <a:t>i</a:t>
            </a:r>
            <a:r>
              <a:rPr lang="fr-FR" sz="1200" dirty="0">
                <a:solidFill>
                  <a:srgbClr val="FF0000"/>
                </a:solidFill>
                <a:latin typeface="Arial"/>
                <a:cs typeface="Arial"/>
              </a:rPr>
              <a:t>o</a:t>
            </a:r>
            <a:r>
              <a:rPr lang="fr-FR" sz="1200" spc="-70" dirty="0">
                <a:solidFill>
                  <a:srgbClr val="FF0000"/>
                </a:solidFill>
                <a:latin typeface="Arial"/>
                <a:cs typeface="Arial"/>
              </a:rPr>
              <a:t>n</a:t>
            </a:r>
            <a:r>
              <a:rPr lang="fr-FR" sz="1200" dirty="0">
                <a:solidFill>
                  <a:srgbClr val="FF0000"/>
                </a:solidFill>
                <a:latin typeface="Arial"/>
                <a:cs typeface="Arial"/>
              </a:rPr>
              <a:t>s</a:t>
            </a:r>
            <a:endParaRPr lang="fr-FR" sz="1200" dirty="0">
              <a:solidFill>
                <a:prstClr val="black"/>
              </a:solidFill>
              <a:latin typeface="Arial"/>
              <a:cs typeface="Arial"/>
            </a:endParaRPr>
          </a:p>
        </p:txBody>
      </p:sp>
      <p:cxnSp>
        <p:nvCxnSpPr>
          <p:cNvPr id="26" name="Gerade Verbindung mit Pfeil 38">
            <a:extLst>
              <a:ext uri="{FF2B5EF4-FFF2-40B4-BE49-F238E27FC236}">
                <a16:creationId xmlns:a16="http://schemas.microsoft.com/office/drawing/2014/main" id="{FC8244E5-7284-0147-8B50-798BB092782A}"/>
              </a:ext>
            </a:extLst>
          </p:cNvPr>
          <p:cNvCxnSpPr/>
          <p:nvPr/>
        </p:nvCxnSpPr>
        <p:spPr>
          <a:xfrm flipV="1">
            <a:off x="4071939" y="2290762"/>
            <a:ext cx="252412" cy="544513"/>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sp>
        <p:nvSpPr>
          <p:cNvPr id="27" name="Rechteck 26">
            <a:extLst>
              <a:ext uri="{FF2B5EF4-FFF2-40B4-BE49-F238E27FC236}">
                <a16:creationId xmlns:a16="http://schemas.microsoft.com/office/drawing/2014/main" id="{9AD7083B-4BF0-5848-80BF-E3D7649DF88D}"/>
              </a:ext>
            </a:extLst>
          </p:cNvPr>
          <p:cNvSpPr/>
          <p:nvPr/>
        </p:nvSpPr>
        <p:spPr>
          <a:xfrm>
            <a:off x="1322388" y="1247775"/>
            <a:ext cx="3817938" cy="27368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8" name="object 9">
            <a:extLst>
              <a:ext uri="{FF2B5EF4-FFF2-40B4-BE49-F238E27FC236}">
                <a16:creationId xmlns:a16="http://schemas.microsoft.com/office/drawing/2014/main" id="{0828FF19-2772-6145-AFB0-78D207931FA7}"/>
              </a:ext>
            </a:extLst>
          </p:cNvPr>
          <p:cNvSpPr>
            <a:spLocks noChangeArrowheads="1"/>
          </p:cNvSpPr>
          <p:nvPr/>
        </p:nvSpPr>
        <p:spPr bwMode="auto">
          <a:xfrm>
            <a:off x="1719264" y="4056062"/>
            <a:ext cx="3295650" cy="2338388"/>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eaLnBrk="1" hangingPunct="1">
              <a:spcBef>
                <a:spcPct val="0"/>
              </a:spcBef>
              <a:buClrTx/>
              <a:buFontTx/>
              <a:buNone/>
            </a:pPr>
            <a:endParaRPr lang="de-DE" altLang="de-DE" sz="1800">
              <a:solidFill>
                <a:srgbClr val="000000"/>
              </a:solidFill>
              <a:latin typeface="Arial" panose="020B0604020202020204" pitchFamily="34" charset="0"/>
              <a:cs typeface="Arial" panose="020B0604020202020204" pitchFamily="34" charset="0"/>
            </a:endParaRPr>
          </a:p>
        </p:txBody>
      </p:sp>
      <p:sp>
        <p:nvSpPr>
          <p:cNvPr id="29" name="Textfeld 32">
            <a:extLst>
              <a:ext uri="{FF2B5EF4-FFF2-40B4-BE49-F238E27FC236}">
                <a16:creationId xmlns:a16="http://schemas.microsoft.com/office/drawing/2014/main" id="{B332E6A7-866F-1648-9C05-94F73A20EFE9}"/>
              </a:ext>
            </a:extLst>
          </p:cNvPr>
          <p:cNvSpPr txBox="1">
            <a:spLocks noChangeArrowheads="1"/>
          </p:cNvSpPr>
          <p:nvPr/>
        </p:nvSpPr>
        <p:spPr bwMode="auto">
          <a:xfrm>
            <a:off x="1739901" y="6372225"/>
            <a:ext cx="3230563"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algn="ctr" eaLnBrk="1" hangingPunct="1">
              <a:spcBef>
                <a:spcPct val="0"/>
              </a:spcBef>
              <a:buClrTx/>
              <a:buFontTx/>
              <a:buNone/>
            </a:pPr>
            <a:r>
              <a:rPr lang="en-US" altLang="de-DE" sz="1600">
                <a:solidFill>
                  <a:srgbClr val="000000"/>
                </a:solidFill>
                <a:cs typeface="Arial" panose="020B0604020202020204" pitchFamily="34" charset="0"/>
              </a:rPr>
              <a:t>Gravitational Wave Signal</a:t>
            </a:r>
          </a:p>
        </p:txBody>
      </p:sp>
      <p:sp>
        <p:nvSpPr>
          <p:cNvPr id="30" name="object 4">
            <a:extLst>
              <a:ext uri="{FF2B5EF4-FFF2-40B4-BE49-F238E27FC236}">
                <a16:creationId xmlns:a16="http://schemas.microsoft.com/office/drawing/2014/main" id="{13427DA6-589D-4B41-9B95-B820B449CA1C}"/>
              </a:ext>
            </a:extLst>
          </p:cNvPr>
          <p:cNvSpPr>
            <a:spLocks noChangeArrowheads="1"/>
          </p:cNvSpPr>
          <p:nvPr/>
        </p:nvSpPr>
        <p:spPr bwMode="auto">
          <a:xfrm>
            <a:off x="1571626" y="1306512"/>
            <a:ext cx="3482975" cy="24050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eaLnBrk="1" hangingPunct="1">
              <a:spcBef>
                <a:spcPct val="0"/>
              </a:spcBef>
              <a:buClrTx/>
              <a:buFontTx/>
              <a:buNone/>
            </a:pPr>
            <a:endParaRPr lang="de-DE" altLang="de-DE" sz="1800">
              <a:solidFill>
                <a:srgbClr val="000000"/>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511C02FB-A733-8D4B-9B08-AA77AE959758}"/>
              </a:ext>
            </a:extLst>
          </p:cNvPr>
          <p:cNvSpPr txBox="1">
            <a:spLocks noChangeArrowheads="1"/>
          </p:cNvSpPr>
          <p:nvPr/>
        </p:nvSpPr>
        <p:spPr bwMode="auto">
          <a:xfrm>
            <a:off x="1624808" y="3734167"/>
            <a:ext cx="347186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DBB63"/>
              </a:buClr>
              <a:buFont typeface="Wingdings" pitchFamily="2" charset="2"/>
              <a:buChar char="§"/>
              <a:defRPr sz="2400">
                <a:solidFill>
                  <a:srgbClr val="333333"/>
                </a:solidFill>
                <a:latin typeface="Calibri" panose="020F0502020204030204" pitchFamily="34" charset="0"/>
                <a:cs typeface="Calibri" panose="020F0502020204030204" pitchFamily="34" charset="0"/>
              </a:defRPr>
            </a:lvl1pPr>
            <a:lvl2pPr marL="742950" indent="-285750">
              <a:spcBef>
                <a:spcPct val="20000"/>
              </a:spcBef>
              <a:buClr>
                <a:srgbClr val="FDBB63"/>
              </a:buClr>
              <a:buFont typeface="Wingdings" pitchFamily="2" charset="2"/>
              <a:buChar char="§"/>
              <a:defRPr sz="2000">
                <a:solidFill>
                  <a:srgbClr val="333333"/>
                </a:solidFill>
                <a:latin typeface="Calibri" panose="020F0502020204030204" pitchFamily="34" charset="0"/>
                <a:cs typeface="Calibri" panose="020F0502020204030204" pitchFamily="34" charset="0"/>
              </a:defRPr>
            </a:lvl2pPr>
            <a:lvl3pPr marL="1143000" indent="-228600">
              <a:spcBef>
                <a:spcPct val="20000"/>
              </a:spcBef>
              <a:buClr>
                <a:srgbClr val="FDBB63"/>
              </a:buClr>
              <a:buFont typeface="Wingdings" pitchFamily="2" charset="2"/>
              <a:buChar char="§"/>
              <a:defRPr>
                <a:solidFill>
                  <a:srgbClr val="333333"/>
                </a:solidFill>
                <a:latin typeface="Calibri" panose="020F0502020204030204" pitchFamily="34" charset="0"/>
                <a:cs typeface="Calibri" panose="020F0502020204030204" pitchFamily="34" charset="0"/>
              </a:defRPr>
            </a:lvl3pPr>
            <a:lvl4pPr marL="1600200" indent="-228600">
              <a:spcBef>
                <a:spcPct val="20000"/>
              </a:spcBef>
              <a:buClr>
                <a:srgbClr val="FDBB63"/>
              </a:buClr>
              <a:buFont typeface="Wingdings" pitchFamily="2" charset="2"/>
              <a:buChar char="§"/>
              <a:defRPr sz="1600">
                <a:solidFill>
                  <a:srgbClr val="333333"/>
                </a:solidFill>
                <a:latin typeface="Calibri" panose="020F0502020204030204" pitchFamily="34" charset="0"/>
                <a:cs typeface="Calibri" panose="020F0502020204030204" pitchFamily="34" charset="0"/>
              </a:defRPr>
            </a:lvl4pPr>
            <a:lvl5pPr marL="2057400" indent="-228600">
              <a:spcBef>
                <a:spcPct val="20000"/>
              </a:spcBef>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5pPr>
            <a:lvl6pPr marL="25146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6pPr>
            <a:lvl7pPr marL="29718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7pPr>
            <a:lvl8pPr marL="34290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8pPr>
            <a:lvl9pPr marL="3886200" indent="-228600" defTabSz="457200" eaLnBrk="0" fontAlgn="base" hangingPunct="0">
              <a:spcBef>
                <a:spcPct val="20000"/>
              </a:spcBef>
              <a:spcAft>
                <a:spcPct val="0"/>
              </a:spcAft>
              <a:buClr>
                <a:srgbClr val="FDBB63"/>
              </a:buClr>
              <a:buFont typeface="Wingdings" pitchFamily="2" charset="2"/>
              <a:buChar char="§"/>
              <a:defRPr sz="1400">
                <a:solidFill>
                  <a:srgbClr val="333333"/>
                </a:solidFill>
                <a:latin typeface="Calibri" panose="020F0502020204030204" pitchFamily="34" charset="0"/>
                <a:cs typeface="Calibri" panose="020F0502020204030204" pitchFamily="34" charset="0"/>
              </a:defRPr>
            </a:lvl9pPr>
          </a:lstStyle>
          <a:p>
            <a:pPr algn="ctr" eaLnBrk="1" hangingPunct="1">
              <a:spcBef>
                <a:spcPct val="0"/>
              </a:spcBef>
              <a:buClrTx/>
              <a:buFontTx/>
              <a:buNone/>
            </a:pPr>
            <a:r>
              <a:rPr lang="en-US" altLang="de-DE" sz="1800" dirty="0">
                <a:solidFill>
                  <a:srgbClr val="000000"/>
                </a:solidFill>
                <a:cs typeface="Arial" panose="020B0604020202020204" pitchFamily="34" charset="0"/>
              </a:rPr>
              <a:t>Electromagnetic “</a:t>
            </a:r>
            <a:r>
              <a:rPr lang="en-US" altLang="de-DE" sz="1800" dirty="0" err="1">
                <a:solidFill>
                  <a:srgbClr val="000000"/>
                </a:solidFill>
                <a:cs typeface="Arial" panose="020B0604020202020204" pitchFamily="34" charset="0"/>
              </a:rPr>
              <a:t>Kilonova</a:t>
            </a:r>
            <a:r>
              <a:rPr lang="en-US" altLang="de-DE" sz="1800" dirty="0">
                <a:solidFill>
                  <a:srgbClr val="000000"/>
                </a:solidFill>
                <a:cs typeface="Arial" panose="020B0604020202020204" pitchFamily="34" charset="0"/>
              </a:rPr>
              <a:t>” Signal</a:t>
            </a:r>
          </a:p>
        </p:txBody>
      </p:sp>
      <p:sp>
        <p:nvSpPr>
          <p:cNvPr id="32" name="object 8">
            <a:extLst>
              <a:ext uri="{FF2B5EF4-FFF2-40B4-BE49-F238E27FC236}">
                <a16:creationId xmlns:a16="http://schemas.microsoft.com/office/drawing/2014/main" id="{B2FDA321-AB09-934C-B8D3-6B53EAA34C5E}"/>
              </a:ext>
            </a:extLst>
          </p:cNvPr>
          <p:cNvSpPr txBox="1"/>
          <p:nvPr/>
        </p:nvSpPr>
        <p:spPr>
          <a:xfrm>
            <a:off x="2220914" y="2154237"/>
            <a:ext cx="2073275" cy="366713"/>
          </a:xfrm>
          <a:prstGeom prst="rect">
            <a:avLst/>
          </a:prstGeom>
        </p:spPr>
        <p:txBody>
          <a:bodyPr lIns="0" tIns="0" rIns="0" bIns="0">
            <a:spAutoFit/>
          </a:bodyPr>
          <a:lstStyle/>
          <a:p>
            <a:pPr marL="12700" eaLnBrk="1" fontAlgn="auto" hangingPunct="1">
              <a:lnSpc>
                <a:spcPts val="1430"/>
              </a:lnSpc>
              <a:spcBef>
                <a:spcPts val="0"/>
              </a:spcBef>
              <a:spcAft>
                <a:spcPts val="0"/>
              </a:spcAft>
              <a:defRPr/>
            </a:pPr>
            <a:r>
              <a:rPr sz="1200" spc="-30" dirty="0">
                <a:solidFill>
                  <a:srgbClr val="0000CC"/>
                </a:solidFill>
                <a:latin typeface="Arial"/>
                <a:cs typeface="Arial"/>
              </a:rPr>
              <a:t>M</a:t>
            </a:r>
            <a:r>
              <a:rPr sz="1200" spc="5" dirty="0">
                <a:solidFill>
                  <a:srgbClr val="0000CC"/>
                </a:solidFill>
                <a:latin typeface="Arial"/>
                <a:cs typeface="Arial"/>
              </a:rPr>
              <a:t>e</a:t>
            </a:r>
            <a:r>
              <a:rPr sz="1200" spc="-35" dirty="0">
                <a:solidFill>
                  <a:srgbClr val="0000CC"/>
                </a:solidFill>
                <a:latin typeface="Arial"/>
                <a:cs typeface="Arial"/>
              </a:rPr>
              <a:t>t</a:t>
            </a:r>
            <a:r>
              <a:rPr sz="1200" spc="-80" dirty="0">
                <a:solidFill>
                  <a:srgbClr val="0000CC"/>
                </a:solidFill>
                <a:latin typeface="Arial"/>
                <a:cs typeface="Arial"/>
              </a:rPr>
              <a:t>z</a:t>
            </a:r>
            <a:r>
              <a:rPr lang="de-DE" sz="1200" spc="-80" dirty="0">
                <a:solidFill>
                  <a:srgbClr val="0000CC"/>
                </a:solidFill>
                <a:latin typeface="Arial"/>
                <a:cs typeface="Arial"/>
              </a:rPr>
              <a:t>g</a:t>
            </a:r>
            <a:r>
              <a:rPr sz="1200" spc="5" dirty="0" err="1">
                <a:solidFill>
                  <a:srgbClr val="0000CC"/>
                </a:solidFill>
                <a:latin typeface="Arial"/>
                <a:cs typeface="Arial"/>
              </a:rPr>
              <a:t>e</a:t>
            </a:r>
            <a:r>
              <a:rPr sz="1200" spc="-100" dirty="0" err="1">
                <a:solidFill>
                  <a:srgbClr val="0000CC"/>
                </a:solidFill>
                <a:latin typeface="Arial"/>
                <a:cs typeface="Arial"/>
              </a:rPr>
              <a:t>r</a:t>
            </a:r>
            <a:r>
              <a:rPr sz="1200" dirty="0">
                <a:solidFill>
                  <a:srgbClr val="0000CC"/>
                </a:solidFill>
                <a:latin typeface="Arial"/>
                <a:cs typeface="Arial"/>
              </a:rPr>
              <a:t>,</a:t>
            </a:r>
            <a:r>
              <a:rPr sz="1200" spc="155" dirty="0">
                <a:solidFill>
                  <a:srgbClr val="0000CC"/>
                </a:solidFill>
                <a:latin typeface="Arial"/>
                <a:cs typeface="Arial"/>
              </a:rPr>
              <a:t> </a:t>
            </a:r>
            <a:r>
              <a:rPr lang="de-DE" sz="1200" u="sng" spc="-35" dirty="0">
                <a:solidFill>
                  <a:srgbClr val="0000CC"/>
                </a:solidFill>
                <a:latin typeface="Arial"/>
                <a:cs typeface="Arial"/>
              </a:rPr>
              <a:t>Martinez-Pinedo, Arcones</a:t>
            </a:r>
            <a:r>
              <a:rPr lang="de-DE" sz="1200" spc="-35" dirty="0">
                <a:solidFill>
                  <a:srgbClr val="0000CC"/>
                </a:solidFill>
                <a:latin typeface="Arial"/>
                <a:cs typeface="Arial"/>
              </a:rPr>
              <a:t> </a:t>
            </a:r>
            <a:r>
              <a:rPr sz="1200" spc="5" dirty="0">
                <a:solidFill>
                  <a:srgbClr val="0000CC"/>
                </a:solidFill>
                <a:latin typeface="Arial"/>
                <a:cs typeface="Arial"/>
              </a:rPr>
              <a:t>e</a:t>
            </a:r>
            <a:r>
              <a:rPr sz="1200" dirty="0">
                <a:solidFill>
                  <a:srgbClr val="0000CC"/>
                </a:solidFill>
                <a:latin typeface="Arial"/>
                <a:cs typeface="Arial"/>
              </a:rPr>
              <a:t>t</a:t>
            </a:r>
            <a:r>
              <a:rPr sz="1200" spc="5" dirty="0">
                <a:solidFill>
                  <a:srgbClr val="0000CC"/>
                </a:solidFill>
                <a:latin typeface="Arial"/>
                <a:cs typeface="Arial"/>
              </a:rPr>
              <a:t> a</a:t>
            </a:r>
            <a:r>
              <a:rPr sz="1200" spc="-45" dirty="0">
                <a:solidFill>
                  <a:srgbClr val="0000CC"/>
                </a:solidFill>
                <a:latin typeface="Arial"/>
                <a:cs typeface="Arial"/>
              </a:rPr>
              <a:t>l</a:t>
            </a:r>
            <a:r>
              <a:rPr lang="de-DE" sz="1200" dirty="0">
                <a:solidFill>
                  <a:srgbClr val="0000CC"/>
                </a:solidFill>
                <a:latin typeface="Arial"/>
                <a:cs typeface="Arial"/>
              </a:rPr>
              <a:t>. (</a:t>
            </a:r>
            <a:r>
              <a:rPr sz="1200" spc="5" dirty="0">
                <a:solidFill>
                  <a:srgbClr val="0000CC"/>
                </a:solidFill>
                <a:latin typeface="Arial"/>
                <a:cs typeface="Arial"/>
              </a:rPr>
              <a:t>201</a:t>
            </a:r>
            <a:r>
              <a:rPr sz="1200" dirty="0">
                <a:solidFill>
                  <a:srgbClr val="0000CC"/>
                </a:solidFill>
                <a:latin typeface="Arial"/>
                <a:cs typeface="Arial"/>
              </a:rPr>
              <a:t>0</a:t>
            </a:r>
            <a:r>
              <a:rPr lang="de-DE" sz="1200" dirty="0">
                <a:solidFill>
                  <a:srgbClr val="0000CC"/>
                </a:solidFill>
                <a:latin typeface="Arial"/>
                <a:cs typeface="Arial"/>
              </a:rPr>
              <a:t>)</a:t>
            </a:r>
            <a:endParaRPr sz="1200" dirty="0">
              <a:solidFill>
                <a:prstClr val="black"/>
              </a:solidFill>
              <a:latin typeface="Arial"/>
              <a:cs typeface="Arial"/>
            </a:endParaRPr>
          </a:p>
        </p:txBody>
      </p:sp>
      <p:cxnSp>
        <p:nvCxnSpPr>
          <p:cNvPr id="33" name="Gerade Verbindung mit Pfeil 8">
            <a:extLst>
              <a:ext uri="{FF2B5EF4-FFF2-40B4-BE49-F238E27FC236}">
                <a16:creationId xmlns:a16="http://schemas.microsoft.com/office/drawing/2014/main" id="{E7461BCB-4CC7-BB42-A1A8-FB5797EF75E0}"/>
              </a:ext>
            </a:extLst>
          </p:cNvPr>
          <p:cNvCxnSpPr/>
          <p:nvPr/>
        </p:nvCxnSpPr>
        <p:spPr>
          <a:xfrm flipV="1">
            <a:off x="2746376" y="1758950"/>
            <a:ext cx="179388" cy="322262"/>
          </a:xfrm>
          <a:prstGeom prst="straightConnector1">
            <a:avLst/>
          </a:prstGeom>
          <a:ln>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object 8">
            <a:extLst>
              <a:ext uri="{FF2B5EF4-FFF2-40B4-BE49-F238E27FC236}">
                <a16:creationId xmlns:a16="http://schemas.microsoft.com/office/drawing/2014/main" id="{3444FB57-B1F0-B24C-92A2-AE813BA310C0}"/>
              </a:ext>
            </a:extLst>
          </p:cNvPr>
          <p:cNvSpPr txBox="1"/>
          <p:nvPr/>
        </p:nvSpPr>
        <p:spPr>
          <a:xfrm>
            <a:off x="2387601" y="2941637"/>
            <a:ext cx="3240088" cy="368300"/>
          </a:xfrm>
          <a:prstGeom prst="rect">
            <a:avLst/>
          </a:prstGeom>
        </p:spPr>
        <p:txBody>
          <a:bodyPr lIns="0" tIns="0" rIns="0" bIns="0">
            <a:spAutoFit/>
          </a:bodyPr>
          <a:lstStyle/>
          <a:p>
            <a:pPr marL="4763" algn="ctr" eaLnBrk="1" fontAlgn="auto" hangingPunct="1">
              <a:lnSpc>
                <a:spcPts val="1430"/>
              </a:lnSpc>
              <a:spcBef>
                <a:spcPts val="865"/>
              </a:spcBef>
              <a:spcAft>
                <a:spcPts val="0"/>
              </a:spcAft>
              <a:defRPr/>
            </a:pPr>
            <a:r>
              <a:rPr lang="fr-FR" sz="1200" spc="30" dirty="0" err="1">
                <a:solidFill>
                  <a:srgbClr val="FF0000"/>
                </a:solidFill>
                <a:latin typeface="Arial"/>
                <a:cs typeface="Arial"/>
              </a:rPr>
              <a:t>C</a:t>
            </a:r>
            <a:r>
              <a:rPr lang="fr-FR" sz="1200" spc="5" dirty="0" err="1">
                <a:solidFill>
                  <a:srgbClr val="FF0000"/>
                </a:solidFill>
                <a:latin typeface="Arial"/>
                <a:cs typeface="Arial"/>
              </a:rPr>
              <a:t>o</a:t>
            </a:r>
            <a:r>
              <a:rPr lang="fr-FR" sz="1200" spc="-45" dirty="0" err="1">
                <a:solidFill>
                  <a:srgbClr val="FF0000"/>
                </a:solidFill>
                <a:latin typeface="Arial"/>
                <a:cs typeface="Arial"/>
              </a:rPr>
              <a:t>w</a:t>
            </a:r>
            <a:r>
              <a:rPr lang="fr-FR" sz="1200" spc="5" dirty="0" err="1">
                <a:solidFill>
                  <a:srgbClr val="FF0000"/>
                </a:solidFill>
                <a:latin typeface="Arial"/>
                <a:cs typeface="Arial"/>
              </a:rPr>
              <a:t>pe</a:t>
            </a:r>
            <a:r>
              <a:rPr lang="fr-FR" sz="1200" spc="-30" dirty="0" err="1">
                <a:solidFill>
                  <a:srgbClr val="FF0000"/>
                </a:solidFill>
                <a:latin typeface="Arial"/>
                <a:cs typeface="Arial"/>
              </a:rPr>
              <a:t>r</a:t>
            </a:r>
            <a:r>
              <a:rPr lang="fr-FR" sz="1200" spc="-35" dirty="0" err="1">
                <a:solidFill>
                  <a:srgbClr val="FF0000"/>
                </a:solidFill>
                <a:latin typeface="Arial"/>
                <a:cs typeface="Arial"/>
              </a:rPr>
              <a:t>t</a:t>
            </a:r>
            <a:r>
              <a:rPr lang="fr-FR" sz="1200" spc="-70" dirty="0" err="1">
                <a:solidFill>
                  <a:srgbClr val="FF0000"/>
                </a:solidFill>
                <a:latin typeface="Arial"/>
                <a:cs typeface="Arial"/>
              </a:rPr>
              <a:t>h</a:t>
            </a:r>
            <a:r>
              <a:rPr lang="fr-FR" sz="1200" spc="-45" dirty="0" err="1">
                <a:solidFill>
                  <a:srgbClr val="FF0000"/>
                </a:solidFill>
                <a:latin typeface="Arial"/>
                <a:cs typeface="Arial"/>
              </a:rPr>
              <a:t>w</a:t>
            </a:r>
            <a:r>
              <a:rPr lang="fr-FR" sz="1200" spc="5" dirty="0" err="1">
                <a:solidFill>
                  <a:srgbClr val="FF0000"/>
                </a:solidFill>
                <a:latin typeface="Arial"/>
                <a:cs typeface="Arial"/>
              </a:rPr>
              <a:t>a</a:t>
            </a:r>
            <a:r>
              <a:rPr lang="fr-FR" sz="1200" spc="30" dirty="0" err="1">
                <a:solidFill>
                  <a:srgbClr val="FF0000"/>
                </a:solidFill>
                <a:latin typeface="Arial"/>
                <a:cs typeface="Arial"/>
              </a:rPr>
              <a:t>i</a:t>
            </a:r>
            <a:r>
              <a:rPr lang="fr-FR" sz="1200" spc="-35" dirty="0" err="1">
                <a:solidFill>
                  <a:srgbClr val="FF0000"/>
                </a:solidFill>
                <a:latin typeface="Arial"/>
                <a:cs typeface="Arial"/>
              </a:rPr>
              <a:t>t</a:t>
            </a:r>
            <a:r>
              <a:rPr lang="fr-FR" sz="1200" spc="5" dirty="0" err="1">
                <a:solidFill>
                  <a:srgbClr val="FF0000"/>
                </a:solidFill>
                <a:latin typeface="Arial"/>
                <a:cs typeface="Arial"/>
              </a:rPr>
              <a:t>e</a:t>
            </a:r>
            <a:r>
              <a:rPr lang="fr-FR" sz="1200" dirty="0">
                <a:solidFill>
                  <a:srgbClr val="FF0000"/>
                </a:solidFill>
                <a:latin typeface="Arial"/>
                <a:cs typeface="Arial"/>
              </a:rPr>
              <a:t>,</a:t>
            </a:r>
            <a:r>
              <a:rPr lang="fr-FR" sz="1200" spc="80" dirty="0">
                <a:solidFill>
                  <a:srgbClr val="FF0000"/>
                </a:solidFill>
                <a:latin typeface="Arial"/>
                <a:cs typeface="Arial"/>
              </a:rPr>
              <a:t> </a:t>
            </a:r>
            <a:r>
              <a:rPr lang="fr-FR" sz="1200" spc="5" dirty="0">
                <a:solidFill>
                  <a:srgbClr val="FF0000"/>
                </a:solidFill>
                <a:latin typeface="Arial"/>
                <a:cs typeface="Arial"/>
              </a:rPr>
              <a:t>e</a:t>
            </a:r>
            <a:r>
              <a:rPr lang="fr-FR" sz="1200" dirty="0">
                <a:solidFill>
                  <a:srgbClr val="FF0000"/>
                </a:solidFill>
                <a:latin typeface="Arial"/>
                <a:cs typeface="Arial"/>
              </a:rPr>
              <a:t>t</a:t>
            </a:r>
            <a:r>
              <a:rPr lang="fr-FR" sz="1200" spc="5" dirty="0">
                <a:solidFill>
                  <a:srgbClr val="FF0000"/>
                </a:solidFill>
                <a:latin typeface="Arial"/>
                <a:cs typeface="Arial"/>
              </a:rPr>
              <a:t> a</a:t>
            </a:r>
            <a:r>
              <a:rPr lang="fr-FR" sz="1200" dirty="0">
                <a:solidFill>
                  <a:srgbClr val="FF0000"/>
                </a:solidFill>
                <a:latin typeface="Arial"/>
                <a:cs typeface="Arial"/>
              </a:rPr>
              <a:t>l.</a:t>
            </a:r>
            <a:r>
              <a:rPr lang="fr-FR" sz="1200" spc="-5" dirty="0">
                <a:solidFill>
                  <a:srgbClr val="FF0000"/>
                </a:solidFill>
                <a:latin typeface="Arial"/>
                <a:cs typeface="Arial"/>
              </a:rPr>
              <a:t> (</a:t>
            </a:r>
            <a:r>
              <a:rPr lang="fr-FR" sz="1200" spc="5" dirty="0">
                <a:solidFill>
                  <a:srgbClr val="FF0000"/>
                </a:solidFill>
                <a:latin typeface="Arial"/>
                <a:cs typeface="Arial"/>
              </a:rPr>
              <a:t>201</a:t>
            </a:r>
            <a:r>
              <a:rPr lang="fr-FR" sz="1200" dirty="0">
                <a:solidFill>
                  <a:srgbClr val="FF0000"/>
                </a:solidFill>
                <a:latin typeface="Arial"/>
                <a:cs typeface="Arial"/>
              </a:rPr>
              <a:t>7)</a:t>
            </a:r>
            <a:endParaRPr lang="fr-FR" sz="1200" dirty="0">
              <a:solidFill>
                <a:prstClr val="black"/>
              </a:solidFill>
              <a:latin typeface="Arial"/>
              <a:cs typeface="Arial"/>
            </a:endParaRPr>
          </a:p>
          <a:p>
            <a:pPr marL="4763" algn="ctr" eaLnBrk="1" fontAlgn="auto" hangingPunct="1">
              <a:lnSpc>
                <a:spcPts val="1430"/>
              </a:lnSpc>
              <a:spcBef>
                <a:spcPts val="0"/>
              </a:spcBef>
              <a:spcAft>
                <a:spcPts val="0"/>
              </a:spcAft>
              <a:defRPr/>
            </a:pPr>
            <a:r>
              <a:rPr lang="fr-FR" sz="1200" spc="20" dirty="0" err="1">
                <a:solidFill>
                  <a:srgbClr val="FF0000"/>
                </a:solidFill>
                <a:latin typeface="Arial"/>
                <a:cs typeface="Arial"/>
              </a:rPr>
              <a:t>K</a:t>
            </a:r>
            <a:r>
              <a:rPr lang="fr-FR" sz="1200" spc="30" dirty="0" err="1">
                <a:solidFill>
                  <a:srgbClr val="FF0000"/>
                </a:solidFill>
                <a:latin typeface="Arial"/>
                <a:cs typeface="Arial"/>
              </a:rPr>
              <a:t>i</a:t>
            </a:r>
            <a:r>
              <a:rPr lang="fr-FR" sz="1200" spc="-45" dirty="0" err="1">
                <a:solidFill>
                  <a:srgbClr val="FF0000"/>
                </a:solidFill>
                <a:latin typeface="Arial"/>
                <a:cs typeface="Arial"/>
              </a:rPr>
              <a:t>l</a:t>
            </a:r>
            <a:r>
              <a:rPr lang="fr-FR" sz="1200" dirty="0" err="1">
                <a:solidFill>
                  <a:srgbClr val="FF0000"/>
                </a:solidFill>
                <a:latin typeface="Arial"/>
                <a:cs typeface="Arial"/>
              </a:rPr>
              <a:t>o</a:t>
            </a:r>
            <a:r>
              <a:rPr lang="fr-FR" sz="1200" spc="-70" dirty="0" err="1">
                <a:solidFill>
                  <a:srgbClr val="FF0000"/>
                </a:solidFill>
                <a:latin typeface="Arial"/>
                <a:cs typeface="Arial"/>
              </a:rPr>
              <a:t>n</a:t>
            </a:r>
            <a:r>
              <a:rPr lang="fr-FR" sz="1200" dirty="0" err="1">
                <a:solidFill>
                  <a:srgbClr val="FF0000"/>
                </a:solidFill>
                <a:latin typeface="Arial"/>
                <a:cs typeface="Arial"/>
              </a:rPr>
              <a:t>o</a:t>
            </a:r>
            <a:r>
              <a:rPr lang="fr-FR" sz="1200" spc="-80" dirty="0" err="1">
                <a:solidFill>
                  <a:srgbClr val="FF0000"/>
                </a:solidFill>
                <a:latin typeface="Arial"/>
                <a:cs typeface="Arial"/>
              </a:rPr>
              <a:t>v</a:t>
            </a:r>
            <a:r>
              <a:rPr lang="fr-FR" sz="1200" dirty="0" err="1">
                <a:solidFill>
                  <a:srgbClr val="FF0000"/>
                </a:solidFill>
                <a:latin typeface="Arial"/>
                <a:cs typeface="Arial"/>
              </a:rPr>
              <a:t>a</a:t>
            </a:r>
            <a:r>
              <a:rPr lang="fr-FR" sz="1200" spc="55" dirty="0">
                <a:solidFill>
                  <a:srgbClr val="FF0000"/>
                </a:solidFill>
                <a:latin typeface="Arial"/>
                <a:cs typeface="Arial"/>
              </a:rPr>
              <a:t> </a:t>
            </a:r>
            <a:r>
              <a:rPr lang="fr-FR" sz="1200" dirty="0">
                <a:solidFill>
                  <a:srgbClr val="FF0000"/>
                </a:solidFill>
                <a:latin typeface="Arial"/>
                <a:cs typeface="Arial"/>
              </a:rPr>
              <a:t>obse</a:t>
            </a:r>
            <a:r>
              <a:rPr lang="fr-FR" sz="1200" spc="-30" dirty="0">
                <a:solidFill>
                  <a:srgbClr val="FF0000"/>
                </a:solidFill>
                <a:latin typeface="Arial"/>
                <a:cs typeface="Arial"/>
              </a:rPr>
              <a:t>r</a:t>
            </a:r>
            <a:r>
              <a:rPr lang="fr-FR" sz="1200" spc="-80" dirty="0">
                <a:solidFill>
                  <a:srgbClr val="FF0000"/>
                </a:solidFill>
                <a:latin typeface="Arial"/>
                <a:cs typeface="Arial"/>
              </a:rPr>
              <a:t>v</a:t>
            </a:r>
            <a:r>
              <a:rPr lang="fr-FR" sz="1200" dirty="0">
                <a:solidFill>
                  <a:srgbClr val="FF0000"/>
                </a:solidFill>
                <a:latin typeface="Arial"/>
                <a:cs typeface="Arial"/>
              </a:rPr>
              <a:t>a</a:t>
            </a:r>
            <a:r>
              <a:rPr lang="fr-FR" sz="1200" spc="-35" dirty="0">
                <a:solidFill>
                  <a:srgbClr val="FF0000"/>
                </a:solidFill>
                <a:latin typeface="Arial"/>
                <a:cs typeface="Arial"/>
              </a:rPr>
              <a:t>t</a:t>
            </a:r>
            <a:r>
              <a:rPr lang="fr-FR" sz="1200" spc="30" dirty="0">
                <a:solidFill>
                  <a:srgbClr val="FF0000"/>
                </a:solidFill>
                <a:latin typeface="Arial"/>
                <a:cs typeface="Arial"/>
              </a:rPr>
              <a:t>i</a:t>
            </a:r>
            <a:r>
              <a:rPr lang="fr-FR" sz="1200" dirty="0">
                <a:solidFill>
                  <a:srgbClr val="FF0000"/>
                </a:solidFill>
                <a:latin typeface="Arial"/>
                <a:cs typeface="Arial"/>
              </a:rPr>
              <a:t>o</a:t>
            </a:r>
            <a:r>
              <a:rPr lang="fr-FR" sz="1200" spc="-70" dirty="0">
                <a:solidFill>
                  <a:srgbClr val="FF0000"/>
                </a:solidFill>
                <a:latin typeface="Arial"/>
                <a:cs typeface="Arial"/>
              </a:rPr>
              <a:t>n</a:t>
            </a:r>
            <a:r>
              <a:rPr lang="fr-FR" sz="1200" dirty="0">
                <a:solidFill>
                  <a:srgbClr val="FF0000"/>
                </a:solidFill>
                <a:latin typeface="Arial"/>
                <a:cs typeface="Arial"/>
              </a:rPr>
              <a:t>s</a:t>
            </a:r>
            <a:endParaRPr lang="fr-FR" sz="1200" dirty="0">
              <a:solidFill>
                <a:prstClr val="black"/>
              </a:solidFill>
              <a:latin typeface="Arial"/>
              <a:cs typeface="Arial"/>
            </a:endParaRPr>
          </a:p>
        </p:txBody>
      </p:sp>
      <p:cxnSp>
        <p:nvCxnSpPr>
          <p:cNvPr id="35" name="Gerade Verbindung mit Pfeil 38">
            <a:extLst>
              <a:ext uri="{FF2B5EF4-FFF2-40B4-BE49-F238E27FC236}">
                <a16:creationId xmlns:a16="http://schemas.microsoft.com/office/drawing/2014/main" id="{ABE48ACA-56EB-1C44-A78E-82E8C6593B7B}"/>
              </a:ext>
            </a:extLst>
          </p:cNvPr>
          <p:cNvCxnSpPr/>
          <p:nvPr/>
        </p:nvCxnSpPr>
        <p:spPr>
          <a:xfrm flipV="1">
            <a:off x="4041776" y="2224087"/>
            <a:ext cx="252413" cy="544513"/>
          </a:xfrm>
          <a:prstGeom prst="straightConnector1">
            <a:avLst/>
          </a:prstGeom>
          <a:ln>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Textfeld 4">
            <a:extLst>
              <a:ext uri="{FF2B5EF4-FFF2-40B4-BE49-F238E27FC236}">
                <a16:creationId xmlns:a16="http://schemas.microsoft.com/office/drawing/2014/main" id="{AFC6C16D-10DC-EF45-BE85-AAC7E7B6E9C2}"/>
              </a:ext>
            </a:extLst>
          </p:cNvPr>
          <p:cNvSpPr txBox="1"/>
          <p:nvPr/>
        </p:nvSpPr>
        <p:spPr>
          <a:xfrm>
            <a:off x="5149057" y="1248789"/>
            <a:ext cx="5467350" cy="5432256"/>
          </a:xfrm>
          <a:prstGeom prst="rect">
            <a:avLst/>
          </a:prstGeom>
          <a:solidFill>
            <a:srgbClr val="FDBB63"/>
          </a:solidFill>
        </p:spPr>
        <p:txBody>
          <a:bodyPr>
            <a:spAutoFit/>
          </a:bodyPr>
          <a:lstStyle/>
          <a:p>
            <a:pPr algn="ctr" eaLnBrk="1" fontAlgn="auto" hangingPunct="1">
              <a:spcBef>
                <a:spcPts val="0"/>
              </a:spcBef>
              <a:spcAft>
                <a:spcPts val="0"/>
              </a:spcAft>
              <a:defRPr/>
            </a:pPr>
            <a:endParaRPr lang="en-US" sz="800" b="1" dirty="0">
              <a:solidFill>
                <a:prstClr val="black">
                  <a:lumMod val="95000"/>
                  <a:lumOff val="5000"/>
                </a:prstClr>
              </a:solidFill>
              <a:latin typeface="Arial"/>
              <a:cs typeface="+mn-cs"/>
            </a:endParaRPr>
          </a:p>
          <a:p>
            <a:pPr algn="ctr" eaLnBrk="1" fontAlgn="auto" hangingPunct="1">
              <a:spcBef>
                <a:spcPts val="0"/>
              </a:spcBef>
              <a:spcAft>
                <a:spcPts val="300"/>
              </a:spcAft>
              <a:defRPr/>
            </a:pPr>
            <a:r>
              <a:rPr lang="en-US" sz="1800" b="1" dirty="0">
                <a:solidFill>
                  <a:prstClr val="black">
                    <a:lumMod val="95000"/>
                    <a:lumOff val="5000"/>
                  </a:prstClr>
                </a:solidFill>
                <a:latin typeface="Arial"/>
                <a:cs typeface="+mn-cs"/>
              </a:rPr>
              <a:t>Theoretical  prediction by</a:t>
            </a:r>
            <a:br>
              <a:rPr lang="en-US" sz="1800" b="1" dirty="0">
                <a:solidFill>
                  <a:prstClr val="black">
                    <a:lumMod val="95000"/>
                    <a:lumOff val="5000"/>
                  </a:prstClr>
                </a:solidFill>
                <a:latin typeface="Arial"/>
                <a:cs typeface="+mn-cs"/>
              </a:rPr>
            </a:br>
            <a:r>
              <a:rPr lang="en-US" sz="1800" b="1" dirty="0">
                <a:solidFill>
                  <a:prstClr val="black">
                    <a:lumMod val="95000"/>
                    <a:lumOff val="5000"/>
                  </a:prstClr>
                </a:solidFill>
                <a:latin typeface="Arial"/>
                <a:cs typeface="+mn-cs"/>
              </a:rPr>
              <a:t>GSI researchers (2010): </a:t>
            </a:r>
          </a:p>
          <a:p>
            <a:pPr eaLnBrk="1" fontAlgn="auto" hangingPunct="1">
              <a:spcBef>
                <a:spcPts val="0"/>
              </a:spcBef>
              <a:spcAft>
                <a:spcPts val="0"/>
              </a:spcAft>
              <a:defRPr/>
            </a:pPr>
            <a:endParaRPr lang="en-US" sz="1800" b="1" dirty="0">
              <a:solidFill>
                <a:prstClr val="black">
                  <a:lumMod val="95000"/>
                  <a:lumOff val="5000"/>
                </a:prstClr>
              </a:solidFill>
              <a:latin typeface="Arial"/>
              <a:cs typeface="+mn-cs"/>
            </a:endParaRPr>
          </a:p>
          <a:p>
            <a:pPr algn="ctr" eaLnBrk="1" fontAlgn="auto" hangingPunct="1">
              <a:spcBef>
                <a:spcPts val="0"/>
              </a:spcBef>
              <a:spcAft>
                <a:spcPts val="0"/>
              </a:spcAft>
              <a:defRPr/>
            </a:pPr>
            <a:r>
              <a:rPr lang="en-US" sz="1800" dirty="0">
                <a:solidFill>
                  <a:prstClr val="black">
                    <a:lumMod val="95000"/>
                    <a:lumOff val="5000"/>
                  </a:prstClr>
                </a:solidFill>
                <a:latin typeface="Arial"/>
                <a:cs typeface="+mn-cs"/>
              </a:rPr>
              <a:t>Neutron star mergers are the astrophysical site of the r-process producing the very heavy elements like Pt, Au and beyond, </a:t>
            </a:r>
            <a:br>
              <a:rPr lang="en-US" sz="1800" dirty="0">
                <a:solidFill>
                  <a:prstClr val="black">
                    <a:lumMod val="95000"/>
                    <a:lumOff val="5000"/>
                  </a:prstClr>
                </a:solidFill>
                <a:latin typeface="Arial"/>
                <a:cs typeface="+mn-cs"/>
              </a:rPr>
            </a:br>
            <a:r>
              <a:rPr lang="en-US" sz="1800" b="1" i="1" dirty="0">
                <a:solidFill>
                  <a:prstClr val="black">
                    <a:lumMod val="95000"/>
                    <a:lumOff val="5000"/>
                  </a:prstClr>
                </a:solidFill>
                <a:latin typeface="Arial"/>
                <a:cs typeface="+mn-cs"/>
              </a:rPr>
              <a:t>thereby exhibiting a characteristic electromagnetic “</a:t>
            </a:r>
            <a:r>
              <a:rPr lang="en-US" sz="1800" b="1" i="1" dirty="0" err="1">
                <a:solidFill>
                  <a:prstClr val="black">
                    <a:lumMod val="95000"/>
                    <a:lumOff val="5000"/>
                  </a:prstClr>
                </a:solidFill>
                <a:latin typeface="Arial"/>
                <a:cs typeface="+mn-cs"/>
              </a:rPr>
              <a:t>Kilonova</a:t>
            </a:r>
            <a:r>
              <a:rPr lang="en-US" sz="1800" b="1" i="1" dirty="0">
                <a:solidFill>
                  <a:prstClr val="black">
                    <a:lumMod val="95000"/>
                    <a:lumOff val="5000"/>
                  </a:prstClr>
                </a:solidFill>
                <a:latin typeface="Arial"/>
                <a:cs typeface="+mn-cs"/>
              </a:rPr>
              <a:t>” signal.</a:t>
            </a:r>
            <a:br>
              <a:rPr lang="en-US" sz="1800" b="1" i="1" dirty="0">
                <a:solidFill>
                  <a:prstClr val="black">
                    <a:lumMod val="95000"/>
                    <a:lumOff val="5000"/>
                  </a:prstClr>
                </a:solidFill>
                <a:latin typeface="Arial"/>
                <a:cs typeface="+mn-cs"/>
              </a:rPr>
            </a:br>
            <a:endParaRPr lang="en-US" sz="1800" b="1" i="1" dirty="0">
              <a:solidFill>
                <a:prstClr val="black">
                  <a:lumMod val="95000"/>
                  <a:lumOff val="5000"/>
                </a:prstClr>
              </a:solidFill>
              <a:latin typeface="Arial"/>
              <a:cs typeface="+mn-cs"/>
            </a:endParaRPr>
          </a:p>
          <a:p>
            <a:pPr algn="ctr" eaLnBrk="1" fontAlgn="auto" hangingPunct="1">
              <a:spcBef>
                <a:spcPts val="600"/>
              </a:spcBef>
              <a:spcAft>
                <a:spcPts val="300"/>
              </a:spcAft>
              <a:defRPr/>
            </a:pPr>
            <a:r>
              <a:rPr lang="en-US" sz="1800" b="1" dirty="0">
                <a:solidFill>
                  <a:prstClr val="black">
                    <a:lumMod val="95000"/>
                    <a:lumOff val="5000"/>
                  </a:prstClr>
                </a:solidFill>
                <a:latin typeface="Arial"/>
                <a:cs typeface="+mn-cs"/>
                <a:sym typeface="Wingdings" panose="05000000000000000000" pitchFamily="2" charset="2"/>
              </a:rPr>
              <a:t>Confirmation by </a:t>
            </a:r>
            <a:r>
              <a:rPr lang="en-US" sz="1800" b="1" dirty="0" err="1">
                <a:solidFill>
                  <a:prstClr val="black">
                    <a:lumMod val="95000"/>
                    <a:lumOff val="5000"/>
                  </a:prstClr>
                </a:solidFill>
                <a:latin typeface="Arial"/>
                <a:cs typeface="+mn-cs"/>
                <a:sym typeface="Wingdings" panose="05000000000000000000" pitchFamily="2" charset="2"/>
              </a:rPr>
              <a:t>Ligo</a:t>
            </a:r>
            <a:r>
              <a:rPr lang="en-US" sz="1800" b="1" dirty="0">
                <a:solidFill>
                  <a:prstClr val="black">
                    <a:lumMod val="95000"/>
                    <a:lumOff val="5000"/>
                  </a:prstClr>
                </a:solidFill>
                <a:latin typeface="Arial"/>
                <a:cs typeface="+mn-cs"/>
                <a:sym typeface="Wingdings" panose="05000000000000000000" pitchFamily="2" charset="2"/>
              </a:rPr>
              <a:t>, Virgo and other astronomer groups (2017)</a:t>
            </a:r>
          </a:p>
          <a:p>
            <a:pPr marL="92075" algn="ctr" eaLnBrk="1" fontAlgn="auto" hangingPunct="1">
              <a:spcBef>
                <a:spcPts val="0"/>
              </a:spcBef>
              <a:spcAft>
                <a:spcPts val="0"/>
              </a:spcAft>
              <a:defRPr/>
            </a:pPr>
            <a:r>
              <a:rPr lang="en-US" sz="1800" dirty="0">
                <a:solidFill>
                  <a:prstClr val="black">
                    <a:lumMod val="95000"/>
                    <a:lumOff val="5000"/>
                  </a:prstClr>
                </a:solidFill>
                <a:latin typeface="Arial"/>
                <a:cs typeface="+mn-cs"/>
                <a:sym typeface="Wingdings" panose="05000000000000000000" pitchFamily="2" charset="2"/>
              </a:rPr>
              <a:t>via detection </a:t>
            </a:r>
            <a:r>
              <a:rPr lang="en-US" sz="1800" dirty="0">
                <a:solidFill>
                  <a:prstClr val="black">
                    <a:lumMod val="95000"/>
                    <a:lumOff val="5000"/>
                  </a:prstClr>
                </a:solidFill>
                <a:latin typeface="Arial"/>
                <a:cs typeface="+mn-cs"/>
              </a:rPr>
              <a:t>of both </a:t>
            </a:r>
          </a:p>
          <a:p>
            <a:pPr marL="92075" algn="ctr" eaLnBrk="1" fontAlgn="auto" hangingPunct="1">
              <a:spcBef>
                <a:spcPts val="0"/>
              </a:spcBef>
              <a:spcAft>
                <a:spcPts val="0"/>
              </a:spcAft>
              <a:defRPr/>
            </a:pPr>
            <a:r>
              <a:rPr lang="en-US" sz="1800" b="1" i="1" dirty="0">
                <a:solidFill>
                  <a:prstClr val="black">
                    <a:lumMod val="95000"/>
                    <a:lumOff val="5000"/>
                  </a:prstClr>
                </a:solidFill>
                <a:latin typeface="Arial"/>
                <a:cs typeface="+mn-cs"/>
              </a:rPr>
              <a:t>gravitational and electromagnetic waves emerging from such an event.</a:t>
            </a:r>
            <a:r>
              <a:rPr lang="en-US" sz="1800" i="1" dirty="0">
                <a:solidFill>
                  <a:prstClr val="black">
                    <a:lumMod val="95000"/>
                    <a:lumOff val="5000"/>
                  </a:prstClr>
                </a:solidFill>
                <a:latin typeface="Arial"/>
                <a:cs typeface="+mn-cs"/>
              </a:rPr>
              <a:t> </a:t>
            </a:r>
          </a:p>
          <a:p>
            <a:pPr marL="92075" algn="ctr" eaLnBrk="1" fontAlgn="auto" hangingPunct="1">
              <a:spcBef>
                <a:spcPts val="600"/>
              </a:spcBef>
              <a:spcAft>
                <a:spcPts val="0"/>
              </a:spcAft>
              <a:defRPr/>
            </a:pPr>
            <a:endParaRPr lang="en-US" sz="1800" b="1" i="1" dirty="0">
              <a:solidFill>
                <a:prstClr val="black">
                  <a:lumMod val="95000"/>
                  <a:lumOff val="5000"/>
                </a:prstClr>
              </a:solidFill>
              <a:latin typeface="Arial"/>
              <a:cs typeface="+mn-cs"/>
            </a:endParaRPr>
          </a:p>
          <a:p>
            <a:pPr marL="92075" algn="ctr" eaLnBrk="1" fontAlgn="auto" hangingPunct="1">
              <a:spcBef>
                <a:spcPts val="0"/>
              </a:spcBef>
              <a:spcAft>
                <a:spcPts val="0"/>
              </a:spcAft>
              <a:defRPr/>
            </a:pPr>
            <a:r>
              <a:rPr lang="en-US" sz="1800" b="1" dirty="0">
                <a:solidFill>
                  <a:prstClr val="black">
                    <a:lumMod val="95000"/>
                    <a:lumOff val="5000"/>
                  </a:prstClr>
                </a:solidFill>
                <a:latin typeface="Arial"/>
                <a:cs typeface="+mn-cs"/>
              </a:rPr>
              <a:t>FAIR was designed to study the </a:t>
            </a:r>
            <a:r>
              <a:rPr lang="en-US" sz="1800" b="1" dirty="0" smtClean="0">
                <a:solidFill>
                  <a:prstClr val="black">
                    <a:lumMod val="95000"/>
                    <a:lumOff val="5000"/>
                  </a:prstClr>
                </a:solidFill>
                <a:latin typeface="Arial"/>
                <a:cs typeface="+mn-cs"/>
              </a:rPr>
              <a:t>properties of </a:t>
            </a:r>
            <a:r>
              <a:rPr lang="en-US" sz="1800" b="1" dirty="0">
                <a:solidFill>
                  <a:prstClr val="black">
                    <a:lumMod val="95000"/>
                    <a:lumOff val="5000"/>
                  </a:prstClr>
                </a:solidFill>
                <a:latin typeface="Arial"/>
                <a:cs typeface="+mn-cs"/>
              </a:rPr>
              <a:t>neutron star matter and to trace back the production paths of the heavy elements!</a:t>
            </a:r>
            <a:endParaRPr lang="en-US" sz="1800" i="1" dirty="0">
              <a:solidFill>
                <a:prstClr val="black">
                  <a:lumMod val="95000"/>
                  <a:lumOff val="5000"/>
                </a:prstClr>
              </a:solidFill>
              <a:latin typeface="Arial"/>
              <a:cs typeface="+mn-cs"/>
            </a:endParaRPr>
          </a:p>
        </p:txBody>
      </p:sp>
    </p:spTree>
    <p:extLst>
      <p:ext uri="{BB962C8B-B14F-4D97-AF65-F5344CB8AC3E}">
        <p14:creationId xmlns:p14="http://schemas.microsoft.com/office/powerpoint/2010/main" val="49207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28" name="Picture 4"/>
          <p:cNvPicPr>
            <a:picLocks noChangeAspect="1" noChangeArrowheads="1"/>
          </p:cNvPicPr>
          <p:nvPr/>
        </p:nvPicPr>
        <p:blipFill>
          <a:blip r:embed="rId2"/>
          <a:stretch/>
        </p:blipFill>
        <p:spPr bwMode="auto">
          <a:xfrm>
            <a:off x="8291830" y="2249255"/>
            <a:ext cx="4488402" cy="3669549"/>
          </a:xfrm>
          <a:prstGeom prst="rect">
            <a:avLst/>
          </a:prstGeom>
          <a:noFill/>
        </p:spPr>
      </p:pic>
      <p:pic>
        <p:nvPicPr>
          <p:cNvPr id="1026" name="Picture 2"/>
          <p:cNvPicPr>
            <a:picLocks noChangeAspect="1" noChangeArrowheads="1"/>
          </p:cNvPicPr>
          <p:nvPr/>
        </p:nvPicPr>
        <p:blipFill>
          <a:blip r:embed="rId3"/>
          <a:stretch/>
        </p:blipFill>
        <p:spPr bwMode="auto">
          <a:xfrm>
            <a:off x="0" y="1310059"/>
            <a:ext cx="8594172" cy="5547942"/>
          </a:xfrm>
          <a:prstGeom prst="rect">
            <a:avLst/>
          </a:prstGeom>
          <a:noFill/>
        </p:spPr>
      </p:pic>
      <p:sp>
        <p:nvSpPr>
          <p:cNvPr id="2" name="Title 1"/>
          <p:cNvSpPr>
            <a:spLocks noGrp="1"/>
          </p:cNvSpPr>
          <p:nvPr>
            <p:ph type="title"/>
          </p:nvPr>
        </p:nvSpPr>
        <p:spPr bwMode="auto">
          <a:xfrm>
            <a:off x="2204690" y="191172"/>
            <a:ext cx="8172315" cy="787557"/>
          </a:xfrm>
        </p:spPr>
        <p:txBody>
          <a:bodyPr/>
          <a:lstStyle/>
          <a:p>
            <a:pPr>
              <a:defRPr/>
            </a:pPr>
            <a:r>
              <a:rPr lang="en-GB" dirty="0" smtClean="0">
                <a:solidFill>
                  <a:schemeClr val="tx2"/>
                </a:solidFill>
                <a:latin typeface="+mj-lt"/>
                <a:cs typeface="Times New Roman"/>
              </a:rPr>
              <a:t>Overarching </a:t>
            </a:r>
            <a:r>
              <a:rPr lang="en-GB" dirty="0">
                <a:solidFill>
                  <a:schemeClr val="tx2"/>
                </a:solidFill>
                <a:latin typeface="+mj-lt"/>
                <a:cs typeface="Times New Roman"/>
              </a:rPr>
              <a:t>physics case:</a:t>
            </a:r>
            <a:br>
              <a:rPr lang="en-GB" dirty="0">
                <a:solidFill>
                  <a:schemeClr val="tx2"/>
                </a:solidFill>
                <a:latin typeface="+mj-lt"/>
                <a:cs typeface="Times New Roman"/>
              </a:rPr>
            </a:br>
            <a:r>
              <a:rPr lang="en-GB" dirty="0">
                <a:solidFill>
                  <a:schemeClr val="tx2"/>
                </a:solidFill>
                <a:latin typeface="+mj-lt"/>
                <a:cs typeface="Times New Roman"/>
              </a:rPr>
              <a:t>the </a:t>
            </a:r>
            <a:r>
              <a:rPr lang="en-GB" dirty="0" smtClean="0">
                <a:solidFill>
                  <a:schemeClr val="tx2"/>
                </a:solidFill>
                <a:latin typeface="+mj-lt"/>
                <a:cs typeface="Times New Roman"/>
              </a:rPr>
              <a:t>creation </a:t>
            </a:r>
            <a:r>
              <a:rPr lang="en-GB" dirty="0">
                <a:solidFill>
                  <a:schemeClr val="tx2"/>
                </a:solidFill>
                <a:latin typeface="+mj-lt"/>
                <a:cs typeface="Times New Roman"/>
              </a:rPr>
              <a:t>of the (heavy) chemical elements</a:t>
            </a:r>
            <a:endParaRPr dirty="0">
              <a:solidFill>
                <a:schemeClr val="tx2"/>
              </a:solidFill>
              <a:latin typeface="+mj-lt"/>
            </a:endParaRPr>
          </a:p>
        </p:txBody>
      </p:sp>
      <p:pic>
        <p:nvPicPr>
          <p:cNvPr id="3" name="Picture 87" descr="FAIR_farb_RGB_3cm"/>
          <p:cNvPicPr>
            <a:picLocks noChangeAspect="1" noChangeArrowheads="1"/>
          </p:cNvPicPr>
          <p:nvPr/>
        </p:nvPicPr>
        <p:blipFill>
          <a:blip r:embed="rId4"/>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5"/>
          <a:stretch/>
        </p:blipFill>
        <p:spPr bwMode="auto">
          <a:xfrm>
            <a:off x="10912001" y="24052"/>
            <a:ext cx="1279999" cy="960000"/>
          </a:xfrm>
          <a:prstGeom prst="rect">
            <a:avLst/>
          </a:prstGeom>
          <a:noFill/>
          <a:ln>
            <a:noFill/>
          </a:ln>
        </p:spPr>
      </p:pic>
      <p:sp>
        <p:nvSpPr>
          <p:cNvPr id="5" name="TextBox 4"/>
          <p:cNvSpPr txBox="1"/>
          <p:nvPr/>
        </p:nvSpPr>
        <p:spPr bwMode="auto">
          <a:xfrm>
            <a:off x="336704" y="1868899"/>
            <a:ext cx="9417962" cy="6986528"/>
          </a:xfrm>
          <a:prstGeom prst="rect">
            <a:avLst/>
          </a:prstGeom>
        </p:spPr>
        <p:txBody>
          <a:bodyPr vert="horz" wrap="none" lIns="91440" tIns="45720" rIns="91440" bIns="45720" rtlCol="0" anchor="t">
            <a:spAutoFit/>
          </a:bodyPr>
          <a:lstStyle/>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Big physics question requiring information on:</a:t>
            </a:r>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srgbClr val="FFFF00"/>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srgbClr val="FFFF00"/>
                </a:solidFill>
                <a:latin typeface="Arial"/>
                <a:ea typeface="Arial"/>
                <a:cs typeface="Arial"/>
              </a:rPr>
              <a:t>	</a:t>
            </a:r>
            <a:r>
              <a:rPr lang="en-GB" sz="2800" b="0" i="0" u="none" strike="noStrike" cap="none" spc="0">
                <a:ln>
                  <a:noFill/>
                </a:ln>
                <a:solidFill>
                  <a:srgbClr val="FFFF00"/>
                </a:solidFill>
                <a:latin typeface="Arial"/>
                <a:ea typeface="Arial"/>
                <a:cs typeface="Arial"/>
              </a:rPr>
              <a:t>Equation of State </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Limits of existence</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Lifetimes</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Masses</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P</a:t>
            </a:r>
            <a:r>
              <a:rPr lang="en-GB" sz="2800" b="0" i="0" u="none" strike="noStrike" cap="none" spc="0" baseline="-25000">
                <a:ln>
                  <a:noFill/>
                </a:ln>
                <a:solidFill>
                  <a:srgbClr val="FFFF00"/>
                </a:solidFill>
                <a:latin typeface="Arial"/>
                <a:ea typeface="Arial"/>
                <a:cs typeface="Arial"/>
              </a:rPr>
              <a:t>xn</a:t>
            </a:r>
            <a:r>
              <a:rPr lang="en-GB" sz="2800" b="0" i="0" u="none" strike="noStrike" cap="none" spc="0">
                <a:ln>
                  <a:noFill/>
                </a:ln>
                <a:solidFill>
                  <a:srgbClr val="FFFF00"/>
                </a:solidFill>
                <a:latin typeface="Arial"/>
                <a:ea typeface="Arial"/>
                <a:cs typeface="Arial"/>
              </a:rPr>
              <a:t> values		</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Fission </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Reactions in star environments</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a:t>
            </a:r>
            <a:endParaRPr/>
          </a:p>
          <a:p>
            <a:pPr marL="0" marR="0" lvl="0" indent="0" algn="l" defTabSz="609585">
              <a:lnSpc>
                <a:spcPct val="100000"/>
              </a:lnSpc>
              <a:spcBef>
                <a:spcPts val="0"/>
              </a:spcBef>
              <a:spcAft>
                <a:spcPts val="0"/>
              </a:spcAft>
              <a:buClrTx/>
              <a:buSzTx/>
              <a:buFontTx/>
              <a:buNone/>
              <a:defRPr/>
            </a:pPr>
            <a:r>
              <a:rPr lang="en-GB" sz="2800" b="0" i="0" u="none" strike="noStrike" cap="none" spc="0">
                <a:ln>
                  <a:noFill/>
                </a:ln>
                <a:solidFill>
                  <a:srgbClr val="FFFF00"/>
                </a:solidFill>
                <a:latin typeface="Arial"/>
                <a:ea typeface="Arial"/>
                <a:cs typeface="Arial"/>
              </a:rPr>
              <a:t>		with theory support for impact </a:t>
            </a:r>
            <a:r>
              <a:rPr lang="en-GB" sz="2400" b="0" i="0" u="none" strike="noStrike" cap="none" spc="0">
                <a:ln>
                  <a:noFill/>
                </a:ln>
                <a:solidFill>
                  <a:srgbClr val="FFFF00"/>
                </a:solidFill>
                <a:latin typeface="Arial"/>
                <a:ea typeface="Arial"/>
                <a:cs typeface="Arial"/>
              </a:rPr>
              <a:t>  					</a:t>
            </a:r>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srgbClr val="FFFF00"/>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srgbClr val="FFFF00"/>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srgbClr val="FFFF00"/>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endParaRPr lang="en-GB" sz="2400" b="0" i="0" u="none" strike="noStrike" cap="none" spc="0">
              <a:ln>
                <a:noFill/>
              </a:ln>
              <a:solidFill>
                <a:prstClr val="black"/>
              </a:solidFill>
              <a:latin typeface="Arial"/>
              <a:ea typeface="Arial"/>
              <a:cs typeface="Arial"/>
            </a:endParaRPr>
          </a:p>
          <a:p>
            <a:pPr marL="0" marR="0" lvl="0" indent="0" algn="l" defTabSz="609585">
              <a:lnSpc>
                <a:spcPct val="100000"/>
              </a:lnSpc>
              <a:spcBef>
                <a:spcPts val="0"/>
              </a:spcBef>
              <a:spcAft>
                <a:spcPts val="0"/>
              </a:spcAft>
              <a:buClrTx/>
              <a:buSzTx/>
              <a:buFontTx/>
              <a:buNone/>
              <a:defRPr/>
            </a:pPr>
            <a:r>
              <a:rPr lang="en-GB" sz="2400" b="0" i="0" u="none" strike="noStrike" cap="none" spc="0">
                <a:ln>
                  <a:noFill/>
                </a:ln>
                <a:solidFill>
                  <a:prstClr val="black"/>
                </a:solidFill>
                <a:latin typeface="Arial"/>
                <a:ea typeface="Arial"/>
                <a:cs typeface="Arial"/>
              </a:rPr>
              <a:t>	</a:t>
            </a:r>
            <a:r>
              <a:rPr lang="en-GB" sz="2400" b="0" i="0" u="none" strike="sngStrike" cap="none" spc="0">
                <a:ln>
                  <a:noFill/>
                </a:ln>
                <a:solidFill>
                  <a:prstClr val="black"/>
                </a:solidFill>
                <a:latin typeface="Arial"/>
                <a:ea typeface="Arial"/>
                <a:cs typeface="Arial"/>
              </a:rPr>
              <a:t>Low energy reactions   		(ESR, CRYRING) ?</a:t>
            </a:r>
            <a:endParaRPr/>
          </a:p>
        </p:txBody>
      </p:sp>
    </p:spTree>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204690" y="191172"/>
            <a:ext cx="8172315" cy="787557"/>
          </a:xfrm>
        </p:spPr>
        <p:txBody>
          <a:bodyPr/>
          <a:lstStyle/>
          <a:p>
            <a:pPr>
              <a:defRPr/>
            </a:pPr>
            <a:r>
              <a:rPr lang="en-GB" dirty="0" smtClean="0">
                <a:solidFill>
                  <a:schemeClr val="tx2"/>
                </a:solidFill>
                <a:latin typeface="+mj-lt"/>
                <a:cs typeface="Times New Roman"/>
              </a:rPr>
              <a:t>NUSTAR – The Project</a:t>
            </a:r>
            <a:endParaRPr dirty="0">
              <a:solidFill>
                <a:schemeClr val="tx2"/>
              </a:solidFill>
              <a:latin typeface="+mj-lt"/>
            </a:endParaRPr>
          </a:p>
        </p:txBody>
      </p:sp>
      <p:pic>
        <p:nvPicPr>
          <p:cNvPr id="3"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9" name="Rectangle 3"/>
          <p:cNvSpPr>
            <a:spLocks noChangeArrowheads="1"/>
          </p:cNvSpPr>
          <p:nvPr/>
        </p:nvSpPr>
        <p:spPr bwMode="auto">
          <a:xfrm>
            <a:off x="9272974" y="1898799"/>
            <a:ext cx="890588" cy="2762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0" name="Rectangle 4"/>
          <p:cNvSpPr>
            <a:spLocks noChangeArrowheads="1"/>
          </p:cNvSpPr>
          <p:nvPr/>
        </p:nvSpPr>
        <p:spPr bwMode="auto">
          <a:xfrm>
            <a:off x="9711124" y="2141687"/>
            <a:ext cx="88900" cy="17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1" name="Rectangle 5"/>
          <p:cNvSpPr>
            <a:spLocks noChangeArrowheads="1"/>
          </p:cNvSpPr>
          <p:nvPr/>
        </p:nvSpPr>
        <p:spPr bwMode="auto">
          <a:xfrm>
            <a:off x="7186999" y="2844949"/>
            <a:ext cx="101600" cy="8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2" name="Rectangle 6"/>
          <p:cNvSpPr>
            <a:spLocks noChangeArrowheads="1"/>
          </p:cNvSpPr>
          <p:nvPr/>
        </p:nvSpPr>
        <p:spPr bwMode="auto">
          <a:xfrm>
            <a:off x="8037899" y="2765574"/>
            <a:ext cx="101600" cy="9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3" name="Line 7"/>
          <p:cNvSpPr>
            <a:spLocks noChangeShapeType="1"/>
          </p:cNvSpPr>
          <p:nvPr/>
        </p:nvSpPr>
        <p:spPr bwMode="auto">
          <a:xfrm flipV="1">
            <a:off x="9250749" y="1911499"/>
            <a:ext cx="0" cy="1047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 name="Rectangle 8"/>
          <p:cNvSpPr>
            <a:spLocks noChangeArrowheads="1"/>
          </p:cNvSpPr>
          <p:nvPr/>
        </p:nvSpPr>
        <p:spPr bwMode="auto">
          <a:xfrm>
            <a:off x="2100649" y="4727724"/>
            <a:ext cx="4572000" cy="32543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5" name="Rectangle 9"/>
          <p:cNvSpPr>
            <a:spLocks noChangeArrowheads="1"/>
          </p:cNvSpPr>
          <p:nvPr/>
        </p:nvSpPr>
        <p:spPr bwMode="auto">
          <a:xfrm>
            <a:off x="2100649" y="4727724"/>
            <a:ext cx="4787900" cy="395288"/>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6" name="Rectangle 10"/>
          <p:cNvSpPr>
            <a:spLocks noChangeArrowheads="1"/>
          </p:cNvSpPr>
          <p:nvPr/>
        </p:nvSpPr>
        <p:spPr bwMode="auto">
          <a:xfrm>
            <a:off x="4800987" y="2316312"/>
            <a:ext cx="684212" cy="4318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7" name="Rectangle 11"/>
          <p:cNvSpPr>
            <a:spLocks noChangeArrowheads="1"/>
          </p:cNvSpPr>
          <p:nvPr/>
        </p:nvSpPr>
        <p:spPr bwMode="auto">
          <a:xfrm>
            <a:off x="5051812" y="3144987"/>
            <a:ext cx="1116012" cy="12954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8" name="Rectangle 12"/>
          <p:cNvSpPr>
            <a:spLocks noChangeArrowheads="1"/>
          </p:cNvSpPr>
          <p:nvPr/>
        </p:nvSpPr>
        <p:spPr bwMode="auto">
          <a:xfrm>
            <a:off x="6024949" y="3756174"/>
            <a:ext cx="1476375" cy="8286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9" name="Rectangle 13"/>
          <p:cNvSpPr>
            <a:spLocks noChangeArrowheads="1"/>
          </p:cNvSpPr>
          <p:nvPr/>
        </p:nvSpPr>
        <p:spPr bwMode="auto">
          <a:xfrm>
            <a:off x="6312287" y="1776562"/>
            <a:ext cx="215900" cy="10795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0" name="Rectangle 14"/>
          <p:cNvSpPr>
            <a:spLocks noChangeArrowheads="1"/>
          </p:cNvSpPr>
          <p:nvPr/>
        </p:nvSpPr>
        <p:spPr bwMode="auto">
          <a:xfrm>
            <a:off x="6277362" y="1811487"/>
            <a:ext cx="287337" cy="7302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1" name="Rectangle 15"/>
          <p:cNvSpPr>
            <a:spLocks noChangeArrowheads="1"/>
          </p:cNvSpPr>
          <p:nvPr/>
        </p:nvSpPr>
        <p:spPr bwMode="auto">
          <a:xfrm rot="5400000">
            <a:off x="6690906" y="2117080"/>
            <a:ext cx="287338" cy="1809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2" name="Text Box 16"/>
          <p:cNvSpPr txBox="1">
            <a:spLocks noChangeArrowheads="1"/>
          </p:cNvSpPr>
          <p:nvPr/>
        </p:nvSpPr>
        <p:spPr bwMode="auto">
          <a:xfrm>
            <a:off x="7825174" y="3267224"/>
            <a:ext cx="2663825" cy="1778000"/>
          </a:xfrm>
          <a:prstGeom prst="rect">
            <a:avLst/>
          </a:prstGeom>
          <a:solidFill>
            <a:srgbClr val="99CCFF"/>
          </a:solidFill>
          <a:ln w="9525" algn="ctr">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marL="265113" indent="-31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1750" eaLnBrk="1" hangingPunct="1">
              <a:spcBef>
                <a:spcPct val="50000"/>
              </a:spcBef>
              <a:buFontTx/>
              <a:buNone/>
            </a:pPr>
            <a:r>
              <a:rPr lang="de-DE" altLang="de-DE" sz="2000" b="1" dirty="0">
                <a:solidFill>
                  <a:schemeClr val="accent2"/>
                </a:solidFill>
              </a:rPr>
              <a:t>The </a:t>
            </a:r>
            <a:r>
              <a:rPr lang="de-DE" altLang="de-DE" sz="2000" b="1" dirty="0" err="1">
                <a:solidFill>
                  <a:schemeClr val="accent2"/>
                </a:solidFill>
              </a:rPr>
              <a:t>Collaboration</a:t>
            </a:r>
            <a:endParaRPr lang="de-DE" altLang="de-DE" sz="2000" b="1" dirty="0">
              <a:solidFill>
                <a:schemeClr val="accent2"/>
              </a:solidFill>
            </a:endParaRPr>
          </a:p>
          <a:p>
            <a:pPr marL="31750" eaLnBrk="1" hangingPunct="1">
              <a:spcBef>
                <a:spcPct val="50000"/>
              </a:spcBef>
              <a:buFontTx/>
              <a:buNone/>
            </a:pPr>
            <a:r>
              <a:rPr lang="de-DE" altLang="de-DE" sz="2000" dirty="0">
                <a:solidFill>
                  <a:srgbClr val="FF0000"/>
                </a:solidFill>
              </a:rPr>
              <a:t>&gt; 850 </a:t>
            </a:r>
            <a:r>
              <a:rPr lang="de-DE" altLang="de-DE" sz="2000" dirty="0" err="1">
                <a:solidFill>
                  <a:srgbClr val="FF0000"/>
                </a:solidFill>
              </a:rPr>
              <a:t>scientists</a:t>
            </a:r>
            <a:endParaRPr lang="de-DE" altLang="de-DE" sz="2000" dirty="0">
              <a:solidFill>
                <a:srgbClr val="FF0000"/>
              </a:solidFill>
            </a:endParaRPr>
          </a:p>
          <a:p>
            <a:pPr marL="31750" eaLnBrk="1" hangingPunct="1">
              <a:spcBef>
                <a:spcPct val="50000"/>
              </a:spcBef>
              <a:buFontTx/>
              <a:buNone/>
            </a:pPr>
            <a:r>
              <a:rPr lang="de-DE" altLang="de-DE" sz="2000" dirty="0">
                <a:solidFill>
                  <a:srgbClr val="FF0000"/>
                </a:solidFill>
              </a:rPr>
              <a:t>184 </a:t>
            </a:r>
            <a:r>
              <a:rPr lang="de-DE" altLang="de-DE" sz="2000" dirty="0" err="1">
                <a:solidFill>
                  <a:srgbClr val="FF0000"/>
                </a:solidFill>
              </a:rPr>
              <a:t>institutes</a:t>
            </a:r>
            <a:endParaRPr lang="de-DE" altLang="de-DE" sz="2000" dirty="0">
              <a:solidFill>
                <a:srgbClr val="FF0000"/>
              </a:solidFill>
            </a:endParaRPr>
          </a:p>
          <a:p>
            <a:pPr marL="31750" eaLnBrk="1" hangingPunct="1">
              <a:spcBef>
                <a:spcPct val="50000"/>
              </a:spcBef>
              <a:buFontTx/>
              <a:buNone/>
            </a:pPr>
            <a:r>
              <a:rPr lang="de-DE" altLang="de-DE" sz="2000" dirty="0">
                <a:solidFill>
                  <a:srgbClr val="FF0000"/>
                </a:solidFill>
              </a:rPr>
              <a:t>39 countries</a:t>
            </a:r>
          </a:p>
        </p:txBody>
      </p:sp>
      <p:sp>
        <p:nvSpPr>
          <p:cNvPr id="23" name="Text Box 17"/>
          <p:cNvSpPr txBox="1">
            <a:spLocks noChangeArrowheads="1"/>
          </p:cNvSpPr>
          <p:nvPr/>
        </p:nvSpPr>
        <p:spPr bwMode="auto">
          <a:xfrm>
            <a:off x="236206" y="1404182"/>
            <a:ext cx="7497719" cy="5078313"/>
          </a:xfrm>
          <a:prstGeom prst="rect">
            <a:avLst/>
          </a:prstGeom>
          <a:solidFill>
            <a:srgbClr val="FFFFCC"/>
          </a:solidFill>
          <a:ln>
            <a:noFill/>
          </a:ln>
          <a:effec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l" eaLnBrk="1" hangingPunct="1">
              <a:spcBef>
                <a:spcPct val="0"/>
              </a:spcBef>
              <a:spcAft>
                <a:spcPct val="50000"/>
              </a:spcAft>
              <a:buFontTx/>
              <a:buNone/>
            </a:pPr>
            <a:r>
              <a:rPr lang="de-DE" altLang="de-DE" sz="1700" b="1" dirty="0">
                <a:solidFill>
                  <a:schemeClr val="tx2"/>
                </a:solidFill>
              </a:rPr>
              <a:t>DESPEC</a:t>
            </a:r>
            <a:r>
              <a:rPr lang="de-DE" altLang="de-DE" sz="1700" b="1" dirty="0">
                <a:solidFill>
                  <a:schemeClr val="accent2"/>
                </a:solidFill>
              </a:rPr>
              <a:t>     </a:t>
            </a:r>
            <a:r>
              <a:rPr lang="de-DE" altLang="de-DE" sz="1700" dirty="0">
                <a:solidFill>
                  <a:srgbClr val="FF0066"/>
                </a:solidFill>
                <a:sym typeface="Symbol" pitchFamily="18" charset="2"/>
              </a:rPr>
              <a:t>-, -, -, p-, n-</a:t>
            </a:r>
            <a:r>
              <a:rPr lang="de-DE" altLang="de-DE" sz="1700" dirty="0" err="1">
                <a:solidFill>
                  <a:srgbClr val="FF0066"/>
                </a:solidFill>
                <a:sym typeface="Symbol" pitchFamily="18" charset="2"/>
              </a:rPr>
              <a:t>decay</a:t>
            </a:r>
            <a:r>
              <a:rPr lang="de-DE" altLang="de-DE" sz="1700" dirty="0">
                <a:solidFill>
                  <a:srgbClr val="FF0066"/>
                </a:solidFill>
                <a:sym typeface="Symbol" pitchFamily="18" charset="2"/>
              </a:rPr>
              <a:t> </a:t>
            </a:r>
            <a:r>
              <a:rPr lang="de-DE" altLang="de-DE" sz="1700" dirty="0" err="1">
                <a:solidFill>
                  <a:srgbClr val="FF0066"/>
                </a:solidFill>
                <a:sym typeface="Symbol" pitchFamily="18" charset="2"/>
              </a:rPr>
              <a:t>spectroscopy</a:t>
            </a:r>
            <a:r>
              <a:rPr lang="de-DE" altLang="de-DE" sz="1700" dirty="0">
                <a:solidFill>
                  <a:srgbClr val="FF0066"/>
                </a:solidFill>
                <a:sym typeface="Symbol" pitchFamily="18" charset="2"/>
              </a:rPr>
              <a:t> </a:t>
            </a:r>
          </a:p>
          <a:p>
            <a:pPr algn="l" eaLnBrk="1" hangingPunct="1">
              <a:spcBef>
                <a:spcPct val="0"/>
              </a:spcBef>
              <a:buFontTx/>
              <a:buNone/>
            </a:pPr>
            <a:r>
              <a:rPr lang="de-DE" altLang="de-DE" sz="1700" b="1" dirty="0">
                <a:solidFill>
                  <a:schemeClr val="tx2"/>
                </a:solidFill>
              </a:rPr>
              <a:t>ELISE</a:t>
            </a:r>
            <a:r>
              <a:rPr lang="de-DE" altLang="de-DE" sz="1700" b="1" dirty="0">
                <a:solidFill>
                  <a:schemeClr val="accent2"/>
                </a:solidFill>
              </a:rPr>
              <a:t>          </a:t>
            </a:r>
            <a:r>
              <a:rPr lang="de-DE" altLang="de-DE" sz="1700" dirty="0" err="1">
                <a:solidFill>
                  <a:srgbClr val="FF0066"/>
                </a:solidFill>
              </a:rPr>
              <a:t>elastic</a:t>
            </a:r>
            <a:r>
              <a:rPr lang="de-DE" altLang="de-DE" sz="1700" dirty="0">
                <a:solidFill>
                  <a:srgbClr val="FF0066"/>
                </a:solidFill>
              </a:rPr>
              <a:t>, </a:t>
            </a:r>
            <a:r>
              <a:rPr lang="de-DE" altLang="de-DE" sz="1700" dirty="0" err="1">
                <a:solidFill>
                  <a:srgbClr val="FF0066"/>
                </a:solidFill>
              </a:rPr>
              <a:t>inelastic</a:t>
            </a:r>
            <a:r>
              <a:rPr lang="de-DE" altLang="de-DE" sz="1700" dirty="0">
                <a:solidFill>
                  <a:srgbClr val="FF0066"/>
                </a:solidFill>
              </a:rPr>
              <a:t>, and quasi-</a:t>
            </a:r>
            <a:r>
              <a:rPr lang="de-DE" altLang="de-DE" sz="1700" dirty="0" err="1">
                <a:solidFill>
                  <a:srgbClr val="FF0066"/>
                </a:solidFill>
              </a:rPr>
              <a:t>free</a:t>
            </a:r>
            <a:r>
              <a:rPr lang="de-DE" altLang="de-DE" sz="1700" dirty="0">
                <a:solidFill>
                  <a:srgbClr val="FF0066"/>
                </a:solidFill>
              </a:rPr>
              <a:t> </a:t>
            </a:r>
            <a:r>
              <a:rPr lang="de-DE" altLang="de-DE" sz="1700" dirty="0" smtClean="0">
                <a:solidFill>
                  <a:srgbClr val="FF0066"/>
                </a:solidFill>
              </a:rPr>
              <a:t>e</a:t>
            </a:r>
            <a:r>
              <a:rPr lang="de-DE" altLang="de-DE" sz="1700" baseline="30000" dirty="0" smtClean="0">
                <a:solidFill>
                  <a:srgbClr val="FF0066"/>
                </a:solidFill>
              </a:rPr>
              <a:t>-</a:t>
            </a:r>
            <a:r>
              <a:rPr lang="de-DE" altLang="de-DE" sz="1700" dirty="0">
                <a:solidFill>
                  <a:srgbClr val="FF0066"/>
                </a:solidFill>
              </a:rPr>
              <a:t>-A </a:t>
            </a:r>
            <a:r>
              <a:rPr lang="de-DE" altLang="de-DE" sz="1700" dirty="0" err="1" smtClean="0">
                <a:solidFill>
                  <a:srgbClr val="FF0066"/>
                </a:solidFill>
              </a:rPr>
              <a:t>scattering</a:t>
            </a:r>
            <a:endParaRPr lang="de-DE" altLang="de-DE" sz="1700" dirty="0" smtClean="0">
              <a:solidFill>
                <a:srgbClr val="FF0066"/>
              </a:solidFill>
            </a:endParaRPr>
          </a:p>
          <a:p>
            <a:pPr algn="l" eaLnBrk="1" hangingPunct="1">
              <a:spcBef>
                <a:spcPct val="0"/>
              </a:spcBef>
              <a:buFontTx/>
              <a:buNone/>
            </a:pPr>
            <a:endParaRPr lang="de-DE" altLang="de-DE" sz="1700" dirty="0">
              <a:solidFill>
                <a:schemeClr val="accent2"/>
              </a:solidFill>
            </a:endParaRPr>
          </a:p>
          <a:p>
            <a:pPr algn="l" eaLnBrk="1" hangingPunct="1">
              <a:spcBef>
                <a:spcPct val="0"/>
              </a:spcBef>
              <a:buFontTx/>
              <a:buNone/>
            </a:pPr>
            <a:r>
              <a:rPr lang="de-DE" altLang="de-DE" sz="1700" b="1" dirty="0">
                <a:solidFill>
                  <a:schemeClr val="tx2"/>
                </a:solidFill>
              </a:rPr>
              <a:t>EXL</a:t>
            </a:r>
            <a:r>
              <a:rPr lang="de-DE" altLang="de-DE" sz="1700" dirty="0"/>
              <a:t>              </a:t>
            </a:r>
            <a:r>
              <a:rPr lang="de-DE" altLang="de-DE" sz="1700" dirty="0">
                <a:solidFill>
                  <a:srgbClr val="FF0066"/>
                </a:solidFill>
              </a:rPr>
              <a:t>light-</a:t>
            </a:r>
            <a:r>
              <a:rPr lang="de-DE" altLang="de-DE" sz="1700" dirty="0" err="1">
                <a:solidFill>
                  <a:srgbClr val="FF0066"/>
                </a:solidFill>
              </a:rPr>
              <a:t>ion</a:t>
            </a:r>
            <a:r>
              <a:rPr lang="de-DE" altLang="de-DE" sz="1700" dirty="0">
                <a:solidFill>
                  <a:srgbClr val="FF0066"/>
                </a:solidFill>
              </a:rPr>
              <a:t> </a:t>
            </a:r>
            <a:r>
              <a:rPr lang="de-DE" altLang="de-DE" sz="1700" dirty="0" err="1">
                <a:solidFill>
                  <a:srgbClr val="FF0066"/>
                </a:solidFill>
              </a:rPr>
              <a:t>scattering</a:t>
            </a:r>
            <a:r>
              <a:rPr lang="de-DE" altLang="de-DE" sz="1700" dirty="0">
                <a:solidFill>
                  <a:srgbClr val="FF0066"/>
                </a:solidFill>
              </a:rPr>
              <a:t> </a:t>
            </a:r>
            <a:r>
              <a:rPr lang="de-DE" altLang="de-DE" sz="1700" dirty="0" err="1">
                <a:solidFill>
                  <a:srgbClr val="FF0066"/>
                </a:solidFill>
              </a:rPr>
              <a:t>reactions</a:t>
            </a:r>
            <a:r>
              <a:rPr lang="de-DE" altLang="de-DE" sz="1700" dirty="0">
                <a:solidFill>
                  <a:srgbClr val="FF0066"/>
                </a:solidFill>
              </a:rPr>
              <a:t> </a:t>
            </a:r>
            <a:r>
              <a:rPr lang="de-DE" altLang="de-DE" sz="1700" dirty="0" smtClean="0">
                <a:solidFill>
                  <a:srgbClr val="FF0066"/>
                </a:solidFill>
              </a:rPr>
              <a:t>in </a:t>
            </a:r>
            <a:r>
              <a:rPr lang="de-DE" altLang="de-DE" sz="1700" dirty="0" err="1" smtClean="0">
                <a:solidFill>
                  <a:srgbClr val="FF0066"/>
                </a:solidFill>
              </a:rPr>
              <a:t>invere</a:t>
            </a:r>
            <a:r>
              <a:rPr lang="de-DE" altLang="de-DE" sz="1700" dirty="0" smtClean="0">
                <a:solidFill>
                  <a:srgbClr val="FF0066"/>
                </a:solidFill>
              </a:rPr>
              <a:t> </a:t>
            </a:r>
            <a:r>
              <a:rPr lang="de-DE" altLang="de-DE" sz="1700" dirty="0" err="1">
                <a:solidFill>
                  <a:srgbClr val="FF0066"/>
                </a:solidFill>
              </a:rPr>
              <a:t>kinematics</a:t>
            </a:r>
            <a:endParaRPr lang="de-DE" altLang="de-DE" sz="1700" dirty="0">
              <a:solidFill>
                <a:srgbClr val="FF0066"/>
              </a:solidFill>
            </a:endParaRPr>
          </a:p>
          <a:p>
            <a:pPr algn="l" eaLnBrk="1" hangingPunct="1">
              <a:spcBef>
                <a:spcPct val="0"/>
              </a:spcBef>
              <a:buFontTx/>
              <a:buNone/>
            </a:pPr>
            <a:endParaRPr lang="de-DE" altLang="de-DE" sz="1700" b="1" dirty="0" smtClean="0">
              <a:solidFill>
                <a:schemeClr val="accent2"/>
              </a:solidFill>
            </a:endParaRPr>
          </a:p>
          <a:p>
            <a:pPr algn="l" eaLnBrk="1" hangingPunct="1">
              <a:spcBef>
                <a:spcPct val="0"/>
              </a:spcBef>
              <a:buFontTx/>
              <a:buNone/>
            </a:pPr>
            <a:r>
              <a:rPr lang="de-DE" altLang="de-DE" sz="1700" b="1" dirty="0" smtClean="0">
                <a:solidFill>
                  <a:schemeClr val="tx2"/>
                </a:solidFill>
              </a:rPr>
              <a:t>HISPEC</a:t>
            </a:r>
            <a:r>
              <a:rPr lang="de-DE" altLang="de-DE" sz="1700" b="1" dirty="0" smtClean="0">
                <a:solidFill>
                  <a:schemeClr val="accent2"/>
                </a:solidFill>
              </a:rPr>
              <a:t>        </a:t>
            </a:r>
            <a:r>
              <a:rPr lang="de-DE" altLang="de-DE" sz="1700" dirty="0">
                <a:solidFill>
                  <a:srgbClr val="FF0066"/>
                </a:solidFill>
              </a:rPr>
              <a:t>in-beam </a:t>
            </a:r>
            <a:r>
              <a:rPr lang="de-DE" altLang="de-DE" sz="1700" dirty="0">
                <a:solidFill>
                  <a:srgbClr val="FF0066"/>
                </a:solidFill>
                <a:sym typeface="Symbol" pitchFamily="18" charset="2"/>
              </a:rPr>
              <a:t> </a:t>
            </a:r>
            <a:r>
              <a:rPr lang="de-DE" altLang="de-DE" sz="1700" dirty="0" err="1">
                <a:solidFill>
                  <a:srgbClr val="FF0066"/>
                </a:solidFill>
                <a:sym typeface="Symbol" pitchFamily="18" charset="2"/>
              </a:rPr>
              <a:t>spectroscopy</a:t>
            </a:r>
            <a:r>
              <a:rPr lang="de-DE" altLang="de-DE" sz="1700" dirty="0">
                <a:solidFill>
                  <a:srgbClr val="FF0066"/>
                </a:solidFill>
                <a:sym typeface="Symbol" pitchFamily="18" charset="2"/>
              </a:rPr>
              <a:t> at </a:t>
            </a:r>
            <a:r>
              <a:rPr lang="de-DE" altLang="de-DE" sz="1700" dirty="0" err="1">
                <a:solidFill>
                  <a:srgbClr val="FF0066"/>
                </a:solidFill>
                <a:sym typeface="Symbol" pitchFamily="18" charset="2"/>
              </a:rPr>
              <a:t>low</a:t>
            </a:r>
            <a:r>
              <a:rPr lang="de-DE" altLang="de-DE" sz="1700" dirty="0">
                <a:solidFill>
                  <a:srgbClr val="FF0066"/>
                </a:solidFill>
                <a:sym typeface="Symbol" pitchFamily="18" charset="2"/>
              </a:rPr>
              <a:t> </a:t>
            </a:r>
            <a:r>
              <a:rPr lang="de-DE" altLang="de-DE" sz="1700" dirty="0" err="1" smtClean="0">
                <a:solidFill>
                  <a:srgbClr val="FF0066"/>
                </a:solidFill>
                <a:sym typeface="Symbol" pitchFamily="18" charset="2"/>
              </a:rPr>
              <a:t>and</a:t>
            </a:r>
            <a:r>
              <a:rPr lang="de-DE" altLang="de-DE" sz="1700" dirty="0" smtClean="0">
                <a:solidFill>
                  <a:srgbClr val="FF0066"/>
                </a:solidFill>
                <a:sym typeface="Symbol" pitchFamily="18" charset="2"/>
              </a:rPr>
              <a:t> intermediate </a:t>
            </a:r>
            <a:r>
              <a:rPr lang="de-DE" altLang="de-DE" sz="1700" dirty="0" err="1" smtClean="0">
                <a:solidFill>
                  <a:srgbClr val="FF0066"/>
                </a:solidFill>
                <a:sym typeface="Symbol" pitchFamily="18" charset="2"/>
              </a:rPr>
              <a:t>energy</a:t>
            </a:r>
            <a:endParaRPr lang="de-DE" altLang="de-DE" sz="1700" dirty="0" smtClean="0">
              <a:solidFill>
                <a:srgbClr val="FF0066"/>
              </a:solidFill>
              <a:sym typeface="Symbol" pitchFamily="18" charset="2"/>
            </a:endParaRPr>
          </a:p>
          <a:p>
            <a:pPr algn="l" eaLnBrk="1" hangingPunct="1">
              <a:spcBef>
                <a:spcPct val="0"/>
              </a:spcBef>
              <a:buFontTx/>
              <a:buNone/>
            </a:pPr>
            <a:endParaRPr lang="de-DE" altLang="de-DE" sz="1700" dirty="0">
              <a:solidFill>
                <a:srgbClr val="FF0066"/>
              </a:solidFill>
              <a:sym typeface="Symbol" pitchFamily="18" charset="2"/>
            </a:endParaRPr>
          </a:p>
          <a:p>
            <a:pPr eaLnBrk="1" hangingPunct="1">
              <a:spcBef>
                <a:spcPct val="0"/>
              </a:spcBef>
              <a:buNone/>
            </a:pPr>
            <a:r>
              <a:rPr lang="de-DE" altLang="de-DE" sz="1700" b="1" dirty="0">
                <a:solidFill>
                  <a:schemeClr val="tx2"/>
                </a:solidFill>
              </a:rPr>
              <a:t>ILIMA</a:t>
            </a:r>
            <a:r>
              <a:rPr lang="de-DE" altLang="de-DE" sz="1700" b="1" dirty="0">
                <a:solidFill>
                  <a:schemeClr val="accent2"/>
                </a:solidFill>
              </a:rPr>
              <a:t>           </a:t>
            </a:r>
            <a:r>
              <a:rPr lang="de-DE" altLang="de-DE" sz="1700" dirty="0" err="1">
                <a:solidFill>
                  <a:srgbClr val="FF0066"/>
                </a:solidFill>
              </a:rPr>
              <a:t>masses</a:t>
            </a:r>
            <a:r>
              <a:rPr lang="de-DE" altLang="de-DE" sz="1700" dirty="0">
                <a:solidFill>
                  <a:srgbClr val="FF0066"/>
                </a:solidFill>
              </a:rPr>
              <a:t> and </a:t>
            </a:r>
            <a:r>
              <a:rPr lang="de-DE" altLang="de-DE" sz="1700" dirty="0" err="1">
                <a:solidFill>
                  <a:srgbClr val="FF0066"/>
                </a:solidFill>
              </a:rPr>
              <a:t>lifetimes</a:t>
            </a:r>
            <a:r>
              <a:rPr lang="de-DE" altLang="de-DE" sz="1700" dirty="0">
                <a:solidFill>
                  <a:srgbClr val="FF0066"/>
                </a:solidFill>
              </a:rPr>
              <a:t> </a:t>
            </a:r>
            <a:r>
              <a:rPr lang="de-DE" altLang="de-DE" sz="1700" dirty="0" err="1">
                <a:solidFill>
                  <a:srgbClr val="FF0066"/>
                </a:solidFill>
              </a:rPr>
              <a:t>of</a:t>
            </a:r>
            <a:r>
              <a:rPr lang="de-DE" altLang="de-DE" sz="1700" dirty="0">
                <a:solidFill>
                  <a:srgbClr val="FF0066"/>
                </a:solidFill>
              </a:rPr>
              <a:t> </a:t>
            </a:r>
            <a:r>
              <a:rPr lang="de-DE" altLang="de-DE" sz="1700" dirty="0" err="1">
                <a:solidFill>
                  <a:srgbClr val="FF0066"/>
                </a:solidFill>
              </a:rPr>
              <a:t>nuclei</a:t>
            </a:r>
            <a:r>
              <a:rPr lang="de-DE" altLang="de-DE" sz="1700" dirty="0">
                <a:solidFill>
                  <a:srgbClr val="FF0066"/>
                </a:solidFill>
              </a:rPr>
              <a:t> in </a:t>
            </a:r>
            <a:r>
              <a:rPr lang="de-DE" altLang="de-DE" sz="1700" dirty="0" err="1">
                <a:solidFill>
                  <a:srgbClr val="FF0066"/>
                </a:solidFill>
              </a:rPr>
              <a:t>ground</a:t>
            </a:r>
            <a:r>
              <a:rPr lang="de-DE" altLang="de-DE" sz="1700" dirty="0">
                <a:solidFill>
                  <a:srgbClr val="FF0066"/>
                </a:solidFill>
              </a:rPr>
              <a:t> </a:t>
            </a:r>
            <a:r>
              <a:rPr lang="de-DE" altLang="de-DE" sz="1700" dirty="0" err="1">
                <a:solidFill>
                  <a:srgbClr val="FF0066"/>
                </a:solidFill>
              </a:rPr>
              <a:t>and</a:t>
            </a:r>
            <a:r>
              <a:rPr lang="de-DE" altLang="de-DE" sz="1700" dirty="0">
                <a:solidFill>
                  <a:srgbClr val="FF0066"/>
                </a:solidFill>
              </a:rPr>
              <a:t> </a:t>
            </a:r>
            <a:r>
              <a:rPr lang="de-DE" altLang="de-DE" sz="1700" dirty="0" err="1">
                <a:solidFill>
                  <a:srgbClr val="FF0066"/>
                </a:solidFill>
              </a:rPr>
              <a:t>isomeric</a:t>
            </a:r>
            <a:r>
              <a:rPr lang="de-DE" altLang="de-DE" sz="1700" dirty="0">
                <a:solidFill>
                  <a:srgbClr val="FF0066"/>
                </a:solidFill>
              </a:rPr>
              <a:t> </a:t>
            </a:r>
            <a:r>
              <a:rPr lang="de-DE" altLang="de-DE" sz="1700" dirty="0" err="1" smtClean="0">
                <a:solidFill>
                  <a:srgbClr val="FF0066"/>
                </a:solidFill>
              </a:rPr>
              <a:t>states</a:t>
            </a:r>
            <a:endParaRPr lang="de-DE" altLang="de-DE" sz="1700" dirty="0">
              <a:solidFill>
                <a:srgbClr val="FF0066"/>
              </a:solidFill>
            </a:endParaRPr>
          </a:p>
          <a:p>
            <a:pPr eaLnBrk="1" hangingPunct="1">
              <a:spcBef>
                <a:spcPct val="0"/>
              </a:spcBef>
              <a:buNone/>
            </a:pPr>
            <a:endParaRPr lang="de-DE" altLang="de-DE" sz="1700" dirty="0" smtClean="0">
              <a:solidFill>
                <a:srgbClr val="FF0066"/>
              </a:solidFill>
            </a:endParaRPr>
          </a:p>
          <a:p>
            <a:pPr algn="l" eaLnBrk="1" hangingPunct="1">
              <a:spcBef>
                <a:spcPct val="0"/>
              </a:spcBef>
              <a:spcAft>
                <a:spcPct val="50000"/>
              </a:spcAft>
              <a:buFontTx/>
              <a:buNone/>
            </a:pPr>
            <a:r>
              <a:rPr lang="de-DE" altLang="de-DE" sz="1700" b="1" dirty="0" smtClean="0">
                <a:solidFill>
                  <a:schemeClr val="tx2"/>
                </a:solidFill>
              </a:rPr>
              <a:t>LASPEC </a:t>
            </a:r>
            <a:r>
              <a:rPr lang="de-DE" altLang="de-DE" sz="1700" b="1" dirty="0" smtClean="0">
                <a:solidFill>
                  <a:schemeClr val="accent2"/>
                </a:solidFill>
              </a:rPr>
              <a:t>      </a:t>
            </a:r>
            <a:r>
              <a:rPr lang="de-DE" altLang="de-DE" sz="1700" dirty="0">
                <a:solidFill>
                  <a:srgbClr val="FF0066"/>
                </a:solidFill>
              </a:rPr>
              <a:t>Laser </a:t>
            </a:r>
            <a:r>
              <a:rPr lang="de-DE" altLang="de-DE" sz="1700" dirty="0" err="1">
                <a:solidFill>
                  <a:srgbClr val="FF0066"/>
                </a:solidFill>
              </a:rPr>
              <a:t>spectroscopy</a:t>
            </a:r>
            <a:endParaRPr lang="de-DE" altLang="de-DE" sz="1700" dirty="0">
              <a:solidFill>
                <a:srgbClr val="FF0066"/>
              </a:solidFill>
            </a:endParaRPr>
          </a:p>
          <a:p>
            <a:pPr algn="l" eaLnBrk="1" hangingPunct="1">
              <a:spcBef>
                <a:spcPct val="0"/>
              </a:spcBef>
              <a:buFontTx/>
              <a:buNone/>
            </a:pPr>
            <a:r>
              <a:rPr lang="de-DE" altLang="de-DE" sz="1700" b="1" dirty="0">
                <a:solidFill>
                  <a:schemeClr val="tx2"/>
                </a:solidFill>
              </a:rPr>
              <a:t>MATS</a:t>
            </a:r>
            <a:r>
              <a:rPr lang="de-DE" altLang="de-DE" sz="1700" b="1" dirty="0">
                <a:solidFill>
                  <a:schemeClr val="accent2"/>
                </a:solidFill>
              </a:rPr>
              <a:t>           </a:t>
            </a:r>
            <a:r>
              <a:rPr lang="de-DE" altLang="de-DE" sz="1700" dirty="0">
                <a:solidFill>
                  <a:srgbClr val="FF0066"/>
                </a:solidFill>
              </a:rPr>
              <a:t>in-trap </a:t>
            </a:r>
            <a:r>
              <a:rPr lang="de-DE" altLang="de-DE" sz="1700" dirty="0" err="1">
                <a:solidFill>
                  <a:srgbClr val="FF0066"/>
                </a:solidFill>
              </a:rPr>
              <a:t>mass</a:t>
            </a:r>
            <a:r>
              <a:rPr lang="de-DE" altLang="de-DE" sz="1700" dirty="0">
                <a:solidFill>
                  <a:srgbClr val="FF0066"/>
                </a:solidFill>
              </a:rPr>
              <a:t> </a:t>
            </a:r>
            <a:r>
              <a:rPr lang="de-DE" altLang="de-DE" sz="1700" dirty="0" err="1">
                <a:solidFill>
                  <a:srgbClr val="FF0066"/>
                </a:solidFill>
              </a:rPr>
              <a:t>measurements</a:t>
            </a:r>
            <a:r>
              <a:rPr lang="de-DE" altLang="de-DE" sz="1700" dirty="0">
                <a:solidFill>
                  <a:srgbClr val="FF0066"/>
                </a:solidFill>
              </a:rPr>
              <a:t> </a:t>
            </a:r>
            <a:r>
              <a:rPr lang="de-DE" altLang="de-DE" sz="1700" dirty="0" err="1" smtClean="0">
                <a:solidFill>
                  <a:srgbClr val="FF0066"/>
                </a:solidFill>
              </a:rPr>
              <a:t>and</a:t>
            </a:r>
            <a:r>
              <a:rPr lang="de-DE" altLang="de-DE" sz="1700" dirty="0" smtClean="0">
                <a:solidFill>
                  <a:srgbClr val="FF0066"/>
                </a:solidFill>
              </a:rPr>
              <a:t> </a:t>
            </a:r>
            <a:r>
              <a:rPr lang="de-DE" altLang="de-DE" sz="1700" dirty="0" err="1" smtClean="0">
                <a:solidFill>
                  <a:srgbClr val="FF0066"/>
                </a:solidFill>
              </a:rPr>
              <a:t>decay</a:t>
            </a:r>
            <a:r>
              <a:rPr lang="de-DE" altLang="de-DE" sz="1700" dirty="0" smtClean="0">
                <a:solidFill>
                  <a:srgbClr val="FF0066"/>
                </a:solidFill>
              </a:rPr>
              <a:t> </a:t>
            </a:r>
            <a:r>
              <a:rPr lang="de-DE" altLang="de-DE" sz="1700" dirty="0" err="1" smtClean="0">
                <a:solidFill>
                  <a:srgbClr val="FF0066"/>
                </a:solidFill>
              </a:rPr>
              <a:t>studies</a:t>
            </a:r>
            <a:endParaRPr lang="de-DE" altLang="de-DE" sz="1700" dirty="0" smtClean="0">
              <a:solidFill>
                <a:srgbClr val="FF0066"/>
              </a:solidFill>
            </a:endParaRPr>
          </a:p>
          <a:p>
            <a:pPr algn="l" eaLnBrk="1" hangingPunct="1">
              <a:spcBef>
                <a:spcPct val="0"/>
              </a:spcBef>
              <a:buFontTx/>
              <a:buNone/>
            </a:pPr>
            <a:endParaRPr lang="de-DE" altLang="de-DE" sz="1700" dirty="0">
              <a:solidFill>
                <a:srgbClr val="FF0066"/>
              </a:solidFill>
            </a:endParaRPr>
          </a:p>
          <a:p>
            <a:pPr algn="l" eaLnBrk="1" hangingPunct="1">
              <a:spcBef>
                <a:spcPct val="0"/>
              </a:spcBef>
              <a:buFontTx/>
              <a:buNone/>
            </a:pPr>
            <a:r>
              <a:rPr lang="de-DE" altLang="de-DE" sz="1700" b="1" dirty="0">
                <a:solidFill>
                  <a:schemeClr val="tx2"/>
                </a:solidFill>
              </a:rPr>
              <a:t>R3B</a:t>
            </a:r>
            <a:r>
              <a:rPr lang="de-DE" altLang="de-DE" sz="1700" b="1" dirty="0">
                <a:solidFill>
                  <a:schemeClr val="accent2"/>
                </a:solidFill>
              </a:rPr>
              <a:t>              </a:t>
            </a:r>
            <a:r>
              <a:rPr lang="de-DE" altLang="de-DE" sz="1700" dirty="0" err="1">
                <a:solidFill>
                  <a:srgbClr val="FF0066"/>
                </a:solidFill>
              </a:rPr>
              <a:t>kinematically</a:t>
            </a:r>
            <a:r>
              <a:rPr lang="de-DE" altLang="de-DE" sz="1700" dirty="0">
                <a:solidFill>
                  <a:srgbClr val="FF0066"/>
                </a:solidFill>
              </a:rPr>
              <a:t> </a:t>
            </a:r>
            <a:r>
              <a:rPr lang="de-DE" altLang="de-DE" sz="1700" dirty="0" err="1">
                <a:solidFill>
                  <a:srgbClr val="FF0066"/>
                </a:solidFill>
              </a:rPr>
              <a:t>complete</a:t>
            </a:r>
            <a:r>
              <a:rPr lang="de-DE" altLang="de-DE" sz="1700" dirty="0">
                <a:solidFill>
                  <a:srgbClr val="FF0066"/>
                </a:solidFill>
              </a:rPr>
              <a:t> </a:t>
            </a:r>
            <a:r>
              <a:rPr lang="de-DE" altLang="de-DE" sz="1700" dirty="0" err="1" smtClean="0">
                <a:solidFill>
                  <a:srgbClr val="FF0066"/>
                </a:solidFill>
              </a:rPr>
              <a:t>reactions</a:t>
            </a:r>
            <a:r>
              <a:rPr lang="de-DE" altLang="de-DE" sz="1700" dirty="0">
                <a:solidFill>
                  <a:srgbClr val="FF0066"/>
                </a:solidFill>
              </a:rPr>
              <a:t> </a:t>
            </a:r>
            <a:r>
              <a:rPr lang="de-DE" altLang="de-DE" sz="1700" dirty="0" smtClean="0">
                <a:solidFill>
                  <a:srgbClr val="FF0066"/>
                </a:solidFill>
              </a:rPr>
              <a:t>at </a:t>
            </a:r>
            <a:r>
              <a:rPr lang="de-DE" altLang="de-DE" sz="1700" dirty="0">
                <a:solidFill>
                  <a:srgbClr val="FF0066"/>
                </a:solidFill>
              </a:rPr>
              <a:t>high beam </a:t>
            </a:r>
            <a:r>
              <a:rPr lang="de-DE" altLang="de-DE" sz="1700" dirty="0" err="1" smtClean="0">
                <a:solidFill>
                  <a:srgbClr val="FF0066"/>
                </a:solidFill>
              </a:rPr>
              <a:t>energy</a:t>
            </a:r>
            <a:endParaRPr lang="de-DE" altLang="de-DE" sz="1700" dirty="0" smtClean="0">
              <a:solidFill>
                <a:srgbClr val="FF0066"/>
              </a:solidFill>
            </a:endParaRPr>
          </a:p>
          <a:p>
            <a:pPr algn="l" eaLnBrk="1" hangingPunct="1">
              <a:spcBef>
                <a:spcPct val="0"/>
              </a:spcBef>
              <a:buFontTx/>
              <a:buNone/>
            </a:pPr>
            <a:endParaRPr lang="de-DE" altLang="de-DE" sz="1700" dirty="0">
              <a:solidFill>
                <a:srgbClr val="FF0066"/>
              </a:solidFill>
            </a:endParaRPr>
          </a:p>
          <a:p>
            <a:pPr algn="l" eaLnBrk="1" hangingPunct="1">
              <a:spcBef>
                <a:spcPct val="0"/>
              </a:spcBef>
              <a:buFontTx/>
              <a:buNone/>
            </a:pPr>
            <a:r>
              <a:rPr lang="de-DE" altLang="de-DE" sz="1700" b="1" dirty="0">
                <a:solidFill>
                  <a:schemeClr val="tx2"/>
                </a:solidFill>
              </a:rPr>
              <a:t>Super FRS  </a:t>
            </a:r>
            <a:r>
              <a:rPr lang="de-DE" altLang="de-DE" sz="1700" dirty="0">
                <a:solidFill>
                  <a:srgbClr val="FF0066"/>
                </a:solidFill>
              </a:rPr>
              <a:t>RIB </a:t>
            </a:r>
            <a:r>
              <a:rPr lang="de-DE" altLang="de-DE" sz="1700" dirty="0" err="1">
                <a:solidFill>
                  <a:srgbClr val="FF0066"/>
                </a:solidFill>
              </a:rPr>
              <a:t>production</a:t>
            </a:r>
            <a:r>
              <a:rPr lang="de-DE" altLang="de-DE" sz="1700" dirty="0">
                <a:solidFill>
                  <a:srgbClr val="FF0066"/>
                </a:solidFill>
              </a:rPr>
              <a:t>, </a:t>
            </a:r>
            <a:r>
              <a:rPr lang="de-DE" altLang="de-DE" sz="1700" dirty="0" err="1">
                <a:solidFill>
                  <a:srgbClr val="FF0066"/>
                </a:solidFill>
              </a:rPr>
              <a:t>identification</a:t>
            </a:r>
            <a:r>
              <a:rPr lang="de-DE" altLang="de-DE" sz="1700" dirty="0">
                <a:solidFill>
                  <a:srgbClr val="FF0066"/>
                </a:solidFill>
              </a:rPr>
              <a:t> </a:t>
            </a:r>
            <a:r>
              <a:rPr lang="de-DE" altLang="de-DE" sz="1700" dirty="0" err="1" smtClean="0">
                <a:solidFill>
                  <a:srgbClr val="FF0066"/>
                </a:solidFill>
              </a:rPr>
              <a:t>and</a:t>
            </a:r>
            <a:r>
              <a:rPr lang="de-DE" altLang="de-DE" sz="1700" dirty="0" smtClean="0">
                <a:solidFill>
                  <a:srgbClr val="FF0066"/>
                </a:solidFill>
              </a:rPr>
              <a:t> </a:t>
            </a:r>
            <a:r>
              <a:rPr lang="de-DE" altLang="de-DE" sz="1700" dirty="0" err="1" smtClean="0">
                <a:solidFill>
                  <a:srgbClr val="FF0066"/>
                </a:solidFill>
              </a:rPr>
              <a:t>spectroscopy</a:t>
            </a:r>
            <a:endParaRPr lang="de-DE" altLang="de-DE" sz="1700" dirty="0" smtClean="0">
              <a:solidFill>
                <a:srgbClr val="FF0066"/>
              </a:solidFill>
            </a:endParaRPr>
          </a:p>
          <a:p>
            <a:pPr algn="l" eaLnBrk="1" hangingPunct="1">
              <a:spcBef>
                <a:spcPct val="0"/>
              </a:spcBef>
              <a:buFontTx/>
              <a:buNone/>
            </a:pPr>
            <a:endParaRPr lang="de-DE" altLang="de-DE" sz="1700" dirty="0">
              <a:solidFill>
                <a:srgbClr val="FF0066"/>
              </a:solidFill>
            </a:endParaRPr>
          </a:p>
          <a:p>
            <a:pPr algn="l" eaLnBrk="1" hangingPunct="1">
              <a:spcBef>
                <a:spcPct val="0"/>
              </a:spcBef>
              <a:buFontTx/>
              <a:buNone/>
            </a:pPr>
            <a:r>
              <a:rPr lang="de-DE" altLang="de-DE" sz="1700" b="1" dirty="0">
                <a:solidFill>
                  <a:schemeClr val="tx2"/>
                </a:solidFill>
              </a:rPr>
              <a:t>SHE</a:t>
            </a:r>
            <a:r>
              <a:rPr lang="de-DE" altLang="de-DE" sz="1700" b="1" dirty="0">
                <a:solidFill>
                  <a:schemeClr val="accent2"/>
                </a:solidFill>
              </a:rPr>
              <a:t>             </a:t>
            </a:r>
            <a:r>
              <a:rPr lang="de-DE" altLang="de-DE" sz="1700" dirty="0" err="1">
                <a:solidFill>
                  <a:srgbClr val="FF0066"/>
                </a:solidFill>
              </a:rPr>
              <a:t>Nuclear</a:t>
            </a:r>
            <a:r>
              <a:rPr lang="de-DE" altLang="de-DE" sz="1700" dirty="0">
                <a:solidFill>
                  <a:srgbClr val="FF0066"/>
                </a:solidFill>
              </a:rPr>
              <a:t> </a:t>
            </a:r>
            <a:r>
              <a:rPr lang="de-DE" altLang="de-DE" sz="1700" dirty="0" err="1">
                <a:solidFill>
                  <a:srgbClr val="FF0066"/>
                </a:solidFill>
              </a:rPr>
              <a:t>physics</a:t>
            </a:r>
            <a:r>
              <a:rPr lang="de-DE" altLang="de-DE" sz="1700" dirty="0">
                <a:solidFill>
                  <a:srgbClr val="FF0066"/>
                </a:solidFill>
              </a:rPr>
              <a:t> and </a:t>
            </a:r>
            <a:r>
              <a:rPr lang="de-DE" altLang="de-DE" sz="1700" dirty="0" err="1">
                <a:solidFill>
                  <a:srgbClr val="FF0066"/>
                </a:solidFill>
              </a:rPr>
              <a:t>chemistry</a:t>
            </a:r>
            <a:r>
              <a:rPr lang="de-DE" altLang="de-DE" sz="1700" dirty="0">
                <a:solidFill>
                  <a:srgbClr val="FF0066"/>
                </a:solidFill>
              </a:rPr>
              <a:t> </a:t>
            </a:r>
            <a:r>
              <a:rPr lang="de-DE" altLang="de-DE" sz="1700" dirty="0" err="1" smtClean="0">
                <a:solidFill>
                  <a:srgbClr val="FF0066"/>
                </a:solidFill>
              </a:rPr>
              <a:t>of</a:t>
            </a:r>
            <a:r>
              <a:rPr lang="de-DE" altLang="de-DE" sz="1700" dirty="0">
                <a:solidFill>
                  <a:srgbClr val="FF0066"/>
                </a:solidFill>
              </a:rPr>
              <a:t> </a:t>
            </a:r>
            <a:r>
              <a:rPr lang="de-DE" altLang="de-DE" sz="1700" dirty="0" smtClean="0">
                <a:solidFill>
                  <a:srgbClr val="FF0066"/>
                </a:solidFill>
              </a:rPr>
              <a:t>super-heavy </a:t>
            </a:r>
            <a:r>
              <a:rPr lang="de-DE" altLang="de-DE" sz="1700" dirty="0" err="1">
                <a:solidFill>
                  <a:srgbClr val="FF0066"/>
                </a:solidFill>
              </a:rPr>
              <a:t>elements</a:t>
            </a:r>
            <a:endParaRPr lang="de-DE" altLang="de-DE" sz="1700" dirty="0">
              <a:solidFill>
                <a:srgbClr val="FF0066"/>
              </a:solidFill>
            </a:endParaRPr>
          </a:p>
          <a:p>
            <a:pPr eaLnBrk="1" hangingPunct="1">
              <a:spcBef>
                <a:spcPct val="0"/>
              </a:spcBef>
              <a:spcAft>
                <a:spcPct val="50000"/>
              </a:spcAft>
              <a:buFontTx/>
              <a:buNone/>
            </a:pPr>
            <a:endParaRPr lang="de-DE" altLang="de-DE" sz="1800" dirty="0">
              <a:solidFill>
                <a:srgbClr val="FF0066"/>
              </a:solidFill>
            </a:endParaRPr>
          </a:p>
        </p:txBody>
      </p:sp>
      <p:sp>
        <p:nvSpPr>
          <p:cNvPr id="24" name="Text Box 20"/>
          <p:cNvSpPr txBox="1">
            <a:spLocks noChangeArrowheads="1"/>
          </p:cNvSpPr>
          <p:nvPr/>
        </p:nvSpPr>
        <p:spPr bwMode="auto">
          <a:xfrm>
            <a:off x="7825174" y="1340793"/>
            <a:ext cx="2663825" cy="1477328"/>
          </a:xfrm>
          <a:prstGeom prst="rect">
            <a:avLst/>
          </a:prstGeom>
          <a:solidFill>
            <a:srgbClr val="99CCFF"/>
          </a:solidFill>
          <a:ln w="9525" algn="ctr">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marL="265113" indent="-31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1750" eaLnBrk="1" hangingPunct="1">
              <a:spcBef>
                <a:spcPct val="50000"/>
              </a:spcBef>
              <a:buFontTx/>
              <a:buNone/>
            </a:pPr>
            <a:r>
              <a:rPr lang="de-DE" altLang="de-DE" sz="2000" b="1" dirty="0">
                <a:solidFill>
                  <a:schemeClr val="accent2"/>
                </a:solidFill>
              </a:rPr>
              <a:t>The Approach</a:t>
            </a:r>
          </a:p>
          <a:p>
            <a:pPr marL="31750" eaLnBrk="1" hangingPunct="1">
              <a:spcBef>
                <a:spcPct val="50000"/>
              </a:spcBef>
              <a:buFontTx/>
              <a:buNone/>
            </a:pPr>
            <a:r>
              <a:rPr lang="de-DE" altLang="de-DE" sz="2000" dirty="0" err="1">
                <a:solidFill>
                  <a:srgbClr val="FF0000"/>
                </a:solidFill>
              </a:rPr>
              <a:t>Complementary</a:t>
            </a:r>
            <a:r>
              <a:rPr lang="de-DE" altLang="de-DE" sz="2000" dirty="0">
                <a:solidFill>
                  <a:srgbClr val="FF0000"/>
                </a:solidFill>
              </a:rPr>
              <a:t> </a:t>
            </a:r>
            <a:r>
              <a:rPr lang="de-DE" altLang="de-DE" sz="2000" dirty="0" err="1">
                <a:solidFill>
                  <a:srgbClr val="FF0000"/>
                </a:solidFill>
              </a:rPr>
              <a:t>measurements</a:t>
            </a:r>
            <a:r>
              <a:rPr lang="de-DE" altLang="de-DE" sz="2000" dirty="0">
                <a:solidFill>
                  <a:srgbClr val="FF0000"/>
                </a:solidFill>
              </a:rPr>
              <a:t> </a:t>
            </a:r>
            <a:r>
              <a:rPr lang="de-DE" altLang="de-DE" sz="2000" dirty="0" err="1">
                <a:solidFill>
                  <a:srgbClr val="FF0000"/>
                </a:solidFill>
              </a:rPr>
              <a:t>leading</a:t>
            </a:r>
            <a:r>
              <a:rPr lang="de-DE" altLang="de-DE" sz="2000" dirty="0">
                <a:solidFill>
                  <a:srgbClr val="FF0000"/>
                </a:solidFill>
              </a:rPr>
              <a:t> </a:t>
            </a:r>
            <a:r>
              <a:rPr lang="de-DE" altLang="de-DE" sz="2000" dirty="0" err="1">
                <a:solidFill>
                  <a:srgbClr val="FF0000"/>
                </a:solidFill>
              </a:rPr>
              <a:t>to</a:t>
            </a:r>
            <a:r>
              <a:rPr lang="de-DE" altLang="de-DE" sz="2000" dirty="0">
                <a:solidFill>
                  <a:srgbClr val="FF0000"/>
                </a:solidFill>
              </a:rPr>
              <a:t> </a:t>
            </a:r>
            <a:r>
              <a:rPr lang="de-DE" altLang="de-DE" sz="2000" dirty="0" err="1">
                <a:solidFill>
                  <a:srgbClr val="FF0000"/>
                </a:solidFill>
              </a:rPr>
              <a:t>consistent</a:t>
            </a:r>
            <a:r>
              <a:rPr lang="de-DE" altLang="de-DE" sz="2000" dirty="0">
                <a:solidFill>
                  <a:srgbClr val="FF0000"/>
                </a:solidFill>
              </a:rPr>
              <a:t> </a:t>
            </a:r>
            <a:r>
              <a:rPr lang="de-DE" altLang="de-DE" sz="2000" dirty="0" err="1">
                <a:solidFill>
                  <a:srgbClr val="FF0000"/>
                </a:solidFill>
              </a:rPr>
              <a:t>answers</a:t>
            </a:r>
            <a:endParaRPr lang="de-DE" altLang="de-DE" sz="2000" dirty="0">
              <a:solidFill>
                <a:srgbClr val="FF0000"/>
              </a:solidFill>
            </a:endParaRPr>
          </a:p>
        </p:txBody>
      </p:sp>
      <p:sp>
        <p:nvSpPr>
          <p:cNvPr id="25" name="Rechteck 24"/>
          <p:cNvSpPr/>
          <p:nvPr/>
        </p:nvSpPr>
        <p:spPr>
          <a:xfrm>
            <a:off x="7733925" y="3024177"/>
            <a:ext cx="2840037" cy="2422525"/>
          </a:xfrm>
          <a:prstGeom prst="rect">
            <a:avLst/>
          </a:prstGeom>
          <a:solidFill>
            <a:srgbClr val="FFFFFF">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Tree>
    <p:extLst>
      <p:ext uri="{BB962C8B-B14F-4D97-AF65-F5344CB8AC3E}">
        <p14:creationId xmlns:p14="http://schemas.microsoft.com/office/powerpoint/2010/main" val="2166491407"/>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2204690" y="191172"/>
            <a:ext cx="8172315" cy="787557"/>
          </a:xfrm>
        </p:spPr>
        <p:txBody>
          <a:bodyPr/>
          <a:lstStyle/>
          <a:p>
            <a:pPr>
              <a:defRPr/>
            </a:pPr>
            <a:r>
              <a:rPr lang="en-GB" dirty="0" smtClean="0">
                <a:solidFill>
                  <a:schemeClr val="tx2"/>
                </a:solidFill>
                <a:latin typeface="+mj-lt"/>
                <a:cs typeface="Times New Roman"/>
              </a:rPr>
              <a:t>NUSTAR – The Project</a:t>
            </a:r>
            <a:endParaRPr dirty="0">
              <a:solidFill>
                <a:schemeClr val="tx2"/>
              </a:solidFill>
              <a:latin typeface="+mj-lt"/>
            </a:endParaRPr>
          </a:p>
        </p:txBody>
      </p:sp>
      <p:pic>
        <p:nvPicPr>
          <p:cNvPr id="3" name="Picture 87" descr="FAIR_farb_RGB_3cm"/>
          <p:cNvPicPr>
            <a:picLocks noChangeAspect="1" noChangeArrowheads="1"/>
          </p:cNvPicPr>
          <p:nvPr/>
        </p:nvPicPr>
        <p:blipFill>
          <a:blip r:embed="rId2"/>
          <a:stretch/>
        </p:blipFill>
        <p:spPr bwMode="auto">
          <a:xfrm>
            <a:off x="96254" y="6362"/>
            <a:ext cx="1185333" cy="931333"/>
          </a:xfrm>
          <a:prstGeom prst="rect">
            <a:avLst/>
          </a:prstGeom>
          <a:noFill/>
          <a:ln>
            <a:noFill/>
          </a:ln>
        </p:spPr>
      </p:pic>
      <p:pic>
        <p:nvPicPr>
          <p:cNvPr id="4" name="Picture 8" descr="NUSTAR-Logo"/>
          <p:cNvPicPr>
            <a:picLocks noChangeAspect="1" noChangeArrowheads="1"/>
          </p:cNvPicPr>
          <p:nvPr/>
        </p:nvPicPr>
        <p:blipFill>
          <a:blip r:embed="rId3"/>
          <a:stretch/>
        </p:blipFill>
        <p:spPr bwMode="auto">
          <a:xfrm>
            <a:off x="10912001" y="24052"/>
            <a:ext cx="1279999" cy="960000"/>
          </a:xfrm>
          <a:prstGeom prst="rect">
            <a:avLst/>
          </a:prstGeom>
          <a:noFill/>
          <a:ln>
            <a:noFill/>
          </a:ln>
        </p:spPr>
      </p:pic>
      <p:sp>
        <p:nvSpPr>
          <p:cNvPr id="9" name="Rectangle 3"/>
          <p:cNvSpPr>
            <a:spLocks noChangeArrowheads="1"/>
          </p:cNvSpPr>
          <p:nvPr/>
        </p:nvSpPr>
        <p:spPr bwMode="auto">
          <a:xfrm>
            <a:off x="9272974" y="1898799"/>
            <a:ext cx="890588" cy="2762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0" name="Rectangle 4"/>
          <p:cNvSpPr>
            <a:spLocks noChangeArrowheads="1"/>
          </p:cNvSpPr>
          <p:nvPr/>
        </p:nvSpPr>
        <p:spPr bwMode="auto">
          <a:xfrm>
            <a:off x="9711124" y="2141687"/>
            <a:ext cx="88900" cy="176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1" name="Rectangle 5"/>
          <p:cNvSpPr>
            <a:spLocks noChangeArrowheads="1"/>
          </p:cNvSpPr>
          <p:nvPr/>
        </p:nvSpPr>
        <p:spPr bwMode="auto">
          <a:xfrm>
            <a:off x="7186999" y="2844949"/>
            <a:ext cx="101600" cy="8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2" name="Rectangle 6"/>
          <p:cNvSpPr>
            <a:spLocks noChangeArrowheads="1"/>
          </p:cNvSpPr>
          <p:nvPr/>
        </p:nvSpPr>
        <p:spPr bwMode="auto">
          <a:xfrm>
            <a:off x="8037899" y="2765574"/>
            <a:ext cx="101600" cy="9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3" name="Line 7"/>
          <p:cNvSpPr>
            <a:spLocks noChangeShapeType="1"/>
          </p:cNvSpPr>
          <p:nvPr/>
        </p:nvSpPr>
        <p:spPr bwMode="auto">
          <a:xfrm flipV="1">
            <a:off x="9250749" y="1911499"/>
            <a:ext cx="0" cy="1047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14" name="Rectangle 8"/>
          <p:cNvSpPr>
            <a:spLocks noChangeArrowheads="1"/>
          </p:cNvSpPr>
          <p:nvPr/>
        </p:nvSpPr>
        <p:spPr bwMode="auto">
          <a:xfrm>
            <a:off x="2100649" y="4727724"/>
            <a:ext cx="4572000" cy="32543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6" name="Rectangle 10"/>
          <p:cNvSpPr>
            <a:spLocks noChangeArrowheads="1"/>
          </p:cNvSpPr>
          <p:nvPr/>
        </p:nvSpPr>
        <p:spPr bwMode="auto">
          <a:xfrm>
            <a:off x="4800987" y="2316312"/>
            <a:ext cx="684212" cy="4318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7" name="Rectangle 11"/>
          <p:cNvSpPr>
            <a:spLocks noChangeArrowheads="1"/>
          </p:cNvSpPr>
          <p:nvPr/>
        </p:nvSpPr>
        <p:spPr bwMode="auto">
          <a:xfrm>
            <a:off x="5051812" y="3144987"/>
            <a:ext cx="1116012" cy="12954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8" name="Rectangle 12"/>
          <p:cNvSpPr>
            <a:spLocks noChangeArrowheads="1"/>
          </p:cNvSpPr>
          <p:nvPr/>
        </p:nvSpPr>
        <p:spPr bwMode="auto">
          <a:xfrm>
            <a:off x="6024949" y="3756174"/>
            <a:ext cx="1476375" cy="8286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19" name="Rectangle 13"/>
          <p:cNvSpPr>
            <a:spLocks noChangeArrowheads="1"/>
          </p:cNvSpPr>
          <p:nvPr/>
        </p:nvSpPr>
        <p:spPr bwMode="auto">
          <a:xfrm>
            <a:off x="6312287" y="1776562"/>
            <a:ext cx="215900" cy="10795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0" name="Rectangle 14"/>
          <p:cNvSpPr>
            <a:spLocks noChangeArrowheads="1"/>
          </p:cNvSpPr>
          <p:nvPr/>
        </p:nvSpPr>
        <p:spPr bwMode="auto">
          <a:xfrm>
            <a:off x="6277362" y="1811487"/>
            <a:ext cx="287337" cy="7302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1" name="Rectangle 15"/>
          <p:cNvSpPr>
            <a:spLocks noChangeArrowheads="1"/>
          </p:cNvSpPr>
          <p:nvPr/>
        </p:nvSpPr>
        <p:spPr bwMode="auto">
          <a:xfrm rot="5400000">
            <a:off x="6690906" y="2117080"/>
            <a:ext cx="287338" cy="1809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2" name="Text Box 16"/>
          <p:cNvSpPr txBox="1">
            <a:spLocks noChangeArrowheads="1"/>
          </p:cNvSpPr>
          <p:nvPr/>
        </p:nvSpPr>
        <p:spPr bwMode="auto">
          <a:xfrm>
            <a:off x="7825174" y="3267224"/>
            <a:ext cx="2663825" cy="1778000"/>
          </a:xfrm>
          <a:prstGeom prst="rect">
            <a:avLst/>
          </a:prstGeom>
          <a:solidFill>
            <a:srgbClr val="99CCFF"/>
          </a:solidFill>
          <a:ln w="9525" algn="ctr">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marL="265113" indent="-31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1750" eaLnBrk="1" hangingPunct="1">
              <a:spcBef>
                <a:spcPct val="50000"/>
              </a:spcBef>
              <a:buFontTx/>
              <a:buNone/>
            </a:pPr>
            <a:r>
              <a:rPr lang="de-DE" altLang="de-DE" sz="2000" b="1" dirty="0">
                <a:solidFill>
                  <a:schemeClr val="accent2"/>
                </a:solidFill>
              </a:rPr>
              <a:t>The </a:t>
            </a:r>
            <a:r>
              <a:rPr lang="de-DE" altLang="de-DE" sz="2000" b="1" dirty="0" err="1">
                <a:solidFill>
                  <a:schemeClr val="accent2"/>
                </a:solidFill>
              </a:rPr>
              <a:t>Collaboration</a:t>
            </a:r>
            <a:endParaRPr lang="de-DE" altLang="de-DE" sz="2000" b="1" dirty="0">
              <a:solidFill>
                <a:schemeClr val="accent2"/>
              </a:solidFill>
            </a:endParaRPr>
          </a:p>
          <a:p>
            <a:pPr marL="31750" eaLnBrk="1" hangingPunct="1">
              <a:spcBef>
                <a:spcPct val="50000"/>
              </a:spcBef>
              <a:buFontTx/>
              <a:buNone/>
            </a:pPr>
            <a:r>
              <a:rPr lang="de-DE" altLang="de-DE" sz="2000" dirty="0">
                <a:solidFill>
                  <a:srgbClr val="FF0000"/>
                </a:solidFill>
              </a:rPr>
              <a:t>&gt; 850 </a:t>
            </a:r>
            <a:r>
              <a:rPr lang="de-DE" altLang="de-DE" sz="2000" dirty="0" err="1">
                <a:solidFill>
                  <a:srgbClr val="FF0000"/>
                </a:solidFill>
              </a:rPr>
              <a:t>scientists</a:t>
            </a:r>
            <a:endParaRPr lang="de-DE" altLang="de-DE" sz="2000" dirty="0">
              <a:solidFill>
                <a:srgbClr val="FF0000"/>
              </a:solidFill>
            </a:endParaRPr>
          </a:p>
          <a:p>
            <a:pPr marL="31750" eaLnBrk="1" hangingPunct="1">
              <a:spcBef>
                <a:spcPct val="50000"/>
              </a:spcBef>
              <a:buFontTx/>
              <a:buNone/>
            </a:pPr>
            <a:r>
              <a:rPr lang="de-DE" altLang="de-DE" sz="2000" dirty="0">
                <a:solidFill>
                  <a:srgbClr val="FF0000"/>
                </a:solidFill>
              </a:rPr>
              <a:t>184 </a:t>
            </a:r>
            <a:r>
              <a:rPr lang="de-DE" altLang="de-DE" sz="2000" dirty="0" err="1">
                <a:solidFill>
                  <a:srgbClr val="FF0000"/>
                </a:solidFill>
              </a:rPr>
              <a:t>institutes</a:t>
            </a:r>
            <a:endParaRPr lang="de-DE" altLang="de-DE" sz="2000" dirty="0">
              <a:solidFill>
                <a:srgbClr val="FF0000"/>
              </a:solidFill>
            </a:endParaRPr>
          </a:p>
          <a:p>
            <a:pPr marL="31750" eaLnBrk="1" hangingPunct="1">
              <a:spcBef>
                <a:spcPct val="50000"/>
              </a:spcBef>
              <a:buFontTx/>
              <a:buNone/>
            </a:pPr>
            <a:r>
              <a:rPr lang="de-DE" altLang="de-DE" sz="2000" dirty="0">
                <a:solidFill>
                  <a:srgbClr val="FF0000"/>
                </a:solidFill>
              </a:rPr>
              <a:t>39 countries</a:t>
            </a:r>
          </a:p>
        </p:txBody>
      </p:sp>
      <p:sp>
        <p:nvSpPr>
          <p:cNvPr id="24" name="Text Box 20"/>
          <p:cNvSpPr txBox="1">
            <a:spLocks noChangeArrowheads="1"/>
          </p:cNvSpPr>
          <p:nvPr/>
        </p:nvSpPr>
        <p:spPr bwMode="auto">
          <a:xfrm>
            <a:off x="7825174" y="1340793"/>
            <a:ext cx="2663825" cy="1477328"/>
          </a:xfrm>
          <a:prstGeom prst="rect">
            <a:avLst/>
          </a:prstGeom>
          <a:solidFill>
            <a:srgbClr val="99CCFF"/>
          </a:solidFill>
          <a:ln w="9525" algn="ctr">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spAutoFit/>
          </a:bodyPr>
          <a:lstStyle>
            <a:lvl1pPr marL="265113" indent="-31750"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1750" eaLnBrk="1" hangingPunct="1">
              <a:spcBef>
                <a:spcPct val="50000"/>
              </a:spcBef>
              <a:buFontTx/>
              <a:buNone/>
            </a:pPr>
            <a:r>
              <a:rPr lang="de-DE" altLang="de-DE" sz="2000" b="1" dirty="0">
                <a:solidFill>
                  <a:schemeClr val="accent2"/>
                </a:solidFill>
              </a:rPr>
              <a:t>The Approach</a:t>
            </a:r>
          </a:p>
          <a:p>
            <a:pPr marL="31750" eaLnBrk="1" hangingPunct="1">
              <a:spcBef>
                <a:spcPct val="50000"/>
              </a:spcBef>
              <a:buFontTx/>
              <a:buNone/>
            </a:pPr>
            <a:r>
              <a:rPr lang="de-DE" altLang="de-DE" sz="2000" dirty="0" err="1">
                <a:solidFill>
                  <a:srgbClr val="FF0000"/>
                </a:solidFill>
              </a:rPr>
              <a:t>Complementary</a:t>
            </a:r>
            <a:r>
              <a:rPr lang="de-DE" altLang="de-DE" sz="2000" dirty="0">
                <a:solidFill>
                  <a:srgbClr val="FF0000"/>
                </a:solidFill>
              </a:rPr>
              <a:t> </a:t>
            </a:r>
            <a:r>
              <a:rPr lang="de-DE" altLang="de-DE" sz="2000" dirty="0" err="1">
                <a:solidFill>
                  <a:srgbClr val="FF0000"/>
                </a:solidFill>
              </a:rPr>
              <a:t>measurements</a:t>
            </a:r>
            <a:r>
              <a:rPr lang="de-DE" altLang="de-DE" sz="2000" dirty="0">
                <a:solidFill>
                  <a:srgbClr val="FF0000"/>
                </a:solidFill>
              </a:rPr>
              <a:t> </a:t>
            </a:r>
            <a:r>
              <a:rPr lang="de-DE" altLang="de-DE" sz="2000" dirty="0" err="1">
                <a:solidFill>
                  <a:srgbClr val="FF0000"/>
                </a:solidFill>
              </a:rPr>
              <a:t>leading</a:t>
            </a:r>
            <a:r>
              <a:rPr lang="de-DE" altLang="de-DE" sz="2000" dirty="0">
                <a:solidFill>
                  <a:srgbClr val="FF0000"/>
                </a:solidFill>
              </a:rPr>
              <a:t> </a:t>
            </a:r>
            <a:r>
              <a:rPr lang="de-DE" altLang="de-DE" sz="2000" dirty="0" err="1">
                <a:solidFill>
                  <a:srgbClr val="FF0000"/>
                </a:solidFill>
              </a:rPr>
              <a:t>to</a:t>
            </a:r>
            <a:r>
              <a:rPr lang="de-DE" altLang="de-DE" sz="2000" dirty="0">
                <a:solidFill>
                  <a:srgbClr val="FF0000"/>
                </a:solidFill>
              </a:rPr>
              <a:t> </a:t>
            </a:r>
            <a:r>
              <a:rPr lang="de-DE" altLang="de-DE" sz="2000" dirty="0" err="1">
                <a:solidFill>
                  <a:srgbClr val="FF0000"/>
                </a:solidFill>
              </a:rPr>
              <a:t>consistent</a:t>
            </a:r>
            <a:r>
              <a:rPr lang="de-DE" altLang="de-DE" sz="2000" dirty="0">
                <a:solidFill>
                  <a:srgbClr val="FF0000"/>
                </a:solidFill>
              </a:rPr>
              <a:t> </a:t>
            </a:r>
            <a:r>
              <a:rPr lang="de-DE" altLang="de-DE" sz="2000" dirty="0" err="1">
                <a:solidFill>
                  <a:srgbClr val="FF0000"/>
                </a:solidFill>
              </a:rPr>
              <a:t>answers</a:t>
            </a:r>
            <a:endParaRPr lang="de-DE" altLang="de-DE" sz="2000" dirty="0">
              <a:solidFill>
                <a:srgbClr val="FF0000"/>
              </a:solidFill>
            </a:endParaRPr>
          </a:p>
        </p:txBody>
      </p:sp>
      <p:sp>
        <p:nvSpPr>
          <p:cNvPr id="25" name="Rechteck 24"/>
          <p:cNvSpPr/>
          <p:nvPr/>
        </p:nvSpPr>
        <p:spPr>
          <a:xfrm>
            <a:off x="7648962" y="1203475"/>
            <a:ext cx="2840037" cy="1836288"/>
          </a:xfrm>
          <a:prstGeom prst="rect">
            <a:avLst/>
          </a:prstGeom>
          <a:solidFill>
            <a:srgbClr val="FFFFFF">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6" name="Rectangle 5"/>
          <p:cNvSpPr>
            <a:spLocks noChangeArrowheads="1"/>
          </p:cNvSpPr>
          <p:nvPr/>
        </p:nvSpPr>
        <p:spPr bwMode="auto">
          <a:xfrm>
            <a:off x="5086350" y="2841625"/>
            <a:ext cx="101600" cy="8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7" name="Rectangle 6"/>
          <p:cNvSpPr>
            <a:spLocks noChangeArrowheads="1"/>
          </p:cNvSpPr>
          <p:nvPr/>
        </p:nvSpPr>
        <p:spPr bwMode="auto">
          <a:xfrm>
            <a:off x="5937250" y="2762250"/>
            <a:ext cx="101600" cy="9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8" name="Rectangle 10"/>
          <p:cNvSpPr>
            <a:spLocks noChangeArrowheads="1"/>
          </p:cNvSpPr>
          <p:nvPr/>
        </p:nvSpPr>
        <p:spPr bwMode="auto">
          <a:xfrm>
            <a:off x="2700338" y="2312988"/>
            <a:ext cx="684212" cy="43180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29" name="Rectangle 12"/>
          <p:cNvSpPr>
            <a:spLocks noChangeArrowheads="1"/>
          </p:cNvSpPr>
          <p:nvPr/>
        </p:nvSpPr>
        <p:spPr bwMode="auto">
          <a:xfrm>
            <a:off x="3924300" y="3752850"/>
            <a:ext cx="1476375" cy="8286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30" name="Rectangle 13"/>
          <p:cNvSpPr>
            <a:spLocks noChangeArrowheads="1"/>
          </p:cNvSpPr>
          <p:nvPr/>
        </p:nvSpPr>
        <p:spPr bwMode="auto">
          <a:xfrm>
            <a:off x="4211638" y="1773238"/>
            <a:ext cx="215900" cy="107950"/>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31" name="Rectangle 14"/>
          <p:cNvSpPr>
            <a:spLocks noChangeArrowheads="1"/>
          </p:cNvSpPr>
          <p:nvPr/>
        </p:nvSpPr>
        <p:spPr bwMode="auto">
          <a:xfrm>
            <a:off x="4176713" y="1808163"/>
            <a:ext cx="287337" cy="7302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32" name="Rectangle 15"/>
          <p:cNvSpPr>
            <a:spLocks noChangeArrowheads="1"/>
          </p:cNvSpPr>
          <p:nvPr/>
        </p:nvSpPr>
        <p:spPr bwMode="auto">
          <a:xfrm rot="5400000">
            <a:off x="4590257" y="2113756"/>
            <a:ext cx="287338" cy="18097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de-DE" altLang="de-DE" sz="1800"/>
          </a:p>
        </p:txBody>
      </p:sp>
      <p:sp>
        <p:nvSpPr>
          <p:cNvPr id="33" name="Textfeld 3"/>
          <p:cNvSpPr txBox="1">
            <a:spLocks noChangeArrowheads="1"/>
          </p:cNvSpPr>
          <p:nvPr/>
        </p:nvSpPr>
        <p:spPr bwMode="auto">
          <a:xfrm>
            <a:off x="160814" y="1233082"/>
            <a:ext cx="5951537"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eaLnBrk="1" hangingPunct="1">
              <a:spcAft>
                <a:spcPts val="600"/>
              </a:spcAft>
              <a:defRPr/>
            </a:pPr>
            <a:r>
              <a:rPr lang="de-DE" altLang="de-DE" sz="2000" b="1" dirty="0" err="1" smtClean="0">
                <a:solidFill>
                  <a:schemeClr val="tx2"/>
                </a:solidFill>
              </a:rPr>
              <a:t>Evolutionary</a:t>
            </a:r>
            <a:r>
              <a:rPr lang="de-DE" altLang="de-DE" sz="2000" b="1" dirty="0" smtClean="0">
                <a:solidFill>
                  <a:schemeClr val="tx2"/>
                </a:solidFill>
              </a:rPr>
              <a:t> </a:t>
            </a:r>
            <a:r>
              <a:rPr lang="de-DE" altLang="de-DE" sz="2000" b="1" dirty="0" err="1" smtClean="0">
                <a:solidFill>
                  <a:schemeClr val="tx2"/>
                </a:solidFill>
              </a:rPr>
              <a:t>approach</a:t>
            </a:r>
            <a:r>
              <a:rPr lang="de-DE" altLang="de-DE" sz="2000" b="1" dirty="0" smtClean="0">
                <a:solidFill>
                  <a:schemeClr val="tx2"/>
                </a:solidFill>
              </a:rPr>
              <a:t>:</a:t>
            </a:r>
          </a:p>
          <a:p>
            <a:pPr algn="l" eaLnBrk="1" hangingPunct="1">
              <a:spcAft>
                <a:spcPts val="600"/>
              </a:spcAft>
              <a:defRPr/>
            </a:pPr>
            <a:r>
              <a:rPr lang="de-DE" altLang="de-DE" sz="2000" b="1" dirty="0" err="1" smtClean="0">
                <a:solidFill>
                  <a:schemeClr val="tx2"/>
                </a:solidFill>
              </a:rPr>
              <a:t>Advancing</a:t>
            </a:r>
            <a:r>
              <a:rPr lang="de-DE" altLang="de-DE" sz="2000" b="1" dirty="0" smtClean="0">
                <a:solidFill>
                  <a:schemeClr val="tx2"/>
                </a:solidFill>
              </a:rPr>
              <a:t> </a:t>
            </a:r>
            <a:r>
              <a:rPr lang="de-DE" altLang="de-DE" sz="2000" b="1" dirty="0" err="1" smtClean="0">
                <a:solidFill>
                  <a:schemeClr val="tx2"/>
                </a:solidFill>
              </a:rPr>
              <a:t>instrumentation</a:t>
            </a:r>
            <a:r>
              <a:rPr lang="de-DE" altLang="de-DE" sz="2000" b="1" dirty="0" smtClean="0">
                <a:solidFill>
                  <a:schemeClr val="tx2"/>
                </a:solidFill>
              </a:rPr>
              <a:t> </a:t>
            </a:r>
            <a:r>
              <a:rPr lang="de-DE" altLang="de-DE" sz="2000" b="1" dirty="0" err="1" smtClean="0">
                <a:solidFill>
                  <a:schemeClr val="tx2"/>
                </a:solidFill>
              </a:rPr>
              <a:t>by</a:t>
            </a:r>
            <a:r>
              <a:rPr lang="de-DE" altLang="de-DE" sz="2000" b="1" dirty="0" smtClean="0">
                <a:solidFill>
                  <a:schemeClr val="tx2"/>
                </a:solidFill>
              </a:rPr>
              <a:t> </a:t>
            </a:r>
            <a:r>
              <a:rPr lang="de-DE" altLang="de-DE" sz="2000" b="1" dirty="0" err="1" smtClean="0">
                <a:solidFill>
                  <a:schemeClr val="tx2"/>
                </a:solidFill>
              </a:rPr>
              <a:t>continuous</a:t>
            </a:r>
            <a:r>
              <a:rPr lang="de-DE" altLang="de-DE" sz="2000" b="1" dirty="0" smtClean="0">
                <a:solidFill>
                  <a:schemeClr val="tx2"/>
                </a:solidFill>
              </a:rPr>
              <a:t> </a:t>
            </a:r>
            <a:r>
              <a:rPr lang="de-DE" altLang="de-DE" sz="2000" b="1" dirty="0" err="1" smtClean="0">
                <a:solidFill>
                  <a:schemeClr val="tx2"/>
                </a:solidFill>
              </a:rPr>
              <a:t>development</a:t>
            </a:r>
            <a:r>
              <a:rPr lang="de-DE" altLang="de-DE" sz="2000" b="1" dirty="0" smtClean="0">
                <a:solidFill>
                  <a:schemeClr val="tx2"/>
                </a:solidFill>
              </a:rPr>
              <a:t> and </a:t>
            </a:r>
            <a:r>
              <a:rPr lang="de-DE" altLang="de-DE" sz="2000" b="1" dirty="0" err="1" smtClean="0">
                <a:solidFill>
                  <a:schemeClr val="tx2"/>
                </a:solidFill>
              </a:rPr>
              <a:t>gaining</a:t>
            </a:r>
            <a:r>
              <a:rPr lang="de-DE" altLang="de-DE" sz="2000" b="1" dirty="0" smtClean="0">
                <a:solidFill>
                  <a:schemeClr val="tx2"/>
                </a:solidFill>
              </a:rPr>
              <a:t> </a:t>
            </a:r>
            <a:r>
              <a:rPr lang="de-DE" altLang="de-DE" sz="2000" b="1" dirty="0" err="1" smtClean="0">
                <a:solidFill>
                  <a:schemeClr val="tx2"/>
                </a:solidFill>
              </a:rPr>
              <a:t>experience</a:t>
            </a:r>
            <a:r>
              <a:rPr lang="de-DE" altLang="de-DE" sz="2000" b="1" dirty="0" smtClean="0">
                <a:solidFill>
                  <a:schemeClr val="tx2"/>
                </a:solidFill>
              </a:rPr>
              <a:t> </a:t>
            </a:r>
            <a:r>
              <a:rPr lang="de-DE" altLang="de-DE" sz="2000" b="1" dirty="0" err="1" smtClean="0">
                <a:solidFill>
                  <a:schemeClr val="tx2"/>
                </a:solidFill>
              </a:rPr>
              <a:t>by</a:t>
            </a:r>
            <a:r>
              <a:rPr lang="de-DE" altLang="de-DE" sz="2000" b="1" dirty="0" smtClean="0">
                <a:solidFill>
                  <a:schemeClr val="tx2"/>
                </a:solidFill>
              </a:rPr>
              <a:t> </a:t>
            </a:r>
            <a:r>
              <a:rPr lang="de-DE" altLang="de-DE" sz="2000" b="1" dirty="0" err="1" smtClean="0">
                <a:solidFill>
                  <a:schemeClr val="tx2"/>
                </a:solidFill>
              </a:rPr>
              <a:t>physics</a:t>
            </a:r>
            <a:r>
              <a:rPr lang="de-DE" altLang="de-DE" sz="2000" b="1" dirty="0" smtClean="0">
                <a:solidFill>
                  <a:schemeClr val="tx2"/>
                </a:solidFill>
              </a:rPr>
              <a:t> </a:t>
            </a:r>
            <a:r>
              <a:rPr lang="de-DE" altLang="de-DE" sz="2000" b="1" dirty="0" err="1" smtClean="0">
                <a:solidFill>
                  <a:schemeClr val="tx2"/>
                </a:solidFill>
              </a:rPr>
              <a:t>exploitation</a:t>
            </a:r>
            <a:endParaRPr lang="de-DE" altLang="de-DE" sz="2000" b="1" dirty="0" smtClean="0">
              <a:solidFill>
                <a:schemeClr val="tx2"/>
              </a:solidFill>
            </a:endParaRPr>
          </a:p>
        </p:txBody>
      </p:sp>
      <p:pic>
        <p:nvPicPr>
          <p:cNvPr id="34" name="Picture 2"/>
          <p:cNvPicPr/>
          <p:nvPr/>
        </p:nvPicPr>
        <p:blipFill rotWithShape="1">
          <a:blip r:embed="rId4" cstate="print">
            <a:extLst>
              <a:ext uri="{28A0092B-C50C-407E-A947-70E740481C1C}">
                <a14:useLocalDpi xmlns:a14="http://schemas.microsoft.com/office/drawing/2010/main" val="0"/>
              </a:ext>
            </a:extLst>
          </a:blip>
          <a:srcRect l="38727" t="15738" b="12266"/>
          <a:stretch/>
        </p:blipFill>
        <p:spPr>
          <a:xfrm>
            <a:off x="160814" y="4649975"/>
            <a:ext cx="2232792" cy="1231350"/>
          </a:xfrm>
          <a:prstGeom prst="snip2SameRect">
            <a:avLst/>
          </a:prstGeom>
        </p:spPr>
      </p:pic>
      <p:pic>
        <p:nvPicPr>
          <p:cNvPr id="35" name="Grafik 34"/>
          <p:cNvPicPr>
            <a:picLocks noChangeAspect="1"/>
          </p:cNvPicPr>
          <p:nvPr/>
        </p:nvPicPr>
        <p:blipFill rotWithShape="1">
          <a:blip r:embed="rId5" cstate="print">
            <a:extLst>
              <a:ext uri="{28A0092B-C50C-407E-A947-70E740481C1C}">
                <a14:useLocalDpi xmlns:a14="http://schemas.microsoft.com/office/drawing/2010/main" val="0"/>
              </a:ext>
            </a:extLst>
          </a:blip>
          <a:srcRect l="13392" r="10754"/>
          <a:stretch/>
        </p:blipFill>
        <p:spPr>
          <a:xfrm>
            <a:off x="4642237" y="2573333"/>
            <a:ext cx="1768346" cy="1562220"/>
          </a:xfrm>
          <a:prstGeom prst="rect">
            <a:avLst/>
          </a:prstGeom>
        </p:spPr>
      </p:pic>
      <p:pic>
        <p:nvPicPr>
          <p:cNvPr id="36" name="Picture 3" descr="E:\photo\2018_06-09_photos_despec\2018_09_10_s4.jpg">
            <a:extLst>
              <a:ext uri="{FF2B5EF4-FFF2-40B4-BE49-F238E27FC236}">
                <a16:creationId xmlns:a16="http://schemas.microsoft.com/office/drawing/2014/main" id="{E6F4FAFF-AC40-1A41-A5BB-AED05AD8AA12}"/>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60814" y="2787372"/>
            <a:ext cx="2030349" cy="1466665"/>
          </a:xfrm>
          <a:prstGeom prst="rect">
            <a:avLst/>
          </a:prstGeom>
          <a:noFill/>
          <a:extLst>
            <a:ext uri="{909E8E84-426E-40DD-AFC4-6F175D3DCCD1}">
              <a14:hiddenFill xmlns:a14="http://schemas.microsoft.com/office/drawing/2010/main">
                <a:solidFill>
                  <a:srgbClr val="FFFFFF"/>
                </a:solidFill>
              </a14:hiddenFill>
            </a:ext>
          </a:extLst>
        </p:spPr>
      </p:pic>
      <p:pic>
        <p:nvPicPr>
          <p:cNvPr id="37" name="Grafik 36"/>
          <p:cNvPicPr>
            <a:picLocks noChangeAspect="1"/>
          </p:cNvPicPr>
          <p:nvPr/>
        </p:nvPicPr>
        <p:blipFill rotWithShape="1">
          <a:blip r:embed="rId7"/>
          <a:srcRect t="24753"/>
          <a:stretch/>
        </p:blipFill>
        <p:spPr>
          <a:xfrm>
            <a:off x="2370812" y="3542677"/>
            <a:ext cx="2104738" cy="1296578"/>
          </a:xfrm>
          <a:prstGeom prst="rect">
            <a:avLst/>
          </a:prstGeom>
        </p:spPr>
      </p:pic>
      <p:pic>
        <p:nvPicPr>
          <p:cNvPr id="38" name="Grafik 37"/>
          <p:cNvPicPr>
            <a:picLocks noChangeAspect="1"/>
          </p:cNvPicPr>
          <p:nvPr/>
        </p:nvPicPr>
        <p:blipFill>
          <a:blip r:embed="rId8"/>
          <a:stretch>
            <a:fillRect/>
          </a:stretch>
        </p:blipFill>
        <p:spPr>
          <a:xfrm>
            <a:off x="4650393" y="4336137"/>
            <a:ext cx="1902807" cy="1387300"/>
          </a:xfrm>
          <a:prstGeom prst="rect">
            <a:avLst/>
          </a:prstGeom>
        </p:spPr>
      </p:pic>
      <p:sp>
        <p:nvSpPr>
          <p:cNvPr id="39" name="Textfeld 3"/>
          <p:cNvSpPr txBox="1">
            <a:spLocks noChangeArrowheads="1"/>
          </p:cNvSpPr>
          <p:nvPr/>
        </p:nvSpPr>
        <p:spPr bwMode="auto">
          <a:xfrm>
            <a:off x="1259632" y="5935377"/>
            <a:ext cx="59515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de-DE" altLang="de-DE" sz="2000" b="1" dirty="0">
                <a:solidFill>
                  <a:srgbClr val="FF0066"/>
                </a:solidFill>
              </a:rPr>
              <a:t>&gt;50 </a:t>
            </a:r>
            <a:r>
              <a:rPr lang="de-DE" altLang="de-DE" sz="2000" b="1" dirty="0" err="1">
                <a:solidFill>
                  <a:srgbClr val="FF0066"/>
                </a:solidFill>
              </a:rPr>
              <a:t>instrumentation</a:t>
            </a:r>
            <a:r>
              <a:rPr lang="de-DE" altLang="de-DE" sz="2000" b="1" dirty="0">
                <a:solidFill>
                  <a:srgbClr val="FF0066"/>
                </a:solidFill>
              </a:rPr>
              <a:t> sub-projects (MSV)</a:t>
            </a:r>
          </a:p>
          <a:p>
            <a:pPr eaLnBrk="1" hangingPunct="1">
              <a:spcBef>
                <a:spcPct val="0"/>
              </a:spcBef>
              <a:buFontTx/>
              <a:buNone/>
            </a:pPr>
            <a:endParaRPr lang="de-DE" altLang="de-DE" sz="800" b="1" dirty="0">
              <a:solidFill>
                <a:srgbClr val="FF0066"/>
              </a:solidFill>
            </a:endParaRPr>
          </a:p>
          <a:p>
            <a:pPr eaLnBrk="1" hangingPunct="1">
              <a:spcBef>
                <a:spcPct val="0"/>
              </a:spcBef>
              <a:buFontTx/>
              <a:buNone/>
            </a:pPr>
            <a:r>
              <a:rPr lang="de-DE" altLang="de-DE" sz="2000" b="1" dirty="0" err="1">
                <a:solidFill>
                  <a:srgbClr val="FF0066"/>
                </a:solidFill>
              </a:rPr>
              <a:t>several</a:t>
            </a:r>
            <a:r>
              <a:rPr lang="de-DE" altLang="de-DE" sz="2000" b="1" dirty="0">
                <a:solidFill>
                  <a:srgbClr val="FF0066"/>
                </a:solidFill>
              </a:rPr>
              <a:t> 1000 </a:t>
            </a:r>
            <a:r>
              <a:rPr lang="de-DE" altLang="de-DE" sz="2000" b="1" dirty="0" err="1">
                <a:solidFill>
                  <a:srgbClr val="FF0066"/>
                </a:solidFill>
              </a:rPr>
              <a:t>major</a:t>
            </a:r>
            <a:r>
              <a:rPr lang="de-DE" altLang="de-DE" sz="2000" b="1" dirty="0">
                <a:solidFill>
                  <a:srgbClr val="FF0066"/>
                </a:solidFill>
              </a:rPr>
              <a:t> </a:t>
            </a:r>
            <a:r>
              <a:rPr lang="de-DE" altLang="de-DE" sz="2000" b="1" dirty="0" err="1">
                <a:solidFill>
                  <a:srgbClr val="FF0066"/>
                </a:solidFill>
              </a:rPr>
              <a:t>components</a:t>
            </a:r>
            <a:endParaRPr lang="de-DE" altLang="de-DE" sz="2000" b="1" dirty="0">
              <a:solidFill>
                <a:srgbClr val="FF0066"/>
              </a:solidFill>
            </a:endParaRPr>
          </a:p>
        </p:txBody>
      </p:sp>
    </p:spTree>
    <p:extLst>
      <p:ext uri="{BB962C8B-B14F-4D97-AF65-F5344CB8AC3E}">
        <p14:creationId xmlns:p14="http://schemas.microsoft.com/office/powerpoint/2010/main" val="2322049050"/>
      </p:ext>
    </p:extLst>
  </p:cSld>
  <p:clrMapOvr>
    <a:masterClrMapping/>
  </p:clrMapOvr>
  <mc:AlternateContent xmlns:mc="http://schemas.openxmlformats.org/markup-compatibility/2006" xmlns:p14="http://schemas.microsoft.com/office/powerpoint/2010/main">
    <mc:Choice Requires="p14">
      <p:transition p14:dur="0" advTm="0"/>
    </mc:Choice>
    <mc:Fallback xmlns:w="http://schemas.openxmlformats.org/wordprocessingml/2006/main" xmlns:m="http://schemas.openxmlformats.org/officeDocument/2006/math" xmlns="">
      <p:transition advClick="1" advTm="0"/>
    </mc:Fallback>
  </mc:AlternateContent>
  <p:timing>
    <p:tnLst>
      <p:par>
        <p:cTn id="1" dur="indefinite" restart="never" nodeType="tmRoot"/>
      </p:par>
    </p:tnLst>
  </p:timing>
</p:sld>
</file>

<file path=ppt/theme/theme1.xml><?xml version="1.0" encoding="utf-8"?>
<a:theme xmlns:a="http://schemas.openxmlformats.org/drawingml/2006/main" name="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DBB63"/>
        </a:solidFill>
        <a:ln>
          <a:noFill/>
        </a:ln>
      </a:spPr>
      <a:bodyPr/>
      <a:lstStyle/>
      <a:style>
        <a:lnRef idx="1">
          <a:schemeClr val="accent1"/>
        </a:lnRef>
        <a:fillRef idx="3">
          <a:schemeClr val="accent1"/>
        </a:fillRef>
        <a:effectRef idx="2">
          <a:schemeClr val="accent1"/>
        </a:effectRef>
        <a:fontRef idx="minor">
          <a:schemeClr val="lt1"/>
        </a:fontRef>
      </a:style>
    </a:spDef>
    <a:lnDef>
      <a:spPr bwMode="auto">
        <a:prstGeom prst="rect">
          <a:avLst/>
        </a:prstGeom>
        <a:ln>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bwMode="auto"/>
      <a:bodyPr/>
      <a:lstStyle/>
    </a:txDef>
  </a:objectDefaults>
  <a:extraClrSchemeLst/>
</a:theme>
</file>

<file path=ppt/theme/theme2.xml><?xml version="1.0" encoding="utf-8"?>
<a:theme xmlns:a="http://schemas.openxmlformats.org/drawingml/2006/main" name="5_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DBB63"/>
        </a:solidFill>
        <a:ln>
          <a:noFill/>
        </a:ln>
      </a:spPr>
      <a:bodyPr/>
      <a:lstStyle/>
      <a:style>
        <a:lnRef idx="1">
          <a:schemeClr val="accent1"/>
        </a:lnRef>
        <a:fillRef idx="3">
          <a:schemeClr val="accent1"/>
        </a:fillRef>
        <a:effectRef idx="2">
          <a:schemeClr val="accent1"/>
        </a:effectRef>
        <a:fontRef idx="minor">
          <a:schemeClr val="lt1"/>
        </a:fontRef>
      </a:style>
    </a:spDef>
    <a:lnDef>
      <a:spPr bwMode="auto">
        <a:prstGeom prst="rect">
          <a:avLst/>
        </a:prstGeom>
        <a:ln>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bwMode="auto"/>
      <a:bodyPr/>
      <a:lstStyle/>
    </a:txDef>
  </a:objectDefaults>
  <a:extraClrSchemeLst/>
</a:theme>
</file>

<file path=ppt/theme/theme3.xml><?xml version="1.0" encoding="utf-8"?>
<a:theme xmlns:a="http://schemas.openxmlformats.org/drawingml/2006/main" name="3_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DBB63"/>
        </a:solidFill>
        <a:ln>
          <a:noFill/>
        </a:ln>
      </a:spPr>
      <a:bodyPr/>
      <a:lstStyle/>
      <a:style>
        <a:lnRef idx="1">
          <a:schemeClr val="accent1"/>
        </a:lnRef>
        <a:fillRef idx="3">
          <a:schemeClr val="accent1"/>
        </a:fillRef>
        <a:effectRef idx="2">
          <a:schemeClr val="accent1"/>
        </a:effectRef>
        <a:fontRef idx="minor">
          <a:schemeClr val="lt1"/>
        </a:fontRef>
      </a:style>
    </a:spDef>
    <a:lnDef>
      <a:spPr bwMode="auto">
        <a:prstGeom prst="rect">
          <a:avLst/>
        </a:prstGeom>
        <a:ln>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bwMode="auto"/>
      <a:bodyPr/>
      <a:lstStyle/>
    </a:txDef>
  </a:objectDefaults>
  <a:extraClrSchemeLst/>
</a:theme>
</file>

<file path=ppt/theme/theme4.xml><?xml version="1.0" encoding="utf-8"?>
<a:theme xmlns:a="http://schemas.openxmlformats.org/drawingml/2006/main" name="6_fair-gsi-folienmaster_2017_onering">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DBB63"/>
        </a:solidFill>
        <a:ln>
          <a:noFill/>
        </a:ln>
      </a:spPr>
      <a:bodyPr/>
      <a:lstStyle/>
      <a:style>
        <a:lnRef idx="1">
          <a:schemeClr val="accent1"/>
        </a:lnRef>
        <a:fillRef idx="3">
          <a:schemeClr val="accent1"/>
        </a:fillRef>
        <a:effectRef idx="2">
          <a:schemeClr val="accent1"/>
        </a:effectRef>
        <a:fontRef idx="minor">
          <a:schemeClr val="lt1"/>
        </a:fontRef>
      </a:style>
    </a:spDef>
    <a:lnDef>
      <a:spPr bwMode="auto">
        <a:prstGeom prst="rect">
          <a:avLst/>
        </a:prstGeom>
        <a:ln>
          <a:solidFill>
            <a:schemeClr val="tx1"/>
          </a:solidFill>
        </a:ln>
      </a:spPr>
      <a:bodyPr/>
      <a:lstStyle/>
      <a:style>
        <a:lnRef idx="2">
          <a:schemeClr val="accent1"/>
        </a:lnRef>
        <a:fillRef idx="0">
          <a:schemeClr val="accent1"/>
        </a:fillRef>
        <a:effectRef idx="1">
          <a:schemeClr val="accent1"/>
        </a:effectRef>
        <a:fontRef idx="minor">
          <a:schemeClr val="tx1"/>
        </a:fontRef>
      </a:style>
    </a:lnDef>
    <a:txDef>
      <a:spPr bwMode="auto"/>
      <a:bodyPr/>
      <a:lstStyle/>
    </a:txDef>
  </a:objectDefaults>
  <a:extraClrSchemeLst/>
</a:theme>
</file>

<file path=ppt/theme/theme5.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fair-gsi-folienmaster_2017_onering</Template>
  <TotalTime>0</TotalTime>
  <Words>2391</Words>
  <Application>Microsoft Office PowerPoint</Application>
  <DocSecurity>0</DocSecurity>
  <PresentationFormat>Breitbild</PresentationFormat>
  <Paragraphs>474</Paragraphs>
  <Slides>33</Slides>
  <Notes>10</Notes>
  <HiddenSlides>5</HiddenSlides>
  <MMClips>0</MMClips>
  <ScaleCrop>false</ScaleCrop>
  <HeadingPairs>
    <vt:vector size="8" baseType="variant">
      <vt:variant>
        <vt:lpstr>Verwendete Schriftarten</vt:lpstr>
      </vt:variant>
      <vt:variant>
        <vt:i4>19</vt:i4>
      </vt:variant>
      <vt:variant>
        <vt:lpstr>Design</vt:lpstr>
      </vt:variant>
      <vt:variant>
        <vt:i4>4</vt:i4>
      </vt:variant>
      <vt:variant>
        <vt:lpstr>Eingebettete OLE-Server</vt:lpstr>
      </vt:variant>
      <vt:variant>
        <vt:i4>1</vt:i4>
      </vt:variant>
      <vt:variant>
        <vt:lpstr>Folientitel</vt:lpstr>
      </vt:variant>
      <vt:variant>
        <vt:i4>33</vt:i4>
      </vt:variant>
    </vt:vector>
  </HeadingPairs>
  <TitlesOfParts>
    <vt:vector size="57" baseType="lpstr">
      <vt:lpstr>MS PGothic</vt:lpstr>
      <vt:lpstr>MS PGothic</vt:lpstr>
      <vt:lpstr>游ゴシック</vt:lpstr>
      <vt:lpstr>☞EINA01-REGULAR</vt:lpstr>
      <vt:lpstr>Arial</vt:lpstr>
      <vt:lpstr>Arial Narrow</vt:lpstr>
      <vt:lpstr>Calibri</vt:lpstr>
      <vt:lpstr>DejaVu Sans</vt:lpstr>
      <vt:lpstr>Helvetica</vt:lpstr>
      <vt:lpstr>Liberation Sans</vt:lpstr>
      <vt:lpstr>Lucida Sans Unicode</vt:lpstr>
      <vt:lpstr>LucidaGrande</vt:lpstr>
      <vt:lpstr>Noto Sans CJK SC</vt:lpstr>
      <vt:lpstr>Palatino</vt:lpstr>
      <vt:lpstr>Symbol</vt:lpstr>
      <vt:lpstr>Tahoma</vt:lpstr>
      <vt:lpstr>Times New Roman</vt:lpstr>
      <vt:lpstr>Wingdings</vt:lpstr>
      <vt:lpstr>Yu Mincho</vt:lpstr>
      <vt:lpstr>fair-gsi-folienmaster_2017_onering</vt:lpstr>
      <vt:lpstr>5_fair-gsi-folienmaster_2017_onering</vt:lpstr>
      <vt:lpstr>3_fair-gsi-folienmaster_2017_onering</vt:lpstr>
      <vt:lpstr>6_fair-gsi-folienmaster_2017_onering</vt:lpstr>
      <vt:lpstr>oleObj</vt:lpstr>
      <vt:lpstr>PowerPoint-Präsentation</vt:lpstr>
      <vt:lpstr>THE GSI/FAIR facility</vt:lpstr>
      <vt:lpstr>FAIR Scientific Pillars</vt:lpstr>
      <vt:lpstr>NUclear STructure Astrophysics and Reactions</vt:lpstr>
      <vt:lpstr>The Universe in the Lab Example: Synthesis of the chemical elements</vt:lpstr>
      <vt:lpstr>Further push of FAIR science motivation … by multimessenger study of a neutron-star merger in summer 2017</vt:lpstr>
      <vt:lpstr>Overarching physics case: the creation of the (heavy) chemical elements</vt:lpstr>
      <vt:lpstr>NUSTAR – The Project</vt:lpstr>
      <vt:lpstr>NUSTAR – The Project</vt:lpstr>
      <vt:lpstr>Super-FRS Uniqueness and Competitiveness</vt:lpstr>
      <vt:lpstr>Timeline 2021 – </vt:lpstr>
      <vt:lpstr>NUSTAR Early Science: New isotopes towards the  r-process waiting points at the N=126 shell closure</vt:lpstr>
      <vt:lpstr>DESPEC Phase-0 Physics Programme</vt:lpstr>
      <vt:lpstr>DESPEC: Decay Spectroscopy</vt:lpstr>
      <vt:lpstr>DESPEC: DEGAS  spectroscopy array</vt:lpstr>
      <vt:lpstr>DESPEC: MONSTER neutron ToF array</vt:lpstr>
      <vt:lpstr>N=126 nuclei and the r-process</vt:lpstr>
      <vt:lpstr>DESPEC Experiment in 2022: 203 Ir isomeric decay</vt:lpstr>
      <vt:lpstr>DESPEC Experiment in 2022: 203 Ir isomeric decay</vt:lpstr>
      <vt:lpstr>PowerPoint-Präsentation</vt:lpstr>
      <vt:lpstr>Bound state beta decay of 205Tl81+</vt:lpstr>
      <vt:lpstr>PowerPoint-Präsentation</vt:lpstr>
      <vt:lpstr>Conclusions</vt:lpstr>
      <vt:lpstr>PowerPoint-Präsentation</vt:lpstr>
      <vt:lpstr>PowerPoint-Präsentation</vt:lpstr>
      <vt:lpstr>FUTURE: Experiment locations at Super-FRS:  ES and FS</vt:lpstr>
      <vt:lpstr>Physics in the SuperFRS tunnel</vt:lpstr>
      <vt:lpstr>FAIR/GSI strategic operation scenario:  ES, FS,  towards FS+</vt:lpstr>
      <vt:lpstr>First experiment</vt:lpstr>
      <vt:lpstr>Major improvements</vt:lpstr>
      <vt:lpstr>Newly-developed Er beam (unique for GSI/FAIR)</vt:lpstr>
      <vt:lpstr>New beams: 170Er, 186W, 160Gd</vt:lpstr>
      <vt:lpstr>Structure of neutron-rich, rare-earth nuclei  far from stability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subject/>
  <dc:creator>Microsoft Office User</dc:creator>
  <cp:keywords/>
  <dc:description/>
  <cp:lastModifiedBy>Gerl, Juergen Dr.</cp:lastModifiedBy>
  <cp:revision>535</cp:revision>
  <dcterms:created xsi:type="dcterms:W3CDTF">2019-12-04T14:42:24Z</dcterms:created>
  <dcterms:modified xsi:type="dcterms:W3CDTF">2025-04-22T15:37:36Z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0x010100E685071711CE4A45B42500DFA915E756</vt:lpwstr>
  </property>
</Properties>
</file>