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93" r:id="rId3"/>
    <p:sldMasterId id="2147483698" r:id="rId4"/>
    <p:sldMasterId id="2147483713" r:id="rId5"/>
  </p:sldMasterIdLst>
  <p:notesMasterIdLst>
    <p:notesMasterId r:id="rId36"/>
  </p:notesMasterIdLst>
  <p:handoutMasterIdLst>
    <p:handoutMasterId r:id="rId37"/>
  </p:handoutMasterIdLst>
  <p:sldIdLst>
    <p:sldId id="256" r:id="rId6"/>
    <p:sldId id="260" r:id="rId7"/>
    <p:sldId id="512" r:id="rId8"/>
    <p:sldId id="465" r:id="rId9"/>
    <p:sldId id="474" r:id="rId10"/>
    <p:sldId id="466" r:id="rId11"/>
    <p:sldId id="265" r:id="rId12"/>
    <p:sldId id="262" r:id="rId13"/>
    <p:sldId id="571" r:id="rId14"/>
    <p:sldId id="549" r:id="rId15"/>
    <p:sldId id="542" r:id="rId16"/>
    <p:sldId id="511" r:id="rId17"/>
    <p:sldId id="546" r:id="rId18"/>
    <p:sldId id="544" r:id="rId19"/>
    <p:sldId id="553" r:id="rId20"/>
    <p:sldId id="555" r:id="rId21"/>
    <p:sldId id="557" r:id="rId22"/>
    <p:sldId id="563" r:id="rId23"/>
    <p:sldId id="564" r:id="rId24"/>
    <p:sldId id="565" r:id="rId25"/>
    <p:sldId id="556" r:id="rId26"/>
    <p:sldId id="572" r:id="rId27"/>
    <p:sldId id="261" r:id="rId28"/>
    <p:sldId id="573" r:id="rId29"/>
    <p:sldId id="263" r:id="rId30"/>
    <p:sldId id="264" r:id="rId31"/>
    <p:sldId id="574" r:id="rId32"/>
    <p:sldId id="266" r:id="rId33"/>
    <p:sldId id="267" r:id="rId34"/>
    <p:sldId id="575" r:id="rId35"/>
  </p:sldIdLst>
  <p:sldSz cx="9144000" cy="5143500" type="screen16x9"/>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stry, Andrew. K. Dr." initials="MAKD" lastIdx="2" clrIdx="0">
    <p:extLst>
      <p:ext uri="{19B8F6BF-5375-455C-9EA6-DF929625EA0E}">
        <p15:presenceInfo xmlns:p15="http://schemas.microsoft.com/office/powerpoint/2012/main" userId="S-1-5-21-839522115-515967899-725345543-30815" providerId="AD"/>
      </p:ext>
    </p:extLst>
  </p:cmAuthor>
  <p:cmAuthor id="2" name="Mistry, Andrew. K. Dr." initials="MAKD [2]" lastIdx="1" clrIdx="1">
    <p:extLst>
      <p:ext uri="{19B8F6BF-5375-455C-9EA6-DF929625EA0E}">
        <p15:presenceInfo xmlns:p15="http://schemas.microsoft.com/office/powerpoint/2012/main" userId="Mistry, Andrew. K. D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AA84F"/>
    <a:srgbClr val="DD7E6B"/>
    <a:srgbClr val="F1C232"/>
    <a:srgbClr val="8E7CC3"/>
    <a:srgbClr val="6D9EEB"/>
    <a:srgbClr val="E06666"/>
    <a:srgbClr val="F6B26B"/>
    <a:srgbClr val="4072AD"/>
    <a:srgbClr val="00642D"/>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2" autoAdjust="0"/>
    <p:restoredTop sz="93545" autoAdjust="0"/>
  </p:normalViewPr>
  <p:slideViewPr>
    <p:cSldViewPr snapToGrid="0">
      <p:cViewPr varScale="1">
        <p:scale>
          <a:sx n="150" d="100"/>
          <a:sy n="150" d="100"/>
        </p:scale>
        <p:origin x="706" y="86"/>
      </p:cViewPr>
      <p:guideLst/>
    </p:cSldViewPr>
  </p:slideViewPr>
  <p:notesTextViewPr>
    <p:cViewPr>
      <p:scale>
        <a:sx n="1" d="1"/>
        <a:sy n="1" d="1"/>
      </p:scale>
      <p:origin x="0" y="0"/>
    </p:cViewPr>
  </p:notesTextViewPr>
  <p:notesViewPr>
    <p:cSldViewPr snapToGrid="0">
      <p:cViewPr varScale="1">
        <p:scale>
          <a:sx n="62" d="100"/>
          <a:sy n="62" d="100"/>
        </p:scale>
        <p:origin x="2672" y="6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BCF8A-1F0B-41F2-A64E-E6FE53C54185}" type="doc">
      <dgm:prSet loTypeId="urn:microsoft.com/office/officeart/2005/8/layout/vList2" loCatId="list" qsTypeId="urn:microsoft.com/office/officeart/2005/8/quickstyle/simple2" qsCatId="simple" csTypeId="urn:microsoft.com/office/officeart/2005/8/colors/colorful5" csCatId="colorful"/>
      <dgm:spPr/>
      <dgm:t>
        <a:bodyPr/>
        <a:lstStyle/>
        <a:p>
          <a:endParaRPr lang="en-US"/>
        </a:p>
      </dgm:t>
    </dgm:pt>
    <dgm:pt modelId="{DF59E81E-4B3C-430C-814E-A688ED126072}">
      <dgm:prSet custT="1"/>
      <dgm:spPr/>
      <dgm:t>
        <a:bodyPr/>
        <a:lstStyle/>
        <a:p>
          <a:r>
            <a:rPr lang="en-GB" sz="1600" dirty="0">
              <a:latin typeface="Bahnschrift Light" panose="020B0502040204020203" pitchFamily="34" charset="0"/>
            </a:rPr>
            <a:t>The prime goal of PUNCH4NFDI is the setup of a federated and "FAIR" science data platform, offering the infrastructures and interfaces necessary for the access to and use of data and computing resources of the involved communities and beyond. This will help to master the challenges of big data, open data, and FAIR workflows. </a:t>
          </a:r>
          <a:endParaRPr lang="en-US" sz="1600" dirty="0">
            <a:latin typeface="Bahnschrift Light" panose="020B0502040204020203" pitchFamily="34" charset="0"/>
          </a:endParaRPr>
        </a:p>
      </dgm:t>
    </dgm:pt>
    <dgm:pt modelId="{B6156D9E-FADE-4521-850A-07F034D17686}" type="parTrans" cxnId="{4017010A-E5A9-41AA-8D2F-18194A165FEE}">
      <dgm:prSet/>
      <dgm:spPr/>
      <dgm:t>
        <a:bodyPr/>
        <a:lstStyle/>
        <a:p>
          <a:endParaRPr lang="en-US" sz="2000"/>
        </a:p>
      </dgm:t>
    </dgm:pt>
    <dgm:pt modelId="{57531EF7-31FB-4A88-B431-030E81773CA0}" type="sibTrans" cxnId="{4017010A-E5A9-41AA-8D2F-18194A165FEE}">
      <dgm:prSet/>
      <dgm:spPr/>
      <dgm:t>
        <a:bodyPr/>
        <a:lstStyle/>
        <a:p>
          <a:endParaRPr lang="en-US" sz="2000"/>
        </a:p>
      </dgm:t>
    </dgm:pt>
    <dgm:pt modelId="{C96C3035-4430-4B93-87CF-830B92A51821}" type="pres">
      <dgm:prSet presAssocID="{46DBCF8A-1F0B-41F2-A64E-E6FE53C54185}" presName="linear" presStyleCnt="0">
        <dgm:presLayoutVars>
          <dgm:animLvl val="lvl"/>
          <dgm:resizeHandles val="exact"/>
        </dgm:presLayoutVars>
      </dgm:prSet>
      <dgm:spPr/>
    </dgm:pt>
    <dgm:pt modelId="{F69CAB8D-1F51-4237-AE7B-415A386AB8C6}" type="pres">
      <dgm:prSet presAssocID="{DF59E81E-4B3C-430C-814E-A688ED126072}" presName="parentText" presStyleLbl="node1" presStyleIdx="0" presStyleCnt="1">
        <dgm:presLayoutVars>
          <dgm:chMax val="0"/>
          <dgm:bulletEnabled val="1"/>
        </dgm:presLayoutVars>
      </dgm:prSet>
      <dgm:spPr/>
    </dgm:pt>
  </dgm:ptLst>
  <dgm:cxnLst>
    <dgm:cxn modelId="{4017010A-E5A9-41AA-8D2F-18194A165FEE}" srcId="{46DBCF8A-1F0B-41F2-A64E-E6FE53C54185}" destId="{DF59E81E-4B3C-430C-814E-A688ED126072}" srcOrd="0" destOrd="0" parTransId="{B6156D9E-FADE-4521-850A-07F034D17686}" sibTransId="{57531EF7-31FB-4A88-B431-030E81773CA0}"/>
    <dgm:cxn modelId="{1C8F5E1C-EEBC-459A-9C6D-C9A77C92E7AE}" type="presOf" srcId="{46DBCF8A-1F0B-41F2-A64E-E6FE53C54185}" destId="{C96C3035-4430-4B93-87CF-830B92A51821}" srcOrd="0" destOrd="0" presId="urn:microsoft.com/office/officeart/2005/8/layout/vList2"/>
    <dgm:cxn modelId="{422B9D5F-AC0F-4D26-8468-6A4890036CA0}" type="presOf" srcId="{DF59E81E-4B3C-430C-814E-A688ED126072}" destId="{F69CAB8D-1F51-4237-AE7B-415A386AB8C6}" srcOrd="0" destOrd="0" presId="urn:microsoft.com/office/officeart/2005/8/layout/vList2"/>
    <dgm:cxn modelId="{3217993E-7706-4566-8BAD-10E3FD081586}" type="presParOf" srcId="{C96C3035-4430-4B93-87CF-830B92A51821}" destId="{F69CAB8D-1F51-4237-AE7B-415A386AB8C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8EA470-C4E7-4822-9B70-0718476707B4}" type="doc">
      <dgm:prSet loTypeId="urn:microsoft.com/office/officeart/2005/8/layout/vList2" loCatId="list" qsTypeId="urn:microsoft.com/office/officeart/2005/8/quickstyle/simple1" qsCatId="simple" csTypeId="urn:microsoft.com/office/officeart/2005/8/colors/accent6_2" csCatId="accent6"/>
      <dgm:spPr/>
      <dgm:t>
        <a:bodyPr/>
        <a:lstStyle/>
        <a:p>
          <a:endParaRPr lang="en-US"/>
        </a:p>
      </dgm:t>
    </dgm:pt>
    <dgm:pt modelId="{090CE740-B61F-4064-B2F1-DE4431C84052}">
      <dgm:prSet/>
      <dgm:spPr/>
      <dgm:t>
        <a:bodyPr/>
        <a:lstStyle/>
        <a:p>
          <a:r>
            <a:rPr lang="en-US"/>
            <a:t>Task Area 2 “Data management” – IT department</a:t>
          </a:r>
        </a:p>
      </dgm:t>
    </dgm:pt>
    <dgm:pt modelId="{CE3F6449-2F5B-47F9-9420-43FB09F72674}" type="parTrans" cxnId="{978BD160-A3CD-4011-801F-F453C240BBE8}">
      <dgm:prSet/>
      <dgm:spPr/>
      <dgm:t>
        <a:bodyPr/>
        <a:lstStyle/>
        <a:p>
          <a:endParaRPr lang="en-US"/>
        </a:p>
      </dgm:t>
    </dgm:pt>
    <dgm:pt modelId="{152C1CE9-ABA6-4A2A-8475-18CC14124EAA}" type="sibTrans" cxnId="{978BD160-A3CD-4011-801F-F453C240BBE8}">
      <dgm:prSet/>
      <dgm:spPr/>
      <dgm:t>
        <a:bodyPr/>
        <a:lstStyle/>
        <a:p>
          <a:endParaRPr lang="en-US"/>
        </a:p>
      </dgm:t>
    </dgm:pt>
    <dgm:pt modelId="{B3787353-B474-4BFE-AB94-DEE412F53F64}">
      <dgm:prSet/>
      <dgm:spPr/>
      <dgm:t>
        <a:bodyPr/>
        <a:lstStyle/>
        <a:p>
          <a:r>
            <a:rPr lang="en-US" dirty="0">
              <a:solidFill>
                <a:schemeClr val="bg1"/>
              </a:solidFill>
            </a:rPr>
            <a:t>Automatization and optimization of big data management workflows</a:t>
          </a:r>
        </a:p>
      </dgm:t>
    </dgm:pt>
    <dgm:pt modelId="{2E9255EC-7AA5-43AD-B41B-E11C140F9C81}" type="parTrans" cxnId="{FFCD3400-A473-4D85-BFD7-00BD3EF1C91B}">
      <dgm:prSet/>
      <dgm:spPr/>
      <dgm:t>
        <a:bodyPr/>
        <a:lstStyle/>
        <a:p>
          <a:endParaRPr lang="en-US"/>
        </a:p>
      </dgm:t>
    </dgm:pt>
    <dgm:pt modelId="{F4A7CF99-BC83-4639-AD38-8A380F10CF61}" type="sibTrans" cxnId="{FFCD3400-A473-4D85-BFD7-00BD3EF1C91B}">
      <dgm:prSet/>
      <dgm:spPr/>
      <dgm:t>
        <a:bodyPr/>
        <a:lstStyle/>
        <a:p>
          <a:endParaRPr lang="en-US"/>
        </a:p>
      </dgm:t>
    </dgm:pt>
    <dgm:pt modelId="{C6DD3181-C2CD-4CA1-A2C9-764140C97C71}">
      <dgm:prSet/>
      <dgm:spPr/>
      <dgm:t>
        <a:bodyPr/>
        <a:lstStyle/>
        <a:p>
          <a:r>
            <a:rPr lang="en-US"/>
            <a:t>Task Area 4 “Data portal” – Research Division</a:t>
          </a:r>
        </a:p>
      </dgm:t>
    </dgm:pt>
    <dgm:pt modelId="{95FF05A4-E389-424B-AE07-5540048BFE31}" type="parTrans" cxnId="{07E6B39C-FE6B-4353-BBAC-AC3F47D51048}">
      <dgm:prSet/>
      <dgm:spPr/>
      <dgm:t>
        <a:bodyPr/>
        <a:lstStyle/>
        <a:p>
          <a:endParaRPr lang="en-US"/>
        </a:p>
      </dgm:t>
    </dgm:pt>
    <dgm:pt modelId="{DCD238FE-DC44-4088-9BFF-4D7EC7468BB6}" type="sibTrans" cxnId="{07E6B39C-FE6B-4353-BBAC-AC3F47D51048}">
      <dgm:prSet/>
      <dgm:spPr/>
      <dgm:t>
        <a:bodyPr/>
        <a:lstStyle/>
        <a:p>
          <a:endParaRPr lang="en-US"/>
        </a:p>
      </dgm:t>
    </dgm:pt>
    <dgm:pt modelId="{F4B8DEA4-6419-409F-A59A-4AA6175B5402}">
      <dgm:prSet custT="1"/>
      <dgm:spPr/>
      <dgm:t>
        <a:bodyPr/>
        <a:lstStyle/>
        <a:p>
          <a:r>
            <a:rPr lang="en-US" sz="1000" b="1" dirty="0">
              <a:solidFill>
                <a:schemeClr val="tx1"/>
              </a:solidFill>
              <a:highlight>
                <a:srgbClr val="FFFF00"/>
              </a:highlight>
            </a:rPr>
            <a:t>Mapping and collating metadata</a:t>
          </a:r>
        </a:p>
      </dgm:t>
    </dgm:pt>
    <dgm:pt modelId="{68E2910C-209E-4730-91AB-72BDA1228D08}" type="parTrans" cxnId="{EE2F9C45-9F0B-4C44-B65F-BFCD9F0355A7}">
      <dgm:prSet/>
      <dgm:spPr/>
      <dgm:t>
        <a:bodyPr/>
        <a:lstStyle/>
        <a:p>
          <a:endParaRPr lang="en-US"/>
        </a:p>
      </dgm:t>
    </dgm:pt>
    <dgm:pt modelId="{E281DACC-369F-4B3B-8C92-EE928531BB3B}" type="sibTrans" cxnId="{EE2F9C45-9F0B-4C44-B65F-BFCD9F0355A7}">
      <dgm:prSet/>
      <dgm:spPr/>
      <dgm:t>
        <a:bodyPr/>
        <a:lstStyle/>
        <a:p>
          <a:endParaRPr lang="en-US"/>
        </a:p>
      </dgm:t>
    </dgm:pt>
    <dgm:pt modelId="{F7227C53-36C8-404F-8BE7-052FF5B54973}">
      <dgm:prSet/>
      <dgm:spPr/>
      <dgm:t>
        <a:bodyPr/>
        <a:lstStyle/>
        <a:p>
          <a:r>
            <a:rPr lang="en-US" sz="900" dirty="0">
              <a:solidFill>
                <a:schemeClr val="bg1"/>
              </a:solidFill>
            </a:rPr>
            <a:t>Build and operate the science data portal</a:t>
          </a:r>
        </a:p>
      </dgm:t>
    </dgm:pt>
    <dgm:pt modelId="{92CEB22C-6F84-498D-826F-3DE04F602E4B}" type="parTrans" cxnId="{26A7BBBA-06C9-40D1-B88E-72BFB074ED2B}">
      <dgm:prSet/>
      <dgm:spPr/>
      <dgm:t>
        <a:bodyPr/>
        <a:lstStyle/>
        <a:p>
          <a:endParaRPr lang="en-US"/>
        </a:p>
      </dgm:t>
    </dgm:pt>
    <dgm:pt modelId="{4D2F0C2C-7E5E-40D0-B5EC-A58DFC6ABC3F}" type="sibTrans" cxnId="{26A7BBBA-06C9-40D1-B88E-72BFB074ED2B}">
      <dgm:prSet/>
      <dgm:spPr/>
      <dgm:t>
        <a:bodyPr/>
        <a:lstStyle/>
        <a:p>
          <a:endParaRPr lang="en-US"/>
        </a:p>
      </dgm:t>
    </dgm:pt>
    <dgm:pt modelId="{AFD44BDD-7F89-4B2F-9A15-D41BFC5A620F}">
      <dgm:prSet/>
      <dgm:spPr/>
      <dgm:t>
        <a:bodyPr/>
        <a:lstStyle/>
        <a:p>
          <a:r>
            <a:rPr lang="en-US"/>
            <a:t>Task Area 6 “Synergies and services” – IT department</a:t>
          </a:r>
        </a:p>
      </dgm:t>
    </dgm:pt>
    <dgm:pt modelId="{AB60AC0E-73DB-4902-80AC-7A18DC4A5F28}" type="parTrans" cxnId="{60B7874B-65A8-4AC3-B8A2-A2B60759D652}">
      <dgm:prSet/>
      <dgm:spPr/>
      <dgm:t>
        <a:bodyPr/>
        <a:lstStyle/>
        <a:p>
          <a:endParaRPr lang="en-US"/>
        </a:p>
      </dgm:t>
    </dgm:pt>
    <dgm:pt modelId="{C2BDD2F7-0880-4056-AADB-F8D5792888A1}" type="sibTrans" cxnId="{60B7874B-65A8-4AC3-B8A2-A2B60759D652}">
      <dgm:prSet/>
      <dgm:spPr/>
      <dgm:t>
        <a:bodyPr/>
        <a:lstStyle/>
        <a:p>
          <a:endParaRPr lang="en-US"/>
        </a:p>
      </dgm:t>
    </dgm:pt>
    <dgm:pt modelId="{31BB7811-4180-461C-BD57-5D72B9B91F99}">
      <dgm:prSet/>
      <dgm:spPr/>
      <dgm:t>
        <a:bodyPr/>
        <a:lstStyle/>
        <a:p>
          <a:r>
            <a:rPr lang="en-US" dirty="0">
              <a:solidFill>
                <a:schemeClr val="bg1"/>
              </a:solidFill>
            </a:rPr>
            <a:t>Authorization and authentication infrastructure</a:t>
          </a:r>
        </a:p>
      </dgm:t>
    </dgm:pt>
    <dgm:pt modelId="{2D6A153C-21E2-475E-B500-8AAD2C62403E}" type="parTrans" cxnId="{70B36976-6182-41F2-8456-E400164357FA}">
      <dgm:prSet/>
      <dgm:spPr/>
      <dgm:t>
        <a:bodyPr/>
        <a:lstStyle/>
        <a:p>
          <a:endParaRPr lang="en-US"/>
        </a:p>
      </dgm:t>
    </dgm:pt>
    <dgm:pt modelId="{7AE6DD74-3378-44A1-821F-1BA719D76269}" type="sibTrans" cxnId="{70B36976-6182-41F2-8456-E400164357FA}">
      <dgm:prSet/>
      <dgm:spPr/>
      <dgm:t>
        <a:bodyPr/>
        <a:lstStyle/>
        <a:p>
          <a:endParaRPr lang="en-US"/>
        </a:p>
      </dgm:t>
    </dgm:pt>
    <dgm:pt modelId="{D23BCC19-2D09-4AD2-8F71-0F46F5378C83}" type="pres">
      <dgm:prSet presAssocID="{EF8EA470-C4E7-4822-9B70-0718476707B4}" presName="linear" presStyleCnt="0">
        <dgm:presLayoutVars>
          <dgm:animLvl val="lvl"/>
          <dgm:resizeHandles val="exact"/>
        </dgm:presLayoutVars>
      </dgm:prSet>
      <dgm:spPr/>
    </dgm:pt>
    <dgm:pt modelId="{6B1CA8AE-0007-4356-93B8-70B62DDD9DE9}" type="pres">
      <dgm:prSet presAssocID="{090CE740-B61F-4064-B2F1-DE4431C84052}" presName="parentText" presStyleLbl="node1" presStyleIdx="0" presStyleCnt="3">
        <dgm:presLayoutVars>
          <dgm:chMax val="0"/>
          <dgm:bulletEnabled val="1"/>
        </dgm:presLayoutVars>
      </dgm:prSet>
      <dgm:spPr/>
    </dgm:pt>
    <dgm:pt modelId="{76D5D7B5-8B07-4580-9D94-27B7D88D2CB5}" type="pres">
      <dgm:prSet presAssocID="{090CE740-B61F-4064-B2F1-DE4431C84052}" presName="childText" presStyleLbl="revTx" presStyleIdx="0" presStyleCnt="3">
        <dgm:presLayoutVars>
          <dgm:bulletEnabled val="1"/>
        </dgm:presLayoutVars>
      </dgm:prSet>
      <dgm:spPr/>
    </dgm:pt>
    <dgm:pt modelId="{CF2F253F-6810-4932-91F3-06EFC3D31B55}" type="pres">
      <dgm:prSet presAssocID="{C6DD3181-C2CD-4CA1-A2C9-764140C97C71}" presName="parentText" presStyleLbl="node1" presStyleIdx="1" presStyleCnt="3">
        <dgm:presLayoutVars>
          <dgm:chMax val="0"/>
          <dgm:bulletEnabled val="1"/>
        </dgm:presLayoutVars>
      </dgm:prSet>
      <dgm:spPr/>
    </dgm:pt>
    <dgm:pt modelId="{4BD9653E-192B-4D44-9CB2-D5006B1A92A2}" type="pres">
      <dgm:prSet presAssocID="{C6DD3181-C2CD-4CA1-A2C9-764140C97C71}" presName="childText" presStyleLbl="revTx" presStyleIdx="1" presStyleCnt="3">
        <dgm:presLayoutVars>
          <dgm:bulletEnabled val="1"/>
        </dgm:presLayoutVars>
      </dgm:prSet>
      <dgm:spPr/>
    </dgm:pt>
    <dgm:pt modelId="{7B6365FF-4E3D-49BF-8964-A41C831A40D0}" type="pres">
      <dgm:prSet presAssocID="{AFD44BDD-7F89-4B2F-9A15-D41BFC5A620F}" presName="parentText" presStyleLbl="node1" presStyleIdx="2" presStyleCnt="3">
        <dgm:presLayoutVars>
          <dgm:chMax val="0"/>
          <dgm:bulletEnabled val="1"/>
        </dgm:presLayoutVars>
      </dgm:prSet>
      <dgm:spPr/>
    </dgm:pt>
    <dgm:pt modelId="{DCBF1EDA-1ECA-470C-B979-484E2651639C}" type="pres">
      <dgm:prSet presAssocID="{AFD44BDD-7F89-4B2F-9A15-D41BFC5A620F}" presName="childText" presStyleLbl="revTx" presStyleIdx="2" presStyleCnt="3">
        <dgm:presLayoutVars>
          <dgm:bulletEnabled val="1"/>
        </dgm:presLayoutVars>
      </dgm:prSet>
      <dgm:spPr/>
    </dgm:pt>
  </dgm:ptLst>
  <dgm:cxnLst>
    <dgm:cxn modelId="{FFCD3400-A473-4D85-BFD7-00BD3EF1C91B}" srcId="{090CE740-B61F-4064-B2F1-DE4431C84052}" destId="{B3787353-B474-4BFE-AB94-DEE412F53F64}" srcOrd="0" destOrd="0" parTransId="{2E9255EC-7AA5-43AD-B41B-E11C140F9C81}" sibTransId="{F4A7CF99-BC83-4639-AD38-8A380F10CF61}"/>
    <dgm:cxn modelId="{7032A45C-93B7-4A29-A46E-2E3B67714796}" type="presOf" srcId="{F7227C53-36C8-404F-8BE7-052FF5B54973}" destId="{4BD9653E-192B-4D44-9CB2-D5006B1A92A2}" srcOrd="0" destOrd="1" presId="urn:microsoft.com/office/officeart/2005/8/layout/vList2"/>
    <dgm:cxn modelId="{902C6160-103D-4334-9583-D93FCF047FE2}" type="presOf" srcId="{AFD44BDD-7F89-4B2F-9A15-D41BFC5A620F}" destId="{7B6365FF-4E3D-49BF-8964-A41C831A40D0}" srcOrd="0" destOrd="0" presId="urn:microsoft.com/office/officeart/2005/8/layout/vList2"/>
    <dgm:cxn modelId="{978BD160-A3CD-4011-801F-F453C240BBE8}" srcId="{EF8EA470-C4E7-4822-9B70-0718476707B4}" destId="{090CE740-B61F-4064-B2F1-DE4431C84052}" srcOrd="0" destOrd="0" parTransId="{CE3F6449-2F5B-47F9-9420-43FB09F72674}" sibTransId="{152C1CE9-ABA6-4A2A-8475-18CC14124EAA}"/>
    <dgm:cxn modelId="{EE2F9C45-9F0B-4C44-B65F-BFCD9F0355A7}" srcId="{C6DD3181-C2CD-4CA1-A2C9-764140C97C71}" destId="{F4B8DEA4-6419-409F-A59A-4AA6175B5402}" srcOrd="0" destOrd="0" parTransId="{68E2910C-209E-4730-91AB-72BDA1228D08}" sibTransId="{E281DACC-369F-4B3B-8C92-EE928531BB3B}"/>
    <dgm:cxn modelId="{C5E1A64A-3F3D-4D5D-9376-05E05171F07D}" type="presOf" srcId="{C6DD3181-C2CD-4CA1-A2C9-764140C97C71}" destId="{CF2F253F-6810-4932-91F3-06EFC3D31B55}" srcOrd="0" destOrd="0" presId="urn:microsoft.com/office/officeart/2005/8/layout/vList2"/>
    <dgm:cxn modelId="{60B7874B-65A8-4AC3-B8A2-A2B60759D652}" srcId="{EF8EA470-C4E7-4822-9B70-0718476707B4}" destId="{AFD44BDD-7F89-4B2F-9A15-D41BFC5A620F}" srcOrd="2" destOrd="0" parTransId="{AB60AC0E-73DB-4902-80AC-7A18DC4A5F28}" sibTransId="{C2BDD2F7-0880-4056-AADB-F8D5792888A1}"/>
    <dgm:cxn modelId="{A47B3276-B78B-447F-A50C-04A3149D2261}" type="presOf" srcId="{F4B8DEA4-6419-409F-A59A-4AA6175B5402}" destId="{4BD9653E-192B-4D44-9CB2-D5006B1A92A2}" srcOrd="0" destOrd="0" presId="urn:microsoft.com/office/officeart/2005/8/layout/vList2"/>
    <dgm:cxn modelId="{70B36976-6182-41F2-8456-E400164357FA}" srcId="{AFD44BDD-7F89-4B2F-9A15-D41BFC5A620F}" destId="{31BB7811-4180-461C-BD57-5D72B9B91F99}" srcOrd="0" destOrd="0" parTransId="{2D6A153C-21E2-475E-B500-8AAD2C62403E}" sibTransId="{7AE6DD74-3378-44A1-821F-1BA719D76269}"/>
    <dgm:cxn modelId="{07E6B39C-FE6B-4353-BBAC-AC3F47D51048}" srcId="{EF8EA470-C4E7-4822-9B70-0718476707B4}" destId="{C6DD3181-C2CD-4CA1-A2C9-764140C97C71}" srcOrd="1" destOrd="0" parTransId="{95FF05A4-E389-424B-AE07-5540048BFE31}" sibTransId="{DCD238FE-DC44-4088-9BFF-4D7EC7468BB6}"/>
    <dgm:cxn modelId="{26A7BBBA-06C9-40D1-B88E-72BFB074ED2B}" srcId="{C6DD3181-C2CD-4CA1-A2C9-764140C97C71}" destId="{F7227C53-36C8-404F-8BE7-052FF5B54973}" srcOrd="1" destOrd="0" parTransId="{92CEB22C-6F84-498D-826F-3DE04F602E4B}" sibTransId="{4D2F0C2C-7E5E-40D0-B5EC-A58DFC6ABC3F}"/>
    <dgm:cxn modelId="{C3F40BC4-41EF-4BB4-8245-E04C27CF4A14}" type="presOf" srcId="{31BB7811-4180-461C-BD57-5D72B9B91F99}" destId="{DCBF1EDA-1ECA-470C-B979-484E2651639C}" srcOrd="0" destOrd="0" presId="urn:microsoft.com/office/officeart/2005/8/layout/vList2"/>
    <dgm:cxn modelId="{DE23CECA-6F4C-4CA9-A88F-0A9A9D34C74F}" type="presOf" srcId="{090CE740-B61F-4064-B2F1-DE4431C84052}" destId="{6B1CA8AE-0007-4356-93B8-70B62DDD9DE9}" srcOrd="0" destOrd="0" presId="urn:microsoft.com/office/officeart/2005/8/layout/vList2"/>
    <dgm:cxn modelId="{5462D2D4-6790-4875-9228-18ABECE1D8FA}" type="presOf" srcId="{EF8EA470-C4E7-4822-9B70-0718476707B4}" destId="{D23BCC19-2D09-4AD2-8F71-0F46F5378C83}" srcOrd="0" destOrd="0" presId="urn:microsoft.com/office/officeart/2005/8/layout/vList2"/>
    <dgm:cxn modelId="{389FE4E7-7E2D-46AA-A17A-B01B8DECB24A}" type="presOf" srcId="{B3787353-B474-4BFE-AB94-DEE412F53F64}" destId="{76D5D7B5-8B07-4580-9D94-27B7D88D2CB5}" srcOrd="0" destOrd="0" presId="urn:microsoft.com/office/officeart/2005/8/layout/vList2"/>
    <dgm:cxn modelId="{1E77CFF7-0A1D-4188-AEBF-3C678E0118AD}" type="presParOf" srcId="{D23BCC19-2D09-4AD2-8F71-0F46F5378C83}" destId="{6B1CA8AE-0007-4356-93B8-70B62DDD9DE9}" srcOrd="0" destOrd="0" presId="urn:microsoft.com/office/officeart/2005/8/layout/vList2"/>
    <dgm:cxn modelId="{9AA5B9C9-3242-4D00-808D-C932B2991CA8}" type="presParOf" srcId="{D23BCC19-2D09-4AD2-8F71-0F46F5378C83}" destId="{76D5D7B5-8B07-4580-9D94-27B7D88D2CB5}" srcOrd="1" destOrd="0" presId="urn:microsoft.com/office/officeart/2005/8/layout/vList2"/>
    <dgm:cxn modelId="{2E60C6F7-2D86-47E9-A1DF-5186BAE0B562}" type="presParOf" srcId="{D23BCC19-2D09-4AD2-8F71-0F46F5378C83}" destId="{CF2F253F-6810-4932-91F3-06EFC3D31B55}" srcOrd="2" destOrd="0" presId="urn:microsoft.com/office/officeart/2005/8/layout/vList2"/>
    <dgm:cxn modelId="{D9F5616A-0A20-412A-A6D8-620F8FE212A3}" type="presParOf" srcId="{D23BCC19-2D09-4AD2-8F71-0F46F5378C83}" destId="{4BD9653E-192B-4D44-9CB2-D5006B1A92A2}" srcOrd="3" destOrd="0" presId="urn:microsoft.com/office/officeart/2005/8/layout/vList2"/>
    <dgm:cxn modelId="{0C1F74C2-441C-4E78-BEC0-0EA5A67079C7}" type="presParOf" srcId="{D23BCC19-2D09-4AD2-8F71-0F46F5378C83}" destId="{7B6365FF-4E3D-49BF-8964-A41C831A40D0}" srcOrd="4" destOrd="0" presId="urn:microsoft.com/office/officeart/2005/8/layout/vList2"/>
    <dgm:cxn modelId="{BCC63913-B4D8-4359-AB5A-16D775FC3A85}" type="presParOf" srcId="{D23BCC19-2D09-4AD2-8F71-0F46F5378C83}" destId="{DCBF1EDA-1ECA-470C-B979-484E2651639C}" srcOrd="5"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CAB8D-1F51-4237-AE7B-415A386AB8C6}">
      <dsp:nvSpPr>
        <dsp:cNvPr id="0" name=""/>
        <dsp:cNvSpPr/>
      </dsp:nvSpPr>
      <dsp:spPr>
        <a:xfrm>
          <a:off x="0" y="4745"/>
          <a:ext cx="8712968" cy="1160640"/>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latin typeface="Bahnschrift Light" panose="020B0502040204020203" pitchFamily="34" charset="0"/>
            </a:rPr>
            <a:t>The prime goal of PUNCH4NFDI is the setup of a federated and "FAIR" science data platform, offering the infrastructures and interfaces necessary for the access to and use of data and computing resources of the involved communities and beyond. This will help to master the challenges of big data, open data, and FAIR workflows. </a:t>
          </a:r>
          <a:endParaRPr lang="en-US" sz="1600" kern="1200" dirty="0">
            <a:latin typeface="Bahnschrift Light" panose="020B0502040204020203" pitchFamily="34" charset="0"/>
          </a:endParaRPr>
        </a:p>
      </dsp:txBody>
      <dsp:txXfrm>
        <a:off x="56658" y="61403"/>
        <a:ext cx="8599652" cy="104732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CA8AE-0007-4356-93B8-70B62DDD9DE9}">
      <dsp:nvSpPr>
        <dsp:cNvPr id="0" name=""/>
        <dsp:cNvSpPr/>
      </dsp:nvSpPr>
      <dsp:spPr>
        <a:xfrm>
          <a:off x="0" y="19909"/>
          <a:ext cx="5938385" cy="2574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a:t>Task Area 2 “Data management” – IT department</a:t>
          </a:r>
        </a:p>
      </dsp:txBody>
      <dsp:txXfrm>
        <a:off x="12565" y="32474"/>
        <a:ext cx="5913255" cy="232270"/>
      </dsp:txXfrm>
    </dsp:sp>
    <dsp:sp modelId="{76D5D7B5-8B07-4580-9D94-27B7D88D2CB5}">
      <dsp:nvSpPr>
        <dsp:cNvPr id="0" name=""/>
        <dsp:cNvSpPr/>
      </dsp:nvSpPr>
      <dsp:spPr>
        <a:xfrm>
          <a:off x="0" y="277309"/>
          <a:ext cx="5938385" cy="18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544" tIns="13970" rIns="78232" bIns="13970" numCol="1" spcCol="1270" anchor="t" anchorCtr="0">
          <a:noAutofit/>
        </a:bodyPr>
        <a:lstStyle/>
        <a:p>
          <a:pPr marL="57150" lvl="1" indent="-57150" algn="l" defTabSz="400050">
            <a:lnSpc>
              <a:spcPct val="90000"/>
            </a:lnSpc>
            <a:spcBef>
              <a:spcPct val="0"/>
            </a:spcBef>
            <a:spcAft>
              <a:spcPct val="20000"/>
            </a:spcAft>
            <a:buChar char="•"/>
          </a:pPr>
          <a:r>
            <a:rPr lang="en-US" sz="900" kern="1200" dirty="0">
              <a:solidFill>
                <a:schemeClr val="bg1"/>
              </a:solidFill>
            </a:rPr>
            <a:t>Automatization and optimization of big data management workflows</a:t>
          </a:r>
        </a:p>
      </dsp:txBody>
      <dsp:txXfrm>
        <a:off x="0" y="277309"/>
        <a:ext cx="5938385" cy="182160"/>
      </dsp:txXfrm>
    </dsp:sp>
    <dsp:sp modelId="{CF2F253F-6810-4932-91F3-06EFC3D31B55}">
      <dsp:nvSpPr>
        <dsp:cNvPr id="0" name=""/>
        <dsp:cNvSpPr/>
      </dsp:nvSpPr>
      <dsp:spPr>
        <a:xfrm>
          <a:off x="0" y="459469"/>
          <a:ext cx="5938385" cy="2574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a:t>Task Area 4 “Data portal” – Research Division</a:t>
          </a:r>
        </a:p>
      </dsp:txBody>
      <dsp:txXfrm>
        <a:off x="12565" y="472034"/>
        <a:ext cx="5913255" cy="232270"/>
      </dsp:txXfrm>
    </dsp:sp>
    <dsp:sp modelId="{4BD9653E-192B-4D44-9CB2-D5006B1A92A2}">
      <dsp:nvSpPr>
        <dsp:cNvPr id="0" name=""/>
        <dsp:cNvSpPr/>
      </dsp:nvSpPr>
      <dsp:spPr>
        <a:xfrm>
          <a:off x="0" y="716870"/>
          <a:ext cx="5938385" cy="307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544" tIns="12700" rIns="71120" bIns="12700" numCol="1" spcCol="1270" anchor="t" anchorCtr="0">
          <a:noAutofit/>
        </a:bodyPr>
        <a:lstStyle/>
        <a:p>
          <a:pPr marL="57150" lvl="1" indent="-57150" algn="l" defTabSz="444500">
            <a:lnSpc>
              <a:spcPct val="90000"/>
            </a:lnSpc>
            <a:spcBef>
              <a:spcPct val="0"/>
            </a:spcBef>
            <a:spcAft>
              <a:spcPct val="20000"/>
            </a:spcAft>
            <a:buChar char="•"/>
          </a:pPr>
          <a:r>
            <a:rPr lang="en-US" sz="1000" b="1" kern="1200" dirty="0">
              <a:solidFill>
                <a:schemeClr val="tx1"/>
              </a:solidFill>
              <a:highlight>
                <a:srgbClr val="FFFF00"/>
              </a:highlight>
            </a:rPr>
            <a:t>Mapping and collating metadata</a:t>
          </a:r>
        </a:p>
        <a:p>
          <a:pPr marL="57150" lvl="1" indent="-57150" algn="l" defTabSz="400050">
            <a:lnSpc>
              <a:spcPct val="90000"/>
            </a:lnSpc>
            <a:spcBef>
              <a:spcPct val="0"/>
            </a:spcBef>
            <a:spcAft>
              <a:spcPct val="20000"/>
            </a:spcAft>
            <a:buChar char="•"/>
          </a:pPr>
          <a:r>
            <a:rPr lang="en-US" sz="900" kern="1200" dirty="0">
              <a:solidFill>
                <a:schemeClr val="bg1"/>
              </a:solidFill>
            </a:rPr>
            <a:t>Build and operate the science data portal</a:t>
          </a:r>
        </a:p>
      </dsp:txBody>
      <dsp:txXfrm>
        <a:off x="0" y="716870"/>
        <a:ext cx="5938385" cy="307395"/>
      </dsp:txXfrm>
    </dsp:sp>
    <dsp:sp modelId="{7B6365FF-4E3D-49BF-8964-A41C831A40D0}">
      <dsp:nvSpPr>
        <dsp:cNvPr id="0" name=""/>
        <dsp:cNvSpPr/>
      </dsp:nvSpPr>
      <dsp:spPr>
        <a:xfrm>
          <a:off x="0" y="1024265"/>
          <a:ext cx="5938385" cy="257400"/>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a:t>Task Area 6 “Synergies and services” – IT department</a:t>
          </a:r>
        </a:p>
      </dsp:txBody>
      <dsp:txXfrm>
        <a:off x="12565" y="1036830"/>
        <a:ext cx="5913255" cy="232270"/>
      </dsp:txXfrm>
    </dsp:sp>
    <dsp:sp modelId="{DCBF1EDA-1ECA-470C-B979-484E2651639C}">
      <dsp:nvSpPr>
        <dsp:cNvPr id="0" name=""/>
        <dsp:cNvSpPr/>
      </dsp:nvSpPr>
      <dsp:spPr>
        <a:xfrm>
          <a:off x="0" y="1281665"/>
          <a:ext cx="5938385" cy="182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544" tIns="13970" rIns="78232" bIns="13970" numCol="1" spcCol="1270" anchor="t" anchorCtr="0">
          <a:noAutofit/>
        </a:bodyPr>
        <a:lstStyle/>
        <a:p>
          <a:pPr marL="57150" lvl="1" indent="-57150" algn="l" defTabSz="400050">
            <a:lnSpc>
              <a:spcPct val="90000"/>
            </a:lnSpc>
            <a:spcBef>
              <a:spcPct val="0"/>
            </a:spcBef>
            <a:spcAft>
              <a:spcPct val="20000"/>
            </a:spcAft>
            <a:buChar char="•"/>
          </a:pPr>
          <a:r>
            <a:rPr lang="en-US" sz="900" kern="1200" dirty="0">
              <a:solidFill>
                <a:schemeClr val="bg1"/>
              </a:solidFill>
            </a:rPr>
            <a:t>Authorization and authentication infrastructure</a:t>
          </a:r>
        </a:p>
      </dsp:txBody>
      <dsp:txXfrm>
        <a:off x="0" y="1281665"/>
        <a:ext cx="5938385" cy="1821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281488" y="0"/>
            <a:ext cx="3276600" cy="536575"/>
          </a:xfrm>
          <a:prstGeom prst="rect">
            <a:avLst/>
          </a:prstGeom>
        </p:spPr>
        <p:txBody>
          <a:bodyPr vert="horz" lIns="91440" tIns="45720" rIns="91440" bIns="45720" rtlCol="0"/>
          <a:lstStyle>
            <a:lvl1pPr algn="r">
              <a:defRPr sz="1200"/>
            </a:lvl1pPr>
          </a:lstStyle>
          <a:p>
            <a:fld id="{F70CC845-B7C2-4A93-AEEC-0EC109816C9F}" type="datetimeFigureOut">
              <a:rPr lang="en-US" smtClean="0"/>
              <a:t>2/19/2025</a:t>
            </a:fld>
            <a:endParaRPr lang="en-US"/>
          </a:p>
        </p:txBody>
      </p:sp>
      <p:sp>
        <p:nvSpPr>
          <p:cNvPr id="4" name="Footer Placeholder 3"/>
          <p:cNvSpPr>
            <a:spLocks noGrp="1"/>
          </p:cNvSpPr>
          <p:nvPr>
            <p:ph type="ftr" sz="quarter" idx="2"/>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281488" y="10155238"/>
            <a:ext cx="3276600" cy="536575"/>
          </a:xfrm>
          <a:prstGeom prst="rect">
            <a:avLst/>
          </a:prstGeom>
        </p:spPr>
        <p:txBody>
          <a:bodyPr vert="horz" lIns="91440" tIns="45720" rIns="91440" bIns="45720" rtlCol="0" anchor="b"/>
          <a:lstStyle>
            <a:lvl1pPr algn="r">
              <a:defRPr sz="1200"/>
            </a:lvl1pPr>
          </a:lstStyle>
          <a:p>
            <a:fld id="{1B04ACCC-96F0-45DE-B5EA-3A40F6E22A46}" type="slidenum">
              <a:rPr lang="en-US" smtClean="0"/>
              <a:t>‹#›</a:t>
            </a:fld>
            <a:endParaRPr lang="en-US"/>
          </a:p>
        </p:txBody>
      </p:sp>
    </p:spTree>
    <p:extLst>
      <p:ext uri="{BB962C8B-B14F-4D97-AF65-F5344CB8AC3E}">
        <p14:creationId xmlns:p14="http://schemas.microsoft.com/office/powerpoint/2010/main" val="3814670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6161D805-1F65-43C5-A387-59104E0DBA26}" type="datetimeFigureOut">
              <a:rPr lang="en-US" smtClean="0"/>
              <a:t>2/19/2025</a:t>
            </a:fld>
            <a:endParaRPr lang="en-US"/>
          </a:p>
        </p:txBody>
      </p:sp>
      <p:sp>
        <p:nvSpPr>
          <p:cNvPr id="4" name="Slide Image Placeholder 3"/>
          <p:cNvSpPr>
            <a:spLocks noGrp="1" noRot="1" noChangeAspect="1"/>
          </p:cNvSpPr>
          <p:nvPr>
            <p:ph type="sldImg" idx="2"/>
          </p:nvPr>
        </p:nvSpPr>
        <p:spPr>
          <a:xfrm>
            <a:off x="573088" y="1336675"/>
            <a:ext cx="6413500" cy="36083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9A06BFF8-AB1D-4F9D-B997-9FB08741817C}" type="slidenum">
              <a:rPr lang="en-US" smtClean="0"/>
              <a:t>‹#›</a:t>
            </a:fld>
            <a:endParaRPr lang="en-US"/>
          </a:p>
        </p:txBody>
      </p:sp>
    </p:spTree>
    <p:extLst>
      <p:ext uri="{BB962C8B-B14F-4D97-AF65-F5344CB8AC3E}">
        <p14:creationId xmlns:p14="http://schemas.microsoft.com/office/powerpoint/2010/main" val="1466780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05bbd7eb81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05bbd7eb81_0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0" name="Google Shape;130;g305bbd7eb81_0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2c676ea25d_4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32c676ea25d_4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32c676ea25d_4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32c676ea25d_2_1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g32c676ea25d_2_1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g32c676ea25d_2_1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2c676ea25d_2_1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32c676ea25d_2_18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53" name="Google Shape;253;g32c676ea25d_2_18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2c676ea25d_2_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32c676ea25d_2_1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63" name="Google Shape;263;g32c676ea25d_2_1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32c676ea25d_2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32c676ea25d_2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p:txBody>
      </p:sp>
      <p:sp>
        <p:nvSpPr>
          <p:cNvPr id="273" name="Google Shape;273;g32c676ea25d_2_1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2c676ea25d_2_1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g32c676ea25d_2_1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
              <a:t>We also recognize that users may need to customize attribute names to align with specific standards or institutional guidelines. Currently, this is possible through code by providing key-value pairs of old and new attribute names. While this method requires some technical know-how, it offers a high degree of customization.</a:t>
            </a:r>
            <a:endParaRPr/>
          </a:p>
        </p:txBody>
      </p:sp>
      <p:sp>
        <p:nvSpPr>
          <p:cNvPr id="286" name="Google Shape;286;g32c676ea25d_2_1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30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06BFF8-AB1D-4F9D-B997-9FB0874181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3299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30a17bd647d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30a17bd647d_1_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g30a17bd647d_1_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07286ffb6b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307286ffb6b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100" b="1" dirty="0">
              <a:latin typeface="Arial"/>
              <a:ea typeface="Arial"/>
              <a:cs typeface="Arial"/>
              <a:sym typeface="Arial"/>
            </a:endParaRPr>
          </a:p>
        </p:txBody>
      </p:sp>
      <p:sp>
        <p:nvSpPr>
          <p:cNvPr id="161" name="Google Shape;161;g307286ffb6b_0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32cd5f994fa_0_15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32cd5f994fa_0_15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7" name="Google Shape;367;g32cd5f994fa_0_15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extLst>
      <p:ext uri="{BB962C8B-B14F-4D97-AF65-F5344CB8AC3E}">
        <p14:creationId xmlns:p14="http://schemas.microsoft.com/office/powerpoint/2010/main" val="3105506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0951582e9f_0_4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0951582e9f_0_4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100" dirty="0">
              <a:latin typeface="Arial"/>
              <a:ea typeface="Arial"/>
              <a:cs typeface="Arial"/>
              <a:sym typeface="Arial"/>
            </a:endParaRPr>
          </a:p>
        </p:txBody>
      </p:sp>
      <p:sp>
        <p:nvSpPr>
          <p:cNvPr id="170" name="Google Shape;170;g30951582e9f_0_4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extLst>
      <p:ext uri="{BB962C8B-B14F-4D97-AF65-F5344CB8AC3E}">
        <p14:creationId xmlns:p14="http://schemas.microsoft.com/office/powerpoint/2010/main" val="936787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g30a2a8bf0cc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9" name="Google Shape;549;g30a2a8bf0cc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50" name="Google Shape;550;g30a2a8bf0cc_0_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90068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Check here</a:t>
            </a:r>
          </a:p>
        </p:txBody>
      </p:sp>
      <p:sp>
        <p:nvSpPr>
          <p:cNvPr id="4" name="Slide Number Placeholder 3"/>
          <p:cNvSpPr>
            <a:spLocks noGrp="1"/>
          </p:cNvSpPr>
          <p:nvPr>
            <p:ph type="sldNum" sz="quarter" idx="5"/>
          </p:nvPr>
        </p:nvSpPr>
        <p:spPr/>
        <p:txBody>
          <a:bodyPr/>
          <a:lstStyle/>
          <a:p>
            <a:fld id="{9A06BFF8-AB1D-4F9D-B997-9FB08741817C}" type="slidenum">
              <a:rPr lang="en-US" smtClean="0"/>
              <a:t>23</a:t>
            </a:fld>
            <a:endParaRPr lang="en-US"/>
          </a:p>
        </p:txBody>
      </p:sp>
    </p:spTree>
    <p:extLst>
      <p:ext uri="{BB962C8B-B14F-4D97-AF65-F5344CB8AC3E}">
        <p14:creationId xmlns:p14="http://schemas.microsoft.com/office/powerpoint/2010/main" val="484376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32c676ea25d_4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g32c676ea25d_4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g32c676ea25d_4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35" name="PlaceHolder 2"/>
          <p:cNvSpPr>
            <a:spLocks noGrp="1"/>
          </p:cNvSpPr>
          <p:nvPr>
            <p:ph type="body"/>
          </p:nvPr>
        </p:nvSpPr>
        <p:spPr>
          <a:xfrm>
            <a:off x="317520" y="108792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36" name="PlaceHolder 3"/>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38"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39"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0"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1" name="PlaceHolder 5"/>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43" name="PlaceHolder 2"/>
          <p:cNvSpPr>
            <a:spLocks noGrp="1"/>
          </p:cNvSpPr>
          <p:nvPr>
            <p:ph type="body"/>
          </p:nvPr>
        </p:nvSpPr>
        <p:spPr>
          <a:xfrm>
            <a:off x="3175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4" name="PlaceHolder 3"/>
          <p:cNvSpPr>
            <a:spLocks noGrp="1"/>
          </p:cNvSpPr>
          <p:nvPr>
            <p:ph type="body"/>
          </p:nvPr>
        </p:nvSpPr>
        <p:spPr>
          <a:xfrm>
            <a:off x="316440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5" name="PlaceHolder 4"/>
          <p:cNvSpPr>
            <a:spLocks noGrp="1"/>
          </p:cNvSpPr>
          <p:nvPr>
            <p:ph type="body"/>
          </p:nvPr>
        </p:nvSpPr>
        <p:spPr>
          <a:xfrm>
            <a:off x="60109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6" name="PlaceHolder 5"/>
          <p:cNvSpPr>
            <a:spLocks noGrp="1"/>
          </p:cNvSpPr>
          <p:nvPr>
            <p:ph type="body"/>
          </p:nvPr>
        </p:nvSpPr>
        <p:spPr>
          <a:xfrm>
            <a:off x="3175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7" name="PlaceHolder 6"/>
          <p:cNvSpPr>
            <a:spLocks noGrp="1"/>
          </p:cNvSpPr>
          <p:nvPr>
            <p:ph type="body"/>
          </p:nvPr>
        </p:nvSpPr>
        <p:spPr>
          <a:xfrm>
            <a:off x="316440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48" name="PlaceHolder 7"/>
          <p:cNvSpPr>
            <a:spLocks noGrp="1"/>
          </p:cNvSpPr>
          <p:nvPr>
            <p:ph type="body"/>
          </p:nvPr>
        </p:nvSpPr>
        <p:spPr>
          <a:xfrm>
            <a:off x="60109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1"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2" name="PlaceHolder 2"/>
          <p:cNvSpPr>
            <a:spLocks noGrp="1"/>
          </p:cNvSpPr>
          <p:nvPr>
            <p:ph type="subTitle"/>
          </p:nvPr>
        </p:nvSpPr>
        <p:spPr>
          <a:xfrm>
            <a:off x="317520" y="1087920"/>
            <a:ext cx="8419680" cy="3677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4" name="PlaceHolder 2"/>
          <p:cNvSpPr>
            <a:spLocks noGrp="1"/>
          </p:cNvSpPr>
          <p:nvPr>
            <p:ph type="body"/>
          </p:nvPr>
        </p:nvSpPr>
        <p:spPr>
          <a:xfrm>
            <a:off x="317520" y="1087920"/>
            <a:ext cx="8419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6"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67"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8"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 name="PlaceHolder 1"/>
          <p:cNvSpPr>
            <a:spLocks noGrp="1"/>
          </p:cNvSpPr>
          <p:nvPr>
            <p:ph type="subTitle"/>
          </p:nvPr>
        </p:nvSpPr>
        <p:spPr>
          <a:xfrm>
            <a:off x="422640" y="230400"/>
            <a:ext cx="6700680" cy="27381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1"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2"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3"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3"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14" name="PlaceHolder 2"/>
          <p:cNvSpPr>
            <a:spLocks noGrp="1"/>
          </p:cNvSpPr>
          <p:nvPr>
            <p:ph type="subTitle"/>
          </p:nvPr>
        </p:nvSpPr>
        <p:spPr>
          <a:xfrm>
            <a:off x="385634" y="1128261"/>
            <a:ext cx="8419680" cy="367740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5"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6"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7" name="PlaceHolder 4"/>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9"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0"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1" name="PlaceHolder 4"/>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83" name="PlaceHolder 2"/>
          <p:cNvSpPr>
            <a:spLocks noGrp="1"/>
          </p:cNvSpPr>
          <p:nvPr>
            <p:ph type="body"/>
          </p:nvPr>
        </p:nvSpPr>
        <p:spPr>
          <a:xfrm>
            <a:off x="317520" y="108792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4" name="PlaceHolder 3"/>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86"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7"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8"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9" name="PlaceHolder 5"/>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91" name="PlaceHolder 2"/>
          <p:cNvSpPr>
            <a:spLocks noGrp="1"/>
          </p:cNvSpPr>
          <p:nvPr>
            <p:ph type="body"/>
          </p:nvPr>
        </p:nvSpPr>
        <p:spPr>
          <a:xfrm>
            <a:off x="3175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2" name="PlaceHolder 3"/>
          <p:cNvSpPr>
            <a:spLocks noGrp="1"/>
          </p:cNvSpPr>
          <p:nvPr>
            <p:ph type="body"/>
          </p:nvPr>
        </p:nvSpPr>
        <p:spPr>
          <a:xfrm>
            <a:off x="316440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3" name="PlaceHolder 4"/>
          <p:cNvSpPr>
            <a:spLocks noGrp="1"/>
          </p:cNvSpPr>
          <p:nvPr>
            <p:ph type="body"/>
          </p:nvPr>
        </p:nvSpPr>
        <p:spPr>
          <a:xfrm>
            <a:off x="60109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4" name="PlaceHolder 5"/>
          <p:cNvSpPr>
            <a:spLocks noGrp="1"/>
          </p:cNvSpPr>
          <p:nvPr>
            <p:ph type="body"/>
          </p:nvPr>
        </p:nvSpPr>
        <p:spPr>
          <a:xfrm>
            <a:off x="3175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5" name="PlaceHolder 6"/>
          <p:cNvSpPr>
            <a:spLocks noGrp="1"/>
          </p:cNvSpPr>
          <p:nvPr>
            <p:ph type="body"/>
          </p:nvPr>
        </p:nvSpPr>
        <p:spPr>
          <a:xfrm>
            <a:off x="316440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6" name="PlaceHolder 7"/>
          <p:cNvSpPr>
            <a:spLocks noGrp="1"/>
          </p:cNvSpPr>
          <p:nvPr>
            <p:ph type="body"/>
          </p:nvPr>
        </p:nvSpPr>
        <p:spPr>
          <a:xfrm>
            <a:off x="60109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8" y="230397"/>
            <a:ext cx="6700979" cy="590668"/>
          </a:xfrm>
        </p:spPr>
        <p:txBody>
          <a:bodyPr/>
          <a:lstStyle/>
          <a:p>
            <a:r>
              <a:rPr lang="en-US" dirty="0"/>
              <a:t>Click to edit Master title style</a:t>
            </a:r>
            <a:endParaRPr lang="de-DE" dirty="0"/>
          </a:p>
        </p:txBody>
      </p:sp>
      <p:sp>
        <p:nvSpPr>
          <p:cNvPr id="3" name="Inhaltsplatzhalter 2"/>
          <p:cNvSpPr>
            <a:spLocks noGrp="1"/>
          </p:cNvSpPr>
          <p:nvPr>
            <p:ph idx="1"/>
          </p:nvPr>
        </p:nvSpPr>
        <p:spPr/>
        <p:txBody>
          <a:bodyPr/>
          <a:lstStyle/>
          <a:p>
            <a:pPr lvl="0"/>
            <a:r>
              <a:rPr lang="en-US"/>
              <a:t>Edit Master text styles</a:t>
            </a:r>
          </a:p>
        </p:txBody>
      </p:sp>
      <p:sp>
        <p:nvSpPr>
          <p:cNvPr id="6" name="Foliennummernplatzhalter 5"/>
          <p:cNvSpPr>
            <a:spLocks noGrp="1"/>
          </p:cNvSpPr>
          <p:nvPr>
            <p:ph type="sldNum" sz="quarter" idx="12"/>
          </p:nvPr>
        </p:nvSpPr>
        <p:spPr/>
        <p:txBody>
          <a:bodyPr/>
          <a:lstStyle/>
          <a:p>
            <a:fld id="{125CBDDA-5CCF-8748-8988-9DC6C8981774}" type="slidenum">
              <a:rPr lang="de-DE" smtClean="0"/>
              <a:t>‹#›</a:t>
            </a:fld>
            <a:endParaRPr lang="de-DE"/>
          </a:p>
        </p:txBody>
      </p:sp>
      <p:sp>
        <p:nvSpPr>
          <p:cNvPr id="5" name="Datumsplatzhalter 4"/>
          <p:cNvSpPr>
            <a:spLocks noGrp="1"/>
          </p:cNvSpPr>
          <p:nvPr>
            <p:ph type="dt" sz="half" idx="2"/>
          </p:nvPr>
        </p:nvSpPr>
        <p:spPr>
          <a:xfrm>
            <a:off x="7123547" y="4914483"/>
            <a:ext cx="825285" cy="273844"/>
          </a:xfrm>
          <a:prstGeom prst="rect">
            <a:avLst/>
          </a:prstGeom>
        </p:spPr>
        <p:txBody>
          <a:bodyPr vert="horz" lIns="91440" tIns="45720" rIns="91440" bIns="45720" rtlCol="0" anchor="ctr"/>
          <a:lstStyle>
            <a:lvl1pPr algn="r">
              <a:defRPr sz="750">
                <a:solidFill>
                  <a:schemeClr val="tx1"/>
                </a:solidFill>
              </a:defRPr>
            </a:lvl1pPr>
          </a:lstStyle>
          <a:p>
            <a:r>
              <a:rPr lang="de-DE" dirty="0"/>
              <a:t>31.03.14</a:t>
            </a:r>
          </a:p>
        </p:txBody>
      </p:sp>
      <p:sp>
        <p:nvSpPr>
          <p:cNvPr id="8" name="Fußzeilenplatzhalter 7"/>
          <p:cNvSpPr>
            <a:spLocks noGrp="1"/>
          </p:cNvSpPr>
          <p:nvPr>
            <p:ph type="ftr" sz="quarter" idx="3"/>
          </p:nvPr>
        </p:nvSpPr>
        <p:spPr>
          <a:xfrm>
            <a:off x="3962401" y="4920459"/>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dirty="0"/>
              <a:t>Name/Vortragstitel</a:t>
            </a:r>
          </a:p>
        </p:txBody>
      </p:sp>
    </p:spTree>
    <p:extLst>
      <p:ext uri="{BB962C8B-B14F-4D97-AF65-F5344CB8AC3E}">
        <p14:creationId xmlns:p14="http://schemas.microsoft.com/office/powerpoint/2010/main" val="37634918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Zwei Inhalte" type="twoObj">
  <p:cSld name="Zwei Inhalte">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317638" y="231075"/>
            <a:ext cx="6129236" cy="59066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3333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0"/>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Autofit/>
          </a:bodyPr>
          <a:lstStyle>
            <a:lvl1pPr marL="342900" lvl="0" indent="-285750" algn="l">
              <a:lnSpc>
                <a:spcPct val="100000"/>
              </a:lnSpc>
              <a:spcBef>
                <a:spcPts val="0"/>
              </a:spcBef>
              <a:spcAft>
                <a:spcPts val="0"/>
              </a:spcAft>
              <a:buSzPts val="2400"/>
              <a:buChar char="▪"/>
              <a:defRPr sz="1800"/>
            </a:lvl1pPr>
            <a:lvl2pPr marL="685800" lvl="1" indent="-266700" algn="l">
              <a:lnSpc>
                <a:spcPct val="100000"/>
              </a:lnSpc>
              <a:spcBef>
                <a:spcPts val="0"/>
              </a:spcBef>
              <a:spcAft>
                <a:spcPts val="0"/>
              </a:spcAft>
              <a:buSzPts val="2000"/>
              <a:buChar char="▪"/>
              <a:defRPr sz="1500"/>
            </a:lvl2pPr>
            <a:lvl3pPr marL="1028700" lvl="2" indent="-257175" algn="l">
              <a:lnSpc>
                <a:spcPct val="100000"/>
              </a:lnSpc>
              <a:spcBef>
                <a:spcPts val="0"/>
              </a:spcBef>
              <a:spcAft>
                <a:spcPts val="0"/>
              </a:spcAft>
              <a:buSzPts val="1800"/>
              <a:buChar char="▪"/>
              <a:defRPr sz="1350"/>
            </a:lvl3pPr>
            <a:lvl4pPr marL="1371600" lvl="3" indent="-247650" algn="l">
              <a:lnSpc>
                <a:spcPct val="100000"/>
              </a:lnSpc>
              <a:spcBef>
                <a:spcPts val="0"/>
              </a:spcBef>
              <a:spcAft>
                <a:spcPts val="0"/>
              </a:spcAft>
              <a:buSzPts val="1600"/>
              <a:buChar char="▪"/>
              <a:defRPr sz="1200"/>
            </a:lvl4pPr>
            <a:lvl5pPr marL="1714500" lvl="4" indent="-238125" algn="l">
              <a:lnSpc>
                <a:spcPct val="100000"/>
              </a:lnSpc>
              <a:spcBef>
                <a:spcPts val="0"/>
              </a:spcBef>
              <a:spcAft>
                <a:spcPts val="0"/>
              </a:spcAft>
              <a:buSzPts val="1400"/>
              <a:buChar char="▪"/>
              <a:defRPr sz="1050"/>
            </a:lvl5pPr>
            <a:lvl6pPr marL="2057400" lvl="5" indent="-257175" algn="l">
              <a:lnSpc>
                <a:spcPct val="100000"/>
              </a:lnSpc>
              <a:spcBef>
                <a:spcPts val="0"/>
              </a:spcBef>
              <a:spcAft>
                <a:spcPts val="0"/>
              </a:spcAft>
              <a:buClr>
                <a:schemeClr val="dk1"/>
              </a:buClr>
              <a:buSzPts val="1800"/>
              <a:buChar char="•"/>
              <a:defRPr sz="1350"/>
            </a:lvl6pPr>
            <a:lvl7pPr marL="2400300" lvl="6" indent="-257175" algn="l">
              <a:lnSpc>
                <a:spcPct val="100000"/>
              </a:lnSpc>
              <a:spcBef>
                <a:spcPts val="0"/>
              </a:spcBef>
              <a:spcAft>
                <a:spcPts val="0"/>
              </a:spcAft>
              <a:buClr>
                <a:schemeClr val="dk1"/>
              </a:buClr>
              <a:buSzPts val="1800"/>
              <a:buChar char="•"/>
              <a:defRPr sz="1350"/>
            </a:lvl7pPr>
            <a:lvl8pPr marL="2743200" lvl="7" indent="-257175" algn="l">
              <a:lnSpc>
                <a:spcPct val="100000"/>
              </a:lnSpc>
              <a:spcBef>
                <a:spcPts val="0"/>
              </a:spcBef>
              <a:spcAft>
                <a:spcPts val="0"/>
              </a:spcAft>
              <a:buClr>
                <a:schemeClr val="dk1"/>
              </a:buClr>
              <a:buSzPts val="1800"/>
              <a:buChar char="•"/>
              <a:defRPr sz="1350"/>
            </a:lvl8pPr>
            <a:lvl9pPr marL="3086100" lvl="8" indent="-257175" algn="l">
              <a:lnSpc>
                <a:spcPct val="100000"/>
              </a:lnSpc>
              <a:spcBef>
                <a:spcPts val="0"/>
              </a:spcBef>
              <a:spcAft>
                <a:spcPts val="0"/>
              </a:spcAft>
              <a:buClr>
                <a:schemeClr val="dk1"/>
              </a:buClr>
              <a:buSzPts val="1800"/>
              <a:buChar char="•"/>
              <a:defRPr sz="1350"/>
            </a:lvl9pPr>
          </a:lstStyle>
          <a:p>
            <a:endParaRPr/>
          </a:p>
        </p:txBody>
      </p:sp>
      <p:sp>
        <p:nvSpPr>
          <p:cNvPr id="38" name="Google Shape;38;p10"/>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Autofit/>
          </a:bodyPr>
          <a:lstStyle>
            <a:lvl1pPr marL="342900" lvl="0" indent="-285750" algn="l">
              <a:lnSpc>
                <a:spcPct val="100000"/>
              </a:lnSpc>
              <a:spcBef>
                <a:spcPts val="0"/>
              </a:spcBef>
              <a:spcAft>
                <a:spcPts val="0"/>
              </a:spcAft>
              <a:buSzPts val="2400"/>
              <a:buChar char="▪"/>
              <a:defRPr sz="1800"/>
            </a:lvl1pPr>
            <a:lvl2pPr marL="685800" lvl="1" indent="-266700" algn="l">
              <a:lnSpc>
                <a:spcPct val="100000"/>
              </a:lnSpc>
              <a:spcBef>
                <a:spcPts val="0"/>
              </a:spcBef>
              <a:spcAft>
                <a:spcPts val="0"/>
              </a:spcAft>
              <a:buSzPts val="2000"/>
              <a:buChar char="▪"/>
              <a:defRPr sz="1500"/>
            </a:lvl2pPr>
            <a:lvl3pPr marL="1028700" lvl="2" indent="-257175" algn="l">
              <a:lnSpc>
                <a:spcPct val="100000"/>
              </a:lnSpc>
              <a:spcBef>
                <a:spcPts val="0"/>
              </a:spcBef>
              <a:spcAft>
                <a:spcPts val="0"/>
              </a:spcAft>
              <a:buSzPts val="1800"/>
              <a:buChar char="▪"/>
              <a:defRPr sz="1350"/>
            </a:lvl3pPr>
            <a:lvl4pPr marL="1371600" lvl="3" indent="-247650" algn="l">
              <a:lnSpc>
                <a:spcPct val="100000"/>
              </a:lnSpc>
              <a:spcBef>
                <a:spcPts val="0"/>
              </a:spcBef>
              <a:spcAft>
                <a:spcPts val="0"/>
              </a:spcAft>
              <a:buSzPts val="1600"/>
              <a:buChar char="▪"/>
              <a:defRPr sz="1200"/>
            </a:lvl4pPr>
            <a:lvl5pPr marL="1714500" lvl="4" indent="-238125" algn="l">
              <a:lnSpc>
                <a:spcPct val="100000"/>
              </a:lnSpc>
              <a:spcBef>
                <a:spcPts val="0"/>
              </a:spcBef>
              <a:spcAft>
                <a:spcPts val="0"/>
              </a:spcAft>
              <a:buSzPts val="1400"/>
              <a:buChar char="▪"/>
              <a:defRPr sz="1050"/>
            </a:lvl5pPr>
            <a:lvl6pPr marL="2057400" lvl="5" indent="-257175" algn="l">
              <a:lnSpc>
                <a:spcPct val="100000"/>
              </a:lnSpc>
              <a:spcBef>
                <a:spcPts val="0"/>
              </a:spcBef>
              <a:spcAft>
                <a:spcPts val="0"/>
              </a:spcAft>
              <a:buClr>
                <a:schemeClr val="dk1"/>
              </a:buClr>
              <a:buSzPts val="1800"/>
              <a:buChar char="•"/>
              <a:defRPr sz="1350"/>
            </a:lvl6pPr>
            <a:lvl7pPr marL="2400300" lvl="6" indent="-257175" algn="l">
              <a:lnSpc>
                <a:spcPct val="100000"/>
              </a:lnSpc>
              <a:spcBef>
                <a:spcPts val="0"/>
              </a:spcBef>
              <a:spcAft>
                <a:spcPts val="0"/>
              </a:spcAft>
              <a:buClr>
                <a:schemeClr val="dk1"/>
              </a:buClr>
              <a:buSzPts val="1800"/>
              <a:buChar char="•"/>
              <a:defRPr sz="1350"/>
            </a:lvl7pPr>
            <a:lvl8pPr marL="2743200" lvl="7" indent="-257175" algn="l">
              <a:lnSpc>
                <a:spcPct val="100000"/>
              </a:lnSpc>
              <a:spcBef>
                <a:spcPts val="0"/>
              </a:spcBef>
              <a:spcAft>
                <a:spcPts val="0"/>
              </a:spcAft>
              <a:buClr>
                <a:schemeClr val="dk1"/>
              </a:buClr>
              <a:buSzPts val="1800"/>
              <a:buChar char="•"/>
              <a:defRPr sz="1350"/>
            </a:lvl8pPr>
            <a:lvl9pPr marL="3086100" lvl="8" indent="-257175" algn="l">
              <a:lnSpc>
                <a:spcPct val="100000"/>
              </a:lnSpc>
              <a:spcBef>
                <a:spcPts val="0"/>
              </a:spcBef>
              <a:spcAft>
                <a:spcPts val="0"/>
              </a:spcAft>
              <a:buClr>
                <a:schemeClr val="dk1"/>
              </a:buClr>
              <a:buSzPts val="1800"/>
              <a:buChar char="•"/>
              <a:defRPr sz="1350"/>
            </a:lvl9pPr>
          </a:lstStyle>
          <a:p>
            <a:endParaRPr/>
          </a:p>
        </p:txBody>
      </p:sp>
      <p:sp>
        <p:nvSpPr>
          <p:cNvPr id="39" name="Google Shape;39;p10"/>
          <p:cNvSpPr txBox="1">
            <a:spLocks noGrp="1"/>
          </p:cNvSpPr>
          <p:nvPr>
            <p:ph type="sldNum" idx="12"/>
          </p:nvPr>
        </p:nvSpPr>
        <p:spPr>
          <a:xfrm>
            <a:off x="8015793" y="4914483"/>
            <a:ext cx="744898"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9pPr>
          </a:lstStyle>
          <a:p>
            <a:fld id="{00000000-1234-1234-1234-123412341234}" type="slidenum">
              <a:rPr lang="en-US" smtClean="0"/>
              <a:pPr/>
              <a:t>‹#›</a:t>
            </a:fld>
            <a:endParaRPr lang="en-US"/>
          </a:p>
        </p:txBody>
      </p:sp>
      <p:sp>
        <p:nvSpPr>
          <p:cNvPr id="40" name="Google Shape;40;p10"/>
          <p:cNvSpPr txBox="1">
            <a:spLocks noGrp="1"/>
          </p:cNvSpPr>
          <p:nvPr>
            <p:ph type="dt" idx="10"/>
          </p:nvPr>
        </p:nvSpPr>
        <p:spPr>
          <a:xfrm>
            <a:off x="7099001" y="4914483"/>
            <a:ext cx="849831"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sz="75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0"/>
          <p:cNvSpPr txBox="1">
            <a:spLocks noGrp="1"/>
          </p:cNvSpPr>
          <p:nvPr>
            <p:ph type="ftr" idx="11"/>
          </p:nvPr>
        </p:nvSpPr>
        <p:spPr>
          <a:xfrm>
            <a:off x="3962401" y="4920459"/>
            <a:ext cx="3136599" cy="267868"/>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750">
                <a:solidFill>
                  <a:srgbClr val="3333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362305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elfolie" type="title">
  <p:cSld name="Titelfolie">
    <p:spTree>
      <p:nvGrpSpPr>
        <p:cNvPr id="1" name="Shape 22"/>
        <p:cNvGrpSpPr/>
        <p:nvPr/>
      </p:nvGrpSpPr>
      <p:grpSpPr>
        <a:xfrm>
          <a:off x="0" y="0"/>
          <a:ext cx="0" cy="0"/>
          <a:chOff x="0" y="0"/>
          <a:chExt cx="0" cy="0"/>
        </a:xfrm>
      </p:grpSpPr>
      <p:grpSp>
        <p:nvGrpSpPr>
          <p:cNvPr id="23" name="Google Shape;23;p8"/>
          <p:cNvGrpSpPr/>
          <p:nvPr/>
        </p:nvGrpSpPr>
        <p:grpSpPr>
          <a:xfrm>
            <a:off x="1502579" y="976199"/>
            <a:ext cx="7426269" cy="3877686"/>
            <a:chOff x="1502578" y="976199"/>
            <a:chExt cx="7426269" cy="3877686"/>
          </a:xfrm>
        </p:grpSpPr>
        <p:sp>
          <p:nvSpPr>
            <p:cNvPr id="24" name="Google Shape;24;p8"/>
            <p:cNvSpPr/>
            <p:nvPr/>
          </p:nvSpPr>
          <p:spPr>
            <a:xfrm>
              <a:off x="7781365" y="3854824"/>
              <a:ext cx="1147482" cy="99906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1800" b="0" i="0" u="none" strike="noStrike" cap="none">
                <a:solidFill>
                  <a:schemeClr val="lt1"/>
                </a:solidFill>
                <a:latin typeface="Arial"/>
                <a:ea typeface="Arial"/>
                <a:cs typeface="Arial"/>
                <a:sym typeface="Arial"/>
              </a:endParaRPr>
            </a:p>
          </p:txBody>
        </p:sp>
        <p:pic>
          <p:nvPicPr>
            <p:cNvPr id="25" name="Google Shape;25;p8"/>
            <p:cNvPicPr preferRelativeResize="0"/>
            <p:nvPr/>
          </p:nvPicPr>
          <p:blipFill rotWithShape="1">
            <a:blip r:embed="rId2">
              <a:alphaModFix/>
            </a:blip>
            <a:srcRect/>
            <a:stretch/>
          </p:blipFill>
          <p:spPr>
            <a:xfrm>
              <a:off x="1502578" y="976199"/>
              <a:ext cx="6099496" cy="3877686"/>
            </a:xfrm>
            <a:prstGeom prst="rect">
              <a:avLst/>
            </a:prstGeom>
            <a:noFill/>
            <a:ln>
              <a:noFill/>
            </a:ln>
          </p:spPr>
        </p:pic>
      </p:grpSp>
      <p:sp>
        <p:nvSpPr>
          <p:cNvPr id="26" name="Google Shape;26;p8"/>
          <p:cNvSpPr txBox="1">
            <a:spLocks noGrp="1"/>
          </p:cNvSpPr>
          <p:nvPr>
            <p:ph type="ctrTitle"/>
          </p:nvPr>
        </p:nvSpPr>
        <p:spPr>
          <a:xfrm>
            <a:off x="2151530" y="2738074"/>
            <a:ext cx="4303059" cy="584900"/>
          </a:xfrm>
          <a:prstGeom prst="rect">
            <a:avLst/>
          </a:prstGeom>
          <a:noFill/>
          <a:ln>
            <a:noFill/>
          </a:ln>
        </p:spPr>
        <p:txBody>
          <a:bodyPr spcFirstLastPara="1" wrap="square" lIns="91425" tIns="45700" rIns="91425" bIns="45700" anchor="b" anchorCtr="0">
            <a:noAutofit/>
          </a:bodyPr>
          <a:lstStyle>
            <a:lvl1pPr lvl="0" algn="ctr">
              <a:lnSpc>
                <a:spcPct val="100000"/>
              </a:lnSpc>
              <a:spcBef>
                <a:spcPts val="0"/>
              </a:spcBef>
              <a:spcAft>
                <a:spcPts val="0"/>
              </a:spcAft>
              <a:buClr>
                <a:srgbClr val="666666"/>
              </a:buClr>
              <a:buSzPts val="3200"/>
              <a:buFont typeface="Arial"/>
              <a:buNone/>
              <a:defRPr sz="2400">
                <a:solidFill>
                  <a:srgbClr val="66666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8"/>
          <p:cNvSpPr txBox="1">
            <a:spLocks noGrp="1"/>
          </p:cNvSpPr>
          <p:nvPr>
            <p:ph type="subTitle" idx="1"/>
          </p:nvPr>
        </p:nvSpPr>
        <p:spPr>
          <a:xfrm>
            <a:off x="2151530" y="3322974"/>
            <a:ext cx="4303060" cy="53185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0"/>
              </a:spcBef>
              <a:spcAft>
                <a:spcPts val="0"/>
              </a:spcAft>
              <a:buSzPts val="2000"/>
              <a:buNone/>
              <a:defRPr sz="1500">
                <a:solidFill>
                  <a:srgbClr val="A5A5A5"/>
                </a:solidFill>
              </a:defRPr>
            </a:lvl1pPr>
            <a:lvl2pPr lvl="1" algn="ctr">
              <a:lnSpc>
                <a:spcPct val="100000"/>
              </a:lnSpc>
              <a:spcBef>
                <a:spcPts val="0"/>
              </a:spcBef>
              <a:spcAft>
                <a:spcPts val="0"/>
              </a:spcAft>
              <a:buSzPts val="2000"/>
              <a:buNone/>
              <a:defRPr>
                <a:solidFill>
                  <a:srgbClr val="888888"/>
                </a:solidFill>
              </a:defRPr>
            </a:lvl2pPr>
            <a:lvl3pPr lvl="2" algn="ctr">
              <a:lnSpc>
                <a:spcPct val="100000"/>
              </a:lnSpc>
              <a:spcBef>
                <a:spcPts val="0"/>
              </a:spcBef>
              <a:spcAft>
                <a:spcPts val="0"/>
              </a:spcAft>
              <a:buSzPts val="1800"/>
              <a:buNone/>
              <a:defRPr>
                <a:solidFill>
                  <a:srgbClr val="888888"/>
                </a:solidFill>
              </a:defRPr>
            </a:lvl3pPr>
            <a:lvl4pPr lvl="3" algn="ctr">
              <a:lnSpc>
                <a:spcPct val="100000"/>
              </a:lnSpc>
              <a:spcBef>
                <a:spcPts val="0"/>
              </a:spcBef>
              <a:spcAft>
                <a:spcPts val="0"/>
              </a:spcAft>
              <a:buSzPts val="1600"/>
              <a:buNone/>
              <a:defRPr>
                <a:solidFill>
                  <a:srgbClr val="888888"/>
                </a:solidFill>
              </a:defRPr>
            </a:lvl4pPr>
            <a:lvl5pPr lvl="4" algn="ctr">
              <a:lnSpc>
                <a:spcPct val="100000"/>
              </a:lnSpc>
              <a:spcBef>
                <a:spcPts val="0"/>
              </a:spcBef>
              <a:spcAft>
                <a:spcPts val="0"/>
              </a:spcAft>
              <a:buSzPts val="1400"/>
              <a:buNone/>
              <a:defRPr>
                <a:solidFill>
                  <a:srgbClr val="888888"/>
                </a:solidFill>
              </a:defRPr>
            </a:lvl5pPr>
            <a:lvl6pPr lvl="5" algn="ctr">
              <a:lnSpc>
                <a:spcPct val="100000"/>
              </a:lnSpc>
              <a:spcBef>
                <a:spcPts val="0"/>
              </a:spcBef>
              <a:spcAft>
                <a:spcPts val="0"/>
              </a:spcAft>
              <a:buClr>
                <a:srgbClr val="888888"/>
              </a:buClr>
              <a:buSzPts val="2000"/>
              <a:buNone/>
              <a:defRPr>
                <a:solidFill>
                  <a:srgbClr val="888888"/>
                </a:solidFill>
              </a:defRPr>
            </a:lvl6pPr>
            <a:lvl7pPr lvl="6" algn="ctr">
              <a:lnSpc>
                <a:spcPct val="100000"/>
              </a:lnSpc>
              <a:spcBef>
                <a:spcPts val="0"/>
              </a:spcBef>
              <a:spcAft>
                <a:spcPts val="0"/>
              </a:spcAft>
              <a:buClr>
                <a:srgbClr val="888888"/>
              </a:buClr>
              <a:buSzPts val="2000"/>
              <a:buNone/>
              <a:defRPr>
                <a:solidFill>
                  <a:srgbClr val="888888"/>
                </a:solidFill>
              </a:defRPr>
            </a:lvl7pPr>
            <a:lvl8pPr lvl="7" algn="ctr">
              <a:lnSpc>
                <a:spcPct val="100000"/>
              </a:lnSpc>
              <a:spcBef>
                <a:spcPts val="0"/>
              </a:spcBef>
              <a:spcAft>
                <a:spcPts val="0"/>
              </a:spcAft>
              <a:buClr>
                <a:srgbClr val="888888"/>
              </a:buClr>
              <a:buSzPts val="2000"/>
              <a:buNone/>
              <a:defRPr>
                <a:solidFill>
                  <a:srgbClr val="888888"/>
                </a:solidFill>
              </a:defRPr>
            </a:lvl8pPr>
            <a:lvl9pPr lvl="8" algn="ctr">
              <a:lnSpc>
                <a:spcPct val="100000"/>
              </a:lnSpc>
              <a:spcBef>
                <a:spcPts val="0"/>
              </a:spcBef>
              <a:spcAft>
                <a:spcPts val="0"/>
              </a:spcAft>
              <a:buClr>
                <a:srgbClr val="888888"/>
              </a:buClr>
              <a:buSzPts val="2000"/>
              <a:buNone/>
              <a:defRPr>
                <a:solidFill>
                  <a:srgbClr val="888888"/>
                </a:solidFill>
              </a:defRPr>
            </a:lvl9pPr>
          </a:lstStyle>
          <a:p>
            <a:endParaRPr/>
          </a:p>
        </p:txBody>
      </p:sp>
      <p:sp>
        <p:nvSpPr>
          <p:cNvPr id="28" name="Google Shape;28;p8"/>
          <p:cNvSpPr/>
          <p:nvPr/>
        </p:nvSpPr>
        <p:spPr>
          <a:xfrm>
            <a:off x="404092" y="4987636"/>
            <a:ext cx="3371273" cy="155864"/>
          </a:xfrm>
          <a:prstGeom prst="rect">
            <a:avLst/>
          </a:prstGeom>
          <a:solidFill>
            <a:srgbClr val="EAEAEA"/>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1776996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422569" y="230397"/>
            <a:ext cx="6700979" cy="59066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3333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9"/>
          <p:cNvSpPr txBox="1">
            <a:spLocks noGrp="1"/>
          </p:cNvSpPr>
          <p:nvPr>
            <p:ph type="body" idx="1"/>
          </p:nvPr>
        </p:nvSpPr>
        <p:spPr>
          <a:xfrm>
            <a:off x="317636" y="1088016"/>
            <a:ext cx="8420176" cy="3677689"/>
          </a:xfrm>
          <a:prstGeom prst="rect">
            <a:avLst/>
          </a:prstGeom>
          <a:noFill/>
          <a:ln>
            <a:noFill/>
          </a:ln>
        </p:spPr>
        <p:txBody>
          <a:bodyPr spcFirstLastPara="1" wrap="square" lIns="91425" tIns="45700" rIns="91425" bIns="45700" anchor="t" anchorCtr="0">
            <a:noAutofit/>
          </a:bodyPr>
          <a:lstStyle>
            <a:lvl1pPr marL="342900" lvl="0" indent="-257175" algn="l">
              <a:lnSpc>
                <a:spcPct val="100000"/>
              </a:lnSpc>
              <a:spcBef>
                <a:spcPts val="0"/>
              </a:spcBef>
              <a:spcAft>
                <a:spcPts val="0"/>
              </a:spcAft>
              <a:buSzPts val="1800"/>
              <a:buChar char="▪"/>
              <a:defRPr/>
            </a:lvl1pPr>
            <a:lvl2pPr marL="685800" lvl="1" indent="-257175" algn="l">
              <a:lnSpc>
                <a:spcPct val="100000"/>
              </a:lnSpc>
              <a:spcBef>
                <a:spcPts val="0"/>
              </a:spcBef>
              <a:spcAft>
                <a:spcPts val="0"/>
              </a:spcAft>
              <a:buSzPts val="1800"/>
              <a:buChar char="▪"/>
              <a:defRPr/>
            </a:lvl2pPr>
            <a:lvl3pPr marL="1028700" lvl="2" indent="-257175" algn="l">
              <a:lnSpc>
                <a:spcPct val="100000"/>
              </a:lnSpc>
              <a:spcBef>
                <a:spcPts val="0"/>
              </a:spcBef>
              <a:spcAft>
                <a:spcPts val="0"/>
              </a:spcAft>
              <a:buSzPts val="1800"/>
              <a:buChar char="▪"/>
              <a:defRPr/>
            </a:lvl3pPr>
            <a:lvl4pPr marL="1371600" lvl="3" indent="-257175" algn="l">
              <a:lnSpc>
                <a:spcPct val="100000"/>
              </a:lnSpc>
              <a:spcBef>
                <a:spcPts val="0"/>
              </a:spcBef>
              <a:spcAft>
                <a:spcPts val="0"/>
              </a:spcAft>
              <a:buSzPts val="1800"/>
              <a:buChar char="▪"/>
              <a:defRPr/>
            </a:lvl4pPr>
            <a:lvl5pPr marL="1714500" lvl="4" indent="-257175" algn="l">
              <a:lnSpc>
                <a:spcPct val="100000"/>
              </a:lnSpc>
              <a:spcBef>
                <a:spcPts val="0"/>
              </a:spcBef>
              <a:spcAft>
                <a:spcPts val="0"/>
              </a:spcAft>
              <a:buSzPts val="1800"/>
              <a:buChar char="▪"/>
              <a:defRPr/>
            </a:lvl5pPr>
            <a:lvl6pPr marL="2057400" lvl="5" indent="-257175" algn="l">
              <a:lnSpc>
                <a:spcPct val="100000"/>
              </a:lnSpc>
              <a:spcBef>
                <a:spcPts val="0"/>
              </a:spcBef>
              <a:spcAft>
                <a:spcPts val="0"/>
              </a:spcAft>
              <a:buClr>
                <a:schemeClr val="dk1"/>
              </a:buClr>
              <a:buSzPts val="1800"/>
              <a:buChar char="•"/>
              <a:defRPr/>
            </a:lvl6pPr>
            <a:lvl7pPr marL="2400300" lvl="6" indent="-257175" algn="l">
              <a:lnSpc>
                <a:spcPct val="100000"/>
              </a:lnSpc>
              <a:spcBef>
                <a:spcPts val="0"/>
              </a:spcBef>
              <a:spcAft>
                <a:spcPts val="0"/>
              </a:spcAft>
              <a:buClr>
                <a:schemeClr val="dk1"/>
              </a:buClr>
              <a:buSzPts val="1800"/>
              <a:buChar char="•"/>
              <a:defRPr/>
            </a:lvl7pPr>
            <a:lvl8pPr marL="2743200" lvl="7" indent="-257175" algn="l">
              <a:lnSpc>
                <a:spcPct val="100000"/>
              </a:lnSpc>
              <a:spcBef>
                <a:spcPts val="0"/>
              </a:spcBef>
              <a:spcAft>
                <a:spcPts val="0"/>
              </a:spcAft>
              <a:buClr>
                <a:schemeClr val="dk1"/>
              </a:buClr>
              <a:buSzPts val="1800"/>
              <a:buChar char="•"/>
              <a:defRPr/>
            </a:lvl8pPr>
            <a:lvl9pPr marL="3086100" lvl="8" indent="-257175" algn="l">
              <a:lnSpc>
                <a:spcPct val="100000"/>
              </a:lnSpc>
              <a:spcBef>
                <a:spcPts val="0"/>
              </a:spcBef>
              <a:spcAft>
                <a:spcPts val="0"/>
              </a:spcAft>
              <a:buClr>
                <a:schemeClr val="dk1"/>
              </a:buClr>
              <a:buSzPts val="1800"/>
              <a:buChar char="•"/>
              <a:defRPr/>
            </a:lvl9pPr>
          </a:lstStyle>
          <a:p>
            <a:endParaRPr/>
          </a:p>
        </p:txBody>
      </p:sp>
      <p:sp>
        <p:nvSpPr>
          <p:cNvPr id="32" name="Google Shape;32;p9"/>
          <p:cNvSpPr txBox="1">
            <a:spLocks noGrp="1"/>
          </p:cNvSpPr>
          <p:nvPr>
            <p:ph type="sldNum" idx="12"/>
          </p:nvPr>
        </p:nvSpPr>
        <p:spPr>
          <a:xfrm>
            <a:off x="8015793" y="4914483"/>
            <a:ext cx="744898"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9pPr>
          </a:lstStyle>
          <a:p>
            <a:fld id="{00000000-1234-1234-1234-123412341234}" type="slidenum">
              <a:rPr lang="en-US" smtClean="0"/>
              <a:pPr/>
              <a:t>‹#›</a:t>
            </a:fld>
            <a:endParaRPr lang="en-US"/>
          </a:p>
        </p:txBody>
      </p:sp>
      <p:sp>
        <p:nvSpPr>
          <p:cNvPr id="33" name="Google Shape;33;p9"/>
          <p:cNvSpPr txBox="1">
            <a:spLocks noGrp="1"/>
          </p:cNvSpPr>
          <p:nvPr>
            <p:ph type="dt" idx="10"/>
          </p:nvPr>
        </p:nvSpPr>
        <p:spPr>
          <a:xfrm>
            <a:off x="7123547" y="4914483"/>
            <a:ext cx="825285"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sz="75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9"/>
          <p:cNvSpPr txBox="1">
            <a:spLocks noGrp="1"/>
          </p:cNvSpPr>
          <p:nvPr>
            <p:ph type="ftr" idx="11"/>
          </p:nvPr>
        </p:nvSpPr>
        <p:spPr>
          <a:xfrm>
            <a:off x="3962401" y="4920459"/>
            <a:ext cx="3136599" cy="267868"/>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750">
                <a:solidFill>
                  <a:srgbClr val="3333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2701181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Zwei Inhalte" type="twoObj">
  <p:cSld name="Zwei Inhalte">
    <p:spTree>
      <p:nvGrpSpPr>
        <p:cNvPr id="1" name="Shape 35"/>
        <p:cNvGrpSpPr/>
        <p:nvPr/>
      </p:nvGrpSpPr>
      <p:grpSpPr>
        <a:xfrm>
          <a:off x="0" y="0"/>
          <a:ext cx="0" cy="0"/>
          <a:chOff x="0" y="0"/>
          <a:chExt cx="0" cy="0"/>
        </a:xfrm>
      </p:grpSpPr>
      <p:sp>
        <p:nvSpPr>
          <p:cNvPr id="36" name="Google Shape;36;p10"/>
          <p:cNvSpPr txBox="1">
            <a:spLocks noGrp="1"/>
          </p:cNvSpPr>
          <p:nvPr>
            <p:ph type="title"/>
          </p:nvPr>
        </p:nvSpPr>
        <p:spPr>
          <a:xfrm>
            <a:off x="317638" y="231075"/>
            <a:ext cx="6129236" cy="59066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3333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10"/>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Autofit/>
          </a:bodyPr>
          <a:lstStyle>
            <a:lvl1pPr marL="342900" lvl="0" indent="-285750" algn="l">
              <a:lnSpc>
                <a:spcPct val="100000"/>
              </a:lnSpc>
              <a:spcBef>
                <a:spcPts val="0"/>
              </a:spcBef>
              <a:spcAft>
                <a:spcPts val="0"/>
              </a:spcAft>
              <a:buSzPts val="2400"/>
              <a:buChar char="▪"/>
              <a:defRPr sz="1800"/>
            </a:lvl1pPr>
            <a:lvl2pPr marL="685800" lvl="1" indent="-266700" algn="l">
              <a:lnSpc>
                <a:spcPct val="100000"/>
              </a:lnSpc>
              <a:spcBef>
                <a:spcPts val="0"/>
              </a:spcBef>
              <a:spcAft>
                <a:spcPts val="0"/>
              </a:spcAft>
              <a:buSzPts val="2000"/>
              <a:buChar char="▪"/>
              <a:defRPr sz="1500"/>
            </a:lvl2pPr>
            <a:lvl3pPr marL="1028700" lvl="2" indent="-257175" algn="l">
              <a:lnSpc>
                <a:spcPct val="100000"/>
              </a:lnSpc>
              <a:spcBef>
                <a:spcPts val="0"/>
              </a:spcBef>
              <a:spcAft>
                <a:spcPts val="0"/>
              </a:spcAft>
              <a:buSzPts val="1800"/>
              <a:buChar char="▪"/>
              <a:defRPr sz="1350"/>
            </a:lvl3pPr>
            <a:lvl4pPr marL="1371600" lvl="3" indent="-247650" algn="l">
              <a:lnSpc>
                <a:spcPct val="100000"/>
              </a:lnSpc>
              <a:spcBef>
                <a:spcPts val="0"/>
              </a:spcBef>
              <a:spcAft>
                <a:spcPts val="0"/>
              </a:spcAft>
              <a:buSzPts val="1600"/>
              <a:buChar char="▪"/>
              <a:defRPr sz="1200"/>
            </a:lvl4pPr>
            <a:lvl5pPr marL="1714500" lvl="4" indent="-238125" algn="l">
              <a:lnSpc>
                <a:spcPct val="100000"/>
              </a:lnSpc>
              <a:spcBef>
                <a:spcPts val="0"/>
              </a:spcBef>
              <a:spcAft>
                <a:spcPts val="0"/>
              </a:spcAft>
              <a:buSzPts val="1400"/>
              <a:buChar char="▪"/>
              <a:defRPr sz="1050"/>
            </a:lvl5pPr>
            <a:lvl6pPr marL="2057400" lvl="5" indent="-257175" algn="l">
              <a:lnSpc>
                <a:spcPct val="100000"/>
              </a:lnSpc>
              <a:spcBef>
                <a:spcPts val="0"/>
              </a:spcBef>
              <a:spcAft>
                <a:spcPts val="0"/>
              </a:spcAft>
              <a:buClr>
                <a:schemeClr val="dk1"/>
              </a:buClr>
              <a:buSzPts val="1800"/>
              <a:buChar char="•"/>
              <a:defRPr sz="1350"/>
            </a:lvl6pPr>
            <a:lvl7pPr marL="2400300" lvl="6" indent="-257175" algn="l">
              <a:lnSpc>
                <a:spcPct val="100000"/>
              </a:lnSpc>
              <a:spcBef>
                <a:spcPts val="0"/>
              </a:spcBef>
              <a:spcAft>
                <a:spcPts val="0"/>
              </a:spcAft>
              <a:buClr>
                <a:schemeClr val="dk1"/>
              </a:buClr>
              <a:buSzPts val="1800"/>
              <a:buChar char="•"/>
              <a:defRPr sz="1350"/>
            </a:lvl7pPr>
            <a:lvl8pPr marL="2743200" lvl="7" indent="-257175" algn="l">
              <a:lnSpc>
                <a:spcPct val="100000"/>
              </a:lnSpc>
              <a:spcBef>
                <a:spcPts val="0"/>
              </a:spcBef>
              <a:spcAft>
                <a:spcPts val="0"/>
              </a:spcAft>
              <a:buClr>
                <a:schemeClr val="dk1"/>
              </a:buClr>
              <a:buSzPts val="1800"/>
              <a:buChar char="•"/>
              <a:defRPr sz="1350"/>
            </a:lvl8pPr>
            <a:lvl9pPr marL="3086100" lvl="8" indent="-257175" algn="l">
              <a:lnSpc>
                <a:spcPct val="100000"/>
              </a:lnSpc>
              <a:spcBef>
                <a:spcPts val="0"/>
              </a:spcBef>
              <a:spcAft>
                <a:spcPts val="0"/>
              </a:spcAft>
              <a:buClr>
                <a:schemeClr val="dk1"/>
              </a:buClr>
              <a:buSzPts val="1800"/>
              <a:buChar char="•"/>
              <a:defRPr sz="1350"/>
            </a:lvl9pPr>
          </a:lstStyle>
          <a:p>
            <a:endParaRPr/>
          </a:p>
        </p:txBody>
      </p:sp>
      <p:sp>
        <p:nvSpPr>
          <p:cNvPr id="38" name="Google Shape;38;p10"/>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Autofit/>
          </a:bodyPr>
          <a:lstStyle>
            <a:lvl1pPr marL="342900" lvl="0" indent="-285750" algn="l">
              <a:lnSpc>
                <a:spcPct val="100000"/>
              </a:lnSpc>
              <a:spcBef>
                <a:spcPts val="0"/>
              </a:spcBef>
              <a:spcAft>
                <a:spcPts val="0"/>
              </a:spcAft>
              <a:buSzPts val="2400"/>
              <a:buChar char="▪"/>
              <a:defRPr sz="1800"/>
            </a:lvl1pPr>
            <a:lvl2pPr marL="685800" lvl="1" indent="-266700" algn="l">
              <a:lnSpc>
                <a:spcPct val="100000"/>
              </a:lnSpc>
              <a:spcBef>
                <a:spcPts val="0"/>
              </a:spcBef>
              <a:spcAft>
                <a:spcPts val="0"/>
              </a:spcAft>
              <a:buSzPts val="2000"/>
              <a:buChar char="▪"/>
              <a:defRPr sz="1500"/>
            </a:lvl2pPr>
            <a:lvl3pPr marL="1028700" lvl="2" indent="-257175" algn="l">
              <a:lnSpc>
                <a:spcPct val="100000"/>
              </a:lnSpc>
              <a:spcBef>
                <a:spcPts val="0"/>
              </a:spcBef>
              <a:spcAft>
                <a:spcPts val="0"/>
              </a:spcAft>
              <a:buSzPts val="1800"/>
              <a:buChar char="▪"/>
              <a:defRPr sz="1350"/>
            </a:lvl3pPr>
            <a:lvl4pPr marL="1371600" lvl="3" indent="-247650" algn="l">
              <a:lnSpc>
                <a:spcPct val="100000"/>
              </a:lnSpc>
              <a:spcBef>
                <a:spcPts val="0"/>
              </a:spcBef>
              <a:spcAft>
                <a:spcPts val="0"/>
              </a:spcAft>
              <a:buSzPts val="1600"/>
              <a:buChar char="▪"/>
              <a:defRPr sz="1200"/>
            </a:lvl4pPr>
            <a:lvl5pPr marL="1714500" lvl="4" indent="-238125" algn="l">
              <a:lnSpc>
                <a:spcPct val="100000"/>
              </a:lnSpc>
              <a:spcBef>
                <a:spcPts val="0"/>
              </a:spcBef>
              <a:spcAft>
                <a:spcPts val="0"/>
              </a:spcAft>
              <a:buSzPts val="1400"/>
              <a:buChar char="▪"/>
              <a:defRPr sz="1050"/>
            </a:lvl5pPr>
            <a:lvl6pPr marL="2057400" lvl="5" indent="-257175" algn="l">
              <a:lnSpc>
                <a:spcPct val="100000"/>
              </a:lnSpc>
              <a:spcBef>
                <a:spcPts val="0"/>
              </a:spcBef>
              <a:spcAft>
                <a:spcPts val="0"/>
              </a:spcAft>
              <a:buClr>
                <a:schemeClr val="dk1"/>
              </a:buClr>
              <a:buSzPts val="1800"/>
              <a:buChar char="•"/>
              <a:defRPr sz="1350"/>
            </a:lvl6pPr>
            <a:lvl7pPr marL="2400300" lvl="6" indent="-257175" algn="l">
              <a:lnSpc>
                <a:spcPct val="100000"/>
              </a:lnSpc>
              <a:spcBef>
                <a:spcPts val="0"/>
              </a:spcBef>
              <a:spcAft>
                <a:spcPts val="0"/>
              </a:spcAft>
              <a:buClr>
                <a:schemeClr val="dk1"/>
              </a:buClr>
              <a:buSzPts val="1800"/>
              <a:buChar char="•"/>
              <a:defRPr sz="1350"/>
            </a:lvl7pPr>
            <a:lvl8pPr marL="2743200" lvl="7" indent="-257175" algn="l">
              <a:lnSpc>
                <a:spcPct val="100000"/>
              </a:lnSpc>
              <a:spcBef>
                <a:spcPts val="0"/>
              </a:spcBef>
              <a:spcAft>
                <a:spcPts val="0"/>
              </a:spcAft>
              <a:buClr>
                <a:schemeClr val="dk1"/>
              </a:buClr>
              <a:buSzPts val="1800"/>
              <a:buChar char="•"/>
              <a:defRPr sz="1350"/>
            </a:lvl8pPr>
            <a:lvl9pPr marL="3086100" lvl="8" indent="-257175" algn="l">
              <a:lnSpc>
                <a:spcPct val="100000"/>
              </a:lnSpc>
              <a:spcBef>
                <a:spcPts val="0"/>
              </a:spcBef>
              <a:spcAft>
                <a:spcPts val="0"/>
              </a:spcAft>
              <a:buClr>
                <a:schemeClr val="dk1"/>
              </a:buClr>
              <a:buSzPts val="1800"/>
              <a:buChar char="•"/>
              <a:defRPr sz="1350"/>
            </a:lvl9pPr>
          </a:lstStyle>
          <a:p>
            <a:endParaRPr/>
          </a:p>
        </p:txBody>
      </p:sp>
      <p:sp>
        <p:nvSpPr>
          <p:cNvPr id="39" name="Google Shape;39;p10"/>
          <p:cNvSpPr txBox="1">
            <a:spLocks noGrp="1"/>
          </p:cNvSpPr>
          <p:nvPr>
            <p:ph type="sldNum" idx="12"/>
          </p:nvPr>
        </p:nvSpPr>
        <p:spPr>
          <a:xfrm>
            <a:off x="8015793" y="4914483"/>
            <a:ext cx="744898"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9pPr>
          </a:lstStyle>
          <a:p>
            <a:fld id="{00000000-1234-1234-1234-123412341234}" type="slidenum">
              <a:rPr lang="en-US" smtClean="0"/>
              <a:pPr/>
              <a:t>‹#›</a:t>
            </a:fld>
            <a:endParaRPr lang="en-US"/>
          </a:p>
        </p:txBody>
      </p:sp>
      <p:sp>
        <p:nvSpPr>
          <p:cNvPr id="40" name="Google Shape;40;p10"/>
          <p:cNvSpPr txBox="1">
            <a:spLocks noGrp="1"/>
          </p:cNvSpPr>
          <p:nvPr>
            <p:ph type="dt" idx="10"/>
          </p:nvPr>
        </p:nvSpPr>
        <p:spPr>
          <a:xfrm>
            <a:off x="7099001" y="4914483"/>
            <a:ext cx="849831"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sz="75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0"/>
          <p:cNvSpPr txBox="1">
            <a:spLocks noGrp="1"/>
          </p:cNvSpPr>
          <p:nvPr>
            <p:ph type="ftr" idx="11"/>
          </p:nvPr>
        </p:nvSpPr>
        <p:spPr>
          <a:xfrm>
            <a:off x="3962401" y="4920459"/>
            <a:ext cx="3136599" cy="267868"/>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750">
                <a:solidFill>
                  <a:srgbClr val="3333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14642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16" name="PlaceHolder 2"/>
          <p:cNvSpPr>
            <a:spLocks noGrp="1"/>
          </p:cNvSpPr>
          <p:nvPr>
            <p:ph type="body"/>
          </p:nvPr>
        </p:nvSpPr>
        <p:spPr>
          <a:xfrm>
            <a:off x="317520" y="1087920"/>
            <a:ext cx="8419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Nur Titel" type="titleOnly">
  <p:cSld name="Nur Titel">
    <p:spTree>
      <p:nvGrpSpPr>
        <p:cNvPr id="1" name="Shape 42"/>
        <p:cNvGrpSpPr/>
        <p:nvPr/>
      </p:nvGrpSpPr>
      <p:grpSpPr>
        <a:xfrm>
          <a:off x="0" y="0"/>
          <a:ext cx="0" cy="0"/>
          <a:chOff x="0" y="0"/>
          <a:chExt cx="0" cy="0"/>
        </a:xfrm>
      </p:grpSpPr>
      <p:sp>
        <p:nvSpPr>
          <p:cNvPr id="43" name="Google Shape;43;p11"/>
          <p:cNvSpPr txBox="1">
            <a:spLocks noGrp="1"/>
          </p:cNvSpPr>
          <p:nvPr>
            <p:ph type="title"/>
          </p:nvPr>
        </p:nvSpPr>
        <p:spPr>
          <a:xfrm>
            <a:off x="317638" y="231075"/>
            <a:ext cx="6129236" cy="59066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3333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1"/>
          <p:cNvSpPr txBox="1">
            <a:spLocks noGrp="1"/>
          </p:cNvSpPr>
          <p:nvPr>
            <p:ph type="sldNum" idx="12"/>
          </p:nvPr>
        </p:nvSpPr>
        <p:spPr>
          <a:xfrm>
            <a:off x="8015793" y="4914483"/>
            <a:ext cx="744898"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9pPr>
          </a:lstStyle>
          <a:p>
            <a:fld id="{00000000-1234-1234-1234-123412341234}" type="slidenum">
              <a:rPr lang="en-US" smtClean="0"/>
              <a:pPr/>
              <a:t>‹#›</a:t>
            </a:fld>
            <a:endParaRPr lang="en-US"/>
          </a:p>
        </p:txBody>
      </p:sp>
      <p:sp>
        <p:nvSpPr>
          <p:cNvPr id="45" name="Google Shape;45;p11"/>
          <p:cNvSpPr txBox="1">
            <a:spLocks noGrp="1"/>
          </p:cNvSpPr>
          <p:nvPr>
            <p:ph type="dt" idx="10"/>
          </p:nvPr>
        </p:nvSpPr>
        <p:spPr>
          <a:xfrm>
            <a:off x="7099001" y="4914483"/>
            <a:ext cx="849831" cy="273844"/>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sz="75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11"/>
          <p:cNvSpPr txBox="1">
            <a:spLocks noGrp="1"/>
          </p:cNvSpPr>
          <p:nvPr>
            <p:ph type="ftr" idx="11"/>
          </p:nvPr>
        </p:nvSpPr>
        <p:spPr>
          <a:xfrm>
            <a:off x="3962401" y="4920459"/>
            <a:ext cx="3136599" cy="267868"/>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sz="750">
                <a:solidFill>
                  <a:srgbClr val="33333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29103469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67669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1"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2" name="PlaceHolder 2"/>
          <p:cNvSpPr>
            <a:spLocks noGrp="1"/>
          </p:cNvSpPr>
          <p:nvPr>
            <p:ph type="subTitle"/>
          </p:nvPr>
        </p:nvSpPr>
        <p:spPr>
          <a:xfrm>
            <a:off x="317520" y="1087920"/>
            <a:ext cx="8419680" cy="367740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16520696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4" name="PlaceHolder 2"/>
          <p:cNvSpPr>
            <a:spLocks noGrp="1"/>
          </p:cNvSpPr>
          <p:nvPr>
            <p:ph type="body"/>
          </p:nvPr>
        </p:nvSpPr>
        <p:spPr>
          <a:xfrm>
            <a:off x="317520" y="1087920"/>
            <a:ext cx="8419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6146253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66"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67"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3973321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8"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Tree>
    <p:extLst>
      <p:ext uri="{BB962C8B-B14F-4D97-AF65-F5344CB8AC3E}">
        <p14:creationId xmlns:p14="http://schemas.microsoft.com/office/powerpoint/2010/main" val="19712813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 name="PlaceHolder 1"/>
          <p:cNvSpPr>
            <a:spLocks noGrp="1"/>
          </p:cNvSpPr>
          <p:nvPr>
            <p:ph type="subTitle"/>
          </p:nvPr>
        </p:nvSpPr>
        <p:spPr>
          <a:xfrm>
            <a:off x="422640" y="230400"/>
            <a:ext cx="6700680" cy="2738160"/>
          </a:xfrm>
          <a:prstGeom prst="rect">
            <a:avLst/>
          </a:prstGeom>
        </p:spPr>
        <p:txBody>
          <a:bodyPr lIns="0" tIns="0" rIns="0" bIns="0" anchor="ctr"/>
          <a:lstStyle/>
          <a:p>
            <a:pPr algn="ctr"/>
            <a:endParaRPr lang="en-US" sz="3200" b="0" strike="noStrike" spc="-1">
              <a:latin typeface="Arial"/>
            </a:endParaRPr>
          </a:p>
        </p:txBody>
      </p:sp>
    </p:spTree>
    <p:extLst>
      <p:ext uri="{BB962C8B-B14F-4D97-AF65-F5344CB8AC3E}">
        <p14:creationId xmlns:p14="http://schemas.microsoft.com/office/powerpoint/2010/main" val="30986297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1"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2"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3"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35476367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5"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6"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77" name="PlaceHolder 4"/>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31094006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79"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0"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1" name="PlaceHolder 4"/>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1640641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18"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19"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83" name="PlaceHolder 2"/>
          <p:cNvSpPr>
            <a:spLocks noGrp="1"/>
          </p:cNvSpPr>
          <p:nvPr>
            <p:ph type="body"/>
          </p:nvPr>
        </p:nvSpPr>
        <p:spPr>
          <a:xfrm>
            <a:off x="317520" y="108792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4" name="PlaceHolder 3"/>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25332718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86"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7"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8"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89" name="PlaceHolder 5"/>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31361531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91" name="PlaceHolder 2"/>
          <p:cNvSpPr>
            <a:spLocks noGrp="1"/>
          </p:cNvSpPr>
          <p:nvPr>
            <p:ph type="body"/>
          </p:nvPr>
        </p:nvSpPr>
        <p:spPr>
          <a:xfrm>
            <a:off x="3175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2" name="PlaceHolder 3"/>
          <p:cNvSpPr>
            <a:spLocks noGrp="1"/>
          </p:cNvSpPr>
          <p:nvPr>
            <p:ph type="body"/>
          </p:nvPr>
        </p:nvSpPr>
        <p:spPr>
          <a:xfrm>
            <a:off x="316440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3" name="PlaceHolder 4"/>
          <p:cNvSpPr>
            <a:spLocks noGrp="1"/>
          </p:cNvSpPr>
          <p:nvPr>
            <p:ph type="body"/>
          </p:nvPr>
        </p:nvSpPr>
        <p:spPr>
          <a:xfrm>
            <a:off x="6010920" y="108792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4" name="PlaceHolder 5"/>
          <p:cNvSpPr>
            <a:spLocks noGrp="1"/>
          </p:cNvSpPr>
          <p:nvPr>
            <p:ph type="body"/>
          </p:nvPr>
        </p:nvSpPr>
        <p:spPr>
          <a:xfrm>
            <a:off x="3175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5" name="PlaceHolder 6"/>
          <p:cNvSpPr>
            <a:spLocks noGrp="1"/>
          </p:cNvSpPr>
          <p:nvPr>
            <p:ph type="body"/>
          </p:nvPr>
        </p:nvSpPr>
        <p:spPr>
          <a:xfrm>
            <a:off x="316440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96" name="PlaceHolder 7"/>
          <p:cNvSpPr>
            <a:spLocks noGrp="1"/>
          </p:cNvSpPr>
          <p:nvPr>
            <p:ph type="body"/>
          </p:nvPr>
        </p:nvSpPr>
        <p:spPr>
          <a:xfrm>
            <a:off x="6010920" y="3008880"/>
            <a:ext cx="271080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extLst>
      <p:ext uri="{BB962C8B-B14F-4D97-AF65-F5344CB8AC3E}">
        <p14:creationId xmlns:p14="http://schemas.microsoft.com/office/powerpoint/2010/main" val="14066378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22568" y="230397"/>
            <a:ext cx="6700979" cy="590668"/>
          </a:xfrm>
        </p:spPr>
        <p:txBody>
          <a:bodyPr/>
          <a:lstStyle/>
          <a:p>
            <a:r>
              <a:rPr lang="en-US" dirty="0"/>
              <a:t>Click to edit Master title style</a:t>
            </a:r>
            <a:endParaRPr lang="de-DE" dirty="0"/>
          </a:p>
        </p:txBody>
      </p:sp>
      <p:sp>
        <p:nvSpPr>
          <p:cNvPr id="3" name="Inhaltsplatzhalter 2"/>
          <p:cNvSpPr>
            <a:spLocks noGrp="1"/>
          </p:cNvSpPr>
          <p:nvPr>
            <p:ph idx="1"/>
          </p:nvPr>
        </p:nvSpPr>
        <p:spPr/>
        <p:txBody>
          <a:bodyPr/>
          <a:lstStyle/>
          <a:p>
            <a:pPr lvl="0"/>
            <a:r>
              <a:rPr lang="en-US"/>
              <a:t>Edit Master text styles</a:t>
            </a:r>
          </a:p>
        </p:txBody>
      </p:sp>
      <p:sp>
        <p:nvSpPr>
          <p:cNvPr id="6" name="Foliennummernplatzhalter 5"/>
          <p:cNvSpPr>
            <a:spLocks noGrp="1"/>
          </p:cNvSpPr>
          <p:nvPr>
            <p:ph type="sldNum" sz="quarter" idx="12"/>
          </p:nvPr>
        </p:nvSpPr>
        <p:spPr/>
        <p:txBody>
          <a:bodyPr/>
          <a:lstStyle/>
          <a:p>
            <a:fld id="{125CBDDA-5CCF-8748-8988-9DC6C8981774}" type="slidenum">
              <a:rPr lang="de-DE" smtClean="0"/>
              <a:t>‹#›</a:t>
            </a:fld>
            <a:endParaRPr lang="de-DE"/>
          </a:p>
        </p:txBody>
      </p:sp>
      <p:sp>
        <p:nvSpPr>
          <p:cNvPr id="5" name="Datumsplatzhalter 4"/>
          <p:cNvSpPr>
            <a:spLocks noGrp="1"/>
          </p:cNvSpPr>
          <p:nvPr>
            <p:ph type="dt" sz="half" idx="2"/>
          </p:nvPr>
        </p:nvSpPr>
        <p:spPr>
          <a:xfrm>
            <a:off x="7123547" y="4914483"/>
            <a:ext cx="825285" cy="273844"/>
          </a:xfrm>
          <a:prstGeom prst="rect">
            <a:avLst/>
          </a:prstGeom>
        </p:spPr>
        <p:txBody>
          <a:bodyPr vert="horz" lIns="91440" tIns="45720" rIns="91440" bIns="45720" rtlCol="0" anchor="ctr"/>
          <a:lstStyle>
            <a:lvl1pPr algn="r">
              <a:defRPr sz="750">
                <a:solidFill>
                  <a:schemeClr val="tx1"/>
                </a:solidFill>
              </a:defRPr>
            </a:lvl1pPr>
          </a:lstStyle>
          <a:p>
            <a:r>
              <a:rPr lang="de-DE"/>
              <a:t>31.03.14</a:t>
            </a:r>
            <a:endParaRPr lang="de-DE" dirty="0"/>
          </a:p>
        </p:txBody>
      </p:sp>
      <p:sp>
        <p:nvSpPr>
          <p:cNvPr id="8" name="Fußzeilenplatzhalter 7"/>
          <p:cNvSpPr>
            <a:spLocks noGrp="1"/>
          </p:cNvSpPr>
          <p:nvPr>
            <p:ph type="ftr" sz="quarter" idx="3"/>
          </p:nvPr>
        </p:nvSpPr>
        <p:spPr>
          <a:xfrm>
            <a:off x="3962401" y="4920459"/>
            <a:ext cx="3136599" cy="267868"/>
          </a:xfrm>
          <a:prstGeom prst="rect">
            <a:avLst/>
          </a:prstGeom>
        </p:spPr>
        <p:txBody>
          <a:bodyPr vert="horz" lIns="91440" tIns="45720" rIns="91440" bIns="45720" rtlCol="0" anchor="ctr"/>
          <a:lstStyle>
            <a:lvl1pPr algn="ctr">
              <a:defRPr sz="750">
                <a:solidFill>
                  <a:srgbClr val="333333"/>
                </a:solidFill>
              </a:defRPr>
            </a:lvl1pPr>
          </a:lstStyle>
          <a:p>
            <a:pPr algn="l"/>
            <a:r>
              <a:rPr lang="de-DE"/>
              <a:t>Name/Vortragstitel</a:t>
            </a:r>
            <a:endParaRPr lang="de-DE" dirty="0"/>
          </a:p>
        </p:txBody>
      </p:sp>
    </p:spTree>
    <p:extLst>
      <p:ext uri="{BB962C8B-B14F-4D97-AF65-F5344CB8AC3E}">
        <p14:creationId xmlns:p14="http://schemas.microsoft.com/office/powerpoint/2010/main" val="15047968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elfolie" type="title">
  <p:cSld name="Titelfolie">
    <p:spTree>
      <p:nvGrpSpPr>
        <p:cNvPr id="1" name="Shape 63"/>
        <p:cNvGrpSpPr/>
        <p:nvPr/>
      </p:nvGrpSpPr>
      <p:grpSpPr>
        <a:xfrm>
          <a:off x="0" y="0"/>
          <a:ext cx="0" cy="0"/>
          <a:chOff x="0" y="0"/>
          <a:chExt cx="0" cy="0"/>
        </a:xfrm>
      </p:grpSpPr>
      <p:grpSp>
        <p:nvGrpSpPr>
          <p:cNvPr id="64" name="Google Shape;64;p14"/>
          <p:cNvGrpSpPr/>
          <p:nvPr/>
        </p:nvGrpSpPr>
        <p:grpSpPr>
          <a:xfrm>
            <a:off x="1502579" y="976199"/>
            <a:ext cx="7426269" cy="3877686"/>
            <a:chOff x="1502578" y="976199"/>
            <a:chExt cx="7426269" cy="3877686"/>
          </a:xfrm>
        </p:grpSpPr>
        <p:sp>
          <p:nvSpPr>
            <p:cNvPr id="65" name="Google Shape;65;p14"/>
            <p:cNvSpPr/>
            <p:nvPr/>
          </p:nvSpPr>
          <p:spPr>
            <a:xfrm>
              <a:off x="7781365" y="3854824"/>
              <a:ext cx="1147482" cy="999061"/>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66" name="Google Shape;66;p14"/>
            <p:cNvPicPr preferRelativeResize="0"/>
            <p:nvPr/>
          </p:nvPicPr>
          <p:blipFill rotWithShape="1">
            <a:blip r:embed="rId2">
              <a:alphaModFix/>
            </a:blip>
            <a:srcRect/>
            <a:stretch/>
          </p:blipFill>
          <p:spPr>
            <a:xfrm>
              <a:off x="1502578" y="976199"/>
              <a:ext cx="6099496" cy="3877686"/>
            </a:xfrm>
            <a:prstGeom prst="rect">
              <a:avLst/>
            </a:prstGeom>
            <a:noFill/>
            <a:ln>
              <a:noFill/>
            </a:ln>
          </p:spPr>
        </p:pic>
      </p:grpSp>
      <p:sp>
        <p:nvSpPr>
          <p:cNvPr id="67" name="Google Shape;67;p14"/>
          <p:cNvSpPr txBox="1">
            <a:spLocks noGrp="1"/>
          </p:cNvSpPr>
          <p:nvPr>
            <p:ph type="ctrTitle"/>
          </p:nvPr>
        </p:nvSpPr>
        <p:spPr>
          <a:xfrm>
            <a:off x="2151530" y="2738074"/>
            <a:ext cx="4303059" cy="584900"/>
          </a:xfrm>
          <a:prstGeom prst="rect">
            <a:avLst/>
          </a:prstGeom>
          <a:noFill/>
          <a:ln>
            <a:noFill/>
          </a:ln>
        </p:spPr>
        <p:txBody>
          <a:bodyPr spcFirstLastPara="1" wrap="square" lIns="68575" tIns="34275" rIns="68575" bIns="34275" anchor="b" anchorCtr="0">
            <a:noAutofit/>
          </a:bodyPr>
          <a:lstStyle>
            <a:lvl1pPr lvl="0" algn="ctr">
              <a:lnSpc>
                <a:spcPct val="100000"/>
              </a:lnSpc>
              <a:spcBef>
                <a:spcPts val="0"/>
              </a:spcBef>
              <a:spcAft>
                <a:spcPts val="0"/>
              </a:spcAft>
              <a:buClr>
                <a:srgbClr val="666666"/>
              </a:buClr>
              <a:buSzPts val="2400"/>
              <a:buFont typeface="Arial"/>
              <a:buNone/>
              <a:defRPr sz="2400">
                <a:solidFill>
                  <a:srgbClr val="666666"/>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4"/>
          <p:cNvSpPr txBox="1">
            <a:spLocks noGrp="1"/>
          </p:cNvSpPr>
          <p:nvPr>
            <p:ph type="subTitle" idx="1"/>
          </p:nvPr>
        </p:nvSpPr>
        <p:spPr>
          <a:xfrm>
            <a:off x="2151530" y="3322973"/>
            <a:ext cx="4303060" cy="531851"/>
          </a:xfrm>
          <a:prstGeom prst="rect">
            <a:avLst/>
          </a:prstGeom>
          <a:noFill/>
          <a:ln>
            <a:noFill/>
          </a:ln>
        </p:spPr>
        <p:txBody>
          <a:bodyPr spcFirstLastPara="1" wrap="square" lIns="68575" tIns="34275" rIns="68575" bIns="34275" anchor="t" anchorCtr="0">
            <a:normAutofit/>
          </a:bodyPr>
          <a:lstStyle>
            <a:lvl1pPr lvl="0" algn="ctr">
              <a:lnSpc>
                <a:spcPct val="100000"/>
              </a:lnSpc>
              <a:spcBef>
                <a:spcPts val="0"/>
              </a:spcBef>
              <a:spcAft>
                <a:spcPts val="0"/>
              </a:spcAft>
              <a:buSzPts val="1500"/>
              <a:buNone/>
              <a:defRPr sz="1500">
                <a:solidFill>
                  <a:srgbClr val="A5A5A5"/>
                </a:solidFill>
              </a:defRPr>
            </a:lvl1pPr>
            <a:lvl2pPr lvl="1" algn="ctr">
              <a:lnSpc>
                <a:spcPct val="100000"/>
              </a:lnSpc>
              <a:spcBef>
                <a:spcPts val="0"/>
              </a:spcBef>
              <a:spcAft>
                <a:spcPts val="0"/>
              </a:spcAft>
              <a:buSzPts val="1500"/>
              <a:buNone/>
              <a:defRPr>
                <a:solidFill>
                  <a:srgbClr val="888888"/>
                </a:solidFill>
              </a:defRPr>
            </a:lvl2pPr>
            <a:lvl3pPr lvl="2" algn="ctr">
              <a:lnSpc>
                <a:spcPct val="100000"/>
              </a:lnSpc>
              <a:spcBef>
                <a:spcPts val="0"/>
              </a:spcBef>
              <a:spcAft>
                <a:spcPts val="0"/>
              </a:spcAft>
              <a:buSzPts val="1400"/>
              <a:buNone/>
              <a:defRPr>
                <a:solidFill>
                  <a:srgbClr val="888888"/>
                </a:solidFill>
              </a:defRPr>
            </a:lvl3pPr>
            <a:lvl4pPr lvl="3" algn="ctr">
              <a:lnSpc>
                <a:spcPct val="100000"/>
              </a:lnSpc>
              <a:spcBef>
                <a:spcPts val="0"/>
              </a:spcBef>
              <a:spcAft>
                <a:spcPts val="0"/>
              </a:spcAft>
              <a:buSzPts val="1200"/>
              <a:buNone/>
              <a:defRPr>
                <a:solidFill>
                  <a:srgbClr val="888888"/>
                </a:solidFill>
              </a:defRPr>
            </a:lvl4pPr>
            <a:lvl5pPr lvl="4" algn="ctr">
              <a:lnSpc>
                <a:spcPct val="100000"/>
              </a:lnSpc>
              <a:spcBef>
                <a:spcPts val="0"/>
              </a:spcBef>
              <a:spcAft>
                <a:spcPts val="0"/>
              </a:spcAft>
              <a:buSzPts val="1100"/>
              <a:buNone/>
              <a:defRPr>
                <a:solidFill>
                  <a:srgbClr val="888888"/>
                </a:solidFill>
              </a:defRPr>
            </a:lvl5pPr>
            <a:lvl6pPr lvl="5" algn="ctr">
              <a:lnSpc>
                <a:spcPct val="100000"/>
              </a:lnSpc>
              <a:spcBef>
                <a:spcPts val="0"/>
              </a:spcBef>
              <a:spcAft>
                <a:spcPts val="0"/>
              </a:spcAft>
              <a:buClr>
                <a:srgbClr val="888888"/>
              </a:buClr>
              <a:buSzPts val="1500"/>
              <a:buNone/>
              <a:defRPr>
                <a:solidFill>
                  <a:srgbClr val="888888"/>
                </a:solidFill>
              </a:defRPr>
            </a:lvl6pPr>
            <a:lvl7pPr lvl="6" algn="ctr">
              <a:lnSpc>
                <a:spcPct val="100000"/>
              </a:lnSpc>
              <a:spcBef>
                <a:spcPts val="0"/>
              </a:spcBef>
              <a:spcAft>
                <a:spcPts val="0"/>
              </a:spcAft>
              <a:buClr>
                <a:srgbClr val="888888"/>
              </a:buClr>
              <a:buSzPts val="1500"/>
              <a:buNone/>
              <a:defRPr>
                <a:solidFill>
                  <a:srgbClr val="888888"/>
                </a:solidFill>
              </a:defRPr>
            </a:lvl7pPr>
            <a:lvl8pPr lvl="7" algn="ctr">
              <a:lnSpc>
                <a:spcPct val="100000"/>
              </a:lnSpc>
              <a:spcBef>
                <a:spcPts val="0"/>
              </a:spcBef>
              <a:spcAft>
                <a:spcPts val="0"/>
              </a:spcAft>
              <a:buClr>
                <a:srgbClr val="888888"/>
              </a:buClr>
              <a:buSzPts val="1500"/>
              <a:buNone/>
              <a:defRPr>
                <a:solidFill>
                  <a:srgbClr val="888888"/>
                </a:solidFill>
              </a:defRPr>
            </a:lvl8pPr>
            <a:lvl9pPr lvl="8" algn="ctr">
              <a:lnSpc>
                <a:spcPct val="100000"/>
              </a:lnSpc>
              <a:spcBef>
                <a:spcPts val="0"/>
              </a:spcBef>
              <a:spcAft>
                <a:spcPts val="0"/>
              </a:spcAft>
              <a:buClr>
                <a:srgbClr val="888888"/>
              </a:buClr>
              <a:buSzPts val="1500"/>
              <a:buNone/>
              <a:defRPr>
                <a:solidFill>
                  <a:srgbClr val="888888"/>
                </a:solidFill>
              </a:defRPr>
            </a:lvl9pPr>
          </a:lstStyle>
          <a:p>
            <a:endParaRPr/>
          </a:p>
        </p:txBody>
      </p:sp>
      <p:sp>
        <p:nvSpPr>
          <p:cNvPr id="69" name="Google Shape;69;p14"/>
          <p:cNvSpPr/>
          <p:nvPr/>
        </p:nvSpPr>
        <p:spPr>
          <a:xfrm>
            <a:off x="404092" y="4987636"/>
            <a:ext cx="3371273" cy="155864"/>
          </a:xfrm>
          <a:prstGeom prst="rect">
            <a:avLst/>
          </a:prstGeom>
          <a:solidFill>
            <a:srgbClr val="EAEAEA"/>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extLst>
      <p:ext uri="{BB962C8B-B14F-4D97-AF65-F5344CB8AC3E}">
        <p14:creationId xmlns:p14="http://schemas.microsoft.com/office/powerpoint/2010/main" val="104016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el und Inhalt" type="obj">
  <p:cSld name="Titel und Inhalt">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422569" y="230397"/>
            <a:ext cx="6700979" cy="590668"/>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rgbClr val="333333"/>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2" name="Google Shape;72;p15"/>
          <p:cNvSpPr txBox="1">
            <a:spLocks noGrp="1"/>
          </p:cNvSpPr>
          <p:nvPr>
            <p:ph type="body" idx="1"/>
          </p:nvPr>
        </p:nvSpPr>
        <p:spPr>
          <a:xfrm>
            <a:off x="317636" y="1088016"/>
            <a:ext cx="8420176" cy="3677689"/>
          </a:xfrm>
          <a:prstGeom prst="rect">
            <a:avLst/>
          </a:prstGeom>
          <a:noFill/>
          <a:ln>
            <a:noFill/>
          </a:ln>
        </p:spPr>
        <p:txBody>
          <a:bodyPr spcFirstLastPara="1" wrap="square" lIns="68575" tIns="34275" rIns="68575" bIns="34275" anchor="t" anchorCtr="0">
            <a:noAutofit/>
          </a:bodyPr>
          <a:lstStyle>
            <a:lvl1pPr marL="457200" lvl="0" indent="-317500" algn="l">
              <a:lnSpc>
                <a:spcPct val="100000"/>
              </a:lnSpc>
              <a:spcBef>
                <a:spcPts val="0"/>
              </a:spcBef>
              <a:spcAft>
                <a:spcPts val="0"/>
              </a:spcAft>
              <a:buSzPts val="1400"/>
              <a:buChar char="▪"/>
              <a:defRPr/>
            </a:lvl1pPr>
            <a:lvl2pPr marL="914400" lvl="1" indent="-317500" algn="l">
              <a:lnSpc>
                <a:spcPct val="100000"/>
              </a:lnSpc>
              <a:spcBef>
                <a:spcPts val="0"/>
              </a:spcBef>
              <a:spcAft>
                <a:spcPts val="0"/>
              </a:spcAft>
              <a:buSzPts val="1400"/>
              <a:buChar char="▪"/>
              <a:defRPr/>
            </a:lvl2pPr>
            <a:lvl3pPr marL="1371600" lvl="2" indent="-317500" algn="l">
              <a:lnSpc>
                <a:spcPct val="100000"/>
              </a:lnSpc>
              <a:spcBef>
                <a:spcPts val="0"/>
              </a:spcBef>
              <a:spcAft>
                <a:spcPts val="0"/>
              </a:spcAft>
              <a:buSzPts val="1400"/>
              <a:buChar char="▪"/>
              <a:defRPr/>
            </a:lvl3pPr>
            <a:lvl4pPr marL="1828800" lvl="3" indent="-317500" algn="l">
              <a:lnSpc>
                <a:spcPct val="100000"/>
              </a:lnSpc>
              <a:spcBef>
                <a:spcPts val="0"/>
              </a:spcBef>
              <a:spcAft>
                <a:spcPts val="0"/>
              </a:spcAft>
              <a:buSzPts val="1400"/>
              <a:buChar char="▪"/>
              <a:defRPr/>
            </a:lvl4pPr>
            <a:lvl5pPr marL="2286000" lvl="4" indent="-317500" algn="l">
              <a:lnSpc>
                <a:spcPct val="100000"/>
              </a:lnSpc>
              <a:spcBef>
                <a:spcPts val="0"/>
              </a:spcBef>
              <a:spcAft>
                <a:spcPts val="0"/>
              </a:spcAft>
              <a:buSzPts val="1400"/>
              <a:buChar char="▪"/>
              <a:defRPr/>
            </a:lvl5pPr>
            <a:lvl6pPr marL="2743200" lvl="5" indent="-317500" algn="l">
              <a:lnSpc>
                <a:spcPct val="100000"/>
              </a:lnSpc>
              <a:spcBef>
                <a:spcPts val="0"/>
              </a:spcBef>
              <a:spcAft>
                <a:spcPts val="0"/>
              </a:spcAft>
              <a:buClr>
                <a:schemeClr val="dk1"/>
              </a:buClr>
              <a:buSzPts val="1400"/>
              <a:buChar char="•"/>
              <a:defRPr/>
            </a:lvl6pPr>
            <a:lvl7pPr marL="3200400" lvl="6" indent="-317500" algn="l">
              <a:lnSpc>
                <a:spcPct val="100000"/>
              </a:lnSpc>
              <a:spcBef>
                <a:spcPts val="0"/>
              </a:spcBef>
              <a:spcAft>
                <a:spcPts val="0"/>
              </a:spcAft>
              <a:buClr>
                <a:schemeClr val="dk1"/>
              </a:buClr>
              <a:buSzPts val="1400"/>
              <a:buChar char="•"/>
              <a:defRPr/>
            </a:lvl7pPr>
            <a:lvl8pPr marL="3657600" lvl="7" indent="-317500" algn="l">
              <a:lnSpc>
                <a:spcPct val="100000"/>
              </a:lnSpc>
              <a:spcBef>
                <a:spcPts val="0"/>
              </a:spcBef>
              <a:spcAft>
                <a:spcPts val="0"/>
              </a:spcAft>
              <a:buClr>
                <a:schemeClr val="dk1"/>
              </a:buClr>
              <a:buSzPts val="1400"/>
              <a:buChar char="•"/>
              <a:defRPr/>
            </a:lvl8pPr>
            <a:lvl9pPr marL="4114800" lvl="8" indent="-317500" algn="l">
              <a:lnSpc>
                <a:spcPct val="100000"/>
              </a:lnSpc>
              <a:spcBef>
                <a:spcPts val="0"/>
              </a:spcBef>
              <a:spcAft>
                <a:spcPts val="0"/>
              </a:spcAft>
              <a:buClr>
                <a:schemeClr val="dk1"/>
              </a:buClr>
              <a:buSzPts val="1400"/>
              <a:buChar char="•"/>
              <a:defRPr/>
            </a:lvl9pPr>
          </a:lstStyle>
          <a:p>
            <a:endParaRPr/>
          </a:p>
        </p:txBody>
      </p:sp>
      <p:sp>
        <p:nvSpPr>
          <p:cNvPr id="73" name="Google Shape;73;p15"/>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74" name="Google Shape;74;p15"/>
          <p:cNvSpPr txBox="1">
            <a:spLocks noGrp="1"/>
          </p:cNvSpPr>
          <p:nvPr>
            <p:ph type="dt" idx="10"/>
          </p:nvPr>
        </p:nvSpPr>
        <p:spPr>
          <a:xfrm>
            <a:off x="7123547" y="4914483"/>
            <a:ext cx="825285" cy="273844"/>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SzPts val="1100"/>
              <a:buNone/>
              <a:defRPr sz="8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5" name="Google Shape;75;p15"/>
          <p:cNvSpPr txBox="1">
            <a:spLocks noGrp="1"/>
          </p:cNvSpPr>
          <p:nvPr>
            <p:ph type="ftr" idx="11"/>
          </p:nvPr>
        </p:nvSpPr>
        <p:spPr>
          <a:xfrm>
            <a:off x="3962402" y="4920459"/>
            <a:ext cx="3136599" cy="267868"/>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sz="800">
                <a:solidFill>
                  <a:srgbClr val="33333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225192511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Zwei Inhalte" type="twoObj">
  <p:cSld name="Zwei Inhalte">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7638" y="231075"/>
            <a:ext cx="6129236" cy="590668"/>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rgbClr val="333333"/>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78" name="Google Shape;78;p16"/>
          <p:cNvSpPr txBox="1">
            <a:spLocks noGrp="1"/>
          </p:cNvSpPr>
          <p:nvPr>
            <p:ph type="body" idx="1"/>
          </p:nvPr>
        </p:nvSpPr>
        <p:spPr>
          <a:xfrm>
            <a:off x="457200" y="1200151"/>
            <a:ext cx="4038600" cy="3394472"/>
          </a:xfrm>
          <a:prstGeom prst="rect">
            <a:avLst/>
          </a:prstGeom>
          <a:noFill/>
          <a:ln>
            <a:noFill/>
          </a:ln>
        </p:spPr>
        <p:txBody>
          <a:bodyPr spcFirstLastPara="1" wrap="square" lIns="68575" tIns="34275" rIns="68575" bIns="34275" anchor="t" anchorCtr="0">
            <a:noAutofit/>
          </a:bodyPr>
          <a:lstStyle>
            <a:lvl1pPr marL="457200" lvl="0" indent="-342900" algn="l">
              <a:lnSpc>
                <a:spcPct val="100000"/>
              </a:lnSpc>
              <a:spcBef>
                <a:spcPts val="0"/>
              </a:spcBef>
              <a:spcAft>
                <a:spcPts val="0"/>
              </a:spcAft>
              <a:buSzPts val="1800"/>
              <a:buChar char="▪"/>
              <a:defRPr sz="1800"/>
            </a:lvl1pPr>
            <a:lvl2pPr marL="914400" lvl="1" indent="-323850" algn="l">
              <a:lnSpc>
                <a:spcPct val="100000"/>
              </a:lnSpc>
              <a:spcBef>
                <a:spcPts val="0"/>
              </a:spcBef>
              <a:spcAft>
                <a:spcPts val="0"/>
              </a:spcAft>
              <a:buSzPts val="1500"/>
              <a:buChar char="▪"/>
              <a:defRPr sz="1500"/>
            </a:lvl2pPr>
            <a:lvl3pPr marL="1371600" lvl="2" indent="-317500" algn="l">
              <a:lnSpc>
                <a:spcPct val="100000"/>
              </a:lnSpc>
              <a:spcBef>
                <a:spcPts val="0"/>
              </a:spcBef>
              <a:spcAft>
                <a:spcPts val="0"/>
              </a:spcAft>
              <a:buSzPts val="1400"/>
              <a:buChar char="▪"/>
              <a:defRPr sz="1400"/>
            </a:lvl3pPr>
            <a:lvl4pPr marL="1828800" lvl="3" indent="-304800" algn="l">
              <a:lnSpc>
                <a:spcPct val="100000"/>
              </a:lnSpc>
              <a:spcBef>
                <a:spcPts val="0"/>
              </a:spcBef>
              <a:spcAft>
                <a:spcPts val="0"/>
              </a:spcAft>
              <a:buSzPts val="1200"/>
              <a:buChar char="▪"/>
              <a:defRPr sz="1200"/>
            </a:lvl4pPr>
            <a:lvl5pPr marL="2286000" lvl="4" indent="-298450" algn="l">
              <a:lnSpc>
                <a:spcPct val="100000"/>
              </a:lnSpc>
              <a:spcBef>
                <a:spcPts val="0"/>
              </a:spcBef>
              <a:spcAft>
                <a:spcPts val="0"/>
              </a:spcAft>
              <a:buSzPts val="1100"/>
              <a:buChar char="▪"/>
              <a:defRPr sz="1100"/>
            </a:lvl5pPr>
            <a:lvl6pPr marL="2743200" lvl="5" indent="-317500" algn="l">
              <a:lnSpc>
                <a:spcPct val="100000"/>
              </a:lnSpc>
              <a:spcBef>
                <a:spcPts val="0"/>
              </a:spcBef>
              <a:spcAft>
                <a:spcPts val="0"/>
              </a:spcAft>
              <a:buClr>
                <a:schemeClr val="dk1"/>
              </a:buClr>
              <a:buSzPts val="1400"/>
              <a:buChar char="•"/>
              <a:defRPr sz="1400"/>
            </a:lvl6pPr>
            <a:lvl7pPr marL="3200400" lvl="6" indent="-317500" algn="l">
              <a:lnSpc>
                <a:spcPct val="100000"/>
              </a:lnSpc>
              <a:spcBef>
                <a:spcPts val="0"/>
              </a:spcBef>
              <a:spcAft>
                <a:spcPts val="0"/>
              </a:spcAft>
              <a:buClr>
                <a:schemeClr val="dk1"/>
              </a:buClr>
              <a:buSzPts val="1400"/>
              <a:buChar char="•"/>
              <a:defRPr sz="1400"/>
            </a:lvl7pPr>
            <a:lvl8pPr marL="3657600" lvl="7" indent="-317500" algn="l">
              <a:lnSpc>
                <a:spcPct val="100000"/>
              </a:lnSpc>
              <a:spcBef>
                <a:spcPts val="0"/>
              </a:spcBef>
              <a:spcAft>
                <a:spcPts val="0"/>
              </a:spcAft>
              <a:buClr>
                <a:schemeClr val="dk1"/>
              </a:buClr>
              <a:buSzPts val="1400"/>
              <a:buChar char="•"/>
              <a:defRPr sz="1400"/>
            </a:lvl8pPr>
            <a:lvl9pPr marL="4114800" lvl="8" indent="-317500" algn="l">
              <a:lnSpc>
                <a:spcPct val="100000"/>
              </a:lnSpc>
              <a:spcBef>
                <a:spcPts val="0"/>
              </a:spcBef>
              <a:spcAft>
                <a:spcPts val="0"/>
              </a:spcAft>
              <a:buClr>
                <a:schemeClr val="dk1"/>
              </a:buClr>
              <a:buSzPts val="1400"/>
              <a:buChar char="•"/>
              <a:defRPr sz="1400"/>
            </a:lvl9pPr>
          </a:lstStyle>
          <a:p>
            <a:endParaRPr/>
          </a:p>
        </p:txBody>
      </p:sp>
      <p:sp>
        <p:nvSpPr>
          <p:cNvPr id="79" name="Google Shape;79;p16"/>
          <p:cNvSpPr txBox="1">
            <a:spLocks noGrp="1"/>
          </p:cNvSpPr>
          <p:nvPr>
            <p:ph type="body" idx="2"/>
          </p:nvPr>
        </p:nvSpPr>
        <p:spPr>
          <a:xfrm>
            <a:off x="4648200" y="1200151"/>
            <a:ext cx="4038600" cy="3394472"/>
          </a:xfrm>
          <a:prstGeom prst="rect">
            <a:avLst/>
          </a:prstGeom>
          <a:noFill/>
          <a:ln>
            <a:noFill/>
          </a:ln>
        </p:spPr>
        <p:txBody>
          <a:bodyPr spcFirstLastPara="1" wrap="square" lIns="68575" tIns="34275" rIns="68575" bIns="34275" anchor="t" anchorCtr="0">
            <a:noAutofit/>
          </a:bodyPr>
          <a:lstStyle>
            <a:lvl1pPr marL="457200" lvl="0" indent="-342900" algn="l">
              <a:lnSpc>
                <a:spcPct val="100000"/>
              </a:lnSpc>
              <a:spcBef>
                <a:spcPts val="0"/>
              </a:spcBef>
              <a:spcAft>
                <a:spcPts val="0"/>
              </a:spcAft>
              <a:buSzPts val="1800"/>
              <a:buChar char="▪"/>
              <a:defRPr sz="1800"/>
            </a:lvl1pPr>
            <a:lvl2pPr marL="914400" lvl="1" indent="-323850" algn="l">
              <a:lnSpc>
                <a:spcPct val="100000"/>
              </a:lnSpc>
              <a:spcBef>
                <a:spcPts val="0"/>
              </a:spcBef>
              <a:spcAft>
                <a:spcPts val="0"/>
              </a:spcAft>
              <a:buSzPts val="1500"/>
              <a:buChar char="▪"/>
              <a:defRPr sz="1500"/>
            </a:lvl2pPr>
            <a:lvl3pPr marL="1371600" lvl="2" indent="-317500" algn="l">
              <a:lnSpc>
                <a:spcPct val="100000"/>
              </a:lnSpc>
              <a:spcBef>
                <a:spcPts val="0"/>
              </a:spcBef>
              <a:spcAft>
                <a:spcPts val="0"/>
              </a:spcAft>
              <a:buSzPts val="1400"/>
              <a:buChar char="▪"/>
              <a:defRPr sz="1400"/>
            </a:lvl3pPr>
            <a:lvl4pPr marL="1828800" lvl="3" indent="-304800" algn="l">
              <a:lnSpc>
                <a:spcPct val="100000"/>
              </a:lnSpc>
              <a:spcBef>
                <a:spcPts val="0"/>
              </a:spcBef>
              <a:spcAft>
                <a:spcPts val="0"/>
              </a:spcAft>
              <a:buSzPts val="1200"/>
              <a:buChar char="▪"/>
              <a:defRPr sz="1200"/>
            </a:lvl4pPr>
            <a:lvl5pPr marL="2286000" lvl="4" indent="-298450" algn="l">
              <a:lnSpc>
                <a:spcPct val="100000"/>
              </a:lnSpc>
              <a:spcBef>
                <a:spcPts val="0"/>
              </a:spcBef>
              <a:spcAft>
                <a:spcPts val="0"/>
              </a:spcAft>
              <a:buSzPts val="1100"/>
              <a:buChar char="▪"/>
              <a:defRPr sz="1100"/>
            </a:lvl5pPr>
            <a:lvl6pPr marL="2743200" lvl="5" indent="-317500" algn="l">
              <a:lnSpc>
                <a:spcPct val="100000"/>
              </a:lnSpc>
              <a:spcBef>
                <a:spcPts val="0"/>
              </a:spcBef>
              <a:spcAft>
                <a:spcPts val="0"/>
              </a:spcAft>
              <a:buClr>
                <a:schemeClr val="dk1"/>
              </a:buClr>
              <a:buSzPts val="1400"/>
              <a:buChar char="•"/>
              <a:defRPr sz="1400"/>
            </a:lvl6pPr>
            <a:lvl7pPr marL="3200400" lvl="6" indent="-317500" algn="l">
              <a:lnSpc>
                <a:spcPct val="100000"/>
              </a:lnSpc>
              <a:spcBef>
                <a:spcPts val="0"/>
              </a:spcBef>
              <a:spcAft>
                <a:spcPts val="0"/>
              </a:spcAft>
              <a:buClr>
                <a:schemeClr val="dk1"/>
              </a:buClr>
              <a:buSzPts val="1400"/>
              <a:buChar char="•"/>
              <a:defRPr sz="1400"/>
            </a:lvl7pPr>
            <a:lvl8pPr marL="3657600" lvl="7" indent="-317500" algn="l">
              <a:lnSpc>
                <a:spcPct val="100000"/>
              </a:lnSpc>
              <a:spcBef>
                <a:spcPts val="0"/>
              </a:spcBef>
              <a:spcAft>
                <a:spcPts val="0"/>
              </a:spcAft>
              <a:buClr>
                <a:schemeClr val="dk1"/>
              </a:buClr>
              <a:buSzPts val="1400"/>
              <a:buChar char="•"/>
              <a:defRPr sz="1400"/>
            </a:lvl8pPr>
            <a:lvl9pPr marL="4114800" lvl="8" indent="-317500" algn="l">
              <a:lnSpc>
                <a:spcPct val="100000"/>
              </a:lnSpc>
              <a:spcBef>
                <a:spcPts val="0"/>
              </a:spcBef>
              <a:spcAft>
                <a:spcPts val="0"/>
              </a:spcAft>
              <a:buClr>
                <a:schemeClr val="dk1"/>
              </a:buClr>
              <a:buSzPts val="1400"/>
              <a:buChar char="•"/>
              <a:defRPr sz="1400"/>
            </a:lvl9pPr>
          </a:lstStyle>
          <a:p>
            <a:endParaRPr/>
          </a:p>
        </p:txBody>
      </p:sp>
      <p:sp>
        <p:nvSpPr>
          <p:cNvPr id="80" name="Google Shape;80;p16"/>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1" name="Google Shape;81;p16"/>
          <p:cNvSpPr txBox="1">
            <a:spLocks noGrp="1"/>
          </p:cNvSpPr>
          <p:nvPr>
            <p:ph type="dt" idx="10"/>
          </p:nvPr>
        </p:nvSpPr>
        <p:spPr>
          <a:xfrm>
            <a:off x="7099001" y="4914483"/>
            <a:ext cx="849831" cy="273844"/>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SzPts val="1100"/>
              <a:buNone/>
              <a:defRPr sz="8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2" name="Google Shape;82;p16"/>
          <p:cNvSpPr txBox="1">
            <a:spLocks noGrp="1"/>
          </p:cNvSpPr>
          <p:nvPr>
            <p:ph type="ftr" idx="11"/>
          </p:nvPr>
        </p:nvSpPr>
        <p:spPr>
          <a:xfrm>
            <a:off x="3962402" y="4920459"/>
            <a:ext cx="3136599" cy="267868"/>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sz="800">
                <a:solidFill>
                  <a:srgbClr val="33333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2846379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Nur Titel" type="titleOnly">
  <p:cSld name="Nur Titel">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317638" y="231075"/>
            <a:ext cx="6129236" cy="590668"/>
          </a:xfrm>
          <a:prstGeom prst="rect">
            <a:avLst/>
          </a:prstGeom>
          <a:noFill/>
          <a:ln>
            <a:noFill/>
          </a:ln>
        </p:spPr>
        <p:txBody>
          <a:bodyPr spcFirstLastPara="1" wrap="square" lIns="68575" tIns="34275" rIns="68575" bIns="34275" anchor="b" anchorCtr="0">
            <a:noAutofit/>
          </a:bodyPr>
          <a:lstStyle>
            <a:lvl1pPr lvl="0" algn="l">
              <a:lnSpc>
                <a:spcPct val="100000"/>
              </a:lnSpc>
              <a:spcBef>
                <a:spcPts val="0"/>
              </a:spcBef>
              <a:spcAft>
                <a:spcPts val="0"/>
              </a:spcAft>
              <a:buClr>
                <a:srgbClr val="333333"/>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5" name="Google Shape;85;p17"/>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86" name="Google Shape;86;p17"/>
          <p:cNvSpPr txBox="1">
            <a:spLocks noGrp="1"/>
          </p:cNvSpPr>
          <p:nvPr>
            <p:ph type="dt" idx="10"/>
          </p:nvPr>
        </p:nvSpPr>
        <p:spPr>
          <a:xfrm>
            <a:off x="7099001" y="4914483"/>
            <a:ext cx="849831" cy="273844"/>
          </a:xfrm>
          <a:prstGeom prst="rect">
            <a:avLst/>
          </a:prstGeom>
          <a:noFill/>
          <a:ln>
            <a:noFill/>
          </a:ln>
        </p:spPr>
        <p:txBody>
          <a:bodyPr spcFirstLastPara="1" wrap="square" lIns="68575" tIns="34275" rIns="68575" bIns="34275" anchor="ctr" anchorCtr="0">
            <a:noAutofit/>
          </a:bodyPr>
          <a:lstStyle>
            <a:lvl1pPr lvl="0" algn="r">
              <a:lnSpc>
                <a:spcPct val="100000"/>
              </a:lnSpc>
              <a:spcBef>
                <a:spcPts val="0"/>
              </a:spcBef>
              <a:spcAft>
                <a:spcPts val="0"/>
              </a:spcAft>
              <a:buSzPts val="1100"/>
              <a:buNone/>
              <a:defRPr sz="800">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7" name="Google Shape;87;p17"/>
          <p:cNvSpPr txBox="1">
            <a:spLocks noGrp="1"/>
          </p:cNvSpPr>
          <p:nvPr>
            <p:ph type="ftr" idx="11"/>
          </p:nvPr>
        </p:nvSpPr>
        <p:spPr>
          <a:xfrm>
            <a:off x="3962402" y="4920459"/>
            <a:ext cx="3136599" cy="267868"/>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sz="800">
                <a:solidFill>
                  <a:srgbClr val="333333"/>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Tree>
    <p:extLst>
      <p:ext uri="{BB962C8B-B14F-4D97-AF65-F5344CB8AC3E}">
        <p14:creationId xmlns:p14="http://schemas.microsoft.com/office/powerpoint/2010/main" val="1474342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1" name="PlaceHolder 1"/>
          <p:cNvSpPr>
            <a:spLocks noGrp="1"/>
          </p:cNvSpPr>
          <p:nvPr>
            <p:ph type="subTitle"/>
          </p:nvPr>
        </p:nvSpPr>
        <p:spPr>
          <a:xfrm>
            <a:off x="422640" y="230400"/>
            <a:ext cx="6700680" cy="273816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23"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24" name="PlaceHolder 3"/>
          <p:cNvSpPr>
            <a:spLocks noGrp="1"/>
          </p:cNvSpPr>
          <p:nvPr>
            <p:ph type="body"/>
          </p:nvPr>
        </p:nvSpPr>
        <p:spPr>
          <a:xfrm>
            <a:off x="46321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25" name="PlaceHolder 4"/>
          <p:cNvSpPr>
            <a:spLocks noGrp="1"/>
          </p:cNvSpPr>
          <p:nvPr>
            <p:ph type="body"/>
          </p:nvPr>
        </p:nvSpPr>
        <p:spPr>
          <a:xfrm>
            <a:off x="3175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27" name="PlaceHolder 2"/>
          <p:cNvSpPr>
            <a:spLocks noGrp="1"/>
          </p:cNvSpPr>
          <p:nvPr>
            <p:ph type="body"/>
          </p:nvPr>
        </p:nvSpPr>
        <p:spPr>
          <a:xfrm>
            <a:off x="317520" y="1087920"/>
            <a:ext cx="4108680" cy="367740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28"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29" name="PlaceHolder 4"/>
          <p:cNvSpPr>
            <a:spLocks noGrp="1"/>
          </p:cNvSpPr>
          <p:nvPr>
            <p:ph type="body"/>
          </p:nvPr>
        </p:nvSpPr>
        <p:spPr>
          <a:xfrm>
            <a:off x="4632120" y="300888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22640" y="230400"/>
            <a:ext cx="6700680" cy="590400"/>
          </a:xfrm>
          <a:prstGeom prst="rect">
            <a:avLst/>
          </a:prstGeom>
        </p:spPr>
        <p:txBody>
          <a:bodyPr lIns="0" tIns="0" rIns="0" bIns="0" anchor="ctr"/>
          <a:lstStyle/>
          <a:p>
            <a:endParaRPr lang="de-DE" sz="1800" b="0" strike="noStrike" spc="-1">
              <a:solidFill>
                <a:srgbClr val="000000"/>
              </a:solidFill>
              <a:latin typeface="Arial"/>
            </a:endParaRPr>
          </a:p>
        </p:txBody>
      </p:sp>
      <p:sp>
        <p:nvSpPr>
          <p:cNvPr id="31" name="PlaceHolder 2"/>
          <p:cNvSpPr>
            <a:spLocks noGrp="1"/>
          </p:cNvSpPr>
          <p:nvPr>
            <p:ph type="body"/>
          </p:nvPr>
        </p:nvSpPr>
        <p:spPr>
          <a:xfrm>
            <a:off x="3175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32" name="PlaceHolder 3"/>
          <p:cNvSpPr>
            <a:spLocks noGrp="1"/>
          </p:cNvSpPr>
          <p:nvPr>
            <p:ph type="body"/>
          </p:nvPr>
        </p:nvSpPr>
        <p:spPr>
          <a:xfrm>
            <a:off x="4632120" y="1087920"/>
            <a:ext cx="4108680" cy="1753920"/>
          </a:xfrm>
          <a:prstGeom prst="rect">
            <a:avLst/>
          </a:prstGeom>
        </p:spPr>
        <p:txBody>
          <a:bodyPr lIns="0" tIns="0" rIns="0" bIns="0">
            <a:normAutofit/>
          </a:bodyPr>
          <a:lstStyle/>
          <a:p>
            <a:endParaRPr lang="de-DE" sz="1800" b="0" strike="noStrike" spc="-1">
              <a:solidFill>
                <a:srgbClr val="333333"/>
              </a:solidFill>
              <a:latin typeface="Arial"/>
            </a:endParaRPr>
          </a:p>
        </p:txBody>
      </p:sp>
      <p:sp>
        <p:nvSpPr>
          <p:cNvPr id="33" name="PlaceHolder 4"/>
          <p:cNvSpPr>
            <a:spLocks noGrp="1"/>
          </p:cNvSpPr>
          <p:nvPr>
            <p:ph type="body"/>
          </p:nvPr>
        </p:nvSpPr>
        <p:spPr>
          <a:xfrm>
            <a:off x="317520" y="3008880"/>
            <a:ext cx="8419680" cy="1753920"/>
          </a:xfrm>
          <a:prstGeom prst="rect">
            <a:avLst/>
          </a:prstGeom>
        </p:spPr>
        <p:txBody>
          <a:bodyPr lIns="0" tIns="0" rIns="0" bIns="0">
            <a:normAutofit/>
          </a:bodyPr>
          <a:lstStyle/>
          <a:p>
            <a:endParaRPr lang="de-DE" sz="1800" b="0" strike="noStrike" spc="-1">
              <a:solidFill>
                <a:srgbClr val="333333"/>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png"/><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image" Target="../media/image2.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image" Target="../media/image2.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pn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6.xml"/><Relationship Id="rId7" Type="http://schemas.openxmlformats.org/officeDocument/2006/relationships/image" Target="../media/image2.png"/><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Line 1"/>
          <p:cNvSpPr/>
          <p:nvPr/>
        </p:nvSpPr>
        <p:spPr>
          <a:xfrm>
            <a:off x="0" y="504936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sp>
      <p:pic>
        <p:nvPicPr>
          <p:cNvPr id="14" name="Bild 6"/>
          <p:cNvPicPr/>
          <p:nvPr/>
        </p:nvPicPr>
        <p:blipFill>
          <a:blip r:embed="rId14"/>
          <a:stretch/>
        </p:blipFill>
        <p:spPr>
          <a:xfrm>
            <a:off x="7609680" y="363960"/>
            <a:ext cx="1128600" cy="375840"/>
          </a:xfrm>
          <a:prstGeom prst="rect">
            <a:avLst/>
          </a:prstGeom>
          <a:ln>
            <a:noFill/>
          </a:ln>
        </p:spPr>
      </p:pic>
      <p:sp>
        <p:nvSpPr>
          <p:cNvPr id="2" name="Line 2"/>
          <p:cNvSpPr/>
          <p:nvPr/>
        </p:nvSpPr>
        <p:spPr>
          <a:xfrm>
            <a:off x="0" y="82620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sp>
      <p:sp>
        <p:nvSpPr>
          <p:cNvPr id="3" name="CustomShape 3"/>
          <p:cNvSpPr/>
          <p:nvPr/>
        </p:nvSpPr>
        <p:spPr>
          <a:xfrm>
            <a:off x="0" y="727200"/>
            <a:ext cx="201240" cy="2012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 name="CustomShape 4"/>
          <p:cNvSpPr/>
          <p:nvPr/>
        </p:nvSpPr>
        <p:spPr>
          <a:xfrm>
            <a:off x="0" y="4950000"/>
            <a:ext cx="203040" cy="2030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6" name="Bild 12"/>
          <p:cNvPicPr/>
          <p:nvPr/>
        </p:nvPicPr>
        <p:blipFill>
          <a:blip r:embed="rId15"/>
          <a:stretch/>
        </p:blipFill>
        <p:spPr>
          <a:xfrm>
            <a:off x="6640920" y="207000"/>
            <a:ext cx="774720" cy="645480"/>
          </a:xfrm>
          <a:prstGeom prst="rect">
            <a:avLst/>
          </a:prstGeom>
          <a:ln>
            <a:noFill/>
          </a:ln>
        </p:spPr>
      </p:pic>
      <p:pic>
        <p:nvPicPr>
          <p:cNvPr id="9" name="Grafik 7"/>
          <p:cNvPicPr/>
          <p:nvPr/>
        </p:nvPicPr>
        <p:blipFill>
          <a:blip r:embed="rId16"/>
          <a:stretch/>
        </p:blipFill>
        <p:spPr>
          <a:xfrm>
            <a:off x="1502640" y="976320"/>
            <a:ext cx="6099120" cy="3877200"/>
          </a:xfrm>
          <a:prstGeom prst="rect">
            <a:avLst/>
          </a:prstGeom>
          <a:ln>
            <a:noFill/>
          </a:ln>
        </p:spPr>
      </p:pic>
      <p:sp>
        <p:nvSpPr>
          <p:cNvPr id="10" name="PlaceHolder 8"/>
          <p:cNvSpPr>
            <a:spLocks noGrp="1"/>
          </p:cNvSpPr>
          <p:nvPr>
            <p:ph type="title"/>
          </p:nvPr>
        </p:nvSpPr>
        <p:spPr>
          <a:xfrm>
            <a:off x="2151360" y="2738160"/>
            <a:ext cx="4302720" cy="584640"/>
          </a:xfrm>
          <a:prstGeom prst="rect">
            <a:avLst/>
          </a:prstGeom>
        </p:spPr>
        <p:txBody>
          <a:bodyPr anchor="b"/>
          <a:lstStyle/>
          <a:p>
            <a:pPr algn="ctr">
              <a:lnSpc>
                <a:spcPct val="100000"/>
              </a:lnSpc>
            </a:pPr>
            <a:r>
              <a:rPr lang="de-DE" sz="2400" b="1" strike="noStrike" spc="-1">
                <a:solidFill>
                  <a:srgbClr val="666666"/>
                </a:solidFill>
                <a:latin typeface="Arial"/>
                <a:ea typeface="Arial"/>
              </a:rPr>
              <a:t>Click to edit Master title style</a:t>
            </a:r>
            <a:endParaRPr lang="de-DE" sz="2400" b="0" strike="noStrike" spc="-1">
              <a:solidFill>
                <a:srgbClr val="000000"/>
              </a:solidFill>
              <a:latin typeface="Arial"/>
            </a:endParaRPr>
          </a:p>
        </p:txBody>
      </p:sp>
      <p:sp>
        <p:nvSpPr>
          <p:cNvPr id="12" name="PlaceHolder 10"/>
          <p:cNvSpPr>
            <a:spLocks noGrp="1"/>
          </p:cNvSpPr>
          <p:nvPr>
            <p:ph type="body"/>
          </p:nvPr>
        </p:nvSpPr>
        <p:spPr>
          <a:xfrm>
            <a:off x="457200" y="1203480"/>
            <a:ext cx="8229240" cy="298296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800" b="0" strike="noStrike" spc="-1">
                <a:solidFill>
                  <a:srgbClr val="333333"/>
                </a:solidFill>
                <a:latin typeface="Arial"/>
              </a:rPr>
              <a:t>Click to edit the outline text format</a:t>
            </a:r>
          </a:p>
          <a:p>
            <a:pPr marL="864000" lvl="1" indent="-324000">
              <a:spcBef>
                <a:spcPts val="1134"/>
              </a:spcBef>
              <a:buClr>
                <a:srgbClr val="000000"/>
              </a:buClr>
              <a:buSzPct val="75000"/>
              <a:buFont typeface="Symbol" charset="2"/>
              <a:buChar char=""/>
            </a:pPr>
            <a:r>
              <a:rPr lang="de-DE" sz="1350" b="0" strike="noStrike" spc="-1">
                <a:solidFill>
                  <a:srgbClr val="333333"/>
                </a:solidFill>
                <a:latin typeface="Arial"/>
              </a:rPr>
              <a:t>Second Outline Level</a:t>
            </a:r>
          </a:p>
          <a:p>
            <a:pPr marL="1296000" lvl="2" indent="-288000">
              <a:spcBef>
                <a:spcPts val="850"/>
              </a:spcBef>
              <a:buClr>
                <a:srgbClr val="000000"/>
              </a:buClr>
              <a:buSzPct val="45000"/>
              <a:buFont typeface="Wingdings" charset="2"/>
              <a:buChar char=""/>
            </a:pPr>
            <a:r>
              <a:rPr lang="de-DE" sz="1200" b="0" strike="noStrike" spc="-1">
                <a:solidFill>
                  <a:srgbClr val="333333"/>
                </a:solidFill>
                <a:latin typeface="Arial"/>
              </a:rPr>
              <a:t>Third Outline Level</a:t>
            </a:r>
          </a:p>
          <a:p>
            <a:pPr marL="1728000" lvl="3" indent="-216000">
              <a:spcBef>
                <a:spcPts val="567"/>
              </a:spcBef>
              <a:buClr>
                <a:srgbClr val="000000"/>
              </a:buClr>
              <a:buSzPct val="75000"/>
              <a:buFont typeface="Symbol" charset="2"/>
              <a:buChar char=""/>
            </a:pPr>
            <a:r>
              <a:rPr lang="de-DE" sz="1050" b="0" strike="noStrike" spc="-1">
                <a:solidFill>
                  <a:srgbClr val="333333"/>
                </a:solidFill>
                <a:latin typeface="Arial"/>
              </a:rPr>
              <a:t>Fourth Outline Level</a:t>
            </a:r>
          </a:p>
          <a:p>
            <a:pPr marL="2160000" lvl="4" indent="-216000">
              <a:spcBef>
                <a:spcPts val="283"/>
              </a:spcBef>
              <a:buClr>
                <a:srgbClr val="000000"/>
              </a:buClr>
              <a:buSzPct val="45000"/>
              <a:buFont typeface="Wingdings" charset="2"/>
              <a:buChar char=""/>
            </a:pPr>
            <a:r>
              <a:rPr lang="de-DE" sz="2000" b="0" strike="noStrike" spc="-1">
                <a:solidFill>
                  <a:srgbClr val="333333"/>
                </a:solidFill>
                <a:latin typeface="Arial"/>
              </a:rPr>
              <a:t>Fifth Outline Level</a:t>
            </a:r>
          </a:p>
          <a:p>
            <a:pPr marL="2592000" lvl="5" indent="-216000">
              <a:spcBef>
                <a:spcPts val="283"/>
              </a:spcBef>
              <a:buClr>
                <a:srgbClr val="000000"/>
              </a:buClr>
              <a:buSzPct val="45000"/>
              <a:buFont typeface="Wingdings" charset="2"/>
              <a:buChar char=""/>
            </a:pPr>
            <a:r>
              <a:rPr lang="de-DE" sz="2000" b="0" strike="noStrike" spc="-1">
                <a:solidFill>
                  <a:srgbClr val="333333"/>
                </a:solidFill>
                <a:latin typeface="Arial"/>
              </a:rPr>
              <a:t>Sixth Outline Level</a:t>
            </a:r>
          </a:p>
          <a:p>
            <a:pPr marL="3024000" lvl="6" indent="-216000">
              <a:spcBef>
                <a:spcPts val="283"/>
              </a:spcBef>
              <a:buClr>
                <a:srgbClr val="000000"/>
              </a:buClr>
              <a:buSzPct val="45000"/>
              <a:buFont typeface="Wingdings" charset="2"/>
              <a:buChar char=""/>
            </a:pPr>
            <a:r>
              <a:rPr lang="de-DE" sz="2000" b="0" strike="noStrike" spc="-1">
                <a:solidFill>
                  <a:srgbClr val="333333"/>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 name="Line 1"/>
          <p:cNvSpPr/>
          <p:nvPr/>
        </p:nvSpPr>
        <p:spPr>
          <a:xfrm>
            <a:off x="0" y="504936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txBody>
          <a:bodyPr/>
          <a:lstStyle/>
          <a:p>
            <a:endParaRPr lang="en-GB" dirty="0"/>
          </a:p>
        </p:txBody>
      </p:sp>
      <p:pic>
        <p:nvPicPr>
          <p:cNvPr id="50" name="Bild 6"/>
          <p:cNvPicPr/>
          <p:nvPr/>
        </p:nvPicPr>
        <p:blipFill>
          <a:blip r:embed="rId16"/>
          <a:stretch/>
        </p:blipFill>
        <p:spPr>
          <a:xfrm>
            <a:off x="7609680" y="363960"/>
            <a:ext cx="1128600" cy="375840"/>
          </a:xfrm>
          <a:prstGeom prst="rect">
            <a:avLst/>
          </a:prstGeom>
          <a:ln>
            <a:noFill/>
          </a:ln>
        </p:spPr>
      </p:pic>
      <p:sp>
        <p:nvSpPr>
          <p:cNvPr id="51" name="Line 2"/>
          <p:cNvSpPr/>
          <p:nvPr/>
        </p:nvSpPr>
        <p:spPr>
          <a:xfrm>
            <a:off x="0" y="82620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sp>
      <p:sp>
        <p:nvSpPr>
          <p:cNvPr id="52" name="CustomShape 3"/>
          <p:cNvSpPr/>
          <p:nvPr/>
        </p:nvSpPr>
        <p:spPr>
          <a:xfrm>
            <a:off x="0" y="727200"/>
            <a:ext cx="201240" cy="2012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3" name="CustomShape 4"/>
          <p:cNvSpPr/>
          <p:nvPr/>
        </p:nvSpPr>
        <p:spPr>
          <a:xfrm>
            <a:off x="0" y="4950000"/>
            <a:ext cx="203040" cy="2030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4" name="CustomShape 5"/>
          <p:cNvSpPr/>
          <p:nvPr/>
        </p:nvSpPr>
        <p:spPr>
          <a:xfrm>
            <a:off x="435240" y="4951440"/>
            <a:ext cx="3526920" cy="20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750" b="0" strike="noStrike" spc="-1">
                <a:solidFill>
                  <a:srgbClr val="333333"/>
                </a:solidFill>
                <a:latin typeface="Arial"/>
                <a:ea typeface="Arial"/>
              </a:rPr>
              <a:t>GSI Helmholtzzentrum für Schwerionenforschung GmbH</a:t>
            </a:r>
            <a:endParaRPr lang="en-US" sz="750" b="0" strike="noStrike" spc="-1">
              <a:latin typeface="Arial"/>
            </a:endParaRPr>
          </a:p>
        </p:txBody>
      </p:sp>
      <p:pic>
        <p:nvPicPr>
          <p:cNvPr id="55" name="Bild 12"/>
          <p:cNvPicPr/>
          <p:nvPr/>
        </p:nvPicPr>
        <p:blipFill>
          <a:blip r:embed="rId17"/>
          <a:stretch/>
        </p:blipFill>
        <p:spPr>
          <a:xfrm>
            <a:off x="6640920" y="207000"/>
            <a:ext cx="774720" cy="645480"/>
          </a:xfrm>
          <a:prstGeom prst="rect">
            <a:avLst/>
          </a:prstGeom>
          <a:ln>
            <a:noFill/>
          </a:ln>
        </p:spPr>
      </p:pic>
      <p:sp>
        <p:nvSpPr>
          <p:cNvPr id="56" name="PlaceHolder 6"/>
          <p:cNvSpPr>
            <a:spLocks noGrp="1"/>
          </p:cNvSpPr>
          <p:nvPr>
            <p:ph type="title"/>
          </p:nvPr>
        </p:nvSpPr>
        <p:spPr>
          <a:xfrm>
            <a:off x="422640" y="230400"/>
            <a:ext cx="6700680" cy="590400"/>
          </a:xfrm>
          <a:prstGeom prst="rect">
            <a:avLst/>
          </a:prstGeom>
        </p:spPr>
        <p:txBody>
          <a:bodyPr anchor="b"/>
          <a:lstStyle/>
          <a:p>
            <a:pPr>
              <a:lnSpc>
                <a:spcPct val="100000"/>
              </a:lnSpc>
            </a:pPr>
            <a:r>
              <a:rPr lang="de-DE" sz="1800" b="1" strike="noStrike" spc="-1">
                <a:solidFill>
                  <a:srgbClr val="333333"/>
                </a:solidFill>
                <a:latin typeface="Arial"/>
                <a:ea typeface="Arial"/>
              </a:rPr>
              <a:t>Click to edit Master title style</a:t>
            </a:r>
            <a:endParaRPr lang="de-DE" sz="1800" b="0" strike="noStrike" spc="-1">
              <a:solidFill>
                <a:srgbClr val="000000"/>
              </a:solidFill>
              <a:latin typeface="Arial"/>
            </a:endParaRPr>
          </a:p>
        </p:txBody>
      </p:sp>
      <p:sp>
        <p:nvSpPr>
          <p:cNvPr id="57" name="PlaceHolder 7"/>
          <p:cNvSpPr>
            <a:spLocks noGrp="1"/>
          </p:cNvSpPr>
          <p:nvPr>
            <p:ph type="body"/>
          </p:nvPr>
        </p:nvSpPr>
        <p:spPr>
          <a:xfrm>
            <a:off x="317520" y="1087920"/>
            <a:ext cx="8419680" cy="3677400"/>
          </a:xfrm>
          <a:prstGeom prst="rect">
            <a:avLst/>
          </a:prstGeom>
        </p:spPr>
        <p:txBody>
          <a:bodyPr/>
          <a:lstStyle/>
          <a:p>
            <a:pPr marL="257040" marR="0" lvl="0" indent="-256680" algn="l" defTabSz="914400" rtl="0" eaLnBrk="1" fontAlgn="auto" latinLnBrk="0" hangingPunct="1">
              <a:lnSpc>
                <a:spcPct val="100000"/>
              </a:lnSpc>
              <a:spcBef>
                <a:spcPts val="1000"/>
              </a:spcBef>
              <a:spcAft>
                <a:spcPts val="0"/>
              </a:spcAft>
              <a:buClr>
                <a:srgbClr val="FDBB63"/>
              </a:buClr>
              <a:buSzTx/>
              <a:buFont typeface="Wingdings" charset="2"/>
              <a:buChar char=""/>
              <a:tabLst/>
              <a:defRPr/>
            </a:pPr>
            <a:r>
              <a:rPr lang="de-DE" sz="1800" b="0" strike="noStrike" spc="-1" dirty="0">
                <a:solidFill>
                  <a:srgbClr val="333333"/>
                </a:solidFill>
                <a:latin typeface="Arial"/>
                <a:ea typeface="Arial"/>
              </a:rPr>
              <a:t>Edit Master </a:t>
            </a:r>
            <a:r>
              <a:rPr lang="de-DE" sz="1800" b="0" strike="noStrike" spc="-1" dirty="0" err="1">
                <a:solidFill>
                  <a:srgbClr val="333333"/>
                </a:solidFill>
                <a:latin typeface="Arial"/>
                <a:ea typeface="Arial"/>
              </a:rPr>
              <a:t>text</a:t>
            </a:r>
            <a:r>
              <a:rPr lang="de-DE" sz="1800" b="0" strike="noStrike" spc="-1" dirty="0">
                <a:solidFill>
                  <a:srgbClr val="333333"/>
                </a:solidFill>
                <a:latin typeface="Arial"/>
                <a:ea typeface="Arial"/>
              </a:rPr>
              <a:t> </a:t>
            </a:r>
            <a:r>
              <a:rPr lang="de-DE" sz="1800" b="0" strike="noStrike" spc="-1" dirty="0" err="1">
                <a:solidFill>
                  <a:srgbClr val="333333"/>
                </a:solidFill>
                <a:latin typeface="Arial"/>
                <a:ea typeface="Arial"/>
              </a:rPr>
              <a:t>styles</a:t>
            </a:r>
            <a:endParaRPr lang="de-DE" sz="1800" b="0" strike="noStrike" spc="-1" dirty="0">
              <a:solidFill>
                <a:srgbClr val="333333"/>
              </a:solidFill>
              <a:latin typeface="Arial"/>
            </a:endParaRPr>
          </a:p>
        </p:txBody>
      </p:sp>
      <p:sp>
        <p:nvSpPr>
          <p:cNvPr id="58" name="PlaceHolder 8"/>
          <p:cNvSpPr>
            <a:spLocks noGrp="1"/>
          </p:cNvSpPr>
          <p:nvPr>
            <p:ph type="dt"/>
          </p:nvPr>
        </p:nvSpPr>
        <p:spPr>
          <a:xfrm>
            <a:off x="7123680" y="4914360"/>
            <a:ext cx="824760" cy="273600"/>
          </a:xfrm>
          <a:prstGeom prst="rect">
            <a:avLst/>
          </a:prstGeom>
        </p:spPr>
        <p:txBody>
          <a:bodyPr anchor="ctr"/>
          <a:lstStyle/>
          <a:p>
            <a:pPr algn="r">
              <a:lnSpc>
                <a:spcPct val="100000"/>
              </a:lnSpc>
            </a:pPr>
            <a:r>
              <a:rPr lang="en-US" sz="750" b="0" strike="noStrike" spc="-1">
                <a:solidFill>
                  <a:srgbClr val="000000"/>
                </a:solidFill>
                <a:latin typeface="Arial"/>
                <a:ea typeface="Arial"/>
              </a:rPr>
              <a:t>31.03.14</a:t>
            </a:r>
            <a:endParaRPr lang="en-US" sz="750" b="0" strike="noStrike" spc="-1">
              <a:latin typeface="Times New Roman"/>
            </a:endParaRPr>
          </a:p>
        </p:txBody>
      </p:sp>
      <p:sp>
        <p:nvSpPr>
          <p:cNvPr id="59" name="CustomShape 9"/>
          <p:cNvSpPr/>
          <p:nvPr/>
        </p:nvSpPr>
        <p:spPr>
          <a:xfrm>
            <a:off x="3329609" y="4942440"/>
            <a:ext cx="4210591" cy="212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000000"/>
                </a:solidFill>
                <a:latin typeface="Arial"/>
                <a:ea typeface="Arial"/>
              </a:rPr>
              <a:t>Andrew Mistry – NAPMIX Project Overview</a:t>
            </a:r>
            <a:endParaRPr lang="en-US" sz="800" b="0" strike="noStrike" spc="-1" dirty="0">
              <a:latin typeface="Arial"/>
            </a:endParaRPr>
          </a:p>
        </p:txBody>
      </p:sp>
      <p:sp>
        <p:nvSpPr>
          <p:cNvPr id="60" name="CustomShape 10"/>
          <p:cNvSpPr/>
          <p:nvPr/>
        </p:nvSpPr>
        <p:spPr>
          <a:xfrm>
            <a:off x="8015760" y="4940640"/>
            <a:ext cx="760680" cy="20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EEE99371-D8F3-482F-B4E2-17D29E6847C1}" type="slidenum">
              <a:rPr lang="en-US" sz="750" b="0" strike="noStrike" spc="-1">
                <a:solidFill>
                  <a:srgbClr val="333333"/>
                </a:solidFill>
                <a:latin typeface="Arial"/>
                <a:ea typeface="Arial"/>
              </a:rPr>
              <a:t>‹#›</a:t>
            </a:fld>
            <a:endParaRPr lang="en-US" sz="750" b="0" strike="noStrike" spc="-1">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71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cxnSp>
        <p:nvCxnSpPr>
          <p:cNvPr id="10" name="Google Shape;10;p7"/>
          <p:cNvCxnSpPr/>
          <p:nvPr/>
        </p:nvCxnSpPr>
        <p:spPr>
          <a:xfrm>
            <a:off x="0" y="5049583"/>
            <a:ext cx="9144000" cy="0"/>
          </a:xfrm>
          <a:prstGeom prst="straightConnector1">
            <a:avLst/>
          </a:prstGeom>
          <a:noFill/>
          <a:ln w="203200" cap="flat" cmpd="sng">
            <a:solidFill>
              <a:srgbClr val="EAEAEA"/>
            </a:solidFill>
            <a:prstDash val="solid"/>
            <a:round/>
            <a:headEnd type="none" w="sm" len="sm"/>
            <a:tailEnd type="none" w="sm" len="sm"/>
          </a:ln>
        </p:spPr>
      </p:cxnSp>
      <p:pic>
        <p:nvPicPr>
          <p:cNvPr id="11" name="Google Shape;11;p7" descr="GSI_Logo_rgb.png"/>
          <p:cNvPicPr preferRelativeResize="0"/>
          <p:nvPr/>
        </p:nvPicPr>
        <p:blipFill rotWithShape="1">
          <a:blip r:embed="rId6">
            <a:alphaModFix/>
          </a:blip>
          <a:srcRect/>
          <a:stretch/>
        </p:blipFill>
        <p:spPr>
          <a:xfrm>
            <a:off x="7609840" y="363876"/>
            <a:ext cx="1129081" cy="376361"/>
          </a:xfrm>
          <a:prstGeom prst="rect">
            <a:avLst/>
          </a:prstGeom>
          <a:noFill/>
          <a:ln>
            <a:noFill/>
          </a:ln>
        </p:spPr>
      </p:pic>
      <p:cxnSp>
        <p:nvCxnSpPr>
          <p:cNvPr id="12" name="Google Shape;12;p7"/>
          <p:cNvCxnSpPr/>
          <p:nvPr/>
        </p:nvCxnSpPr>
        <p:spPr>
          <a:xfrm>
            <a:off x="0" y="826224"/>
            <a:ext cx="9144000" cy="0"/>
          </a:xfrm>
          <a:prstGeom prst="straightConnector1">
            <a:avLst/>
          </a:prstGeom>
          <a:noFill/>
          <a:ln w="203200" cap="flat" cmpd="sng">
            <a:solidFill>
              <a:srgbClr val="EAEAEA"/>
            </a:solidFill>
            <a:prstDash val="solid"/>
            <a:round/>
            <a:headEnd type="none" w="sm" len="sm"/>
            <a:tailEnd type="none" w="sm" len="sm"/>
          </a:ln>
        </p:spPr>
      </p:cxnSp>
      <p:sp>
        <p:nvSpPr>
          <p:cNvPr id="13" name="Google Shape;13;p7"/>
          <p:cNvSpPr/>
          <p:nvPr/>
        </p:nvSpPr>
        <p:spPr>
          <a:xfrm>
            <a:off x="-1" y="727074"/>
            <a:ext cx="201600" cy="201600"/>
          </a:xfrm>
          <a:prstGeom prst="rect">
            <a:avLst/>
          </a:prstGeom>
          <a:solidFill>
            <a:srgbClr val="FDBB63"/>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1800" b="0" i="0" u="none" strike="noStrike" cap="none">
              <a:solidFill>
                <a:schemeClr val="lt1"/>
              </a:solidFill>
              <a:latin typeface="Arial"/>
              <a:ea typeface="Arial"/>
              <a:cs typeface="Arial"/>
              <a:sym typeface="Arial"/>
            </a:endParaRPr>
          </a:p>
        </p:txBody>
      </p:sp>
      <p:sp>
        <p:nvSpPr>
          <p:cNvPr id="14" name="Google Shape;14;p7"/>
          <p:cNvSpPr/>
          <p:nvPr/>
        </p:nvSpPr>
        <p:spPr>
          <a:xfrm>
            <a:off x="-1" y="4949825"/>
            <a:ext cx="203277" cy="203277"/>
          </a:xfrm>
          <a:prstGeom prst="rect">
            <a:avLst/>
          </a:prstGeom>
          <a:solidFill>
            <a:srgbClr val="FDBB63"/>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1800" b="0" i="0" u="none" strike="noStrike" cap="none">
              <a:solidFill>
                <a:schemeClr val="lt1"/>
              </a:solidFill>
              <a:latin typeface="Arial"/>
              <a:ea typeface="Arial"/>
              <a:cs typeface="Arial"/>
              <a:sym typeface="Arial"/>
            </a:endParaRPr>
          </a:p>
        </p:txBody>
      </p:sp>
      <p:sp>
        <p:nvSpPr>
          <p:cNvPr id="15" name="Google Shape;15;p7"/>
          <p:cNvSpPr txBox="1">
            <a:spLocks noGrp="1"/>
          </p:cNvSpPr>
          <p:nvPr>
            <p:ph type="body" idx="1"/>
          </p:nvPr>
        </p:nvSpPr>
        <p:spPr>
          <a:xfrm>
            <a:off x="317636" y="1088016"/>
            <a:ext cx="8420176" cy="367768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0"/>
              </a:spcBef>
              <a:spcAft>
                <a:spcPts val="0"/>
              </a:spcAft>
              <a:buClr>
                <a:srgbClr val="FDBB63"/>
              </a:buClr>
              <a:buSzPts val="2400"/>
              <a:buFont typeface="Noto Sans Symbols"/>
              <a:buChar char="▪"/>
              <a:defRPr sz="2400" b="0" i="0" u="none" strike="noStrike" cap="none">
                <a:solidFill>
                  <a:srgbClr val="333333"/>
                </a:solidFill>
                <a:latin typeface="Arial"/>
                <a:ea typeface="Arial"/>
                <a:cs typeface="Arial"/>
                <a:sym typeface="Arial"/>
              </a:defRPr>
            </a:lvl1pPr>
            <a:lvl2pPr marL="914400" marR="0" lvl="1" indent="-355600" algn="l" rtl="0">
              <a:lnSpc>
                <a:spcPct val="100000"/>
              </a:lnSpc>
              <a:spcBef>
                <a:spcPts val="0"/>
              </a:spcBef>
              <a:spcAft>
                <a:spcPts val="0"/>
              </a:spcAft>
              <a:buClr>
                <a:srgbClr val="FDBB63"/>
              </a:buClr>
              <a:buSzPts val="2000"/>
              <a:buFont typeface="Noto Sans Symbols"/>
              <a:buChar char="▪"/>
              <a:defRPr sz="2000" b="0" i="0" u="none" strike="noStrike" cap="none">
                <a:solidFill>
                  <a:srgbClr val="333333"/>
                </a:solidFill>
                <a:latin typeface="Arial"/>
                <a:ea typeface="Arial"/>
                <a:cs typeface="Arial"/>
                <a:sym typeface="Arial"/>
              </a:defRPr>
            </a:lvl2pPr>
            <a:lvl3pPr marL="1371600" marR="0" lvl="2" indent="-342900" algn="l" rtl="0">
              <a:lnSpc>
                <a:spcPct val="100000"/>
              </a:lnSpc>
              <a:spcBef>
                <a:spcPts val="0"/>
              </a:spcBef>
              <a:spcAft>
                <a:spcPts val="0"/>
              </a:spcAft>
              <a:buClr>
                <a:srgbClr val="FDBB63"/>
              </a:buClr>
              <a:buSzPts val="1800"/>
              <a:buFont typeface="Noto Sans Symbols"/>
              <a:buChar char="▪"/>
              <a:defRPr sz="1800" b="0" i="0" u="none" strike="noStrike" cap="none">
                <a:solidFill>
                  <a:srgbClr val="333333"/>
                </a:solidFill>
                <a:latin typeface="Arial"/>
                <a:ea typeface="Arial"/>
                <a:cs typeface="Arial"/>
                <a:sym typeface="Arial"/>
              </a:defRPr>
            </a:lvl3pPr>
            <a:lvl4pPr marL="1828800" marR="0" lvl="3" indent="-330200" algn="l" rtl="0">
              <a:lnSpc>
                <a:spcPct val="100000"/>
              </a:lnSpc>
              <a:spcBef>
                <a:spcPts val="0"/>
              </a:spcBef>
              <a:spcAft>
                <a:spcPts val="0"/>
              </a:spcAft>
              <a:buClr>
                <a:srgbClr val="FDBB63"/>
              </a:buClr>
              <a:buSzPts val="1600"/>
              <a:buFont typeface="Noto Sans Symbols"/>
              <a:buChar char="▪"/>
              <a:defRPr sz="1600" b="0" i="0" u="none" strike="noStrike" cap="none">
                <a:solidFill>
                  <a:srgbClr val="333333"/>
                </a:solidFill>
                <a:latin typeface="Arial"/>
                <a:ea typeface="Arial"/>
                <a:cs typeface="Arial"/>
                <a:sym typeface="Arial"/>
              </a:defRPr>
            </a:lvl4pPr>
            <a:lvl5pPr marL="2286000" marR="0" lvl="4" indent="-317500" algn="l" rtl="0">
              <a:lnSpc>
                <a:spcPct val="100000"/>
              </a:lnSpc>
              <a:spcBef>
                <a:spcPts val="0"/>
              </a:spcBef>
              <a:spcAft>
                <a:spcPts val="0"/>
              </a:spcAft>
              <a:buClr>
                <a:srgbClr val="FDBB63"/>
              </a:buClr>
              <a:buSzPts val="1400"/>
              <a:buFont typeface="Noto Sans Symbols"/>
              <a:buChar char="▪"/>
              <a:defRPr sz="1400" b="0" i="0" u="none" strike="noStrike" cap="none">
                <a:solidFill>
                  <a:srgbClr val="333333"/>
                </a:solidFill>
                <a:latin typeface="Arial"/>
                <a:ea typeface="Arial"/>
                <a:cs typeface="Arial"/>
                <a:sym typeface="Arial"/>
              </a:defRPr>
            </a:lvl5pPr>
            <a:lvl6pPr marL="2743200" marR="0" lvl="5" indent="-355600" algn="l" rtl="0">
              <a:lnSpc>
                <a:spcPct val="100000"/>
              </a:lnSpc>
              <a:spcBef>
                <a:spcPts val="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6" name="Google Shape;16;p7"/>
          <p:cNvSpPr txBox="1">
            <a:spLocks noGrp="1"/>
          </p:cNvSpPr>
          <p:nvPr>
            <p:ph type="sldNum" idx="12"/>
          </p:nvPr>
        </p:nvSpPr>
        <p:spPr>
          <a:xfrm>
            <a:off x="8015793" y="4914483"/>
            <a:ext cx="744898" cy="27384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750" b="0" i="0" u="none" strike="noStrike" cap="none">
                <a:solidFill>
                  <a:srgbClr val="333333"/>
                </a:solidFill>
                <a:latin typeface="Arial"/>
                <a:ea typeface="Arial"/>
                <a:cs typeface="Arial"/>
                <a:sym typeface="Arial"/>
              </a:defRPr>
            </a:lvl9pPr>
          </a:lstStyle>
          <a:p>
            <a:fld id="{00000000-1234-1234-1234-123412341234}" type="slidenum">
              <a:rPr lang="en-US" smtClean="0"/>
              <a:pPr/>
              <a:t>‹#›</a:t>
            </a:fld>
            <a:endParaRPr lang="en-US"/>
          </a:p>
        </p:txBody>
      </p:sp>
      <p:sp>
        <p:nvSpPr>
          <p:cNvPr id="17" name="Google Shape;17;p7"/>
          <p:cNvSpPr txBox="1"/>
          <p:nvPr/>
        </p:nvSpPr>
        <p:spPr>
          <a:xfrm>
            <a:off x="435271" y="4962075"/>
            <a:ext cx="3527133" cy="184636"/>
          </a:xfrm>
          <a:prstGeom prst="rect">
            <a:avLst/>
          </a:prstGeom>
          <a:noFill/>
          <a:ln>
            <a:noFill/>
          </a:ln>
        </p:spPr>
        <p:txBody>
          <a:bodyPr spcFirstLastPara="1" wrap="square" lIns="68569" tIns="34275" rIns="68569" bIns="34275" anchor="ctr" anchorCtr="0">
            <a:spAutoFit/>
          </a:bodyPr>
          <a:lstStyle/>
          <a:p>
            <a:pPr marL="0" marR="0" lvl="0" indent="0" algn="l" rtl="0">
              <a:lnSpc>
                <a:spcPct val="100000"/>
              </a:lnSpc>
              <a:spcBef>
                <a:spcPts val="0"/>
              </a:spcBef>
              <a:spcAft>
                <a:spcPts val="0"/>
              </a:spcAft>
              <a:buClr>
                <a:srgbClr val="333333"/>
              </a:buClr>
              <a:buSzPts val="1000"/>
              <a:buFont typeface="Arial"/>
              <a:buNone/>
            </a:pPr>
            <a:r>
              <a:rPr lang="en-US" sz="750" b="0" i="0" u="none" strike="noStrike" cap="none">
                <a:solidFill>
                  <a:srgbClr val="333333"/>
                </a:solidFill>
                <a:latin typeface="Arial"/>
                <a:ea typeface="Arial"/>
                <a:cs typeface="Arial"/>
                <a:sym typeface="Arial"/>
              </a:rPr>
              <a:t>GSI Helmholtzzentrum für Schwerionenforschung GmbH</a:t>
            </a:r>
            <a:endParaRPr sz="1800" b="0" i="0" u="none" strike="noStrike" cap="none">
              <a:solidFill>
                <a:schemeClr val="dk1"/>
              </a:solidFill>
              <a:latin typeface="Arial"/>
              <a:ea typeface="Arial"/>
              <a:cs typeface="Arial"/>
              <a:sym typeface="Arial"/>
            </a:endParaRPr>
          </a:p>
        </p:txBody>
      </p:sp>
      <p:sp>
        <p:nvSpPr>
          <p:cNvPr id="18" name="Google Shape;18;p7"/>
          <p:cNvSpPr txBox="1">
            <a:spLocks noGrp="1"/>
          </p:cNvSpPr>
          <p:nvPr>
            <p:ph type="title"/>
          </p:nvPr>
        </p:nvSpPr>
        <p:spPr>
          <a:xfrm>
            <a:off x="317638" y="231075"/>
            <a:ext cx="6129236" cy="590668"/>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333333"/>
              </a:buClr>
              <a:buSzPts val="2400"/>
              <a:buFont typeface="Arial"/>
              <a:buNone/>
              <a:defRPr sz="2400" b="1"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9" name="Google Shape;19;p7"/>
          <p:cNvSpPr txBox="1">
            <a:spLocks noGrp="1"/>
          </p:cNvSpPr>
          <p:nvPr>
            <p:ph type="dt" idx="10"/>
          </p:nvPr>
        </p:nvSpPr>
        <p:spPr>
          <a:xfrm>
            <a:off x="7151256" y="4914483"/>
            <a:ext cx="848374" cy="273844"/>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750" b="0"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9pPr>
          </a:lstStyle>
          <a:p>
            <a:endParaRPr/>
          </a:p>
        </p:txBody>
      </p:sp>
      <p:sp>
        <p:nvSpPr>
          <p:cNvPr id="20" name="Google Shape;20;p7"/>
          <p:cNvSpPr txBox="1">
            <a:spLocks noGrp="1"/>
          </p:cNvSpPr>
          <p:nvPr>
            <p:ph type="ftr" idx="11"/>
          </p:nvPr>
        </p:nvSpPr>
        <p:spPr>
          <a:xfrm>
            <a:off x="4013201" y="4920459"/>
            <a:ext cx="3136599" cy="267868"/>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750" b="0"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rial"/>
                <a:ea typeface="Arial"/>
                <a:cs typeface="Arial"/>
                <a:sym typeface="Arial"/>
              </a:defRPr>
            </a:lvl9pPr>
          </a:lstStyle>
          <a:p>
            <a:endParaRPr/>
          </a:p>
        </p:txBody>
      </p:sp>
      <p:pic>
        <p:nvPicPr>
          <p:cNvPr id="21" name="Google Shape;21;p7" descr="FAIR_Logo_rgb.png"/>
          <p:cNvPicPr preferRelativeResize="0"/>
          <p:nvPr/>
        </p:nvPicPr>
        <p:blipFill rotWithShape="1">
          <a:blip r:embed="rId7">
            <a:alphaModFix/>
          </a:blip>
          <a:srcRect/>
          <a:stretch/>
        </p:blipFill>
        <p:spPr>
          <a:xfrm>
            <a:off x="6640830" y="206825"/>
            <a:ext cx="775055" cy="645879"/>
          </a:xfrm>
          <a:prstGeom prst="rect">
            <a:avLst/>
          </a:prstGeom>
          <a:noFill/>
          <a:ln>
            <a:noFill/>
          </a:ln>
        </p:spPr>
      </p:pic>
    </p:spTree>
    <p:extLst>
      <p:ext uri="{BB962C8B-B14F-4D97-AF65-F5344CB8AC3E}">
        <p14:creationId xmlns:p14="http://schemas.microsoft.com/office/powerpoint/2010/main" val="1240698826"/>
      </p:ext>
    </p:extLst>
  </p:cSld>
  <p:clrMap bg1="lt1" tx1="dk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 name="Line 1"/>
          <p:cNvSpPr/>
          <p:nvPr/>
        </p:nvSpPr>
        <p:spPr>
          <a:xfrm>
            <a:off x="0" y="504936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sp>
      <p:pic>
        <p:nvPicPr>
          <p:cNvPr id="50" name="Bild 6"/>
          <p:cNvPicPr/>
          <p:nvPr/>
        </p:nvPicPr>
        <p:blipFill>
          <a:blip r:embed="rId15"/>
          <a:stretch/>
        </p:blipFill>
        <p:spPr>
          <a:xfrm>
            <a:off x="7609680" y="363960"/>
            <a:ext cx="1128600" cy="375840"/>
          </a:xfrm>
          <a:prstGeom prst="rect">
            <a:avLst/>
          </a:prstGeom>
          <a:ln>
            <a:noFill/>
          </a:ln>
        </p:spPr>
      </p:pic>
      <p:sp>
        <p:nvSpPr>
          <p:cNvPr id="51" name="Line 2"/>
          <p:cNvSpPr/>
          <p:nvPr/>
        </p:nvSpPr>
        <p:spPr>
          <a:xfrm>
            <a:off x="0" y="826200"/>
            <a:ext cx="9144000" cy="360"/>
          </a:xfrm>
          <a:prstGeom prst="line">
            <a:avLst/>
          </a:prstGeom>
          <a:ln w="203040">
            <a:solidFill>
              <a:srgbClr val="EAEAEA"/>
            </a:solidFill>
            <a:round/>
          </a:ln>
        </p:spPr>
        <p:style>
          <a:lnRef idx="2">
            <a:schemeClr val="accent1"/>
          </a:lnRef>
          <a:fillRef idx="0">
            <a:schemeClr val="accent1"/>
          </a:fillRef>
          <a:effectRef idx="1">
            <a:schemeClr val="accent1"/>
          </a:effectRef>
          <a:fontRef idx="minor"/>
        </p:style>
      </p:sp>
      <p:sp>
        <p:nvSpPr>
          <p:cNvPr id="52" name="CustomShape 3"/>
          <p:cNvSpPr/>
          <p:nvPr/>
        </p:nvSpPr>
        <p:spPr>
          <a:xfrm>
            <a:off x="0" y="727200"/>
            <a:ext cx="201240" cy="2012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3" name="CustomShape 4"/>
          <p:cNvSpPr/>
          <p:nvPr/>
        </p:nvSpPr>
        <p:spPr>
          <a:xfrm>
            <a:off x="0" y="4950000"/>
            <a:ext cx="203040" cy="203040"/>
          </a:xfrm>
          <a:prstGeom prst="rect">
            <a:avLst/>
          </a:prstGeom>
          <a:solidFill>
            <a:srgbClr val="FDBB63"/>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4" name="CustomShape 5"/>
          <p:cNvSpPr/>
          <p:nvPr/>
        </p:nvSpPr>
        <p:spPr>
          <a:xfrm>
            <a:off x="435240" y="4951440"/>
            <a:ext cx="3526920" cy="20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750" b="0" strike="noStrike" spc="-1">
                <a:solidFill>
                  <a:srgbClr val="333333"/>
                </a:solidFill>
                <a:latin typeface="Arial"/>
                <a:ea typeface="Arial"/>
              </a:rPr>
              <a:t>GSI Helmholtzzentrum für Schwerionenforschung GmbH</a:t>
            </a:r>
            <a:endParaRPr lang="en-US" sz="750" b="0" strike="noStrike" spc="-1">
              <a:latin typeface="Arial"/>
            </a:endParaRPr>
          </a:p>
        </p:txBody>
      </p:sp>
      <p:pic>
        <p:nvPicPr>
          <p:cNvPr id="55" name="Bild 12"/>
          <p:cNvPicPr/>
          <p:nvPr/>
        </p:nvPicPr>
        <p:blipFill>
          <a:blip r:embed="rId16"/>
          <a:stretch/>
        </p:blipFill>
        <p:spPr>
          <a:xfrm>
            <a:off x="6640920" y="207000"/>
            <a:ext cx="774720" cy="645480"/>
          </a:xfrm>
          <a:prstGeom prst="rect">
            <a:avLst/>
          </a:prstGeom>
          <a:ln>
            <a:noFill/>
          </a:ln>
        </p:spPr>
      </p:pic>
      <p:sp>
        <p:nvSpPr>
          <p:cNvPr id="56" name="PlaceHolder 6"/>
          <p:cNvSpPr>
            <a:spLocks noGrp="1"/>
          </p:cNvSpPr>
          <p:nvPr>
            <p:ph type="title"/>
          </p:nvPr>
        </p:nvSpPr>
        <p:spPr>
          <a:xfrm>
            <a:off x="422640" y="230400"/>
            <a:ext cx="6700680" cy="590400"/>
          </a:xfrm>
          <a:prstGeom prst="rect">
            <a:avLst/>
          </a:prstGeom>
        </p:spPr>
        <p:txBody>
          <a:bodyPr anchor="b"/>
          <a:lstStyle/>
          <a:p>
            <a:pPr>
              <a:lnSpc>
                <a:spcPct val="100000"/>
              </a:lnSpc>
            </a:pPr>
            <a:r>
              <a:rPr lang="de-DE" sz="1800" b="1" strike="noStrike" spc="-1">
                <a:solidFill>
                  <a:srgbClr val="333333"/>
                </a:solidFill>
                <a:latin typeface="Arial"/>
                <a:ea typeface="Arial"/>
              </a:rPr>
              <a:t>Click to edit Master title style</a:t>
            </a:r>
            <a:endParaRPr lang="de-DE" sz="1800" b="0" strike="noStrike" spc="-1">
              <a:solidFill>
                <a:srgbClr val="000000"/>
              </a:solidFill>
              <a:latin typeface="Arial"/>
            </a:endParaRPr>
          </a:p>
        </p:txBody>
      </p:sp>
      <p:sp>
        <p:nvSpPr>
          <p:cNvPr id="57" name="PlaceHolder 7"/>
          <p:cNvSpPr>
            <a:spLocks noGrp="1"/>
          </p:cNvSpPr>
          <p:nvPr>
            <p:ph type="body"/>
          </p:nvPr>
        </p:nvSpPr>
        <p:spPr>
          <a:xfrm>
            <a:off x="317520" y="1087920"/>
            <a:ext cx="8419680" cy="3677400"/>
          </a:xfrm>
          <a:prstGeom prst="rect">
            <a:avLst/>
          </a:prstGeom>
        </p:spPr>
        <p:txBody>
          <a:bodyPr/>
          <a:lstStyle/>
          <a:p>
            <a:pPr marL="257040" marR="0" lvl="0" indent="-256680" algn="l" defTabSz="914400" rtl="0" eaLnBrk="1" fontAlgn="auto" latinLnBrk="0" hangingPunct="1">
              <a:lnSpc>
                <a:spcPct val="100000"/>
              </a:lnSpc>
              <a:spcBef>
                <a:spcPts val="1000"/>
              </a:spcBef>
              <a:spcAft>
                <a:spcPts val="0"/>
              </a:spcAft>
              <a:buClr>
                <a:srgbClr val="FDBB63"/>
              </a:buClr>
              <a:buSzTx/>
              <a:buFont typeface="Wingdings" charset="2"/>
              <a:buChar char=""/>
              <a:tabLst/>
              <a:defRPr/>
            </a:pPr>
            <a:r>
              <a:rPr lang="de-DE" sz="1800" b="0" strike="noStrike" spc="-1" dirty="0">
                <a:solidFill>
                  <a:srgbClr val="333333"/>
                </a:solidFill>
                <a:latin typeface="Arial"/>
                <a:ea typeface="Arial"/>
              </a:rPr>
              <a:t>Edit Master </a:t>
            </a:r>
            <a:r>
              <a:rPr lang="de-DE" sz="1800" b="0" strike="noStrike" spc="-1" dirty="0" err="1">
                <a:solidFill>
                  <a:srgbClr val="333333"/>
                </a:solidFill>
                <a:latin typeface="Arial"/>
                <a:ea typeface="Arial"/>
              </a:rPr>
              <a:t>text</a:t>
            </a:r>
            <a:r>
              <a:rPr lang="de-DE" sz="1800" b="0" strike="noStrike" spc="-1" dirty="0">
                <a:solidFill>
                  <a:srgbClr val="333333"/>
                </a:solidFill>
                <a:latin typeface="Arial"/>
                <a:ea typeface="Arial"/>
              </a:rPr>
              <a:t> </a:t>
            </a:r>
            <a:r>
              <a:rPr lang="de-DE" sz="1800" b="0" strike="noStrike" spc="-1" dirty="0" err="1">
                <a:solidFill>
                  <a:srgbClr val="333333"/>
                </a:solidFill>
                <a:latin typeface="Arial"/>
                <a:ea typeface="Arial"/>
              </a:rPr>
              <a:t>styles</a:t>
            </a:r>
            <a:endParaRPr lang="de-DE" sz="1800" b="0" strike="noStrike" spc="-1" dirty="0">
              <a:solidFill>
                <a:srgbClr val="333333"/>
              </a:solidFill>
              <a:latin typeface="Arial"/>
            </a:endParaRPr>
          </a:p>
        </p:txBody>
      </p:sp>
      <p:sp>
        <p:nvSpPr>
          <p:cNvPr id="58" name="PlaceHolder 8"/>
          <p:cNvSpPr>
            <a:spLocks noGrp="1"/>
          </p:cNvSpPr>
          <p:nvPr>
            <p:ph type="dt"/>
          </p:nvPr>
        </p:nvSpPr>
        <p:spPr>
          <a:xfrm>
            <a:off x="7123680" y="4914360"/>
            <a:ext cx="824760" cy="273600"/>
          </a:xfrm>
          <a:prstGeom prst="rect">
            <a:avLst/>
          </a:prstGeom>
        </p:spPr>
        <p:txBody>
          <a:bodyPr anchor="ctr"/>
          <a:lstStyle/>
          <a:p>
            <a:pPr algn="r">
              <a:lnSpc>
                <a:spcPct val="100000"/>
              </a:lnSpc>
            </a:pPr>
            <a:r>
              <a:rPr lang="en-US" sz="750" b="0" strike="noStrike" spc="-1">
                <a:solidFill>
                  <a:srgbClr val="000000"/>
                </a:solidFill>
                <a:latin typeface="Arial"/>
                <a:ea typeface="Arial"/>
              </a:rPr>
              <a:t>31.03.14</a:t>
            </a:r>
            <a:endParaRPr lang="en-US" sz="750" b="0" strike="noStrike" spc="-1">
              <a:latin typeface="Times New Roman"/>
            </a:endParaRPr>
          </a:p>
        </p:txBody>
      </p:sp>
      <p:sp>
        <p:nvSpPr>
          <p:cNvPr id="59" name="CustomShape 9"/>
          <p:cNvSpPr/>
          <p:nvPr/>
        </p:nvSpPr>
        <p:spPr>
          <a:xfrm>
            <a:off x="3329609" y="4942440"/>
            <a:ext cx="4210591" cy="212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800" b="0" strike="noStrike" spc="-1" dirty="0">
                <a:solidFill>
                  <a:srgbClr val="000000"/>
                </a:solidFill>
                <a:latin typeface="Arial"/>
                <a:ea typeface="Arial"/>
              </a:rPr>
              <a:t>Andrew Mistry – NAPMIX Project Overview</a:t>
            </a:r>
            <a:endParaRPr lang="en-US" sz="800" b="0" strike="noStrike" spc="-1" dirty="0">
              <a:latin typeface="Arial"/>
            </a:endParaRPr>
          </a:p>
        </p:txBody>
      </p:sp>
      <p:sp>
        <p:nvSpPr>
          <p:cNvPr id="60" name="CustomShape 10"/>
          <p:cNvSpPr/>
          <p:nvPr/>
        </p:nvSpPr>
        <p:spPr>
          <a:xfrm>
            <a:off x="8015760" y="4940640"/>
            <a:ext cx="760680" cy="205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EEE99371-D8F3-482F-B4E2-17D29E6847C1}" type="slidenum">
              <a:rPr lang="en-US" sz="750" b="0" strike="noStrike" spc="-1">
                <a:solidFill>
                  <a:srgbClr val="333333"/>
                </a:solidFill>
                <a:latin typeface="Arial"/>
                <a:ea typeface="Arial"/>
              </a:rPr>
              <a:t>‹#›</a:t>
            </a:fld>
            <a:endParaRPr lang="en-US" sz="750" b="0" strike="noStrike" spc="-1">
              <a:latin typeface="Arial"/>
            </a:endParaRPr>
          </a:p>
        </p:txBody>
      </p:sp>
    </p:spTree>
    <p:extLst>
      <p:ext uri="{BB962C8B-B14F-4D97-AF65-F5344CB8AC3E}">
        <p14:creationId xmlns:p14="http://schemas.microsoft.com/office/powerpoint/2010/main" val="313120951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cxnSp>
        <p:nvCxnSpPr>
          <p:cNvPr id="51" name="Google Shape;51;p13"/>
          <p:cNvCxnSpPr/>
          <p:nvPr/>
        </p:nvCxnSpPr>
        <p:spPr>
          <a:xfrm>
            <a:off x="0" y="5049583"/>
            <a:ext cx="9144000" cy="0"/>
          </a:xfrm>
          <a:prstGeom prst="straightConnector1">
            <a:avLst/>
          </a:prstGeom>
          <a:noFill/>
          <a:ln w="203200" cap="flat" cmpd="sng">
            <a:solidFill>
              <a:srgbClr val="EAEAEA"/>
            </a:solidFill>
            <a:prstDash val="solid"/>
            <a:round/>
            <a:headEnd type="none" w="sm" len="sm"/>
            <a:tailEnd type="none" w="sm" len="sm"/>
          </a:ln>
        </p:spPr>
      </p:cxnSp>
      <p:pic>
        <p:nvPicPr>
          <p:cNvPr id="52" name="Google Shape;52;p13" descr="GSI_Logo_rgb.png"/>
          <p:cNvPicPr preferRelativeResize="0"/>
          <p:nvPr/>
        </p:nvPicPr>
        <p:blipFill rotWithShape="1">
          <a:blip r:embed="rId6">
            <a:alphaModFix/>
          </a:blip>
          <a:srcRect/>
          <a:stretch/>
        </p:blipFill>
        <p:spPr>
          <a:xfrm>
            <a:off x="7609840" y="363875"/>
            <a:ext cx="1129081" cy="376361"/>
          </a:xfrm>
          <a:prstGeom prst="rect">
            <a:avLst/>
          </a:prstGeom>
          <a:noFill/>
          <a:ln>
            <a:noFill/>
          </a:ln>
        </p:spPr>
      </p:pic>
      <p:cxnSp>
        <p:nvCxnSpPr>
          <p:cNvPr id="53" name="Google Shape;53;p13"/>
          <p:cNvCxnSpPr/>
          <p:nvPr/>
        </p:nvCxnSpPr>
        <p:spPr>
          <a:xfrm>
            <a:off x="0" y="826224"/>
            <a:ext cx="9144000" cy="0"/>
          </a:xfrm>
          <a:prstGeom prst="straightConnector1">
            <a:avLst/>
          </a:prstGeom>
          <a:noFill/>
          <a:ln w="203200" cap="flat" cmpd="sng">
            <a:solidFill>
              <a:srgbClr val="EAEAEA"/>
            </a:solidFill>
            <a:prstDash val="solid"/>
            <a:round/>
            <a:headEnd type="none" w="sm" len="sm"/>
            <a:tailEnd type="none" w="sm" len="sm"/>
          </a:ln>
        </p:spPr>
      </p:cxnSp>
      <p:sp>
        <p:nvSpPr>
          <p:cNvPr id="54" name="Google Shape;54;p13"/>
          <p:cNvSpPr/>
          <p:nvPr/>
        </p:nvSpPr>
        <p:spPr>
          <a:xfrm>
            <a:off x="-1" y="727074"/>
            <a:ext cx="201600" cy="201600"/>
          </a:xfrm>
          <a:prstGeom prst="rect">
            <a:avLst/>
          </a:prstGeom>
          <a:solidFill>
            <a:srgbClr val="FDBB6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5" name="Google Shape;55;p13"/>
          <p:cNvSpPr/>
          <p:nvPr/>
        </p:nvSpPr>
        <p:spPr>
          <a:xfrm>
            <a:off x="-1" y="4949825"/>
            <a:ext cx="203277" cy="203277"/>
          </a:xfrm>
          <a:prstGeom prst="rect">
            <a:avLst/>
          </a:prstGeom>
          <a:solidFill>
            <a:srgbClr val="FDBB63"/>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56" name="Google Shape;56;p13"/>
          <p:cNvSpPr txBox="1">
            <a:spLocks noGrp="1"/>
          </p:cNvSpPr>
          <p:nvPr>
            <p:ph type="body" idx="1"/>
          </p:nvPr>
        </p:nvSpPr>
        <p:spPr>
          <a:xfrm>
            <a:off x="317636" y="1088016"/>
            <a:ext cx="8420176" cy="3677689"/>
          </a:xfrm>
          <a:prstGeom prst="rect">
            <a:avLst/>
          </a:prstGeom>
          <a:noFill/>
          <a:ln>
            <a:noFill/>
          </a:ln>
        </p:spPr>
        <p:txBody>
          <a:bodyPr spcFirstLastPara="1" wrap="square" lIns="68575" tIns="34275" rIns="68575" bIns="34275" anchor="t" anchorCtr="0">
            <a:noAutofit/>
          </a:bodyPr>
          <a:lstStyle>
            <a:lvl1pPr marL="457200" marR="0" lvl="0" indent="-342900" algn="l" rtl="0">
              <a:lnSpc>
                <a:spcPct val="100000"/>
              </a:lnSpc>
              <a:spcBef>
                <a:spcPts val="0"/>
              </a:spcBef>
              <a:spcAft>
                <a:spcPts val="0"/>
              </a:spcAft>
              <a:buClr>
                <a:srgbClr val="FDBB63"/>
              </a:buClr>
              <a:buSzPts val="1800"/>
              <a:buFont typeface="Noto Sans Symbols"/>
              <a:buChar char="▪"/>
              <a:defRPr sz="1800" b="0" i="0" u="none" strike="noStrike" cap="none">
                <a:solidFill>
                  <a:srgbClr val="333333"/>
                </a:solidFill>
                <a:latin typeface="Arial"/>
                <a:ea typeface="Arial"/>
                <a:cs typeface="Arial"/>
                <a:sym typeface="Arial"/>
              </a:defRPr>
            </a:lvl1pPr>
            <a:lvl2pPr marL="914400" marR="0" lvl="1" indent="-323850" algn="l" rtl="0">
              <a:lnSpc>
                <a:spcPct val="100000"/>
              </a:lnSpc>
              <a:spcBef>
                <a:spcPts val="0"/>
              </a:spcBef>
              <a:spcAft>
                <a:spcPts val="0"/>
              </a:spcAft>
              <a:buClr>
                <a:srgbClr val="FDBB63"/>
              </a:buClr>
              <a:buSzPts val="1500"/>
              <a:buFont typeface="Noto Sans Symbols"/>
              <a:buChar char="▪"/>
              <a:defRPr sz="1500" b="0" i="0" u="none" strike="noStrike" cap="none">
                <a:solidFill>
                  <a:srgbClr val="333333"/>
                </a:solidFill>
                <a:latin typeface="Arial"/>
                <a:ea typeface="Arial"/>
                <a:cs typeface="Arial"/>
                <a:sym typeface="Arial"/>
              </a:defRPr>
            </a:lvl2pPr>
            <a:lvl3pPr marL="1371600" marR="0" lvl="2" indent="-317500" algn="l" rtl="0">
              <a:lnSpc>
                <a:spcPct val="100000"/>
              </a:lnSpc>
              <a:spcBef>
                <a:spcPts val="0"/>
              </a:spcBef>
              <a:spcAft>
                <a:spcPts val="0"/>
              </a:spcAft>
              <a:buClr>
                <a:srgbClr val="FDBB63"/>
              </a:buClr>
              <a:buSzPts val="1400"/>
              <a:buFont typeface="Noto Sans Symbols"/>
              <a:buChar char="▪"/>
              <a:defRPr sz="1400" b="0" i="0" u="none" strike="noStrike" cap="none">
                <a:solidFill>
                  <a:srgbClr val="333333"/>
                </a:solidFill>
                <a:latin typeface="Arial"/>
                <a:ea typeface="Arial"/>
                <a:cs typeface="Arial"/>
                <a:sym typeface="Arial"/>
              </a:defRPr>
            </a:lvl3pPr>
            <a:lvl4pPr marL="1828800" marR="0" lvl="3" indent="-304800" algn="l" rtl="0">
              <a:lnSpc>
                <a:spcPct val="100000"/>
              </a:lnSpc>
              <a:spcBef>
                <a:spcPts val="0"/>
              </a:spcBef>
              <a:spcAft>
                <a:spcPts val="0"/>
              </a:spcAft>
              <a:buClr>
                <a:srgbClr val="FDBB63"/>
              </a:buClr>
              <a:buSzPts val="1200"/>
              <a:buFont typeface="Noto Sans Symbols"/>
              <a:buChar char="▪"/>
              <a:defRPr sz="1200" b="0" i="0" u="none" strike="noStrike" cap="none">
                <a:solidFill>
                  <a:srgbClr val="333333"/>
                </a:solidFill>
                <a:latin typeface="Arial"/>
                <a:ea typeface="Arial"/>
                <a:cs typeface="Arial"/>
                <a:sym typeface="Arial"/>
              </a:defRPr>
            </a:lvl4pPr>
            <a:lvl5pPr marL="2286000" marR="0" lvl="4" indent="-298450" algn="l" rtl="0">
              <a:lnSpc>
                <a:spcPct val="100000"/>
              </a:lnSpc>
              <a:spcBef>
                <a:spcPts val="0"/>
              </a:spcBef>
              <a:spcAft>
                <a:spcPts val="0"/>
              </a:spcAft>
              <a:buClr>
                <a:srgbClr val="FDBB63"/>
              </a:buClr>
              <a:buSzPts val="1100"/>
              <a:buFont typeface="Noto Sans Symbols"/>
              <a:buChar char="▪"/>
              <a:defRPr sz="1100" b="0" i="0" u="none" strike="noStrike" cap="none">
                <a:solidFill>
                  <a:srgbClr val="333333"/>
                </a:solidFill>
                <a:latin typeface="Arial"/>
                <a:ea typeface="Arial"/>
                <a:cs typeface="Arial"/>
                <a:sym typeface="Arial"/>
              </a:defRPr>
            </a:lvl5pPr>
            <a:lvl6pPr marL="2743200" marR="0" lvl="5" indent="-323850" algn="l" rtl="0">
              <a:lnSpc>
                <a:spcPct val="100000"/>
              </a:lnSpc>
              <a:spcBef>
                <a:spcPts val="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6pPr>
            <a:lvl7pPr marL="3200400" marR="0" lvl="6" indent="-323850" algn="l" rtl="0">
              <a:lnSpc>
                <a:spcPct val="100000"/>
              </a:lnSpc>
              <a:spcBef>
                <a:spcPts val="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7pPr>
            <a:lvl8pPr marL="3657600" marR="0" lvl="7" indent="-323850" algn="l" rtl="0">
              <a:lnSpc>
                <a:spcPct val="100000"/>
              </a:lnSpc>
              <a:spcBef>
                <a:spcPts val="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8pPr>
            <a:lvl9pPr marL="4114800" marR="0" lvl="8" indent="-323850" algn="l" rtl="0">
              <a:lnSpc>
                <a:spcPct val="100000"/>
              </a:lnSpc>
              <a:spcBef>
                <a:spcPts val="0"/>
              </a:spcBef>
              <a:spcAft>
                <a:spcPts val="0"/>
              </a:spcAft>
              <a:buClr>
                <a:schemeClr val="dk1"/>
              </a:buClr>
              <a:buSzPts val="15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57" name="Google Shape;57;p13"/>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800"/>
              <a:buFont typeface="Arial"/>
              <a:buNone/>
              <a:defRPr sz="800" b="0" i="0" u="none" strike="noStrike" cap="none">
                <a:solidFill>
                  <a:srgbClr val="333333"/>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13"/>
          <p:cNvSpPr txBox="1"/>
          <p:nvPr/>
        </p:nvSpPr>
        <p:spPr>
          <a:xfrm>
            <a:off x="435271" y="4962059"/>
            <a:ext cx="3527133" cy="184666"/>
          </a:xfrm>
          <a:prstGeom prst="rect">
            <a:avLst/>
          </a:prstGeom>
          <a:noFill/>
          <a:ln>
            <a:noFill/>
          </a:ln>
        </p:spPr>
        <p:txBody>
          <a:bodyPr spcFirstLastPara="1" wrap="square" lIns="68575" tIns="34275" rIns="68575" bIns="34275" anchor="ctr" anchorCtr="0">
            <a:spAutoFit/>
          </a:bodyPr>
          <a:lstStyle/>
          <a:p>
            <a:pPr marL="0" marR="0" lvl="0" indent="0" algn="l" rtl="0">
              <a:lnSpc>
                <a:spcPct val="100000"/>
              </a:lnSpc>
              <a:spcBef>
                <a:spcPts val="0"/>
              </a:spcBef>
              <a:spcAft>
                <a:spcPts val="0"/>
              </a:spcAft>
              <a:buClr>
                <a:srgbClr val="333333"/>
              </a:buClr>
              <a:buSzPts val="800"/>
              <a:buFont typeface="Arial"/>
              <a:buNone/>
            </a:pPr>
            <a:r>
              <a:rPr lang="en" sz="800" b="0" i="0" u="none" strike="noStrike" cap="none">
                <a:solidFill>
                  <a:srgbClr val="333333"/>
                </a:solidFill>
                <a:latin typeface="Arial"/>
                <a:ea typeface="Arial"/>
                <a:cs typeface="Arial"/>
                <a:sym typeface="Arial"/>
              </a:rPr>
              <a:t>GSI Helmholtzzentrum für Schwerionenforschung GmbH</a:t>
            </a:r>
            <a:endParaRPr sz="1800" b="0" i="0" u="none" strike="noStrike" cap="none">
              <a:solidFill>
                <a:schemeClr val="dk1"/>
              </a:solidFill>
              <a:latin typeface="Arial"/>
              <a:ea typeface="Arial"/>
              <a:cs typeface="Arial"/>
              <a:sym typeface="Arial"/>
            </a:endParaRPr>
          </a:p>
        </p:txBody>
      </p:sp>
      <p:sp>
        <p:nvSpPr>
          <p:cNvPr id="59" name="Google Shape;59;p13"/>
          <p:cNvSpPr txBox="1">
            <a:spLocks noGrp="1"/>
          </p:cNvSpPr>
          <p:nvPr>
            <p:ph type="title"/>
          </p:nvPr>
        </p:nvSpPr>
        <p:spPr>
          <a:xfrm>
            <a:off x="317638" y="231075"/>
            <a:ext cx="6129236" cy="590668"/>
          </a:xfrm>
          <a:prstGeom prst="rect">
            <a:avLst/>
          </a:prstGeom>
          <a:noFill/>
          <a:ln>
            <a:noFill/>
          </a:ln>
        </p:spPr>
        <p:txBody>
          <a:bodyPr spcFirstLastPara="1" wrap="square" lIns="68575" tIns="34275" rIns="68575" bIns="34275" anchor="b" anchorCtr="0">
            <a:noAutofit/>
          </a:bodyPr>
          <a:lstStyle>
            <a:lvl1pPr marR="0" lvl="0" algn="l" rtl="0">
              <a:lnSpc>
                <a:spcPct val="100000"/>
              </a:lnSpc>
              <a:spcBef>
                <a:spcPts val="0"/>
              </a:spcBef>
              <a:spcAft>
                <a:spcPts val="0"/>
              </a:spcAft>
              <a:buClr>
                <a:srgbClr val="333333"/>
              </a:buClr>
              <a:buSzPts val="1800"/>
              <a:buFont typeface="Arial"/>
              <a:buNone/>
              <a:defRPr sz="1800" b="1"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60" name="Google Shape;60;p13"/>
          <p:cNvSpPr txBox="1">
            <a:spLocks noGrp="1"/>
          </p:cNvSpPr>
          <p:nvPr>
            <p:ph type="dt" idx="10"/>
          </p:nvPr>
        </p:nvSpPr>
        <p:spPr>
          <a:xfrm>
            <a:off x="7151255" y="4914482"/>
            <a:ext cx="848374" cy="273844"/>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000000"/>
              </a:buClr>
              <a:buSzPts val="1100"/>
              <a:buFont typeface="Arial"/>
              <a:buNone/>
              <a:defRPr sz="800" b="0"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sp>
        <p:nvSpPr>
          <p:cNvPr id="61" name="Google Shape;61;p13"/>
          <p:cNvSpPr txBox="1">
            <a:spLocks noGrp="1"/>
          </p:cNvSpPr>
          <p:nvPr>
            <p:ph type="ftr" idx="11"/>
          </p:nvPr>
        </p:nvSpPr>
        <p:spPr>
          <a:xfrm>
            <a:off x="4013201" y="4920458"/>
            <a:ext cx="3136599" cy="267868"/>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800" b="0" i="0" u="none" strike="noStrike" cap="none">
                <a:solidFill>
                  <a:srgbClr val="333333"/>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Arial"/>
                <a:ea typeface="Arial"/>
                <a:cs typeface="Arial"/>
                <a:sym typeface="Arial"/>
              </a:defRPr>
            </a:lvl9pPr>
          </a:lstStyle>
          <a:p>
            <a:endParaRPr/>
          </a:p>
        </p:txBody>
      </p:sp>
      <p:pic>
        <p:nvPicPr>
          <p:cNvPr id="62" name="Google Shape;62;p13" descr="FAIR_Logo_rgb.png"/>
          <p:cNvPicPr preferRelativeResize="0"/>
          <p:nvPr/>
        </p:nvPicPr>
        <p:blipFill rotWithShape="1">
          <a:blip r:embed="rId7">
            <a:alphaModFix/>
          </a:blip>
          <a:srcRect/>
          <a:stretch/>
        </p:blipFill>
        <p:spPr>
          <a:xfrm>
            <a:off x="6640829" y="206825"/>
            <a:ext cx="775055" cy="645879"/>
          </a:xfrm>
          <a:prstGeom prst="rect">
            <a:avLst/>
          </a:prstGeom>
          <a:noFill/>
          <a:ln>
            <a:noFill/>
          </a:ln>
        </p:spPr>
      </p:pic>
    </p:spTree>
    <p:extLst>
      <p:ext uri="{BB962C8B-B14F-4D97-AF65-F5344CB8AC3E}">
        <p14:creationId xmlns:p14="http://schemas.microsoft.com/office/powerpoint/2010/main" val="2070028171"/>
      </p:ext>
    </p:extLst>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Lst>
  <mc:AlternateContent xmlns:mc="http://schemas.openxmlformats.org/markup-compatibility/2006" xmlns:p14="http://schemas.microsoft.com/office/powerpoint/2010/main">
    <mc:Choice Requires="p14">
      <p:transition spd="med">
        <p14:prism/>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med">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hyperlink" Target="https://doi.org/10.5281/zenodo.14770678" TargetMode="External"/><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hyperlink" Target="https://www.oscars-project.eu/projects/napmix-nuclear-astro-and-particle-metadata-integration-experiments" TargetMode="External"/><Relationship Id="rId13" Type="http://schemas.openxmlformats.org/officeDocument/2006/relationships/image" Target="../media/image41.png"/><Relationship Id="rId18" Type="http://schemas.openxmlformats.org/officeDocument/2006/relationships/image" Target="../media/image46.png"/><Relationship Id="rId3" Type="http://schemas.openxmlformats.org/officeDocument/2006/relationships/image" Target="../media/image32.png"/><Relationship Id="rId21" Type="http://schemas.openxmlformats.org/officeDocument/2006/relationships/image" Target="../media/image49.png"/><Relationship Id="rId7" Type="http://schemas.openxmlformats.org/officeDocument/2006/relationships/image" Target="../media/image36.png"/><Relationship Id="rId12" Type="http://schemas.openxmlformats.org/officeDocument/2006/relationships/image" Target="../media/image40.png"/><Relationship Id="rId17" Type="http://schemas.openxmlformats.org/officeDocument/2006/relationships/image" Target="../media/image45.png"/><Relationship Id="rId2" Type="http://schemas.openxmlformats.org/officeDocument/2006/relationships/notesSlide" Target="../notesSlides/notesSlide7.xml"/><Relationship Id="rId16" Type="http://schemas.openxmlformats.org/officeDocument/2006/relationships/image" Target="../media/image44.png"/><Relationship Id="rId20" Type="http://schemas.openxmlformats.org/officeDocument/2006/relationships/image" Target="../media/image48.png"/><Relationship Id="rId1" Type="http://schemas.openxmlformats.org/officeDocument/2006/relationships/slideLayout" Target="../slideLayouts/slideLayout25.xml"/><Relationship Id="rId6" Type="http://schemas.openxmlformats.org/officeDocument/2006/relationships/image" Target="../media/image35.png"/><Relationship Id="rId11" Type="http://schemas.openxmlformats.org/officeDocument/2006/relationships/image" Target="../media/image39.png"/><Relationship Id="rId24" Type="http://schemas.openxmlformats.org/officeDocument/2006/relationships/image" Target="../media/image7.png"/><Relationship Id="rId5" Type="http://schemas.openxmlformats.org/officeDocument/2006/relationships/image" Target="../media/image34.png"/><Relationship Id="rId15" Type="http://schemas.openxmlformats.org/officeDocument/2006/relationships/image" Target="../media/image43.png"/><Relationship Id="rId23" Type="http://schemas.openxmlformats.org/officeDocument/2006/relationships/image" Target="../media/image6.png"/><Relationship Id="rId10" Type="http://schemas.openxmlformats.org/officeDocument/2006/relationships/image" Target="../media/image38.png"/><Relationship Id="rId19" Type="http://schemas.openxmlformats.org/officeDocument/2006/relationships/image" Target="../media/image47.png"/><Relationship Id="rId4" Type="http://schemas.openxmlformats.org/officeDocument/2006/relationships/image" Target="../media/image33.png"/><Relationship Id="rId9" Type="http://schemas.openxmlformats.org/officeDocument/2006/relationships/image" Target="../media/image37.png"/><Relationship Id="rId14" Type="http://schemas.openxmlformats.org/officeDocument/2006/relationships/image" Target="../media/image42.png"/><Relationship Id="rId22" Type="http://schemas.openxmlformats.org/officeDocument/2006/relationships/image" Target="../media/image50.jpeg"/></Relationships>
</file>

<file path=ppt/slides/_rels/slide1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2.png"/><Relationship Id="rId7" Type="http://schemas.openxmlformats.org/officeDocument/2006/relationships/image" Target="../media/image30.png"/><Relationship Id="rId2" Type="http://schemas.openxmlformats.org/officeDocument/2006/relationships/image" Target="../media/image51.jpeg"/><Relationship Id="rId1" Type="http://schemas.openxmlformats.org/officeDocument/2006/relationships/slideLayout" Target="../slideLayouts/slideLayout1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image" Target="../media/image56.png"/><Relationship Id="rId1" Type="http://schemas.openxmlformats.org/officeDocument/2006/relationships/slideLayout" Target="../slideLayouts/slideLayout13.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57.jpe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1.png"/><Relationship Id="rId1" Type="http://schemas.openxmlformats.org/officeDocument/2006/relationships/slideLayout" Target="../slideLayouts/slideLayout13.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57.jpeg"/></Relationships>
</file>

<file path=ppt/slides/_rels/slide19.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png"/><Relationship Id="rId1" Type="http://schemas.openxmlformats.org/officeDocument/2006/relationships/slideLayout" Target="../slideLayouts/slideLayout13.xml"/><Relationship Id="rId4" Type="http://schemas.openxmlformats.org/officeDocument/2006/relationships/image" Target="../media/image68.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69.png"/><Relationship Id="rId7"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51.jpeg"/><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51.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18" Type="http://schemas.openxmlformats.org/officeDocument/2006/relationships/image" Target="../media/image49.png"/><Relationship Id="rId3" Type="http://schemas.openxmlformats.org/officeDocument/2006/relationships/image" Target="../media/image71.emf"/><Relationship Id="rId7" Type="http://schemas.openxmlformats.org/officeDocument/2006/relationships/image" Target="../media/image38.png"/><Relationship Id="rId12" Type="http://schemas.openxmlformats.org/officeDocument/2006/relationships/image" Target="../media/image43.png"/><Relationship Id="rId17" Type="http://schemas.openxmlformats.org/officeDocument/2006/relationships/image" Target="../media/image48.png"/><Relationship Id="rId2" Type="http://schemas.openxmlformats.org/officeDocument/2006/relationships/notesSlide" Target="../notesSlides/notesSlide8.xml"/><Relationship Id="rId16" Type="http://schemas.openxmlformats.org/officeDocument/2006/relationships/image" Target="../media/image47.png"/><Relationship Id="rId1" Type="http://schemas.openxmlformats.org/officeDocument/2006/relationships/slideLayout" Target="../slideLayouts/slideLayout13.xml"/><Relationship Id="rId6" Type="http://schemas.openxmlformats.org/officeDocument/2006/relationships/image" Target="../media/image7.png"/><Relationship Id="rId11" Type="http://schemas.openxmlformats.org/officeDocument/2006/relationships/image" Target="../media/image42.png"/><Relationship Id="rId5" Type="http://schemas.openxmlformats.org/officeDocument/2006/relationships/image" Target="../media/image6.png"/><Relationship Id="rId15" Type="http://schemas.openxmlformats.org/officeDocument/2006/relationships/image" Target="../media/image46.png"/><Relationship Id="rId10" Type="http://schemas.openxmlformats.org/officeDocument/2006/relationships/image" Target="../media/image41.png"/><Relationship Id="rId19" Type="http://schemas.openxmlformats.org/officeDocument/2006/relationships/image" Target="../media/image72.jpeg"/><Relationship Id="rId4" Type="http://schemas.openxmlformats.org/officeDocument/2006/relationships/image" Target="../media/image37.png"/><Relationship Id="rId9" Type="http://schemas.openxmlformats.org/officeDocument/2006/relationships/image" Target="../media/image40.png"/><Relationship Id="rId1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45.xml"/><Relationship Id="rId5" Type="http://schemas.openxmlformats.org/officeDocument/2006/relationships/image" Target="../media/image77.png"/><Relationship Id="rId4" Type="http://schemas.openxmlformats.org/officeDocument/2006/relationships/image" Target="../media/image76.png"/></Relationships>
</file>

<file path=ppt/slides/_rels/slide2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2.xml"/><Relationship Id="rId1" Type="http://schemas.openxmlformats.org/officeDocument/2006/relationships/slideLayout" Target="../slideLayouts/slideLayout45.xml"/><Relationship Id="rId4" Type="http://schemas.openxmlformats.org/officeDocument/2006/relationships/image" Target="../media/image79.png"/></Relationships>
</file>

<file path=ppt/slides/_rels/slide2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4.xml"/><Relationship Id="rId1" Type="http://schemas.openxmlformats.org/officeDocument/2006/relationships/slideLayout" Target="../slideLayouts/slideLayout45.xml"/><Relationship Id="rId4" Type="http://schemas.openxmlformats.org/officeDocument/2006/relationships/image" Target="../media/image8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20https:/oceanrep.geomar.de/id/eprint/55270/7/2022_HMC-metadata_in_briefs_1_web.pdf" TargetMode="External"/><Relationship Id="rId1" Type="http://schemas.openxmlformats.org/officeDocument/2006/relationships/slideLayout" Target="../slideLayouts/slideLayout13.xml"/><Relationship Id="rId4" Type="http://schemas.openxmlformats.org/officeDocument/2006/relationships/hyperlink" Target="https://xkcd.com/927"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hyperlink" Target="https://web.infn.it/EURO-LABS/" TargetMode="External"/><Relationship Id="rId2" Type="http://schemas.openxmlformats.org/officeDocument/2006/relationships/image" Target="../media/image11.emf"/><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31.xml"/><Relationship Id="rId6" Type="http://schemas.openxmlformats.org/officeDocument/2006/relationships/image" Target="../media/image16.png"/><Relationship Id="rId5" Type="http://schemas.openxmlformats.org/officeDocument/2006/relationships/hyperlink" Target="https://vecteezy.com/" TargetMode="Externa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microsoft.com/office/2007/relationships/diagramDrawing" Target="../diagrams/drawing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Colors" Target="../diagrams/colors2.xml"/><Relationship Id="rId2" Type="http://schemas.openxmlformats.org/officeDocument/2006/relationships/image" Target="../media/image17.png"/><Relationship Id="rId1" Type="http://schemas.openxmlformats.org/officeDocument/2006/relationships/slideLayout" Target="../slideLayouts/slideLayout31.xml"/><Relationship Id="rId6" Type="http://schemas.openxmlformats.org/officeDocument/2006/relationships/diagramColors" Target="../diagrams/colors1.xml"/><Relationship Id="rId11" Type="http://schemas.openxmlformats.org/officeDocument/2006/relationships/diagramQuickStyle" Target="../diagrams/quickStyle2.xml"/><Relationship Id="rId5" Type="http://schemas.openxmlformats.org/officeDocument/2006/relationships/diagramQuickStyle" Target="../diagrams/quickStyle1.xml"/><Relationship Id="rId10" Type="http://schemas.openxmlformats.org/officeDocument/2006/relationships/diagramLayout" Target="../diagrams/layout2.xml"/><Relationship Id="rId4" Type="http://schemas.openxmlformats.org/officeDocument/2006/relationships/diagramLayout" Target="../diagrams/layout1.xml"/><Relationship Id="rId9"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2621492" y="2166399"/>
            <a:ext cx="3513087" cy="737314"/>
          </a:xfrm>
          <a:prstGeom prst="rect">
            <a:avLst/>
          </a:prstGeom>
          <a:noFill/>
          <a:ln>
            <a:noFill/>
          </a:ln>
        </p:spPr>
        <p:txBody>
          <a:bodyPr anchor="b"/>
          <a:lstStyle/>
          <a:p>
            <a:pPr algn="ctr">
              <a:lnSpc>
                <a:spcPct val="100000"/>
              </a:lnSpc>
            </a:pPr>
            <a:r>
              <a:rPr lang="en-US" sz="2000" b="1" spc="-1" dirty="0">
                <a:solidFill>
                  <a:srgbClr val="666666"/>
                </a:solidFill>
                <a:ea typeface="Arial"/>
              </a:rPr>
              <a:t>NAPMIX Project Overview</a:t>
            </a:r>
          </a:p>
          <a:p>
            <a:pPr algn="ctr">
              <a:lnSpc>
                <a:spcPct val="100000"/>
              </a:lnSpc>
            </a:pPr>
            <a:r>
              <a:rPr lang="en-GB" sz="1200" b="1" spc="-1" dirty="0">
                <a:solidFill>
                  <a:srgbClr val="666666"/>
                </a:solidFill>
                <a:ea typeface="Arial"/>
              </a:rPr>
              <a:t>[Nuclear, </a:t>
            </a:r>
            <a:r>
              <a:rPr lang="en-GB" sz="1200" b="1" spc="-1" dirty="0" err="1">
                <a:solidFill>
                  <a:srgbClr val="666666"/>
                </a:solidFill>
                <a:ea typeface="Arial"/>
              </a:rPr>
              <a:t>Astroparticle</a:t>
            </a:r>
            <a:r>
              <a:rPr lang="en-GB" sz="1200" b="1" spc="-1" dirty="0">
                <a:solidFill>
                  <a:srgbClr val="666666"/>
                </a:solidFill>
                <a:ea typeface="Arial"/>
              </a:rPr>
              <a:t>, and Particle Physics Metadata Integration for </a:t>
            </a:r>
            <a:r>
              <a:rPr lang="en-GB" sz="1200" b="1" spc="-1" dirty="0" err="1">
                <a:solidFill>
                  <a:srgbClr val="666666"/>
                </a:solidFill>
                <a:ea typeface="Arial"/>
              </a:rPr>
              <a:t>eXperiments</a:t>
            </a:r>
            <a:r>
              <a:rPr lang="en-GB" sz="1200" b="1" spc="-1" dirty="0">
                <a:solidFill>
                  <a:srgbClr val="666666"/>
                </a:solidFill>
                <a:ea typeface="Arial"/>
              </a:rPr>
              <a:t>]</a:t>
            </a:r>
          </a:p>
        </p:txBody>
      </p:sp>
      <p:sp>
        <p:nvSpPr>
          <p:cNvPr id="3" name="TextBox 2">
            <a:extLst>
              <a:ext uri="{FF2B5EF4-FFF2-40B4-BE49-F238E27FC236}">
                <a16:creationId xmlns:a16="http://schemas.microsoft.com/office/drawing/2014/main" id="{034D9CD4-5161-E5D3-DC1F-3B481247505E}"/>
              </a:ext>
            </a:extLst>
          </p:cNvPr>
          <p:cNvSpPr txBox="1"/>
          <p:nvPr/>
        </p:nvSpPr>
        <p:spPr>
          <a:xfrm>
            <a:off x="6430439" y="4950703"/>
            <a:ext cx="4672738" cy="261610"/>
          </a:xfrm>
          <a:prstGeom prst="rect">
            <a:avLst/>
          </a:prstGeom>
          <a:noFill/>
        </p:spPr>
        <p:txBody>
          <a:bodyPr wrap="square">
            <a:spAutoFit/>
          </a:bodyPr>
          <a:lstStyle/>
          <a:p>
            <a:pPr algn="ctr">
              <a:lnSpc>
                <a:spcPct val="100000"/>
              </a:lnSpc>
            </a:pPr>
            <a:r>
              <a:rPr lang="en-US" sz="1050" b="0" strike="noStrike" spc="-1" dirty="0">
                <a:latin typeface="Arial"/>
                <a:ea typeface="Arial"/>
              </a:rPr>
              <a:t>CC-BY 4.0 </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9617" y="4686762"/>
            <a:ext cx="754383" cy="263941"/>
          </a:xfrm>
          <a:prstGeom prst="rect">
            <a:avLst/>
          </a:prstGeom>
        </p:spPr>
      </p:pic>
      <p:sp>
        <p:nvSpPr>
          <p:cNvPr id="8" name="TextBox 7">
            <a:extLst>
              <a:ext uri="{FF2B5EF4-FFF2-40B4-BE49-F238E27FC236}">
                <a16:creationId xmlns:a16="http://schemas.microsoft.com/office/drawing/2014/main" id="{0321AAE2-C91F-4D45-9A3D-F7F86D217847}"/>
              </a:ext>
            </a:extLst>
          </p:cNvPr>
          <p:cNvSpPr txBox="1"/>
          <p:nvPr/>
        </p:nvSpPr>
        <p:spPr>
          <a:xfrm>
            <a:off x="3290817" y="2950609"/>
            <a:ext cx="2290741" cy="400110"/>
          </a:xfrm>
          <a:prstGeom prst="rect">
            <a:avLst/>
          </a:prstGeom>
          <a:noFill/>
        </p:spPr>
        <p:txBody>
          <a:bodyPr wrap="square">
            <a:spAutoFit/>
          </a:bodyPr>
          <a:lstStyle/>
          <a:p>
            <a:pPr algn="ctr">
              <a:lnSpc>
                <a:spcPct val="100000"/>
              </a:lnSpc>
            </a:pPr>
            <a:r>
              <a:rPr lang="de-DE" sz="1800" b="1" spc="-1" dirty="0">
                <a:solidFill>
                  <a:srgbClr val="666666"/>
                </a:solidFill>
                <a:latin typeface="Arial"/>
              </a:rPr>
              <a:t>Andrew Mistry</a:t>
            </a:r>
            <a:r>
              <a:rPr lang="de-DE" sz="2000" b="1" spc="-1" dirty="0">
                <a:solidFill>
                  <a:srgbClr val="666666"/>
                </a:solidFill>
                <a:latin typeface="Arial"/>
              </a:rPr>
              <a:t> </a:t>
            </a:r>
            <a:endParaRPr lang="de-DE" sz="2000" b="0" strike="noStrike" spc="-1" dirty="0">
              <a:solidFill>
                <a:srgbClr val="000000"/>
              </a:solidFill>
              <a:latin typeface="Arial"/>
            </a:endParaRPr>
          </a:p>
        </p:txBody>
      </p:sp>
      <p:grpSp>
        <p:nvGrpSpPr>
          <p:cNvPr id="9" name="Google Shape;568;g30a2a8bf0cc_0_34">
            <a:extLst>
              <a:ext uri="{FF2B5EF4-FFF2-40B4-BE49-F238E27FC236}">
                <a16:creationId xmlns:a16="http://schemas.microsoft.com/office/drawing/2014/main" id="{23B2686D-ACE1-4BAF-AC12-23190D1D25D0}"/>
              </a:ext>
            </a:extLst>
          </p:cNvPr>
          <p:cNvGrpSpPr/>
          <p:nvPr/>
        </p:nvGrpSpPr>
        <p:grpSpPr>
          <a:xfrm>
            <a:off x="57818" y="983162"/>
            <a:ext cx="1384085" cy="1432847"/>
            <a:chOff x="3438525" y="1247775"/>
            <a:chExt cx="3198901" cy="3311600"/>
          </a:xfrm>
        </p:grpSpPr>
        <p:pic>
          <p:nvPicPr>
            <p:cNvPr id="10" name="Google Shape;569;g30a2a8bf0cc_0_34">
              <a:extLst>
                <a:ext uri="{FF2B5EF4-FFF2-40B4-BE49-F238E27FC236}">
                  <a16:creationId xmlns:a16="http://schemas.microsoft.com/office/drawing/2014/main" id="{C9B9B66F-506F-4022-BA75-DC7EBF1AD96F}"/>
                </a:ext>
              </a:extLst>
            </p:cNvPr>
            <p:cNvPicPr preferRelativeResize="0"/>
            <p:nvPr/>
          </p:nvPicPr>
          <p:blipFill rotWithShape="1">
            <a:blip r:embed="rId3">
              <a:alphaModFix/>
            </a:blip>
            <a:srcRect/>
            <a:stretch/>
          </p:blipFill>
          <p:spPr>
            <a:xfrm>
              <a:off x="3438525" y="1247775"/>
              <a:ext cx="3198900" cy="2625625"/>
            </a:xfrm>
            <a:prstGeom prst="rect">
              <a:avLst/>
            </a:prstGeom>
            <a:noFill/>
            <a:ln>
              <a:noFill/>
            </a:ln>
          </p:spPr>
        </p:pic>
        <p:pic>
          <p:nvPicPr>
            <p:cNvPr id="11" name="Google Shape;570;g30a2a8bf0cc_0_34">
              <a:extLst>
                <a:ext uri="{FF2B5EF4-FFF2-40B4-BE49-F238E27FC236}">
                  <a16:creationId xmlns:a16="http://schemas.microsoft.com/office/drawing/2014/main" id="{7248960C-83C8-4161-B1CF-F7E9EBE81CB7}"/>
                </a:ext>
              </a:extLst>
            </p:cNvPr>
            <p:cNvPicPr preferRelativeResize="0"/>
            <p:nvPr/>
          </p:nvPicPr>
          <p:blipFill rotWithShape="1">
            <a:blip r:embed="rId4">
              <a:alphaModFix/>
            </a:blip>
            <a:srcRect l="563" t="1239" r="572" b="1170"/>
            <a:stretch/>
          </p:blipFill>
          <p:spPr>
            <a:xfrm>
              <a:off x="3438525" y="3797200"/>
              <a:ext cx="3198901" cy="762175"/>
            </a:xfrm>
            <a:prstGeom prst="rect">
              <a:avLst/>
            </a:prstGeom>
            <a:noFill/>
            <a:ln>
              <a:noFill/>
            </a:ln>
          </p:spPr>
        </p:pic>
      </p:grpSp>
      <p:pic>
        <p:nvPicPr>
          <p:cNvPr id="12" name="Picture 11">
            <a:extLst>
              <a:ext uri="{FF2B5EF4-FFF2-40B4-BE49-F238E27FC236}">
                <a16:creationId xmlns:a16="http://schemas.microsoft.com/office/drawing/2014/main" id="{9D60B888-DF10-40F8-A9FF-D660419D71D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421535"/>
            <a:ext cx="3232666" cy="530454"/>
          </a:xfrm>
          <a:prstGeom prst="rect">
            <a:avLst/>
          </a:prstGeom>
        </p:spPr>
      </p:pic>
      <p:sp>
        <p:nvSpPr>
          <p:cNvPr id="13" name="TextShape 2">
            <a:extLst>
              <a:ext uri="{FF2B5EF4-FFF2-40B4-BE49-F238E27FC236}">
                <a16:creationId xmlns:a16="http://schemas.microsoft.com/office/drawing/2014/main" id="{0BA10640-AA11-4051-9006-07EBF1FC96B5}"/>
              </a:ext>
            </a:extLst>
          </p:cNvPr>
          <p:cNvSpPr txBox="1"/>
          <p:nvPr/>
        </p:nvSpPr>
        <p:spPr>
          <a:xfrm>
            <a:off x="2284828" y="3407739"/>
            <a:ext cx="4302720" cy="815993"/>
          </a:xfrm>
          <a:prstGeom prst="rect">
            <a:avLst/>
          </a:prstGeom>
          <a:noFill/>
          <a:ln>
            <a:noFill/>
          </a:ln>
        </p:spPr>
        <p:txBody>
          <a:bodyPr>
            <a:normAutofit/>
          </a:bodyPr>
          <a:lstStyle/>
          <a:p>
            <a:pPr algn="ctr">
              <a:lnSpc>
                <a:spcPct val="100000"/>
              </a:lnSpc>
            </a:pPr>
            <a:r>
              <a:rPr lang="en-US" sz="1200" b="0" strike="noStrike" spc="-1" dirty="0">
                <a:solidFill>
                  <a:srgbClr val="A6A6A6"/>
                </a:solidFill>
                <a:latin typeface="Arial"/>
                <a:ea typeface="Arial"/>
              </a:rPr>
              <a:t>ESCAPE DIOS WG</a:t>
            </a:r>
            <a:r>
              <a:rPr lang="en-US" sz="1200" spc="-1" dirty="0">
                <a:solidFill>
                  <a:srgbClr val="A6A6A6"/>
                </a:solidFill>
                <a:latin typeface="Arial"/>
                <a:ea typeface="Arial"/>
              </a:rPr>
              <a:t> </a:t>
            </a:r>
          </a:p>
          <a:p>
            <a:pPr algn="ctr">
              <a:lnSpc>
                <a:spcPct val="100000"/>
              </a:lnSpc>
            </a:pPr>
            <a:r>
              <a:rPr lang="en-US" sz="1200" spc="-1" dirty="0">
                <a:solidFill>
                  <a:srgbClr val="A6A6A6"/>
                </a:solidFill>
                <a:latin typeface="Arial"/>
                <a:ea typeface="Arial"/>
              </a:rPr>
              <a:t>19</a:t>
            </a:r>
            <a:r>
              <a:rPr lang="en-US" sz="1200" b="0" strike="noStrike" spc="-1" dirty="0">
                <a:solidFill>
                  <a:srgbClr val="A6A6A6"/>
                </a:solidFill>
                <a:latin typeface="Arial"/>
                <a:ea typeface="Arial"/>
              </a:rPr>
              <a:t>.02.25</a:t>
            </a:r>
            <a:endParaRPr lang="en-US" sz="12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30951582e9f_0_429"/>
          <p:cNvSpPr txBox="1">
            <a:spLocks noGrp="1"/>
          </p:cNvSpPr>
          <p:nvPr>
            <p:ph type="title"/>
          </p:nvPr>
        </p:nvSpPr>
        <p:spPr>
          <a:xfrm>
            <a:off x="108000" y="36000"/>
            <a:ext cx="6129225" cy="590625"/>
          </a:xfrm>
          <a:prstGeom prst="rect">
            <a:avLst/>
          </a:prstGeom>
        </p:spPr>
        <p:txBody>
          <a:bodyPr spcFirstLastPara="1" wrap="square" lIns="68569" tIns="34275" rIns="68569" bIns="34275" anchor="b" anchorCtr="0">
            <a:noAutofit/>
          </a:bodyPr>
          <a:lstStyle/>
          <a:p>
            <a:r>
              <a:rPr lang="en-US" sz="1800" dirty="0"/>
              <a:t>Pilot: Design and Implementation</a:t>
            </a:r>
            <a:endParaRPr sz="1800" dirty="0"/>
          </a:p>
        </p:txBody>
      </p:sp>
      <p:sp>
        <p:nvSpPr>
          <p:cNvPr id="5" name="Slide Number Placeholder 4">
            <a:extLst>
              <a:ext uri="{FF2B5EF4-FFF2-40B4-BE49-F238E27FC236}">
                <a16:creationId xmlns:a16="http://schemas.microsoft.com/office/drawing/2014/main" id="{46D86820-6451-0AA0-110B-3F37706ABE71}"/>
              </a:ext>
            </a:extLst>
          </p:cNvPr>
          <p:cNvSpPr>
            <a:spLocks noGrp="1"/>
          </p:cNvSpPr>
          <p:nvPr>
            <p:ph type="sldNum" idx="12"/>
          </p:nvPr>
        </p:nvSpPr>
        <p:spPr/>
        <p:txBody>
          <a:bodyPr/>
          <a:lstStyle/>
          <a:p>
            <a:fld id="{00000000-1234-1234-1234-123412341234}" type="slidenum">
              <a:rPr lang="en-US" smtClean="0"/>
              <a:pPr/>
              <a:t>10</a:t>
            </a:fld>
            <a:endParaRPr lang="en-US"/>
          </a:p>
        </p:txBody>
      </p:sp>
      <p:sp>
        <p:nvSpPr>
          <p:cNvPr id="44" name="Rectangle 43">
            <a:extLst>
              <a:ext uri="{FF2B5EF4-FFF2-40B4-BE49-F238E27FC236}">
                <a16:creationId xmlns:a16="http://schemas.microsoft.com/office/drawing/2014/main" id="{695AA838-4F5C-4B45-97D0-CF156D1DCEA6}"/>
              </a:ext>
            </a:extLst>
          </p:cNvPr>
          <p:cNvSpPr/>
          <p:nvPr/>
        </p:nvSpPr>
        <p:spPr>
          <a:xfrm>
            <a:off x="-171264" y="870295"/>
            <a:ext cx="9098090" cy="1021883"/>
          </a:xfrm>
          <a:prstGeom prst="rect">
            <a:avLst/>
          </a:prstGeom>
        </p:spPr>
        <p:txBody>
          <a:bodyPr wrap="square">
            <a:spAutoFit/>
          </a:bodyPr>
          <a:lstStyle/>
          <a:p>
            <a:pPr marL="742950" lvl="1" indent="-285750">
              <a:lnSpc>
                <a:spcPct val="150000"/>
              </a:lnSpc>
              <a:buFont typeface="Arial" panose="020B0604020202020204" pitchFamily="34" charset="0"/>
              <a:buChar char="•"/>
            </a:pPr>
            <a:r>
              <a:rPr lang="en-US" sz="1400" dirty="0"/>
              <a:t>Contact with </a:t>
            </a:r>
            <a:r>
              <a:rPr lang="en-US" sz="1400" dirty="0" err="1"/>
              <a:t>EuroLabs</a:t>
            </a:r>
            <a:r>
              <a:rPr lang="en-US" sz="1400" dirty="0"/>
              <a:t> Partners 2023 -&gt; responses from CNA, HZDR, HUN-REN ATOMKI, LATR-IST</a:t>
            </a:r>
          </a:p>
          <a:p>
            <a:pPr marL="742950" lvl="1" indent="-285750">
              <a:lnSpc>
                <a:spcPct val="150000"/>
              </a:lnSpc>
              <a:buFont typeface="Arial" panose="020B0604020202020204" pitchFamily="34" charset="0"/>
              <a:buChar char="•"/>
            </a:pPr>
            <a:r>
              <a:rPr lang="en-US" sz="1400" dirty="0"/>
              <a:t>Developments within PUNCH4NFDI TA4 </a:t>
            </a:r>
          </a:p>
          <a:p>
            <a:pPr marL="742950" lvl="1" indent="-285750">
              <a:lnSpc>
                <a:spcPct val="150000"/>
              </a:lnSpc>
              <a:buFont typeface="Arial" panose="020B0604020202020204" pitchFamily="34" charset="0"/>
              <a:buChar char="•"/>
            </a:pPr>
            <a:r>
              <a:rPr lang="en-US" sz="1400" dirty="0"/>
              <a:t>Support on base development from Helmholtz Metadata Collaboration (Matter) HZB</a:t>
            </a:r>
          </a:p>
        </p:txBody>
      </p:sp>
      <p:pic>
        <p:nvPicPr>
          <p:cNvPr id="6" name="Picture 5">
            <a:extLst>
              <a:ext uri="{FF2B5EF4-FFF2-40B4-BE49-F238E27FC236}">
                <a16:creationId xmlns:a16="http://schemas.microsoft.com/office/drawing/2014/main" id="{59425464-F7F0-40D6-A850-CD61F8ACEA42}"/>
              </a:ext>
            </a:extLst>
          </p:cNvPr>
          <p:cNvPicPr>
            <a:picLocks noChangeAspect="1"/>
          </p:cNvPicPr>
          <p:nvPr/>
        </p:nvPicPr>
        <p:blipFill rotWithShape="1">
          <a:blip r:embed="rId3"/>
          <a:srcRect l="10246" r="22708"/>
          <a:stretch/>
        </p:blipFill>
        <p:spPr>
          <a:xfrm>
            <a:off x="159504" y="2100368"/>
            <a:ext cx="2017641" cy="1821762"/>
          </a:xfrm>
          <a:prstGeom prst="rect">
            <a:avLst/>
          </a:prstGeom>
          <a:ln>
            <a:solidFill>
              <a:schemeClr val="tx1"/>
            </a:solidFill>
          </a:ln>
        </p:spPr>
      </p:pic>
      <p:sp>
        <p:nvSpPr>
          <p:cNvPr id="47" name="Rectangle 46">
            <a:extLst>
              <a:ext uri="{FF2B5EF4-FFF2-40B4-BE49-F238E27FC236}">
                <a16:creationId xmlns:a16="http://schemas.microsoft.com/office/drawing/2014/main" id="{0DA1DE3B-636F-423E-8146-2067C75CAEA9}"/>
              </a:ext>
            </a:extLst>
          </p:cNvPr>
          <p:cNvSpPr/>
          <p:nvPr/>
        </p:nvSpPr>
        <p:spPr>
          <a:xfrm>
            <a:off x="592231" y="3897653"/>
            <a:ext cx="1050471" cy="375552"/>
          </a:xfrm>
          <a:prstGeom prst="rect">
            <a:avLst/>
          </a:prstGeom>
        </p:spPr>
        <p:txBody>
          <a:bodyPr wrap="square">
            <a:spAutoFit/>
          </a:bodyPr>
          <a:lstStyle/>
          <a:p>
            <a:pPr marL="0" lvl="1">
              <a:lnSpc>
                <a:spcPct val="150000"/>
              </a:lnSpc>
            </a:pPr>
            <a:r>
              <a:rPr lang="en-US" sz="1400" dirty="0"/>
              <a:t>Git Project</a:t>
            </a:r>
          </a:p>
        </p:txBody>
      </p:sp>
      <p:sp>
        <p:nvSpPr>
          <p:cNvPr id="48" name="Rectangle 47">
            <a:extLst>
              <a:ext uri="{FF2B5EF4-FFF2-40B4-BE49-F238E27FC236}">
                <a16:creationId xmlns:a16="http://schemas.microsoft.com/office/drawing/2014/main" id="{0BBB0316-7AD6-4C28-BF44-92BA2932838D}"/>
              </a:ext>
            </a:extLst>
          </p:cNvPr>
          <p:cNvSpPr/>
          <p:nvPr/>
        </p:nvSpPr>
        <p:spPr>
          <a:xfrm>
            <a:off x="2609872" y="3897653"/>
            <a:ext cx="1709057" cy="375552"/>
          </a:xfrm>
          <a:prstGeom prst="rect">
            <a:avLst/>
          </a:prstGeom>
        </p:spPr>
        <p:txBody>
          <a:bodyPr wrap="square">
            <a:spAutoFit/>
          </a:bodyPr>
          <a:lstStyle/>
          <a:p>
            <a:pPr marL="0" lvl="1">
              <a:lnSpc>
                <a:spcPct val="150000"/>
              </a:lnSpc>
            </a:pPr>
            <a:r>
              <a:rPr lang="en-US" sz="1400" dirty="0"/>
              <a:t>Basic Spreadsheet</a:t>
            </a:r>
          </a:p>
        </p:txBody>
      </p:sp>
      <p:pic>
        <p:nvPicPr>
          <p:cNvPr id="8" name="Picture 7">
            <a:extLst>
              <a:ext uri="{FF2B5EF4-FFF2-40B4-BE49-F238E27FC236}">
                <a16:creationId xmlns:a16="http://schemas.microsoft.com/office/drawing/2014/main" id="{5D5289EC-D5E7-46E0-A5B3-7B56DA83F2A8}"/>
              </a:ext>
            </a:extLst>
          </p:cNvPr>
          <p:cNvPicPr>
            <a:picLocks noChangeAspect="1"/>
          </p:cNvPicPr>
          <p:nvPr/>
        </p:nvPicPr>
        <p:blipFill rotWithShape="1">
          <a:blip r:embed="rId4"/>
          <a:srcRect r="65803"/>
          <a:stretch/>
        </p:blipFill>
        <p:spPr>
          <a:xfrm>
            <a:off x="2409398" y="2100369"/>
            <a:ext cx="2017642" cy="1821761"/>
          </a:xfrm>
          <a:prstGeom prst="rect">
            <a:avLst/>
          </a:prstGeom>
          <a:ln>
            <a:solidFill>
              <a:schemeClr val="tx1"/>
            </a:solidFill>
          </a:ln>
        </p:spPr>
      </p:pic>
      <p:pic>
        <p:nvPicPr>
          <p:cNvPr id="51" name="Google Shape;411;g30951582e9f_0_1701">
            <a:extLst>
              <a:ext uri="{FF2B5EF4-FFF2-40B4-BE49-F238E27FC236}">
                <a16:creationId xmlns:a16="http://schemas.microsoft.com/office/drawing/2014/main" id="{D2EF0618-A690-49AB-AA55-009ACFEBE743}"/>
              </a:ext>
            </a:extLst>
          </p:cNvPr>
          <p:cNvPicPr preferRelativeResize="0"/>
          <p:nvPr/>
        </p:nvPicPr>
        <p:blipFill rotWithShape="1">
          <a:blip r:embed="rId5">
            <a:alphaModFix/>
          </a:blip>
          <a:srcRect r="29819"/>
          <a:stretch/>
        </p:blipFill>
        <p:spPr>
          <a:xfrm>
            <a:off x="4659293" y="2112716"/>
            <a:ext cx="2017640" cy="1821760"/>
          </a:xfrm>
          <a:prstGeom prst="rect">
            <a:avLst/>
          </a:prstGeom>
          <a:noFill/>
          <a:ln>
            <a:solidFill>
              <a:schemeClr val="tx1"/>
            </a:solidFill>
          </a:ln>
          <a:effectLst>
            <a:outerShdw blurRad="57150" dist="19050" dir="5400000" algn="bl" rotWithShape="0">
              <a:srgbClr val="000000">
                <a:alpha val="50000"/>
              </a:srgbClr>
            </a:outerShdw>
          </a:effectLst>
        </p:spPr>
      </p:pic>
      <p:pic>
        <p:nvPicPr>
          <p:cNvPr id="52" name="Google Shape;381;g30a17bd647d_0_47">
            <a:extLst>
              <a:ext uri="{FF2B5EF4-FFF2-40B4-BE49-F238E27FC236}">
                <a16:creationId xmlns:a16="http://schemas.microsoft.com/office/drawing/2014/main" id="{DF8D57CD-DB61-4631-9E47-7425CEFA3DDA}"/>
              </a:ext>
            </a:extLst>
          </p:cNvPr>
          <p:cNvPicPr preferRelativeResize="0"/>
          <p:nvPr/>
        </p:nvPicPr>
        <p:blipFill>
          <a:blip r:embed="rId6">
            <a:alphaModFix/>
          </a:blip>
          <a:stretch>
            <a:fillRect/>
          </a:stretch>
        </p:blipFill>
        <p:spPr>
          <a:xfrm>
            <a:off x="6909187" y="2100370"/>
            <a:ext cx="2017639" cy="1821759"/>
          </a:xfrm>
          <a:prstGeom prst="rect">
            <a:avLst/>
          </a:prstGeom>
          <a:noFill/>
          <a:ln>
            <a:solidFill>
              <a:schemeClr val="tx1"/>
            </a:solidFill>
          </a:ln>
          <a:effectLst>
            <a:outerShdw blurRad="57150" dist="19050" dir="5400000" algn="bl" rotWithShape="0">
              <a:srgbClr val="000000">
                <a:alpha val="50000"/>
              </a:srgbClr>
            </a:outerShdw>
          </a:effectLst>
        </p:spPr>
      </p:pic>
      <p:sp>
        <p:nvSpPr>
          <p:cNvPr id="2" name="Rectangle 1">
            <a:extLst>
              <a:ext uri="{FF2B5EF4-FFF2-40B4-BE49-F238E27FC236}">
                <a16:creationId xmlns:a16="http://schemas.microsoft.com/office/drawing/2014/main" id="{4EC66DCE-AF46-4B90-B83E-13C750E80AF7}"/>
              </a:ext>
            </a:extLst>
          </p:cNvPr>
          <p:cNvSpPr/>
          <p:nvPr/>
        </p:nvSpPr>
        <p:spPr>
          <a:xfrm rot="20746594">
            <a:off x="1627828" y="741601"/>
            <a:ext cx="5646178" cy="280533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2E1F6964-2814-44A3-BD7B-5B313F17B2DE}"/>
              </a:ext>
            </a:extLst>
          </p:cNvPr>
          <p:cNvSpPr/>
          <p:nvPr/>
        </p:nvSpPr>
        <p:spPr>
          <a:xfrm>
            <a:off x="4916473" y="3897653"/>
            <a:ext cx="1655486" cy="375552"/>
          </a:xfrm>
          <a:prstGeom prst="rect">
            <a:avLst/>
          </a:prstGeom>
        </p:spPr>
        <p:txBody>
          <a:bodyPr wrap="square">
            <a:spAutoFit/>
          </a:bodyPr>
          <a:lstStyle/>
          <a:p>
            <a:pPr marL="0" lvl="1">
              <a:lnSpc>
                <a:spcPct val="150000"/>
              </a:lnSpc>
            </a:pPr>
            <a:r>
              <a:rPr lang="en-US" sz="1400" dirty="0"/>
              <a:t>Django Backend</a:t>
            </a:r>
          </a:p>
        </p:txBody>
      </p:sp>
      <p:sp>
        <p:nvSpPr>
          <p:cNvPr id="54" name="Rectangle 53">
            <a:extLst>
              <a:ext uri="{FF2B5EF4-FFF2-40B4-BE49-F238E27FC236}">
                <a16:creationId xmlns:a16="http://schemas.microsoft.com/office/drawing/2014/main" id="{23221C05-B98B-44AC-98A8-4742C57A67A8}"/>
              </a:ext>
            </a:extLst>
          </p:cNvPr>
          <p:cNvSpPr/>
          <p:nvPr/>
        </p:nvSpPr>
        <p:spPr>
          <a:xfrm>
            <a:off x="7074247" y="3897653"/>
            <a:ext cx="1803053" cy="375552"/>
          </a:xfrm>
          <a:prstGeom prst="rect">
            <a:avLst/>
          </a:prstGeom>
        </p:spPr>
        <p:txBody>
          <a:bodyPr wrap="square">
            <a:spAutoFit/>
          </a:bodyPr>
          <a:lstStyle/>
          <a:p>
            <a:pPr marL="0" lvl="1">
              <a:lnSpc>
                <a:spcPct val="150000"/>
              </a:lnSpc>
            </a:pPr>
            <a:r>
              <a:rPr lang="en-US" sz="1400" dirty="0"/>
              <a:t>JSON/XML Schema</a:t>
            </a:r>
          </a:p>
        </p:txBody>
      </p:sp>
      <p:pic>
        <p:nvPicPr>
          <p:cNvPr id="3" name="Picture 2">
            <a:extLst>
              <a:ext uri="{FF2B5EF4-FFF2-40B4-BE49-F238E27FC236}">
                <a16:creationId xmlns:a16="http://schemas.microsoft.com/office/drawing/2014/main" id="{8989B8D1-6070-4F03-AF98-292EE7A5EC60}"/>
              </a:ext>
            </a:extLst>
          </p:cNvPr>
          <p:cNvPicPr>
            <a:picLocks noChangeAspect="1"/>
          </p:cNvPicPr>
          <p:nvPr/>
        </p:nvPicPr>
        <p:blipFill>
          <a:blip r:embed="rId7"/>
          <a:stretch>
            <a:fillRect/>
          </a:stretch>
        </p:blipFill>
        <p:spPr>
          <a:xfrm rot="20605053">
            <a:off x="2323824" y="1296119"/>
            <a:ext cx="4254183" cy="1844431"/>
          </a:xfrm>
          <a:prstGeom prst="rect">
            <a:avLst/>
          </a:prstGeom>
        </p:spPr>
      </p:pic>
      <p:sp>
        <p:nvSpPr>
          <p:cNvPr id="4" name="TextBox 3">
            <a:extLst>
              <a:ext uri="{FF2B5EF4-FFF2-40B4-BE49-F238E27FC236}">
                <a16:creationId xmlns:a16="http://schemas.microsoft.com/office/drawing/2014/main" id="{E1387C57-FB83-43B8-BF2A-A696151F5B23}"/>
              </a:ext>
            </a:extLst>
          </p:cNvPr>
          <p:cNvSpPr txBox="1"/>
          <p:nvPr/>
        </p:nvSpPr>
        <p:spPr>
          <a:xfrm rot="20626624">
            <a:off x="1678775" y="989562"/>
            <a:ext cx="5027979" cy="369332"/>
          </a:xfrm>
          <a:prstGeom prst="rect">
            <a:avLst/>
          </a:prstGeom>
          <a:solidFill>
            <a:schemeClr val="bg1"/>
          </a:solidFill>
        </p:spPr>
        <p:txBody>
          <a:bodyPr wrap="none" rtlCol="0">
            <a:spAutoFit/>
          </a:bodyPr>
          <a:lstStyle/>
          <a:p>
            <a:r>
              <a:rPr lang="en-GB" dirty="0"/>
              <a:t>CHEP Conference Proceedings (In Publication)</a:t>
            </a:r>
          </a:p>
        </p:txBody>
      </p:sp>
      <p:sp>
        <p:nvSpPr>
          <p:cNvPr id="7" name="Rectangle 1">
            <a:extLst>
              <a:ext uri="{FF2B5EF4-FFF2-40B4-BE49-F238E27FC236}">
                <a16:creationId xmlns:a16="http://schemas.microsoft.com/office/drawing/2014/main" id="{A6190FDE-7736-4500-AD6A-C4C8A708FC5E}"/>
              </a:ext>
            </a:extLst>
          </p:cNvPr>
          <p:cNvSpPr>
            <a:spLocks noChangeArrowheads="1"/>
          </p:cNvSpPr>
          <p:nvPr/>
        </p:nvSpPr>
        <p:spPr bwMode="auto">
          <a:xfrm>
            <a:off x="2692248" y="4479295"/>
            <a:ext cx="39340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Unicode MS"/>
                <a:hlinkClick r:id="rId8"/>
              </a:rPr>
              <a:t>Software: https://doi.org/10.5281/zenodo.14770678</a:t>
            </a:r>
            <a:r>
              <a:rPr kumimoji="0" lang="en-US" altLang="en-US" sz="1200" b="1" i="0" u="none" strike="noStrike" cap="none" normalizeH="0" baseline="0" dirty="0">
                <a:ln>
                  <a:noFill/>
                </a:ln>
                <a:solidFill>
                  <a:schemeClr val="tx1"/>
                </a:solidFill>
                <a:effectLst/>
                <a:latin typeface="Arial Unicode MS"/>
              </a:rPr>
              <a:t> </a:t>
            </a:r>
            <a:r>
              <a:rPr kumimoji="0" lang="en-US" altLang="en-US" sz="700" b="1" i="0" u="none" strike="noStrike" cap="none" normalizeH="0" baseline="0" dirty="0">
                <a:ln>
                  <a:noFill/>
                </a:ln>
                <a:solidFill>
                  <a:schemeClr val="tx1"/>
                </a:solidFill>
                <a:effectLst/>
              </a:rPr>
              <a:t> </a:t>
            </a:r>
            <a:endParaRPr kumimoji="0" lang="en-US" altLang="en-US" sz="28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18131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71" name="Google Shape;571;g30a2a8bf0cc_0_34"/>
          <p:cNvSpPr txBox="1">
            <a:spLocks noGrp="1"/>
          </p:cNvSpPr>
          <p:nvPr>
            <p:ph idx="1"/>
          </p:nvPr>
        </p:nvSpPr>
        <p:spPr>
          <a:xfrm>
            <a:off x="5567662" y="4030754"/>
            <a:ext cx="2659275" cy="308025"/>
          </a:xfrm>
          <a:prstGeom prst="rect">
            <a:avLst/>
          </a:prstGeom>
          <a:noFill/>
          <a:ln>
            <a:noFill/>
          </a:ln>
        </p:spPr>
        <p:txBody>
          <a:bodyPr spcFirstLastPara="1" wrap="square" lIns="68569" tIns="34275" rIns="68569" bIns="34275" anchor="t" anchorCtr="0">
            <a:noAutofit/>
          </a:bodyPr>
          <a:lstStyle/>
          <a:p>
            <a:pPr marL="0" indent="0">
              <a:buNone/>
            </a:pPr>
            <a:r>
              <a:rPr lang="en-US" sz="1600" dirty="0"/>
              <a:t>Funded by:</a:t>
            </a:r>
            <a:endParaRPr sz="1600" dirty="0"/>
          </a:p>
        </p:txBody>
      </p:sp>
      <p:grpSp>
        <p:nvGrpSpPr>
          <p:cNvPr id="573" name="Google Shape;573;g30a2a8bf0cc_0_34"/>
          <p:cNvGrpSpPr/>
          <p:nvPr/>
        </p:nvGrpSpPr>
        <p:grpSpPr>
          <a:xfrm>
            <a:off x="5589225" y="1766287"/>
            <a:ext cx="3513545" cy="2319636"/>
            <a:chOff x="7423549" y="1965437"/>
            <a:chExt cx="4684726" cy="3092848"/>
          </a:xfrm>
        </p:grpSpPr>
        <p:pic>
          <p:nvPicPr>
            <p:cNvPr id="574" name="Google Shape;574;g30a2a8bf0cc_0_34"/>
            <p:cNvPicPr preferRelativeResize="0"/>
            <p:nvPr/>
          </p:nvPicPr>
          <p:blipFill rotWithShape="1">
            <a:blip r:embed="rId3">
              <a:alphaModFix/>
            </a:blip>
            <a:srcRect/>
            <a:stretch/>
          </p:blipFill>
          <p:spPr>
            <a:xfrm>
              <a:off x="8408922" y="4158785"/>
              <a:ext cx="2878402" cy="899500"/>
            </a:xfrm>
            <a:prstGeom prst="rect">
              <a:avLst/>
            </a:prstGeom>
            <a:noFill/>
            <a:ln>
              <a:noFill/>
            </a:ln>
          </p:spPr>
        </p:pic>
        <p:pic>
          <p:nvPicPr>
            <p:cNvPr id="575" name="Google Shape;575;g30a2a8bf0cc_0_34"/>
            <p:cNvPicPr preferRelativeResize="0"/>
            <p:nvPr/>
          </p:nvPicPr>
          <p:blipFill rotWithShape="1">
            <a:blip r:embed="rId4">
              <a:alphaModFix/>
            </a:blip>
            <a:srcRect/>
            <a:stretch/>
          </p:blipFill>
          <p:spPr>
            <a:xfrm>
              <a:off x="10262900" y="1965437"/>
              <a:ext cx="1845376" cy="1155000"/>
            </a:xfrm>
            <a:prstGeom prst="rect">
              <a:avLst/>
            </a:prstGeom>
            <a:noFill/>
            <a:ln>
              <a:noFill/>
            </a:ln>
          </p:spPr>
        </p:pic>
        <p:pic>
          <p:nvPicPr>
            <p:cNvPr id="576" name="Google Shape;576;g30a2a8bf0cc_0_34"/>
            <p:cNvPicPr preferRelativeResize="0"/>
            <p:nvPr/>
          </p:nvPicPr>
          <p:blipFill rotWithShape="1">
            <a:blip r:embed="rId5">
              <a:alphaModFix/>
            </a:blip>
            <a:srcRect/>
            <a:stretch/>
          </p:blipFill>
          <p:spPr>
            <a:xfrm>
              <a:off x="7584325" y="3208062"/>
              <a:ext cx="1632750" cy="787500"/>
            </a:xfrm>
            <a:prstGeom prst="rect">
              <a:avLst/>
            </a:prstGeom>
            <a:noFill/>
            <a:ln>
              <a:noFill/>
            </a:ln>
          </p:spPr>
        </p:pic>
        <p:pic>
          <p:nvPicPr>
            <p:cNvPr id="577" name="Google Shape;577;g30a2a8bf0cc_0_34" descr="Consortia PUNCH4NFDI | NFDI"/>
            <p:cNvPicPr preferRelativeResize="0"/>
            <p:nvPr/>
          </p:nvPicPr>
          <p:blipFill rotWithShape="1">
            <a:blip r:embed="rId6">
              <a:alphaModFix/>
            </a:blip>
            <a:srcRect/>
            <a:stretch/>
          </p:blipFill>
          <p:spPr>
            <a:xfrm>
              <a:off x="10735850" y="3152059"/>
              <a:ext cx="899482" cy="899500"/>
            </a:xfrm>
            <a:prstGeom prst="rect">
              <a:avLst/>
            </a:prstGeom>
            <a:noFill/>
            <a:ln>
              <a:noFill/>
            </a:ln>
          </p:spPr>
        </p:pic>
        <p:pic>
          <p:nvPicPr>
            <p:cNvPr id="578" name="Google Shape;578;g30a2a8bf0cc_0_34"/>
            <p:cNvPicPr preferRelativeResize="0"/>
            <p:nvPr/>
          </p:nvPicPr>
          <p:blipFill>
            <a:blip r:embed="rId7">
              <a:alphaModFix/>
            </a:blip>
            <a:stretch>
              <a:fillRect/>
            </a:stretch>
          </p:blipFill>
          <p:spPr>
            <a:xfrm>
              <a:off x="7423549" y="2265875"/>
              <a:ext cx="1954326" cy="554100"/>
            </a:xfrm>
            <a:prstGeom prst="rect">
              <a:avLst/>
            </a:prstGeom>
            <a:noFill/>
            <a:ln>
              <a:noFill/>
            </a:ln>
          </p:spPr>
        </p:pic>
      </p:grpSp>
      <p:sp>
        <p:nvSpPr>
          <p:cNvPr id="33" name="TextBox 32">
            <a:extLst>
              <a:ext uri="{FF2B5EF4-FFF2-40B4-BE49-F238E27FC236}">
                <a16:creationId xmlns:a16="http://schemas.microsoft.com/office/drawing/2014/main" id="{AF062BBD-E1DF-4CAF-B721-FB75ADAE11A9}"/>
              </a:ext>
            </a:extLst>
          </p:cNvPr>
          <p:cNvSpPr txBox="1"/>
          <p:nvPr/>
        </p:nvSpPr>
        <p:spPr>
          <a:xfrm>
            <a:off x="234164" y="4110581"/>
            <a:ext cx="3717635" cy="738664"/>
          </a:xfrm>
          <a:prstGeom prst="rect">
            <a:avLst/>
          </a:prstGeom>
          <a:noFill/>
        </p:spPr>
        <p:txBody>
          <a:bodyPr wrap="square">
            <a:spAutoFit/>
          </a:bodyPr>
          <a:lstStyle/>
          <a:p>
            <a:r>
              <a:rPr lang="en-GB" sz="1050" dirty="0"/>
              <a:t>The authors acknowledge the OSCARS project, which has</a:t>
            </a:r>
          </a:p>
          <a:p>
            <a:r>
              <a:rPr lang="en-GB" sz="1050" dirty="0"/>
              <a:t>received funding from the European Commission’s Horizon</a:t>
            </a:r>
          </a:p>
          <a:p>
            <a:r>
              <a:rPr lang="en-GB" sz="1050" dirty="0"/>
              <a:t>Europe Research and Innovation programme under grant</a:t>
            </a:r>
          </a:p>
          <a:p>
            <a:r>
              <a:rPr lang="en-GB" sz="1050" dirty="0"/>
              <a:t>agreement No. 101129751</a:t>
            </a:r>
          </a:p>
        </p:txBody>
      </p:sp>
      <p:sp>
        <p:nvSpPr>
          <p:cNvPr id="35" name="TextShape 1">
            <a:extLst>
              <a:ext uri="{FF2B5EF4-FFF2-40B4-BE49-F238E27FC236}">
                <a16:creationId xmlns:a16="http://schemas.microsoft.com/office/drawing/2014/main" id="{479E45A9-6AD2-405B-ADDB-55080D2A63C2}"/>
              </a:ext>
            </a:extLst>
          </p:cNvPr>
          <p:cNvSpPr txBox="1"/>
          <p:nvPr/>
        </p:nvSpPr>
        <p:spPr>
          <a:xfrm>
            <a:off x="108000" y="36000"/>
            <a:ext cx="6314703" cy="617257"/>
          </a:xfrm>
          <a:prstGeom prst="rect">
            <a:avLst/>
          </a:prstGeom>
          <a:noFill/>
          <a:ln>
            <a:noFill/>
          </a:ln>
        </p:spPr>
        <p:txBody>
          <a:bodyPr anchor="b"/>
          <a:lstStyle/>
          <a:p>
            <a:r>
              <a:rPr lang="en-GB" b="1" strike="noStrike" spc="-1" dirty="0">
                <a:solidFill>
                  <a:srgbClr val="333333"/>
                </a:solidFill>
                <a:latin typeface="Arial"/>
                <a:ea typeface="Arial"/>
              </a:rPr>
              <a:t>Nuclear, </a:t>
            </a:r>
            <a:r>
              <a:rPr lang="en-GB" b="1" strike="noStrike" spc="-1" dirty="0" err="1">
                <a:solidFill>
                  <a:srgbClr val="333333"/>
                </a:solidFill>
                <a:latin typeface="Arial"/>
                <a:ea typeface="Arial"/>
              </a:rPr>
              <a:t>Astroparticle</a:t>
            </a:r>
            <a:r>
              <a:rPr lang="en-GB" b="1" spc="-1" dirty="0">
                <a:solidFill>
                  <a:srgbClr val="333333"/>
                </a:solidFill>
                <a:latin typeface="Arial"/>
                <a:ea typeface="Arial"/>
              </a:rPr>
              <a:t>, and </a:t>
            </a:r>
            <a:r>
              <a:rPr lang="en-GB" b="1" strike="noStrike" spc="-1" dirty="0">
                <a:solidFill>
                  <a:srgbClr val="333333"/>
                </a:solidFill>
                <a:latin typeface="Arial"/>
                <a:ea typeface="Arial"/>
              </a:rPr>
              <a:t>Particle Physics Metadata Integration for </a:t>
            </a:r>
            <a:r>
              <a:rPr lang="en-GB" b="1" strike="noStrike" spc="-1" dirty="0" err="1">
                <a:solidFill>
                  <a:srgbClr val="333333"/>
                </a:solidFill>
                <a:latin typeface="Arial"/>
                <a:ea typeface="Arial"/>
              </a:rPr>
              <a:t>eXperiments</a:t>
            </a:r>
            <a:r>
              <a:rPr lang="en-GB" b="1" strike="noStrike" spc="-1" dirty="0">
                <a:solidFill>
                  <a:srgbClr val="333333"/>
                </a:solidFill>
                <a:latin typeface="Arial"/>
                <a:ea typeface="Arial"/>
              </a:rPr>
              <a:t> (2024 - 2026)</a:t>
            </a:r>
            <a:endParaRPr lang="de-DE" spc="-1" dirty="0">
              <a:solidFill>
                <a:srgbClr val="000000"/>
              </a:solidFill>
            </a:endParaRPr>
          </a:p>
        </p:txBody>
      </p:sp>
      <p:sp>
        <p:nvSpPr>
          <p:cNvPr id="36" name="Rectangle 35">
            <a:extLst>
              <a:ext uri="{FF2B5EF4-FFF2-40B4-BE49-F238E27FC236}">
                <a16:creationId xmlns:a16="http://schemas.microsoft.com/office/drawing/2014/main" id="{7C54589D-643F-40E1-94B3-2E613C90D753}"/>
              </a:ext>
            </a:extLst>
          </p:cNvPr>
          <p:cNvSpPr/>
          <p:nvPr/>
        </p:nvSpPr>
        <p:spPr>
          <a:xfrm>
            <a:off x="327526" y="958571"/>
            <a:ext cx="8488948" cy="769441"/>
          </a:xfrm>
          <a:prstGeom prst="rect">
            <a:avLst/>
          </a:prstGeom>
        </p:spPr>
        <p:txBody>
          <a:bodyPr wrap="square">
            <a:spAutoFit/>
          </a:bodyPr>
          <a:lstStyle/>
          <a:p>
            <a:r>
              <a:rPr lang="en-US" sz="1100" i="1" dirty="0"/>
              <a:t>The NAPMIX project emerged to address a significant gap in nuclear, </a:t>
            </a:r>
            <a:r>
              <a:rPr lang="en-US" sz="1100" i="1" dirty="0" err="1"/>
              <a:t>astroparticle</a:t>
            </a:r>
            <a:r>
              <a:rPr lang="en-US" sz="1100" i="1" dirty="0"/>
              <a:t> and particle physics: the lack of a unified metadata schema necessary for achieving FAIR datasets. This challenge extends to the fields of particle and </a:t>
            </a:r>
            <a:r>
              <a:rPr lang="en-US" sz="1100" i="1" dirty="0" err="1"/>
              <a:t>astro</a:t>
            </a:r>
            <a:r>
              <a:rPr lang="en-US" sz="1100" i="1" dirty="0"/>
              <a:t>-particle physics, highlighting the need for a collaborative European effort to </a:t>
            </a:r>
            <a:r>
              <a:rPr lang="en-US" sz="1100" i="1" dirty="0">
                <a:highlight>
                  <a:srgbClr val="FFFF00"/>
                </a:highlight>
              </a:rPr>
              <a:t>create a common metadata schema with user-friendly infrastructure</a:t>
            </a:r>
            <a:r>
              <a:rPr lang="en-US" sz="1100" i="1" dirty="0"/>
              <a:t>. By integrating expertise across these domains, NAPMIX aims to enhance data management practices.</a:t>
            </a:r>
          </a:p>
        </p:txBody>
      </p:sp>
      <p:sp>
        <p:nvSpPr>
          <p:cNvPr id="37" name="TextBox 36">
            <a:extLst>
              <a:ext uri="{FF2B5EF4-FFF2-40B4-BE49-F238E27FC236}">
                <a16:creationId xmlns:a16="http://schemas.microsoft.com/office/drawing/2014/main" id="{F48CB7F5-102F-4F30-B37A-E52D79832EF3}"/>
              </a:ext>
            </a:extLst>
          </p:cNvPr>
          <p:cNvSpPr txBox="1"/>
          <p:nvPr/>
        </p:nvSpPr>
        <p:spPr>
          <a:xfrm>
            <a:off x="199537" y="663587"/>
            <a:ext cx="8944463" cy="307777"/>
          </a:xfrm>
          <a:prstGeom prst="rect">
            <a:avLst/>
          </a:prstGeom>
          <a:noFill/>
        </p:spPr>
        <p:txBody>
          <a:bodyPr wrap="square">
            <a:spAutoFit/>
          </a:bodyPr>
          <a:lstStyle/>
          <a:p>
            <a:r>
              <a:rPr lang="en-US" sz="1400" dirty="0">
                <a:hlinkClick r:id="rId8"/>
              </a:rPr>
              <a:t>https://www.oscars-project.eu/projects/napmix-nuclear-astro-and-particle-metadata-integration-experiments</a:t>
            </a:r>
            <a:r>
              <a:rPr lang="en-US" sz="1400" dirty="0"/>
              <a:t> </a:t>
            </a:r>
            <a:endParaRPr lang="en-GB" sz="1400" dirty="0"/>
          </a:p>
        </p:txBody>
      </p:sp>
      <p:pic>
        <p:nvPicPr>
          <p:cNvPr id="38" name="Picture 37">
            <a:extLst>
              <a:ext uri="{FF2B5EF4-FFF2-40B4-BE49-F238E27FC236}">
                <a16:creationId xmlns:a16="http://schemas.microsoft.com/office/drawing/2014/main" id="{78F6967D-B528-4AE0-9250-797BE242EBA9}"/>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35125" y="4404352"/>
            <a:ext cx="3498445" cy="546440"/>
          </a:xfrm>
          <a:prstGeom prst="rect">
            <a:avLst/>
          </a:prstGeom>
          <a:noFill/>
          <a:ln>
            <a:noFill/>
          </a:ln>
        </p:spPr>
      </p:pic>
      <p:sp>
        <p:nvSpPr>
          <p:cNvPr id="5" name="Rectangle 4">
            <a:extLst>
              <a:ext uri="{FF2B5EF4-FFF2-40B4-BE49-F238E27FC236}">
                <a16:creationId xmlns:a16="http://schemas.microsoft.com/office/drawing/2014/main" id="{DA3EDDC5-73E5-4A2C-8CD0-2A8745312FD0}"/>
              </a:ext>
            </a:extLst>
          </p:cNvPr>
          <p:cNvSpPr/>
          <p:nvPr/>
        </p:nvSpPr>
        <p:spPr>
          <a:xfrm>
            <a:off x="5497554" y="1772552"/>
            <a:ext cx="3536016" cy="21862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Group 5">
            <a:extLst>
              <a:ext uri="{FF2B5EF4-FFF2-40B4-BE49-F238E27FC236}">
                <a16:creationId xmlns:a16="http://schemas.microsoft.com/office/drawing/2014/main" id="{3BDB26C8-B07D-4D71-B76F-8ADBD0819A8C}"/>
              </a:ext>
            </a:extLst>
          </p:cNvPr>
          <p:cNvGrpSpPr/>
          <p:nvPr/>
        </p:nvGrpSpPr>
        <p:grpSpPr>
          <a:xfrm>
            <a:off x="243655" y="1728012"/>
            <a:ext cx="4986380" cy="2230824"/>
            <a:chOff x="109662" y="1728012"/>
            <a:chExt cx="4986380" cy="2230824"/>
          </a:xfrm>
        </p:grpSpPr>
        <p:grpSp>
          <p:nvGrpSpPr>
            <p:cNvPr id="555" name="Google Shape;555;g30a2a8bf0cc_0_34"/>
            <p:cNvGrpSpPr/>
            <p:nvPr/>
          </p:nvGrpSpPr>
          <p:grpSpPr>
            <a:xfrm>
              <a:off x="199537" y="1728012"/>
              <a:ext cx="4182701" cy="2023168"/>
              <a:chOff x="266050" y="2132050"/>
              <a:chExt cx="5576935" cy="2697557"/>
            </a:xfrm>
          </p:grpSpPr>
          <p:pic>
            <p:nvPicPr>
              <p:cNvPr id="556" name="Google Shape;556;g30a2a8bf0cc_0_34"/>
              <p:cNvPicPr preferRelativeResize="0"/>
              <p:nvPr/>
            </p:nvPicPr>
            <p:blipFill rotWithShape="1">
              <a:blip r:embed="rId10">
                <a:alphaModFix/>
              </a:blip>
              <a:srcRect/>
              <a:stretch/>
            </p:blipFill>
            <p:spPr>
              <a:xfrm>
                <a:off x="266050" y="2132050"/>
                <a:ext cx="1388083" cy="925381"/>
              </a:xfrm>
              <a:prstGeom prst="rect">
                <a:avLst/>
              </a:prstGeom>
              <a:noFill/>
              <a:ln>
                <a:noFill/>
              </a:ln>
            </p:spPr>
          </p:pic>
          <p:pic>
            <p:nvPicPr>
              <p:cNvPr id="557" name="Google Shape;557;g30a2a8bf0cc_0_34"/>
              <p:cNvPicPr preferRelativeResize="0"/>
              <p:nvPr/>
            </p:nvPicPr>
            <p:blipFill rotWithShape="1">
              <a:blip r:embed="rId11">
                <a:alphaModFix/>
              </a:blip>
              <a:srcRect/>
              <a:stretch/>
            </p:blipFill>
            <p:spPr>
              <a:xfrm>
                <a:off x="1855829" y="2433944"/>
                <a:ext cx="1601518" cy="321594"/>
              </a:xfrm>
              <a:prstGeom prst="rect">
                <a:avLst/>
              </a:prstGeom>
              <a:noFill/>
              <a:ln>
                <a:noFill/>
              </a:ln>
            </p:spPr>
          </p:pic>
          <p:pic>
            <p:nvPicPr>
              <p:cNvPr id="559" name="Google Shape;559;g30a2a8bf0cc_0_34"/>
              <p:cNvPicPr preferRelativeResize="0"/>
              <p:nvPr/>
            </p:nvPicPr>
            <p:blipFill rotWithShape="1">
              <a:blip r:embed="rId12">
                <a:alphaModFix/>
              </a:blip>
              <a:srcRect/>
              <a:stretch/>
            </p:blipFill>
            <p:spPr>
              <a:xfrm>
                <a:off x="3853092" y="4508012"/>
                <a:ext cx="1023852" cy="321595"/>
              </a:xfrm>
              <a:prstGeom prst="rect">
                <a:avLst/>
              </a:prstGeom>
              <a:noFill/>
              <a:ln>
                <a:noFill/>
              </a:ln>
            </p:spPr>
          </p:pic>
          <p:pic>
            <p:nvPicPr>
              <p:cNvPr id="560" name="Google Shape;560;g30a2a8bf0cc_0_34"/>
              <p:cNvPicPr preferRelativeResize="0"/>
              <p:nvPr/>
            </p:nvPicPr>
            <p:blipFill rotWithShape="1">
              <a:blip r:embed="rId13">
                <a:alphaModFix/>
              </a:blip>
              <a:srcRect/>
              <a:stretch/>
            </p:blipFill>
            <p:spPr>
              <a:xfrm>
                <a:off x="266051" y="3057432"/>
                <a:ext cx="1388070" cy="296123"/>
              </a:xfrm>
              <a:prstGeom prst="rect">
                <a:avLst/>
              </a:prstGeom>
              <a:noFill/>
              <a:ln>
                <a:noFill/>
              </a:ln>
            </p:spPr>
          </p:pic>
          <p:pic>
            <p:nvPicPr>
              <p:cNvPr id="561" name="Google Shape;561;g30a2a8bf0cc_0_34"/>
              <p:cNvPicPr preferRelativeResize="0"/>
              <p:nvPr/>
            </p:nvPicPr>
            <p:blipFill rotWithShape="1">
              <a:blip r:embed="rId14">
                <a:alphaModFix/>
              </a:blip>
              <a:srcRect/>
              <a:stretch/>
            </p:blipFill>
            <p:spPr>
              <a:xfrm>
                <a:off x="4558601" y="3655442"/>
                <a:ext cx="1284375" cy="490509"/>
              </a:xfrm>
              <a:prstGeom prst="rect">
                <a:avLst/>
              </a:prstGeom>
              <a:noFill/>
              <a:ln>
                <a:noFill/>
              </a:ln>
            </p:spPr>
          </p:pic>
          <p:pic>
            <p:nvPicPr>
              <p:cNvPr id="562" name="Google Shape;562;g30a2a8bf0cc_0_34"/>
              <p:cNvPicPr preferRelativeResize="0"/>
              <p:nvPr/>
            </p:nvPicPr>
            <p:blipFill rotWithShape="1">
              <a:blip r:embed="rId15">
                <a:alphaModFix/>
              </a:blip>
              <a:srcRect/>
              <a:stretch/>
            </p:blipFill>
            <p:spPr>
              <a:xfrm>
                <a:off x="3544698" y="2999460"/>
                <a:ext cx="1166044" cy="412075"/>
              </a:xfrm>
              <a:prstGeom prst="rect">
                <a:avLst/>
              </a:prstGeom>
              <a:noFill/>
              <a:ln>
                <a:noFill/>
              </a:ln>
            </p:spPr>
          </p:pic>
          <p:pic>
            <p:nvPicPr>
              <p:cNvPr id="563" name="Google Shape;563;g30a2a8bf0cc_0_34"/>
              <p:cNvPicPr preferRelativeResize="0"/>
              <p:nvPr/>
            </p:nvPicPr>
            <p:blipFill rotWithShape="1">
              <a:blip r:embed="rId16">
                <a:alphaModFix/>
              </a:blip>
              <a:srcRect/>
              <a:stretch/>
            </p:blipFill>
            <p:spPr>
              <a:xfrm>
                <a:off x="5141419" y="2913587"/>
                <a:ext cx="701566" cy="583803"/>
              </a:xfrm>
              <a:prstGeom prst="rect">
                <a:avLst/>
              </a:prstGeom>
              <a:noFill/>
              <a:ln>
                <a:noFill/>
              </a:ln>
            </p:spPr>
          </p:pic>
          <p:pic>
            <p:nvPicPr>
              <p:cNvPr id="564" name="Google Shape;564;g30a2a8bf0cc_0_34"/>
              <p:cNvPicPr preferRelativeResize="0"/>
              <p:nvPr/>
            </p:nvPicPr>
            <p:blipFill rotWithShape="1">
              <a:blip r:embed="rId17">
                <a:alphaModFix/>
              </a:blip>
              <a:srcRect/>
              <a:stretch/>
            </p:blipFill>
            <p:spPr>
              <a:xfrm>
                <a:off x="388526" y="3632889"/>
                <a:ext cx="1284367" cy="583803"/>
              </a:xfrm>
              <a:prstGeom prst="rect">
                <a:avLst/>
              </a:prstGeom>
              <a:noFill/>
              <a:ln>
                <a:noFill/>
              </a:ln>
            </p:spPr>
          </p:pic>
          <p:pic>
            <p:nvPicPr>
              <p:cNvPr id="565" name="Google Shape;565;g30a2a8bf0cc_0_34"/>
              <p:cNvPicPr preferRelativeResize="0"/>
              <p:nvPr/>
            </p:nvPicPr>
            <p:blipFill rotWithShape="1">
              <a:blip r:embed="rId18">
                <a:alphaModFix/>
              </a:blip>
              <a:srcRect/>
              <a:stretch/>
            </p:blipFill>
            <p:spPr>
              <a:xfrm>
                <a:off x="2391072" y="3713415"/>
                <a:ext cx="1601516" cy="422406"/>
              </a:xfrm>
              <a:prstGeom prst="rect">
                <a:avLst/>
              </a:prstGeom>
              <a:noFill/>
              <a:ln>
                <a:noFill/>
              </a:ln>
            </p:spPr>
          </p:pic>
          <p:pic>
            <p:nvPicPr>
              <p:cNvPr id="566" name="Google Shape;566;g30a2a8bf0cc_0_34"/>
              <p:cNvPicPr preferRelativeResize="0"/>
              <p:nvPr/>
            </p:nvPicPr>
            <p:blipFill rotWithShape="1">
              <a:blip r:embed="rId19">
                <a:alphaModFix/>
              </a:blip>
              <a:srcRect/>
              <a:stretch/>
            </p:blipFill>
            <p:spPr>
              <a:xfrm>
                <a:off x="2260475" y="2844050"/>
                <a:ext cx="776252" cy="708300"/>
              </a:xfrm>
              <a:prstGeom prst="rect">
                <a:avLst/>
              </a:prstGeom>
              <a:noFill/>
              <a:ln>
                <a:noFill/>
              </a:ln>
            </p:spPr>
          </p:pic>
        </p:grpSp>
        <p:pic>
          <p:nvPicPr>
            <p:cNvPr id="579" name="Google Shape;579;g30a2a8bf0cc_0_34"/>
            <p:cNvPicPr preferRelativeResize="0"/>
            <p:nvPr/>
          </p:nvPicPr>
          <p:blipFill>
            <a:blip r:embed="rId20">
              <a:alphaModFix/>
            </a:blip>
            <a:stretch>
              <a:fillRect/>
            </a:stretch>
          </p:blipFill>
          <p:spPr>
            <a:xfrm>
              <a:off x="234164" y="3493916"/>
              <a:ext cx="1114571" cy="386880"/>
            </a:xfrm>
            <a:prstGeom prst="rect">
              <a:avLst/>
            </a:prstGeom>
            <a:noFill/>
            <a:ln>
              <a:noFill/>
            </a:ln>
          </p:spPr>
        </p:pic>
        <p:pic>
          <p:nvPicPr>
            <p:cNvPr id="580" name="Google Shape;580;g30a2a8bf0cc_0_34"/>
            <p:cNvPicPr preferRelativeResize="0"/>
            <p:nvPr/>
          </p:nvPicPr>
          <p:blipFill>
            <a:blip r:embed="rId21">
              <a:alphaModFix/>
            </a:blip>
            <a:stretch>
              <a:fillRect/>
            </a:stretch>
          </p:blipFill>
          <p:spPr>
            <a:xfrm>
              <a:off x="1739458" y="3485788"/>
              <a:ext cx="814976" cy="395008"/>
            </a:xfrm>
            <a:prstGeom prst="rect">
              <a:avLst/>
            </a:prstGeom>
            <a:noFill/>
            <a:ln>
              <a:noFill/>
            </a:ln>
          </p:spPr>
        </p:pic>
        <p:pic>
          <p:nvPicPr>
            <p:cNvPr id="3" name="Picture 2">
              <a:extLst>
                <a:ext uri="{FF2B5EF4-FFF2-40B4-BE49-F238E27FC236}">
                  <a16:creationId xmlns:a16="http://schemas.microsoft.com/office/drawing/2014/main" id="{F664DC99-D483-438B-8E7C-A14FDF87C443}"/>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690284" y="1865321"/>
              <a:ext cx="2176298" cy="287339"/>
            </a:xfrm>
            <a:prstGeom prst="rect">
              <a:avLst/>
            </a:prstGeom>
          </p:spPr>
        </p:pic>
        <p:sp>
          <p:nvSpPr>
            <p:cNvPr id="39" name="Rectangle 38">
              <a:extLst>
                <a:ext uri="{FF2B5EF4-FFF2-40B4-BE49-F238E27FC236}">
                  <a16:creationId xmlns:a16="http://schemas.microsoft.com/office/drawing/2014/main" id="{5C85465C-4A8E-4B09-960C-2E18D62512A8}"/>
                </a:ext>
              </a:extLst>
            </p:cNvPr>
            <p:cNvSpPr/>
            <p:nvPr/>
          </p:nvSpPr>
          <p:spPr>
            <a:xfrm>
              <a:off x="109662" y="1772552"/>
              <a:ext cx="4986380" cy="21862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0" name="Google Shape;568;g30a2a8bf0cc_0_34">
            <a:extLst>
              <a:ext uri="{FF2B5EF4-FFF2-40B4-BE49-F238E27FC236}">
                <a16:creationId xmlns:a16="http://schemas.microsoft.com/office/drawing/2014/main" id="{6AD4D220-4A51-490B-A1F5-AFFDDC8E5585}"/>
              </a:ext>
            </a:extLst>
          </p:cNvPr>
          <p:cNvGrpSpPr/>
          <p:nvPr/>
        </p:nvGrpSpPr>
        <p:grpSpPr>
          <a:xfrm>
            <a:off x="4671768" y="4055131"/>
            <a:ext cx="839856" cy="849564"/>
            <a:chOff x="3438525" y="1247775"/>
            <a:chExt cx="3198901" cy="3311600"/>
          </a:xfrm>
        </p:grpSpPr>
        <p:pic>
          <p:nvPicPr>
            <p:cNvPr id="41" name="Google Shape;569;g30a2a8bf0cc_0_34">
              <a:extLst>
                <a:ext uri="{FF2B5EF4-FFF2-40B4-BE49-F238E27FC236}">
                  <a16:creationId xmlns:a16="http://schemas.microsoft.com/office/drawing/2014/main" id="{23B5D0B8-6DB8-4D45-91AD-DC8AC8D293BC}"/>
                </a:ext>
              </a:extLst>
            </p:cNvPr>
            <p:cNvPicPr preferRelativeResize="0"/>
            <p:nvPr/>
          </p:nvPicPr>
          <p:blipFill rotWithShape="1">
            <a:blip r:embed="rId23">
              <a:alphaModFix/>
            </a:blip>
            <a:srcRect/>
            <a:stretch/>
          </p:blipFill>
          <p:spPr>
            <a:xfrm>
              <a:off x="3438525" y="1247775"/>
              <a:ext cx="3198900" cy="2625625"/>
            </a:xfrm>
            <a:prstGeom prst="rect">
              <a:avLst/>
            </a:prstGeom>
            <a:noFill/>
            <a:ln>
              <a:noFill/>
            </a:ln>
          </p:spPr>
        </p:pic>
        <p:pic>
          <p:nvPicPr>
            <p:cNvPr id="42" name="Google Shape;570;g30a2a8bf0cc_0_34">
              <a:extLst>
                <a:ext uri="{FF2B5EF4-FFF2-40B4-BE49-F238E27FC236}">
                  <a16:creationId xmlns:a16="http://schemas.microsoft.com/office/drawing/2014/main" id="{EFF0C63A-6B2C-43CA-8E57-35C312EF5489}"/>
                </a:ext>
              </a:extLst>
            </p:cNvPr>
            <p:cNvPicPr preferRelativeResize="0"/>
            <p:nvPr/>
          </p:nvPicPr>
          <p:blipFill rotWithShape="1">
            <a:blip r:embed="rId24">
              <a:alphaModFix/>
            </a:blip>
            <a:srcRect l="563" t="1239" r="572" b="1170"/>
            <a:stretch/>
          </p:blipFill>
          <p:spPr>
            <a:xfrm>
              <a:off x="3438525" y="3797200"/>
              <a:ext cx="3198901" cy="762175"/>
            </a:xfrm>
            <a:prstGeom prst="rect">
              <a:avLst/>
            </a:prstGeom>
            <a:noFill/>
            <a:ln>
              <a:noFill/>
            </a:ln>
          </p:spPr>
        </p:pic>
      </p:grpSp>
    </p:spTree>
    <p:extLst>
      <p:ext uri="{BB962C8B-B14F-4D97-AF65-F5344CB8AC3E}">
        <p14:creationId xmlns:p14="http://schemas.microsoft.com/office/powerpoint/2010/main" val="3041824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590400"/>
          </a:xfrm>
          <a:prstGeom prst="rect">
            <a:avLst/>
          </a:prstGeom>
          <a:noFill/>
          <a:ln>
            <a:noFill/>
          </a:ln>
        </p:spPr>
        <p:txBody>
          <a:bodyPr anchor="b"/>
          <a:lstStyle/>
          <a:p>
            <a:r>
              <a:rPr lang="en-GB" b="1" spc="-1" dirty="0">
                <a:solidFill>
                  <a:srgbClr val="333333"/>
                </a:solidFill>
                <a:latin typeface="Arial"/>
              </a:rPr>
              <a:t>NAPMIX Project Outline</a:t>
            </a:r>
            <a:endParaRPr lang="de-DE" spc="-1" dirty="0">
              <a:solidFill>
                <a:srgbClr val="000000"/>
              </a:solidFill>
            </a:endParaRPr>
          </a:p>
        </p:txBody>
      </p:sp>
      <p:pic>
        <p:nvPicPr>
          <p:cNvPr id="25" name="Picture 24">
            <a:extLst>
              <a:ext uri="{FF2B5EF4-FFF2-40B4-BE49-F238E27FC236}">
                <a16:creationId xmlns:a16="http://schemas.microsoft.com/office/drawing/2014/main" id="{D7FC06EF-B33B-4DE3-8124-983E5E1C862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45471" y="1563651"/>
            <a:ext cx="1085934" cy="1204868"/>
          </a:xfrm>
          <a:prstGeom prst="rect">
            <a:avLst/>
          </a:prstGeom>
        </p:spPr>
      </p:pic>
      <p:grpSp>
        <p:nvGrpSpPr>
          <p:cNvPr id="40" name="Group 39">
            <a:extLst>
              <a:ext uri="{FF2B5EF4-FFF2-40B4-BE49-F238E27FC236}">
                <a16:creationId xmlns:a16="http://schemas.microsoft.com/office/drawing/2014/main" id="{D5B8E225-A0AD-43FC-BC23-88FA6D36F3FE}"/>
              </a:ext>
            </a:extLst>
          </p:cNvPr>
          <p:cNvGrpSpPr/>
          <p:nvPr/>
        </p:nvGrpSpPr>
        <p:grpSpPr>
          <a:xfrm>
            <a:off x="0" y="3212011"/>
            <a:ext cx="6621236" cy="1602255"/>
            <a:chOff x="0" y="1586327"/>
            <a:chExt cx="15876287" cy="4307349"/>
          </a:xfrm>
        </p:grpSpPr>
        <p:pic>
          <p:nvPicPr>
            <p:cNvPr id="42" name="Google Shape;406;g30951582e9f_0_1701">
              <a:extLst>
                <a:ext uri="{FF2B5EF4-FFF2-40B4-BE49-F238E27FC236}">
                  <a16:creationId xmlns:a16="http://schemas.microsoft.com/office/drawing/2014/main" id="{740599F6-3938-448B-9CA9-DA2CFE0D26D6}"/>
                </a:ext>
              </a:extLst>
            </p:cNvPr>
            <p:cNvPicPr preferRelativeResize="0"/>
            <p:nvPr/>
          </p:nvPicPr>
          <p:blipFill>
            <a:blip r:embed="rId3">
              <a:alphaModFix/>
            </a:blip>
            <a:stretch>
              <a:fillRect/>
            </a:stretch>
          </p:blipFill>
          <p:spPr>
            <a:xfrm>
              <a:off x="4915125" y="2732875"/>
              <a:ext cx="2670651" cy="2975775"/>
            </a:xfrm>
            <a:prstGeom prst="rect">
              <a:avLst/>
            </a:prstGeom>
            <a:noFill/>
            <a:ln>
              <a:noFill/>
            </a:ln>
            <a:effectLst>
              <a:outerShdw blurRad="57150" dist="19050" dir="5400000" algn="bl" rotWithShape="0">
                <a:srgbClr val="000000">
                  <a:alpha val="50000"/>
                </a:srgbClr>
              </a:outerShdw>
            </a:effectLst>
          </p:spPr>
        </p:pic>
        <p:sp>
          <p:nvSpPr>
            <p:cNvPr id="43" name="Google Shape;407;g30951582e9f_0_1701">
              <a:extLst>
                <a:ext uri="{FF2B5EF4-FFF2-40B4-BE49-F238E27FC236}">
                  <a16:creationId xmlns:a16="http://schemas.microsoft.com/office/drawing/2014/main" id="{0588D1AC-88BA-4A3C-8F85-0AA1B0BE594A}"/>
                </a:ext>
              </a:extLst>
            </p:cNvPr>
            <p:cNvSpPr/>
            <p:nvPr/>
          </p:nvSpPr>
          <p:spPr>
            <a:xfrm>
              <a:off x="7509568" y="1586327"/>
              <a:ext cx="4407490" cy="891978"/>
            </a:xfrm>
            <a:prstGeom prst="chevron">
              <a:avLst>
                <a:gd name="adj" fmla="val 50000"/>
              </a:avLst>
            </a:prstGeom>
            <a:solidFill>
              <a:srgbClr val="307AF3"/>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400" dirty="0">
                  <a:solidFill>
                    <a:srgbClr val="FFFFFF"/>
                  </a:solidFill>
                  <a:latin typeface="Roboto"/>
                  <a:ea typeface="Roboto"/>
                  <a:cs typeface="Roboto"/>
                  <a:sym typeface="Roboto"/>
                </a:rPr>
                <a:t>Implementation</a:t>
              </a:r>
              <a:endParaRPr sz="1400" dirty="0">
                <a:solidFill>
                  <a:srgbClr val="FFFFFF"/>
                </a:solidFill>
                <a:latin typeface="Roboto"/>
                <a:ea typeface="Roboto"/>
                <a:cs typeface="Roboto"/>
                <a:sym typeface="Roboto"/>
              </a:endParaRPr>
            </a:p>
          </p:txBody>
        </p:sp>
        <p:sp>
          <p:nvSpPr>
            <p:cNvPr id="45" name="Google Shape;408;g30951582e9f_0_1701">
              <a:extLst>
                <a:ext uri="{FF2B5EF4-FFF2-40B4-BE49-F238E27FC236}">
                  <a16:creationId xmlns:a16="http://schemas.microsoft.com/office/drawing/2014/main" id="{74629D4C-700A-47AA-85FF-10117C3E8ABD}"/>
                </a:ext>
              </a:extLst>
            </p:cNvPr>
            <p:cNvSpPr/>
            <p:nvPr/>
          </p:nvSpPr>
          <p:spPr>
            <a:xfrm>
              <a:off x="0" y="1586613"/>
              <a:ext cx="4729082" cy="891978"/>
            </a:xfrm>
            <a:prstGeom prst="homePlate">
              <a:avLst>
                <a:gd name="adj" fmla="val 50000"/>
              </a:avLst>
            </a:prstGeom>
            <a:solidFill>
              <a:srgbClr val="0942A1"/>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400" dirty="0">
                  <a:solidFill>
                    <a:srgbClr val="FFFFFF"/>
                  </a:solidFill>
                  <a:latin typeface="Roboto"/>
                  <a:ea typeface="Roboto"/>
                  <a:cs typeface="Roboto"/>
                  <a:sym typeface="Roboto"/>
                </a:rPr>
                <a:t>Concept</a:t>
              </a:r>
              <a:endParaRPr sz="1900" dirty="0">
                <a:solidFill>
                  <a:srgbClr val="FFFFFF"/>
                </a:solidFill>
                <a:latin typeface="Roboto"/>
                <a:ea typeface="Roboto"/>
                <a:cs typeface="Roboto"/>
                <a:sym typeface="Roboto"/>
              </a:endParaRPr>
            </a:p>
          </p:txBody>
        </p:sp>
        <p:sp>
          <p:nvSpPr>
            <p:cNvPr id="46" name="Google Shape;409;g30951582e9f_0_1701">
              <a:extLst>
                <a:ext uri="{FF2B5EF4-FFF2-40B4-BE49-F238E27FC236}">
                  <a16:creationId xmlns:a16="http://schemas.microsoft.com/office/drawing/2014/main" id="{C242F617-EFBC-4280-B50D-447C6578B231}"/>
                </a:ext>
              </a:extLst>
            </p:cNvPr>
            <p:cNvSpPr/>
            <p:nvPr/>
          </p:nvSpPr>
          <p:spPr>
            <a:xfrm>
              <a:off x="3925507" y="1586327"/>
              <a:ext cx="4407490" cy="891978"/>
            </a:xfrm>
            <a:prstGeom prst="chevron">
              <a:avLst>
                <a:gd name="adj" fmla="val 50000"/>
              </a:avLst>
            </a:prstGeom>
            <a:solidFill>
              <a:srgbClr val="0D5CDF"/>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400" dirty="0">
                  <a:solidFill>
                    <a:srgbClr val="FFFFFF"/>
                  </a:solidFill>
                  <a:latin typeface="Roboto"/>
                  <a:ea typeface="Roboto"/>
                  <a:cs typeface="Roboto"/>
                  <a:sym typeface="Roboto"/>
                </a:rPr>
                <a:t>Design</a:t>
              </a:r>
              <a:endParaRPr sz="1900" dirty="0">
                <a:solidFill>
                  <a:srgbClr val="FFFFFF"/>
                </a:solidFill>
                <a:latin typeface="Roboto"/>
                <a:ea typeface="Roboto"/>
                <a:cs typeface="Roboto"/>
                <a:sym typeface="Roboto"/>
              </a:endParaRPr>
            </a:p>
          </p:txBody>
        </p:sp>
        <p:grpSp>
          <p:nvGrpSpPr>
            <p:cNvPr id="48" name="Google Shape;410;g30951582e9f_0_1701">
              <a:extLst>
                <a:ext uri="{FF2B5EF4-FFF2-40B4-BE49-F238E27FC236}">
                  <a16:creationId xmlns:a16="http://schemas.microsoft.com/office/drawing/2014/main" id="{2EDA2F49-73A1-44E6-A38A-8E7695552C03}"/>
                </a:ext>
              </a:extLst>
            </p:cNvPr>
            <p:cNvGrpSpPr/>
            <p:nvPr/>
          </p:nvGrpSpPr>
          <p:grpSpPr>
            <a:xfrm>
              <a:off x="8373175" y="2885563"/>
              <a:ext cx="3018726" cy="3008113"/>
              <a:chOff x="8373175" y="2885563"/>
              <a:chExt cx="3018726" cy="3008113"/>
            </a:xfrm>
          </p:grpSpPr>
          <p:pic>
            <p:nvPicPr>
              <p:cNvPr id="52" name="Google Shape;411;g30951582e9f_0_1701">
                <a:extLst>
                  <a:ext uri="{FF2B5EF4-FFF2-40B4-BE49-F238E27FC236}">
                    <a16:creationId xmlns:a16="http://schemas.microsoft.com/office/drawing/2014/main" id="{B4CFEB1D-CD28-4E02-8129-E24B9275D040}"/>
                  </a:ext>
                </a:extLst>
              </p:cNvPr>
              <p:cNvPicPr preferRelativeResize="0"/>
              <p:nvPr/>
            </p:nvPicPr>
            <p:blipFill rotWithShape="1">
              <a:blip r:embed="rId4">
                <a:alphaModFix/>
              </a:blip>
              <a:srcRect r="29819"/>
              <a:stretch/>
            </p:blipFill>
            <p:spPr>
              <a:xfrm>
                <a:off x="8373175" y="2885563"/>
                <a:ext cx="3018726" cy="2102400"/>
              </a:xfrm>
              <a:prstGeom prst="rect">
                <a:avLst/>
              </a:prstGeom>
              <a:noFill/>
              <a:ln>
                <a:noFill/>
              </a:ln>
              <a:effectLst>
                <a:outerShdw blurRad="57150" dist="19050" dir="5400000" algn="bl" rotWithShape="0">
                  <a:srgbClr val="000000">
                    <a:alpha val="50000"/>
                  </a:srgbClr>
                </a:outerShdw>
              </a:effectLst>
            </p:spPr>
          </p:pic>
          <p:pic>
            <p:nvPicPr>
              <p:cNvPr id="53" name="Google Shape;412;g30951582e9f_0_1701">
                <a:extLst>
                  <a:ext uri="{FF2B5EF4-FFF2-40B4-BE49-F238E27FC236}">
                    <a16:creationId xmlns:a16="http://schemas.microsoft.com/office/drawing/2014/main" id="{21F2B30D-6E53-4D12-A7ED-983A3B945D31}"/>
                  </a:ext>
                </a:extLst>
              </p:cNvPr>
              <p:cNvPicPr preferRelativeResize="0"/>
              <p:nvPr/>
            </p:nvPicPr>
            <p:blipFill>
              <a:blip r:embed="rId5">
                <a:alphaModFix/>
              </a:blip>
              <a:stretch>
                <a:fillRect/>
              </a:stretch>
            </p:blipFill>
            <p:spPr>
              <a:xfrm>
                <a:off x="9498025" y="5156950"/>
                <a:ext cx="1037875" cy="736725"/>
              </a:xfrm>
              <a:prstGeom prst="rect">
                <a:avLst/>
              </a:prstGeom>
              <a:noFill/>
              <a:ln>
                <a:noFill/>
              </a:ln>
              <a:effectLst>
                <a:outerShdw blurRad="57150" dist="19050" dir="5400000" algn="bl" rotWithShape="0">
                  <a:srgbClr val="000000">
                    <a:alpha val="50000"/>
                  </a:srgbClr>
                </a:outerShdw>
              </a:effectLst>
            </p:spPr>
          </p:pic>
        </p:grpSp>
        <p:pic>
          <p:nvPicPr>
            <p:cNvPr id="49" name="Google Shape;413;g30951582e9f_0_1701">
              <a:extLst>
                <a:ext uri="{FF2B5EF4-FFF2-40B4-BE49-F238E27FC236}">
                  <a16:creationId xmlns:a16="http://schemas.microsoft.com/office/drawing/2014/main" id="{F30855D1-52BA-4BEF-A8C4-57BD2B341426}"/>
                </a:ext>
              </a:extLst>
            </p:cNvPr>
            <p:cNvPicPr preferRelativeResize="0"/>
            <p:nvPr/>
          </p:nvPicPr>
          <p:blipFill>
            <a:blip r:embed="rId6">
              <a:alphaModFix/>
            </a:blip>
            <a:stretch>
              <a:fillRect/>
            </a:stretch>
          </p:blipFill>
          <p:spPr>
            <a:xfrm>
              <a:off x="144150" y="3177100"/>
              <a:ext cx="4161351" cy="2040576"/>
            </a:xfrm>
            <a:prstGeom prst="rect">
              <a:avLst/>
            </a:prstGeom>
            <a:noFill/>
            <a:ln>
              <a:noFill/>
            </a:ln>
            <a:effectLst>
              <a:outerShdw blurRad="57150" dist="19050" dir="5400000" algn="bl" rotWithShape="0">
                <a:srgbClr val="000000">
                  <a:alpha val="50000"/>
                </a:srgbClr>
              </a:outerShdw>
            </a:effectLst>
          </p:spPr>
        </p:pic>
        <p:sp>
          <p:nvSpPr>
            <p:cNvPr id="50" name="Google Shape;407;g30951582e9f_0_1701">
              <a:extLst>
                <a:ext uri="{FF2B5EF4-FFF2-40B4-BE49-F238E27FC236}">
                  <a16:creationId xmlns:a16="http://schemas.microsoft.com/office/drawing/2014/main" id="{DC739E2B-20EF-41E3-845C-92578784EEB9}"/>
                </a:ext>
              </a:extLst>
            </p:cNvPr>
            <p:cNvSpPr/>
            <p:nvPr/>
          </p:nvSpPr>
          <p:spPr>
            <a:xfrm>
              <a:off x="11468797" y="1586327"/>
              <a:ext cx="4407490" cy="891978"/>
            </a:xfrm>
            <a:prstGeom prst="chevron">
              <a:avLst>
                <a:gd name="adj" fmla="val 50000"/>
              </a:avLst>
            </a:prstGeom>
            <a:solidFill>
              <a:srgbClr val="6DA2F7"/>
            </a:solidFill>
            <a:ln>
              <a:noFill/>
            </a:ln>
          </p:spPr>
          <p:txBody>
            <a:bodyPr spcFirstLastPara="1" wrap="square" lIns="121900" tIns="121900" rIns="121900" bIns="121900" anchor="ctr" anchorCtr="0">
              <a:noAutofit/>
            </a:bodyPr>
            <a:lstStyle/>
            <a:p>
              <a:pPr marL="0" lvl="0" indent="0" algn="ctr" rtl="0">
                <a:spcBef>
                  <a:spcPts val="0"/>
                </a:spcBef>
                <a:spcAft>
                  <a:spcPts val="0"/>
                </a:spcAft>
                <a:buNone/>
              </a:pPr>
              <a:r>
                <a:rPr lang="en-US" sz="1400" dirty="0">
                  <a:solidFill>
                    <a:srgbClr val="FFFFFF"/>
                  </a:solidFill>
                  <a:latin typeface="Roboto"/>
                  <a:ea typeface="Roboto"/>
                  <a:cs typeface="Roboto"/>
                  <a:sym typeface="Roboto"/>
                </a:rPr>
                <a:t>Schema</a:t>
              </a:r>
              <a:endParaRPr sz="1900" dirty="0">
                <a:solidFill>
                  <a:srgbClr val="FFFFFF"/>
                </a:solidFill>
                <a:latin typeface="Roboto"/>
                <a:ea typeface="Roboto"/>
                <a:cs typeface="Roboto"/>
                <a:sym typeface="Roboto"/>
              </a:endParaRPr>
            </a:p>
          </p:txBody>
        </p:sp>
        <p:pic>
          <p:nvPicPr>
            <p:cNvPr id="51" name="Google Shape;381;g30a17bd647d_0_47">
              <a:extLst>
                <a:ext uri="{FF2B5EF4-FFF2-40B4-BE49-F238E27FC236}">
                  <a16:creationId xmlns:a16="http://schemas.microsoft.com/office/drawing/2014/main" id="{C0FCCD35-52A6-4863-A674-1B937C3A46EE}"/>
                </a:ext>
              </a:extLst>
            </p:cNvPr>
            <p:cNvPicPr preferRelativeResize="0"/>
            <p:nvPr/>
          </p:nvPicPr>
          <p:blipFill>
            <a:blip r:embed="rId7">
              <a:alphaModFix/>
            </a:blip>
            <a:stretch>
              <a:fillRect/>
            </a:stretch>
          </p:blipFill>
          <p:spPr>
            <a:xfrm>
              <a:off x="12285178" y="2885563"/>
              <a:ext cx="3018727" cy="2753525"/>
            </a:xfrm>
            <a:prstGeom prst="rect">
              <a:avLst/>
            </a:prstGeom>
            <a:noFill/>
            <a:ln>
              <a:noFill/>
            </a:ln>
            <a:effectLst>
              <a:outerShdw blurRad="57150" dist="19050" dir="5400000" algn="bl" rotWithShape="0">
                <a:srgbClr val="000000">
                  <a:alpha val="50000"/>
                </a:srgbClr>
              </a:outerShdw>
            </a:effectLst>
          </p:spPr>
        </p:pic>
      </p:grpSp>
      <p:pic>
        <p:nvPicPr>
          <p:cNvPr id="41" name="image2.png">
            <a:extLst>
              <a:ext uri="{FF2B5EF4-FFF2-40B4-BE49-F238E27FC236}">
                <a16:creationId xmlns:a16="http://schemas.microsoft.com/office/drawing/2014/main" id="{5C960F31-AAA8-4226-8FFD-480C1C536491}"/>
              </a:ext>
            </a:extLst>
          </p:cNvPr>
          <p:cNvPicPr/>
          <p:nvPr/>
        </p:nvPicPr>
        <p:blipFill>
          <a:blip r:embed="rId8"/>
          <a:srcRect/>
          <a:stretch>
            <a:fillRect/>
          </a:stretch>
        </p:blipFill>
        <p:spPr>
          <a:xfrm>
            <a:off x="6794372" y="3098875"/>
            <a:ext cx="2269311" cy="1715391"/>
          </a:xfrm>
          <a:prstGeom prst="rect">
            <a:avLst/>
          </a:prstGeom>
          <a:ln/>
        </p:spPr>
      </p:pic>
      <p:sp>
        <p:nvSpPr>
          <p:cNvPr id="2" name="TextBox 1">
            <a:extLst>
              <a:ext uri="{FF2B5EF4-FFF2-40B4-BE49-F238E27FC236}">
                <a16:creationId xmlns:a16="http://schemas.microsoft.com/office/drawing/2014/main" id="{DF4F1EBA-7680-4CA2-BB2A-BB1AF3F9E7ED}"/>
              </a:ext>
            </a:extLst>
          </p:cNvPr>
          <p:cNvSpPr txBox="1"/>
          <p:nvPr/>
        </p:nvSpPr>
        <p:spPr>
          <a:xfrm>
            <a:off x="112595" y="866948"/>
            <a:ext cx="8484759" cy="1991379"/>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1400" dirty="0"/>
              <a:t>A front-end generator for user input, producing outputs in both machine and human-readable formats.</a:t>
            </a:r>
          </a:p>
          <a:p>
            <a:pPr marL="285750" indent="-285750">
              <a:lnSpc>
                <a:spcPct val="150000"/>
              </a:lnSpc>
              <a:buFont typeface="Arial" panose="020B0604020202020204" pitchFamily="34" charset="0"/>
              <a:buChar char="•"/>
            </a:pPr>
            <a:r>
              <a:rPr lang="en-US" sz="1400" dirty="0"/>
              <a:t>A multi-layered ‘nodal’ structure to incorporate use cases based on real experimental datasets.</a:t>
            </a:r>
          </a:p>
          <a:p>
            <a:pPr marL="285750" indent="-285750">
              <a:lnSpc>
                <a:spcPct val="150000"/>
              </a:lnSpc>
              <a:buFont typeface="Arial" panose="020B0604020202020204" pitchFamily="34" charset="0"/>
              <a:buChar char="•"/>
            </a:pPr>
            <a:r>
              <a:rPr lang="en-US" sz="1400" dirty="0"/>
              <a:t>Connections to existing ontologies such as </a:t>
            </a:r>
            <a:r>
              <a:rPr lang="en-US" sz="1400" dirty="0" err="1"/>
              <a:t>DataCite</a:t>
            </a:r>
            <a:r>
              <a:rPr lang="en-US" sz="1400" dirty="0"/>
              <a:t>, OpenPMD and NeXus.</a:t>
            </a:r>
          </a:p>
          <a:p>
            <a:pPr marL="285750" indent="-285750">
              <a:lnSpc>
                <a:spcPct val="150000"/>
              </a:lnSpc>
              <a:buFont typeface="Arial" panose="020B0604020202020204" pitchFamily="34" charset="0"/>
              <a:buChar char="•"/>
            </a:pPr>
            <a:r>
              <a:rPr lang="en-US" sz="1400" dirty="0"/>
              <a:t>Interfaces to current infrastructures as a pathway to an Open Science Ecosystem.</a:t>
            </a:r>
          </a:p>
          <a:p>
            <a:pPr marL="285750" indent="-285750">
              <a:lnSpc>
                <a:spcPct val="150000"/>
              </a:lnSpc>
              <a:buFont typeface="Arial" panose="020B0604020202020204" pitchFamily="34" charset="0"/>
              <a:buChar char="•"/>
            </a:pPr>
            <a:r>
              <a:rPr lang="en-US" sz="1400" dirty="0"/>
              <a:t>Testing and deployment of the schema with multiple use cases to enhance data FAIRness.</a:t>
            </a:r>
          </a:p>
          <a:p>
            <a:pPr marL="285750" indent="-285750">
              <a:lnSpc>
                <a:spcPct val="150000"/>
              </a:lnSpc>
              <a:buFont typeface="Arial" panose="020B0604020202020204" pitchFamily="34" charset="0"/>
              <a:buChar char="•"/>
            </a:pPr>
            <a:r>
              <a:rPr lang="en-US" sz="1400" dirty="0"/>
              <a:t>Training for researchers on the importance and application of metadata.</a:t>
            </a:r>
          </a:p>
        </p:txBody>
      </p:sp>
      <p:sp>
        <p:nvSpPr>
          <p:cNvPr id="44" name="TextBox 43">
            <a:extLst>
              <a:ext uri="{FF2B5EF4-FFF2-40B4-BE49-F238E27FC236}">
                <a16:creationId xmlns:a16="http://schemas.microsoft.com/office/drawing/2014/main" id="{72B3A9F6-733F-4B2B-B96C-DB1E67CD97C8}"/>
              </a:ext>
            </a:extLst>
          </p:cNvPr>
          <p:cNvSpPr txBox="1"/>
          <p:nvPr/>
        </p:nvSpPr>
        <p:spPr>
          <a:xfrm>
            <a:off x="986136" y="2811764"/>
            <a:ext cx="4665888" cy="375552"/>
          </a:xfrm>
          <a:prstGeom prst="rect">
            <a:avLst/>
          </a:prstGeom>
          <a:noFill/>
        </p:spPr>
        <p:txBody>
          <a:bodyPr wrap="square">
            <a:spAutoFit/>
          </a:bodyPr>
          <a:lstStyle/>
          <a:p>
            <a:pPr lvl="1">
              <a:lnSpc>
                <a:spcPct val="150000"/>
              </a:lnSpc>
              <a:buFont typeface="Wingdings" panose="05000000000000000000" pitchFamily="2" charset="2"/>
              <a:buChar char="Ø"/>
            </a:pPr>
            <a:r>
              <a:rPr lang="en-US" sz="1400" dirty="0"/>
              <a:t>24 Months (01/12/24 - 30/11/26)</a:t>
            </a:r>
          </a:p>
        </p:txBody>
      </p:sp>
    </p:spTree>
    <p:extLst>
      <p:ext uri="{BB962C8B-B14F-4D97-AF65-F5344CB8AC3E}">
        <p14:creationId xmlns:p14="http://schemas.microsoft.com/office/powerpoint/2010/main" val="4024977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
        <p:nvSpPr>
          <p:cNvPr id="19" name="TextBox 18">
            <a:extLst>
              <a:ext uri="{FF2B5EF4-FFF2-40B4-BE49-F238E27FC236}">
                <a16:creationId xmlns:a16="http://schemas.microsoft.com/office/drawing/2014/main" id="{7D3ADE23-4EE6-46F3-B423-8FD818C5AE57}"/>
              </a:ext>
            </a:extLst>
          </p:cNvPr>
          <p:cNvSpPr txBox="1"/>
          <p:nvPr/>
        </p:nvSpPr>
        <p:spPr>
          <a:xfrm>
            <a:off x="273773" y="1015319"/>
            <a:ext cx="8596455" cy="901169"/>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lvl="0"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Development of a community in experimental nuclear, </a:t>
            </a:r>
            <a:r>
              <a:rPr lang="en-GB" sz="1400" b="1" u="none" strike="noStrike" dirty="0" err="1">
                <a:solidFill>
                  <a:srgbClr val="C00000"/>
                </a:solidFill>
                <a:effectLst/>
                <a:latin typeface="Arial" panose="020B0604020202020204" pitchFamily="34" charset="0"/>
                <a:ea typeface="Arial" panose="020B0604020202020204" pitchFamily="34" charset="0"/>
              </a:rPr>
              <a:t>astro</a:t>
            </a:r>
            <a:r>
              <a:rPr lang="en-GB" sz="1400" b="1" u="none" strike="noStrike" dirty="0">
                <a:solidFill>
                  <a:srgbClr val="C00000"/>
                </a:solidFill>
                <a:effectLst/>
                <a:latin typeface="Arial" panose="020B0604020202020204" pitchFamily="34" charset="0"/>
                <a:ea typeface="Arial" panose="020B0604020202020204" pitchFamily="34" charset="0"/>
              </a:rPr>
              <a:t>-particle, and particle physics to generate a common metadata schema and user interface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-&gt; Consortium input, options to onboard new partners</a:t>
            </a:r>
          </a:p>
        </p:txBody>
      </p:sp>
      <p:pic>
        <p:nvPicPr>
          <p:cNvPr id="3" name="Picture 2">
            <a:extLst>
              <a:ext uri="{FF2B5EF4-FFF2-40B4-BE49-F238E27FC236}">
                <a16:creationId xmlns:a16="http://schemas.microsoft.com/office/drawing/2014/main" id="{5DA52C98-6F89-41BE-A3D8-553890B40B24}"/>
              </a:ext>
            </a:extLst>
          </p:cNvPr>
          <p:cNvPicPr>
            <a:picLocks noChangeAspect="1"/>
          </p:cNvPicPr>
          <p:nvPr/>
        </p:nvPicPr>
        <p:blipFill>
          <a:blip r:embed="rId2"/>
          <a:stretch>
            <a:fillRect/>
          </a:stretch>
        </p:blipFill>
        <p:spPr>
          <a:xfrm>
            <a:off x="146399" y="2417162"/>
            <a:ext cx="4028026" cy="1711019"/>
          </a:xfrm>
          <a:prstGeom prst="rect">
            <a:avLst/>
          </a:prstGeom>
          <a:ln w="19050">
            <a:solidFill>
              <a:schemeClr val="tx2"/>
            </a:solidFill>
          </a:ln>
        </p:spPr>
      </p:pic>
      <p:grpSp>
        <p:nvGrpSpPr>
          <p:cNvPr id="21" name="Group 20">
            <a:extLst>
              <a:ext uri="{FF2B5EF4-FFF2-40B4-BE49-F238E27FC236}">
                <a16:creationId xmlns:a16="http://schemas.microsoft.com/office/drawing/2014/main" id="{7AA4B80B-3E1D-4C88-8EE1-75EF7E9DD8F6}"/>
              </a:ext>
            </a:extLst>
          </p:cNvPr>
          <p:cNvGrpSpPr/>
          <p:nvPr/>
        </p:nvGrpSpPr>
        <p:grpSpPr>
          <a:xfrm>
            <a:off x="4342117" y="2150638"/>
            <a:ext cx="4659881" cy="2116065"/>
            <a:chOff x="109662" y="1728012"/>
            <a:chExt cx="4986380" cy="2230824"/>
          </a:xfrm>
        </p:grpSpPr>
        <p:grpSp>
          <p:nvGrpSpPr>
            <p:cNvPr id="22" name="Google Shape;555;g30a2a8bf0cc_0_34">
              <a:extLst>
                <a:ext uri="{FF2B5EF4-FFF2-40B4-BE49-F238E27FC236}">
                  <a16:creationId xmlns:a16="http://schemas.microsoft.com/office/drawing/2014/main" id="{6A570472-D17A-4373-801F-B49F0977CF40}"/>
                </a:ext>
              </a:extLst>
            </p:cNvPr>
            <p:cNvGrpSpPr/>
            <p:nvPr/>
          </p:nvGrpSpPr>
          <p:grpSpPr>
            <a:xfrm>
              <a:off x="199537" y="1728012"/>
              <a:ext cx="4182701" cy="2023168"/>
              <a:chOff x="266050" y="2132050"/>
              <a:chExt cx="5576935" cy="2697557"/>
            </a:xfrm>
          </p:grpSpPr>
          <p:pic>
            <p:nvPicPr>
              <p:cNvPr id="27" name="Google Shape;556;g30a2a8bf0cc_0_34">
                <a:extLst>
                  <a:ext uri="{FF2B5EF4-FFF2-40B4-BE49-F238E27FC236}">
                    <a16:creationId xmlns:a16="http://schemas.microsoft.com/office/drawing/2014/main" id="{0AF53249-75AD-40C7-833A-AADD1FD11D31}"/>
                  </a:ext>
                </a:extLst>
              </p:cNvPr>
              <p:cNvPicPr preferRelativeResize="0"/>
              <p:nvPr/>
            </p:nvPicPr>
            <p:blipFill rotWithShape="1">
              <a:blip r:embed="rId3">
                <a:alphaModFix/>
              </a:blip>
              <a:srcRect/>
              <a:stretch/>
            </p:blipFill>
            <p:spPr>
              <a:xfrm>
                <a:off x="266050" y="2132050"/>
                <a:ext cx="1388083" cy="925381"/>
              </a:xfrm>
              <a:prstGeom prst="rect">
                <a:avLst/>
              </a:prstGeom>
              <a:noFill/>
              <a:ln>
                <a:noFill/>
              </a:ln>
            </p:spPr>
          </p:pic>
          <p:pic>
            <p:nvPicPr>
              <p:cNvPr id="28" name="Google Shape;557;g30a2a8bf0cc_0_34">
                <a:extLst>
                  <a:ext uri="{FF2B5EF4-FFF2-40B4-BE49-F238E27FC236}">
                    <a16:creationId xmlns:a16="http://schemas.microsoft.com/office/drawing/2014/main" id="{A4C7CC18-8DAA-4E46-A90A-AE8D52CB9F6E}"/>
                  </a:ext>
                </a:extLst>
              </p:cNvPr>
              <p:cNvPicPr preferRelativeResize="0"/>
              <p:nvPr/>
            </p:nvPicPr>
            <p:blipFill rotWithShape="1">
              <a:blip r:embed="rId4">
                <a:alphaModFix/>
              </a:blip>
              <a:srcRect/>
              <a:stretch/>
            </p:blipFill>
            <p:spPr>
              <a:xfrm>
                <a:off x="1855829" y="2433944"/>
                <a:ext cx="1601518" cy="321594"/>
              </a:xfrm>
              <a:prstGeom prst="rect">
                <a:avLst/>
              </a:prstGeom>
              <a:noFill/>
              <a:ln>
                <a:noFill/>
              </a:ln>
            </p:spPr>
          </p:pic>
          <p:pic>
            <p:nvPicPr>
              <p:cNvPr id="29" name="Google Shape;559;g30a2a8bf0cc_0_34">
                <a:extLst>
                  <a:ext uri="{FF2B5EF4-FFF2-40B4-BE49-F238E27FC236}">
                    <a16:creationId xmlns:a16="http://schemas.microsoft.com/office/drawing/2014/main" id="{6EA7A3B9-D6E0-45BB-85EF-52C6113C87C8}"/>
                  </a:ext>
                </a:extLst>
              </p:cNvPr>
              <p:cNvPicPr preferRelativeResize="0"/>
              <p:nvPr/>
            </p:nvPicPr>
            <p:blipFill rotWithShape="1">
              <a:blip r:embed="rId5">
                <a:alphaModFix/>
              </a:blip>
              <a:srcRect/>
              <a:stretch/>
            </p:blipFill>
            <p:spPr>
              <a:xfrm>
                <a:off x="3853092" y="4508012"/>
                <a:ext cx="1023852" cy="321595"/>
              </a:xfrm>
              <a:prstGeom prst="rect">
                <a:avLst/>
              </a:prstGeom>
              <a:noFill/>
              <a:ln>
                <a:noFill/>
              </a:ln>
            </p:spPr>
          </p:pic>
          <p:pic>
            <p:nvPicPr>
              <p:cNvPr id="30" name="Google Shape;560;g30a2a8bf0cc_0_34">
                <a:extLst>
                  <a:ext uri="{FF2B5EF4-FFF2-40B4-BE49-F238E27FC236}">
                    <a16:creationId xmlns:a16="http://schemas.microsoft.com/office/drawing/2014/main" id="{EAFB8358-910B-4CB7-87FC-B88D9D58A111}"/>
                  </a:ext>
                </a:extLst>
              </p:cNvPr>
              <p:cNvPicPr preferRelativeResize="0"/>
              <p:nvPr/>
            </p:nvPicPr>
            <p:blipFill rotWithShape="1">
              <a:blip r:embed="rId6">
                <a:alphaModFix/>
              </a:blip>
              <a:srcRect/>
              <a:stretch/>
            </p:blipFill>
            <p:spPr>
              <a:xfrm>
                <a:off x="266051" y="3057432"/>
                <a:ext cx="1388070" cy="296123"/>
              </a:xfrm>
              <a:prstGeom prst="rect">
                <a:avLst/>
              </a:prstGeom>
              <a:noFill/>
              <a:ln>
                <a:noFill/>
              </a:ln>
            </p:spPr>
          </p:pic>
          <p:pic>
            <p:nvPicPr>
              <p:cNvPr id="31" name="Google Shape;561;g30a2a8bf0cc_0_34">
                <a:extLst>
                  <a:ext uri="{FF2B5EF4-FFF2-40B4-BE49-F238E27FC236}">
                    <a16:creationId xmlns:a16="http://schemas.microsoft.com/office/drawing/2014/main" id="{51A8A8D1-CCE1-4625-9455-6CAB914F4AFE}"/>
                  </a:ext>
                </a:extLst>
              </p:cNvPr>
              <p:cNvPicPr preferRelativeResize="0"/>
              <p:nvPr/>
            </p:nvPicPr>
            <p:blipFill rotWithShape="1">
              <a:blip r:embed="rId7">
                <a:alphaModFix/>
              </a:blip>
              <a:srcRect/>
              <a:stretch/>
            </p:blipFill>
            <p:spPr>
              <a:xfrm>
                <a:off x="4558601" y="3655442"/>
                <a:ext cx="1284375" cy="490509"/>
              </a:xfrm>
              <a:prstGeom prst="rect">
                <a:avLst/>
              </a:prstGeom>
              <a:noFill/>
              <a:ln>
                <a:noFill/>
              </a:ln>
            </p:spPr>
          </p:pic>
          <p:pic>
            <p:nvPicPr>
              <p:cNvPr id="32" name="Google Shape;562;g30a2a8bf0cc_0_34">
                <a:extLst>
                  <a:ext uri="{FF2B5EF4-FFF2-40B4-BE49-F238E27FC236}">
                    <a16:creationId xmlns:a16="http://schemas.microsoft.com/office/drawing/2014/main" id="{B9024751-4115-469D-ADF9-08B80FC118A2}"/>
                  </a:ext>
                </a:extLst>
              </p:cNvPr>
              <p:cNvPicPr preferRelativeResize="0"/>
              <p:nvPr/>
            </p:nvPicPr>
            <p:blipFill rotWithShape="1">
              <a:blip r:embed="rId8">
                <a:alphaModFix/>
              </a:blip>
              <a:srcRect/>
              <a:stretch/>
            </p:blipFill>
            <p:spPr>
              <a:xfrm>
                <a:off x="3544698" y="2999460"/>
                <a:ext cx="1166044" cy="412075"/>
              </a:xfrm>
              <a:prstGeom prst="rect">
                <a:avLst/>
              </a:prstGeom>
              <a:noFill/>
              <a:ln>
                <a:noFill/>
              </a:ln>
            </p:spPr>
          </p:pic>
          <p:pic>
            <p:nvPicPr>
              <p:cNvPr id="33" name="Google Shape;563;g30a2a8bf0cc_0_34">
                <a:extLst>
                  <a:ext uri="{FF2B5EF4-FFF2-40B4-BE49-F238E27FC236}">
                    <a16:creationId xmlns:a16="http://schemas.microsoft.com/office/drawing/2014/main" id="{C6682845-8597-40C0-967A-008B2B59C733}"/>
                  </a:ext>
                </a:extLst>
              </p:cNvPr>
              <p:cNvPicPr preferRelativeResize="0"/>
              <p:nvPr/>
            </p:nvPicPr>
            <p:blipFill rotWithShape="1">
              <a:blip r:embed="rId9">
                <a:alphaModFix/>
              </a:blip>
              <a:srcRect/>
              <a:stretch/>
            </p:blipFill>
            <p:spPr>
              <a:xfrm>
                <a:off x="5141419" y="2913587"/>
                <a:ext cx="701566" cy="583803"/>
              </a:xfrm>
              <a:prstGeom prst="rect">
                <a:avLst/>
              </a:prstGeom>
              <a:noFill/>
              <a:ln>
                <a:noFill/>
              </a:ln>
            </p:spPr>
          </p:pic>
          <p:pic>
            <p:nvPicPr>
              <p:cNvPr id="34" name="Google Shape;564;g30a2a8bf0cc_0_34">
                <a:extLst>
                  <a:ext uri="{FF2B5EF4-FFF2-40B4-BE49-F238E27FC236}">
                    <a16:creationId xmlns:a16="http://schemas.microsoft.com/office/drawing/2014/main" id="{BC6A79F3-E2D2-45D6-A8C3-7506365031F2}"/>
                  </a:ext>
                </a:extLst>
              </p:cNvPr>
              <p:cNvPicPr preferRelativeResize="0"/>
              <p:nvPr/>
            </p:nvPicPr>
            <p:blipFill rotWithShape="1">
              <a:blip r:embed="rId10">
                <a:alphaModFix/>
              </a:blip>
              <a:srcRect/>
              <a:stretch/>
            </p:blipFill>
            <p:spPr>
              <a:xfrm>
                <a:off x="388526" y="3632889"/>
                <a:ext cx="1284367" cy="583803"/>
              </a:xfrm>
              <a:prstGeom prst="rect">
                <a:avLst/>
              </a:prstGeom>
              <a:noFill/>
              <a:ln>
                <a:noFill/>
              </a:ln>
            </p:spPr>
          </p:pic>
          <p:pic>
            <p:nvPicPr>
              <p:cNvPr id="35" name="Google Shape;565;g30a2a8bf0cc_0_34">
                <a:extLst>
                  <a:ext uri="{FF2B5EF4-FFF2-40B4-BE49-F238E27FC236}">
                    <a16:creationId xmlns:a16="http://schemas.microsoft.com/office/drawing/2014/main" id="{989F1EB7-CA70-4046-B7B3-168FFAFFEA77}"/>
                  </a:ext>
                </a:extLst>
              </p:cNvPr>
              <p:cNvPicPr preferRelativeResize="0"/>
              <p:nvPr/>
            </p:nvPicPr>
            <p:blipFill rotWithShape="1">
              <a:blip r:embed="rId11">
                <a:alphaModFix/>
              </a:blip>
              <a:srcRect/>
              <a:stretch/>
            </p:blipFill>
            <p:spPr>
              <a:xfrm>
                <a:off x="2391072" y="3713415"/>
                <a:ext cx="1601516" cy="422406"/>
              </a:xfrm>
              <a:prstGeom prst="rect">
                <a:avLst/>
              </a:prstGeom>
              <a:noFill/>
              <a:ln>
                <a:noFill/>
              </a:ln>
            </p:spPr>
          </p:pic>
          <p:pic>
            <p:nvPicPr>
              <p:cNvPr id="36" name="Google Shape;566;g30a2a8bf0cc_0_34">
                <a:extLst>
                  <a:ext uri="{FF2B5EF4-FFF2-40B4-BE49-F238E27FC236}">
                    <a16:creationId xmlns:a16="http://schemas.microsoft.com/office/drawing/2014/main" id="{7F468684-E310-473B-8514-39F311AD9AD7}"/>
                  </a:ext>
                </a:extLst>
              </p:cNvPr>
              <p:cNvPicPr preferRelativeResize="0"/>
              <p:nvPr/>
            </p:nvPicPr>
            <p:blipFill rotWithShape="1">
              <a:blip r:embed="rId12">
                <a:alphaModFix/>
              </a:blip>
              <a:srcRect/>
              <a:stretch/>
            </p:blipFill>
            <p:spPr>
              <a:xfrm>
                <a:off x="2260475" y="2844050"/>
                <a:ext cx="776252" cy="708300"/>
              </a:xfrm>
              <a:prstGeom prst="rect">
                <a:avLst/>
              </a:prstGeom>
              <a:noFill/>
              <a:ln>
                <a:noFill/>
              </a:ln>
            </p:spPr>
          </p:pic>
        </p:grpSp>
        <p:pic>
          <p:nvPicPr>
            <p:cNvPr id="23" name="Google Shape;579;g30a2a8bf0cc_0_34">
              <a:extLst>
                <a:ext uri="{FF2B5EF4-FFF2-40B4-BE49-F238E27FC236}">
                  <a16:creationId xmlns:a16="http://schemas.microsoft.com/office/drawing/2014/main" id="{69E0099E-E925-48EE-A024-3CB0BDEF190D}"/>
                </a:ext>
              </a:extLst>
            </p:cNvPr>
            <p:cNvPicPr preferRelativeResize="0"/>
            <p:nvPr/>
          </p:nvPicPr>
          <p:blipFill>
            <a:blip r:embed="rId13">
              <a:alphaModFix/>
            </a:blip>
            <a:stretch>
              <a:fillRect/>
            </a:stretch>
          </p:blipFill>
          <p:spPr>
            <a:xfrm>
              <a:off x="234164" y="3493916"/>
              <a:ext cx="1114571" cy="386880"/>
            </a:xfrm>
            <a:prstGeom prst="rect">
              <a:avLst/>
            </a:prstGeom>
            <a:noFill/>
            <a:ln>
              <a:noFill/>
            </a:ln>
          </p:spPr>
        </p:pic>
        <p:pic>
          <p:nvPicPr>
            <p:cNvPr id="24" name="Google Shape;580;g30a2a8bf0cc_0_34">
              <a:extLst>
                <a:ext uri="{FF2B5EF4-FFF2-40B4-BE49-F238E27FC236}">
                  <a16:creationId xmlns:a16="http://schemas.microsoft.com/office/drawing/2014/main" id="{486B41E0-9175-43EA-98D6-E58DB4E0E67B}"/>
                </a:ext>
              </a:extLst>
            </p:cNvPr>
            <p:cNvPicPr preferRelativeResize="0"/>
            <p:nvPr/>
          </p:nvPicPr>
          <p:blipFill>
            <a:blip r:embed="rId14">
              <a:alphaModFix/>
            </a:blip>
            <a:stretch>
              <a:fillRect/>
            </a:stretch>
          </p:blipFill>
          <p:spPr>
            <a:xfrm>
              <a:off x="1739458" y="3485788"/>
              <a:ext cx="814976" cy="395008"/>
            </a:xfrm>
            <a:prstGeom prst="rect">
              <a:avLst/>
            </a:prstGeom>
            <a:noFill/>
            <a:ln>
              <a:noFill/>
            </a:ln>
          </p:spPr>
        </p:pic>
        <p:pic>
          <p:nvPicPr>
            <p:cNvPr id="25" name="Picture 24">
              <a:extLst>
                <a:ext uri="{FF2B5EF4-FFF2-40B4-BE49-F238E27FC236}">
                  <a16:creationId xmlns:a16="http://schemas.microsoft.com/office/drawing/2014/main" id="{EA771806-E843-43C9-A6F8-38DCF8F1B35C}"/>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90284" y="1865321"/>
              <a:ext cx="2176298" cy="287339"/>
            </a:xfrm>
            <a:prstGeom prst="rect">
              <a:avLst/>
            </a:prstGeom>
          </p:spPr>
        </p:pic>
        <p:sp>
          <p:nvSpPr>
            <p:cNvPr id="26" name="Rectangle 25">
              <a:extLst>
                <a:ext uri="{FF2B5EF4-FFF2-40B4-BE49-F238E27FC236}">
                  <a16:creationId xmlns:a16="http://schemas.microsoft.com/office/drawing/2014/main" id="{93CE3416-E3ED-4A73-B14C-898ADB4405F9}"/>
                </a:ext>
              </a:extLst>
            </p:cNvPr>
            <p:cNvSpPr/>
            <p:nvPr/>
          </p:nvSpPr>
          <p:spPr>
            <a:xfrm>
              <a:off x="109662" y="1772552"/>
              <a:ext cx="4986380" cy="21862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78250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7CA97E2-42A4-457C-8D7D-C632E960FB71}"/>
              </a:ext>
            </a:extLst>
          </p:cNvPr>
          <p:cNvPicPr>
            <a:picLocks noChangeAspect="1"/>
          </p:cNvPicPr>
          <p:nvPr/>
        </p:nvPicPr>
        <p:blipFill>
          <a:blip r:embed="rId2"/>
          <a:stretch>
            <a:fillRect/>
          </a:stretch>
        </p:blipFill>
        <p:spPr>
          <a:xfrm>
            <a:off x="147837" y="1735073"/>
            <a:ext cx="5120658" cy="2349611"/>
          </a:xfrm>
          <a:prstGeom prst="rect">
            <a:avLst/>
          </a:prstGeom>
        </p:spPr>
      </p:pic>
      <p:pic>
        <p:nvPicPr>
          <p:cNvPr id="21" name="image2.png">
            <a:extLst>
              <a:ext uri="{FF2B5EF4-FFF2-40B4-BE49-F238E27FC236}">
                <a16:creationId xmlns:a16="http://schemas.microsoft.com/office/drawing/2014/main" id="{C9FB4E17-A833-4223-9132-B3DDF0AA158B}"/>
              </a:ext>
            </a:extLst>
          </p:cNvPr>
          <p:cNvPicPr/>
          <p:nvPr/>
        </p:nvPicPr>
        <p:blipFill>
          <a:blip r:embed="rId3"/>
          <a:srcRect/>
          <a:stretch>
            <a:fillRect/>
          </a:stretch>
        </p:blipFill>
        <p:spPr>
          <a:xfrm>
            <a:off x="5940863" y="1954506"/>
            <a:ext cx="2942130" cy="2349611"/>
          </a:xfrm>
          <a:prstGeom prst="rect">
            <a:avLst/>
          </a:prstGeom>
          <a:ln/>
        </p:spPr>
      </p:pic>
      <p:sp>
        <p:nvSpPr>
          <p:cNvPr id="22" name="TextBox 21">
            <a:extLst>
              <a:ext uri="{FF2B5EF4-FFF2-40B4-BE49-F238E27FC236}">
                <a16:creationId xmlns:a16="http://schemas.microsoft.com/office/drawing/2014/main" id="{1803CD97-DC9B-40B6-B067-D79DB96CA7ED}"/>
              </a:ext>
            </a:extLst>
          </p:cNvPr>
          <p:cNvSpPr txBox="1"/>
          <p:nvPr/>
        </p:nvSpPr>
        <p:spPr>
          <a:xfrm>
            <a:off x="273773" y="1004269"/>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lvl="0"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Ensure the scheme is enriched with multiple use case ‘nodes’ based on real experimental datasets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-&gt;</a:t>
            </a:r>
            <a:r>
              <a:rPr lang="en-GB" sz="1400" b="1" i="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Use case collation and enhance database for </a:t>
            </a:r>
            <a:r>
              <a:rPr lang="en-GB" sz="1400" b="1" i="1" dirty="0">
                <a:solidFill>
                  <a:schemeClr val="tx1">
                    <a:lumMod val="75000"/>
                    <a:lumOff val="25000"/>
                  </a:schemeClr>
                </a:solidFill>
                <a:latin typeface="Arial" panose="020B0604020202020204" pitchFamily="34" charset="0"/>
                <a:ea typeface="Arial" panose="020B0604020202020204" pitchFamily="34" charset="0"/>
              </a:rPr>
              <a:t>cross domain capabilities</a:t>
            </a:r>
            <a:endPar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endParaRPr>
          </a:p>
        </p:txBody>
      </p:sp>
      <p:sp>
        <p:nvSpPr>
          <p:cNvPr id="6" name="TextShape 1">
            <a:extLst>
              <a:ext uri="{FF2B5EF4-FFF2-40B4-BE49-F238E27FC236}">
                <a16:creationId xmlns:a16="http://schemas.microsoft.com/office/drawing/2014/main" id="{0E50B318-A93D-411F-8931-DC3AD399121D}"/>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37238829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4242FB1-E84A-41FB-BA8D-F0F344F33649}"/>
              </a:ext>
            </a:extLst>
          </p:cNvPr>
          <p:cNvPicPr>
            <a:picLocks noChangeAspect="1"/>
          </p:cNvPicPr>
          <p:nvPr/>
        </p:nvPicPr>
        <p:blipFill>
          <a:blip r:embed="rId2"/>
          <a:stretch>
            <a:fillRect/>
          </a:stretch>
        </p:blipFill>
        <p:spPr>
          <a:xfrm>
            <a:off x="354939" y="2832898"/>
            <a:ext cx="3564754" cy="1805884"/>
          </a:xfrm>
          <a:prstGeom prst="rect">
            <a:avLst/>
          </a:prstGeom>
        </p:spPr>
      </p:pic>
      <p:sp>
        <p:nvSpPr>
          <p:cNvPr id="8" name="TextBox 7">
            <a:extLst>
              <a:ext uri="{FF2B5EF4-FFF2-40B4-BE49-F238E27FC236}">
                <a16:creationId xmlns:a16="http://schemas.microsoft.com/office/drawing/2014/main" id="{2889575F-A8F1-4A2B-B8A3-AE9C4AB3E5F6}"/>
              </a:ext>
            </a:extLst>
          </p:cNvPr>
          <p:cNvSpPr txBox="1"/>
          <p:nvPr/>
        </p:nvSpPr>
        <p:spPr>
          <a:xfrm>
            <a:off x="3045718" y="1650594"/>
            <a:ext cx="2778789" cy="286682"/>
          </a:xfrm>
          <a:prstGeom prst="rect">
            <a:avLst/>
          </a:prstGeom>
          <a:noFill/>
        </p:spPr>
        <p:txBody>
          <a:bodyPr wrap="square">
            <a:spAutoFit/>
          </a:bodyPr>
          <a:lstStyle/>
          <a:p>
            <a:pPr marL="457200" algn="just">
              <a:lnSpc>
                <a:spcPct val="115000"/>
              </a:lnSpc>
            </a:pPr>
            <a:r>
              <a:rPr lang="en-GB" sz="1200" b="1" u="sng" strike="noStrike" dirty="0">
                <a:effectLst/>
                <a:latin typeface="Arial" panose="020B0604020202020204" pitchFamily="34" charset="0"/>
                <a:ea typeface="Arial" panose="020B0604020202020204" pitchFamily="34" charset="0"/>
              </a:rPr>
              <a:t>Investigate available options</a:t>
            </a:r>
          </a:p>
        </p:txBody>
      </p:sp>
      <p:pic>
        <p:nvPicPr>
          <p:cNvPr id="7" name="Picture 6">
            <a:extLst>
              <a:ext uri="{FF2B5EF4-FFF2-40B4-BE49-F238E27FC236}">
                <a16:creationId xmlns:a16="http://schemas.microsoft.com/office/drawing/2014/main" id="{22D79E30-DFEB-4BD9-8331-CA7A888E3C0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656" y="2344187"/>
            <a:ext cx="4403087" cy="2416732"/>
          </a:xfrm>
          <a:prstGeom prst="rect">
            <a:avLst/>
          </a:prstGeom>
        </p:spPr>
      </p:pic>
      <p:sp>
        <p:nvSpPr>
          <p:cNvPr id="11" name="TextBox 10">
            <a:extLst>
              <a:ext uri="{FF2B5EF4-FFF2-40B4-BE49-F238E27FC236}">
                <a16:creationId xmlns:a16="http://schemas.microsoft.com/office/drawing/2014/main" id="{2FF3F541-0E21-4367-BADF-2B7B18011517}"/>
              </a:ext>
            </a:extLst>
          </p:cNvPr>
          <p:cNvSpPr txBox="1"/>
          <p:nvPr/>
        </p:nvSpPr>
        <p:spPr>
          <a:xfrm>
            <a:off x="6636576" y="2009452"/>
            <a:ext cx="726750" cy="286682"/>
          </a:xfrm>
          <a:prstGeom prst="rect">
            <a:avLst/>
          </a:prstGeom>
          <a:noFill/>
        </p:spPr>
        <p:txBody>
          <a:bodyPr wrap="square">
            <a:spAutoFit/>
          </a:bodyPr>
          <a:lstStyle/>
          <a:p>
            <a:pPr algn="just">
              <a:lnSpc>
                <a:spcPct val="115000"/>
              </a:lnSpc>
            </a:pPr>
            <a:r>
              <a:rPr lang="en-GB" sz="1200" dirty="0">
                <a:latin typeface="Arial" panose="020B0604020202020204" pitchFamily="34" charset="0"/>
                <a:ea typeface="Arial" panose="020B0604020202020204" pitchFamily="34" charset="0"/>
              </a:rPr>
              <a:t>REACT</a:t>
            </a:r>
            <a:endParaRPr lang="en-GB" sz="1200" u="none" strike="noStrike" dirty="0">
              <a:effectLst/>
              <a:latin typeface="Arial" panose="020B0604020202020204" pitchFamily="34" charset="0"/>
              <a:ea typeface="Arial" panose="020B0604020202020204" pitchFamily="34" charset="0"/>
            </a:endParaRPr>
          </a:p>
        </p:txBody>
      </p:sp>
      <p:sp>
        <p:nvSpPr>
          <p:cNvPr id="12" name="TextBox 11">
            <a:extLst>
              <a:ext uri="{FF2B5EF4-FFF2-40B4-BE49-F238E27FC236}">
                <a16:creationId xmlns:a16="http://schemas.microsoft.com/office/drawing/2014/main" id="{FDC3B180-BDBE-4AF0-9A8D-3200F12E2DB0}"/>
              </a:ext>
            </a:extLst>
          </p:cNvPr>
          <p:cNvSpPr txBox="1"/>
          <p:nvPr/>
        </p:nvSpPr>
        <p:spPr>
          <a:xfrm>
            <a:off x="354939" y="2428409"/>
            <a:ext cx="3575990" cy="286682"/>
          </a:xfrm>
          <a:prstGeom prst="rect">
            <a:avLst/>
          </a:prstGeom>
          <a:noFill/>
        </p:spPr>
        <p:txBody>
          <a:bodyPr wrap="square">
            <a:spAutoFit/>
          </a:bodyPr>
          <a:lstStyle/>
          <a:p>
            <a:pPr marL="457200" algn="just">
              <a:lnSpc>
                <a:spcPct val="115000"/>
              </a:lnSpc>
            </a:pPr>
            <a:r>
              <a:rPr lang="en-GB" sz="1200" u="none" strike="noStrike" dirty="0">
                <a:effectLst/>
                <a:latin typeface="Arial" panose="020B0604020202020204" pitchFamily="34" charset="0"/>
                <a:ea typeface="Arial" panose="020B0604020202020204" pitchFamily="34" charset="0"/>
              </a:rPr>
              <a:t>Open Source Solutions: e.g. </a:t>
            </a:r>
            <a:r>
              <a:rPr lang="en-GB" sz="1200" u="none" strike="noStrike" dirty="0" err="1">
                <a:effectLst/>
                <a:latin typeface="Arial" panose="020B0604020202020204" pitchFamily="34" charset="0"/>
                <a:ea typeface="Arial" panose="020B0604020202020204" pitchFamily="34" charset="0"/>
              </a:rPr>
              <a:t>SciCat</a:t>
            </a:r>
            <a:r>
              <a:rPr lang="en-GB" sz="1200" u="none" strike="noStrike" dirty="0">
                <a:effectLst/>
                <a:latin typeface="Arial" panose="020B0604020202020204" pitchFamily="34" charset="0"/>
                <a:ea typeface="Arial" panose="020B0604020202020204" pitchFamily="34" charset="0"/>
              </a:rPr>
              <a:t> </a:t>
            </a:r>
          </a:p>
        </p:txBody>
      </p:sp>
      <p:sp>
        <p:nvSpPr>
          <p:cNvPr id="13" name="TextBox 12">
            <a:extLst>
              <a:ext uri="{FF2B5EF4-FFF2-40B4-BE49-F238E27FC236}">
                <a16:creationId xmlns:a16="http://schemas.microsoft.com/office/drawing/2014/main" id="{5810F802-F2D9-48FB-837E-7C27DC968D8A}"/>
              </a:ext>
            </a:extLst>
          </p:cNvPr>
          <p:cNvSpPr txBox="1"/>
          <p:nvPr/>
        </p:nvSpPr>
        <p:spPr>
          <a:xfrm>
            <a:off x="273773" y="1004400"/>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Develop a frontend interface for end-user input with outputs in machine and human readable formats </a:t>
            </a:r>
            <a:r>
              <a:rPr lang="en-GB" sz="1400" b="1" u="none" strike="noStrike" dirty="0">
                <a:solidFill>
                  <a:schemeClr val="tx1">
                    <a:lumMod val="75000"/>
                    <a:lumOff val="25000"/>
                  </a:schemeClr>
                </a:solidFill>
                <a:effectLst/>
                <a:latin typeface="Arial" panose="020B0604020202020204" pitchFamily="34" charset="0"/>
                <a:ea typeface="Arial" panose="020B0604020202020204" pitchFamily="34" charset="0"/>
              </a:rPr>
              <a:t>-&gt;</a:t>
            </a:r>
            <a:r>
              <a:rPr lang="en-GB" sz="1400" b="1" i="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err="1">
                <a:solidFill>
                  <a:schemeClr val="tx1">
                    <a:lumMod val="75000"/>
                    <a:lumOff val="25000"/>
                  </a:schemeClr>
                </a:solidFill>
                <a:effectLst/>
                <a:latin typeface="Arial" panose="020B0604020202020204" pitchFamily="34" charset="0"/>
                <a:ea typeface="Arial" panose="020B0604020202020204" pitchFamily="34" charset="0"/>
              </a:rPr>
              <a:t>SciCat</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/REACT/</a:t>
            </a:r>
            <a:r>
              <a:rPr lang="en-GB" sz="1400" b="1" i="1" u="none" strike="noStrike" dirty="0" err="1">
                <a:solidFill>
                  <a:schemeClr val="tx1">
                    <a:lumMod val="75000"/>
                    <a:lumOff val="25000"/>
                  </a:schemeClr>
                </a:solidFill>
                <a:effectLst/>
                <a:latin typeface="Arial" panose="020B0604020202020204" pitchFamily="34" charset="0"/>
                <a:ea typeface="Arial" panose="020B0604020202020204" pitchFamily="34" charset="0"/>
              </a:rPr>
              <a:t>InvenioRDM</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 Outputs to JSON, XML + XSD Validator</a:t>
            </a:r>
          </a:p>
        </p:txBody>
      </p:sp>
      <p:sp>
        <p:nvSpPr>
          <p:cNvPr id="9" name="TextShape 1">
            <a:extLst>
              <a:ext uri="{FF2B5EF4-FFF2-40B4-BE49-F238E27FC236}">
                <a16:creationId xmlns:a16="http://schemas.microsoft.com/office/drawing/2014/main" id="{9FEC68A8-E193-422D-A304-2D3E43A3569F}"/>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27086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3B7903-55FB-4F2D-8253-CD7F198CB5DC}"/>
              </a:ext>
            </a:extLst>
          </p:cNvPr>
          <p:cNvPicPr>
            <a:picLocks noChangeAspect="1"/>
          </p:cNvPicPr>
          <p:nvPr/>
        </p:nvPicPr>
        <p:blipFill>
          <a:blip r:embed="rId2"/>
          <a:stretch>
            <a:fillRect/>
          </a:stretch>
        </p:blipFill>
        <p:spPr>
          <a:xfrm>
            <a:off x="640192" y="1753390"/>
            <a:ext cx="7874720" cy="1981961"/>
          </a:xfrm>
          <a:prstGeom prst="rect">
            <a:avLst/>
          </a:prstGeom>
        </p:spPr>
      </p:pic>
      <p:sp>
        <p:nvSpPr>
          <p:cNvPr id="4" name="Rectangle 3">
            <a:extLst>
              <a:ext uri="{FF2B5EF4-FFF2-40B4-BE49-F238E27FC236}">
                <a16:creationId xmlns:a16="http://schemas.microsoft.com/office/drawing/2014/main" id="{A4650727-3053-4463-96B6-8BB9E099D053}"/>
              </a:ext>
            </a:extLst>
          </p:cNvPr>
          <p:cNvSpPr/>
          <p:nvPr/>
        </p:nvSpPr>
        <p:spPr>
          <a:xfrm>
            <a:off x="4350880" y="1759007"/>
            <a:ext cx="2042342" cy="198196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543BFB43-D1CF-49C9-8B5A-3D2633B4A2F1}"/>
              </a:ext>
            </a:extLst>
          </p:cNvPr>
          <p:cNvSpPr txBox="1"/>
          <p:nvPr/>
        </p:nvSpPr>
        <p:spPr>
          <a:xfrm>
            <a:off x="377808" y="1010500"/>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Establish connections and mappings to existing/ongoing ontologies </a:t>
            </a:r>
            <a:r>
              <a:rPr lang="en-GB" sz="1400" b="1" u="none" strike="noStrike" dirty="0">
                <a:solidFill>
                  <a:schemeClr val="tx1">
                    <a:lumMod val="75000"/>
                    <a:lumOff val="25000"/>
                  </a:schemeClr>
                </a:solidFill>
                <a:effectLst/>
                <a:latin typeface="Arial" panose="020B0604020202020204" pitchFamily="34" charset="0"/>
                <a:ea typeface="Arial" panose="020B0604020202020204" pitchFamily="34" charset="0"/>
              </a:rPr>
              <a:t>-&gt;</a:t>
            </a:r>
            <a:r>
              <a:rPr lang="en-GB" sz="1400" b="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err="1">
                <a:solidFill>
                  <a:schemeClr val="tx1">
                    <a:lumMod val="75000"/>
                    <a:lumOff val="25000"/>
                  </a:schemeClr>
                </a:solidFill>
                <a:effectLst/>
                <a:latin typeface="Arial" panose="020B0604020202020204" pitchFamily="34" charset="0"/>
                <a:ea typeface="Arial" panose="020B0604020202020204" pitchFamily="34" charset="0"/>
              </a:rPr>
              <a:t>DataCite</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 </a:t>
            </a:r>
            <a:r>
              <a:rPr lang="en-GB" sz="1400" b="1" i="1" u="none" strike="noStrike" dirty="0" err="1">
                <a:solidFill>
                  <a:schemeClr val="tx1">
                    <a:lumMod val="75000"/>
                    <a:lumOff val="25000"/>
                  </a:schemeClr>
                </a:solidFill>
                <a:effectLst/>
                <a:latin typeface="Arial" panose="020B0604020202020204" pitchFamily="34" charset="0"/>
                <a:ea typeface="Arial" panose="020B0604020202020204" pitchFamily="34" charset="0"/>
              </a:rPr>
              <a:t>NeXuS</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 OpenPMD, HELPMI…</a:t>
            </a:r>
          </a:p>
        </p:txBody>
      </p:sp>
      <p:pic>
        <p:nvPicPr>
          <p:cNvPr id="10" name="Image 2" descr="Une image contenant Graphique, graphisme, Police, conception&#10;&#10;Description générée automatiquement">
            <a:extLst>
              <a:ext uri="{FF2B5EF4-FFF2-40B4-BE49-F238E27FC236}">
                <a16:creationId xmlns:a16="http://schemas.microsoft.com/office/drawing/2014/main" id="{51C21462-63ED-44D9-A752-D747E428C3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3639" y="4026703"/>
            <a:ext cx="631484" cy="674509"/>
          </a:xfrm>
          <a:prstGeom prst="rect">
            <a:avLst/>
          </a:prstGeom>
        </p:spPr>
      </p:pic>
      <p:pic>
        <p:nvPicPr>
          <p:cNvPr id="8" name="Picture 7">
            <a:extLst>
              <a:ext uri="{FF2B5EF4-FFF2-40B4-BE49-F238E27FC236}">
                <a16:creationId xmlns:a16="http://schemas.microsoft.com/office/drawing/2014/main" id="{A49F6E52-6DB0-4F5C-B0FD-B90A4702A973}"/>
              </a:ext>
            </a:extLst>
          </p:cNvPr>
          <p:cNvPicPr>
            <a:picLocks noChangeAspect="1"/>
          </p:cNvPicPr>
          <p:nvPr/>
        </p:nvPicPr>
        <p:blipFill>
          <a:blip r:embed="rId4"/>
          <a:stretch>
            <a:fillRect/>
          </a:stretch>
        </p:blipFill>
        <p:spPr>
          <a:xfrm>
            <a:off x="3175007" y="4019909"/>
            <a:ext cx="737254" cy="674509"/>
          </a:xfrm>
          <a:prstGeom prst="rect">
            <a:avLst/>
          </a:prstGeom>
        </p:spPr>
      </p:pic>
      <p:pic>
        <p:nvPicPr>
          <p:cNvPr id="12" name="Picture 11">
            <a:extLst>
              <a:ext uri="{FF2B5EF4-FFF2-40B4-BE49-F238E27FC236}">
                <a16:creationId xmlns:a16="http://schemas.microsoft.com/office/drawing/2014/main" id="{63D83FA3-2C2F-4EAB-A922-39627B116CC7}"/>
              </a:ext>
            </a:extLst>
          </p:cNvPr>
          <p:cNvPicPr>
            <a:picLocks noChangeAspect="1"/>
          </p:cNvPicPr>
          <p:nvPr/>
        </p:nvPicPr>
        <p:blipFill>
          <a:blip r:embed="rId5"/>
          <a:stretch>
            <a:fillRect/>
          </a:stretch>
        </p:blipFill>
        <p:spPr>
          <a:xfrm>
            <a:off x="3991898" y="4242164"/>
            <a:ext cx="893662" cy="432755"/>
          </a:xfrm>
          <a:prstGeom prst="rect">
            <a:avLst/>
          </a:prstGeom>
        </p:spPr>
      </p:pic>
      <p:pic>
        <p:nvPicPr>
          <p:cNvPr id="14" name="Picture 13">
            <a:extLst>
              <a:ext uri="{FF2B5EF4-FFF2-40B4-BE49-F238E27FC236}">
                <a16:creationId xmlns:a16="http://schemas.microsoft.com/office/drawing/2014/main" id="{5E555720-C320-44EC-B808-F5EF4DFB1C48}"/>
              </a:ext>
            </a:extLst>
          </p:cNvPr>
          <p:cNvPicPr>
            <a:picLocks noChangeAspect="1"/>
          </p:cNvPicPr>
          <p:nvPr/>
        </p:nvPicPr>
        <p:blipFill>
          <a:blip r:embed="rId6"/>
          <a:stretch>
            <a:fillRect/>
          </a:stretch>
        </p:blipFill>
        <p:spPr>
          <a:xfrm>
            <a:off x="5097623" y="4282128"/>
            <a:ext cx="1396391" cy="352825"/>
          </a:xfrm>
          <a:prstGeom prst="rect">
            <a:avLst/>
          </a:prstGeom>
        </p:spPr>
      </p:pic>
      <p:sp>
        <p:nvSpPr>
          <p:cNvPr id="11" name="TextShape 1">
            <a:extLst>
              <a:ext uri="{FF2B5EF4-FFF2-40B4-BE49-F238E27FC236}">
                <a16:creationId xmlns:a16="http://schemas.microsoft.com/office/drawing/2014/main" id="{3F64EF40-DE93-4FBF-8B82-6D17934F2A58}"/>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4275541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102">
            <a:extLst>
              <a:ext uri="{FF2B5EF4-FFF2-40B4-BE49-F238E27FC236}">
                <a16:creationId xmlns:a16="http://schemas.microsoft.com/office/drawing/2014/main" id="{B842C903-C1AE-4AAC-A63A-0CABCDA2E829}"/>
              </a:ext>
            </a:extLst>
          </p:cNvPr>
          <p:cNvPicPr>
            <a:picLocks noChangeAspect="1"/>
          </p:cNvPicPr>
          <p:nvPr/>
        </p:nvPicPr>
        <p:blipFill>
          <a:blip r:embed="rId2"/>
          <a:stretch>
            <a:fillRect/>
          </a:stretch>
        </p:blipFill>
        <p:spPr>
          <a:xfrm>
            <a:off x="1286730" y="1735257"/>
            <a:ext cx="6247487" cy="3037409"/>
          </a:xfrm>
          <a:prstGeom prst="rect">
            <a:avLst/>
          </a:prstGeom>
        </p:spPr>
      </p:pic>
      <p:sp>
        <p:nvSpPr>
          <p:cNvPr id="105" name="TextBox 104">
            <a:extLst>
              <a:ext uri="{FF2B5EF4-FFF2-40B4-BE49-F238E27FC236}">
                <a16:creationId xmlns:a16="http://schemas.microsoft.com/office/drawing/2014/main" id="{C708843A-A836-4BB1-B668-0B4F6D8EA8C6}"/>
              </a:ext>
            </a:extLst>
          </p:cNvPr>
          <p:cNvSpPr txBox="1"/>
          <p:nvPr/>
        </p:nvSpPr>
        <p:spPr>
          <a:xfrm>
            <a:off x="273773" y="992304"/>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Implement interfaces to existing infrastructure as a stepping stone towards an Open Science Ecosystem</a:t>
            </a:r>
            <a:r>
              <a:rPr lang="en-GB" sz="1400" b="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-&gt;</a:t>
            </a:r>
            <a:r>
              <a:rPr lang="en-GB" sz="1400" b="1" i="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API/</a:t>
            </a:r>
            <a:r>
              <a:rPr lang="en-GB" sz="1400" b="1" i="1" u="none" strike="noStrike" dirty="0" err="1">
                <a:solidFill>
                  <a:schemeClr val="tx1">
                    <a:lumMod val="75000"/>
                    <a:lumOff val="25000"/>
                  </a:schemeClr>
                </a:solidFill>
                <a:effectLst/>
                <a:latin typeface="Arial" panose="020B0604020202020204" pitchFamily="34" charset="0"/>
                <a:ea typeface="Arial" panose="020B0604020202020204" pitchFamily="34" charset="0"/>
              </a:rPr>
              <a:t>GraphQL</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 capabilities, Repository Ingestion </a:t>
            </a:r>
          </a:p>
        </p:txBody>
      </p:sp>
      <p:sp>
        <p:nvSpPr>
          <p:cNvPr id="5" name="TextShape 1">
            <a:extLst>
              <a:ext uri="{FF2B5EF4-FFF2-40B4-BE49-F238E27FC236}">
                <a16:creationId xmlns:a16="http://schemas.microsoft.com/office/drawing/2014/main" id="{B3EFDCFC-817F-4536-98CC-19A58C6C1A6C}"/>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1997441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3092924-70D1-4BD2-BD89-B29681CB0E84}"/>
              </a:ext>
            </a:extLst>
          </p:cNvPr>
          <p:cNvSpPr txBox="1"/>
          <p:nvPr/>
        </p:nvSpPr>
        <p:spPr>
          <a:xfrm>
            <a:off x="273773" y="1008738"/>
            <a:ext cx="8596455" cy="901169"/>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lvl="0" algn="ctr">
              <a:lnSpc>
                <a:spcPct val="115000"/>
              </a:lnSpc>
            </a:pPr>
            <a:r>
              <a:rPr lang="en-GB" sz="1400" b="1" u="none" strike="noStrike" dirty="0">
                <a:solidFill>
                  <a:srgbClr val="C00000"/>
                </a:solidFill>
                <a:effectLst/>
                <a:latin typeface="Arial" panose="020B0604020202020204" pitchFamily="34" charset="0"/>
                <a:ea typeface="Arial" panose="020B0604020202020204" pitchFamily="34" charset="0"/>
              </a:rPr>
              <a:t>Test the deployment of the schema and interface with a number of use cases, publishing use-cases with data to enhance the F.A.I.R-ness of the data </a:t>
            </a:r>
            <a:r>
              <a:rPr lang="en-GB" sz="1400" b="1" u="none" strike="noStrike" dirty="0">
                <a:solidFill>
                  <a:schemeClr val="tx1">
                    <a:lumMod val="75000"/>
                    <a:lumOff val="25000"/>
                  </a:schemeClr>
                </a:solidFill>
                <a:effectLst/>
                <a:latin typeface="Arial" panose="020B0604020202020204" pitchFamily="34" charset="0"/>
                <a:ea typeface="Arial" panose="020B0604020202020204" pitchFamily="34" charset="0"/>
              </a:rPr>
              <a:t>-&gt;</a:t>
            </a:r>
            <a:r>
              <a:rPr lang="en-GB" sz="1400" b="1" u="none" strike="noStrike" dirty="0">
                <a:solidFill>
                  <a:srgbClr val="0070C0"/>
                </a:solidFill>
                <a:effectLst/>
                <a:latin typeface="Arial" panose="020B0604020202020204" pitchFamily="34" charset="0"/>
                <a:ea typeface="Arial" panose="020B0604020202020204" pitchFamily="34" charset="0"/>
              </a:rPr>
              <a:t>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Institutional/Discipline specific repositories + Platforms (e.g., PUNCH RPR) Schema Ingestion, Metrics on uptake</a:t>
            </a:r>
          </a:p>
        </p:txBody>
      </p:sp>
      <p:grpSp>
        <p:nvGrpSpPr>
          <p:cNvPr id="5" name="Group 4">
            <a:extLst>
              <a:ext uri="{FF2B5EF4-FFF2-40B4-BE49-F238E27FC236}">
                <a16:creationId xmlns:a16="http://schemas.microsoft.com/office/drawing/2014/main" id="{56C4060D-3BBB-46A2-9257-8DB05AEE8CB1}"/>
              </a:ext>
            </a:extLst>
          </p:cNvPr>
          <p:cNvGrpSpPr/>
          <p:nvPr/>
        </p:nvGrpSpPr>
        <p:grpSpPr>
          <a:xfrm>
            <a:off x="361380" y="2108150"/>
            <a:ext cx="4659881" cy="2116065"/>
            <a:chOff x="109662" y="1728012"/>
            <a:chExt cx="4986380" cy="2230824"/>
          </a:xfrm>
        </p:grpSpPr>
        <p:grpSp>
          <p:nvGrpSpPr>
            <p:cNvPr id="6" name="Google Shape;555;g30a2a8bf0cc_0_34">
              <a:extLst>
                <a:ext uri="{FF2B5EF4-FFF2-40B4-BE49-F238E27FC236}">
                  <a16:creationId xmlns:a16="http://schemas.microsoft.com/office/drawing/2014/main" id="{69F34933-FFD7-4029-95DE-4C6E1B3FB333}"/>
                </a:ext>
              </a:extLst>
            </p:cNvPr>
            <p:cNvGrpSpPr/>
            <p:nvPr/>
          </p:nvGrpSpPr>
          <p:grpSpPr>
            <a:xfrm>
              <a:off x="199537" y="1728012"/>
              <a:ext cx="4182701" cy="2023168"/>
              <a:chOff x="266050" y="2132050"/>
              <a:chExt cx="5576935" cy="2697557"/>
            </a:xfrm>
          </p:grpSpPr>
          <p:pic>
            <p:nvPicPr>
              <p:cNvPr id="11" name="Google Shape;556;g30a2a8bf0cc_0_34">
                <a:extLst>
                  <a:ext uri="{FF2B5EF4-FFF2-40B4-BE49-F238E27FC236}">
                    <a16:creationId xmlns:a16="http://schemas.microsoft.com/office/drawing/2014/main" id="{F980BE8D-EA5D-420C-B6E3-9495FCFC97AA}"/>
                  </a:ext>
                </a:extLst>
              </p:cNvPr>
              <p:cNvPicPr preferRelativeResize="0"/>
              <p:nvPr/>
            </p:nvPicPr>
            <p:blipFill rotWithShape="1">
              <a:blip r:embed="rId2">
                <a:alphaModFix/>
              </a:blip>
              <a:srcRect/>
              <a:stretch/>
            </p:blipFill>
            <p:spPr>
              <a:xfrm>
                <a:off x="266050" y="2132050"/>
                <a:ext cx="1388083" cy="925381"/>
              </a:xfrm>
              <a:prstGeom prst="rect">
                <a:avLst/>
              </a:prstGeom>
              <a:noFill/>
              <a:ln>
                <a:noFill/>
              </a:ln>
            </p:spPr>
          </p:pic>
          <p:pic>
            <p:nvPicPr>
              <p:cNvPr id="12" name="Google Shape;557;g30a2a8bf0cc_0_34">
                <a:extLst>
                  <a:ext uri="{FF2B5EF4-FFF2-40B4-BE49-F238E27FC236}">
                    <a16:creationId xmlns:a16="http://schemas.microsoft.com/office/drawing/2014/main" id="{C1238473-F027-4267-9B03-5E4AA9749CD7}"/>
                  </a:ext>
                </a:extLst>
              </p:cNvPr>
              <p:cNvPicPr preferRelativeResize="0"/>
              <p:nvPr/>
            </p:nvPicPr>
            <p:blipFill rotWithShape="1">
              <a:blip r:embed="rId3">
                <a:alphaModFix/>
              </a:blip>
              <a:srcRect/>
              <a:stretch/>
            </p:blipFill>
            <p:spPr>
              <a:xfrm>
                <a:off x="1855829" y="2433944"/>
                <a:ext cx="1601518" cy="321594"/>
              </a:xfrm>
              <a:prstGeom prst="rect">
                <a:avLst/>
              </a:prstGeom>
              <a:noFill/>
              <a:ln>
                <a:noFill/>
              </a:ln>
            </p:spPr>
          </p:pic>
          <p:pic>
            <p:nvPicPr>
              <p:cNvPr id="13" name="Google Shape;559;g30a2a8bf0cc_0_34">
                <a:extLst>
                  <a:ext uri="{FF2B5EF4-FFF2-40B4-BE49-F238E27FC236}">
                    <a16:creationId xmlns:a16="http://schemas.microsoft.com/office/drawing/2014/main" id="{6680B263-444A-4D15-A997-64052184E601}"/>
                  </a:ext>
                </a:extLst>
              </p:cNvPr>
              <p:cNvPicPr preferRelativeResize="0"/>
              <p:nvPr/>
            </p:nvPicPr>
            <p:blipFill rotWithShape="1">
              <a:blip r:embed="rId4">
                <a:alphaModFix/>
              </a:blip>
              <a:srcRect/>
              <a:stretch/>
            </p:blipFill>
            <p:spPr>
              <a:xfrm>
                <a:off x="3853092" y="4508012"/>
                <a:ext cx="1023852" cy="321595"/>
              </a:xfrm>
              <a:prstGeom prst="rect">
                <a:avLst/>
              </a:prstGeom>
              <a:noFill/>
              <a:ln>
                <a:noFill/>
              </a:ln>
            </p:spPr>
          </p:pic>
          <p:pic>
            <p:nvPicPr>
              <p:cNvPr id="14" name="Google Shape;560;g30a2a8bf0cc_0_34">
                <a:extLst>
                  <a:ext uri="{FF2B5EF4-FFF2-40B4-BE49-F238E27FC236}">
                    <a16:creationId xmlns:a16="http://schemas.microsoft.com/office/drawing/2014/main" id="{63675BDB-BB43-4720-A7DB-88FDC72E6A85}"/>
                  </a:ext>
                </a:extLst>
              </p:cNvPr>
              <p:cNvPicPr preferRelativeResize="0"/>
              <p:nvPr/>
            </p:nvPicPr>
            <p:blipFill rotWithShape="1">
              <a:blip r:embed="rId5">
                <a:alphaModFix/>
              </a:blip>
              <a:srcRect/>
              <a:stretch/>
            </p:blipFill>
            <p:spPr>
              <a:xfrm>
                <a:off x="266051" y="3057432"/>
                <a:ext cx="1388070" cy="296123"/>
              </a:xfrm>
              <a:prstGeom prst="rect">
                <a:avLst/>
              </a:prstGeom>
              <a:noFill/>
              <a:ln>
                <a:noFill/>
              </a:ln>
            </p:spPr>
          </p:pic>
          <p:pic>
            <p:nvPicPr>
              <p:cNvPr id="15" name="Google Shape;561;g30a2a8bf0cc_0_34">
                <a:extLst>
                  <a:ext uri="{FF2B5EF4-FFF2-40B4-BE49-F238E27FC236}">
                    <a16:creationId xmlns:a16="http://schemas.microsoft.com/office/drawing/2014/main" id="{62D344B7-5A2B-4C4A-A3DF-BF5CC6DA74C7}"/>
                  </a:ext>
                </a:extLst>
              </p:cNvPr>
              <p:cNvPicPr preferRelativeResize="0"/>
              <p:nvPr/>
            </p:nvPicPr>
            <p:blipFill rotWithShape="1">
              <a:blip r:embed="rId6">
                <a:alphaModFix/>
              </a:blip>
              <a:srcRect/>
              <a:stretch/>
            </p:blipFill>
            <p:spPr>
              <a:xfrm>
                <a:off x="4558601" y="3655442"/>
                <a:ext cx="1284375" cy="490509"/>
              </a:xfrm>
              <a:prstGeom prst="rect">
                <a:avLst/>
              </a:prstGeom>
              <a:noFill/>
              <a:ln>
                <a:noFill/>
              </a:ln>
            </p:spPr>
          </p:pic>
          <p:pic>
            <p:nvPicPr>
              <p:cNvPr id="16" name="Google Shape;562;g30a2a8bf0cc_0_34">
                <a:extLst>
                  <a:ext uri="{FF2B5EF4-FFF2-40B4-BE49-F238E27FC236}">
                    <a16:creationId xmlns:a16="http://schemas.microsoft.com/office/drawing/2014/main" id="{97CDF873-E12A-42B0-B2A5-1FD4F239CFBD}"/>
                  </a:ext>
                </a:extLst>
              </p:cNvPr>
              <p:cNvPicPr preferRelativeResize="0"/>
              <p:nvPr/>
            </p:nvPicPr>
            <p:blipFill rotWithShape="1">
              <a:blip r:embed="rId7">
                <a:alphaModFix/>
              </a:blip>
              <a:srcRect/>
              <a:stretch/>
            </p:blipFill>
            <p:spPr>
              <a:xfrm>
                <a:off x="3544698" y="2999460"/>
                <a:ext cx="1166044" cy="412075"/>
              </a:xfrm>
              <a:prstGeom prst="rect">
                <a:avLst/>
              </a:prstGeom>
              <a:noFill/>
              <a:ln>
                <a:noFill/>
              </a:ln>
            </p:spPr>
          </p:pic>
          <p:pic>
            <p:nvPicPr>
              <p:cNvPr id="17" name="Google Shape;563;g30a2a8bf0cc_0_34">
                <a:extLst>
                  <a:ext uri="{FF2B5EF4-FFF2-40B4-BE49-F238E27FC236}">
                    <a16:creationId xmlns:a16="http://schemas.microsoft.com/office/drawing/2014/main" id="{610592ED-8B73-4B8E-970D-85A30BC1B8D8}"/>
                  </a:ext>
                </a:extLst>
              </p:cNvPr>
              <p:cNvPicPr preferRelativeResize="0"/>
              <p:nvPr/>
            </p:nvPicPr>
            <p:blipFill rotWithShape="1">
              <a:blip r:embed="rId8">
                <a:alphaModFix/>
              </a:blip>
              <a:srcRect/>
              <a:stretch/>
            </p:blipFill>
            <p:spPr>
              <a:xfrm>
                <a:off x="5141419" y="2913587"/>
                <a:ext cx="701566" cy="583803"/>
              </a:xfrm>
              <a:prstGeom prst="rect">
                <a:avLst/>
              </a:prstGeom>
              <a:noFill/>
              <a:ln>
                <a:noFill/>
              </a:ln>
            </p:spPr>
          </p:pic>
          <p:pic>
            <p:nvPicPr>
              <p:cNvPr id="18" name="Google Shape;564;g30a2a8bf0cc_0_34">
                <a:extLst>
                  <a:ext uri="{FF2B5EF4-FFF2-40B4-BE49-F238E27FC236}">
                    <a16:creationId xmlns:a16="http://schemas.microsoft.com/office/drawing/2014/main" id="{7BD6352C-0764-45A7-8153-5CFCF847A851}"/>
                  </a:ext>
                </a:extLst>
              </p:cNvPr>
              <p:cNvPicPr preferRelativeResize="0"/>
              <p:nvPr/>
            </p:nvPicPr>
            <p:blipFill rotWithShape="1">
              <a:blip r:embed="rId9">
                <a:alphaModFix/>
              </a:blip>
              <a:srcRect/>
              <a:stretch/>
            </p:blipFill>
            <p:spPr>
              <a:xfrm>
                <a:off x="388526" y="3632889"/>
                <a:ext cx="1284367" cy="583803"/>
              </a:xfrm>
              <a:prstGeom prst="rect">
                <a:avLst/>
              </a:prstGeom>
              <a:noFill/>
              <a:ln>
                <a:noFill/>
              </a:ln>
            </p:spPr>
          </p:pic>
          <p:pic>
            <p:nvPicPr>
              <p:cNvPr id="20" name="Google Shape;565;g30a2a8bf0cc_0_34">
                <a:extLst>
                  <a:ext uri="{FF2B5EF4-FFF2-40B4-BE49-F238E27FC236}">
                    <a16:creationId xmlns:a16="http://schemas.microsoft.com/office/drawing/2014/main" id="{20098786-5887-497F-A429-867F0EC7A42A}"/>
                  </a:ext>
                </a:extLst>
              </p:cNvPr>
              <p:cNvPicPr preferRelativeResize="0"/>
              <p:nvPr/>
            </p:nvPicPr>
            <p:blipFill rotWithShape="1">
              <a:blip r:embed="rId10">
                <a:alphaModFix/>
              </a:blip>
              <a:srcRect/>
              <a:stretch/>
            </p:blipFill>
            <p:spPr>
              <a:xfrm>
                <a:off x="2391072" y="3713415"/>
                <a:ext cx="1601516" cy="422406"/>
              </a:xfrm>
              <a:prstGeom prst="rect">
                <a:avLst/>
              </a:prstGeom>
              <a:noFill/>
              <a:ln>
                <a:noFill/>
              </a:ln>
            </p:spPr>
          </p:pic>
          <p:pic>
            <p:nvPicPr>
              <p:cNvPr id="21" name="Google Shape;566;g30a2a8bf0cc_0_34">
                <a:extLst>
                  <a:ext uri="{FF2B5EF4-FFF2-40B4-BE49-F238E27FC236}">
                    <a16:creationId xmlns:a16="http://schemas.microsoft.com/office/drawing/2014/main" id="{08E9A47E-FCC9-45EB-BE54-12FFBD100E07}"/>
                  </a:ext>
                </a:extLst>
              </p:cNvPr>
              <p:cNvPicPr preferRelativeResize="0"/>
              <p:nvPr/>
            </p:nvPicPr>
            <p:blipFill rotWithShape="1">
              <a:blip r:embed="rId11">
                <a:alphaModFix/>
              </a:blip>
              <a:srcRect/>
              <a:stretch/>
            </p:blipFill>
            <p:spPr>
              <a:xfrm>
                <a:off x="2260475" y="2844050"/>
                <a:ext cx="776252" cy="708300"/>
              </a:xfrm>
              <a:prstGeom prst="rect">
                <a:avLst/>
              </a:prstGeom>
              <a:noFill/>
              <a:ln>
                <a:noFill/>
              </a:ln>
            </p:spPr>
          </p:pic>
        </p:grpSp>
        <p:pic>
          <p:nvPicPr>
            <p:cNvPr id="7" name="Google Shape;579;g30a2a8bf0cc_0_34">
              <a:extLst>
                <a:ext uri="{FF2B5EF4-FFF2-40B4-BE49-F238E27FC236}">
                  <a16:creationId xmlns:a16="http://schemas.microsoft.com/office/drawing/2014/main" id="{C65F03B0-8D49-4187-A845-8E05F2B0445F}"/>
                </a:ext>
              </a:extLst>
            </p:cNvPr>
            <p:cNvPicPr preferRelativeResize="0"/>
            <p:nvPr/>
          </p:nvPicPr>
          <p:blipFill>
            <a:blip r:embed="rId12">
              <a:alphaModFix/>
            </a:blip>
            <a:stretch>
              <a:fillRect/>
            </a:stretch>
          </p:blipFill>
          <p:spPr>
            <a:xfrm>
              <a:off x="234164" y="3493916"/>
              <a:ext cx="1114571" cy="386880"/>
            </a:xfrm>
            <a:prstGeom prst="rect">
              <a:avLst/>
            </a:prstGeom>
            <a:noFill/>
            <a:ln>
              <a:noFill/>
            </a:ln>
          </p:spPr>
        </p:pic>
        <p:pic>
          <p:nvPicPr>
            <p:cNvPr id="8" name="Google Shape;580;g30a2a8bf0cc_0_34">
              <a:extLst>
                <a:ext uri="{FF2B5EF4-FFF2-40B4-BE49-F238E27FC236}">
                  <a16:creationId xmlns:a16="http://schemas.microsoft.com/office/drawing/2014/main" id="{1F528AB0-D39B-4C4E-981A-21307A76E167}"/>
                </a:ext>
              </a:extLst>
            </p:cNvPr>
            <p:cNvPicPr preferRelativeResize="0"/>
            <p:nvPr/>
          </p:nvPicPr>
          <p:blipFill>
            <a:blip r:embed="rId13">
              <a:alphaModFix/>
            </a:blip>
            <a:stretch>
              <a:fillRect/>
            </a:stretch>
          </p:blipFill>
          <p:spPr>
            <a:xfrm>
              <a:off x="1739458" y="3485788"/>
              <a:ext cx="814976" cy="395008"/>
            </a:xfrm>
            <a:prstGeom prst="rect">
              <a:avLst/>
            </a:prstGeom>
            <a:noFill/>
            <a:ln>
              <a:noFill/>
            </a:ln>
          </p:spPr>
        </p:pic>
        <p:pic>
          <p:nvPicPr>
            <p:cNvPr id="9" name="Picture 8">
              <a:extLst>
                <a:ext uri="{FF2B5EF4-FFF2-40B4-BE49-F238E27FC236}">
                  <a16:creationId xmlns:a16="http://schemas.microsoft.com/office/drawing/2014/main" id="{373D48C8-D028-4055-9EBF-C296D303E690}"/>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690284" y="1865321"/>
              <a:ext cx="2176298" cy="287339"/>
            </a:xfrm>
            <a:prstGeom prst="rect">
              <a:avLst/>
            </a:prstGeom>
          </p:spPr>
        </p:pic>
        <p:sp>
          <p:nvSpPr>
            <p:cNvPr id="10" name="Rectangle 9">
              <a:extLst>
                <a:ext uri="{FF2B5EF4-FFF2-40B4-BE49-F238E27FC236}">
                  <a16:creationId xmlns:a16="http://schemas.microsoft.com/office/drawing/2014/main" id="{9CCAD6CC-43DA-48B9-A539-0FCDD21B696F}"/>
                </a:ext>
              </a:extLst>
            </p:cNvPr>
            <p:cNvSpPr/>
            <p:nvPr/>
          </p:nvSpPr>
          <p:spPr>
            <a:xfrm>
              <a:off x="109662" y="1772552"/>
              <a:ext cx="4986380" cy="21862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 name="TextBox 21">
            <a:extLst>
              <a:ext uri="{FF2B5EF4-FFF2-40B4-BE49-F238E27FC236}">
                <a16:creationId xmlns:a16="http://schemas.microsoft.com/office/drawing/2014/main" id="{86B3BDBD-4416-4EDB-B384-F972887E66C1}"/>
              </a:ext>
            </a:extLst>
          </p:cNvPr>
          <p:cNvSpPr txBox="1"/>
          <p:nvPr/>
        </p:nvSpPr>
        <p:spPr>
          <a:xfrm>
            <a:off x="5203539" y="2451172"/>
            <a:ext cx="3726918" cy="1449404"/>
          </a:xfrm>
          <a:prstGeom prst="roundRect">
            <a:avLst/>
          </a:prstGeom>
          <a:ln w="19050">
            <a:noFill/>
          </a:ln>
        </p:spPr>
        <p:style>
          <a:lnRef idx="2">
            <a:schemeClr val="dk1"/>
          </a:lnRef>
          <a:fillRef idx="1">
            <a:schemeClr val="lt1"/>
          </a:fillRef>
          <a:effectRef idx="0">
            <a:schemeClr val="dk1"/>
          </a:effectRef>
          <a:fontRef idx="minor">
            <a:schemeClr val="dk1"/>
          </a:fontRef>
        </p:style>
        <p:txBody>
          <a:bodyPr wrap="square">
            <a:spAutoFit/>
          </a:bodyPr>
          <a:lstStyle/>
          <a:p>
            <a:pPr lvl="0" algn="just">
              <a:lnSpc>
                <a:spcPct val="115000"/>
              </a:lnSpc>
            </a:pPr>
            <a:r>
              <a:rPr lang="en-GB" sz="1400" b="1" u="none" strike="noStrike" dirty="0">
                <a:solidFill>
                  <a:schemeClr val="tx1"/>
                </a:solidFill>
                <a:effectLst/>
                <a:latin typeface="Arial" panose="020B0604020202020204" pitchFamily="34" charset="0"/>
                <a:ea typeface="Arial" panose="020B0604020202020204" pitchFamily="34" charset="0"/>
              </a:rPr>
              <a:t>For example:</a:t>
            </a:r>
          </a:p>
          <a:p>
            <a:pPr marL="285750" lvl="0" indent="-285750" algn="just">
              <a:lnSpc>
                <a:spcPct val="115000"/>
              </a:lnSpc>
              <a:buFont typeface="Arial" panose="020B0604020202020204" pitchFamily="34" charset="0"/>
              <a:buChar char="•"/>
            </a:pPr>
            <a:r>
              <a:rPr lang="en-GB" sz="1400" u="none" strike="noStrike" dirty="0">
                <a:solidFill>
                  <a:schemeClr val="tx1"/>
                </a:solidFill>
                <a:effectLst/>
                <a:latin typeface="Arial" panose="020B0604020202020204" pitchFamily="34" charset="0"/>
                <a:ea typeface="Arial" panose="020B0604020202020204" pitchFamily="34" charset="0"/>
              </a:rPr>
              <a:t>Deployment of app in partner institutions </a:t>
            </a:r>
          </a:p>
          <a:p>
            <a:pPr marL="285750" lvl="0" indent="-285750" algn="just">
              <a:lnSpc>
                <a:spcPct val="115000"/>
              </a:lnSpc>
              <a:buFont typeface="Arial" panose="020B0604020202020204" pitchFamily="34" charset="0"/>
              <a:buChar char="•"/>
            </a:pPr>
            <a:r>
              <a:rPr lang="en-GB" sz="1400" dirty="0">
                <a:solidFill>
                  <a:schemeClr val="tx1"/>
                </a:solidFill>
                <a:latin typeface="Arial" panose="020B0604020202020204" pitchFamily="34" charset="0"/>
                <a:ea typeface="Arial" panose="020B0604020202020204" pitchFamily="34" charset="0"/>
              </a:rPr>
              <a:t>Apply to given use cases (including data publication!)</a:t>
            </a:r>
          </a:p>
        </p:txBody>
      </p:sp>
      <p:sp>
        <p:nvSpPr>
          <p:cNvPr id="23" name="TextShape 1">
            <a:extLst>
              <a:ext uri="{FF2B5EF4-FFF2-40B4-BE49-F238E27FC236}">
                <a16:creationId xmlns:a16="http://schemas.microsoft.com/office/drawing/2014/main" id="{3E1B288A-53BF-4130-9B17-7AF3BDE104F3}"/>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627928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293CA2-4D3E-481A-B7E6-3FDC2BDB40D0}"/>
              </a:ext>
            </a:extLst>
          </p:cNvPr>
          <p:cNvSpPr txBox="1"/>
          <p:nvPr/>
        </p:nvSpPr>
        <p:spPr>
          <a:xfrm>
            <a:off x="323051" y="1021844"/>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lvl="0" algn="ctr">
              <a:lnSpc>
                <a:spcPct val="115000"/>
              </a:lnSpc>
            </a:pPr>
            <a:r>
              <a:rPr lang="en-GB" sz="1400" b="1" i="1" u="none" strike="noStrike" dirty="0">
                <a:solidFill>
                  <a:srgbClr val="C00000"/>
                </a:solidFill>
                <a:effectLst/>
                <a:latin typeface="Arial" panose="020B0604020202020204" pitchFamily="34" charset="0"/>
                <a:ea typeface="Arial" panose="020B0604020202020204" pitchFamily="34" charset="0"/>
              </a:rPr>
              <a:t>Teaching and training on the purpose, scope, and use of metadata to researchers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-&gt; Drive Uptake among researchers</a:t>
            </a:r>
            <a:endParaRPr lang="en-GB" sz="1400" u="none" strike="noStrike" dirty="0">
              <a:solidFill>
                <a:schemeClr val="tx1">
                  <a:lumMod val="75000"/>
                  <a:lumOff val="25000"/>
                </a:schemeClr>
              </a:solidFill>
              <a:effectLst/>
              <a:latin typeface="Arial" panose="020B0604020202020204" pitchFamily="34" charset="0"/>
              <a:ea typeface="Arial" panose="020B0604020202020204" pitchFamily="34" charset="0"/>
            </a:endParaRPr>
          </a:p>
        </p:txBody>
      </p:sp>
      <p:sp>
        <p:nvSpPr>
          <p:cNvPr id="5" name="TextBox 4">
            <a:extLst>
              <a:ext uri="{FF2B5EF4-FFF2-40B4-BE49-F238E27FC236}">
                <a16:creationId xmlns:a16="http://schemas.microsoft.com/office/drawing/2014/main" id="{544F5564-EC2C-46D0-91C4-528B78379E79}"/>
              </a:ext>
            </a:extLst>
          </p:cNvPr>
          <p:cNvSpPr txBox="1"/>
          <p:nvPr/>
        </p:nvSpPr>
        <p:spPr>
          <a:xfrm>
            <a:off x="65077" y="1865430"/>
            <a:ext cx="5185251" cy="901169"/>
          </a:xfrm>
          <a:prstGeom prst="roundRect">
            <a:avLst/>
          </a:prstGeom>
          <a:ln w="19050">
            <a:noFill/>
          </a:ln>
        </p:spPr>
        <p:style>
          <a:lnRef idx="2">
            <a:schemeClr val="dk1"/>
          </a:lnRef>
          <a:fillRef idx="1">
            <a:schemeClr val="lt1"/>
          </a:fillRef>
          <a:effectRef idx="0">
            <a:schemeClr val="dk1"/>
          </a:effectRef>
          <a:fontRef idx="minor">
            <a:schemeClr val="dk1"/>
          </a:fontRef>
        </p:style>
        <p:txBody>
          <a:bodyPr wrap="square">
            <a:spAutoFit/>
          </a:bodyPr>
          <a:lstStyle/>
          <a:p>
            <a:pPr lvl="0" algn="just">
              <a:lnSpc>
                <a:spcPct val="115000"/>
              </a:lnSpc>
            </a:pPr>
            <a:r>
              <a:rPr lang="en-GB" sz="1400" b="1" u="none" strike="noStrike" dirty="0">
                <a:solidFill>
                  <a:schemeClr val="tx1"/>
                </a:solidFill>
                <a:effectLst/>
                <a:latin typeface="Arial" panose="020B0604020202020204" pitchFamily="34" charset="0"/>
                <a:ea typeface="Arial" panose="020B0604020202020204" pitchFamily="34" charset="0"/>
              </a:rPr>
              <a:t>Hands-On Metadata/RDM workshop for researchers (2026)</a:t>
            </a:r>
          </a:p>
          <a:p>
            <a:pPr marL="285750" lvl="0" indent="-285750" algn="just">
              <a:lnSpc>
                <a:spcPct val="115000"/>
              </a:lnSpc>
              <a:buFont typeface="Arial" panose="020B0604020202020204" pitchFamily="34" charset="0"/>
              <a:buChar char="•"/>
            </a:pPr>
            <a:r>
              <a:rPr lang="en-GB" sz="1400" u="none" strike="noStrike" dirty="0">
                <a:solidFill>
                  <a:schemeClr val="tx1"/>
                </a:solidFill>
                <a:effectLst/>
                <a:latin typeface="Arial" panose="020B0604020202020204" pitchFamily="34" charset="0"/>
                <a:ea typeface="Arial" panose="020B0604020202020204" pitchFamily="34" charset="0"/>
              </a:rPr>
              <a:t>Basic training on the purpose of metadata</a:t>
            </a:r>
          </a:p>
          <a:p>
            <a:pPr marL="285750" lvl="0" indent="-285750" algn="just">
              <a:lnSpc>
                <a:spcPct val="115000"/>
              </a:lnSpc>
              <a:buFont typeface="Arial" panose="020B0604020202020204" pitchFamily="34" charset="0"/>
              <a:buChar char="•"/>
            </a:pPr>
            <a:r>
              <a:rPr lang="en-GB" sz="1400" dirty="0">
                <a:solidFill>
                  <a:schemeClr val="tx1"/>
                </a:solidFill>
                <a:latin typeface="Arial" panose="020B0604020202020204" pitchFamily="34" charset="0"/>
                <a:ea typeface="Arial" panose="020B0604020202020204" pitchFamily="34" charset="0"/>
              </a:rPr>
              <a:t>Apply metadata to their projects including application</a:t>
            </a:r>
          </a:p>
        </p:txBody>
      </p:sp>
      <p:pic>
        <p:nvPicPr>
          <p:cNvPr id="6" name="Picture 5">
            <a:extLst>
              <a:ext uri="{FF2B5EF4-FFF2-40B4-BE49-F238E27FC236}">
                <a16:creationId xmlns:a16="http://schemas.microsoft.com/office/drawing/2014/main" id="{1231CBC4-5749-4653-BBC0-C7323FBC4515}"/>
              </a:ext>
            </a:extLst>
          </p:cNvPr>
          <p:cNvPicPr>
            <a:picLocks noChangeAspect="1"/>
          </p:cNvPicPr>
          <p:nvPr/>
        </p:nvPicPr>
        <p:blipFill>
          <a:blip r:embed="rId2"/>
          <a:stretch>
            <a:fillRect/>
          </a:stretch>
        </p:blipFill>
        <p:spPr bwMode="auto">
          <a:xfrm>
            <a:off x="5285427" y="1822570"/>
            <a:ext cx="1430429" cy="1364842"/>
          </a:xfrm>
          <a:prstGeom prst="rect">
            <a:avLst/>
          </a:prstGeom>
        </p:spPr>
      </p:pic>
      <p:pic>
        <p:nvPicPr>
          <p:cNvPr id="7" name="Picture 6">
            <a:extLst>
              <a:ext uri="{FF2B5EF4-FFF2-40B4-BE49-F238E27FC236}">
                <a16:creationId xmlns:a16="http://schemas.microsoft.com/office/drawing/2014/main" id="{808F909D-DB89-471C-A399-F3E84EFC5DBE}"/>
              </a:ext>
            </a:extLst>
          </p:cNvPr>
          <p:cNvPicPr/>
          <p:nvPr/>
        </p:nvPicPr>
        <p:blipFill rotWithShape="1">
          <a:blip r:embed="rId3" cstate="print">
            <a:extLst>
              <a:ext uri="{28A0092B-C50C-407E-A947-70E740481C1C}">
                <a14:useLocalDpi xmlns:a14="http://schemas.microsoft.com/office/drawing/2010/main" val="0"/>
              </a:ext>
            </a:extLst>
          </a:blip>
          <a:srcRect l="10854"/>
          <a:stretch/>
        </p:blipFill>
        <p:spPr bwMode="auto">
          <a:xfrm>
            <a:off x="7390873" y="1688349"/>
            <a:ext cx="1528633" cy="1364842"/>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E87B342B-B79D-498A-9F4B-34C1000F4FC1}"/>
              </a:ext>
            </a:extLst>
          </p:cNvPr>
          <p:cNvPicPr>
            <a:picLocks noChangeAspect="1"/>
          </p:cNvPicPr>
          <p:nvPr/>
        </p:nvPicPr>
        <p:blipFill>
          <a:blip r:embed="rId4"/>
          <a:stretch>
            <a:fillRect/>
          </a:stretch>
        </p:blipFill>
        <p:spPr bwMode="auto">
          <a:xfrm>
            <a:off x="280379" y="3361086"/>
            <a:ext cx="5237981" cy="1587087"/>
          </a:xfrm>
          <a:prstGeom prst="rect">
            <a:avLst/>
          </a:prstGeom>
        </p:spPr>
      </p:pic>
      <p:sp>
        <p:nvSpPr>
          <p:cNvPr id="9" name="Right Arrow 5">
            <a:extLst>
              <a:ext uri="{FF2B5EF4-FFF2-40B4-BE49-F238E27FC236}">
                <a16:creationId xmlns:a16="http://schemas.microsoft.com/office/drawing/2014/main" id="{0036C5C7-930F-49C8-887D-58913EB61E0B}"/>
              </a:ext>
            </a:extLst>
          </p:cNvPr>
          <p:cNvSpPr/>
          <p:nvPr/>
        </p:nvSpPr>
        <p:spPr bwMode="auto">
          <a:xfrm>
            <a:off x="6829310" y="2211889"/>
            <a:ext cx="491365" cy="451337"/>
          </a:xfrm>
          <a:prstGeom prst="rightArrow">
            <a:avLst/>
          </a:prstGeom>
          <a:solidFill>
            <a:srgbClr val="4F81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a:cs typeface="Arial"/>
            </a:endParaRPr>
          </a:p>
        </p:txBody>
      </p:sp>
      <p:sp>
        <p:nvSpPr>
          <p:cNvPr id="10" name="TextShape 1">
            <a:extLst>
              <a:ext uri="{FF2B5EF4-FFF2-40B4-BE49-F238E27FC236}">
                <a16:creationId xmlns:a16="http://schemas.microsoft.com/office/drawing/2014/main" id="{1B395BCE-22A1-431B-B4EC-69C1A4A3E140}"/>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2103758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g305bbd7eb81_0_4"/>
          <p:cNvSpPr txBox="1">
            <a:spLocks noGrp="1"/>
          </p:cNvSpPr>
          <p:nvPr>
            <p:ph type="title"/>
          </p:nvPr>
        </p:nvSpPr>
        <p:spPr>
          <a:xfrm>
            <a:off x="108000" y="36000"/>
            <a:ext cx="6129225" cy="590625"/>
          </a:xfrm>
          <a:prstGeom prst="rect">
            <a:avLst/>
          </a:prstGeom>
        </p:spPr>
        <p:txBody>
          <a:bodyPr spcFirstLastPara="1" wrap="square" lIns="68569" tIns="34275" rIns="68569" bIns="34275" anchor="b" anchorCtr="0">
            <a:noAutofit/>
          </a:bodyPr>
          <a:lstStyle/>
          <a:p>
            <a:r>
              <a:rPr lang="en-US" sz="1800" dirty="0"/>
              <a:t>F.A.I.R. data principles and metadata</a:t>
            </a:r>
            <a:endParaRPr sz="1800" dirty="0"/>
          </a:p>
        </p:txBody>
      </p:sp>
      <p:pic>
        <p:nvPicPr>
          <p:cNvPr id="133" name="Google Shape;133;g305bbd7eb81_0_4"/>
          <p:cNvPicPr preferRelativeResize="0"/>
          <p:nvPr/>
        </p:nvPicPr>
        <p:blipFill>
          <a:blip r:embed="rId3">
            <a:alphaModFix/>
          </a:blip>
          <a:stretch>
            <a:fillRect/>
          </a:stretch>
        </p:blipFill>
        <p:spPr>
          <a:xfrm>
            <a:off x="317644" y="1237088"/>
            <a:ext cx="4164788" cy="3123600"/>
          </a:xfrm>
          <a:prstGeom prst="rect">
            <a:avLst/>
          </a:prstGeom>
          <a:noFill/>
          <a:ln>
            <a:noFill/>
          </a:ln>
        </p:spPr>
      </p:pic>
      <p:sp>
        <p:nvSpPr>
          <p:cNvPr id="134" name="Google Shape;134;g305bbd7eb81_0_4"/>
          <p:cNvSpPr/>
          <p:nvPr/>
        </p:nvSpPr>
        <p:spPr>
          <a:xfrm>
            <a:off x="1957575" y="1169231"/>
            <a:ext cx="884925" cy="848025"/>
          </a:xfrm>
          <a:prstGeom prst="ellipse">
            <a:avLst/>
          </a:prstGeom>
          <a:noFill/>
          <a:ln w="28575" cap="flat" cmpd="sng">
            <a:solidFill>
              <a:srgbClr val="DD7E6B"/>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endParaRPr sz="1050" kern="0">
              <a:solidFill>
                <a:srgbClr val="000000"/>
              </a:solidFill>
              <a:latin typeface="Arial"/>
              <a:cs typeface="Arial"/>
              <a:sym typeface="Arial"/>
            </a:endParaRPr>
          </a:p>
        </p:txBody>
      </p:sp>
      <p:sp>
        <p:nvSpPr>
          <p:cNvPr id="135" name="Google Shape;135;g305bbd7eb81_0_4"/>
          <p:cNvSpPr/>
          <p:nvPr/>
        </p:nvSpPr>
        <p:spPr>
          <a:xfrm>
            <a:off x="3632494" y="1148025"/>
            <a:ext cx="884925" cy="848025"/>
          </a:xfrm>
          <a:prstGeom prst="ellipse">
            <a:avLst/>
          </a:prstGeom>
          <a:noFill/>
          <a:ln w="28575" cap="flat" cmpd="sng">
            <a:solidFill>
              <a:srgbClr val="DD7E6B"/>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endParaRPr sz="1050" kern="0">
              <a:solidFill>
                <a:srgbClr val="000000"/>
              </a:solidFill>
              <a:latin typeface="Arial"/>
              <a:cs typeface="Arial"/>
              <a:sym typeface="Arial"/>
            </a:endParaRPr>
          </a:p>
        </p:txBody>
      </p:sp>
      <p:sp>
        <p:nvSpPr>
          <p:cNvPr id="136" name="Google Shape;136;g305bbd7eb81_0_4"/>
          <p:cNvSpPr/>
          <p:nvPr/>
        </p:nvSpPr>
        <p:spPr>
          <a:xfrm>
            <a:off x="3632494" y="1996050"/>
            <a:ext cx="884925" cy="848025"/>
          </a:xfrm>
          <a:prstGeom prst="ellipse">
            <a:avLst/>
          </a:prstGeom>
          <a:noFill/>
          <a:ln w="28575" cap="flat" cmpd="sng">
            <a:solidFill>
              <a:srgbClr val="DD7E6B"/>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endParaRPr sz="1050" kern="0">
              <a:solidFill>
                <a:srgbClr val="000000"/>
              </a:solidFill>
              <a:latin typeface="Arial"/>
              <a:cs typeface="Arial"/>
              <a:sym typeface="Arial"/>
            </a:endParaRPr>
          </a:p>
        </p:txBody>
      </p:sp>
      <p:sp>
        <p:nvSpPr>
          <p:cNvPr id="137" name="Google Shape;137;g305bbd7eb81_0_4"/>
          <p:cNvSpPr/>
          <p:nvPr/>
        </p:nvSpPr>
        <p:spPr>
          <a:xfrm>
            <a:off x="2783325" y="2717550"/>
            <a:ext cx="884925" cy="848025"/>
          </a:xfrm>
          <a:prstGeom prst="ellipse">
            <a:avLst/>
          </a:prstGeom>
          <a:noFill/>
          <a:ln w="28575" cap="flat" cmpd="sng">
            <a:solidFill>
              <a:srgbClr val="DD7E6B"/>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endParaRPr sz="1050" kern="0">
              <a:solidFill>
                <a:srgbClr val="000000"/>
              </a:solidFill>
              <a:latin typeface="Arial"/>
              <a:cs typeface="Arial"/>
              <a:sym typeface="Arial"/>
            </a:endParaRPr>
          </a:p>
        </p:txBody>
      </p:sp>
      <p:sp>
        <p:nvSpPr>
          <p:cNvPr id="138" name="Google Shape;138;g305bbd7eb81_0_4"/>
          <p:cNvSpPr/>
          <p:nvPr/>
        </p:nvSpPr>
        <p:spPr>
          <a:xfrm>
            <a:off x="1131281" y="3512663"/>
            <a:ext cx="884925" cy="848025"/>
          </a:xfrm>
          <a:prstGeom prst="ellipse">
            <a:avLst/>
          </a:prstGeom>
          <a:noFill/>
          <a:ln w="28575" cap="flat" cmpd="sng">
            <a:solidFill>
              <a:srgbClr val="DD7E6B"/>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endParaRPr sz="1050" kern="0">
              <a:solidFill>
                <a:srgbClr val="000000"/>
              </a:solidFill>
              <a:latin typeface="Arial"/>
              <a:cs typeface="Arial"/>
              <a:sym typeface="Arial"/>
            </a:endParaRPr>
          </a:p>
        </p:txBody>
      </p:sp>
      <p:sp>
        <p:nvSpPr>
          <p:cNvPr id="139" name="Google Shape;139;g305bbd7eb81_0_4"/>
          <p:cNvSpPr txBox="1">
            <a:spLocks noGrp="1"/>
          </p:cNvSpPr>
          <p:nvPr>
            <p:ph type="body" idx="2"/>
          </p:nvPr>
        </p:nvSpPr>
        <p:spPr>
          <a:xfrm>
            <a:off x="4882556" y="1200150"/>
            <a:ext cx="4185000" cy="1022850"/>
          </a:xfrm>
          <a:prstGeom prst="rect">
            <a:avLst/>
          </a:prstGeom>
        </p:spPr>
        <p:txBody>
          <a:bodyPr spcFirstLastPara="1" wrap="square" lIns="68569" tIns="34275" rIns="68569" bIns="34275" anchor="t" anchorCtr="0">
            <a:noAutofit/>
          </a:bodyPr>
          <a:lstStyle/>
          <a:p>
            <a:pPr marL="0" indent="0">
              <a:buNone/>
            </a:pPr>
            <a:r>
              <a:rPr lang="en-US" sz="1600" dirty="0"/>
              <a:t>Metadata is essential in Research Data Management and Open Science to enable FAIR data (and code)</a:t>
            </a:r>
            <a:endParaRPr sz="1600" dirty="0"/>
          </a:p>
        </p:txBody>
      </p:sp>
      <p:sp>
        <p:nvSpPr>
          <p:cNvPr id="140" name="Google Shape;140;g305bbd7eb81_0_4"/>
          <p:cNvSpPr txBox="1"/>
          <p:nvPr/>
        </p:nvSpPr>
        <p:spPr>
          <a:xfrm>
            <a:off x="317644" y="4335600"/>
            <a:ext cx="4164750" cy="346226"/>
          </a:xfrm>
          <a:prstGeom prst="rect">
            <a:avLst/>
          </a:prstGeom>
          <a:noFill/>
          <a:ln>
            <a:noFill/>
          </a:ln>
        </p:spPr>
        <p:txBody>
          <a:bodyPr spcFirstLastPara="1" wrap="square" lIns="68569" tIns="68569" rIns="68569" bIns="68569" anchor="t" anchorCtr="0">
            <a:spAutoFit/>
          </a:bodyPr>
          <a:lstStyle/>
          <a:p>
            <a:pPr defTabSz="685800">
              <a:buClr>
                <a:srgbClr val="000000"/>
              </a:buClr>
            </a:pPr>
            <a:r>
              <a:rPr lang="en-US" sz="675" kern="0">
                <a:solidFill>
                  <a:srgbClr val="A5A5A5"/>
                </a:solidFill>
                <a:latin typeface="Arial"/>
                <a:cs typeface="Arial"/>
                <a:sym typeface="Arial"/>
              </a:rPr>
              <a:t>Icons made by Freepik are licensed by CC BY 3.0</a:t>
            </a:r>
            <a:endParaRPr sz="675" kern="0">
              <a:solidFill>
                <a:srgbClr val="A5A5A5"/>
              </a:solidFill>
              <a:latin typeface="Arial"/>
              <a:cs typeface="Arial"/>
              <a:sym typeface="Arial"/>
            </a:endParaRPr>
          </a:p>
          <a:p>
            <a:pPr defTabSz="685800">
              <a:buClr>
                <a:srgbClr val="000000"/>
              </a:buClr>
            </a:pPr>
            <a:r>
              <a:rPr lang="en-US" sz="675" kern="0">
                <a:solidFill>
                  <a:srgbClr val="A5A5A5"/>
                </a:solidFill>
                <a:latin typeface="Arial"/>
                <a:cs typeface="Arial"/>
                <a:sym typeface="Arial"/>
              </a:rPr>
              <a:t>FAIR resources graphic is licensed under a CC 4.0 International License</a:t>
            </a:r>
            <a:endParaRPr sz="675" kern="0">
              <a:solidFill>
                <a:srgbClr val="A5A5A5"/>
              </a:solidFill>
              <a:latin typeface="Arial"/>
              <a:cs typeface="Arial"/>
              <a:sym typeface="Arial"/>
            </a:endParaRPr>
          </a:p>
        </p:txBody>
      </p:sp>
      <p:sp>
        <p:nvSpPr>
          <p:cNvPr id="141" name="Google Shape;141;g305bbd7eb81_0_4"/>
          <p:cNvSpPr txBox="1"/>
          <p:nvPr/>
        </p:nvSpPr>
        <p:spPr>
          <a:xfrm>
            <a:off x="4982906" y="2257726"/>
            <a:ext cx="3984300" cy="2354468"/>
          </a:xfrm>
          <a:prstGeom prst="rect">
            <a:avLst/>
          </a:prstGeom>
          <a:noFill/>
          <a:ln>
            <a:noFill/>
          </a:ln>
        </p:spPr>
        <p:txBody>
          <a:bodyPr spcFirstLastPara="1" wrap="square" lIns="68569" tIns="68569" rIns="68569" bIns="68569" anchor="t" anchorCtr="0">
            <a:spAutoFit/>
          </a:bodyPr>
          <a:lstStyle/>
          <a:p>
            <a:pPr marL="342900" indent="-285750" defTabSz="685800">
              <a:lnSpc>
                <a:spcPct val="150000"/>
              </a:lnSpc>
              <a:buClr>
                <a:srgbClr val="FDBB63"/>
              </a:buClr>
              <a:buSzPts val="2400"/>
              <a:buFont typeface="Noto Sans Symbols"/>
              <a:buChar char="▪"/>
            </a:pPr>
            <a:r>
              <a:rPr lang="en-US" sz="1600" kern="0" dirty="0">
                <a:solidFill>
                  <a:srgbClr val="333333"/>
                </a:solidFill>
                <a:latin typeface="Arial"/>
                <a:cs typeface="Arial"/>
                <a:sym typeface="Arial"/>
              </a:rPr>
              <a:t>Allows datasets to be searched for and found</a:t>
            </a:r>
            <a:endParaRPr sz="1600" kern="0" dirty="0">
              <a:solidFill>
                <a:srgbClr val="333333"/>
              </a:solidFill>
              <a:latin typeface="Arial"/>
              <a:cs typeface="Arial"/>
              <a:sym typeface="Arial"/>
            </a:endParaRPr>
          </a:p>
          <a:p>
            <a:pPr marL="342900" indent="-285750" defTabSz="685800">
              <a:lnSpc>
                <a:spcPct val="150000"/>
              </a:lnSpc>
              <a:buClr>
                <a:srgbClr val="FDBB63"/>
              </a:buClr>
              <a:buSzPts val="2400"/>
              <a:buFont typeface="Noto Sans Symbols"/>
              <a:buChar char="▪"/>
            </a:pPr>
            <a:r>
              <a:rPr lang="en-US" sz="1600" kern="0" dirty="0">
                <a:solidFill>
                  <a:srgbClr val="333333"/>
                </a:solidFill>
                <a:latin typeface="Arial"/>
                <a:cs typeface="Arial"/>
                <a:sym typeface="Arial"/>
              </a:rPr>
              <a:t>Enables interoperability between datasets</a:t>
            </a:r>
            <a:endParaRPr sz="1600" kern="0" dirty="0">
              <a:solidFill>
                <a:srgbClr val="333333"/>
              </a:solidFill>
              <a:latin typeface="Arial"/>
              <a:cs typeface="Arial"/>
              <a:sym typeface="Arial"/>
            </a:endParaRPr>
          </a:p>
          <a:p>
            <a:pPr marL="342900" indent="-285750" defTabSz="685800">
              <a:lnSpc>
                <a:spcPct val="150000"/>
              </a:lnSpc>
              <a:buClr>
                <a:srgbClr val="FDBB63"/>
              </a:buClr>
              <a:buSzPts val="2400"/>
              <a:buFont typeface="Noto Sans Symbols"/>
              <a:buChar char="▪"/>
            </a:pPr>
            <a:r>
              <a:rPr lang="en-US" sz="1600" kern="0" dirty="0">
                <a:solidFill>
                  <a:srgbClr val="333333"/>
                </a:solidFill>
                <a:latin typeface="Arial"/>
                <a:cs typeface="Arial"/>
                <a:sym typeface="Arial"/>
              </a:rPr>
              <a:t>Facilitates data reprocessing</a:t>
            </a:r>
            <a:endParaRPr sz="1600" kern="0" dirty="0">
              <a:solidFill>
                <a:srgbClr val="333333"/>
              </a:solidFill>
              <a:latin typeface="Arial"/>
              <a:cs typeface="Arial"/>
              <a:sym typeface="Arial"/>
            </a:endParaRPr>
          </a:p>
          <a:p>
            <a:pPr marL="342900" indent="-285750" defTabSz="685800">
              <a:lnSpc>
                <a:spcPct val="150000"/>
              </a:lnSpc>
              <a:buClr>
                <a:srgbClr val="FDBB63"/>
              </a:buClr>
              <a:buSzPts val="2400"/>
              <a:buFont typeface="Noto Sans Symbols"/>
              <a:buChar char="▪"/>
            </a:pPr>
            <a:r>
              <a:rPr lang="en-US" sz="1600" kern="0" dirty="0">
                <a:solidFill>
                  <a:srgbClr val="333333"/>
                </a:solidFill>
                <a:latin typeface="Arial"/>
                <a:cs typeface="Arial"/>
                <a:sym typeface="Arial"/>
              </a:rPr>
              <a:t>Promotes efficient use of resources</a:t>
            </a:r>
            <a:endParaRPr sz="1000" kern="0" dirty="0">
              <a:solidFill>
                <a:srgbClr val="000000"/>
              </a:solidFill>
              <a:latin typeface="Arial"/>
              <a:cs typeface="Arial"/>
              <a:sym typeface="Arial"/>
            </a:endParaRPr>
          </a:p>
        </p:txBody>
      </p:sp>
      <p:sp>
        <p:nvSpPr>
          <p:cNvPr id="3" name="Slide Number Placeholder 2">
            <a:extLst>
              <a:ext uri="{FF2B5EF4-FFF2-40B4-BE49-F238E27FC236}">
                <a16:creationId xmlns:a16="http://schemas.microsoft.com/office/drawing/2014/main" id="{D7C63A0C-59FE-B73A-D183-513021302E25}"/>
              </a:ext>
            </a:extLst>
          </p:cNvPr>
          <p:cNvSpPr>
            <a:spLocks noGrp="1"/>
          </p:cNvSpPr>
          <p:nvPr>
            <p:ph type="sldNum" idx="12"/>
          </p:nvPr>
        </p:nvSpPr>
        <p:spPr/>
        <p:txBody>
          <a:bodyPr/>
          <a:lstStyle/>
          <a:p>
            <a:pPr defTabSz="685800"/>
            <a:fld id="{00000000-1234-1234-1234-123412341234}" type="slidenum">
              <a:rPr lang="en-US" kern="0"/>
              <a:pPr defTabSz="685800"/>
              <a:t>2</a:t>
            </a:fld>
            <a:endParaRPr lang="en-US" ker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fade">
                                      <p:cBhvr>
                                        <p:cTn id="7" dur="1000"/>
                                        <p:tgtEl>
                                          <p:spTgt spid="1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4"/>
                                        </p:tgtEl>
                                        <p:attrNameLst>
                                          <p:attrName>style.visibility</p:attrName>
                                        </p:attrNameLst>
                                      </p:cBhvr>
                                      <p:to>
                                        <p:strVal val="visible"/>
                                      </p:to>
                                    </p:set>
                                    <p:animEffect transition="in" filter="fade">
                                      <p:cBhvr>
                                        <p:cTn id="12" dur="1000"/>
                                        <p:tgtEl>
                                          <p:spTgt spid="134"/>
                                        </p:tgtEl>
                                      </p:cBhvr>
                                    </p:animEffect>
                                  </p:childTnLst>
                                </p:cTn>
                              </p:par>
                              <p:par>
                                <p:cTn id="13" presetID="10" presetClass="entr" presetSubtype="0" fill="hold" nodeType="withEffect">
                                  <p:stCondLst>
                                    <p:cond delay="0"/>
                                  </p:stCondLst>
                                  <p:childTnLst>
                                    <p:set>
                                      <p:cBhvr>
                                        <p:cTn id="14" dur="1" fill="hold">
                                          <p:stCondLst>
                                            <p:cond delay="0"/>
                                          </p:stCondLst>
                                        </p:cTn>
                                        <p:tgtEl>
                                          <p:spTgt spid="135"/>
                                        </p:tgtEl>
                                        <p:attrNameLst>
                                          <p:attrName>style.visibility</p:attrName>
                                        </p:attrNameLst>
                                      </p:cBhvr>
                                      <p:to>
                                        <p:strVal val="visible"/>
                                      </p:to>
                                    </p:set>
                                    <p:animEffect transition="in" filter="fade">
                                      <p:cBhvr>
                                        <p:cTn id="15" dur="1000"/>
                                        <p:tgtEl>
                                          <p:spTgt spid="135"/>
                                        </p:tgtEl>
                                      </p:cBhvr>
                                    </p:animEffect>
                                  </p:childTnLst>
                                </p:cTn>
                              </p:par>
                              <p:par>
                                <p:cTn id="16" presetID="10" presetClass="entr" presetSubtype="0" fill="hold" nodeType="withEffect">
                                  <p:stCondLst>
                                    <p:cond delay="0"/>
                                  </p:stCondLst>
                                  <p:childTnLst>
                                    <p:set>
                                      <p:cBhvr>
                                        <p:cTn id="17" dur="1" fill="hold">
                                          <p:stCondLst>
                                            <p:cond delay="0"/>
                                          </p:stCondLst>
                                        </p:cTn>
                                        <p:tgtEl>
                                          <p:spTgt spid="136"/>
                                        </p:tgtEl>
                                        <p:attrNameLst>
                                          <p:attrName>style.visibility</p:attrName>
                                        </p:attrNameLst>
                                      </p:cBhvr>
                                      <p:to>
                                        <p:strVal val="visible"/>
                                      </p:to>
                                    </p:set>
                                    <p:animEffect transition="in" filter="fade">
                                      <p:cBhvr>
                                        <p:cTn id="18" dur="1000"/>
                                        <p:tgtEl>
                                          <p:spTgt spid="136"/>
                                        </p:tgtEl>
                                      </p:cBhvr>
                                    </p:animEffect>
                                  </p:childTnLst>
                                </p:cTn>
                              </p:par>
                              <p:par>
                                <p:cTn id="19" presetID="10" presetClass="entr" presetSubtype="0" fill="hold" nodeType="with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fade">
                                      <p:cBhvr>
                                        <p:cTn id="21" dur="1000"/>
                                        <p:tgtEl>
                                          <p:spTgt spid="137"/>
                                        </p:tgtEl>
                                      </p:cBhvr>
                                    </p:animEffect>
                                  </p:childTnLst>
                                </p:cTn>
                              </p:par>
                              <p:par>
                                <p:cTn id="22" presetID="10" presetClass="entr" presetSubtype="0" fill="hold" nodeType="withEffect">
                                  <p:stCondLst>
                                    <p:cond delay="0"/>
                                  </p:stCondLst>
                                  <p:childTnLst>
                                    <p:set>
                                      <p:cBhvr>
                                        <p:cTn id="23" dur="1" fill="hold">
                                          <p:stCondLst>
                                            <p:cond delay="0"/>
                                          </p:stCondLst>
                                        </p:cTn>
                                        <p:tgtEl>
                                          <p:spTgt spid="138"/>
                                        </p:tgtEl>
                                        <p:attrNameLst>
                                          <p:attrName>style.visibility</p:attrName>
                                        </p:attrNameLst>
                                      </p:cBhvr>
                                      <p:to>
                                        <p:strVal val="visible"/>
                                      </p:to>
                                    </p:set>
                                    <p:animEffect transition="in" filter="fade">
                                      <p:cBhvr>
                                        <p:cTn id="24" dur="1000"/>
                                        <p:tgtEl>
                                          <p:spTgt spid="138"/>
                                        </p:tgtEl>
                                      </p:cBhvr>
                                    </p:animEffect>
                                  </p:childTnLst>
                                </p:cTn>
                              </p:par>
                              <p:par>
                                <p:cTn id="25" presetID="2" presetClass="entr" presetSubtype="8" fill="hold" nodeType="withEffect">
                                  <p:stCondLst>
                                    <p:cond delay="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p:tgtEl>
                                          <p:spTgt spid="139"/>
                                        </p:tgtEl>
                                        <p:attrNameLst>
                                          <p:attrName>ppt_x</p:attrName>
                                        </p:attrNameLst>
                                      </p:cBhvr>
                                      <p:tavLst>
                                        <p:tav tm="0">
                                          <p:val>
                                            <p:strVal val="#ppt_x-1"/>
                                          </p:val>
                                        </p:tav>
                                        <p:tav tm="100000">
                                          <p:val>
                                            <p:strVal val="#ppt_x"/>
                                          </p:val>
                                        </p:tav>
                                      </p:tavLst>
                                    </p:anim>
                                  </p:childTnLst>
                                </p:cTn>
                              </p:par>
                              <p:par>
                                <p:cTn id="28" presetID="2" presetClass="entr" presetSubtype="2" fill="hold" nodeType="withEffect">
                                  <p:stCondLst>
                                    <p:cond delay="0"/>
                                  </p:stCondLst>
                                  <p:childTnLst>
                                    <p:set>
                                      <p:cBhvr>
                                        <p:cTn id="29" dur="1" fill="hold">
                                          <p:stCondLst>
                                            <p:cond delay="0"/>
                                          </p:stCondLst>
                                        </p:cTn>
                                        <p:tgtEl>
                                          <p:spTgt spid="141">
                                            <p:txEl>
                                              <p:pRg st="0" end="0"/>
                                            </p:txEl>
                                          </p:spTgt>
                                        </p:tgtEl>
                                        <p:attrNameLst>
                                          <p:attrName>style.visibility</p:attrName>
                                        </p:attrNameLst>
                                      </p:cBhvr>
                                      <p:to>
                                        <p:strVal val="visible"/>
                                      </p:to>
                                    </p:set>
                                    <p:anim calcmode="lin" valueType="num">
                                      <p:cBhvr additive="base">
                                        <p:cTn id="30" dur="1000"/>
                                        <p:tgtEl>
                                          <p:spTgt spid="141">
                                            <p:txEl>
                                              <p:pRg st="0" end="0"/>
                                            </p:txEl>
                                          </p:spTgt>
                                        </p:tgtEl>
                                        <p:attrNameLst>
                                          <p:attrName>ppt_x</p:attrName>
                                        </p:attrNameLst>
                                      </p:cBhvr>
                                      <p:tavLst>
                                        <p:tav tm="0">
                                          <p:val>
                                            <p:strVal val="#ppt_x+1"/>
                                          </p:val>
                                        </p:tav>
                                        <p:tav tm="100000">
                                          <p:val>
                                            <p:strVal val="#ppt_x"/>
                                          </p:val>
                                        </p:tav>
                                      </p:tavLst>
                                    </p:anim>
                                  </p:childTnLst>
                                </p:cTn>
                              </p:par>
                              <p:par>
                                <p:cTn id="31" presetID="2" presetClass="entr" presetSubtype="2" fill="hold" nodeType="withEffect">
                                  <p:stCondLst>
                                    <p:cond delay="0"/>
                                  </p:stCondLst>
                                  <p:childTnLst>
                                    <p:set>
                                      <p:cBhvr>
                                        <p:cTn id="32" dur="1" fill="hold">
                                          <p:stCondLst>
                                            <p:cond delay="0"/>
                                          </p:stCondLst>
                                        </p:cTn>
                                        <p:tgtEl>
                                          <p:spTgt spid="141">
                                            <p:txEl>
                                              <p:pRg st="1" end="1"/>
                                            </p:txEl>
                                          </p:spTgt>
                                        </p:tgtEl>
                                        <p:attrNameLst>
                                          <p:attrName>style.visibility</p:attrName>
                                        </p:attrNameLst>
                                      </p:cBhvr>
                                      <p:to>
                                        <p:strVal val="visible"/>
                                      </p:to>
                                    </p:set>
                                    <p:anim calcmode="lin" valueType="num">
                                      <p:cBhvr additive="base">
                                        <p:cTn id="33" dur="1000"/>
                                        <p:tgtEl>
                                          <p:spTgt spid="141">
                                            <p:txEl>
                                              <p:pRg st="1" end="1"/>
                                            </p:txEl>
                                          </p:spTgt>
                                        </p:tgtEl>
                                        <p:attrNameLst>
                                          <p:attrName>ppt_x</p:attrName>
                                        </p:attrNameLst>
                                      </p:cBhvr>
                                      <p:tavLst>
                                        <p:tav tm="0">
                                          <p:val>
                                            <p:strVal val="#ppt_x+1"/>
                                          </p:val>
                                        </p:tav>
                                        <p:tav tm="100000">
                                          <p:val>
                                            <p:strVal val="#ppt_x"/>
                                          </p:val>
                                        </p:tav>
                                      </p:tavLst>
                                    </p:anim>
                                  </p:childTnLst>
                                </p:cTn>
                              </p:par>
                              <p:par>
                                <p:cTn id="34" presetID="2" presetClass="entr" presetSubtype="2" fill="hold" nodeType="withEffect">
                                  <p:stCondLst>
                                    <p:cond delay="0"/>
                                  </p:stCondLst>
                                  <p:childTnLst>
                                    <p:set>
                                      <p:cBhvr>
                                        <p:cTn id="35" dur="1" fill="hold">
                                          <p:stCondLst>
                                            <p:cond delay="0"/>
                                          </p:stCondLst>
                                        </p:cTn>
                                        <p:tgtEl>
                                          <p:spTgt spid="141">
                                            <p:txEl>
                                              <p:pRg st="2" end="2"/>
                                            </p:txEl>
                                          </p:spTgt>
                                        </p:tgtEl>
                                        <p:attrNameLst>
                                          <p:attrName>style.visibility</p:attrName>
                                        </p:attrNameLst>
                                      </p:cBhvr>
                                      <p:to>
                                        <p:strVal val="visible"/>
                                      </p:to>
                                    </p:set>
                                    <p:anim calcmode="lin" valueType="num">
                                      <p:cBhvr additive="base">
                                        <p:cTn id="36" dur="1000"/>
                                        <p:tgtEl>
                                          <p:spTgt spid="141">
                                            <p:txEl>
                                              <p:pRg st="2" end="2"/>
                                            </p:txEl>
                                          </p:spTgt>
                                        </p:tgtEl>
                                        <p:attrNameLst>
                                          <p:attrName>ppt_x</p:attrName>
                                        </p:attrNameLst>
                                      </p:cBhvr>
                                      <p:tavLst>
                                        <p:tav tm="0">
                                          <p:val>
                                            <p:strVal val="#ppt_x+1"/>
                                          </p:val>
                                        </p:tav>
                                        <p:tav tm="100000">
                                          <p:val>
                                            <p:strVal val="#ppt_x"/>
                                          </p:val>
                                        </p:tav>
                                      </p:tavLst>
                                    </p:anim>
                                  </p:childTnLst>
                                </p:cTn>
                              </p:par>
                              <p:par>
                                <p:cTn id="37" presetID="2" presetClass="entr" presetSubtype="2" fill="hold" nodeType="withEffect">
                                  <p:stCondLst>
                                    <p:cond delay="0"/>
                                  </p:stCondLst>
                                  <p:childTnLst>
                                    <p:set>
                                      <p:cBhvr>
                                        <p:cTn id="38" dur="1" fill="hold">
                                          <p:stCondLst>
                                            <p:cond delay="0"/>
                                          </p:stCondLst>
                                        </p:cTn>
                                        <p:tgtEl>
                                          <p:spTgt spid="141">
                                            <p:txEl>
                                              <p:pRg st="3" end="3"/>
                                            </p:txEl>
                                          </p:spTgt>
                                        </p:tgtEl>
                                        <p:attrNameLst>
                                          <p:attrName>style.visibility</p:attrName>
                                        </p:attrNameLst>
                                      </p:cBhvr>
                                      <p:to>
                                        <p:strVal val="visible"/>
                                      </p:to>
                                    </p:set>
                                    <p:anim calcmode="lin" valueType="num">
                                      <p:cBhvr additive="base">
                                        <p:cTn id="39" dur="1000"/>
                                        <p:tgtEl>
                                          <p:spTgt spid="141">
                                            <p:txEl>
                                              <p:pRg st="3" end="3"/>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574;g30a2a8bf0cc_0_34">
            <a:extLst>
              <a:ext uri="{FF2B5EF4-FFF2-40B4-BE49-F238E27FC236}">
                <a16:creationId xmlns:a16="http://schemas.microsoft.com/office/drawing/2014/main" id="{FF0880A3-9CA0-496E-9E14-53B5AB6C87EC}"/>
              </a:ext>
            </a:extLst>
          </p:cNvPr>
          <p:cNvPicPr preferRelativeResize="0"/>
          <p:nvPr/>
        </p:nvPicPr>
        <p:blipFill rotWithShape="1">
          <a:blip r:embed="rId2">
            <a:alphaModFix/>
          </a:blip>
          <a:srcRect/>
          <a:stretch/>
        </p:blipFill>
        <p:spPr>
          <a:xfrm>
            <a:off x="2865740" y="2695841"/>
            <a:ext cx="2158802" cy="674625"/>
          </a:xfrm>
          <a:prstGeom prst="rect">
            <a:avLst/>
          </a:prstGeom>
          <a:noFill/>
          <a:ln>
            <a:noFill/>
          </a:ln>
        </p:spPr>
      </p:pic>
      <p:sp>
        <p:nvSpPr>
          <p:cNvPr id="5" name="TextBox 4">
            <a:extLst>
              <a:ext uri="{FF2B5EF4-FFF2-40B4-BE49-F238E27FC236}">
                <a16:creationId xmlns:a16="http://schemas.microsoft.com/office/drawing/2014/main" id="{D21F8A8B-5F91-423A-A6D1-098FE6A8E717}"/>
              </a:ext>
            </a:extLst>
          </p:cNvPr>
          <p:cNvSpPr txBox="1"/>
          <p:nvPr/>
        </p:nvSpPr>
        <p:spPr>
          <a:xfrm>
            <a:off x="443510" y="1018916"/>
            <a:ext cx="8596455" cy="627052"/>
          </a:xfrm>
          <a:prstGeom prst="roundRect">
            <a:avLst/>
          </a:prstGeom>
          <a:ln w="19050">
            <a:solidFill>
              <a:schemeClr val="tx2"/>
            </a:solidFill>
          </a:ln>
        </p:spPr>
        <p:style>
          <a:lnRef idx="2">
            <a:schemeClr val="dk1"/>
          </a:lnRef>
          <a:fillRef idx="1">
            <a:schemeClr val="lt1"/>
          </a:fillRef>
          <a:effectRef idx="0">
            <a:schemeClr val="dk1"/>
          </a:effectRef>
          <a:fontRef idx="minor">
            <a:schemeClr val="dk1"/>
          </a:fontRef>
        </p:style>
        <p:txBody>
          <a:bodyPr wrap="square">
            <a:spAutoFit/>
          </a:bodyPr>
          <a:lstStyle/>
          <a:p>
            <a:pPr lvl="0" algn="just">
              <a:lnSpc>
                <a:spcPct val="115000"/>
              </a:lnSpc>
            </a:pPr>
            <a:r>
              <a:rPr lang="en-GB" sz="1400" b="1" i="1" u="none" strike="noStrike" dirty="0">
                <a:solidFill>
                  <a:srgbClr val="C00000"/>
                </a:solidFill>
                <a:effectLst/>
                <a:latin typeface="Arial" panose="020B0604020202020204" pitchFamily="34" charset="0"/>
                <a:ea typeface="Arial" panose="020B0604020202020204" pitchFamily="34" charset="0"/>
              </a:rPr>
              <a:t>Publish the schema and broadening connections within the ESCAPE community and EOSC -&gt; </a:t>
            </a:r>
            <a:r>
              <a:rPr lang="en-GB" sz="1400" b="1" i="1" u="none" strike="noStrike" dirty="0">
                <a:solidFill>
                  <a:schemeClr val="tx1">
                    <a:lumMod val="75000"/>
                    <a:lumOff val="25000"/>
                  </a:schemeClr>
                </a:solidFill>
                <a:effectLst/>
                <a:latin typeface="Arial" panose="020B0604020202020204" pitchFamily="34" charset="0"/>
                <a:ea typeface="Arial" panose="020B0604020202020204" pitchFamily="34" charset="0"/>
              </a:rPr>
              <a:t>Links and synergies, ensure longevity of outcomes</a:t>
            </a:r>
          </a:p>
        </p:txBody>
      </p:sp>
      <p:pic>
        <p:nvPicPr>
          <p:cNvPr id="6" name="Picture 5">
            <a:extLst>
              <a:ext uri="{FF2B5EF4-FFF2-40B4-BE49-F238E27FC236}">
                <a16:creationId xmlns:a16="http://schemas.microsoft.com/office/drawing/2014/main" id="{86E2CCC0-B8FF-497C-ACE9-A1363B9E9E31}"/>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tretch>
            <a:fillRect/>
          </a:stretch>
        </p:blipFill>
        <p:spPr>
          <a:xfrm>
            <a:off x="6038420" y="1743153"/>
            <a:ext cx="2914176" cy="2742994"/>
          </a:xfrm>
          <a:prstGeom prst="rect">
            <a:avLst/>
          </a:prstGeom>
        </p:spPr>
      </p:pic>
      <p:pic>
        <p:nvPicPr>
          <p:cNvPr id="7" name="Picture 6">
            <a:extLst>
              <a:ext uri="{FF2B5EF4-FFF2-40B4-BE49-F238E27FC236}">
                <a16:creationId xmlns:a16="http://schemas.microsoft.com/office/drawing/2014/main" id="{F8536723-26AB-4639-B94E-C1FF633CCE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8309" y="2426194"/>
            <a:ext cx="1085934" cy="1204868"/>
          </a:xfrm>
          <a:prstGeom prst="rect">
            <a:avLst/>
          </a:prstGeom>
        </p:spPr>
      </p:pic>
      <p:sp>
        <p:nvSpPr>
          <p:cNvPr id="2" name="Arrow: Right 1">
            <a:extLst>
              <a:ext uri="{FF2B5EF4-FFF2-40B4-BE49-F238E27FC236}">
                <a16:creationId xmlns:a16="http://schemas.microsoft.com/office/drawing/2014/main" id="{EE384FC4-D189-4928-8611-1F2FF4603F07}"/>
              </a:ext>
            </a:extLst>
          </p:cNvPr>
          <p:cNvSpPr/>
          <p:nvPr/>
        </p:nvSpPr>
        <p:spPr>
          <a:xfrm>
            <a:off x="1622020" y="2831009"/>
            <a:ext cx="840509" cy="567281"/>
          </a:xfrm>
          <a:prstGeom prst="rightArrow">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4D60D02C-560D-4EC6-AE21-3C27C10D8A12}"/>
              </a:ext>
            </a:extLst>
          </p:cNvPr>
          <p:cNvSpPr/>
          <p:nvPr/>
        </p:nvSpPr>
        <p:spPr>
          <a:xfrm>
            <a:off x="5433910" y="2853839"/>
            <a:ext cx="840509" cy="567281"/>
          </a:xfrm>
          <a:prstGeom prst="rightArrow">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EDE254F-E3AC-42DF-9890-EF7276B1EF12}"/>
              </a:ext>
            </a:extLst>
          </p:cNvPr>
          <p:cNvSpPr txBox="1"/>
          <p:nvPr/>
        </p:nvSpPr>
        <p:spPr>
          <a:xfrm>
            <a:off x="307370" y="4361343"/>
            <a:ext cx="6891729" cy="627052"/>
          </a:xfrm>
          <a:prstGeom prst="roundRect">
            <a:avLst/>
          </a:prstGeom>
          <a:noFill/>
          <a:ln w="19050">
            <a:noFill/>
          </a:ln>
        </p:spPr>
        <p:style>
          <a:lnRef idx="2">
            <a:schemeClr val="dk1"/>
          </a:lnRef>
          <a:fillRef idx="1">
            <a:schemeClr val="lt1"/>
          </a:fillRef>
          <a:effectRef idx="0">
            <a:schemeClr val="dk1"/>
          </a:effectRef>
          <a:fontRef idx="minor">
            <a:schemeClr val="dk1"/>
          </a:fontRef>
        </p:style>
        <p:txBody>
          <a:bodyPr wrap="square">
            <a:spAutoFit/>
          </a:bodyPr>
          <a:lstStyle/>
          <a:p>
            <a:pPr lvl="0" algn="just">
              <a:lnSpc>
                <a:spcPct val="115000"/>
              </a:lnSpc>
            </a:pPr>
            <a:r>
              <a:rPr lang="en-GB" sz="1400" b="1" u="none" strike="noStrike" dirty="0">
                <a:solidFill>
                  <a:schemeClr val="tx1"/>
                </a:solidFill>
                <a:effectLst/>
                <a:latin typeface="Arial" panose="020B0604020202020204" pitchFamily="34" charset="0"/>
                <a:ea typeface="Arial" panose="020B0604020202020204" pitchFamily="34" charset="0"/>
              </a:rPr>
              <a:t>Broaden engagement to other RI’s and universities</a:t>
            </a:r>
          </a:p>
          <a:p>
            <a:pPr lvl="0" algn="just">
              <a:lnSpc>
                <a:spcPct val="115000"/>
              </a:lnSpc>
            </a:pPr>
            <a:r>
              <a:rPr lang="en-GB" sz="1400" b="1" dirty="0">
                <a:solidFill>
                  <a:schemeClr val="tx1"/>
                </a:solidFill>
                <a:latin typeface="Arial" panose="020B0604020202020204" pitchFamily="34" charset="0"/>
                <a:ea typeface="Arial" panose="020B0604020202020204" pitchFamily="34" charset="0"/>
              </a:rPr>
              <a:t>Additional use cases can always be added, the project forked in Git etc</a:t>
            </a:r>
            <a:endParaRPr lang="en-GB" sz="1400" u="none" strike="noStrike" dirty="0">
              <a:solidFill>
                <a:schemeClr val="tx1"/>
              </a:solidFill>
              <a:effectLst/>
              <a:latin typeface="Arial" panose="020B0604020202020204" pitchFamily="34" charset="0"/>
              <a:ea typeface="Arial" panose="020B0604020202020204" pitchFamily="34" charset="0"/>
            </a:endParaRPr>
          </a:p>
        </p:txBody>
      </p:sp>
      <p:pic>
        <p:nvPicPr>
          <p:cNvPr id="11" name="Google Shape;575;g30a2a8bf0cc_0_34">
            <a:extLst>
              <a:ext uri="{FF2B5EF4-FFF2-40B4-BE49-F238E27FC236}">
                <a16:creationId xmlns:a16="http://schemas.microsoft.com/office/drawing/2014/main" id="{79AC2873-2227-4EA5-8268-45A783779213}"/>
              </a:ext>
            </a:extLst>
          </p:cNvPr>
          <p:cNvPicPr preferRelativeResize="0"/>
          <p:nvPr/>
        </p:nvPicPr>
        <p:blipFill rotWithShape="1">
          <a:blip r:embed="rId6">
            <a:alphaModFix/>
          </a:blip>
          <a:srcRect/>
          <a:stretch/>
        </p:blipFill>
        <p:spPr>
          <a:xfrm>
            <a:off x="3998872" y="2166903"/>
            <a:ext cx="1384032" cy="866250"/>
          </a:xfrm>
          <a:prstGeom prst="rect">
            <a:avLst/>
          </a:prstGeom>
          <a:noFill/>
          <a:ln>
            <a:noFill/>
          </a:ln>
        </p:spPr>
      </p:pic>
      <p:pic>
        <p:nvPicPr>
          <p:cNvPr id="12" name="Google Shape;576;g30a2a8bf0cc_0_34">
            <a:extLst>
              <a:ext uri="{FF2B5EF4-FFF2-40B4-BE49-F238E27FC236}">
                <a16:creationId xmlns:a16="http://schemas.microsoft.com/office/drawing/2014/main" id="{9356B02A-6CE3-4BE6-BEBC-1B8C28905D2E}"/>
              </a:ext>
            </a:extLst>
          </p:cNvPr>
          <p:cNvPicPr preferRelativeResize="0"/>
          <p:nvPr/>
        </p:nvPicPr>
        <p:blipFill rotWithShape="1">
          <a:blip r:embed="rId7">
            <a:alphaModFix/>
          </a:blip>
          <a:srcRect/>
          <a:stretch/>
        </p:blipFill>
        <p:spPr>
          <a:xfrm>
            <a:off x="3077370" y="1955802"/>
            <a:ext cx="1224563" cy="590625"/>
          </a:xfrm>
          <a:prstGeom prst="rect">
            <a:avLst/>
          </a:prstGeom>
          <a:noFill/>
          <a:ln>
            <a:noFill/>
          </a:ln>
        </p:spPr>
      </p:pic>
      <p:pic>
        <p:nvPicPr>
          <p:cNvPr id="13" name="Google Shape;577;g30a2a8bf0cc_0_34" descr="Consortia PUNCH4NFDI | NFDI">
            <a:extLst>
              <a:ext uri="{FF2B5EF4-FFF2-40B4-BE49-F238E27FC236}">
                <a16:creationId xmlns:a16="http://schemas.microsoft.com/office/drawing/2014/main" id="{2D4B6921-0C5A-406B-85C7-B4443AB0922B}"/>
              </a:ext>
            </a:extLst>
          </p:cNvPr>
          <p:cNvPicPr preferRelativeResize="0"/>
          <p:nvPr/>
        </p:nvPicPr>
        <p:blipFill rotWithShape="1">
          <a:blip r:embed="rId8">
            <a:alphaModFix/>
          </a:blip>
          <a:srcRect/>
          <a:stretch/>
        </p:blipFill>
        <p:spPr>
          <a:xfrm>
            <a:off x="3689652" y="3501014"/>
            <a:ext cx="674612" cy="674625"/>
          </a:xfrm>
          <a:prstGeom prst="rect">
            <a:avLst/>
          </a:prstGeom>
          <a:noFill/>
          <a:ln>
            <a:noFill/>
          </a:ln>
        </p:spPr>
      </p:pic>
      <p:sp>
        <p:nvSpPr>
          <p:cNvPr id="15" name="TextBox 14">
            <a:extLst>
              <a:ext uri="{FF2B5EF4-FFF2-40B4-BE49-F238E27FC236}">
                <a16:creationId xmlns:a16="http://schemas.microsoft.com/office/drawing/2014/main" id="{2A348D20-1B72-4650-A237-767C342D5B1A}"/>
              </a:ext>
            </a:extLst>
          </p:cNvPr>
          <p:cNvSpPr txBox="1"/>
          <p:nvPr/>
        </p:nvSpPr>
        <p:spPr>
          <a:xfrm>
            <a:off x="2923280" y="3175670"/>
            <a:ext cx="2380452" cy="369332"/>
          </a:xfrm>
          <a:prstGeom prst="rect">
            <a:avLst/>
          </a:prstGeom>
          <a:noFill/>
        </p:spPr>
        <p:txBody>
          <a:bodyPr wrap="square">
            <a:spAutoFit/>
          </a:bodyPr>
          <a:lstStyle/>
          <a:p>
            <a:r>
              <a:rPr lang="en-GB" sz="1800" i="1" u="none" strike="noStrike" dirty="0">
                <a:solidFill>
                  <a:schemeClr val="tx1"/>
                </a:solidFill>
                <a:effectLst/>
                <a:latin typeface="Arial" panose="020B0604020202020204" pitchFamily="34" charset="0"/>
                <a:ea typeface="Arial" panose="020B0604020202020204" pitchFamily="34" charset="0"/>
              </a:rPr>
              <a:t>RI’s and universities</a:t>
            </a:r>
            <a:endParaRPr lang="en-GB" i="1" dirty="0"/>
          </a:p>
        </p:txBody>
      </p:sp>
      <p:sp>
        <p:nvSpPr>
          <p:cNvPr id="8" name="Oval 7">
            <a:extLst>
              <a:ext uri="{FF2B5EF4-FFF2-40B4-BE49-F238E27FC236}">
                <a16:creationId xmlns:a16="http://schemas.microsoft.com/office/drawing/2014/main" id="{EA9E36B2-0349-4632-873F-EB9EA6164E9F}"/>
              </a:ext>
            </a:extLst>
          </p:cNvPr>
          <p:cNvSpPr/>
          <p:nvPr/>
        </p:nvSpPr>
        <p:spPr>
          <a:xfrm>
            <a:off x="2525590" y="1743153"/>
            <a:ext cx="2796354" cy="25898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Shape 1">
            <a:extLst>
              <a:ext uri="{FF2B5EF4-FFF2-40B4-BE49-F238E27FC236}">
                <a16:creationId xmlns:a16="http://schemas.microsoft.com/office/drawing/2014/main" id="{37FD192B-F191-44CC-BD27-9C3E5DD822C5}"/>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Project Goals</a:t>
            </a:r>
            <a:endParaRPr lang="de-DE" spc="-1" dirty="0">
              <a:solidFill>
                <a:srgbClr val="000000"/>
              </a:solidFill>
            </a:endParaRPr>
          </a:p>
        </p:txBody>
      </p:sp>
    </p:spTree>
    <p:extLst>
      <p:ext uri="{BB962C8B-B14F-4D97-AF65-F5344CB8AC3E}">
        <p14:creationId xmlns:p14="http://schemas.microsoft.com/office/powerpoint/2010/main" val="18804508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Project Schedule (Basic)</a:t>
            </a:r>
            <a:endParaRPr lang="de-DE" spc="-1" dirty="0">
              <a:solidFill>
                <a:srgbClr val="000000"/>
              </a:solidFill>
            </a:endParaRPr>
          </a:p>
        </p:txBody>
      </p:sp>
      <p:pic>
        <p:nvPicPr>
          <p:cNvPr id="4" name="image3.png">
            <a:extLst>
              <a:ext uri="{FF2B5EF4-FFF2-40B4-BE49-F238E27FC236}">
                <a16:creationId xmlns:a16="http://schemas.microsoft.com/office/drawing/2014/main" id="{A14E2CEF-A5E6-4499-ADE8-E298E59A4D4C}"/>
              </a:ext>
            </a:extLst>
          </p:cNvPr>
          <p:cNvPicPr/>
          <p:nvPr/>
        </p:nvPicPr>
        <p:blipFill>
          <a:blip r:embed="rId2"/>
          <a:srcRect/>
          <a:stretch>
            <a:fillRect/>
          </a:stretch>
        </p:blipFill>
        <p:spPr>
          <a:xfrm>
            <a:off x="346321" y="989362"/>
            <a:ext cx="6263456" cy="1764789"/>
          </a:xfrm>
          <a:prstGeom prst="rect">
            <a:avLst/>
          </a:prstGeom>
          <a:ln/>
        </p:spPr>
      </p:pic>
      <p:sp>
        <p:nvSpPr>
          <p:cNvPr id="6" name="TextBox 5">
            <a:extLst>
              <a:ext uri="{FF2B5EF4-FFF2-40B4-BE49-F238E27FC236}">
                <a16:creationId xmlns:a16="http://schemas.microsoft.com/office/drawing/2014/main" id="{576BC1E5-4E2F-4CB7-9C3D-3802CA1A80F5}"/>
              </a:ext>
            </a:extLst>
          </p:cNvPr>
          <p:cNvSpPr txBox="1"/>
          <p:nvPr/>
        </p:nvSpPr>
        <p:spPr>
          <a:xfrm>
            <a:off x="347689" y="2695993"/>
            <a:ext cx="3628856" cy="2274149"/>
          </a:xfrm>
          <a:prstGeom prst="rect">
            <a:avLst/>
          </a:prstGeom>
          <a:noFill/>
        </p:spPr>
        <p:txBody>
          <a:bodyPr wrap="square">
            <a:spAutoFit/>
          </a:bodyPr>
          <a:lstStyle/>
          <a:p>
            <a:pPr>
              <a:lnSpc>
                <a:spcPct val="150000"/>
              </a:lnSpc>
            </a:pPr>
            <a:r>
              <a:rPr lang="en-GB" sz="1200" b="1" i="1" dirty="0">
                <a:solidFill>
                  <a:srgbClr val="000000"/>
                </a:solidFill>
                <a:effectLst/>
                <a:latin typeface="Arial" panose="020B0604020202020204" pitchFamily="34" charset="0"/>
                <a:ea typeface="Arial" panose="020B0604020202020204" pitchFamily="34" charset="0"/>
              </a:rPr>
              <a:t>Tasks:</a:t>
            </a:r>
          </a:p>
          <a:p>
            <a:pPr>
              <a:lnSpc>
                <a:spcPct val="150000"/>
              </a:lnSpc>
            </a:pPr>
            <a:r>
              <a:rPr lang="en-GB" sz="1200" dirty="0">
                <a:solidFill>
                  <a:srgbClr val="000000"/>
                </a:solidFill>
                <a:effectLst/>
                <a:highlight>
                  <a:srgbClr val="F6B26B"/>
                </a:highlight>
                <a:latin typeface="Arial" panose="020B0604020202020204" pitchFamily="34" charset="0"/>
                <a:ea typeface="Arial" panose="020B0604020202020204" pitchFamily="34" charset="0"/>
              </a:rPr>
              <a:t>Kick-off Workshop</a:t>
            </a:r>
          </a:p>
          <a:p>
            <a:pPr>
              <a:lnSpc>
                <a:spcPct val="150000"/>
              </a:lnSpc>
            </a:pPr>
            <a:r>
              <a:rPr lang="en-GB" sz="1200" dirty="0">
                <a:solidFill>
                  <a:srgbClr val="000000"/>
                </a:solidFill>
                <a:effectLst/>
                <a:highlight>
                  <a:srgbClr val="E06666"/>
                </a:highlight>
                <a:latin typeface="Arial" panose="020B0604020202020204" pitchFamily="34" charset="0"/>
                <a:ea typeface="Arial" panose="020B0604020202020204" pitchFamily="34" charset="0"/>
              </a:rPr>
              <a:t>Database Model Evaluation and Improvement</a:t>
            </a:r>
            <a:r>
              <a:rPr lang="en-GB" sz="1200" dirty="0">
                <a:effectLst/>
                <a:highlight>
                  <a:srgbClr val="E06666"/>
                </a:highlight>
                <a:latin typeface="Arial" panose="020B0604020202020204" pitchFamily="34" charset="0"/>
                <a:ea typeface="Arial" panose="020B0604020202020204" pitchFamily="34" charset="0"/>
              </a:rPr>
              <a:t> </a:t>
            </a:r>
          </a:p>
          <a:p>
            <a:pPr>
              <a:lnSpc>
                <a:spcPct val="150000"/>
              </a:lnSpc>
            </a:pPr>
            <a:r>
              <a:rPr lang="en-GB" sz="1200" dirty="0">
                <a:solidFill>
                  <a:srgbClr val="000000"/>
                </a:solidFill>
                <a:effectLst/>
                <a:highlight>
                  <a:srgbClr val="6D9EEB"/>
                </a:highlight>
                <a:latin typeface="Arial" panose="020B0604020202020204" pitchFamily="34" charset="0"/>
                <a:ea typeface="Arial" panose="020B0604020202020204" pitchFamily="34" charset="0"/>
              </a:rPr>
              <a:t>Data Enrichment Strategy Implementation</a:t>
            </a:r>
            <a:r>
              <a:rPr lang="en-GB" sz="1200" dirty="0">
                <a:effectLst/>
                <a:highlight>
                  <a:srgbClr val="6D9EEB"/>
                </a:highlight>
                <a:latin typeface="Arial" panose="020B0604020202020204" pitchFamily="34" charset="0"/>
                <a:ea typeface="Arial" panose="020B0604020202020204" pitchFamily="34" charset="0"/>
              </a:rPr>
              <a:t> </a:t>
            </a:r>
            <a:endParaRPr lang="en-GB" sz="1200" dirty="0">
              <a:highlight>
                <a:srgbClr val="6D9EEB"/>
              </a:highlight>
              <a:latin typeface="Arial" panose="020B0604020202020204" pitchFamily="34" charset="0"/>
              <a:ea typeface="Arial" panose="020B0604020202020204" pitchFamily="34" charset="0"/>
            </a:endParaRPr>
          </a:p>
          <a:p>
            <a:pPr>
              <a:lnSpc>
                <a:spcPct val="150000"/>
              </a:lnSpc>
            </a:pPr>
            <a:r>
              <a:rPr lang="en-GB" sz="1200" dirty="0">
                <a:solidFill>
                  <a:srgbClr val="000000"/>
                </a:solidFill>
                <a:effectLst/>
                <a:highlight>
                  <a:srgbClr val="8E7CC3"/>
                </a:highlight>
                <a:latin typeface="Arial" panose="020B0604020202020204" pitchFamily="34" charset="0"/>
                <a:ea typeface="Arial" panose="020B0604020202020204" pitchFamily="34" charset="0"/>
              </a:rPr>
              <a:t>API Integration for Metadata Transfer</a:t>
            </a:r>
          </a:p>
          <a:p>
            <a:pPr>
              <a:lnSpc>
                <a:spcPct val="150000"/>
              </a:lnSpc>
            </a:pPr>
            <a:r>
              <a:rPr lang="en-GB" sz="1200" dirty="0">
                <a:solidFill>
                  <a:srgbClr val="000000"/>
                </a:solidFill>
                <a:effectLst/>
                <a:highlight>
                  <a:srgbClr val="F1C232"/>
                </a:highlight>
                <a:latin typeface="Arial" panose="020B0604020202020204" pitchFamily="34" charset="0"/>
                <a:ea typeface="Arial" panose="020B0604020202020204" pitchFamily="34" charset="0"/>
              </a:rPr>
              <a:t>Metadata Schema Testing and Publication</a:t>
            </a:r>
            <a:r>
              <a:rPr lang="en-GB" sz="1200" dirty="0">
                <a:effectLst/>
                <a:highlight>
                  <a:srgbClr val="F1C232"/>
                </a:highlight>
                <a:latin typeface="Arial" panose="020B0604020202020204" pitchFamily="34" charset="0"/>
                <a:ea typeface="Arial" panose="020B0604020202020204" pitchFamily="34" charset="0"/>
              </a:rPr>
              <a:t> </a:t>
            </a:r>
            <a:endParaRPr lang="en-GB" sz="1200" dirty="0">
              <a:solidFill>
                <a:srgbClr val="000000"/>
              </a:solidFill>
              <a:effectLst/>
              <a:highlight>
                <a:srgbClr val="F1C232"/>
              </a:highlight>
              <a:latin typeface="Arial" panose="020B0604020202020204" pitchFamily="34" charset="0"/>
              <a:ea typeface="Arial" panose="020B0604020202020204" pitchFamily="34" charset="0"/>
            </a:endParaRPr>
          </a:p>
          <a:p>
            <a:pPr>
              <a:lnSpc>
                <a:spcPct val="150000"/>
              </a:lnSpc>
            </a:pPr>
            <a:r>
              <a:rPr lang="en-GB" sz="1200" dirty="0">
                <a:solidFill>
                  <a:srgbClr val="000000"/>
                </a:solidFill>
                <a:effectLst/>
                <a:highlight>
                  <a:srgbClr val="DD7E6B"/>
                </a:highlight>
                <a:latin typeface="Arial" panose="020B0604020202020204" pitchFamily="34" charset="0"/>
                <a:ea typeface="Arial" panose="020B0604020202020204" pitchFamily="34" charset="0"/>
              </a:rPr>
              <a:t>Comprehensive Training Workshop</a:t>
            </a:r>
            <a:endParaRPr lang="en-GB" sz="1200" dirty="0">
              <a:effectLst/>
              <a:highlight>
                <a:srgbClr val="DD7E6B"/>
              </a:highlight>
              <a:latin typeface="Arial" panose="020B0604020202020204" pitchFamily="34" charset="0"/>
              <a:ea typeface="Arial" panose="020B0604020202020204" pitchFamily="34" charset="0"/>
            </a:endParaRPr>
          </a:p>
          <a:p>
            <a:pPr>
              <a:lnSpc>
                <a:spcPct val="150000"/>
              </a:lnSpc>
            </a:pPr>
            <a:r>
              <a:rPr lang="en-GB" sz="1200" dirty="0">
                <a:solidFill>
                  <a:srgbClr val="000000"/>
                </a:solidFill>
                <a:effectLst/>
                <a:highlight>
                  <a:srgbClr val="6AA84F"/>
                </a:highlight>
                <a:latin typeface="Arial" panose="020B0604020202020204" pitchFamily="34" charset="0"/>
                <a:ea typeface="Arial" panose="020B0604020202020204" pitchFamily="34" charset="0"/>
              </a:rPr>
              <a:t>EOSC integration and project dissemination</a:t>
            </a:r>
            <a:r>
              <a:rPr lang="en-GB" sz="1200" b="1" dirty="0">
                <a:effectLst/>
                <a:highlight>
                  <a:srgbClr val="6AA84F"/>
                </a:highlight>
                <a:latin typeface="Arial" panose="020B0604020202020204" pitchFamily="34" charset="0"/>
                <a:ea typeface="Arial" panose="020B0604020202020204" pitchFamily="34" charset="0"/>
              </a:rPr>
              <a:t> </a:t>
            </a:r>
            <a:r>
              <a:rPr lang="en-GB" sz="1200" dirty="0">
                <a:effectLst/>
                <a:highlight>
                  <a:srgbClr val="6AA84F"/>
                </a:highlight>
                <a:latin typeface="Arial" panose="020B0604020202020204" pitchFamily="34" charset="0"/>
                <a:ea typeface="Arial" panose="020B0604020202020204" pitchFamily="34" charset="0"/>
              </a:rPr>
              <a:t>  </a:t>
            </a:r>
            <a:endParaRPr lang="en-GB" sz="1200" dirty="0">
              <a:highlight>
                <a:srgbClr val="6AA84F"/>
              </a:highlight>
            </a:endParaRPr>
          </a:p>
        </p:txBody>
      </p:sp>
      <p:sp>
        <p:nvSpPr>
          <p:cNvPr id="8" name="TextBox 7">
            <a:extLst>
              <a:ext uri="{FF2B5EF4-FFF2-40B4-BE49-F238E27FC236}">
                <a16:creationId xmlns:a16="http://schemas.microsoft.com/office/drawing/2014/main" id="{EE8D09EA-E459-4D90-88F4-F2CADB74FDC6}"/>
              </a:ext>
            </a:extLst>
          </p:cNvPr>
          <p:cNvSpPr txBox="1"/>
          <p:nvPr/>
        </p:nvSpPr>
        <p:spPr>
          <a:xfrm>
            <a:off x="4064152" y="2754151"/>
            <a:ext cx="4992241" cy="2215991"/>
          </a:xfrm>
          <a:prstGeom prst="rect">
            <a:avLst/>
          </a:prstGeom>
          <a:noFill/>
        </p:spPr>
        <p:txBody>
          <a:bodyPr wrap="square">
            <a:spAutoFit/>
          </a:bodyPr>
          <a:lstStyle/>
          <a:p>
            <a:pPr algn="just">
              <a:spcBef>
                <a:spcPts val="600"/>
              </a:spcBef>
              <a:spcAft>
                <a:spcPts val="600"/>
              </a:spcAft>
            </a:pPr>
            <a:r>
              <a:rPr lang="en-GB" sz="1200" b="1" i="1" dirty="0">
                <a:effectLst/>
                <a:latin typeface="Arial" panose="020B0604020202020204" pitchFamily="34" charset="0"/>
                <a:ea typeface="Arial" panose="020B0604020202020204" pitchFamily="34" charset="0"/>
              </a:rPr>
              <a:t>Deliverable D1: </a:t>
            </a:r>
            <a:r>
              <a:rPr lang="en-GB" sz="1200" dirty="0">
                <a:effectLst/>
                <a:latin typeface="Arial" panose="020B0604020202020204" pitchFamily="34" charset="0"/>
                <a:ea typeface="Arial" panose="020B0604020202020204" pitchFamily="34" charset="0"/>
              </a:rPr>
              <a:t> </a:t>
            </a:r>
            <a:r>
              <a:rPr lang="en-GB" sz="1200" b="1" dirty="0">
                <a:effectLst/>
                <a:latin typeface="Arial" panose="020B0604020202020204" pitchFamily="34" charset="0"/>
                <a:ea typeface="Arial" panose="020B0604020202020204" pitchFamily="34" charset="0"/>
              </a:rPr>
              <a:t>Written report </a:t>
            </a:r>
            <a:r>
              <a:rPr lang="en-GB" sz="1200" dirty="0">
                <a:effectLst/>
                <a:latin typeface="Arial" panose="020B0604020202020204" pitchFamily="34" charset="0"/>
                <a:ea typeface="Arial" panose="020B0604020202020204" pitchFamily="34" charset="0"/>
              </a:rPr>
              <a:t>on the pilot model and publishing the prototype database structure to the Open GitLab project -&gt; </a:t>
            </a:r>
            <a:r>
              <a:rPr lang="en-GB" sz="1200" i="1" dirty="0">
                <a:effectLst/>
                <a:latin typeface="Arial" panose="020B0604020202020204" pitchFamily="34" charset="0"/>
                <a:ea typeface="Arial" panose="020B0604020202020204" pitchFamily="34" charset="0"/>
              </a:rPr>
              <a:t>CHEP Proceedings</a:t>
            </a:r>
          </a:p>
          <a:p>
            <a:pPr algn="just">
              <a:spcBef>
                <a:spcPts val="600"/>
              </a:spcBef>
              <a:spcAft>
                <a:spcPts val="600"/>
              </a:spcAft>
            </a:pPr>
            <a:r>
              <a:rPr lang="en-GB" sz="1200" b="1" i="1" dirty="0">
                <a:effectLst/>
                <a:latin typeface="Arial" panose="020B0604020202020204" pitchFamily="34" charset="0"/>
                <a:ea typeface="Arial" panose="020B0604020202020204" pitchFamily="34" charset="0"/>
              </a:rPr>
              <a:t>Deliverable D2: </a:t>
            </a:r>
            <a:r>
              <a:rPr lang="en-GB" sz="1200" dirty="0">
                <a:effectLst/>
                <a:latin typeface="Arial" panose="020B0604020202020204" pitchFamily="34" charset="0"/>
                <a:ea typeface="Arial" panose="020B0604020202020204" pitchFamily="34" charset="0"/>
              </a:rPr>
              <a:t> </a:t>
            </a:r>
            <a:r>
              <a:rPr lang="en-GB" sz="1200" b="1" dirty="0">
                <a:effectLst/>
                <a:latin typeface="Arial" panose="020B0604020202020204" pitchFamily="34" charset="0"/>
                <a:ea typeface="Arial" panose="020B0604020202020204" pitchFamily="34" charset="0"/>
              </a:rPr>
              <a:t>Written report/Presentation </a:t>
            </a:r>
            <a:r>
              <a:rPr lang="en-GB" sz="1200" dirty="0">
                <a:effectLst/>
                <a:latin typeface="Arial" panose="020B0604020202020204" pitchFamily="34" charset="0"/>
                <a:ea typeface="Arial" panose="020B0604020202020204" pitchFamily="34" charset="0"/>
              </a:rPr>
              <a:t>on the choice of front end and implementation of the structure</a:t>
            </a:r>
          </a:p>
          <a:p>
            <a:pPr algn="just">
              <a:spcBef>
                <a:spcPts val="600"/>
              </a:spcBef>
              <a:spcAft>
                <a:spcPts val="600"/>
              </a:spcAft>
            </a:pPr>
            <a:r>
              <a:rPr lang="en-GB" sz="1200" b="1" i="1" dirty="0">
                <a:effectLst/>
                <a:latin typeface="Arial" panose="020B0604020202020204" pitchFamily="34" charset="0"/>
                <a:ea typeface="Arial" panose="020B0604020202020204" pitchFamily="34" charset="0"/>
              </a:rPr>
              <a:t>Deliverable D3</a:t>
            </a:r>
            <a:r>
              <a:rPr lang="en-GB" sz="1200" i="1" dirty="0">
                <a:effectLst/>
                <a:latin typeface="Arial" panose="020B0604020202020204" pitchFamily="34" charset="0"/>
                <a:ea typeface="Arial" panose="020B0604020202020204" pitchFamily="34" charset="0"/>
              </a:rPr>
              <a:t>: </a:t>
            </a:r>
            <a:r>
              <a:rPr lang="en-GB" sz="1200" dirty="0">
                <a:effectLst/>
                <a:latin typeface="Arial" panose="020B0604020202020204" pitchFamily="34" charset="0"/>
                <a:ea typeface="Arial" panose="020B0604020202020204" pitchFamily="34" charset="0"/>
              </a:rPr>
              <a:t> </a:t>
            </a:r>
            <a:r>
              <a:rPr lang="en-GB" sz="1200" b="1" dirty="0">
                <a:effectLst/>
                <a:latin typeface="Arial" panose="020B0604020202020204" pitchFamily="34" charset="0"/>
                <a:ea typeface="Arial" panose="020B0604020202020204" pitchFamily="34" charset="0"/>
              </a:rPr>
              <a:t>Published article </a:t>
            </a:r>
            <a:r>
              <a:rPr lang="en-GB" sz="1200" dirty="0">
                <a:effectLst/>
                <a:latin typeface="Arial" panose="020B0604020202020204" pitchFamily="34" charset="0"/>
                <a:ea typeface="Arial" panose="020B0604020202020204" pitchFamily="34" charset="0"/>
              </a:rPr>
              <a:t>or white paper on the NAPMIX schema including use case examples and proof of F.A.I.R. data publication 	</a:t>
            </a:r>
          </a:p>
          <a:p>
            <a:pPr algn="just">
              <a:spcBef>
                <a:spcPts val="600"/>
              </a:spcBef>
              <a:spcAft>
                <a:spcPts val="600"/>
              </a:spcAft>
            </a:pPr>
            <a:r>
              <a:rPr lang="en-GB" sz="1200" b="1" i="1" dirty="0">
                <a:effectLst/>
                <a:latin typeface="Arial" panose="020B0604020202020204" pitchFamily="34" charset="0"/>
                <a:ea typeface="Arial" panose="020B0604020202020204" pitchFamily="34" charset="0"/>
              </a:rPr>
              <a:t>Deliverable D4: </a:t>
            </a:r>
            <a:r>
              <a:rPr lang="en-GB" sz="1200" dirty="0">
                <a:effectLst/>
                <a:latin typeface="Arial" panose="020B0604020202020204" pitchFamily="34" charset="0"/>
                <a:ea typeface="Arial" panose="020B0604020202020204" pitchFamily="34" charset="0"/>
              </a:rPr>
              <a:t> EOSC </a:t>
            </a:r>
            <a:r>
              <a:rPr lang="en-GB" sz="1200" b="1" dirty="0">
                <a:effectLst/>
                <a:latin typeface="Arial" panose="020B0604020202020204" pitchFamily="34" charset="0"/>
                <a:ea typeface="Arial" panose="020B0604020202020204" pitchFamily="34" charset="0"/>
              </a:rPr>
              <a:t>presentation</a:t>
            </a:r>
            <a:r>
              <a:rPr lang="en-GB" sz="1200" dirty="0">
                <a:effectLst/>
                <a:latin typeface="Arial" panose="020B0604020202020204" pitchFamily="34" charset="0"/>
                <a:ea typeface="Arial" panose="020B0604020202020204" pitchFamily="34" charset="0"/>
              </a:rPr>
              <a:t> event</a:t>
            </a:r>
          </a:p>
        </p:txBody>
      </p:sp>
    </p:spTree>
    <p:extLst>
      <p:ext uri="{BB962C8B-B14F-4D97-AF65-F5344CB8AC3E}">
        <p14:creationId xmlns:p14="http://schemas.microsoft.com/office/powerpoint/2010/main" val="2587382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8536723-26AB-4639-B94E-C1FF633CCE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14" y="1137573"/>
            <a:ext cx="1085934" cy="1204868"/>
          </a:xfrm>
          <a:prstGeom prst="rect">
            <a:avLst/>
          </a:prstGeom>
        </p:spPr>
      </p:pic>
      <p:sp>
        <p:nvSpPr>
          <p:cNvPr id="10" name="TextBox 9">
            <a:extLst>
              <a:ext uri="{FF2B5EF4-FFF2-40B4-BE49-F238E27FC236}">
                <a16:creationId xmlns:a16="http://schemas.microsoft.com/office/drawing/2014/main" id="{FEDE254F-E3AC-42DF-9890-EF7276B1EF12}"/>
              </a:ext>
            </a:extLst>
          </p:cNvPr>
          <p:cNvSpPr txBox="1"/>
          <p:nvPr/>
        </p:nvSpPr>
        <p:spPr>
          <a:xfrm>
            <a:off x="637468" y="2801059"/>
            <a:ext cx="7982145" cy="1449404"/>
          </a:xfrm>
          <a:prstGeom prst="roundRect">
            <a:avLst/>
          </a:prstGeom>
          <a:noFill/>
          <a:ln w="19050">
            <a:noFill/>
          </a:ln>
        </p:spPr>
        <p:style>
          <a:lnRef idx="2">
            <a:schemeClr val="dk1"/>
          </a:lnRef>
          <a:fillRef idx="1">
            <a:schemeClr val="lt1"/>
          </a:fillRef>
          <a:effectRef idx="0">
            <a:schemeClr val="dk1"/>
          </a:effectRef>
          <a:fontRef idx="minor">
            <a:schemeClr val="dk1"/>
          </a:fontRef>
        </p:style>
        <p:txBody>
          <a:bodyPr wrap="square">
            <a:spAutoFit/>
          </a:bodyPr>
          <a:lstStyle/>
          <a:p>
            <a:pPr marL="285750" lvl="0" indent="-285750" algn="just">
              <a:lnSpc>
                <a:spcPct val="115000"/>
              </a:lnSpc>
              <a:buFont typeface="Arial" panose="020B0604020202020204" pitchFamily="34" charset="0"/>
              <a:buChar char="•"/>
            </a:pPr>
            <a:r>
              <a:rPr lang="en-GB" sz="1400" u="none" strike="noStrike" dirty="0">
                <a:solidFill>
                  <a:schemeClr val="tx1"/>
                </a:solidFill>
                <a:effectLst/>
                <a:latin typeface="Arial" panose="020B0604020202020204" pitchFamily="34" charset="0"/>
                <a:ea typeface="Arial" panose="020B0604020202020204" pitchFamily="34" charset="0"/>
              </a:rPr>
              <a:t>Links to DIOS: exchange and interoperability of the scheme into the interface?</a:t>
            </a:r>
          </a:p>
          <a:p>
            <a:pPr marL="285750" lvl="0" indent="-285750" algn="just">
              <a:lnSpc>
                <a:spcPct val="115000"/>
              </a:lnSpc>
              <a:buFont typeface="Arial" panose="020B0604020202020204" pitchFamily="34" charset="0"/>
              <a:buChar char="•"/>
            </a:pPr>
            <a:r>
              <a:rPr lang="en-GB" sz="1400" dirty="0"/>
              <a:t>RESTAPIs (or </a:t>
            </a:r>
            <a:r>
              <a:rPr lang="en-GB" sz="1400" dirty="0" err="1"/>
              <a:t>GraphQL</a:t>
            </a:r>
            <a:r>
              <a:rPr lang="en-GB" sz="1400" dirty="0"/>
              <a:t>) endpoints</a:t>
            </a:r>
            <a:r>
              <a:rPr lang="en-GB" sz="1400" dirty="0">
                <a:solidFill>
                  <a:schemeClr val="tx1"/>
                </a:solidFill>
                <a:latin typeface="Arial" panose="020B0604020202020204" pitchFamily="34" charset="0"/>
              </a:rPr>
              <a:t> -&gt; API specifications</a:t>
            </a:r>
            <a:endParaRPr lang="en-GB" sz="1400" u="none" strike="noStrike" dirty="0">
              <a:solidFill>
                <a:schemeClr val="tx1"/>
              </a:solidFill>
              <a:effectLst/>
              <a:latin typeface="Arial" panose="020B0604020202020204" pitchFamily="34" charset="0"/>
              <a:ea typeface="Arial" panose="020B0604020202020204" pitchFamily="34" charset="0"/>
            </a:endParaRPr>
          </a:p>
          <a:p>
            <a:pPr marL="285750" lvl="0" indent="-285750" algn="just">
              <a:lnSpc>
                <a:spcPct val="115000"/>
              </a:lnSpc>
              <a:buFont typeface="Arial" panose="020B0604020202020204" pitchFamily="34" charset="0"/>
              <a:buChar char="•"/>
            </a:pPr>
            <a:r>
              <a:rPr lang="en-GB" sz="1400" u="none" strike="noStrike" dirty="0">
                <a:solidFill>
                  <a:schemeClr val="tx1"/>
                </a:solidFill>
                <a:effectLst/>
                <a:latin typeface="Arial" panose="020B0604020202020204" pitchFamily="34" charset="0"/>
                <a:ea typeface="Arial" panose="020B0604020202020204" pitchFamily="34" charset="0"/>
              </a:rPr>
              <a:t>Community building and </a:t>
            </a:r>
            <a:r>
              <a:rPr lang="en-GB" sz="1400" dirty="0">
                <a:solidFill>
                  <a:schemeClr val="tx1"/>
                </a:solidFill>
                <a:latin typeface="Arial" panose="020B0604020202020204" pitchFamily="34" charset="0"/>
                <a:ea typeface="Arial" panose="020B0604020202020204" pitchFamily="34" charset="0"/>
              </a:rPr>
              <a:t>schema enhancements, further use cases?</a:t>
            </a:r>
          </a:p>
          <a:p>
            <a:pPr marL="285750" lvl="0" indent="-285750" algn="just">
              <a:lnSpc>
                <a:spcPct val="115000"/>
              </a:lnSpc>
              <a:buFont typeface="Arial" panose="020B0604020202020204" pitchFamily="34" charset="0"/>
              <a:buChar char="•"/>
            </a:pPr>
            <a:r>
              <a:rPr lang="en-GB" sz="1400" u="none" strike="noStrike" dirty="0">
                <a:solidFill>
                  <a:schemeClr val="tx1"/>
                </a:solidFill>
                <a:effectLst/>
                <a:latin typeface="Arial" panose="020B0604020202020204" pitchFamily="34" charset="0"/>
                <a:ea typeface="Arial" panose="020B0604020202020204" pitchFamily="34" charset="0"/>
              </a:rPr>
              <a:t>AAI mechanisms </a:t>
            </a:r>
          </a:p>
          <a:p>
            <a:pPr marL="285750" lvl="0" indent="-285750" algn="just">
              <a:lnSpc>
                <a:spcPct val="115000"/>
              </a:lnSpc>
              <a:buFont typeface="Arial" panose="020B0604020202020204" pitchFamily="34" charset="0"/>
              <a:buChar char="•"/>
            </a:pPr>
            <a:r>
              <a:rPr lang="en-GB" sz="1400" dirty="0">
                <a:solidFill>
                  <a:schemeClr val="tx1"/>
                </a:solidFill>
                <a:latin typeface="Arial" panose="020B0604020202020204" pitchFamily="34" charset="0"/>
                <a:ea typeface="Arial" panose="020B0604020202020204" pitchFamily="34" charset="0"/>
              </a:rPr>
              <a:t>Data cataloguing (including OpenNP project from EURO-LABS)</a:t>
            </a:r>
            <a:endParaRPr lang="en-GB" sz="1400" u="none" strike="noStrike" dirty="0">
              <a:solidFill>
                <a:schemeClr val="tx1"/>
              </a:solidFill>
              <a:effectLst/>
              <a:latin typeface="Arial" panose="020B0604020202020204" pitchFamily="34" charset="0"/>
              <a:ea typeface="Arial" panose="020B0604020202020204" pitchFamily="34" charset="0"/>
            </a:endParaRPr>
          </a:p>
        </p:txBody>
      </p:sp>
      <p:pic>
        <p:nvPicPr>
          <p:cNvPr id="11" name="Google Shape;575;g30a2a8bf0cc_0_34">
            <a:extLst>
              <a:ext uri="{FF2B5EF4-FFF2-40B4-BE49-F238E27FC236}">
                <a16:creationId xmlns:a16="http://schemas.microsoft.com/office/drawing/2014/main" id="{79AC2873-2227-4EA5-8268-45A783779213}"/>
              </a:ext>
            </a:extLst>
          </p:cNvPr>
          <p:cNvPicPr preferRelativeResize="0"/>
          <p:nvPr/>
        </p:nvPicPr>
        <p:blipFill rotWithShape="1">
          <a:blip r:embed="rId3">
            <a:alphaModFix/>
          </a:blip>
          <a:srcRect/>
          <a:stretch/>
        </p:blipFill>
        <p:spPr>
          <a:xfrm>
            <a:off x="4508361" y="1265088"/>
            <a:ext cx="1617712" cy="1077353"/>
          </a:xfrm>
          <a:prstGeom prst="rect">
            <a:avLst/>
          </a:prstGeom>
          <a:noFill/>
          <a:ln>
            <a:noFill/>
          </a:ln>
        </p:spPr>
      </p:pic>
      <p:sp>
        <p:nvSpPr>
          <p:cNvPr id="16" name="TextShape 1">
            <a:extLst>
              <a:ext uri="{FF2B5EF4-FFF2-40B4-BE49-F238E27FC236}">
                <a16:creationId xmlns:a16="http://schemas.microsoft.com/office/drawing/2014/main" id="{37FD192B-F191-44CC-BD27-9C3E5DD822C5}"/>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NAPMIX </a:t>
            </a:r>
            <a:r>
              <a:rPr lang="en-GB" b="1" spc="-1" dirty="0">
                <a:solidFill>
                  <a:srgbClr val="333333"/>
                </a:solidFill>
                <a:latin typeface="Arial"/>
                <a:ea typeface="Arial"/>
              </a:rPr>
              <a:t>i</a:t>
            </a:r>
            <a:r>
              <a:rPr lang="en-GB" b="1" strike="noStrike" spc="-1" dirty="0">
                <a:solidFill>
                  <a:srgbClr val="333333"/>
                </a:solidFill>
                <a:latin typeface="Arial"/>
                <a:ea typeface="Arial"/>
              </a:rPr>
              <a:t>n the Context of ESCAPE</a:t>
            </a:r>
            <a:endParaRPr lang="de-DE" spc="-1" dirty="0">
              <a:solidFill>
                <a:srgbClr val="000000"/>
              </a:solidFill>
            </a:endParaRPr>
          </a:p>
        </p:txBody>
      </p:sp>
    </p:spTree>
    <p:extLst>
      <p:ext uri="{BB962C8B-B14F-4D97-AF65-F5344CB8AC3E}">
        <p14:creationId xmlns:p14="http://schemas.microsoft.com/office/powerpoint/2010/main" val="2946834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590400"/>
          </a:xfrm>
          <a:prstGeom prst="rect">
            <a:avLst/>
          </a:prstGeom>
          <a:noFill/>
          <a:ln>
            <a:noFill/>
          </a:ln>
        </p:spPr>
        <p:txBody>
          <a:bodyPr anchor="b"/>
          <a:lstStyle/>
          <a:p>
            <a:pPr>
              <a:lnSpc>
                <a:spcPct val="100000"/>
              </a:lnSpc>
            </a:pPr>
            <a:r>
              <a:rPr lang="de-DE" b="1" strike="noStrike" spc="-1" dirty="0">
                <a:solidFill>
                  <a:srgbClr val="333333"/>
                </a:solidFill>
                <a:latin typeface="Arial"/>
                <a:ea typeface="Arial"/>
              </a:rPr>
              <a:t>Summary</a:t>
            </a:r>
            <a:endParaRPr lang="de-DE" b="0" strike="noStrike" spc="-1" dirty="0">
              <a:solidFill>
                <a:srgbClr val="000000"/>
              </a:solidFill>
              <a:latin typeface="Arial"/>
            </a:endParaRPr>
          </a:p>
        </p:txBody>
      </p:sp>
      <p:pic>
        <p:nvPicPr>
          <p:cNvPr id="12" name="Picture 11"/>
          <p:cNvPicPr>
            <a:picLocks noChangeAspect="1"/>
          </p:cNvPicPr>
          <p:nvPr/>
        </p:nvPicPr>
        <p:blipFill>
          <a:blip r:embed="rId3"/>
          <a:stretch>
            <a:fillRect/>
          </a:stretch>
        </p:blipFill>
        <p:spPr>
          <a:xfrm>
            <a:off x="7138487" y="960756"/>
            <a:ext cx="2005513" cy="1324810"/>
          </a:xfrm>
          <a:prstGeom prst="rect">
            <a:avLst/>
          </a:prstGeom>
        </p:spPr>
      </p:pic>
      <p:sp>
        <p:nvSpPr>
          <p:cNvPr id="10" name="TextBox 9">
            <a:extLst>
              <a:ext uri="{FF2B5EF4-FFF2-40B4-BE49-F238E27FC236}">
                <a16:creationId xmlns:a16="http://schemas.microsoft.com/office/drawing/2014/main" id="{72F24418-EABC-4401-A116-CD627B54574D}"/>
              </a:ext>
            </a:extLst>
          </p:cNvPr>
          <p:cNvSpPr txBox="1"/>
          <p:nvPr/>
        </p:nvSpPr>
        <p:spPr>
          <a:xfrm>
            <a:off x="1833310" y="1154708"/>
            <a:ext cx="4806950" cy="954107"/>
          </a:xfrm>
          <a:prstGeom prst="rect">
            <a:avLst/>
          </a:prstGeom>
          <a:noFill/>
        </p:spPr>
        <p:txBody>
          <a:bodyPr wrap="square">
            <a:spAutoFit/>
          </a:bodyPr>
          <a:lstStyle/>
          <a:p>
            <a:pPr marL="360" algn="ctr">
              <a:lnSpc>
                <a:spcPct val="100000"/>
              </a:lnSpc>
              <a:buClr>
                <a:srgbClr val="FDBB63"/>
              </a:buClr>
            </a:pPr>
            <a:r>
              <a:rPr lang="en-US" sz="1400" b="1" spc="-1" dirty="0">
                <a:latin typeface="Arial"/>
                <a:ea typeface="Arial"/>
              </a:rPr>
              <a:t>Next steps:</a:t>
            </a:r>
          </a:p>
          <a:p>
            <a:pPr marL="286110" indent="-285750" algn="ctr">
              <a:lnSpc>
                <a:spcPct val="100000"/>
              </a:lnSpc>
              <a:buClr>
                <a:srgbClr val="FDBB63"/>
              </a:buClr>
              <a:buFont typeface="Wingdings" panose="05000000000000000000" pitchFamily="2" charset="2"/>
              <a:buChar char="Ø"/>
            </a:pPr>
            <a:r>
              <a:rPr lang="en-US" sz="1400" i="1" spc="-1" dirty="0">
                <a:latin typeface="Arial"/>
                <a:ea typeface="Arial"/>
              </a:rPr>
              <a:t>Use Case Development</a:t>
            </a:r>
          </a:p>
          <a:p>
            <a:pPr marL="286110" indent="-285750" algn="ctr">
              <a:buClr>
                <a:srgbClr val="FDBB63"/>
              </a:buClr>
              <a:buFont typeface="Wingdings" panose="05000000000000000000" pitchFamily="2" charset="2"/>
              <a:buChar char="Ø"/>
            </a:pPr>
            <a:r>
              <a:rPr lang="en-US" sz="1400" i="1" spc="-1" dirty="0">
                <a:latin typeface="Arial"/>
                <a:ea typeface="Arial"/>
              </a:rPr>
              <a:t>Development of Database</a:t>
            </a:r>
          </a:p>
          <a:p>
            <a:pPr marL="286110" indent="-285750" algn="ctr">
              <a:lnSpc>
                <a:spcPct val="100000"/>
              </a:lnSpc>
              <a:buClr>
                <a:srgbClr val="FDBB63"/>
              </a:buClr>
              <a:buFont typeface="Wingdings" panose="05000000000000000000" pitchFamily="2" charset="2"/>
              <a:buChar char="Ø"/>
            </a:pPr>
            <a:r>
              <a:rPr lang="en-US" sz="1400" i="1" spc="-1" dirty="0">
                <a:latin typeface="Arial"/>
                <a:ea typeface="Arial"/>
              </a:rPr>
              <a:t>Investigations into Suitable Front-End</a:t>
            </a:r>
          </a:p>
        </p:txBody>
      </p:sp>
      <p:sp>
        <p:nvSpPr>
          <p:cNvPr id="11" name="TextBox 10">
            <a:extLst>
              <a:ext uri="{FF2B5EF4-FFF2-40B4-BE49-F238E27FC236}">
                <a16:creationId xmlns:a16="http://schemas.microsoft.com/office/drawing/2014/main" id="{BA87933B-9DC8-43B9-BEFC-0DDA591F4B6A}"/>
              </a:ext>
            </a:extLst>
          </p:cNvPr>
          <p:cNvSpPr txBox="1"/>
          <p:nvPr/>
        </p:nvSpPr>
        <p:spPr>
          <a:xfrm>
            <a:off x="234164" y="4110581"/>
            <a:ext cx="3717635" cy="738664"/>
          </a:xfrm>
          <a:prstGeom prst="rect">
            <a:avLst/>
          </a:prstGeom>
          <a:noFill/>
        </p:spPr>
        <p:txBody>
          <a:bodyPr wrap="square">
            <a:spAutoFit/>
          </a:bodyPr>
          <a:lstStyle/>
          <a:p>
            <a:r>
              <a:rPr lang="en-GB" sz="1050" dirty="0"/>
              <a:t>The authors acknowledge the OSCARS project, which has</a:t>
            </a:r>
          </a:p>
          <a:p>
            <a:r>
              <a:rPr lang="en-GB" sz="1050" dirty="0"/>
              <a:t>received funding from the European Commission’s Horizon</a:t>
            </a:r>
          </a:p>
          <a:p>
            <a:r>
              <a:rPr lang="en-GB" sz="1050" dirty="0"/>
              <a:t>Europe Research and Innovation programme under grant</a:t>
            </a:r>
          </a:p>
          <a:p>
            <a:r>
              <a:rPr lang="en-GB" sz="1050" dirty="0"/>
              <a:t>agreement No. 101129751</a:t>
            </a:r>
          </a:p>
        </p:txBody>
      </p:sp>
      <p:pic>
        <p:nvPicPr>
          <p:cNvPr id="14" name="Picture 13">
            <a:extLst>
              <a:ext uri="{FF2B5EF4-FFF2-40B4-BE49-F238E27FC236}">
                <a16:creationId xmlns:a16="http://schemas.microsoft.com/office/drawing/2014/main" id="{A46D32D6-1508-4696-B50E-13E6B923FC0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5125" y="4404352"/>
            <a:ext cx="3498445" cy="546440"/>
          </a:xfrm>
          <a:prstGeom prst="rect">
            <a:avLst/>
          </a:prstGeom>
          <a:noFill/>
          <a:ln>
            <a:noFill/>
          </a:ln>
        </p:spPr>
      </p:pic>
      <p:grpSp>
        <p:nvGrpSpPr>
          <p:cNvPr id="15" name="Google Shape;568;g30a2a8bf0cc_0_34">
            <a:extLst>
              <a:ext uri="{FF2B5EF4-FFF2-40B4-BE49-F238E27FC236}">
                <a16:creationId xmlns:a16="http://schemas.microsoft.com/office/drawing/2014/main" id="{2EA0A5CB-5A41-4F63-9E2B-B30C545282AC}"/>
              </a:ext>
            </a:extLst>
          </p:cNvPr>
          <p:cNvGrpSpPr/>
          <p:nvPr/>
        </p:nvGrpSpPr>
        <p:grpSpPr>
          <a:xfrm>
            <a:off x="108000" y="995988"/>
            <a:ext cx="1223035" cy="1254345"/>
            <a:chOff x="3438525" y="1247775"/>
            <a:chExt cx="3198901" cy="3311600"/>
          </a:xfrm>
        </p:grpSpPr>
        <p:pic>
          <p:nvPicPr>
            <p:cNvPr id="16" name="Google Shape;569;g30a2a8bf0cc_0_34">
              <a:extLst>
                <a:ext uri="{FF2B5EF4-FFF2-40B4-BE49-F238E27FC236}">
                  <a16:creationId xmlns:a16="http://schemas.microsoft.com/office/drawing/2014/main" id="{2892346F-C7E7-494B-99EC-26E27F0B859D}"/>
                </a:ext>
              </a:extLst>
            </p:cNvPr>
            <p:cNvPicPr preferRelativeResize="0"/>
            <p:nvPr/>
          </p:nvPicPr>
          <p:blipFill rotWithShape="1">
            <a:blip r:embed="rId5">
              <a:alphaModFix/>
            </a:blip>
            <a:srcRect/>
            <a:stretch/>
          </p:blipFill>
          <p:spPr>
            <a:xfrm>
              <a:off x="3438525" y="1247775"/>
              <a:ext cx="3198900" cy="2625625"/>
            </a:xfrm>
            <a:prstGeom prst="rect">
              <a:avLst/>
            </a:prstGeom>
            <a:noFill/>
            <a:ln>
              <a:noFill/>
            </a:ln>
          </p:spPr>
        </p:pic>
        <p:pic>
          <p:nvPicPr>
            <p:cNvPr id="17" name="Google Shape;570;g30a2a8bf0cc_0_34">
              <a:extLst>
                <a:ext uri="{FF2B5EF4-FFF2-40B4-BE49-F238E27FC236}">
                  <a16:creationId xmlns:a16="http://schemas.microsoft.com/office/drawing/2014/main" id="{26B819F0-88BD-421D-872B-258767CE187C}"/>
                </a:ext>
              </a:extLst>
            </p:cNvPr>
            <p:cNvPicPr preferRelativeResize="0"/>
            <p:nvPr/>
          </p:nvPicPr>
          <p:blipFill rotWithShape="1">
            <a:blip r:embed="rId6">
              <a:alphaModFix/>
            </a:blip>
            <a:srcRect l="563" t="1239" r="572" b="1170"/>
            <a:stretch/>
          </p:blipFill>
          <p:spPr>
            <a:xfrm>
              <a:off x="3438525" y="3797200"/>
              <a:ext cx="3198901" cy="762175"/>
            </a:xfrm>
            <a:prstGeom prst="rect">
              <a:avLst/>
            </a:prstGeom>
            <a:noFill/>
            <a:ln>
              <a:noFill/>
            </a:ln>
          </p:spPr>
        </p:pic>
      </p:grpSp>
      <p:grpSp>
        <p:nvGrpSpPr>
          <p:cNvPr id="13" name="Group 12">
            <a:extLst>
              <a:ext uri="{FF2B5EF4-FFF2-40B4-BE49-F238E27FC236}">
                <a16:creationId xmlns:a16="http://schemas.microsoft.com/office/drawing/2014/main" id="{0565A7E7-45B4-4DED-A3D1-C82DA5942DBA}"/>
              </a:ext>
            </a:extLst>
          </p:cNvPr>
          <p:cNvGrpSpPr/>
          <p:nvPr/>
        </p:nvGrpSpPr>
        <p:grpSpPr>
          <a:xfrm>
            <a:off x="2920198" y="2411042"/>
            <a:ext cx="3003082" cy="1538831"/>
            <a:chOff x="109662" y="1728012"/>
            <a:chExt cx="4986380" cy="2230824"/>
          </a:xfrm>
        </p:grpSpPr>
        <p:grpSp>
          <p:nvGrpSpPr>
            <p:cNvPr id="18" name="Google Shape;555;g30a2a8bf0cc_0_34">
              <a:extLst>
                <a:ext uri="{FF2B5EF4-FFF2-40B4-BE49-F238E27FC236}">
                  <a16:creationId xmlns:a16="http://schemas.microsoft.com/office/drawing/2014/main" id="{1DFC231E-D7E7-43BD-B418-B300DA04D0DD}"/>
                </a:ext>
              </a:extLst>
            </p:cNvPr>
            <p:cNvGrpSpPr/>
            <p:nvPr/>
          </p:nvGrpSpPr>
          <p:grpSpPr>
            <a:xfrm>
              <a:off x="199537" y="1728012"/>
              <a:ext cx="4182701" cy="2023168"/>
              <a:chOff x="266050" y="2132050"/>
              <a:chExt cx="5576935" cy="2697557"/>
            </a:xfrm>
          </p:grpSpPr>
          <p:pic>
            <p:nvPicPr>
              <p:cNvPr id="23" name="Google Shape;556;g30a2a8bf0cc_0_34">
                <a:extLst>
                  <a:ext uri="{FF2B5EF4-FFF2-40B4-BE49-F238E27FC236}">
                    <a16:creationId xmlns:a16="http://schemas.microsoft.com/office/drawing/2014/main" id="{B3847981-9223-4D2C-861A-0D47B88B392B}"/>
                  </a:ext>
                </a:extLst>
              </p:cNvPr>
              <p:cNvPicPr preferRelativeResize="0"/>
              <p:nvPr/>
            </p:nvPicPr>
            <p:blipFill rotWithShape="1">
              <a:blip r:embed="rId7">
                <a:alphaModFix/>
              </a:blip>
              <a:srcRect/>
              <a:stretch/>
            </p:blipFill>
            <p:spPr>
              <a:xfrm>
                <a:off x="266050" y="2132050"/>
                <a:ext cx="1388083" cy="925381"/>
              </a:xfrm>
              <a:prstGeom prst="rect">
                <a:avLst/>
              </a:prstGeom>
              <a:noFill/>
              <a:ln>
                <a:noFill/>
              </a:ln>
            </p:spPr>
          </p:pic>
          <p:pic>
            <p:nvPicPr>
              <p:cNvPr id="24" name="Google Shape;557;g30a2a8bf0cc_0_34">
                <a:extLst>
                  <a:ext uri="{FF2B5EF4-FFF2-40B4-BE49-F238E27FC236}">
                    <a16:creationId xmlns:a16="http://schemas.microsoft.com/office/drawing/2014/main" id="{EC9F98A1-DC4B-46DE-9DC6-531540A5C0C1}"/>
                  </a:ext>
                </a:extLst>
              </p:cNvPr>
              <p:cNvPicPr preferRelativeResize="0"/>
              <p:nvPr/>
            </p:nvPicPr>
            <p:blipFill rotWithShape="1">
              <a:blip r:embed="rId8">
                <a:alphaModFix/>
              </a:blip>
              <a:srcRect/>
              <a:stretch/>
            </p:blipFill>
            <p:spPr>
              <a:xfrm>
                <a:off x="1855829" y="2433944"/>
                <a:ext cx="1601518" cy="321594"/>
              </a:xfrm>
              <a:prstGeom prst="rect">
                <a:avLst/>
              </a:prstGeom>
              <a:noFill/>
              <a:ln>
                <a:noFill/>
              </a:ln>
            </p:spPr>
          </p:pic>
          <p:pic>
            <p:nvPicPr>
              <p:cNvPr id="25" name="Google Shape;559;g30a2a8bf0cc_0_34">
                <a:extLst>
                  <a:ext uri="{FF2B5EF4-FFF2-40B4-BE49-F238E27FC236}">
                    <a16:creationId xmlns:a16="http://schemas.microsoft.com/office/drawing/2014/main" id="{7D958E6E-6AD9-4BC0-B9D3-803A3A94F271}"/>
                  </a:ext>
                </a:extLst>
              </p:cNvPr>
              <p:cNvPicPr preferRelativeResize="0"/>
              <p:nvPr/>
            </p:nvPicPr>
            <p:blipFill rotWithShape="1">
              <a:blip r:embed="rId9">
                <a:alphaModFix/>
              </a:blip>
              <a:srcRect/>
              <a:stretch/>
            </p:blipFill>
            <p:spPr>
              <a:xfrm>
                <a:off x="3853092" y="4508012"/>
                <a:ext cx="1023852" cy="321595"/>
              </a:xfrm>
              <a:prstGeom prst="rect">
                <a:avLst/>
              </a:prstGeom>
              <a:noFill/>
              <a:ln>
                <a:noFill/>
              </a:ln>
            </p:spPr>
          </p:pic>
          <p:pic>
            <p:nvPicPr>
              <p:cNvPr id="26" name="Google Shape;560;g30a2a8bf0cc_0_34">
                <a:extLst>
                  <a:ext uri="{FF2B5EF4-FFF2-40B4-BE49-F238E27FC236}">
                    <a16:creationId xmlns:a16="http://schemas.microsoft.com/office/drawing/2014/main" id="{127315B8-8460-40B5-82AB-9688DBCE7B12}"/>
                  </a:ext>
                </a:extLst>
              </p:cNvPr>
              <p:cNvPicPr preferRelativeResize="0"/>
              <p:nvPr/>
            </p:nvPicPr>
            <p:blipFill rotWithShape="1">
              <a:blip r:embed="rId10">
                <a:alphaModFix/>
              </a:blip>
              <a:srcRect/>
              <a:stretch/>
            </p:blipFill>
            <p:spPr>
              <a:xfrm>
                <a:off x="266051" y="3057432"/>
                <a:ext cx="1388070" cy="296123"/>
              </a:xfrm>
              <a:prstGeom prst="rect">
                <a:avLst/>
              </a:prstGeom>
              <a:noFill/>
              <a:ln>
                <a:noFill/>
              </a:ln>
            </p:spPr>
          </p:pic>
          <p:pic>
            <p:nvPicPr>
              <p:cNvPr id="27" name="Google Shape;561;g30a2a8bf0cc_0_34">
                <a:extLst>
                  <a:ext uri="{FF2B5EF4-FFF2-40B4-BE49-F238E27FC236}">
                    <a16:creationId xmlns:a16="http://schemas.microsoft.com/office/drawing/2014/main" id="{9B9692C1-1926-4751-A89F-D783283AF745}"/>
                  </a:ext>
                </a:extLst>
              </p:cNvPr>
              <p:cNvPicPr preferRelativeResize="0"/>
              <p:nvPr/>
            </p:nvPicPr>
            <p:blipFill rotWithShape="1">
              <a:blip r:embed="rId11">
                <a:alphaModFix/>
              </a:blip>
              <a:srcRect/>
              <a:stretch/>
            </p:blipFill>
            <p:spPr>
              <a:xfrm>
                <a:off x="4558601" y="3655442"/>
                <a:ext cx="1284375" cy="490509"/>
              </a:xfrm>
              <a:prstGeom prst="rect">
                <a:avLst/>
              </a:prstGeom>
              <a:noFill/>
              <a:ln>
                <a:noFill/>
              </a:ln>
            </p:spPr>
          </p:pic>
          <p:pic>
            <p:nvPicPr>
              <p:cNvPr id="28" name="Google Shape;562;g30a2a8bf0cc_0_34">
                <a:extLst>
                  <a:ext uri="{FF2B5EF4-FFF2-40B4-BE49-F238E27FC236}">
                    <a16:creationId xmlns:a16="http://schemas.microsoft.com/office/drawing/2014/main" id="{83DDB51C-9BA9-4F3A-A46C-818764745D82}"/>
                  </a:ext>
                </a:extLst>
              </p:cNvPr>
              <p:cNvPicPr preferRelativeResize="0"/>
              <p:nvPr/>
            </p:nvPicPr>
            <p:blipFill rotWithShape="1">
              <a:blip r:embed="rId12">
                <a:alphaModFix/>
              </a:blip>
              <a:srcRect/>
              <a:stretch/>
            </p:blipFill>
            <p:spPr>
              <a:xfrm>
                <a:off x="3544698" y="2999460"/>
                <a:ext cx="1166044" cy="412075"/>
              </a:xfrm>
              <a:prstGeom prst="rect">
                <a:avLst/>
              </a:prstGeom>
              <a:noFill/>
              <a:ln>
                <a:noFill/>
              </a:ln>
            </p:spPr>
          </p:pic>
          <p:pic>
            <p:nvPicPr>
              <p:cNvPr id="29" name="Google Shape;563;g30a2a8bf0cc_0_34">
                <a:extLst>
                  <a:ext uri="{FF2B5EF4-FFF2-40B4-BE49-F238E27FC236}">
                    <a16:creationId xmlns:a16="http://schemas.microsoft.com/office/drawing/2014/main" id="{5B92FFB9-A552-4DF9-975F-0F9910E72FBE}"/>
                  </a:ext>
                </a:extLst>
              </p:cNvPr>
              <p:cNvPicPr preferRelativeResize="0"/>
              <p:nvPr/>
            </p:nvPicPr>
            <p:blipFill rotWithShape="1">
              <a:blip r:embed="rId13">
                <a:alphaModFix/>
              </a:blip>
              <a:srcRect/>
              <a:stretch/>
            </p:blipFill>
            <p:spPr>
              <a:xfrm>
                <a:off x="5141419" y="2913587"/>
                <a:ext cx="701566" cy="583803"/>
              </a:xfrm>
              <a:prstGeom prst="rect">
                <a:avLst/>
              </a:prstGeom>
              <a:noFill/>
              <a:ln>
                <a:noFill/>
              </a:ln>
            </p:spPr>
          </p:pic>
          <p:pic>
            <p:nvPicPr>
              <p:cNvPr id="30" name="Google Shape;564;g30a2a8bf0cc_0_34">
                <a:extLst>
                  <a:ext uri="{FF2B5EF4-FFF2-40B4-BE49-F238E27FC236}">
                    <a16:creationId xmlns:a16="http://schemas.microsoft.com/office/drawing/2014/main" id="{B8EEEB4A-5DBC-4E1B-A3BA-471BDEB0CBE1}"/>
                  </a:ext>
                </a:extLst>
              </p:cNvPr>
              <p:cNvPicPr preferRelativeResize="0"/>
              <p:nvPr/>
            </p:nvPicPr>
            <p:blipFill rotWithShape="1">
              <a:blip r:embed="rId14">
                <a:alphaModFix/>
              </a:blip>
              <a:srcRect/>
              <a:stretch/>
            </p:blipFill>
            <p:spPr>
              <a:xfrm>
                <a:off x="388526" y="3632889"/>
                <a:ext cx="1284367" cy="583803"/>
              </a:xfrm>
              <a:prstGeom prst="rect">
                <a:avLst/>
              </a:prstGeom>
              <a:noFill/>
              <a:ln>
                <a:noFill/>
              </a:ln>
            </p:spPr>
          </p:pic>
          <p:pic>
            <p:nvPicPr>
              <p:cNvPr id="31" name="Google Shape;565;g30a2a8bf0cc_0_34">
                <a:extLst>
                  <a:ext uri="{FF2B5EF4-FFF2-40B4-BE49-F238E27FC236}">
                    <a16:creationId xmlns:a16="http://schemas.microsoft.com/office/drawing/2014/main" id="{EFC36A49-3264-437E-88B7-391CEA88B6CC}"/>
                  </a:ext>
                </a:extLst>
              </p:cNvPr>
              <p:cNvPicPr preferRelativeResize="0"/>
              <p:nvPr/>
            </p:nvPicPr>
            <p:blipFill rotWithShape="1">
              <a:blip r:embed="rId15">
                <a:alphaModFix/>
              </a:blip>
              <a:srcRect/>
              <a:stretch/>
            </p:blipFill>
            <p:spPr>
              <a:xfrm>
                <a:off x="2391072" y="3713415"/>
                <a:ext cx="1601516" cy="422406"/>
              </a:xfrm>
              <a:prstGeom prst="rect">
                <a:avLst/>
              </a:prstGeom>
              <a:noFill/>
              <a:ln>
                <a:noFill/>
              </a:ln>
            </p:spPr>
          </p:pic>
          <p:pic>
            <p:nvPicPr>
              <p:cNvPr id="32" name="Google Shape;566;g30a2a8bf0cc_0_34">
                <a:extLst>
                  <a:ext uri="{FF2B5EF4-FFF2-40B4-BE49-F238E27FC236}">
                    <a16:creationId xmlns:a16="http://schemas.microsoft.com/office/drawing/2014/main" id="{C1430C05-985C-472A-8BB8-294C7ABEBD54}"/>
                  </a:ext>
                </a:extLst>
              </p:cNvPr>
              <p:cNvPicPr preferRelativeResize="0"/>
              <p:nvPr/>
            </p:nvPicPr>
            <p:blipFill rotWithShape="1">
              <a:blip r:embed="rId16">
                <a:alphaModFix/>
              </a:blip>
              <a:srcRect/>
              <a:stretch/>
            </p:blipFill>
            <p:spPr>
              <a:xfrm>
                <a:off x="2260475" y="2844050"/>
                <a:ext cx="776252" cy="708300"/>
              </a:xfrm>
              <a:prstGeom prst="rect">
                <a:avLst/>
              </a:prstGeom>
              <a:noFill/>
              <a:ln>
                <a:noFill/>
              </a:ln>
            </p:spPr>
          </p:pic>
        </p:grpSp>
        <p:pic>
          <p:nvPicPr>
            <p:cNvPr id="19" name="Google Shape;579;g30a2a8bf0cc_0_34">
              <a:extLst>
                <a:ext uri="{FF2B5EF4-FFF2-40B4-BE49-F238E27FC236}">
                  <a16:creationId xmlns:a16="http://schemas.microsoft.com/office/drawing/2014/main" id="{C8BCF49E-40EB-4388-BC11-C8760AC8A1D9}"/>
                </a:ext>
              </a:extLst>
            </p:cNvPr>
            <p:cNvPicPr preferRelativeResize="0"/>
            <p:nvPr/>
          </p:nvPicPr>
          <p:blipFill>
            <a:blip r:embed="rId17">
              <a:alphaModFix/>
            </a:blip>
            <a:stretch>
              <a:fillRect/>
            </a:stretch>
          </p:blipFill>
          <p:spPr>
            <a:xfrm>
              <a:off x="234164" y="3493916"/>
              <a:ext cx="1114571" cy="386880"/>
            </a:xfrm>
            <a:prstGeom prst="rect">
              <a:avLst/>
            </a:prstGeom>
            <a:noFill/>
            <a:ln>
              <a:noFill/>
            </a:ln>
          </p:spPr>
        </p:pic>
        <p:pic>
          <p:nvPicPr>
            <p:cNvPr id="20" name="Google Shape;580;g30a2a8bf0cc_0_34">
              <a:extLst>
                <a:ext uri="{FF2B5EF4-FFF2-40B4-BE49-F238E27FC236}">
                  <a16:creationId xmlns:a16="http://schemas.microsoft.com/office/drawing/2014/main" id="{4ACA3A61-8948-407F-96AC-B147B1520052}"/>
                </a:ext>
              </a:extLst>
            </p:cNvPr>
            <p:cNvPicPr preferRelativeResize="0"/>
            <p:nvPr/>
          </p:nvPicPr>
          <p:blipFill>
            <a:blip r:embed="rId18">
              <a:alphaModFix/>
            </a:blip>
            <a:stretch>
              <a:fillRect/>
            </a:stretch>
          </p:blipFill>
          <p:spPr>
            <a:xfrm>
              <a:off x="1739458" y="3485788"/>
              <a:ext cx="814976" cy="395008"/>
            </a:xfrm>
            <a:prstGeom prst="rect">
              <a:avLst/>
            </a:prstGeom>
            <a:noFill/>
            <a:ln>
              <a:noFill/>
            </a:ln>
          </p:spPr>
        </p:pic>
        <p:pic>
          <p:nvPicPr>
            <p:cNvPr id="21" name="Picture 20">
              <a:extLst>
                <a:ext uri="{FF2B5EF4-FFF2-40B4-BE49-F238E27FC236}">
                  <a16:creationId xmlns:a16="http://schemas.microsoft.com/office/drawing/2014/main" id="{4AFFCCA0-D47A-43CB-BA4E-705D2431F6C9}"/>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690284" y="1865321"/>
              <a:ext cx="2176298" cy="287339"/>
            </a:xfrm>
            <a:prstGeom prst="rect">
              <a:avLst/>
            </a:prstGeom>
          </p:spPr>
        </p:pic>
        <p:sp>
          <p:nvSpPr>
            <p:cNvPr id="22" name="Rectangle 21">
              <a:extLst>
                <a:ext uri="{FF2B5EF4-FFF2-40B4-BE49-F238E27FC236}">
                  <a16:creationId xmlns:a16="http://schemas.microsoft.com/office/drawing/2014/main" id="{97A09C35-1EB0-417C-9A1C-DFA213D8131B}"/>
                </a:ext>
              </a:extLst>
            </p:cNvPr>
            <p:cNvSpPr/>
            <p:nvPr/>
          </p:nvSpPr>
          <p:spPr>
            <a:xfrm>
              <a:off x="109662" y="1772552"/>
              <a:ext cx="4986380" cy="218628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4"/>
          <p:cNvSpPr txBox="1"/>
          <p:nvPr/>
        </p:nvSpPr>
        <p:spPr>
          <a:xfrm>
            <a:off x="422569" y="947700"/>
            <a:ext cx="2250000" cy="43875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 sz="2000" b="0" i="0" u="none" strike="noStrike" kern="0" cap="none" spc="0" normalizeH="0" baseline="0" noProof="0">
                <a:ln>
                  <a:noFill/>
                </a:ln>
                <a:solidFill>
                  <a:srgbClr val="000000"/>
                </a:solidFill>
                <a:effectLst/>
                <a:uLnTx/>
                <a:uFillTx/>
                <a:latin typeface="Arial"/>
                <a:ea typeface="Arial"/>
                <a:cs typeface="Arial"/>
                <a:sym typeface="Arial"/>
              </a:rPr>
              <a:t>Project cluster </a:t>
            </a:r>
            <a:endParaRPr kumimoji="0" sz="20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27" name="Google Shape;227;p24"/>
          <p:cNvPicPr preferRelativeResize="0"/>
          <p:nvPr/>
        </p:nvPicPr>
        <p:blipFill rotWithShape="1">
          <a:blip r:embed="rId3">
            <a:alphaModFix/>
          </a:blip>
          <a:srcRect/>
          <a:stretch/>
        </p:blipFill>
        <p:spPr>
          <a:xfrm>
            <a:off x="1305188" y="1147294"/>
            <a:ext cx="6533618" cy="3620926"/>
          </a:xfrm>
          <a:prstGeom prst="rect">
            <a:avLst/>
          </a:prstGeom>
          <a:noFill/>
          <a:ln>
            <a:noFill/>
          </a:ln>
        </p:spPr>
      </p:pic>
      <p:sp>
        <p:nvSpPr>
          <p:cNvPr id="228" name="Google Shape;228;p24"/>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11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24</a:t>
            </a:fld>
            <a:endParaRPr kumimoji="0" sz="1100" b="0" i="0" u="none" strike="noStrike" kern="0" cap="none" spc="0" normalizeH="0" baseline="0" noProof="0">
              <a:ln>
                <a:noFill/>
              </a:ln>
              <a:solidFill>
                <a:srgbClr val="333333"/>
              </a:solidFill>
              <a:effectLst/>
              <a:uLnTx/>
              <a:uFillTx/>
              <a:latin typeface="Arial"/>
              <a:cs typeface="Arial"/>
              <a:sym typeface="Arial"/>
            </a:endParaRPr>
          </a:p>
        </p:txBody>
      </p:sp>
      <p:sp>
        <p:nvSpPr>
          <p:cNvPr id="229" name="Google Shape;229;p24"/>
          <p:cNvSpPr txBox="1">
            <a:spLocks noGrp="1"/>
          </p:cNvSpPr>
          <p:nvPr>
            <p:ph type="title"/>
          </p:nvPr>
        </p:nvSpPr>
        <p:spPr>
          <a:xfrm>
            <a:off x="108000" y="36000"/>
            <a:ext cx="6701100" cy="590700"/>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The Database Schema Design</a:t>
            </a:r>
            <a:endParaRP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5"/>
          <p:cNvSpPr txBox="1"/>
          <p:nvPr/>
        </p:nvSpPr>
        <p:spPr>
          <a:xfrm>
            <a:off x="422569" y="947700"/>
            <a:ext cx="2250000" cy="43875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 sz="2000" b="0" i="0" u="none" strike="noStrike" kern="0" cap="none" spc="0" normalizeH="0" baseline="0" noProof="0">
                <a:ln>
                  <a:noFill/>
                </a:ln>
                <a:solidFill>
                  <a:srgbClr val="000000"/>
                </a:solidFill>
                <a:effectLst/>
                <a:uLnTx/>
                <a:uFillTx/>
                <a:latin typeface="Arial"/>
                <a:ea typeface="Arial"/>
                <a:cs typeface="Arial"/>
                <a:sym typeface="Arial"/>
              </a:rPr>
              <a:t>Dataset cluster </a:t>
            </a:r>
            <a:endParaRPr kumimoji="0" sz="20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36" name="Google Shape;236;p25"/>
          <p:cNvPicPr preferRelativeResize="0"/>
          <p:nvPr/>
        </p:nvPicPr>
        <p:blipFill rotWithShape="1">
          <a:blip r:embed="rId3">
            <a:alphaModFix/>
          </a:blip>
          <a:srcRect/>
          <a:stretch/>
        </p:blipFill>
        <p:spPr>
          <a:xfrm>
            <a:off x="945899" y="1386450"/>
            <a:ext cx="7252209" cy="3381769"/>
          </a:xfrm>
          <a:prstGeom prst="rect">
            <a:avLst/>
          </a:prstGeom>
          <a:noFill/>
          <a:ln>
            <a:noFill/>
          </a:ln>
        </p:spPr>
      </p:pic>
      <p:sp>
        <p:nvSpPr>
          <p:cNvPr id="237" name="Google Shape;237;p25"/>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11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25</a:t>
            </a:fld>
            <a:endParaRPr kumimoji="0" sz="1100" b="0" i="0" u="none" strike="noStrike" kern="0" cap="none" spc="0" normalizeH="0" baseline="0" noProof="0">
              <a:ln>
                <a:noFill/>
              </a:ln>
              <a:solidFill>
                <a:srgbClr val="333333"/>
              </a:solidFill>
              <a:effectLst/>
              <a:uLnTx/>
              <a:uFillTx/>
              <a:latin typeface="Arial"/>
              <a:cs typeface="Arial"/>
              <a:sym typeface="Arial"/>
            </a:endParaRPr>
          </a:p>
        </p:txBody>
      </p:sp>
      <p:sp>
        <p:nvSpPr>
          <p:cNvPr id="238" name="Google Shape;238;p25"/>
          <p:cNvSpPr txBox="1">
            <a:spLocks noGrp="1"/>
          </p:cNvSpPr>
          <p:nvPr>
            <p:ph type="title"/>
          </p:nvPr>
        </p:nvSpPr>
        <p:spPr>
          <a:xfrm>
            <a:off x="108000" y="36000"/>
            <a:ext cx="6701100" cy="590700"/>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a:t>The Database Schema Design</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6"/>
          <p:cNvSpPr txBox="1">
            <a:spLocks noGrp="1"/>
          </p:cNvSpPr>
          <p:nvPr>
            <p:ph type="title"/>
          </p:nvPr>
        </p:nvSpPr>
        <p:spPr>
          <a:xfrm>
            <a:off x="108000" y="36000"/>
            <a:ext cx="6700950" cy="590625"/>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The Database Schema Design</a:t>
            </a:r>
            <a:endParaRPr dirty="0"/>
          </a:p>
        </p:txBody>
      </p:sp>
      <p:sp>
        <p:nvSpPr>
          <p:cNvPr id="245" name="Google Shape;245;p26"/>
          <p:cNvSpPr txBox="1"/>
          <p:nvPr/>
        </p:nvSpPr>
        <p:spPr>
          <a:xfrm>
            <a:off x="422569" y="947700"/>
            <a:ext cx="2250000" cy="438750"/>
          </a:xfrm>
          <a:prstGeom prst="rect">
            <a:avLst/>
          </a:prstGeom>
          <a:noFill/>
          <a:ln>
            <a:noFill/>
          </a:ln>
        </p:spPr>
        <p:txBody>
          <a:bodyPr spcFirstLastPara="1" wrap="square" lIns="68575" tIns="68575" rIns="68575" bIns="6857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 sz="2000" b="0" i="0" u="none" strike="noStrike" kern="0" cap="none" spc="0" normalizeH="0" baseline="0" noProof="0">
                <a:ln>
                  <a:noFill/>
                </a:ln>
                <a:solidFill>
                  <a:srgbClr val="000000"/>
                </a:solidFill>
                <a:effectLst/>
                <a:uLnTx/>
                <a:uFillTx/>
                <a:latin typeface="Arial"/>
                <a:ea typeface="Arial"/>
                <a:cs typeface="Arial"/>
                <a:sym typeface="Arial"/>
              </a:rPr>
              <a:t>Experiment cluster </a:t>
            </a:r>
            <a:endParaRPr kumimoji="0" sz="20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46" name="Google Shape;246;p26"/>
          <p:cNvPicPr preferRelativeResize="0"/>
          <p:nvPr/>
        </p:nvPicPr>
        <p:blipFill rotWithShape="1">
          <a:blip r:embed="rId3">
            <a:alphaModFix/>
          </a:blip>
          <a:srcRect/>
          <a:stretch/>
        </p:blipFill>
        <p:spPr>
          <a:xfrm>
            <a:off x="648947" y="1207144"/>
            <a:ext cx="7846107" cy="3528449"/>
          </a:xfrm>
          <a:prstGeom prst="rect">
            <a:avLst/>
          </a:prstGeom>
          <a:noFill/>
          <a:ln>
            <a:noFill/>
          </a:ln>
        </p:spPr>
      </p:pic>
      <p:pic>
        <p:nvPicPr>
          <p:cNvPr id="247" name="Google Shape;247;p26"/>
          <p:cNvPicPr preferRelativeResize="0"/>
          <p:nvPr/>
        </p:nvPicPr>
        <p:blipFill rotWithShape="1">
          <a:blip r:embed="rId4">
            <a:alphaModFix/>
          </a:blip>
          <a:srcRect/>
          <a:stretch/>
        </p:blipFill>
        <p:spPr>
          <a:xfrm>
            <a:off x="648956" y="1208269"/>
            <a:ext cx="7846107" cy="3528449"/>
          </a:xfrm>
          <a:prstGeom prst="rect">
            <a:avLst/>
          </a:prstGeom>
          <a:noFill/>
          <a:ln>
            <a:noFill/>
          </a:ln>
        </p:spPr>
      </p:pic>
      <p:pic>
        <p:nvPicPr>
          <p:cNvPr id="248" name="Google Shape;248;p26"/>
          <p:cNvPicPr preferRelativeResize="0"/>
          <p:nvPr/>
        </p:nvPicPr>
        <p:blipFill rotWithShape="1">
          <a:blip r:embed="rId5">
            <a:alphaModFix/>
          </a:blip>
          <a:srcRect/>
          <a:stretch/>
        </p:blipFill>
        <p:spPr>
          <a:xfrm>
            <a:off x="648956" y="1208269"/>
            <a:ext cx="7846107" cy="3528450"/>
          </a:xfrm>
          <a:prstGeom prst="rect">
            <a:avLst/>
          </a:prstGeom>
          <a:noFill/>
          <a:ln>
            <a:noFill/>
          </a:ln>
        </p:spPr>
      </p:pic>
      <p:sp>
        <p:nvSpPr>
          <p:cNvPr id="249" name="Google Shape;249;p26"/>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8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26</a:t>
            </a:fld>
            <a:endParaRPr kumimoji="0" sz="800" b="0" i="0" u="none" strike="noStrike" kern="0" cap="none" spc="0" normalizeH="0" baseline="0" noProof="0">
              <a:ln>
                <a:noFill/>
              </a:ln>
              <a:solidFill>
                <a:srgbClr val="333333"/>
              </a:solidFill>
              <a:effectLst/>
              <a:uLnTx/>
              <a:uFillTx/>
              <a:latin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27"/>
          <p:cNvSpPr txBox="1">
            <a:spLocks noGrp="1"/>
          </p:cNvSpPr>
          <p:nvPr>
            <p:ph type="title"/>
          </p:nvPr>
        </p:nvSpPr>
        <p:spPr>
          <a:xfrm>
            <a:off x="108000" y="36000"/>
            <a:ext cx="6700950" cy="590625"/>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Metadata Schema Generator - data serialization</a:t>
            </a:r>
            <a:endParaRPr dirty="0"/>
          </a:p>
        </p:txBody>
      </p:sp>
      <p:pic>
        <p:nvPicPr>
          <p:cNvPr id="256" name="Google Shape;256;p27"/>
          <p:cNvPicPr preferRelativeResize="0"/>
          <p:nvPr/>
        </p:nvPicPr>
        <p:blipFill rotWithShape="1">
          <a:blip r:embed="rId3">
            <a:alphaModFix/>
          </a:blip>
          <a:srcRect/>
          <a:stretch/>
        </p:blipFill>
        <p:spPr>
          <a:xfrm>
            <a:off x="4578394" y="1286069"/>
            <a:ext cx="4408368" cy="1742379"/>
          </a:xfrm>
          <a:prstGeom prst="rect">
            <a:avLst/>
          </a:prstGeom>
          <a:noFill/>
          <a:ln>
            <a:noFill/>
          </a:ln>
          <a:effectLst>
            <a:outerShdw blurRad="57150" dist="19050" dir="5400000" algn="bl" rotWithShape="0">
              <a:srgbClr val="000000">
                <a:alpha val="49803"/>
              </a:srgbClr>
            </a:outerShdw>
          </a:effectLst>
        </p:spPr>
      </p:pic>
      <p:pic>
        <p:nvPicPr>
          <p:cNvPr id="257" name="Google Shape;257;p27"/>
          <p:cNvPicPr preferRelativeResize="0"/>
          <p:nvPr/>
        </p:nvPicPr>
        <p:blipFill rotWithShape="1">
          <a:blip r:embed="rId4">
            <a:alphaModFix/>
          </a:blip>
          <a:srcRect/>
          <a:stretch/>
        </p:blipFill>
        <p:spPr>
          <a:xfrm>
            <a:off x="883001" y="1032338"/>
            <a:ext cx="3487499" cy="3735731"/>
          </a:xfrm>
          <a:prstGeom prst="rect">
            <a:avLst/>
          </a:prstGeom>
          <a:noFill/>
          <a:ln>
            <a:noFill/>
          </a:ln>
          <a:effectLst>
            <a:outerShdw blurRad="57150" dist="19050" dir="5400000" algn="bl" rotWithShape="0">
              <a:srgbClr val="000000">
                <a:alpha val="49803"/>
              </a:srgbClr>
            </a:outerShdw>
          </a:effectLst>
        </p:spPr>
      </p:pic>
      <p:sp>
        <p:nvSpPr>
          <p:cNvPr id="258" name="Google Shape;258;p27"/>
          <p:cNvSpPr txBox="1">
            <a:spLocks noGrp="1"/>
          </p:cNvSpPr>
          <p:nvPr>
            <p:ph type="body" idx="1"/>
          </p:nvPr>
        </p:nvSpPr>
        <p:spPr>
          <a:xfrm>
            <a:off x="4544831" y="3436763"/>
            <a:ext cx="4475475" cy="1083150"/>
          </a:xfrm>
          <a:prstGeom prst="rect">
            <a:avLst/>
          </a:prstGeom>
          <a:noFill/>
          <a:ln>
            <a:noFill/>
          </a:ln>
        </p:spPr>
        <p:txBody>
          <a:bodyPr spcFirstLastPara="1" wrap="square" lIns="68575" tIns="34275" rIns="68575" bIns="34275" anchor="t" anchorCtr="0">
            <a:noAutofit/>
          </a:bodyPr>
          <a:lstStyle/>
          <a:p>
            <a:pPr marL="342900" lvl="0" indent="-292100" algn="l" rtl="0">
              <a:lnSpc>
                <a:spcPct val="100000"/>
              </a:lnSpc>
              <a:spcBef>
                <a:spcPts val="0"/>
              </a:spcBef>
              <a:spcAft>
                <a:spcPts val="0"/>
              </a:spcAft>
              <a:buSzPts val="2000"/>
              <a:buChar char="▪"/>
            </a:pPr>
            <a:r>
              <a:rPr lang="en" sz="1700">
                <a:solidFill>
                  <a:schemeClr val="dk1"/>
                </a:solidFill>
              </a:rPr>
              <a:t>Serializing each smaller cluster separately,</a:t>
            </a:r>
            <a:endParaRPr sz="1700">
              <a:solidFill>
                <a:schemeClr val="dk1"/>
              </a:solidFill>
            </a:endParaRPr>
          </a:p>
          <a:p>
            <a:pPr marL="342900" marR="0" lvl="0" indent="-292100" algn="l" rtl="0">
              <a:lnSpc>
                <a:spcPct val="100000"/>
              </a:lnSpc>
              <a:spcBef>
                <a:spcPts val="0"/>
              </a:spcBef>
              <a:spcAft>
                <a:spcPts val="0"/>
              </a:spcAft>
              <a:buSzPts val="2000"/>
              <a:buChar char="▪"/>
            </a:pPr>
            <a:r>
              <a:rPr lang="en" sz="1700">
                <a:solidFill>
                  <a:schemeClr val="dk1"/>
                </a:solidFill>
              </a:rPr>
              <a:t>Increased schema flexibility,</a:t>
            </a:r>
            <a:endParaRPr sz="1700">
              <a:solidFill>
                <a:schemeClr val="dk1"/>
              </a:solidFill>
            </a:endParaRPr>
          </a:p>
          <a:p>
            <a:pPr marL="342900" marR="0" lvl="0" indent="-292100" algn="l" rtl="0">
              <a:lnSpc>
                <a:spcPct val="100000"/>
              </a:lnSpc>
              <a:spcBef>
                <a:spcPts val="0"/>
              </a:spcBef>
              <a:spcAft>
                <a:spcPts val="0"/>
              </a:spcAft>
              <a:buSzPts val="2000"/>
              <a:buChar char="▪"/>
            </a:pPr>
            <a:r>
              <a:rPr lang="en" sz="1700">
                <a:solidFill>
                  <a:schemeClr val="dk1"/>
                </a:solidFill>
              </a:rPr>
              <a:t>Relationships maintained</a:t>
            </a:r>
            <a:endParaRPr sz="1700">
              <a:solidFill>
                <a:schemeClr val="dk1"/>
              </a:solidFill>
            </a:endParaRPr>
          </a:p>
        </p:txBody>
      </p:sp>
      <p:sp>
        <p:nvSpPr>
          <p:cNvPr id="259" name="Google Shape;259;p27"/>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8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27</a:t>
            </a:fld>
            <a:endParaRPr kumimoji="0" sz="800" b="0" i="0" u="none" strike="noStrike" kern="0" cap="none" spc="0" normalizeH="0" baseline="0" noProof="0">
              <a:ln>
                <a:noFill/>
              </a:ln>
              <a:solidFill>
                <a:srgbClr val="333333"/>
              </a:solidFill>
              <a:effectLst/>
              <a:uLnTx/>
              <a:uFillTx/>
              <a:latin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28"/>
          <p:cNvSpPr txBox="1">
            <a:spLocks noGrp="1"/>
          </p:cNvSpPr>
          <p:nvPr>
            <p:ph type="title"/>
          </p:nvPr>
        </p:nvSpPr>
        <p:spPr>
          <a:xfrm>
            <a:off x="108000" y="36000"/>
            <a:ext cx="6700950" cy="590625"/>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Metadata Schema Generator</a:t>
            </a:r>
            <a:endParaRPr dirty="0"/>
          </a:p>
        </p:txBody>
      </p:sp>
      <p:pic>
        <p:nvPicPr>
          <p:cNvPr id="266" name="Google Shape;266;p28"/>
          <p:cNvPicPr preferRelativeResize="0"/>
          <p:nvPr/>
        </p:nvPicPr>
        <p:blipFill rotWithShape="1">
          <a:blip r:embed="rId3">
            <a:alphaModFix/>
          </a:blip>
          <a:srcRect/>
          <a:stretch/>
        </p:blipFill>
        <p:spPr>
          <a:xfrm>
            <a:off x="114300" y="967441"/>
            <a:ext cx="8915400" cy="2317075"/>
          </a:xfrm>
          <a:prstGeom prst="rect">
            <a:avLst/>
          </a:prstGeom>
          <a:noFill/>
          <a:ln>
            <a:noFill/>
          </a:ln>
          <a:effectLst>
            <a:outerShdw blurRad="57150" dist="19050" dir="5400000" algn="bl" rotWithShape="0">
              <a:srgbClr val="000000">
                <a:alpha val="49803"/>
              </a:srgbClr>
            </a:outerShdw>
          </a:effectLst>
        </p:spPr>
      </p:pic>
      <p:sp>
        <p:nvSpPr>
          <p:cNvPr id="267" name="Google Shape;267;p28"/>
          <p:cNvSpPr/>
          <p:nvPr/>
        </p:nvSpPr>
        <p:spPr>
          <a:xfrm>
            <a:off x="1978763" y="1726388"/>
            <a:ext cx="1201275" cy="777600"/>
          </a:xfrm>
          <a:prstGeom prst="roundRect">
            <a:avLst>
              <a:gd name="adj" fmla="val 16667"/>
            </a:avLst>
          </a:prstGeom>
          <a:noFill/>
          <a:ln w="9525" cap="flat" cmpd="sng">
            <a:solidFill>
              <a:srgbClr val="FF0000"/>
            </a:solidFill>
            <a:prstDash val="solid"/>
            <a:round/>
            <a:headEnd type="none" w="sm" len="sm"/>
            <a:tailEnd type="none" w="sm" len="sm"/>
          </a:ln>
          <a:effectLst>
            <a:outerShdw blurRad="57150" dist="19050" dir="5400000" algn="bl" rotWithShape="0">
              <a:srgbClr val="000000">
                <a:alpha val="49803"/>
              </a:srgbClr>
            </a:outerShdw>
          </a:effectLst>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68" name="Google Shape;268;p28"/>
          <p:cNvSpPr txBox="1">
            <a:spLocks noGrp="1"/>
          </p:cNvSpPr>
          <p:nvPr>
            <p:ph type="body" idx="1"/>
          </p:nvPr>
        </p:nvSpPr>
        <p:spPr>
          <a:xfrm>
            <a:off x="422569" y="3458719"/>
            <a:ext cx="8607150" cy="885150"/>
          </a:xfrm>
          <a:prstGeom prst="rect">
            <a:avLst/>
          </a:prstGeom>
          <a:noFill/>
          <a:ln>
            <a:noFill/>
          </a:ln>
        </p:spPr>
        <p:txBody>
          <a:bodyPr spcFirstLastPara="1" wrap="square" lIns="68575" tIns="34275" rIns="68575" bIns="34275" anchor="t" anchorCtr="0">
            <a:noAutofit/>
          </a:bodyPr>
          <a:lstStyle/>
          <a:p>
            <a:pPr marL="342900" lvl="0" indent="-292100" algn="l" rtl="0">
              <a:lnSpc>
                <a:spcPct val="100000"/>
              </a:lnSpc>
              <a:spcBef>
                <a:spcPts val="0"/>
              </a:spcBef>
              <a:spcAft>
                <a:spcPts val="0"/>
              </a:spcAft>
              <a:buSzPts val="2000"/>
              <a:buChar char="▪"/>
            </a:pPr>
            <a:r>
              <a:rPr lang="en" sz="1700">
                <a:solidFill>
                  <a:schemeClr val="dk1"/>
                </a:solidFill>
              </a:rPr>
              <a:t>A tool that allows users to export comprehensive metadata for a selected project.</a:t>
            </a:r>
            <a:endParaRPr sz="1700">
              <a:solidFill>
                <a:schemeClr val="dk1"/>
              </a:solidFill>
            </a:endParaRPr>
          </a:p>
          <a:p>
            <a:pPr marL="342900" lvl="0" indent="-292100" algn="l" rtl="0">
              <a:lnSpc>
                <a:spcPct val="100000"/>
              </a:lnSpc>
              <a:spcBef>
                <a:spcPts val="0"/>
              </a:spcBef>
              <a:spcAft>
                <a:spcPts val="0"/>
              </a:spcAft>
              <a:buSzPts val="2000"/>
              <a:buChar char="▪"/>
            </a:pPr>
            <a:r>
              <a:rPr lang="en" sz="1700">
                <a:solidFill>
                  <a:schemeClr val="dk1"/>
                </a:solidFill>
              </a:rPr>
              <a:t>Supports multiple formats and encoding standards.</a:t>
            </a:r>
            <a:endParaRPr sz="2400"/>
          </a:p>
        </p:txBody>
      </p:sp>
      <p:sp>
        <p:nvSpPr>
          <p:cNvPr id="269" name="Google Shape;269;p28"/>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8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28</a:t>
            </a:fld>
            <a:endParaRPr kumimoji="0" sz="800" b="0" i="0" u="none" strike="noStrike" kern="0" cap="none" spc="0" normalizeH="0" baseline="0" noProof="0">
              <a:ln>
                <a:noFill/>
              </a:ln>
              <a:solidFill>
                <a:srgbClr val="333333"/>
              </a:solidFill>
              <a:effectLst/>
              <a:uLnTx/>
              <a:uFillTx/>
              <a:latin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9"/>
          <p:cNvSpPr txBox="1">
            <a:spLocks noGrp="1"/>
          </p:cNvSpPr>
          <p:nvPr>
            <p:ph type="title"/>
          </p:nvPr>
        </p:nvSpPr>
        <p:spPr>
          <a:xfrm>
            <a:off x="108000" y="36000"/>
            <a:ext cx="6700950" cy="590625"/>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Metadata Schema Generator</a:t>
            </a:r>
            <a:endParaRPr dirty="0"/>
          </a:p>
        </p:txBody>
      </p:sp>
      <p:grpSp>
        <p:nvGrpSpPr>
          <p:cNvPr id="276" name="Google Shape;276;p29"/>
          <p:cNvGrpSpPr/>
          <p:nvPr/>
        </p:nvGrpSpPr>
        <p:grpSpPr>
          <a:xfrm>
            <a:off x="4349944" y="949913"/>
            <a:ext cx="4579950" cy="2979431"/>
            <a:chOff x="5799925" y="1266550"/>
            <a:chExt cx="6106600" cy="3972575"/>
          </a:xfrm>
        </p:grpSpPr>
        <p:sp>
          <p:nvSpPr>
            <p:cNvPr id="277" name="Google Shape;277;p29"/>
            <p:cNvSpPr txBox="1"/>
            <p:nvPr/>
          </p:nvSpPr>
          <p:spPr>
            <a:xfrm>
              <a:off x="7353213" y="1266550"/>
              <a:ext cx="3000000" cy="461700"/>
            </a:xfrm>
            <a:prstGeom prst="rect">
              <a:avLst/>
            </a:prstGeom>
            <a:noFill/>
            <a:ln>
              <a:noFill/>
            </a:ln>
          </p:spPr>
          <p:txBody>
            <a:bodyPr spcFirstLastPara="1" wrap="square" lIns="68575" tIns="68575" rIns="68575" bIns="685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 sz="1400" b="0" i="0" u="none" strike="noStrike" kern="0" cap="none" spc="0" normalizeH="0" baseline="0" noProof="0">
                  <a:ln>
                    <a:noFill/>
                  </a:ln>
                  <a:solidFill>
                    <a:srgbClr val="000000"/>
                  </a:solidFill>
                  <a:effectLst/>
                  <a:uLnTx/>
                  <a:uFillTx/>
                  <a:latin typeface="Arial"/>
                  <a:ea typeface="Arial"/>
                  <a:cs typeface="Arial"/>
                  <a:sym typeface="Arial"/>
                </a:rPr>
                <a:t>JSON schema</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78" name="Google Shape;278;p29"/>
            <p:cNvPicPr preferRelativeResize="0"/>
            <p:nvPr/>
          </p:nvPicPr>
          <p:blipFill rotWithShape="1">
            <a:blip r:embed="rId3">
              <a:alphaModFix/>
            </a:blip>
            <a:srcRect/>
            <a:stretch/>
          </p:blipFill>
          <p:spPr>
            <a:xfrm>
              <a:off x="5799925" y="1900100"/>
              <a:ext cx="6106600" cy="3339025"/>
            </a:xfrm>
            <a:prstGeom prst="rect">
              <a:avLst/>
            </a:prstGeom>
            <a:noFill/>
            <a:ln>
              <a:noFill/>
            </a:ln>
            <a:effectLst>
              <a:outerShdw blurRad="57150" dist="19050" dir="5400000" algn="bl" rotWithShape="0">
                <a:srgbClr val="000000">
                  <a:alpha val="49803"/>
                </a:srgbClr>
              </a:outerShdw>
            </a:effectLst>
          </p:spPr>
        </p:pic>
      </p:grpSp>
      <p:grpSp>
        <p:nvGrpSpPr>
          <p:cNvPr id="279" name="Google Shape;279;p29"/>
          <p:cNvGrpSpPr/>
          <p:nvPr/>
        </p:nvGrpSpPr>
        <p:grpSpPr>
          <a:xfrm>
            <a:off x="65231" y="949913"/>
            <a:ext cx="4121343" cy="2572168"/>
            <a:chOff x="86975" y="1266550"/>
            <a:chExt cx="5495124" cy="3429557"/>
          </a:xfrm>
        </p:grpSpPr>
        <p:sp>
          <p:nvSpPr>
            <p:cNvPr id="280" name="Google Shape;280;p29"/>
            <p:cNvSpPr txBox="1"/>
            <p:nvPr/>
          </p:nvSpPr>
          <p:spPr>
            <a:xfrm>
              <a:off x="1334525" y="1266550"/>
              <a:ext cx="3000000" cy="461700"/>
            </a:xfrm>
            <a:prstGeom prst="rect">
              <a:avLst/>
            </a:prstGeom>
            <a:noFill/>
            <a:ln>
              <a:noFill/>
            </a:ln>
          </p:spPr>
          <p:txBody>
            <a:bodyPr spcFirstLastPara="1" wrap="square" lIns="68575" tIns="68575" rIns="68575" bIns="68575"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 sz="1400" b="0" i="0" u="none" strike="noStrike" kern="0" cap="none" spc="0" normalizeH="0" baseline="0" noProof="0">
                  <a:ln>
                    <a:noFill/>
                  </a:ln>
                  <a:solidFill>
                    <a:srgbClr val="000000"/>
                  </a:solidFill>
                  <a:effectLst/>
                  <a:uLnTx/>
                  <a:uFillTx/>
                  <a:latin typeface="Arial"/>
                  <a:ea typeface="Arial"/>
                  <a:cs typeface="Arial"/>
                  <a:sym typeface="Arial"/>
                </a:rPr>
                <a:t>XML schema</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81" name="Google Shape;281;p29"/>
            <p:cNvPicPr preferRelativeResize="0"/>
            <p:nvPr/>
          </p:nvPicPr>
          <p:blipFill rotWithShape="1">
            <a:blip r:embed="rId4">
              <a:alphaModFix/>
            </a:blip>
            <a:srcRect/>
            <a:stretch/>
          </p:blipFill>
          <p:spPr>
            <a:xfrm>
              <a:off x="86975" y="2161900"/>
              <a:ext cx="5495124" cy="2534207"/>
            </a:xfrm>
            <a:prstGeom prst="rect">
              <a:avLst/>
            </a:prstGeom>
            <a:noFill/>
            <a:ln>
              <a:noFill/>
            </a:ln>
            <a:effectLst>
              <a:outerShdw blurRad="57150" dist="19050" dir="5400000" algn="bl" rotWithShape="0">
                <a:srgbClr val="000000">
                  <a:alpha val="49803"/>
                </a:srgbClr>
              </a:outerShdw>
            </a:effectLst>
          </p:spPr>
        </p:pic>
      </p:grpSp>
      <p:sp>
        <p:nvSpPr>
          <p:cNvPr id="282" name="Google Shape;282;p29"/>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8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29</a:t>
            </a:fld>
            <a:endParaRPr kumimoji="0" sz="800" b="0" i="0" u="none" strike="noStrike" kern="0" cap="none" spc="0" normalizeH="0" baseline="0" noProof="0">
              <a:ln>
                <a:noFill/>
              </a:ln>
              <a:solidFill>
                <a:srgbClr val="333333"/>
              </a:solidFill>
              <a:effectLst/>
              <a:uLnTx/>
              <a:uFillTx/>
              <a:latin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Metadata for nuclear physics experiments: Why?</a:t>
            </a:r>
            <a:endParaRPr lang="de-DE" spc="-1" dirty="0">
              <a:solidFill>
                <a:srgbClr val="000000"/>
              </a:solidFill>
            </a:endParaRPr>
          </a:p>
        </p:txBody>
      </p:sp>
      <p:sp>
        <p:nvSpPr>
          <p:cNvPr id="2" name="Rectangle 1"/>
          <p:cNvSpPr/>
          <p:nvPr/>
        </p:nvSpPr>
        <p:spPr>
          <a:xfrm>
            <a:off x="0" y="902639"/>
            <a:ext cx="9098090" cy="2262158"/>
          </a:xfrm>
          <a:prstGeom prst="rect">
            <a:avLst/>
          </a:prstGeom>
        </p:spPr>
        <p:txBody>
          <a:bodyPr wrap="square">
            <a:spAutoFit/>
          </a:bodyPr>
          <a:lstStyle/>
          <a:p>
            <a:pPr lvl="1"/>
            <a:r>
              <a:rPr lang="en-US" sz="1400" dirty="0"/>
              <a:t>Metadata essential in Research Data Management and Open Science to enable FAIR data (and code)</a:t>
            </a:r>
          </a:p>
          <a:p>
            <a:pPr lvl="1"/>
            <a:r>
              <a:rPr lang="en-US" sz="1400" dirty="0"/>
              <a:t>More info: </a:t>
            </a:r>
            <a:r>
              <a:rPr lang="en-US" sz="1400" dirty="0">
                <a:solidFill>
                  <a:srgbClr val="0070C0"/>
                </a:solidFill>
                <a:hlinkClick r:id="rId2"/>
              </a:rPr>
              <a:t>Guide to HMC Better Metadata Booklet</a:t>
            </a:r>
            <a:endParaRPr lang="en-US" sz="1400" b="1" i="1" dirty="0">
              <a:solidFill>
                <a:srgbClr val="002060"/>
              </a:solidFill>
            </a:endParaRPr>
          </a:p>
          <a:p>
            <a:pPr lvl="1"/>
            <a:endParaRPr lang="en-US" sz="1400" b="1" i="1" dirty="0">
              <a:solidFill>
                <a:srgbClr val="002060"/>
              </a:solidFill>
            </a:endParaRPr>
          </a:p>
          <a:p>
            <a:pPr lvl="1"/>
            <a:r>
              <a:rPr lang="en-US" sz="1400" i="1" dirty="0">
                <a:solidFill>
                  <a:srgbClr val="002060"/>
                </a:solidFill>
              </a:rPr>
              <a:t>2022: We needed a metadata scheme ‘for GSI’:</a:t>
            </a:r>
          </a:p>
          <a:p>
            <a:pPr marL="742950" lvl="1" indent="-285750">
              <a:spcBef>
                <a:spcPts val="600"/>
              </a:spcBef>
              <a:buFont typeface="Arial" panose="020B0604020202020204" pitchFamily="34" charset="0"/>
              <a:buChar char="•"/>
            </a:pPr>
            <a:r>
              <a:rPr lang="en-US" sz="1400" i="1" dirty="0">
                <a:solidFill>
                  <a:srgbClr val="002060"/>
                </a:solidFill>
              </a:rPr>
              <a:t>	</a:t>
            </a:r>
            <a:r>
              <a:rPr lang="en-US" sz="1400" dirty="0">
                <a:solidFill>
                  <a:srgbClr val="002060"/>
                </a:solidFill>
              </a:rPr>
              <a:t>Ambitious, at the same time not ambitious enough?</a:t>
            </a:r>
          </a:p>
          <a:p>
            <a:pPr marL="742950" lvl="1" indent="-285750">
              <a:spcBef>
                <a:spcPts val="600"/>
              </a:spcBef>
              <a:buFont typeface="Arial" panose="020B0604020202020204" pitchFamily="34" charset="0"/>
              <a:buChar char="•"/>
            </a:pPr>
            <a:r>
              <a:rPr lang="en-US" sz="1400" dirty="0">
                <a:solidFill>
                  <a:srgbClr val="002060"/>
                </a:solidFill>
              </a:rPr>
              <a:t>	GSI data is broad and complex: </a:t>
            </a:r>
            <a:r>
              <a:rPr lang="en-US" sz="1400" i="1" dirty="0">
                <a:solidFill>
                  <a:srgbClr val="002060"/>
                </a:solidFill>
              </a:rPr>
              <a:t>areas of plasma physics, material science, bio physics, hadron physics, atomic physics, nuclear physics, theory </a:t>
            </a:r>
            <a:r>
              <a:rPr lang="en-US" sz="1400" i="1" dirty="0" err="1">
                <a:solidFill>
                  <a:srgbClr val="002060"/>
                </a:solidFill>
              </a:rPr>
              <a:t>etc</a:t>
            </a:r>
            <a:r>
              <a:rPr lang="en-US" sz="1400" i="1" dirty="0">
                <a:solidFill>
                  <a:srgbClr val="002060"/>
                </a:solidFill>
              </a:rPr>
              <a:t> etc.</a:t>
            </a:r>
          </a:p>
          <a:p>
            <a:pPr marL="742950" lvl="1" indent="-285750">
              <a:spcBef>
                <a:spcPts val="600"/>
              </a:spcBef>
              <a:buFont typeface="Arial" panose="020B0604020202020204" pitchFamily="34" charset="0"/>
              <a:buChar char="•"/>
            </a:pPr>
            <a:r>
              <a:rPr lang="en-US" sz="1400" dirty="0">
                <a:solidFill>
                  <a:srgbClr val="002060"/>
                </a:solidFill>
              </a:rPr>
              <a:t>	Where to address?: </a:t>
            </a:r>
            <a:r>
              <a:rPr lang="en-US" sz="1400" i="1" dirty="0">
                <a:solidFill>
                  <a:srgbClr val="002060"/>
                </a:solidFill>
              </a:rPr>
              <a:t>Community consultation</a:t>
            </a:r>
          </a:p>
          <a:p>
            <a:pPr lvl="1"/>
            <a:r>
              <a:rPr lang="en-US" sz="1400" dirty="0"/>
              <a:t>	</a:t>
            </a:r>
          </a:p>
        </p:txBody>
      </p:sp>
      <p:sp>
        <p:nvSpPr>
          <p:cNvPr id="41" name="TextBox 40">
            <a:extLst>
              <a:ext uri="{FF2B5EF4-FFF2-40B4-BE49-F238E27FC236}">
                <a16:creationId xmlns:a16="http://schemas.microsoft.com/office/drawing/2014/main" id="{66CB2922-FFF3-4323-8D9C-9E56DD77DF69}"/>
              </a:ext>
            </a:extLst>
          </p:cNvPr>
          <p:cNvSpPr txBox="1"/>
          <p:nvPr/>
        </p:nvSpPr>
        <p:spPr>
          <a:xfrm>
            <a:off x="-285750" y="2923112"/>
            <a:ext cx="9261719" cy="338554"/>
          </a:xfrm>
          <a:prstGeom prst="rect">
            <a:avLst/>
          </a:prstGeom>
          <a:noFill/>
        </p:spPr>
        <p:txBody>
          <a:bodyPr wrap="square">
            <a:spAutoFit/>
          </a:bodyPr>
          <a:lstStyle/>
          <a:p>
            <a:pPr lvl="1" algn="ctr"/>
            <a:r>
              <a:rPr lang="en-US" sz="1600" b="1" dirty="0">
                <a:solidFill>
                  <a:srgbClr val="C00000"/>
                </a:solidFill>
              </a:rPr>
              <a:t>Starting point: No common schema (yet) between nuclear physics experiments</a:t>
            </a:r>
          </a:p>
        </p:txBody>
      </p:sp>
      <p:grpSp>
        <p:nvGrpSpPr>
          <p:cNvPr id="54" name="Gruppieren 11">
            <a:extLst>
              <a:ext uri="{FF2B5EF4-FFF2-40B4-BE49-F238E27FC236}">
                <a16:creationId xmlns:a16="http://schemas.microsoft.com/office/drawing/2014/main" id="{0E260F41-ADCA-42FB-A1B9-7BB3B449D85C}"/>
              </a:ext>
            </a:extLst>
          </p:cNvPr>
          <p:cNvGrpSpPr/>
          <p:nvPr/>
        </p:nvGrpSpPr>
        <p:grpSpPr>
          <a:xfrm>
            <a:off x="6167018" y="3261666"/>
            <a:ext cx="2694820" cy="2082680"/>
            <a:chOff x="18030510" y="6523084"/>
            <a:chExt cx="6064451" cy="4932904"/>
          </a:xfrm>
        </p:grpSpPr>
        <p:pic>
          <p:nvPicPr>
            <p:cNvPr id="55" name="Grafik 12">
              <a:extLst>
                <a:ext uri="{FF2B5EF4-FFF2-40B4-BE49-F238E27FC236}">
                  <a16:creationId xmlns:a16="http://schemas.microsoft.com/office/drawing/2014/main" id="{07FA4EBE-6AA2-45C3-B29D-792270D9C5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30510" y="6523084"/>
              <a:ext cx="5714287" cy="3234284"/>
            </a:xfrm>
            <a:prstGeom prst="rect">
              <a:avLst/>
            </a:prstGeom>
          </p:spPr>
        </p:pic>
        <p:sp>
          <p:nvSpPr>
            <p:cNvPr id="56" name="Rechteck 13">
              <a:extLst>
                <a:ext uri="{FF2B5EF4-FFF2-40B4-BE49-F238E27FC236}">
                  <a16:creationId xmlns:a16="http://schemas.microsoft.com/office/drawing/2014/main" id="{EA122186-5B02-48AF-B4A9-DBADAC043E18}"/>
                </a:ext>
              </a:extLst>
            </p:cNvPr>
            <p:cNvSpPr/>
            <p:nvPr/>
          </p:nvSpPr>
          <p:spPr>
            <a:xfrm>
              <a:off x="18030510" y="9913594"/>
              <a:ext cx="6064451" cy="1542394"/>
            </a:xfrm>
            <a:prstGeom prst="rect">
              <a:avLst/>
            </a:prstGeom>
          </p:spPr>
          <p:txBody>
            <a:bodyPr wrap="none">
              <a:spAutoFit/>
            </a:bodyPr>
            <a:ls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914400" algn="l" rtl="0" fontAlgn="base">
                <a:spcBef>
                  <a:spcPct val="0"/>
                </a:spcBef>
                <a:spcAft>
                  <a:spcPct val="0"/>
                </a:spcAft>
                <a:defRPr kern="1200">
                  <a:solidFill>
                    <a:schemeClr val="tx1"/>
                  </a:solidFill>
                  <a:latin typeface="Calibri" pitchFamily="34" charset="0"/>
                  <a:ea typeface="+mn-ea"/>
                  <a:cs typeface="Arial" charset="0"/>
                </a:defRPr>
              </a:lvl2pPr>
              <a:lvl3pPr marL="1828800" algn="l" rtl="0" fontAlgn="base">
                <a:spcBef>
                  <a:spcPct val="0"/>
                </a:spcBef>
                <a:spcAft>
                  <a:spcPct val="0"/>
                </a:spcAft>
                <a:defRPr kern="1200">
                  <a:solidFill>
                    <a:schemeClr val="tx1"/>
                  </a:solidFill>
                  <a:latin typeface="Calibri" pitchFamily="34" charset="0"/>
                  <a:ea typeface="+mn-ea"/>
                  <a:cs typeface="Arial" charset="0"/>
                </a:defRPr>
              </a:lvl3pPr>
              <a:lvl4pPr marL="2743200" algn="l" rtl="0" fontAlgn="base">
                <a:spcBef>
                  <a:spcPct val="0"/>
                </a:spcBef>
                <a:spcAft>
                  <a:spcPct val="0"/>
                </a:spcAft>
                <a:defRPr kern="1200">
                  <a:solidFill>
                    <a:schemeClr val="tx1"/>
                  </a:solidFill>
                  <a:latin typeface="Calibri" pitchFamily="34" charset="0"/>
                  <a:ea typeface="+mn-ea"/>
                  <a:cs typeface="Arial" charset="0"/>
                </a:defRPr>
              </a:lvl4pPr>
              <a:lvl5pPr marL="3657600" algn="l" rtl="0" fontAlgn="base">
                <a:spcBef>
                  <a:spcPct val="0"/>
                </a:spcBef>
                <a:spcAft>
                  <a:spcPct val="0"/>
                </a:spcAft>
                <a:defRPr kern="1200">
                  <a:solidFill>
                    <a:schemeClr val="tx1"/>
                  </a:solidFill>
                  <a:latin typeface="Calibri" pitchFamily="34" charset="0"/>
                  <a:ea typeface="+mn-ea"/>
                  <a:cs typeface="Arial" charset="0"/>
                </a:defRPr>
              </a:lvl5pPr>
              <a:lvl6pPr marL="4572000" algn="l" defTabSz="1828800" rtl="0" eaLnBrk="1" latinLnBrk="0" hangingPunct="1">
                <a:defRPr kern="1200">
                  <a:solidFill>
                    <a:schemeClr val="tx1"/>
                  </a:solidFill>
                  <a:latin typeface="Calibri" pitchFamily="34" charset="0"/>
                  <a:ea typeface="+mn-ea"/>
                  <a:cs typeface="Arial" charset="0"/>
                </a:defRPr>
              </a:lvl6pPr>
              <a:lvl7pPr marL="5486400" algn="l" defTabSz="1828800" rtl="0" eaLnBrk="1" latinLnBrk="0" hangingPunct="1">
                <a:defRPr kern="1200">
                  <a:solidFill>
                    <a:schemeClr val="tx1"/>
                  </a:solidFill>
                  <a:latin typeface="Calibri" pitchFamily="34" charset="0"/>
                  <a:ea typeface="+mn-ea"/>
                  <a:cs typeface="Arial" charset="0"/>
                </a:defRPr>
              </a:lvl7pPr>
              <a:lvl8pPr marL="6400800" algn="l" defTabSz="1828800" rtl="0" eaLnBrk="1" latinLnBrk="0" hangingPunct="1">
                <a:defRPr kern="1200">
                  <a:solidFill>
                    <a:schemeClr val="tx1"/>
                  </a:solidFill>
                  <a:latin typeface="Calibri" pitchFamily="34" charset="0"/>
                  <a:ea typeface="+mn-ea"/>
                  <a:cs typeface="Arial" charset="0"/>
                </a:defRPr>
              </a:lvl8pPr>
              <a:lvl9pPr marL="7315200" algn="l" defTabSz="1828800" rtl="0" eaLnBrk="1" latinLnBrk="0" hangingPunct="1">
                <a:defRPr kern="1200">
                  <a:solidFill>
                    <a:schemeClr val="tx1"/>
                  </a:solidFill>
                  <a:latin typeface="Calibri" pitchFamily="34" charset="0"/>
                  <a:ea typeface="+mn-ea"/>
                  <a:cs typeface="Arial" charset="0"/>
                </a:defRPr>
              </a:lvl9pPr>
            </a:lstStyle>
            <a:p>
              <a:r>
                <a:rPr lang="en-US" sz="1100" dirty="0"/>
                <a:t>By Randall Munroe: </a:t>
              </a:r>
              <a:r>
                <a:rPr lang="en-US" sz="1100" dirty="0">
                  <a:hlinkClick r:id="rId4"/>
                </a:rPr>
                <a:t>https://xkcd.com/927</a:t>
              </a:r>
              <a:endParaRPr lang="en-US" sz="1100" dirty="0"/>
            </a:p>
            <a:p>
              <a:endParaRPr lang="en-US" sz="2400" dirty="0"/>
            </a:p>
          </p:txBody>
        </p:sp>
      </p:grpSp>
      <p:sp>
        <p:nvSpPr>
          <p:cNvPr id="57" name="Rectangle 56">
            <a:extLst>
              <a:ext uri="{FF2B5EF4-FFF2-40B4-BE49-F238E27FC236}">
                <a16:creationId xmlns:a16="http://schemas.microsoft.com/office/drawing/2014/main" id="{A87ACCA3-66F1-4E76-85E6-CE77199E9128}"/>
              </a:ext>
            </a:extLst>
          </p:cNvPr>
          <p:cNvSpPr/>
          <p:nvPr/>
        </p:nvSpPr>
        <p:spPr>
          <a:xfrm>
            <a:off x="108000" y="4365576"/>
            <a:ext cx="5561279" cy="523220"/>
          </a:xfrm>
          <a:prstGeom prst="rect">
            <a:avLst/>
          </a:prstGeom>
        </p:spPr>
        <p:txBody>
          <a:bodyPr wrap="square">
            <a:spAutoFit/>
          </a:bodyPr>
          <a:lstStyle/>
          <a:p>
            <a:pPr lvl="1"/>
            <a:r>
              <a:rPr lang="en-GB" sz="1400" b="1" i="1" spc="-1" dirty="0">
                <a:solidFill>
                  <a:srgbClr val="002060"/>
                </a:solidFill>
                <a:ea typeface="Arial"/>
              </a:rPr>
              <a:t>Caution: Don’t reinvent the wheel!</a:t>
            </a:r>
          </a:p>
          <a:p>
            <a:pPr lvl="1"/>
            <a:r>
              <a:rPr lang="en-GB" sz="1400" b="1" i="1" spc="-1" dirty="0">
                <a:solidFill>
                  <a:srgbClr val="002060"/>
                </a:solidFill>
                <a:ea typeface="Arial"/>
              </a:rPr>
              <a:t>Look for synergies with </a:t>
            </a:r>
            <a:r>
              <a:rPr lang="en-GB" sz="1400" b="1" i="1" spc="-1" dirty="0" err="1">
                <a:solidFill>
                  <a:srgbClr val="002060"/>
                </a:solidFill>
                <a:ea typeface="Arial"/>
              </a:rPr>
              <a:t>NeXUS</a:t>
            </a:r>
            <a:r>
              <a:rPr lang="en-GB" sz="1400" b="1" i="1" spc="-1" dirty="0">
                <a:solidFill>
                  <a:srgbClr val="002060"/>
                </a:solidFill>
                <a:ea typeface="Arial"/>
              </a:rPr>
              <a:t>, HELPMI, </a:t>
            </a:r>
            <a:r>
              <a:rPr lang="en-GB" sz="1400" b="1" i="1" spc="-1" dirty="0" err="1">
                <a:solidFill>
                  <a:srgbClr val="002060"/>
                </a:solidFill>
                <a:ea typeface="Arial"/>
              </a:rPr>
              <a:t>OpenAIRE</a:t>
            </a:r>
            <a:r>
              <a:rPr lang="en-GB" sz="1400" b="1" i="1" spc="-1" dirty="0">
                <a:solidFill>
                  <a:srgbClr val="002060"/>
                </a:solidFill>
                <a:ea typeface="Arial"/>
              </a:rPr>
              <a:t> et al.  </a:t>
            </a:r>
          </a:p>
        </p:txBody>
      </p:sp>
      <p:sp>
        <p:nvSpPr>
          <p:cNvPr id="11" name="TextBox 10">
            <a:extLst>
              <a:ext uri="{FF2B5EF4-FFF2-40B4-BE49-F238E27FC236}">
                <a16:creationId xmlns:a16="http://schemas.microsoft.com/office/drawing/2014/main" id="{28D22E88-0FD1-46D2-A839-C44FCFB4FAB6}"/>
              </a:ext>
            </a:extLst>
          </p:cNvPr>
          <p:cNvSpPr txBox="1"/>
          <p:nvPr/>
        </p:nvSpPr>
        <p:spPr>
          <a:xfrm>
            <a:off x="0" y="3297293"/>
            <a:ext cx="4885818" cy="1107996"/>
          </a:xfrm>
          <a:prstGeom prst="rect">
            <a:avLst/>
          </a:prstGeom>
          <a:noFill/>
        </p:spPr>
        <p:txBody>
          <a:bodyPr wrap="square">
            <a:spAutoFit/>
          </a:bodyPr>
          <a:lstStyle/>
          <a:p>
            <a:pPr marL="742950" lvl="1" indent="-285750">
              <a:spcBef>
                <a:spcPts val="600"/>
              </a:spcBef>
              <a:buFont typeface="Arial" panose="020B0604020202020204" pitchFamily="34" charset="0"/>
              <a:buChar char="•"/>
            </a:pPr>
            <a:r>
              <a:rPr lang="en-US" sz="1400" dirty="0">
                <a:solidFill>
                  <a:srgbClr val="C00000"/>
                </a:solidFill>
              </a:rPr>
              <a:t>Overlaps with other ‘particle accelerator’ fields</a:t>
            </a:r>
          </a:p>
          <a:p>
            <a:pPr marL="742950" lvl="1" indent="-285750">
              <a:spcBef>
                <a:spcPts val="600"/>
              </a:spcBef>
              <a:buFont typeface="Arial" panose="020B0604020202020204" pitchFamily="34" charset="0"/>
              <a:buChar char="•"/>
            </a:pPr>
            <a:r>
              <a:rPr lang="en-US" sz="1400" dirty="0">
                <a:solidFill>
                  <a:srgbClr val="C00000"/>
                </a:solidFill>
              </a:rPr>
              <a:t>Many labs in Europe to obtain input from</a:t>
            </a:r>
          </a:p>
          <a:p>
            <a:pPr marL="742950" lvl="1" indent="-285750">
              <a:spcBef>
                <a:spcPts val="600"/>
              </a:spcBef>
              <a:buFont typeface="Arial" panose="020B0604020202020204" pitchFamily="34" charset="0"/>
              <a:buChar char="•"/>
            </a:pPr>
            <a:r>
              <a:rPr lang="en-US" sz="1400" dirty="0">
                <a:solidFill>
                  <a:srgbClr val="C00000"/>
                </a:solidFill>
              </a:rPr>
              <a:t>Is a field that needs to tackle RDM/Open Science, behind the curve</a:t>
            </a:r>
          </a:p>
        </p:txBody>
      </p:sp>
    </p:spTree>
    <p:extLst>
      <p:ext uri="{BB962C8B-B14F-4D97-AF65-F5344CB8AC3E}">
        <p14:creationId xmlns:p14="http://schemas.microsoft.com/office/powerpoint/2010/main" val="2408359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0"/>
          <p:cNvSpPr txBox="1">
            <a:spLocks noGrp="1"/>
          </p:cNvSpPr>
          <p:nvPr>
            <p:ph type="title"/>
          </p:nvPr>
        </p:nvSpPr>
        <p:spPr>
          <a:xfrm>
            <a:off x="108000" y="36000"/>
            <a:ext cx="6700950" cy="590625"/>
          </a:xfrm>
          <a:prstGeom prst="rect">
            <a:avLst/>
          </a:prstGeom>
          <a:noFill/>
          <a:ln>
            <a:noFill/>
          </a:ln>
        </p:spPr>
        <p:txBody>
          <a:bodyPr spcFirstLastPara="1" wrap="square" lIns="68575" tIns="34275" rIns="68575" bIns="34275" anchor="b" anchorCtr="0">
            <a:noAutofit/>
          </a:bodyPr>
          <a:lstStyle/>
          <a:p>
            <a:pPr marL="0" lvl="0" indent="0" algn="l" rtl="0">
              <a:lnSpc>
                <a:spcPct val="100000"/>
              </a:lnSpc>
              <a:spcBef>
                <a:spcPts val="0"/>
              </a:spcBef>
              <a:spcAft>
                <a:spcPts val="0"/>
              </a:spcAft>
              <a:buSzPts val="1400"/>
              <a:buNone/>
            </a:pPr>
            <a:r>
              <a:rPr lang="en" dirty="0"/>
              <a:t>Metadata Schema Generator - Custom attribute names</a:t>
            </a:r>
            <a:endParaRPr dirty="0"/>
          </a:p>
        </p:txBody>
      </p:sp>
      <p:pic>
        <p:nvPicPr>
          <p:cNvPr id="289" name="Google Shape;289;p30"/>
          <p:cNvPicPr preferRelativeResize="0"/>
          <p:nvPr/>
        </p:nvPicPr>
        <p:blipFill rotWithShape="1">
          <a:blip r:embed="rId3">
            <a:alphaModFix/>
          </a:blip>
          <a:srcRect b="27022"/>
          <a:stretch/>
        </p:blipFill>
        <p:spPr>
          <a:xfrm>
            <a:off x="2583394" y="1292079"/>
            <a:ext cx="3977213" cy="2190506"/>
          </a:xfrm>
          <a:prstGeom prst="rect">
            <a:avLst/>
          </a:prstGeom>
          <a:noFill/>
          <a:ln>
            <a:noFill/>
          </a:ln>
        </p:spPr>
      </p:pic>
      <p:sp>
        <p:nvSpPr>
          <p:cNvPr id="290" name="Google Shape;290;p30"/>
          <p:cNvSpPr/>
          <p:nvPr/>
        </p:nvSpPr>
        <p:spPr>
          <a:xfrm>
            <a:off x="3242381" y="2095275"/>
            <a:ext cx="2067300" cy="135450"/>
          </a:xfrm>
          <a:prstGeom prst="rect">
            <a:avLst/>
          </a:prstGeom>
          <a:noFill/>
          <a:ln w="9525" cap="flat" cmpd="sng">
            <a:solidFill>
              <a:srgbClr val="FF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91" name="Google Shape;291;p30"/>
          <p:cNvSpPr/>
          <p:nvPr/>
        </p:nvSpPr>
        <p:spPr>
          <a:xfrm>
            <a:off x="3242381" y="2242250"/>
            <a:ext cx="2491650" cy="135450"/>
          </a:xfrm>
          <a:prstGeom prst="rect">
            <a:avLst/>
          </a:prstGeom>
          <a:noFill/>
          <a:ln w="9525" cap="flat" cmpd="sng">
            <a:solidFill>
              <a:srgbClr val="FF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92" name="Google Shape;292;p30"/>
          <p:cNvSpPr/>
          <p:nvPr/>
        </p:nvSpPr>
        <p:spPr>
          <a:xfrm>
            <a:off x="3241624" y="2397119"/>
            <a:ext cx="2018025" cy="135450"/>
          </a:xfrm>
          <a:prstGeom prst="rect">
            <a:avLst/>
          </a:prstGeom>
          <a:noFill/>
          <a:ln w="9525" cap="flat" cmpd="sng">
            <a:solidFill>
              <a:srgbClr val="FF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93" name="Google Shape;293;p30"/>
          <p:cNvSpPr/>
          <p:nvPr/>
        </p:nvSpPr>
        <p:spPr>
          <a:xfrm>
            <a:off x="3241633" y="2552456"/>
            <a:ext cx="2491650" cy="135450"/>
          </a:xfrm>
          <a:prstGeom prst="rect">
            <a:avLst/>
          </a:prstGeom>
          <a:noFill/>
          <a:ln w="9525" cap="flat" cmpd="sng">
            <a:solidFill>
              <a:srgbClr val="FF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94" name="Google Shape;294;p30"/>
          <p:cNvSpPr/>
          <p:nvPr/>
        </p:nvSpPr>
        <p:spPr>
          <a:xfrm>
            <a:off x="3241632" y="2701325"/>
            <a:ext cx="1860975" cy="135450"/>
          </a:xfrm>
          <a:prstGeom prst="rect">
            <a:avLst/>
          </a:prstGeom>
          <a:noFill/>
          <a:ln w="9525" cap="flat" cmpd="sng">
            <a:solidFill>
              <a:srgbClr val="FF0000"/>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grpSp>
        <p:nvGrpSpPr>
          <p:cNvPr id="295" name="Google Shape;295;p30"/>
          <p:cNvGrpSpPr/>
          <p:nvPr/>
        </p:nvGrpSpPr>
        <p:grpSpPr>
          <a:xfrm>
            <a:off x="759506" y="1233244"/>
            <a:ext cx="2482988" cy="929700"/>
            <a:chOff x="1012675" y="2025325"/>
            <a:chExt cx="3310650" cy="1239600"/>
          </a:xfrm>
        </p:grpSpPr>
        <p:sp>
          <p:nvSpPr>
            <p:cNvPr id="296" name="Google Shape;296;p30"/>
            <p:cNvSpPr/>
            <p:nvPr/>
          </p:nvSpPr>
          <p:spPr>
            <a:xfrm>
              <a:off x="1012675" y="2025325"/>
              <a:ext cx="1814700" cy="5814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1100" b="0" i="0" u="none" strike="noStrike" kern="0" cap="none" spc="0" normalizeH="0" baseline="0" noProof="0">
                  <a:ln>
                    <a:noFill/>
                  </a:ln>
                  <a:solidFill>
                    <a:srgbClr val="000000"/>
                  </a:solidFill>
                  <a:effectLst/>
                  <a:uLnTx/>
                  <a:uFillTx/>
                  <a:latin typeface="Arial"/>
                  <a:ea typeface="Arial"/>
                  <a:cs typeface="Arial"/>
                  <a:sym typeface="Arial"/>
                </a:rPr>
                <a:t>Original attribute name</a:t>
              </a: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297" name="Google Shape;297;p30"/>
            <p:cNvCxnSpPr>
              <a:stCxn id="296" idx="2"/>
              <a:endCxn id="290" idx="1"/>
            </p:cNvCxnSpPr>
            <p:nvPr/>
          </p:nvCxnSpPr>
          <p:spPr>
            <a:xfrm>
              <a:off x="1920025" y="2606725"/>
              <a:ext cx="2403300" cy="658200"/>
            </a:xfrm>
            <a:prstGeom prst="straightConnector1">
              <a:avLst/>
            </a:prstGeom>
            <a:noFill/>
            <a:ln w="19050" cap="flat" cmpd="sng">
              <a:solidFill>
                <a:srgbClr val="F1C232"/>
              </a:solidFill>
              <a:prstDash val="solid"/>
              <a:round/>
              <a:headEnd type="none" w="sm" len="sm"/>
              <a:tailEnd type="triangle" w="med" len="med"/>
            </a:ln>
          </p:spPr>
        </p:cxnSp>
      </p:grpSp>
      <p:grpSp>
        <p:nvGrpSpPr>
          <p:cNvPr id="298" name="Google Shape;298;p30"/>
          <p:cNvGrpSpPr/>
          <p:nvPr/>
        </p:nvGrpSpPr>
        <p:grpSpPr>
          <a:xfrm>
            <a:off x="5309663" y="1233244"/>
            <a:ext cx="3186113" cy="929700"/>
            <a:chOff x="7079550" y="2025325"/>
            <a:chExt cx="4248150" cy="1239600"/>
          </a:xfrm>
        </p:grpSpPr>
        <p:sp>
          <p:nvSpPr>
            <p:cNvPr id="299" name="Google Shape;299;p30"/>
            <p:cNvSpPr/>
            <p:nvPr/>
          </p:nvSpPr>
          <p:spPr>
            <a:xfrm>
              <a:off x="9513000" y="2025325"/>
              <a:ext cx="1814700" cy="581400"/>
            </a:xfrm>
            <a:prstGeom prst="roundRect">
              <a:avLst>
                <a:gd name="adj" fmla="val 16667"/>
              </a:avLst>
            </a:prstGeom>
            <a:noFill/>
            <a:ln w="9525" cap="flat" cmpd="sng">
              <a:solidFill>
                <a:schemeClr val="dk2"/>
              </a:solidFill>
              <a:prstDash val="solid"/>
              <a:round/>
              <a:headEnd type="none" w="sm" len="sm"/>
              <a:tailEnd type="none" w="sm" len="sm"/>
            </a:ln>
          </p:spPr>
          <p:txBody>
            <a:bodyPr spcFirstLastPara="1" wrap="square" lIns="68575" tIns="68575" rIns="68575" bIns="6857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 sz="1100" b="0" i="0" u="none" strike="noStrike" kern="0" cap="none" spc="0" normalizeH="0" baseline="0" noProof="0">
                  <a:ln>
                    <a:noFill/>
                  </a:ln>
                  <a:solidFill>
                    <a:srgbClr val="000000"/>
                  </a:solidFill>
                  <a:effectLst/>
                  <a:uLnTx/>
                  <a:uFillTx/>
                  <a:latin typeface="Arial"/>
                  <a:ea typeface="Arial"/>
                  <a:cs typeface="Arial"/>
                  <a:sym typeface="Arial"/>
                </a:rPr>
                <a:t>Desired attribute name</a:t>
              </a:r>
              <a:endParaRPr kumimoji="0" sz="1100" b="0" i="0" u="none" strike="noStrike" kern="0" cap="none" spc="0" normalizeH="0" baseline="0" noProof="0">
                <a:ln>
                  <a:noFill/>
                </a:ln>
                <a:solidFill>
                  <a:srgbClr val="000000"/>
                </a:solidFill>
                <a:effectLst/>
                <a:uLnTx/>
                <a:uFillTx/>
                <a:latin typeface="Arial"/>
                <a:ea typeface="Arial"/>
                <a:cs typeface="Arial"/>
                <a:sym typeface="Arial"/>
              </a:endParaRPr>
            </a:p>
          </p:txBody>
        </p:sp>
        <p:cxnSp>
          <p:nvCxnSpPr>
            <p:cNvPr id="300" name="Google Shape;300;p30"/>
            <p:cNvCxnSpPr>
              <a:stCxn id="299" idx="2"/>
              <a:endCxn id="290" idx="3"/>
            </p:cNvCxnSpPr>
            <p:nvPr/>
          </p:nvCxnSpPr>
          <p:spPr>
            <a:xfrm flipH="1">
              <a:off x="7079550" y="2606725"/>
              <a:ext cx="3340800" cy="658200"/>
            </a:xfrm>
            <a:prstGeom prst="straightConnector1">
              <a:avLst/>
            </a:prstGeom>
            <a:noFill/>
            <a:ln w="19050" cap="flat" cmpd="sng">
              <a:solidFill>
                <a:srgbClr val="F1C232"/>
              </a:solidFill>
              <a:prstDash val="solid"/>
              <a:round/>
              <a:headEnd type="none" w="sm" len="sm"/>
              <a:tailEnd type="triangle" w="med" len="med"/>
            </a:ln>
          </p:spPr>
        </p:cxnSp>
      </p:grpSp>
      <p:sp>
        <p:nvSpPr>
          <p:cNvPr id="301" name="Google Shape;301;p30"/>
          <p:cNvSpPr txBox="1">
            <a:spLocks noGrp="1"/>
          </p:cNvSpPr>
          <p:nvPr>
            <p:ph type="body" idx="1"/>
          </p:nvPr>
        </p:nvSpPr>
        <p:spPr>
          <a:xfrm>
            <a:off x="422569" y="3647831"/>
            <a:ext cx="7752150" cy="1214775"/>
          </a:xfrm>
          <a:prstGeom prst="rect">
            <a:avLst/>
          </a:prstGeom>
          <a:noFill/>
          <a:ln>
            <a:noFill/>
          </a:ln>
        </p:spPr>
        <p:txBody>
          <a:bodyPr spcFirstLastPara="1" wrap="square" lIns="68575" tIns="34275" rIns="68575" bIns="34275" anchor="t" anchorCtr="0">
            <a:noAutofit/>
          </a:bodyPr>
          <a:lstStyle/>
          <a:p>
            <a:pPr marL="342900" marR="0" lvl="0" indent="-292100" algn="l" rtl="0">
              <a:lnSpc>
                <a:spcPct val="100000"/>
              </a:lnSpc>
              <a:spcBef>
                <a:spcPts val="0"/>
              </a:spcBef>
              <a:spcAft>
                <a:spcPts val="0"/>
              </a:spcAft>
              <a:buSzPts val="2000"/>
              <a:buChar char="▪"/>
            </a:pPr>
            <a:r>
              <a:rPr lang="en" sz="1700">
                <a:solidFill>
                  <a:schemeClr val="dk1"/>
                </a:solidFill>
              </a:rPr>
              <a:t>Attribute names can be customized via code (array mapping),</a:t>
            </a:r>
            <a:endParaRPr sz="1700">
              <a:solidFill>
                <a:schemeClr val="dk1"/>
              </a:solidFill>
            </a:endParaRPr>
          </a:p>
          <a:p>
            <a:pPr marL="342900" marR="0" lvl="0" indent="-292100" algn="l" rtl="0">
              <a:lnSpc>
                <a:spcPct val="100000"/>
              </a:lnSpc>
              <a:spcBef>
                <a:spcPts val="0"/>
              </a:spcBef>
              <a:spcAft>
                <a:spcPts val="0"/>
              </a:spcAft>
              <a:buSzPts val="2000"/>
              <a:buChar char="▪"/>
            </a:pPr>
            <a:r>
              <a:rPr lang="en" sz="1700">
                <a:solidFill>
                  <a:schemeClr val="dk1"/>
                </a:solidFill>
              </a:rPr>
              <a:t>Supports interoperability across platforms and institutions,</a:t>
            </a:r>
            <a:endParaRPr sz="1700">
              <a:solidFill>
                <a:schemeClr val="dk1"/>
              </a:solidFill>
            </a:endParaRPr>
          </a:p>
          <a:p>
            <a:pPr marL="342900" marR="0" lvl="0" indent="-292100" algn="l" rtl="0">
              <a:lnSpc>
                <a:spcPct val="100000"/>
              </a:lnSpc>
              <a:spcBef>
                <a:spcPts val="0"/>
              </a:spcBef>
              <a:spcAft>
                <a:spcPts val="0"/>
              </a:spcAft>
              <a:buSzPts val="2000"/>
              <a:buChar char="▪"/>
            </a:pPr>
            <a:r>
              <a:rPr lang="en" sz="1700">
                <a:solidFill>
                  <a:schemeClr val="dk1"/>
                </a:solidFill>
              </a:rPr>
              <a:t>Provides flexibility to meet specific metadata standards,</a:t>
            </a:r>
            <a:endParaRPr sz="1700">
              <a:solidFill>
                <a:schemeClr val="dk1"/>
              </a:solidFill>
            </a:endParaRPr>
          </a:p>
          <a:p>
            <a:pPr marL="342900" marR="0" lvl="0" indent="-292100" algn="l" rtl="0">
              <a:lnSpc>
                <a:spcPct val="100000"/>
              </a:lnSpc>
              <a:spcBef>
                <a:spcPts val="0"/>
              </a:spcBef>
              <a:spcAft>
                <a:spcPts val="0"/>
              </a:spcAft>
              <a:buSzPts val="2000"/>
              <a:buChar char="▪"/>
            </a:pPr>
            <a:r>
              <a:rPr lang="en" sz="1700">
                <a:solidFill>
                  <a:schemeClr val="dk1"/>
                </a:solidFill>
              </a:rPr>
              <a:t>Plans for making attribute customization more accessible through the UI.</a:t>
            </a:r>
            <a:endParaRPr sz="1700">
              <a:solidFill>
                <a:schemeClr val="dk1"/>
              </a:solidFill>
            </a:endParaRPr>
          </a:p>
        </p:txBody>
      </p:sp>
      <p:sp>
        <p:nvSpPr>
          <p:cNvPr id="302" name="Google Shape;302;p30"/>
          <p:cNvSpPr txBox="1">
            <a:spLocks noGrp="1"/>
          </p:cNvSpPr>
          <p:nvPr>
            <p:ph type="sldNum" idx="12"/>
          </p:nvPr>
        </p:nvSpPr>
        <p:spPr>
          <a:xfrm>
            <a:off x="8015792" y="4914482"/>
            <a:ext cx="744898" cy="273844"/>
          </a:xfrm>
          <a:prstGeom prst="rect">
            <a:avLst/>
          </a:prstGeom>
          <a:noFill/>
          <a:ln>
            <a:noFill/>
          </a:ln>
        </p:spPr>
        <p:txBody>
          <a:bodyPr spcFirstLastPara="1" wrap="square" lIns="68575" tIns="34275" rIns="68575" bIns="34275"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fld id="{00000000-1234-1234-1234-123412341234}" type="slidenum">
              <a:rPr kumimoji="0" lang="en" sz="800" b="0" i="0" u="none" strike="noStrike" kern="0" cap="none" spc="0" normalizeH="0" baseline="0" noProof="0">
                <a:ln>
                  <a:noFill/>
                </a:ln>
                <a:solidFill>
                  <a:srgbClr val="333333"/>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800"/>
                <a:buFont typeface="Arial"/>
                <a:buNone/>
                <a:tabLst/>
                <a:defRPr/>
              </a:pPr>
              <a:t>30</a:t>
            </a:fld>
            <a:endParaRPr kumimoji="0" sz="800" b="0" i="0" u="none" strike="noStrike" kern="0" cap="none" spc="0" normalizeH="0" baseline="0" noProof="0">
              <a:ln>
                <a:noFill/>
              </a:ln>
              <a:solidFill>
                <a:srgbClr val="333333"/>
              </a:solidFill>
              <a:effectLst/>
              <a:uLnTx/>
              <a:uFillTx/>
              <a:latin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0F64852-1994-4FA5-8BB3-0AF0533BF2C0}"/>
              </a:ext>
            </a:extLst>
          </p:cNvPr>
          <p:cNvPicPr>
            <a:picLocks noChangeAspect="1"/>
          </p:cNvPicPr>
          <p:nvPr/>
        </p:nvPicPr>
        <p:blipFill>
          <a:blip r:embed="rId2"/>
          <a:stretch>
            <a:fillRect/>
          </a:stretch>
        </p:blipFill>
        <p:spPr>
          <a:xfrm>
            <a:off x="5978516" y="1646137"/>
            <a:ext cx="1388962" cy="659757"/>
          </a:xfrm>
          <a:prstGeom prst="rect">
            <a:avLst/>
          </a:prstGeom>
        </p:spPr>
      </p:pic>
      <p:sp>
        <p:nvSpPr>
          <p:cNvPr id="20" name="Inhaltsplatzhalter 2">
            <a:extLst>
              <a:ext uri="{FF2B5EF4-FFF2-40B4-BE49-F238E27FC236}">
                <a16:creationId xmlns:a16="http://schemas.microsoft.com/office/drawing/2014/main" id="{AB6CC46F-D81E-4BF5-9CFC-26C3E51E819E}"/>
              </a:ext>
            </a:extLst>
          </p:cNvPr>
          <p:cNvSpPr txBox="1">
            <a:spLocks/>
          </p:cNvSpPr>
          <p:nvPr/>
        </p:nvSpPr>
        <p:spPr>
          <a:xfrm>
            <a:off x="0" y="929645"/>
            <a:ext cx="5462630" cy="2370701"/>
          </a:xfrm>
          <a:prstGeom prst="rect">
            <a:avLst/>
          </a:prstGeom>
        </p:spPr>
        <p:txBody>
          <a:bodyPr vert="horz" lIns="68580" tIns="34290" rIns="68580" bIns="34290" rtlCol="0">
            <a:noAutofit/>
          </a:bodyPr>
          <a:lst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US" sz="1200" b="1" dirty="0"/>
              <a:t>Goals: </a:t>
            </a:r>
          </a:p>
          <a:p>
            <a:pPr lvl="1" algn="just"/>
            <a:r>
              <a:rPr lang="en-US" sz="1200" dirty="0"/>
              <a:t>Providing efficient access to the available resources to a large fraction of </a:t>
            </a:r>
            <a:r>
              <a:rPr lang="en-US" sz="1200" b="1" dirty="0" err="1"/>
              <a:t>EURO</a:t>
            </a:r>
            <a:r>
              <a:rPr lang="en-US" sz="1200" dirty="0" err="1"/>
              <a:t>pean</a:t>
            </a:r>
            <a:r>
              <a:rPr lang="en-US" sz="1200" dirty="0"/>
              <a:t> </a:t>
            </a:r>
            <a:r>
              <a:rPr lang="en-US" sz="1200" b="1" dirty="0"/>
              <a:t>L</a:t>
            </a:r>
            <a:r>
              <a:rPr lang="en-US" sz="1200" dirty="0"/>
              <a:t>aboratories for </a:t>
            </a:r>
            <a:r>
              <a:rPr lang="en-US" sz="1200" b="1" dirty="0"/>
              <a:t>A</a:t>
            </a:r>
            <a:r>
              <a:rPr lang="en-US" sz="1200" dirty="0"/>
              <a:t>ccelerator </a:t>
            </a:r>
            <a:r>
              <a:rPr lang="en-US" sz="1200" b="1" dirty="0"/>
              <a:t>B</a:t>
            </a:r>
            <a:r>
              <a:rPr lang="en-US" sz="1200" dirty="0"/>
              <a:t>ased </a:t>
            </a:r>
            <a:r>
              <a:rPr lang="en-US" sz="1200" b="1" dirty="0"/>
              <a:t>S</a:t>
            </a:r>
            <a:r>
              <a:rPr lang="en-US" sz="1200" dirty="0"/>
              <a:t>ciences (</a:t>
            </a:r>
            <a:r>
              <a:rPr lang="en-US" sz="1200" b="1" dirty="0"/>
              <a:t>EURO-LABS</a:t>
            </a:r>
            <a:r>
              <a:rPr lang="en-US" sz="1200" dirty="0"/>
              <a:t>)</a:t>
            </a:r>
          </a:p>
          <a:p>
            <a:pPr lvl="1" algn="just"/>
            <a:r>
              <a:rPr lang="en-US" sz="1200" dirty="0"/>
              <a:t>Bringing together the three communities engaged in Nuclear Physics, Accelerator and Detector technology for High Energy Physics</a:t>
            </a:r>
          </a:p>
          <a:p>
            <a:pPr lvl="1" algn="just"/>
            <a:r>
              <a:rPr lang="en-US" sz="1200" dirty="0"/>
              <a:t>Allowing a synergic implementation of best practices for data management and activities relating to targeted service improvements at these RIs</a:t>
            </a:r>
          </a:p>
          <a:p>
            <a:pPr lvl="1" algn="just"/>
            <a:r>
              <a:rPr lang="en-US" sz="1200" dirty="0"/>
              <a:t>Creating synergies and collaborations between the RIs of the Nuclear and High Energy communities</a:t>
            </a:r>
          </a:p>
          <a:p>
            <a:pPr lvl="1" algn="just"/>
            <a:r>
              <a:rPr lang="en-US" sz="1200" dirty="0"/>
              <a:t>Enhancing Europe's potential</a:t>
            </a:r>
          </a:p>
          <a:p>
            <a:pPr indent="-214313" algn="just"/>
            <a:r>
              <a:rPr lang="en-US" sz="1200" dirty="0">
                <a:hlinkClick r:id="rId3"/>
              </a:rPr>
              <a:t>https://web.infn.it/EURO-LABS/</a:t>
            </a:r>
            <a:endParaRPr lang="en-US" sz="1200" dirty="0"/>
          </a:p>
        </p:txBody>
      </p:sp>
      <p:sp>
        <p:nvSpPr>
          <p:cNvPr id="21" name="This project has received funding from the European Union’s Horizon Europe Research and Innovation programme under Grant Agreement No 101057511.">
            <a:extLst>
              <a:ext uri="{FF2B5EF4-FFF2-40B4-BE49-F238E27FC236}">
                <a16:creationId xmlns:a16="http://schemas.microsoft.com/office/drawing/2014/main" id="{8130B7CF-D24A-49B6-81D2-68276FA5BF8D}"/>
              </a:ext>
            </a:extLst>
          </p:cNvPr>
          <p:cNvSpPr txBox="1"/>
          <p:nvPr/>
        </p:nvSpPr>
        <p:spPr bwMode="auto">
          <a:xfrm>
            <a:off x="847303" y="4298268"/>
            <a:ext cx="2535977" cy="509287"/>
          </a:xfrm>
          <a:prstGeom prst="rect">
            <a:avLst/>
          </a:prstGeom>
          <a:noFill/>
          <a:ln w="12700" cap="flat">
            <a:noFill/>
            <a:miter lim="400000"/>
          </a:ln>
          <a:effectLst/>
        </p:spPr>
        <p:txBody>
          <a:bodyPr wrap="square" lIns="38100" tIns="38100" rIns="38100" bIns="38100" numCol="1" anchor="ctr">
            <a:noAutofit/>
          </a:bodyPr>
          <a:lstStyle>
            <a:lvl1pPr algn="just" defTabSz="584200">
              <a:lnSpc>
                <a:spcPct val="110000"/>
              </a:lnSpc>
              <a:defRPr sz="2100" b="0" i="1">
                <a:solidFill>
                  <a:srgbClr val="424242"/>
                </a:solidFill>
              </a:defRPr>
            </a:lvl1pPr>
          </a:lstStyle>
          <a:p>
            <a:pPr>
              <a:defRPr/>
            </a:pPr>
            <a:r>
              <a:rPr sz="700" dirty="0"/>
              <a:t>This project has received funding from the European Union’s Horizon Europe Research and Innovation </a:t>
            </a:r>
            <a:r>
              <a:rPr sz="700" dirty="0" err="1"/>
              <a:t>programme</a:t>
            </a:r>
            <a:r>
              <a:rPr sz="700" dirty="0"/>
              <a:t> under Grant Agreement No 101057511.</a:t>
            </a:r>
          </a:p>
        </p:txBody>
      </p:sp>
      <p:pic>
        <p:nvPicPr>
          <p:cNvPr id="22" name="eu_flag.jpg" descr="eu_flag.jpg">
            <a:extLst>
              <a:ext uri="{FF2B5EF4-FFF2-40B4-BE49-F238E27FC236}">
                <a16:creationId xmlns:a16="http://schemas.microsoft.com/office/drawing/2014/main" id="{7F775FDF-4CAF-4E5A-B7AC-430335DD8F13}"/>
              </a:ext>
            </a:extLst>
          </p:cNvPr>
          <p:cNvPicPr>
            <a:picLocks noChangeAspect="1"/>
          </p:cNvPicPr>
          <p:nvPr/>
        </p:nvPicPr>
        <p:blipFill>
          <a:blip r:embed="rId4"/>
          <a:stretch/>
        </p:blipFill>
        <p:spPr bwMode="auto">
          <a:xfrm>
            <a:off x="102533" y="4297675"/>
            <a:ext cx="744772" cy="510473"/>
          </a:xfrm>
          <a:prstGeom prst="rect">
            <a:avLst/>
          </a:prstGeom>
          <a:ln w="12700" cap="flat">
            <a:noFill/>
            <a:miter lim="400000"/>
          </a:ln>
          <a:effectLst/>
        </p:spPr>
      </p:pic>
      <p:pic>
        <p:nvPicPr>
          <p:cNvPr id="23" name="Grafik 4">
            <a:extLst>
              <a:ext uri="{FF2B5EF4-FFF2-40B4-BE49-F238E27FC236}">
                <a16:creationId xmlns:a16="http://schemas.microsoft.com/office/drawing/2014/main" id="{8DF61051-D635-447D-AD6B-4BA7D9933BE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607"/>
          <a:stretch/>
        </p:blipFill>
        <p:spPr>
          <a:xfrm>
            <a:off x="7651217" y="1303237"/>
            <a:ext cx="1338630" cy="1454578"/>
          </a:xfrm>
          <a:prstGeom prst="rect">
            <a:avLst/>
          </a:prstGeom>
        </p:spPr>
      </p:pic>
      <p:pic>
        <p:nvPicPr>
          <p:cNvPr id="24" name="Grafik 2">
            <a:extLst>
              <a:ext uri="{FF2B5EF4-FFF2-40B4-BE49-F238E27FC236}">
                <a16:creationId xmlns:a16="http://schemas.microsoft.com/office/drawing/2014/main" id="{D9CCDEE0-8F0C-4BB8-A37E-C854511F1148}"/>
              </a:ext>
            </a:extLst>
          </p:cNvPr>
          <p:cNvPicPr>
            <a:picLocks noChangeAspect="1"/>
          </p:cNvPicPr>
          <p:nvPr/>
        </p:nvPicPr>
        <p:blipFill>
          <a:blip r:embed="rId6"/>
          <a:stretch>
            <a:fillRect/>
          </a:stretch>
        </p:blipFill>
        <p:spPr>
          <a:xfrm>
            <a:off x="5644602" y="2986590"/>
            <a:ext cx="3445753" cy="1937994"/>
          </a:xfrm>
          <a:prstGeom prst="rect">
            <a:avLst/>
          </a:prstGeom>
        </p:spPr>
      </p:pic>
      <p:sp>
        <p:nvSpPr>
          <p:cNvPr id="9" name="TextShape 1">
            <a:extLst>
              <a:ext uri="{FF2B5EF4-FFF2-40B4-BE49-F238E27FC236}">
                <a16:creationId xmlns:a16="http://schemas.microsoft.com/office/drawing/2014/main" id="{B39A0F4E-F4DA-4B81-86A5-3FD1590E80D0}"/>
              </a:ext>
            </a:extLst>
          </p:cNvPr>
          <p:cNvSpPr txBox="1"/>
          <p:nvPr/>
        </p:nvSpPr>
        <p:spPr>
          <a:xfrm>
            <a:off x="108000" y="36000"/>
            <a:ext cx="6700680" cy="615853"/>
          </a:xfrm>
          <a:prstGeom prst="rect">
            <a:avLst/>
          </a:prstGeom>
          <a:noFill/>
          <a:ln>
            <a:noFill/>
          </a:ln>
        </p:spPr>
        <p:txBody>
          <a:bodyPr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1" normalizeH="0" baseline="0" noProof="0" dirty="0" err="1">
                <a:ln>
                  <a:noFill/>
                </a:ln>
                <a:solidFill>
                  <a:srgbClr val="333333"/>
                </a:solidFill>
                <a:effectLst/>
                <a:uLnTx/>
                <a:uFillTx/>
                <a:latin typeface="Arial"/>
                <a:ea typeface="Arial"/>
                <a:cs typeface="DejaVu Sans"/>
              </a:rPr>
              <a:t>Synergies</a:t>
            </a:r>
            <a:r>
              <a:rPr kumimoji="0" lang="de-DE" sz="1800" b="1" i="0" u="none" strike="noStrike" kern="1200" cap="none" spc="-1" normalizeH="0" baseline="0" noProof="0" dirty="0">
                <a:ln>
                  <a:noFill/>
                </a:ln>
                <a:solidFill>
                  <a:srgbClr val="333333"/>
                </a:solidFill>
                <a:effectLst/>
                <a:uLnTx/>
                <a:uFillTx/>
                <a:latin typeface="Arial"/>
                <a:ea typeface="Arial"/>
                <a:cs typeface="DejaVu Sans"/>
              </a:rPr>
              <a:t>: EURO-LABS</a:t>
            </a:r>
            <a:endParaRPr kumimoji="0" lang="de-DE" sz="1800" b="0" i="0" u="none" strike="noStrike" kern="1200" cap="none" spc="-1" normalizeH="0" baseline="0" noProof="0" dirty="0">
              <a:ln>
                <a:noFill/>
              </a:ln>
              <a:solidFill>
                <a:srgbClr val="000000"/>
              </a:solidFill>
              <a:effectLst/>
              <a:uLnTx/>
              <a:uFillTx/>
              <a:latin typeface="Arial"/>
              <a:ea typeface="DejaVu Sans"/>
              <a:cs typeface="DejaVu Sans"/>
            </a:endParaRPr>
          </a:p>
        </p:txBody>
      </p:sp>
    </p:spTree>
    <p:extLst>
      <p:ext uri="{BB962C8B-B14F-4D97-AF65-F5344CB8AC3E}">
        <p14:creationId xmlns:p14="http://schemas.microsoft.com/office/powerpoint/2010/main" val="1853756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108000" y="36000"/>
            <a:ext cx="6700680" cy="615853"/>
          </a:xfrm>
          <a:prstGeom prst="rect">
            <a:avLst/>
          </a:prstGeom>
          <a:noFill/>
          <a:ln>
            <a:noFill/>
          </a:ln>
        </p:spPr>
        <p:txBody>
          <a:bodyPr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1" normalizeH="0" baseline="0" noProof="0" dirty="0" err="1">
                <a:ln>
                  <a:noFill/>
                </a:ln>
                <a:solidFill>
                  <a:srgbClr val="333333"/>
                </a:solidFill>
                <a:effectLst/>
                <a:uLnTx/>
                <a:uFillTx/>
                <a:latin typeface="Arial"/>
                <a:ea typeface="Arial"/>
                <a:cs typeface="DejaVu Sans"/>
              </a:rPr>
              <a:t>Synergies</a:t>
            </a:r>
            <a:r>
              <a:rPr kumimoji="0" lang="de-DE" sz="1800" b="1" i="0" u="none" strike="noStrike" kern="1200" cap="none" spc="-1" normalizeH="0" baseline="0" noProof="0" dirty="0">
                <a:ln>
                  <a:noFill/>
                </a:ln>
                <a:solidFill>
                  <a:srgbClr val="333333"/>
                </a:solidFill>
                <a:effectLst/>
                <a:uLnTx/>
                <a:uFillTx/>
                <a:latin typeface="Arial"/>
                <a:ea typeface="Arial"/>
                <a:cs typeface="DejaVu Sans"/>
              </a:rPr>
              <a:t>: EURO-LABS WP 5.2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lumMod val="50000"/>
                  </a:prstClr>
                </a:solidFill>
                <a:effectLst/>
                <a:uLnTx/>
                <a:uFillTx/>
                <a:latin typeface="Arial"/>
                <a:ea typeface="DejaVu Sans"/>
                <a:cs typeface="DejaVu Sans"/>
              </a:rPr>
              <a:t>Data management and Open Science</a:t>
            </a:r>
            <a:endParaRPr kumimoji="0" lang="de-DE" sz="1800" b="0" i="0" u="none" strike="noStrike" kern="1200" cap="none" spc="-1" normalizeH="0" baseline="0" noProof="0" dirty="0">
              <a:ln>
                <a:noFill/>
              </a:ln>
              <a:solidFill>
                <a:srgbClr val="000000"/>
              </a:solidFill>
              <a:effectLst/>
              <a:uLnTx/>
              <a:uFillTx/>
              <a:latin typeface="Arial"/>
              <a:ea typeface="DejaVu Sans"/>
              <a:cs typeface="DejaVu Sans"/>
            </a:endParaRPr>
          </a:p>
        </p:txBody>
      </p:sp>
      <p:sp>
        <p:nvSpPr>
          <p:cNvPr id="21" name="This project has received funding from the European Union’s Horizon Europe Research and Innovation programme under Grant Agreement No 101057511.">
            <a:extLst>
              <a:ext uri="{FF2B5EF4-FFF2-40B4-BE49-F238E27FC236}">
                <a16:creationId xmlns:a16="http://schemas.microsoft.com/office/drawing/2014/main" id="{8130B7CF-D24A-49B6-81D2-68276FA5BF8D}"/>
              </a:ext>
            </a:extLst>
          </p:cNvPr>
          <p:cNvSpPr txBox="1"/>
          <p:nvPr/>
        </p:nvSpPr>
        <p:spPr bwMode="auto">
          <a:xfrm>
            <a:off x="5642040" y="4450018"/>
            <a:ext cx="3154348" cy="509287"/>
          </a:xfrm>
          <a:prstGeom prst="rect">
            <a:avLst/>
          </a:prstGeom>
          <a:noFill/>
          <a:ln w="12700" cap="flat">
            <a:noFill/>
            <a:miter lim="400000"/>
          </a:ln>
          <a:effectLst/>
        </p:spPr>
        <p:txBody>
          <a:bodyPr wrap="square" lIns="38100" tIns="38100" rIns="38100" bIns="38100" numCol="1" anchor="ctr">
            <a:noAutofit/>
          </a:bodyPr>
          <a:lstStyle>
            <a:lvl1pPr algn="just" defTabSz="584200">
              <a:lnSpc>
                <a:spcPct val="110000"/>
              </a:lnSpc>
              <a:defRPr sz="2100" b="0" i="1">
                <a:solidFill>
                  <a:srgbClr val="424242"/>
                </a:solidFill>
              </a:defRPr>
            </a:lvl1pPr>
          </a:lstStyle>
          <a:p>
            <a:pPr marL="0" marR="0" lvl="0" indent="0" algn="just" defTabSz="584200" rtl="0" eaLnBrk="1" fontAlgn="auto" latinLnBrk="0" hangingPunct="1">
              <a:lnSpc>
                <a:spcPct val="110000"/>
              </a:lnSpc>
              <a:spcBef>
                <a:spcPts val="0"/>
              </a:spcBef>
              <a:spcAft>
                <a:spcPts val="0"/>
              </a:spcAft>
              <a:buClrTx/>
              <a:buSzTx/>
              <a:buFontTx/>
              <a:buNone/>
              <a:tabLst/>
              <a:defRPr/>
            </a:pPr>
            <a:r>
              <a:rPr kumimoji="0" sz="700" b="0" i="1" u="none" strike="noStrike" kern="1200" cap="none" spc="0" normalizeH="0" baseline="0" noProof="0" dirty="0">
                <a:ln>
                  <a:noFill/>
                </a:ln>
                <a:solidFill>
                  <a:srgbClr val="424242"/>
                </a:solidFill>
                <a:effectLst/>
                <a:uLnTx/>
                <a:uFillTx/>
                <a:latin typeface="Arial"/>
                <a:ea typeface="DejaVu Sans"/>
                <a:cs typeface="DejaVu Sans"/>
              </a:rPr>
              <a:t>This project has received funding from the European Union’s Horizon Europe Research and Innovation </a:t>
            </a:r>
            <a:r>
              <a:rPr kumimoji="0" sz="700" b="0" i="1" u="none" strike="noStrike" kern="1200" cap="none" spc="0" normalizeH="0" baseline="0" noProof="0" dirty="0" err="1">
                <a:ln>
                  <a:noFill/>
                </a:ln>
                <a:solidFill>
                  <a:srgbClr val="424242"/>
                </a:solidFill>
                <a:effectLst/>
                <a:uLnTx/>
                <a:uFillTx/>
                <a:latin typeface="Arial"/>
                <a:ea typeface="DejaVu Sans"/>
                <a:cs typeface="DejaVu Sans"/>
              </a:rPr>
              <a:t>programme</a:t>
            </a:r>
            <a:r>
              <a:rPr kumimoji="0" sz="700" b="0" i="1" u="none" strike="noStrike" kern="1200" cap="none" spc="0" normalizeH="0" baseline="0" noProof="0" dirty="0">
                <a:ln>
                  <a:noFill/>
                </a:ln>
                <a:solidFill>
                  <a:srgbClr val="424242"/>
                </a:solidFill>
                <a:effectLst/>
                <a:uLnTx/>
                <a:uFillTx/>
                <a:latin typeface="Arial"/>
                <a:ea typeface="DejaVu Sans"/>
                <a:cs typeface="DejaVu Sans"/>
              </a:rPr>
              <a:t> under Grant Agreement No 101057511.</a:t>
            </a:r>
          </a:p>
        </p:txBody>
      </p:sp>
      <p:pic>
        <p:nvPicPr>
          <p:cNvPr id="22" name="eu_flag.jpg" descr="eu_flag.jpg">
            <a:extLst>
              <a:ext uri="{FF2B5EF4-FFF2-40B4-BE49-F238E27FC236}">
                <a16:creationId xmlns:a16="http://schemas.microsoft.com/office/drawing/2014/main" id="{7F775FDF-4CAF-4E5A-B7AC-430335DD8F13}"/>
              </a:ext>
            </a:extLst>
          </p:cNvPr>
          <p:cNvPicPr>
            <a:picLocks noChangeAspect="1"/>
          </p:cNvPicPr>
          <p:nvPr/>
        </p:nvPicPr>
        <p:blipFill>
          <a:blip r:embed="rId3"/>
          <a:stretch/>
        </p:blipFill>
        <p:spPr bwMode="auto">
          <a:xfrm>
            <a:off x="8006536" y="3939545"/>
            <a:ext cx="744772" cy="510473"/>
          </a:xfrm>
          <a:prstGeom prst="rect">
            <a:avLst/>
          </a:prstGeom>
          <a:ln w="12700" cap="flat">
            <a:noFill/>
            <a:miter lim="400000"/>
          </a:ln>
          <a:effectLst/>
        </p:spPr>
      </p:pic>
      <p:pic>
        <p:nvPicPr>
          <p:cNvPr id="17" name="Image 7" descr="Une image contenant capture d’écran, texte&#10;&#10;Description générée automatiquement">
            <a:extLst>
              <a:ext uri="{FF2B5EF4-FFF2-40B4-BE49-F238E27FC236}">
                <a16:creationId xmlns:a16="http://schemas.microsoft.com/office/drawing/2014/main" id="{C4CEFAE3-8E38-4B60-9C50-7C6434E65D6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42040" y="1806450"/>
            <a:ext cx="3154348" cy="1774321"/>
          </a:xfrm>
          <a:prstGeom prst="rect">
            <a:avLst/>
          </a:prstGeom>
        </p:spPr>
      </p:pic>
      <p:sp>
        <p:nvSpPr>
          <p:cNvPr id="18" name="ZoneTexte 9">
            <a:extLst>
              <a:ext uri="{FF2B5EF4-FFF2-40B4-BE49-F238E27FC236}">
                <a16:creationId xmlns:a16="http://schemas.microsoft.com/office/drawing/2014/main" id="{506926A6-716D-48FD-BE2C-B72427A2EBCF}"/>
              </a:ext>
            </a:extLst>
          </p:cNvPr>
          <p:cNvSpPr txBox="1"/>
          <p:nvPr/>
        </p:nvSpPr>
        <p:spPr>
          <a:xfrm>
            <a:off x="6579736" y="3558415"/>
            <a:ext cx="2112744" cy="1846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prstClr val="black"/>
                </a:solidFill>
                <a:effectLst/>
                <a:uLnTx/>
                <a:uFillTx/>
                <a:latin typeface="Arial"/>
                <a:ea typeface="DejaVu Sans"/>
                <a:cs typeface="DejaVu Sans"/>
              </a:rPr>
              <a:t>CC-BY-SA A. Matta, </a:t>
            </a:r>
            <a:r>
              <a:rPr kumimoji="0" lang="en-US" sz="600" b="0" i="0" u="none" strike="noStrike" kern="1200" cap="none" spc="0" normalizeH="0" baseline="0" noProof="0" dirty="0">
                <a:ln>
                  <a:noFill/>
                </a:ln>
                <a:solidFill>
                  <a:prstClr val="black"/>
                </a:solidFill>
                <a:effectLst/>
                <a:uLnTx/>
                <a:uFillTx/>
                <a:latin typeface="Arial"/>
                <a:ea typeface="DejaVu Sans"/>
                <a:cs typeface="DejaVu Sans"/>
              </a:rPr>
              <a:t>created with help of </a:t>
            </a:r>
            <a:r>
              <a:rPr kumimoji="0" lang="en-US" sz="600" b="0" i="0" u="none" strike="noStrike" kern="1200" cap="none" spc="0" normalizeH="0" baseline="0" noProof="0" dirty="0">
                <a:ln>
                  <a:noFill/>
                </a:ln>
                <a:solidFill>
                  <a:prstClr val="black"/>
                </a:solidFill>
                <a:effectLst/>
                <a:uLnTx/>
                <a:uFillTx/>
                <a:latin typeface="Arial"/>
                <a:ea typeface="DejaVu Sans"/>
                <a:cs typeface="DejaVu Sans"/>
                <a:hlinkClick r:id="rId5" tooltip="//Vecteezy.com"/>
              </a:rPr>
              <a:t>Vecteezy.com</a:t>
            </a:r>
            <a:endParaRPr kumimoji="0" lang="fr-FR" sz="600" b="0" i="0" u="none" strike="noStrike" kern="1200" cap="none" spc="0" normalizeH="0" baseline="0" noProof="0" dirty="0">
              <a:ln>
                <a:noFill/>
              </a:ln>
              <a:solidFill>
                <a:prstClr val="black"/>
              </a:solidFill>
              <a:effectLst/>
              <a:uLnTx/>
              <a:uFillTx/>
              <a:latin typeface="Arial"/>
              <a:ea typeface="DejaVu Sans"/>
              <a:cs typeface="DejaVu Sans"/>
            </a:endParaRPr>
          </a:p>
        </p:txBody>
      </p:sp>
      <p:pic>
        <p:nvPicPr>
          <p:cNvPr id="19" name="Image 2" descr="Une image contenant Graphique, graphisme, Police, conception&#10;&#10;Description générée automatiquement">
            <a:extLst>
              <a:ext uri="{FF2B5EF4-FFF2-40B4-BE49-F238E27FC236}">
                <a16:creationId xmlns:a16="http://schemas.microsoft.com/office/drawing/2014/main" id="{3DCC2DFB-9676-4EE7-8783-1E630AF9D31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63483" y="1009990"/>
            <a:ext cx="631484" cy="674509"/>
          </a:xfrm>
          <a:prstGeom prst="rect">
            <a:avLst/>
          </a:prstGeom>
        </p:spPr>
      </p:pic>
      <p:pic>
        <p:nvPicPr>
          <p:cNvPr id="9" name="Picture 8">
            <a:extLst>
              <a:ext uri="{FF2B5EF4-FFF2-40B4-BE49-F238E27FC236}">
                <a16:creationId xmlns:a16="http://schemas.microsoft.com/office/drawing/2014/main" id="{D0F64852-1994-4FA5-8BB3-0AF0533BF2C0}"/>
              </a:ext>
            </a:extLst>
          </p:cNvPr>
          <p:cNvPicPr>
            <a:picLocks noChangeAspect="1"/>
          </p:cNvPicPr>
          <p:nvPr/>
        </p:nvPicPr>
        <p:blipFill>
          <a:blip r:embed="rId7"/>
          <a:stretch>
            <a:fillRect/>
          </a:stretch>
        </p:blipFill>
        <p:spPr>
          <a:xfrm>
            <a:off x="5992677" y="1009990"/>
            <a:ext cx="1388962" cy="659757"/>
          </a:xfrm>
          <a:prstGeom prst="rect">
            <a:avLst/>
          </a:prstGeom>
        </p:spPr>
      </p:pic>
      <p:sp>
        <p:nvSpPr>
          <p:cNvPr id="13" name="TextBox 12">
            <a:extLst>
              <a:ext uri="{FF2B5EF4-FFF2-40B4-BE49-F238E27FC236}">
                <a16:creationId xmlns:a16="http://schemas.microsoft.com/office/drawing/2014/main" id="{6DB4F4FF-C214-410F-A9AD-BD1CDFF6E68E}"/>
              </a:ext>
            </a:extLst>
          </p:cNvPr>
          <p:cNvSpPr txBox="1"/>
          <p:nvPr/>
        </p:nvSpPr>
        <p:spPr>
          <a:xfrm>
            <a:off x="180000" y="1038168"/>
            <a:ext cx="5368745" cy="646331"/>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
                <a:srgbClr val="F79646">
                  <a:lumMod val="60000"/>
                  <a:lumOff val="40000"/>
                </a:srgbClr>
              </a:buClr>
              <a:buSzTx/>
              <a:buFont typeface="Arial" panose="020B0604020202020204" pitchFamily="34" charset="0"/>
              <a:buChar char="•"/>
              <a:tabLst/>
              <a:defRPr/>
            </a:pPr>
            <a:r>
              <a:rPr kumimoji="0" lang="en-US" sz="1200" b="1" i="0" u="none" strike="noStrike" kern="1200" cap="none" spc="0" normalizeH="0" baseline="0" noProof="0" dirty="0">
                <a:ln>
                  <a:noFill/>
                </a:ln>
                <a:solidFill>
                  <a:prstClr val="black"/>
                </a:solidFill>
                <a:effectLst/>
                <a:uLnTx/>
                <a:uFillTx/>
                <a:latin typeface="Arial"/>
                <a:ea typeface="DejaVu Sans"/>
                <a:cs typeface="DejaVu Sans"/>
              </a:rPr>
              <a:t>EURO-LABS : </a:t>
            </a:r>
            <a:r>
              <a:rPr kumimoji="0" lang="en-US" sz="1200" b="0" i="0" u="none" strike="noStrike" kern="1200" cap="none" spc="0" normalizeH="0" baseline="0" noProof="0" dirty="0">
                <a:ln>
                  <a:noFill/>
                </a:ln>
                <a:solidFill>
                  <a:prstClr val="black"/>
                </a:solidFill>
                <a:effectLst/>
                <a:uLnTx/>
                <a:uFillTx/>
                <a:latin typeface="Arial"/>
                <a:ea typeface="DejaVu Sans"/>
                <a:cs typeface="DejaVu Sans"/>
              </a:rPr>
              <a:t>Providing </a:t>
            </a:r>
            <a:r>
              <a:rPr kumimoji="0" lang="en-US" sz="1200" b="1" i="0" u="none" strike="noStrike" kern="1200" cap="none" spc="0" normalizeH="0" baseline="0" noProof="0" dirty="0">
                <a:ln>
                  <a:noFill/>
                </a:ln>
                <a:solidFill>
                  <a:prstClr val="black"/>
                </a:solidFill>
                <a:effectLst/>
                <a:uLnTx/>
                <a:uFillTx/>
                <a:latin typeface="Arial"/>
                <a:ea typeface="DejaVu Sans"/>
                <a:cs typeface="DejaVu Sans"/>
              </a:rPr>
              <a:t>efficient access to the available resources </a:t>
            </a:r>
            <a:r>
              <a:rPr kumimoji="0" lang="en-US" sz="1200" b="0" i="0" u="none" strike="noStrike" kern="1200" cap="none" spc="0" normalizeH="0" baseline="0" noProof="0" dirty="0">
                <a:ln>
                  <a:noFill/>
                </a:ln>
                <a:solidFill>
                  <a:prstClr val="black"/>
                </a:solidFill>
                <a:effectLst/>
                <a:uLnTx/>
                <a:uFillTx/>
                <a:latin typeface="Arial"/>
                <a:ea typeface="DejaVu Sans"/>
                <a:cs typeface="DejaVu Sans"/>
              </a:rPr>
              <a:t>to a large fraction of </a:t>
            </a:r>
            <a:r>
              <a:rPr kumimoji="0" lang="en-US" sz="1200" b="1" i="0" u="none" strike="noStrike" kern="1200" cap="none" spc="0" normalizeH="0" baseline="0" noProof="0" dirty="0">
                <a:ln>
                  <a:noFill/>
                </a:ln>
                <a:solidFill>
                  <a:prstClr val="black"/>
                </a:solidFill>
                <a:effectLst/>
                <a:uLnTx/>
                <a:uFillTx/>
                <a:latin typeface="Arial"/>
                <a:ea typeface="DejaVu Sans"/>
                <a:cs typeface="DejaVu Sans"/>
              </a:rPr>
              <a:t>EURO-LABS</a:t>
            </a:r>
            <a:endParaRPr kumimoji="0" lang="en-US" sz="1200" b="0" i="1" u="none" strike="noStrike" kern="1200" cap="none" spc="0" normalizeH="0" baseline="0" noProof="0" dirty="0">
              <a:ln>
                <a:noFill/>
              </a:ln>
              <a:solidFill>
                <a:prstClr val="black"/>
              </a:solidFill>
              <a:effectLst/>
              <a:uLnTx/>
              <a:uFillTx/>
              <a:latin typeface="Arial"/>
              <a:ea typeface="DejaVu Sans"/>
              <a:cs typeface="DejaVu Sans"/>
            </a:endParaRPr>
          </a:p>
          <a:p>
            <a:pPr marL="171450" marR="0" lvl="0" indent="-171450" algn="l" defTabSz="914400" rtl="0" eaLnBrk="1" fontAlgn="auto" latinLnBrk="0" hangingPunct="1">
              <a:lnSpc>
                <a:spcPct val="100000"/>
              </a:lnSpc>
              <a:spcBef>
                <a:spcPts val="0"/>
              </a:spcBef>
              <a:spcAft>
                <a:spcPts val="0"/>
              </a:spcAft>
              <a:buClr>
                <a:srgbClr val="F79646">
                  <a:lumMod val="60000"/>
                  <a:lumOff val="40000"/>
                </a:srgbClr>
              </a:buClr>
              <a:buSzTx/>
              <a:buFont typeface="Arial" panose="020B0604020202020204" pitchFamily="34" charset="0"/>
              <a:buChar char="•"/>
              <a:tabLst/>
              <a:defRPr/>
            </a:pPr>
            <a:r>
              <a:rPr kumimoji="0" lang="en-US" sz="1200" b="0" i="1" u="none" strike="noStrike" kern="1200" cap="none" spc="0" normalizeH="0" baseline="0" noProof="0" dirty="0">
                <a:ln>
                  <a:noFill/>
                </a:ln>
                <a:solidFill>
                  <a:prstClr val="black"/>
                </a:solidFill>
                <a:effectLst/>
                <a:uLnTx/>
                <a:uFillTx/>
                <a:latin typeface="Arial"/>
                <a:ea typeface="DejaVu Sans"/>
                <a:cs typeface="DejaVu Sans"/>
              </a:rPr>
              <a:t>Participants: </a:t>
            </a:r>
            <a:r>
              <a:rPr kumimoji="0" lang="en-US" sz="1200" b="0" i="0" u="none" strike="noStrike" kern="1200" cap="none" spc="0" normalizeH="0" baseline="0" noProof="0" dirty="0">
                <a:ln>
                  <a:noFill/>
                </a:ln>
                <a:solidFill>
                  <a:prstClr val="black"/>
                </a:solidFill>
                <a:effectLst/>
                <a:uLnTx/>
                <a:uFillTx/>
                <a:latin typeface="Arial"/>
                <a:ea typeface="DejaVu Sans"/>
                <a:cs typeface="DejaVu Sans"/>
              </a:rPr>
              <a:t>CSIC, GANIL (Leading partners), INFN, CNRS, </a:t>
            </a:r>
            <a:r>
              <a:rPr kumimoji="0" lang="en-US" sz="1200" b="0" i="0" u="none" strike="noStrike" kern="1200" cap="none" spc="0" normalizeH="0" baseline="0" noProof="0" dirty="0" err="1">
                <a:ln>
                  <a:noFill/>
                </a:ln>
                <a:solidFill>
                  <a:prstClr val="black"/>
                </a:solidFill>
                <a:effectLst/>
                <a:uLnTx/>
                <a:uFillTx/>
                <a:latin typeface="Arial"/>
                <a:ea typeface="DejaVu Sans"/>
                <a:cs typeface="DejaVu Sans"/>
              </a:rPr>
              <a:t>IJCLab</a:t>
            </a:r>
            <a:r>
              <a:rPr kumimoji="0" lang="en-US" sz="1200" b="0" i="0" u="none" strike="noStrike" kern="1200" cap="none" spc="0" normalizeH="0" baseline="0" noProof="0" dirty="0">
                <a:ln>
                  <a:noFill/>
                </a:ln>
                <a:solidFill>
                  <a:prstClr val="black"/>
                </a:solidFill>
                <a:effectLst/>
                <a:uLnTx/>
                <a:uFillTx/>
                <a:latin typeface="Arial"/>
                <a:ea typeface="DejaVu Sans"/>
                <a:cs typeface="DejaVu Sans"/>
              </a:rPr>
              <a:t>, GSI</a:t>
            </a:r>
          </a:p>
        </p:txBody>
      </p:sp>
      <p:sp>
        <p:nvSpPr>
          <p:cNvPr id="14" name="Rounded Rectangle 26">
            <a:extLst>
              <a:ext uri="{FF2B5EF4-FFF2-40B4-BE49-F238E27FC236}">
                <a16:creationId xmlns:a16="http://schemas.microsoft.com/office/drawing/2014/main" id="{F6E22CD9-2BDA-429A-AB1D-B7C7948DF071}"/>
              </a:ext>
            </a:extLst>
          </p:cNvPr>
          <p:cNvSpPr/>
          <p:nvPr/>
        </p:nvSpPr>
        <p:spPr bwMode="auto">
          <a:xfrm>
            <a:off x="347612" y="1808247"/>
            <a:ext cx="4668093" cy="1080000"/>
          </a:xfrm>
          <a:prstGeom prst="roundRect">
            <a:avLst>
              <a:gd name="adj" fmla="val 5633"/>
            </a:avLst>
          </a:prstGeom>
          <a:solidFill>
            <a:schemeClr val="bg1"/>
          </a:solidFill>
          <a:ln w="12700">
            <a:solidFill>
              <a:schemeClr val="tx1">
                <a:lumMod val="50000"/>
                <a:lumOff val="50000"/>
              </a:schemeClr>
            </a:solidFill>
          </a:ln>
        </p:spPr>
        <p:txBody>
          <a:bodyPr vert="horz"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ea typeface="DejaVu Sans"/>
              <a:cs typeface="Arial" panose="020B0604020202020204" pitchFamily="34" charset="0"/>
            </a:endParaRPr>
          </a:p>
        </p:txBody>
      </p:sp>
      <p:sp>
        <p:nvSpPr>
          <p:cNvPr id="15" name="TextBox 14">
            <a:extLst>
              <a:ext uri="{FF2B5EF4-FFF2-40B4-BE49-F238E27FC236}">
                <a16:creationId xmlns:a16="http://schemas.microsoft.com/office/drawing/2014/main" id="{983DF63D-DF5D-46E6-A700-1CDD3367A27C}"/>
              </a:ext>
            </a:extLst>
          </p:cNvPr>
          <p:cNvSpPr txBox="1"/>
          <p:nvPr/>
        </p:nvSpPr>
        <p:spPr bwMode="auto">
          <a:xfrm>
            <a:off x="409212" y="1921566"/>
            <a:ext cx="4606493" cy="907941"/>
          </a:xfrm>
          <a:prstGeom prst="rect">
            <a:avLst/>
          </a:prstGeom>
        </p:spPr>
        <p:txBody>
          <a:bodyPr wrap="square" rtlCol="0">
            <a:spAutoFit/>
          </a:bodyPr>
          <a:lstStyle/>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rial"/>
                <a:ea typeface="DejaVu Sans"/>
                <a:cs typeface="DejaVu Sans"/>
              </a:rPr>
              <a:t>Developing services to enhance F.A.I.R data principles </a:t>
            </a:r>
          </a:p>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0" i="0" u="none" strike="noStrike" kern="1200" cap="none" spc="0" normalizeH="0" baseline="0" noProof="0" dirty="0">
                <a:ln>
                  <a:noFill/>
                </a:ln>
                <a:solidFill>
                  <a:prstClr val="black"/>
                </a:solidFill>
                <a:effectLst/>
                <a:uLnTx/>
                <a:uFillTx/>
                <a:latin typeface="Arial"/>
                <a:ea typeface="DejaVu Sans"/>
                <a:cs typeface="DejaVu Sans"/>
              </a:rPr>
              <a:t>Integration of Nuclear Physics community to existing infrastructures/services of EOSC environment - using present experience from ESCAPE/HEP physics community</a:t>
            </a:r>
          </a:p>
        </p:txBody>
      </p:sp>
      <p:sp>
        <p:nvSpPr>
          <p:cNvPr id="16" name="TextBox 15">
            <a:extLst>
              <a:ext uri="{FF2B5EF4-FFF2-40B4-BE49-F238E27FC236}">
                <a16:creationId xmlns:a16="http://schemas.microsoft.com/office/drawing/2014/main" id="{2B5B403E-87FA-4050-9CA9-B16E20EDEE51}"/>
              </a:ext>
            </a:extLst>
          </p:cNvPr>
          <p:cNvSpPr txBox="1"/>
          <p:nvPr/>
        </p:nvSpPr>
        <p:spPr>
          <a:xfrm>
            <a:off x="411914" y="1669747"/>
            <a:ext cx="740586" cy="276999"/>
          </a:xfrm>
          <a:prstGeom prst="rect">
            <a:avLst/>
          </a:prstGeom>
          <a:solidFill>
            <a:schemeClr val="bg1"/>
          </a:solidFill>
        </p:spPr>
        <p:txBody>
          <a:bodyPr vert="horz"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lumMod val="75000"/>
                    <a:lumOff val="25000"/>
                  </a:prstClr>
                </a:solidFill>
                <a:effectLst/>
                <a:uLnTx/>
                <a:uFillTx/>
                <a:latin typeface="Arial"/>
                <a:ea typeface="DejaVu Sans"/>
                <a:cs typeface="Arial"/>
              </a:rPr>
              <a:t>Goals</a:t>
            </a:r>
            <a:endParaRPr kumimoji="0" lang="en-GB" sz="1200" b="1" i="0" u="none" strike="noStrike" kern="0" cap="none" spc="0" normalizeH="0" baseline="0" noProof="0" dirty="0">
              <a:ln>
                <a:noFill/>
              </a:ln>
              <a:solidFill>
                <a:prstClr val="black">
                  <a:lumMod val="75000"/>
                  <a:lumOff val="25000"/>
                </a:prstClr>
              </a:solidFill>
              <a:effectLst/>
              <a:uLnTx/>
              <a:uFillTx/>
              <a:latin typeface="Arial"/>
              <a:ea typeface="DejaVu Sans"/>
              <a:cs typeface="Arial"/>
            </a:endParaRPr>
          </a:p>
        </p:txBody>
      </p:sp>
      <p:sp>
        <p:nvSpPr>
          <p:cNvPr id="23" name="Rounded Rectangle 26">
            <a:extLst>
              <a:ext uri="{FF2B5EF4-FFF2-40B4-BE49-F238E27FC236}">
                <a16:creationId xmlns:a16="http://schemas.microsoft.com/office/drawing/2014/main" id="{E0883BDE-D664-45A2-813F-8F2142269080}"/>
              </a:ext>
            </a:extLst>
          </p:cNvPr>
          <p:cNvSpPr/>
          <p:nvPr/>
        </p:nvSpPr>
        <p:spPr bwMode="auto">
          <a:xfrm>
            <a:off x="347612" y="3093315"/>
            <a:ext cx="4668093" cy="1764000"/>
          </a:xfrm>
          <a:prstGeom prst="roundRect">
            <a:avLst>
              <a:gd name="adj" fmla="val 5633"/>
            </a:avLst>
          </a:prstGeom>
          <a:solidFill>
            <a:schemeClr val="bg1"/>
          </a:solidFill>
          <a:ln w="12700">
            <a:solidFill>
              <a:schemeClr val="tx1">
                <a:lumMod val="50000"/>
                <a:lumOff val="50000"/>
              </a:schemeClr>
            </a:solidFill>
          </a:ln>
        </p:spPr>
        <p:txBody>
          <a:bodyPr vert="horz" wrap="square" lIns="91440" tIns="45720" rIns="91440" bIns="45720" rtlCol="0" anchor="t">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black">
                  <a:lumMod val="75000"/>
                  <a:lumOff val="25000"/>
                </a:prstClr>
              </a:solidFill>
              <a:effectLst/>
              <a:uLnTx/>
              <a:uFillTx/>
              <a:latin typeface="Arial" panose="020B0604020202020204" pitchFamily="34" charset="0"/>
              <a:ea typeface="DejaVu Sans"/>
              <a:cs typeface="Arial" panose="020B0604020202020204" pitchFamily="34" charset="0"/>
            </a:endParaRPr>
          </a:p>
        </p:txBody>
      </p:sp>
      <p:sp>
        <p:nvSpPr>
          <p:cNvPr id="24" name="TextBox 23">
            <a:extLst>
              <a:ext uri="{FF2B5EF4-FFF2-40B4-BE49-F238E27FC236}">
                <a16:creationId xmlns:a16="http://schemas.microsoft.com/office/drawing/2014/main" id="{E24E30CA-102C-43BA-9874-58D7961F61E3}"/>
              </a:ext>
            </a:extLst>
          </p:cNvPr>
          <p:cNvSpPr txBox="1"/>
          <p:nvPr/>
        </p:nvSpPr>
        <p:spPr bwMode="auto">
          <a:xfrm>
            <a:off x="409212" y="3206634"/>
            <a:ext cx="4606493" cy="1692771"/>
          </a:xfrm>
          <a:prstGeom prst="rect">
            <a:avLst/>
          </a:prstGeom>
        </p:spPr>
        <p:txBody>
          <a:bodyPr wrap="square" rtlCol="0">
            <a:spAutoFit/>
          </a:bodyPr>
          <a:lstStyle/>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rial"/>
                <a:ea typeface="DejaVu Sans"/>
                <a:cs typeface="DejaVu Sans"/>
              </a:rPr>
              <a:t>Open Science School </a:t>
            </a:r>
            <a:r>
              <a:rPr kumimoji="0" lang="en-GB" sz="1200" b="0" i="0" u="none" strike="noStrike" kern="1200" cap="none" spc="0" normalizeH="0" baseline="0" noProof="0" dirty="0">
                <a:ln>
                  <a:noFill/>
                </a:ln>
                <a:solidFill>
                  <a:prstClr val="black"/>
                </a:solidFill>
                <a:effectLst/>
                <a:uLnTx/>
                <a:uFillTx/>
                <a:latin typeface="Arial"/>
                <a:ea typeface="DejaVu Sans"/>
                <a:cs typeface="DejaVu Sans"/>
              </a:rPr>
              <a:t>@ GSI: November 2024: Training and lectures for PhD Students/Postdocs delivered by experts</a:t>
            </a:r>
          </a:p>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highlight>
                  <a:srgbClr val="FFFF00"/>
                </a:highlight>
                <a:uLnTx/>
                <a:uFillTx/>
                <a:latin typeface="Arial"/>
                <a:ea typeface="DejaVu Sans"/>
                <a:cs typeface="DejaVu Sans"/>
              </a:rPr>
              <a:t>openNP catalogue</a:t>
            </a:r>
            <a:r>
              <a:rPr kumimoji="0" lang="en-GB" sz="1200" b="0" i="0" u="none" strike="noStrike" kern="1200" cap="none" spc="0" normalizeH="0" baseline="0" noProof="0" dirty="0">
                <a:ln>
                  <a:noFill/>
                </a:ln>
                <a:solidFill>
                  <a:prstClr val="black"/>
                </a:solidFill>
                <a:effectLst/>
                <a:highlight>
                  <a:srgbClr val="FFFF00"/>
                </a:highlight>
                <a:uLnTx/>
                <a:uFillTx/>
                <a:latin typeface="Arial"/>
                <a:ea typeface="DejaVu Sans"/>
                <a:cs typeface="DejaVu Sans"/>
              </a:rPr>
              <a:t> of experimental datasets, auxiliary data, DAQ software, Analysis software… </a:t>
            </a:r>
          </a:p>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highlight>
                  <a:srgbClr val="FFFF00"/>
                </a:highlight>
                <a:uLnTx/>
                <a:uFillTx/>
                <a:latin typeface="Arial"/>
                <a:ea typeface="DejaVu Sans"/>
                <a:cs typeface="DejaVu Sans"/>
              </a:rPr>
              <a:t>Metadata</a:t>
            </a:r>
            <a:r>
              <a:rPr kumimoji="0" lang="en-GB" sz="1200" b="0" i="0" u="none" strike="noStrike" kern="1200" cap="none" spc="0" normalizeH="0" baseline="0" noProof="0" dirty="0">
                <a:ln>
                  <a:noFill/>
                </a:ln>
                <a:solidFill>
                  <a:prstClr val="black"/>
                </a:solidFill>
                <a:effectLst/>
                <a:highlight>
                  <a:srgbClr val="FFFF00"/>
                </a:highlight>
                <a:uLnTx/>
                <a:uFillTx/>
                <a:latin typeface="Arial"/>
                <a:ea typeface="DejaVu Sans"/>
                <a:cs typeface="DejaVu Sans"/>
              </a:rPr>
              <a:t> for Nuclear Physics Experiments</a:t>
            </a:r>
          </a:p>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1" i="0" u="none" strike="noStrike" kern="1200" cap="none" spc="0" normalizeH="0" baseline="0" noProof="0" dirty="0" err="1">
                <a:ln>
                  <a:noFill/>
                </a:ln>
                <a:solidFill>
                  <a:prstClr val="black"/>
                </a:solidFill>
                <a:effectLst/>
                <a:uLnTx/>
                <a:uFillTx/>
                <a:latin typeface="Arial"/>
                <a:ea typeface="DejaVu Sans"/>
                <a:cs typeface="DejaVu Sans"/>
              </a:rPr>
              <a:t>Authentification</a:t>
            </a:r>
            <a:r>
              <a:rPr kumimoji="0" lang="en-GB" sz="1200" b="1" i="0" u="none" strike="noStrike" kern="1200" cap="none" spc="0" normalizeH="0" baseline="0" noProof="0" dirty="0">
                <a:ln>
                  <a:noFill/>
                </a:ln>
                <a:solidFill>
                  <a:prstClr val="black"/>
                </a:solidFill>
                <a:effectLst/>
                <a:uLnTx/>
                <a:uFillTx/>
                <a:latin typeface="Arial"/>
                <a:ea typeface="DejaVu Sans"/>
                <a:cs typeface="DejaVu Sans"/>
              </a:rPr>
              <a:t> and Authorization </a:t>
            </a:r>
            <a:r>
              <a:rPr kumimoji="0" lang="en-GB" sz="1200" b="0" i="0" u="none" strike="noStrike" kern="1200" cap="none" spc="0" normalizeH="0" baseline="0" noProof="0" dirty="0">
                <a:ln>
                  <a:noFill/>
                </a:ln>
                <a:solidFill>
                  <a:prstClr val="black"/>
                </a:solidFill>
                <a:effectLst/>
                <a:uLnTx/>
                <a:uFillTx/>
                <a:latin typeface="Arial"/>
                <a:ea typeface="DejaVu Sans"/>
                <a:cs typeface="DejaVu Sans"/>
              </a:rPr>
              <a:t>Infrastructure</a:t>
            </a:r>
          </a:p>
          <a:p>
            <a:pPr marL="144000" marR="0" lvl="1" indent="-144000" algn="l" defTabSz="914400" rtl="0" eaLnBrk="1" fontAlgn="auto" latinLnBrk="0" hangingPunct="1">
              <a:lnSpc>
                <a:spcPct val="100000"/>
              </a:lnSpc>
              <a:spcBef>
                <a:spcPts val="0"/>
              </a:spcBef>
              <a:spcAft>
                <a:spcPts val="600"/>
              </a:spcAft>
              <a:buClr>
                <a:srgbClr val="F79646">
                  <a:lumMod val="60000"/>
                  <a:lumOff val="40000"/>
                </a:srgbClr>
              </a:buClr>
              <a:buSzTx/>
              <a:buFont typeface="Arial" panose="020B0604020202020204" pitchFamily="34" charset="0"/>
              <a:buChar char="•"/>
              <a:tabLst/>
              <a:defRPr/>
            </a:pPr>
            <a:r>
              <a:rPr kumimoji="0" lang="en-GB" sz="1200" b="1" i="0" u="none" strike="noStrike" kern="1200" cap="none" spc="0" normalizeH="0" baseline="0" noProof="0" dirty="0">
                <a:ln>
                  <a:noFill/>
                </a:ln>
                <a:solidFill>
                  <a:prstClr val="black"/>
                </a:solidFill>
                <a:effectLst/>
                <a:uLnTx/>
                <a:uFillTx/>
                <a:latin typeface="Arial"/>
                <a:ea typeface="DejaVu Sans"/>
                <a:cs typeface="DejaVu Sans"/>
              </a:rPr>
              <a:t>Http connection </a:t>
            </a:r>
            <a:r>
              <a:rPr kumimoji="0" lang="en-GB" sz="1200" b="0" i="0" u="none" strike="noStrike" kern="1200" cap="none" spc="0" normalizeH="0" baseline="0" noProof="0" dirty="0">
                <a:ln>
                  <a:noFill/>
                </a:ln>
                <a:solidFill>
                  <a:prstClr val="black"/>
                </a:solidFill>
                <a:effectLst/>
                <a:uLnTx/>
                <a:uFillTx/>
                <a:latin typeface="Arial"/>
                <a:ea typeface="DejaVu Sans"/>
                <a:cs typeface="DejaVu Sans"/>
              </a:rPr>
              <a:t>to lustre -&gt; Open Data (large volume)</a:t>
            </a:r>
          </a:p>
        </p:txBody>
      </p:sp>
      <p:sp>
        <p:nvSpPr>
          <p:cNvPr id="25" name="TextBox 24">
            <a:extLst>
              <a:ext uri="{FF2B5EF4-FFF2-40B4-BE49-F238E27FC236}">
                <a16:creationId xmlns:a16="http://schemas.microsoft.com/office/drawing/2014/main" id="{C6B26346-919D-4739-B064-9AEFCF9AB1C7}"/>
              </a:ext>
            </a:extLst>
          </p:cNvPr>
          <p:cNvSpPr txBox="1"/>
          <p:nvPr/>
        </p:nvSpPr>
        <p:spPr>
          <a:xfrm>
            <a:off x="411914" y="2954815"/>
            <a:ext cx="1323368" cy="276999"/>
          </a:xfrm>
          <a:prstGeom prst="rect">
            <a:avLst/>
          </a:prstGeom>
          <a:solidFill>
            <a:schemeClr val="bg1"/>
          </a:solidFill>
        </p:spPr>
        <p:txBody>
          <a:bodyPr vert="horz"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lumMod val="75000"/>
                    <a:lumOff val="25000"/>
                  </a:prstClr>
                </a:solidFill>
                <a:effectLst/>
                <a:uLnTx/>
                <a:uFillTx/>
                <a:latin typeface="Arial"/>
                <a:ea typeface="DejaVu Sans"/>
                <a:cs typeface="Arial"/>
              </a:rPr>
              <a:t>Developments</a:t>
            </a:r>
            <a:endParaRPr kumimoji="0" lang="en-GB" sz="1200" b="1" i="0" u="none" strike="noStrike" kern="0" cap="none" spc="0" normalizeH="0" baseline="0" noProof="0" dirty="0">
              <a:ln>
                <a:noFill/>
              </a:ln>
              <a:solidFill>
                <a:prstClr val="black">
                  <a:lumMod val="75000"/>
                  <a:lumOff val="25000"/>
                </a:prstClr>
              </a:solidFill>
              <a:effectLst/>
              <a:uLnTx/>
              <a:uFillTx/>
              <a:latin typeface="Arial"/>
              <a:ea typeface="DejaVu Sans"/>
              <a:cs typeface="Arial"/>
            </a:endParaRPr>
          </a:p>
        </p:txBody>
      </p:sp>
    </p:spTree>
    <p:extLst>
      <p:ext uri="{BB962C8B-B14F-4D97-AF65-F5344CB8AC3E}">
        <p14:creationId xmlns:p14="http://schemas.microsoft.com/office/powerpoint/2010/main" val="2395855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TextShape 1"/>
          <p:cNvSpPr txBox="1"/>
          <p:nvPr/>
        </p:nvSpPr>
        <p:spPr>
          <a:xfrm>
            <a:off x="108000" y="36000"/>
            <a:ext cx="7133752" cy="590400"/>
          </a:xfrm>
          <a:prstGeom prst="rect">
            <a:avLst/>
          </a:prstGeom>
          <a:noFill/>
          <a:ln>
            <a:noFill/>
          </a:ln>
        </p:spPr>
        <p:txBody>
          <a:bodyPr anchor="b"/>
          <a:lstStyle/>
          <a:p>
            <a:pPr>
              <a:lnSpc>
                <a:spcPct val="100000"/>
              </a:lnSpc>
            </a:pPr>
            <a:r>
              <a:rPr lang="de-DE" b="1" spc="-1" dirty="0" err="1">
                <a:solidFill>
                  <a:srgbClr val="333333"/>
                </a:solidFill>
                <a:latin typeface="Arial"/>
                <a:ea typeface="Arial"/>
              </a:rPr>
              <a:t>S</a:t>
            </a:r>
            <a:r>
              <a:rPr lang="de-DE" b="1" strike="noStrike" spc="-1" dirty="0" err="1">
                <a:solidFill>
                  <a:srgbClr val="333333"/>
                </a:solidFill>
                <a:latin typeface="Arial"/>
                <a:ea typeface="Arial"/>
              </a:rPr>
              <a:t>ynergies</a:t>
            </a:r>
            <a:r>
              <a:rPr lang="de-DE" b="1" strike="noStrike" spc="-1" dirty="0">
                <a:solidFill>
                  <a:srgbClr val="333333"/>
                </a:solidFill>
                <a:latin typeface="Arial"/>
                <a:ea typeface="Arial"/>
              </a:rPr>
              <a:t>: PUNCH4NFDI (Germany)</a:t>
            </a:r>
            <a:endParaRPr lang="de-DE" b="0" strike="noStrike" spc="-1" dirty="0">
              <a:solidFill>
                <a:srgbClr val="000000"/>
              </a:solidFill>
              <a:latin typeface="Arial"/>
            </a:endParaRPr>
          </a:p>
        </p:txBody>
      </p:sp>
      <p:sp>
        <p:nvSpPr>
          <p:cNvPr id="145" name="TextShape 2"/>
          <p:cNvSpPr txBox="1"/>
          <p:nvPr/>
        </p:nvSpPr>
        <p:spPr>
          <a:xfrm>
            <a:off x="-1" y="861122"/>
            <a:ext cx="5328585" cy="3677400"/>
          </a:xfrm>
          <a:prstGeom prst="rect">
            <a:avLst/>
          </a:prstGeom>
          <a:noFill/>
          <a:ln>
            <a:noFill/>
          </a:ln>
        </p:spPr>
        <p:txBody>
          <a:bodyPr/>
          <a:lstStyle/>
          <a:p>
            <a:r>
              <a:rPr lang="de-DE" i="1" dirty="0">
                <a:latin typeface="Arial" panose="020B0604020202020204" pitchFamily="34" charset="0"/>
                <a:cs typeface="Arial" panose="020B0604020202020204" pitchFamily="34" charset="0"/>
              </a:rPr>
              <a:t>		</a:t>
            </a:r>
          </a:p>
          <a:p>
            <a:pPr marL="360">
              <a:buClr>
                <a:srgbClr val="FDBB63"/>
              </a:buClr>
            </a:pPr>
            <a:endParaRPr lang="en-GB" sz="1600" dirty="0"/>
          </a:p>
          <a:p>
            <a:pPr marL="360">
              <a:lnSpc>
                <a:spcPct val="100000"/>
              </a:lnSpc>
              <a:buClr>
                <a:srgbClr val="FDBB63"/>
              </a:buClr>
            </a:pPr>
            <a:r>
              <a:rPr lang="de-DE" sz="1800" b="0" strike="noStrike" spc="-1" dirty="0">
                <a:solidFill>
                  <a:srgbClr val="333333"/>
                </a:solidFill>
                <a:latin typeface="Arial"/>
                <a:ea typeface="Arial"/>
              </a:rPr>
              <a:t> </a:t>
            </a:r>
            <a:endParaRPr lang="de-DE" sz="1800" b="0" strike="noStrike" spc="-1" dirty="0">
              <a:solidFill>
                <a:srgbClr val="333333"/>
              </a:solidFill>
              <a:latin typeface="Arial"/>
            </a:endParaRPr>
          </a:p>
          <a:p>
            <a:pPr>
              <a:lnSpc>
                <a:spcPct val="100000"/>
              </a:lnSpc>
            </a:pPr>
            <a:endParaRPr lang="de-DE" sz="1800" b="0" strike="noStrike" spc="-1" dirty="0">
              <a:solidFill>
                <a:srgbClr val="333333"/>
              </a:solidFill>
              <a:latin typeface="Arial"/>
            </a:endParaRPr>
          </a:p>
          <a:p>
            <a:pPr>
              <a:lnSpc>
                <a:spcPct val="100000"/>
              </a:lnSpc>
            </a:pPr>
            <a:endParaRPr lang="de-DE" sz="1800" b="0" strike="noStrike" spc="-1" dirty="0">
              <a:solidFill>
                <a:srgbClr val="333333"/>
              </a:solidFill>
              <a:latin typeface="Arial"/>
            </a:endParaRPr>
          </a:p>
        </p:txBody>
      </p:sp>
      <p:pic>
        <p:nvPicPr>
          <p:cNvPr id="9" name="Google Shape;386;p77">
            <a:extLst>
              <a:ext uri="{FF2B5EF4-FFF2-40B4-BE49-F238E27FC236}">
                <a16:creationId xmlns:a16="http://schemas.microsoft.com/office/drawing/2014/main" id="{CF50B4B0-B798-4CF2-AF68-2BED2EDB2645}"/>
              </a:ext>
            </a:extLst>
          </p:cNvPr>
          <p:cNvPicPr/>
          <p:nvPr/>
        </p:nvPicPr>
        <p:blipFill>
          <a:blip r:embed="rId2">
            <a:alphaModFix/>
          </a:blip>
          <a:stretch/>
        </p:blipFill>
        <p:spPr bwMode="auto">
          <a:xfrm>
            <a:off x="31395" y="929702"/>
            <a:ext cx="6300192" cy="3985681"/>
          </a:xfrm>
          <a:prstGeom prst="rect">
            <a:avLst/>
          </a:prstGeom>
          <a:noFill/>
          <a:ln>
            <a:noFill/>
          </a:ln>
        </p:spPr>
      </p:pic>
      <p:graphicFrame>
        <p:nvGraphicFramePr>
          <p:cNvPr id="10" name="Diagram 9">
            <a:extLst>
              <a:ext uri="{FF2B5EF4-FFF2-40B4-BE49-F238E27FC236}">
                <a16:creationId xmlns:a16="http://schemas.microsoft.com/office/drawing/2014/main" id="{2E0A1D1C-5DBF-4078-93A0-140A1D485FB7}"/>
              </a:ext>
            </a:extLst>
          </p:cNvPr>
          <p:cNvGraphicFramePr/>
          <p:nvPr/>
        </p:nvGraphicFramePr>
        <p:xfrm>
          <a:off x="215516" y="3579862"/>
          <a:ext cx="8712968" cy="1170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E07C377F-CE5B-43BA-B8EF-D161E8751DA2}"/>
              </a:ext>
            </a:extLst>
          </p:cNvPr>
          <p:cNvPicPr>
            <a:picLocks noChangeAspect="1"/>
          </p:cNvPicPr>
          <p:nvPr/>
        </p:nvPicPr>
        <p:blipFill rotWithShape="1">
          <a:blip r:embed="rId8"/>
          <a:srcRect r="4912"/>
          <a:stretch/>
        </p:blipFill>
        <p:spPr>
          <a:xfrm>
            <a:off x="6202335" y="1063909"/>
            <a:ext cx="2855401" cy="2381747"/>
          </a:xfrm>
          <a:prstGeom prst="rect">
            <a:avLst/>
          </a:prstGeom>
        </p:spPr>
      </p:pic>
      <p:sp>
        <p:nvSpPr>
          <p:cNvPr id="7" name="Oval 6">
            <a:extLst>
              <a:ext uri="{FF2B5EF4-FFF2-40B4-BE49-F238E27FC236}">
                <a16:creationId xmlns:a16="http://schemas.microsoft.com/office/drawing/2014/main" id="{626A7497-448D-4C8A-8BC7-9CE15C9FCD29}"/>
              </a:ext>
            </a:extLst>
          </p:cNvPr>
          <p:cNvSpPr/>
          <p:nvPr/>
        </p:nvSpPr>
        <p:spPr>
          <a:xfrm>
            <a:off x="8275320" y="2080260"/>
            <a:ext cx="434340" cy="129540"/>
          </a:xfrm>
          <a:prstGeom prst="ellipse">
            <a:avLst/>
          </a:prstGeom>
          <a:solidFill>
            <a:srgbClr val="00B050">
              <a:alpha val="32157"/>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3" name="Content Placeholder 3">
            <a:extLst>
              <a:ext uri="{FF2B5EF4-FFF2-40B4-BE49-F238E27FC236}">
                <a16:creationId xmlns:a16="http://schemas.microsoft.com/office/drawing/2014/main" id="{DCE21CB1-2C11-4BDD-B0A3-134093DCF28A}"/>
              </a:ext>
            </a:extLst>
          </p:cNvPr>
          <p:cNvGraphicFramePr>
            <a:graphicFrameLocks/>
          </p:cNvGraphicFramePr>
          <p:nvPr>
            <p:extLst>
              <p:ext uri="{D42A27DB-BD31-4B8C-83A1-F6EECF244321}">
                <p14:modId xmlns:p14="http://schemas.microsoft.com/office/powerpoint/2010/main" val="3553192782"/>
              </p:ext>
            </p:extLst>
          </p:nvPr>
        </p:nvGraphicFramePr>
        <p:xfrm>
          <a:off x="76868" y="929702"/>
          <a:ext cx="5938385" cy="1483735"/>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629115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30a17bd647d_1_1"/>
          <p:cNvSpPr txBox="1">
            <a:spLocks noGrp="1"/>
          </p:cNvSpPr>
          <p:nvPr>
            <p:ph type="title"/>
          </p:nvPr>
        </p:nvSpPr>
        <p:spPr>
          <a:xfrm>
            <a:off x="108000" y="36000"/>
            <a:ext cx="6700950" cy="590625"/>
          </a:xfrm>
          <a:prstGeom prst="rect">
            <a:avLst/>
          </a:prstGeom>
        </p:spPr>
        <p:txBody>
          <a:bodyPr spcFirstLastPara="1" wrap="square" lIns="68569" tIns="34275" rIns="68569" bIns="34275" anchor="b" anchorCtr="0">
            <a:noAutofit/>
          </a:bodyPr>
          <a:lstStyle/>
          <a:p>
            <a:r>
              <a:rPr lang="en-US" sz="1800" dirty="0"/>
              <a:t>Pilot: GSI accelerator facility</a:t>
            </a:r>
            <a:endParaRPr sz="1800" dirty="0"/>
          </a:p>
        </p:txBody>
      </p:sp>
      <p:pic>
        <p:nvPicPr>
          <p:cNvPr id="232" name="Google Shape;232;g30a17bd647d_1_1"/>
          <p:cNvPicPr preferRelativeResize="0"/>
          <p:nvPr/>
        </p:nvPicPr>
        <p:blipFill>
          <a:blip r:embed="rId3">
            <a:alphaModFix/>
          </a:blip>
          <a:stretch>
            <a:fillRect/>
          </a:stretch>
        </p:blipFill>
        <p:spPr>
          <a:xfrm>
            <a:off x="1472429" y="2009193"/>
            <a:ext cx="5175470" cy="2943620"/>
          </a:xfrm>
          <a:prstGeom prst="rect">
            <a:avLst/>
          </a:prstGeom>
          <a:noFill/>
          <a:ln>
            <a:noFill/>
          </a:ln>
        </p:spPr>
      </p:pic>
      <p:pic>
        <p:nvPicPr>
          <p:cNvPr id="233" name="Google Shape;233;g30a17bd647d_1_1"/>
          <p:cNvPicPr preferRelativeResize="0"/>
          <p:nvPr/>
        </p:nvPicPr>
        <p:blipFill>
          <a:blip r:embed="rId4">
            <a:alphaModFix/>
          </a:blip>
          <a:stretch>
            <a:fillRect/>
          </a:stretch>
        </p:blipFill>
        <p:spPr>
          <a:xfrm>
            <a:off x="860998" y="1296618"/>
            <a:ext cx="1373363" cy="986588"/>
          </a:xfrm>
          <a:prstGeom prst="rect">
            <a:avLst/>
          </a:prstGeom>
          <a:noFill/>
          <a:ln>
            <a:noFill/>
          </a:ln>
          <a:effectLst>
            <a:outerShdw blurRad="57150" dist="19050" dir="5400000" algn="bl" rotWithShape="0">
              <a:srgbClr val="000000">
                <a:alpha val="50000"/>
              </a:srgbClr>
            </a:outerShdw>
          </a:effectLst>
        </p:spPr>
      </p:pic>
      <p:grpSp>
        <p:nvGrpSpPr>
          <p:cNvPr id="234" name="Google Shape;234;g30a17bd647d_1_1"/>
          <p:cNvGrpSpPr/>
          <p:nvPr/>
        </p:nvGrpSpPr>
        <p:grpSpPr>
          <a:xfrm>
            <a:off x="6261076" y="1572000"/>
            <a:ext cx="2383856" cy="595111"/>
            <a:chOff x="8796975" y="2409099"/>
            <a:chExt cx="3178475" cy="793481"/>
          </a:xfrm>
        </p:grpSpPr>
        <p:pic>
          <p:nvPicPr>
            <p:cNvPr id="235" name="Google Shape;235;g30a17bd647d_1_1"/>
            <p:cNvPicPr preferRelativeResize="0"/>
            <p:nvPr/>
          </p:nvPicPr>
          <p:blipFill>
            <a:blip r:embed="rId5">
              <a:alphaModFix/>
            </a:blip>
            <a:stretch>
              <a:fillRect/>
            </a:stretch>
          </p:blipFill>
          <p:spPr>
            <a:xfrm>
              <a:off x="8796975" y="2409099"/>
              <a:ext cx="2949873" cy="717301"/>
            </a:xfrm>
            <a:prstGeom prst="rect">
              <a:avLst/>
            </a:prstGeom>
            <a:noFill/>
            <a:ln>
              <a:noFill/>
            </a:ln>
            <a:effectLst>
              <a:outerShdw blurRad="57150" dist="19050" dir="5400000" algn="bl" rotWithShape="0">
                <a:srgbClr val="000000">
                  <a:alpha val="50000"/>
                </a:srgbClr>
              </a:outerShdw>
            </a:effectLst>
          </p:spPr>
        </p:pic>
        <p:sp>
          <p:nvSpPr>
            <p:cNvPr id="236" name="Google Shape;236;g30a17bd647d_1_1"/>
            <p:cNvSpPr txBox="1"/>
            <p:nvPr/>
          </p:nvSpPr>
          <p:spPr>
            <a:xfrm>
              <a:off x="10993850" y="2941000"/>
              <a:ext cx="981600" cy="261580"/>
            </a:xfrm>
            <a:prstGeom prst="rect">
              <a:avLst/>
            </a:prstGeom>
            <a:noFill/>
            <a:ln>
              <a:noFill/>
            </a:ln>
            <a:effectLst>
              <a:outerShdw blurRad="57150" dist="19050" dir="5400000" algn="bl" rotWithShape="0">
                <a:srgbClr val="000000">
                  <a:alpha val="50000"/>
                </a:srgbClr>
              </a:outerShdw>
            </a:effectLst>
          </p:spPr>
          <p:txBody>
            <a:bodyPr spcFirstLastPara="1" wrap="square" lIns="68569" tIns="68569" rIns="68569" bIns="68569" anchor="t" anchorCtr="0">
              <a:spAutoFit/>
            </a:bodyPr>
            <a:lstStyle/>
            <a:p>
              <a:pPr defTabSz="685800">
                <a:buClr>
                  <a:srgbClr val="000000"/>
                </a:buClr>
              </a:pPr>
              <a:r>
                <a:rPr lang="en-US" sz="375" kern="0">
                  <a:solidFill>
                    <a:srgbClr val="FFFFFF"/>
                  </a:solidFill>
                  <a:latin typeface="Arial"/>
                  <a:cs typeface="Arial"/>
                  <a:sym typeface="Arial"/>
                </a:rPr>
                <a:t>Photo: © GSI: G. Otto</a:t>
              </a:r>
              <a:endParaRPr sz="375" kern="0">
                <a:solidFill>
                  <a:srgbClr val="FFFFFF"/>
                </a:solidFill>
                <a:latin typeface="Arial"/>
                <a:cs typeface="Arial"/>
                <a:sym typeface="Arial"/>
              </a:endParaRPr>
            </a:p>
          </p:txBody>
        </p:sp>
      </p:grpSp>
      <p:grpSp>
        <p:nvGrpSpPr>
          <p:cNvPr id="237" name="Google Shape;237;g30a17bd647d_1_1"/>
          <p:cNvGrpSpPr/>
          <p:nvPr/>
        </p:nvGrpSpPr>
        <p:grpSpPr>
          <a:xfrm>
            <a:off x="3257381" y="1085869"/>
            <a:ext cx="2629238" cy="881782"/>
            <a:chOff x="4343175" y="1447825"/>
            <a:chExt cx="3505650" cy="1175709"/>
          </a:xfrm>
        </p:grpSpPr>
        <p:pic>
          <p:nvPicPr>
            <p:cNvPr id="238" name="Google Shape;238;g30a17bd647d_1_1"/>
            <p:cNvPicPr preferRelativeResize="0"/>
            <p:nvPr/>
          </p:nvPicPr>
          <p:blipFill>
            <a:blip r:embed="rId6">
              <a:alphaModFix/>
            </a:blip>
            <a:stretch>
              <a:fillRect/>
            </a:stretch>
          </p:blipFill>
          <p:spPr>
            <a:xfrm>
              <a:off x="4343175" y="1447825"/>
              <a:ext cx="3505650" cy="1142275"/>
            </a:xfrm>
            <a:prstGeom prst="rect">
              <a:avLst/>
            </a:prstGeom>
            <a:noFill/>
            <a:ln>
              <a:noFill/>
            </a:ln>
            <a:effectLst>
              <a:outerShdw blurRad="57150" dist="19050" dir="5400000" algn="bl" rotWithShape="0">
                <a:srgbClr val="000000">
                  <a:alpha val="50000"/>
                </a:srgbClr>
              </a:outerShdw>
            </a:effectLst>
          </p:spPr>
        </p:pic>
        <p:sp>
          <p:nvSpPr>
            <p:cNvPr id="239" name="Google Shape;239;g30a17bd647d_1_1"/>
            <p:cNvSpPr txBox="1"/>
            <p:nvPr/>
          </p:nvSpPr>
          <p:spPr>
            <a:xfrm>
              <a:off x="4375750" y="2361950"/>
              <a:ext cx="817800" cy="261580"/>
            </a:xfrm>
            <a:prstGeom prst="rect">
              <a:avLst/>
            </a:prstGeom>
            <a:noFill/>
            <a:ln>
              <a:noFill/>
            </a:ln>
          </p:spPr>
          <p:txBody>
            <a:bodyPr spcFirstLastPara="1" wrap="square" lIns="68569" tIns="68569" rIns="68569" bIns="68569" anchor="t" anchorCtr="0">
              <a:spAutoFit/>
            </a:bodyPr>
            <a:lstStyle/>
            <a:p>
              <a:pPr defTabSz="685800">
                <a:buClr>
                  <a:srgbClr val="000000"/>
                </a:buClr>
              </a:pPr>
              <a:r>
                <a:rPr lang="en-US" sz="375" kern="0">
                  <a:solidFill>
                    <a:srgbClr val="EEECE1"/>
                  </a:solidFill>
                  <a:latin typeface="Arial"/>
                  <a:cs typeface="Arial"/>
                  <a:sym typeface="Arial"/>
                </a:rPr>
                <a:t>Photo: © GSI: G. Otto</a:t>
              </a:r>
              <a:endParaRPr sz="375" kern="0">
                <a:solidFill>
                  <a:srgbClr val="EEECE1"/>
                </a:solidFill>
                <a:latin typeface="Arial"/>
                <a:cs typeface="Arial"/>
                <a:sym typeface="Arial"/>
              </a:endParaRPr>
            </a:p>
          </p:txBody>
        </p:sp>
        <p:sp>
          <p:nvSpPr>
            <p:cNvPr id="240" name="Google Shape;240;g30a17bd647d_1_1"/>
            <p:cNvSpPr txBox="1"/>
            <p:nvPr/>
          </p:nvSpPr>
          <p:spPr>
            <a:xfrm>
              <a:off x="6935025" y="2361954"/>
              <a:ext cx="913800" cy="261580"/>
            </a:xfrm>
            <a:prstGeom prst="rect">
              <a:avLst/>
            </a:prstGeom>
            <a:noFill/>
            <a:ln>
              <a:noFill/>
            </a:ln>
          </p:spPr>
          <p:txBody>
            <a:bodyPr spcFirstLastPara="1" wrap="square" lIns="68569" tIns="68569" rIns="68569" bIns="68569" anchor="t" anchorCtr="0">
              <a:spAutoFit/>
            </a:bodyPr>
            <a:lstStyle/>
            <a:p>
              <a:pPr algn="r" defTabSz="685800">
                <a:buClr>
                  <a:srgbClr val="000000"/>
                </a:buClr>
              </a:pPr>
              <a:r>
                <a:rPr lang="en-US" sz="375" kern="0">
                  <a:solidFill>
                    <a:srgbClr val="EEECE1"/>
                  </a:solidFill>
                  <a:latin typeface="Arial"/>
                  <a:cs typeface="Arial"/>
                  <a:sym typeface="Arial"/>
                </a:rPr>
                <a:t>Photo: © GSI J. Hosan</a:t>
              </a:r>
              <a:endParaRPr sz="375" kern="0">
                <a:solidFill>
                  <a:srgbClr val="EEECE1"/>
                </a:solidFill>
                <a:latin typeface="Arial"/>
                <a:cs typeface="Arial"/>
                <a:sym typeface="Arial"/>
              </a:endParaRPr>
            </a:p>
          </p:txBody>
        </p:sp>
      </p:grpSp>
      <p:grpSp>
        <p:nvGrpSpPr>
          <p:cNvPr id="241" name="Google Shape;241;g30a17bd647d_1_1"/>
          <p:cNvGrpSpPr/>
          <p:nvPr/>
        </p:nvGrpSpPr>
        <p:grpSpPr>
          <a:xfrm>
            <a:off x="6663301" y="3914662"/>
            <a:ext cx="2318281" cy="986587"/>
            <a:chOff x="8884400" y="5219549"/>
            <a:chExt cx="3091040" cy="1315449"/>
          </a:xfrm>
        </p:grpSpPr>
        <p:pic>
          <p:nvPicPr>
            <p:cNvPr id="242" name="Google Shape;242;g30a17bd647d_1_1"/>
            <p:cNvPicPr preferRelativeResize="0"/>
            <p:nvPr/>
          </p:nvPicPr>
          <p:blipFill>
            <a:blip r:embed="rId7">
              <a:alphaModFix/>
            </a:blip>
            <a:stretch>
              <a:fillRect/>
            </a:stretch>
          </p:blipFill>
          <p:spPr>
            <a:xfrm>
              <a:off x="8884400" y="5219549"/>
              <a:ext cx="3003628" cy="1315449"/>
            </a:xfrm>
            <a:prstGeom prst="rect">
              <a:avLst/>
            </a:prstGeom>
            <a:noFill/>
            <a:ln>
              <a:noFill/>
            </a:ln>
            <a:effectLst>
              <a:outerShdw blurRad="57150" dist="19050" dir="5400000" algn="bl" rotWithShape="0">
                <a:srgbClr val="000000">
                  <a:alpha val="50000"/>
                </a:srgbClr>
              </a:outerShdw>
            </a:effectLst>
          </p:spPr>
        </p:pic>
        <p:sp>
          <p:nvSpPr>
            <p:cNvPr id="243" name="Google Shape;243;g30a17bd647d_1_1"/>
            <p:cNvSpPr txBox="1"/>
            <p:nvPr/>
          </p:nvSpPr>
          <p:spPr>
            <a:xfrm rot="5400000">
              <a:off x="11200100" y="5746486"/>
              <a:ext cx="1289100" cy="261580"/>
            </a:xfrm>
            <a:prstGeom prst="rect">
              <a:avLst/>
            </a:prstGeom>
            <a:noFill/>
            <a:ln>
              <a:noFill/>
            </a:ln>
            <a:effectLst>
              <a:outerShdw blurRad="57150" dist="19050" dir="5400000" algn="bl" rotWithShape="0">
                <a:srgbClr val="000000">
                  <a:alpha val="50000"/>
                </a:srgbClr>
              </a:outerShdw>
            </a:effectLst>
          </p:spPr>
          <p:txBody>
            <a:bodyPr spcFirstLastPara="1" wrap="square" lIns="68569" tIns="68569" rIns="68569" bIns="68569" anchor="t" anchorCtr="0">
              <a:spAutoFit/>
            </a:bodyPr>
            <a:lstStyle/>
            <a:p>
              <a:pPr algn="r" defTabSz="685800">
                <a:buClr>
                  <a:srgbClr val="000000"/>
                </a:buClr>
              </a:pPr>
              <a:r>
                <a:rPr lang="en-US" sz="375" kern="0">
                  <a:solidFill>
                    <a:srgbClr val="EEECE1"/>
                  </a:solidFill>
                  <a:latin typeface="Arial"/>
                  <a:cs typeface="Arial"/>
                  <a:sym typeface="Arial"/>
                </a:rPr>
                <a:t>Photo: T. Ernsting/HA Hessen Agentur</a:t>
              </a:r>
              <a:endParaRPr sz="375" kern="0">
                <a:solidFill>
                  <a:srgbClr val="EEECE1"/>
                </a:solidFill>
                <a:latin typeface="Arial"/>
                <a:cs typeface="Arial"/>
                <a:sym typeface="Arial"/>
              </a:endParaRPr>
            </a:p>
          </p:txBody>
        </p:sp>
      </p:grpSp>
      <p:grpSp>
        <p:nvGrpSpPr>
          <p:cNvPr id="244" name="Google Shape;244;g30a17bd647d_1_1"/>
          <p:cNvGrpSpPr/>
          <p:nvPr/>
        </p:nvGrpSpPr>
        <p:grpSpPr>
          <a:xfrm>
            <a:off x="2099813" y="1628250"/>
            <a:ext cx="1090350" cy="1537200"/>
            <a:chOff x="2799750" y="2171000"/>
            <a:chExt cx="1453800" cy="2049600"/>
          </a:xfrm>
        </p:grpSpPr>
        <p:sp>
          <p:nvSpPr>
            <p:cNvPr id="245" name="Google Shape;245;g30a17bd647d_1_1"/>
            <p:cNvSpPr/>
            <p:nvPr/>
          </p:nvSpPr>
          <p:spPr>
            <a:xfrm>
              <a:off x="2799750" y="2171000"/>
              <a:ext cx="1327800" cy="643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buSzPts val="1100"/>
              </a:pPr>
              <a:r>
                <a:rPr lang="en-US" sz="1050" b="1" kern="0">
                  <a:solidFill>
                    <a:srgbClr val="000000"/>
                  </a:solidFill>
                  <a:latin typeface="Arial"/>
                  <a:cs typeface="Arial"/>
                  <a:sym typeface="Arial"/>
                </a:rPr>
                <a:t>Ion sources</a:t>
              </a:r>
              <a:endParaRPr sz="1050" b="1" kern="0">
                <a:solidFill>
                  <a:srgbClr val="000000"/>
                </a:solidFill>
                <a:latin typeface="Arial"/>
                <a:cs typeface="Arial"/>
                <a:sym typeface="Arial"/>
              </a:endParaRPr>
            </a:p>
            <a:p>
              <a:pPr algn="ctr" defTabSz="685800">
                <a:buClr>
                  <a:srgbClr val="000000"/>
                </a:buClr>
                <a:buSzPts val="1100"/>
              </a:pPr>
              <a:r>
                <a:rPr lang="en-US" sz="825" kern="0">
                  <a:solidFill>
                    <a:srgbClr val="000000"/>
                  </a:solidFill>
                  <a:latin typeface="Arial"/>
                  <a:cs typeface="Arial"/>
                  <a:sym typeface="Arial"/>
                </a:rPr>
                <a:t>Type,</a:t>
              </a:r>
              <a:endParaRPr sz="825" kern="0">
                <a:solidFill>
                  <a:srgbClr val="000000"/>
                </a:solidFill>
                <a:latin typeface="Arial"/>
                <a:cs typeface="Arial"/>
                <a:sym typeface="Arial"/>
              </a:endParaRPr>
            </a:p>
            <a:p>
              <a:pPr algn="ctr" defTabSz="685800">
                <a:buClr>
                  <a:srgbClr val="000000"/>
                </a:buClr>
              </a:pPr>
              <a:r>
                <a:rPr lang="en-US" sz="825" kern="0">
                  <a:solidFill>
                    <a:srgbClr val="000000"/>
                  </a:solidFill>
                  <a:latin typeface="Arial"/>
                  <a:cs typeface="Arial"/>
                  <a:sym typeface="Arial"/>
                </a:rPr>
                <a:t>Projectile Ion</a:t>
              </a:r>
              <a:r>
                <a:rPr lang="en-US" sz="1050" kern="0">
                  <a:solidFill>
                    <a:srgbClr val="000000"/>
                  </a:solidFill>
                  <a:latin typeface="Arial"/>
                  <a:cs typeface="Arial"/>
                  <a:sym typeface="Arial"/>
                </a:rPr>
                <a:t>…</a:t>
              </a:r>
              <a:endParaRPr sz="1050" kern="0">
                <a:solidFill>
                  <a:srgbClr val="000000"/>
                </a:solidFill>
                <a:latin typeface="Arial"/>
                <a:cs typeface="Arial"/>
                <a:sym typeface="Arial"/>
              </a:endParaRPr>
            </a:p>
          </p:txBody>
        </p:sp>
        <p:cxnSp>
          <p:nvCxnSpPr>
            <p:cNvPr id="246" name="Google Shape;246;g30a17bd647d_1_1"/>
            <p:cNvCxnSpPr>
              <a:stCxn id="245" idx="2"/>
            </p:cNvCxnSpPr>
            <p:nvPr/>
          </p:nvCxnSpPr>
          <p:spPr>
            <a:xfrm>
              <a:off x="3463650" y="2814500"/>
              <a:ext cx="789900" cy="1406100"/>
            </a:xfrm>
            <a:prstGeom prst="straightConnector1">
              <a:avLst/>
            </a:prstGeom>
            <a:noFill/>
            <a:ln w="9525" cap="flat" cmpd="sng">
              <a:solidFill>
                <a:schemeClr val="dk2"/>
              </a:solidFill>
              <a:prstDash val="solid"/>
              <a:round/>
              <a:headEnd type="none" w="med" len="med"/>
              <a:tailEnd type="triangle" w="med" len="med"/>
            </a:ln>
          </p:spPr>
        </p:cxnSp>
      </p:grpSp>
      <p:grpSp>
        <p:nvGrpSpPr>
          <p:cNvPr id="247" name="Google Shape;247;g30a17bd647d_1_1"/>
          <p:cNvGrpSpPr/>
          <p:nvPr/>
        </p:nvGrpSpPr>
        <p:grpSpPr>
          <a:xfrm>
            <a:off x="4081312" y="1806825"/>
            <a:ext cx="1760963" cy="1387350"/>
            <a:chOff x="5441750" y="2409100"/>
            <a:chExt cx="2347950" cy="1849800"/>
          </a:xfrm>
        </p:grpSpPr>
        <p:sp>
          <p:nvSpPr>
            <p:cNvPr id="248" name="Google Shape;248;g30a17bd647d_1_1"/>
            <p:cNvSpPr/>
            <p:nvPr/>
          </p:nvSpPr>
          <p:spPr>
            <a:xfrm>
              <a:off x="5441750" y="2409100"/>
              <a:ext cx="1422900" cy="643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r>
                <a:rPr lang="en-US" sz="1050" b="1" kern="0" dirty="0">
                  <a:solidFill>
                    <a:srgbClr val="000000"/>
                  </a:solidFill>
                  <a:latin typeface="Arial"/>
                  <a:cs typeface="Arial"/>
                  <a:sym typeface="Arial"/>
                </a:rPr>
                <a:t>Accelerators</a:t>
              </a:r>
            </a:p>
            <a:p>
              <a:pPr algn="ctr" defTabSz="685800">
                <a:buClr>
                  <a:srgbClr val="000000"/>
                </a:buClr>
              </a:pPr>
              <a:r>
                <a:rPr lang="en-US" sz="825" kern="0" dirty="0">
                  <a:solidFill>
                    <a:srgbClr val="000000"/>
                  </a:solidFill>
                  <a:latin typeface="Arial"/>
                  <a:cs typeface="Arial"/>
                  <a:sym typeface="Arial"/>
                </a:rPr>
                <a:t>Beam Energy</a:t>
              </a:r>
            </a:p>
            <a:p>
              <a:pPr algn="ctr" defTabSz="685800">
                <a:buClr>
                  <a:srgbClr val="000000"/>
                </a:buClr>
              </a:pPr>
              <a:r>
                <a:rPr lang="en-US" sz="825" kern="0" dirty="0">
                  <a:solidFill>
                    <a:srgbClr val="000000"/>
                  </a:solidFill>
                  <a:latin typeface="Arial"/>
                  <a:cs typeface="Arial"/>
                  <a:sym typeface="Arial"/>
                </a:rPr>
                <a:t>Beam Intensity</a:t>
              </a:r>
              <a:endParaRPr sz="1050" kern="0" dirty="0">
                <a:solidFill>
                  <a:srgbClr val="000000"/>
                </a:solidFill>
                <a:latin typeface="Arial"/>
                <a:cs typeface="Arial"/>
                <a:sym typeface="Arial"/>
              </a:endParaRPr>
            </a:p>
          </p:txBody>
        </p:sp>
        <p:cxnSp>
          <p:nvCxnSpPr>
            <p:cNvPr id="249" name="Google Shape;249;g30a17bd647d_1_1"/>
            <p:cNvCxnSpPr>
              <a:stCxn id="248" idx="2"/>
            </p:cNvCxnSpPr>
            <p:nvPr/>
          </p:nvCxnSpPr>
          <p:spPr>
            <a:xfrm flipH="1">
              <a:off x="5567300" y="3052600"/>
              <a:ext cx="585900" cy="1206300"/>
            </a:xfrm>
            <a:prstGeom prst="straightConnector1">
              <a:avLst/>
            </a:prstGeom>
            <a:noFill/>
            <a:ln w="9525" cap="flat" cmpd="sng">
              <a:solidFill>
                <a:schemeClr val="dk2"/>
              </a:solidFill>
              <a:prstDash val="solid"/>
              <a:round/>
              <a:headEnd type="none" w="med" len="med"/>
              <a:tailEnd type="triangle" w="med" len="med"/>
            </a:ln>
          </p:spPr>
        </p:cxnSp>
        <p:cxnSp>
          <p:nvCxnSpPr>
            <p:cNvPr id="250" name="Google Shape;250;g30a17bd647d_1_1"/>
            <p:cNvCxnSpPr>
              <a:stCxn id="248" idx="2"/>
            </p:cNvCxnSpPr>
            <p:nvPr/>
          </p:nvCxnSpPr>
          <p:spPr>
            <a:xfrm>
              <a:off x="6153200" y="3052600"/>
              <a:ext cx="1636500" cy="894300"/>
            </a:xfrm>
            <a:prstGeom prst="straightConnector1">
              <a:avLst/>
            </a:prstGeom>
            <a:noFill/>
            <a:ln w="9525" cap="flat" cmpd="sng">
              <a:solidFill>
                <a:schemeClr val="dk2"/>
              </a:solidFill>
              <a:prstDash val="solid"/>
              <a:round/>
              <a:headEnd type="none" w="med" len="med"/>
              <a:tailEnd type="triangle" w="med" len="med"/>
            </a:ln>
          </p:spPr>
        </p:cxnSp>
      </p:grpSp>
      <p:grpSp>
        <p:nvGrpSpPr>
          <p:cNvPr id="251" name="Google Shape;251;g30a17bd647d_1_1"/>
          <p:cNvGrpSpPr/>
          <p:nvPr/>
        </p:nvGrpSpPr>
        <p:grpSpPr>
          <a:xfrm>
            <a:off x="5891503" y="2073019"/>
            <a:ext cx="2145488" cy="1490625"/>
            <a:chOff x="7855338" y="2764025"/>
            <a:chExt cx="2860650" cy="1987500"/>
          </a:xfrm>
        </p:grpSpPr>
        <p:sp>
          <p:nvSpPr>
            <p:cNvPr id="252" name="Google Shape;252;g30a17bd647d_1_1"/>
            <p:cNvSpPr/>
            <p:nvPr/>
          </p:nvSpPr>
          <p:spPr>
            <a:xfrm>
              <a:off x="9158688" y="2764025"/>
              <a:ext cx="1557300" cy="643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r>
                <a:rPr lang="en-US" sz="1050" b="1" kern="0">
                  <a:solidFill>
                    <a:srgbClr val="000000"/>
                  </a:solidFill>
                  <a:latin typeface="Arial"/>
                  <a:cs typeface="Arial"/>
                  <a:sym typeface="Arial"/>
                </a:rPr>
                <a:t>Separators</a:t>
              </a:r>
              <a:endParaRPr sz="1050" b="1" kern="0">
                <a:solidFill>
                  <a:srgbClr val="000000"/>
                </a:solidFill>
                <a:latin typeface="Arial"/>
                <a:cs typeface="Arial"/>
                <a:sym typeface="Arial"/>
              </a:endParaRPr>
            </a:p>
            <a:p>
              <a:pPr algn="ctr" defTabSz="685800">
                <a:buClr>
                  <a:srgbClr val="000000"/>
                </a:buClr>
              </a:pPr>
              <a:r>
                <a:rPr lang="en-US" sz="825" kern="0">
                  <a:solidFill>
                    <a:srgbClr val="000000"/>
                  </a:solidFill>
                  <a:latin typeface="Arial"/>
                  <a:cs typeface="Arial"/>
                  <a:sym typeface="Arial"/>
                </a:rPr>
                <a:t>Type, Reaction</a:t>
              </a:r>
              <a:r>
                <a:rPr lang="en-US" sz="1050" kern="0">
                  <a:solidFill>
                    <a:srgbClr val="000000"/>
                  </a:solidFill>
                  <a:latin typeface="Arial"/>
                  <a:cs typeface="Arial"/>
                  <a:sym typeface="Arial"/>
                </a:rPr>
                <a:t>…</a:t>
              </a:r>
              <a:endParaRPr sz="1050" kern="0">
                <a:solidFill>
                  <a:srgbClr val="000000"/>
                </a:solidFill>
                <a:latin typeface="Arial"/>
                <a:cs typeface="Arial"/>
                <a:sym typeface="Arial"/>
              </a:endParaRPr>
            </a:p>
          </p:txBody>
        </p:sp>
        <p:cxnSp>
          <p:nvCxnSpPr>
            <p:cNvPr id="253" name="Google Shape;253;g30a17bd647d_1_1"/>
            <p:cNvCxnSpPr>
              <a:stCxn id="252" idx="2"/>
            </p:cNvCxnSpPr>
            <p:nvPr/>
          </p:nvCxnSpPr>
          <p:spPr>
            <a:xfrm flipH="1">
              <a:off x="7855338" y="3407525"/>
              <a:ext cx="2082000" cy="1344000"/>
            </a:xfrm>
            <a:prstGeom prst="straightConnector1">
              <a:avLst/>
            </a:prstGeom>
            <a:noFill/>
            <a:ln w="9525" cap="flat" cmpd="sng">
              <a:solidFill>
                <a:schemeClr val="dk2"/>
              </a:solidFill>
              <a:prstDash val="solid"/>
              <a:round/>
              <a:headEnd type="none" w="med" len="med"/>
              <a:tailEnd type="triangle" w="med" len="med"/>
            </a:ln>
          </p:spPr>
        </p:cxnSp>
      </p:grpSp>
      <p:grpSp>
        <p:nvGrpSpPr>
          <p:cNvPr id="254" name="Google Shape;254;g30a17bd647d_1_1"/>
          <p:cNvGrpSpPr/>
          <p:nvPr/>
        </p:nvGrpSpPr>
        <p:grpSpPr>
          <a:xfrm>
            <a:off x="4920169" y="3491588"/>
            <a:ext cx="3641625" cy="771975"/>
            <a:chOff x="6560225" y="4655450"/>
            <a:chExt cx="4855500" cy="1029300"/>
          </a:xfrm>
        </p:grpSpPr>
        <p:sp>
          <p:nvSpPr>
            <p:cNvPr id="255" name="Google Shape;255;g30a17bd647d_1_1"/>
            <p:cNvSpPr/>
            <p:nvPr/>
          </p:nvSpPr>
          <p:spPr>
            <a:xfrm>
              <a:off x="9444125" y="4691300"/>
              <a:ext cx="1971600" cy="6435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r>
                <a:rPr lang="en-US" sz="1050" b="1" kern="0">
                  <a:solidFill>
                    <a:srgbClr val="000000"/>
                  </a:solidFill>
                  <a:latin typeface="Arial"/>
                  <a:cs typeface="Arial"/>
                  <a:sym typeface="Arial"/>
                </a:rPr>
                <a:t>Experimental areas</a:t>
              </a:r>
              <a:endParaRPr sz="1050" b="1" kern="0">
                <a:solidFill>
                  <a:srgbClr val="000000"/>
                </a:solidFill>
                <a:latin typeface="Arial"/>
                <a:cs typeface="Arial"/>
                <a:sym typeface="Arial"/>
              </a:endParaRPr>
            </a:p>
            <a:p>
              <a:pPr algn="ctr" defTabSz="685800">
                <a:buClr>
                  <a:srgbClr val="000000"/>
                </a:buClr>
                <a:buSzPts val="1100"/>
              </a:pPr>
              <a:r>
                <a:rPr lang="en-US" sz="825" kern="0">
                  <a:solidFill>
                    <a:srgbClr val="000000"/>
                  </a:solidFill>
                  <a:latin typeface="Arial"/>
                  <a:cs typeface="Arial"/>
                  <a:sym typeface="Arial"/>
                </a:rPr>
                <a:t>Produced Isotope</a:t>
              </a:r>
              <a:endParaRPr sz="825" kern="0">
                <a:solidFill>
                  <a:srgbClr val="000000"/>
                </a:solidFill>
                <a:latin typeface="Arial"/>
                <a:cs typeface="Arial"/>
                <a:sym typeface="Arial"/>
              </a:endParaRPr>
            </a:p>
            <a:p>
              <a:pPr algn="ctr" defTabSz="685800">
                <a:buClr>
                  <a:srgbClr val="000000"/>
                </a:buClr>
              </a:pPr>
              <a:r>
                <a:rPr lang="en-US" sz="825" kern="0">
                  <a:solidFill>
                    <a:srgbClr val="000000"/>
                  </a:solidFill>
                  <a:latin typeface="Arial"/>
                  <a:cs typeface="Arial"/>
                  <a:sym typeface="Arial"/>
                </a:rPr>
                <a:t>Experimental setup</a:t>
              </a:r>
              <a:r>
                <a:rPr lang="en-US" sz="1050" kern="0">
                  <a:solidFill>
                    <a:srgbClr val="000000"/>
                  </a:solidFill>
                  <a:latin typeface="Arial"/>
                  <a:cs typeface="Arial"/>
                  <a:sym typeface="Arial"/>
                </a:rPr>
                <a:t>…</a:t>
              </a:r>
              <a:endParaRPr sz="1050" kern="0">
                <a:solidFill>
                  <a:srgbClr val="000000"/>
                </a:solidFill>
                <a:latin typeface="Arial"/>
                <a:cs typeface="Arial"/>
                <a:sym typeface="Arial"/>
              </a:endParaRPr>
            </a:p>
          </p:txBody>
        </p:sp>
        <p:cxnSp>
          <p:nvCxnSpPr>
            <p:cNvPr id="256" name="Google Shape;256;g30a17bd647d_1_1"/>
            <p:cNvCxnSpPr>
              <a:stCxn id="255" idx="1"/>
            </p:cNvCxnSpPr>
            <p:nvPr/>
          </p:nvCxnSpPr>
          <p:spPr>
            <a:xfrm rot="10800000">
              <a:off x="6560225" y="4655450"/>
              <a:ext cx="2883900" cy="357600"/>
            </a:xfrm>
            <a:prstGeom prst="straightConnector1">
              <a:avLst/>
            </a:prstGeom>
            <a:noFill/>
            <a:ln w="9525" cap="flat" cmpd="sng">
              <a:solidFill>
                <a:schemeClr val="dk2"/>
              </a:solidFill>
              <a:prstDash val="solid"/>
              <a:round/>
              <a:headEnd type="none" w="med" len="med"/>
              <a:tailEnd type="triangle" w="med" len="med"/>
            </a:ln>
          </p:spPr>
        </p:cxnSp>
        <p:cxnSp>
          <p:nvCxnSpPr>
            <p:cNvPr id="257" name="Google Shape;257;g30a17bd647d_1_1"/>
            <p:cNvCxnSpPr>
              <a:stCxn id="255" idx="1"/>
            </p:cNvCxnSpPr>
            <p:nvPr/>
          </p:nvCxnSpPr>
          <p:spPr>
            <a:xfrm flipH="1">
              <a:off x="7529225" y="5013050"/>
              <a:ext cx="1914900" cy="671700"/>
            </a:xfrm>
            <a:prstGeom prst="straightConnector1">
              <a:avLst/>
            </a:prstGeom>
            <a:noFill/>
            <a:ln w="9525" cap="flat" cmpd="sng">
              <a:solidFill>
                <a:schemeClr val="dk2"/>
              </a:solidFill>
              <a:prstDash val="solid"/>
              <a:round/>
              <a:headEnd type="none" w="med" len="med"/>
              <a:tailEnd type="triangle" w="med" len="med"/>
            </a:ln>
          </p:spPr>
        </p:cxnSp>
      </p:grpSp>
      <p:grpSp>
        <p:nvGrpSpPr>
          <p:cNvPr id="258" name="Google Shape;258;g30a17bd647d_1_1"/>
          <p:cNvGrpSpPr/>
          <p:nvPr/>
        </p:nvGrpSpPr>
        <p:grpSpPr>
          <a:xfrm>
            <a:off x="2914687" y="4247663"/>
            <a:ext cx="1066121" cy="762285"/>
            <a:chOff x="3886250" y="5663550"/>
            <a:chExt cx="1421494" cy="1016380"/>
          </a:xfrm>
        </p:grpSpPr>
        <p:pic>
          <p:nvPicPr>
            <p:cNvPr id="259" name="Google Shape;259;g30a17bd647d_1_1"/>
            <p:cNvPicPr preferRelativeResize="0"/>
            <p:nvPr/>
          </p:nvPicPr>
          <p:blipFill>
            <a:blip r:embed="rId8">
              <a:alphaModFix/>
            </a:blip>
            <a:stretch>
              <a:fillRect/>
            </a:stretch>
          </p:blipFill>
          <p:spPr>
            <a:xfrm>
              <a:off x="3945325" y="5663550"/>
              <a:ext cx="1362419" cy="940199"/>
            </a:xfrm>
            <a:prstGeom prst="rect">
              <a:avLst/>
            </a:prstGeom>
            <a:noFill/>
            <a:ln>
              <a:noFill/>
            </a:ln>
          </p:spPr>
        </p:pic>
        <p:sp>
          <p:nvSpPr>
            <p:cNvPr id="260" name="Google Shape;260;g30a17bd647d_1_1"/>
            <p:cNvSpPr txBox="1"/>
            <p:nvPr/>
          </p:nvSpPr>
          <p:spPr>
            <a:xfrm>
              <a:off x="3886250" y="6418350"/>
              <a:ext cx="981600" cy="261580"/>
            </a:xfrm>
            <a:prstGeom prst="rect">
              <a:avLst/>
            </a:prstGeom>
            <a:noFill/>
            <a:ln>
              <a:noFill/>
            </a:ln>
            <a:effectLst>
              <a:outerShdw blurRad="57150" dist="19050" dir="5400000" algn="bl" rotWithShape="0">
                <a:srgbClr val="000000">
                  <a:alpha val="50000"/>
                </a:srgbClr>
              </a:outerShdw>
            </a:effectLst>
          </p:spPr>
          <p:txBody>
            <a:bodyPr spcFirstLastPara="1" wrap="square" lIns="68569" tIns="68569" rIns="68569" bIns="68569" anchor="t" anchorCtr="0">
              <a:spAutoFit/>
            </a:bodyPr>
            <a:lstStyle/>
            <a:p>
              <a:pPr defTabSz="685800">
                <a:buClr>
                  <a:srgbClr val="000000"/>
                </a:buClr>
              </a:pPr>
              <a:r>
                <a:rPr lang="en-US" sz="375" kern="0">
                  <a:solidFill>
                    <a:srgbClr val="FFFFFF"/>
                  </a:solidFill>
                  <a:latin typeface="Arial"/>
                  <a:cs typeface="Arial"/>
                  <a:sym typeface="Arial"/>
                </a:rPr>
                <a:t>Photo: © GSI: G. Otto</a:t>
              </a:r>
              <a:endParaRPr sz="375" kern="0">
                <a:solidFill>
                  <a:srgbClr val="FFFFFF"/>
                </a:solidFill>
                <a:latin typeface="Arial"/>
                <a:cs typeface="Arial"/>
                <a:sym typeface="Arial"/>
              </a:endParaRPr>
            </a:p>
          </p:txBody>
        </p:sp>
      </p:grpSp>
      <p:grpSp>
        <p:nvGrpSpPr>
          <p:cNvPr id="261" name="Google Shape;261;g30a17bd647d_1_1"/>
          <p:cNvGrpSpPr/>
          <p:nvPr/>
        </p:nvGrpSpPr>
        <p:grpSpPr>
          <a:xfrm>
            <a:off x="3123068" y="2859504"/>
            <a:ext cx="3207438" cy="1244138"/>
            <a:chOff x="4164090" y="3812672"/>
            <a:chExt cx="4276584" cy="1658850"/>
          </a:xfrm>
        </p:grpSpPr>
        <p:sp>
          <p:nvSpPr>
            <p:cNvPr id="262" name="Google Shape;262;g30a17bd647d_1_1"/>
            <p:cNvSpPr txBox="1"/>
            <p:nvPr/>
          </p:nvSpPr>
          <p:spPr>
            <a:xfrm rot="900510">
              <a:off x="4195589" y="4288541"/>
              <a:ext cx="861902" cy="357449"/>
            </a:xfrm>
            <a:prstGeom prst="rect">
              <a:avLst/>
            </a:prstGeom>
            <a:noFill/>
            <a:ln>
              <a:noFill/>
            </a:ln>
          </p:spPr>
          <p:txBody>
            <a:bodyPr spcFirstLastPara="1" wrap="square" lIns="68569" tIns="68569" rIns="68569" bIns="68569" anchor="t" anchorCtr="0">
              <a:noAutofit/>
            </a:bodyPr>
            <a:lstStyle/>
            <a:p>
              <a:pPr algn="ctr" defTabSz="685800">
                <a:buClr>
                  <a:srgbClr val="000000"/>
                </a:buClr>
              </a:pPr>
              <a:r>
                <a:rPr lang="en-US" sz="1350" kern="0">
                  <a:solidFill>
                    <a:srgbClr val="333333"/>
                  </a:solidFill>
                  <a:latin typeface="Arial"/>
                  <a:cs typeface="Arial"/>
                  <a:sym typeface="Arial"/>
                </a:rPr>
                <a:t>Unilac</a:t>
              </a:r>
              <a:endParaRPr sz="1350" kern="0">
                <a:solidFill>
                  <a:srgbClr val="333333"/>
                </a:solidFill>
                <a:latin typeface="Arial"/>
                <a:cs typeface="Arial"/>
                <a:sym typeface="Arial"/>
              </a:endParaRPr>
            </a:p>
          </p:txBody>
        </p:sp>
        <p:sp>
          <p:nvSpPr>
            <p:cNvPr id="263" name="Google Shape;263;g30a17bd647d_1_1"/>
            <p:cNvSpPr txBox="1"/>
            <p:nvPr/>
          </p:nvSpPr>
          <p:spPr>
            <a:xfrm rot="1197">
              <a:off x="7578774" y="3812822"/>
              <a:ext cx="861900" cy="357300"/>
            </a:xfrm>
            <a:prstGeom prst="rect">
              <a:avLst/>
            </a:prstGeom>
            <a:noFill/>
            <a:ln>
              <a:noFill/>
            </a:ln>
          </p:spPr>
          <p:txBody>
            <a:bodyPr spcFirstLastPara="1" wrap="square" lIns="68569" tIns="68569" rIns="68569" bIns="68569" anchor="t" anchorCtr="0">
              <a:noAutofit/>
            </a:bodyPr>
            <a:lstStyle/>
            <a:p>
              <a:pPr algn="ctr" defTabSz="685800">
                <a:buClr>
                  <a:srgbClr val="000000"/>
                </a:buClr>
              </a:pPr>
              <a:r>
                <a:rPr lang="en-US" sz="1125" kern="0">
                  <a:solidFill>
                    <a:srgbClr val="333333"/>
                  </a:solidFill>
                  <a:latin typeface="Arial"/>
                  <a:cs typeface="Arial"/>
                  <a:sym typeface="Arial"/>
                </a:rPr>
                <a:t>SIS18</a:t>
              </a:r>
              <a:endParaRPr sz="1125" kern="0">
                <a:solidFill>
                  <a:srgbClr val="333333"/>
                </a:solidFill>
                <a:latin typeface="Arial"/>
                <a:cs typeface="Arial"/>
                <a:sym typeface="Arial"/>
              </a:endParaRPr>
            </a:p>
          </p:txBody>
        </p:sp>
        <p:sp>
          <p:nvSpPr>
            <p:cNvPr id="264" name="Google Shape;264;g30a17bd647d_1_1"/>
            <p:cNvSpPr txBox="1"/>
            <p:nvPr/>
          </p:nvSpPr>
          <p:spPr>
            <a:xfrm rot="1197">
              <a:off x="7068029" y="4193675"/>
              <a:ext cx="861900" cy="357300"/>
            </a:xfrm>
            <a:prstGeom prst="rect">
              <a:avLst/>
            </a:prstGeom>
            <a:noFill/>
            <a:ln>
              <a:noFill/>
            </a:ln>
          </p:spPr>
          <p:txBody>
            <a:bodyPr spcFirstLastPara="1" wrap="square" lIns="68569" tIns="68569" rIns="68569" bIns="68569" anchor="t" anchorCtr="0">
              <a:noAutofit/>
            </a:bodyPr>
            <a:lstStyle/>
            <a:p>
              <a:pPr algn="ctr" defTabSz="685800">
                <a:buClr>
                  <a:srgbClr val="000000"/>
                </a:buClr>
              </a:pPr>
              <a:r>
                <a:rPr lang="en-US" sz="1125" kern="0">
                  <a:solidFill>
                    <a:srgbClr val="333333"/>
                  </a:solidFill>
                  <a:latin typeface="Arial"/>
                  <a:cs typeface="Arial"/>
                  <a:sym typeface="Arial"/>
                </a:rPr>
                <a:t>FRS</a:t>
              </a:r>
              <a:endParaRPr sz="1125" kern="0">
                <a:solidFill>
                  <a:srgbClr val="333333"/>
                </a:solidFill>
                <a:latin typeface="Arial"/>
                <a:cs typeface="Arial"/>
                <a:sym typeface="Arial"/>
              </a:endParaRPr>
            </a:p>
          </p:txBody>
        </p:sp>
        <p:sp>
          <p:nvSpPr>
            <p:cNvPr id="265" name="Google Shape;265;g30a17bd647d_1_1"/>
            <p:cNvSpPr txBox="1"/>
            <p:nvPr/>
          </p:nvSpPr>
          <p:spPr>
            <a:xfrm rot="-2697462">
              <a:off x="7253869" y="4862107"/>
              <a:ext cx="861893" cy="357230"/>
            </a:xfrm>
            <a:prstGeom prst="rect">
              <a:avLst/>
            </a:prstGeom>
            <a:noFill/>
            <a:ln>
              <a:noFill/>
            </a:ln>
          </p:spPr>
          <p:txBody>
            <a:bodyPr spcFirstLastPara="1" wrap="square" lIns="68569" tIns="68569" rIns="68569" bIns="68569" anchor="t" anchorCtr="0">
              <a:noAutofit/>
            </a:bodyPr>
            <a:lstStyle/>
            <a:p>
              <a:pPr algn="ctr" defTabSz="685800">
                <a:buClr>
                  <a:srgbClr val="000000"/>
                </a:buClr>
              </a:pPr>
              <a:r>
                <a:rPr lang="en-US" sz="1125" kern="0">
                  <a:solidFill>
                    <a:srgbClr val="333333"/>
                  </a:solidFill>
                  <a:latin typeface="Arial"/>
                  <a:cs typeface="Arial"/>
                  <a:sym typeface="Arial"/>
                </a:rPr>
                <a:t>ESR</a:t>
              </a:r>
              <a:endParaRPr sz="1125" kern="0">
                <a:solidFill>
                  <a:srgbClr val="333333"/>
                </a:solidFill>
                <a:latin typeface="Arial"/>
                <a:cs typeface="Arial"/>
                <a:sym typeface="Arial"/>
              </a:endParaRPr>
            </a:p>
          </p:txBody>
        </p:sp>
      </p:grpSp>
      <p:grpSp>
        <p:nvGrpSpPr>
          <p:cNvPr id="266" name="Google Shape;266;g30a17bd647d_1_1"/>
          <p:cNvGrpSpPr/>
          <p:nvPr/>
        </p:nvGrpSpPr>
        <p:grpSpPr>
          <a:xfrm>
            <a:off x="2834063" y="3839006"/>
            <a:ext cx="1730025" cy="549225"/>
            <a:chOff x="3778750" y="5118675"/>
            <a:chExt cx="2306700" cy="732300"/>
          </a:xfrm>
        </p:grpSpPr>
        <p:sp>
          <p:nvSpPr>
            <p:cNvPr id="267" name="Google Shape;267;g30a17bd647d_1_1"/>
            <p:cNvSpPr/>
            <p:nvPr/>
          </p:nvSpPr>
          <p:spPr>
            <a:xfrm>
              <a:off x="3778750" y="5118675"/>
              <a:ext cx="1695600" cy="732300"/>
            </a:xfrm>
            <a:prstGeom prst="roundRect">
              <a:avLst>
                <a:gd name="adj" fmla="val 16667"/>
              </a:avLst>
            </a:prstGeom>
            <a:solidFill>
              <a:schemeClr val="lt1"/>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defTabSz="685800">
                <a:buClr>
                  <a:srgbClr val="000000"/>
                </a:buClr>
              </a:pPr>
              <a:r>
                <a:rPr lang="en-US" sz="1050" b="1" kern="0">
                  <a:solidFill>
                    <a:srgbClr val="000000"/>
                  </a:solidFill>
                  <a:latin typeface="Arial"/>
                  <a:cs typeface="Arial"/>
                  <a:sym typeface="Arial"/>
                </a:rPr>
                <a:t>HPC</a:t>
              </a:r>
              <a:endParaRPr sz="1050" b="1" kern="0">
                <a:solidFill>
                  <a:srgbClr val="000000"/>
                </a:solidFill>
                <a:latin typeface="Arial"/>
                <a:cs typeface="Arial"/>
                <a:sym typeface="Arial"/>
              </a:endParaRPr>
            </a:p>
            <a:p>
              <a:pPr algn="ctr" defTabSz="685800">
                <a:buClr>
                  <a:srgbClr val="000000"/>
                </a:buClr>
              </a:pPr>
              <a:r>
                <a:rPr lang="en-US" sz="1050" b="1" i="1" kern="0">
                  <a:solidFill>
                    <a:srgbClr val="000000"/>
                  </a:solidFill>
                  <a:latin typeface="Arial"/>
                  <a:cs typeface="Arial"/>
                  <a:sym typeface="Arial"/>
                </a:rPr>
                <a:t>Green Cube</a:t>
              </a:r>
              <a:endParaRPr sz="1125" b="1" i="1" kern="0">
                <a:solidFill>
                  <a:srgbClr val="333333"/>
                </a:solidFill>
                <a:latin typeface="Arial"/>
                <a:cs typeface="Arial"/>
                <a:sym typeface="Arial"/>
              </a:endParaRPr>
            </a:p>
            <a:p>
              <a:pPr algn="ctr" defTabSz="685800">
                <a:buClr>
                  <a:srgbClr val="000000"/>
                </a:buClr>
              </a:pPr>
              <a:r>
                <a:rPr lang="en-US" sz="825" kern="0">
                  <a:solidFill>
                    <a:srgbClr val="000000"/>
                  </a:solidFill>
                  <a:latin typeface="Arial"/>
                  <a:cs typeface="Arial"/>
                  <a:sym typeface="Arial"/>
                </a:rPr>
                <a:t>Dataset location, size, code repository…</a:t>
              </a:r>
              <a:endParaRPr sz="825" kern="0">
                <a:solidFill>
                  <a:srgbClr val="000000"/>
                </a:solidFill>
                <a:latin typeface="Arial"/>
                <a:cs typeface="Arial"/>
                <a:sym typeface="Arial"/>
              </a:endParaRPr>
            </a:p>
          </p:txBody>
        </p:sp>
        <p:cxnSp>
          <p:nvCxnSpPr>
            <p:cNvPr id="268" name="Google Shape;268;g30a17bd647d_1_1"/>
            <p:cNvCxnSpPr>
              <a:stCxn id="267" idx="3"/>
            </p:cNvCxnSpPr>
            <p:nvPr/>
          </p:nvCxnSpPr>
          <p:spPr>
            <a:xfrm rot="10800000" flipH="1">
              <a:off x="5474350" y="5336925"/>
              <a:ext cx="611100" cy="147900"/>
            </a:xfrm>
            <a:prstGeom prst="straightConnector1">
              <a:avLst/>
            </a:prstGeom>
            <a:noFill/>
            <a:ln w="9525" cap="flat" cmpd="sng">
              <a:solidFill>
                <a:schemeClr val="dk2"/>
              </a:solidFill>
              <a:prstDash val="solid"/>
              <a:round/>
              <a:headEnd type="none" w="med" len="med"/>
              <a:tailEnd type="triangle" w="med" len="med"/>
            </a:ln>
          </p:spPr>
        </p:cxnSp>
      </p:grpSp>
      <p:sp>
        <p:nvSpPr>
          <p:cNvPr id="3" name="Slide Number Placeholder 2">
            <a:extLst>
              <a:ext uri="{FF2B5EF4-FFF2-40B4-BE49-F238E27FC236}">
                <a16:creationId xmlns:a16="http://schemas.microsoft.com/office/drawing/2014/main" id="{F8916409-49BD-5BF2-0549-5B3630EEB77F}"/>
              </a:ext>
            </a:extLst>
          </p:cNvPr>
          <p:cNvSpPr>
            <a:spLocks noGrp="1"/>
          </p:cNvSpPr>
          <p:nvPr>
            <p:ph type="sldNum" idx="12"/>
          </p:nvPr>
        </p:nvSpPr>
        <p:spPr/>
        <p:txBody>
          <a:bodyPr/>
          <a:lstStyle/>
          <a:p>
            <a:pPr defTabSz="685800"/>
            <a:fld id="{00000000-1234-1234-1234-123412341234}" type="slidenum">
              <a:rPr lang="en-US" kern="0"/>
              <a:pPr defTabSz="685800"/>
              <a:t>7</a:t>
            </a:fld>
            <a:endParaRPr lang="en-US" ker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2"/>
                                        </p:tgtEl>
                                        <p:attrNameLst>
                                          <p:attrName>style.visibility</p:attrName>
                                        </p:attrNameLst>
                                      </p:cBhvr>
                                      <p:to>
                                        <p:strVal val="visible"/>
                                      </p:to>
                                    </p:set>
                                    <p:animEffect transition="in" filter="fade">
                                      <p:cBhvr>
                                        <p:cTn id="7" dur="1000"/>
                                        <p:tgtEl>
                                          <p:spTgt spid="23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1"/>
                                        </p:tgtEl>
                                        <p:attrNameLst>
                                          <p:attrName>style.visibility</p:attrName>
                                        </p:attrNameLst>
                                      </p:cBhvr>
                                      <p:to>
                                        <p:strVal val="visible"/>
                                      </p:to>
                                    </p:set>
                                    <p:animEffect transition="in" filter="fade">
                                      <p:cBhvr>
                                        <p:cTn id="11" dur="1000"/>
                                        <p:tgtEl>
                                          <p:spTgt spid="26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44"/>
                                        </p:tgtEl>
                                        <p:attrNameLst>
                                          <p:attrName>style.visibility</p:attrName>
                                        </p:attrNameLst>
                                      </p:cBhvr>
                                      <p:to>
                                        <p:strVal val="visible"/>
                                      </p:to>
                                    </p:set>
                                    <p:animEffect transition="in" filter="fade">
                                      <p:cBhvr>
                                        <p:cTn id="16" dur="1000"/>
                                        <p:tgtEl>
                                          <p:spTgt spid="244"/>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33"/>
                                        </p:tgtEl>
                                        <p:attrNameLst>
                                          <p:attrName>style.visibility</p:attrName>
                                        </p:attrNameLst>
                                      </p:cBhvr>
                                      <p:to>
                                        <p:strVal val="visible"/>
                                      </p:to>
                                    </p:set>
                                    <p:animEffect transition="in" filter="fade">
                                      <p:cBhvr>
                                        <p:cTn id="20" dur="1000"/>
                                        <p:tgtEl>
                                          <p:spTgt spid="23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47"/>
                                        </p:tgtEl>
                                        <p:attrNameLst>
                                          <p:attrName>style.visibility</p:attrName>
                                        </p:attrNameLst>
                                      </p:cBhvr>
                                      <p:to>
                                        <p:strVal val="visible"/>
                                      </p:to>
                                    </p:set>
                                    <p:animEffect transition="in" filter="fade">
                                      <p:cBhvr>
                                        <p:cTn id="25" dur="1000"/>
                                        <p:tgtEl>
                                          <p:spTgt spid="247"/>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37"/>
                                        </p:tgtEl>
                                        <p:attrNameLst>
                                          <p:attrName>style.visibility</p:attrName>
                                        </p:attrNameLst>
                                      </p:cBhvr>
                                      <p:to>
                                        <p:strVal val="visible"/>
                                      </p:to>
                                    </p:set>
                                    <p:animEffect transition="in" filter="fade">
                                      <p:cBhvr>
                                        <p:cTn id="29" dur="1000"/>
                                        <p:tgtEl>
                                          <p:spTgt spid="23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251"/>
                                        </p:tgtEl>
                                        <p:attrNameLst>
                                          <p:attrName>style.visibility</p:attrName>
                                        </p:attrNameLst>
                                      </p:cBhvr>
                                      <p:to>
                                        <p:strVal val="visible"/>
                                      </p:to>
                                    </p:set>
                                    <p:animEffect transition="in" filter="fade">
                                      <p:cBhvr>
                                        <p:cTn id="34" dur="1000"/>
                                        <p:tgtEl>
                                          <p:spTgt spid="251"/>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234"/>
                                        </p:tgtEl>
                                        <p:attrNameLst>
                                          <p:attrName>style.visibility</p:attrName>
                                        </p:attrNameLst>
                                      </p:cBhvr>
                                      <p:to>
                                        <p:strVal val="visible"/>
                                      </p:to>
                                    </p:set>
                                    <p:animEffect transition="in" filter="fade">
                                      <p:cBhvr>
                                        <p:cTn id="38" dur="1000"/>
                                        <p:tgtEl>
                                          <p:spTgt spid="23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54"/>
                                        </p:tgtEl>
                                        <p:attrNameLst>
                                          <p:attrName>style.visibility</p:attrName>
                                        </p:attrNameLst>
                                      </p:cBhvr>
                                      <p:to>
                                        <p:strVal val="visible"/>
                                      </p:to>
                                    </p:set>
                                    <p:animEffect transition="in" filter="fade">
                                      <p:cBhvr>
                                        <p:cTn id="43" dur="1000"/>
                                        <p:tgtEl>
                                          <p:spTgt spid="254"/>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41"/>
                                        </p:tgtEl>
                                        <p:attrNameLst>
                                          <p:attrName>style.visibility</p:attrName>
                                        </p:attrNameLst>
                                      </p:cBhvr>
                                      <p:to>
                                        <p:strVal val="visible"/>
                                      </p:to>
                                    </p:set>
                                    <p:animEffect transition="in" filter="fade">
                                      <p:cBhvr>
                                        <p:cTn id="47" dur="1000"/>
                                        <p:tgtEl>
                                          <p:spTgt spid="24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66"/>
                                        </p:tgtEl>
                                        <p:attrNameLst>
                                          <p:attrName>style.visibility</p:attrName>
                                        </p:attrNameLst>
                                      </p:cBhvr>
                                      <p:to>
                                        <p:strVal val="visible"/>
                                      </p:to>
                                    </p:set>
                                    <p:animEffect transition="in" filter="fade">
                                      <p:cBhvr>
                                        <p:cTn id="52" dur="1000"/>
                                        <p:tgtEl>
                                          <p:spTgt spid="266"/>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258"/>
                                        </p:tgtEl>
                                        <p:attrNameLst>
                                          <p:attrName>style.visibility</p:attrName>
                                        </p:attrNameLst>
                                      </p:cBhvr>
                                      <p:to>
                                        <p:strVal val="visible"/>
                                      </p:to>
                                    </p:set>
                                    <p:animEffect transition="in" filter="fade">
                                      <p:cBhvr>
                                        <p:cTn id="56" dur="10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307286ffb6b_0_2"/>
          <p:cNvSpPr txBox="1">
            <a:spLocks noGrp="1"/>
          </p:cNvSpPr>
          <p:nvPr>
            <p:ph type="title"/>
          </p:nvPr>
        </p:nvSpPr>
        <p:spPr>
          <a:xfrm>
            <a:off x="108000" y="36000"/>
            <a:ext cx="6513148" cy="590625"/>
          </a:xfrm>
          <a:prstGeom prst="rect">
            <a:avLst/>
          </a:prstGeom>
        </p:spPr>
        <p:txBody>
          <a:bodyPr spcFirstLastPara="1" wrap="square" lIns="68569" tIns="34275" rIns="68569" bIns="34275" anchor="b" anchorCtr="0">
            <a:noAutofit/>
          </a:bodyPr>
          <a:lstStyle/>
          <a:p>
            <a:r>
              <a:rPr lang="en-US" sz="1800" dirty="0"/>
              <a:t>Pilot: Standard Workflow in Experimental Nuclear Physics</a:t>
            </a:r>
            <a:endParaRPr sz="1800" dirty="0"/>
          </a:p>
        </p:txBody>
      </p:sp>
      <p:sp>
        <p:nvSpPr>
          <p:cNvPr id="164" name="Google Shape;164;g307286ffb6b_0_2"/>
          <p:cNvSpPr txBox="1">
            <a:spLocks noGrp="1"/>
          </p:cNvSpPr>
          <p:nvPr>
            <p:ph type="body" idx="1"/>
          </p:nvPr>
        </p:nvSpPr>
        <p:spPr>
          <a:xfrm>
            <a:off x="457200" y="1200150"/>
            <a:ext cx="4722525" cy="2869197"/>
          </a:xfrm>
          <a:prstGeom prst="rect">
            <a:avLst/>
          </a:prstGeom>
        </p:spPr>
        <p:txBody>
          <a:bodyPr spcFirstLastPara="1" wrap="square" lIns="68569" tIns="34275" rIns="68569" bIns="34275" anchor="t" anchorCtr="0">
            <a:noAutofit/>
          </a:bodyPr>
          <a:lstStyle/>
          <a:p>
            <a:r>
              <a:rPr lang="en-US" dirty="0"/>
              <a:t>Workflow is representative of experimental procedures at GSI and similar facilities.</a:t>
            </a:r>
            <a:endParaRPr dirty="0"/>
          </a:p>
          <a:p>
            <a:pPr marL="0" indent="0">
              <a:buNone/>
            </a:pPr>
            <a:endParaRPr dirty="0"/>
          </a:p>
          <a:p>
            <a:r>
              <a:rPr lang="en-US" dirty="0"/>
              <a:t>Each stage generates specific metadata crucial for data management.</a:t>
            </a:r>
            <a:endParaRPr dirty="0"/>
          </a:p>
          <a:p>
            <a:pPr marL="0" indent="0">
              <a:buNone/>
            </a:pPr>
            <a:endParaRPr dirty="0"/>
          </a:p>
          <a:p>
            <a:r>
              <a:rPr lang="en-US" dirty="0"/>
              <a:t>Our metadata stratification and categorization is grounded in this workflow.</a:t>
            </a:r>
            <a:endParaRPr dirty="0"/>
          </a:p>
        </p:txBody>
      </p:sp>
      <p:pic>
        <p:nvPicPr>
          <p:cNvPr id="165" name="Google Shape;165;g307286ffb6b_0_2"/>
          <p:cNvPicPr preferRelativeResize="0"/>
          <p:nvPr/>
        </p:nvPicPr>
        <p:blipFill>
          <a:blip r:embed="rId3">
            <a:alphaModFix/>
          </a:blip>
          <a:stretch>
            <a:fillRect/>
          </a:stretch>
        </p:blipFill>
        <p:spPr>
          <a:xfrm>
            <a:off x="5091657" y="903244"/>
            <a:ext cx="4054219" cy="4071583"/>
          </a:xfrm>
          <a:prstGeom prst="rect">
            <a:avLst/>
          </a:prstGeom>
          <a:noFill/>
          <a:ln>
            <a:noFill/>
          </a:ln>
        </p:spPr>
      </p:pic>
      <p:pic>
        <p:nvPicPr>
          <p:cNvPr id="166" name="Google Shape;166;g307286ffb6b_0_2"/>
          <p:cNvPicPr preferRelativeResize="0"/>
          <p:nvPr/>
        </p:nvPicPr>
        <p:blipFill>
          <a:blip r:embed="rId4">
            <a:alphaModFix/>
          </a:blip>
          <a:stretch>
            <a:fillRect/>
          </a:stretch>
        </p:blipFill>
        <p:spPr>
          <a:xfrm>
            <a:off x="5334494" y="903582"/>
            <a:ext cx="3457125" cy="4071583"/>
          </a:xfrm>
          <a:prstGeom prst="rect">
            <a:avLst/>
          </a:prstGeom>
          <a:noFill/>
          <a:ln>
            <a:noFill/>
          </a:ln>
        </p:spPr>
      </p:pic>
      <p:sp>
        <p:nvSpPr>
          <p:cNvPr id="3" name="Slide Number Placeholder 2">
            <a:extLst>
              <a:ext uri="{FF2B5EF4-FFF2-40B4-BE49-F238E27FC236}">
                <a16:creationId xmlns:a16="http://schemas.microsoft.com/office/drawing/2014/main" id="{0635804C-2B1C-9AB8-2C98-4002EC831148}"/>
              </a:ext>
            </a:extLst>
          </p:cNvPr>
          <p:cNvSpPr>
            <a:spLocks noGrp="1"/>
          </p:cNvSpPr>
          <p:nvPr>
            <p:ph type="sldNum" idx="12"/>
          </p:nvPr>
        </p:nvSpPr>
        <p:spPr/>
        <p:txBody>
          <a:bodyPr/>
          <a:lstStyle/>
          <a:p>
            <a:pPr defTabSz="685800"/>
            <a:fld id="{00000000-1234-1234-1234-123412341234}" type="slidenum">
              <a:rPr lang="en-US" kern="0"/>
              <a:pPr defTabSz="685800"/>
              <a:t>8</a:t>
            </a:fld>
            <a:endParaRPr lang="en-US" ker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fade">
                                      <p:cBhvr>
                                        <p:cTn id="7" dur="1000"/>
                                        <p:tgtEl>
                                          <p:spTgt spid="1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5"/>
                                        </p:tgtEl>
                                        <p:attrNameLst>
                                          <p:attrName>style.visibility</p:attrName>
                                        </p:attrNameLst>
                                      </p:cBhvr>
                                      <p:to>
                                        <p:strVal val="visible"/>
                                      </p:to>
                                    </p:set>
                                    <p:animEffect transition="in" filter="fade">
                                      <p:cBhvr>
                                        <p:cTn id="12" dur="1000"/>
                                        <p:tgtEl>
                                          <p:spTgt spid="165"/>
                                        </p:tgtEl>
                                      </p:cBhvr>
                                    </p:animEffect>
                                  </p:childTnLst>
                                </p:cTn>
                              </p:par>
                              <p:par>
                                <p:cTn id="13" presetID="10" presetClass="exit" presetSubtype="0" fill="hold" nodeType="withEffect">
                                  <p:stCondLst>
                                    <p:cond delay="0"/>
                                  </p:stCondLst>
                                  <p:childTnLst>
                                    <p:animEffect transition="out" filter="fade">
                                      <p:cBhvr>
                                        <p:cTn id="14" dur="1000"/>
                                        <p:tgtEl>
                                          <p:spTgt spid="166"/>
                                        </p:tgtEl>
                                      </p:cBhvr>
                                    </p:animEffect>
                                    <p:set>
                                      <p:cBhvr>
                                        <p:cTn id="15" dur="1" fill="hold">
                                          <p:stCondLst>
                                            <p:cond delay="1000"/>
                                          </p:stCondLst>
                                        </p:cTn>
                                        <p:tgtEl>
                                          <p:spTgt spid="166"/>
                                        </p:tgtEl>
                                        <p:attrNameLst>
                                          <p:attrName>style.visibility</p:attrName>
                                        </p:attrNameLst>
                                      </p:cBhvr>
                                      <p:to>
                                        <p:strVal val="hidden"/>
                                      </p:to>
                                    </p:set>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164">
                                            <p:txEl>
                                              <p:pRg st="0" end="0"/>
                                            </p:txEl>
                                          </p:spTgt>
                                        </p:tgtEl>
                                        <p:attrNameLst>
                                          <p:attrName>style.visibility</p:attrName>
                                        </p:attrNameLst>
                                      </p:cBhvr>
                                      <p:to>
                                        <p:strVal val="visible"/>
                                      </p:to>
                                    </p:set>
                                    <p:anim calcmode="lin" valueType="num">
                                      <p:cBhvr additive="base">
                                        <p:cTn id="19" dur="1000"/>
                                        <p:tgtEl>
                                          <p:spTgt spid="164">
                                            <p:txEl>
                                              <p:pRg st="0" end="0"/>
                                            </p:txEl>
                                          </p:spTgt>
                                        </p:tgtEl>
                                        <p:attrNameLst>
                                          <p:attrName>ppt_x</p:attrName>
                                        </p:attrNameLst>
                                      </p:cBhvr>
                                      <p:tavLst>
                                        <p:tav tm="0">
                                          <p:val>
                                            <p:strVal val="#ppt_x-1"/>
                                          </p:val>
                                        </p:tav>
                                        <p:tav tm="100000">
                                          <p:val>
                                            <p:strVal val="#ppt_x"/>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64">
                                            <p:txEl>
                                              <p:pRg st="2" end="2"/>
                                            </p:txEl>
                                          </p:spTgt>
                                        </p:tgtEl>
                                        <p:attrNameLst>
                                          <p:attrName>style.visibility</p:attrName>
                                        </p:attrNameLst>
                                      </p:cBhvr>
                                      <p:to>
                                        <p:strVal val="visible"/>
                                      </p:to>
                                    </p:set>
                                    <p:anim calcmode="lin" valueType="num">
                                      <p:cBhvr additive="base">
                                        <p:cTn id="23" dur="1000"/>
                                        <p:tgtEl>
                                          <p:spTgt spid="164">
                                            <p:txEl>
                                              <p:pRg st="2" end="2"/>
                                            </p:txEl>
                                          </p:spTgt>
                                        </p:tgtEl>
                                        <p:attrNameLst>
                                          <p:attrName>ppt_x</p:attrName>
                                        </p:attrNameLst>
                                      </p:cBhvr>
                                      <p:tavLst>
                                        <p:tav tm="0">
                                          <p:val>
                                            <p:strVal val="#ppt_x-1"/>
                                          </p:val>
                                        </p:tav>
                                        <p:tav tm="100000">
                                          <p:val>
                                            <p:strVal val="#ppt_x"/>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64">
                                            <p:txEl>
                                              <p:pRg st="4" end="4"/>
                                            </p:txEl>
                                          </p:spTgt>
                                        </p:tgtEl>
                                        <p:attrNameLst>
                                          <p:attrName>style.visibility</p:attrName>
                                        </p:attrNameLst>
                                      </p:cBhvr>
                                      <p:to>
                                        <p:strVal val="visible"/>
                                      </p:to>
                                    </p:set>
                                    <p:anim calcmode="lin" valueType="num">
                                      <p:cBhvr additive="base">
                                        <p:cTn id="27" dur="1000"/>
                                        <p:tgtEl>
                                          <p:spTgt spid="164">
                                            <p:txEl>
                                              <p:pRg st="4" end="4"/>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8" name="TextShape 1">
            <a:extLst>
              <a:ext uri="{FF2B5EF4-FFF2-40B4-BE49-F238E27FC236}">
                <a16:creationId xmlns:a16="http://schemas.microsoft.com/office/drawing/2014/main" id="{0F303BA0-4DF9-4B11-9C1E-0CF43C040888}"/>
              </a:ext>
            </a:extLst>
          </p:cNvPr>
          <p:cNvSpPr txBox="1"/>
          <p:nvPr/>
        </p:nvSpPr>
        <p:spPr>
          <a:xfrm>
            <a:off x="108000" y="36000"/>
            <a:ext cx="6700680" cy="590400"/>
          </a:xfrm>
          <a:prstGeom prst="rect">
            <a:avLst/>
          </a:prstGeom>
          <a:noFill/>
          <a:ln>
            <a:noFill/>
          </a:ln>
        </p:spPr>
        <p:txBody>
          <a:bodyPr anchor="b"/>
          <a:lstStyle/>
          <a:p>
            <a:r>
              <a:rPr lang="en-GB" b="1" strike="noStrike" spc="-1" dirty="0">
                <a:solidFill>
                  <a:srgbClr val="333333"/>
                </a:solidFill>
                <a:latin typeface="Arial"/>
                <a:ea typeface="Arial"/>
              </a:rPr>
              <a:t>Pilot: Stratifying metadata structure</a:t>
            </a:r>
            <a:endParaRPr lang="de-DE" spc="-1" dirty="0">
              <a:solidFill>
                <a:srgbClr val="000000"/>
              </a:solidFill>
            </a:endParaRPr>
          </a:p>
        </p:txBody>
      </p:sp>
      <p:grpSp>
        <p:nvGrpSpPr>
          <p:cNvPr id="2" name="Group 1">
            <a:extLst>
              <a:ext uri="{FF2B5EF4-FFF2-40B4-BE49-F238E27FC236}">
                <a16:creationId xmlns:a16="http://schemas.microsoft.com/office/drawing/2014/main" id="{9EB89A7A-762F-4244-A31C-EC5BABFEAA9A}"/>
              </a:ext>
            </a:extLst>
          </p:cNvPr>
          <p:cNvGrpSpPr/>
          <p:nvPr/>
        </p:nvGrpSpPr>
        <p:grpSpPr>
          <a:xfrm>
            <a:off x="-212371" y="859381"/>
            <a:ext cx="9534873" cy="4085150"/>
            <a:chOff x="-912536" y="537650"/>
            <a:chExt cx="10709876" cy="4540217"/>
          </a:xfrm>
        </p:grpSpPr>
        <p:grpSp>
          <p:nvGrpSpPr>
            <p:cNvPr id="39" name="Google Shape;461;g32cd5f994fa_0_1780">
              <a:extLst>
                <a:ext uri="{FF2B5EF4-FFF2-40B4-BE49-F238E27FC236}">
                  <a16:creationId xmlns:a16="http://schemas.microsoft.com/office/drawing/2014/main" id="{EE266988-C682-4902-90A9-13394FDA9B0F}"/>
                </a:ext>
              </a:extLst>
            </p:cNvPr>
            <p:cNvGrpSpPr/>
            <p:nvPr/>
          </p:nvGrpSpPr>
          <p:grpSpPr>
            <a:xfrm flipH="1">
              <a:off x="5874999" y="2129717"/>
              <a:ext cx="3922340" cy="1396365"/>
              <a:chOff x="857520" y="1684225"/>
              <a:chExt cx="2941829" cy="1047300"/>
            </a:xfrm>
          </p:grpSpPr>
          <p:sp>
            <p:nvSpPr>
              <p:cNvPr id="40" name="Google Shape;462;g32cd5f994fa_0_1780">
                <a:extLst>
                  <a:ext uri="{FF2B5EF4-FFF2-40B4-BE49-F238E27FC236}">
                    <a16:creationId xmlns:a16="http://schemas.microsoft.com/office/drawing/2014/main" id="{F42FAC5C-C256-4245-B4F5-8A02D86D7738}"/>
                  </a:ext>
                </a:extLst>
              </p:cNvPr>
              <p:cNvSpPr txBox="1"/>
              <p:nvPr/>
            </p:nvSpPr>
            <p:spPr>
              <a:xfrm>
                <a:off x="857520" y="1684225"/>
                <a:ext cx="2077200" cy="10473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GB" sz="1600" b="1" dirty="0">
                    <a:latin typeface="Roboto"/>
                    <a:ea typeface="Roboto"/>
                    <a:cs typeface="Roboto"/>
                    <a:sym typeface="Roboto"/>
                  </a:rPr>
                  <a:t>Experiment specific metadata</a:t>
                </a:r>
                <a:endParaRPr sz="1600" b="1" dirty="0">
                  <a:latin typeface="Roboto"/>
                  <a:ea typeface="Roboto"/>
                  <a:cs typeface="Roboto"/>
                  <a:sym typeface="Roboto"/>
                </a:endParaRPr>
              </a:p>
              <a:p>
                <a:pPr marL="0" lvl="0" indent="0" algn="l" rtl="0">
                  <a:spcBef>
                    <a:spcPts val="0"/>
                  </a:spcBef>
                  <a:spcAft>
                    <a:spcPts val="2100"/>
                  </a:spcAft>
                  <a:buNone/>
                </a:pPr>
                <a:r>
                  <a:rPr lang="en-GB" sz="1200" dirty="0">
                    <a:latin typeface="Roboto"/>
                    <a:ea typeface="Roboto"/>
                    <a:cs typeface="Roboto"/>
                    <a:sym typeface="Roboto"/>
                  </a:rPr>
                  <a:t>Reaction data,  gamma-ray energies, time of flight parameters, instrument records</a:t>
                </a:r>
                <a:endParaRPr lang="en-GB" sz="1200" b="1" dirty="0">
                  <a:latin typeface="Roboto"/>
                  <a:ea typeface="Roboto"/>
                  <a:cs typeface="Roboto"/>
                  <a:sym typeface="Roboto"/>
                </a:endParaRPr>
              </a:p>
            </p:txBody>
          </p:sp>
          <p:cxnSp>
            <p:nvCxnSpPr>
              <p:cNvPr id="41" name="Google Shape;463;g32cd5f994fa_0_1780">
                <a:extLst>
                  <a:ext uri="{FF2B5EF4-FFF2-40B4-BE49-F238E27FC236}">
                    <a16:creationId xmlns:a16="http://schemas.microsoft.com/office/drawing/2014/main" id="{D23EEFB0-CF28-4E87-88E0-D9D56AEA7ECC}"/>
                  </a:ext>
                </a:extLst>
              </p:cNvPr>
              <p:cNvCxnSpPr/>
              <p:nvPr/>
            </p:nvCxnSpPr>
            <p:spPr>
              <a:xfrm rot="10800000">
                <a:off x="3046949" y="2215320"/>
                <a:ext cx="752400" cy="0"/>
              </a:xfrm>
              <a:prstGeom prst="straightConnector1">
                <a:avLst/>
              </a:prstGeom>
              <a:noFill/>
              <a:ln w="9525" cap="flat" cmpd="sng">
                <a:solidFill>
                  <a:srgbClr val="C2C2C2"/>
                </a:solidFill>
                <a:prstDash val="solid"/>
                <a:round/>
                <a:headEnd type="none" w="sm" len="sm"/>
                <a:tailEnd type="none" w="sm" len="sm"/>
              </a:ln>
            </p:spPr>
          </p:cxnSp>
          <p:sp>
            <p:nvSpPr>
              <p:cNvPr id="42" name="Google Shape;464;g32cd5f994fa_0_1780">
                <a:extLst>
                  <a:ext uri="{FF2B5EF4-FFF2-40B4-BE49-F238E27FC236}">
                    <a16:creationId xmlns:a16="http://schemas.microsoft.com/office/drawing/2014/main" id="{3A62DB2A-B9DB-4FF5-A1A8-CA6AE07D6E00}"/>
                  </a:ext>
                </a:extLst>
              </p:cNvPr>
              <p:cNvSpPr/>
              <p:nvPr/>
            </p:nvSpPr>
            <p:spPr>
              <a:xfrm>
                <a:off x="3020371" y="2111851"/>
                <a:ext cx="198600" cy="198300"/>
              </a:xfrm>
              <a:prstGeom prst="ellipse">
                <a:avLst/>
              </a:prstGeom>
              <a:solidFill>
                <a:srgbClr val="0C8148"/>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3" name="Google Shape;465;g32cd5f994fa_0_1780">
                <a:extLst>
                  <a:ext uri="{FF2B5EF4-FFF2-40B4-BE49-F238E27FC236}">
                    <a16:creationId xmlns:a16="http://schemas.microsoft.com/office/drawing/2014/main" id="{22E15419-06CD-4FE2-B1AA-AB682C0D8AF9}"/>
                  </a:ext>
                </a:extLst>
              </p:cNvPr>
              <p:cNvSpPr txBox="1"/>
              <p:nvPr/>
            </p:nvSpPr>
            <p:spPr>
              <a:xfrm>
                <a:off x="2995927" y="2051434"/>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3</a:t>
                </a:r>
                <a:endParaRPr sz="1900">
                  <a:solidFill>
                    <a:srgbClr val="FFFFFF"/>
                  </a:solidFill>
                </a:endParaRPr>
              </a:p>
            </p:txBody>
          </p:sp>
        </p:grpSp>
        <p:grpSp>
          <p:nvGrpSpPr>
            <p:cNvPr id="44" name="Google Shape;466;g32cd5f994fa_0_1780">
              <a:extLst>
                <a:ext uri="{FF2B5EF4-FFF2-40B4-BE49-F238E27FC236}">
                  <a16:creationId xmlns:a16="http://schemas.microsoft.com/office/drawing/2014/main" id="{BA22AE86-20CD-4854-B518-38752FB43C07}"/>
                </a:ext>
              </a:extLst>
            </p:cNvPr>
            <p:cNvGrpSpPr/>
            <p:nvPr/>
          </p:nvGrpSpPr>
          <p:grpSpPr>
            <a:xfrm>
              <a:off x="-912536" y="3054150"/>
              <a:ext cx="4426174" cy="1396365"/>
              <a:chOff x="857520" y="1684225"/>
              <a:chExt cx="3319714" cy="1047300"/>
            </a:xfrm>
          </p:grpSpPr>
          <p:sp>
            <p:nvSpPr>
              <p:cNvPr id="45" name="Google Shape;467;g32cd5f994fa_0_1780">
                <a:extLst>
                  <a:ext uri="{FF2B5EF4-FFF2-40B4-BE49-F238E27FC236}">
                    <a16:creationId xmlns:a16="http://schemas.microsoft.com/office/drawing/2014/main" id="{31759B30-6514-41BE-BBBF-09608D794196}"/>
                  </a:ext>
                </a:extLst>
              </p:cNvPr>
              <p:cNvSpPr txBox="1"/>
              <p:nvPr/>
            </p:nvSpPr>
            <p:spPr>
              <a:xfrm>
                <a:off x="857520" y="1684225"/>
                <a:ext cx="2077200" cy="1047300"/>
              </a:xfrm>
              <a:prstGeom prst="rect">
                <a:avLst/>
              </a:prstGeom>
              <a:noFill/>
              <a:ln>
                <a:noFill/>
              </a:ln>
            </p:spPr>
            <p:txBody>
              <a:bodyPr spcFirstLastPara="1" wrap="square" lIns="121900" tIns="121900" rIns="121900" bIns="121900" anchor="ctr" anchorCtr="0">
                <a:noAutofit/>
              </a:bodyPr>
              <a:lstStyle/>
              <a:p>
                <a:pPr algn="r"/>
                <a:r>
                  <a:rPr lang="en-US" sz="1600" b="1" dirty="0">
                    <a:latin typeface="Roboto"/>
                    <a:ea typeface="Roboto"/>
                    <a:cs typeface="Roboto"/>
                    <a:sym typeface="Roboto"/>
                  </a:rPr>
                  <a:t>Dataset specific metadata</a:t>
                </a:r>
              </a:p>
              <a:p>
                <a:pPr algn="r">
                  <a:spcAft>
                    <a:spcPts val="1575"/>
                  </a:spcAft>
                </a:pPr>
                <a:r>
                  <a:rPr lang="en-US" sz="1200" dirty="0">
                    <a:latin typeface="Roboto"/>
                    <a:ea typeface="Roboto"/>
                    <a:cs typeface="Roboto"/>
                    <a:sym typeface="Roboto"/>
                  </a:rPr>
                  <a:t>Data headers, structure….</a:t>
                </a:r>
                <a:endParaRPr lang="en-US" sz="1200" b="1" dirty="0">
                  <a:latin typeface="Roboto"/>
                  <a:ea typeface="Roboto"/>
                  <a:cs typeface="Roboto"/>
                  <a:sym typeface="Roboto"/>
                </a:endParaRPr>
              </a:p>
            </p:txBody>
          </p:sp>
          <p:cxnSp>
            <p:nvCxnSpPr>
              <p:cNvPr id="46" name="Google Shape;468;g32cd5f994fa_0_1780">
                <a:extLst>
                  <a:ext uri="{FF2B5EF4-FFF2-40B4-BE49-F238E27FC236}">
                    <a16:creationId xmlns:a16="http://schemas.microsoft.com/office/drawing/2014/main" id="{322B7B5A-63B9-4683-97DB-0A8BFD147421}"/>
                  </a:ext>
                </a:extLst>
              </p:cNvPr>
              <p:cNvCxnSpPr/>
              <p:nvPr/>
            </p:nvCxnSpPr>
            <p:spPr>
              <a:xfrm rot="10800000">
                <a:off x="3046834" y="2215329"/>
                <a:ext cx="1130400" cy="0"/>
              </a:xfrm>
              <a:prstGeom prst="straightConnector1">
                <a:avLst/>
              </a:prstGeom>
              <a:noFill/>
              <a:ln w="9525" cap="flat" cmpd="sng">
                <a:solidFill>
                  <a:srgbClr val="C2C2C2"/>
                </a:solidFill>
                <a:prstDash val="solid"/>
                <a:round/>
                <a:headEnd type="none" w="sm" len="sm"/>
                <a:tailEnd type="none" w="sm" len="sm"/>
              </a:ln>
            </p:spPr>
          </p:cxnSp>
          <p:sp>
            <p:nvSpPr>
              <p:cNvPr id="47" name="Google Shape;469;g32cd5f994fa_0_1780">
                <a:extLst>
                  <a:ext uri="{FF2B5EF4-FFF2-40B4-BE49-F238E27FC236}">
                    <a16:creationId xmlns:a16="http://schemas.microsoft.com/office/drawing/2014/main" id="{DA2E1C72-468C-49F2-A945-D2A0305EC66D}"/>
                  </a:ext>
                </a:extLst>
              </p:cNvPr>
              <p:cNvSpPr/>
              <p:nvPr/>
            </p:nvSpPr>
            <p:spPr>
              <a:xfrm>
                <a:off x="3020371" y="2111851"/>
                <a:ext cx="198600" cy="198300"/>
              </a:xfrm>
              <a:prstGeom prst="ellipse">
                <a:avLst/>
              </a:prstGeom>
              <a:solidFill>
                <a:srgbClr val="0E945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48" name="Google Shape;470;g32cd5f994fa_0_1780">
                <a:extLst>
                  <a:ext uri="{FF2B5EF4-FFF2-40B4-BE49-F238E27FC236}">
                    <a16:creationId xmlns:a16="http://schemas.microsoft.com/office/drawing/2014/main" id="{35E4DAE0-B6A3-4A99-8826-355E3BDC7AAE}"/>
                  </a:ext>
                </a:extLst>
              </p:cNvPr>
              <p:cNvSpPr txBox="1"/>
              <p:nvPr/>
            </p:nvSpPr>
            <p:spPr>
              <a:xfrm>
                <a:off x="2995927" y="2051434"/>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4</a:t>
                </a:r>
                <a:endParaRPr sz="1900">
                  <a:solidFill>
                    <a:srgbClr val="FFFFFF"/>
                  </a:solidFill>
                </a:endParaRPr>
              </a:p>
            </p:txBody>
          </p:sp>
        </p:grpSp>
        <p:grpSp>
          <p:nvGrpSpPr>
            <p:cNvPr id="49" name="Google Shape;471;g32cd5f994fa_0_1780">
              <a:extLst>
                <a:ext uri="{FF2B5EF4-FFF2-40B4-BE49-F238E27FC236}">
                  <a16:creationId xmlns:a16="http://schemas.microsoft.com/office/drawing/2014/main" id="{28BEAB3B-0E14-4973-BF60-E3AD7014AE42}"/>
                </a:ext>
              </a:extLst>
            </p:cNvPr>
            <p:cNvGrpSpPr/>
            <p:nvPr/>
          </p:nvGrpSpPr>
          <p:grpSpPr>
            <a:xfrm flipH="1">
              <a:off x="4823559" y="537650"/>
              <a:ext cx="4973781" cy="1396365"/>
              <a:chOff x="857520" y="1684225"/>
              <a:chExt cx="3730429" cy="1047300"/>
            </a:xfrm>
          </p:grpSpPr>
          <p:sp>
            <p:nvSpPr>
              <p:cNvPr id="50" name="Google Shape;472;g32cd5f994fa_0_1780">
                <a:extLst>
                  <a:ext uri="{FF2B5EF4-FFF2-40B4-BE49-F238E27FC236}">
                    <a16:creationId xmlns:a16="http://schemas.microsoft.com/office/drawing/2014/main" id="{8A3830D8-FC2E-4CF2-9072-F2FD70D46EEB}"/>
                  </a:ext>
                </a:extLst>
              </p:cNvPr>
              <p:cNvSpPr txBox="1"/>
              <p:nvPr/>
            </p:nvSpPr>
            <p:spPr>
              <a:xfrm>
                <a:off x="857520" y="1684225"/>
                <a:ext cx="2077200" cy="1047300"/>
              </a:xfrm>
              <a:prstGeom prst="rect">
                <a:avLst/>
              </a:prstGeom>
              <a:noFill/>
              <a:ln>
                <a:noFill/>
              </a:ln>
            </p:spPr>
            <p:txBody>
              <a:bodyPr spcFirstLastPara="1" wrap="square" lIns="121900" tIns="121900" rIns="121900" bIns="121900" anchor="ctr" anchorCtr="0">
                <a:noAutofit/>
              </a:bodyPr>
              <a:lstStyle/>
              <a:p>
                <a:pPr marL="0" lvl="0" indent="0" algn="l" rtl="0">
                  <a:spcBef>
                    <a:spcPts val="0"/>
                  </a:spcBef>
                  <a:spcAft>
                    <a:spcPts val="0"/>
                  </a:spcAft>
                  <a:buNone/>
                </a:pPr>
                <a:r>
                  <a:rPr lang="en-US" sz="1600" b="1" dirty="0">
                    <a:latin typeface="Roboto"/>
                    <a:ea typeface="Roboto"/>
                    <a:cs typeface="Roboto"/>
                    <a:sym typeface="Roboto"/>
                  </a:rPr>
                  <a:t>Project specific metadata</a:t>
                </a:r>
              </a:p>
              <a:p>
                <a:pPr marL="0" lvl="0" indent="0" algn="l" rtl="0">
                  <a:spcBef>
                    <a:spcPts val="0"/>
                  </a:spcBef>
                  <a:buNone/>
                </a:pPr>
                <a:r>
                  <a:rPr lang="en-US" sz="1200" dirty="0">
                    <a:latin typeface="Roboto"/>
                    <a:ea typeface="Roboto"/>
                    <a:cs typeface="Roboto"/>
                    <a:sym typeface="Roboto"/>
                  </a:rPr>
                  <a:t>Project name, publication date, collaborations, researchers, institutions, journal references</a:t>
                </a:r>
                <a:endParaRPr lang="en-US" sz="1200" b="1" dirty="0">
                  <a:latin typeface="Roboto"/>
                  <a:ea typeface="Roboto"/>
                  <a:cs typeface="Roboto"/>
                  <a:sym typeface="Roboto"/>
                </a:endParaRPr>
              </a:p>
            </p:txBody>
          </p:sp>
          <p:cxnSp>
            <p:nvCxnSpPr>
              <p:cNvPr id="51" name="Google Shape;473;g32cd5f994fa_0_1780">
                <a:extLst>
                  <a:ext uri="{FF2B5EF4-FFF2-40B4-BE49-F238E27FC236}">
                    <a16:creationId xmlns:a16="http://schemas.microsoft.com/office/drawing/2014/main" id="{E6EF90BF-BB67-48A7-9D64-2CF76DDA6CF2}"/>
                  </a:ext>
                </a:extLst>
              </p:cNvPr>
              <p:cNvCxnSpPr/>
              <p:nvPr/>
            </p:nvCxnSpPr>
            <p:spPr>
              <a:xfrm rot="10800000">
                <a:off x="3046849" y="2215320"/>
                <a:ext cx="1541100" cy="0"/>
              </a:xfrm>
              <a:prstGeom prst="straightConnector1">
                <a:avLst/>
              </a:prstGeom>
              <a:noFill/>
              <a:ln w="9525" cap="flat" cmpd="sng">
                <a:solidFill>
                  <a:srgbClr val="C2C2C2"/>
                </a:solidFill>
                <a:prstDash val="solid"/>
                <a:round/>
                <a:headEnd type="none" w="sm" len="sm"/>
                <a:tailEnd type="none" w="sm" len="sm"/>
              </a:ln>
            </p:spPr>
          </p:cxnSp>
          <p:sp>
            <p:nvSpPr>
              <p:cNvPr id="52" name="Google Shape;474;g32cd5f994fa_0_1780">
                <a:extLst>
                  <a:ext uri="{FF2B5EF4-FFF2-40B4-BE49-F238E27FC236}">
                    <a16:creationId xmlns:a16="http://schemas.microsoft.com/office/drawing/2014/main" id="{D995BEAA-8DCD-4B78-B3C6-AC3467B53482}"/>
                  </a:ext>
                </a:extLst>
              </p:cNvPr>
              <p:cNvSpPr/>
              <p:nvPr/>
            </p:nvSpPr>
            <p:spPr>
              <a:xfrm>
                <a:off x="3020371" y="2111851"/>
                <a:ext cx="198600" cy="198300"/>
              </a:xfrm>
              <a:prstGeom prst="ellipse">
                <a:avLst/>
              </a:prstGeom>
              <a:solidFill>
                <a:srgbClr val="0B713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3" name="Google Shape;475;g32cd5f994fa_0_1780">
                <a:extLst>
                  <a:ext uri="{FF2B5EF4-FFF2-40B4-BE49-F238E27FC236}">
                    <a16:creationId xmlns:a16="http://schemas.microsoft.com/office/drawing/2014/main" id="{41EB57A5-46C6-4A31-B391-B74091F34086}"/>
                  </a:ext>
                </a:extLst>
              </p:cNvPr>
              <p:cNvSpPr txBox="1"/>
              <p:nvPr/>
            </p:nvSpPr>
            <p:spPr>
              <a:xfrm>
                <a:off x="2995927" y="2051434"/>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1</a:t>
                </a:r>
                <a:endParaRPr sz="1900">
                  <a:solidFill>
                    <a:srgbClr val="FFFFFF"/>
                  </a:solidFill>
                </a:endParaRPr>
              </a:p>
            </p:txBody>
          </p:sp>
        </p:grpSp>
        <p:grpSp>
          <p:nvGrpSpPr>
            <p:cNvPr id="54" name="Google Shape;476;g32cd5f994fa_0_1780">
              <a:extLst>
                <a:ext uri="{FF2B5EF4-FFF2-40B4-BE49-F238E27FC236}">
                  <a16:creationId xmlns:a16="http://schemas.microsoft.com/office/drawing/2014/main" id="{07EE693D-5CE9-4E6D-8951-D978CB87EA6A}"/>
                </a:ext>
              </a:extLst>
            </p:cNvPr>
            <p:cNvGrpSpPr/>
            <p:nvPr/>
          </p:nvGrpSpPr>
          <p:grpSpPr>
            <a:xfrm>
              <a:off x="2129896" y="741774"/>
              <a:ext cx="4678784" cy="4336093"/>
              <a:chOff x="3217473" y="1225350"/>
              <a:chExt cx="3118150" cy="3159727"/>
            </a:xfrm>
          </p:grpSpPr>
          <p:sp>
            <p:nvSpPr>
              <p:cNvPr id="55" name="Google Shape;477;g32cd5f994fa_0_1780">
                <a:extLst>
                  <a:ext uri="{FF2B5EF4-FFF2-40B4-BE49-F238E27FC236}">
                    <a16:creationId xmlns:a16="http://schemas.microsoft.com/office/drawing/2014/main" id="{313DAA33-F231-41A1-966A-C037C684690E}"/>
                  </a:ext>
                </a:extLst>
              </p:cNvPr>
              <p:cNvSpPr/>
              <p:nvPr/>
            </p:nvSpPr>
            <p:spPr>
              <a:xfrm>
                <a:off x="3579175" y="2711400"/>
                <a:ext cx="2396410" cy="971161"/>
              </a:xfrm>
              <a:custGeom>
                <a:avLst/>
                <a:gdLst/>
                <a:ahLst/>
                <a:cxnLst/>
                <a:rect l="l" t="t" r="r" b="b"/>
                <a:pathLst>
                  <a:path w="39012" h="12970" extrusionOk="0">
                    <a:moveTo>
                      <a:pt x="0" y="5914"/>
                    </a:moveTo>
                    <a:lnTo>
                      <a:pt x="19531" y="12970"/>
                    </a:lnTo>
                    <a:lnTo>
                      <a:pt x="39012" y="5914"/>
                    </a:lnTo>
                    <a:lnTo>
                      <a:pt x="19581" y="0"/>
                    </a:lnTo>
                    <a:close/>
                  </a:path>
                </a:pathLst>
              </a:custGeom>
              <a:solidFill>
                <a:srgbClr val="D9D9D9"/>
              </a:solidFill>
              <a:ln>
                <a:noFill/>
              </a:ln>
            </p:spPr>
          </p:sp>
          <p:sp>
            <p:nvSpPr>
              <p:cNvPr id="56" name="Google Shape;478;g32cd5f994fa_0_1780">
                <a:extLst>
                  <a:ext uri="{FF2B5EF4-FFF2-40B4-BE49-F238E27FC236}">
                    <a16:creationId xmlns:a16="http://schemas.microsoft.com/office/drawing/2014/main" id="{D6788914-37CD-4A52-850F-6AA5D7FDDF6F}"/>
                  </a:ext>
                </a:extLst>
              </p:cNvPr>
              <p:cNvSpPr/>
              <p:nvPr/>
            </p:nvSpPr>
            <p:spPr>
              <a:xfrm>
                <a:off x="3730755" y="2527208"/>
                <a:ext cx="2079127" cy="837209"/>
              </a:xfrm>
              <a:custGeom>
                <a:avLst/>
                <a:gdLst/>
                <a:ahLst/>
                <a:cxnLst/>
                <a:rect l="l" t="t" r="r" b="b"/>
                <a:pathLst>
                  <a:path w="49248" h="16300" extrusionOk="0">
                    <a:moveTo>
                      <a:pt x="0" y="7554"/>
                    </a:moveTo>
                    <a:lnTo>
                      <a:pt x="24649" y="16300"/>
                    </a:lnTo>
                    <a:lnTo>
                      <a:pt x="49248" y="7604"/>
                    </a:lnTo>
                    <a:lnTo>
                      <a:pt x="24599" y="0"/>
                    </a:lnTo>
                    <a:close/>
                  </a:path>
                </a:pathLst>
              </a:custGeom>
              <a:solidFill>
                <a:srgbClr val="D9D9D9"/>
              </a:solidFill>
              <a:ln>
                <a:noFill/>
              </a:ln>
            </p:spPr>
          </p:sp>
          <p:sp>
            <p:nvSpPr>
              <p:cNvPr id="57" name="Google Shape;479;g32cd5f994fa_0_1780">
                <a:extLst>
                  <a:ext uri="{FF2B5EF4-FFF2-40B4-BE49-F238E27FC236}">
                    <a16:creationId xmlns:a16="http://schemas.microsoft.com/office/drawing/2014/main" id="{A454DFE6-CB5B-4CFF-8DB8-1C49CC2FDC61}"/>
                  </a:ext>
                </a:extLst>
              </p:cNvPr>
              <p:cNvSpPr/>
              <p:nvPr/>
            </p:nvSpPr>
            <p:spPr>
              <a:xfrm>
                <a:off x="3946479" y="2252239"/>
                <a:ext cx="1647477" cy="663383"/>
              </a:xfrm>
              <a:custGeom>
                <a:avLst/>
                <a:gdLst/>
                <a:ahLst/>
                <a:cxnLst/>
                <a:rect l="l" t="t" r="r" b="b"/>
                <a:pathLst>
                  <a:path w="39012" h="12970" extrusionOk="0">
                    <a:moveTo>
                      <a:pt x="0" y="5914"/>
                    </a:moveTo>
                    <a:lnTo>
                      <a:pt x="19531" y="12970"/>
                    </a:lnTo>
                    <a:lnTo>
                      <a:pt x="39012" y="5914"/>
                    </a:lnTo>
                    <a:lnTo>
                      <a:pt x="19581" y="0"/>
                    </a:lnTo>
                    <a:close/>
                  </a:path>
                </a:pathLst>
              </a:custGeom>
              <a:solidFill>
                <a:srgbClr val="D9D9D9"/>
              </a:solidFill>
              <a:ln>
                <a:noFill/>
              </a:ln>
            </p:spPr>
          </p:sp>
          <p:sp>
            <p:nvSpPr>
              <p:cNvPr id="58" name="Google Shape;480;g32cd5f994fa_0_1780">
                <a:extLst>
                  <a:ext uri="{FF2B5EF4-FFF2-40B4-BE49-F238E27FC236}">
                    <a16:creationId xmlns:a16="http://schemas.microsoft.com/office/drawing/2014/main" id="{61EE19E0-953E-4249-8C48-BA03132E9817}"/>
                  </a:ext>
                </a:extLst>
              </p:cNvPr>
              <p:cNvSpPr/>
              <p:nvPr/>
            </p:nvSpPr>
            <p:spPr>
              <a:xfrm>
                <a:off x="4265445" y="1828277"/>
                <a:ext cx="1014014" cy="416547"/>
              </a:xfrm>
              <a:custGeom>
                <a:avLst/>
                <a:gdLst/>
                <a:ahLst/>
                <a:cxnLst/>
                <a:rect l="l" t="t" r="r" b="b"/>
                <a:pathLst>
                  <a:path w="24053" h="8150" extrusionOk="0">
                    <a:moveTo>
                      <a:pt x="0" y="3827"/>
                    </a:moveTo>
                    <a:lnTo>
                      <a:pt x="11976" y="8150"/>
                    </a:lnTo>
                    <a:lnTo>
                      <a:pt x="24053" y="3827"/>
                    </a:lnTo>
                    <a:lnTo>
                      <a:pt x="12126" y="0"/>
                    </a:lnTo>
                    <a:close/>
                  </a:path>
                </a:pathLst>
              </a:custGeom>
              <a:solidFill>
                <a:srgbClr val="D9D9D9"/>
              </a:solidFill>
              <a:ln>
                <a:noFill/>
              </a:ln>
            </p:spPr>
          </p:sp>
          <p:sp>
            <p:nvSpPr>
              <p:cNvPr id="59" name="Google Shape;481;g32cd5f994fa_0_1780">
                <a:extLst>
                  <a:ext uri="{FF2B5EF4-FFF2-40B4-BE49-F238E27FC236}">
                    <a16:creationId xmlns:a16="http://schemas.microsoft.com/office/drawing/2014/main" id="{672AE4F1-63FD-44C9-8B18-1FDE0CCAF70B}"/>
                  </a:ext>
                </a:extLst>
              </p:cNvPr>
              <p:cNvSpPr/>
              <p:nvPr/>
            </p:nvSpPr>
            <p:spPr>
              <a:xfrm>
                <a:off x="3217473" y="3154705"/>
                <a:ext cx="1559116" cy="1230372"/>
              </a:xfrm>
              <a:custGeom>
                <a:avLst/>
                <a:gdLst/>
                <a:ahLst/>
                <a:cxnLst/>
                <a:rect l="l" t="t" r="r" b="b"/>
                <a:pathLst>
                  <a:path w="31954" h="20822" extrusionOk="0">
                    <a:moveTo>
                      <a:pt x="7355" y="0"/>
                    </a:moveTo>
                    <a:lnTo>
                      <a:pt x="31954" y="8796"/>
                    </a:lnTo>
                    <a:lnTo>
                      <a:pt x="31954" y="20822"/>
                    </a:lnTo>
                    <a:lnTo>
                      <a:pt x="0" y="8895"/>
                    </a:lnTo>
                    <a:close/>
                  </a:path>
                </a:pathLst>
              </a:custGeom>
              <a:solidFill>
                <a:srgbClr val="085630"/>
              </a:solidFill>
              <a:ln>
                <a:noFill/>
              </a:ln>
            </p:spPr>
          </p:sp>
          <p:sp>
            <p:nvSpPr>
              <p:cNvPr id="60" name="Google Shape;482;g32cd5f994fa_0_1780">
                <a:extLst>
                  <a:ext uri="{FF2B5EF4-FFF2-40B4-BE49-F238E27FC236}">
                    <a16:creationId xmlns:a16="http://schemas.microsoft.com/office/drawing/2014/main" id="{BE74A19B-DB17-47E5-BC95-A1C45E610973}"/>
                  </a:ext>
                </a:extLst>
              </p:cNvPr>
              <p:cNvSpPr/>
              <p:nvPr/>
            </p:nvSpPr>
            <p:spPr>
              <a:xfrm>
                <a:off x="3790596" y="2554725"/>
                <a:ext cx="982143" cy="653205"/>
              </a:xfrm>
              <a:custGeom>
                <a:avLst/>
                <a:gdLst/>
                <a:ahLst/>
                <a:cxnLst/>
                <a:rect l="l" t="t" r="r" b="b"/>
                <a:pathLst>
                  <a:path w="23257" h="12771" extrusionOk="0">
                    <a:moveTo>
                      <a:pt x="3727" y="0"/>
                    </a:moveTo>
                    <a:lnTo>
                      <a:pt x="0" y="4522"/>
                    </a:lnTo>
                    <a:lnTo>
                      <a:pt x="23257" y="12771"/>
                    </a:lnTo>
                    <a:lnTo>
                      <a:pt x="23257" y="7056"/>
                    </a:lnTo>
                    <a:close/>
                  </a:path>
                </a:pathLst>
              </a:custGeom>
              <a:gradFill>
                <a:gsLst>
                  <a:gs pos="0">
                    <a:srgbClr val="FFCA37"/>
                  </a:gs>
                  <a:gs pos="100000">
                    <a:srgbClr val="AD8107"/>
                  </a:gs>
                </a:gsLst>
                <a:lin ang="5400012" scaled="0"/>
              </a:gradFill>
              <a:ln>
                <a:noFill/>
              </a:ln>
            </p:spPr>
          </p:sp>
          <p:sp>
            <p:nvSpPr>
              <p:cNvPr id="61" name="Google Shape;483;g32cd5f994fa_0_1780">
                <a:extLst>
                  <a:ext uri="{FF2B5EF4-FFF2-40B4-BE49-F238E27FC236}">
                    <a16:creationId xmlns:a16="http://schemas.microsoft.com/office/drawing/2014/main" id="{94A5E152-DCF5-4C5A-8933-98FACD1F1149}"/>
                  </a:ext>
                </a:extLst>
              </p:cNvPr>
              <p:cNvSpPr/>
              <p:nvPr/>
            </p:nvSpPr>
            <p:spPr>
              <a:xfrm flipH="1">
                <a:off x="4770690" y="2554725"/>
                <a:ext cx="982143" cy="653205"/>
              </a:xfrm>
              <a:custGeom>
                <a:avLst/>
                <a:gdLst/>
                <a:ahLst/>
                <a:cxnLst/>
                <a:rect l="l" t="t" r="r" b="b"/>
                <a:pathLst>
                  <a:path w="23257" h="12771" extrusionOk="0">
                    <a:moveTo>
                      <a:pt x="3727" y="0"/>
                    </a:moveTo>
                    <a:lnTo>
                      <a:pt x="0" y="4522"/>
                    </a:lnTo>
                    <a:lnTo>
                      <a:pt x="23257" y="12771"/>
                    </a:lnTo>
                    <a:lnTo>
                      <a:pt x="23257" y="7056"/>
                    </a:lnTo>
                    <a:close/>
                  </a:path>
                </a:pathLst>
              </a:custGeom>
              <a:solidFill>
                <a:srgbClr val="F4B400"/>
              </a:solidFill>
              <a:ln>
                <a:noFill/>
              </a:ln>
            </p:spPr>
          </p:sp>
          <p:sp>
            <p:nvSpPr>
              <p:cNvPr id="62" name="Google Shape;484;g32cd5f994fa_0_1780">
                <a:extLst>
                  <a:ext uri="{FF2B5EF4-FFF2-40B4-BE49-F238E27FC236}">
                    <a16:creationId xmlns:a16="http://schemas.microsoft.com/office/drawing/2014/main" id="{67D86194-8114-40B8-9D20-F49A181EA364}"/>
                  </a:ext>
                </a:extLst>
              </p:cNvPr>
              <p:cNvSpPr/>
              <p:nvPr/>
            </p:nvSpPr>
            <p:spPr>
              <a:xfrm>
                <a:off x="4002555" y="2023456"/>
                <a:ext cx="770191" cy="721896"/>
              </a:xfrm>
              <a:custGeom>
                <a:avLst/>
                <a:gdLst/>
                <a:ahLst/>
                <a:cxnLst/>
                <a:rect l="l" t="t" r="r" b="b"/>
                <a:pathLst>
                  <a:path w="18238" h="14114" extrusionOk="0">
                    <a:moveTo>
                      <a:pt x="6262" y="0"/>
                    </a:moveTo>
                    <a:lnTo>
                      <a:pt x="18238" y="4324"/>
                    </a:lnTo>
                    <a:lnTo>
                      <a:pt x="18238" y="14114"/>
                    </a:lnTo>
                    <a:lnTo>
                      <a:pt x="0" y="7554"/>
                    </a:lnTo>
                    <a:close/>
                  </a:path>
                </a:pathLst>
              </a:custGeom>
              <a:solidFill>
                <a:srgbClr val="085630"/>
              </a:solidFill>
              <a:ln>
                <a:noFill/>
              </a:ln>
            </p:spPr>
          </p:sp>
          <p:sp>
            <p:nvSpPr>
              <p:cNvPr id="63" name="Google Shape;485;g32cd5f994fa_0_1780">
                <a:extLst>
                  <a:ext uri="{FF2B5EF4-FFF2-40B4-BE49-F238E27FC236}">
                    <a16:creationId xmlns:a16="http://schemas.microsoft.com/office/drawing/2014/main" id="{7C59AC4B-4FF5-4A61-83D4-C72341162B11}"/>
                  </a:ext>
                </a:extLst>
              </p:cNvPr>
              <p:cNvSpPr/>
              <p:nvPr/>
            </p:nvSpPr>
            <p:spPr>
              <a:xfrm flipH="1">
                <a:off x="4770683" y="2023456"/>
                <a:ext cx="770191" cy="721896"/>
              </a:xfrm>
              <a:custGeom>
                <a:avLst/>
                <a:gdLst/>
                <a:ahLst/>
                <a:cxnLst/>
                <a:rect l="l" t="t" r="r" b="b"/>
                <a:pathLst>
                  <a:path w="18238" h="14114" extrusionOk="0">
                    <a:moveTo>
                      <a:pt x="6262" y="0"/>
                    </a:moveTo>
                    <a:lnTo>
                      <a:pt x="18238" y="4324"/>
                    </a:lnTo>
                    <a:lnTo>
                      <a:pt x="18238" y="14114"/>
                    </a:lnTo>
                    <a:lnTo>
                      <a:pt x="0" y="7554"/>
                    </a:lnTo>
                    <a:close/>
                  </a:path>
                </a:pathLst>
              </a:custGeom>
              <a:solidFill>
                <a:srgbClr val="0B7743"/>
              </a:solidFill>
              <a:ln>
                <a:noFill/>
              </a:ln>
            </p:spPr>
          </p:sp>
          <p:sp>
            <p:nvSpPr>
              <p:cNvPr id="64" name="Google Shape;486;g32cd5f994fa_0_1780">
                <a:extLst>
                  <a:ext uri="{FF2B5EF4-FFF2-40B4-BE49-F238E27FC236}">
                    <a16:creationId xmlns:a16="http://schemas.microsoft.com/office/drawing/2014/main" id="{051D54E4-656A-4C70-90FC-BDF1ED00E993}"/>
                  </a:ext>
                </a:extLst>
              </p:cNvPr>
              <p:cNvSpPr/>
              <p:nvPr/>
            </p:nvSpPr>
            <p:spPr>
              <a:xfrm>
                <a:off x="4323640" y="1225350"/>
                <a:ext cx="449116" cy="854010"/>
              </a:xfrm>
              <a:custGeom>
                <a:avLst/>
                <a:gdLst/>
                <a:ahLst/>
                <a:cxnLst/>
                <a:rect l="l" t="t" r="r" b="b"/>
                <a:pathLst>
                  <a:path w="10635" h="16697" extrusionOk="0">
                    <a:moveTo>
                      <a:pt x="10635" y="0"/>
                    </a:moveTo>
                    <a:lnTo>
                      <a:pt x="0" y="12722"/>
                    </a:lnTo>
                    <a:lnTo>
                      <a:pt x="10635" y="16697"/>
                    </a:lnTo>
                    <a:close/>
                  </a:path>
                </a:pathLst>
              </a:custGeom>
              <a:solidFill>
                <a:srgbClr val="085630"/>
              </a:solidFill>
              <a:ln>
                <a:noFill/>
              </a:ln>
            </p:spPr>
          </p:sp>
          <p:sp>
            <p:nvSpPr>
              <p:cNvPr id="65" name="Google Shape;487;g32cd5f994fa_0_1780">
                <a:extLst>
                  <a:ext uri="{FF2B5EF4-FFF2-40B4-BE49-F238E27FC236}">
                    <a16:creationId xmlns:a16="http://schemas.microsoft.com/office/drawing/2014/main" id="{089A9FC4-F65B-402E-B5B8-32B94A9F8EBD}"/>
                  </a:ext>
                </a:extLst>
              </p:cNvPr>
              <p:cNvSpPr/>
              <p:nvPr/>
            </p:nvSpPr>
            <p:spPr>
              <a:xfrm flipH="1">
                <a:off x="4770673" y="1225350"/>
                <a:ext cx="449116" cy="854010"/>
              </a:xfrm>
              <a:custGeom>
                <a:avLst/>
                <a:gdLst/>
                <a:ahLst/>
                <a:cxnLst/>
                <a:rect l="l" t="t" r="r" b="b"/>
                <a:pathLst>
                  <a:path w="10635" h="16697" extrusionOk="0">
                    <a:moveTo>
                      <a:pt x="10635" y="0"/>
                    </a:moveTo>
                    <a:lnTo>
                      <a:pt x="0" y="12722"/>
                    </a:lnTo>
                    <a:lnTo>
                      <a:pt x="10635" y="16697"/>
                    </a:lnTo>
                    <a:close/>
                  </a:path>
                </a:pathLst>
              </a:custGeom>
              <a:solidFill>
                <a:srgbClr val="0B713F"/>
              </a:solidFill>
              <a:ln>
                <a:noFill/>
              </a:ln>
            </p:spPr>
          </p:sp>
          <p:sp>
            <p:nvSpPr>
              <p:cNvPr id="66" name="Google Shape;488;g32cd5f994fa_0_1780">
                <a:extLst>
                  <a:ext uri="{FF2B5EF4-FFF2-40B4-BE49-F238E27FC236}">
                    <a16:creationId xmlns:a16="http://schemas.microsoft.com/office/drawing/2014/main" id="{E2510D48-40F8-467B-8199-861263231F74}"/>
                  </a:ext>
                </a:extLst>
              </p:cNvPr>
              <p:cNvSpPr/>
              <p:nvPr/>
            </p:nvSpPr>
            <p:spPr>
              <a:xfrm>
                <a:off x="3636034" y="2553603"/>
                <a:ext cx="1136642" cy="946913"/>
              </a:xfrm>
              <a:custGeom>
                <a:avLst/>
                <a:gdLst/>
                <a:ahLst/>
                <a:cxnLst/>
                <a:rect l="l" t="t" r="r" b="b"/>
                <a:pathLst>
                  <a:path w="65016" h="46623" extrusionOk="0">
                    <a:moveTo>
                      <a:pt x="17858" y="0"/>
                    </a:moveTo>
                    <a:lnTo>
                      <a:pt x="0" y="22135"/>
                    </a:lnTo>
                    <a:lnTo>
                      <a:pt x="65016" y="46623"/>
                    </a:lnTo>
                    <a:lnTo>
                      <a:pt x="65016" y="17537"/>
                    </a:lnTo>
                    <a:close/>
                  </a:path>
                </a:pathLst>
              </a:custGeom>
              <a:solidFill>
                <a:srgbClr val="085630"/>
              </a:solidFill>
              <a:ln>
                <a:noFill/>
              </a:ln>
            </p:spPr>
          </p:sp>
          <p:sp>
            <p:nvSpPr>
              <p:cNvPr id="67" name="Google Shape;489;g32cd5f994fa_0_1780">
                <a:extLst>
                  <a:ext uri="{FF2B5EF4-FFF2-40B4-BE49-F238E27FC236}">
                    <a16:creationId xmlns:a16="http://schemas.microsoft.com/office/drawing/2014/main" id="{4C832672-F777-4B74-83D6-4ACB308AC04A}"/>
                  </a:ext>
                </a:extLst>
              </p:cNvPr>
              <p:cNvSpPr/>
              <p:nvPr/>
            </p:nvSpPr>
            <p:spPr>
              <a:xfrm flipH="1">
                <a:off x="4770657" y="2555106"/>
                <a:ext cx="1136642" cy="946913"/>
              </a:xfrm>
              <a:custGeom>
                <a:avLst/>
                <a:gdLst/>
                <a:ahLst/>
                <a:cxnLst/>
                <a:rect l="l" t="t" r="r" b="b"/>
                <a:pathLst>
                  <a:path w="65016" h="46623" extrusionOk="0">
                    <a:moveTo>
                      <a:pt x="17858" y="0"/>
                    </a:moveTo>
                    <a:lnTo>
                      <a:pt x="0" y="22135"/>
                    </a:lnTo>
                    <a:lnTo>
                      <a:pt x="65016" y="46623"/>
                    </a:lnTo>
                    <a:lnTo>
                      <a:pt x="65016" y="17537"/>
                    </a:lnTo>
                    <a:close/>
                  </a:path>
                </a:pathLst>
              </a:custGeom>
              <a:solidFill>
                <a:srgbClr val="0C8148"/>
              </a:solidFill>
              <a:ln>
                <a:noFill/>
              </a:ln>
            </p:spPr>
          </p:sp>
          <p:sp>
            <p:nvSpPr>
              <p:cNvPr id="68" name="Google Shape;490;g32cd5f994fa_0_1780">
                <a:extLst>
                  <a:ext uri="{FF2B5EF4-FFF2-40B4-BE49-F238E27FC236}">
                    <a16:creationId xmlns:a16="http://schemas.microsoft.com/office/drawing/2014/main" id="{DC37511D-2390-4579-9164-79F3CAF0E038}"/>
                  </a:ext>
                </a:extLst>
              </p:cNvPr>
              <p:cNvSpPr/>
              <p:nvPr/>
            </p:nvSpPr>
            <p:spPr>
              <a:xfrm flipH="1">
                <a:off x="4776508" y="3154705"/>
                <a:ext cx="1559116" cy="1230372"/>
              </a:xfrm>
              <a:custGeom>
                <a:avLst/>
                <a:gdLst/>
                <a:ahLst/>
                <a:cxnLst/>
                <a:rect l="l" t="t" r="r" b="b"/>
                <a:pathLst>
                  <a:path w="31954" h="20822" extrusionOk="0">
                    <a:moveTo>
                      <a:pt x="7355" y="0"/>
                    </a:moveTo>
                    <a:lnTo>
                      <a:pt x="31954" y="8796"/>
                    </a:lnTo>
                    <a:lnTo>
                      <a:pt x="31954" y="20822"/>
                    </a:lnTo>
                    <a:lnTo>
                      <a:pt x="0" y="8895"/>
                    </a:lnTo>
                    <a:close/>
                  </a:path>
                </a:pathLst>
              </a:custGeom>
              <a:solidFill>
                <a:srgbClr val="0E9453"/>
              </a:solidFill>
              <a:ln>
                <a:noFill/>
              </a:ln>
            </p:spPr>
          </p:sp>
        </p:grpSp>
        <p:grpSp>
          <p:nvGrpSpPr>
            <p:cNvPr id="69" name="Google Shape;491;g32cd5f994fa_0_1780">
              <a:extLst>
                <a:ext uri="{FF2B5EF4-FFF2-40B4-BE49-F238E27FC236}">
                  <a16:creationId xmlns:a16="http://schemas.microsoft.com/office/drawing/2014/main" id="{8DB25D14-1D31-439A-8AEB-20760C8A4CEF}"/>
                </a:ext>
              </a:extLst>
            </p:cNvPr>
            <p:cNvGrpSpPr/>
            <p:nvPr/>
          </p:nvGrpSpPr>
          <p:grpSpPr>
            <a:xfrm>
              <a:off x="-912536" y="1382004"/>
              <a:ext cx="4426174" cy="1396365"/>
              <a:chOff x="857520" y="1684225"/>
              <a:chExt cx="3319714" cy="1047300"/>
            </a:xfrm>
          </p:grpSpPr>
          <p:sp>
            <p:nvSpPr>
              <p:cNvPr id="70" name="Google Shape;492;g32cd5f994fa_0_1780">
                <a:extLst>
                  <a:ext uri="{FF2B5EF4-FFF2-40B4-BE49-F238E27FC236}">
                    <a16:creationId xmlns:a16="http://schemas.microsoft.com/office/drawing/2014/main" id="{150361C2-2A22-43FB-9B06-2E99051231FB}"/>
                  </a:ext>
                </a:extLst>
              </p:cNvPr>
              <p:cNvSpPr txBox="1"/>
              <p:nvPr/>
            </p:nvSpPr>
            <p:spPr>
              <a:xfrm>
                <a:off x="857520" y="1684225"/>
                <a:ext cx="2077200" cy="1047300"/>
              </a:xfrm>
              <a:prstGeom prst="rect">
                <a:avLst/>
              </a:prstGeom>
              <a:noFill/>
              <a:ln>
                <a:noFill/>
              </a:ln>
            </p:spPr>
            <p:txBody>
              <a:bodyPr spcFirstLastPara="1" wrap="square" lIns="121900" tIns="121900" rIns="121900" bIns="121900" anchor="ctr" anchorCtr="0">
                <a:noAutofit/>
              </a:bodyPr>
              <a:lstStyle/>
              <a:p>
                <a:pPr marL="0" lvl="0" indent="0" algn="r" rtl="0">
                  <a:spcBef>
                    <a:spcPts val="0"/>
                  </a:spcBef>
                  <a:spcAft>
                    <a:spcPts val="0"/>
                  </a:spcAft>
                  <a:buNone/>
                </a:pPr>
                <a:r>
                  <a:rPr lang="en-US" sz="1600" b="1" dirty="0">
                    <a:latin typeface="Roboto"/>
                    <a:ea typeface="Roboto"/>
                    <a:cs typeface="Roboto"/>
                    <a:sym typeface="Roboto"/>
                  </a:rPr>
                  <a:t>Discipline specific metadata</a:t>
                </a:r>
              </a:p>
              <a:p>
                <a:pPr marL="0" lvl="0" indent="0" algn="r" rtl="0">
                  <a:spcBef>
                    <a:spcPts val="0"/>
                  </a:spcBef>
                  <a:spcAft>
                    <a:spcPts val="2100"/>
                  </a:spcAft>
                  <a:buNone/>
                </a:pPr>
                <a:r>
                  <a:rPr lang="en-US" sz="1200" dirty="0">
                    <a:latin typeface="Roboto"/>
                    <a:ea typeface="Roboto"/>
                    <a:cs typeface="Roboto"/>
                    <a:sym typeface="Roboto"/>
                  </a:rPr>
                  <a:t>Projectile data, target data, infrastructure, detector type, datasets, software repositories </a:t>
                </a:r>
                <a:endParaRPr lang="en-US" sz="1200" b="1" dirty="0">
                  <a:latin typeface="Roboto"/>
                  <a:ea typeface="Roboto"/>
                  <a:cs typeface="Roboto"/>
                  <a:sym typeface="Roboto"/>
                </a:endParaRPr>
              </a:p>
            </p:txBody>
          </p:sp>
          <p:cxnSp>
            <p:nvCxnSpPr>
              <p:cNvPr id="71" name="Google Shape;493;g32cd5f994fa_0_1780">
                <a:extLst>
                  <a:ext uri="{FF2B5EF4-FFF2-40B4-BE49-F238E27FC236}">
                    <a16:creationId xmlns:a16="http://schemas.microsoft.com/office/drawing/2014/main" id="{827BAB8E-72FB-4966-9C4B-AE923ED5F410}"/>
                  </a:ext>
                </a:extLst>
              </p:cNvPr>
              <p:cNvCxnSpPr/>
              <p:nvPr/>
            </p:nvCxnSpPr>
            <p:spPr>
              <a:xfrm rot="10800000">
                <a:off x="3046834" y="2215329"/>
                <a:ext cx="1130400" cy="0"/>
              </a:xfrm>
              <a:prstGeom prst="straightConnector1">
                <a:avLst/>
              </a:prstGeom>
              <a:noFill/>
              <a:ln w="9525" cap="flat" cmpd="sng">
                <a:solidFill>
                  <a:srgbClr val="C2C2C2"/>
                </a:solidFill>
                <a:prstDash val="solid"/>
                <a:round/>
                <a:headEnd type="none" w="sm" len="sm"/>
                <a:tailEnd type="none" w="sm" len="sm"/>
              </a:ln>
            </p:spPr>
          </p:cxnSp>
          <p:sp>
            <p:nvSpPr>
              <p:cNvPr id="72" name="Google Shape;494;g32cd5f994fa_0_1780">
                <a:extLst>
                  <a:ext uri="{FF2B5EF4-FFF2-40B4-BE49-F238E27FC236}">
                    <a16:creationId xmlns:a16="http://schemas.microsoft.com/office/drawing/2014/main" id="{B883CDF8-046F-4F1B-9184-B7C08054BD16}"/>
                  </a:ext>
                </a:extLst>
              </p:cNvPr>
              <p:cNvSpPr/>
              <p:nvPr/>
            </p:nvSpPr>
            <p:spPr>
              <a:xfrm>
                <a:off x="3020371" y="2111851"/>
                <a:ext cx="198600" cy="198300"/>
              </a:xfrm>
              <a:prstGeom prst="ellipse">
                <a:avLst/>
              </a:prstGeom>
              <a:solidFill>
                <a:srgbClr val="0B774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73" name="Google Shape;495;g32cd5f994fa_0_1780">
                <a:extLst>
                  <a:ext uri="{FF2B5EF4-FFF2-40B4-BE49-F238E27FC236}">
                    <a16:creationId xmlns:a16="http://schemas.microsoft.com/office/drawing/2014/main" id="{703E24C1-B36B-4C8F-BC7B-6CCB077639E6}"/>
                  </a:ext>
                </a:extLst>
              </p:cNvPr>
              <p:cNvSpPr txBox="1"/>
              <p:nvPr/>
            </p:nvSpPr>
            <p:spPr>
              <a:xfrm>
                <a:off x="2995927" y="2051434"/>
                <a:ext cx="247500" cy="312900"/>
              </a:xfrm>
              <a:prstGeom prst="rect">
                <a:avLst/>
              </a:prstGeom>
              <a:noFill/>
              <a:ln>
                <a:noFill/>
              </a:ln>
            </p:spPr>
            <p:txBody>
              <a:bodyPr spcFirstLastPara="1" wrap="square" lIns="121900" tIns="121900" rIns="121900" bIns="121900" anchor="t" anchorCtr="0">
                <a:noAutofit/>
              </a:bodyPr>
              <a:lstStyle/>
              <a:p>
                <a:pPr marL="0" lvl="0" indent="0" algn="ctr" rtl="0">
                  <a:spcBef>
                    <a:spcPts val="0"/>
                  </a:spcBef>
                  <a:spcAft>
                    <a:spcPts val="2100"/>
                  </a:spcAft>
                  <a:buNone/>
                </a:pPr>
                <a:r>
                  <a:rPr lang="en-US" sz="1100">
                    <a:solidFill>
                      <a:srgbClr val="FFFFFF"/>
                    </a:solidFill>
                    <a:latin typeface="Roboto"/>
                    <a:ea typeface="Roboto"/>
                    <a:cs typeface="Roboto"/>
                    <a:sym typeface="Roboto"/>
                  </a:rPr>
                  <a:t>2</a:t>
                </a:r>
                <a:endParaRPr sz="1900">
                  <a:solidFill>
                    <a:srgbClr val="FFFFFF"/>
                  </a:solidFill>
                </a:endParaRPr>
              </a:p>
            </p:txBody>
          </p:sp>
        </p:grpSp>
      </p:grpSp>
    </p:spTree>
    <p:extLst>
      <p:ext uri="{BB962C8B-B14F-4D97-AF65-F5344CB8AC3E}">
        <p14:creationId xmlns:p14="http://schemas.microsoft.com/office/powerpoint/2010/main" val="28087224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70C0"/>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fair-gsi-folienmaster_2017_onering">
  <a:themeElements>
    <a:clrScheme name="Benutzerdefiniert 4">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fair-gsi-folienmaster_2017_onering">
  <a:themeElements>
    <a:clrScheme name="Benutzerdefiniert 4">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fair-gsi-folienmaster_2019_16zu9</Template>
  <TotalTime>0</TotalTime>
  <Words>1888</Words>
  <Application>Microsoft Office PowerPoint</Application>
  <PresentationFormat>On-screen Show (16:9)</PresentationFormat>
  <Paragraphs>246</Paragraphs>
  <Slides>30</Slides>
  <Notes>15</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30</vt:i4>
      </vt:variant>
    </vt:vector>
  </HeadingPairs>
  <TitlesOfParts>
    <vt:vector size="44" baseType="lpstr">
      <vt:lpstr>Arial Unicode MS</vt:lpstr>
      <vt:lpstr>Noto Sans Symbols</vt:lpstr>
      <vt:lpstr>Arial</vt:lpstr>
      <vt:lpstr>Bahnschrift Light</vt:lpstr>
      <vt:lpstr>Calibri</vt:lpstr>
      <vt:lpstr>Roboto</vt:lpstr>
      <vt:lpstr>Symbol</vt:lpstr>
      <vt:lpstr>Times New Roman</vt:lpstr>
      <vt:lpstr>Wingdings</vt:lpstr>
      <vt:lpstr>Office Theme</vt:lpstr>
      <vt:lpstr>Office Theme</vt:lpstr>
      <vt:lpstr>1_fair-gsi-folienmaster_2017_onering</vt:lpstr>
      <vt:lpstr>1_Office Theme</vt:lpstr>
      <vt:lpstr>fair-gsi-folienmaster_2017_onering</vt:lpstr>
      <vt:lpstr>PowerPoint Presentation</vt:lpstr>
      <vt:lpstr>F.A.I.R. data principles and metadata</vt:lpstr>
      <vt:lpstr>PowerPoint Presentation</vt:lpstr>
      <vt:lpstr>PowerPoint Presentation</vt:lpstr>
      <vt:lpstr>PowerPoint Presentation</vt:lpstr>
      <vt:lpstr>PowerPoint Presentation</vt:lpstr>
      <vt:lpstr>Pilot: GSI accelerator facility</vt:lpstr>
      <vt:lpstr>Pilot: Standard Workflow in Experimental Nuclear Physics</vt:lpstr>
      <vt:lpstr>PowerPoint Presentation</vt:lpstr>
      <vt:lpstr>Pilot: Design and Implementation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Database Schema Design</vt:lpstr>
      <vt:lpstr>The Database Schema Design</vt:lpstr>
      <vt:lpstr>The Database Schema Design</vt:lpstr>
      <vt:lpstr>Metadata Schema Generator - data serialization</vt:lpstr>
      <vt:lpstr>Metadata Schema Generator</vt:lpstr>
      <vt:lpstr>Metadata Schema Generator</vt:lpstr>
      <vt:lpstr>Metadata Schema Generator - Custom attribute names</vt:lpstr>
    </vt:vector>
  </TitlesOfParts>
  <Company>GSI Helmholtzzentrum für Schwerionenforschung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Science Working Group Meeting</dc:title>
  <dc:subject/>
  <dc:creator>Mistry, Andrew. K. Dr.</dc:creator>
  <dc:description/>
  <cp:lastModifiedBy>Mistry, Andrew. K. Dr.</cp:lastModifiedBy>
  <cp:revision>814</cp:revision>
  <dcterms:created xsi:type="dcterms:W3CDTF">2022-04-08T08:49:50Z</dcterms:created>
  <dcterms:modified xsi:type="dcterms:W3CDTF">2025-02-19T15:57:24Z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GSI Helmholtzzentrum für Schwerionenforschung GmbH</vt:lpwstr>
  </property>
  <property fmtid="{D5CDD505-2E9C-101B-9397-08002B2CF9AE}" pid="4" name="DocSecurity">
    <vt:i4>0</vt:i4>
  </property>
  <property fmtid="{D5CDD505-2E9C-101B-9397-08002B2CF9AE}" pid="5" name="HiddenSlides">
    <vt:i4>1</vt:i4>
  </property>
  <property fmtid="{D5CDD505-2E9C-101B-9397-08002B2CF9AE}" pid="6" name="HyperlinksChanged">
    <vt:bool>false</vt:bool>
  </property>
  <property fmtid="{D5CDD505-2E9C-101B-9397-08002B2CF9AE}" pid="7" name="LinksUpToDate">
    <vt:bool>false</vt:bool>
  </property>
  <property fmtid="{D5CDD505-2E9C-101B-9397-08002B2CF9AE}" pid="8" name="MMClips">
    <vt:i4>0</vt:i4>
  </property>
  <property fmtid="{D5CDD505-2E9C-101B-9397-08002B2CF9AE}" pid="9" name="Notes">
    <vt:i4>0</vt:i4>
  </property>
  <property fmtid="{D5CDD505-2E9C-101B-9397-08002B2CF9AE}" pid="10" name="PresentationFormat">
    <vt:lpwstr>Bildschirmpräsentation (16:9)</vt:lpwstr>
  </property>
  <property fmtid="{D5CDD505-2E9C-101B-9397-08002B2CF9AE}" pid="11" name="ScaleCrop">
    <vt:bool>false</vt:bool>
  </property>
  <property fmtid="{D5CDD505-2E9C-101B-9397-08002B2CF9AE}" pid="12" name="ShareDoc">
    <vt:bool>false</vt:bool>
  </property>
  <property fmtid="{D5CDD505-2E9C-101B-9397-08002B2CF9AE}" pid="13" name="Slides">
    <vt:i4>9</vt:i4>
  </property>
</Properties>
</file>