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53.jpg" ContentType="image/png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386" r:id="rId3"/>
    <p:sldId id="2384" r:id="rId4"/>
    <p:sldId id="2387" r:id="rId5"/>
    <p:sldId id="295" r:id="rId6"/>
    <p:sldId id="335" r:id="rId7"/>
    <p:sldId id="2379" r:id="rId8"/>
    <p:sldId id="2378" r:id="rId9"/>
    <p:sldId id="2369" r:id="rId10"/>
    <p:sldId id="2370" r:id="rId11"/>
    <p:sldId id="2371" r:id="rId12"/>
    <p:sldId id="2389" r:id="rId13"/>
    <p:sldId id="2388" r:id="rId14"/>
    <p:sldId id="2385" r:id="rId15"/>
    <p:sldId id="342" r:id="rId16"/>
    <p:sldId id="326" r:id="rId17"/>
    <p:sldId id="26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62B"/>
    <a:srgbClr val="00539F"/>
    <a:srgbClr val="C1E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146" y="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kretzsc\Downloads\Masterfile%20-%20CVC%20CRM(Partners)%20(2)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8A2-4927-A9C3-BF0EEB67B23E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8A2-4927-A9C3-BF0EEB67B23E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8A2-4927-A9C3-BF0EEB67B23E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8A2-4927-A9C3-BF0EEB67B23E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88A2-4927-A9C3-BF0EEB67B23E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88A2-4927-A9C3-BF0EEB67B23E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88A2-4927-A9C3-BF0EEB67B23E}"/>
              </c:ext>
            </c:extLst>
          </c:dPt>
          <c:dLbls>
            <c:dLbl>
              <c:idx val="0"/>
              <c:layout>
                <c:manualLayout>
                  <c:x val="5.3773726707234695E-2"/>
                  <c:y val="0.117302830017938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Barlow SemiBold" panose="00000700000000000000" pitchFamily="2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638654191215394"/>
                      <c:h val="0.3082979386117291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8A2-4927-A9C3-BF0EEB67B23E}"/>
                </c:ext>
              </c:extLst>
            </c:dLbl>
            <c:dLbl>
              <c:idx val="1"/>
              <c:layout>
                <c:manualLayout>
                  <c:x val="3.3333333333333229E-2"/>
                  <c:y val="-8.4777440682306541E-1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8A2-4927-A9C3-BF0EEB67B23E}"/>
                </c:ext>
              </c:extLst>
            </c:dLbl>
            <c:dLbl>
              <c:idx val="2"/>
              <c:layout>
                <c:manualLayout>
                  <c:x val="2.2601702117177498E-2"/>
                  <c:y val="-6.588091406276693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Barlow SemiBold" panose="00000700000000000000" pitchFamily="2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704231481367442"/>
                      <c:h val="0.137463061073273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88A2-4927-A9C3-BF0EEB67B23E}"/>
                </c:ext>
              </c:extLst>
            </c:dLbl>
            <c:dLbl>
              <c:idx val="3"/>
              <c:layout>
                <c:manualLayout>
                  <c:x val="-0.11724943447505737"/>
                  <c:y val="1.583675818816501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Barlow SemiBold" panose="00000700000000000000" pitchFamily="2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282631097097861"/>
                      <c:h val="0.1308368118086849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88A2-4927-A9C3-BF0EEB67B23E}"/>
                </c:ext>
              </c:extLst>
            </c:dLbl>
            <c:dLbl>
              <c:idx val="4"/>
              <c:layout>
                <c:manualLayout>
                  <c:x val="-2.5000000000000026E-2"/>
                  <c:y val="-3.699421965317919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8A2-4927-A9C3-BF0EEB67B23E}"/>
                </c:ext>
              </c:extLst>
            </c:dLbl>
            <c:dLbl>
              <c:idx val="5"/>
              <c:layout>
                <c:manualLayout>
                  <c:x val="-1.9444444444444445E-2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8A2-4927-A9C3-BF0EEB67B23E}"/>
                </c:ext>
              </c:extLst>
            </c:dLbl>
            <c:dLbl>
              <c:idx val="6"/>
              <c:layout>
                <c:manualLayout>
                  <c:x val="8.3333333333332309E-3"/>
                  <c:y val="-2.312138728323699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8A2-4927-A9C3-BF0EEB67B2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rlow SemiBold" panose="00000700000000000000" pitchFamily="2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'Masterfile - CVC CRM(Partners) '!$A$121:$A$127</c:f>
              <c:strCache>
                <c:ptCount val="7"/>
                <c:pt idx="0">
                  <c:v>Accelerator / Incubator</c:v>
                </c:pt>
                <c:pt idx="1">
                  <c:v>Venture Builder</c:v>
                </c:pt>
                <c:pt idx="2">
                  <c:v>Innovation Park/ Space</c:v>
                </c:pt>
                <c:pt idx="3">
                  <c:v>Startup Community</c:v>
                </c:pt>
                <c:pt idx="4">
                  <c:v>VC/ Funding</c:v>
                </c:pt>
                <c:pt idx="5">
                  <c:v>Legal Advisor</c:v>
                </c:pt>
                <c:pt idx="6">
                  <c:v>Other</c:v>
                </c:pt>
              </c:strCache>
            </c:strRef>
          </c:cat>
          <c:val>
            <c:numRef>
              <c:f>'Masterfile - CVC CRM(Partners) '!$B$121:$B$127</c:f>
              <c:numCache>
                <c:formatCode>General</c:formatCode>
                <c:ptCount val="7"/>
                <c:pt idx="0">
                  <c:v>13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25</c:v>
                </c:pt>
                <c:pt idx="5">
                  <c:v>2</c:v>
                </c:pt>
                <c:pt idx="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8A2-4927-A9C3-BF0EEB67B23E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6AA31-B63E-4174-8C5C-BF4308F1EBE3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14709-558B-428E-B89F-7C9F5B0C2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182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0A02-07C8-207C-AB83-DC728693F0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641622-11B1-11C4-3393-6277867C87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B877A8-AAAD-7882-08C1-A9F5DC3D20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B59B5C-1F26-E30A-4966-C6336E0578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182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E0E0E5-F3D9-CCC7-CF74-5E83C85341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7514E7-352D-E034-0D67-58EAA7F76C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AED095-D570-9772-3EFF-CBDFBE61A3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4869C-620C-ADFC-D4D9-D1F2FFD2DA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401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0A02-07C8-207C-AB83-DC728693F0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641622-11B1-11C4-3393-6277867C87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B877A8-AAAD-7882-08C1-A9F5DC3D20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B59B5C-1F26-E30A-4966-C6336E0578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182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E964D2-EA2E-E42E-3A0B-2119929D4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B1E2D1-61DF-36A3-B0DB-937B8950EC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AF3F9B-19D5-F434-7726-81B0A7BED8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CDE2D7-08CF-4A6C-D85F-FB92936E7E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684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DF04F0-AB5E-6800-8DEE-E946E8D5C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A2B265-AD1F-3BE7-F7D2-79B47ADD4E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4E11A7-2722-96FF-DC57-B0807F6F55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3A3409-940D-7080-42D4-14FA5EBEE4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883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1642F7-751F-3F5B-1B1B-2AFA3EE48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C75FB8-08A1-C412-E895-47A1A2218F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812981-CFC1-1FCA-9913-1AF1ABDCAD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EE2C9E-B8DA-0B02-547B-8F46EF32A6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589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04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728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2BDCB-8FCF-F33B-8AF3-FF07272CEC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B8033F-034E-4B1F-D7A4-525319E8D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E2D6A-26C5-B696-01F0-4C100549E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F8458-448F-E228-9CF3-76FC76796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2BCF4-36AB-70E6-46CA-6096E3CEA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65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B820E-4D02-8821-A4CC-52C242693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D5296-1C65-CAE3-9956-A0892CE9F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EAC72A-FF07-E5EF-D040-78AD927DB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EAFDE-3CF2-B39D-B496-9F62ACF79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D7A85-B8CD-1C85-3098-725EB34BC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80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545F97-8F07-0D3C-B890-CB1AB00830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6B0C7E-66C6-BDE1-5244-6C6AB081F2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F1C24-1D0E-FBDA-45D1-F5727EA53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F117F8-F014-5D4C-1771-45BC38A3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EEE1B-FF13-5195-B6C7-3F8D0736E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674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12420-953E-CADF-E76B-FB2E6CFF2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79781-57D4-3AC2-3871-AD6B6959E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416FC-7E9E-8359-1B1B-994942FE0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B238D-0921-7377-AB5A-45DF16F71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D88D4-BD58-A021-BA92-2664F631C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884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293FC-42DE-403A-04A1-81AE04709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6CBFD-6F36-44C8-250C-7E3C040DD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20074-FBD4-0F36-E9F7-2641B3127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5002E-BDD0-954E-431B-B16D12CF2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1B546-5E55-AF03-ACD3-B9A2E08C8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973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DE301-364E-19C6-13B7-8D87370E8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E68E1-F24F-E8A9-2284-F9ABD7B84A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FFC529-88BF-2A60-099C-AAB0BB1639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3E1EF-5C55-2EAF-F712-C9B8D8E48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173F0C-636F-7843-0D7E-DFAB6CBE8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45AD39-62E6-03A5-4958-95480B048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046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69678-0A55-5AEA-3C41-E30285043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AA21EA-BC12-50AB-6B50-7BF08C265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2DAD-157F-E1F6-BB20-200CC9B9E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9EABC0-C4AF-138B-4F7A-9FD69B015B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E84B60-33A5-2E05-AD24-B1456E5C33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C4E31C-82AE-126E-62FA-F7D384187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3BEA91-F878-3DCF-D013-51C4C2D1A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0E56F3-6851-0EE1-3550-D4092AF6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641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5CA89-94F6-CB6C-0E07-9E405065A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5DE38A-C101-570B-9E90-6D9272DC1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C810AE-03D6-7AC9-07B0-A3A56CF2A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AAF0B8-51F8-EB4E-EAA2-8CA08A22C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76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86F1A3-D658-7F0B-37A6-E6A28A906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55C18-C079-7271-16B0-8C6A604BC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AC8E40-5EB7-F390-2559-6ABDF376D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527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CEE7C-B644-B2B0-F3EE-EBB0AEEB4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D951B-ADE0-9866-FF92-2A4F770E3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2730DB-C073-8F4E-89D2-CF13904078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C12E7C-35AE-7769-3EF6-73B43913F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2B4DAA-52D1-3309-91D2-4578FE9A0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13A238-CCC9-041B-9080-2DE49266B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37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E503F-E237-72E6-9FB1-13F83FBD7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536BE2-39BB-2EC5-5B65-BB62CC87AB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4BCC30-36D1-A1A1-14C5-3ED8F8531D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AB2F57-3759-8BF4-BF21-44C521225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5A9C1-6A87-51E7-0064-4D671DD10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F3533F-902D-46B2-4659-E4BB9DE7A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790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1C74BA-5DFE-FDBD-1E78-5493C0869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78A01B-DCA0-8F1A-54A5-E9BDDB829E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6BF1E-535F-913A-9806-88E1FA8D7D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8DB39A-0480-45D5-9433-3BF2B11205CB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376C6-5994-D6F0-8CE7-DFEC74CA7E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655C7-5640-4860-DCC9-FA92F036C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69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1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5" Type="http://schemas.openxmlformats.org/officeDocument/2006/relationships/image" Target="../media/image89.svg"/><Relationship Id="rId4" Type="http://schemas.openxmlformats.org/officeDocument/2006/relationships/image" Target="../media/image8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93.svg"/><Relationship Id="rId4" Type="http://schemas.openxmlformats.org/officeDocument/2006/relationships/image" Target="../media/image9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svg"/><Relationship Id="rId13" Type="http://schemas.openxmlformats.org/officeDocument/2006/relationships/image" Target="../media/image105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12" Type="http://schemas.openxmlformats.org/officeDocument/2006/relationships/image" Target="../media/image104.svg"/><Relationship Id="rId17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6" Type="http://schemas.openxmlformats.org/officeDocument/2006/relationships/hyperlink" Target="https://home.cern/about/who-we-are/our-governance/member-state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8.svg"/><Relationship Id="rId11" Type="http://schemas.openxmlformats.org/officeDocument/2006/relationships/image" Target="../media/image103.png"/><Relationship Id="rId5" Type="http://schemas.openxmlformats.org/officeDocument/2006/relationships/image" Target="../media/image97.png"/><Relationship Id="rId15" Type="http://schemas.openxmlformats.org/officeDocument/2006/relationships/hyperlink" Target="https://ventureconnect.cern/startup-application-form" TargetMode="External"/><Relationship Id="rId10" Type="http://schemas.openxmlformats.org/officeDocument/2006/relationships/image" Target="../media/image102.svg"/><Relationship Id="rId4" Type="http://schemas.openxmlformats.org/officeDocument/2006/relationships/image" Target="../media/image96.svg"/><Relationship Id="rId9" Type="http://schemas.openxmlformats.org/officeDocument/2006/relationships/image" Target="../media/image101.png"/><Relationship Id="rId14" Type="http://schemas.openxmlformats.org/officeDocument/2006/relationships/image" Target="../media/image106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118.png"/><Relationship Id="rId3" Type="http://schemas.openxmlformats.org/officeDocument/2006/relationships/image" Target="../media/image108.png"/><Relationship Id="rId7" Type="http://schemas.openxmlformats.org/officeDocument/2006/relationships/image" Target="../media/image112.jpg"/><Relationship Id="rId12" Type="http://schemas.openxmlformats.org/officeDocument/2006/relationships/image" Target="../media/image117.png"/><Relationship Id="rId17" Type="http://schemas.microsoft.com/office/2007/relationships/hdphoto" Target="../media/hdphoto1.wdp"/><Relationship Id="rId2" Type="http://schemas.openxmlformats.org/officeDocument/2006/relationships/image" Target="../media/image107.jp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1.png"/><Relationship Id="rId11" Type="http://schemas.openxmlformats.org/officeDocument/2006/relationships/image" Target="../media/image116.png"/><Relationship Id="rId5" Type="http://schemas.openxmlformats.org/officeDocument/2006/relationships/image" Target="../media/image110.png"/><Relationship Id="rId15" Type="http://schemas.openxmlformats.org/officeDocument/2006/relationships/image" Target="../media/image1.png"/><Relationship Id="rId10" Type="http://schemas.openxmlformats.org/officeDocument/2006/relationships/image" Target="../media/image115.png"/><Relationship Id="rId4" Type="http://schemas.openxmlformats.org/officeDocument/2006/relationships/image" Target="../media/image109.jpeg"/><Relationship Id="rId9" Type="http://schemas.openxmlformats.org/officeDocument/2006/relationships/image" Target="../media/image114.png"/><Relationship Id="rId14" Type="http://schemas.openxmlformats.org/officeDocument/2006/relationships/image" Target="../media/image1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22.svg"/><Relationship Id="rId4" Type="http://schemas.openxmlformats.org/officeDocument/2006/relationships/image" Target="../media/image1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g"/><Relationship Id="rId7" Type="http://schemas.openxmlformats.org/officeDocument/2006/relationships/image" Target="../media/image125.png"/><Relationship Id="rId2" Type="http://schemas.openxmlformats.org/officeDocument/2006/relationships/hyperlink" Target="mailto:Linn.Kretzschmar@cern.ch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entureconnect.cern/" TargetMode="External"/><Relationship Id="rId5" Type="http://schemas.openxmlformats.org/officeDocument/2006/relationships/image" Target="../media/image124.jpeg"/><Relationship Id="rId4" Type="http://schemas.openxmlformats.org/officeDocument/2006/relationships/hyperlink" Target="mailto:%20Hanae.Taxis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1.wdp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hyperlink" Target="https://cernbox.cern.ch/s/J2jaD4sGe0lj9qv" TargetMode="External"/></Relationships>
</file>

<file path=ppt/slides/_rels/slide6.xml.rels><?xml version="1.0" encoding="UTF-8" standalone="yes"?>
<Relationships xmlns="http://schemas.openxmlformats.org/package/2006/relationships"><Relationship Id="rId13" Type="http://schemas.microsoft.com/office/2007/relationships/hdphoto" Target="../media/hdphoto2.wdp"/><Relationship Id="rId18" Type="http://schemas.openxmlformats.org/officeDocument/2006/relationships/image" Target="../media/image32.jpg"/><Relationship Id="rId26" Type="http://schemas.openxmlformats.org/officeDocument/2006/relationships/image" Target="../media/image40.jpg"/><Relationship Id="rId39" Type="http://schemas.openxmlformats.org/officeDocument/2006/relationships/image" Target="../media/image52.png"/><Relationship Id="rId21" Type="http://schemas.openxmlformats.org/officeDocument/2006/relationships/image" Target="../media/image35.jpg"/><Relationship Id="rId34" Type="http://schemas.openxmlformats.org/officeDocument/2006/relationships/image" Target="../media/image47.png"/><Relationship Id="rId42" Type="http://schemas.openxmlformats.org/officeDocument/2006/relationships/image" Target="../media/image55.png"/><Relationship Id="rId47" Type="http://schemas.openxmlformats.org/officeDocument/2006/relationships/image" Target="../media/image60.jpg"/><Relationship Id="rId50" Type="http://schemas.openxmlformats.org/officeDocument/2006/relationships/image" Target="../media/image63.png"/><Relationship Id="rId55" Type="http://schemas.openxmlformats.org/officeDocument/2006/relationships/image" Target="../media/image68.png"/><Relationship Id="rId7" Type="http://schemas.openxmlformats.org/officeDocument/2006/relationships/image" Target="../media/image22.jpg"/><Relationship Id="rId2" Type="http://schemas.openxmlformats.org/officeDocument/2006/relationships/image" Target="../media/image17.png"/><Relationship Id="rId16" Type="http://schemas.openxmlformats.org/officeDocument/2006/relationships/image" Target="../media/image30.svg"/><Relationship Id="rId29" Type="http://schemas.openxmlformats.org/officeDocument/2006/relationships/image" Target="../media/image43.png"/><Relationship Id="rId11" Type="http://schemas.openxmlformats.org/officeDocument/2006/relationships/image" Target="../media/image26.png"/><Relationship Id="rId24" Type="http://schemas.openxmlformats.org/officeDocument/2006/relationships/image" Target="../media/image38.png"/><Relationship Id="rId32" Type="http://schemas.openxmlformats.org/officeDocument/2006/relationships/image" Target="../media/image45.png"/><Relationship Id="rId37" Type="http://schemas.openxmlformats.org/officeDocument/2006/relationships/image" Target="../media/image50.png"/><Relationship Id="rId40" Type="http://schemas.openxmlformats.org/officeDocument/2006/relationships/image" Target="../media/image53.jpg"/><Relationship Id="rId45" Type="http://schemas.openxmlformats.org/officeDocument/2006/relationships/image" Target="../media/image58.jpg"/><Relationship Id="rId53" Type="http://schemas.openxmlformats.org/officeDocument/2006/relationships/image" Target="../media/image66.png"/><Relationship Id="rId58" Type="http://schemas.openxmlformats.org/officeDocument/2006/relationships/image" Target="../media/image71.png"/><Relationship Id="rId5" Type="http://schemas.openxmlformats.org/officeDocument/2006/relationships/image" Target="../media/image20.png"/><Relationship Id="rId19" Type="http://schemas.openxmlformats.org/officeDocument/2006/relationships/image" Target="../media/image33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8.jpg"/><Relationship Id="rId22" Type="http://schemas.openxmlformats.org/officeDocument/2006/relationships/image" Target="../media/image36.png"/><Relationship Id="rId27" Type="http://schemas.openxmlformats.org/officeDocument/2006/relationships/image" Target="../media/image41.png"/><Relationship Id="rId30" Type="http://schemas.microsoft.com/office/2007/relationships/hdphoto" Target="../media/hdphoto3.wdp"/><Relationship Id="rId35" Type="http://schemas.openxmlformats.org/officeDocument/2006/relationships/image" Target="../media/image48.png"/><Relationship Id="rId43" Type="http://schemas.openxmlformats.org/officeDocument/2006/relationships/image" Target="../media/image56.png"/><Relationship Id="rId48" Type="http://schemas.openxmlformats.org/officeDocument/2006/relationships/image" Target="../media/image61.png"/><Relationship Id="rId56" Type="http://schemas.openxmlformats.org/officeDocument/2006/relationships/image" Target="../media/image69.png"/><Relationship Id="rId8" Type="http://schemas.openxmlformats.org/officeDocument/2006/relationships/image" Target="../media/image23.png"/><Relationship Id="rId51" Type="http://schemas.openxmlformats.org/officeDocument/2006/relationships/image" Target="../media/image64.png"/><Relationship Id="rId3" Type="http://schemas.openxmlformats.org/officeDocument/2006/relationships/image" Target="../media/image18.png"/><Relationship Id="rId12" Type="http://schemas.openxmlformats.org/officeDocument/2006/relationships/image" Target="../media/image27.png"/><Relationship Id="rId17" Type="http://schemas.openxmlformats.org/officeDocument/2006/relationships/image" Target="../media/image31.png"/><Relationship Id="rId25" Type="http://schemas.openxmlformats.org/officeDocument/2006/relationships/image" Target="../media/image39.png"/><Relationship Id="rId33" Type="http://schemas.openxmlformats.org/officeDocument/2006/relationships/image" Target="../media/image46.png"/><Relationship Id="rId38" Type="http://schemas.openxmlformats.org/officeDocument/2006/relationships/image" Target="../media/image51.png"/><Relationship Id="rId46" Type="http://schemas.openxmlformats.org/officeDocument/2006/relationships/image" Target="../media/image59.png"/><Relationship Id="rId59" Type="http://schemas.openxmlformats.org/officeDocument/2006/relationships/chart" Target="../charts/chart1.xml"/><Relationship Id="rId20" Type="http://schemas.openxmlformats.org/officeDocument/2006/relationships/image" Target="../media/image34.svg"/><Relationship Id="rId41" Type="http://schemas.openxmlformats.org/officeDocument/2006/relationships/image" Target="../media/image54.jpg"/><Relationship Id="rId54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5" Type="http://schemas.openxmlformats.org/officeDocument/2006/relationships/image" Target="../media/image29.png"/><Relationship Id="rId23" Type="http://schemas.openxmlformats.org/officeDocument/2006/relationships/image" Target="../media/image37.png"/><Relationship Id="rId28" Type="http://schemas.openxmlformats.org/officeDocument/2006/relationships/image" Target="../media/image42.png"/><Relationship Id="rId36" Type="http://schemas.openxmlformats.org/officeDocument/2006/relationships/image" Target="../media/image49.jpg"/><Relationship Id="rId49" Type="http://schemas.openxmlformats.org/officeDocument/2006/relationships/image" Target="../media/image62.png"/><Relationship Id="rId57" Type="http://schemas.openxmlformats.org/officeDocument/2006/relationships/image" Target="../media/image70.png"/><Relationship Id="rId10" Type="http://schemas.openxmlformats.org/officeDocument/2006/relationships/image" Target="../media/image25.png"/><Relationship Id="rId31" Type="http://schemas.openxmlformats.org/officeDocument/2006/relationships/image" Target="../media/image44.jpg"/><Relationship Id="rId44" Type="http://schemas.openxmlformats.org/officeDocument/2006/relationships/image" Target="../media/image57.png"/><Relationship Id="rId52" Type="http://schemas.openxmlformats.org/officeDocument/2006/relationships/image" Target="../media/image65.jpeg"/><Relationship Id="rId60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7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muotech.io/" TargetMode="External"/><Relationship Id="rId13" Type="http://schemas.openxmlformats.org/officeDocument/2006/relationships/image" Target="../media/image79.png"/><Relationship Id="rId3" Type="http://schemas.openxmlformats.org/officeDocument/2006/relationships/image" Target="../media/image74.jpeg"/><Relationship Id="rId7" Type="http://schemas.openxmlformats.org/officeDocument/2006/relationships/image" Target="../media/image76.png"/><Relationship Id="rId12" Type="http://schemas.openxmlformats.org/officeDocument/2006/relationships/hyperlink" Target="https://www.unconventional.dev/" TargetMode="External"/><Relationship Id="rId17" Type="http://schemas.openxmlformats.org/officeDocument/2006/relationships/image" Target="../media/image82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phocal.com/" TargetMode="External"/><Relationship Id="rId11" Type="http://schemas.openxmlformats.org/officeDocument/2006/relationships/image" Target="../media/image78.png"/><Relationship Id="rId5" Type="http://schemas.openxmlformats.org/officeDocument/2006/relationships/image" Target="../media/image75.jpeg"/><Relationship Id="rId15" Type="http://schemas.openxmlformats.org/officeDocument/2006/relationships/image" Target="../media/image1.png"/><Relationship Id="rId10" Type="http://schemas.openxmlformats.org/officeDocument/2006/relationships/hyperlink" Target="https://orbibarobotics.com/en/" TargetMode="External"/><Relationship Id="rId4" Type="http://schemas.openxmlformats.org/officeDocument/2006/relationships/hyperlink" Target="https://www.reshape.systems/" TargetMode="External"/><Relationship Id="rId9" Type="http://schemas.openxmlformats.org/officeDocument/2006/relationships/image" Target="../media/image77.jpg"/><Relationship Id="rId14" Type="http://schemas.openxmlformats.org/officeDocument/2006/relationships/image" Target="../media/image8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85.jpe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84.svg"/><Relationship Id="rId5" Type="http://schemas.openxmlformats.org/officeDocument/2006/relationships/image" Target="../media/image83.png"/><Relationship Id="rId4" Type="http://schemas.openxmlformats.org/officeDocument/2006/relationships/image" Target="../media/image76.png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893DF4A3-4AB8-BA4F-4F79-9BD7B4F5F7F2}"/>
              </a:ext>
            </a:extLst>
          </p:cNvPr>
          <p:cNvGrpSpPr/>
          <p:nvPr/>
        </p:nvGrpSpPr>
        <p:grpSpPr>
          <a:xfrm>
            <a:off x="145964" y="83869"/>
            <a:ext cx="3166149" cy="2891244"/>
            <a:chOff x="8870138" y="2061380"/>
            <a:chExt cx="3166149" cy="289124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4E343BB-7D0F-886E-5848-836ECFD5DA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CD345FB-E61B-FEDD-96C4-C8991A5F68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85BF2E3-4BB6-3E23-4A5E-54864EA682D9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FA3E8E5-BEBE-F05A-A58E-037ABEF5E2A4}"/>
              </a:ext>
            </a:extLst>
          </p:cNvPr>
          <p:cNvSpPr/>
          <p:nvPr/>
        </p:nvSpPr>
        <p:spPr>
          <a:xfrm>
            <a:off x="-321219" y="4776836"/>
            <a:ext cx="9090991" cy="708769"/>
          </a:xfrm>
          <a:prstGeom prst="roundRect">
            <a:avLst>
              <a:gd name="adj" fmla="val 50000"/>
            </a:avLst>
          </a:prstGeom>
          <a:solidFill>
            <a:srgbClr val="0088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AB5921-401A-DD75-7822-37DED8E13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912" y="4853042"/>
            <a:ext cx="7317225" cy="101298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Deep Tech Startup </a:t>
            </a:r>
            <a:r>
              <a:rPr lang="en-US" sz="3200" dirty="0" err="1">
                <a:solidFill>
                  <a:schemeClr val="bg1"/>
                </a:solidFill>
              </a:rPr>
              <a:t>Programme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F35E368-2645-1CAC-8815-3CC5B48105E2}"/>
              </a:ext>
            </a:extLst>
          </p:cNvPr>
          <p:cNvSpPr/>
          <p:nvPr/>
        </p:nvSpPr>
        <p:spPr>
          <a:xfrm>
            <a:off x="-321220" y="5691011"/>
            <a:ext cx="6081939" cy="412573"/>
          </a:xfrm>
          <a:prstGeom prst="roundRect">
            <a:avLst>
              <a:gd name="adj" fmla="val 50000"/>
            </a:avLst>
          </a:prstGeom>
          <a:solidFill>
            <a:srgbClr val="00BA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84A25B-EF8D-AE34-A2A2-FAEBBAFF5371}"/>
              </a:ext>
            </a:extLst>
          </p:cNvPr>
          <p:cNvGrpSpPr>
            <a:grpSpLocks noChangeAspect="1"/>
          </p:cNvGrpSpPr>
          <p:nvPr/>
        </p:nvGrpSpPr>
        <p:grpSpPr>
          <a:xfrm>
            <a:off x="8992327" y="3648300"/>
            <a:ext cx="3014385" cy="2863731"/>
            <a:chOff x="9209584" y="3230929"/>
            <a:chExt cx="1915028" cy="181931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9CE836-21AF-FF07-D17F-A8DFA44167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AC57698-A9E3-06D8-E83C-00E3CE06DC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96A0888A-CA36-F8A1-339D-71039C508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202" y="624798"/>
            <a:ext cx="5251715" cy="242926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749E09-7E35-F022-C191-BDCFFF0080E7}"/>
              </a:ext>
            </a:extLst>
          </p:cNvPr>
          <p:cNvSpPr/>
          <p:nvPr/>
        </p:nvSpPr>
        <p:spPr>
          <a:xfrm>
            <a:off x="10210800" y="83869"/>
            <a:ext cx="1877568" cy="8488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ate Placeholder 14">
            <a:extLst>
              <a:ext uri="{FF2B5EF4-FFF2-40B4-BE49-F238E27FC236}">
                <a16:creationId xmlns:a16="http://schemas.microsoft.com/office/drawing/2014/main" id="{A58ADC9F-D872-D9A3-1A46-9FE893D79E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F3BC7982-6B96-4EC2-34B9-B72B83736F31}"/>
              </a:ext>
            </a:extLst>
          </p:cNvPr>
          <p:cNvSpPr txBox="1">
            <a:spLocks/>
          </p:cNvSpPr>
          <p:nvPr/>
        </p:nvSpPr>
        <p:spPr>
          <a:xfrm>
            <a:off x="2505733" y="5616280"/>
            <a:ext cx="3242709" cy="4655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en-US" sz="2000" b="0" dirty="0">
                <a:solidFill>
                  <a:schemeClr val="bg1"/>
                </a:solidFill>
              </a:rPr>
              <a:t>Linn Kretzschmar (IPT-KT)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3984EE-4188-6A5C-253B-DEE83C280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661" y="2747630"/>
            <a:ext cx="10400677" cy="192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12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ECA56EB-9174-652E-5558-6D8B88D7756E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41B3374-2EAA-5BE4-D4A8-A6150615D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117FEBD-B723-00F7-2A58-BD5074E613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44E205B-91B3-60F4-62B8-C2CE6957930C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95D5752-3C01-EBDF-50BF-4242C7479BB4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32EAB51-9C74-A037-7093-424B6282FE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D7F69C-666F-7DB3-A8BF-A2E31A9CA8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FEEFF6C-F2B1-0916-2FC4-285452584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B0F6BC-FE61-6153-892D-5DD54295D147}"/>
              </a:ext>
            </a:extLst>
          </p:cNvPr>
          <p:cNvSpPr txBox="1"/>
          <p:nvPr/>
        </p:nvSpPr>
        <p:spPr>
          <a:xfrm>
            <a:off x="1203900" y="3701977"/>
            <a:ext cx="248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539F"/>
                </a:solidFill>
              </a:rPr>
              <a:t>	~</a:t>
            </a:r>
          </a:p>
          <a:p>
            <a:r>
              <a:rPr lang="en-US" sz="3200" dirty="0">
                <a:solidFill>
                  <a:srgbClr val="00539F"/>
                </a:solidFill>
              </a:rPr>
              <a:t>~      ~         ~</a:t>
            </a:r>
          </a:p>
          <a:p>
            <a:r>
              <a:rPr lang="en-US" sz="3200" dirty="0">
                <a:solidFill>
                  <a:srgbClr val="00539F"/>
                </a:solidFill>
              </a:rPr>
              <a:t>    ~      ~ ~</a:t>
            </a:r>
            <a:endParaRPr lang="en-GB" sz="3200" dirty="0">
              <a:solidFill>
                <a:srgbClr val="00539F"/>
              </a:solidFill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6D2DCDA1-E16F-DFC4-5D13-B615FB81139D}"/>
              </a:ext>
            </a:extLst>
          </p:cNvPr>
          <p:cNvSpPr txBox="1">
            <a:spLocks/>
          </p:cNvSpPr>
          <p:nvPr/>
        </p:nvSpPr>
        <p:spPr>
          <a:xfrm>
            <a:off x="278380" y="1929583"/>
            <a:ext cx="10726592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Wind LIDAR system for flight safety</a:t>
            </a:r>
          </a:p>
          <a:p>
            <a:pPr algn="l"/>
            <a:r>
              <a:rPr lang="en-US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Lighteye</a:t>
            </a: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uses CERN’s single frequency laser to detect clean air turbulences</a:t>
            </a:r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B4BC65-FA27-1083-124E-88251E8EB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517" b="92184" l="5276" r="93285">
                        <a14:foregroundMark x1="9233" y1="66207" x2="9233" y2="66207"/>
                        <a14:foregroundMark x1="5276" y1="73793" x2="5276" y2="73793"/>
                        <a14:foregroundMark x1="20024" y1="42989" x2="20024" y2="42989"/>
                        <a14:foregroundMark x1="31655" y1="28046" x2="31655" y2="28046"/>
                        <a14:foregroundMark x1="81415" y1="91034" x2="84652" y2="92184"/>
                        <a14:foregroundMark x1="12350" y1="86897" x2="15947" y2="65057"/>
                        <a14:foregroundMark x1="28297" y1="5977" x2="29376" y2="13333"/>
                        <a14:foregroundMark x1="89808" y1="69655" x2="89808" y2="69655"/>
                        <a14:foregroundMark x1="93285" y1="49425" x2="93285" y2="49425"/>
                        <a14:foregroundMark x1="91007" y1="52644" x2="91007" y2="52644"/>
                        <a14:foregroundMark x1="90168" y1="57701" x2="90168" y2="57701"/>
                        <a14:foregroundMark x1="90408" y1="57701" x2="90408" y2="5770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3961" y="151605"/>
            <a:ext cx="3203142" cy="16707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52602F-455A-B7BB-643E-3EF11F6CC56D}"/>
              </a:ext>
            </a:extLst>
          </p:cNvPr>
          <p:cNvSpPr txBox="1"/>
          <p:nvPr/>
        </p:nvSpPr>
        <p:spPr>
          <a:xfrm>
            <a:off x="838200" y="5299642"/>
            <a:ext cx="3125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Barlow" panose="00000500000000000000" pitchFamily="2" charset="0"/>
              </a:rPr>
              <a:t>Invisibility of Clean Air Turbulences</a:t>
            </a:r>
            <a:endParaRPr lang="en-GB" b="1" dirty="0">
              <a:latin typeface="Barlow" panose="00000500000000000000" pitchFamily="2" charset="0"/>
            </a:endParaRPr>
          </a:p>
        </p:txBody>
      </p:sp>
      <p:pic>
        <p:nvPicPr>
          <p:cNvPr id="17" name="Graphic 16" descr="Airplane with solid fill">
            <a:extLst>
              <a:ext uri="{FF2B5EF4-FFF2-40B4-BE49-F238E27FC236}">
                <a16:creationId xmlns:a16="http://schemas.microsoft.com/office/drawing/2014/main" id="{E74E49C5-14DD-C03F-9665-9E6E2739E5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29486" y="4117143"/>
            <a:ext cx="1143000" cy="1143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D50FABA-A9A6-E3B8-7903-B72856DA09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1593" y="3999804"/>
            <a:ext cx="7952789" cy="1370587"/>
          </a:xfrm>
          <a:prstGeom prst="rect">
            <a:avLst/>
          </a:prstGeom>
        </p:spPr>
      </p:pic>
      <p:sp>
        <p:nvSpPr>
          <p:cNvPr id="2" name="Footer Placeholder 13">
            <a:extLst>
              <a:ext uri="{FF2B5EF4-FFF2-40B4-BE49-F238E27FC236}">
                <a16:creationId xmlns:a16="http://schemas.microsoft.com/office/drawing/2014/main" id="{836E4DA2-84F2-5AA5-E605-126914F20B0C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1627F45A-5A23-1287-88C1-1B16E6EE86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March 28, 2025</a:t>
            </a:r>
            <a:endParaRPr lang="en-GB" dirty="0"/>
          </a:p>
        </p:txBody>
      </p:sp>
      <p:pic>
        <p:nvPicPr>
          <p:cNvPr id="18" name="Picture 17" descr="A close-up of a logo&#10;&#10;Description automatically generated">
            <a:extLst>
              <a:ext uri="{FF2B5EF4-FFF2-40B4-BE49-F238E27FC236}">
                <a16:creationId xmlns:a16="http://schemas.microsoft.com/office/drawing/2014/main" id="{68EF51BC-F51D-6C0B-BA23-8CB5D595F8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52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ECA56EB-9174-652E-5558-6D8B88D7756E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41B3374-2EAA-5BE4-D4A8-A6150615D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117FEBD-B723-00F7-2A58-BD5074E613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44E205B-91B3-60F4-62B8-C2CE6957930C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95D5752-3C01-EBDF-50BF-4242C7479BB4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32EAB51-9C74-A037-7093-424B6282FE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D7F69C-666F-7DB3-A8BF-A2E31A9CA8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FEEFF6C-F2B1-0916-2FC4-285452584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F88012D3-83CD-F9D7-897B-8A735593218D}"/>
              </a:ext>
            </a:extLst>
          </p:cNvPr>
          <p:cNvSpPr txBox="1">
            <a:spLocks/>
          </p:cNvSpPr>
          <p:nvPr/>
        </p:nvSpPr>
        <p:spPr>
          <a:xfrm>
            <a:off x="255444" y="2886868"/>
            <a:ext cx="7244483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Weed Control Robots for sustainable agriculture</a:t>
            </a:r>
          </a:p>
          <a:p>
            <a:pPr algn="l"/>
            <a:r>
              <a:rPr lang="en-US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Orbiba</a:t>
            </a: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Robotics aims to use the structured laser beam for data collection and removal of weeds</a:t>
            </a:r>
            <a:endParaRPr lang="en-GB" sz="2400" dirty="0"/>
          </a:p>
        </p:txBody>
      </p:sp>
      <p:pic>
        <p:nvPicPr>
          <p:cNvPr id="5" name="Picture 4" descr="A logo of a robot&#10;&#10;Description automatically generated">
            <a:extLst>
              <a:ext uri="{FF2B5EF4-FFF2-40B4-BE49-F238E27FC236}">
                <a16:creationId xmlns:a16="http://schemas.microsoft.com/office/drawing/2014/main" id="{636EB677-23B7-352D-D000-B3F6AA8217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39" y="277091"/>
            <a:ext cx="1887094" cy="18884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7501ED-3A6E-E94E-4A74-0ACE0D925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9214" y="2694540"/>
            <a:ext cx="4842786" cy="3532852"/>
          </a:xfrm>
          <a:prstGeom prst="rect">
            <a:avLst/>
          </a:prstGeom>
        </p:spPr>
      </p:pic>
      <p:pic>
        <p:nvPicPr>
          <p:cNvPr id="18" name="Graphic 17" descr="Tractor with solid fill">
            <a:extLst>
              <a:ext uri="{FF2B5EF4-FFF2-40B4-BE49-F238E27FC236}">
                <a16:creationId xmlns:a16="http://schemas.microsoft.com/office/drawing/2014/main" id="{27E466F3-88E8-3131-C584-DC79D6C29D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43382" y="4163459"/>
            <a:ext cx="1084263" cy="108426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4D15D2B-7C30-0CDE-1401-AF570730F8C0}"/>
              </a:ext>
            </a:extLst>
          </p:cNvPr>
          <p:cNvSpPr txBox="1"/>
          <p:nvPr/>
        </p:nvSpPr>
        <p:spPr>
          <a:xfrm>
            <a:off x="809866" y="5086107"/>
            <a:ext cx="5551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Barlow" panose="00000500000000000000" pitchFamily="2" charset="0"/>
              </a:rPr>
              <a:t>Support organic agricultural practices by reducing use of pesticides</a:t>
            </a:r>
            <a:endParaRPr lang="en-GB" sz="2000" b="1" dirty="0">
              <a:latin typeface="Barlow" panose="00000500000000000000" pitchFamily="2" charset="0"/>
            </a:endParaRPr>
          </a:p>
        </p:txBody>
      </p:sp>
      <p:sp>
        <p:nvSpPr>
          <p:cNvPr id="3" name="Footer Placeholder 13">
            <a:extLst>
              <a:ext uri="{FF2B5EF4-FFF2-40B4-BE49-F238E27FC236}">
                <a16:creationId xmlns:a16="http://schemas.microsoft.com/office/drawing/2014/main" id="{86F06DF5-63D2-19AE-82A3-55C5009D1F54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14" name="Picture 13" descr="A close-up of a logo&#10;&#10;Description automatically generated">
            <a:extLst>
              <a:ext uri="{FF2B5EF4-FFF2-40B4-BE49-F238E27FC236}">
                <a16:creationId xmlns:a16="http://schemas.microsoft.com/office/drawing/2014/main" id="{37CDD093-51E6-3DC0-C9A7-EDFB9A157C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4" name="Date Placeholder 14">
            <a:extLst>
              <a:ext uri="{FF2B5EF4-FFF2-40B4-BE49-F238E27FC236}">
                <a16:creationId xmlns:a16="http://schemas.microsoft.com/office/drawing/2014/main" id="{3D168701-5DBD-4A6F-D13B-717941FC75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738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DCE06-00F7-D139-47AF-72F9A4209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FF606AA-121D-BE0C-0B4C-1D641EC1C864}"/>
              </a:ext>
            </a:extLst>
          </p:cNvPr>
          <p:cNvSpPr/>
          <p:nvPr/>
        </p:nvSpPr>
        <p:spPr>
          <a:xfrm>
            <a:off x="-252" y="-26954"/>
            <a:ext cx="12192252" cy="6926156"/>
          </a:xfrm>
          <a:prstGeom prst="rect">
            <a:avLst/>
          </a:prstGeom>
          <a:solidFill>
            <a:srgbClr val="1A262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A07C924E-6C33-BADA-449E-F5ED9039F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Footer Placeholder 13">
            <a:extLst>
              <a:ext uri="{FF2B5EF4-FFF2-40B4-BE49-F238E27FC236}">
                <a16:creationId xmlns:a16="http://schemas.microsoft.com/office/drawing/2014/main" id="{FBECFBFB-603E-8645-B906-E23D59521126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14" name="Picture 13" descr="A close-up of a logo&#10;&#10;Description automatically generated">
            <a:extLst>
              <a:ext uri="{FF2B5EF4-FFF2-40B4-BE49-F238E27FC236}">
                <a16:creationId xmlns:a16="http://schemas.microsoft.com/office/drawing/2014/main" id="{1E0734A5-72AE-20DE-2D90-ACD4087F24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4" name="Date Placeholder 14">
            <a:extLst>
              <a:ext uri="{FF2B5EF4-FFF2-40B4-BE49-F238E27FC236}">
                <a16:creationId xmlns:a16="http://schemas.microsoft.com/office/drawing/2014/main" id="{B85A5FC5-E3BD-98E8-930D-93701A9985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  <p:pic>
        <p:nvPicPr>
          <p:cNvPr id="17" name="Picture 16" descr="A logo of a dinosaur&#10;&#10;AI-generated content may be incorrect.">
            <a:extLst>
              <a:ext uri="{FF2B5EF4-FFF2-40B4-BE49-F238E27FC236}">
                <a16:creationId xmlns:a16="http://schemas.microsoft.com/office/drawing/2014/main" id="{A04E7D3C-5111-3369-8D45-7F10075D78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89" y="201718"/>
            <a:ext cx="2115011" cy="1368000"/>
          </a:xfrm>
          <a:prstGeom prst="rect">
            <a:avLst/>
          </a:prstGeom>
        </p:spPr>
      </p:pic>
      <p:pic>
        <p:nvPicPr>
          <p:cNvPr id="22" name="Picture 2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8CCD54C-050D-0E48-3953-C91CC5AD2E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440" y="1569718"/>
            <a:ext cx="7780476" cy="473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05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286EC-B6D1-CD12-7F7C-1DC9082C2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Group 139">
            <a:extLst>
              <a:ext uri="{FF2B5EF4-FFF2-40B4-BE49-F238E27FC236}">
                <a16:creationId xmlns:a16="http://schemas.microsoft.com/office/drawing/2014/main" id="{764FE2DA-BA84-0057-6344-F0D0D5DB89FB}"/>
              </a:ext>
            </a:extLst>
          </p:cNvPr>
          <p:cNvGrpSpPr>
            <a:grpSpLocks noChangeAspect="1"/>
          </p:cNvGrpSpPr>
          <p:nvPr/>
        </p:nvGrpSpPr>
        <p:grpSpPr>
          <a:xfrm rot="21159827">
            <a:off x="803126" y="2836227"/>
            <a:ext cx="2428080" cy="2217261"/>
            <a:chOff x="16539306" y="1998770"/>
            <a:chExt cx="3166149" cy="2891246"/>
          </a:xfrm>
        </p:grpSpPr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8DC11EE-76C0-E058-8DAF-AD97D412B7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27151" y="199877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6C6440E6-E2FF-CB1A-59F6-01175E776F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14240" y="2613807"/>
              <a:ext cx="1796404" cy="1797616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4077E0E7-C99A-E86C-D939-4C3033241E5D}"/>
                </a:ext>
              </a:extLst>
            </p:cNvPr>
            <p:cNvSpPr>
              <a:spLocks/>
            </p:cNvSpPr>
            <p:nvPr/>
          </p:nvSpPr>
          <p:spPr>
            <a:xfrm>
              <a:off x="16539306" y="3391899"/>
              <a:ext cx="1536323" cy="1498117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4D9447-6A10-B5F2-E801-71EFFCBEC21F}"/>
              </a:ext>
            </a:extLst>
          </p:cNvPr>
          <p:cNvGrpSpPr>
            <a:grpSpLocks noChangeAspect="1"/>
          </p:cNvGrpSpPr>
          <p:nvPr/>
        </p:nvGrpSpPr>
        <p:grpSpPr>
          <a:xfrm>
            <a:off x="3012622" y="1444145"/>
            <a:ext cx="2008376" cy="1908000"/>
            <a:chOff x="9209584" y="3230929"/>
            <a:chExt cx="1915028" cy="181931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5EB174C-75F7-CFF9-6BD6-8725F8274E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7C4BA45-7840-0E62-F4FD-F4ADE3CF44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9" name="Title 2">
            <a:extLst>
              <a:ext uri="{FF2B5EF4-FFF2-40B4-BE49-F238E27FC236}">
                <a16:creationId xmlns:a16="http://schemas.microsoft.com/office/drawing/2014/main" id="{9099AAB2-E7B0-1537-800F-9CC270F18F0B}"/>
              </a:ext>
            </a:extLst>
          </p:cNvPr>
          <p:cNvSpPr txBox="1">
            <a:spLocks/>
          </p:cNvSpPr>
          <p:nvPr/>
        </p:nvSpPr>
        <p:spPr>
          <a:xfrm>
            <a:off x="367236" y="214419"/>
            <a:ext cx="12078764" cy="983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Our Terms And Conditions.</a:t>
            </a:r>
          </a:p>
          <a:p>
            <a:pPr algn="l"/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No-fuss express agreement with founder-friendly terms</a:t>
            </a:r>
            <a:endParaRPr lang="en-GB" sz="2400" dirty="0"/>
          </a:p>
        </p:txBody>
      </p:sp>
      <p:sp>
        <p:nvSpPr>
          <p:cNvPr id="131" name="Slide Number Placeholder 7">
            <a:extLst>
              <a:ext uri="{FF2B5EF4-FFF2-40B4-BE49-F238E27FC236}">
                <a16:creationId xmlns:a16="http://schemas.microsoft.com/office/drawing/2014/main" id="{8EC8B26A-EBD1-ABE4-311B-738981AF0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79C0539-3E28-EAB3-86EA-84268DA46F90}"/>
              </a:ext>
            </a:extLst>
          </p:cNvPr>
          <p:cNvSpPr/>
          <p:nvPr/>
        </p:nvSpPr>
        <p:spPr>
          <a:xfrm>
            <a:off x="3118607" y="2764826"/>
            <a:ext cx="3777207" cy="51495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b="1" dirty="0">
                <a:solidFill>
                  <a:schemeClr val="bg1"/>
                </a:solidFill>
                <a:latin typeface="Barlow SemiBold" panose="00000700000000000000" pitchFamily="2" charset="0"/>
              </a:rPr>
              <a:t>PROGRAMME FEE p.a.</a:t>
            </a:r>
            <a:endParaRPr lang="en-GB" sz="28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63" name="Title 2">
            <a:extLst>
              <a:ext uri="{FF2B5EF4-FFF2-40B4-BE49-F238E27FC236}">
                <a16:creationId xmlns:a16="http://schemas.microsoft.com/office/drawing/2014/main" id="{38FCE5BB-2F66-1B3A-5A13-1534F49A8CB6}"/>
              </a:ext>
            </a:extLst>
          </p:cNvPr>
          <p:cNvSpPr txBox="1">
            <a:spLocks/>
          </p:cNvSpPr>
          <p:nvPr/>
        </p:nvSpPr>
        <p:spPr>
          <a:xfrm>
            <a:off x="3224918" y="3718254"/>
            <a:ext cx="7848461" cy="2371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GB" sz="2200" dirty="0"/>
              <a:t>Royalty fee on revenue generated with CERN Tech</a:t>
            </a:r>
            <a:br>
              <a:rPr lang="en-GB" sz="2200" dirty="0"/>
            </a:br>
            <a:r>
              <a:rPr lang="en-GB" sz="2200" dirty="0"/>
              <a:t>applicable after exceeding CHF 1 million in annual sales.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Equity-free, non-exclusive worldwide license to commercialize the tech for 10 years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Exclusive access to technical support, resources, and activities to network and gain visibility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Official endorsement from CERN (use of CVC Logo)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Possibility for material transfer (where applicable)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A427700-9C3F-755B-8FFF-A88DF2B8C9B0}"/>
              </a:ext>
            </a:extLst>
          </p:cNvPr>
          <p:cNvSpPr txBox="1"/>
          <p:nvPr/>
        </p:nvSpPr>
        <p:spPr>
          <a:xfrm>
            <a:off x="3236367" y="1830898"/>
            <a:ext cx="2011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00539F"/>
                </a:solidFill>
                <a:latin typeface="Barlow" panose="00000500000000000000" pitchFamily="2" charset="0"/>
              </a:rPr>
              <a:t>2%</a:t>
            </a:r>
            <a:endParaRPr lang="en-GB" sz="6000" b="1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2" name="Footer Placeholder 13">
            <a:extLst>
              <a:ext uri="{FF2B5EF4-FFF2-40B4-BE49-F238E27FC236}">
                <a16:creationId xmlns:a16="http://schemas.microsoft.com/office/drawing/2014/main" id="{3D0A5276-43E9-762B-A4B7-93E5C9C182DA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31A6BC35-6BDB-A629-8338-0FF4E02A2A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4" name="Date Placeholder 14">
            <a:extLst>
              <a:ext uri="{FF2B5EF4-FFF2-40B4-BE49-F238E27FC236}">
                <a16:creationId xmlns:a16="http://schemas.microsoft.com/office/drawing/2014/main" id="{3EDC8413-06B3-44B6-E335-8D4D8B59B7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501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FE872-75CA-7FA4-E080-6FF208505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>
            <a:extLst>
              <a:ext uri="{FF2B5EF4-FFF2-40B4-BE49-F238E27FC236}">
                <a16:creationId xmlns:a16="http://schemas.microsoft.com/office/drawing/2014/main" id="{5C810B21-82F0-292B-F187-39BF77E5ED0C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5E6C1C75-4E59-CE16-267A-4AD658A9FD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ABC32806-7423-BBC7-15D7-60B545F756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5EE75E38-01BA-C192-02CF-6F25EF91B811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3C796EAB-9AB6-2456-5BE1-CA48E23D29C2}"/>
              </a:ext>
            </a:extLst>
          </p:cNvPr>
          <p:cNvGrpSpPr>
            <a:grpSpLocks noChangeAspect="1"/>
          </p:cNvGrpSpPr>
          <p:nvPr/>
        </p:nvGrpSpPr>
        <p:grpSpPr>
          <a:xfrm>
            <a:off x="10517978" y="4425027"/>
            <a:ext cx="901382" cy="1476000"/>
            <a:chOff x="10273890" y="4951070"/>
            <a:chExt cx="681532" cy="1116000"/>
          </a:xfrm>
        </p:grpSpPr>
        <p:sp>
          <p:nvSpPr>
            <p:cNvPr id="160" name="Freeform 69">
              <a:extLst>
                <a:ext uri="{FF2B5EF4-FFF2-40B4-BE49-F238E27FC236}">
                  <a16:creationId xmlns:a16="http://schemas.microsoft.com/office/drawing/2014/main" id="{6927C8D0-6F0E-A2E6-ACD7-2AF5C99BC8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73890" y="4951070"/>
              <a:ext cx="673013" cy="1081927"/>
            </a:xfrm>
            <a:custGeom>
              <a:avLst/>
              <a:gdLst>
                <a:gd name="T0" fmla="*/ 12 w 193"/>
                <a:gd name="T1" fmla="*/ 300 h 310"/>
                <a:gd name="T2" fmla="*/ 10 w 193"/>
                <a:gd name="T3" fmla="*/ 300 h 310"/>
                <a:gd name="T4" fmla="*/ 3 w 193"/>
                <a:gd name="T5" fmla="*/ 303 h 310"/>
                <a:gd name="T6" fmla="*/ 0 w 193"/>
                <a:gd name="T7" fmla="*/ 310 h 310"/>
                <a:gd name="T8" fmla="*/ 0 w 193"/>
                <a:gd name="T9" fmla="*/ 310 h 310"/>
                <a:gd name="T10" fmla="*/ 3 w 193"/>
                <a:gd name="T11" fmla="*/ 303 h 310"/>
                <a:gd name="T12" fmla="*/ 10 w 193"/>
                <a:gd name="T13" fmla="*/ 300 h 310"/>
                <a:gd name="T14" fmla="*/ 12 w 193"/>
                <a:gd name="T15" fmla="*/ 300 h 310"/>
                <a:gd name="T16" fmla="*/ 88 w 193"/>
                <a:gd name="T17" fmla="*/ 161 h 310"/>
                <a:gd name="T18" fmla="*/ 71 w 193"/>
                <a:gd name="T19" fmla="*/ 179 h 310"/>
                <a:gd name="T20" fmla="*/ 12 w 193"/>
                <a:gd name="T21" fmla="*/ 294 h 310"/>
                <a:gd name="T22" fmla="*/ 12 w 193"/>
                <a:gd name="T23" fmla="*/ 294 h 310"/>
                <a:gd name="T24" fmla="*/ 71 w 193"/>
                <a:gd name="T25" fmla="*/ 179 h 310"/>
                <a:gd name="T26" fmla="*/ 88 w 193"/>
                <a:gd name="T27" fmla="*/ 161 h 310"/>
                <a:gd name="T28" fmla="*/ 88 w 193"/>
                <a:gd name="T29" fmla="*/ 161 h 310"/>
                <a:gd name="T30" fmla="*/ 186 w 193"/>
                <a:gd name="T31" fmla="*/ 0 h 310"/>
                <a:gd name="T32" fmla="*/ 193 w 193"/>
                <a:gd name="T33" fmla="*/ 3 h 310"/>
                <a:gd name="T34" fmla="*/ 193 w 193"/>
                <a:gd name="T35" fmla="*/ 2 h 310"/>
                <a:gd name="T36" fmla="*/ 186 w 193"/>
                <a:gd name="T37" fmla="*/ 0 h 310"/>
                <a:gd name="T38" fmla="*/ 186 w 193"/>
                <a:gd name="T39" fmla="*/ 0 h 310"/>
                <a:gd name="T40" fmla="*/ 186 w 193"/>
                <a:gd name="T41" fmla="*/ 0 h 310"/>
                <a:gd name="T42" fmla="*/ 186 w 193"/>
                <a:gd name="T43" fmla="*/ 0 h 310"/>
                <a:gd name="T44" fmla="*/ 186 w 193"/>
                <a:gd name="T45" fmla="*/ 0 h 310"/>
                <a:gd name="T46" fmla="*/ 81 w 193"/>
                <a:gd name="T47" fmla="*/ 0 h 310"/>
                <a:gd name="T48" fmla="*/ 10 w 193"/>
                <a:gd name="T49" fmla="*/ 0 h 310"/>
                <a:gd name="T50" fmla="*/ 3 w 193"/>
                <a:gd name="T51" fmla="*/ 3 h 310"/>
                <a:gd name="T52" fmla="*/ 1 w 193"/>
                <a:gd name="T53" fmla="*/ 6 h 310"/>
                <a:gd name="T54" fmla="*/ 1 w 193"/>
                <a:gd name="T55" fmla="*/ 5 h 310"/>
                <a:gd name="T56" fmla="*/ 1 w 193"/>
                <a:gd name="T57" fmla="*/ 6 h 310"/>
                <a:gd name="T58" fmla="*/ 0 w 193"/>
                <a:gd name="T59" fmla="*/ 7 h 310"/>
                <a:gd name="T60" fmla="*/ 0 w 193"/>
                <a:gd name="T61" fmla="*/ 8 h 310"/>
                <a:gd name="T62" fmla="*/ 0 w 193"/>
                <a:gd name="T63" fmla="*/ 10 h 310"/>
                <a:gd name="T64" fmla="*/ 0 w 193"/>
                <a:gd name="T65" fmla="*/ 10 h 310"/>
                <a:gd name="T66" fmla="*/ 0 w 193"/>
                <a:gd name="T67" fmla="*/ 8 h 310"/>
                <a:gd name="T68" fmla="*/ 0 w 193"/>
                <a:gd name="T69" fmla="*/ 7 h 310"/>
                <a:gd name="T70" fmla="*/ 1 w 193"/>
                <a:gd name="T71" fmla="*/ 6 h 310"/>
                <a:gd name="T72" fmla="*/ 1 w 193"/>
                <a:gd name="T73" fmla="*/ 5 h 310"/>
                <a:gd name="T74" fmla="*/ 1 w 193"/>
                <a:gd name="T75" fmla="*/ 6 h 310"/>
                <a:gd name="T76" fmla="*/ 3 w 193"/>
                <a:gd name="T77" fmla="*/ 3 h 310"/>
                <a:gd name="T78" fmla="*/ 10 w 193"/>
                <a:gd name="T79" fmla="*/ 0 h 310"/>
                <a:gd name="T80" fmla="*/ 81 w 193"/>
                <a:gd name="T81" fmla="*/ 0 h 310"/>
                <a:gd name="T82" fmla="*/ 186 w 193"/>
                <a:gd name="T83" fmla="*/ 0 h 310"/>
                <a:gd name="T84" fmla="*/ 186 w 193"/>
                <a:gd name="T85" fmla="*/ 0 h 310"/>
                <a:gd name="T86" fmla="*/ 186 w 193"/>
                <a:gd name="T8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3" h="310">
                  <a:moveTo>
                    <a:pt x="12" y="300"/>
                  </a:moveTo>
                  <a:cubicBezTo>
                    <a:pt x="10" y="300"/>
                    <a:pt x="10" y="300"/>
                    <a:pt x="10" y="300"/>
                  </a:cubicBezTo>
                  <a:cubicBezTo>
                    <a:pt x="7" y="300"/>
                    <a:pt x="5" y="301"/>
                    <a:pt x="3" y="303"/>
                  </a:cubicBezTo>
                  <a:cubicBezTo>
                    <a:pt x="1" y="305"/>
                    <a:pt x="0" y="308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08"/>
                    <a:pt x="1" y="305"/>
                    <a:pt x="3" y="303"/>
                  </a:cubicBezTo>
                  <a:cubicBezTo>
                    <a:pt x="5" y="301"/>
                    <a:pt x="7" y="300"/>
                    <a:pt x="10" y="300"/>
                  </a:cubicBezTo>
                  <a:cubicBezTo>
                    <a:pt x="12" y="300"/>
                    <a:pt x="12" y="300"/>
                    <a:pt x="12" y="300"/>
                  </a:cubicBezTo>
                  <a:moveTo>
                    <a:pt x="88" y="161"/>
                  </a:moveTo>
                  <a:cubicBezTo>
                    <a:pt x="88" y="169"/>
                    <a:pt x="79" y="173"/>
                    <a:pt x="71" y="179"/>
                  </a:cubicBezTo>
                  <a:cubicBezTo>
                    <a:pt x="29" y="212"/>
                    <a:pt x="12" y="241"/>
                    <a:pt x="12" y="294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2" y="241"/>
                    <a:pt x="29" y="212"/>
                    <a:pt x="71" y="179"/>
                  </a:cubicBezTo>
                  <a:cubicBezTo>
                    <a:pt x="79" y="173"/>
                    <a:pt x="88" y="169"/>
                    <a:pt x="88" y="161"/>
                  </a:cubicBezTo>
                  <a:cubicBezTo>
                    <a:pt x="88" y="161"/>
                    <a:pt x="88" y="161"/>
                    <a:pt x="88" y="161"/>
                  </a:cubicBezTo>
                  <a:moveTo>
                    <a:pt x="186" y="0"/>
                  </a:moveTo>
                  <a:cubicBezTo>
                    <a:pt x="189" y="0"/>
                    <a:pt x="191" y="1"/>
                    <a:pt x="193" y="3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1" y="1"/>
                    <a:pt x="189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6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2" y="4"/>
                    <a:pt x="1" y="5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2" y="4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</a:path>
              </a:pathLst>
            </a:custGeom>
            <a:solidFill>
              <a:srgbClr val="0D6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1" name="Freeform 70">
              <a:extLst>
                <a:ext uri="{FF2B5EF4-FFF2-40B4-BE49-F238E27FC236}">
                  <a16:creationId xmlns:a16="http://schemas.microsoft.com/office/drawing/2014/main" id="{C25EE68F-F860-B7A6-43A3-E7F827846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6487" y="5022060"/>
              <a:ext cx="599181" cy="976857"/>
            </a:xfrm>
            <a:custGeom>
              <a:avLst/>
              <a:gdLst>
                <a:gd name="T0" fmla="*/ 113 w 172"/>
                <a:gd name="T1" fmla="*/ 121 h 280"/>
                <a:gd name="T2" fmla="*/ 172 w 172"/>
                <a:gd name="T3" fmla="*/ 6 h 280"/>
                <a:gd name="T4" fmla="*/ 172 w 172"/>
                <a:gd name="T5" fmla="*/ 0 h 280"/>
                <a:gd name="T6" fmla="*/ 0 w 172"/>
                <a:gd name="T7" fmla="*/ 0 h 280"/>
                <a:gd name="T8" fmla="*/ 0 w 172"/>
                <a:gd name="T9" fmla="*/ 6 h 280"/>
                <a:gd name="T10" fmla="*/ 59 w 172"/>
                <a:gd name="T11" fmla="*/ 121 h 280"/>
                <a:gd name="T12" fmla="*/ 77 w 172"/>
                <a:gd name="T13" fmla="*/ 140 h 280"/>
                <a:gd name="T14" fmla="*/ 59 w 172"/>
                <a:gd name="T15" fmla="*/ 159 h 280"/>
                <a:gd name="T16" fmla="*/ 0 w 172"/>
                <a:gd name="T17" fmla="*/ 274 h 280"/>
                <a:gd name="T18" fmla="*/ 0 w 172"/>
                <a:gd name="T19" fmla="*/ 280 h 280"/>
                <a:gd name="T20" fmla="*/ 172 w 172"/>
                <a:gd name="T21" fmla="*/ 280 h 280"/>
                <a:gd name="T22" fmla="*/ 172 w 172"/>
                <a:gd name="T23" fmla="*/ 274 h 280"/>
                <a:gd name="T24" fmla="*/ 113 w 172"/>
                <a:gd name="T25" fmla="*/ 159 h 280"/>
                <a:gd name="T26" fmla="*/ 95 w 172"/>
                <a:gd name="T27" fmla="*/ 140 h 280"/>
                <a:gd name="T28" fmla="*/ 113 w 172"/>
                <a:gd name="T29" fmla="*/ 1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280">
                  <a:moveTo>
                    <a:pt x="113" y="121"/>
                  </a:moveTo>
                  <a:cubicBezTo>
                    <a:pt x="155" y="88"/>
                    <a:pt x="172" y="59"/>
                    <a:pt x="172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9"/>
                    <a:pt x="17" y="88"/>
                    <a:pt x="59" y="121"/>
                  </a:cubicBezTo>
                  <a:cubicBezTo>
                    <a:pt x="68" y="127"/>
                    <a:pt x="77" y="132"/>
                    <a:pt x="77" y="140"/>
                  </a:cubicBezTo>
                  <a:cubicBezTo>
                    <a:pt x="77" y="149"/>
                    <a:pt x="68" y="153"/>
                    <a:pt x="59" y="159"/>
                  </a:cubicBezTo>
                  <a:cubicBezTo>
                    <a:pt x="17" y="192"/>
                    <a:pt x="0" y="221"/>
                    <a:pt x="0" y="274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72" y="280"/>
                    <a:pt x="172" y="280"/>
                    <a:pt x="172" y="280"/>
                  </a:cubicBezTo>
                  <a:cubicBezTo>
                    <a:pt x="172" y="274"/>
                    <a:pt x="172" y="274"/>
                    <a:pt x="172" y="274"/>
                  </a:cubicBezTo>
                  <a:cubicBezTo>
                    <a:pt x="172" y="221"/>
                    <a:pt x="155" y="192"/>
                    <a:pt x="113" y="159"/>
                  </a:cubicBezTo>
                  <a:cubicBezTo>
                    <a:pt x="104" y="153"/>
                    <a:pt x="95" y="149"/>
                    <a:pt x="95" y="140"/>
                  </a:cubicBezTo>
                  <a:cubicBezTo>
                    <a:pt x="95" y="132"/>
                    <a:pt x="104" y="127"/>
                    <a:pt x="113" y="1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2" name="Freeform 71">
              <a:extLst>
                <a:ext uri="{FF2B5EF4-FFF2-40B4-BE49-F238E27FC236}">
                  <a16:creationId xmlns:a16="http://schemas.microsoft.com/office/drawing/2014/main" id="{80078ED0-EBFD-B479-3B2E-7638866A5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9083" y="5022060"/>
              <a:ext cx="511150" cy="42596"/>
            </a:xfrm>
            <a:custGeom>
              <a:avLst/>
              <a:gdLst>
                <a:gd name="T0" fmla="*/ 0 w 146"/>
                <a:gd name="T1" fmla="*/ 6 h 12"/>
                <a:gd name="T2" fmla="*/ 2 w 146"/>
                <a:gd name="T3" fmla="*/ 11 h 12"/>
                <a:gd name="T4" fmla="*/ 6 w 146"/>
                <a:gd name="T5" fmla="*/ 12 h 12"/>
                <a:gd name="T6" fmla="*/ 140 w 146"/>
                <a:gd name="T7" fmla="*/ 12 h 12"/>
                <a:gd name="T8" fmla="*/ 144 w 146"/>
                <a:gd name="T9" fmla="*/ 11 h 12"/>
                <a:gd name="T10" fmla="*/ 146 w 146"/>
                <a:gd name="T11" fmla="*/ 6 h 12"/>
                <a:gd name="T12" fmla="*/ 146 w 146"/>
                <a:gd name="T13" fmla="*/ 0 h 12"/>
                <a:gd name="T14" fmla="*/ 0 w 146"/>
                <a:gd name="T15" fmla="*/ 0 h 12"/>
                <a:gd name="T16" fmla="*/ 0 w 146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2">
                  <a:moveTo>
                    <a:pt x="0" y="6"/>
                  </a:moveTo>
                  <a:cubicBezTo>
                    <a:pt x="0" y="8"/>
                    <a:pt x="0" y="9"/>
                    <a:pt x="2" y="11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42" y="12"/>
                    <a:pt x="143" y="12"/>
                    <a:pt x="144" y="11"/>
                  </a:cubicBezTo>
                  <a:cubicBezTo>
                    <a:pt x="145" y="9"/>
                    <a:pt x="146" y="8"/>
                    <a:pt x="146" y="6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3" name="Freeform 72">
              <a:extLst>
                <a:ext uri="{FF2B5EF4-FFF2-40B4-BE49-F238E27FC236}">
                  <a16:creationId xmlns:a16="http://schemas.microsoft.com/office/drawing/2014/main" id="{20D34A42-C8CE-12EA-8039-067AF0647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890" y="4951070"/>
              <a:ext cx="681532" cy="70992"/>
            </a:xfrm>
            <a:custGeom>
              <a:avLst/>
              <a:gdLst>
                <a:gd name="T0" fmla="*/ 10 w 196"/>
                <a:gd name="T1" fmla="*/ 20 h 20"/>
                <a:gd name="T2" fmla="*/ 186 w 196"/>
                <a:gd name="T3" fmla="*/ 20 h 20"/>
                <a:gd name="T4" fmla="*/ 193 w 196"/>
                <a:gd name="T5" fmla="*/ 17 h 20"/>
                <a:gd name="T6" fmla="*/ 196 w 196"/>
                <a:gd name="T7" fmla="*/ 10 h 20"/>
                <a:gd name="T8" fmla="*/ 193 w 196"/>
                <a:gd name="T9" fmla="*/ 3 h 20"/>
                <a:gd name="T10" fmla="*/ 186 w 196"/>
                <a:gd name="T11" fmla="*/ 0 h 20"/>
                <a:gd name="T12" fmla="*/ 10 w 196"/>
                <a:gd name="T13" fmla="*/ 0 h 20"/>
                <a:gd name="T14" fmla="*/ 3 w 196"/>
                <a:gd name="T15" fmla="*/ 3 h 20"/>
                <a:gd name="T16" fmla="*/ 0 w 196"/>
                <a:gd name="T17" fmla="*/ 10 h 20"/>
                <a:gd name="T18" fmla="*/ 3 w 196"/>
                <a:gd name="T19" fmla="*/ 17 h 20"/>
                <a:gd name="T20" fmla="*/ 10 w 196"/>
                <a:gd name="T2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20">
                  <a:moveTo>
                    <a:pt x="10" y="20"/>
                  </a:moveTo>
                  <a:cubicBezTo>
                    <a:pt x="186" y="20"/>
                    <a:pt x="186" y="20"/>
                    <a:pt x="186" y="20"/>
                  </a:cubicBezTo>
                  <a:cubicBezTo>
                    <a:pt x="189" y="20"/>
                    <a:pt x="191" y="19"/>
                    <a:pt x="193" y="17"/>
                  </a:cubicBezTo>
                  <a:cubicBezTo>
                    <a:pt x="195" y="15"/>
                    <a:pt x="196" y="12"/>
                    <a:pt x="196" y="10"/>
                  </a:cubicBezTo>
                  <a:cubicBezTo>
                    <a:pt x="196" y="7"/>
                    <a:pt x="195" y="5"/>
                    <a:pt x="193" y="3"/>
                  </a:cubicBezTo>
                  <a:cubicBezTo>
                    <a:pt x="191" y="1"/>
                    <a:pt x="189" y="0"/>
                    <a:pt x="18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12"/>
                    <a:pt x="1" y="15"/>
                    <a:pt x="3" y="17"/>
                  </a:cubicBezTo>
                  <a:cubicBezTo>
                    <a:pt x="5" y="19"/>
                    <a:pt x="7" y="20"/>
                    <a:pt x="10" y="20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4" name="Freeform 73">
              <a:extLst>
                <a:ext uri="{FF2B5EF4-FFF2-40B4-BE49-F238E27FC236}">
                  <a16:creationId xmlns:a16="http://schemas.microsoft.com/office/drawing/2014/main" id="{07ED09A0-46C8-DF27-B6F9-330FC6894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890" y="5998917"/>
              <a:ext cx="681532" cy="68153"/>
            </a:xfrm>
            <a:custGeom>
              <a:avLst/>
              <a:gdLst>
                <a:gd name="T0" fmla="*/ 186 w 196"/>
                <a:gd name="T1" fmla="*/ 0 h 20"/>
                <a:gd name="T2" fmla="*/ 10 w 196"/>
                <a:gd name="T3" fmla="*/ 0 h 20"/>
                <a:gd name="T4" fmla="*/ 3 w 196"/>
                <a:gd name="T5" fmla="*/ 3 h 20"/>
                <a:gd name="T6" fmla="*/ 0 w 196"/>
                <a:gd name="T7" fmla="*/ 10 h 20"/>
                <a:gd name="T8" fmla="*/ 3 w 196"/>
                <a:gd name="T9" fmla="*/ 17 h 20"/>
                <a:gd name="T10" fmla="*/ 10 w 196"/>
                <a:gd name="T11" fmla="*/ 20 h 20"/>
                <a:gd name="T12" fmla="*/ 186 w 196"/>
                <a:gd name="T13" fmla="*/ 20 h 20"/>
                <a:gd name="T14" fmla="*/ 193 w 196"/>
                <a:gd name="T15" fmla="*/ 17 h 20"/>
                <a:gd name="T16" fmla="*/ 196 w 196"/>
                <a:gd name="T17" fmla="*/ 10 h 20"/>
                <a:gd name="T18" fmla="*/ 193 w 196"/>
                <a:gd name="T19" fmla="*/ 3 h 20"/>
                <a:gd name="T20" fmla="*/ 186 w 196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20">
                  <a:moveTo>
                    <a:pt x="18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8"/>
                    <a:pt x="0" y="10"/>
                  </a:cubicBezTo>
                  <a:cubicBezTo>
                    <a:pt x="0" y="13"/>
                    <a:pt x="1" y="15"/>
                    <a:pt x="3" y="17"/>
                  </a:cubicBezTo>
                  <a:cubicBezTo>
                    <a:pt x="5" y="19"/>
                    <a:pt x="7" y="20"/>
                    <a:pt x="10" y="20"/>
                  </a:cubicBezTo>
                  <a:cubicBezTo>
                    <a:pt x="186" y="20"/>
                    <a:pt x="186" y="20"/>
                    <a:pt x="186" y="20"/>
                  </a:cubicBezTo>
                  <a:cubicBezTo>
                    <a:pt x="189" y="20"/>
                    <a:pt x="191" y="19"/>
                    <a:pt x="193" y="17"/>
                  </a:cubicBezTo>
                  <a:cubicBezTo>
                    <a:pt x="195" y="15"/>
                    <a:pt x="196" y="13"/>
                    <a:pt x="196" y="10"/>
                  </a:cubicBezTo>
                  <a:cubicBezTo>
                    <a:pt x="196" y="8"/>
                    <a:pt x="195" y="5"/>
                    <a:pt x="193" y="3"/>
                  </a:cubicBezTo>
                  <a:cubicBezTo>
                    <a:pt x="191" y="1"/>
                    <a:pt x="189" y="0"/>
                    <a:pt x="186" y="0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5" name="Rectangle 74">
              <a:extLst>
                <a:ext uri="{FF2B5EF4-FFF2-40B4-BE49-F238E27FC236}">
                  <a16:creationId xmlns:a16="http://schemas.microsoft.com/office/drawing/2014/main" id="{86525403-7AC2-5AAE-0806-FD59978B4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9083" y="5022060"/>
              <a:ext cx="511150" cy="19879"/>
            </a:xfrm>
            <a:prstGeom prst="rect">
              <a:avLst/>
            </a:prstGeom>
            <a:solidFill>
              <a:srgbClr val="1A1B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6" name="Freeform 75">
              <a:extLst>
                <a:ext uri="{FF2B5EF4-FFF2-40B4-BE49-F238E27FC236}">
                  <a16:creationId xmlns:a16="http://schemas.microsoft.com/office/drawing/2014/main" id="{FFE31DBF-C15D-6C67-FB93-10F8282A4D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6487" y="5022060"/>
              <a:ext cx="599181" cy="976857"/>
            </a:xfrm>
            <a:custGeom>
              <a:avLst/>
              <a:gdLst>
                <a:gd name="T0" fmla="*/ 113 w 172"/>
                <a:gd name="T1" fmla="*/ 121 h 280"/>
                <a:gd name="T2" fmla="*/ 172 w 172"/>
                <a:gd name="T3" fmla="*/ 6 h 280"/>
                <a:gd name="T4" fmla="*/ 172 w 172"/>
                <a:gd name="T5" fmla="*/ 0 h 280"/>
                <a:gd name="T6" fmla="*/ 0 w 172"/>
                <a:gd name="T7" fmla="*/ 0 h 280"/>
                <a:gd name="T8" fmla="*/ 0 w 172"/>
                <a:gd name="T9" fmla="*/ 6 h 280"/>
                <a:gd name="T10" fmla="*/ 59 w 172"/>
                <a:gd name="T11" fmla="*/ 121 h 280"/>
                <a:gd name="T12" fmla="*/ 77 w 172"/>
                <a:gd name="T13" fmla="*/ 140 h 280"/>
                <a:gd name="T14" fmla="*/ 59 w 172"/>
                <a:gd name="T15" fmla="*/ 159 h 280"/>
                <a:gd name="T16" fmla="*/ 0 w 172"/>
                <a:gd name="T17" fmla="*/ 274 h 280"/>
                <a:gd name="T18" fmla="*/ 0 w 172"/>
                <a:gd name="T19" fmla="*/ 280 h 280"/>
                <a:gd name="T20" fmla="*/ 172 w 172"/>
                <a:gd name="T21" fmla="*/ 280 h 280"/>
                <a:gd name="T22" fmla="*/ 172 w 172"/>
                <a:gd name="T23" fmla="*/ 274 h 280"/>
                <a:gd name="T24" fmla="*/ 113 w 172"/>
                <a:gd name="T25" fmla="*/ 159 h 280"/>
                <a:gd name="T26" fmla="*/ 95 w 172"/>
                <a:gd name="T27" fmla="*/ 140 h 280"/>
                <a:gd name="T28" fmla="*/ 113 w 172"/>
                <a:gd name="T29" fmla="*/ 121 h 280"/>
                <a:gd name="T30" fmla="*/ 89 w 172"/>
                <a:gd name="T31" fmla="*/ 140 h 280"/>
                <a:gd name="T32" fmla="*/ 106 w 172"/>
                <a:gd name="T33" fmla="*/ 162 h 280"/>
                <a:gd name="T34" fmla="*/ 109 w 172"/>
                <a:gd name="T35" fmla="*/ 165 h 280"/>
                <a:gd name="T36" fmla="*/ 159 w 172"/>
                <a:gd name="T37" fmla="*/ 274 h 280"/>
                <a:gd name="T38" fmla="*/ 13 w 172"/>
                <a:gd name="T39" fmla="*/ 274 h 280"/>
                <a:gd name="T40" fmla="*/ 63 w 172"/>
                <a:gd name="T41" fmla="*/ 165 h 280"/>
                <a:gd name="T42" fmla="*/ 66 w 172"/>
                <a:gd name="T43" fmla="*/ 162 h 280"/>
                <a:gd name="T44" fmla="*/ 83 w 172"/>
                <a:gd name="T45" fmla="*/ 140 h 280"/>
                <a:gd name="T46" fmla="*/ 66 w 172"/>
                <a:gd name="T47" fmla="*/ 118 h 280"/>
                <a:gd name="T48" fmla="*/ 63 w 172"/>
                <a:gd name="T49" fmla="*/ 115 h 280"/>
                <a:gd name="T50" fmla="*/ 13 w 172"/>
                <a:gd name="T51" fmla="*/ 6 h 280"/>
                <a:gd name="T52" fmla="*/ 159 w 172"/>
                <a:gd name="T53" fmla="*/ 6 h 280"/>
                <a:gd name="T54" fmla="*/ 109 w 172"/>
                <a:gd name="T55" fmla="*/ 115 h 280"/>
                <a:gd name="T56" fmla="*/ 106 w 172"/>
                <a:gd name="T57" fmla="*/ 118 h 280"/>
                <a:gd name="T58" fmla="*/ 89 w 172"/>
                <a:gd name="T59" fmla="*/ 14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2" h="280">
                  <a:moveTo>
                    <a:pt x="113" y="121"/>
                  </a:moveTo>
                  <a:cubicBezTo>
                    <a:pt x="155" y="88"/>
                    <a:pt x="172" y="59"/>
                    <a:pt x="172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9"/>
                    <a:pt x="17" y="88"/>
                    <a:pt x="59" y="121"/>
                  </a:cubicBezTo>
                  <a:cubicBezTo>
                    <a:pt x="68" y="127"/>
                    <a:pt x="77" y="132"/>
                    <a:pt x="77" y="140"/>
                  </a:cubicBezTo>
                  <a:cubicBezTo>
                    <a:pt x="77" y="149"/>
                    <a:pt x="68" y="153"/>
                    <a:pt x="59" y="159"/>
                  </a:cubicBezTo>
                  <a:cubicBezTo>
                    <a:pt x="17" y="192"/>
                    <a:pt x="0" y="221"/>
                    <a:pt x="0" y="274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72" y="280"/>
                    <a:pt x="172" y="280"/>
                    <a:pt x="172" y="280"/>
                  </a:cubicBezTo>
                  <a:cubicBezTo>
                    <a:pt x="172" y="274"/>
                    <a:pt x="172" y="274"/>
                    <a:pt x="172" y="274"/>
                  </a:cubicBezTo>
                  <a:cubicBezTo>
                    <a:pt x="172" y="221"/>
                    <a:pt x="155" y="192"/>
                    <a:pt x="113" y="159"/>
                  </a:cubicBezTo>
                  <a:cubicBezTo>
                    <a:pt x="104" y="153"/>
                    <a:pt x="95" y="149"/>
                    <a:pt x="95" y="140"/>
                  </a:cubicBezTo>
                  <a:cubicBezTo>
                    <a:pt x="95" y="132"/>
                    <a:pt x="104" y="127"/>
                    <a:pt x="113" y="121"/>
                  </a:cubicBezTo>
                  <a:close/>
                  <a:moveTo>
                    <a:pt x="89" y="140"/>
                  </a:moveTo>
                  <a:cubicBezTo>
                    <a:pt x="89" y="151"/>
                    <a:pt x="98" y="157"/>
                    <a:pt x="106" y="162"/>
                  </a:cubicBezTo>
                  <a:cubicBezTo>
                    <a:pt x="107" y="163"/>
                    <a:pt x="108" y="164"/>
                    <a:pt x="109" y="165"/>
                  </a:cubicBezTo>
                  <a:cubicBezTo>
                    <a:pt x="150" y="198"/>
                    <a:pt x="159" y="227"/>
                    <a:pt x="159" y="274"/>
                  </a:cubicBezTo>
                  <a:cubicBezTo>
                    <a:pt x="13" y="274"/>
                    <a:pt x="13" y="274"/>
                    <a:pt x="13" y="274"/>
                  </a:cubicBezTo>
                  <a:cubicBezTo>
                    <a:pt x="13" y="227"/>
                    <a:pt x="22" y="198"/>
                    <a:pt x="63" y="165"/>
                  </a:cubicBezTo>
                  <a:cubicBezTo>
                    <a:pt x="64" y="164"/>
                    <a:pt x="65" y="163"/>
                    <a:pt x="66" y="162"/>
                  </a:cubicBezTo>
                  <a:cubicBezTo>
                    <a:pt x="74" y="157"/>
                    <a:pt x="83" y="151"/>
                    <a:pt x="83" y="140"/>
                  </a:cubicBezTo>
                  <a:cubicBezTo>
                    <a:pt x="83" y="129"/>
                    <a:pt x="74" y="123"/>
                    <a:pt x="66" y="118"/>
                  </a:cubicBezTo>
                  <a:cubicBezTo>
                    <a:pt x="65" y="117"/>
                    <a:pt x="64" y="116"/>
                    <a:pt x="63" y="115"/>
                  </a:cubicBezTo>
                  <a:cubicBezTo>
                    <a:pt x="22" y="82"/>
                    <a:pt x="13" y="53"/>
                    <a:pt x="13" y="6"/>
                  </a:cubicBezTo>
                  <a:cubicBezTo>
                    <a:pt x="159" y="6"/>
                    <a:pt x="159" y="6"/>
                    <a:pt x="159" y="6"/>
                  </a:cubicBezTo>
                  <a:cubicBezTo>
                    <a:pt x="159" y="53"/>
                    <a:pt x="150" y="82"/>
                    <a:pt x="109" y="115"/>
                  </a:cubicBezTo>
                  <a:cubicBezTo>
                    <a:pt x="108" y="116"/>
                    <a:pt x="107" y="117"/>
                    <a:pt x="106" y="118"/>
                  </a:cubicBezTo>
                  <a:cubicBezTo>
                    <a:pt x="98" y="123"/>
                    <a:pt x="89" y="129"/>
                    <a:pt x="89" y="140"/>
                  </a:cubicBezTo>
                  <a:close/>
                </a:path>
              </a:pathLst>
            </a:custGeom>
            <a:solidFill>
              <a:srgbClr val="CEE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7" name="Rectangle 76">
              <a:extLst>
                <a:ext uri="{FF2B5EF4-FFF2-40B4-BE49-F238E27FC236}">
                  <a16:creationId xmlns:a16="http://schemas.microsoft.com/office/drawing/2014/main" id="{8C95B23A-E952-DDD6-B3DA-6F68730C8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9083" y="5022060"/>
              <a:ext cx="511150" cy="19879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8" name="Freeform 77">
              <a:extLst>
                <a:ext uri="{FF2B5EF4-FFF2-40B4-BE49-F238E27FC236}">
                  <a16:creationId xmlns:a16="http://schemas.microsoft.com/office/drawing/2014/main" id="{AFABF99E-9D97-9A59-F317-C3F8512F92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59083" y="5311342"/>
              <a:ext cx="511150" cy="667330"/>
            </a:xfrm>
            <a:custGeom>
              <a:avLst/>
              <a:gdLst>
                <a:gd name="T0" fmla="*/ 77 w 146"/>
                <a:gd name="T1" fmla="*/ 158 h 192"/>
                <a:gd name="T2" fmla="*/ 92 w 146"/>
                <a:gd name="T3" fmla="*/ 151 h 192"/>
                <a:gd name="T4" fmla="*/ 93 w 146"/>
                <a:gd name="T5" fmla="*/ 127 h 192"/>
                <a:gd name="T6" fmla="*/ 91 w 146"/>
                <a:gd name="T7" fmla="*/ 109 h 192"/>
                <a:gd name="T8" fmla="*/ 94 w 146"/>
                <a:gd name="T9" fmla="*/ 105 h 192"/>
                <a:gd name="T10" fmla="*/ 80 w 146"/>
                <a:gd name="T11" fmla="*/ 94 h 192"/>
                <a:gd name="T12" fmla="*/ 75 w 146"/>
                <a:gd name="T13" fmla="*/ 88 h 192"/>
                <a:gd name="T14" fmla="*/ 77 w 146"/>
                <a:gd name="T15" fmla="*/ 51 h 192"/>
                <a:gd name="T16" fmla="*/ 96 w 146"/>
                <a:gd name="T17" fmla="*/ 33 h 192"/>
                <a:gd name="T18" fmla="*/ 73 w 146"/>
                <a:gd name="T19" fmla="*/ 3 h 192"/>
                <a:gd name="T20" fmla="*/ 50 w 146"/>
                <a:gd name="T21" fmla="*/ 33 h 192"/>
                <a:gd name="T22" fmla="*/ 69 w 146"/>
                <a:gd name="T23" fmla="*/ 51 h 192"/>
                <a:gd name="T24" fmla="*/ 71 w 146"/>
                <a:gd name="T25" fmla="*/ 89 h 192"/>
                <a:gd name="T26" fmla="*/ 66 w 146"/>
                <a:gd name="T27" fmla="*/ 94 h 192"/>
                <a:gd name="T28" fmla="*/ 51 w 146"/>
                <a:gd name="T29" fmla="*/ 110 h 192"/>
                <a:gd name="T30" fmla="*/ 67 w 146"/>
                <a:gd name="T31" fmla="*/ 129 h 192"/>
                <a:gd name="T32" fmla="*/ 69 w 146"/>
                <a:gd name="T33" fmla="*/ 145 h 192"/>
                <a:gd name="T34" fmla="*/ 65 w 146"/>
                <a:gd name="T35" fmla="*/ 144 h 192"/>
                <a:gd name="T36" fmla="*/ 58 w 146"/>
                <a:gd name="T37" fmla="*/ 139 h 192"/>
                <a:gd name="T38" fmla="*/ 49 w 146"/>
                <a:gd name="T39" fmla="*/ 142 h 192"/>
                <a:gd name="T40" fmla="*/ 55 w 146"/>
                <a:gd name="T41" fmla="*/ 163 h 192"/>
                <a:gd name="T42" fmla="*/ 0 w 146"/>
                <a:gd name="T43" fmla="*/ 192 h 192"/>
                <a:gd name="T44" fmla="*/ 145 w 146"/>
                <a:gd name="T45" fmla="*/ 170 h 192"/>
                <a:gd name="T46" fmla="*/ 79 w 146"/>
                <a:gd name="T47" fmla="*/ 104 h 192"/>
                <a:gd name="T48" fmla="*/ 86 w 146"/>
                <a:gd name="T49" fmla="*/ 109 h 192"/>
                <a:gd name="T50" fmla="*/ 89 w 146"/>
                <a:gd name="T51" fmla="*/ 124 h 192"/>
                <a:gd name="T52" fmla="*/ 77 w 146"/>
                <a:gd name="T53" fmla="*/ 116 h 192"/>
                <a:gd name="T54" fmla="*/ 77 w 146"/>
                <a:gd name="T55" fmla="*/ 135 h 192"/>
                <a:gd name="T56" fmla="*/ 83 w 146"/>
                <a:gd name="T57" fmla="*/ 135 h 192"/>
                <a:gd name="T58" fmla="*/ 83 w 146"/>
                <a:gd name="T59" fmla="*/ 145 h 192"/>
                <a:gd name="T60" fmla="*/ 77 w 146"/>
                <a:gd name="T61" fmla="*/ 145 h 192"/>
                <a:gd name="T62" fmla="*/ 67 w 146"/>
                <a:gd name="T63" fmla="*/ 116 h 192"/>
                <a:gd name="T64" fmla="*/ 63 w 146"/>
                <a:gd name="T65" fmla="*/ 110 h 192"/>
                <a:gd name="T66" fmla="*/ 67 w 146"/>
                <a:gd name="T67" fmla="*/ 104 h 192"/>
                <a:gd name="T68" fmla="*/ 69 w 146"/>
                <a:gd name="T69" fmla="*/ 114 h 192"/>
                <a:gd name="T70" fmla="*/ 58 w 146"/>
                <a:gd name="T71" fmla="*/ 154 h 192"/>
                <a:gd name="T72" fmla="*/ 69 w 146"/>
                <a:gd name="T73" fmla="*/ 158 h 192"/>
                <a:gd name="T74" fmla="*/ 58 w 146"/>
                <a:gd name="T75" fmla="*/ 15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6" h="192">
                  <a:moveTo>
                    <a:pt x="145" y="170"/>
                  </a:moveTo>
                  <a:cubicBezTo>
                    <a:pt x="119" y="170"/>
                    <a:pt x="97" y="166"/>
                    <a:pt x="77" y="158"/>
                  </a:cubicBezTo>
                  <a:cubicBezTo>
                    <a:pt x="78" y="158"/>
                    <a:pt x="79" y="158"/>
                    <a:pt x="80" y="157"/>
                  </a:cubicBezTo>
                  <a:cubicBezTo>
                    <a:pt x="80" y="157"/>
                    <a:pt x="88" y="155"/>
                    <a:pt x="92" y="151"/>
                  </a:cubicBezTo>
                  <a:cubicBezTo>
                    <a:pt x="96" y="148"/>
                    <a:pt x="97" y="143"/>
                    <a:pt x="97" y="138"/>
                  </a:cubicBezTo>
                  <a:cubicBezTo>
                    <a:pt x="97" y="134"/>
                    <a:pt x="96" y="130"/>
                    <a:pt x="93" y="127"/>
                  </a:cubicBezTo>
                  <a:cubicBezTo>
                    <a:pt x="93" y="126"/>
                    <a:pt x="92" y="126"/>
                    <a:pt x="91" y="125"/>
                  </a:cubicBezTo>
                  <a:cubicBezTo>
                    <a:pt x="89" y="122"/>
                    <a:pt x="89" y="110"/>
                    <a:pt x="91" y="109"/>
                  </a:cubicBezTo>
                  <a:cubicBezTo>
                    <a:pt x="92" y="108"/>
                    <a:pt x="92" y="108"/>
                    <a:pt x="92" y="108"/>
                  </a:cubicBezTo>
                  <a:cubicBezTo>
                    <a:pt x="94" y="108"/>
                    <a:pt x="95" y="107"/>
                    <a:pt x="94" y="105"/>
                  </a:cubicBezTo>
                  <a:cubicBezTo>
                    <a:pt x="94" y="105"/>
                    <a:pt x="93" y="100"/>
                    <a:pt x="89" y="98"/>
                  </a:cubicBezTo>
                  <a:cubicBezTo>
                    <a:pt x="86" y="95"/>
                    <a:pt x="80" y="94"/>
                    <a:pt x="80" y="94"/>
                  </a:cubicBezTo>
                  <a:cubicBezTo>
                    <a:pt x="78" y="93"/>
                    <a:pt x="77" y="92"/>
                    <a:pt x="77" y="91"/>
                  </a:cubicBezTo>
                  <a:cubicBezTo>
                    <a:pt x="77" y="90"/>
                    <a:pt x="76" y="89"/>
                    <a:pt x="75" y="88"/>
                  </a:cubicBezTo>
                  <a:cubicBezTo>
                    <a:pt x="73" y="88"/>
                    <a:pt x="74" y="72"/>
                    <a:pt x="75" y="60"/>
                  </a:cubicBezTo>
                  <a:cubicBezTo>
                    <a:pt x="75" y="56"/>
                    <a:pt x="76" y="53"/>
                    <a:pt x="77" y="51"/>
                  </a:cubicBezTo>
                  <a:cubicBezTo>
                    <a:pt x="80" y="44"/>
                    <a:pt x="87" y="40"/>
                    <a:pt x="93" y="36"/>
                  </a:cubicBezTo>
                  <a:cubicBezTo>
                    <a:pt x="94" y="35"/>
                    <a:pt x="95" y="34"/>
                    <a:pt x="96" y="33"/>
                  </a:cubicBezTo>
                  <a:cubicBezTo>
                    <a:pt x="110" y="22"/>
                    <a:pt x="121" y="11"/>
                    <a:pt x="128" y="0"/>
                  </a:cubicBezTo>
                  <a:cubicBezTo>
                    <a:pt x="111" y="2"/>
                    <a:pt x="92" y="3"/>
                    <a:pt x="73" y="3"/>
                  </a:cubicBezTo>
                  <a:cubicBezTo>
                    <a:pt x="54" y="3"/>
                    <a:pt x="35" y="2"/>
                    <a:pt x="18" y="0"/>
                  </a:cubicBezTo>
                  <a:cubicBezTo>
                    <a:pt x="25" y="11"/>
                    <a:pt x="36" y="22"/>
                    <a:pt x="50" y="33"/>
                  </a:cubicBezTo>
                  <a:cubicBezTo>
                    <a:pt x="51" y="34"/>
                    <a:pt x="52" y="35"/>
                    <a:pt x="53" y="36"/>
                  </a:cubicBezTo>
                  <a:cubicBezTo>
                    <a:pt x="59" y="40"/>
                    <a:pt x="66" y="44"/>
                    <a:pt x="69" y="51"/>
                  </a:cubicBezTo>
                  <a:cubicBezTo>
                    <a:pt x="70" y="53"/>
                    <a:pt x="71" y="56"/>
                    <a:pt x="71" y="60"/>
                  </a:cubicBezTo>
                  <a:cubicBezTo>
                    <a:pt x="72" y="71"/>
                    <a:pt x="73" y="88"/>
                    <a:pt x="71" y="89"/>
                  </a:cubicBezTo>
                  <a:cubicBezTo>
                    <a:pt x="70" y="89"/>
                    <a:pt x="69" y="90"/>
                    <a:pt x="69" y="91"/>
                  </a:cubicBezTo>
                  <a:cubicBezTo>
                    <a:pt x="69" y="92"/>
                    <a:pt x="68" y="93"/>
                    <a:pt x="66" y="94"/>
                  </a:cubicBezTo>
                  <a:cubicBezTo>
                    <a:pt x="66" y="94"/>
                    <a:pt x="59" y="95"/>
                    <a:pt x="56" y="99"/>
                  </a:cubicBezTo>
                  <a:cubicBezTo>
                    <a:pt x="52" y="102"/>
                    <a:pt x="51" y="106"/>
                    <a:pt x="51" y="110"/>
                  </a:cubicBezTo>
                  <a:cubicBezTo>
                    <a:pt x="51" y="115"/>
                    <a:pt x="52" y="119"/>
                    <a:pt x="55" y="122"/>
                  </a:cubicBezTo>
                  <a:cubicBezTo>
                    <a:pt x="58" y="126"/>
                    <a:pt x="67" y="129"/>
                    <a:pt x="67" y="129"/>
                  </a:cubicBezTo>
                  <a:cubicBezTo>
                    <a:pt x="68" y="129"/>
                    <a:pt x="69" y="131"/>
                    <a:pt x="69" y="133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69" y="146"/>
                    <a:pt x="68" y="147"/>
                    <a:pt x="67" y="146"/>
                  </a:cubicBezTo>
                  <a:cubicBezTo>
                    <a:pt x="67" y="146"/>
                    <a:pt x="66" y="146"/>
                    <a:pt x="65" y="144"/>
                  </a:cubicBezTo>
                  <a:cubicBezTo>
                    <a:pt x="63" y="143"/>
                    <a:pt x="63" y="141"/>
                    <a:pt x="63" y="141"/>
                  </a:cubicBezTo>
                  <a:cubicBezTo>
                    <a:pt x="62" y="140"/>
                    <a:pt x="60" y="138"/>
                    <a:pt x="58" y="139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0" y="139"/>
                    <a:pt x="49" y="141"/>
                    <a:pt x="49" y="142"/>
                  </a:cubicBezTo>
                  <a:cubicBezTo>
                    <a:pt x="49" y="142"/>
                    <a:pt x="52" y="149"/>
                    <a:pt x="55" y="152"/>
                  </a:cubicBezTo>
                  <a:cubicBezTo>
                    <a:pt x="56" y="155"/>
                    <a:pt x="56" y="159"/>
                    <a:pt x="55" y="163"/>
                  </a:cubicBezTo>
                  <a:cubicBezTo>
                    <a:pt x="39" y="167"/>
                    <a:pt x="21" y="170"/>
                    <a:pt x="1" y="170"/>
                  </a:cubicBezTo>
                  <a:cubicBezTo>
                    <a:pt x="0" y="177"/>
                    <a:pt x="0" y="184"/>
                    <a:pt x="0" y="192"/>
                  </a:cubicBezTo>
                  <a:cubicBezTo>
                    <a:pt x="146" y="192"/>
                    <a:pt x="146" y="192"/>
                    <a:pt x="146" y="192"/>
                  </a:cubicBezTo>
                  <a:cubicBezTo>
                    <a:pt x="146" y="184"/>
                    <a:pt x="146" y="177"/>
                    <a:pt x="145" y="170"/>
                  </a:cubicBezTo>
                  <a:close/>
                  <a:moveTo>
                    <a:pt x="77" y="106"/>
                  </a:moveTo>
                  <a:cubicBezTo>
                    <a:pt x="77" y="104"/>
                    <a:pt x="78" y="103"/>
                    <a:pt x="79" y="104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2" y="108"/>
                    <a:pt x="84" y="109"/>
                    <a:pt x="86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8" y="112"/>
                    <a:pt x="89" y="122"/>
                    <a:pt x="89" y="124"/>
                  </a:cubicBezTo>
                  <a:cubicBezTo>
                    <a:pt x="84" y="122"/>
                    <a:pt x="80" y="120"/>
                    <a:pt x="80" y="120"/>
                  </a:cubicBezTo>
                  <a:cubicBezTo>
                    <a:pt x="78" y="120"/>
                    <a:pt x="77" y="118"/>
                    <a:pt x="77" y="116"/>
                  </a:cubicBezTo>
                  <a:lnTo>
                    <a:pt x="77" y="106"/>
                  </a:lnTo>
                  <a:close/>
                  <a:moveTo>
                    <a:pt x="77" y="135"/>
                  </a:moveTo>
                  <a:cubicBezTo>
                    <a:pt x="77" y="133"/>
                    <a:pt x="78" y="132"/>
                    <a:pt x="80" y="133"/>
                  </a:cubicBezTo>
                  <a:cubicBezTo>
                    <a:pt x="80" y="133"/>
                    <a:pt x="82" y="133"/>
                    <a:pt x="83" y="135"/>
                  </a:cubicBezTo>
                  <a:cubicBezTo>
                    <a:pt x="85" y="136"/>
                    <a:pt x="85" y="138"/>
                    <a:pt x="85" y="140"/>
                  </a:cubicBezTo>
                  <a:cubicBezTo>
                    <a:pt x="85" y="142"/>
                    <a:pt x="84" y="144"/>
                    <a:pt x="83" y="145"/>
                  </a:cubicBezTo>
                  <a:cubicBezTo>
                    <a:pt x="81" y="147"/>
                    <a:pt x="80" y="148"/>
                    <a:pt x="80" y="148"/>
                  </a:cubicBezTo>
                  <a:cubicBezTo>
                    <a:pt x="78" y="148"/>
                    <a:pt x="77" y="147"/>
                    <a:pt x="77" y="145"/>
                  </a:cubicBezTo>
                  <a:lnTo>
                    <a:pt x="77" y="135"/>
                  </a:lnTo>
                  <a:close/>
                  <a:moveTo>
                    <a:pt x="67" y="116"/>
                  </a:moveTo>
                  <a:cubicBezTo>
                    <a:pt x="67" y="116"/>
                    <a:pt x="66" y="116"/>
                    <a:pt x="65" y="114"/>
                  </a:cubicBezTo>
                  <a:cubicBezTo>
                    <a:pt x="64" y="113"/>
                    <a:pt x="63" y="112"/>
                    <a:pt x="63" y="110"/>
                  </a:cubicBezTo>
                  <a:cubicBezTo>
                    <a:pt x="63" y="108"/>
                    <a:pt x="64" y="107"/>
                    <a:pt x="65" y="105"/>
                  </a:cubicBezTo>
                  <a:cubicBezTo>
                    <a:pt x="66" y="104"/>
                    <a:pt x="67" y="104"/>
                    <a:pt x="67" y="104"/>
                  </a:cubicBezTo>
                  <a:cubicBezTo>
                    <a:pt x="68" y="103"/>
                    <a:pt x="69" y="104"/>
                    <a:pt x="69" y="106"/>
                  </a:cubicBezTo>
                  <a:cubicBezTo>
                    <a:pt x="69" y="114"/>
                    <a:pt x="69" y="114"/>
                    <a:pt x="69" y="114"/>
                  </a:cubicBezTo>
                  <a:cubicBezTo>
                    <a:pt x="69" y="116"/>
                    <a:pt x="68" y="117"/>
                    <a:pt x="67" y="116"/>
                  </a:cubicBezTo>
                  <a:close/>
                  <a:moveTo>
                    <a:pt x="58" y="154"/>
                  </a:moveTo>
                  <a:cubicBezTo>
                    <a:pt x="62" y="156"/>
                    <a:pt x="66" y="158"/>
                    <a:pt x="66" y="158"/>
                  </a:cubicBezTo>
                  <a:cubicBezTo>
                    <a:pt x="67" y="158"/>
                    <a:pt x="68" y="158"/>
                    <a:pt x="69" y="158"/>
                  </a:cubicBezTo>
                  <a:cubicBezTo>
                    <a:pt x="65" y="160"/>
                    <a:pt x="61" y="161"/>
                    <a:pt x="57" y="162"/>
                  </a:cubicBezTo>
                  <a:cubicBezTo>
                    <a:pt x="57" y="159"/>
                    <a:pt x="57" y="156"/>
                    <a:pt x="58" y="154"/>
                  </a:cubicBezTo>
                  <a:close/>
                </a:path>
              </a:pathLst>
            </a:cu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B879F327-E056-5730-76A8-C977383FFC92}"/>
                </a:ext>
              </a:extLst>
            </p:cNvPr>
            <p:cNvSpPr/>
            <p:nvPr/>
          </p:nvSpPr>
          <p:spPr>
            <a:xfrm>
              <a:off x="10553700" y="5604511"/>
              <a:ext cx="45719" cy="250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A4521F2A-A2EB-5B22-FC5D-BC2993FAAEE5}"/>
                </a:ext>
              </a:extLst>
            </p:cNvPr>
            <p:cNvSpPr/>
            <p:nvPr/>
          </p:nvSpPr>
          <p:spPr>
            <a:xfrm>
              <a:off x="10627360" y="5604511"/>
              <a:ext cx="45719" cy="250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6076CC26-DA80-6E4C-6E29-30501E627E7A}"/>
                </a:ext>
              </a:extLst>
            </p:cNvPr>
            <p:cNvSpPr/>
            <p:nvPr/>
          </p:nvSpPr>
          <p:spPr>
            <a:xfrm>
              <a:off x="10521256" y="5642610"/>
              <a:ext cx="45719" cy="21900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: Rounded Corners 172">
              <a:extLst>
                <a:ext uri="{FF2B5EF4-FFF2-40B4-BE49-F238E27FC236}">
                  <a16:creationId xmlns:a16="http://schemas.microsoft.com/office/drawing/2014/main" id="{8FA6BCFD-A2CF-F644-8716-28D86C36E3FA}"/>
                </a:ext>
              </a:extLst>
            </p:cNvPr>
            <p:cNvSpPr/>
            <p:nvPr/>
          </p:nvSpPr>
          <p:spPr>
            <a:xfrm>
              <a:off x="10672937" y="5646420"/>
              <a:ext cx="45719" cy="21900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5752899-ED1C-0489-0713-E5F6335CEB53}"/>
              </a:ext>
            </a:extLst>
          </p:cNvPr>
          <p:cNvGrpSpPr/>
          <p:nvPr/>
        </p:nvGrpSpPr>
        <p:grpSpPr>
          <a:xfrm>
            <a:off x="-196790" y="4987822"/>
            <a:ext cx="1915028" cy="1819318"/>
            <a:chOff x="9209584" y="3230929"/>
            <a:chExt cx="1915028" cy="181931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A419809-C7F7-7AD8-4AC4-F1AB53F300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10B0DC5-FEBF-4A18-EC17-0ADE7AB409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ED5C0D81-7425-1E43-D833-89B1F3B8CC84}"/>
              </a:ext>
            </a:extLst>
          </p:cNvPr>
          <p:cNvGrpSpPr/>
          <p:nvPr/>
        </p:nvGrpSpPr>
        <p:grpSpPr>
          <a:xfrm>
            <a:off x="292194" y="1811926"/>
            <a:ext cx="11607612" cy="1764741"/>
            <a:chOff x="292194" y="1811926"/>
            <a:chExt cx="11607612" cy="1764741"/>
          </a:xfrm>
        </p:grpSpPr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CF9F0174-5790-39EA-0274-A203DD6C1786}"/>
                </a:ext>
              </a:extLst>
            </p:cNvPr>
            <p:cNvCxnSpPr>
              <a:cxnSpLocks/>
            </p:cNvCxnSpPr>
            <p:nvPr/>
          </p:nvCxnSpPr>
          <p:spPr>
            <a:xfrm>
              <a:off x="1348719" y="2846026"/>
              <a:ext cx="0" cy="324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3ABCE14-0497-11D3-CBEE-1C443DA6825B}"/>
                </a:ext>
              </a:extLst>
            </p:cNvPr>
            <p:cNvGrpSpPr/>
            <p:nvPr/>
          </p:nvGrpSpPr>
          <p:grpSpPr>
            <a:xfrm>
              <a:off x="834172" y="1811926"/>
              <a:ext cx="10522970" cy="1058716"/>
              <a:chOff x="834514" y="4159196"/>
              <a:chExt cx="10522970" cy="1058716"/>
            </a:xfrm>
          </p:grpSpPr>
          <p:pic>
            <p:nvPicPr>
              <p:cNvPr id="9" name="Graphique 8" descr="Liste de contrôle avec un remplissage uni">
                <a:extLst>
                  <a:ext uri="{FF2B5EF4-FFF2-40B4-BE49-F238E27FC236}">
                    <a16:creationId xmlns:a16="http://schemas.microsoft.com/office/drawing/2014/main" id="{35D31022-8BD7-206A-8F36-3239726D96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067157" y="4397341"/>
                <a:ext cx="576000" cy="576000"/>
              </a:xfrm>
              <a:prstGeom prst="rect">
                <a:avLst/>
              </a:prstGeom>
            </p:spPr>
          </p:pic>
          <p:pic>
            <p:nvPicPr>
              <p:cNvPr id="11" name="Graphique 10" descr="Poignée de main avec un remplissage uni">
                <a:extLst>
                  <a:ext uri="{FF2B5EF4-FFF2-40B4-BE49-F238E27FC236}">
                    <a16:creationId xmlns:a16="http://schemas.microsoft.com/office/drawing/2014/main" id="{BC174A13-108D-31C2-ECAA-855E00AAF9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894859" y="4377905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13" name="Graphique 12" descr="Réunion avec un remplissage uni">
                <a:extLst>
                  <a:ext uri="{FF2B5EF4-FFF2-40B4-BE49-F238E27FC236}">
                    <a16:creationId xmlns:a16="http://schemas.microsoft.com/office/drawing/2014/main" id="{57D38DCC-95FF-DCEF-6E5E-233E4AF469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714135" y="4339730"/>
                <a:ext cx="648000" cy="648000"/>
              </a:xfrm>
              <a:prstGeom prst="rect">
                <a:avLst/>
              </a:prstGeom>
            </p:spPr>
          </p:pic>
          <p:pic>
            <p:nvPicPr>
              <p:cNvPr id="16" name="Graphique 15" descr="Mille avec un remplissage uni">
                <a:extLst>
                  <a:ext uri="{FF2B5EF4-FFF2-40B4-BE49-F238E27FC236}">
                    <a16:creationId xmlns:a16="http://schemas.microsoft.com/office/drawing/2014/main" id="{ECACD884-15E6-2505-ED2E-F5231C3B00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4842187" y="4382554"/>
                <a:ext cx="612000" cy="612000"/>
              </a:xfrm>
              <a:prstGeom prst="rect">
                <a:avLst/>
              </a:prstGeom>
            </p:spPr>
          </p:pic>
          <p:pic>
            <p:nvPicPr>
              <p:cNvPr id="33" name="Graphique 32" descr="Main de robot avec un remplissage uni">
                <a:extLst>
                  <a:ext uri="{FF2B5EF4-FFF2-40B4-BE49-F238E27FC236}">
                    <a16:creationId xmlns:a16="http://schemas.microsoft.com/office/drawing/2014/main" id="{CFDAE593-4F7A-8E93-126D-0CF08735D8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8691842" y="4378886"/>
                <a:ext cx="576000" cy="576000"/>
              </a:xfrm>
              <a:prstGeom prst="rect">
                <a:avLst/>
              </a:prstGeom>
            </p:spPr>
          </p:pic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95F7A5F1-C62A-CF50-E9FF-872555EC202A}"/>
                  </a:ext>
                </a:extLst>
              </p:cNvPr>
              <p:cNvSpPr/>
              <p:nvPr/>
            </p:nvSpPr>
            <p:spPr>
              <a:xfrm>
                <a:off x="4620342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656DE809-D18A-71A6-EC4D-FF48EE54D833}"/>
                  </a:ext>
                </a:extLst>
              </p:cNvPr>
              <p:cNvSpPr/>
              <p:nvPr/>
            </p:nvSpPr>
            <p:spPr>
              <a:xfrm>
                <a:off x="2727428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C3AC4C83-3D56-2FE8-5AB8-92FF3EBBAEC3}"/>
                  </a:ext>
                </a:extLst>
              </p:cNvPr>
              <p:cNvSpPr/>
              <p:nvPr/>
            </p:nvSpPr>
            <p:spPr>
              <a:xfrm>
                <a:off x="6513256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67BD1B64-7778-4154-67CA-F9A161E1427E}"/>
                  </a:ext>
                </a:extLst>
              </p:cNvPr>
              <p:cNvSpPr/>
              <p:nvPr/>
            </p:nvSpPr>
            <p:spPr>
              <a:xfrm>
                <a:off x="8406170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7AB8659A-3A36-5362-83F4-3B9394A44654}"/>
                  </a:ext>
                </a:extLst>
              </p:cNvPr>
              <p:cNvSpPr/>
              <p:nvPr/>
            </p:nvSpPr>
            <p:spPr>
              <a:xfrm>
                <a:off x="10299084" y="4159196"/>
                <a:ext cx="1058400" cy="105871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833BE04-ABF9-5AAD-92C2-DC3C48B281CB}"/>
                  </a:ext>
                </a:extLst>
              </p:cNvPr>
              <p:cNvSpPr/>
              <p:nvPr/>
            </p:nvSpPr>
            <p:spPr>
              <a:xfrm>
                <a:off x="834514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7BEB07BA-3EE5-B2CE-1B95-374DC67FC0E7}"/>
                  </a:ext>
                </a:extLst>
              </p:cNvPr>
              <p:cNvGrpSpPr/>
              <p:nvPr/>
            </p:nvGrpSpPr>
            <p:grpSpPr>
              <a:xfrm>
                <a:off x="1815152" y="4626591"/>
                <a:ext cx="989463" cy="116006"/>
                <a:chOff x="1815152" y="4626591"/>
                <a:chExt cx="989463" cy="116006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060D5DF6-A614-F1C3-B9D0-2887244C7B18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8735E060-C286-698F-492C-56131BD9632A}"/>
                    </a:ext>
                  </a:extLst>
                </p:cNvPr>
                <p:cNvCxnSpPr>
                  <a:stCxn id="8" idx="6"/>
                  <a:endCxn id="4" idx="2"/>
                </p:cNvCxnSpPr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B4391758-F476-97F2-E9E0-75FEB6F5A8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42751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39DD15D2-F023-C5DF-40CE-58E01FF71A92}"/>
                  </a:ext>
                </a:extLst>
              </p:cNvPr>
              <p:cNvGrpSpPr/>
              <p:nvPr/>
            </p:nvGrpSpPr>
            <p:grpSpPr>
              <a:xfrm>
                <a:off x="3707487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3E96441A-B9CA-651F-8F41-3EC86C4B3BF3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58F733A4-3DF4-045C-7C78-96DEC31CD834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1410A2E3-5320-F3A2-12DC-083AE27FBDE7}"/>
                  </a:ext>
                </a:extLst>
              </p:cNvPr>
              <p:cNvGrpSpPr/>
              <p:nvPr/>
            </p:nvGrpSpPr>
            <p:grpSpPr>
              <a:xfrm>
                <a:off x="5599704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EADAC941-13D2-88F1-A60A-7700378A8530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CF6B2D58-BE8E-864E-0E4B-BA309BBC3050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5B849BE7-9F12-CF16-7E05-DDAAD7536E3F}"/>
                  </a:ext>
                </a:extLst>
              </p:cNvPr>
              <p:cNvGrpSpPr/>
              <p:nvPr/>
            </p:nvGrpSpPr>
            <p:grpSpPr>
              <a:xfrm>
                <a:off x="7494182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336EA4D3-AF8D-11E6-CC60-7EC718281581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41F32A03-EAE4-0DF9-37D1-A09A12ADC094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81000B1F-2B6D-A4CE-E321-4CBA31B7378D}"/>
                  </a:ext>
                </a:extLst>
              </p:cNvPr>
              <p:cNvGrpSpPr/>
              <p:nvPr/>
            </p:nvGrpSpPr>
            <p:grpSpPr>
              <a:xfrm>
                <a:off x="9392885" y="46088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7A23AD62-9BB2-2FD2-6C53-CCE3D42B1827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8B31E18E-92B8-463D-511C-0FFA854EB49A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D33FA66D-631D-0D6F-57E1-0559BEB178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26217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A14881FC-FEF3-3D71-E8CF-0AC2AF1E2C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28579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EEF4CF1-A22A-0131-EE78-FE18DFA664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521082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4900412-7299-3A03-9946-C76E0BE0E0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414407" y="4277418"/>
                <a:ext cx="827754" cy="828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42575BF-E793-DD84-1D45-575F756585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48940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4" name="Graphic 53" descr="Contract with solid fill">
                <a:extLst>
                  <a:ext uri="{FF2B5EF4-FFF2-40B4-BE49-F238E27FC236}">
                    <a16:creationId xmlns:a16="http://schemas.microsoft.com/office/drawing/2014/main" id="{CC17D7D7-8C35-5FE4-8C7D-E737949874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10521598" y="4390517"/>
                <a:ext cx="612000" cy="612000"/>
              </a:xfrm>
              <a:prstGeom prst="rect">
                <a:avLst/>
              </a:prstGeom>
            </p:spPr>
          </p:pic>
        </p:grp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573E5103-A7A1-40C0-C270-B59BF6A859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47845" y="2870642"/>
              <a:ext cx="1355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178CA6C-8CD5-A9B8-62D7-5A5EBE43A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35111" y="2870642"/>
              <a:ext cx="4321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B48AD5C4-B071-6031-5363-F32DD0E49BFA}"/>
                </a:ext>
              </a:extLst>
            </p:cNvPr>
            <p:cNvCxnSpPr>
              <a:stCxn id="6" idx="4"/>
            </p:cNvCxnSpPr>
            <p:nvPr/>
          </p:nvCxnSpPr>
          <p:spPr>
            <a:xfrm flipH="1">
              <a:off x="8934617" y="2870642"/>
              <a:ext cx="411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8382DC06-6A70-71BA-EA00-D2F646B187D4}"/>
                </a:ext>
              </a:extLst>
            </p:cNvPr>
            <p:cNvCxnSpPr>
              <a:cxnSpLocks/>
              <a:stCxn id="7" idx="4"/>
            </p:cNvCxnSpPr>
            <p:nvPr/>
          </p:nvCxnSpPr>
          <p:spPr>
            <a:xfrm flipH="1">
              <a:off x="10827256" y="2870642"/>
              <a:ext cx="686" cy="396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2BAE0572-511A-45F0-DEC6-72EF5FA86A61}"/>
                </a:ext>
              </a:extLst>
            </p:cNvPr>
            <p:cNvCxnSpPr>
              <a:cxnSpLocks/>
            </p:cNvCxnSpPr>
            <p:nvPr/>
          </p:nvCxnSpPr>
          <p:spPr>
            <a:xfrm>
              <a:off x="3249332" y="2879802"/>
              <a:ext cx="0" cy="324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60C78A9E-7749-9B52-A140-0C2DD1F43340}"/>
                </a:ext>
              </a:extLst>
            </p:cNvPr>
            <p:cNvGrpSpPr/>
            <p:nvPr/>
          </p:nvGrpSpPr>
          <p:grpSpPr>
            <a:xfrm>
              <a:off x="292194" y="3053447"/>
              <a:ext cx="2023443" cy="523220"/>
              <a:chOff x="12756" y="2800985"/>
              <a:chExt cx="2023443" cy="523220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5C905074-55CC-87ED-D1DB-37AB2C73E334}"/>
                  </a:ext>
                </a:extLst>
              </p:cNvPr>
              <p:cNvGrpSpPr/>
              <p:nvPr/>
            </p:nvGrpSpPr>
            <p:grpSpPr>
              <a:xfrm>
                <a:off x="128967" y="2846289"/>
                <a:ext cx="1809750" cy="455776"/>
                <a:chOff x="128967" y="2846289"/>
                <a:chExt cx="1809750" cy="455776"/>
              </a:xfrm>
            </p:grpSpPr>
            <p:sp>
              <p:nvSpPr>
                <p:cNvPr id="77" name="Rectangle: Rounded Corners 76">
                  <a:extLst>
                    <a:ext uri="{FF2B5EF4-FFF2-40B4-BE49-F238E27FC236}">
                      <a16:creationId xmlns:a16="http://schemas.microsoft.com/office/drawing/2014/main" id="{0D1146DD-7B02-9FB4-2B07-08A7B8D16162}"/>
                    </a:ext>
                  </a:extLst>
                </p:cNvPr>
                <p:cNvSpPr/>
                <p:nvPr/>
              </p:nvSpPr>
              <p:spPr>
                <a:xfrm>
                  <a:off x="128967" y="3060055"/>
                  <a:ext cx="1809750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Rectangle: Rounded Corners 75">
                  <a:extLst>
                    <a:ext uri="{FF2B5EF4-FFF2-40B4-BE49-F238E27FC236}">
                      <a16:creationId xmlns:a16="http://schemas.microsoft.com/office/drawing/2014/main" id="{27AF1910-EA14-BE34-EB44-73139BDFF7A4}"/>
                    </a:ext>
                  </a:extLst>
                </p:cNvPr>
                <p:cNvSpPr/>
                <p:nvPr/>
              </p:nvSpPr>
              <p:spPr>
                <a:xfrm>
                  <a:off x="582357" y="2846289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7D66E6DD-7C16-B8D3-177B-D9CD6E36CA92}"/>
                    </a:ext>
                  </a:extLst>
                </p:cNvPr>
                <p:cNvSpPr/>
                <p:nvPr/>
              </p:nvSpPr>
              <p:spPr>
                <a:xfrm rot="10800000">
                  <a:off x="536454" y="301721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9FFE5DA2-6F87-4F10-F007-052A1063666D}"/>
                    </a:ext>
                  </a:extLst>
                </p:cNvPr>
                <p:cNvSpPr/>
                <p:nvPr/>
              </p:nvSpPr>
              <p:spPr>
                <a:xfrm rot="10800000" flipH="1">
                  <a:off x="1396501" y="301086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2DB7D722-9687-0486-EEE7-F0ACA9FAD75D}"/>
                  </a:ext>
                </a:extLst>
              </p:cNvPr>
              <p:cNvSpPr txBox="1"/>
              <p:nvPr/>
            </p:nvSpPr>
            <p:spPr>
              <a:xfrm>
                <a:off x="12756" y="2800985"/>
                <a:ext cx="202344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Apply via 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  <a:hlinkClick r:id="rId1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ventureconnect.cern</a:t>
                </a:r>
                <a:endParaRPr lang="en-GB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41BA577-9528-5681-922F-D3361D3EA523}"/>
                </a:ext>
              </a:extLst>
            </p:cNvPr>
            <p:cNvGrpSpPr/>
            <p:nvPr/>
          </p:nvGrpSpPr>
          <p:grpSpPr>
            <a:xfrm>
              <a:off x="2177515" y="3053447"/>
              <a:ext cx="2147236" cy="307777"/>
              <a:chOff x="2912703" y="3733160"/>
              <a:chExt cx="2147236" cy="307777"/>
            </a:xfrm>
          </p:grpSpPr>
          <p:sp>
            <p:nvSpPr>
              <p:cNvPr id="88" name="Rectangle: Rounded Corners 87">
                <a:extLst>
                  <a:ext uri="{FF2B5EF4-FFF2-40B4-BE49-F238E27FC236}">
                    <a16:creationId xmlns:a16="http://schemas.microsoft.com/office/drawing/2014/main" id="{B1433254-50F9-05D6-C41B-F8535691F9D2}"/>
                  </a:ext>
                </a:extLst>
              </p:cNvPr>
              <p:cNvSpPr/>
              <p:nvPr/>
            </p:nvSpPr>
            <p:spPr>
              <a:xfrm>
                <a:off x="3075096" y="3780614"/>
                <a:ext cx="1809750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34AB8A2A-304B-9038-F496-10CFB1FEA49C}"/>
                  </a:ext>
                </a:extLst>
              </p:cNvPr>
              <p:cNvSpPr txBox="1"/>
              <p:nvPr/>
            </p:nvSpPr>
            <p:spPr>
              <a:xfrm>
                <a:off x="2912703" y="3733160"/>
                <a:ext cx="214723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Introductory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Meeting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BFF2E57-CF87-62CC-3E57-F3340F514A25}"/>
                </a:ext>
              </a:extLst>
            </p:cNvPr>
            <p:cNvGrpSpPr/>
            <p:nvPr/>
          </p:nvGrpSpPr>
          <p:grpSpPr>
            <a:xfrm>
              <a:off x="4153452" y="3053447"/>
              <a:ext cx="1940213" cy="523220"/>
              <a:chOff x="3874014" y="2979626"/>
              <a:chExt cx="1940213" cy="523220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A4455989-2F28-4EAF-6A31-DE0E3B208E5E}"/>
                  </a:ext>
                </a:extLst>
              </p:cNvPr>
              <p:cNvGrpSpPr/>
              <p:nvPr/>
            </p:nvGrpSpPr>
            <p:grpSpPr>
              <a:xfrm rot="10800000">
                <a:off x="4029391" y="3018562"/>
                <a:ext cx="1623849" cy="455776"/>
                <a:chOff x="236488" y="2846289"/>
                <a:chExt cx="1623849" cy="455776"/>
              </a:xfrm>
            </p:grpSpPr>
            <p:sp>
              <p:nvSpPr>
                <p:cNvPr id="110" name="Rectangle: Rounded Corners 109">
                  <a:extLst>
                    <a:ext uri="{FF2B5EF4-FFF2-40B4-BE49-F238E27FC236}">
                      <a16:creationId xmlns:a16="http://schemas.microsoft.com/office/drawing/2014/main" id="{B698EB4A-9BA2-B566-0BE3-B9A48C8A4F61}"/>
                    </a:ext>
                  </a:extLst>
                </p:cNvPr>
                <p:cNvSpPr/>
                <p:nvPr/>
              </p:nvSpPr>
              <p:spPr>
                <a:xfrm>
                  <a:off x="236488" y="3060055"/>
                  <a:ext cx="1623849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C02F10EA-35CF-90AD-90C0-12DDC53AAE97}"/>
                    </a:ext>
                  </a:extLst>
                </p:cNvPr>
                <p:cNvSpPr/>
                <p:nvPr/>
              </p:nvSpPr>
              <p:spPr>
                <a:xfrm>
                  <a:off x="582357" y="2846289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B376F99E-058B-CAC1-F406-52B3DAEC7D41}"/>
                    </a:ext>
                  </a:extLst>
                </p:cNvPr>
                <p:cNvSpPr/>
                <p:nvPr/>
              </p:nvSpPr>
              <p:spPr>
                <a:xfrm rot="10800000">
                  <a:off x="536454" y="301721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74907C48-7655-BFBA-A3DB-F24D446B8297}"/>
                    </a:ext>
                  </a:extLst>
                </p:cNvPr>
                <p:cNvSpPr/>
                <p:nvPr/>
              </p:nvSpPr>
              <p:spPr>
                <a:xfrm rot="10800000" flipH="1">
                  <a:off x="1396501" y="301086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D85D2827-E516-C93B-4EE9-65B5FF696793}"/>
                  </a:ext>
                </a:extLst>
              </p:cNvPr>
              <p:cNvSpPr txBox="1"/>
              <p:nvPr/>
            </p:nvSpPr>
            <p:spPr>
              <a:xfrm>
                <a:off x="3874014" y="2979626"/>
                <a:ext cx="194021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CERN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Technology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Matching</a:t>
                </a:r>
                <a:endParaRPr lang="en-GB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00723C65-25F3-DA15-5B05-975627BED1B4}"/>
                </a:ext>
              </a:extLst>
            </p:cNvPr>
            <p:cNvGrpSpPr/>
            <p:nvPr/>
          </p:nvGrpSpPr>
          <p:grpSpPr>
            <a:xfrm>
              <a:off x="5959777" y="3053447"/>
              <a:ext cx="2154989" cy="523220"/>
              <a:chOff x="5728107" y="2966217"/>
              <a:chExt cx="2154989" cy="523220"/>
            </a:xfrm>
          </p:grpSpPr>
          <p:sp>
            <p:nvSpPr>
              <p:cNvPr id="93" name="Rectangle: Rounded Corners 92">
                <a:extLst>
                  <a:ext uri="{FF2B5EF4-FFF2-40B4-BE49-F238E27FC236}">
                    <a16:creationId xmlns:a16="http://schemas.microsoft.com/office/drawing/2014/main" id="{699D3DFA-E912-1025-2141-4B5B4FC8D548}"/>
                  </a:ext>
                </a:extLst>
              </p:cNvPr>
              <p:cNvSpPr/>
              <p:nvPr/>
            </p:nvSpPr>
            <p:spPr>
              <a:xfrm>
                <a:off x="5940311" y="3219597"/>
                <a:ext cx="1725379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7D9DB5AD-4E56-909B-832C-B32352FC87EA}"/>
                  </a:ext>
                </a:extLst>
              </p:cNvPr>
              <p:cNvGrpSpPr/>
              <p:nvPr/>
            </p:nvGrpSpPr>
            <p:grpSpPr>
              <a:xfrm>
                <a:off x="6232122" y="3005831"/>
                <a:ext cx="1151386" cy="261688"/>
                <a:chOff x="6305598" y="3005831"/>
                <a:chExt cx="994987" cy="261688"/>
              </a:xfrm>
            </p:grpSpPr>
            <p:sp>
              <p:nvSpPr>
                <p:cNvPr id="94" name="Rectangle: Rounded Corners 93">
                  <a:extLst>
                    <a:ext uri="{FF2B5EF4-FFF2-40B4-BE49-F238E27FC236}">
                      <a16:creationId xmlns:a16="http://schemas.microsoft.com/office/drawing/2014/main" id="{E7C020AD-FF7C-B40C-5FAB-A8619F77FCA3}"/>
                    </a:ext>
                  </a:extLst>
                </p:cNvPr>
                <p:cNvSpPr/>
                <p:nvPr/>
              </p:nvSpPr>
              <p:spPr>
                <a:xfrm>
                  <a:off x="6351501" y="3005831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14DD5B08-3AF2-7C8C-AA9E-77C2CBAA2724}"/>
                    </a:ext>
                  </a:extLst>
                </p:cNvPr>
                <p:cNvSpPr/>
                <p:nvPr/>
              </p:nvSpPr>
              <p:spPr>
                <a:xfrm rot="10800000">
                  <a:off x="6305598" y="3176755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27D4B433-D18B-010A-9F19-9876D2B202B7}"/>
                    </a:ext>
                  </a:extLst>
                </p:cNvPr>
                <p:cNvSpPr/>
                <p:nvPr/>
              </p:nvSpPr>
              <p:spPr>
                <a:xfrm rot="10800000" flipH="1">
                  <a:off x="7165645" y="3170405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F74DFDC8-08C6-030F-EFEF-F2BEB592D879}"/>
                  </a:ext>
                </a:extLst>
              </p:cNvPr>
              <p:cNvSpPr txBox="1"/>
              <p:nvPr/>
            </p:nvSpPr>
            <p:spPr>
              <a:xfrm>
                <a:off x="5728107" y="2966217"/>
                <a:ext cx="215498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CERN Tech</a:t>
                </a:r>
              </a:p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Expert Consultation</a:t>
                </a:r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927FBBE-ED65-285E-D59E-9BD632BA305D}"/>
                </a:ext>
              </a:extLst>
            </p:cNvPr>
            <p:cNvGrpSpPr/>
            <p:nvPr/>
          </p:nvGrpSpPr>
          <p:grpSpPr>
            <a:xfrm>
              <a:off x="7859628" y="3053447"/>
              <a:ext cx="2154989" cy="523220"/>
              <a:chOff x="7646230" y="2969366"/>
              <a:chExt cx="2154989" cy="523220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048A4DA0-35D0-4E82-7623-DA49937F9DD8}"/>
                  </a:ext>
                </a:extLst>
              </p:cNvPr>
              <p:cNvGrpSpPr/>
              <p:nvPr/>
            </p:nvGrpSpPr>
            <p:grpSpPr>
              <a:xfrm>
                <a:off x="7755335" y="3011521"/>
                <a:ext cx="1930958" cy="455776"/>
                <a:chOff x="7755335" y="3011521"/>
                <a:chExt cx="1930958" cy="455776"/>
              </a:xfrm>
            </p:grpSpPr>
            <p:sp>
              <p:nvSpPr>
                <p:cNvPr id="100" name="Rectangle: Rounded Corners 99">
                  <a:extLst>
                    <a:ext uri="{FF2B5EF4-FFF2-40B4-BE49-F238E27FC236}">
                      <a16:creationId xmlns:a16="http://schemas.microsoft.com/office/drawing/2014/main" id="{36ABD8AA-2406-A72C-354A-BA2BCF03EB16}"/>
                    </a:ext>
                  </a:extLst>
                </p:cNvPr>
                <p:cNvSpPr/>
                <p:nvPr/>
              </p:nvSpPr>
              <p:spPr>
                <a:xfrm rot="10800000">
                  <a:off x="7755335" y="3011521"/>
                  <a:ext cx="1930958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18A019E5-995D-4AB2-0CAB-875CD43FACE3}"/>
                    </a:ext>
                  </a:extLst>
                </p:cNvPr>
                <p:cNvGrpSpPr/>
                <p:nvPr/>
              </p:nvGrpSpPr>
              <p:grpSpPr>
                <a:xfrm>
                  <a:off x="7804900" y="3206244"/>
                  <a:ext cx="1833817" cy="261053"/>
                  <a:chOff x="8210129" y="3206244"/>
                  <a:chExt cx="985774" cy="261053"/>
                </a:xfrm>
              </p:grpSpPr>
              <p:sp>
                <p:nvSpPr>
                  <p:cNvPr id="101" name="Rectangle: Rounded Corners 100">
                    <a:extLst>
                      <a:ext uri="{FF2B5EF4-FFF2-40B4-BE49-F238E27FC236}">
                        <a16:creationId xmlns:a16="http://schemas.microsoft.com/office/drawing/2014/main" id="{279E30A8-7DA8-E7DB-3C99-9BDDEF321C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258291" y="3225287"/>
                    <a:ext cx="894241" cy="242010"/>
                  </a:xfrm>
                  <a:prstGeom prst="roundRect">
                    <a:avLst>
                      <a:gd name="adj" fmla="val 32683"/>
                    </a:avLst>
                  </a:pr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2" name="Freeform: Shape 101">
                    <a:extLst>
                      <a:ext uri="{FF2B5EF4-FFF2-40B4-BE49-F238E27FC236}">
                        <a16:creationId xmlns:a16="http://schemas.microsoft.com/office/drawing/2014/main" id="{520ACDC7-474A-81D3-6CAE-2FA668FE6B38}"/>
                      </a:ext>
                    </a:extLst>
                  </p:cNvPr>
                  <p:cNvSpPr/>
                  <p:nvPr/>
                </p:nvSpPr>
                <p:spPr>
                  <a:xfrm rot="20993431">
                    <a:off x="9060963" y="3222119"/>
                    <a:ext cx="134940" cy="90764"/>
                  </a:xfrm>
                  <a:custGeom>
                    <a:avLst/>
                    <a:gdLst>
                      <a:gd name="connsiteX0" fmla="*/ 0 w 528320"/>
                      <a:gd name="connsiteY0" fmla="*/ 0 h 311237"/>
                      <a:gd name="connsiteX1" fmla="*/ 528320 w 528320"/>
                      <a:gd name="connsiteY1" fmla="*/ 0 h 311237"/>
                      <a:gd name="connsiteX2" fmla="*/ 528320 w 528320"/>
                      <a:gd name="connsiteY2" fmla="*/ 147596 h 311237"/>
                      <a:gd name="connsiteX3" fmla="*/ 507555 w 528320"/>
                      <a:gd name="connsiteY3" fmla="*/ 149529 h 311237"/>
                      <a:gd name="connsiteX4" fmla="*/ 343945 w 528320"/>
                      <a:gd name="connsiteY4" fmla="*/ 300576 h 311237"/>
                      <a:gd name="connsiteX5" fmla="*/ 342781 w 528320"/>
                      <a:gd name="connsiteY5" fmla="*/ 311237 h 311237"/>
                      <a:gd name="connsiteX6" fmla="*/ 0 w 528320"/>
                      <a:gd name="connsiteY6" fmla="*/ 311237 h 311237"/>
                      <a:gd name="connsiteX7" fmla="*/ 0 w 528320"/>
                      <a:gd name="connsiteY7" fmla="*/ 0 h 3112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8320" h="311237">
                        <a:moveTo>
                          <a:pt x="0" y="0"/>
                        </a:moveTo>
                        <a:lnTo>
                          <a:pt x="528320" y="0"/>
                        </a:lnTo>
                        <a:lnTo>
                          <a:pt x="528320" y="147596"/>
                        </a:lnTo>
                        <a:lnTo>
                          <a:pt x="507555" y="149529"/>
                        </a:lnTo>
                        <a:cubicBezTo>
                          <a:pt x="425432" y="165043"/>
                          <a:pt x="360750" y="224759"/>
                          <a:pt x="343945" y="300576"/>
                        </a:cubicBezTo>
                        <a:lnTo>
                          <a:pt x="342781" y="311237"/>
                        </a:lnTo>
                        <a:lnTo>
                          <a:pt x="0" y="31123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8D1EEB72-9D78-E16E-5521-54E64D701827}"/>
                      </a:ext>
                    </a:extLst>
                  </p:cNvPr>
                  <p:cNvSpPr/>
                  <p:nvPr/>
                </p:nvSpPr>
                <p:spPr>
                  <a:xfrm flipH="1">
                    <a:off x="8210129" y="3206244"/>
                    <a:ext cx="134940" cy="90764"/>
                  </a:xfrm>
                  <a:custGeom>
                    <a:avLst/>
                    <a:gdLst>
                      <a:gd name="connsiteX0" fmla="*/ 0 w 528320"/>
                      <a:gd name="connsiteY0" fmla="*/ 0 h 311237"/>
                      <a:gd name="connsiteX1" fmla="*/ 528320 w 528320"/>
                      <a:gd name="connsiteY1" fmla="*/ 0 h 311237"/>
                      <a:gd name="connsiteX2" fmla="*/ 528320 w 528320"/>
                      <a:gd name="connsiteY2" fmla="*/ 147596 h 311237"/>
                      <a:gd name="connsiteX3" fmla="*/ 507555 w 528320"/>
                      <a:gd name="connsiteY3" fmla="*/ 149529 h 311237"/>
                      <a:gd name="connsiteX4" fmla="*/ 343945 w 528320"/>
                      <a:gd name="connsiteY4" fmla="*/ 300576 h 311237"/>
                      <a:gd name="connsiteX5" fmla="*/ 342781 w 528320"/>
                      <a:gd name="connsiteY5" fmla="*/ 311237 h 311237"/>
                      <a:gd name="connsiteX6" fmla="*/ 0 w 528320"/>
                      <a:gd name="connsiteY6" fmla="*/ 311237 h 311237"/>
                      <a:gd name="connsiteX7" fmla="*/ 0 w 528320"/>
                      <a:gd name="connsiteY7" fmla="*/ 0 h 3112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8320" h="311237">
                        <a:moveTo>
                          <a:pt x="0" y="0"/>
                        </a:moveTo>
                        <a:lnTo>
                          <a:pt x="528320" y="0"/>
                        </a:lnTo>
                        <a:lnTo>
                          <a:pt x="528320" y="147596"/>
                        </a:lnTo>
                        <a:lnTo>
                          <a:pt x="507555" y="149529"/>
                        </a:lnTo>
                        <a:cubicBezTo>
                          <a:pt x="425432" y="165043"/>
                          <a:pt x="360750" y="224759"/>
                          <a:pt x="343945" y="300576"/>
                        </a:cubicBezTo>
                        <a:lnTo>
                          <a:pt x="342781" y="311237"/>
                        </a:lnTo>
                        <a:lnTo>
                          <a:pt x="0" y="31123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117" name="ZoneTexte 28">
                <a:extLst>
                  <a:ext uri="{FF2B5EF4-FFF2-40B4-BE49-F238E27FC236}">
                    <a16:creationId xmlns:a16="http://schemas.microsoft.com/office/drawing/2014/main" id="{7D2FCDE9-4273-9598-DC1E-61550EBE8565}"/>
                  </a:ext>
                </a:extLst>
              </p:cNvPr>
              <p:cNvSpPr txBox="1"/>
              <p:nvPr/>
            </p:nvSpPr>
            <p:spPr>
              <a:xfrm>
                <a:off x="7646230" y="2969366"/>
                <a:ext cx="215498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Feasibility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Assessment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with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CVC Prototype</a:t>
                </a:r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3CD3FF27-92DC-3F7B-357A-A34CE1598202}"/>
                </a:ext>
              </a:extLst>
            </p:cNvPr>
            <p:cNvGrpSpPr/>
            <p:nvPr/>
          </p:nvGrpSpPr>
          <p:grpSpPr>
            <a:xfrm>
              <a:off x="9752570" y="3053447"/>
              <a:ext cx="2147236" cy="307777"/>
              <a:chOff x="3055775" y="3734736"/>
              <a:chExt cx="2147236" cy="307777"/>
            </a:xfrm>
          </p:grpSpPr>
          <p:sp>
            <p:nvSpPr>
              <p:cNvPr id="125" name="Rectangle: Rounded Corners 124">
                <a:extLst>
                  <a:ext uri="{FF2B5EF4-FFF2-40B4-BE49-F238E27FC236}">
                    <a16:creationId xmlns:a16="http://schemas.microsoft.com/office/drawing/2014/main" id="{4403B7AA-A3D8-8396-1DA9-8E2C374C18CB}"/>
                  </a:ext>
                </a:extLst>
              </p:cNvPr>
              <p:cNvSpPr/>
              <p:nvPr/>
            </p:nvSpPr>
            <p:spPr>
              <a:xfrm>
                <a:off x="3377720" y="3780614"/>
                <a:ext cx="1507125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ZoneTexte 24">
                <a:extLst>
                  <a:ext uri="{FF2B5EF4-FFF2-40B4-BE49-F238E27FC236}">
                    <a16:creationId xmlns:a16="http://schemas.microsoft.com/office/drawing/2014/main" id="{5DFCFBFF-8811-38DA-B7B5-E4996E1411F6}"/>
                  </a:ext>
                </a:extLst>
              </p:cNvPr>
              <p:cNvSpPr txBox="1"/>
              <p:nvPr/>
            </p:nvSpPr>
            <p:spPr>
              <a:xfrm>
                <a:off x="3055775" y="3734736"/>
                <a:ext cx="214723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Contract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Signing</a:t>
                </a:r>
                <a:endParaRPr lang="fr-FR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</p:grpSp>
      <p:sp>
        <p:nvSpPr>
          <p:cNvPr id="128" name="Title 2">
            <a:extLst>
              <a:ext uri="{FF2B5EF4-FFF2-40B4-BE49-F238E27FC236}">
                <a16:creationId xmlns:a16="http://schemas.microsoft.com/office/drawing/2014/main" id="{EEACB2F4-CB21-6A64-9778-622EAA4B58C0}"/>
              </a:ext>
            </a:extLst>
          </p:cNvPr>
          <p:cNvSpPr txBox="1">
            <a:spLocks/>
          </p:cNvSpPr>
          <p:nvPr/>
        </p:nvSpPr>
        <p:spPr>
          <a:xfrm>
            <a:off x="528574" y="3763207"/>
            <a:ext cx="7807706" cy="22494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sz="1800" b="0" dirty="0"/>
              <a:t>Deep tech startups, scaleups or entrepreneurs that are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800" b="0" dirty="0"/>
              <a:t>based in one of CERN’s member states or associated member states*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driven by a passionate team with an ambitious vision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looking to leverage CERN technology to gain a competitive edge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operating in non-military and non-</a:t>
            </a:r>
            <a:r>
              <a:rPr lang="en-GB" sz="1800" b="0" dirty="0" err="1"/>
              <a:t>defense</a:t>
            </a:r>
            <a:r>
              <a:rPr lang="en-GB" sz="1800" b="0" dirty="0"/>
              <a:t>-related industries</a:t>
            </a:r>
          </a:p>
        </p:txBody>
      </p:sp>
      <p:sp>
        <p:nvSpPr>
          <p:cNvPr id="129" name="Title 2">
            <a:extLst>
              <a:ext uri="{FF2B5EF4-FFF2-40B4-BE49-F238E27FC236}">
                <a16:creationId xmlns:a16="http://schemas.microsoft.com/office/drawing/2014/main" id="{27ABE0BA-EF4A-E1A2-0BAA-FD36BB407441}"/>
              </a:ext>
            </a:extLst>
          </p:cNvPr>
          <p:cNvSpPr txBox="1">
            <a:spLocks/>
          </p:cNvSpPr>
          <p:nvPr/>
        </p:nvSpPr>
        <p:spPr>
          <a:xfrm>
            <a:off x="367236" y="214419"/>
            <a:ext cx="12078764" cy="983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How To Join.</a:t>
            </a:r>
          </a:p>
          <a:p>
            <a:pPr algn="l"/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Straight-forward selection process</a:t>
            </a:r>
            <a:endParaRPr lang="en-GB" sz="2400" dirty="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2C19B011-851F-F173-79FA-89E74390E4AA}"/>
              </a:ext>
            </a:extLst>
          </p:cNvPr>
          <p:cNvSpPr txBox="1"/>
          <p:nvPr/>
        </p:nvSpPr>
        <p:spPr>
          <a:xfrm>
            <a:off x="762000" y="6166503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Barlow" panose="00000500000000000000" pitchFamily="2" charset="0"/>
              </a:rPr>
              <a:t>* </a:t>
            </a:r>
            <a:r>
              <a:rPr lang="en-GB" sz="1200" dirty="0">
                <a:latin typeface="Barlow" panose="00000500000000000000" pitchFamily="2" charset="0"/>
                <a:hlinkClick r:id="rId16"/>
              </a:rPr>
              <a:t>List of CERN Member States</a:t>
            </a:r>
            <a:endParaRPr lang="en-GB" sz="1200" dirty="0">
              <a:latin typeface="Barlow" panose="00000500000000000000" pitchFamily="2" charset="0"/>
            </a:endParaRPr>
          </a:p>
        </p:txBody>
      </p:sp>
      <p:sp>
        <p:nvSpPr>
          <p:cNvPr id="131" name="Slide Number Placeholder 7">
            <a:extLst>
              <a:ext uri="{FF2B5EF4-FFF2-40B4-BE49-F238E27FC236}">
                <a16:creationId xmlns:a16="http://schemas.microsoft.com/office/drawing/2014/main" id="{D99FFAB1-8D05-268F-3857-5118EAF5B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20789ACA-81EB-EDD6-28EC-B7F70AE23026}"/>
              </a:ext>
            </a:extLst>
          </p:cNvPr>
          <p:cNvSpPr/>
          <p:nvPr/>
        </p:nvSpPr>
        <p:spPr>
          <a:xfrm>
            <a:off x="528574" y="3978650"/>
            <a:ext cx="2249222" cy="31810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Eligibility Criteria</a:t>
            </a:r>
            <a:endParaRPr lang="en-GB" sz="20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15986DA3-DB52-8B0C-5E43-C46F6173E301}"/>
              </a:ext>
            </a:extLst>
          </p:cNvPr>
          <p:cNvSpPr txBox="1"/>
          <p:nvPr/>
        </p:nvSpPr>
        <p:spPr>
          <a:xfrm>
            <a:off x="8328360" y="4419672"/>
            <a:ext cx="30506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39F"/>
                </a:solidFill>
                <a:effectLst/>
                <a:uLnTx/>
                <a:uFillTx/>
                <a:latin typeface="Barlow" panose="00000500000000000000" pitchFamily="2" charset="0"/>
              </a:rPr>
              <a:t>No Deadlines</a:t>
            </a:r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651DCED2-9CC1-D293-CA41-7A8CCEB95DA3}"/>
              </a:ext>
            </a:extLst>
          </p:cNvPr>
          <p:cNvGrpSpPr/>
          <p:nvPr/>
        </p:nvGrpSpPr>
        <p:grpSpPr>
          <a:xfrm>
            <a:off x="8016250" y="4933830"/>
            <a:ext cx="3137734" cy="707886"/>
            <a:chOff x="6873722" y="4800893"/>
            <a:chExt cx="3137734" cy="707886"/>
          </a:xfrm>
        </p:grpSpPr>
        <p:sp>
          <p:nvSpPr>
            <p:cNvPr id="185" name="Rectangle: Rounded Corners 184">
              <a:extLst>
                <a:ext uri="{FF2B5EF4-FFF2-40B4-BE49-F238E27FC236}">
                  <a16:creationId xmlns:a16="http://schemas.microsoft.com/office/drawing/2014/main" id="{FB0C0971-A0B9-DCBC-4FE9-8FC29FC542EC}"/>
                </a:ext>
              </a:extLst>
            </p:cNvPr>
            <p:cNvSpPr/>
            <p:nvPr/>
          </p:nvSpPr>
          <p:spPr>
            <a:xfrm rot="10800000">
              <a:off x="7042112" y="4855029"/>
              <a:ext cx="2802929" cy="324963"/>
            </a:xfrm>
            <a:prstGeom prst="roundRect">
              <a:avLst>
                <a:gd name="adj" fmla="val 33207"/>
              </a:avLst>
            </a:prstGeom>
            <a:solidFill>
              <a:srgbClr val="00539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01B2B516-BF2D-5F72-B5AB-8E82F4532157}"/>
                </a:ext>
              </a:extLst>
            </p:cNvPr>
            <p:cNvGrpSpPr/>
            <p:nvPr/>
          </p:nvGrpSpPr>
          <p:grpSpPr>
            <a:xfrm>
              <a:off x="6873722" y="4800893"/>
              <a:ext cx="3137734" cy="707886"/>
              <a:chOff x="6873722" y="4800893"/>
              <a:chExt cx="3137734" cy="707886"/>
            </a:xfrm>
          </p:grpSpPr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id="{F2102DBA-1226-F6B1-1336-877AF5215B67}"/>
                  </a:ext>
                </a:extLst>
              </p:cNvPr>
              <p:cNvGrpSpPr/>
              <p:nvPr/>
            </p:nvGrpSpPr>
            <p:grpSpPr>
              <a:xfrm>
                <a:off x="7354558" y="5115644"/>
                <a:ext cx="2178037" cy="351385"/>
                <a:chOff x="7483744" y="5115644"/>
                <a:chExt cx="1336035" cy="351385"/>
              </a:xfrm>
            </p:grpSpPr>
            <p:sp>
              <p:nvSpPr>
                <p:cNvPr id="186" name="Rectangle: Rounded Corners 185">
                  <a:extLst>
                    <a:ext uri="{FF2B5EF4-FFF2-40B4-BE49-F238E27FC236}">
                      <a16:creationId xmlns:a16="http://schemas.microsoft.com/office/drawing/2014/main" id="{CB74B70E-675F-0399-B5F2-E82A647CE364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" name="Freeform: Shape 186">
                  <a:extLst>
                    <a:ext uri="{FF2B5EF4-FFF2-40B4-BE49-F238E27FC236}">
                      <a16:creationId xmlns:a16="http://schemas.microsoft.com/office/drawing/2014/main" id="{3ECC9334-C848-BB77-DC50-73C9382F1C20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990ADBBC-1D9A-1D29-DC69-1C4A03F91A72}"/>
                    </a:ext>
                  </a:extLst>
                </p:cNvPr>
                <p:cNvSpPr/>
                <p:nvPr/>
              </p:nvSpPr>
              <p:spPr>
                <a:xfrm flipH="1">
                  <a:off x="7483744" y="5124170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8" name="ZoneTexte 28">
                <a:extLst>
                  <a:ext uri="{FF2B5EF4-FFF2-40B4-BE49-F238E27FC236}">
                    <a16:creationId xmlns:a16="http://schemas.microsoft.com/office/drawing/2014/main" id="{9D2F5FA1-EF05-6A59-79DE-5A15ACDE58F7}"/>
                  </a:ext>
                </a:extLst>
              </p:cNvPr>
              <p:cNvSpPr txBox="1"/>
              <p:nvPr/>
            </p:nvSpPr>
            <p:spPr>
              <a:xfrm>
                <a:off x="6873722" y="4800893"/>
                <a:ext cx="3137734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Applications </a:t>
                </a:r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considered</a:t>
                </a:r>
                <a:endPara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on a </a:t>
                </a:r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rolling</a:t>
                </a:r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 basis</a:t>
                </a:r>
                <a:endParaRPr lang="fr-FR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</p:txBody>
          </p:sp>
        </p:grpSp>
      </p:grpSp>
      <p:sp>
        <p:nvSpPr>
          <p:cNvPr id="3" name="Footer Placeholder 13">
            <a:extLst>
              <a:ext uri="{FF2B5EF4-FFF2-40B4-BE49-F238E27FC236}">
                <a16:creationId xmlns:a16="http://schemas.microsoft.com/office/drawing/2014/main" id="{56848BB9-4BA8-1346-DD4A-9AA179E48C48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14" name="Picture 13" descr="A close-up of a logo&#10;&#10;Description automatically generated">
            <a:extLst>
              <a:ext uri="{FF2B5EF4-FFF2-40B4-BE49-F238E27FC236}">
                <a16:creationId xmlns:a16="http://schemas.microsoft.com/office/drawing/2014/main" id="{9CEB49D4-D1FB-75B2-88F0-61768FEC9AB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10" name="Date Placeholder 14">
            <a:extLst>
              <a:ext uri="{FF2B5EF4-FFF2-40B4-BE49-F238E27FC236}">
                <a16:creationId xmlns:a16="http://schemas.microsoft.com/office/drawing/2014/main" id="{D5719F20-3E3F-A8E3-16B9-992CF4F5BD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255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17C378CB-6764-1D90-8885-4D0C2291F70B}"/>
              </a:ext>
            </a:extLst>
          </p:cNvPr>
          <p:cNvSpPr/>
          <p:nvPr/>
        </p:nvSpPr>
        <p:spPr>
          <a:xfrm>
            <a:off x="-935352" y="3595281"/>
            <a:ext cx="5334000" cy="552486"/>
          </a:xfrm>
          <a:prstGeom prst="roundRect">
            <a:avLst>
              <a:gd name="adj" fmla="val 50000"/>
            </a:avLst>
          </a:prstGeom>
          <a:solidFill>
            <a:srgbClr val="0055A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3DF4A3-4AB8-BA4F-4F79-9BD7B4F5F7F2}"/>
              </a:ext>
            </a:extLst>
          </p:cNvPr>
          <p:cNvGrpSpPr/>
          <p:nvPr/>
        </p:nvGrpSpPr>
        <p:grpSpPr>
          <a:xfrm>
            <a:off x="10353122" y="337693"/>
            <a:ext cx="3166149" cy="2891244"/>
            <a:chOff x="8870138" y="2061380"/>
            <a:chExt cx="3166149" cy="289124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4E343BB-7D0F-886E-5848-836ECFD5DA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CD345FB-E61B-FEDD-96C4-C8991A5F68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85BF2E3-4BB6-3E23-4A5E-54864EA682D9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84A25B-EF8D-AE34-A2A2-FAEBBAFF5371}"/>
              </a:ext>
            </a:extLst>
          </p:cNvPr>
          <p:cNvGrpSpPr/>
          <p:nvPr/>
        </p:nvGrpSpPr>
        <p:grpSpPr>
          <a:xfrm>
            <a:off x="-196790" y="4987822"/>
            <a:ext cx="1915028" cy="1819318"/>
            <a:chOff x="9209584" y="3230929"/>
            <a:chExt cx="1915028" cy="181931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9CE836-21AF-FF07-D17F-A8DFA44167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AC57698-A9E3-06D8-E83C-00E3CE06DC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507C0FA4-8B78-18D9-438C-9137EB7320A4}"/>
              </a:ext>
            </a:extLst>
          </p:cNvPr>
          <p:cNvSpPr txBox="1">
            <a:spLocks/>
          </p:cNvSpPr>
          <p:nvPr/>
        </p:nvSpPr>
        <p:spPr>
          <a:xfrm>
            <a:off x="219078" y="-94808"/>
            <a:ext cx="9809437" cy="8998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fr-FR" sz="3600" dirty="0" err="1"/>
              <a:t>Milestones</a:t>
            </a:r>
            <a:r>
              <a:rPr lang="fr-FR" sz="3600" dirty="0"/>
              <a:t> in the first 17 </a:t>
            </a:r>
            <a:r>
              <a:rPr lang="fr-FR" sz="3600" dirty="0" err="1"/>
              <a:t>months</a:t>
            </a:r>
            <a:r>
              <a:rPr lang="fr-FR" sz="3600" dirty="0"/>
              <a:t>.</a:t>
            </a:r>
            <a:endParaRPr lang="en-US" sz="3600" dirty="0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2F873702-5CA7-CE11-99AB-A77399CD86C2}"/>
              </a:ext>
            </a:extLst>
          </p:cNvPr>
          <p:cNvSpPr/>
          <p:nvPr/>
        </p:nvSpPr>
        <p:spPr>
          <a:xfrm>
            <a:off x="8071825" y="3783651"/>
            <a:ext cx="5334000" cy="552486"/>
          </a:xfrm>
          <a:prstGeom prst="roundRect">
            <a:avLst>
              <a:gd name="adj" fmla="val 50000"/>
            </a:avLst>
          </a:prstGeom>
          <a:solidFill>
            <a:srgbClr val="0055A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Image 11" descr="Une image contenant habits, personne, costume, bâtiment&#10;&#10;Description générée automatiquement">
            <a:extLst>
              <a:ext uri="{FF2B5EF4-FFF2-40B4-BE49-F238E27FC236}">
                <a16:creationId xmlns:a16="http://schemas.microsoft.com/office/drawing/2014/main" id="{1E197862-DD46-A6E4-2EDE-C5EEEEA5D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184" y="2027669"/>
            <a:ext cx="6841344" cy="3764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4B5DC421-1D16-0FE7-88C7-242DA99AB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6" name="Image 14">
            <a:extLst>
              <a:ext uri="{FF2B5EF4-FFF2-40B4-BE49-F238E27FC236}">
                <a16:creationId xmlns:a16="http://schemas.microsoft.com/office/drawing/2014/main" id="{B35B212A-6101-4592-98D6-1E0AAA204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75" y="2071115"/>
            <a:ext cx="3531812" cy="2276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 32" descr="Une image contenant texte, habits, chaussures, homme&#10;&#10;Description générée automatiquement">
            <a:extLst>
              <a:ext uri="{FF2B5EF4-FFF2-40B4-BE49-F238E27FC236}">
                <a16:creationId xmlns:a16="http://schemas.microsoft.com/office/drawing/2014/main" id="{4D2BB368-0CC1-F521-D093-EFE7DB963A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77" y="3225803"/>
            <a:ext cx="2169471" cy="1748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3E12BEF7-C929-218F-9FFB-DF337F9547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65" y="4133691"/>
            <a:ext cx="2148649" cy="21486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0E649AF-E119-D7BB-D0C4-84323745AB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1887" y="4890416"/>
            <a:ext cx="2443092" cy="1465499"/>
          </a:xfrm>
          <a:prstGeom prst="rect">
            <a:avLst/>
          </a:prstGeom>
        </p:spPr>
      </p:pic>
      <p:pic>
        <p:nvPicPr>
          <p:cNvPr id="17" name="Image 16" descr="Une image contenant habits, homme, intérieur, Convention&#10;&#10;Description générée automatiquement">
            <a:extLst>
              <a:ext uri="{FF2B5EF4-FFF2-40B4-BE49-F238E27FC236}">
                <a16:creationId xmlns:a16="http://schemas.microsoft.com/office/drawing/2014/main" id="{0CF23C6C-2A69-24FB-650E-75F54AD6BE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62" y="4836252"/>
            <a:ext cx="2561994" cy="18014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6479770-158E-7385-1090-F1481C6193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39323" y="1368934"/>
            <a:ext cx="2114040" cy="1914602"/>
          </a:xfrm>
          <a:prstGeom prst="rect">
            <a:avLst/>
          </a:prstGeom>
        </p:spPr>
      </p:pic>
      <p:pic>
        <p:nvPicPr>
          <p:cNvPr id="34" name="Image 9" descr="Une image contenant texte, capture d’écran, logo, Marque&#10;&#10;Description générée automatiquement">
            <a:extLst>
              <a:ext uri="{FF2B5EF4-FFF2-40B4-BE49-F238E27FC236}">
                <a16:creationId xmlns:a16="http://schemas.microsoft.com/office/drawing/2014/main" id="{D0F02211-B79A-ADE2-CB93-356E946E31B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315" y="2046478"/>
            <a:ext cx="2962307" cy="16662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5" name="Image 5">
            <a:extLst>
              <a:ext uri="{FF2B5EF4-FFF2-40B4-BE49-F238E27FC236}">
                <a16:creationId xmlns:a16="http://schemas.microsoft.com/office/drawing/2014/main" id="{81724229-F4DF-17ED-4B62-2A067EC07B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65262" y="4828194"/>
            <a:ext cx="1383704" cy="155935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" name="Image 8">
            <a:extLst>
              <a:ext uri="{FF2B5EF4-FFF2-40B4-BE49-F238E27FC236}">
                <a16:creationId xmlns:a16="http://schemas.microsoft.com/office/drawing/2014/main" id="{F4A0AEEE-8049-CF89-2EEF-E3C3CD22FC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04254" y="5254346"/>
            <a:ext cx="2192530" cy="110573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A person wearing a helmet&#10;&#10;AI-generated content may be incorrect.">
            <a:extLst>
              <a:ext uri="{FF2B5EF4-FFF2-40B4-BE49-F238E27FC236}">
                <a16:creationId xmlns:a16="http://schemas.microsoft.com/office/drawing/2014/main" id="{B6CE2899-C328-40D4-0D12-D2F4C94F791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680" y="1618195"/>
            <a:ext cx="3655001" cy="1828102"/>
          </a:xfrm>
          <a:prstGeom prst="rect">
            <a:avLst/>
          </a:prstGeom>
        </p:spPr>
      </p:pic>
      <p:sp>
        <p:nvSpPr>
          <p:cNvPr id="41" name="Footer Placeholder 13">
            <a:extLst>
              <a:ext uri="{FF2B5EF4-FFF2-40B4-BE49-F238E27FC236}">
                <a16:creationId xmlns:a16="http://schemas.microsoft.com/office/drawing/2014/main" id="{42ABCB85-0665-D654-D7F1-01E465F2BE67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77BBD87C-F341-2333-5E58-78C4726F670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2909" y="1100398"/>
            <a:ext cx="2529714" cy="172284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6CDCBA4C-7CB0-31DA-C0D7-0F86DBA30B5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37857" y="939902"/>
            <a:ext cx="2215543" cy="1465499"/>
          </a:xfrm>
          <a:prstGeom prst="rect">
            <a:avLst/>
          </a:prstGeom>
        </p:spPr>
      </p:pic>
      <p:pic>
        <p:nvPicPr>
          <p:cNvPr id="47" name="Picture 46" descr="A close-up of a logo&#10;&#10;Description automatically generated">
            <a:extLst>
              <a:ext uri="{FF2B5EF4-FFF2-40B4-BE49-F238E27FC236}">
                <a16:creationId xmlns:a16="http://schemas.microsoft.com/office/drawing/2014/main" id="{E435BF39-80CA-E68C-58BB-6E8E88DD073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CA0FC89-8F93-26A2-7067-7486F008EF9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9832" b="89768" l="3606" r="99788">
                        <a14:foregroundMark x1="78897" y1="46123" x2="81124" y2="44125"/>
                        <a14:foregroundMark x1="92471" y1="42526" x2="90668" y2="48201"/>
                        <a14:foregroundMark x1="94698" y1="45484" x2="99788" y2="41886"/>
                        <a14:foregroundMark x1="76458" y1="46123" x2="82609" y2="42126"/>
                        <a14:foregroundMark x1="9650" y1="38529" x2="3606" y2="44045"/>
                        <a14:foregroundMark x1="3606" y1="44045" x2="10180" y2="48681"/>
                        <a14:foregroundMark x1="35313" y1="21343" x2="35313" y2="21343"/>
                        <a14:foregroundMark x1="35631" y1="20783" x2="35313" y2="20783"/>
                        <a14:foregroundMark x1="36267" y1="22142" x2="35737" y2="20224"/>
                        <a14:foregroundMark x1="34252" y1="21503" x2="35949" y2="20624"/>
                        <a14:backgroundMark x1="2757" y1="51559" x2="12089" y2="58673"/>
                        <a14:backgroundMark x1="12089" y1="58673" x2="13150" y2="58753"/>
                        <a14:backgroundMark x1="35313" y1="72822" x2="52598" y2="80176"/>
                        <a14:backgroundMark x1="28314" y1="74021" x2="34571" y2="69784"/>
                        <a14:backgroundMark x1="34358" y1="68665" x2="34358" y2="68665"/>
                        <a14:backgroundMark x1="35207" y1="67306" x2="35207" y2="67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177" b="19050"/>
          <a:stretch/>
        </p:blipFill>
        <p:spPr>
          <a:xfrm rot="20439132">
            <a:off x="9822885" y="664195"/>
            <a:ext cx="2291164" cy="1908000"/>
          </a:xfrm>
          <a:prstGeom prst="rect">
            <a:avLst/>
          </a:prstGeom>
        </p:spPr>
      </p:pic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57063941-66E7-D7CD-4A80-1A8E4E2206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4274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1A0EAD-E4A0-604F-47ED-65DB6344E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7C0FA4-8B78-18D9-438C-9137EB7320A4}"/>
              </a:ext>
            </a:extLst>
          </p:cNvPr>
          <p:cNvSpPr txBox="1">
            <a:spLocks/>
          </p:cNvSpPr>
          <p:nvPr/>
        </p:nvSpPr>
        <p:spPr>
          <a:xfrm>
            <a:off x="238128" y="-106194"/>
            <a:ext cx="9809437" cy="8815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fr-FR" sz="3600" dirty="0" err="1"/>
              <a:t>What</a:t>
            </a:r>
            <a:r>
              <a:rPr lang="fr-FR" sz="3600" dirty="0"/>
              <a:t> to look out for in 2025.</a:t>
            </a:r>
            <a:endParaRPr lang="en-US" sz="36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BF3A314-90BD-2EC5-5789-0F71F86D302B}"/>
              </a:ext>
            </a:extLst>
          </p:cNvPr>
          <p:cNvGrpSpPr/>
          <p:nvPr/>
        </p:nvGrpSpPr>
        <p:grpSpPr>
          <a:xfrm>
            <a:off x="-298726" y="5047241"/>
            <a:ext cx="1915028" cy="1819318"/>
            <a:chOff x="9209584" y="3230929"/>
            <a:chExt cx="1915028" cy="181931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AD53399-899C-E4E8-4327-4B56DDAB9F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4F72E5B-98A8-EC8F-40F7-36AFA10A31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2CEFFA-361D-C0E0-CDA7-3C15B0DDAEB4}"/>
              </a:ext>
            </a:extLst>
          </p:cNvPr>
          <p:cNvGrpSpPr/>
          <p:nvPr/>
        </p:nvGrpSpPr>
        <p:grpSpPr>
          <a:xfrm>
            <a:off x="10554889" y="68027"/>
            <a:ext cx="3166149" cy="2891244"/>
            <a:chOff x="8870138" y="2061380"/>
            <a:chExt cx="3166149" cy="289124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CD44503-21F6-7ED9-FBEC-D80256FCD4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2685FE5-40F0-3B53-E780-A00E86AF49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A770E11-015D-4BD5-DD4A-74C0DA8C5E72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E7942C55-12DD-2B81-6F29-3AFDB02EEE00}"/>
              </a:ext>
            </a:extLst>
          </p:cNvPr>
          <p:cNvSpPr txBox="1"/>
          <p:nvPr/>
        </p:nvSpPr>
        <p:spPr>
          <a:xfrm>
            <a:off x="890747" y="4063694"/>
            <a:ext cx="506486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rgbClr val="00539F"/>
                </a:solidFill>
                <a:latin typeface="Barlow" panose="00000500000000000000" pitchFamily="2" charset="0"/>
              </a:rPr>
              <a:t>Increased startup intake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rgbClr val="00539F"/>
                </a:solidFill>
                <a:latin typeface="Barlow" panose="00000500000000000000" pitchFamily="2" charset="0"/>
              </a:rPr>
              <a:t>Setup internal education </a:t>
            </a:r>
            <a:r>
              <a:rPr lang="en-US" sz="1600" b="1" dirty="0" err="1">
                <a:solidFill>
                  <a:srgbClr val="00539F"/>
                </a:solidFill>
                <a:latin typeface="Barlow" panose="00000500000000000000" pitchFamily="2" charset="0"/>
              </a:rPr>
              <a:t>programme</a:t>
            </a:r>
            <a:endParaRPr lang="en-US" sz="1600" b="1" dirty="0">
              <a:solidFill>
                <a:srgbClr val="00539F"/>
              </a:solidFill>
              <a:latin typeface="Barlow" panose="00000500000000000000" pitchFamily="2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600" b="1" dirty="0">
                <a:solidFill>
                  <a:srgbClr val="0055A0"/>
                </a:solidFill>
                <a:latin typeface="Barlow" panose="00000500000000000000" pitchFamily="2" charset="0"/>
              </a:rPr>
              <a:t>Engagement of current CVC network</a:t>
            </a:r>
            <a:endParaRPr lang="en-US" sz="1100" b="1" dirty="0">
              <a:solidFill>
                <a:srgbClr val="E97132"/>
              </a:solidFill>
              <a:latin typeface="Barlow" panose="00000500000000000000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AB91B0-4127-BC6A-954E-2599DEDA2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147" y="1761461"/>
            <a:ext cx="5072052" cy="23582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95A0F5F1-7904-5C0F-3A58-D5EC4C36BA21}"/>
              </a:ext>
            </a:extLst>
          </p:cNvPr>
          <p:cNvGrpSpPr>
            <a:grpSpLocks noChangeAspect="1"/>
          </p:cNvGrpSpPr>
          <p:nvPr/>
        </p:nvGrpSpPr>
        <p:grpSpPr>
          <a:xfrm>
            <a:off x="505850" y="1390085"/>
            <a:ext cx="3198605" cy="5622137"/>
            <a:chOff x="3584544" y="1859227"/>
            <a:chExt cx="370227" cy="650749"/>
          </a:xfrm>
        </p:grpSpPr>
        <p:sp>
          <p:nvSpPr>
            <p:cNvPr id="23" name="Rectangle 657">
              <a:extLst>
                <a:ext uri="{FF2B5EF4-FFF2-40B4-BE49-F238E27FC236}">
                  <a16:creationId xmlns:a16="http://schemas.microsoft.com/office/drawing/2014/main" id="{BC596AF7-0D45-E737-6A47-0D1A9B567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8441" y="1889106"/>
              <a:ext cx="20785" cy="620870"/>
            </a:xfrm>
            <a:prstGeom prst="rect">
              <a:avLst/>
            </a:prstGeom>
            <a:solidFill>
              <a:srgbClr val="00BA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4" name="Rectangle 658">
              <a:extLst>
                <a:ext uri="{FF2B5EF4-FFF2-40B4-BE49-F238E27FC236}">
                  <a16:creationId xmlns:a16="http://schemas.microsoft.com/office/drawing/2014/main" id="{0373CD61-EA68-5C2C-F842-9CF140347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4544" y="1859227"/>
              <a:ext cx="29878" cy="29878"/>
            </a:xfrm>
            <a:prstGeom prst="rect">
              <a:avLst/>
            </a:prstGeom>
            <a:solidFill>
              <a:srgbClr val="0088A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7" name="Freeform 661">
              <a:extLst>
                <a:ext uri="{FF2B5EF4-FFF2-40B4-BE49-F238E27FC236}">
                  <a16:creationId xmlns:a16="http://schemas.microsoft.com/office/drawing/2014/main" id="{7181B6BB-4BD7-B484-EFEB-E8A55532E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915" y="1937170"/>
              <a:ext cx="194856" cy="172773"/>
            </a:xfrm>
            <a:custGeom>
              <a:avLst/>
              <a:gdLst>
                <a:gd name="T0" fmla="*/ 150 w 150"/>
                <a:gd name="T1" fmla="*/ 133 h 133"/>
                <a:gd name="T2" fmla="*/ 0 w 150"/>
                <a:gd name="T3" fmla="*/ 133 h 133"/>
                <a:gd name="T4" fmla="*/ 0 w 150"/>
                <a:gd name="T5" fmla="*/ 0 h 133"/>
                <a:gd name="T6" fmla="*/ 150 w 150"/>
                <a:gd name="T7" fmla="*/ 0 h 133"/>
                <a:gd name="T8" fmla="*/ 103 w 150"/>
                <a:gd name="T9" fmla="*/ 66 h 133"/>
                <a:gd name="T10" fmla="*/ 150 w 150"/>
                <a:gd name="T1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133">
                  <a:moveTo>
                    <a:pt x="150" y="133"/>
                  </a:moveTo>
                  <a:lnTo>
                    <a:pt x="0" y="133"/>
                  </a:lnTo>
                  <a:lnTo>
                    <a:pt x="0" y="0"/>
                  </a:lnTo>
                  <a:lnTo>
                    <a:pt x="150" y="0"/>
                  </a:lnTo>
                  <a:lnTo>
                    <a:pt x="103" y="66"/>
                  </a:lnTo>
                  <a:lnTo>
                    <a:pt x="150" y="133"/>
                  </a:lnTo>
                  <a:close/>
                </a:path>
              </a:pathLst>
            </a:custGeom>
            <a:solidFill>
              <a:srgbClr val="FF8E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9" name="Freeform 662">
              <a:extLst>
                <a:ext uri="{FF2B5EF4-FFF2-40B4-BE49-F238E27FC236}">
                  <a16:creationId xmlns:a16="http://schemas.microsoft.com/office/drawing/2014/main" id="{D6FF63D1-8E10-CBC0-0726-DE0D03C2B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915" y="1937170"/>
              <a:ext cx="194856" cy="172773"/>
            </a:xfrm>
            <a:custGeom>
              <a:avLst/>
              <a:gdLst>
                <a:gd name="T0" fmla="*/ 150 w 150"/>
                <a:gd name="T1" fmla="*/ 133 h 133"/>
                <a:gd name="T2" fmla="*/ 0 w 150"/>
                <a:gd name="T3" fmla="*/ 133 h 133"/>
                <a:gd name="T4" fmla="*/ 0 w 150"/>
                <a:gd name="T5" fmla="*/ 0 h 133"/>
                <a:gd name="T6" fmla="*/ 150 w 150"/>
                <a:gd name="T7" fmla="*/ 0 h 133"/>
                <a:gd name="T8" fmla="*/ 103 w 150"/>
                <a:gd name="T9" fmla="*/ 66 h 133"/>
                <a:gd name="T10" fmla="*/ 150 w 150"/>
                <a:gd name="T1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133">
                  <a:moveTo>
                    <a:pt x="150" y="133"/>
                  </a:moveTo>
                  <a:lnTo>
                    <a:pt x="0" y="133"/>
                  </a:lnTo>
                  <a:lnTo>
                    <a:pt x="0" y="0"/>
                  </a:lnTo>
                  <a:lnTo>
                    <a:pt x="150" y="0"/>
                  </a:lnTo>
                  <a:lnTo>
                    <a:pt x="103" y="66"/>
                  </a:lnTo>
                  <a:lnTo>
                    <a:pt x="150" y="1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0" name="Freeform 663">
              <a:extLst>
                <a:ext uri="{FF2B5EF4-FFF2-40B4-BE49-F238E27FC236}">
                  <a16:creationId xmlns:a16="http://schemas.microsoft.com/office/drawing/2014/main" id="{A0422734-BDA2-6210-FAC8-1E6B6DBCE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915" y="1937170"/>
              <a:ext cx="79242" cy="172773"/>
            </a:xfrm>
            <a:custGeom>
              <a:avLst/>
              <a:gdLst>
                <a:gd name="T0" fmla="*/ 38 w 61"/>
                <a:gd name="T1" fmla="*/ 0 h 133"/>
                <a:gd name="T2" fmla="*/ 0 w 61"/>
                <a:gd name="T3" fmla="*/ 0 h 133"/>
                <a:gd name="T4" fmla="*/ 0 w 61"/>
                <a:gd name="T5" fmla="*/ 133 h 133"/>
                <a:gd name="T6" fmla="*/ 61 w 61"/>
                <a:gd name="T7" fmla="*/ 133 h 133"/>
                <a:gd name="T8" fmla="*/ 38 w 61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33">
                  <a:moveTo>
                    <a:pt x="38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61" y="133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ED74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3" name="Freeform 664">
              <a:extLst>
                <a:ext uri="{FF2B5EF4-FFF2-40B4-BE49-F238E27FC236}">
                  <a16:creationId xmlns:a16="http://schemas.microsoft.com/office/drawing/2014/main" id="{741CA8A1-48E7-DE79-9AED-62B7669F6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915" y="1937170"/>
              <a:ext cx="79242" cy="172773"/>
            </a:xfrm>
            <a:custGeom>
              <a:avLst/>
              <a:gdLst>
                <a:gd name="T0" fmla="*/ 38 w 61"/>
                <a:gd name="T1" fmla="*/ 0 h 133"/>
                <a:gd name="T2" fmla="*/ 0 w 61"/>
                <a:gd name="T3" fmla="*/ 0 h 133"/>
                <a:gd name="T4" fmla="*/ 0 w 61"/>
                <a:gd name="T5" fmla="*/ 133 h 133"/>
                <a:gd name="T6" fmla="*/ 61 w 61"/>
                <a:gd name="T7" fmla="*/ 133 h 133"/>
                <a:gd name="T8" fmla="*/ 38 w 61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33">
                  <a:moveTo>
                    <a:pt x="38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61" y="133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5" name="Rectangle 665">
              <a:extLst>
                <a:ext uri="{FF2B5EF4-FFF2-40B4-BE49-F238E27FC236}">
                  <a16:creationId xmlns:a16="http://schemas.microsoft.com/office/drawing/2014/main" id="{AFCFB5FE-D7CD-4DA7-6323-83739CB6BF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226" y="1902096"/>
              <a:ext cx="193558" cy="172773"/>
            </a:xfrm>
            <a:prstGeom prst="rect">
              <a:avLst/>
            </a:prstGeom>
            <a:solidFill>
              <a:srgbClr val="FF9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6" name="Freeform 666">
              <a:extLst>
                <a:ext uri="{FF2B5EF4-FFF2-40B4-BE49-F238E27FC236}">
                  <a16:creationId xmlns:a16="http://schemas.microsoft.com/office/drawing/2014/main" id="{222B04D4-A307-1AD6-A119-13B6DE3AD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915" y="2074868"/>
              <a:ext cx="42869" cy="35075"/>
            </a:xfrm>
            <a:custGeom>
              <a:avLst/>
              <a:gdLst>
                <a:gd name="T0" fmla="*/ 33 w 33"/>
                <a:gd name="T1" fmla="*/ 0 h 27"/>
                <a:gd name="T2" fmla="*/ 0 w 33"/>
                <a:gd name="T3" fmla="*/ 0 h 27"/>
                <a:gd name="T4" fmla="*/ 0 w 33"/>
                <a:gd name="T5" fmla="*/ 27 h 27"/>
                <a:gd name="T6" fmla="*/ 33 w 33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7">
                  <a:moveTo>
                    <a:pt x="33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28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F427B49-9730-C1DE-F526-E3F07DD178FA}"/>
              </a:ext>
            </a:extLst>
          </p:cNvPr>
          <p:cNvSpPr txBox="1"/>
          <p:nvPr/>
        </p:nvSpPr>
        <p:spPr>
          <a:xfrm>
            <a:off x="6693948" y="1113303"/>
            <a:ext cx="4380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ABC"/>
                </a:solidFill>
                <a:latin typeface="Barlow" panose="00000500000000000000" pitchFamily="2" charset="0"/>
              </a:rPr>
              <a:t>Event Calendar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70CD20-4814-8CD6-2846-CC5C4D44F793}"/>
              </a:ext>
            </a:extLst>
          </p:cNvPr>
          <p:cNvSpPr txBox="1"/>
          <p:nvPr/>
        </p:nvSpPr>
        <p:spPr>
          <a:xfrm>
            <a:off x="6118770" y="4228312"/>
            <a:ext cx="159005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rgbClr val="E97132"/>
                </a:solidFill>
                <a:latin typeface="Barlow" panose="00000500000000000000" pitchFamily="2" charset="0"/>
              </a:rPr>
              <a:t>Highlights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1600" b="1" dirty="0">
              <a:solidFill>
                <a:srgbClr val="E97132"/>
              </a:solidFill>
              <a:latin typeface="Barlow" panose="000005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2F6ECC-BA08-D19F-D86F-9D64863547E7}"/>
              </a:ext>
            </a:extLst>
          </p:cNvPr>
          <p:cNvSpPr txBox="1"/>
          <p:nvPr/>
        </p:nvSpPr>
        <p:spPr>
          <a:xfrm>
            <a:off x="6065103" y="4677747"/>
            <a:ext cx="5415724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 err="1">
                <a:solidFill>
                  <a:srgbClr val="00539F"/>
                </a:solidFill>
                <a:latin typeface="Barlow" panose="00000500000000000000" pitchFamily="2" charset="0"/>
              </a:rPr>
              <a:t>CERNtrepreneurship</a:t>
            </a:r>
            <a:r>
              <a:rPr lang="en-US" sz="1400" b="1" dirty="0">
                <a:solidFill>
                  <a:srgbClr val="00539F"/>
                </a:solidFill>
                <a:latin typeface="Barlow" panose="00000500000000000000" pitchFamily="2" charset="0"/>
              </a:rPr>
              <a:t> Event (May)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539F"/>
                </a:solidFill>
                <a:latin typeface="Barlow" panose="00000500000000000000" pitchFamily="2" charset="0"/>
              </a:rPr>
              <a:t>Annual CVC Gathering at CERN (Dec) (in collab. with SICTIC)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539F"/>
                </a:solidFill>
                <a:latin typeface="Barlow" panose="00000500000000000000" pitchFamily="2" charset="0"/>
              </a:rPr>
              <a:t>Funding rounds of CVC startups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539F"/>
                </a:solidFill>
                <a:latin typeface="Barlow" panose="00000500000000000000" pitchFamily="2" charset="0"/>
              </a:rPr>
              <a:t>Lots of co-branded events with our partners</a:t>
            </a:r>
            <a:endParaRPr lang="en-US" sz="1400" b="1" dirty="0">
              <a:solidFill>
                <a:srgbClr val="E97132"/>
              </a:solidFill>
              <a:latin typeface="Barlow" panose="00000500000000000000" pitchFamily="2" charset="0"/>
            </a:endParaRPr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67047AEC-6829-5D1D-9551-F31AF2AE9BDD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21" name="Graphic 20" descr="Upward trend with solid fill">
            <a:extLst>
              <a:ext uri="{FF2B5EF4-FFF2-40B4-BE49-F238E27FC236}">
                <a16:creationId xmlns:a16="http://schemas.microsoft.com/office/drawing/2014/main" id="{B71473F6-9124-9A66-5D16-49B910B2F3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4738" y="1787650"/>
            <a:ext cx="1363235" cy="1363235"/>
          </a:xfrm>
          <a:prstGeom prst="rect">
            <a:avLst/>
          </a:prstGeom>
        </p:spPr>
      </p:pic>
      <p:pic>
        <p:nvPicPr>
          <p:cNvPr id="22" name="Picture 21" descr="A close-up of a logo&#10;&#10;Description automatically generated">
            <a:extLst>
              <a:ext uri="{FF2B5EF4-FFF2-40B4-BE49-F238E27FC236}">
                <a16:creationId xmlns:a16="http://schemas.microsoft.com/office/drawing/2014/main" id="{9A96A846-5635-1E4E-2CF5-2F77AFB43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8" name="Date Placeholder 14">
            <a:extLst>
              <a:ext uri="{FF2B5EF4-FFF2-40B4-BE49-F238E27FC236}">
                <a16:creationId xmlns:a16="http://schemas.microsoft.com/office/drawing/2014/main" id="{C996F989-5C08-9A80-A3C8-76711C5801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132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CF1BEB5A-18F2-DB6A-C807-35684CD716D0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65D8864-5F68-D4D1-C8C8-194CEDF6FA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06C5715-1F9B-2BE1-378C-754ABB461A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E695D46-D118-667F-610D-9AD895B7DE48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AA0194F-2DF0-DED8-32AF-63B604426E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061CF0D-F24F-ED1A-A4AC-639733C927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BDEB35E-863F-D808-D26C-CA20D2F1027C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B63C3C-2D20-CA35-8CCB-6F3118827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16" name="Google Shape;1168;p27">
            <a:extLst>
              <a:ext uri="{FF2B5EF4-FFF2-40B4-BE49-F238E27FC236}">
                <a16:creationId xmlns:a16="http://schemas.microsoft.com/office/drawing/2014/main" id="{46C33FCC-8858-AB41-F5EA-C13861CA0A62}"/>
              </a:ext>
            </a:extLst>
          </p:cNvPr>
          <p:cNvSpPr txBox="1">
            <a:spLocks/>
          </p:cNvSpPr>
          <p:nvPr/>
        </p:nvSpPr>
        <p:spPr>
          <a:xfrm>
            <a:off x="9652086" y="4516978"/>
            <a:ext cx="2152062" cy="32461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400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Linn.Kretzschmar@cern.ch  </a:t>
            </a:r>
            <a:endParaRPr lang="en-GB" sz="1400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3B84222-69E4-9C81-2FF4-E832699C860D}"/>
              </a:ext>
            </a:extLst>
          </p:cNvPr>
          <p:cNvSpPr/>
          <p:nvPr/>
        </p:nvSpPr>
        <p:spPr>
          <a:xfrm>
            <a:off x="9483931" y="3889560"/>
            <a:ext cx="2428080" cy="501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sz="2000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Linn Kretzschmar</a:t>
            </a:r>
          </a:p>
          <a:p>
            <a:pPr algn="ctr">
              <a:spcAft>
                <a:spcPts val="300"/>
              </a:spcAft>
            </a:pPr>
            <a:r>
              <a:rPr lang="en-US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CVC </a:t>
            </a:r>
            <a:r>
              <a:rPr lang="en-US" b="1" dirty="0" err="1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Programme</a:t>
            </a:r>
            <a:r>
              <a:rPr lang="en-US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 Lead</a:t>
            </a:r>
            <a:endParaRPr lang="en-GB" sz="105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759ABDB-B5D5-A00F-E074-E3E9C47BFAF2}"/>
              </a:ext>
            </a:extLst>
          </p:cNvPr>
          <p:cNvGrpSpPr>
            <a:grpSpLocks noChangeAspect="1"/>
          </p:cNvGrpSpPr>
          <p:nvPr/>
        </p:nvGrpSpPr>
        <p:grpSpPr>
          <a:xfrm>
            <a:off x="8305940" y="2405467"/>
            <a:ext cx="1598400" cy="1577250"/>
            <a:chOff x="4435742" y="3461214"/>
            <a:chExt cx="1732797" cy="170987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14BEA2-A2C7-474C-450E-70948C4AD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" b="418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36048F-B06F-DE5F-8B4A-DEB64DDDE4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Google Shape;1168;p27">
            <a:extLst>
              <a:ext uri="{FF2B5EF4-FFF2-40B4-BE49-F238E27FC236}">
                <a16:creationId xmlns:a16="http://schemas.microsoft.com/office/drawing/2014/main" id="{F26FFCEA-C8C2-E3DF-3A9F-0416B00B72BF}"/>
              </a:ext>
            </a:extLst>
          </p:cNvPr>
          <p:cNvSpPr txBox="1">
            <a:spLocks/>
          </p:cNvSpPr>
          <p:nvPr/>
        </p:nvSpPr>
        <p:spPr>
          <a:xfrm>
            <a:off x="5653354" y="4718244"/>
            <a:ext cx="1709302" cy="181124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400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Hanae.Taxis@cern.ch  </a:t>
            </a:r>
            <a:endParaRPr lang="en-GB" sz="1400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C96E4C0-FA4C-24DE-AB53-D83600BB6540}"/>
              </a:ext>
            </a:extLst>
          </p:cNvPr>
          <p:cNvSpPr/>
          <p:nvPr/>
        </p:nvSpPr>
        <p:spPr>
          <a:xfrm>
            <a:off x="5135778" y="3889560"/>
            <a:ext cx="2724359" cy="5012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br>
              <a:rPr lang="en-US" sz="1400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Hanaé Taxis</a:t>
            </a:r>
          </a:p>
          <a:p>
            <a:pPr algn="ctr">
              <a:spcAft>
                <a:spcPts val="300"/>
              </a:spcAft>
            </a:pPr>
            <a:r>
              <a:rPr lang="en-US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CVC Communications &amp; Partnerships</a:t>
            </a:r>
            <a:endParaRPr lang="en-GB" sz="105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7CE060-AC7A-2797-28ED-0BF2ED7B18CC}"/>
              </a:ext>
            </a:extLst>
          </p:cNvPr>
          <p:cNvGrpSpPr>
            <a:grpSpLocks noChangeAspect="1"/>
          </p:cNvGrpSpPr>
          <p:nvPr/>
        </p:nvGrpSpPr>
        <p:grpSpPr>
          <a:xfrm>
            <a:off x="6927732" y="2405467"/>
            <a:ext cx="1619833" cy="1598400"/>
            <a:chOff x="4435742" y="3461214"/>
            <a:chExt cx="1732797" cy="170987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87646BA-BD18-94DB-7F18-DC39C409F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01" b="12801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  <a:ln>
              <a:solidFill>
                <a:srgbClr val="00BABC"/>
              </a:solidFill>
            </a:ln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FCD463E-C0A3-5C96-2E3B-E8654F138C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CC6D24-DA04-F517-9581-FD683731B349}"/>
              </a:ext>
            </a:extLst>
          </p:cNvPr>
          <p:cNvGrpSpPr/>
          <p:nvPr/>
        </p:nvGrpSpPr>
        <p:grpSpPr>
          <a:xfrm>
            <a:off x="1031215" y="2091927"/>
            <a:ext cx="3467843" cy="2700000"/>
            <a:chOff x="1802107" y="3219700"/>
            <a:chExt cx="3467843" cy="2700000"/>
          </a:xfrm>
        </p:grpSpPr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70093245-20C2-43AD-A547-4C2845B31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107" y="3219700"/>
              <a:ext cx="3467843" cy="1932190"/>
            </a:xfrm>
            <a:custGeom>
              <a:avLst/>
              <a:gdLst>
                <a:gd name="T0" fmla="*/ 380 w 380"/>
                <a:gd name="T1" fmla="*/ 11 h 212"/>
                <a:gd name="T2" fmla="*/ 369 w 380"/>
                <a:gd name="T3" fmla="*/ 0 h 212"/>
                <a:gd name="T4" fmla="*/ 11 w 380"/>
                <a:gd name="T5" fmla="*/ 0 h 212"/>
                <a:gd name="T6" fmla="*/ 0 w 380"/>
                <a:gd name="T7" fmla="*/ 11 h 212"/>
                <a:gd name="T8" fmla="*/ 0 w 380"/>
                <a:gd name="T9" fmla="*/ 212 h 212"/>
                <a:gd name="T10" fmla="*/ 380 w 380"/>
                <a:gd name="T11" fmla="*/ 212 h 212"/>
                <a:gd name="T12" fmla="*/ 380 w 380"/>
                <a:gd name="T13" fmla="*/ 1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212">
                  <a:moveTo>
                    <a:pt x="380" y="11"/>
                  </a:moveTo>
                  <a:cubicBezTo>
                    <a:pt x="380" y="5"/>
                    <a:pt x="375" y="0"/>
                    <a:pt x="36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380" y="212"/>
                    <a:pt x="380" y="212"/>
                    <a:pt x="380" y="212"/>
                  </a:cubicBezTo>
                  <a:lnTo>
                    <a:pt x="380" y="11"/>
                  </a:lnTo>
                  <a:close/>
                </a:path>
              </a:pathLst>
            </a:custGeom>
            <a:solidFill>
              <a:srgbClr val="3C4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" name="Rectangle 18">
              <a:extLst>
                <a:ext uri="{FF2B5EF4-FFF2-40B4-BE49-F238E27FC236}">
                  <a16:creationId xmlns:a16="http://schemas.microsoft.com/office/drawing/2014/main" id="{BE7C759F-F9F4-6F89-BA2B-5753128C5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802" y="5565325"/>
              <a:ext cx="818447" cy="253125"/>
            </a:xfrm>
            <a:prstGeom prst="rect">
              <a:avLst/>
            </a:prstGeom>
            <a:solidFill>
              <a:srgbClr val="EF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" name="Rectangle 19">
              <a:extLst>
                <a:ext uri="{FF2B5EF4-FFF2-40B4-BE49-F238E27FC236}">
                  <a16:creationId xmlns:a16="http://schemas.microsoft.com/office/drawing/2014/main" id="{863D8ECA-2D8B-9C9D-D3C1-C3828D0EA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4615" y="5818450"/>
              <a:ext cx="1434387" cy="101250"/>
            </a:xfrm>
            <a:prstGeom prst="rect">
              <a:avLst/>
            </a:pr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DA83945D-BE6F-7449-E447-B2011085C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107" y="5151890"/>
              <a:ext cx="3467843" cy="413440"/>
            </a:xfrm>
            <a:custGeom>
              <a:avLst/>
              <a:gdLst>
                <a:gd name="T0" fmla="*/ 0 w 380"/>
                <a:gd name="T1" fmla="*/ 0 h 45"/>
                <a:gd name="T2" fmla="*/ 0 w 380"/>
                <a:gd name="T3" fmla="*/ 34 h 45"/>
                <a:gd name="T4" fmla="*/ 11 w 380"/>
                <a:gd name="T5" fmla="*/ 45 h 45"/>
                <a:gd name="T6" fmla="*/ 369 w 380"/>
                <a:gd name="T7" fmla="*/ 45 h 45"/>
                <a:gd name="T8" fmla="*/ 380 w 380"/>
                <a:gd name="T9" fmla="*/ 34 h 45"/>
                <a:gd name="T10" fmla="*/ 380 w 380"/>
                <a:gd name="T11" fmla="*/ 0 h 45"/>
                <a:gd name="T12" fmla="*/ 0 w 380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45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5" y="45"/>
                    <a:pt x="11" y="45"/>
                  </a:cubicBezTo>
                  <a:cubicBezTo>
                    <a:pt x="369" y="45"/>
                    <a:pt x="369" y="45"/>
                    <a:pt x="369" y="45"/>
                  </a:cubicBezTo>
                  <a:cubicBezTo>
                    <a:pt x="375" y="45"/>
                    <a:pt x="380" y="40"/>
                    <a:pt x="380" y="34"/>
                  </a:cubicBezTo>
                  <a:cubicBezTo>
                    <a:pt x="380" y="0"/>
                    <a:pt x="380" y="0"/>
                    <a:pt x="3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6" name="Rectangle 22">
              <a:extLst>
                <a:ext uri="{FF2B5EF4-FFF2-40B4-BE49-F238E27FC236}">
                  <a16:creationId xmlns:a16="http://schemas.microsoft.com/office/drawing/2014/main" id="{C504DC62-049C-F5F8-6F51-BED727CA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30" y="5312200"/>
              <a:ext cx="312193" cy="92815"/>
            </a:xfrm>
            <a:prstGeom prst="rect">
              <a:avLst/>
            </a:prstGeom>
            <a:solidFill>
              <a:srgbClr val="242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7" name="Rectangle 23">
              <a:extLst>
                <a:ext uri="{FF2B5EF4-FFF2-40B4-BE49-F238E27FC236}">
                  <a16:creationId xmlns:a16="http://schemas.microsoft.com/office/drawing/2014/main" id="{CB6E52D7-3789-4573-4A3B-0640071C4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802" y="5565325"/>
              <a:ext cx="818447" cy="50625"/>
            </a:xfrm>
            <a:prstGeom prst="rect">
              <a:avLst/>
            </a:prstGeom>
            <a:solidFill>
              <a:srgbClr val="D7D7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pic>
          <p:nvPicPr>
            <p:cNvPr id="5" name="Picture 4">
              <a:hlinkClick r:id="rId6"/>
              <a:extLst>
                <a:ext uri="{FF2B5EF4-FFF2-40B4-BE49-F238E27FC236}">
                  <a16:creationId xmlns:a16="http://schemas.microsoft.com/office/drawing/2014/main" id="{5D16314B-8EE7-6186-0105-01E073E6D3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3752" r="3648" b="3024"/>
            <a:stretch/>
          </p:blipFill>
          <p:spPr>
            <a:xfrm>
              <a:off x="1859670" y="3235653"/>
              <a:ext cx="3340127" cy="1916237"/>
            </a:xfrm>
            <a:prstGeom prst="rect">
              <a:avLst/>
            </a:prstGeom>
          </p:spPr>
        </p:pic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50AA76DE-8B5A-641F-AA13-556ADD5D1C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2107" y="3219700"/>
              <a:ext cx="3467843" cy="1932190"/>
            </a:xfrm>
            <a:custGeom>
              <a:avLst/>
              <a:gdLst>
                <a:gd name="T0" fmla="*/ 369 w 380"/>
                <a:gd name="T1" fmla="*/ 11 h 212"/>
                <a:gd name="T2" fmla="*/ 369 w 380"/>
                <a:gd name="T3" fmla="*/ 11 h 212"/>
                <a:gd name="T4" fmla="*/ 369 w 380"/>
                <a:gd name="T5" fmla="*/ 201 h 212"/>
                <a:gd name="T6" fmla="*/ 11 w 380"/>
                <a:gd name="T7" fmla="*/ 201 h 212"/>
                <a:gd name="T8" fmla="*/ 11 w 380"/>
                <a:gd name="T9" fmla="*/ 11 h 212"/>
                <a:gd name="T10" fmla="*/ 11 w 380"/>
                <a:gd name="T11" fmla="*/ 11 h 212"/>
                <a:gd name="T12" fmla="*/ 369 w 380"/>
                <a:gd name="T13" fmla="*/ 11 h 212"/>
                <a:gd name="T14" fmla="*/ 369 w 380"/>
                <a:gd name="T15" fmla="*/ 0 h 212"/>
                <a:gd name="T16" fmla="*/ 11 w 380"/>
                <a:gd name="T17" fmla="*/ 0 h 212"/>
                <a:gd name="T18" fmla="*/ 0 w 380"/>
                <a:gd name="T19" fmla="*/ 11 h 212"/>
                <a:gd name="T20" fmla="*/ 0 w 380"/>
                <a:gd name="T21" fmla="*/ 212 h 212"/>
                <a:gd name="T22" fmla="*/ 380 w 380"/>
                <a:gd name="T23" fmla="*/ 212 h 212"/>
                <a:gd name="T24" fmla="*/ 380 w 380"/>
                <a:gd name="T25" fmla="*/ 11 h 212"/>
                <a:gd name="T26" fmla="*/ 369 w 380"/>
                <a:gd name="T27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0" h="212">
                  <a:moveTo>
                    <a:pt x="369" y="11"/>
                  </a:moveTo>
                  <a:cubicBezTo>
                    <a:pt x="369" y="11"/>
                    <a:pt x="369" y="11"/>
                    <a:pt x="369" y="11"/>
                  </a:cubicBezTo>
                  <a:cubicBezTo>
                    <a:pt x="369" y="201"/>
                    <a:pt x="369" y="201"/>
                    <a:pt x="369" y="201"/>
                  </a:cubicBezTo>
                  <a:cubicBezTo>
                    <a:pt x="11" y="201"/>
                    <a:pt x="11" y="201"/>
                    <a:pt x="11" y="20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369" y="11"/>
                  </a:lnTo>
                  <a:close/>
                  <a:moveTo>
                    <a:pt x="36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380" y="212"/>
                    <a:pt x="380" y="212"/>
                    <a:pt x="380" y="212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5"/>
                    <a:pt x="375" y="0"/>
                    <a:pt x="369" y="0"/>
                  </a:cubicBezTo>
                  <a:close/>
                </a:path>
              </a:pathLst>
            </a:custGeom>
            <a:solidFill>
              <a:srgbClr val="242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29" name="Google Shape;1168;p27">
            <a:extLst>
              <a:ext uri="{FF2B5EF4-FFF2-40B4-BE49-F238E27FC236}">
                <a16:creationId xmlns:a16="http://schemas.microsoft.com/office/drawing/2014/main" id="{D9A6633C-4041-8805-BCDD-FADB55AC1406}"/>
              </a:ext>
            </a:extLst>
          </p:cNvPr>
          <p:cNvSpPr txBox="1">
            <a:spLocks/>
          </p:cNvSpPr>
          <p:nvPr/>
        </p:nvSpPr>
        <p:spPr>
          <a:xfrm>
            <a:off x="1650275" y="5142730"/>
            <a:ext cx="2541911" cy="562325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3600" b="1" dirty="0">
                <a:solidFill>
                  <a:srgbClr val="0055A0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</a:rPr>
              <a:t>Learn More.</a:t>
            </a:r>
          </a:p>
        </p:txBody>
      </p:sp>
      <p:sp>
        <p:nvSpPr>
          <p:cNvPr id="30" name="Google Shape;1168;p27">
            <a:extLst>
              <a:ext uri="{FF2B5EF4-FFF2-40B4-BE49-F238E27FC236}">
                <a16:creationId xmlns:a16="http://schemas.microsoft.com/office/drawing/2014/main" id="{4F218D74-0263-288C-F836-ABA38264510E}"/>
              </a:ext>
            </a:extLst>
          </p:cNvPr>
          <p:cNvSpPr txBox="1">
            <a:spLocks/>
          </p:cNvSpPr>
          <p:nvPr/>
        </p:nvSpPr>
        <p:spPr>
          <a:xfrm>
            <a:off x="7292024" y="5142730"/>
            <a:ext cx="2743200" cy="498589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3600" b="1" dirty="0">
                <a:solidFill>
                  <a:srgbClr val="0055A0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</a:rPr>
              <a:t>Get In Touch.</a:t>
            </a:r>
          </a:p>
        </p:txBody>
      </p:sp>
      <p:sp>
        <p:nvSpPr>
          <p:cNvPr id="43" name="Title 2">
            <a:extLst>
              <a:ext uri="{FF2B5EF4-FFF2-40B4-BE49-F238E27FC236}">
                <a16:creationId xmlns:a16="http://schemas.microsoft.com/office/drawing/2014/main" id="{2E2CFADE-F228-5725-B03B-A180EDA28B27}"/>
              </a:ext>
            </a:extLst>
          </p:cNvPr>
          <p:cNvSpPr txBox="1">
            <a:spLocks/>
          </p:cNvSpPr>
          <p:nvPr/>
        </p:nvSpPr>
        <p:spPr>
          <a:xfrm>
            <a:off x="621236" y="659129"/>
            <a:ext cx="10300764" cy="5941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/>
              <a:t>Thank you!</a:t>
            </a:r>
          </a:p>
        </p:txBody>
      </p:sp>
      <p:sp>
        <p:nvSpPr>
          <p:cNvPr id="3" name="Footer Placeholder 13">
            <a:extLst>
              <a:ext uri="{FF2B5EF4-FFF2-40B4-BE49-F238E27FC236}">
                <a16:creationId xmlns:a16="http://schemas.microsoft.com/office/drawing/2014/main" id="{691AB286-83BD-4912-2396-EF5203A1E8A1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sp>
        <p:nvSpPr>
          <p:cNvPr id="4" name="Date Placeholder 14">
            <a:extLst>
              <a:ext uri="{FF2B5EF4-FFF2-40B4-BE49-F238E27FC236}">
                <a16:creationId xmlns:a16="http://schemas.microsoft.com/office/drawing/2014/main" id="{5C05EB7C-398D-6186-6B98-A5256FB542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8142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A35FF-4F4D-08F3-6387-FD5DE1B95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blue circle with white text&#10;&#10;Description automatically generated">
            <a:extLst>
              <a:ext uri="{FF2B5EF4-FFF2-40B4-BE49-F238E27FC236}">
                <a16:creationId xmlns:a16="http://schemas.microsoft.com/office/drawing/2014/main" id="{0DE9BD19-D040-91B8-32FF-AEBE3C60EA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093" y="4308363"/>
            <a:ext cx="2500561" cy="1791603"/>
          </a:xfrm>
          <a:prstGeom prst="rect">
            <a:avLst/>
          </a:prstGeom>
        </p:spPr>
      </p:pic>
      <p:pic>
        <p:nvPicPr>
          <p:cNvPr id="22" name="Picture 21" descr="A blue and white logo&#10;&#10;Description automatically generated">
            <a:extLst>
              <a:ext uri="{FF2B5EF4-FFF2-40B4-BE49-F238E27FC236}">
                <a16:creationId xmlns:a16="http://schemas.microsoft.com/office/drawing/2014/main" id="{83DF4DAC-1DD5-07B3-6570-E96E2F3E1A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053" y="4259964"/>
            <a:ext cx="2357373" cy="1791604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6C1683-4EB5-5DAE-6DCC-174CA8207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925872-0D06-228F-AC2D-BEA034808CED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10823928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What We Do.</a:t>
            </a:r>
          </a:p>
          <a:p>
            <a:pPr algn="l">
              <a:spcBef>
                <a:spcPts val="600"/>
              </a:spcBef>
            </a:pPr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Fundamental research fuelling societal impact</a:t>
            </a:r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A62F9CA-8518-46CF-5EBD-F4983AF4B950}"/>
              </a:ext>
            </a:extLst>
          </p:cNvPr>
          <p:cNvGrpSpPr>
            <a:grpSpLocks noChangeAspect="1"/>
          </p:cNvGrpSpPr>
          <p:nvPr/>
        </p:nvGrpSpPr>
        <p:grpSpPr>
          <a:xfrm>
            <a:off x="9697386" y="984070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4253325-7EB8-0AB8-BD47-B89B8ED46B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D40066C-9CF2-6725-76EF-04329DEFFC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2136D38-6D11-DBF2-6045-F395A1EE0A50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Title 2">
            <a:extLst>
              <a:ext uri="{FF2B5EF4-FFF2-40B4-BE49-F238E27FC236}">
                <a16:creationId xmlns:a16="http://schemas.microsoft.com/office/drawing/2014/main" id="{5EC7C4AF-D459-42FB-5620-5168C3DFB256}"/>
              </a:ext>
            </a:extLst>
          </p:cNvPr>
          <p:cNvSpPr txBox="1">
            <a:spLocks/>
          </p:cNvSpPr>
          <p:nvPr/>
        </p:nvSpPr>
        <p:spPr>
          <a:xfrm>
            <a:off x="1555361" y="2624043"/>
            <a:ext cx="9078895" cy="17908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Launched in 2023, CERN Venture Connect (CVC) bridges the gap between cutting-edge scientific research and commercial deep tech ventures.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200" b="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Our community across 34 countries connects entrepreneurs, researchers and key deep tech partners to create innovative, high-impact startups.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2000" b="0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4969D9F-A4A6-A7F6-744A-91B5788AF6AA}"/>
              </a:ext>
            </a:extLst>
          </p:cNvPr>
          <p:cNvGrpSpPr/>
          <p:nvPr/>
        </p:nvGrpSpPr>
        <p:grpSpPr>
          <a:xfrm>
            <a:off x="5828670" y="2880059"/>
            <a:ext cx="479513" cy="252000"/>
            <a:chOff x="374258" y="2252135"/>
            <a:chExt cx="479513" cy="252000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600984-6EDD-1C59-F169-17D4A41D4C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4258" y="2252135"/>
              <a:ext cx="252604" cy="252000"/>
            </a:xfrm>
            <a:prstGeom prst="ellipse">
              <a:avLst/>
            </a:pr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0ECDFA2-8D8F-D447-7E22-79D6016B2F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6522" y="2252135"/>
              <a:ext cx="252604" cy="252000"/>
            </a:xfrm>
            <a:prstGeom prst="ellipse">
              <a:avLst/>
            </a:prstGeom>
            <a:solidFill>
              <a:srgbClr val="00BABC">
                <a:alpha val="4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6A69F38-8D3D-4CC1-1627-CC6ACE3F30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1167" y="2252135"/>
              <a:ext cx="252604" cy="252000"/>
            </a:xfrm>
            <a:prstGeom prst="ellipse">
              <a:avLst/>
            </a:prstGeom>
            <a:solidFill>
              <a:srgbClr val="00BABC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9" name="Picture 58" descr="A close-up of a logo&#10;&#10;Description automatically generated">
            <a:extLst>
              <a:ext uri="{FF2B5EF4-FFF2-40B4-BE49-F238E27FC236}">
                <a16:creationId xmlns:a16="http://schemas.microsoft.com/office/drawing/2014/main" id="{70BF2C48-520D-343E-52F8-24B5408AA0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143" y="4332039"/>
            <a:ext cx="2450569" cy="1742784"/>
          </a:xfrm>
          <a:prstGeom prst="rect">
            <a:avLst/>
          </a:prstGeom>
        </p:spPr>
      </p:pic>
      <p:sp>
        <p:nvSpPr>
          <p:cNvPr id="60" name="Footer Placeholder 13">
            <a:extLst>
              <a:ext uri="{FF2B5EF4-FFF2-40B4-BE49-F238E27FC236}">
                <a16:creationId xmlns:a16="http://schemas.microsoft.com/office/drawing/2014/main" id="{4D639532-B890-6E4D-E707-FDF2175F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pic>
        <p:nvPicPr>
          <p:cNvPr id="2" name="Picture 1" descr="A close-up of a logo&#10;&#10;Description automatically generated">
            <a:extLst>
              <a:ext uri="{FF2B5EF4-FFF2-40B4-BE49-F238E27FC236}">
                <a16:creationId xmlns:a16="http://schemas.microsoft.com/office/drawing/2014/main" id="{756CB78C-3B37-B018-7EAA-2662928679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5" name="Date Placeholder 14">
            <a:extLst>
              <a:ext uri="{FF2B5EF4-FFF2-40B4-BE49-F238E27FC236}">
                <a16:creationId xmlns:a16="http://schemas.microsoft.com/office/drawing/2014/main" id="{B2512384-AA7F-F1BE-DC9B-E9DF25D02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267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DD2791-FD09-2A06-0FAE-6594B8639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444B0A-FE29-7F5F-3B7A-1770C124B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FE4E1-93C9-EAB8-E608-42B8D0F665F8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Who We Support.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CERN Venture Connect supports Deep Tech Startups</a:t>
            </a:r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0F6FC38-2A31-4795-46FC-9B4703458594}"/>
              </a:ext>
            </a:extLst>
          </p:cNvPr>
          <p:cNvGrpSpPr>
            <a:grpSpLocks noChangeAspect="1"/>
          </p:cNvGrpSpPr>
          <p:nvPr/>
        </p:nvGrpSpPr>
        <p:grpSpPr>
          <a:xfrm>
            <a:off x="9697386" y="984070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6F51206-0998-4A50-A0D3-ED2980312E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41E3103-9922-B03D-6138-A3CEE34E2D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1240DC6-E952-F983-71AD-900ADC57E5E6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Title 2">
            <a:extLst>
              <a:ext uri="{FF2B5EF4-FFF2-40B4-BE49-F238E27FC236}">
                <a16:creationId xmlns:a16="http://schemas.microsoft.com/office/drawing/2014/main" id="{D898439E-0859-8A4C-3180-1EB32BE6C69C}"/>
              </a:ext>
            </a:extLst>
          </p:cNvPr>
          <p:cNvSpPr txBox="1">
            <a:spLocks/>
          </p:cNvSpPr>
          <p:nvPr/>
        </p:nvSpPr>
        <p:spPr>
          <a:xfrm>
            <a:off x="303463" y="2019100"/>
            <a:ext cx="6957804" cy="35335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Whether already part of the CERN community or an external entrepreneur, CVC provides valuable resources and connections to visionary founders.</a:t>
            </a:r>
            <a:endParaRPr lang="en-GB" sz="2200" b="0" dirty="0">
              <a:solidFill>
                <a:srgbClr val="00BABC"/>
              </a:solidFill>
              <a:latin typeface="Barlow SemiBold" panose="00000700000000000000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200" b="0" dirty="0">
              <a:solidFill>
                <a:srgbClr val="00BABC"/>
              </a:solidFill>
              <a:latin typeface="Barlow SemiBold" panose="00000700000000000000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br>
              <a:rPr lang="en-GB" sz="2200" dirty="0">
                <a:solidFill>
                  <a:srgbClr val="00BABC"/>
                </a:solidFill>
                <a:latin typeface="Barlow SemiBold" panose="00000700000000000000" pitchFamily="2" charset="0"/>
              </a:rPr>
            </a:br>
            <a:r>
              <a:rPr lang="en-GB" sz="2200" b="0" dirty="0"/>
              <a:t>From a seed-stage idea to a thriving scale-up that aims to solve a technological challenge, we support every step of the startup journey.</a:t>
            </a:r>
            <a:endParaRPr lang="en-US" sz="2000" b="0" dirty="0"/>
          </a:p>
        </p:txBody>
      </p:sp>
      <p:sp>
        <p:nvSpPr>
          <p:cNvPr id="60" name="Footer Placeholder 13">
            <a:extLst>
              <a:ext uri="{FF2B5EF4-FFF2-40B4-BE49-F238E27FC236}">
                <a16:creationId xmlns:a16="http://schemas.microsoft.com/office/drawing/2014/main" id="{0B4B1F7C-9771-1CE3-C7A6-5F554B730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13" name="Freeform 364">
            <a:extLst>
              <a:ext uri="{FF2B5EF4-FFF2-40B4-BE49-F238E27FC236}">
                <a16:creationId xmlns:a16="http://schemas.microsoft.com/office/drawing/2014/main" id="{30EDE731-FB23-7A7F-6626-5E2A9D1367B8}"/>
              </a:ext>
            </a:extLst>
          </p:cNvPr>
          <p:cNvSpPr>
            <a:spLocks/>
          </p:cNvSpPr>
          <p:nvPr/>
        </p:nvSpPr>
        <p:spPr bwMode="auto">
          <a:xfrm>
            <a:off x="6691708" y="6095295"/>
            <a:ext cx="11692" cy="10392"/>
          </a:xfrm>
          <a:custGeom>
            <a:avLst/>
            <a:gdLst>
              <a:gd name="T0" fmla="*/ 2 w 8"/>
              <a:gd name="T1" fmla="*/ 6 h 6"/>
              <a:gd name="T2" fmla="*/ 1 w 8"/>
              <a:gd name="T3" fmla="*/ 6 h 6"/>
              <a:gd name="T4" fmla="*/ 1 w 8"/>
              <a:gd name="T5" fmla="*/ 4 h 6"/>
              <a:gd name="T6" fmla="*/ 6 w 8"/>
              <a:gd name="T7" fmla="*/ 0 h 6"/>
              <a:gd name="T8" fmla="*/ 8 w 8"/>
              <a:gd name="T9" fmla="*/ 0 h 6"/>
              <a:gd name="T10" fmla="*/ 7 w 8"/>
              <a:gd name="T11" fmla="*/ 2 h 6"/>
              <a:gd name="T12" fmla="*/ 3 w 8"/>
              <a:gd name="T13" fmla="*/ 6 h 6"/>
              <a:gd name="T14" fmla="*/ 2 w 8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6">
                <a:moveTo>
                  <a:pt x="2" y="6"/>
                </a:move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4"/>
                  <a:pt x="1" y="4"/>
                </a:cubicBezTo>
                <a:cubicBezTo>
                  <a:pt x="3" y="3"/>
                  <a:pt x="4" y="1"/>
                  <a:pt x="6" y="0"/>
                </a:cubicBezTo>
                <a:cubicBezTo>
                  <a:pt x="6" y="0"/>
                  <a:pt x="7" y="0"/>
                  <a:pt x="8" y="0"/>
                </a:cubicBezTo>
                <a:cubicBezTo>
                  <a:pt x="8" y="1"/>
                  <a:pt x="8" y="2"/>
                  <a:pt x="7" y="2"/>
                </a:cubicBezTo>
                <a:cubicBezTo>
                  <a:pt x="6" y="4"/>
                  <a:pt x="4" y="5"/>
                  <a:pt x="3" y="6"/>
                </a:cubicBezTo>
                <a:lnTo>
                  <a:pt x="2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F62965A-EBBF-BBD8-4CB5-D5815D2AD14E}"/>
              </a:ext>
            </a:extLst>
          </p:cNvPr>
          <p:cNvGrpSpPr>
            <a:grpSpLocks noChangeAspect="1"/>
          </p:cNvGrpSpPr>
          <p:nvPr/>
        </p:nvGrpSpPr>
        <p:grpSpPr>
          <a:xfrm rot="20971615">
            <a:off x="9003741" y="2154395"/>
            <a:ext cx="2264241" cy="1764000"/>
            <a:chOff x="6728081" y="5553594"/>
            <a:chExt cx="446872" cy="348144"/>
          </a:xfrm>
        </p:grpSpPr>
        <p:sp>
          <p:nvSpPr>
            <p:cNvPr id="11" name="Freeform 362">
              <a:extLst>
                <a:ext uri="{FF2B5EF4-FFF2-40B4-BE49-F238E27FC236}">
                  <a16:creationId xmlns:a16="http://schemas.microsoft.com/office/drawing/2014/main" id="{21A31620-C33A-2B54-8814-F39EF793A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368" y="5884851"/>
              <a:ext cx="3898" cy="14290"/>
            </a:xfrm>
            <a:custGeom>
              <a:avLst/>
              <a:gdLst>
                <a:gd name="T0" fmla="*/ 2 w 3"/>
                <a:gd name="T1" fmla="*/ 9 h 9"/>
                <a:gd name="T2" fmla="*/ 2 w 3"/>
                <a:gd name="T3" fmla="*/ 9 h 9"/>
                <a:gd name="T4" fmla="*/ 1 w 3"/>
                <a:gd name="T5" fmla="*/ 7 h 9"/>
                <a:gd name="T6" fmla="*/ 1 w 3"/>
                <a:gd name="T7" fmla="*/ 1 h 9"/>
                <a:gd name="T8" fmla="*/ 2 w 3"/>
                <a:gd name="T9" fmla="*/ 0 h 9"/>
                <a:gd name="T10" fmla="*/ 3 w 3"/>
                <a:gd name="T11" fmla="*/ 1 h 9"/>
                <a:gd name="T12" fmla="*/ 3 w 3"/>
                <a:gd name="T13" fmla="*/ 7 h 9"/>
                <a:gd name="T14" fmla="*/ 2 w 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9"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5"/>
                    <a:pt x="1" y="3"/>
                    <a:pt x="1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3"/>
                    <a:pt x="3" y="5"/>
                    <a:pt x="3" y="7"/>
                  </a:cubicBezTo>
                  <a:cubicBezTo>
                    <a:pt x="3" y="8"/>
                    <a:pt x="3" y="9"/>
                    <a:pt x="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" name="Freeform 365">
              <a:extLst>
                <a:ext uri="{FF2B5EF4-FFF2-40B4-BE49-F238E27FC236}">
                  <a16:creationId xmlns:a16="http://schemas.microsoft.com/office/drawing/2014/main" id="{B4B026C9-D721-80D0-F3F1-47A9584D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510" y="5553594"/>
              <a:ext cx="349443" cy="348143"/>
            </a:xfrm>
            <a:custGeom>
              <a:avLst/>
              <a:gdLst>
                <a:gd name="T0" fmla="*/ 0 w 269"/>
                <a:gd name="T1" fmla="*/ 171 h 268"/>
                <a:gd name="T2" fmla="*/ 44 w 269"/>
                <a:gd name="T3" fmla="*/ 268 h 268"/>
                <a:gd name="T4" fmla="*/ 269 w 269"/>
                <a:gd name="T5" fmla="*/ 0 h 268"/>
                <a:gd name="T6" fmla="*/ 0 w 269"/>
                <a:gd name="T7" fmla="*/ 17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0" y="171"/>
                  </a:moveTo>
                  <a:lnTo>
                    <a:pt x="44" y="268"/>
                  </a:lnTo>
                  <a:lnTo>
                    <a:pt x="269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" name="Freeform 366">
              <a:extLst>
                <a:ext uri="{FF2B5EF4-FFF2-40B4-BE49-F238E27FC236}">
                  <a16:creationId xmlns:a16="http://schemas.microsoft.com/office/drawing/2014/main" id="{BB2483DC-5E8F-B1D0-BB18-541502500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510" y="5709479"/>
              <a:ext cx="141596" cy="192258"/>
            </a:xfrm>
            <a:custGeom>
              <a:avLst/>
              <a:gdLst>
                <a:gd name="T0" fmla="*/ 78 w 109"/>
                <a:gd name="T1" fmla="*/ 0 h 148"/>
                <a:gd name="T2" fmla="*/ 0 w 109"/>
                <a:gd name="T3" fmla="*/ 51 h 148"/>
                <a:gd name="T4" fmla="*/ 44 w 109"/>
                <a:gd name="T5" fmla="*/ 148 h 148"/>
                <a:gd name="T6" fmla="*/ 109 w 109"/>
                <a:gd name="T7" fmla="*/ 70 h 148"/>
                <a:gd name="T8" fmla="*/ 78 w 109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48">
                  <a:moveTo>
                    <a:pt x="78" y="0"/>
                  </a:moveTo>
                  <a:lnTo>
                    <a:pt x="0" y="51"/>
                  </a:lnTo>
                  <a:lnTo>
                    <a:pt x="44" y="148"/>
                  </a:lnTo>
                  <a:lnTo>
                    <a:pt x="109" y="7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5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16" name="Freeform 367">
              <a:extLst>
                <a:ext uri="{FF2B5EF4-FFF2-40B4-BE49-F238E27FC236}">
                  <a16:creationId xmlns:a16="http://schemas.microsoft.com/office/drawing/2014/main" id="{24478B8E-8926-C19A-654C-C1DD5F3B3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553594"/>
              <a:ext cx="306574" cy="279294"/>
            </a:xfrm>
            <a:custGeom>
              <a:avLst/>
              <a:gdLst>
                <a:gd name="T0" fmla="*/ 0 w 236"/>
                <a:gd name="T1" fmla="*/ 180 h 215"/>
                <a:gd name="T2" fmla="*/ 121 w 236"/>
                <a:gd name="T3" fmla="*/ 215 h 215"/>
                <a:gd name="T4" fmla="*/ 236 w 236"/>
                <a:gd name="T5" fmla="*/ 0 h 215"/>
                <a:gd name="T6" fmla="*/ 0 w 236"/>
                <a:gd name="T7" fmla="*/ 18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6" h="215">
                  <a:moveTo>
                    <a:pt x="0" y="180"/>
                  </a:moveTo>
                  <a:lnTo>
                    <a:pt x="121" y="215"/>
                  </a:lnTo>
                  <a:lnTo>
                    <a:pt x="236" y="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" name="Freeform 368">
              <a:extLst>
                <a:ext uri="{FF2B5EF4-FFF2-40B4-BE49-F238E27FC236}">
                  <a16:creationId xmlns:a16="http://schemas.microsoft.com/office/drawing/2014/main" id="{FD60FCC2-9786-B444-887B-AD0E8C3FD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1" y="5553594"/>
              <a:ext cx="446870" cy="222137"/>
            </a:xfrm>
            <a:custGeom>
              <a:avLst/>
              <a:gdLst>
                <a:gd name="T0" fmla="*/ 0 w 344"/>
                <a:gd name="T1" fmla="*/ 150 h 171"/>
                <a:gd name="T2" fmla="*/ 75 w 344"/>
                <a:gd name="T3" fmla="*/ 171 h 171"/>
                <a:gd name="T4" fmla="*/ 344 w 344"/>
                <a:gd name="T5" fmla="*/ 0 h 171"/>
                <a:gd name="T6" fmla="*/ 0 w 344"/>
                <a:gd name="T7" fmla="*/ 15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" h="171">
                  <a:moveTo>
                    <a:pt x="0" y="150"/>
                  </a:moveTo>
                  <a:lnTo>
                    <a:pt x="75" y="171"/>
                  </a:lnTo>
                  <a:lnTo>
                    <a:pt x="344" y="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" name="Freeform 369">
              <a:extLst>
                <a:ext uri="{FF2B5EF4-FFF2-40B4-BE49-F238E27FC236}">
                  <a16:creationId xmlns:a16="http://schemas.microsoft.com/office/drawing/2014/main" id="{F09B15CE-32E7-84D8-B47A-922065934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787422"/>
              <a:ext cx="89634" cy="114316"/>
            </a:xfrm>
            <a:custGeom>
              <a:avLst/>
              <a:gdLst>
                <a:gd name="T0" fmla="*/ 11 w 69"/>
                <a:gd name="T1" fmla="*/ 88 h 88"/>
                <a:gd name="T2" fmla="*/ 0 w 69"/>
                <a:gd name="T3" fmla="*/ 0 h 88"/>
                <a:gd name="T4" fmla="*/ 69 w 69"/>
                <a:gd name="T5" fmla="*/ 20 h 88"/>
                <a:gd name="T6" fmla="*/ 11 w 69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88">
                  <a:moveTo>
                    <a:pt x="11" y="88"/>
                  </a:moveTo>
                  <a:lnTo>
                    <a:pt x="0" y="0"/>
                  </a:lnTo>
                  <a:lnTo>
                    <a:pt x="69" y="20"/>
                  </a:lnTo>
                  <a:lnTo>
                    <a:pt x="11" y="88"/>
                  </a:lnTo>
                  <a:close/>
                </a:path>
              </a:pathLst>
            </a:custGeom>
            <a:solidFill>
              <a:srgbClr val="006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" name="Freeform 370">
              <a:extLst>
                <a:ext uri="{FF2B5EF4-FFF2-40B4-BE49-F238E27FC236}">
                  <a16:creationId xmlns:a16="http://schemas.microsoft.com/office/drawing/2014/main" id="{EC048E29-961C-42E0-86F8-60E754D33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1" y="5709479"/>
              <a:ext cx="198754" cy="66252"/>
            </a:xfrm>
            <a:custGeom>
              <a:avLst/>
              <a:gdLst>
                <a:gd name="T0" fmla="*/ 0 w 153"/>
                <a:gd name="T1" fmla="*/ 30 h 51"/>
                <a:gd name="T2" fmla="*/ 153 w 153"/>
                <a:gd name="T3" fmla="*/ 0 h 51"/>
                <a:gd name="T4" fmla="*/ 75 w 153"/>
                <a:gd name="T5" fmla="*/ 51 h 51"/>
                <a:gd name="T6" fmla="*/ 0 w 153"/>
                <a:gd name="T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51">
                  <a:moveTo>
                    <a:pt x="0" y="30"/>
                  </a:moveTo>
                  <a:lnTo>
                    <a:pt x="153" y="0"/>
                  </a:lnTo>
                  <a:lnTo>
                    <a:pt x="75" y="51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" name="Freeform 371">
              <a:extLst>
                <a:ext uri="{FF2B5EF4-FFF2-40B4-BE49-F238E27FC236}">
                  <a16:creationId xmlns:a16="http://schemas.microsoft.com/office/drawing/2014/main" id="{5C62B916-3ED4-D260-BEEF-A03CFAE6C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719872"/>
              <a:ext cx="157184" cy="113017"/>
            </a:xfrm>
            <a:custGeom>
              <a:avLst/>
              <a:gdLst>
                <a:gd name="T0" fmla="*/ 69 w 121"/>
                <a:gd name="T1" fmla="*/ 0 h 87"/>
                <a:gd name="T2" fmla="*/ 0 w 121"/>
                <a:gd name="T3" fmla="*/ 52 h 87"/>
                <a:gd name="T4" fmla="*/ 121 w 121"/>
                <a:gd name="T5" fmla="*/ 87 h 87"/>
                <a:gd name="T6" fmla="*/ 69 w 121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87">
                  <a:moveTo>
                    <a:pt x="69" y="0"/>
                  </a:moveTo>
                  <a:lnTo>
                    <a:pt x="0" y="52"/>
                  </a:lnTo>
                  <a:lnTo>
                    <a:pt x="121" y="8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4E38AFE-A432-145D-5AF4-CECF966CF2C4}"/>
              </a:ext>
            </a:extLst>
          </p:cNvPr>
          <p:cNvSpPr/>
          <p:nvPr/>
        </p:nvSpPr>
        <p:spPr>
          <a:xfrm>
            <a:off x="7112804" y="4012928"/>
            <a:ext cx="2730730" cy="2032440"/>
          </a:xfrm>
          <a:custGeom>
            <a:avLst/>
            <a:gdLst>
              <a:gd name="connsiteX0" fmla="*/ 0 w 5277916"/>
              <a:gd name="connsiteY0" fmla="*/ 2877132 h 2877132"/>
              <a:gd name="connsiteX1" fmla="*/ 2040340 w 5277916"/>
              <a:gd name="connsiteY1" fmla="*/ 2460876 h 2877132"/>
              <a:gd name="connsiteX2" fmla="*/ 2804615 w 5277916"/>
              <a:gd name="connsiteY2" fmla="*/ 1949085 h 2877132"/>
              <a:gd name="connsiteX3" fmla="*/ 3022979 w 5277916"/>
              <a:gd name="connsiteY3" fmla="*/ 1157514 h 2877132"/>
              <a:gd name="connsiteX4" fmla="*/ 2627194 w 5277916"/>
              <a:gd name="connsiteY4" fmla="*/ 359120 h 2877132"/>
              <a:gd name="connsiteX5" fmla="*/ 1576316 w 5277916"/>
              <a:gd name="connsiteY5" fmla="*/ 17926 h 2877132"/>
              <a:gd name="connsiteX6" fmla="*/ 832513 w 5277916"/>
              <a:gd name="connsiteY6" fmla="*/ 870911 h 2877132"/>
              <a:gd name="connsiteX7" fmla="*/ 1412543 w 5277916"/>
              <a:gd name="connsiteY7" fmla="*/ 1860374 h 2877132"/>
              <a:gd name="connsiteX8" fmla="*/ 3466531 w 5277916"/>
              <a:gd name="connsiteY8" fmla="*/ 1894494 h 2877132"/>
              <a:gd name="connsiteX9" fmla="*/ 4647062 w 5277916"/>
              <a:gd name="connsiteY9" fmla="*/ 1293992 h 2877132"/>
              <a:gd name="connsiteX10" fmla="*/ 5192973 w 5277916"/>
              <a:gd name="connsiteY10" fmla="*/ 468302 h 2877132"/>
              <a:gd name="connsiteX11" fmla="*/ 5268036 w 5277916"/>
              <a:gd name="connsiteY11" fmla="*/ 284058 h 287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77916" h="2877132">
                <a:moveTo>
                  <a:pt x="0" y="2877132"/>
                </a:moveTo>
                <a:cubicBezTo>
                  <a:pt x="786452" y="2746341"/>
                  <a:pt x="1572904" y="2615550"/>
                  <a:pt x="2040340" y="2460876"/>
                </a:cubicBezTo>
                <a:cubicBezTo>
                  <a:pt x="2507776" y="2306202"/>
                  <a:pt x="2640842" y="2166312"/>
                  <a:pt x="2804615" y="1949085"/>
                </a:cubicBezTo>
                <a:cubicBezTo>
                  <a:pt x="2968388" y="1731858"/>
                  <a:pt x="3052549" y="1422508"/>
                  <a:pt x="3022979" y="1157514"/>
                </a:cubicBezTo>
                <a:cubicBezTo>
                  <a:pt x="2993409" y="892520"/>
                  <a:pt x="2868304" y="549051"/>
                  <a:pt x="2627194" y="359120"/>
                </a:cubicBezTo>
                <a:cubicBezTo>
                  <a:pt x="2386084" y="169189"/>
                  <a:pt x="1875429" y="-67372"/>
                  <a:pt x="1576316" y="17926"/>
                </a:cubicBezTo>
                <a:cubicBezTo>
                  <a:pt x="1277203" y="103224"/>
                  <a:pt x="859809" y="563836"/>
                  <a:pt x="832513" y="870911"/>
                </a:cubicBezTo>
                <a:cubicBezTo>
                  <a:pt x="805218" y="1177986"/>
                  <a:pt x="973540" y="1689777"/>
                  <a:pt x="1412543" y="1860374"/>
                </a:cubicBezTo>
                <a:cubicBezTo>
                  <a:pt x="1851546" y="2030971"/>
                  <a:pt x="2927445" y="1988891"/>
                  <a:pt x="3466531" y="1894494"/>
                </a:cubicBezTo>
                <a:cubicBezTo>
                  <a:pt x="4005617" y="1800097"/>
                  <a:pt x="4359322" y="1531691"/>
                  <a:pt x="4647062" y="1293992"/>
                </a:cubicBezTo>
                <a:cubicBezTo>
                  <a:pt x="4934802" y="1056293"/>
                  <a:pt x="5089477" y="636624"/>
                  <a:pt x="5192973" y="468302"/>
                </a:cubicBezTo>
                <a:cubicBezTo>
                  <a:pt x="5296469" y="299980"/>
                  <a:pt x="5282252" y="292019"/>
                  <a:pt x="5268036" y="284058"/>
                </a:cubicBezTo>
              </a:path>
            </a:pathLst>
          </a:custGeom>
          <a:noFill/>
          <a:ln>
            <a:solidFill>
              <a:srgbClr val="00539F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176615-F353-2CB8-EAD6-67764058B95B}"/>
              </a:ext>
            </a:extLst>
          </p:cNvPr>
          <p:cNvSpPr/>
          <p:nvPr/>
        </p:nvSpPr>
        <p:spPr>
          <a:xfrm>
            <a:off x="208995" y="4019752"/>
            <a:ext cx="5111627" cy="41122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Barlow SemiBold" panose="00000700000000000000" pitchFamily="2" charset="0"/>
              </a:rPr>
              <a:t>from ENTREPRENEUR to SCALE-UP</a:t>
            </a:r>
            <a:endParaRPr lang="en-GB" sz="24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26F8593-376C-B2A7-5D69-5B04A08D09F4}"/>
              </a:ext>
            </a:extLst>
          </p:cNvPr>
          <p:cNvSpPr/>
          <p:nvPr/>
        </p:nvSpPr>
        <p:spPr>
          <a:xfrm>
            <a:off x="208995" y="2019100"/>
            <a:ext cx="6390619" cy="41122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Barlow SemiBold" panose="00000700000000000000" pitchFamily="2" charset="0"/>
              </a:rPr>
              <a:t>CERNTREPRENEUR or EXTERNAL VISIONARY</a:t>
            </a:r>
            <a:endParaRPr lang="en-GB" sz="24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2" name="Footer Placeholder 13">
            <a:extLst>
              <a:ext uri="{FF2B5EF4-FFF2-40B4-BE49-F238E27FC236}">
                <a16:creationId xmlns:a16="http://schemas.microsoft.com/office/drawing/2014/main" id="{AD3A66C2-DB63-0FC5-61B0-E744C0155D36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45D69C30-FFB0-5C83-7FFB-AE3D18BB8F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4" name="Date Placeholder 14">
            <a:extLst>
              <a:ext uri="{FF2B5EF4-FFF2-40B4-BE49-F238E27FC236}">
                <a16:creationId xmlns:a16="http://schemas.microsoft.com/office/drawing/2014/main" id="{527D4BC8-5B67-C041-2E04-F41AD84C71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5562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A35FF-4F4D-08F3-6387-FD5DE1B95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blue circle with white text&#10;&#10;Description automatically generated">
            <a:extLst>
              <a:ext uri="{FF2B5EF4-FFF2-40B4-BE49-F238E27FC236}">
                <a16:creationId xmlns:a16="http://schemas.microsoft.com/office/drawing/2014/main" id="{0DE9BD19-D040-91B8-32FF-AEBE3C60EA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86" y="2053151"/>
            <a:ext cx="3220571" cy="230747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6C1683-4EB5-5DAE-6DCC-174CA8207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925872-0D06-228F-AC2D-BEA034808CED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10823928" cy="9569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/>
              <a:t>Technology Excellence meets Ecosystem Support.</a:t>
            </a:r>
          </a:p>
          <a:p>
            <a:pPr algn="l">
              <a:spcBef>
                <a:spcPts val="600"/>
              </a:spcBef>
            </a:pPr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Built on two pillars, CVC enables time-optimized engagements with startups</a:t>
            </a:r>
            <a:endParaRPr lang="en-GB" sz="2400" dirty="0"/>
          </a:p>
        </p:txBody>
      </p:sp>
      <p:pic>
        <p:nvPicPr>
          <p:cNvPr id="59" name="Picture 58" descr="A close-up of a logo&#10;&#10;Description automatically generated">
            <a:extLst>
              <a:ext uri="{FF2B5EF4-FFF2-40B4-BE49-F238E27FC236}">
                <a16:creationId xmlns:a16="http://schemas.microsoft.com/office/drawing/2014/main" id="{70BF2C48-520D-343E-52F8-24B5408AA0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254" y="2053151"/>
            <a:ext cx="3176660" cy="2259162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68CE6CC0-BD75-D59A-C4B8-8243B7149549}"/>
              </a:ext>
            </a:extLst>
          </p:cNvPr>
          <p:cNvSpPr txBox="1">
            <a:spLocks/>
          </p:cNvSpPr>
          <p:nvPr/>
        </p:nvSpPr>
        <p:spPr>
          <a:xfrm>
            <a:off x="308244" y="4188538"/>
            <a:ext cx="3791528" cy="13843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>
                <a:solidFill>
                  <a:schemeClr val="accent1"/>
                </a:solidFill>
              </a:rPr>
              <a:t>I. Pillar</a:t>
            </a:r>
          </a:p>
          <a:p>
            <a:pPr algn="l"/>
            <a:r>
              <a:rPr lang="en-US" sz="2400" dirty="0">
                <a:solidFill>
                  <a:srgbClr val="00BABC"/>
                </a:solidFill>
              </a:rPr>
              <a:t>Preselected, high-TRL tech and expert support</a:t>
            </a: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7C6D4832-1D59-5EEF-BB31-75A4DEBDDF68}"/>
              </a:ext>
            </a:extLst>
          </p:cNvPr>
          <p:cNvSpPr txBox="1">
            <a:spLocks/>
          </p:cNvSpPr>
          <p:nvPr/>
        </p:nvSpPr>
        <p:spPr>
          <a:xfrm>
            <a:off x="8248948" y="4188538"/>
            <a:ext cx="3660185" cy="172128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r"/>
            <a:r>
              <a:rPr lang="en-US" sz="4400" dirty="0">
                <a:solidFill>
                  <a:srgbClr val="F39342"/>
                </a:solidFill>
              </a:rPr>
              <a:t>II. Pillar </a:t>
            </a:r>
          </a:p>
          <a:p>
            <a:pPr algn="r"/>
            <a:r>
              <a:rPr lang="en-US" sz="2400" dirty="0">
                <a:solidFill>
                  <a:srgbClr val="00BABC"/>
                </a:solidFill>
              </a:rPr>
              <a:t>Network of established deep tech ecosystem players in MS &amp; ASM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B32671-1C19-BF8C-7872-FF8CD821765C}"/>
              </a:ext>
            </a:extLst>
          </p:cNvPr>
          <p:cNvGrpSpPr/>
          <p:nvPr/>
        </p:nvGrpSpPr>
        <p:grpSpPr>
          <a:xfrm>
            <a:off x="3952598" y="2053151"/>
            <a:ext cx="4199509" cy="3189252"/>
            <a:chOff x="3952598" y="2053151"/>
            <a:chExt cx="4199509" cy="3189252"/>
          </a:xfrm>
        </p:grpSpPr>
        <p:pic>
          <p:nvPicPr>
            <p:cNvPr id="22" name="Picture 21" descr="A blue and white logo&#10;&#10;Description automatically generated">
              <a:extLst>
                <a:ext uri="{FF2B5EF4-FFF2-40B4-BE49-F238E27FC236}">
                  <a16:creationId xmlns:a16="http://schemas.microsoft.com/office/drawing/2014/main" id="{83DF4DAC-1DD5-07B3-6570-E96E2F3E1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5780" y="2053151"/>
              <a:ext cx="3036152" cy="2307476"/>
            </a:xfrm>
            <a:prstGeom prst="rect">
              <a:avLst/>
            </a:prstGeom>
          </p:spPr>
        </p:pic>
        <p:sp>
          <p:nvSpPr>
            <p:cNvPr id="11" name="Title 2">
              <a:extLst>
                <a:ext uri="{FF2B5EF4-FFF2-40B4-BE49-F238E27FC236}">
                  <a16:creationId xmlns:a16="http://schemas.microsoft.com/office/drawing/2014/main" id="{E6573E13-A406-C930-FBA5-2C22C2724EDD}"/>
                </a:ext>
              </a:extLst>
            </p:cNvPr>
            <p:cNvSpPr txBox="1">
              <a:spLocks/>
            </p:cNvSpPr>
            <p:nvPr/>
          </p:nvSpPr>
          <p:spPr>
            <a:xfrm>
              <a:off x="3952598" y="4236299"/>
              <a:ext cx="4199509" cy="100610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b="1" kern="1200">
                  <a:solidFill>
                    <a:srgbClr val="00539F"/>
                  </a:solidFill>
                  <a:latin typeface="Barlow" panose="00000500000000000000" pitchFamily="2" charset="0"/>
                  <a:ea typeface="+mj-ea"/>
                  <a:cs typeface="+mj-cs"/>
                </a:defRPr>
              </a:lvl1pPr>
            </a:lstStyle>
            <a:p>
              <a:r>
                <a:rPr lang="en-US" sz="2400" i="1" dirty="0"/>
                <a:t>Fast &amp; founder-friendly execution</a:t>
              </a:r>
            </a:p>
          </p:txBody>
        </p:sp>
      </p:grpSp>
      <p:sp>
        <p:nvSpPr>
          <p:cNvPr id="7" name="Footer Placeholder 13">
            <a:extLst>
              <a:ext uri="{FF2B5EF4-FFF2-40B4-BE49-F238E27FC236}">
                <a16:creationId xmlns:a16="http://schemas.microsoft.com/office/drawing/2014/main" id="{8E20B4AA-698E-C56B-D838-3267444EE63C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16" name="Picture 15" descr="A close-up of a logo&#10;&#10;Description automatically generated">
            <a:extLst>
              <a:ext uri="{FF2B5EF4-FFF2-40B4-BE49-F238E27FC236}">
                <a16:creationId xmlns:a16="http://schemas.microsoft.com/office/drawing/2014/main" id="{F745CD03-5AEA-24B3-D6FC-FF2778296E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7FF79826-9075-CA54-25D1-C469D9DA83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3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07C0FA4-8B78-18D9-438C-9137EB7320A4}"/>
              </a:ext>
            </a:extLst>
          </p:cNvPr>
          <p:cNvSpPr txBox="1">
            <a:spLocks/>
          </p:cNvSpPr>
          <p:nvPr/>
        </p:nvSpPr>
        <p:spPr>
          <a:xfrm>
            <a:off x="367236" y="197484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fr-CH" sz="3600" dirty="0"/>
              <a:t>CVC </a:t>
            </a:r>
            <a:r>
              <a:rPr lang="en-US" sz="3600" dirty="0"/>
              <a:t>Technology Portfolio.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Seven pioneering technologies ready to use</a:t>
            </a:r>
            <a:endParaRPr lang="en-GB" sz="2400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BF78ED00-1112-B918-62B0-CB9D521DF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5</a:t>
            </a:fld>
            <a:endParaRPr lang="en-GB" dirty="0"/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86BF10F3-49FF-56B4-2CF8-8639D1BF7CE2}"/>
              </a:ext>
            </a:extLst>
          </p:cNvPr>
          <p:cNvGrpSpPr/>
          <p:nvPr/>
        </p:nvGrpSpPr>
        <p:grpSpPr>
          <a:xfrm>
            <a:off x="245499" y="1598327"/>
            <a:ext cx="2948485" cy="1779960"/>
            <a:chOff x="316619" y="1598327"/>
            <a:chExt cx="2948485" cy="177996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3747ECE4-DA16-710B-997D-7AA854DD04DD}"/>
                </a:ext>
              </a:extLst>
            </p:cNvPr>
            <p:cNvGrpSpPr/>
            <p:nvPr/>
          </p:nvGrpSpPr>
          <p:grpSpPr>
            <a:xfrm>
              <a:off x="1059002" y="1598327"/>
              <a:ext cx="1809818" cy="1779960"/>
              <a:chOff x="9209584" y="3270287"/>
              <a:chExt cx="1809818" cy="177996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3D7B5A4-D405-6EA0-BE24-5D3FECD2DC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01C7EA0A-F99F-30E5-0D5E-8B15786D02D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182EE1BF-10C0-ACE7-6380-EBCDB59AC0B5}"/>
                </a:ext>
              </a:extLst>
            </p:cNvPr>
            <p:cNvGrpSpPr/>
            <p:nvPr/>
          </p:nvGrpSpPr>
          <p:grpSpPr>
            <a:xfrm>
              <a:off x="643278" y="1838704"/>
              <a:ext cx="2177663" cy="400110"/>
              <a:chOff x="6873722" y="4814541"/>
              <a:chExt cx="3137734" cy="400110"/>
            </a:xfrm>
          </p:grpSpPr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79972461-1E91-5CF9-3BD9-2397CB5AEA2D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ZoneTexte 28">
                <a:extLst>
                  <a:ext uri="{FF2B5EF4-FFF2-40B4-BE49-F238E27FC236}">
                    <a16:creationId xmlns:a16="http://schemas.microsoft.com/office/drawing/2014/main" id="{9E00C782-4395-9896-66A9-5EAE84495BA7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ACCURATE 2A</a:t>
                </a:r>
              </a:p>
            </p:txBody>
          </p:sp>
        </p:grpSp>
        <p:pic>
          <p:nvPicPr>
            <p:cNvPr id="217" name="Graphic 216" descr="Processor with solid fill">
              <a:extLst>
                <a:ext uri="{FF2B5EF4-FFF2-40B4-BE49-F238E27FC236}">
                  <a16:creationId xmlns:a16="http://schemas.microsoft.com/office/drawing/2014/main" id="{550074C5-E5EB-4E57-78FB-98632E857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380498" y="2218528"/>
              <a:ext cx="972000" cy="972000"/>
            </a:xfrm>
            <a:prstGeom prst="rect">
              <a:avLst/>
            </a:prstGeom>
          </p:spPr>
        </p:pic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D3F9CBE7-2DB1-E32A-A3DF-D54C412121C7}"/>
                </a:ext>
              </a:extLst>
            </p:cNvPr>
            <p:cNvSpPr txBox="1"/>
            <p:nvPr/>
          </p:nvSpPr>
          <p:spPr>
            <a:xfrm>
              <a:off x="316619" y="2274825"/>
              <a:ext cx="29484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High-Precision ASIC measuring current at femtoampere levels</a:t>
              </a:r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92AD8903-DBAF-9BFC-F64B-391BB40371CA}"/>
              </a:ext>
            </a:extLst>
          </p:cNvPr>
          <p:cNvGrpSpPr/>
          <p:nvPr/>
        </p:nvGrpSpPr>
        <p:grpSpPr>
          <a:xfrm>
            <a:off x="2975091" y="1598327"/>
            <a:ext cx="3306056" cy="1779960"/>
            <a:chOff x="3015731" y="1598327"/>
            <a:chExt cx="3306056" cy="1779960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BE6F58A1-8394-ED02-C187-83A7482ADF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52303" y="1763422"/>
              <a:ext cx="1613777" cy="1614865"/>
            </a:xfrm>
            <a:prstGeom prst="ellipse">
              <a:avLst/>
            </a:prstGeom>
            <a:solidFill>
              <a:srgbClr val="0055A0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EF30F29-877A-691E-81FA-6135E86A1E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6992" y="1598327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AF615340-6227-33CC-E444-22B54AA14D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047011" y="2194542"/>
              <a:ext cx="1339317" cy="1008000"/>
              <a:chOff x="5205671" y="2651894"/>
              <a:chExt cx="1548007" cy="1165064"/>
            </a:xfrm>
          </p:grpSpPr>
          <p:sp>
            <p:nvSpPr>
              <p:cNvPr id="225" name="Rectangle: Rounded Corners 224">
                <a:extLst>
                  <a:ext uri="{FF2B5EF4-FFF2-40B4-BE49-F238E27FC236}">
                    <a16:creationId xmlns:a16="http://schemas.microsoft.com/office/drawing/2014/main" id="{C6993C99-3680-A483-B371-9F1DD4E708EF}"/>
                  </a:ext>
                </a:extLst>
              </p:cNvPr>
              <p:cNvSpPr/>
              <p:nvPr/>
            </p:nvSpPr>
            <p:spPr>
              <a:xfrm flipV="1">
                <a:off x="5205671" y="3205763"/>
                <a:ext cx="934144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6" name="Rectangle: Rounded Corners 225">
                <a:extLst>
                  <a:ext uri="{FF2B5EF4-FFF2-40B4-BE49-F238E27FC236}">
                    <a16:creationId xmlns:a16="http://schemas.microsoft.com/office/drawing/2014/main" id="{6B8D44C8-2EBE-9907-54DC-67EC53D38047}"/>
                  </a:ext>
                </a:extLst>
              </p:cNvPr>
              <p:cNvSpPr/>
              <p:nvPr/>
            </p:nvSpPr>
            <p:spPr>
              <a:xfrm flipV="1">
                <a:off x="6290310" y="320426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Rectangle: Rounded Corners 226">
                <a:extLst>
                  <a:ext uri="{FF2B5EF4-FFF2-40B4-BE49-F238E27FC236}">
                    <a16:creationId xmlns:a16="http://schemas.microsoft.com/office/drawing/2014/main" id="{851598C1-8CF6-1C34-95CB-33D2B5BD8859}"/>
                  </a:ext>
                </a:extLst>
              </p:cNvPr>
              <p:cNvSpPr/>
              <p:nvPr/>
            </p:nvSpPr>
            <p:spPr>
              <a:xfrm rot="18915920" flipV="1">
                <a:off x="6188290" y="2962161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F39D7E33-B6FE-4A21-73E7-3975FFC220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16695" y="3179867"/>
                <a:ext cx="115749" cy="1165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Rectangle: Rounded Corners 228">
                <a:extLst>
                  <a:ext uri="{FF2B5EF4-FFF2-40B4-BE49-F238E27FC236}">
                    <a16:creationId xmlns:a16="http://schemas.microsoft.com/office/drawing/2014/main" id="{26EC722A-152E-1AB4-1509-26863E6C68ED}"/>
                  </a:ext>
                </a:extLst>
              </p:cNvPr>
              <p:cNvSpPr/>
              <p:nvPr/>
            </p:nvSpPr>
            <p:spPr>
              <a:xfrm rot="16200000" flipV="1">
                <a:off x="5943238" y="285138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" name="Rectangle: Rounded Corners 229">
                <a:extLst>
                  <a:ext uri="{FF2B5EF4-FFF2-40B4-BE49-F238E27FC236}">
                    <a16:creationId xmlns:a16="http://schemas.microsoft.com/office/drawing/2014/main" id="{CFA83DC0-574B-8D88-5F07-367306EA5634}"/>
                  </a:ext>
                </a:extLst>
              </p:cNvPr>
              <p:cNvSpPr/>
              <p:nvPr/>
            </p:nvSpPr>
            <p:spPr>
              <a:xfrm rot="16200000" flipV="1">
                <a:off x="5940321" y="355308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B546DA86-A74B-5BAB-0D49-BD31658E1455}"/>
                  </a:ext>
                </a:extLst>
              </p:cNvPr>
              <p:cNvSpPr/>
              <p:nvPr/>
            </p:nvSpPr>
            <p:spPr>
              <a:xfrm rot="18915920" flipV="1">
                <a:off x="5693970" y="3448479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Rectangle: Rounded Corners 232">
                <a:extLst>
                  <a:ext uri="{FF2B5EF4-FFF2-40B4-BE49-F238E27FC236}">
                    <a16:creationId xmlns:a16="http://schemas.microsoft.com/office/drawing/2014/main" id="{AA0A826C-32F2-511E-64BB-88E236484618}"/>
                  </a:ext>
                </a:extLst>
              </p:cNvPr>
              <p:cNvSpPr/>
              <p:nvPr/>
            </p:nvSpPr>
            <p:spPr>
              <a:xfrm rot="13515920" flipV="1">
                <a:off x="5694608" y="2958762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" name="Rectangle: Rounded Corners 234">
                <a:extLst>
                  <a:ext uri="{FF2B5EF4-FFF2-40B4-BE49-F238E27FC236}">
                    <a16:creationId xmlns:a16="http://schemas.microsoft.com/office/drawing/2014/main" id="{13B10755-722B-776C-B539-8E33236F6A59}"/>
                  </a:ext>
                </a:extLst>
              </p:cNvPr>
              <p:cNvSpPr/>
              <p:nvPr/>
            </p:nvSpPr>
            <p:spPr>
              <a:xfrm rot="13515920" flipV="1">
                <a:off x="6188289" y="344847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9911273E-B4DB-AAF4-5235-C312869F581F}"/>
                  </a:ext>
                </a:extLst>
              </p:cNvPr>
              <p:cNvSpPr/>
              <p:nvPr/>
            </p:nvSpPr>
            <p:spPr>
              <a:xfrm rot="14825833" flipV="1">
                <a:off x="6128484" y="3437500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Rectangle: Rounded Corners 236">
                <a:extLst>
                  <a:ext uri="{FF2B5EF4-FFF2-40B4-BE49-F238E27FC236}">
                    <a16:creationId xmlns:a16="http://schemas.microsoft.com/office/drawing/2014/main" id="{DE8887B8-AB15-CF19-10E5-E1AE86CCD415}"/>
                  </a:ext>
                </a:extLst>
              </p:cNvPr>
              <p:cNvSpPr/>
              <p:nvPr/>
            </p:nvSpPr>
            <p:spPr>
              <a:xfrm rot="14825833" flipV="1">
                <a:off x="5936577" y="2972826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677FB9E7-A24E-E39D-DB8D-E5C35C4DD83A}"/>
                  </a:ext>
                </a:extLst>
              </p:cNvPr>
              <p:cNvSpPr/>
              <p:nvPr/>
            </p:nvSpPr>
            <p:spPr>
              <a:xfrm>
                <a:off x="6047039" y="3111665"/>
                <a:ext cx="251849" cy="252000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Rectangle: Rounded Corners 238">
                <a:extLst>
                  <a:ext uri="{FF2B5EF4-FFF2-40B4-BE49-F238E27FC236}">
                    <a16:creationId xmlns:a16="http://schemas.microsoft.com/office/drawing/2014/main" id="{2369F51A-CC8B-03EA-18D3-1B1F300CFF40}"/>
                  </a:ext>
                </a:extLst>
              </p:cNvPr>
              <p:cNvSpPr/>
              <p:nvPr/>
            </p:nvSpPr>
            <p:spPr>
              <a:xfrm rot="12174087" flipV="1">
                <a:off x="5801158" y="3110924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50C5C774-93D3-0493-E115-81A63FD79D7D}"/>
                  </a:ext>
                </a:extLst>
              </p:cNvPr>
              <p:cNvSpPr/>
              <p:nvPr/>
            </p:nvSpPr>
            <p:spPr>
              <a:xfrm rot="12174087" flipV="1">
                <a:off x="6262490" y="3299561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Rectangle: Rounded Corners 240">
                <a:extLst>
                  <a:ext uri="{FF2B5EF4-FFF2-40B4-BE49-F238E27FC236}">
                    <a16:creationId xmlns:a16="http://schemas.microsoft.com/office/drawing/2014/main" id="{B40AA021-F189-643F-FDCB-F6A844125E1B}"/>
                  </a:ext>
                </a:extLst>
              </p:cNvPr>
              <p:cNvSpPr/>
              <p:nvPr/>
            </p:nvSpPr>
            <p:spPr>
              <a:xfrm rot="9384873" flipV="1">
                <a:off x="5803177" y="329945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Rectangle: Rounded Corners 242">
                <a:extLst>
                  <a:ext uri="{FF2B5EF4-FFF2-40B4-BE49-F238E27FC236}">
                    <a16:creationId xmlns:a16="http://schemas.microsoft.com/office/drawing/2014/main" id="{98B50112-FB45-4AA3-FEAD-A451D254CF27}"/>
                  </a:ext>
                </a:extLst>
              </p:cNvPr>
              <p:cNvSpPr/>
              <p:nvPr/>
            </p:nvSpPr>
            <p:spPr>
              <a:xfrm rot="9384873" flipV="1">
                <a:off x="6263322" y="3106882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72F28D91-932A-9EC9-4BC5-315F1FF72828}"/>
                  </a:ext>
                </a:extLst>
              </p:cNvPr>
              <p:cNvSpPr/>
              <p:nvPr/>
            </p:nvSpPr>
            <p:spPr>
              <a:xfrm rot="6769097" flipV="1">
                <a:off x="5939516" y="343531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Rectangle: Rounded Corners 244">
                <a:extLst>
                  <a:ext uri="{FF2B5EF4-FFF2-40B4-BE49-F238E27FC236}">
                    <a16:creationId xmlns:a16="http://schemas.microsoft.com/office/drawing/2014/main" id="{95142F01-A54D-CA2F-EC6B-F40111C55EF2}"/>
                  </a:ext>
                </a:extLst>
              </p:cNvPr>
              <p:cNvSpPr/>
              <p:nvPr/>
            </p:nvSpPr>
            <p:spPr>
              <a:xfrm rot="6769097" flipV="1">
                <a:off x="6129285" y="2970525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A2838F3A-4BA7-568B-A9FF-378BF346C10E}"/>
                </a:ext>
              </a:extLst>
            </p:cNvPr>
            <p:cNvGrpSpPr/>
            <p:nvPr/>
          </p:nvGrpSpPr>
          <p:grpSpPr>
            <a:xfrm>
              <a:off x="3512098" y="1879348"/>
              <a:ext cx="2177663" cy="707886"/>
              <a:chOff x="3851798" y="3883202"/>
              <a:chExt cx="2177663" cy="707886"/>
            </a:xfrm>
          </p:grpSpPr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DF461CA2-D8A1-5151-7FF9-CD718C283FE7}"/>
                  </a:ext>
                </a:extLst>
              </p:cNvPr>
              <p:cNvSpPr/>
              <p:nvPr/>
            </p:nvSpPr>
            <p:spPr>
              <a:xfrm rot="10800000">
                <a:off x="3905248" y="3920178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9E931B6-3AB3-5623-ABF3-7D123D81629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22454" y="4210723"/>
                <a:ext cx="1003665" cy="351385"/>
                <a:chOff x="7481202" y="5115644"/>
                <a:chExt cx="1338577" cy="351385"/>
              </a:xfrm>
            </p:grpSpPr>
            <p:sp>
              <p:nvSpPr>
                <p:cNvPr id="100" name="Rectangle: Rounded Corners 99">
                  <a:extLst>
                    <a:ext uri="{FF2B5EF4-FFF2-40B4-BE49-F238E27FC236}">
                      <a16:creationId xmlns:a16="http://schemas.microsoft.com/office/drawing/2014/main" id="{C7D8F22E-26EF-3EB2-41DC-5485ECCD94EF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46F3F7B6-22AB-9581-153E-98FD13F4A51A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28F6DE4F-99FF-B931-0162-6D15B38F1993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1" name="ZoneTexte 28">
                <a:extLst>
                  <a:ext uri="{FF2B5EF4-FFF2-40B4-BE49-F238E27FC236}">
                    <a16:creationId xmlns:a16="http://schemas.microsoft.com/office/drawing/2014/main" id="{A4156B67-8311-99DA-3E02-E6D84E76778D}"/>
                  </a:ext>
                </a:extLst>
              </p:cNvPr>
              <p:cNvSpPr txBox="1"/>
              <p:nvPr/>
            </p:nvSpPr>
            <p:spPr>
              <a:xfrm>
                <a:off x="3851798" y="3883202"/>
                <a:ext cx="2177663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Structured</a:t>
                </a:r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 Laser</a:t>
                </a: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Beam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BEA47986-C97A-C7CE-4945-033830A7CE3E}"/>
                </a:ext>
              </a:extLst>
            </p:cNvPr>
            <p:cNvSpPr txBox="1"/>
            <p:nvPr/>
          </p:nvSpPr>
          <p:spPr>
            <a:xfrm>
              <a:off x="3015731" y="2559670"/>
              <a:ext cx="3306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Collimation system for focused laser beams</a:t>
              </a:r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7FF415E3-9C81-852D-6F72-88F7358D1D73}"/>
              </a:ext>
            </a:extLst>
          </p:cNvPr>
          <p:cNvGrpSpPr/>
          <p:nvPr/>
        </p:nvGrpSpPr>
        <p:grpSpPr>
          <a:xfrm>
            <a:off x="6037673" y="1598327"/>
            <a:ext cx="3306056" cy="1779960"/>
            <a:chOff x="6057993" y="1598327"/>
            <a:chExt cx="3306056" cy="1779960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A6AD7DBF-9A44-0CDE-ACB4-B6B71EE86552}"/>
                </a:ext>
              </a:extLst>
            </p:cNvPr>
            <p:cNvGrpSpPr/>
            <p:nvPr/>
          </p:nvGrpSpPr>
          <p:grpSpPr>
            <a:xfrm>
              <a:off x="6845604" y="1598327"/>
              <a:ext cx="1809818" cy="1779960"/>
              <a:chOff x="9209584" y="3270287"/>
              <a:chExt cx="1809818" cy="1779960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308CBC2C-14A3-8340-3BB4-5A6A53E9C0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C171ED84-777B-8ACC-F964-E882267FA4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A622F167-10F3-FF9C-27A5-16DAC7C060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2811" y="2242192"/>
              <a:ext cx="1339317" cy="1008000"/>
              <a:chOff x="5205671" y="2651894"/>
              <a:chExt cx="1548007" cy="1165064"/>
            </a:xfrm>
          </p:grpSpPr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BF585A2C-99D2-4EAA-7948-9021795EF00D}"/>
                  </a:ext>
                </a:extLst>
              </p:cNvPr>
              <p:cNvSpPr/>
              <p:nvPr/>
            </p:nvSpPr>
            <p:spPr>
              <a:xfrm flipV="1">
                <a:off x="5205671" y="3205763"/>
                <a:ext cx="934144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Rectangle: Rounded Corners 248">
                <a:extLst>
                  <a:ext uri="{FF2B5EF4-FFF2-40B4-BE49-F238E27FC236}">
                    <a16:creationId xmlns:a16="http://schemas.microsoft.com/office/drawing/2014/main" id="{41A0611D-CC57-DF70-AA1C-697664B079B3}"/>
                  </a:ext>
                </a:extLst>
              </p:cNvPr>
              <p:cNvSpPr/>
              <p:nvPr/>
            </p:nvSpPr>
            <p:spPr>
              <a:xfrm flipV="1">
                <a:off x="6290310" y="320426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0" name="Rectangle: Rounded Corners 249">
                <a:extLst>
                  <a:ext uri="{FF2B5EF4-FFF2-40B4-BE49-F238E27FC236}">
                    <a16:creationId xmlns:a16="http://schemas.microsoft.com/office/drawing/2014/main" id="{6BB3CF9D-F326-3BD0-850C-74F04ADED26A}"/>
                  </a:ext>
                </a:extLst>
              </p:cNvPr>
              <p:cNvSpPr/>
              <p:nvPr/>
            </p:nvSpPr>
            <p:spPr>
              <a:xfrm rot="18915920" flipV="1">
                <a:off x="6188290" y="2962161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CDA0D8C7-4D4C-7A53-6E5B-6156D24EAC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16695" y="3179867"/>
                <a:ext cx="115749" cy="1165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47876F8A-2FCF-0A58-65FC-DBE6E7F22485}"/>
                  </a:ext>
                </a:extLst>
              </p:cNvPr>
              <p:cNvSpPr/>
              <p:nvPr/>
            </p:nvSpPr>
            <p:spPr>
              <a:xfrm rot="16200000" flipV="1">
                <a:off x="5943238" y="285138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6DB0358C-8623-7478-0C97-BCB2AD0FD220}"/>
                  </a:ext>
                </a:extLst>
              </p:cNvPr>
              <p:cNvSpPr/>
              <p:nvPr/>
            </p:nvSpPr>
            <p:spPr>
              <a:xfrm rot="16200000" flipV="1">
                <a:off x="5940321" y="355308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" name="Rectangle: Rounded Corners 253">
                <a:extLst>
                  <a:ext uri="{FF2B5EF4-FFF2-40B4-BE49-F238E27FC236}">
                    <a16:creationId xmlns:a16="http://schemas.microsoft.com/office/drawing/2014/main" id="{7C86BCAE-60B0-D1A2-F1FF-0EB716E68401}"/>
                  </a:ext>
                </a:extLst>
              </p:cNvPr>
              <p:cNvSpPr/>
              <p:nvPr/>
            </p:nvSpPr>
            <p:spPr>
              <a:xfrm rot="18915920" flipV="1">
                <a:off x="5693970" y="3448479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Rectangle: Rounded Corners 254">
                <a:extLst>
                  <a:ext uri="{FF2B5EF4-FFF2-40B4-BE49-F238E27FC236}">
                    <a16:creationId xmlns:a16="http://schemas.microsoft.com/office/drawing/2014/main" id="{22F5CF70-95AA-0BC4-9B52-613EF0AF2FF2}"/>
                  </a:ext>
                </a:extLst>
              </p:cNvPr>
              <p:cNvSpPr/>
              <p:nvPr/>
            </p:nvSpPr>
            <p:spPr>
              <a:xfrm rot="13515920" flipV="1">
                <a:off x="5694608" y="2958762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D6D5C58E-3438-95CB-40ED-426A5F701E83}"/>
                  </a:ext>
                </a:extLst>
              </p:cNvPr>
              <p:cNvSpPr/>
              <p:nvPr/>
            </p:nvSpPr>
            <p:spPr>
              <a:xfrm rot="13515920" flipV="1">
                <a:off x="6188289" y="344847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Rectangle: Rounded Corners 256">
                <a:extLst>
                  <a:ext uri="{FF2B5EF4-FFF2-40B4-BE49-F238E27FC236}">
                    <a16:creationId xmlns:a16="http://schemas.microsoft.com/office/drawing/2014/main" id="{ECBA97EC-696F-D980-4F2A-E278F406BB5F}"/>
                  </a:ext>
                </a:extLst>
              </p:cNvPr>
              <p:cNvSpPr/>
              <p:nvPr/>
            </p:nvSpPr>
            <p:spPr>
              <a:xfrm rot="14825833" flipV="1">
                <a:off x="6128484" y="3437500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" name="Rectangle: Rounded Corners 257">
                <a:extLst>
                  <a:ext uri="{FF2B5EF4-FFF2-40B4-BE49-F238E27FC236}">
                    <a16:creationId xmlns:a16="http://schemas.microsoft.com/office/drawing/2014/main" id="{964ECEBB-C8E2-1DB0-2BE2-B8F344B5E60D}"/>
                  </a:ext>
                </a:extLst>
              </p:cNvPr>
              <p:cNvSpPr/>
              <p:nvPr/>
            </p:nvSpPr>
            <p:spPr>
              <a:xfrm rot="14825833" flipV="1">
                <a:off x="5936577" y="2972826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BCCAEEF2-CA31-A335-65C7-871644917761}"/>
                  </a:ext>
                </a:extLst>
              </p:cNvPr>
              <p:cNvSpPr/>
              <p:nvPr/>
            </p:nvSpPr>
            <p:spPr>
              <a:xfrm>
                <a:off x="6047039" y="3111665"/>
                <a:ext cx="251849" cy="252000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EBC76E35-8FB4-CD85-E0EA-63E83203DD53}"/>
                  </a:ext>
                </a:extLst>
              </p:cNvPr>
              <p:cNvSpPr/>
              <p:nvPr/>
            </p:nvSpPr>
            <p:spPr>
              <a:xfrm rot="12174087" flipV="1">
                <a:off x="5801158" y="3110924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Rectangle: Rounded Corners 260">
                <a:extLst>
                  <a:ext uri="{FF2B5EF4-FFF2-40B4-BE49-F238E27FC236}">
                    <a16:creationId xmlns:a16="http://schemas.microsoft.com/office/drawing/2014/main" id="{94DD83A7-8B45-9D11-2B11-F9FD61444D0C}"/>
                  </a:ext>
                </a:extLst>
              </p:cNvPr>
              <p:cNvSpPr/>
              <p:nvPr/>
            </p:nvSpPr>
            <p:spPr>
              <a:xfrm rot="12174087" flipV="1">
                <a:off x="6262490" y="3299561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Rectangle: Rounded Corners 261">
                <a:extLst>
                  <a:ext uri="{FF2B5EF4-FFF2-40B4-BE49-F238E27FC236}">
                    <a16:creationId xmlns:a16="http://schemas.microsoft.com/office/drawing/2014/main" id="{E5C9561D-D9DE-C156-A6D6-131F58553BF3}"/>
                  </a:ext>
                </a:extLst>
              </p:cNvPr>
              <p:cNvSpPr/>
              <p:nvPr/>
            </p:nvSpPr>
            <p:spPr>
              <a:xfrm rot="9384873" flipV="1">
                <a:off x="5803177" y="329945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" name="Rectangle: Rounded Corners 262">
                <a:extLst>
                  <a:ext uri="{FF2B5EF4-FFF2-40B4-BE49-F238E27FC236}">
                    <a16:creationId xmlns:a16="http://schemas.microsoft.com/office/drawing/2014/main" id="{E74E227C-CD87-08D3-7F60-A2019FCBA10C}"/>
                  </a:ext>
                </a:extLst>
              </p:cNvPr>
              <p:cNvSpPr/>
              <p:nvPr/>
            </p:nvSpPr>
            <p:spPr>
              <a:xfrm rot="9384873" flipV="1">
                <a:off x="6263322" y="3106882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35B9234D-76AA-02BB-3578-2895B10480E2}"/>
                  </a:ext>
                </a:extLst>
              </p:cNvPr>
              <p:cNvSpPr/>
              <p:nvPr/>
            </p:nvSpPr>
            <p:spPr>
              <a:xfrm rot="6769097" flipV="1">
                <a:off x="5939516" y="343531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Rectangle: Rounded Corners 264">
                <a:extLst>
                  <a:ext uri="{FF2B5EF4-FFF2-40B4-BE49-F238E27FC236}">
                    <a16:creationId xmlns:a16="http://schemas.microsoft.com/office/drawing/2014/main" id="{5A15C3ED-80FE-48E3-3FC2-7C5E267C83E7}"/>
                  </a:ext>
                </a:extLst>
              </p:cNvPr>
              <p:cNvSpPr/>
              <p:nvPr/>
            </p:nvSpPr>
            <p:spPr>
              <a:xfrm rot="6769097" flipV="1">
                <a:off x="6129285" y="2970525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B54F4036-CAD7-383F-83A0-3AA8BC6E9369}"/>
                </a:ext>
              </a:extLst>
            </p:cNvPr>
            <p:cNvGrpSpPr/>
            <p:nvPr/>
          </p:nvGrpSpPr>
          <p:grpSpPr>
            <a:xfrm>
              <a:off x="6405399" y="1879348"/>
              <a:ext cx="2177663" cy="707886"/>
              <a:chOff x="3851798" y="3883202"/>
              <a:chExt cx="2177663" cy="707886"/>
            </a:xfrm>
          </p:grpSpPr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137D4511-6304-209F-0537-EDC918206B5E}"/>
                  </a:ext>
                </a:extLst>
              </p:cNvPr>
              <p:cNvSpPr/>
              <p:nvPr/>
            </p:nvSpPr>
            <p:spPr>
              <a:xfrm rot="10800000">
                <a:off x="3905248" y="3920178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C4B815AE-A4A2-7B51-54FA-C0444EB6D53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22454" y="4210723"/>
                <a:ext cx="1003665" cy="351385"/>
                <a:chOff x="7481202" y="5115644"/>
                <a:chExt cx="1338577" cy="351385"/>
              </a:xfrm>
            </p:grpSpPr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B65846E7-FEF1-67EC-A998-691D6DE5BA71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7F121ED1-E14B-21CF-014B-EADB8EB4A4F8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2BAB9C85-97D9-5F9F-BD51-D689FFD68DA1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0" name="ZoneTexte 28">
                <a:extLst>
                  <a:ext uri="{FF2B5EF4-FFF2-40B4-BE49-F238E27FC236}">
                    <a16:creationId xmlns:a16="http://schemas.microsoft.com/office/drawing/2014/main" id="{4B534DD3-14BD-55DF-0ED3-036B7DCEF7B1}"/>
                  </a:ext>
                </a:extLst>
              </p:cNvPr>
              <p:cNvSpPr txBox="1"/>
              <p:nvPr/>
            </p:nvSpPr>
            <p:spPr>
              <a:xfrm>
                <a:off x="3851798" y="3883202"/>
                <a:ext cx="2177663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Single Frequency</a:t>
                </a: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Laser</a:t>
                </a:r>
              </a:p>
            </p:txBody>
          </p:sp>
        </p:grp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15EAF7BD-5262-1D4C-107F-E2EF03DF5E97}"/>
                </a:ext>
              </a:extLst>
            </p:cNvPr>
            <p:cNvSpPr txBox="1"/>
            <p:nvPr/>
          </p:nvSpPr>
          <p:spPr>
            <a:xfrm>
              <a:off x="6057993" y="2548082"/>
              <a:ext cx="3306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Ultra-narrow, multi-wavelength laser system</a:t>
              </a: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21903CF1-99A3-0C26-1F2E-4F56E449E6B0}"/>
              </a:ext>
            </a:extLst>
          </p:cNvPr>
          <p:cNvGrpSpPr/>
          <p:nvPr/>
        </p:nvGrpSpPr>
        <p:grpSpPr>
          <a:xfrm>
            <a:off x="9000015" y="1598327"/>
            <a:ext cx="2948485" cy="1779960"/>
            <a:chOff x="9000015" y="1598327"/>
            <a:chExt cx="2948485" cy="1779960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609D0A67-73BE-E19C-45CC-6BB0B2D1E5EB}"/>
                </a:ext>
              </a:extLst>
            </p:cNvPr>
            <p:cNvGrpSpPr/>
            <p:nvPr/>
          </p:nvGrpSpPr>
          <p:grpSpPr>
            <a:xfrm>
              <a:off x="9647465" y="1598327"/>
              <a:ext cx="1809818" cy="1779960"/>
              <a:chOff x="9209584" y="3270287"/>
              <a:chExt cx="1809818" cy="1779960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A61ECC4D-3961-4815-E681-E954F6D505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3E3D96E9-26EF-7972-F607-72C62F9C11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DD0A3498-81FC-60FD-8E3C-7410EB0CF7B6}"/>
                </a:ext>
              </a:extLst>
            </p:cNvPr>
            <p:cNvGrpSpPr/>
            <p:nvPr/>
          </p:nvGrpSpPr>
          <p:grpSpPr>
            <a:xfrm>
              <a:off x="9554826" y="1885747"/>
              <a:ext cx="1692492" cy="400110"/>
              <a:chOff x="6873722" y="4814541"/>
              <a:chExt cx="3137734" cy="400110"/>
            </a:xfrm>
          </p:grpSpPr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06DBE0BB-F25B-8D91-7CCE-6D3FEA0EEDF1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ZoneTexte 28">
                <a:extLst>
                  <a:ext uri="{FF2B5EF4-FFF2-40B4-BE49-F238E27FC236}">
                    <a16:creationId xmlns:a16="http://schemas.microsoft.com/office/drawing/2014/main" id="{D5EBE0C7-9FA4-5692-EE40-B5BC8975F13D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AstroMesh</a:t>
                </a:r>
                <a:endPara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</p:txBody>
          </p:sp>
        </p:grpSp>
        <p:pic>
          <p:nvPicPr>
            <p:cNvPr id="219" name="Graphic 218" descr="Satellite with solid fill">
              <a:extLst>
                <a:ext uri="{FF2B5EF4-FFF2-40B4-BE49-F238E27FC236}">
                  <a16:creationId xmlns:a16="http://schemas.microsoft.com/office/drawing/2014/main" id="{3C74B396-0C2B-555C-D202-7937D0F09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042261" y="2285857"/>
              <a:ext cx="863994" cy="864000"/>
            </a:xfrm>
            <a:prstGeom prst="rect">
              <a:avLst/>
            </a:prstGeom>
          </p:spPr>
        </p:pic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4D1FD8A7-4350-7C79-3B10-43EB960C7190}"/>
                </a:ext>
              </a:extLst>
            </p:cNvPr>
            <p:cNvSpPr txBox="1"/>
            <p:nvPr/>
          </p:nvSpPr>
          <p:spPr>
            <a:xfrm>
              <a:off x="9000015" y="2246099"/>
              <a:ext cx="29484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Satellite mesh networking with radiation monitoring</a:t>
              </a:r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546BD49F-8C93-F1F4-1943-19B38BEC54C4}"/>
              </a:ext>
            </a:extLst>
          </p:cNvPr>
          <p:cNvGrpSpPr/>
          <p:nvPr/>
        </p:nvGrpSpPr>
        <p:grpSpPr>
          <a:xfrm>
            <a:off x="316619" y="4132407"/>
            <a:ext cx="2626920" cy="1779960"/>
            <a:chOff x="502178" y="3990167"/>
            <a:chExt cx="2626920" cy="1779960"/>
          </a:xfrm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1F492C85-DE97-E78B-6D8C-ABEF716A074C}"/>
                </a:ext>
              </a:extLst>
            </p:cNvPr>
            <p:cNvGrpSpPr/>
            <p:nvPr/>
          </p:nvGrpSpPr>
          <p:grpSpPr>
            <a:xfrm>
              <a:off x="1011123" y="3990167"/>
              <a:ext cx="1809818" cy="1779960"/>
              <a:chOff x="9209584" y="3270287"/>
              <a:chExt cx="1809818" cy="1779960"/>
            </a:xfrm>
          </p:grpSpPr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8D1F2CFA-4DA9-A67C-B4C2-F3D674A026B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02432DB9-A289-1DB5-84AF-1996E3BC447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54A8D65E-A262-BB27-01D8-74EE69C75D26}"/>
                </a:ext>
              </a:extLst>
            </p:cNvPr>
            <p:cNvGrpSpPr/>
            <p:nvPr/>
          </p:nvGrpSpPr>
          <p:grpSpPr>
            <a:xfrm>
              <a:off x="804116" y="4178653"/>
              <a:ext cx="1976030" cy="400110"/>
              <a:chOff x="6873722" y="4814541"/>
              <a:chExt cx="3111225" cy="400110"/>
            </a:xfrm>
          </p:grpSpPr>
          <p:sp>
            <p:nvSpPr>
              <p:cNvPr id="202" name="Rectangle: Rounded Corners 201">
                <a:extLst>
                  <a:ext uri="{FF2B5EF4-FFF2-40B4-BE49-F238E27FC236}">
                    <a16:creationId xmlns:a16="http://schemas.microsoft.com/office/drawing/2014/main" id="{DB095068-611C-D27D-69CA-2CE1201E1DC6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ZoneTexte 28">
                <a:extLst>
                  <a:ext uri="{FF2B5EF4-FFF2-40B4-BE49-F238E27FC236}">
                    <a16:creationId xmlns:a16="http://schemas.microsoft.com/office/drawing/2014/main" id="{C46C4B86-091B-00CB-56F0-239345A1EE72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1122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White Rabbit</a:t>
                </a:r>
              </a:p>
            </p:txBody>
          </p:sp>
        </p:grpSp>
        <p:pic>
          <p:nvPicPr>
            <p:cNvPr id="220" name="Graphic 219" descr="Stopwatch with solid fill">
              <a:extLst>
                <a:ext uri="{FF2B5EF4-FFF2-40B4-BE49-F238E27FC236}">
                  <a16:creationId xmlns:a16="http://schemas.microsoft.com/office/drawing/2014/main" id="{2BEE6965-3AC5-DC6C-5562-B9C3B8CA8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311637" y="4525831"/>
              <a:ext cx="1008002" cy="1008000"/>
            </a:xfrm>
            <a:prstGeom prst="rect">
              <a:avLst/>
            </a:prstGeom>
          </p:spPr>
        </p:pic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EA9D7F4-957C-A225-539D-16C30F7B0B78}"/>
                </a:ext>
              </a:extLst>
            </p:cNvPr>
            <p:cNvSpPr txBox="1"/>
            <p:nvPr/>
          </p:nvSpPr>
          <p:spPr>
            <a:xfrm>
              <a:off x="502178" y="4656202"/>
              <a:ext cx="2626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Sub-nano second time synchronization</a:t>
              </a: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A126E96B-B931-DD94-6D5C-27C53CC318B9}"/>
              </a:ext>
            </a:extLst>
          </p:cNvPr>
          <p:cNvGrpSpPr/>
          <p:nvPr/>
        </p:nvGrpSpPr>
        <p:grpSpPr>
          <a:xfrm>
            <a:off x="2968369" y="4039872"/>
            <a:ext cx="2626920" cy="1779960"/>
            <a:chOff x="3187825" y="3897632"/>
            <a:chExt cx="2626920" cy="1779960"/>
          </a:xfrm>
        </p:grpSpPr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8F7149BE-D997-47C5-7A1E-D8202374F346}"/>
                </a:ext>
              </a:extLst>
            </p:cNvPr>
            <p:cNvGrpSpPr/>
            <p:nvPr/>
          </p:nvGrpSpPr>
          <p:grpSpPr>
            <a:xfrm>
              <a:off x="3695695" y="3897632"/>
              <a:ext cx="1809818" cy="1779960"/>
              <a:chOff x="9209584" y="3270287"/>
              <a:chExt cx="1809818" cy="1779960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6780AC37-CBE7-E565-C1ED-EF4CDF62FC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73B7722-FA0A-72B9-3ADD-C85EC17022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4F46AE39-4FF0-8532-E4AC-5BD08C390312}"/>
                </a:ext>
              </a:extLst>
            </p:cNvPr>
            <p:cNvGrpSpPr/>
            <p:nvPr/>
          </p:nvGrpSpPr>
          <p:grpSpPr>
            <a:xfrm>
              <a:off x="3741209" y="4178653"/>
              <a:ext cx="1170784" cy="400110"/>
              <a:chOff x="6873722" y="4814541"/>
              <a:chExt cx="3137734" cy="400110"/>
            </a:xfrm>
          </p:grpSpPr>
          <p:sp>
            <p:nvSpPr>
              <p:cNvPr id="205" name="Rectangle: Rounded Corners 204">
                <a:extLst>
                  <a:ext uri="{FF2B5EF4-FFF2-40B4-BE49-F238E27FC236}">
                    <a16:creationId xmlns:a16="http://schemas.microsoft.com/office/drawing/2014/main" id="{E773CDD7-F386-B25B-C961-D92A8733FF69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ZoneTexte 28">
                <a:extLst>
                  <a:ext uri="{FF2B5EF4-FFF2-40B4-BE49-F238E27FC236}">
                    <a16:creationId xmlns:a16="http://schemas.microsoft.com/office/drawing/2014/main" id="{EFF5257E-4460-58B4-4CAA-696BCA0500FE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Rucio</a:t>
                </a:r>
              </a:p>
            </p:txBody>
          </p:sp>
        </p:grpSp>
        <p:pic>
          <p:nvPicPr>
            <p:cNvPr id="221" name="Graphic 220" descr="Internet Of Things with solid fill">
              <a:extLst>
                <a:ext uri="{FF2B5EF4-FFF2-40B4-BE49-F238E27FC236}">
                  <a16:creationId xmlns:a16="http://schemas.microsoft.com/office/drawing/2014/main" id="{01380271-E87C-DD49-2405-23A0F32AB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085731" y="4618130"/>
              <a:ext cx="864001" cy="864000"/>
            </a:xfrm>
            <a:prstGeom prst="rect">
              <a:avLst/>
            </a:prstGeom>
          </p:spPr>
        </p:pic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E1993B8C-E801-85B0-62FE-E04877EB7729}"/>
                </a:ext>
              </a:extLst>
            </p:cNvPr>
            <p:cNvSpPr txBox="1"/>
            <p:nvPr/>
          </p:nvSpPr>
          <p:spPr>
            <a:xfrm>
              <a:off x="3187825" y="4532596"/>
              <a:ext cx="2626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Management of large, distributed datasets</a:t>
              </a:r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495A9A75-8EF6-E77D-74CF-DC0F69EAB3CA}"/>
              </a:ext>
            </a:extLst>
          </p:cNvPr>
          <p:cNvGrpSpPr/>
          <p:nvPr/>
        </p:nvGrpSpPr>
        <p:grpSpPr>
          <a:xfrm>
            <a:off x="5825503" y="4039872"/>
            <a:ext cx="2626920" cy="1779960"/>
            <a:chOff x="6044959" y="3897632"/>
            <a:chExt cx="2626920" cy="1779960"/>
          </a:xfrm>
        </p:grpSpPr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1DD0D5C6-2274-DE0D-C782-9FF8DDA8436A}"/>
                </a:ext>
              </a:extLst>
            </p:cNvPr>
            <p:cNvGrpSpPr/>
            <p:nvPr/>
          </p:nvGrpSpPr>
          <p:grpSpPr>
            <a:xfrm>
              <a:off x="6569060" y="3897632"/>
              <a:ext cx="1809818" cy="1779960"/>
              <a:chOff x="9209584" y="3270287"/>
              <a:chExt cx="1809818" cy="1779960"/>
            </a:xfrm>
          </p:grpSpPr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434219DD-45CE-7703-19D7-88C7467B555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DFCF8D2B-1D2A-8DAB-822E-8AB381EFF7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pic>
          <p:nvPicPr>
            <p:cNvPr id="222" name="Graphic 221" descr="Snowflake with solid fill">
              <a:extLst>
                <a:ext uri="{FF2B5EF4-FFF2-40B4-BE49-F238E27FC236}">
                  <a16:creationId xmlns:a16="http://schemas.microsoft.com/office/drawing/2014/main" id="{C70B0628-5A12-92CB-FA1B-2E079FD1F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767514" y="4481122"/>
              <a:ext cx="1188000" cy="1188000"/>
            </a:xfrm>
            <a:prstGeom prst="rect">
              <a:avLst/>
            </a:prstGeom>
          </p:spPr>
        </p:pic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50A79CD9-5176-24D9-4999-C297A7398CDC}"/>
                </a:ext>
              </a:extLst>
            </p:cNvPr>
            <p:cNvGrpSpPr/>
            <p:nvPr/>
          </p:nvGrpSpPr>
          <p:grpSpPr>
            <a:xfrm>
              <a:off x="6182305" y="4215629"/>
              <a:ext cx="2051988" cy="641930"/>
              <a:chOff x="6560257" y="4215629"/>
              <a:chExt cx="2051988" cy="641930"/>
            </a:xfrm>
          </p:grpSpPr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FCD87151-30A5-B293-C776-B60ABF2B1043}"/>
                  </a:ext>
                </a:extLst>
              </p:cNvPr>
              <p:cNvSpPr/>
              <p:nvPr/>
            </p:nvSpPr>
            <p:spPr>
              <a:xfrm rot="10800000">
                <a:off x="6560257" y="4215629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93" name="Group 192">
                <a:extLst>
                  <a:ext uri="{FF2B5EF4-FFF2-40B4-BE49-F238E27FC236}">
                    <a16:creationId xmlns:a16="http://schemas.microsoft.com/office/drawing/2014/main" id="{CF3B97BA-BE3F-2CE4-3DE3-BD49ECE77E8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38637" y="4506174"/>
                <a:ext cx="1295228" cy="351385"/>
                <a:chOff x="7481202" y="5115644"/>
                <a:chExt cx="1338577" cy="351385"/>
              </a:xfrm>
            </p:grpSpPr>
            <p:sp>
              <p:nvSpPr>
                <p:cNvPr id="195" name="Rectangle: Rounded Corners 194">
                  <a:extLst>
                    <a:ext uri="{FF2B5EF4-FFF2-40B4-BE49-F238E27FC236}">
                      <a16:creationId xmlns:a16="http://schemas.microsoft.com/office/drawing/2014/main" id="{EA31CF4C-0DCD-82DA-628E-9DBCADDB5E0E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id="{DA7B27A5-3B64-11F9-340A-FCAEEC1742F1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id="{3C986BD1-E208-0616-99B5-0863B1146575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94" name="ZoneTexte 28">
              <a:extLst>
                <a:ext uri="{FF2B5EF4-FFF2-40B4-BE49-F238E27FC236}">
                  <a16:creationId xmlns:a16="http://schemas.microsoft.com/office/drawing/2014/main" id="{6133A62B-77C1-0AC2-F749-79C515C8E77B}"/>
                </a:ext>
              </a:extLst>
            </p:cNvPr>
            <p:cNvSpPr txBox="1"/>
            <p:nvPr/>
          </p:nvSpPr>
          <p:spPr>
            <a:xfrm>
              <a:off x="6128114" y="4178653"/>
              <a:ext cx="2177663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2000" b="1" dirty="0" err="1">
                  <a:solidFill>
                    <a:schemeClr val="bg1"/>
                  </a:solidFill>
                  <a:latin typeface="Barlow SemiBold" panose="00000700000000000000" pitchFamily="2" charset="0"/>
                </a:rPr>
                <a:t>Ultralight</a:t>
              </a:r>
              <a:r>
                <a: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rPr>
                <a:t> Carbon</a:t>
              </a:r>
            </a:p>
            <a:p>
              <a:pPr lvl="0" algn="ctr"/>
              <a:r>
                <a:rPr lang="fr-FR" sz="2000" b="1" dirty="0" err="1">
                  <a:solidFill>
                    <a:schemeClr val="bg1"/>
                  </a:solidFill>
                  <a:latin typeface="Barlow SemiBold" panose="00000700000000000000" pitchFamily="2" charset="0"/>
                </a:rPr>
                <a:t>Coldplate</a:t>
              </a:r>
              <a:endParaRPr lang="fr-FR" sz="2000" b="1" dirty="0">
                <a:solidFill>
                  <a:schemeClr val="bg1"/>
                </a:solidFill>
                <a:latin typeface="Barlow SemiBold" panose="00000700000000000000" pitchFamily="2" charset="0"/>
              </a:endParaRP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5E349651-A962-C568-F9DE-13C2DFE72176}"/>
                </a:ext>
              </a:extLst>
            </p:cNvPr>
            <p:cNvSpPr txBox="1"/>
            <p:nvPr/>
          </p:nvSpPr>
          <p:spPr>
            <a:xfrm>
              <a:off x="6044959" y="4825945"/>
              <a:ext cx="2626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Lightweight thermal management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021E0436-9D0B-029C-9BC7-65DB953BAE6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32" b="89768" l="3606" r="99788">
                        <a14:foregroundMark x1="78897" y1="46123" x2="81124" y2="44125"/>
                        <a14:foregroundMark x1="92471" y1="42526" x2="90668" y2="48201"/>
                        <a14:foregroundMark x1="94698" y1="45484" x2="99788" y2="41886"/>
                        <a14:foregroundMark x1="76458" y1="46123" x2="82609" y2="42126"/>
                        <a14:foregroundMark x1="9650" y1="38529" x2="3606" y2="44045"/>
                        <a14:foregroundMark x1="3606" y1="44045" x2="10180" y2="48681"/>
                        <a14:foregroundMark x1="35313" y1="21343" x2="35313" y2="21343"/>
                        <a14:foregroundMark x1="35631" y1="20783" x2="35313" y2="20783"/>
                        <a14:foregroundMark x1="36267" y1="22142" x2="35737" y2="20224"/>
                        <a14:foregroundMark x1="34252" y1="21503" x2="35949" y2="20624"/>
                        <a14:backgroundMark x1="2757" y1="51559" x2="12089" y2="58673"/>
                        <a14:backgroundMark x1="12089" y1="58673" x2="13150" y2="58753"/>
                        <a14:backgroundMark x1="35313" y1="72822" x2="52598" y2="80176"/>
                        <a14:backgroundMark x1="28314" y1="74021" x2="34571" y2="69784"/>
                        <a14:backgroundMark x1="34358" y1="68665" x2="34358" y2="68665"/>
                        <a14:backgroundMark x1="35207" y1="67306" x2="35207" y2="67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177" b="19050"/>
          <a:stretch/>
        </p:blipFill>
        <p:spPr>
          <a:xfrm rot="20439132">
            <a:off x="9405192" y="3625583"/>
            <a:ext cx="2291164" cy="19080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8B54ADC-C229-C469-2E41-FE3FE2FCB1BB}"/>
              </a:ext>
            </a:extLst>
          </p:cNvPr>
          <p:cNvGrpSpPr/>
          <p:nvPr/>
        </p:nvGrpSpPr>
        <p:grpSpPr>
          <a:xfrm>
            <a:off x="8668740" y="5147538"/>
            <a:ext cx="2626920" cy="707886"/>
            <a:chOff x="8030269" y="5048947"/>
            <a:chExt cx="2626920" cy="707886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8E830A7-91F8-4886-D14E-E81278AB9706}"/>
                </a:ext>
              </a:extLst>
            </p:cNvPr>
            <p:cNvSpPr/>
            <p:nvPr/>
          </p:nvSpPr>
          <p:spPr>
            <a:xfrm rot="20613315" flipH="1" flipV="1">
              <a:off x="8131277" y="5335603"/>
              <a:ext cx="258446" cy="121875"/>
            </a:xfrm>
            <a:custGeom>
              <a:avLst/>
              <a:gdLst>
                <a:gd name="connsiteX0" fmla="*/ 0 w 528320"/>
                <a:gd name="connsiteY0" fmla="*/ 0 h 311237"/>
                <a:gd name="connsiteX1" fmla="*/ 528320 w 528320"/>
                <a:gd name="connsiteY1" fmla="*/ 0 h 311237"/>
                <a:gd name="connsiteX2" fmla="*/ 528320 w 528320"/>
                <a:gd name="connsiteY2" fmla="*/ 147596 h 311237"/>
                <a:gd name="connsiteX3" fmla="*/ 507555 w 528320"/>
                <a:gd name="connsiteY3" fmla="*/ 149529 h 311237"/>
                <a:gd name="connsiteX4" fmla="*/ 343945 w 528320"/>
                <a:gd name="connsiteY4" fmla="*/ 300576 h 311237"/>
                <a:gd name="connsiteX5" fmla="*/ 342781 w 528320"/>
                <a:gd name="connsiteY5" fmla="*/ 311237 h 311237"/>
                <a:gd name="connsiteX6" fmla="*/ 0 w 528320"/>
                <a:gd name="connsiteY6" fmla="*/ 311237 h 311237"/>
                <a:gd name="connsiteX7" fmla="*/ 0 w 528320"/>
                <a:gd name="connsiteY7" fmla="*/ 0 h 31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8320" h="311237">
                  <a:moveTo>
                    <a:pt x="0" y="0"/>
                  </a:moveTo>
                  <a:lnTo>
                    <a:pt x="528320" y="0"/>
                  </a:lnTo>
                  <a:lnTo>
                    <a:pt x="528320" y="147596"/>
                  </a:lnTo>
                  <a:lnTo>
                    <a:pt x="507555" y="149529"/>
                  </a:lnTo>
                  <a:cubicBezTo>
                    <a:pt x="425432" y="165043"/>
                    <a:pt x="360750" y="224759"/>
                    <a:pt x="343945" y="300576"/>
                  </a:cubicBezTo>
                  <a:lnTo>
                    <a:pt x="342781" y="311237"/>
                  </a:lnTo>
                  <a:lnTo>
                    <a:pt x="0" y="311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0F59E6F-B47F-60D2-F3E0-7731F5043D45}"/>
                </a:ext>
              </a:extLst>
            </p:cNvPr>
            <p:cNvGrpSpPr/>
            <p:nvPr/>
          </p:nvGrpSpPr>
          <p:grpSpPr>
            <a:xfrm>
              <a:off x="8030269" y="5048947"/>
              <a:ext cx="2626920" cy="707886"/>
              <a:chOff x="8343536" y="5009533"/>
              <a:chExt cx="2626920" cy="707886"/>
            </a:xfrm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33E38769-9EDB-1FC7-C358-A96A63F16A86}"/>
                  </a:ext>
                </a:extLst>
              </p:cNvPr>
              <p:cNvSpPr/>
              <p:nvPr/>
            </p:nvSpPr>
            <p:spPr>
              <a:xfrm rot="10800000">
                <a:off x="8515309" y="5056146"/>
                <a:ext cx="2302447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BAB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EEC13C7A-8520-75C2-C245-679EAFD57ADA}"/>
                  </a:ext>
                </a:extLst>
              </p:cNvPr>
              <p:cNvGrpSpPr/>
              <p:nvPr/>
            </p:nvGrpSpPr>
            <p:grpSpPr>
              <a:xfrm>
                <a:off x="8398729" y="5281582"/>
                <a:ext cx="2516533" cy="424417"/>
                <a:chOff x="7062192" y="5061728"/>
                <a:chExt cx="1764310" cy="424417"/>
              </a:xfrm>
            </p:grpSpPr>
            <p:sp>
              <p:nvSpPr>
                <p:cNvPr id="13" name="Rectangle: Rounded Corners 12">
                  <a:extLst>
                    <a:ext uri="{FF2B5EF4-FFF2-40B4-BE49-F238E27FC236}">
                      <a16:creationId xmlns:a16="http://schemas.microsoft.com/office/drawing/2014/main" id="{22293371-CB4A-85A8-C88D-653F2B51564D}"/>
                    </a:ext>
                  </a:extLst>
                </p:cNvPr>
                <p:cNvSpPr/>
                <p:nvPr/>
              </p:nvSpPr>
              <p:spPr>
                <a:xfrm rot="10800000">
                  <a:off x="7062192" y="5161182"/>
                  <a:ext cx="1764310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BAB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C0D8E22F-5DD6-9ABF-9F89-F4407767A9A3}"/>
                    </a:ext>
                  </a:extLst>
                </p:cNvPr>
                <p:cNvSpPr/>
                <p:nvPr/>
              </p:nvSpPr>
              <p:spPr>
                <a:xfrm rot="1506929" flipV="1">
                  <a:off x="8622654" y="5061728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AB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2" name="ZoneTexte 28">
                <a:hlinkClick r:id="rId14"/>
                <a:extLst>
                  <a:ext uri="{FF2B5EF4-FFF2-40B4-BE49-F238E27FC236}">
                    <a16:creationId xmlns:a16="http://schemas.microsoft.com/office/drawing/2014/main" id="{920AECBC-9514-EA1D-E837-835F60AB0C19}"/>
                  </a:ext>
                </a:extLst>
              </p:cNvPr>
              <p:cNvSpPr txBox="1"/>
              <p:nvPr/>
            </p:nvSpPr>
            <p:spPr>
              <a:xfrm>
                <a:off x="8343536" y="5009533"/>
                <a:ext cx="2626920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35 CVC Prototypes</a:t>
                </a:r>
              </a:p>
              <a:p>
                <a:pPr lvl="0" algn="ctr"/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available</a:t>
                </a:r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 for </a:t>
                </a:r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testing</a:t>
                </a:r>
                <a:endParaRPr lang="fr-FR" sz="2000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</p:txBody>
          </p:sp>
        </p:grpSp>
      </p:grpSp>
      <p:sp>
        <p:nvSpPr>
          <p:cNvPr id="2" name="Footer Placeholder 13">
            <a:extLst>
              <a:ext uri="{FF2B5EF4-FFF2-40B4-BE49-F238E27FC236}">
                <a16:creationId xmlns:a16="http://schemas.microsoft.com/office/drawing/2014/main" id="{A81807CD-5A7C-9851-1F90-D546A4050201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5" name="Picture 4" descr="A close-up of a logo&#10;&#10;Description automatically generated">
            <a:extLst>
              <a:ext uri="{FF2B5EF4-FFF2-40B4-BE49-F238E27FC236}">
                <a16:creationId xmlns:a16="http://schemas.microsoft.com/office/drawing/2014/main" id="{4D9F085B-8BCF-37AF-DCC3-DA00D238F45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7" name="Date Placeholder 14">
            <a:extLst>
              <a:ext uri="{FF2B5EF4-FFF2-40B4-BE49-F238E27FC236}">
                <a16:creationId xmlns:a16="http://schemas.microsoft.com/office/drawing/2014/main" id="{2B36EFE7-8994-2677-6A37-85F0D5106D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468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AB63C-2870-DD8D-B8EC-CAC495E45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Picture 230">
            <a:extLst>
              <a:ext uri="{FF2B5EF4-FFF2-40B4-BE49-F238E27FC236}">
                <a16:creationId xmlns:a16="http://schemas.microsoft.com/office/drawing/2014/main" id="{6DFF3747-F91C-5F29-A641-2B8B9A5A98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4893"/>
          <a:stretch/>
        </p:blipFill>
        <p:spPr>
          <a:xfrm>
            <a:off x="7195388" y="1651864"/>
            <a:ext cx="4996612" cy="5208150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2BD38577-2A0D-6C2B-8630-49538FA7F5C2}"/>
              </a:ext>
            </a:extLst>
          </p:cNvPr>
          <p:cNvSpPr txBox="1">
            <a:spLocks/>
          </p:cNvSpPr>
          <p:nvPr/>
        </p:nvSpPr>
        <p:spPr>
          <a:xfrm>
            <a:off x="313802" y="100714"/>
            <a:ext cx="7382398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fr-FR" sz="3600" dirty="0"/>
              <a:t>CVC Partner Network.</a:t>
            </a:r>
            <a:endParaRPr lang="en-US" sz="3600" dirty="0"/>
          </a:p>
          <a:p>
            <a:pPr algn="l"/>
            <a:r>
              <a:rPr lang="fr-FR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54 </a:t>
            </a:r>
            <a:r>
              <a:rPr lang="fr-FR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partners</a:t>
            </a:r>
            <a:r>
              <a:rPr lang="fr-FR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</a:t>
            </a:r>
            <a:r>
              <a:rPr lang="fr-FR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from</a:t>
            </a:r>
            <a:r>
              <a:rPr lang="fr-FR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16 countries </a:t>
            </a:r>
            <a:r>
              <a:rPr lang="fr-FR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pledge</a:t>
            </a:r>
            <a:r>
              <a:rPr lang="fr-FR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</a:t>
            </a:r>
            <a:r>
              <a:rPr lang="fr-FR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their</a:t>
            </a:r>
            <a:r>
              <a:rPr lang="fr-FR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support</a:t>
            </a:r>
            <a:endParaRPr lang="en-US" sz="2400" dirty="0">
              <a:solidFill>
                <a:srgbClr val="00BABC"/>
              </a:solidFill>
              <a:latin typeface="Barlow SemiBold" panose="00000700000000000000" pitchFamily="2" charset="0"/>
            </a:endParaRPr>
          </a:p>
        </p:txBody>
      </p:sp>
      <p:sp>
        <p:nvSpPr>
          <p:cNvPr id="32" name="Slide Number Placeholder 1">
            <a:extLst>
              <a:ext uri="{FF2B5EF4-FFF2-40B4-BE49-F238E27FC236}">
                <a16:creationId xmlns:a16="http://schemas.microsoft.com/office/drawing/2014/main" id="{1B3CFF85-708D-2489-171F-ED8129573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mtClean="0"/>
              <a:pPr/>
              <a:t>6</a:t>
            </a:fld>
            <a:endParaRPr lang="en-GB" dirty="0"/>
          </a:p>
        </p:txBody>
      </p: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BDE0F42E-7719-F211-5BD6-CED9D351337C}"/>
              </a:ext>
            </a:extLst>
          </p:cNvPr>
          <p:cNvGrpSpPr/>
          <p:nvPr/>
        </p:nvGrpSpPr>
        <p:grpSpPr>
          <a:xfrm>
            <a:off x="313802" y="1455304"/>
            <a:ext cx="4828057" cy="4517345"/>
            <a:chOff x="6320674" y="3201281"/>
            <a:chExt cx="4828057" cy="4517345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B7583441-842C-FF35-A299-2CB68339F66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20674" y="3201281"/>
              <a:ext cx="4828057" cy="4391770"/>
              <a:chOff x="-81963" y="1121300"/>
              <a:chExt cx="8091419" cy="7360252"/>
            </a:xfrm>
          </p:grpSpPr>
          <p:pic>
            <p:nvPicPr>
              <p:cNvPr id="59" name="Picture 58" descr="A black and grey letter c&#10;&#10;Description automatically generated">
                <a:extLst>
                  <a:ext uri="{FF2B5EF4-FFF2-40B4-BE49-F238E27FC236}">
                    <a16:creationId xmlns:a16="http://schemas.microsoft.com/office/drawing/2014/main" id="{AF994B00-24F5-E324-4EAD-D697CEB39E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7642" y="6918322"/>
                <a:ext cx="1518735" cy="234929"/>
              </a:xfrm>
              <a:prstGeom prst="rect">
                <a:avLst/>
              </a:prstGeom>
            </p:spPr>
          </p:pic>
          <p:pic>
            <p:nvPicPr>
              <p:cNvPr id="61" name="Picture 60" descr="A black background with a black square&#10;&#10;Description automatically generated with medium confidence">
                <a:extLst>
                  <a:ext uri="{FF2B5EF4-FFF2-40B4-BE49-F238E27FC236}">
                    <a16:creationId xmlns:a16="http://schemas.microsoft.com/office/drawing/2014/main" id="{40E36BAC-48AF-B08C-3DFD-9EC5A255BE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39031" y="1975400"/>
                <a:ext cx="2127919" cy="583050"/>
              </a:xfrm>
              <a:prstGeom prst="rect">
                <a:avLst/>
              </a:prstGeom>
            </p:spPr>
          </p:pic>
          <p:pic>
            <p:nvPicPr>
              <p:cNvPr id="62" name="Picture 61" descr="A black background with a black square&#10;&#10;Description automatically generated with medium confidence">
                <a:extLst>
                  <a:ext uri="{FF2B5EF4-FFF2-40B4-BE49-F238E27FC236}">
                    <a16:creationId xmlns:a16="http://schemas.microsoft.com/office/drawing/2014/main" id="{D336A40E-ACE9-2F17-6491-99FB7254D0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38864" y="5197166"/>
                <a:ext cx="1993279" cy="279516"/>
              </a:xfrm>
              <a:prstGeom prst="rect">
                <a:avLst/>
              </a:prstGeom>
            </p:spPr>
          </p:pic>
          <p:pic>
            <p:nvPicPr>
              <p:cNvPr id="64" name="Picture 63" descr="A logo of a kitchen&#10;&#10;Description automatically generated">
                <a:extLst>
                  <a:ext uri="{FF2B5EF4-FFF2-40B4-BE49-F238E27FC236}">
                    <a16:creationId xmlns:a16="http://schemas.microsoft.com/office/drawing/2014/main" id="{6EBB04B3-3884-80AC-905F-5A99A2417B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3323" y="6957361"/>
                <a:ext cx="831777" cy="831779"/>
              </a:xfrm>
              <a:prstGeom prst="rect">
                <a:avLst/>
              </a:prstGeom>
            </p:spPr>
          </p:pic>
          <p:pic>
            <p:nvPicPr>
              <p:cNvPr id="68" name="Picture 67" descr="A blue and white logo&#10;&#10;Description automatically generated">
                <a:extLst>
                  <a:ext uri="{FF2B5EF4-FFF2-40B4-BE49-F238E27FC236}">
                    <a16:creationId xmlns:a16="http://schemas.microsoft.com/office/drawing/2014/main" id="{FC1AA0D2-ABA0-8428-03ED-91D1E9C5BF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67884" y="3398040"/>
                <a:ext cx="2265437" cy="470786"/>
              </a:xfrm>
              <a:prstGeom prst="rect">
                <a:avLst/>
              </a:prstGeom>
            </p:spPr>
          </p:pic>
          <p:pic>
            <p:nvPicPr>
              <p:cNvPr id="69" name="Picture 68" descr="A blue and red text on a black background&#10;&#10;Description automatically generated">
                <a:extLst>
                  <a:ext uri="{FF2B5EF4-FFF2-40B4-BE49-F238E27FC236}">
                    <a16:creationId xmlns:a16="http://schemas.microsoft.com/office/drawing/2014/main" id="{9C529D7D-4A7F-1F6E-B2FD-80A88C67CA6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45" t="10369" r="11463" b="17292"/>
              <a:stretch/>
            </p:blipFill>
            <p:spPr>
              <a:xfrm>
                <a:off x="4138618" y="2722417"/>
                <a:ext cx="2207382" cy="617526"/>
              </a:xfrm>
              <a:prstGeom prst="rect">
                <a:avLst/>
              </a:prstGeom>
            </p:spPr>
          </p:pic>
          <p:pic>
            <p:nvPicPr>
              <p:cNvPr id="71" name="Picture 70" descr="A black and grey logo&#10;&#10;Description automatically generated">
                <a:extLst>
                  <a:ext uri="{FF2B5EF4-FFF2-40B4-BE49-F238E27FC236}">
                    <a16:creationId xmlns:a16="http://schemas.microsoft.com/office/drawing/2014/main" id="{106FDF37-EC6E-BDA9-5199-2961077A1D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54571" y="1241411"/>
                <a:ext cx="1483075" cy="631680"/>
              </a:xfrm>
              <a:prstGeom prst="rect">
                <a:avLst/>
              </a:prstGeom>
            </p:spPr>
          </p:pic>
          <p:pic>
            <p:nvPicPr>
              <p:cNvPr id="74" name="Picture 73" descr="A purple and blue text on a black background&#10;&#10;Description automatically generated">
                <a:extLst>
                  <a:ext uri="{FF2B5EF4-FFF2-40B4-BE49-F238E27FC236}">
                    <a16:creationId xmlns:a16="http://schemas.microsoft.com/office/drawing/2014/main" id="{6FA30407-389B-A1C3-2BDE-9DC68F99F5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42711" y="6126583"/>
                <a:ext cx="1702620" cy="616783"/>
              </a:xfrm>
              <a:prstGeom prst="rect">
                <a:avLst/>
              </a:prstGeom>
            </p:spPr>
          </p:pic>
          <p:pic>
            <p:nvPicPr>
              <p:cNvPr id="76" name="Picture 75" descr="A red and black logo&#10;&#10;Description automatically generated">
                <a:extLst>
                  <a:ext uri="{FF2B5EF4-FFF2-40B4-BE49-F238E27FC236}">
                    <a16:creationId xmlns:a16="http://schemas.microsoft.com/office/drawing/2014/main" id="{536618A4-80D1-829B-409B-FD16E132CD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82371" y="6902301"/>
                <a:ext cx="1450611" cy="427931"/>
              </a:xfrm>
              <a:prstGeom prst="rect">
                <a:avLst/>
              </a:prstGeom>
            </p:spPr>
          </p:pic>
          <p:pic>
            <p:nvPicPr>
              <p:cNvPr id="82" name="Picture 81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F85267BE-5AFE-CB00-55A2-19D3919FD1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10000" b="90000" l="7097" r="92581">
                            <a14:foregroundMark x1="15968" y1="34333" x2="15968" y2="34333"/>
                            <a14:foregroundMark x1="25161" y1="35667" x2="25161" y2="35667"/>
                            <a14:foregroundMark x1="7097" y1="54000" x2="7097" y2="54000"/>
                            <a14:foregroundMark x1="38548" y1="47000" x2="38548" y2="47000"/>
                            <a14:foregroundMark x1="52097" y1="43333" x2="52097" y2="43333"/>
                            <a14:foregroundMark x1="57258" y1="43667" x2="57258" y2="43667"/>
                            <a14:foregroundMark x1="68387" y1="42667" x2="68387" y2="42667"/>
                            <a14:foregroundMark x1="74677" y1="44000" x2="74677" y2="44000"/>
                            <a14:foregroundMark x1="92581" y1="41667" x2="92581" y2="416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1252" y="4523218"/>
                <a:ext cx="1651801" cy="799259"/>
              </a:xfrm>
              <a:prstGeom prst="rect">
                <a:avLst/>
              </a:prstGeom>
            </p:spPr>
          </p:pic>
          <p:pic>
            <p:nvPicPr>
              <p:cNvPr id="83" name="Picture 82" descr="A logo with black text&#10;&#10;Description automatically generated">
                <a:extLst>
                  <a:ext uri="{FF2B5EF4-FFF2-40B4-BE49-F238E27FC236}">
                    <a16:creationId xmlns:a16="http://schemas.microsoft.com/office/drawing/2014/main" id="{B8A90DA6-FEF3-B8EA-041F-F2C6C5FE97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4549" b="34628"/>
              <a:stretch/>
            </p:blipFill>
            <p:spPr>
              <a:xfrm>
                <a:off x="3234821" y="2099824"/>
                <a:ext cx="1633538" cy="503521"/>
              </a:xfrm>
              <a:prstGeom prst="rect">
                <a:avLst/>
              </a:prstGeom>
            </p:spPr>
          </p:pic>
          <p:pic>
            <p:nvPicPr>
              <p:cNvPr id="88" name="Graphic 87">
                <a:extLst>
                  <a:ext uri="{FF2B5EF4-FFF2-40B4-BE49-F238E27FC236}">
                    <a16:creationId xmlns:a16="http://schemas.microsoft.com/office/drawing/2014/main" id="{304284CB-259E-6272-F32D-533BA31837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4169343" y="1193705"/>
                <a:ext cx="1565097" cy="626038"/>
              </a:xfrm>
              <a:prstGeom prst="rect">
                <a:avLst/>
              </a:prstGeom>
            </p:spPr>
          </p:pic>
          <p:pic>
            <p:nvPicPr>
              <p:cNvPr id="90" name="Picture 89" descr="A black background with orange text&#10;&#10;Description automatically generated">
                <a:extLst>
                  <a:ext uri="{FF2B5EF4-FFF2-40B4-BE49-F238E27FC236}">
                    <a16:creationId xmlns:a16="http://schemas.microsoft.com/office/drawing/2014/main" id="{A16CC428-9A56-C7F5-A918-032823DF2C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82" t="40338" r="7647" b="40862"/>
              <a:stretch/>
            </p:blipFill>
            <p:spPr>
              <a:xfrm>
                <a:off x="2901501" y="8231431"/>
                <a:ext cx="2819399" cy="249161"/>
              </a:xfrm>
              <a:prstGeom prst="rect">
                <a:avLst/>
              </a:prstGeom>
            </p:spPr>
          </p:pic>
          <p:pic>
            <p:nvPicPr>
              <p:cNvPr id="93" name="Picture 92" descr="A logo for a company&#10;&#10;Description automatically generated">
                <a:extLst>
                  <a:ext uri="{FF2B5EF4-FFF2-40B4-BE49-F238E27FC236}">
                    <a16:creationId xmlns:a16="http://schemas.microsoft.com/office/drawing/2014/main" id="{C5B6F1CF-EC65-E0B1-B8E7-A0809AFBAAF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600" b="33241"/>
              <a:stretch/>
            </p:blipFill>
            <p:spPr>
              <a:xfrm>
                <a:off x="4579577" y="4036968"/>
                <a:ext cx="1341472" cy="444821"/>
              </a:xfrm>
              <a:prstGeom prst="rect">
                <a:avLst/>
              </a:prstGeom>
            </p:spPr>
          </p:pic>
          <p:pic>
            <p:nvPicPr>
              <p:cNvPr id="94" name="Graphic 93">
                <a:extLst>
                  <a:ext uri="{FF2B5EF4-FFF2-40B4-BE49-F238E27FC236}">
                    <a16:creationId xmlns:a16="http://schemas.microsoft.com/office/drawing/2014/main" id="{F054D3FD-7B02-1811-D6DD-7465EF6925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1724109" y="4034985"/>
                <a:ext cx="1160490" cy="490298"/>
              </a:xfrm>
              <a:prstGeom prst="rect">
                <a:avLst/>
              </a:prstGeom>
            </p:spPr>
          </p:pic>
          <p:pic>
            <p:nvPicPr>
              <p:cNvPr id="95" name="Picture 94" descr="A logo with blue cubes&#10;&#10;Description automatically generated">
                <a:extLst>
                  <a:ext uri="{FF2B5EF4-FFF2-40B4-BE49-F238E27FC236}">
                    <a16:creationId xmlns:a16="http://schemas.microsoft.com/office/drawing/2014/main" id="{A0A6B8A0-3112-52BD-2BD5-B2F184C72C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67" t="43254" r="41155" b="41833"/>
              <a:stretch/>
            </p:blipFill>
            <p:spPr>
              <a:xfrm>
                <a:off x="-81963" y="2794085"/>
                <a:ext cx="2304791" cy="339333"/>
              </a:xfrm>
              <a:prstGeom prst="rect">
                <a:avLst/>
              </a:prstGeom>
            </p:spPr>
          </p:pic>
          <p:pic>
            <p:nvPicPr>
              <p:cNvPr id="97" name="Picture 96" descr="A logo with a star&#10;&#10;Description automatically generated">
                <a:extLst>
                  <a:ext uri="{FF2B5EF4-FFF2-40B4-BE49-F238E27FC236}">
                    <a16:creationId xmlns:a16="http://schemas.microsoft.com/office/drawing/2014/main" id="{12EEA61A-077A-88E2-CCC7-B67766F332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72210" y="5023626"/>
                <a:ext cx="1064302" cy="1064304"/>
              </a:xfrm>
              <a:prstGeom prst="rect">
                <a:avLst/>
              </a:prstGeom>
            </p:spPr>
          </p:pic>
          <p:pic>
            <p:nvPicPr>
              <p:cNvPr id="100" name="Picture 99" descr="A blue sign with white letters&#10;&#10;Description automatically generated">
                <a:extLst>
                  <a:ext uri="{FF2B5EF4-FFF2-40B4-BE49-F238E27FC236}">
                    <a16:creationId xmlns:a16="http://schemas.microsoft.com/office/drawing/2014/main" id="{DADC6BFE-A7DA-479D-7384-8D844A7657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04945" y="3668692"/>
                <a:ext cx="575268" cy="575269"/>
              </a:xfrm>
              <a:prstGeom prst="rect">
                <a:avLst/>
              </a:prstGeom>
            </p:spPr>
          </p:pic>
          <p:pic>
            <p:nvPicPr>
              <p:cNvPr id="101" name="Picture 100" descr="A purple text on a black background&#10;&#10;Description automatically generated">
                <a:extLst>
                  <a:ext uri="{FF2B5EF4-FFF2-40B4-BE49-F238E27FC236}">
                    <a16:creationId xmlns:a16="http://schemas.microsoft.com/office/drawing/2014/main" id="{0C7547F4-AF91-A6DD-3940-E55FB85610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4247" y="1121300"/>
                <a:ext cx="2202179" cy="857093"/>
              </a:xfrm>
              <a:prstGeom prst="rect">
                <a:avLst/>
              </a:prstGeom>
            </p:spPr>
          </p:pic>
          <p:pic>
            <p:nvPicPr>
              <p:cNvPr id="102" name="Picture 101" descr="A yellow and blue text on a black background&#10;&#10;Description automatically generated">
                <a:extLst>
                  <a:ext uri="{FF2B5EF4-FFF2-40B4-BE49-F238E27FC236}">
                    <a16:creationId xmlns:a16="http://schemas.microsoft.com/office/drawing/2014/main" id="{676CB5BF-40ED-E3D0-5AF2-90345BCD2A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1170" y="6853614"/>
                <a:ext cx="1342337" cy="634054"/>
              </a:xfrm>
              <a:prstGeom prst="rect">
                <a:avLst/>
              </a:prstGeom>
            </p:spPr>
          </p:pic>
          <p:pic>
            <p:nvPicPr>
              <p:cNvPr id="103" name="Picture 102" descr="A logo for a company&#10;&#10;Description automatically generated">
                <a:extLst>
                  <a:ext uri="{FF2B5EF4-FFF2-40B4-BE49-F238E27FC236}">
                    <a16:creationId xmlns:a16="http://schemas.microsoft.com/office/drawing/2014/main" id="{18655C2A-2E26-5EC5-BF41-A657F1FFA3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04406" y="2555562"/>
                <a:ext cx="890395" cy="890395"/>
              </a:xfrm>
              <a:prstGeom prst="rect">
                <a:avLst/>
              </a:prstGeom>
            </p:spPr>
          </p:pic>
          <p:pic>
            <p:nvPicPr>
              <p:cNvPr id="114" name="Picture 113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A6BDEDC9-B34F-198F-E3E7-948AD8730B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06733" y="2811302"/>
                <a:ext cx="1531660" cy="311784"/>
              </a:xfrm>
              <a:prstGeom prst="rect">
                <a:avLst/>
              </a:prstGeom>
            </p:spPr>
          </p:pic>
          <p:pic>
            <p:nvPicPr>
              <p:cNvPr id="122" name="Picture 121" descr="A blue and black logo&#10;&#10;Description automatically generated">
                <a:extLst>
                  <a:ext uri="{FF2B5EF4-FFF2-40B4-BE49-F238E27FC236}">
                    <a16:creationId xmlns:a16="http://schemas.microsoft.com/office/drawing/2014/main" id="{D72EEBF9-6AC1-6D89-7EEE-D6E43FFCB7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7262" y="7393674"/>
                <a:ext cx="1104439" cy="460186"/>
              </a:xfrm>
              <a:prstGeom prst="rect">
                <a:avLst/>
              </a:prstGeom>
            </p:spPr>
          </p:pic>
          <p:pic>
            <p:nvPicPr>
              <p:cNvPr id="123" name="Picture 122" descr="A blue square with white text&#10;&#10;Description automatically generated">
                <a:extLst>
                  <a:ext uri="{FF2B5EF4-FFF2-40B4-BE49-F238E27FC236}">
                    <a16:creationId xmlns:a16="http://schemas.microsoft.com/office/drawing/2014/main" id="{4D134F2F-B8C7-64C0-3196-4530130AEF3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9">
                <a:extLst>
                  <a:ext uri="{BEBA8EAE-BF5A-486C-A8C5-ECC9F3942E4B}">
                    <a14:imgProps xmlns:a14="http://schemas.microsoft.com/office/drawing/2010/main">
                      <a14:imgLayer r:embed="rId30">
                        <a14:imgEffect>
                          <a14:backgroundRemoval t="18413" b="81429" l="32500" r="66667">
                            <a14:foregroundMark x1="50417" y1="31746" x2="42250" y2="32698"/>
                            <a14:foregroundMark x1="42250" y1="32698" x2="36667" y2="39524"/>
                            <a14:foregroundMark x1="36667" y1="39524" x2="35250" y2="47460"/>
                            <a14:foregroundMark x1="35250" y1="47460" x2="35333" y2="57302"/>
                            <a14:foregroundMark x1="35333" y1="57302" x2="45667" y2="63810"/>
                            <a14:foregroundMark x1="45667" y1="63810" x2="58583" y2="59524"/>
                            <a14:foregroundMark x1="58583" y1="59524" x2="64250" y2="52063"/>
                            <a14:foregroundMark x1="64250" y1="52063" x2="59750" y2="35714"/>
                            <a14:foregroundMark x1="59750" y1="35714" x2="47750" y2="33810"/>
                            <a14:foregroundMark x1="50333" y1="24127" x2="46167" y2="23175"/>
                            <a14:foregroundMark x1="46167" y1="23175" x2="37917" y2="26825"/>
                            <a14:foregroundMark x1="37917" y1="26825" x2="33750" y2="60952"/>
                            <a14:foregroundMark x1="33750" y1="60952" x2="35583" y2="72857"/>
                            <a14:foregroundMark x1="35583" y1="72857" x2="42250" y2="78571"/>
                            <a14:foregroundMark x1="42250" y1="78571" x2="59750" y2="74444"/>
                            <a14:foregroundMark x1="59750" y1="74444" x2="63417" y2="65397"/>
                            <a14:foregroundMark x1="63417" y1="65397" x2="66333" y2="43016"/>
                            <a14:foregroundMark x1="66333" y1="43016" x2="65167" y2="33333"/>
                            <a14:foregroundMark x1="65167" y1="33333" x2="49583" y2="22698"/>
                            <a14:foregroundMark x1="49583" y1="22698" x2="48417" y2="23175"/>
                            <a14:foregroundMark x1="40667" y1="17937" x2="35000" y2="24444"/>
                            <a14:foregroundMark x1="35000" y1="24444" x2="33500" y2="59365"/>
                            <a14:foregroundMark x1="33500" y1="59365" x2="35167" y2="74762"/>
                            <a14:foregroundMark x1="35167" y1="74762" x2="39917" y2="80317"/>
                            <a14:foregroundMark x1="39917" y1="80317" x2="54333" y2="80476"/>
                            <a14:foregroundMark x1="54333" y1="80476" x2="61833" y2="79048"/>
                            <a14:foregroundMark x1="61833" y1="79048" x2="65333" y2="69841"/>
                            <a14:foregroundMark x1="65333" y1="69841" x2="66667" y2="56032"/>
                            <a14:foregroundMark x1="44583" y1="41111" x2="38333" y2="40635"/>
                            <a14:foregroundMark x1="38333" y1="40635" x2="45333" y2="49048"/>
                            <a14:foregroundMark x1="45333" y1="49048" x2="58250" y2="40635"/>
                            <a14:foregroundMark x1="58250" y1="40635" x2="45333" y2="37937"/>
                            <a14:foregroundMark x1="45333" y1="37937" x2="43167" y2="39206"/>
                            <a14:foregroundMark x1="59083" y1="37937" x2="38667" y2="40159"/>
                            <a14:foregroundMark x1="38667" y1="40159" x2="39500" y2="51746"/>
                            <a14:foregroundMark x1="39500" y1="51746" x2="58750" y2="54127"/>
                            <a14:foregroundMark x1="58750" y1="54127" x2="64333" y2="49683"/>
                            <a14:foregroundMark x1="64333" y1="49683" x2="64000" y2="40476"/>
                            <a14:foregroundMark x1="64000" y1="40476" x2="57583" y2="37143"/>
                            <a14:foregroundMark x1="57583" y1="37143" x2="55917" y2="37619"/>
                            <a14:foregroundMark x1="45500" y1="49683" x2="34917" y2="49206"/>
                            <a14:foregroundMark x1="34917" y1="49206" x2="40167" y2="60159"/>
                            <a14:foregroundMark x1="40167" y1="60159" x2="54833" y2="63175"/>
                            <a14:foregroundMark x1="54833" y1="63175" x2="61750" y2="59206"/>
                            <a14:foregroundMark x1="61750" y1="59206" x2="40583" y2="50000"/>
                            <a14:foregroundMark x1="40583" y1="50000" x2="40500" y2="50000"/>
                            <a14:foregroundMark x1="42500" y1="54444" x2="45250" y2="58571"/>
                            <a14:foregroundMark x1="46667" y1="56190" x2="46667" y2="56190"/>
                            <a14:foregroundMark x1="51750" y1="57619" x2="51750" y2="57619"/>
                            <a14:foregroundMark x1="50500" y1="57778" x2="50500" y2="57778"/>
                            <a14:foregroundMark x1="49250" y1="42540" x2="49250" y2="42540"/>
                            <a14:foregroundMark x1="51417" y1="42381" x2="51417" y2="42381"/>
                            <a14:foregroundMark x1="46250" y1="41746" x2="46250" y2="41746"/>
                            <a14:foregroundMark x1="55417" y1="46667" x2="55417" y2="46667"/>
                            <a14:foregroundMark x1="57917" y1="43175" x2="57917" y2="43175"/>
                            <a14:foregroundMark x1="59833" y1="44444" x2="59833" y2="44444"/>
                            <a14:foregroundMark x1="58417" y1="46349" x2="59417" y2="46508"/>
                            <a14:foregroundMark x1="60417" y1="41905" x2="60417" y2="45079"/>
                            <a14:foregroundMark x1="42000" y1="18095" x2="52333" y2="19206"/>
                            <a14:foregroundMark x1="52333" y1="19206" x2="42750" y2="18730"/>
                            <a14:foregroundMark x1="33417" y1="32063" x2="34000" y2="45397"/>
                            <a14:foregroundMark x1="34000" y1="45397" x2="32583" y2="60635"/>
                            <a14:foregroundMark x1="39750" y1="82540" x2="53750" y2="80635"/>
                            <a14:foregroundMark x1="53750" y1="80635" x2="58667" y2="81429"/>
                            <a14:foregroundMark x1="40167" y1="52698" x2="40083" y2="58095"/>
                            <a14:foregroundMark x1="48000" y1="42381" x2="47917" y2="43175"/>
                            <a14:foregroundMark x1="46000" y1="46032" x2="47917" y2="45556"/>
                            <a14:foregroundMark x1="54667" y1="45079" x2="54667" y2="45873"/>
                            <a14:foregroundMark x1="46333" y1="57937" x2="46333" y2="57937"/>
                            <a14:foregroundMark x1="42750" y1="58254" x2="42750" y2="5825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994" t="13643" r="30789" b="14141"/>
              <a:stretch/>
            </p:blipFill>
            <p:spPr>
              <a:xfrm>
                <a:off x="48923" y="6132538"/>
                <a:ext cx="687286" cy="681836"/>
              </a:xfrm>
              <a:prstGeom prst="rect">
                <a:avLst/>
              </a:prstGeom>
            </p:spPr>
          </p:pic>
          <p:pic>
            <p:nvPicPr>
              <p:cNvPr id="124" name="Picture 123" descr="A black text on a white background&#10;&#10;Description automatically generated">
                <a:extLst>
                  <a:ext uri="{FF2B5EF4-FFF2-40B4-BE49-F238E27FC236}">
                    <a16:creationId xmlns:a16="http://schemas.microsoft.com/office/drawing/2014/main" id="{3EBA1D79-0022-F395-A05A-8290751745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79845" y="4034414"/>
                <a:ext cx="1104437" cy="554519"/>
              </a:xfrm>
              <a:prstGeom prst="rect">
                <a:avLst/>
              </a:prstGeom>
            </p:spPr>
          </p:pic>
          <p:pic>
            <p:nvPicPr>
              <p:cNvPr id="125" name="Picture 124">
                <a:extLst>
                  <a:ext uri="{FF2B5EF4-FFF2-40B4-BE49-F238E27FC236}">
                    <a16:creationId xmlns:a16="http://schemas.microsoft.com/office/drawing/2014/main" id="{D8916BCD-F511-D21F-A5CB-26DF1F7030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6269525" y="4561762"/>
                <a:ext cx="1132303" cy="400570"/>
              </a:xfrm>
              <a:prstGeom prst="rect">
                <a:avLst/>
              </a:prstGeom>
            </p:spPr>
          </p:pic>
          <p:pic>
            <p:nvPicPr>
              <p:cNvPr id="126" name="Picture 125" descr="A logo with text on it&#10;&#10;Description automatically generated">
                <a:extLst>
                  <a:ext uri="{FF2B5EF4-FFF2-40B4-BE49-F238E27FC236}">
                    <a16:creationId xmlns:a16="http://schemas.microsoft.com/office/drawing/2014/main" id="{9B372E48-6F77-5357-68F1-15EFC65A1E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000" t="10894" r="19877" b="13176"/>
              <a:stretch/>
            </p:blipFill>
            <p:spPr>
              <a:xfrm>
                <a:off x="4267884" y="7379930"/>
                <a:ext cx="1598958" cy="685263"/>
              </a:xfrm>
              <a:prstGeom prst="rect">
                <a:avLst/>
              </a:prstGeom>
            </p:spPr>
          </p:pic>
          <p:pic>
            <p:nvPicPr>
              <p:cNvPr id="129" name="Picture 128" descr="A black background with white text&#10;&#10;Description automatically generated">
                <a:extLst>
                  <a:ext uri="{FF2B5EF4-FFF2-40B4-BE49-F238E27FC236}">
                    <a16:creationId xmlns:a16="http://schemas.microsoft.com/office/drawing/2014/main" id="{EBF61F28-74E7-F2F8-D51D-239929655E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31431" y="2111169"/>
                <a:ext cx="1444028" cy="507143"/>
              </a:xfrm>
              <a:prstGeom prst="rect">
                <a:avLst/>
              </a:prstGeom>
            </p:spPr>
          </p:pic>
          <p:pic>
            <p:nvPicPr>
              <p:cNvPr id="132" name="Picture 131" descr="A blue and black logo&#10;&#10;Description automatically generated">
                <a:extLst>
                  <a:ext uri="{FF2B5EF4-FFF2-40B4-BE49-F238E27FC236}">
                    <a16:creationId xmlns:a16="http://schemas.microsoft.com/office/drawing/2014/main" id="{FCF1FB3D-4097-BEF3-3BCD-A870D01BD9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250" y="5419379"/>
                <a:ext cx="2067008" cy="531707"/>
              </a:xfrm>
              <a:prstGeom prst="rect">
                <a:avLst/>
              </a:prstGeom>
            </p:spPr>
          </p:pic>
          <p:pic>
            <p:nvPicPr>
              <p:cNvPr id="142" name="Picture 141" descr="A black text on a white background&#10;&#10;Description automatically generated">
                <a:extLst>
                  <a:ext uri="{FF2B5EF4-FFF2-40B4-BE49-F238E27FC236}">
                    <a16:creationId xmlns:a16="http://schemas.microsoft.com/office/drawing/2014/main" id="{F4E19FDF-1E38-DC6E-B9D6-4570CAE2EA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693" b="3341"/>
              <a:stretch/>
            </p:blipFill>
            <p:spPr>
              <a:xfrm>
                <a:off x="5869415" y="6969792"/>
                <a:ext cx="2040361" cy="450286"/>
              </a:xfrm>
              <a:prstGeom prst="rect">
                <a:avLst/>
              </a:prstGeom>
            </p:spPr>
          </p:pic>
          <p:pic>
            <p:nvPicPr>
              <p:cNvPr id="143" name="Picture 142" descr="A black and yellow logo&#10;&#10;Description automatically generated">
                <a:extLst>
                  <a:ext uri="{FF2B5EF4-FFF2-40B4-BE49-F238E27FC236}">
                    <a16:creationId xmlns:a16="http://schemas.microsoft.com/office/drawing/2014/main" id="{1C441223-6170-138D-FD03-922EBCD643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8463" y="3360656"/>
                <a:ext cx="1256864" cy="504166"/>
              </a:xfrm>
              <a:prstGeom prst="rect">
                <a:avLst/>
              </a:prstGeom>
            </p:spPr>
          </p:pic>
          <p:pic>
            <p:nvPicPr>
              <p:cNvPr id="144" name="Picture 143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B567489A-078B-5EA2-7A02-D2E3507A86C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163" b="29870"/>
              <a:stretch/>
            </p:blipFill>
            <p:spPr>
              <a:xfrm>
                <a:off x="-73372" y="2176644"/>
                <a:ext cx="1805941" cy="349877"/>
              </a:xfrm>
              <a:prstGeom prst="rect">
                <a:avLst/>
              </a:prstGeom>
            </p:spPr>
          </p:pic>
          <p:pic>
            <p:nvPicPr>
              <p:cNvPr id="145" name="Picture 144" descr="A black background with a black square&#10;&#10;Description automatically generated with medium confidence">
                <a:extLst>
                  <a:ext uri="{FF2B5EF4-FFF2-40B4-BE49-F238E27FC236}">
                    <a16:creationId xmlns:a16="http://schemas.microsoft.com/office/drawing/2014/main" id="{AD24EABF-2EB2-C86E-266D-D6D055C804A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653" b="20981"/>
              <a:stretch/>
            </p:blipFill>
            <p:spPr>
              <a:xfrm>
                <a:off x="28435" y="4127647"/>
                <a:ext cx="1518736" cy="524241"/>
              </a:xfrm>
              <a:prstGeom prst="rect">
                <a:avLst/>
              </a:prstGeom>
            </p:spPr>
          </p:pic>
          <p:pic>
            <p:nvPicPr>
              <p:cNvPr id="146" name="Picture 145" descr="A black and white symbol&#10;&#10;Description automatically generated">
                <a:extLst>
                  <a:ext uri="{FF2B5EF4-FFF2-40B4-BE49-F238E27FC236}">
                    <a16:creationId xmlns:a16="http://schemas.microsoft.com/office/drawing/2014/main" id="{1F9C8435-D8D5-C098-DEBD-F900B2BD9A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16545" y="6343745"/>
                <a:ext cx="505627" cy="381749"/>
              </a:xfrm>
              <a:prstGeom prst="rect">
                <a:avLst/>
              </a:prstGeom>
            </p:spPr>
          </p:pic>
          <p:pic>
            <p:nvPicPr>
              <p:cNvPr id="153" name="Picture 152" descr="A logo for a company&#10;&#10;Description automatically generated">
                <a:extLst>
                  <a:ext uri="{FF2B5EF4-FFF2-40B4-BE49-F238E27FC236}">
                    <a16:creationId xmlns:a16="http://schemas.microsoft.com/office/drawing/2014/main" id="{F907F125-AD51-9704-BF40-8F660E08090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59" t="21922" r="2443" b="20992"/>
              <a:stretch/>
            </p:blipFill>
            <p:spPr>
              <a:xfrm>
                <a:off x="3075237" y="5145917"/>
                <a:ext cx="1598958" cy="480419"/>
              </a:xfrm>
              <a:prstGeom prst="rect">
                <a:avLst/>
              </a:prstGeom>
            </p:spPr>
          </p:pic>
          <p:pic>
            <p:nvPicPr>
              <p:cNvPr id="156" name="Picture 155" descr="A black background with blue text&#10;&#10;Description automatically generated">
                <a:extLst>
                  <a:ext uri="{FF2B5EF4-FFF2-40B4-BE49-F238E27FC236}">
                    <a16:creationId xmlns:a16="http://schemas.microsoft.com/office/drawing/2014/main" id="{560B5F58-55CF-0152-27C3-F965CBC1CC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19884" y="4556648"/>
                <a:ext cx="1598960" cy="508005"/>
              </a:xfrm>
              <a:prstGeom prst="rect">
                <a:avLst/>
              </a:prstGeom>
            </p:spPr>
          </p:pic>
          <p:pic>
            <p:nvPicPr>
              <p:cNvPr id="160" name="Picture 159" descr="Blue text on a black background&#10;&#10;Description automatically generated">
                <a:extLst>
                  <a:ext uri="{FF2B5EF4-FFF2-40B4-BE49-F238E27FC236}">
                    <a16:creationId xmlns:a16="http://schemas.microsoft.com/office/drawing/2014/main" id="{69568A6E-8893-2D79-EFD2-79023F45D5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8474" y="7561942"/>
                <a:ext cx="1277703" cy="319427"/>
              </a:xfrm>
              <a:prstGeom prst="rect">
                <a:avLst/>
              </a:prstGeom>
            </p:spPr>
          </p:pic>
          <p:pic>
            <p:nvPicPr>
              <p:cNvPr id="162" name="Picture 161" descr="A black background with a black square&#10;&#10;Description automatically generated with medium confidence">
                <a:extLst>
                  <a:ext uri="{FF2B5EF4-FFF2-40B4-BE49-F238E27FC236}">
                    <a16:creationId xmlns:a16="http://schemas.microsoft.com/office/drawing/2014/main" id="{32192E25-C273-69BF-D687-99B1674C23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389" y="1208991"/>
                <a:ext cx="1930656" cy="723997"/>
              </a:xfrm>
              <a:prstGeom prst="rect">
                <a:avLst/>
              </a:prstGeom>
            </p:spPr>
          </p:pic>
          <p:pic>
            <p:nvPicPr>
              <p:cNvPr id="166" name="Picture 165">
                <a:extLst>
                  <a:ext uri="{FF2B5EF4-FFF2-40B4-BE49-F238E27FC236}">
                    <a16:creationId xmlns:a16="http://schemas.microsoft.com/office/drawing/2014/main" id="{0E5ECABE-16AD-292A-FF41-1978A75A31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02890" y="5779229"/>
                <a:ext cx="2067008" cy="241151"/>
              </a:xfrm>
              <a:prstGeom prst="rect">
                <a:avLst/>
              </a:prstGeom>
            </p:spPr>
          </p:pic>
          <p:pic>
            <p:nvPicPr>
              <p:cNvPr id="168" name="Image 11" descr="Une image contenant Graphique, conception&#10;&#10;Description générée automatiquement">
                <a:extLst>
                  <a:ext uri="{FF2B5EF4-FFF2-40B4-BE49-F238E27FC236}">
                    <a16:creationId xmlns:a16="http://schemas.microsoft.com/office/drawing/2014/main" id="{4A560E31-6F75-6BBC-1FAE-71142992F2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341" t="19487" r="8770" b="15704"/>
              <a:stretch/>
            </p:blipFill>
            <p:spPr>
              <a:xfrm>
                <a:off x="5957707" y="7973547"/>
                <a:ext cx="1569373" cy="508005"/>
              </a:xfrm>
              <a:prstGeom prst="rect">
                <a:avLst/>
              </a:prstGeom>
            </p:spPr>
          </p:pic>
          <p:pic>
            <p:nvPicPr>
              <p:cNvPr id="180" name="Picture 179" descr="A black and white logo&#10;&#10;Description automatically generated">
                <a:extLst>
                  <a:ext uri="{FF2B5EF4-FFF2-40B4-BE49-F238E27FC236}">
                    <a16:creationId xmlns:a16="http://schemas.microsoft.com/office/drawing/2014/main" id="{240858FE-EB67-8A71-2E69-562FFAF15D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89509" y="5128815"/>
                <a:ext cx="681543" cy="681543"/>
              </a:xfrm>
              <a:prstGeom prst="rect">
                <a:avLst/>
              </a:prstGeom>
            </p:spPr>
          </p:pic>
          <p:pic>
            <p:nvPicPr>
              <p:cNvPr id="182" name="Picture 181">
                <a:extLst>
                  <a:ext uri="{FF2B5EF4-FFF2-40B4-BE49-F238E27FC236}">
                    <a16:creationId xmlns:a16="http://schemas.microsoft.com/office/drawing/2014/main" id="{3FAB322B-D418-DDCD-A09C-6716F7C123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999351" y="5734360"/>
                <a:ext cx="1010105" cy="260525"/>
              </a:xfrm>
              <a:prstGeom prst="rect">
                <a:avLst/>
              </a:prstGeom>
            </p:spPr>
          </p:pic>
          <p:pic>
            <p:nvPicPr>
              <p:cNvPr id="183" name="Picture 182" descr="A black text on a white background&#10;&#10;Description automatically generated">
                <a:extLst>
                  <a:ext uri="{FF2B5EF4-FFF2-40B4-BE49-F238E27FC236}">
                    <a16:creationId xmlns:a16="http://schemas.microsoft.com/office/drawing/2014/main" id="{20312D05-5561-53CC-63CC-304A920D09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9953" y="8095983"/>
                <a:ext cx="756695" cy="361999"/>
              </a:xfrm>
              <a:prstGeom prst="rect">
                <a:avLst/>
              </a:prstGeom>
            </p:spPr>
          </p:pic>
          <p:pic>
            <p:nvPicPr>
              <p:cNvPr id="184" name="Picture 183" descr="A black background with white text&#10;&#10;Description automatically generated">
                <a:extLst>
                  <a:ext uri="{FF2B5EF4-FFF2-40B4-BE49-F238E27FC236}">
                    <a16:creationId xmlns:a16="http://schemas.microsoft.com/office/drawing/2014/main" id="{6E8E0914-241B-88E6-D839-375DE7F301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68795" y="5724744"/>
                <a:ext cx="1414148" cy="382160"/>
              </a:xfrm>
              <a:prstGeom prst="rect">
                <a:avLst/>
              </a:prstGeom>
            </p:spPr>
          </p:pic>
          <p:pic>
            <p:nvPicPr>
              <p:cNvPr id="186" name="Picture 2" descr="Qubits Ventures to Host Inaugural $100,000 Quantum Startup Pitch  Competition at Q2B 2023 Silicon Valley">
                <a:extLst>
                  <a:ext uri="{FF2B5EF4-FFF2-40B4-BE49-F238E27FC236}">
                    <a16:creationId xmlns:a16="http://schemas.microsoft.com/office/drawing/2014/main" id="{77241043-DBCD-6956-0B85-8BEA5F648F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4913" y="6214777"/>
                <a:ext cx="1634828" cy="4223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4" name="Picture 4" descr="Our Industry Partners – ETH AI Center | ETH Zurich">
                <a:extLst>
                  <a:ext uri="{FF2B5EF4-FFF2-40B4-BE49-F238E27FC236}">
                    <a16:creationId xmlns:a16="http://schemas.microsoft.com/office/drawing/2014/main" id="{39C286BA-5930-2785-D380-32E8679B99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474" y="3397501"/>
                <a:ext cx="906522" cy="5082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5" name="Image 5" descr="Une image contenant Graphique, graphisme, Police, conception&#10;&#10;Description générée automatiquement">
                <a:extLst>
                  <a:ext uri="{FF2B5EF4-FFF2-40B4-BE49-F238E27FC236}">
                    <a16:creationId xmlns:a16="http://schemas.microsoft.com/office/drawing/2014/main" id="{24805D72-DD39-6498-827E-274F08E8D5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0362" y="3290090"/>
                <a:ext cx="1752384" cy="634053"/>
              </a:xfrm>
              <a:prstGeom prst="rect">
                <a:avLst/>
              </a:prstGeom>
            </p:spPr>
          </p:pic>
          <p:pic>
            <p:nvPicPr>
              <p:cNvPr id="196" name="Picture 10" descr="Swiss ICT Investor Club (SICTIC) - BioAlps">
                <a:extLst>
                  <a:ext uri="{FF2B5EF4-FFF2-40B4-BE49-F238E27FC236}">
                    <a16:creationId xmlns:a16="http://schemas.microsoft.com/office/drawing/2014/main" id="{57E530BF-D8C3-915C-9157-3D5DF09A835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9885" y="6265839"/>
                <a:ext cx="1350582" cy="2898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00" name="Picture 199" descr="A black and white logo&#10;&#10;Description automatically generated">
              <a:extLst>
                <a:ext uri="{FF2B5EF4-FFF2-40B4-BE49-F238E27FC236}">
                  <a16:creationId xmlns:a16="http://schemas.microsoft.com/office/drawing/2014/main" id="{46080348-6779-B831-3C03-2FD0F17DD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760" y="7128176"/>
              <a:ext cx="1038001" cy="133210"/>
            </a:xfrm>
            <a:prstGeom prst="rect">
              <a:avLst/>
            </a:prstGeom>
          </p:spPr>
        </p:pic>
        <p:pic>
          <p:nvPicPr>
            <p:cNvPr id="215" name="Picture 214" descr="A red text on a black background&#10;&#10;Description automatically generated">
              <a:extLst>
                <a:ext uri="{FF2B5EF4-FFF2-40B4-BE49-F238E27FC236}">
                  <a16:creationId xmlns:a16="http://schemas.microsoft.com/office/drawing/2014/main" id="{6C0DEAEC-C666-1FD9-C8F5-F82B11C1B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6474" y="7281050"/>
              <a:ext cx="888411" cy="437576"/>
            </a:xfrm>
            <a:prstGeom prst="rect">
              <a:avLst/>
            </a:prstGeom>
          </p:spPr>
        </p:pic>
        <p:pic>
          <p:nvPicPr>
            <p:cNvPr id="216" name="Picture 215">
              <a:extLst>
                <a:ext uri="{FF2B5EF4-FFF2-40B4-BE49-F238E27FC236}">
                  <a16:creationId xmlns:a16="http://schemas.microsoft.com/office/drawing/2014/main" id="{53D4D406-05ED-84F4-8E14-892F83926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2337" y="5368292"/>
              <a:ext cx="996635" cy="294603"/>
            </a:xfrm>
            <a:prstGeom prst="rect">
              <a:avLst/>
            </a:prstGeom>
          </p:spPr>
        </p:pic>
        <p:pic>
          <p:nvPicPr>
            <p:cNvPr id="267" name="Picture 266">
              <a:extLst>
                <a:ext uri="{FF2B5EF4-FFF2-40B4-BE49-F238E27FC236}">
                  <a16:creationId xmlns:a16="http://schemas.microsoft.com/office/drawing/2014/main" id="{CDF26778-8472-1DB1-AD45-56685CD236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52078" y="6227562"/>
              <a:ext cx="488076" cy="365125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E8FB80-68A8-73D5-20B2-F878D3522998}"/>
              </a:ext>
            </a:extLst>
          </p:cNvPr>
          <p:cNvGrpSpPr/>
          <p:nvPr/>
        </p:nvGrpSpPr>
        <p:grpSpPr>
          <a:xfrm>
            <a:off x="5127125" y="1383994"/>
            <a:ext cx="4871580" cy="4009659"/>
            <a:chOff x="5535440" y="1618234"/>
            <a:chExt cx="5818360" cy="4228267"/>
          </a:xfrm>
        </p:grpSpPr>
        <p:graphicFrame>
          <p:nvGraphicFramePr>
            <p:cNvPr id="3" name="Chart 2">
              <a:extLst>
                <a:ext uri="{FF2B5EF4-FFF2-40B4-BE49-F238E27FC236}">
                  <a16:creationId xmlns:a16="http://schemas.microsoft.com/office/drawing/2014/main" id="{9369BB78-C407-BF45-FEE8-11BB7CBB130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0855901"/>
                </p:ext>
              </p:extLst>
            </p:nvPr>
          </p:nvGraphicFramePr>
          <p:xfrm>
            <a:off x="5535440" y="1618234"/>
            <a:ext cx="5818360" cy="42282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9"/>
            </a:graphicData>
          </a:graphic>
        </p:graphicFrame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ADC2EF7-3C13-7362-4310-4770187C59E0}"/>
                </a:ext>
              </a:extLst>
            </p:cNvPr>
            <p:cNvSpPr txBox="1"/>
            <p:nvPr/>
          </p:nvSpPr>
          <p:spPr>
            <a:xfrm>
              <a:off x="7579528" y="3962094"/>
              <a:ext cx="976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Barlow" panose="00000500000000000000" pitchFamily="2" charset="0"/>
                </a:rPr>
                <a:t>48%</a:t>
              </a:r>
              <a:endParaRPr lang="en-GB" b="1" dirty="0">
                <a:solidFill>
                  <a:schemeClr val="bg1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1FE71E9-4A5A-AC5B-F4B1-EEBCBDE3EF93}"/>
                </a:ext>
              </a:extLst>
            </p:cNvPr>
            <p:cNvSpPr txBox="1"/>
            <p:nvPr/>
          </p:nvSpPr>
          <p:spPr>
            <a:xfrm>
              <a:off x="8994510" y="2842398"/>
              <a:ext cx="976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Barlow" panose="00000500000000000000" pitchFamily="2" charset="0"/>
                </a:rPr>
                <a:t>25%</a:t>
              </a:r>
              <a:endParaRPr lang="en-GB" b="1" dirty="0">
                <a:solidFill>
                  <a:schemeClr val="bg1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D319A9E-CEAC-9F55-05EF-364D430DEB70}"/>
                </a:ext>
              </a:extLst>
            </p:cNvPr>
            <p:cNvSpPr txBox="1"/>
            <p:nvPr/>
          </p:nvSpPr>
          <p:spPr>
            <a:xfrm>
              <a:off x="9005530" y="4697913"/>
              <a:ext cx="976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Barlow" panose="00000500000000000000" pitchFamily="2" charset="0"/>
                </a:rPr>
                <a:t>4%</a:t>
              </a:r>
              <a:endParaRPr lang="en-GB" b="1" dirty="0">
                <a:solidFill>
                  <a:schemeClr val="bg1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BEAECA-6322-32F5-D99E-BAAEC8E8A6C0}"/>
                </a:ext>
              </a:extLst>
            </p:cNvPr>
            <p:cNvSpPr txBox="1"/>
            <p:nvPr/>
          </p:nvSpPr>
          <p:spPr>
            <a:xfrm>
              <a:off x="7538354" y="2277742"/>
              <a:ext cx="976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Barlow" panose="00000500000000000000" pitchFamily="2" charset="0"/>
                </a:rPr>
                <a:t>4%</a:t>
              </a:r>
              <a:endParaRPr lang="en-GB" b="1" dirty="0">
                <a:solidFill>
                  <a:schemeClr val="bg1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4C0FF2F-004D-904E-F824-BD22F3E5E50A}"/>
                </a:ext>
              </a:extLst>
            </p:cNvPr>
            <p:cNvSpPr txBox="1"/>
            <p:nvPr/>
          </p:nvSpPr>
          <p:spPr>
            <a:xfrm>
              <a:off x="9556489" y="3818304"/>
              <a:ext cx="9766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Barlow" panose="00000500000000000000" pitchFamily="2" charset="0"/>
                </a:rPr>
                <a:t>7%</a:t>
              </a:r>
              <a:endParaRPr lang="en-GB" sz="2000" b="1" dirty="0">
                <a:solidFill>
                  <a:schemeClr val="bg1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6AD804D-D10A-4611-73EB-13A31227EBCC}"/>
                </a:ext>
              </a:extLst>
            </p:cNvPr>
            <p:cNvSpPr txBox="1"/>
            <p:nvPr/>
          </p:nvSpPr>
          <p:spPr>
            <a:xfrm>
              <a:off x="9360077" y="4371416"/>
              <a:ext cx="976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Barlow" panose="00000500000000000000" pitchFamily="2" charset="0"/>
                </a:rPr>
                <a:t>6%</a:t>
              </a:r>
              <a:endParaRPr lang="en-GB" b="1" dirty="0">
                <a:solidFill>
                  <a:schemeClr val="bg1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645AA8E-BA78-927C-32F3-376F55DC09BB}"/>
                </a:ext>
              </a:extLst>
            </p:cNvPr>
            <p:cNvSpPr txBox="1"/>
            <p:nvPr/>
          </p:nvSpPr>
          <p:spPr>
            <a:xfrm>
              <a:off x="7947792" y="2067321"/>
              <a:ext cx="976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Barlow" panose="00000500000000000000" pitchFamily="2" charset="0"/>
                </a:rPr>
                <a:t>6%</a:t>
              </a:r>
              <a:endParaRPr lang="en-GB" b="1" dirty="0">
                <a:solidFill>
                  <a:schemeClr val="bg1"/>
                </a:solidFill>
                <a:latin typeface="Barlow" panose="00000500000000000000" pitchFamily="2" charset="0"/>
              </a:endParaRPr>
            </a:p>
          </p:txBody>
        </p:sp>
      </p:grpSp>
      <p:sp>
        <p:nvSpPr>
          <p:cNvPr id="13" name="Footer Placeholder 13">
            <a:extLst>
              <a:ext uri="{FF2B5EF4-FFF2-40B4-BE49-F238E27FC236}">
                <a16:creationId xmlns:a16="http://schemas.microsoft.com/office/drawing/2014/main" id="{DAB95A43-C816-87C5-6DEB-3C0245E6DD5D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233" name="Picture 232" descr="A close-up of a logo&#10;&#10;Description automatically generated">
            <a:extLst>
              <a:ext uri="{FF2B5EF4-FFF2-40B4-BE49-F238E27FC236}">
                <a16:creationId xmlns:a16="http://schemas.microsoft.com/office/drawing/2014/main" id="{FD499A8D-05BA-668F-3708-25CBDD432073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5" name="Freeform 61">
            <a:extLst>
              <a:ext uri="{FF2B5EF4-FFF2-40B4-BE49-F238E27FC236}">
                <a16:creationId xmlns:a16="http://schemas.microsoft.com/office/drawing/2014/main" id="{9D06D15E-CD0E-5D81-A735-903AAC1886B3}"/>
              </a:ext>
            </a:extLst>
          </p:cNvPr>
          <p:cNvSpPr>
            <a:spLocks noChangeAspect="1"/>
          </p:cNvSpPr>
          <p:nvPr/>
        </p:nvSpPr>
        <p:spPr bwMode="auto">
          <a:xfrm>
            <a:off x="10852064" y="3193641"/>
            <a:ext cx="456434" cy="270000"/>
          </a:xfrm>
          <a:custGeom>
            <a:avLst/>
            <a:gdLst>
              <a:gd name="T0" fmla="*/ 19 w 71"/>
              <a:gd name="T1" fmla="*/ 36 h 42"/>
              <a:gd name="T2" fmla="*/ 19 w 71"/>
              <a:gd name="T3" fmla="*/ 24 h 42"/>
              <a:gd name="T4" fmla="*/ 14 w 71"/>
              <a:gd name="T5" fmla="*/ 27 h 42"/>
              <a:gd name="T6" fmla="*/ 3 w 71"/>
              <a:gd name="T7" fmla="*/ 20 h 42"/>
              <a:gd name="T8" fmla="*/ 0 w 71"/>
              <a:gd name="T9" fmla="*/ 9 h 42"/>
              <a:gd name="T10" fmla="*/ 18 w 71"/>
              <a:gd name="T11" fmla="*/ 3 h 42"/>
              <a:gd name="T12" fmla="*/ 36 w 71"/>
              <a:gd name="T13" fmla="*/ 0 h 42"/>
              <a:gd name="T14" fmla="*/ 53 w 71"/>
              <a:gd name="T15" fmla="*/ 4 h 42"/>
              <a:gd name="T16" fmla="*/ 68 w 71"/>
              <a:gd name="T17" fmla="*/ 3 h 42"/>
              <a:gd name="T18" fmla="*/ 71 w 71"/>
              <a:gd name="T19" fmla="*/ 7 h 42"/>
              <a:gd name="T20" fmla="*/ 62 w 71"/>
              <a:gd name="T21" fmla="*/ 18 h 42"/>
              <a:gd name="T22" fmla="*/ 70 w 71"/>
              <a:gd name="T23" fmla="*/ 36 h 42"/>
              <a:gd name="T24" fmla="*/ 65 w 71"/>
              <a:gd name="T25" fmla="*/ 42 h 42"/>
              <a:gd name="T26" fmla="*/ 53 w 71"/>
              <a:gd name="T27" fmla="*/ 42 h 42"/>
              <a:gd name="T28" fmla="*/ 38 w 71"/>
              <a:gd name="T29" fmla="*/ 35 h 42"/>
              <a:gd name="T30" fmla="*/ 31 w 71"/>
              <a:gd name="T31" fmla="*/ 32 h 42"/>
              <a:gd name="T32" fmla="*/ 19 w 71"/>
              <a:gd name="T33" fmla="*/ 36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" h="42">
                <a:moveTo>
                  <a:pt x="19" y="36"/>
                </a:moveTo>
                <a:lnTo>
                  <a:pt x="19" y="24"/>
                </a:lnTo>
                <a:lnTo>
                  <a:pt x="14" y="27"/>
                </a:lnTo>
                <a:lnTo>
                  <a:pt x="3" y="20"/>
                </a:lnTo>
                <a:lnTo>
                  <a:pt x="0" y="9"/>
                </a:lnTo>
                <a:lnTo>
                  <a:pt x="18" y="3"/>
                </a:lnTo>
                <a:lnTo>
                  <a:pt x="36" y="0"/>
                </a:lnTo>
                <a:lnTo>
                  <a:pt x="53" y="4"/>
                </a:lnTo>
                <a:lnTo>
                  <a:pt x="68" y="3"/>
                </a:lnTo>
                <a:lnTo>
                  <a:pt x="71" y="7"/>
                </a:lnTo>
                <a:lnTo>
                  <a:pt x="62" y="18"/>
                </a:lnTo>
                <a:lnTo>
                  <a:pt x="70" y="36"/>
                </a:lnTo>
                <a:lnTo>
                  <a:pt x="65" y="42"/>
                </a:lnTo>
                <a:lnTo>
                  <a:pt x="53" y="42"/>
                </a:lnTo>
                <a:lnTo>
                  <a:pt x="38" y="35"/>
                </a:lnTo>
                <a:lnTo>
                  <a:pt x="31" y="32"/>
                </a:lnTo>
                <a:lnTo>
                  <a:pt x="19" y="36"/>
                </a:lnTo>
                <a:close/>
              </a:path>
            </a:pathLst>
          </a:custGeom>
          <a:solidFill>
            <a:srgbClr val="C1E5F5"/>
          </a:solidFill>
          <a:ln w="1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6" name="Date Placeholder 14">
            <a:extLst>
              <a:ext uri="{FF2B5EF4-FFF2-40B4-BE49-F238E27FC236}">
                <a16:creationId xmlns:a16="http://schemas.microsoft.com/office/drawing/2014/main" id="{F985F8FF-C898-4A49-2435-3F1C62E4C1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8356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B9E1EC-38D3-DB8B-D3D6-B43EA1900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90FDA5-CB41-0B4C-FE20-6B61FBAA4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0C94CF-C0C0-2957-289A-3C1EDD2733A8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CVC Membership Benefits.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CVC addresses the most critical deep tech startup needs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27DC47-1B02-88D0-68EE-16BA50D6F677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36ED49-BB09-CF69-E8C8-5963514487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BBC2296-F527-8B8C-6862-8996851DED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5D4E9F-80F8-5BDF-EB94-EE2A30C5AD6C}"/>
              </a:ext>
            </a:extLst>
          </p:cNvPr>
          <p:cNvGrpSpPr>
            <a:grpSpLocks noChangeAspect="1"/>
          </p:cNvGrpSpPr>
          <p:nvPr/>
        </p:nvGrpSpPr>
        <p:grpSpPr>
          <a:xfrm>
            <a:off x="9657709" y="914675"/>
            <a:ext cx="2428080" cy="2217261"/>
            <a:chOff x="16539306" y="1998770"/>
            <a:chExt cx="3166149" cy="28912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1652D14-3388-7B9F-66CC-FB08F5F80C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27151" y="199877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8D0B6B6-40DD-63AF-BE1C-4AEFA80380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14240" y="2613807"/>
              <a:ext cx="1796404" cy="1797616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A8AFF41-1BE0-51BC-78F4-5C35BD7DD5D2}"/>
                </a:ext>
              </a:extLst>
            </p:cNvPr>
            <p:cNvSpPr>
              <a:spLocks/>
            </p:cNvSpPr>
            <p:nvPr/>
          </p:nvSpPr>
          <p:spPr>
            <a:xfrm>
              <a:off x="16539306" y="3391899"/>
              <a:ext cx="1536323" cy="1498117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476D74E-FB27-2BB4-45DC-4E6351C488D6}"/>
              </a:ext>
            </a:extLst>
          </p:cNvPr>
          <p:cNvSpPr txBox="1"/>
          <p:nvPr/>
        </p:nvSpPr>
        <p:spPr>
          <a:xfrm>
            <a:off x="987763" y="2520094"/>
            <a:ext cx="211072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GB" sz="2000" b="1" dirty="0">
                <a:solidFill>
                  <a:srgbClr val="00539F"/>
                </a:solidFill>
                <a:latin typeface="Barlow" panose="00000500000000000000" pitchFamily="2" charset="0"/>
              </a:rPr>
              <a:t>First clients &amp; networking</a:t>
            </a: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2902289-697A-2C46-59AE-123679CD20EA}"/>
              </a:ext>
            </a:extLst>
          </p:cNvPr>
          <p:cNvSpPr>
            <a:spLocks/>
          </p:cNvSpPr>
          <p:nvPr/>
        </p:nvSpPr>
        <p:spPr>
          <a:xfrm rot="3642975">
            <a:off x="1835983" y="2769938"/>
            <a:ext cx="1676" cy="3691"/>
          </a:xfrm>
          <a:custGeom>
            <a:avLst/>
            <a:gdLst>
              <a:gd name="connsiteX0" fmla="*/ 53 w 1733"/>
              <a:gd name="connsiteY0" fmla="*/ 0 h 3816"/>
              <a:gd name="connsiteX1" fmla="*/ 1733 w 1733"/>
              <a:gd name="connsiteY1" fmla="*/ 3408 h 3816"/>
              <a:gd name="connsiteX2" fmla="*/ 0 w 1733"/>
              <a:gd name="connsiteY2" fmla="*/ 3816 h 3816"/>
              <a:gd name="connsiteX3" fmla="*/ 53 w 1733"/>
              <a:gd name="connsiteY3" fmla="*/ 0 h 3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3" h="3816">
                <a:moveTo>
                  <a:pt x="53" y="0"/>
                </a:moveTo>
                <a:lnTo>
                  <a:pt x="1733" y="3408"/>
                </a:lnTo>
                <a:lnTo>
                  <a:pt x="0" y="3816"/>
                </a:lnTo>
                <a:lnTo>
                  <a:pt x="53" y="0"/>
                </a:lnTo>
                <a:close/>
              </a:path>
            </a:pathLst>
          </a:custGeom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FB1E7A8-E39D-90EE-8B14-D1F7984167D3}"/>
              </a:ext>
            </a:extLst>
          </p:cNvPr>
          <p:cNvSpPr txBox="1"/>
          <p:nvPr/>
        </p:nvSpPr>
        <p:spPr>
          <a:xfrm>
            <a:off x="1334765" y="5006991"/>
            <a:ext cx="23331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GB" sz="2000" b="1" dirty="0">
                <a:solidFill>
                  <a:srgbClr val="00539F"/>
                </a:solidFill>
                <a:latin typeface="Barlow" panose="00000500000000000000" pitchFamily="2" charset="0"/>
              </a:rPr>
              <a:t>Skills development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F33E1F-ED9C-7F88-85AF-C401ECED0608}"/>
              </a:ext>
            </a:extLst>
          </p:cNvPr>
          <p:cNvSpPr/>
          <p:nvPr/>
        </p:nvSpPr>
        <p:spPr>
          <a:xfrm rot="20505033">
            <a:off x="5480173" y="1555951"/>
            <a:ext cx="79614" cy="234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557ABC-D76B-CD1D-2724-3BF3B3BD10EA}"/>
              </a:ext>
            </a:extLst>
          </p:cNvPr>
          <p:cNvGrpSpPr/>
          <p:nvPr/>
        </p:nvGrpSpPr>
        <p:grpSpPr>
          <a:xfrm rot="20504392">
            <a:off x="3991609" y="1520412"/>
            <a:ext cx="4402108" cy="4402108"/>
            <a:chOff x="1808159" y="514918"/>
            <a:chExt cx="4551680" cy="4551680"/>
          </a:xfrm>
        </p:grpSpPr>
        <p:sp>
          <p:nvSpPr>
            <p:cNvPr id="18" name="Partial Circle 17">
              <a:extLst>
                <a:ext uri="{FF2B5EF4-FFF2-40B4-BE49-F238E27FC236}">
                  <a16:creationId xmlns:a16="http://schemas.microsoft.com/office/drawing/2014/main" id="{14BF4AAD-B827-0F0B-3F2E-B8D146904B75}"/>
                </a:ext>
              </a:extLst>
            </p:cNvPr>
            <p:cNvSpPr/>
            <p:nvPr/>
          </p:nvSpPr>
          <p:spPr>
            <a:xfrm>
              <a:off x="1808159" y="514918"/>
              <a:ext cx="4551680" cy="4551680"/>
            </a:xfrm>
            <a:prstGeom prst="pie">
              <a:avLst>
                <a:gd name="adj1" fmla="val 16200000"/>
                <a:gd name="adj2" fmla="val 1800000"/>
              </a:avLst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Partial Circle 4">
              <a:extLst>
                <a:ext uri="{FF2B5EF4-FFF2-40B4-BE49-F238E27FC236}">
                  <a16:creationId xmlns:a16="http://schemas.microsoft.com/office/drawing/2014/main" id="{037E4F6F-29B8-5EA9-9846-399D3684B77B}"/>
                </a:ext>
              </a:extLst>
            </p:cNvPr>
            <p:cNvSpPr txBox="1"/>
            <p:nvPr/>
          </p:nvSpPr>
          <p:spPr>
            <a:xfrm>
              <a:off x="4282864" y="1354811"/>
              <a:ext cx="1544320" cy="15172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0" tIns="82550" rIns="82550" bIns="8255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6500" b="1" kern="1200" dirty="0">
                <a:latin typeface="Barlow" panose="00000500000000000000" pitchFamily="2" charset="0"/>
              </a:endParaRPr>
            </a:p>
          </p:txBody>
        </p:sp>
      </p:grpSp>
      <p:pic>
        <p:nvPicPr>
          <p:cNvPr id="88" name="Picture 87" descr="A white line drawing of a gear with dots and lines&#10;&#10;Description automatically generated">
            <a:extLst>
              <a:ext uri="{FF2B5EF4-FFF2-40B4-BE49-F238E27FC236}">
                <a16:creationId xmlns:a16="http://schemas.microsoft.com/office/drawing/2014/main" id="{BF674CD0-B432-CDD7-9E2E-BB8D30111A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818" y="2347318"/>
            <a:ext cx="1158779" cy="115877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38E0028-6F83-49BA-ED07-F1425477E3D1}"/>
              </a:ext>
            </a:extLst>
          </p:cNvPr>
          <p:cNvSpPr txBox="1"/>
          <p:nvPr/>
        </p:nvSpPr>
        <p:spPr>
          <a:xfrm>
            <a:off x="6238998" y="2105059"/>
            <a:ext cx="2428781" cy="446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400" b="1" dirty="0">
                <a:solidFill>
                  <a:schemeClr val="bg1"/>
                </a:solidFill>
                <a:highlight>
                  <a:srgbClr val="00539F"/>
                </a:highlight>
                <a:latin typeface="Barlow SemiBold" panose="00000700000000000000" pitchFamily="2" charset="0"/>
              </a:rPr>
              <a:t>CERN Tech.</a:t>
            </a:r>
          </a:p>
        </p:txBody>
      </p:sp>
      <p:sp>
        <p:nvSpPr>
          <p:cNvPr id="26" name="Partial Circle 25">
            <a:extLst>
              <a:ext uri="{FF2B5EF4-FFF2-40B4-BE49-F238E27FC236}">
                <a16:creationId xmlns:a16="http://schemas.microsoft.com/office/drawing/2014/main" id="{3E58D987-4391-5E3B-6403-24FD62738B4B}"/>
              </a:ext>
            </a:extLst>
          </p:cNvPr>
          <p:cNvSpPr>
            <a:spLocks noChangeAspect="1"/>
          </p:cNvSpPr>
          <p:nvPr/>
        </p:nvSpPr>
        <p:spPr>
          <a:xfrm rot="8689180">
            <a:off x="3977138" y="1576303"/>
            <a:ext cx="4301239" cy="4301240"/>
          </a:xfrm>
          <a:prstGeom prst="pie">
            <a:avLst>
              <a:gd name="adj1" fmla="val 2863339"/>
              <a:gd name="adj2" fmla="val 6388862"/>
            </a:avLst>
          </a:prstGeom>
          <a:solidFill>
            <a:srgbClr val="80DDDD"/>
          </a:solidFill>
          <a:ln>
            <a:solidFill>
              <a:srgbClr val="80DD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Partial Circle 39">
            <a:extLst>
              <a:ext uri="{FF2B5EF4-FFF2-40B4-BE49-F238E27FC236}">
                <a16:creationId xmlns:a16="http://schemas.microsoft.com/office/drawing/2014/main" id="{5E63C73F-5241-00A4-FC73-496991ACA77F}"/>
              </a:ext>
            </a:extLst>
          </p:cNvPr>
          <p:cNvSpPr>
            <a:spLocks noChangeAspect="1"/>
          </p:cNvSpPr>
          <p:nvPr/>
        </p:nvSpPr>
        <p:spPr>
          <a:xfrm rot="5111001">
            <a:off x="3943116" y="1645837"/>
            <a:ext cx="4301240" cy="4301239"/>
          </a:xfrm>
          <a:prstGeom prst="pie">
            <a:avLst>
              <a:gd name="adj1" fmla="val 2914830"/>
              <a:gd name="adj2" fmla="val 6413629"/>
            </a:avLst>
          </a:prstGeom>
          <a:solidFill>
            <a:srgbClr val="80DDDD"/>
          </a:solidFill>
          <a:ln>
            <a:solidFill>
              <a:srgbClr val="80DD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1" name="Partial Circle 40">
            <a:extLst>
              <a:ext uri="{FF2B5EF4-FFF2-40B4-BE49-F238E27FC236}">
                <a16:creationId xmlns:a16="http://schemas.microsoft.com/office/drawing/2014/main" id="{339467BB-9B30-1B52-8EAD-76D0255228EC}"/>
              </a:ext>
            </a:extLst>
          </p:cNvPr>
          <p:cNvSpPr>
            <a:spLocks noChangeAspect="1"/>
          </p:cNvSpPr>
          <p:nvPr/>
        </p:nvSpPr>
        <p:spPr>
          <a:xfrm rot="1435661">
            <a:off x="4001430" y="1672613"/>
            <a:ext cx="4301239" cy="4301240"/>
          </a:xfrm>
          <a:prstGeom prst="pie">
            <a:avLst>
              <a:gd name="adj1" fmla="val 2914830"/>
              <a:gd name="adj2" fmla="val 6544958"/>
            </a:avLst>
          </a:prstGeom>
          <a:solidFill>
            <a:srgbClr val="80DDDD"/>
          </a:solidFill>
          <a:ln>
            <a:solidFill>
              <a:srgbClr val="80DD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Partial Circle 41">
            <a:extLst>
              <a:ext uri="{FF2B5EF4-FFF2-40B4-BE49-F238E27FC236}">
                <a16:creationId xmlns:a16="http://schemas.microsoft.com/office/drawing/2014/main" id="{7CE468D9-AB26-5935-77FD-AEFB45A742C4}"/>
              </a:ext>
            </a:extLst>
          </p:cNvPr>
          <p:cNvSpPr>
            <a:spLocks noChangeAspect="1"/>
          </p:cNvSpPr>
          <p:nvPr/>
        </p:nvSpPr>
        <p:spPr>
          <a:xfrm rot="19555953">
            <a:off x="4074777" y="1646606"/>
            <a:ext cx="4301239" cy="4301240"/>
          </a:xfrm>
          <a:prstGeom prst="pie">
            <a:avLst>
              <a:gd name="adj1" fmla="val 2766799"/>
              <a:gd name="adj2" fmla="val 6393679"/>
            </a:avLst>
          </a:prstGeom>
          <a:solidFill>
            <a:srgbClr val="80DDDD"/>
          </a:solidFill>
          <a:ln>
            <a:solidFill>
              <a:srgbClr val="80DD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89D7DF7-A2EF-87D0-CB5D-0C68E8476AFF}"/>
              </a:ext>
            </a:extLst>
          </p:cNvPr>
          <p:cNvGrpSpPr>
            <a:grpSpLocks noChangeAspect="1"/>
          </p:cNvGrpSpPr>
          <p:nvPr/>
        </p:nvGrpSpPr>
        <p:grpSpPr>
          <a:xfrm>
            <a:off x="4142905" y="3931134"/>
            <a:ext cx="1446692" cy="1079327"/>
            <a:chOff x="8003218" y="4153327"/>
            <a:chExt cx="659913" cy="492337"/>
          </a:xfrm>
        </p:grpSpPr>
        <p:sp>
          <p:nvSpPr>
            <p:cNvPr id="53" name="Freeform 670">
              <a:extLst>
                <a:ext uri="{FF2B5EF4-FFF2-40B4-BE49-F238E27FC236}">
                  <a16:creationId xmlns:a16="http://schemas.microsoft.com/office/drawing/2014/main" id="{574752AE-009C-C62A-3A0B-9306BF23AE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63131" y="4400145"/>
              <a:ext cx="0" cy="24682"/>
            </a:xfrm>
            <a:custGeom>
              <a:avLst/>
              <a:gdLst>
                <a:gd name="T0" fmla="*/ 16 h 16"/>
                <a:gd name="T1" fmla="*/ 15 h 16"/>
                <a:gd name="T2" fmla="*/ 15 h 16"/>
                <a:gd name="T3" fmla="*/ 15 h 16"/>
                <a:gd name="T4" fmla="*/ 14 h 16"/>
                <a:gd name="T5" fmla="*/ 14 h 16"/>
                <a:gd name="T6" fmla="*/ 14 h 16"/>
                <a:gd name="T7" fmla="*/ 13 h 16"/>
                <a:gd name="T8" fmla="*/ 13 h 16"/>
                <a:gd name="T9" fmla="*/ 11 h 16"/>
                <a:gd name="T10" fmla="*/ 11 h 16"/>
                <a:gd name="T11" fmla="*/ 11 h 16"/>
                <a:gd name="T12" fmla="*/ 11 h 16"/>
                <a:gd name="T13" fmla="*/ 10 h 16"/>
                <a:gd name="T14" fmla="*/ 10 h 16"/>
                <a:gd name="T15" fmla="*/ 10 h 16"/>
                <a:gd name="T16" fmla="*/ 9 h 16"/>
                <a:gd name="T17" fmla="*/ 9 h 16"/>
                <a:gd name="T18" fmla="*/ 9 h 16"/>
                <a:gd name="T19" fmla="*/ 8 h 16"/>
                <a:gd name="T20" fmla="*/ 8 h 16"/>
                <a:gd name="T21" fmla="*/ 8 h 16"/>
                <a:gd name="T22" fmla="*/ 7 h 16"/>
                <a:gd name="T23" fmla="*/ 7 h 16"/>
                <a:gd name="T24" fmla="*/ 7 h 16"/>
                <a:gd name="T25" fmla="*/ 7 h 16"/>
                <a:gd name="T26" fmla="*/ 7 h 16"/>
                <a:gd name="T27" fmla="*/ 6 h 16"/>
                <a:gd name="T28" fmla="*/ 5 h 16"/>
                <a:gd name="T29" fmla="*/ 5 h 16"/>
                <a:gd name="T30" fmla="*/ 5 h 16"/>
                <a:gd name="T31" fmla="*/ 5 h 16"/>
                <a:gd name="T32" fmla="*/ 5 h 16"/>
                <a:gd name="T33" fmla="*/ 4 h 16"/>
                <a:gd name="T34" fmla="*/ 4 h 16"/>
                <a:gd name="T35" fmla="*/ 4 h 16"/>
                <a:gd name="T36" fmla="*/ 4 h 16"/>
                <a:gd name="T37" fmla="*/ 3 h 16"/>
                <a:gd name="T38" fmla="*/ 3 h 16"/>
                <a:gd name="T39" fmla="*/ 3 h 16"/>
                <a:gd name="T40" fmla="*/ 2 h 16"/>
                <a:gd name="T41" fmla="*/ 2 h 16"/>
                <a:gd name="T42" fmla="*/ 2 h 16"/>
                <a:gd name="T43" fmla="*/ 1 h 16"/>
                <a:gd name="T44" fmla="*/ 1 h 16"/>
                <a:gd name="T45" fmla="*/ 1 h 16"/>
                <a:gd name="T46" fmla="*/ 0 h 16"/>
                <a:gd name="T47" fmla="*/ 0 h 1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  <a:cxn ang="0">
                  <a:pos x="0" y="T27"/>
                </a:cxn>
                <a:cxn ang="0">
                  <a:pos x="0" y="T28"/>
                </a:cxn>
                <a:cxn ang="0">
                  <a:pos x="0" y="T29"/>
                </a:cxn>
                <a:cxn ang="0">
                  <a:pos x="0" y="T30"/>
                </a:cxn>
                <a:cxn ang="0">
                  <a:pos x="0" y="T31"/>
                </a:cxn>
                <a:cxn ang="0">
                  <a:pos x="0" y="T32"/>
                </a:cxn>
                <a:cxn ang="0">
                  <a:pos x="0" y="T33"/>
                </a:cxn>
                <a:cxn ang="0">
                  <a:pos x="0" y="T34"/>
                </a:cxn>
                <a:cxn ang="0">
                  <a:pos x="0" y="T35"/>
                </a:cxn>
                <a:cxn ang="0">
                  <a:pos x="0" y="T36"/>
                </a:cxn>
                <a:cxn ang="0">
                  <a:pos x="0" y="T37"/>
                </a:cxn>
                <a:cxn ang="0">
                  <a:pos x="0" y="T38"/>
                </a:cxn>
                <a:cxn ang="0">
                  <a:pos x="0" y="T39"/>
                </a:cxn>
                <a:cxn ang="0">
                  <a:pos x="0" y="T40"/>
                </a:cxn>
                <a:cxn ang="0">
                  <a:pos x="0" y="T41"/>
                </a:cxn>
                <a:cxn ang="0">
                  <a:pos x="0" y="T42"/>
                </a:cxn>
                <a:cxn ang="0">
                  <a:pos x="0" y="T43"/>
                </a:cxn>
                <a:cxn ang="0">
                  <a:pos x="0" y="T44"/>
                </a:cxn>
                <a:cxn ang="0">
                  <a:pos x="0" y="T45"/>
                </a:cxn>
                <a:cxn ang="0">
                  <a:pos x="0" y="T46"/>
                </a:cxn>
                <a:cxn ang="0">
                  <a:pos x="0" y="T47"/>
                </a:cxn>
              </a:cxnLst>
              <a:rect l="0" t="0" r="r" b="b"/>
              <a:pathLst>
                <a:path h="16"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DD1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4" name="Freeform 672">
              <a:extLst>
                <a:ext uri="{FF2B5EF4-FFF2-40B4-BE49-F238E27FC236}">
                  <a16:creationId xmlns:a16="http://schemas.microsoft.com/office/drawing/2014/main" id="{ED36B829-8510-39EF-6DDB-6F63D91399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03218" y="4153327"/>
              <a:ext cx="427385" cy="487141"/>
            </a:xfrm>
            <a:custGeom>
              <a:avLst/>
              <a:gdLst>
                <a:gd name="T0" fmla="*/ 38 w 268"/>
                <a:gd name="T1" fmla="*/ 305 h 305"/>
                <a:gd name="T2" fmla="*/ 38 w 268"/>
                <a:gd name="T3" fmla="*/ 305 h 305"/>
                <a:gd name="T4" fmla="*/ 38 w 268"/>
                <a:gd name="T5" fmla="*/ 305 h 305"/>
                <a:gd name="T6" fmla="*/ 38 w 268"/>
                <a:gd name="T7" fmla="*/ 305 h 305"/>
                <a:gd name="T8" fmla="*/ 66 w 268"/>
                <a:gd name="T9" fmla="*/ 283 h 305"/>
                <a:gd name="T10" fmla="*/ 48 w 268"/>
                <a:gd name="T11" fmla="*/ 291 h 305"/>
                <a:gd name="T12" fmla="*/ 45 w 268"/>
                <a:gd name="T13" fmla="*/ 291 h 305"/>
                <a:gd name="T14" fmla="*/ 36 w 268"/>
                <a:gd name="T15" fmla="*/ 299 h 305"/>
                <a:gd name="T16" fmla="*/ 36 w 268"/>
                <a:gd name="T17" fmla="*/ 299 h 305"/>
                <a:gd name="T18" fmla="*/ 45 w 268"/>
                <a:gd name="T19" fmla="*/ 291 h 305"/>
                <a:gd name="T20" fmla="*/ 48 w 268"/>
                <a:gd name="T21" fmla="*/ 291 h 305"/>
                <a:gd name="T22" fmla="*/ 66 w 268"/>
                <a:gd name="T23" fmla="*/ 283 h 305"/>
                <a:gd name="T24" fmla="*/ 7 w 268"/>
                <a:gd name="T25" fmla="*/ 207 h 305"/>
                <a:gd name="T26" fmla="*/ 0 w 268"/>
                <a:gd name="T27" fmla="*/ 207 h 305"/>
                <a:gd name="T28" fmla="*/ 7 w 268"/>
                <a:gd name="T29" fmla="*/ 207 h 305"/>
                <a:gd name="T30" fmla="*/ 7 w 268"/>
                <a:gd name="T31" fmla="*/ 207 h 305"/>
                <a:gd name="T32" fmla="*/ 8 w 268"/>
                <a:gd name="T33" fmla="*/ 207 h 305"/>
                <a:gd name="T34" fmla="*/ 7 w 268"/>
                <a:gd name="T35" fmla="*/ 207 h 305"/>
                <a:gd name="T36" fmla="*/ 7 w 268"/>
                <a:gd name="T37" fmla="*/ 207 h 305"/>
                <a:gd name="T38" fmla="*/ 7 w 268"/>
                <a:gd name="T39" fmla="*/ 0 h 305"/>
                <a:gd name="T40" fmla="*/ 0 w 268"/>
                <a:gd name="T41" fmla="*/ 0 h 305"/>
                <a:gd name="T42" fmla="*/ 7 w 268"/>
                <a:gd name="T43" fmla="*/ 0 h 305"/>
                <a:gd name="T44" fmla="*/ 7 w 268"/>
                <a:gd name="T45" fmla="*/ 1 h 305"/>
                <a:gd name="T46" fmla="*/ 261 w 268"/>
                <a:gd name="T47" fmla="*/ 1 h 305"/>
                <a:gd name="T48" fmla="*/ 7 w 268"/>
                <a:gd name="T49" fmla="*/ 1 h 305"/>
                <a:gd name="T50" fmla="*/ 7 w 268"/>
                <a:gd name="T51" fmla="*/ 0 h 305"/>
                <a:gd name="T52" fmla="*/ 268 w 268"/>
                <a:gd name="T53" fmla="*/ 0 h 305"/>
                <a:gd name="T54" fmla="*/ 261 w 268"/>
                <a:gd name="T55" fmla="*/ 0 h 305"/>
                <a:gd name="T56" fmla="*/ 268 w 268"/>
                <a:gd name="T57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8" h="305">
                  <a:moveTo>
                    <a:pt x="38" y="305"/>
                  </a:moveTo>
                  <a:cubicBezTo>
                    <a:pt x="38" y="305"/>
                    <a:pt x="38" y="305"/>
                    <a:pt x="38" y="305"/>
                  </a:cubicBezTo>
                  <a:cubicBezTo>
                    <a:pt x="38" y="305"/>
                    <a:pt x="38" y="305"/>
                    <a:pt x="38" y="305"/>
                  </a:cubicBezTo>
                  <a:cubicBezTo>
                    <a:pt x="38" y="305"/>
                    <a:pt x="38" y="305"/>
                    <a:pt x="38" y="305"/>
                  </a:cubicBezTo>
                  <a:moveTo>
                    <a:pt x="66" y="283"/>
                  </a:moveTo>
                  <a:cubicBezTo>
                    <a:pt x="48" y="291"/>
                    <a:pt x="48" y="291"/>
                    <a:pt x="48" y="291"/>
                  </a:cubicBezTo>
                  <a:cubicBezTo>
                    <a:pt x="47" y="291"/>
                    <a:pt x="46" y="291"/>
                    <a:pt x="45" y="291"/>
                  </a:cubicBezTo>
                  <a:cubicBezTo>
                    <a:pt x="40" y="291"/>
                    <a:pt x="36" y="295"/>
                    <a:pt x="36" y="299"/>
                  </a:cubicBezTo>
                  <a:cubicBezTo>
                    <a:pt x="36" y="299"/>
                    <a:pt x="36" y="299"/>
                    <a:pt x="36" y="299"/>
                  </a:cubicBezTo>
                  <a:cubicBezTo>
                    <a:pt x="36" y="295"/>
                    <a:pt x="40" y="291"/>
                    <a:pt x="45" y="291"/>
                  </a:cubicBezTo>
                  <a:cubicBezTo>
                    <a:pt x="46" y="291"/>
                    <a:pt x="47" y="291"/>
                    <a:pt x="48" y="291"/>
                  </a:cubicBezTo>
                  <a:cubicBezTo>
                    <a:pt x="66" y="283"/>
                    <a:pt x="66" y="283"/>
                    <a:pt x="66" y="283"/>
                  </a:cubicBezTo>
                  <a:moveTo>
                    <a:pt x="7" y="207"/>
                  </a:moveTo>
                  <a:cubicBezTo>
                    <a:pt x="0" y="207"/>
                    <a:pt x="0" y="207"/>
                    <a:pt x="0" y="207"/>
                  </a:cubicBezTo>
                  <a:cubicBezTo>
                    <a:pt x="7" y="207"/>
                    <a:pt x="7" y="207"/>
                    <a:pt x="7" y="207"/>
                  </a:cubicBezTo>
                  <a:cubicBezTo>
                    <a:pt x="7" y="207"/>
                    <a:pt x="7" y="207"/>
                    <a:pt x="7" y="207"/>
                  </a:cubicBezTo>
                  <a:cubicBezTo>
                    <a:pt x="8" y="207"/>
                    <a:pt x="8" y="207"/>
                    <a:pt x="8" y="207"/>
                  </a:cubicBezTo>
                  <a:cubicBezTo>
                    <a:pt x="7" y="207"/>
                    <a:pt x="7" y="207"/>
                    <a:pt x="7" y="207"/>
                  </a:cubicBezTo>
                  <a:cubicBezTo>
                    <a:pt x="7" y="207"/>
                    <a:pt x="7" y="207"/>
                    <a:pt x="7" y="207"/>
                  </a:cubicBezTo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261" y="1"/>
                    <a:pt x="261" y="1"/>
                    <a:pt x="261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268" y="0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68" y="0"/>
                    <a:pt x="268" y="0"/>
                    <a:pt x="268" y="0"/>
                  </a:cubicBezTo>
                </a:path>
              </a:pathLst>
            </a:custGeom>
            <a:solidFill>
              <a:srgbClr val="ED86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5" name="Freeform 673">
              <a:extLst>
                <a:ext uri="{FF2B5EF4-FFF2-40B4-BE49-F238E27FC236}">
                  <a16:creationId xmlns:a16="http://schemas.microsoft.com/office/drawing/2014/main" id="{60EDEE4A-626C-1E28-466E-812C5CF64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4666" y="4554731"/>
              <a:ext cx="144194" cy="79242"/>
            </a:xfrm>
            <a:custGeom>
              <a:avLst/>
              <a:gdLst>
                <a:gd name="T0" fmla="*/ 0 w 111"/>
                <a:gd name="T1" fmla="*/ 51 h 61"/>
                <a:gd name="T2" fmla="*/ 5 w 111"/>
                <a:gd name="T3" fmla="*/ 61 h 61"/>
                <a:gd name="T4" fmla="*/ 111 w 111"/>
                <a:gd name="T5" fmla="*/ 11 h 61"/>
                <a:gd name="T6" fmla="*/ 106 w 111"/>
                <a:gd name="T7" fmla="*/ 0 h 61"/>
                <a:gd name="T8" fmla="*/ 0 w 111"/>
                <a:gd name="T9" fmla="*/ 5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61">
                  <a:moveTo>
                    <a:pt x="0" y="51"/>
                  </a:moveTo>
                  <a:lnTo>
                    <a:pt x="5" y="61"/>
                  </a:lnTo>
                  <a:lnTo>
                    <a:pt x="111" y="11"/>
                  </a:lnTo>
                  <a:lnTo>
                    <a:pt x="106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6" name="Freeform 674">
              <a:extLst>
                <a:ext uri="{FF2B5EF4-FFF2-40B4-BE49-F238E27FC236}">
                  <a16:creationId xmlns:a16="http://schemas.microsoft.com/office/drawing/2014/main" id="{78E92EC5-31BD-9407-9009-A29F6D434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4962" y="4554731"/>
              <a:ext cx="144194" cy="79242"/>
            </a:xfrm>
            <a:custGeom>
              <a:avLst/>
              <a:gdLst>
                <a:gd name="T0" fmla="*/ 111 w 111"/>
                <a:gd name="T1" fmla="*/ 51 h 61"/>
                <a:gd name="T2" fmla="*/ 106 w 111"/>
                <a:gd name="T3" fmla="*/ 61 h 61"/>
                <a:gd name="T4" fmla="*/ 0 w 111"/>
                <a:gd name="T5" fmla="*/ 11 h 61"/>
                <a:gd name="T6" fmla="*/ 5 w 111"/>
                <a:gd name="T7" fmla="*/ 0 h 61"/>
                <a:gd name="T8" fmla="*/ 111 w 111"/>
                <a:gd name="T9" fmla="*/ 5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61">
                  <a:moveTo>
                    <a:pt x="111" y="51"/>
                  </a:moveTo>
                  <a:lnTo>
                    <a:pt x="106" y="61"/>
                  </a:lnTo>
                  <a:lnTo>
                    <a:pt x="0" y="11"/>
                  </a:lnTo>
                  <a:lnTo>
                    <a:pt x="5" y="0"/>
                  </a:lnTo>
                  <a:lnTo>
                    <a:pt x="111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7" name="Rectangle 675">
              <a:extLst>
                <a:ext uri="{FF2B5EF4-FFF2-40B4-BE49-F238E27FC236}">
                  <a16:creationId xmlns:a16="http://schemas.microsoft.com/office/drawing/2014/main" id="{9CE46EBD-0CEE-317C-6FA5-BF031B2A3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8467" y="4498872"/>
              <a:ext cx="16888" cy="135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8" name="Oval 676">
              <a:extLst>
                <a:ext uri="{FF2B5EF4-FFF2-40B4-BE49-F238E27FC236}">
                  <a16:creationId xmlns:a16="http://schemas.microsoft.com/office/drawing/2014/main" id="{A6038EB5-5C95-F145-2A12-07CBB22D8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3270" y="4618384"/>
              <a:ext cx="28579" cy="27280"/>
            </a:xfrm>
            <a:prstGeom prst="ellipse">
              <a:avLst/>
            </a:prstGeom>
            <a:solidFill>
              <a:srgbClr val="283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9" name="Oval 677">
              <a:extLst>
                <a:ext uri="{FF2B5EF4-FFF2-40B4-BE49-F238E27FC236}">
                  <a16:creationId xmlns:a16="http://schemas.microsoft.com/office/drawing/2014/main" id="{3AD161A1-E5B7-B7DE-C1DC-326F310A7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0376" y="4618384"/>
              <a:ext cx="27280" cy="27280"/>
            </a:xfrm>
            <a:prstGeom prst="ellipse">
              <a:avLst/>
            </a:prstGeom>
            <a:solidFill>
              <a:srgbClr val="283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0" name="Oval 678">
              <a:extLst>
                <a:ext uri="{FF2B5EF4-FFF2-40B4-BE49-F238E27FC236}">
                  <a16:creationId xmlns:a16="http://schemas.microsoft.com/office/drawing/2014/main" id="{1ECF5443-9C0C-0DCE-7A01-2C2BDA47C2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165" y="4618384"/>
              <a:ext cx="27280" cy="27280"/>
            </a:xfrm>
            <a:prstGeom prst="ellipse">
              <a:avLst/>
            </a:prstGeom>
            <a:solidFill>
              <a:srgbClr val="283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1" name="Rectangle 679">
              <a:extLst>
                <a:ext uri="{FF2B5EF4-FFF2-40B4-BE49-F238E27FC236}">
                  <a16:creationId xmlns:a16="http://schemas.microsoft.com/office/drawing/2014/main" id="{1C09E79E-ABF0-B69F-FF53-A54856961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7508" y="4190999"/>
              <a:ext cx="400105" cy="2935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2" name="Rectangle 680">
              <a:extLst>
                <a:ext uri="{FF2B5EF4-FFF2-40B4-BE49-F238E27FC236}">
                  <a16:creationId xmlns:a16="http://schemas.microsoft.com/office/drawing/2014/main" id="{E88F1EEA-A24E-B227-4BBB-E4F46527A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2312" y="4155925"/>
              <a:ext cx="409199" cy="35075"/>
            </a:xfrm>
            <a:prstGeom prst="rect">
              <a:avLst/>
            </a:prstGeom>
            <a:solidFill>
              <a:srgbClr val="5D6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3" name="Rectangle 681">
              <a:extLst>
                <a:ext uri="{FF2B5EF4-FFF2-40B4-BE49-F238E27FC236}">
                  <a16:creationId xmlns:a16="http://schemas.microsoft.com/office/drawing/2014/main" id="{9E352BF7-DB52-CC9C-108A-DF0393D5B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3218" y="4153327"/>
              <a:ext cx="11692" cy="38971"/>
            </a:xfrm>
            <a:prstGeom prst="rect">
              <a:avLst/>
            </a:prstGeom>
            <a:solidFill>
              <a:srgbClr val="283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4" name="Rectangle 682">
              <a:extLst>
                <a:ext uri="{FF2B5EF4-FFF2-40B4-BE49-F238E27FC236}">
                  <a16:creationId xmlns:a16="http://schemas.microsoft.com/office/drawing/2014/main" id="{E6320B6C-E4C0-14F9-BA46-26865AE77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0211" y="4153327"/>
              <a:ext cx="10392" cy="38971"/>
            </a:xfrm>
            <a:prstGeom prst="rect">
              <a:avLst/>
            </a:prstGeom>
            <a:solidFill>
              <a:srgbClr val="283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6" name="Rectangle 683">
              <a:extLst>
                <a:ext uri="{FF2B5EF4-FFF2-40B4-BE49-F238E27FC236}">
                  <a16:creationId xmlns:a16="http://schemas.microsoft.com/office/drawing/2014/main" id="{F691CB6E-5D80-39D6-84AB-83C2E6061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2312" y="4484583"/>
              <a:ext cx="409199" cy="14290"/>
            </a:xfrm>
            <a:prstGeom prst="rect">
              <a:avLst/>
            </a:prstGeom>
            <a:solidFill>
              <a:srgbClr val="5D6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7" name="Rectangle 684">
              <a:extLst>
                <a:ext uri="{FF2B5EF4-FFF2-40B4-BE49-F238E27FC236}">
                  <a16:creationId xmlns:a16="http://schemas.microsoft.com/office/drawing/2014/main" id="{A0B0CE10-81D1-85C2-EB1A-7FFBED7CF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3218" y="4484583"/>
              <a:ext cx="11692" cy="15588"/>
            </a:xfrm>
            <a:prstGeom prst="rect">
              <a:avLst/>
            </a:prstGeom>
            <a:solidFill>
              <a:srgbClr val="283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8" name="Rectangle 685">
              <a:extLst>
                <a:ext uri="{FF2B5EF4-FFF2-40B4-BE49-F238E27FC236}">
                  <a16:creationId xmlns:a16="http://schemas.microsoft.com/office/drawing/2014/main" id="{D7BD1681-3815-B5F2-013D-4F6D6E9A5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0211" y="4484583"/>
              <a:ext cx="10392" cy="15588"/>
            </a:xfrm>
            <a:prstGeom prst="rect">
              <a:avLst/>
            </a:prstGeom>
            <a:solidFill>
              <a:srgbClr val="283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9" name="Freeform 686">
              <a:extLst>
                <a:ext uri="{FF2B5EF4-FFF2-40B4-BE49-F238E27FC236}">
                  <a16:creationId xmlns:a16="http://schemas.microsoft.com/office/drawing/2014/main" id="{B91CBDA0-65A1-5EA5-D361-4C9E65F0C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2582" y="4302717"/>
              <a:ext cx="129904" cy="63653"/>
            </a:xfrm>
            <a:custGeom>
              <a:avLst/>
              <a:gdLst>
                <a:gd name="T0" fmla="*/ 49 w 100"/>
                <a:gd name="T1" fmla="*/ 0 h 49"/>
                <a:gd name="T2" fmla="*/ 0 w 100"/>
                <a:gd name="T3" fmla="*/ 49 h 49"/>
                <a:gd name="T4" fmla="*/ 100 w 100"/>
                <a:gd name="T5" fmla="*/ 49 h 49"/>
                <a:gd name="T6" fmla="*/ 49 w 100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49">
                  <a:moveTo>
                    <a:pt x="49" y="0"/>
                  </a:moveTo>
                  <a:lnTo>
                    <a:pt x="0" y="49"/>
                  </a:lnTo>
                  <a:lnTo>
                    <a:pt x="100" y="49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0" name="Freeform 687">
              <a:extLst>
                <a:ext uri="{FF2B5EF4-FFF2-40B4-BE49-F238E27FC236}">
                  <a16:creationId xmlns:a16="http://schemas.microsoft.com/office/drawing/2014/main" id="{0ADF83F9-C8C2-9767-9A79-41329C0D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0795" y="4278035"/>
              <a:ext cx="176670" cy="88335"/>
            </a:xfrm>
            <a:custGeom>
              <a:avLst/>
              <a:gdLst>
                <a:gd name="T0" fmla="*/ 69 w 136"/>
                <a:gd name="T1" fmla="*/ 0 h 68"/>
                <a:gd name="T2" fmla="*/ 0 w 136"/>
                <a:gd name="T3" fmla="*/ 68 h 68"/>
                <a:gd name="T4" fmla="*/ 136 w 136"/>
                <a:gd name="T5" fmla="*/ 68 h 68"/>
                <a:gd name="T6" fmla="*/ 69 w 136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68">
                  <a:moveTo>
                    <a:pt x="69" y="0"/>
                  </a:moveTo>
                  <a:lnTo>
                    <a:pt x="0" y="68"/>
                  </a:lnTo>
                  <a:lnTo>
                    <a:pt x="136" y="68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F8E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1" name="Freeform 688">
              <a:extLst>
                <a:ext uri="{FF2B5EF4-FFF2-40B4-BE49-F238E27FC236}">
                  <a16:creationId xmlns:a16="http://schemas.microsoft.com/office/drawing/2014/main" id="{E80AE942-09C7-3828-6875-61ED27C51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2634" y="4302717"/>
              <a:ext cx="128606" cy="63653"/>
            </a:xfrm>
            <a:custGeom>
              <a:avLst/>
              <a:gdLst>
                <a:gd name="T0" fmla="*/ 50 w 99"/>
                <a:gd name="T1" fmla="*/ 0 h 49"/>
                <a:gd name="T2" fmla="*/ 0 w 99"/>
                <a:gd name="T3" fmla="*/ 49 h 49"/>
                <a:gd name="T4" fmla="*/ 99 w 99"/>
                <a:gd name="T5" fmla="*/ 49 h 49"/>
                <a:gd name="T6" fmla="*/ 50 w 99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49">
                  <a:moveTo>
                    <a:pt x="50" y="0"/>
                  </a:moveTo>
                  <a:lnTo>
                    <a:pt x="0" y="49"/>
                  </a:lnTo>
                  <a:lnTo>
                    <a:pt x="99" y="49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57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2" name="Freeform 689">
              <a:extLst>
                <a:ext uri="{FF2B5EF4-FFF2-40B4-BE49-F238E27FC236}">
                  <a16:creationId xmlns:a16="http://schemas.microsoft.com/office/drawing/2014/main" id="{584973CF-97EF-BD91-8373-D37780DF0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4422" y="4319605"/>
              <a:ext cx="93531" cy="46765"/>
            </a:xfrm>
            <a:custGeom>
              <a:avLst/>
              <a:gdLst>
                <a:gd name="T0" fmla="*/ 37 w 72"/>
                <a:gd name="T1" fmla="*/ 0 h 36"/>
                <a:gd name="T2" fmla="*/ 0 w 72"/>
                <a:gd name="T3" fmla="*/ 36 h 36"/>
                <a:gd name="T4" fmla="*/ 72 w 72"/>
                <a:gd name="T5" fmla="*/ 36 h 36"/>
                <a:gd name="T6" fmla="*/ 37 w 7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36">
                  <a:moveTo>
                    <a:pt x="37" y="0"/>
                  </a:moveTo>
                  <a:lnTo>
                    <a:pt x="0" y="36"/>
                  </a:lnTo>
                  <a:lnTo>
                    <a:pt x="72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3" name="Rectangle 690">
              <a:extLst>
                <a:ext uri="{FF2B5EF4-FFF2-40B4-BE49-F238E27FC236}">
                  <a16:creationId xmlns:a16="http://schemas.microsoft.com/office/drawing/2014/main" id="{EDCEB83E-BAD3-42C1-0159-203DC1875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9862" y="4228672"/>
              <a:ext cx="49364" cy="10392"/>
            </a:xfrm>
            <a:prstGeom prst="rect">
              <a:avLst/>
            </a:pr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4" name="Rectangle 691">
              <a:extLst>
                <a:ext uri="{FF2B5EF4-FFF2-40B4-BE49-F238E27FC236}">
                  <a16:creationId xmlns:a16="http://schemas.microsoft.com/office/drawing/2014/main" id="{25ADC27A-2C28-86AB-9413-0040C98ED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5206" y="4228672"/>
              <a:ext cx="49364" cy="10392"/>
            </a:xfrm>
            <a:prstGeom prst="rect">
              <a:avLst/>
            </a:pr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5" name="Rectangle 692">
              <a:extLst>
                <a:ext uri="{FF2B5EF4-FFF2-40B4-BE49-F238E27FC236}">
                  <a16:creationId xmlns:a16="http://schemas.microsoft.com/office/drawing/2014/main" id="{3ACAC77B-FD14-E069-0DBB-ABBC5C0F5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9251" y="4228672"/>
              <a:ext cx="50663" cy="10392"/>
            </a:xfrm>
            <a:prstGeom prst="rect">
              <a:avLst/>
            </a:prstGeom>
            <a:solidFill>
              <a:srgbClr val="FF8E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6" name="Rectangle 693">
              <a:extLst>
                <a:ext uri="{FF2B5EF4-FFF2-40B4-BE49-F238E27FC236}">
                  <a16:creationId xmlns:a16="http://schemas.microsoft.com/office/drawing/2014/main" id="{B255F3CF-7EDB-162F-1619-CA8E18132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4596" y="4228672"/>
              <a:ext cx="49364" cy="10392"/>
            </a:xfrm>
            <a:prstGeom prst="rect">
              <a:avLst/>
            </a:prstGeom>
            <a:solidFill>
              <a:srgbClr val="057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7" name="Rectangle 694">
              <a:extLst>
                <a:ext uri="{FF2B5EF4-FFF2-40B4-BE49-F238E27FC236}">
                  <a16:creationId xmlns:a16="http://schemas.microsoft.com/office/drawing/2014/main" id="{18820764-01A1-CB65-319C-3FCA90F97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2582" y="4396248"/>
              <a:ext cx="71448" cy="35075"/>
            </a:xfrm>
            <a:prstGeom prst="rect">
              <a:avLst/>
            </a:prstGeom>
            <a:solidFill>
              <a:srgbClr val="5D6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8" name="Rectangle 695">
              <a:extLst>
                <a:ext uri="{FF2B5EF4-FFF2-40B4-BE49-F238E27FC236}">
                  <a16:creationId xmlns:a16="http://schemas.microsoft.com/office/drawing/2014/main" id="{A12DC234-F1CD-529F-DEC8-5B91381F8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4422" y="4396248"/>
              <a:ext cx="105223" cy="6496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9" name="Rectangle 696">
              <a:extLst>
                <a:ext uri="{FF2B5EF4-FFF2-40B4-BE49-F238E27FC236}">
                  <a16:creationId xmlns:a16="http://schemas.microsoft.com/office/drawing/2014/main" id="{52907B2E-F7C3-30DE-71D2-F4A1B3226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3026" y="4396248"/>
              <a:ext cx="118213" cy="6496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0" name="Rectangle 697">
              <a:extLst>
                <a:ext uri="{FF2B5EF4-FFF2-40B4-BE49-F238E27FC236}">
                  <a16:creationId xmlns:a16="http://schemas.microsoft.com/office/drawing/2014/main" id="{D6B3E5E1-D691-8AB5-89A0-002A1902E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4422" y="4410538"/>
              <a:ext cx="51962" cy="6496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1" name="Rectangle 698">
              <a:extLst>
                <a:ext uri="{FF2B5EF4-FFF2-40B4-BE49-F238E27FC236}">
                  <a16:creationId xmlns:a16="http://schemas.microsoft.com/office/drawing/2014/main" id="{0DFCE0CC-20B8-5607-7DAD-9AE3673288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8467" y="4410538"/>
              <a:ext cx="31177" cy="6496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3" name="Rectangle 699">
              <a:extLst>
                <a:ext uri="{FF2B5EF4-FFF2-40B4-BE49-F238E27FC236}">
                  <a16:creationId xmlns:a16="http://schemas.microsoft.com/office/drawing/2014/main" id="{B3ABA3EB-F43C-0A50-345B-EC28C320C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7438" y="4410538"/>
              <a:ext cx="29878" cy="6496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4" name="Rectangle 700">
              <a:extLst>
                <a:ext uri="{FF2B5EF4-FFF2-40B4-BE49-F238E27FC236}">
                  <a16:creationId xmlns:a16="http://schemas.microsoft.com/office/drawing/2014/main" id="{00ACFD5C-3EC9-0C10-3732-6F47681AC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7709" y="4410538"/>
              <a:ext cx="93531" cy="6496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5" name="Rectangle 701">
              <a:extLst>
                <a:ext uri="{FF2B5EF4-FFF2-40B4-BE49-F238E27FC236}">
                  <a16:creationId xmlns:a16="http://schemas.microsoft.com/office/drawing/2014/main" id="{79239822-386D-8E1C-88A4-D525BACA75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4422" y="4424827"/>
              <a:ext cx="14290" cy="6496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6" name="Rectangle 702">
              <a:extLst>
                <a:ext uri="{FF2B5EF4-FFF2-40B4-BE49-F238E27FC236}">
                  <a16:creationId xmlns:a16="http://schemas.microsoft.com/office/drawing/2014/main" id="{656EB902-3F06-42E2-7712-2EB927A78B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7290" y="4424827"/>
              <a:ext cx="203950" cy="6496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7" name="Rectangle 703">
              <a:extLst>
                <a:ext uri="{FF2B5EF4-FFF2-40B4-BE49-F238E27FC236}">
                  <a16:creationId xmlns:a16="http://schemas.microsoft.com/office/drawing/2014/main" id="{CBA2E7C4-096D-1A9A-C0B9-82BE9A655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99" y="4440415"/>
              <a:ext cx="215641" cy="5196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9" name="Rectangle 704">
              <a:extLst>
                <a:ext uri="{FF2B5EF4-FFF2-40B4-BE49-F238E27FC236}">
                  <a16:creationId xmlns:a16="http://schemas.microsoft.com/office/drawing/2014/main" id="{1501E448-0354-E35E-063C-9CABFF6D0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2582" y="4440415"/>
              <a:ext cx="102625" cy="5196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D030115C-6C68-9EA7-8F5D-B6ADD7D139FD}"/>
              </a:ext>
            </a:extLst>
          </p:cNvPr>
          <p:cNvGrpSpPr>
            <a:grpSpLocks noChangeAspect="1"/>
          </p:cNvGrpSpPr>
          <p:nvPr/>
        </p:nvGrpSpPr>
        <p:grpSpPr>
          <a:xfrm>
            <a:off x="5368147" y="4908869"/>
            <a:ext cx="960712" cy="974876"/>
            <a:chOff x="3632832" y="4176710"/>
            <a:chExt cx="440376" cy="446870"/>
          </a:xfrm>
        </p:grpSpPr>
        <p:sp>
          <p:nvSpPr>
            <p:cNvPr id="91" name="Freeform 243">
              <a:extLst>
                <a:ext uri="{FF2B5EF4-FFF2-40B4-BE49-F238E27FC236}">
                  <a16:creationId xmlns:a16="http://schemas.microsoft.com/office/drawing/2014/main" id="{C828315D-13BF-1149-480E-9EFE03B68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832" y="4213083"/>
              <a:ext cx="440376" cy="349443"/>
            </a:xfrm>
            <a:custGeom>
              <a:avLst/>
              <a:gdLst>
                <a:gd name="T0" fmla="*/ 339 w 339"/>
                <a:gd name="T1" fmla="*/ 15 h 269"/>
                <a:gd name="T2" fmla="*/ 268 w 339"/>
                <a:gd name="T3" fmla="*/ 0 h 269"/>
                <a:gd name="T4" fmla="*/ 71 w 339"/>
                <a:gd name="T5" fmla="*/ 0 h 269"/>
                <a:gd name="T6" fmla="*/ 0 w 339"/>
                <a:gd name="T7" fmla="*/ 15 h 269"/>
                <a:gd name="T8" fmla="*/ 0 w 339"/>
                <a:gd name="T9" fmla="*/ 269 h 269"/>
                <a:gd name="T10" fmla="*/ 339 w 339"/>
                <a:gd name="T11" fmla="*/ 269 h 269"/>
                <a:gd name="T12" fmla="*/ 339 w 339"/>
                <a:gd name="T13" fmla="*/ 15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269">
                  <a:moveTo>
                    <a:pt x="339" y="15"/>
                  </a:moveTo>
                  <a:lnTo>
                    <a:pt x="268" y="0"/>
                  </a:lnTo>
                  <a:lnTo>
                    <a:pt x="71" y="0"/>
                  </a:lnTo>
                  <a:lnTo>
                    <a:pt x="0" y="15"/>
                  </a:lnTo>
                  <a:lnTo>
                    <a:pt x="0" y="269"/>
                  </a:lnTo>
                  <a:lnTo>
                    <a:pt x="339" y="269"/>
                  </a:lnTo>
                  <a:lnTo>
                    <a:pt x="339" y="15"/>
                  </a:ln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92" name="Freeform 244">
              <a:extLst>
                <a:ext uri="{FF2B5EF4-FFF2-40B4-BE49-F238E27FC236}">
                  <a16:creationId xmlns:a16="http://schemas.microsoft.com/office/drawing/2014/main" id="{E2EF109C-237F-E0B7-0F7F-F1C8CA006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7174" y="4310512"/>
              <a:ext cx="80541" cy="215641"/>
            </a:xfrm>
            <a:custGeom>
              <a:avLst/>
              <a:gdLst>
                <a:gd name="T0" fmla="*/ 62 w 62"/>
                <a:gd name="T1" fmla="*/ 136 h 166"/>
                <a:gd name="T2" fmla="*/ 53 w 62"/>
                <a:gd name="T3" fmla="*/ 166 h 166"/>
                <a:gd name="T4" fmla="*/ 28 w 62"/>
                <a:gd name="T5" fmla="*/ 146 h 166"/>
                <a:gd name="T6" fmla="*/ 0 w 62"/>
                <a:gd name="T7" fmla="*/ 2 h 166"/>
                <a:gd name="T8" fmla="*/ 10 w 62"/>
                <a:gd name="T9" fmla="*/ 0 h 166"/>
                <a:gd name="T10" fmla="*/ 62 w 62"/>
                <a:gd name="T11" fmla="*/ 13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166">
                  <a:moveTo>
                    <a:pt x="62" y="136"/>
                  </a:moveTo>
                  <a:lnTo>
                    <a:pt x="53" y="166"/>
                  </a:lnTo>
                  <a:lnTo>
                    <a:pt x="28" y="146"/>
                  </a:lnTo>
                  <a:lnTo>
                    <a:pt x="0" y="2"/>
                  </a:lnTo>
                  <a:lnTo>
                    <a:pt x="10" y="0"/>
                  </a:lnTo>
                  <a:lnTo>
                    <a:pt x="62" y="136"/>
                  </a:lnTo>
                  <a:close/>
                </a:path>
              </a:pathLst>
            </a:custGeom>
            <a:solidFill>
              <a:srgbClr val="0362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93" name="Freeform 245">
              <a:extLst>
                <a:ext uri="{FF2B5EF4-FFF2-40B4-BE49-F238E27FC236}">
                  <a16:creationId xmlns:a16="http://schemas.microsoft.com/office/drawing/2014/main" id="{4C77865C-BD66-632C-2DAF-52C2B6602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408" y="4311810"/>
              <a:ext cx="105223" cy="311770"/>
            </a:xfrm>
            <a:custGeom>
              <a:avLst/>
              <a:gdLst>
                <a:gd name="T0" fmla="*/ 81 w 81"/>
                <a:gd name="T1" fmla="*/ 190 h 240"/>
                <a:gd name="T2" fmla="*/ 41 w 81"/>
                <a:gd name="T3" fmla="*/ 240 h 240"/>
                <a:gd name="T4" fmla="*/ 0 w 81"/>
                <a:gd name="T5" fmla="*/ 190 h 240"/>
                <a:gd name="T6" fmla="*/ 28 w 81"/>
                <a:gd name="T7" fmla="*/ 0 h 240"/>
                <a:gd name="T8" fmla="*/ 53 w 81"/>
                <a:gd name="T9" fmla="*/ 0 h 240"/>
                <a:gd name="T10" fmla="*/ 81 w 81"/>
                <a:gd name="T11" fmla="*/ 19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240">
                  <a:moveTo>
                    <a:pt x="81" y="190"/>
                  </a:moveTo>
                  <a:lnTo>
                    <a:pt x="41" y="240"/>
                  </a:lnTo>
                  <a:lnTo>
                    <a:pt x="0" y="190"/>
                  </a:lnTo>
                  <a:lnTo>
                    <a:pt x="28" y="0"/>
                  </a:lnTo>
                  <a:lnTo>
                    <a:pt x="53" y="0"/>
                  </a:lnTo>
                  <a:lnTo>
                    <a:pt x="81" y="190"/>
                  </a:lnTo>
                  <a:close/>
                </a:path>
              </a:pathLst>
            </a:custGeom>
            <a:solidFill>
              <a:srgbClr val="057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94" name="Freeform 246">
              <a:extLst>
                <a:ext uri="{FF2B5EF4-FFF2-40B4-BE49-F238E27FC236}">
                  <a16:creationId xmlns:a16="http://schemas.microsoft.com/office/drawing/2014/main" id="{5F583858-AFC4-CD0C-4DA3-EF7AA0D61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93" y="4259849"/>
              <a:ext cx="63653" cy="51962"/>
            </a:xfrm>
            <a:custGeom>
              <a:avLst/>
              <a:gdLst>
                <a:gd name="T0" fmla="*/ 37 w 49"/>
                <a:gd name="T1" fmla="*/ 40 h 40"/>
                <a:gd name="T2" fmla="*/ 12 w 49"/>
                <a:gd name="T3" fmla="*/ 40 h 40"/>
                <a:gd name="T4" fmla="*/ 0 w 49"/>
                <a:gd name="T5" fmla="*/ 14 h 40"/>
                <a:gd name="T6" fmla="*/ 5 w 49"/>
                <a:gd name="T7" fmla="*/ 0 h 40"/>
                <a:gd name="T8" fmla="*/ 44 w 49"/>
                <a:gd name="T9" fmla="*/ 0 h 40"/>
                <a:gd name="T10" fmla="*/ 49 w 49"/>
                <a:gd name="T11" fmla="*/ 14 h 40"/>
                <a:gd name="T12" fmla="*/ 37 w 49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0">
                  <a:moveTo>
                    <a:pt x="37" y="40"/>
                  </a:moveTo>
                  <a:lnTo>
                    <a:pt x="12" y="40"/>
                  </a:lnTo>
                  <a:lnTo>
                    <a:pt x="0" y="14"/>
                  </a:lnTo>
                  <a:lnTo>
                    <a:pt x="5" y="0"/>
                  </a:lnTo>
                  <a:lnTo>
                    <a:pt x="44" y="0"/>
                  </a:lnTo>
                  <a:lnTo>
                    <a:pt x="49" y="14"/>
                  </a:lnTo>
                  <a:lnTo>
                    <a:pt x="37" y="40"/>
                  </a:lnTo>
                  <a:close/>
                </a:path>
              </a:pathLst>
            </a:custGeom>
            <a:solidFill>
              <a:srgbClr val="0362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95" name="Freeform 247">
              <a:extLst>
                <a:ext uri="{FF2B5EF4-FFF2-40B4-BE49-F238E27FC236}">
                  <a16:creationId xmlns:a16="http://schemas.microsoft.com/office/drawing/2014/main" id="{E5343C6C-ACE2-333A-859C-CCA199E67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671" y="4176710"/>
              <a:ext cx="276696" cy="36373"/>
            </a:xfrm>
            <a:custGeom>
              <a:avLst/>
              <a:gdLst>
                <a:gd name="T0" fmla="*/ 12 w 213"/>
                <a:gd name="T1" fmla="*/ 0 h 28"/>
                <a:gd name="T2" fmla="*/ 201 w 213"/>
                <a:gd name="T3" fmla="*/ 0 h 28"/>
                <a:gd name="T4" fmla="*/ 213 w 213"/>
                <a:gd name="T5" fmla="*/ 28 h 28"/>
                <a:gd name="T6" fmla="*/ 0 w 213"/>
                <a:gd name="T7" fmla="*/ 28 h 28"/>
                <a:gd name="T8" fmla="*/ 12 w 213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8">
                  <a:moveTo>
                    <a:pt x="12" y="0"/>
                  </a:moveTo>
                  <a:lnTo>
                    <a:pt x="201" y="0"/>
                  </a:lnTo>
                  <a:lnTo>
                    <a:pt x="213" y="28"/>
                  </a:lnTo>
                  <a:lnTo>
                    <a:pt x="0" y="2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96" name="Freeform 248">
              <a:extLst>
                <a:ext uri="{FF2B5EF4-FFF2-40B4-BE49-F238E27FC236}">
                  <a16:creationId xmlns:a16="http://schemas.microsoft.com/office/drawing/2014/main" id="{856CED9F-C374-5813-5A85-53ACBBED8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671" y="4176710"/>
              <a:ext cx="138998" cy="170175"/>
            </a:xfrm>
            <a:custGeom>
              <a:avLst/>
              <a:gdLst>
                <a:gd name="T0" fmla="*/ 0 w 107"/>
                <a:gd name="T1" fmla="*/ 28 h 131"/>
                <a:gd name="T2" fmla="*/ 51 w 107"/>
                <a:gd name="T3" fmla="*/ 131 h 131"/>
                <a:gd name="T4" fmla="*/ 107 w 107"/>
                <a:gd name="T5" fmla="*/ 64 h 131"/>
                <a:gd name="T6" fmla="*/ 12 w 107"/>
                <a:gd name="T7" fmla="*/ 0 h 131"/>
                <a:gd name="T8" fmla="*/ 0 w 107"/>
                <a:gd name="T9" fmla="*/ 2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31">
                  <a:moveTo>
                    <a:pt x="0" y="28"/>
                  </a:moveTo>
                  <a:lnTo>
                    <a:pt x="51" y="131"/>
                  </a:lnTo>
                  <a:lnTo>
                    <a:pt x="107" y="64"/>
                  </a:lnTo>
                  <a:lnTo>
                    <a:pt x="12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CEE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97" name="Freeform 249">
              <a:extLst>
                <a:ext uri="{FF2B5EF4-FFF2-40B4-BE49-F238E27FC236}">
                  <a16:creationId xmlns:a16="http://schemas.microsoft.com/office/drawing/2014/main" id="{E4B4A1CE-E4E5-1BB2-E08E-4E7745E4E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3669" y="4176710"/>
              <a:ext cx="137698" cy="170175"/>
            </a:xfrm>
            <a:custGeom>
              <a:avLst/>
              <a:gdLst>
                <a:gd name="T0" fmla="*/ 94 w 106"/>
                <a:gd name="T1" fmla="*/ 0 h 131"/>
                <a:gd name="T2" fmla="*/ 0 w 106"/>
                <a:gd name="T3" fmla="*/ 64 h 131"/>
                <a:gd name="T4" fmla="*/ 55 w 106"/>
                <a:gd name="T5" fmla="*/ 131 h 131"/>
                <a:gd name="T6" fmla="*/ 106 w 106"/>
                <a:gd name="T7" fmla="*/ 28 h 131"/>
                <a:gd name="T8" fmla="*/ 94 w 106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31">
                  <a:moveTo>
                    <a:pt x="94" y="0"/>
                  </a:moveTo>
                  <a:lnTo>
                    <a:pt x="0" y="64"/>
                  </a:lnTo>
                  <a:lnTo>
                    <a:pt x="55" y="131"/>
                  </a:lnTo>
                  <a:lnTo>
                    <a:pt x="106" y="28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CEE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98" name="Rectangle 250">
              <a:extLst>
                <a:ext uri="{FF2B5EF4-FFF2-40B4-BE49-F238E27FC236}">
                  <a16:creationId xmlns:a16="http://schemas.microsoft.com/office/drawing/2014/main" id="{538A6D41-4034-658F-9102-9ED791D23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322" y="4388454"/>
              <a:ext cx="113017" cy="14290"/>
            </a:xfrm>
            <a:prstGeom prst="rect">
              <a:avLst/>
            </a:prstGeom>
            <a:solidFill>
              <a:srgbClr val="CEE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99" name="Rectangle 251">
              <a:extLst>
                <a:ext uri="{FF2B5EF4-FFF2-40B4-BE49-F238E27FC236}">
                  <a16:creationId xmlns:a16="http://schemas.microsoft.com/office/drawing/2014/main" id="{81199FB2-2395-C094-2B54-946DBB890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396" y="4355978"/>
              <a:ext cx="15588" cy="146792"/>
            </a:xfrm>
            <a:prstGeom prst="rect">
              <a:avLst/>
            </a:prstGeom>
            <a:solidFill>
              <a:srgbClr val="00B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00" name="Rectangle 252">
              <a:extLst>
                <a:ext uri="{FF2B5EF4-FFF2-40B4-BE49-F238E27FC236}">
                  <a16:creationId xmlns:a16="http://schemas.microsoft.com/office/drawing/2014/main" id="{10B52540-60C1-1C53-AC0D-A513F8A0B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396" y="4336493"/>
              <a:ext cx="15588" cy="14290"/>
            </a:xfrm>
            <a:prstGeom prst="rect">
              <a:avLst/>
            </a:prstGeom>
            <a:solidFill>
              <a:srgbClr val="00B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01" name="Freeform 253">
              <a:extLst>
                <a:ext uri="{FF2B5EF4-FFF2-40B4-BE49-F238E27FC236}">
                  <a16:creationId xmlns:a16="http://schemas.microsoft.com/office/drawing/2014/main" id="{B55D3BE0-0B89-2817-3FDB-B42BBF4A6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396" y="4502770"/>
              <a:ext cx="15588" cy="16888"/>
            </a:xfrm>
            <a:custGeom>
              <a:avLst/>
              <a:gdLst>
                <a:gd name="T0" fmla="*/ 7 w 12"/>
                <a:gd name="T1" fmla="*/ 13 h 13"/>
                <a:gd name="T2" fmla="*/ 5 w 12"/>
                <a:gd name="T3" fmla="*/ 13 h 13"/>
                <a:gd name="T4" fmla="*/ 0 w 12"/>
                <a:gd name="T5" fmla="*/ 0 h 13"/>
                <a:gd name="T6" fmla="*/ 12 w 12"/>
                <a:gd name="T7" fmla="*/ 0 h 13"/>
                <a:gd name="T8" fmla="*/ 7 w 12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7" y="13"/>
                  </a:moveTo>
                  <a:lnTo>
                    <a:pt x="5" y="13"/>
                  </a:lnTo>
                  <a:lnTo>
                    <a:pt x="0" y="0"/>
                  </a:lnTo>
                  <a:lnTo>
                    <a:pt x="12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B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05" name="Freeform 254">
              <a:extLst>
                <a:ext uri="{FF2B5EF4-FFF2-40B4-BE49-F238E27FC236}">
                  <a16:creationId xmlns:a16="http://schemas.microsoft.com/office/drawing/2014/main" id="{05FF24E4-EEA9-62B5-ED7C-7A73C470B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91" y="4519657"/>
              <a:ext cx="2598" cy="2598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2 h 2"/>
                <a:gd name="T4" fmla="*/ 0 w 2"/>
                <a:gd name="T5" fmla="*/ 0 h 2"/>
                <a:gd name="T6" fmla="*/ 2 w 2"/>
                <a:gd name="T7" fmla="*/ 0 h 2"/>
                <a:gd name="T8" fmla="*/ 1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06" name="Rectangle 255">
              <a:extLst>
                <a:ext uri="{FF2B5EF4-FFF2-40B4-BE49-F238E27FC236}">
                  <a16:creationId xmlns:a16="http://schemas.microsoft.com/office/drawing/2014/main" id="{B4C5CA0C-F1C1-FAA3-00F9-5355FD174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695" y="4350782"/>
              <a:ext cx="12990" cy="5196"/>
            </a:xfrm>
            <a:prstGeom prst="rect">
              <a:avLst/>
            </a:prstGeom>
            <a:solidFill>
              <a:srgbClr val="CEE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07" name="Freeform 256">
              <a:extLst>
                <a:ext uri="{FF2B5EF4-FFF2-40B4-BE49-F238E27FC236}">
                  <a16:creationId xmlns:a16="http://schemas.microsoft.com/office/drawing/2014/main" id="{2ACAF414-B6E9-17E4-307A-D19DBB918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985" y="4358576"/>
              <a:ext cx="2598" cy="14290"/>
            </a:xfrm>
            <a:custGeom>
              <a:avLst/>
              <a:gdLst>
                <a:gd name="T0" fmla="*/ 2 w 2"/>
                <a:gd name="T1" fmla="*/ 8 h 11"/>
                <a:gd name="T2" fmla="*/ 0 w 2"/>
                <a:gd name="T3" fmla="*/ 11 h 11"/>
                <a:gd name="T4" fmla="*/ 0 w 2"/>
                <a:gd name="T5" fmla="*/ 0 h 11"/>
                <a:gd name="T6" fmla="*/ 2 w 2"/>
                <a:gd name="T7" fmla="*/ 0 h 11"/>
                <a:gd name="T8" fmla="*/ 2 w 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1">
                  <a:moveTo>
                    <a:pt x="2" y="8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00B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108" name="Rectangle 257">
              <a:extLst>
                <a:ext uri="{FF2B5EF4-FFF2-40B4-BE49-F238E27FC236}">
                  <a16:creationId xmlns:a16="http://schemas.microsoft.com/office/drawing/2014/main" id="{A4A24486-FFB5-E474-C577-5ECB88766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396" y="4443014"/>
              <a:ext cx="15588" cy="12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09" name="Rectangle 258">
              <a:extLst>
                <a:ext uri="{FF2B5EF4-FFF2-40B4-BE49-F238E27FC236}">
                  <a16:creationId xmlns:a16="http://schemas.microsoft.com/office/drawing/2014/main" id="{3BF28F7F-69CB-7F10-C014-A909297BB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583" y="4355978"/>
              <a:ext cx="2598" cy="66252"/>
            </a:xfrm>
            <a:prstGeom prst="rect">
              <a:avLst/>
            </a:prstGeom>
            <a:solidFill>
              <a:srgbClr val="00B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10" name="Freeform 259">
              <a:extLst>
                <a:ext uri="{FF2B5EF4-FFF2-40B4-BE49-F238E27FC236}">
                  <a16:creationId xmlns:a16="http://schemas.microsoft.com/office/drawing/2014/main" id="{2FDEF48E-0071-4BA8-4778-F8EDCBE7F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9284" y="4411837"/>
              <a:ext cx="1299" cy="6496"/>
            </a:xfrm>
            <a:custGeom>
              <a:avLst/>
              <a:gdLst>
                <a:gd name="T0" fmla="*/ 1 w 1"/>
                <a:gd name="T1" fmla="*/ 0 h 4"/>
                <a:gd name="T2" fmla="*/ 1 w 1"/>
                <a:gd name="T3" fmla="*/ 4 h 4"/>
                <a:gd name="T4" fmla="*/ 0 w 1"/>
                <a:gd name="T5" fmla="*/ 2 h 4"/>
                <a:gd name="T6" fmla="*/ 1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F9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226" name="Freeform 375">
            <a:extLst>
              <a:ext uri="{FF2B5EF4-FFF2-40B4-BE49-F238E27FC236}">
                <a16:creationId xmlns:a16="http://schemas.microsoft.com/office/drawing/2014/main" id="{4532C8BF-15BC-4F32-8734-9AD46670B7CC}"/>
              </a:ext>
            </a:extLst>
          </p:cNvPr>
          <p:cNvSpPr>
            <a:spLocks noEditPoints="1"/>
          </p:cNvSpPr>
          <p:nvPr/>
        </p:nvSpPr>
        <p:spPr bwMode="auto">
          <a:xfrm>
            <a:off x="4962108" y="2539682"/>
            <a:ext cx="318461" cy="946714"/>
          </a:xfrm>
          <a:custGeom>
            <a:avLst/>
            <a:gdLst>
              <a:gd name="T0" fmla="*/ 40 w 120"/>
              <a:gd name="T1" fmla="*/ 356 h 356"/>
              <a:gd name="T2" fmla="*/ 47 w 120"/>
              <a:gd name="T3" fmla="*/ 241 h 356"/>
              <a:gd name="T4" fmla="*/ 15 w 120"/>
              <a:gd name="T5" fmla="*/ 251 h 356"/>
              <a:gd name="T6" fmla="*/ 59 w 120"/>
              <a:gd name="T7" fmla="*/ 241 h 356"/>
              <a:gd name="T8" fmla="*/ 25 w 120"/>
              <a:gd name="T9" fmla="*/ 133 h 356"/>
              <a:gd name="T10" fmla="*/ 19 w 120"/>
              <a:gd name="T11" fmla="*/ 134 h 356"/>
              <a:gd name="T12" fmla="*/ 13 w 120"/>
              <a:gd name="T13" fmla="*/ 135 h 356"/>
              <a:gd name="T14" fmla="*/ 6 w 120"/>
              <a:gd name="T15" fmla="*/ 138 h 356"/>
              <a:gd name="T16" fmla="*/ 3 w 120"/>
              <a:gd name="T17" fmla="*/ 145 h 356"/>
              <a:gd name="T18" fmla="*/ 1 w 120"/>
              <a:gd name="T19" fmla="*/ 151 h 356"/>
              <a:gd name="T20" fmla="*/ 1 w 120"/>
              <a:gd name="T21" fmla="*/ 157 h 356"/>
              <a:gd name="T22" fmla="*/ 0 w 120"/>
              <a:gd name="T23" fmla="*/ 161 h 356"/>
              <a:gd name="T24" fmla="*/ 1 w 120"/>
              <a:gd name="T25" fmla="*/ 154 h 356"/>
              <a:gd name="T26" fmla="*/ 2 w 120"/>
              <a:gd name="T27" fmla="*/ 149 h 356"/>
              <a:gd name="T28" fmla="*/ 4 w 120"/>
              <a:gd name="T29" fmla="*/ 143 h 356"/>
              <a:gd name="T30" fmla="*/ 9 w 120"/>
              <a:gd name="T31" fmla="*/ 136 h 356"/>
              <a:gd name="T32" fmla="*/ 15 w 120"/>
              <a:gd name="T33" fmla="*/ 134 h 356"/>
              <a:gd name="T34" fmla="*/ 21 w 120"/>
              <a:gd name="T35" fmla="*/ 133 h 356"/>
              <a:gd name="T36" fmla="*/ 26 w 120"/>
              <a:gd name="T37" fmla="*/ 133 h 356"/>
              <a:gd name="T38" fmla="*/ 33 w 120"/>
              <a:gd name="T39" fmla="*/ 133 h 356"/>
              <a:gd name="T40" fmla="*/ 38 w 120"/>
              <a:gd name="T41" fmla="*/ 133 h 356"/>
              <a:gd name="T42" fmla="*/ 44 w 120"/>
              <a:gd name="T43" fmla="*/ 135 h 356"/>
              <a:gd name="T44" fmla="*/ 50 w 120"/>
              <a:gd name="T45" fmla="*/ 137 h 356"/>
              <a:gd name="T46" fmla="*/ 55 w 120"/>
              <a:gd name="T47" fmla="*/ 139 h 356"/>
              <a:gd name="T48" fmla="*/ 61 w 120"/>
              <a:gd name="T49" fmla="*/ 143 h 356"/>
              <a:gd name="T50" fmla="*/ 64 w 120"/>
              <a:gd name="T51" fmla="*/ 146 h 356"/>
              <a:gd name="T52" fmla="*/ 66 w 120"/>
              <a:gd name="T53" fmla="*/ 148 h 356"/>
              <a:gd name="T54" fmla="*/ 68 w 120"/>
              <a:gd name="T55" fmla="*/ 150 h 356"/>
              <a:gd name="T56" fmla="*/ 68 w 120"/>
              <a:gd name="T57" fmla="*/ 150 h 356"/>
              <a:gd name="T58" fmla="*/ 65 w 120"/>
              <a:gd name="T59" fmla="*/ 147 h 356"/>
              <a:gd name="T60" fmla="*/ 64 w 120"/>
              <a:gd name="T61" fmla="*/ 146 h 356"/>
              <a:gd name="T62" fmla="*/ 58 w 120"/>
              <a:gd name="T63" fmla="*/ 141 h 356"/>
              <a:gd name="T64" fmla="*/ 54 w 120"/>
              <a:gd name="T65" fmla="*/ 139 h 356"/>
              <a:gd name="T66" fmla="*/ 48 w 120"/>
              <a:gd name="T67" fmla="*/ 136 h 356"/>
              <a:gd name="T68" fmla="*/ 42 w 120"/>
              <a:gd name="T69" fmla="*/ 134 h 356"/>
              <a:gd name="T70" fmla="*/ 37 w 120"/>
              <a:gd name="T71" fmla="*/ 133 h 356"/>
              <a:gd name="T72" fmla="*/ 30 w 120"/>
              <a:gd name="T73" fmla="*/ 133 h 356"/>
              <a:gd name="T74" fmla="*/ 84 w 120"/>
              <a:gd name="T75" fmla="*/ 0 h 356"/>
              <a:gd name="T76" fmla="*/ 91 w 120"/>
              <a:gd name="T77" fmla="*/ 1 h 356"/>
              <a:gd name="T78" fmla="*/ 120 w 120"/>
              <a:gd name="T79" fmla="*/ 15 h 356"/>
              <a:gd name="T80" fmla="*/ 91 w 120"/>
              <a:gd name="T81" fmla="*/ 1 h 356"/>
              <a:gd name="T82" fmla="*/ 83 w 120"/>
              <a:gd name="T83" fmla="*/ 0 h 356"/>
              <a:gd name="T84" fmla="*/ 76 w 120"/>
              <a:gd name="T85" fmla="*/ 0 h 356"/>
              <a:gd name="T86" fmla="*/ 63 w 120"/>
              <a:gd name="T87" fmla="*/ 2 h 356"/>
              <a:gd name="T88" fmla="*/ 69 w 120"/>
              <a:gd name="T89" fmla="*/ 1 h 356"/>
              <a:gd name="T90" fmla="*/ 78 w 120"/>
              <a:gd name="T91" fmla="*/ 0 h 356"/>
              <a:gd name="T92" fmla="*/ 78 w 120"/>
              <a:gd name="T93" fmla="*/ 0 h 356"/>
              <a:gd name="T94" fmla="*/ 79 w 120"/>
              <a:gd name="T95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" h="356">
                <a:moveTo>
                  <a:pt x="39" y="356"/>
                </a:moveTo>
                <a:cubicBezTo>
                  <a:pt x="39" y="356"/>
                  <a:pt x="39" y="356"/>
                  <a:pt x="39" y="356"/>
                </a:cubicBezTo>
                <a:cubicBezTo>
                  <a:pt x="40" y="356"/>
                  <a:pt x="40" y="356"/>
                  <a:pt x="40" y="356"/>
                </a:cubicBezTo>
                <a:cubicBezTo>
                  <a:pt x="39" y="356"/>
                  <a:pt x="39" y="356"/>
                  <a:pt x="39" y="356"/>
                </a:cubicBezTo>
                <a:moveTo>
                  <a:pt x="59" y="241"/>
                </a:moveTo>
                <a:cubicBezTo>
                  <a:pt x="47" y="241"/>
                  <a:pt x="47" y="241"/>
                  <a:pt x="47" y="241"/>
                </a:cubicBezTo>
                <a:cubicBezTo>
                  <a:pt x="24" y="241"/>
                  <a:pt x="24" y="241"/>
                  <a:pt x="24" y="241"/>
                </a:cubicBezTo>
                <a:cubicBezTo>
                  <a:pt x="19" y="241"/>
                  <a:pt x="15" y="245"/>
                  <a:pt x="15" y="251"/>
                </a:cubicBezTo>
                <a:cubicBezTo>
                  <a:pt x="15" y="251"/>
                  <a:pt x="15" y="251"/>
                  <a:pt x="15" y="251"/>
                </a:cubicBezTo>
                <a:cubicBezTo>
                  <a:pt x="15" y="245"/>
                  <a:pt x="19" y="241"/>
                  <a:pt x="24" y="241"/>
                </a:cubicBezTo>
                <a:cubicBezTo>
                  <a:pt x="47" y="241"/>
                  <a:pt x="47" y="241"/>
                  <a:pt x="47" y="241"/>
                </a:cubicBezTo>
                <a:cubicBezTo>
                  <a:pt x="59" y="241"/>
                  <a:pt x="59" y="241"/>
                  <a:pt x="59" y="241"/>
                </a:cubicBezTo>
                <a:moveTo>
                  <a:pt x="29" y="133"/>
                </a:moveTo>
                <a:cubicBezTo>
                  <a:pt x="28" y="133"/>
                  <a:pt x="27" y="133"/>
                  <a:pt x="26" y="133"/>
                </a:cubicBezTo>
                <a:cubicBezTo>
                  <a:pt x="26" y="133"/>
                  <a:pt x="25" y="133"/>
                  <a:pt x="25" y="133"/>
                </a:cubicBezTo>
                <a:cubicBezTo>
                  <a:pt x="24" y="133"/>
                  <a:pt x="23" y="133"/>
                  <a:pt x="22" y="133"/>
                </a:cubicBezTo>
                <a:cubicBezTo>
                  <a:pt x="22" y="133"/>
                  <a:pt x="21" y="133"/>
                  <a:pt x="21" y="133"/>
                </a:cubicBezTo>
                <a:cubicBezTo>
                  <a:pt x="20" y="133"/>
                  <a:pt x="19" y="133"/>
                  <a:pt x="19" y="134"/>
                </a:cubicBezTo>
                <a:cubicBezTo>
                  <a:pt x="18" y="134"/>
                  <a:pt x="18" y="134"/>
                  <a:pt x="17" y="134"/>
                </a:cubicBezTo>
                <a:cubicBezTo>
                  <a:pt x="16" y="134"/>
                  <a:pt x="15" y="134"/>
                  <a:pt x="15" y="134"/>
                </a:cubicBezTo>
                <a:cubicBezTo>
                  <a:pt x="14" y="135"/>
                  <a:pt x="14" y="135"/>
                  <a:pt x="13" y="135"/>
                </a:cubicBezTo>
                <a:cubicBezTo>
                  <a:pt x="12" y="135"/>
                  <a:pt x="11" y="135"/>
                  <a:pt x="11" y="136"/>
                </a:cubicBezTo>
                <a:cubicBezTo>
                  <a:pt x="10" y="136"/>
                  <a:pt x="10" y="136"/>
                  <a:pt x="9" y="136"/>
                </a:cubicBezTo>
                <a:cubicBezTo>
                  <a:pt x="8" y="137"/>
                  <a:pt x="7" y="137"/>
                  <a:pt x="6" y="138"/>
                </a:cubicBezTo>
                <a:cubicBezTo>
                  <a:pt x="5" y="139"/>
                  <a:pt x="5" y="140"/>
                  <a:pt x="4" y="141"/>
                </a:cubicBezTo>
                <a:cubicBezTo>
                  <a:pt x="4" y="142"/>
                  <a:pt x="4" y="142"/>
                  <a:pt x="4" y="143"/>
                </a:cubicBezTo>
                <a:cubicBezTo>
                  <a:pt x="3" y="143"/>
                  <a:pt x="3" y="144"/>
                  <a:pt x="3" y="145"/>
                </a:cubicBezTo>
                <a:cubicBezTo>
                  <a:pt x="3" y="146"/>
                  <a:pt x="3" y="146"/>
                  <a:pt x="2" y="147"/>
                </a:cubicBezTo>
                <a:cubicBezTo>
                  <a:pt x="2" y="147"/>
                  <a:pt x="2" y="148"/>
                  <a:pt x="2" y="149"/>
                </a:cubicBezTo>
                <a:cubicBezTo>
                  <a:pt x="2" y="150"/>
                  <a:pt x="2" y="150"/>
                  <a:pt x="1" y="151"/>
                </a:cubicBezTo>
                <a:cubicBezTo>
                  <a:pt x="1" y="151"/>
                  <a:pt x="1" y="152"/>
                  <a:pt x="1" y="153"/>
                </a:cubicBezTo>
                <a:cubicBezTo>
                  <a:pt x="1" y="153"/>
                  <a:pt x="1" y="154"/>
                  <a:pt x="1" y="154"/>
                </a:cubicBezTo>
                <a:cubicBezTo>
                  <a:pt x="1" y="155"/>
                  <a:pt x="1" y="156"/>
                  <a:pt x="1" y="157"/>
                </a:cubicBezTo>
                <a:cubicBezTo>
                  <a:pt x="1" y="157"/>
                  <a:pt x="1" y="158"/>
                  <a:pt x="1" y="158"/>
                </a:cubicBezTo>
                <a:cubicBezTo>
                  <a:pt x="1" y="159"/>
                  <a:pt x="0" y="160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0"/>
                  <a:pt x="1" y="159"/>
                  <a:pt x="1" y="158"/>
                </a:cubicBezTo>
                <a:cubicBezTo>
                  <a:pt x="1" y="158"/>
                  <a:pt x="1" y="157"/>
                  <a:pt x="1" y="157"/>
                </a:cubicBezTo>
                <a:cubicBezTo>
                  <a:pt x="1" y="156"/>
                  <a:pt x="1" y="155"/>
                  <a:pt x="1" y="154"/>
                </a:cubicBezTo>
                <a:cubicBezTo>
                  <a:pt x="1" y="154"/>
                  <a:pt x="1" y="153"/>
                  <a:pt x="1" y="153"/>
                </a:cubicBezTo>
                <a:cubicBezTo>
                  <a:pt x="1" y="152"/>
                  <a:pt x="1" y="151"/>
                  <a:pt x="1" y="151"/>
                </a:cubicBezTo>
                <a:cubicBezTo>
                  <a:pt x="2" y="150"/>
                  <a:pt x="2" y="150"/>
                  <a:pt x="2" y="149"/>
                </a:cubicBezTo>
                <a:cubicBezTo>
                  <a:pt x="2" y="148"/>
                  <a:pt x="2" y="147"/>
                  <a:pt x="2" y="147"/>
                </a:cubicBezTo>
                <a:cubicBezTo>
                  <a:pt x="3" y="146"/>
                  <a:pt x="3" y="146"/>
                  <a:pt x="3" y="145"/>
                </a:cubicBezTo>
                <a:cubicBezTo>
                  <a:pt x="3" y="144"/>
                  <a:pt x="3" y="143"/>
                  <a:pt x="4" y="143"/>
                </a:cubicBezTo>
                <a:cubicBezTo>
                  <a:pt x="4" y="142"/>
                  <a:pt x="4" y="142"/>
                  <a:pt x="4" y="141"/>
                </a:cubicBezTo>
                <a:cubicBezTo>
                  <a:pt x="5" y="140"/>
                  <a:pt x="5" y="139"/>
                  <a:pt x="6" y="138"/>
                </a:cubicBezTo>
                <a:cubicBezTo>
                  <a:pt x="7" y="137"/>
                  <a:pt x="8" y="137"/>
                  <a:pt x="9" y="136"/>
                </a:cubicBezTo>
                <a:cubicBezTo>
                  <a:pt x="10" y="136"/>
                  <a:pt x="10" y="136"/>
                  <a:pt x="11" y="136"/>
                </a:cubicBezTo>
                <a:cubicBezTo>
                  <a:pt x="11" y="135"/>
                  <a:pt x="12" y="135"/>
                  <a:pt x="13" y="135"/>
                </a:cubicBezTo>
                <a:cubicBezTo>
                  <a:pt x="14" y="135"/>
                  <a:pt x="14" y="135"/>
                  <a:pt x="15" y="134"/>
                </a:cubicBezTo>
                <a:cubicBezTo>
                  <a:pt x="15" y="134"/>
                  <a:pt x="16" y="134"/>
                  <a:pt x="17" y="134"/>
                </a:cubicBezTo>
                <a:cubicBezTo>
                  <a:pt x="18" y="134"/>
                  <a:pt x="18" y="134"/>
                  <a:pt x="19" y="134"/>
                </a:cubicBezTo>
                <a:cubicBezTo>
                  <a:pt x="19" y="133"/>
                  <a:pt x="20" y="133"/>
                  <a:pt x="21" y="133"/>
                </a:cubicBezTo>
                <a:cubicBezTo>
                  <a:pt x="21" y="133"/>
                  <a:pt x="22" y="133"/>
                  <a:pt x="22" y="133"/>
                </a:cubicBezTo>
                <a:cubicBezTo>
                  <a:pt x="23" y="133"/>
                  <a:pt x="24" y="133"/>
                  <a:pt x="25" y="133"/>
                </a:cubicBezTo>
                <a:cubicBezTo>
                  <a:pt x="25" y="133"/>
                  <a:pt x="26" y="133"/>
                  <a:pt x="26" y="133"/>
                </a:cubicBezTo>
                <a:cubicBezTo>
                  <a:pt x="27" y="133"/>
                  <a:pt x="28" y="133"/>
                  <a:pt x="29" y="133"/>
                </a:cubicBezTo>
                <a:cubicBezTo>
                  <a:pt x="29" y="133"/>
                  <a:pt x="30" y="133"/>
                  <a:pt x="30" y="133"/>
                </a:cubicBezTo>
                <a:cubicBezTo>
                  <a:pt x="31" y="133"/>
                  <a:pt x="32" y="133"/>
                  <a:pt x="33" y="133"/>
                </a:cubicBezTo>
                <a:cubicBezTo>
                  <a:pt x="33" y="133"/>
                  <a:pt x="34" y="133"/>
                  <a:pt x="34" y="133"/>
                </a:cubicBezTo>
                <a:cubicBezTo>
                  <a:pt x="35" y="133"/>
                  <a:pt x="36" y="133"/>
                  <a:pt x="37" y="133"/>
                </a:cubicBezTo>
                <a:cubicBezTo>
                  <a:pt x="37" y="133"/>
                  <a:pt x="38" y="133"/>
                  <a:pt x="38" y="133"/>
                </a:cubicBezTo>
                <a:cubicBezTo>
                  <a:pt x="39" y="134"/>
                  <a:pt x="40" y="134"/>
                  <a:pt x="40" y="134"/>
                </a:cubicBezTo>
                <a:cubicBezTo>
                  <a:pt x="41" y="134"/>
                  <a:pt x="42" y="134"/>
                  <a:pt x="42" y="134"/>
                </a:cubicBezTo>
                <a:cubicBezTo>
                  <a:pt x="43" y="134"/>
                  <a:pt x="44" y="135"/>
                  <a:pt x="44" y="135"/>
                </a:cubicBezTo>
                <a:cubicBezTo>
                  <a:pt x="45" y="135"/>
                  <a:pt x="46" y="135"/>
                  <a:pt x="46" y="135"/>
                </a:cubicBezTo>
                <a:cubicBezTo>
                  <a:pt x="47" y="136"/>
                  <a:pt x="47" y="136"/>
                  <a:pt x="48" y="136"/>
                </a:cubicBezTo>
                <a:cubicBezTo>
                  <a:pt x="49" y="136"/>
                  <a:pt x="49" y="137"/>
                  <a:pt x="50" y="137"/>
                </a:cubicBezTo>
                <a:cubicBezTo>
                  <a:pt x="51" y="137"/>
                  <a:pt x="51" y="137"/>
                  <a:pt x="52" y="138"/>
                </a:cubicBezTo>
                <a:cubicBezTo>
                  <a:pt x="52" y="138"/>
                  <a:pt x="53" y="138"/>
                  <a:pt x="54" y="139"/>
                </a:cubicBezTo>
                <a:cubicBezTo>
                  <a:pt x="54" y="139"/>
                  <a:pt x="55" y="139"/>
                  <a:pt x="55" y="139"/>
                </a:cubicBezTo>
                <a:cubicBezTo>
                  <a:pt x="56" y="140"/>
                  <a:pt x="57" y="140"/>
                  <a:pt x="57" y="141"/>
                </a:cubicBezTo>
                <a:cubicBezTo>
                  <a:pt x="58" y="141"/>
                  <a:pt x="58" y="141"/>
                  <a:pt x="58" y="141"/>
                </a:cubicBezTo>
                <a:cubicBezTo>
                  <a:pt x="59" y="142"/>
                  <a:pt x="60" y="143"/>
                  <a:pt x="61" y="143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2" y="144"/>
                  <a:pt x="63" y="145"/>
                  <a:pt x="64" y="146"/>
                </a:cubicBezTo>
                <a:cubicBezTo>
                  <a:pt x="64" y="146"/>
                  <a:pt x="64" y="146"/>
                  <a:pt x="64" y="146"/>
                </a:cubicBezTo>
                <a:cubicBezTo>
                  <a:pt x="64" y="146"/>
                  <a:pt x="64" y="146"/>
                  <a:pt x="64" y="146"/>
                </a:cubicBezTo>
                <a:cubicBezTo>
                  <a:pt x="65" y="147"/>
                  <a:pt x="65" y="147"/>
                  <a:pt x="65" y="147"/>
                </a:cubicBezTo>
                <a:cubicBezTo>
                  <a:pt x="65" y="147"/>
                  <a:pt x="66" y="148"/>
                  <a:pt x="66" y="148"/>
                </a:cubicBezTo>
                <a:cubicBezTo>
                  <a:pt x="67" y="149"/>
                  <a:pt x="67" y="149"/>
                  <a:pt x="68" y="150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96" y="178"/>
                  <a:pt x="96" y="178"/>
                  <a:pt x="96" y="178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67" y="149"/>
                  <a:pt x="67" y="149"/>
                  <a:pt x="66" y="148"/>
                </a:cubicBezTo>
                <a:cubicBezTo>
                  <a:pt x="66" y="148"/>
                  <a:pt x="65" y="147"/>
                  <a:pt x="65" y="147"/>
                </a:cubicBezTo>
                <a:cubicBezTo>
                  <a:pt x="64" y="146"/>
                  <a:pt x="64" y="146"/>
                  <a:pt x="64" y="146"/>
                </a:cubicBezTo>
                <a:cubicBezTo>
                  <a:pt x="64" y="146"/>
                  <a:pt x="64" y="146"/>
                  <a:pt x="64" y="146"/>
                </a:cubicBezTo>
                <a:cubicBezTo>
                  <a:pt x="64" y="146"/>
                  <a:pt x="64" y="146"/>
                  <a:pt x="64" y="146"/>
                </a:cubicBezTo>
                <a:cubicBezTo>
                  <a:pt x="63" y="145"/>
                  <a:pt x="62" y="144"/>
                  <a:pt x="61" y="144"/>
                </a:cubicBezTo>
                <a:cubicBezTo>
                  <a:pt x="61" y="143"/>
                  <a:pt x="61" y="143"/>
                  <a:pt x="61" y="143"/>
                </a:cubicBezTo>
                <a:cubicBezTo>
                  <a:pt x="60" y="143"/>
                  <a:pt x="59" y="142"/>
                  <a:pt x="58" y="141"/>
                </a:cubicBezTo>
                <a:cubicBezTo>
                  <a:pt x="57" y="141"/>
                  <a:pt x="57" y="141"/>
                  <a:pt x="57" y="141"/>
                </a:cubicBezTo>
                <a:cubicBezTo>
                  <a:pt x="57" y="140"/>
                  <a:pt x="56" y="140"/>
                  <a:pt x="55" y="139"/>
                </a:cubicBezTo>
                <a:cubicBezTo>
                  <a:pt x="55" y="139"/>
                  <a:pt x="54" y="139"/>
                  <a:pt x="54" y="139"/>
                </a:cubicBezTo>
                <a:cubicBezTo>
                  <a:pt x="53" y="138"/>
                  <a:pt x="52" y="138"/>
                  <a:pt x="52" y="138"/>
                </a:cubicBezTo>
                <a:cubicBezTo>
                  <a:pt x="51" y="137"/>
                  <a:pt x="51" y="137"/>
                  <a:pt x="50" y="137"/>
                </a:cubicBezTo>
                <a:cubicBezTo>
                  <a:pt x="49" y="137"/>
                  <a:pt x="49" y="136"/>
                  <a:pt x="48" y="136"/>
                </a:cubicBezTo>
                <a:cubicBezTo>
                  <a:pt x="47" y="136"/>
                  <a:pt x="47" y="136"/>
                  <a:pt x="46" y="135"/>
                </a:cubicBezTo>
                <a:cubicBezTo>
                  <a:pt x="46" y="135"/>
                  <a:pt x="45" y="135"/>
                  <a:pt x="44" y="135"/>
                </a:cubicBezTo>
                <a:cubicBezTo>
                  <a:pt x="44" y="135"/>
                  <a:pt x="43" y="134"/>
                  <a:pt x="42" y="134"/>
                </a:cubicBezTo>
                <a:cubicBezTo>
                  <a:pt x="42" y="134"/>
                  <a:pt x="41" y="134"/>
                  <a:pt x="40" y="134"/>
                </a:cubicBezTo>
                <a:cubicBezTo>
                  <a:pt x="40" y="134"/>
                  <a:pt x="39" y="134"/>
                  <a:pt x="38" y="133"/>
                </a:cubicBezTo>
                <a:cubicBezTo>
                  <a:pt x="38" y="133"/>
                  <a:pt x="37" y="133"/>
                  <a:pt x="37" y="133"/>
                </a:cubicBezTo>
                <a:cubicBezTo>
                  <a:pt x="36" y="133"/>
                  <a:pt x="35" y="133"/>
                  <a:pt x="34" y="133"/>
                </a:cubicBezTo>
                <a:cubicBezTo>
                  <a:pt x="34" y="133"/>
                  <a:pt x="33" y="133"/>
                  <a:pt x="33" y="133"/>
                </a:cubicBezTo>
                <a:cubicBezTo>
                  <a:pt x="32" y="133"/>
                  <a:pt x="31" y="133"/>
                  <a:pt x="30" y="133"/>
                </a:cubicBezTo>
                <a:cubicBezTo>
                  <a:pt x="30" y="133"/>
                  <a:pt x="29" y="133"/>
                  <a:pt x="29" y="133"/>
                </a:cubicBezTo>
                <a:moveTo>
                  <a:pt x="83" y="0"/>
                </a:moveTo>
                <a:cubicBezTo>
                  <a:pt x="83" y="0"/>
                  <a:pt x="83" y="0"/>
                  <a:pt x="84" y="0"/>
                </a:cubicBezTo>
                <a:cubicBezTo>
                  <a:pt x="84" y="0"/>
                  <a:pt x="84" y="0"/>
                  <a:pt x="85" y="0"/>
                </a:cubicBezTo>
                <a:cubicBezTo>
                  <a:pt x="87" y="0"/>
                  <a:pt x="89" y="1"/>
                  <a:pt x="91" y="1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1"/>
                  <a:pt x="91" y="1"/>
                  <a:pt x="91" y="1"/>
                </a:cubicBezTo>
                <a:cubicBezTo>
                  <a:pt x="102" y="3"/>
                  <a:pt x="112" y="8"/>
                  <a:pt x="120" y="15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12" y="8"/>
                  <a:pt x="102" y="3"/>
                  <a:pt x="91" y="1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1"/>
                  <a:pt x="91" y="1"/>
                  <a:pt x="91" y="1"/>
                </a:cubicBezTo>
                <a:cubicBezTo>
                  <a:pt x="89" y="1"/>
                  <a:pt x="87" y="0"/>
                  <a:pt x="85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3" y="0"/>
                  <a:pt x="83" y="0"/>
                  <a:pt x="83" y="0"/>
                </a:cubicBezTo>
                <a:moveTo>
                  <a:pt x="78" y="0"/>
                </a:moveTo>
                <a:cubicBezTo>
                  <a:pt x="78" y="0"/>
                  <a:pt x="78" y="0"/>
                  <a:pt x="78" y="0"/>
                </a:cubicBezTo>
                <a:cubicBezTo>
                  <a:pt x="77" y="0"/>
                  <a:pt x="77" y="0"/>
                  <a:pt x="76" y="0"/>
                </a:cubicBezTo>
                <a:cubicBezTo>
                  <a:pt x="74" y="0"/>
                  <a:pt x="72" y="0"/>
                  <a:pt x="70" y="1"/>
                </a:cubicBezTo>
                <a:cubicBezTo>
                  <a:pt x="70" y="1"/>
                  <a:pt x="70" y="1"/>
                  <a:pt x="69" y="1"/>
                </a:cubicBezTo>
                <a:cubicBezTo>
                  <a:pt x="67" y="1"/>
                  <a:pt x="65" y="1"/>
                  <a:pt x="63" y="2"/>
                </a:cubicBezTo>
                <a:cubicBezTo>
                  <a:pt x="34" y="10"/>
                  <a:pt x="14" y="36"/>
                  <a:pt x="14" y="65"/>
                </a:cubicBezTo>
                <a:cubicBezTo>
                  <a:pt x="14" y="36"/>
                  <a:pt x="34" y="10"/>
                  <a:pt x="63" y="2"/>
                </a:cubicBezTo>
                <a:cubicBezTo>
                  <a:pt x="65" y="1"/>
                  <a:pt x="67" y="1"/>
                  <a:pt x="69" y="1"/>
                </a:cubicBezTo>
                <a:cubicBezTo>
                  <a:pt x="70" y="1"/>
                  <a:pt x="70" y="1"/>
                  <a:pt x="70" y="1"/>
                </a:cubicBezTo>
                <a:cubicBezTo>
                  <a:pt x="72" y="0"/>
                  <a:pt x="74" y="0"/>
                  <a:pt x="76" y="0"/>
                </a:cubicBezTo>
                <a:cubicBezTo>
                  <a:pt x="77" y="0"/>
                  <a:pt x="77" y="0"/>
                  <a:pt x="78" y="0"/>
                </a:cubicBezTo>
                <a:cubicBezTo>
                  <a:pt x="78" y="0"/>
                  <a:pt x="78" y="0"/>
                  <a:pt x="78" y="0"/>
                </a:cubicBezTo>
                <a:moveTo>
                  <a:pt x="79" y="0"/>
                </a:moveTo>
                <a:cubicBezTo>
                  <a:pt x="79" y="0"/>
                  <a:pt x="79" y="0"/>
                  <a:pt x="78" y="0"/>
                </a:cubicBezTo>
                <a:cubicBezTo>
                  <a:pt x="79" y="0"/>
                  <a:pt x="79" y="0"/>
                  <a:pt x="79" y="0"/>
                </a:cubicBezTo>
                <a:moveTo>
                  <a:pt x="79" y="0"/>
                </a:moveTo>
                <a:cubicBezTo>
                  <a:pt x="79" y="0"/>
                  <a:pt x="79" y="0"/>
                  <a:pt x="79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0"/>
                  <a:pt x="79" y="0"/>
                  <a:pt x="79" y="0"/>
                </a:cubicBezTo>
              </a:path>
            </a:pathLst>
          </a:custGeom>
          <a:solidFill>
            <a:srgbClr val="CADD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227" name="Freeform 376">
            <a:extLst>
              <a:ext uri="{FF2B5EF4-FFF2-40B4-BE49-F238E27FC236}">
                <a16:creationId xmlns:a16="http://schemas.microsoft.com/office/drawing/2014/main" id="{DC124E2C-A137-C709-8106-B02B398AB8E0}"/>
              </a:ext>
            </a:extLst>
          </p:cNvPr>
          <p:cNvSpPr>
            <a:spLocks/>
          </p:cNvSpPr>
          <p:nvPr/>
        </p:nvSpPr>
        <p:spPr bwMode="auto">
          <a:xfrm>
            <a:off x="4912620" y="3098341"/>
            <a:ext cx="555629" cy="373616"/>
          </a:xfrm>
          <a:custGeom>
            <a:avLst/>
            <a:gdLst>
              <a:gd name="T0" fmla="*/ 131 w 142"/>
              <a:gd name="T1" fmla="*/ 87 h 95"/>
              <a:gd name="T2" fmla="*/ 128 w 142"/>
              <a:gd name="T3" fmla="*/ 93 h 95"/>
              <a:gd name="T4" fmla="*/ 122 w 142"/>
              <a:gd name="T5" fmla="*/ 95 h 95"/>
              <a:gd name="T6" fmla="*/ 20 w 142"/>
              <a:gd name="T7" fmla="*/ 95 h 95"/>
              <a:gd name="T8" fmla="*/ 14 w 142"/>
              <a:gd name="T9" fmla="*/ 93 h 95"/>
              <a:gd name="T10" fmla="*/ 11 w 142"/>
              <a:gd name="T11" fmla="*/ 87 h 95"/>
              <a:gd name="T12" fmla="*/ 0 w 142"/>
              <a:gd name="T13" fmla="*/ 0 h 95"/>
              <a:gd name="T14" fmla="*/ 142 w 142"/>
              <a:gd name="T15" fmla="*/ 0 h 95"/>
              <a:gd name="T16" fmla="*/ 131 w 142"/>
              <a:gd name="T17" fmla="*/ 87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95">
                <a:moveTo>
                  <a:pt x="131" y="87"/>
                </a:moveTo>
                <a:cubicBezTo>
                  <a:pt x="131" y="89"/>
                  <a:pt x="130" y="91"/>
                  <a:pt x="128" y="93"/>
                </a:cubicBezTo>
                <a:cubicBezTo>
                  <a:pt x="127" y="94"/>
                  <a:pt x="124" y="95"/>
                  <a:pt x="122" y="95"/>
                </a:cubicBezTo>
                <a:cubicBezTo>
                  <a:pt x="20" y="95"/>
                  <a:pt x="20" y="95"/>
                  <a:pt x="20" y="95"/>
                </a:cubicBezTo>
                <a:cubicBezTo>
                  <a:pt x="18" y="95"/>
                  <a:pt x="15" y="94"/>
                  <a:pt x="14" y="93"/>
                </a:cubicBezTo>
                <a:cubicBezTo>
                  <a:pt x="12" y="91"/>
                  <a:pt x="11" y="89"/>
                  <a:pt x="11" y="87"/>
                </a:cubicBezTo>
                <a:cubicBezTo>
                  <a:pt x="0" y="0"/>
                  <a:pt x="0" y="0"/>
                  <a:pt x="0" y="0"/>
                </a:cubicBezTo>
                <a:cubicBezTo>
                  <a:pt x="142" y="0"/>
                  <a:pt x="142" y="0"/>
                  <a:pt x="142" y="0"/>
                </a:cubicBezTo>
                <a:lnTo>
                  <a:pt x="131" y="87"/>
                </a:lnTo>
                <a:close/>
              </a:path>
            </a:pathLst>
          </a:custGeom>
          <a:solidFill>
            <a:srgbClr val="3449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228" name="Freeform 377">
            <a:extLst>
              <a:ext uri="{FF2B5EF4-FFF2-40B4-BE49-F238E27FC236}">
                <a16:creationId xmlns:a16="http://schemas.microsoft.com/office/drawing/2014/main" id="{4A33029B-D1AE-B6E6-33ED-58207415F951}"/>
              </a:ext>
            </a:extLst>
          </p:cNvPr>
          <p:cNvSpPr>
            <a:spLocks/>
          </p:cNvSpPr>
          <p:nvPr/>
        </p:nvSpPr>
        <p:spPr bwMode="auto">
          <a:xfrm>
            <a:off x="4864719" y="3005736"/>
            <a:ext cx="651429" cy="92607"/>
          </a:xfrm>
          <a:custGeom>
            <a:avLst/>
            <a:gdLst>
              <a:gd name="T0" fmla="*/ 166 w 166"/>
              <a:gd name="T1" fmla="*/ 14 h 24"/>
              <a:gd name="T2" fmla="*/ 157 w 166"/>
              <a:gd name="T3" fmla="*/ 24 h 24"/>
              <a:gd name="T4" fmla="*/ 9 w 166"/>
              <a:gd name="T5" fmla="*/ 24 h 24"/>
              <a:gd name="T6" fmla="*/ 0 w 166"/>
              <a:gd name="T7" fmla="*/ 14 h 24"/>
              <a:gd name="T8" fmla="*/ 0 w 166"/>
              <a:gd name="T9" fmla="*/ 10 h 24"/>
              <a:gd name="T10" fmla="*/ 9 w 166"/>
              <a:gd name="T11" fmla="*/ 0 h 24"/>
              <a:gd name="T12" fmla="*/ 157 w 166"/>
              <a:gd name="T13" fmla="*/ 0 h 24"/>
              <a:gd name="T14" fmla="*/ 166 w 166"/>
              <a:gd name="T15" fmla="*/ 10 h 24"/>
              <a:gd name="T16" fmla="*/ 166 w 166"/>
              <a:gd name="T17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6" h="24">
                <a:moveTo>
                  <a:pt x="166" y="14"/>
                </a:moveTo>
                <a:cubicBezTo>
                  <a:pt x="166" y="20"/>
                  <a:pt x="162" y="24"/>
                  <a:pt x="157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0"/>
                  <a:pt x="0" y="1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9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62" y="0"/>
                  <a:pt x="166" y="4"/>
                  <a:pt x="166" y="10"/>
                </a:cubicBezTo>
                <a:lnTo>
                  <a:pt x="166" y="14"/>
                </a:lnTo>
                <a:close/>
              </a:path>
            </a:pathLst>
          </a:custGeom>
          <a:solidFill>
            <a:srgbClr val="5D6D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229" name="Freeform 378">
            <a:extLst>
              <a:ext uri="{FF2B5EF4-FFF2-40B4-BE49-F238E27FC236}">
                <a16:creationId xmlns:a16="http://schemas.microsoft.com/office/drawing/2014/main" id="{3743206B-5D7E-D181-014C-B5A89DEFF445}"/>
              </a:ext>
            </a:extLst>
          </p:cNvPr>
          <p:cNvSpPr>
            <a:spLocks/>
          </p:cNvSpPr>
          <p:nvPr/>
        </p:nvSpPr>
        <p:spPr bwMode="auto">
          <a:xfrm>
            <a:off x="5184047" y="2846071"/>
            <a:ext cx="124538" cy="124539"/>
          </a:xfrm>
          <a:custGeom>
            <a:avLst/>
            <a:gdLst>
              <a:gd name="T0" fmla="*/ 5 w 39"/>
              <a:gd name="T1" fmla="*/ 39 h 39"/>
              <a:gd name="T2" fmla="*/ 0 w 39"/>
              <a:gd name="T3" fmla="*/ 34 h 39"/>
              <a:gd name="T4" fmla="*/ 34 w 39"/>
              <a:gd name="T5" fmla="*/ 0 h 39"/>
              <a:gd name="T6" fmla="*/ 39 w 39"/>
              <a:gd name="T7" fmla="*/ 5 h 39"/>
              <a:gd name="T8" fmla="*/ 5 w 39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5" y="39"/>
                </a:moveTo>
                <a:lnTo>
                  <a:pt x="0" y="34"/>
                </a:lnTo>
                <a:lnTo>
                  <a:pt x="34" y="0"/>
                </a:lnTo>
                <a:lnTo>
                  <a:pt x="39" y="5"/>
                </a:lnTo>
                <a:lnTo>
                  <a:pt x="5" y="39"/>
                </a:lnTo>
                <a:close/>
              </a:path>
            </a:pathLst>
          </a:custGeom>
          <a:solidFill>
            <a:srgbClr val="C1D3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230" name="Freeform 379">
            <a:extLst>
              <a:ext uri="{FF2B5EF4-FFF2-40B4-BE49-F238E27FC236}">
                <a16:creationId xmlns:a16="http://schemas.microsoft.com/office/drawing/2014/main" id="{2410969B-03DB-9A55-AD98-E35A69A80ED1}"/>
              </a:ext>
            </a:extLst>
          </p:cNvPr>
          <p:cNvSpPr>
            <a:spLocks/>
          </p:cNvSpPr>
          <p:nvPr/>
        </p:nvSpPr>
        <p:spPr bwMode="auto">
          <a:xfrm>
            <a:off x="5238336" y="2561867"/>
            <a:ext cx="351261" cy="354457"/>
          </a:xfrm>
          <a:custGeom>
            <a:avLst/>
            <a:gdLst>
              <a:gd name="T0" fmla="*/ 80 w 90"/>
              <a:gd name="T1" fmla="*/ 10 h 90"/>
              <a:gd name="T2" fmla="*/ 20 w 90"/>
              <a:gd name="T3" fmla="*/ 20 h 90"/>
              <a:gd name="T4" fmla="*/ 9 w 90"/>
              <a:gd name="T5" fmla="*/ 81 h 90"/>
              <a:gd name="T6" fmla="*/ 70 w 90"/>
              <a:gd name="T7" fmla="*/ 70 h 90"/>
              <a:gd name="T8" fmla="*/ 80 w 90"/>
              <a:gd name="T9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0">
                <a:moveTo>
                  <a:pt x="80" y="10"/>
                </a:moveTo>
                <a:cubicBezTo>
                  <a:pt x="61" y="0"/>
                  <a:pt x="36" y="4"/>
                  <a:pt x="20" y="20"/>
                </a:cubicBezTo>
                <a:cubicBezTo>
                  <a:pt x="3" y="37"/>
                  <a:pt x="0" y="61"/>
                  <a:pt x="9" y="81"/>
                </a:cubicBezTo>
                <a:cubicBezTo>
                  <a:pt x="29" y="90"/>
                  <a:pt x="54" y="87"/>
                  <a:pt x="70" y="70"/>
                </a:cubicBezTo>
                <a:cubicBezTo>
                  <a:pt x="86" y="54"/>
                  <a:pt x="90" y="30"/>
                  <a:pt x="80" y="10"/>
                </a:cubicBezTo>
                <a:close/>
              </a:path>
            </a:pathLst>
          </a:custGeom>
          <a:solidFill>
            <a:srgbClr val="C1D3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231" name="Freeform 380">
            <a:extLst>
              <a:ext uri="{FF2B5EF4-FFF2-40B4-BE49-F238E27FC236}">
                <a16:creationId xmlns:a16="http://schemas.microsoft.com/office/drawing/2014/main" id="{AE1BAB30-E11B-454F-2473-F6FDB7BCB833}"/>
              </a:ext>
            </a:extLst>
          </p:cNvPr>
          <p:cNvSpPr>
            <a:spLocks/>
          </p:cNvSpPr>
          <p:nvPr/>
        </p:nvSpPr>
        <p:spPr bwMode="auto">
          <a:xfrm>
            <a:off x="5238336" y="2561867"/>
            <a:ext cx="312940" cy="319330"/>
          </a:xfrm>
          <a:custGeom>
            <a:avLst/>
            <a:gdLst>
              <a:gd name="T0" fmla="*/ 80 w 80"/>
              <a:gd name="T1" fmla="*/ 10 h 81"/>
              <a:gd name="T2" fmla="*/ 20 w 80"/>
              <a:gd name="T3" fmla="*/ 20 h 81"/>
              <a:gd name="T4" fmla="*/ 9 w 80"/>
              <a:gd name="T5" fmla="*/ 81 h 81"/>
              <a:gd name="T6" fmla="*/ 80 w 80"/>
              <a:gd name="T7" fmla="*/ 1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81">
                <a:moveTo>
                  <a:pt x="80" y="10"/>
                </a:moveTo>
                <a:cubicBezTo>
                  <a:pt x="61" y="0"/>
                  <a:pt x="36" y="4"/>
                  <a:pt x="20" y="20"/>
                </a:cubicBezTo>
                <a:cubicBezTo>
                  <a:pt x="3" y="37"/>
                  <a:pt x="0" y="61"/>
                  <a:pt x="9" y="81"/>
                </a:cubicBezTo>
                <a:lnTo>
                  <a:pt x="80" y="10"/>
                </a:lnTo>
                <a:close/>
              </a:path>
            </a:pathLst>
          </a:custGeom>
          <a:solidFill>
            <a:srgbClr val="A6B8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232" name="Freeform 381">
            <a:extLst>
              <a:ext uri="{FF2B5EF4-FFF2-40B4-BE49-F238E27FC236}">
                <a16:creationId xmlns:a16="http://schemas.microsoft.com/office/drawing/2014/main" id="{F648531C-50CB-4551-FC90-FB49665F5A95}"/>
              </a:ext>
            </a:extLst>
          </p:cNvPr>
          <p:cNvSpPr>
            <a:spLocks/>
          </p:cNvSpPr>
          <p:nvPr/>
        </p:nvSpPr>
        <p:spPr bwMode="auto">
          <a:xfrm>
            <a:off x="5072283" y="2846071"/>
            <a:ext cx="127731" cy="124539"/>
          </a:xfrm>
          <a:custGeom>
            <a:avLst/>
            <a:gdLst>
              <a:gd name="T0" fmla="*/ 35 w 40"/>
              <a:gd name="T1" fmla="*/ 39 h 39"/>
              <a:gd name="T2" fmla="*/ 0 w 40"/>
              <a:gd name="T3" fmla="*/ 5 h 39"/>
              <a:gd name="T4" fmla="*/ 5 w 40"/>
              <a:gd name="T5" fmla="*/ 0 h 39"/>
              <a:gd name="T6" fmla="*/ 40 w 40"/>
              <a:gd name="T7" fmla="*/ 34 h 39"/>
              <a:gd name="T8" fmla="*/ 35 w 40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9">
                <a:moveTo>
                  <a:pt x="35" y="39"/>
                </a:moveTo>
                <a:lnTo>
                  <a:pt x="0" y="5"/>
                </a:lnTo>
                <a:lnTo>
                  <a:pt x="5" y="0"/>
                </a:lnTo>
                <a:lnTo>
                  <a:pt x="40" y="34"/>
                </a:lnTo>
                <a:lnTo>
                  <a:pt x="35" y="39"/>
                </a:lnTo>
                <a:close/>
              </a:path>
            </a:pathLst>
          </a:custGeom>
          <a:solidFill>
            <a:srgbClr val="C1D3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233" name="Freeform 382">
            <a:extLst>
              <a:ext uri="{FF2B5EF4-FFF2-40B4-BE49-F238E27FC236}">
                <a16:creationId xmlns:a16="http://schemas.microsoft.com/office/drawing/2014/main" id="{B47B8EDB-B726-3084-7776-C425C5A300A5}"/>
              </a:ext>
            </a:extLst>
          </p:cNvPr>
          <p:cNvSpPr>
            <a:spLocks/>
          </p:cNvSpPr>
          <p:nvPr/>
        </p:nvSpPr>
        <p:spPr bwMode="auto">
          <a:xfrm>
            <a:off x="4791277" y="2561867"/>
            <a:ext cx="351261" cy="354457"/>
          </a:xfrm>
          <a:custGeom>
            <a:avLst/>
            <a:gdLst>
              <a:gd name="T0" fmla="*/ 10 w 90"/>
              <a:gd name="T1" fmla="*/ 10 h 90"/>
              <a:gd name="T2" fmla="*/ 70 w 90"/>
              <a:gd name="T3" fmla="*/ 20 h 90"/>
              <a:gd name="T4" fmla="*/ 81 w 90"/>
              <a:gd name="T5" fmla="*/ 81 h 90"/>
              <a:gd name="T6" fmla="*/ 20 w 90"/>
              <a:gd name="T7" fmla="*/ 70 h 90"/>
              <a:gd name="T8" fmla="*/ 10 w 90"/>
              <a:gd name="T9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0">
                <a:moveTo>
                  <a:pt x="10" y="10"/>
                </a:moveTo>
                <a:cubicBezTo>
                  <a:pt x="29" y="0"/>
                  <a:pt x="54" y="4"/>
                  <a:pt x="70" y="20"/>
                </a:cubicBezTo>
                <a:cubicBezTo>
                  <a:pt x="87" y="37"/>
                  <a:pt x="90" y="61"/>
                  <a:pt x="81" y="81"/>
                </a:cubicBezTo>
                <a:cubicBezTo>
                  <a:pt x="61" y="90"/>
                  <a:pt x="36" y="87"/>
                  <a:pt x="20" y="70"/>
                </a:cubicBezTo>
                <a:cubicBezTo>
                  <a:pt x="4" y="54"/>
                  <a:pt x="0" y="30"/>
                  <a:pt x="10" y="10"/>
                </a:cubicBezTo>
                <a:close/>
              </a:path>
            </a:pathLst>
          </a:custGeom>
          <a:solidFill>
            <a:srgbClr val="C1D3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234" name="Freeform 383">
            <a:extLst>
              <a:ext uri="{FF2B5EF4-FFF2-40B4-BE49-F238E27FC236}">
                <a16:creationId xmlns:a16="http://schemas.microsoft.com/office/drawing/2014/main" id="{D5ED6F8A-CB18-9B3E-02EC-481B6664A9C4}"/>
              </a:ext>
            </a:extLst>
          </p:cNvPr>
          <p:cNvSpPr>
            <a:spLocks/>
          </p:cNvSpPr>
          <p:nvPr/>
        </p:nvSpPr>
        <p:spPr bwMode="auto">
          <a:xfrm>
            <a:off x="4829595" y="2561867"/>
            <a:ext cx="312940" cy="319330"/>
          </a:xfrm>
          <a:custGeom>
            <a:avLst/>
            <a:gdLst>
              <a:gd name="T0" fmla="*/ 0 w 80"/>
              <a:gd name="T1" fmla="*/ 10 h 81"/>
              <a:gd name="T2" fmla="*/ 60 w 80"/>
              <a:gd name="T3" fmla="*/ 20 h 81"/>
              <a:gd name="T4" fmla="*/ 71 w 80"/>
              <a:gd name="T5" fmla="*/ 81 h 81"/>
              <a:gd name="T6" fmla="*/ 0 w 80"/>
              <a:gd name="T7" fmla="*/ 1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81">
                <a:moveTo>
                  <a:pt x="0" y="10"/>
                </a:moveTo>
                <a:cubicBezTo>
                  <a:pt x="19" y="0"/>
                  <a:pt x="44" y="4"/>
                  <a:pt x="60" y="20"/>
                </a:cubicBezTo>
                <a:cubicBezTo>
                  <a:pt x="77" y="37"/>
                  <a:pt x="80" y="61"/>
                  <a:pt x="71" y="81"/>
                </a:cubicBezTo>
                <a:lnTo>
                  <a:pt x="0" y="10"/>
                </a:lnTo>
                <a:close/>
              </a:path>
            </a:pathLst>
          </a:custGeom>
          <a:solidFill>
            <a:srgbClr val="A6B8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BDD96C5C-1EC2-473C-8480-2FEA20EFADA1}"/>
              </a:ext>
            </a:extLst>
          </p:cNvPr>
          <p:cNvGrpSpPr/>
          <p:nvPr/>
        </p:nvGrpSpPr>
        <p:grpSpPr>
          <a:xfrm rot="3924110">
            <a:off x="5113998" y="2172987"/>
            <a:ext cx="329306" cy="342662"/>
            <a:chOff x="10592097" y="2428737"/>
            <a:chExt cx="276188" cy="311893"/>
          </a:xfrm>
        </p:grpSpPr>
        <p:sp>
          <p:nvSpPr>
            <p:cNvPr id="241" name="Freeform 381">
              <a:extLst>
                <a:ext uri="{FF2B5EF4-FFF2-40B4-BE49-F238E27FC236}">
                  <a16:creationId xmlns:a16="http://schemas.microsoft.com/office/drawing/2014/main" id="{B2F0FCD9-0D45-5B17-73F5-AC63B1090086}"/>
                </a:ext>
              </a:extLst>
            </p:cNvPr>
            <p:cNvSpPr>
              <a:spLocks/>
            </p:cNvSpPr>
            <p:nvPr/>
          </p:nvSpPr>
          <p:spPr bwMode="auto">
            <a:xfrm rot="506945">
              <a:off x="10778685" y="2653269"/>
              <a:ext cx="89600" cy="87361"/>
            </a:xfrm>
            <a:custGeom>
              <a:avLst/>
              <a:gdLst>
                <a:gd name="T0" fmla="*/ 35 w 40"/>
                <a:gd name="T1" fmla="*/ 39 h 39"/>
                <a:gd name="T2" fmla="*/ 0 w 40"/>
                <a:gd name="T3" fmla="*/ 5 h 39"/>
                <a:gd name="T4" fmla="*/ 5 w 40"/>
                <a:gd name="T5" fmla="*/ 0 h 39"/>
                <a:gd name="T6" fmla="*/ 40 w 40"/>
                <a:gd name="T7" fmla="*/ 34 h 39"/>
                <a:gd name="T8" fmla="*/ 35 w 40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35" y="39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40" y="34"/>
                  </a:lnTo>
                  <a:lnTo>
                    <a:pt x="35" y="39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42" name="Freeform 382">
              <a:extLst>
                <a:ext uri="{FF2B5EF4-FFF2-40B4-BE49-F238E27FC236}">
                  <a16:creationId xmlns:a16="http://schemas.microsoft.com/office/drawing/2014/main" id="{72C76A0A-2E1A-7E81-F493-5BBAFEF4B44F}"/>
                </a:ext>
              </a:extLst>
            </p:cNvPr>
            <p:cNvSpPr>
              <a:spLocks/>
            </p:cNvSpPr>
            <p:nvPr/>
          </p:nvSpPr>
          <p:spPr bwMode="auto">
            <a:xfrm rot="506945">
              <a:off x="10592097" y="2428737"/>
              <a:ext cx="246400" cy="248641"/>
            </a:xfrm>
            <a:custGeom>
              <a:avLst/>
              <a:gdLst>
                <a:gd name="T0" fmla="*/ 10 w 90"/>
                <a:gd name="T1" fmla="*/ 10 h 90"/>
                <a:gd name="T2" fmla="*/ 70 w 90"/>
                <a:gd name="T3" fmla="*/ 20 h 90"/>
                <a:gd name="T4" fmla="*/ 81 w 90"/>
                <a:gd name="T5" fmla="*/ 81 h 90"/>
                <a:gd name="T6" fmla="*/ 20 w 90"/>
                <a:gd name="T7" fmla="*/ 70 h 90"/>
                <a:gd name="T8" fmla="*/ 10 w 90"/>
                <a:gd name="T9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10" y="10"/>
                  </a:moveTo>
                  <a:cubicBezTo>
                    <a:pt x="29" y="0"/>
                    <a:pt x="54" y="4"/>
                    <a:pt x="70" y="20"/>
                  </a:cubicBezTo>
                  <a:cubicBezTo>
                    <a:pt x="87" y="37"/>
                    <a:pt x="90" y="61"/>
                    <a:pt x="81" y="81"/>
                  </a:cubicBezTo>
                  <a:cubicBezTo>
                    <a:pt x="61" y="90"/>
                    <a:pt x="36" y="87"/>
                    <a:pt x="20" y="70"/>
                  </a:cubicBezTo>
                  <a:cubicBezTo>
                    <a:pt x="4" y="54"/>
                    <a:pt x="0" y="30"/>
                    <a:pt x="10" y="10"/>
                  </a:cubicBez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43" name="Freeform 383">
              <a:extLst>
                <a:ext uri="{FF2B5EF4-FFF2-40B4-BE49-F238E27FC236}">
                  <a16:creationId xmlns:a16="http://schemas.microsoft.com/office/drawing/2014/main" id="{80AC0FBA-45DF-6668-8C85-9BA500024424}"/>
                </a:ext>
              </a:extLst>
            </p:cNvPr>
            <p:cNvSpPr>
              <a:spLocks/>
            </p:cNvSpPr>
            <p:nvPr/>
          </p:nvSpPr>
          <p:spPr bwMode="auto">
            <a:xfrm rot="506945">
              <a:off x="10618976" y="2428737"/>
              <a:ext cx="219519" cy="224000"/>
            </a:xfrm>
            <a:custGeom>
              <a:avLst/>
              <a:gdLst>
                <a:gd name="T0" fmla="*/ 0 w 80"/>
                <a:gd name="T1" fmla="*/ 10 h 81"/>
                <a:gd name="T2" fmla="*/ 60 w 80"/>
                <a:gd name="T3" fmla="*/ 20 h 81"/>
                <a:gd name="T4" fmla="*/ 71 w 80"/>
                <a:gd name="T5" fmla="*/ 81 h 81"/>
                <a:gd name="T6" fmla="*/ 0 w 80"/>
                <a:gd name="T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1">
                  <a:moveTo>
                    <a:pt x="0" y="10"/>
                  </a:moveTo>
                  <a:cubicBezTo>
                    <a:pt x="19" y="0"/>
                    <a:pt x="44" y="4"/>
                    <a:pt x="60" y="20"/>
                  </a:cubicBezTo>
                  <a:cubicBezTo>
                    <a:pt x="77" y="37"/>
                    <a:pt x="80" y="61"/>
                    <a:pt x="71" y="8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235" name="Freeform 384">
            <a:extLst>
              <a:ext uri="{FF2B5EF4-FFF2-40B4-BE49-F238E27FC236}">
                <a16:creationId xmlns:a16="http://schemas.microsoft.com/office/drawing/2014/main" id="{8E1D5E02-8D66-5B9E-C65E-994446A4AF58}"/>
              </a:ext>
            </a:extLst>
          </p:cNvPr>
          <p:cNvSpPr>
            <a:spLocks/>
          </p:cNvSpPr>
          <p:nvPr/>
        </p:nvSpPr>
        <p:spPr bwMode="auto">
          <a:xfrm>
            <a:off x="4992452" y="2114093"/>
            <a:ext cx="207564" cy="891643"/>
          </a:xfrm>
          <a:custGeom>
            <a:avLst/>
            <a:gdLst>
              <a:gd name="T0" fmla="*/ 53 w 53"/>
              <a:gd name="T1" fmla="*/ 206 h 206"/>
              <a:gd name="T2" fmla="*/ 49 w 53"/>
              <a:gd name="T3" fmla="*/ 206 h 206"/>
              <a:gd name="T4" fmla="*/ 49 w 53"/>
              <a:gd name="T5" fmla="*/ 122 h 206"/>
              <a:gd name="T6" fmla="*/ 0 w 53"/>
              <a:gd name="T7" fmla="*/ 4 h 206"/>
              <a:gd name="T8" fmla="*/ 3 w 53"/>
              <a:gd name="T9" fmla="*/ 0 h 206"/>
              <a:gd name="T10" fmla="*/ 53 w 53"/>
              <a:gd name="T11" fmla="*/ 122 h 206"/>
              <a:gd name="T12" fmla="*/ 53 w 53"/>
              <a:gd name="T13" fmla="*/ 20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" h="206">
                <a:moveTo>
                  <a:pt x="53" y="206"/>
                </a:moveTo>
                <a:cubicBezTo>
                  <a:pt x="49" y="206"/>
                  <a:pt x="49" y="206"/>
                  <a:pt x="49" y="206"/>
                </a:cubicBezTo>
                <a:cubicBezTo>
                  <a:pt x="49" y="122"/>
                  <a:pt x="49" y="122"/>
                  <a:pt x="49" y="122"/>
                </a:cubicBezTo>
                <a:cubicBezTo>
                  <a:pt x="49" y="77"/>
                  <a:pt x="31" y="35"/>
                  <a:pt x="0" y="4"/>
                </a:cubicBezTo>
                <a:cubicBezTo>
                  <a:pt x="3" y="0"/>
                  <a:pt x="3" y="0"/>
                  <a:pt x="3" y="0"/>
                </a:cubicBezTo>
                <a:cubicBezTo>
                  <a:pt x="35" y="33"/>
                  <a:pt x="53" y="76"/>
                  <a:pt x="53" y="122"/>
                </a:cubicBezTo>
                <a:lnTo>
                  <a:pt x="53" y="206"/>
                </a:lnTo>
                <a:close/>
              </a:path>
            </a:pathLst>
          </a:custGeom>
          <a:solidFill>
            <a:srgbClr val="A6B8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246" name="Freeform 381">
            <a:extLst>
              <a:ext uri="{FF2B5EF4-FFF2-40B4-BE49-F238E27FC236}">
                <a16:creationId xmlns:a16="http://schemas.microsoft.com/office/drawing/2014/main" id="{A4FB4BF3-0FF6-3AC8-7567-44ECDB3B87FA}"/>
              </a:ext>
            </a:extLst>
          </p:cNvPr>
          <p:cNvSpPr>
            <a:spLocks/>
          </p:cNvSpPr>
          <p:nvPr/>
        </p:nvSpPr>
        <p:spPr bwMode="auto">
          <a:xfrm rot="20431471">
            <a:off x="5091491" y="2369125"/>
            <a:ext cx="67036" cy="74648"/>
          </a:xfrm>
          <a:custGeom>
            <a:avLst/>
            <a:gdLst>
              <a:gd name="T0" fmla="*/ 35 w 40"/>
              <a:gd name="T1" fmla="*/ 39 h 39"/>
              <a:gd name="T2" fmla="*/ 0 w 40"/>
              <a:gd name="T3" fmla="*/ 5 h 39"/>
              <a:gd name="T4" fmla="*/ 5 w 40"/>
              <a:gd name="T5" fmla="*/ 0 h 39"/>
              <a:gd name="T6" fmla="*/ 40 w 40"/>
              <a:gd name="T7" fmla="*/ 34 h 39"/>
              <a:gd name="T8" fmla="*/ 35 w 40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9">
                <a:moveTo>
                  <a:pt x="35" y="39"/>
                </a:moveTo>
                <a:lnTo>
                  <a:pt x="0" y="5"/>
                </a:lnTo>
                <a:lnTo>
                  <a:pt x="5" y="0"/>
                </a:lnTo>
                <a:lnTo>
                  <a:pt x="40" y="34"/>
                </a:lnTo>
                <a:lnTo>
                  <a:pt x="35" y="39"/>
                </a:lnTo>
                <a:close/>
              </a:path>
            </a:pathLst>
          </a:custGeom>
          <a:solidFill>
            <a:srgbClr val="C1D3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E5939C4D-034E-0711-116D-1C737B54D6BD}"/>
              </a:ext>
            </a:extLst>
          </p:cNvPr>
          <p:cNvSpPr txBox="1"/>
          <p:nvPr/>
        </p:nvSpPr>
        <p:spPr>
          <a:xfrm>
            <a:off x="3414052" y="2202900"/>
            <a:ext cx="17122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b="1" dirty="0">
                <a:solidFill>
                  <a:schemeClr val="bg1"/>
                </a:solidFill>
                <a:highlight>
                  <a:srgbClr val="00539F"/>
                </a:highlight>
                <a:latin typeface="Barlow SemiBold" panose="00000700000000000000" pitchFamily="2" charset="0"/>
              </a:rPr>
              <a:t>Ecosystem</a:t>
            </a:r>
            <a:br>
              <a:rPr lang="en-US" sz="2400" b="1" dirty="0">
                <a:solidFill>
                  <a:schemeClr val="bg1"/>
                </a:solidFill>
                <a:highlight>
                  <a:srgbClr val="00539F"/>
                </a:highlight>
                <a:latin typeface="Barlow SemiBold" panose="00000700000000000000" pitchFamily="2" charset="0"/>
              </a:rPr>
            </a:br>
            <a:r>
              <a:rPr lang="en-US" sz="2400" b="1" dirty="0">
                <a:solidFill>
                  <a:schemeClr val="bg1"/>
                </a:solidFill>
                <a:highlight>
                  <a:srgbClr val="00539F"/>
                </a:highlight>
                <a:latin typeface="Barlow SemiBold" panose="00000700000000000000" pitchFamily="2" charset="0"/>
              </a:rPr>
              <a:t>Support.</a:t>
            </a:r>
          </a:p>
        </p:txBody>
      </p:sp>
      <p:sp>
        <p:nvSpPr>
          <p:cNvPr id="247" name="Freeform 382">
            <a:extLst>
              <a:ext uri="{FF2B5EF4-FFF2-40B4-BE49-F238E27FC236}">
                <a16:creationId xmlns:a16="http://schemas.microsoft.com/office/drawing/2014/main" id="{E117DCB9-1814-F0F7-03AC-408C6B83E763}"/>
              </a:ext>
            </a:extLst>
          </p:cNvPr>
          <p:cNvSpPr>
            <a:spLocks/>
          </p:cNvSpPr>
          <p:nvPr/>
        </p:nvSpPr>
        <p:spPr bwMode="auto">
          <a:xfrm rot="20431471">
            <a:off x="4903736" y="2229489"/>
            <a:ext cx="184350" cy="212458"/>
          </a:xfrm>
          <a:custGeom>
            <a:avLst/>
            <a:gdLst>
              <a:gd name="T0" fmla="*/ 10 w 90"/>
              <a:gd name="T1" fmla="*/ 10 h 90"/>
              <a:gd name="T2" fmla="*/ 70 w 90"/>
              <a:gd name="T3" fmla="*/ 20 h 90"/>
              <a:gd name="T4" fmla="*/ 81 w 90"/>
              <a:gd name="T5" fmla="*/ 81 h 90"/>
              <a:gd name="T6" fmla="*/ 20 w 90"/>
              <a:gd name="T7" fmla="*/ 70 h 90"/>
              <a:gd name="T8" fmla="*/ 10 w 90"/>
              <a:gd name="T9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0">
                <a:moveTo>
                  <a:pt x="10" y="10"/>
                </a:moveTo>
                <a:cubicBezTo>
                  <a:pt x="29" y="0"/>
                  <a:pt x="54" y="4"/>
                  <a:pt x="70" y="20"/>
                </a:cubicBezTo>
                <a:cubicBezTo>
                  <a:pt x="87" y="37"/>
                  <a:pt x="90" y="61"/>
                  <a:pt x="81" y="81"/>
                </a:cubicBezTo>
                <a:cubicBezTo>
                  <a:pt x="61" y="90"/>
                  <a:pt x="36" y="87"/>
                  <a:pt x="20" y="70"/>
                </a:cubicBezTo>
                <a:cubicBezTo>
                  <a:pt x="4" y="54"/>
                  <a:pt x="0" y="30"/>
                  <a:pt x="10" y="10"/>
                </a:cubicBezTo>
                <a:close/>
              </a:path>
            </a:pathLst>
          </a:custGeom>
          <a:solidFill>
            <a:srgbClr val="C1D3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 dirty="0"/>
          </a:p>
        </p:txBody>
      </p:sp>
      <p:sp>
        <p:nvSpPr>
          <p:cNvPr id="248" name="Freeform 383">
            <a:extLst>
              <a:ext uri="{FF2B5EF4-FFF2-40B4-BE49-F238E27FC236}">
                <a16:creationId xmlns:a16="http://schemas.microsoft.com/office/drawing/2014/main" id="{C91BA01F-8DA2-F1C8-9ACF-C38D15437B54}"/>
              </a:ext>
            </a:extLst>
          </p:cNvPr>
          <p:cNvSpPr>
            <a:spLocks/>
          </p:cNvSpPr>
          <p:nvPr/>
        </p:nvSpPr>
        <p:spPr bwMode="auto">
          <a:xfrm rot="20431471">
            <a:off x="4917745" y="2226007"/>
            <a:ext cx="164239" cy="191404"/>
          </a:xfrm>
          <a:custGeom>
            <a:avLst/>
            <a:gdLst>
              <a:gd name="T0" fmla="*/ 0 w 80"/>
              <a:gd name="T1" fmla="*/ 10 h 81"/>
              <a:gd name="T2" fmla="*/ 60 w 80"/>
              <a:gd name="T3" fmla="*/ 20 h 81"/>
              <a:gd name="T4" fmla="*/ 71 w 80"/>
              <a:gd name="T5" fmla="*/ 81 h 81"/>
              <a:gd name="T6" fmla="*/ 0 w 80"/>
              <a:gd name="T7" fmla="*/ 1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81">
                <a:moveTo>
                  <a:pt x="0" y="10"/>
                </a:moveTo>
                <a:cubicBezTo>
                  <a:pt x="19" y="0"/>
                  <a:pt x="44" y="4"/>
                  <a:pt x="60" y="20"/>
                </a:cubicBezTo>
                <a:cubicBezTo>
                  <a:pt x="77" y="37"/>
                  <a:pt x="80" y="61"/>
                  <a:pt x="71" y="81"/>
                </a:cubicBezTo>
                <a:lnTo>
                  <a:pt x="0" y="10"/>
                </a:lnTo>
                <a:close/>
              </a:path>
            </a:pathLst>
          </a:custGeom>
          <a:solidFill>
            <a:srgbClr val="A6B8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45A935A-3D51-A24F-1703-162ACD04A253}"/>
              </a:ext>
            </a:extLst>
          </p:cNvPr>
          <p:cNvSpPr txBox="1"/>
          <p:nvPr/>
        </p:nvSpPr>
        <p:spPr>
          <a:xfrm>
            <a:off x="4031924" y="5520618"/>
            <a:ext cx="2428781" cy="446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400" b="1" dirty="0">
                <a:solidFill>
                  <a:schemeClr val="bg1"/>
                </a:solidFill>
                <a:highlight>
                  <a:srgbClr val="00539F"/>
                </a:highlight>
                <a:latin typeface="Barlow SemiBold" panose="00000700000000000000" pitchFamily="2" charset="0"/>
              </a:rPr>
              <a:t>Talent.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8D4A62F-536D-2AE8-652D-368DB50E7552}"/>
              </a:ext>
            </a:extLst>
          </p:cNvPr>
          <p:cNvSpPr txBox="1"/>
          <p:nvPr/>
        </p:nvSpPr>
        <p:spPr>
          <a:xfrm>
            <a:off x="2327675" y="4165191"/>
            <a:ext cx="2428781" cy="446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400" b="1" dirty="0">
                <a:solidFill>
                  <a:schemeClr val="bg1"/>
                </a:solidFill>
                <a:highlight>
                  <a:srgbClr val="00539F"/>
                </a:highlight>
                <a:latin typeface="Barlow SemiBold" panose="00000700000000000000" pitchFamily="2" charset="0"/>
              </a:rPr>
              <a:t>Workshops.</a:t>
            </a:r>
          </a:p>
        </p:txBody>
      </p:sp>
      <p:grpSp>
        <p:nvGrpSpPr>
          <p:cNvPr id="273" name="Group 272">
            <a:extLst>
              <a:ext uri="{FF2B5EF4-FFF2-40B4-BE49-F238E27FC236}">
                <a16:creationId xmlns:a16="http://schemas.microsoft.com/office/drawing/2014/main" id="{C1BCE22A-35E2-DD02-92CC-9D0753772392}"/>
              </a:ext>
            </a:extLst>
          </p:cNvPr>
          <p:cNvGrpSpPr/>
          <p:nvPr/>
        </p:nvGrpSpPr>
        <p:grpSpPr>
          <a:xfrm>
            <a:off x="6420591" y="4482810"/>
            <a:ext cx="2428781" cy="966177"/>
            <a:chOff x="6164606" y="4329680"/>
            <a:chExt cx="2511305" cy="999005"/>
          </a:xfrm>
        </p:grpSpPr>
        <p:sp>
          <p:nvSpPr>
            <p:cNvPr id="135" name="Freeform 708">
              <a:extLst>
                <a:ext uri="{FF2B5EF4-FFF2-40B4-BE49-F238E27FC236}">
                  <a16:creationId xmlns:a16="http://schemas.microsoft.com/office/drawing/2014/main" id="{05EF3548-1D6D-B95B-3424-C6B627E33B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7205" y="4329680"/>
              <a:ext cx="1357428" cy="592720"/>
            </a:xfrm>
            <a:custGeom>
              <a:avLst/>
              <a:gdLst>
                <a:gd name="T0" fmla="*/ 9 w 360"/>
                <a:gd name="T1" fmla="*/ 157 h 157"/>
                <a:gd name="T2" fmla="*/ 9 w 360"/>
                <a:gd name="T3" fmla="*/ 157 h 157"/>
                <a:gd name="T4" fmla="*/ 9 w 360"/>
                <a:gd name="T5" fmla="*/ 157 h 157"/>
                <a:gd name="T6" fmla="*/ 9 w 360"/>
                <a:gd name="T7" fmla="*/ 157 h 157"/>
                <a:gd name="T8" fmla="*/ 41 w 360"/>
                <a:gd name="T9" fmla="*/ 89 h 157"/>
                <a:gd name="T10" fmla="*/ 0 w 360"/>
                <a:gd name="T11" fmla="*/ 130 h 157"/>
                <a:gd name="T12" fmla="*/ 0 w 360"/>
                <a:gd name="T13" fmla="*/ 130 h 157"/>
                <a:gd name="T14" fmla="*/ 41 w 360"/>
                <a:gd name="T15" fmla="*/ 89 h 157"/>
                <a:gd name="T16" fmla="*/ 48 w 360"/>
                <a:gd name="T17" fmla="*/ 89 h 157"/>
                <a:gd name="T18" fmla="*/ 48 w 360"/>
                <a:gd name="T19" fmla="*/ 89 h 157"/>
                <a:gd name="T20" fmla="*/ 41 w 360"/>
                <a:gd name="T21" fmla="*/ 89 h 157"/>
                <a:gd name="T22" fmla="*/ 360 w 360"/>
                <a:gd name="T23" fmla="*/ 0 h 157"/>
                <a:gd name="T24" fmla="*/ 48 w 360"/>
                <a:gd name="T25" fmla="*/ 0 h 157"/>
                <a:gd name="T26" fmla="*/ 360 w 360"/>
                <a:gd name="T2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0" h="157">
                  <a:moveTo>
                    <a:pt x="9" y="157"/>
                  </a:moveTo>
                  <a:cubicBezTo>
                    <a:pt x="9" y="157"/>
                    <a:pt x="9" y="157"/>
                    <a:pt x="9" y="157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9" y="157"/>
                    <a:pt x="9" y="157"/>
                    <a:pt x="9" y="157"/>
                  </a:cubicBezTo>
                  <a:moveTo>
                    <a:pt x="41" y="89"/>
                  </a:moveTo>
                  <a:cubicBezTo>
                    <a:pt x="18" y="89"/>
                    <a:pt x="0" y="107"/>
                    <a:pt x="0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07"/>
                    <a:pt x="18" y="89"/>
                    <a:pt x="41" y="89"/>
                  </a:cubicBezTo>
                  <a:cubicBezTo>
                    <a:pt x="43" y="89"/>
                    <a:pt x="45" y="89"/>
                    <a:pt x="48" y="89"/>
                  </a:cubicBezTo>
                  <a:cubicBezTo>
                    <a:pt x="48" y="89"/>
                    <a:pt x="48" y="89"/>
                    <a:pt x="48" y="89"/>
                  </a:cubicBezTo>
                  <a:cubicBezTo>
                    <a:pt x="45" y="89"/>
                    <a:pt x="43" y="89"/>
                    <a:pt x="41" y="89"/>
                  </a:cubicBezTo>
                  <a:moveTo>
                    <a:pt x="360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360" y="0"/>
                    <a:pt x="360" y="0"/>
                    <a:pt x="360" y="0"/>
                  </a:cubicBezTo>
                </a:path>
              </a:pathLst>
            </a:custGeom>
            <a:solidFill>
              <a:srgbClr val="0D6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6" name="Rectangle 709">
              <a:extLst>
                <a:ext uri="{FF2B5EF4-FFF2-40B4-BE49-F238E27FC236}">
                  <a16:creationId xmlns:a16="http://schemas.microsoft.com/office/drawing/2014/main" id="{2E3FFCA0-40CC-0909-5D73-9661B8F0C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8401" y="4329680"/>
              <a:ext cx="1176234" cy="64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7" name="Rectangle 710">
              <a:extLst>
                <a:ext uri="{FF2B5EF4-FFF2-40B4-BE49-F238E27FC236}">
                  <a16:creationId xmlns:a16="http://schemas.microsoft.com/office/drawing/2014/main" id="{06F064C1-233E-A348-E623-71A279F43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8401" y="4329680"/>
              <a:ext cx="1176234" cy="6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8" name="Rectangle 711">
              <a:extLst>
                <a:ext uri="{FF2B5EF4-FFF2-40B4-BE49-F238E27FC236}">
                  <a16:creationId xmlns:a16="http://schemas.microsoft.com/office/drawing/2014/main" id="{ABCF49DB-9E6F-9A62-C0D8-04FF3E416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9111" y="4360390"/>
              <a:ext cx="1114811" cy="586578"/>
            </a:xfrm>
            <a:prstGeom prst="rect">
              <a:avLst/>
            </a:prstGeom>
            <a:solidFill>
              <a:srgbClr val="CEE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9" name="Rectangle 712">
              <a:extLst>
                <a:ext uri="{FF2B5EF4-FFF2-40B4-BE49-F238E27FC236}">
                  <a16:creationId xmlns:a16="http://schemas.microsoft.com/office/drawing/2014/main" id="{2274D658-14A6-6156-24A0-3650A3B45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9111" y="4360390"/>
              <a:ext cx="1114811" cy="586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0" name="Rectangle 713">
              <a:extLst>
                <a:ext uri="{FF2B5EF4-FFF2-40B4-BE49-F238E27FC236}">
                  <a16:creationId xmlns:a16="http://schemas.microsoft.com/office/drawing/2014/main" id="{F851E532-E568-D61A-26C9-0CCAD2FFB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9111" y="4477092"/>
              <a:ext cx="1114811" cy="353176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1" name="Rectangle 714">
              <a:extLst>
                <a:ext uri="{FF2B5EF4-FFF2-40B4-BE49-F238E27FC236}">
                  <a16:creationId xmlns:a16="http://schemas.microsoft.com/office/drawing/2014/main" id="{6EC38199-1301-85CA-45DE-3775D78D1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9111" y="4477092"/>
              <a:ext cx="1114811" cy="353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2" name="Rectangle 715">
              <a:extLst>
                <a:ext uri="{FF2B5EF4-FFF2-40B4-BE49-F238E27FC236}">
                  <a16:creationId xmlns:a16="http://schemas.microsoft.com/office/drawing/2014/main" id="{AC88C24D-BEA2-C0FD-5CD9-3AD42E4C5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406457"/>
              <a:ext cx="165839" cy="245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3" name="Rectangle 716">
              <a:extLst>
                <a:ext uri="{FF2B5EF4-FFF2-40B4-BE49-F238E27FC236}">
                  <a16:creationId xmlns:a16="http://schemas.microsoft.com/office/drawing/2014/main" id="{BC5866D7-8537-FFBA-5A82-B81E941826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879404"/>
              <a:ext cx="110561" cy="245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4" name="Rectangle 717">
              <a:extLst>
                <a:ext uri="{FF2B5EF4-FFF2-40B4-BE49-F238E27FC236}">
                  <a16:creationId xmlns:a16="http://schemas.microsoft.com/office/drawing/2014/main" id="{3EFEE5B9-4548-8583-4090-8F2DD6AD4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879404"/>
              <a:ext cx="110561" cy="24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5" name="Rectangle 718">
              <a:extLst>
                <a:ext uri="{FF2B5EF4-FFF2-40B4-BE49-F238E27FC236}">
                  <a16:creationId xmlns:a16="http://schemas.microsoft.com/office/drawing/2014/main" id="{57C8C264-ECB3-A59A-15B6-210C3C980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6447" y="4879404"/>
              <a:ext cx="113632" cy="245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6" name="Rectangle 719">
              <a:extLst>
                <a:ext uri="{FF2B5EF4-FFF2-40B4-BE49-F238E27FC236}">
                  <a16:creationId xmlns:a16="http://schemas.microsoft.com/office/drawing/2014/main" id="{3DAC0589-1328-9200-A2E9-D3CD8A5F76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6447" y="4879404"/>
              <a:ext cx="113632" cy="24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7" name="Rectangle 720">
              <a:extLst>
                <a:ext uri="{FF2B5EF4-FFF2-40B4-BE49-F238E27FC236}">
                  <a16:creationId xmlns:a16="http://schemas.microsoft.com/office/drawing/2014/main" id="{A70F4523-8606-C0A7-802E-CB25757A5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7718" y="4879404"/>
              <a:ext cx="116703" cy="245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8" name="Rectangle 721">
              <a:extLst>
                <a:ext uri="{FF2B5EF4-FFF2-40B4-BE49-F238E27FC236}">
                  <a16:creationId xmlns:a16="http://schemas.microsoft.com/office/drawing/2014/main" id="{3EF95CD0-68FF-7E8A-28D5-C71897A80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7718" y="4879404"/>
              <a:ext cx="116703" cy="24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9" name="Rectangle 722">
              <a:extLst>
                <a:ext uri="{FF2B5EF4-FFF2-40B4-BE49-F238E27FC236}">
                  <a16:creationId xmlns:a16="http://schemas.microsoft.com/office/drawing/2014/main" id="{CCEB68DB-3AD9-249B-9362-288C82DF8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8989" y="4879404"/>
              <a:ext cx="116703" cy="245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0" name="Rectangle 723">
              <a:extLst>
                <a:ext uri="{FF2B5EF4-FFF2-40B4-BE49-F238E27FC236}">
                  <a16:creationId xmlns:a16="http://schemas.microsoft.com/office/drawing/2014/main" id="{08C66CCA-6322-F07A-8399-4EC347693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8989" y="4879404"/>
              <a:ext cx="116703" cy="24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1" name="Rectangle 724">
              <a:extLst>
                <a:ext uri="{FF2B5EF4-FFF2-40B4-BE49-F238E27FC236}">
                  <a16:creationId xmlns:a16="http://schemas.microsoft.com/office/drawing/2014/main" id="{DD9BBA14-181C-5A33-6FC5-532C0179B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5585" y="4406457"/>
              <a:ext cx="82922" cy="245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2" name="Rectangle 725">
              <a:extLst>
                <a:ext uri="{FF2B5EF4-FFF2-40B4-BE49-F238E27FC236}">
                  <a16:creationId xmlns:a16="http://schemas.microsoft.com/office/drawing/2014/main" id="{D9FF17C7-EF8C-28FD-FC0B-BC07268ED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0259" y="4526230"/>
              <a:ext cx="454522" cy="583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3" name="Rectangle 726">
              <a:extLst>
                <a:ext uri="{FF2B5EF4-FFF2-40B4-BE49-F238E27FC236}">
                  <a16:creationId xmlns:a16="http://schemas.microsoft.com/office/drawing/2014/main" id="{63773512-2B5B-68AC-477A-1AF339D77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578437"/>
              <a:ext cx="522087" cy="6142"/>
            </a:xfrm>
            <a:prstGeom prst="rect">
              <a:avLst/>
            </a:prstGeom>
            <a:solidFill>
              <a:srgbClr val="5D6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4" name="Rectangle 727">
              <a:extLst>
                <a:ext uri="{FF2B5EF4-FFF2-40B4-BE49-F238E27FC236}">
                  <a16:creationId xmlns:a16="http://schemas.microsoft.com/office/drawing/2014/main" id="{20E8B71F-D020-74B2-0032-10E239CB5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578437"/>
              <a:ext cx="522087" cy="6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5" name="Rectangle 728">
              <a:extLst>
                <a:ext uri="{FF2B5EF4-FFF2-40B4-BE49-F238E27FC236}">
                  <a16:creationId xmlns:a16="http://schemas.microsoft.com/office/drawing/2014/main" id="{6265F952-39BB-341F-63EC-18C81879C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649072"/>
              <a:ext cx="1019606" cy="9215"/>
            </a:xfrm>
            <a:prstGeom prst="rect">
              <a:avLst/>
            </a:prstGeom>
            <a:solidFill>
              <a:srgbClr val="5D6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6" name="Rectangle 729">
              <a:extLst>
                <a:ext uri="{FF2B5EF4-FFF2-40B4-BE49-F238E27FC236}">
                  <a16:creationId xmlns:a16="http://schemas.microsoft.com/office/drawing/2014/main" id="{2925C579-656A-539B-DB85-2A57908A9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649072"/>
              <a:ext cx="1019606" cy="9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7" name="Rectangle 730">
              <a:extLst>
                <a:ext uri="{FF2B5EF4-FFF2-40B4-BE49-F238E27FC236}">
                  <a16:creationId xmlns:a16="http://schemas.microsoft.com/office/drawing/2014/main" id="{73CAAF4F-241B-31A4-F871-EE7DED023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722778"/>
              <a:ext cx="1019606" cy="6142"/>
            </a:xfrm>
            <a:prstGeom prst="rect">
              <a:avLst/>
            </a:prstGeom>
            <a:solidFill>
              <a:srgbClr val="5D6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8" name="Rectangle 731">
              <a:extLst>
                <a:ext uri="{FF2B5EF4-FFF2-40B4-BE49-F238E27FC236}">
                  <a16:creationId xmlns:a16="http://schemas.microsoft.com/office/drawing/2014/main" id="{212D3FEE-954A-751F-7757-184BDC09B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722778"/>
              <a:ext cx="1019606" cy="6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9" name="Rectangle 732">
              <a:extLst>
                <a:ext uri="{FF2B5EF4-FFF2-40B4-BE49-F238E27FC236}">
                  <a16:creationId xmlns:a16="http://schemas.microsoft.com/office/drawing/2014/main" id="{CC8522EE-0C64-2350-38F1-48214E2BF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793414"/>
              <a:ext cx="1019606" cy="6142"/>
            </a:xfrm>
            <a:prstGeom prst="rect">
              <a:avLst/>
            </a:prstGeom>
            <a:solidFill>
              <a:srgbClr val="5D6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0" name="Rectangle 733">
              <a:extLst>
                <a:ext uri="{FF2B5EF4-FFF2-40B4-BE49-F238E27FC236}">
                  <a16:creationId xmlns:a16="http://schemas.microsoft.com/office/drawing/2014/main" id="{1B1A7DCB-9C76-D160-58E6-DD10C05E8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793414"/>
              <a:ext cx="1019606" cy="6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1" name="Rectangle 734">
              <a:extLst>
                <a:ext uri="{FF2B5EF4-FFF2-40B4-BE49-F238E27FC236}">
                  <a16:creationId xmlns:a16="http://schemas.microsoft.com/office/drawing/2014/main" id="{176D2AB4-30BB-E9E2-AC0B-FD0FA0ADE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4827" y="4897830"/>
              <a:ext cx="429954" cy="6142"/>
            </a:xfrm>
            <a:prstGeom prst="rect">
              <a:avLst/>
            </a:prstGeom>
            <a:solidFill>
              <a:srgbClr val="5D6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2" name="Rectangle 735">
              <a:extLst>
                <a:ext uri="{FF2B5EF4-FFF2-40B4-BE49-F238E27FC236}">
                  <a16:creationId xmlns:a16="http://schemas.microsoft.com/office/drawing/2014/main" id="{E794CAC7-B243-DA39-8C45-C5AAC9C19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4827" y="4897830"/>
              <a:ext cx="429954" cy="6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3" name="Freeform 736">
              <a:extLst>
                <a:ext uri="{FF2B5EF4-FFF2-40B4-BE49-F238E27FC236}">
                  <a16:creationId xmlns:a16="http://schemas.microsoft.com/office/drawing/2014/main" id="{294EF706-E29E-3671-D638-BC1DC1595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2240" y="4762701"/>
              <a:ext cx="125916" cy="165838"/>
            </a:xfrm>
            <a:custGeom>
              <a:avLst/>
              <a:gdLst>
                <a:gd name="T0" fmla="*/ 16 w 33"/>
                <a:gd name="T1" fmla="*/ 15 h 44"/>
                <a:gd name="T2" fmla="*/ 26 w 33"/>
                <a:gd name="T3" fmla="*/ 10 h 44"/>
                <a:gd name="T4" fmla="*/ 33 w 33"/>
                <a:gd name="T5" fmla="*/ 3 h 44"/>
                <a:gd name="T6" fmla="*/ 32 w 33"/>
                <a:gd name="T7" fmla="*/ 0 h 44"/>
                <a:gd name="T8" fmla="*/ 28 w 33"/>
                <a:gd name="T9" fmla="*/ 2 h 44"/>
                <a:gd name="T10" fmla="*/ 22 w 33"/>
                <a:gd name="T11" fmla="*/ 12 h 44"/>
                <a:gd name="T12" fmla="*/ 18 w 33"/>
                <a:gd name="T13" fmla="*/ 23 h 44"/>
                <a:gd name="T14" fmla="*/ 11 w 33"/>
                <a:gd name="T15" fmla="*/ 35 h 44"/>
                <a:gd name="T16" fmla="*/ 5 w 33"/>
                <a:gd name="T17" fmla="*/ 41 h 44"/>
                <a:gd name="T18" fmla="*/ 0 w 33"/>
                <a:gd name="T19" fmla="*/ 41 h 44"/>
                <a:gd name="T20" fmla="*/ 12 w 33"/>
                <a:gd name="T21" fmla="*/ 36 h 44"/>
                <a:gd name="T22" fmla="*/ 18 w 33"/>
                <a:gd name="T23" fmla="*/ 24 h 44"/>
                <a:gd name="T24" fmla="*/ 22 w 33"/>
                <a:gd name="T25" fmla="*/ 13 h 44"/>
                <a:gd name="T26" fmla="*/ 29 w 33"/>
                <a:gd name="T27" fmla="*/ 2 h 44"/>
                <a:gd name="T28" fmla="*/ 32 w 33"/>
                <a:gd name="T29" fmla="*/ 1 h 44"/>
                <a:gd name="T30" fmla="*/ 32 w 33"/>
                <a:gd name="T31" fmla="*/ 3 h 44"/>
                <a:gd name="T32" fmla="*/ 29 w 33"/>
                <a:gd name="T33" fmla="*/ 7 h 44"/>
                <a:gd name="T34" fmla="*/ 21 w 33"/>
                <a:gd name="T35" fmla="*/ 13 h 44"/>
                <a:gd name="T36" fmla="*/ 8 w 33"/>
                <a:gd name="T37" fmla="*/ 17 h 44"/>
                <a:gd name="T38" fmla="*/ 3 w 33"/>
                <a:gd name="T39" fmla="*/ 18 h 44"/>
                <a:gd name="T40" fmla="*/ 16 w 33"/>
                <a:gd name="T41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44">
                  <a:moveTo>
                    <a:pt x="16" y="15"/>
                  </a:moveTo>
                  <a:cubicBezTo>
                    <a:pt x="19" y="14"/>
                    <a:pt x="23" y="12"/>
                    <a:pt x="26" y="10"/>
                  </a:cubicBezTo>
                  <a:cubicBezTo>
                    <a:pt x="29" y="9"/>
                    <a:pt x="31" y="6"/>
                    <a:pt x="33" y="3"/>
                  </a:cubicBezTo>
                  <a:cubicBezTo>
                    <a:pt x="33" y="2"/>
                    <a:pt x="33" y="1"/>
                    <a:pt x="32" y="0"/>
                  </a:cubicBezTo>
                  <a:cubicBezTo>
                    <a:pt x="31" y="0"/>
                    <a:pt x="29" y="1"/>
                    <a:pt x="28" y="2"/>
                  </a:cubicBezTo>
                  <a:cubicBezTo>
                    <a:pt x="25" y="4"/>
                    <a:pt x="23" y="8"/>
                    <a:pt x="22" y="12"/>
                  </a:cubicBezTo>
                  <a:cubicBezTo>
                    <a:pt x="21" y="16"/>
                    <a:pt x="20" y="20"/>
                    <a:pt x="18" y="23"/>
                  </a:cubicBezTo>
                  <a:cubicBezTo>
                    <a:pt x="16" y="27"/>
                    <a:pt x="14" y="32"/>
                    <a:pt x="11" y="35"/>
                  </a:cubicBezTo>
                  <a:cubicBezTo>
                    <a:pt x="9" y="37"/>
                    <a:pt x="8" y="40"/>
                    <a:pt x="5" y="41"/>
                  </a:cubicBezTo>
                  <a:cubicBezTo>
                    <a:pt x="1" y="42"/>
                    <a:pt x="0" y="41"/>
                    <a:pt x="0" y="41"/>
                  </a:cubicBezTo>
                  <a:cubicBezTo>
                    <a:pt x="4" y="44"/>
                    <a:pt x="9" y="39"/>
                    <a:pt x="12" y="36"/>
                  </a:cubicBezTo>
                  <a:cubicBezTo>
                    <a:pt x="14" y="32"/>
                    <a:pt x="16" y="28"/>
                    <a:pt x="18" y="24"/>
                  </a:cubicBezTo>
                  <a:cubicBezTo>
                    <a:pt x="20" y="20"/>
                    <a:pt x="21" y="16"/>
                    <a:pt x="22" y="13"/>
                  </a:cubicBezTo>
                  <a:cubicBezTo>
                    <a:pt x="24" y="9"/>
                    <a:pt x="26" y="5"/>
                    <a:pt x="29" y="2"/>
                  </a:cubicBezTo>
                  <a:cubicBezTo>
                    <a:pt x="30" y="1"/>
                    <a:pt x="31" y="1"/>
                    <a:pt x="32" y="1"/>
                  </a:cubicBezTo>
                  <a:cubicBezTo>
                    <a:pt x="33" y="1"/>
                    <a:pt x="33" y="2"/>
                    <a:pt x="32" y="3"/>
                  </a:cubicBezTo>
                  <a:cubicBezTo>
                    <a:pt x="32" y="4"/>
                    <a:pt x="30" y="6"/>
                    <a:pt x="29" y="7"/>
                  </a:cubicBezTo>
                  <a:cubicBezTo>
                    <a:pt x="27" y="10"/>
                    <a:pt x="24" y="11"/>
                    <a:pt x="21" y="13"/>
                  </a:cubicBezTo>
                  <a:cubicBezTo>
                    <a:pt x="17" y="15"/>
                    <a:pt x="12" y="16"/>
                    <a:pt x="8" y="17"/>
                  </a:cubicBezTo>
                  <a:cubicBezTo>
                    <a:pt x="4" y="18"/>
                    <a:pt x="3" y="18"/>
                    <a:pt x="3" y="18"/>
                  </a:cubicBezTo>
                  <a:cubicBezTo>
                    <a:pt x="4" y="18"/>
                    <a:pt x="12" y="17"/>
                    <a:pt x="16" y="15"/>
                  </a:cubicBezTo>
                  <a:close/>
                </a:path>
              </a:pathLst>
            </a:custGeom>
            <a:solidFill>
              <a:srgbClr val="283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4" name="Freeform 737">
              <a:extLst>
                <a:ext uri="{FF2B5EF4-FFF2-40B4-BE49-F238E27FC236}">
                  <a16:creationId xmlns:a16="http://schemas.microsoft.com/office/drawing/2014/main" id="{6800309B-05E2-8CE2-4F9F-A107AAF4C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6811" y="4799556"/>
              <a:ext cx="214977" cy="138199"/>
            </a:xfrm>
            <a:custGeom>
              <a:avLst/>
              <a:gdLst>
                <a:gd name="T0" fmla="*/ 14 w 57"/>
                <a:gd name="T1" fmla="*/ 25 h 36"/>
                <a:gd name="T2" fmla="*/ 2 w 57"/>
                <a:gd name="T3" fmla="*/ 25 h 36"/>
                <a:gd name="T4" fmla="*/ 9 w 57"/>
                <a:gd name="T5" fmla="*/ 16 h 36"/>
                <a:gd name="T6" fmla="*/ 28 w 57"/>
                <a:gd name="T7" fmla="*/ 7 h 36"/>
                <a:gd name="T8" fmla="*/ 32 w 57"/>
                <a:gd name="T9" fmla="*/ 0 h 36"/>
                <a:gd name="T10" fmla="*/ 26 w 57"/>
                <a:gd name="T11" fmla="*/ 3 h 36"/>
                <a:gd name="T12" fmla="*/ 13 w 57"/>
                <a:gd name="T13" fmla="*/ 29 h 36"/>
                <a:gd name="T14" fmla="*/ 7 w 57"/>
                <a:gd name="T15" fmla="*/ 34 h 36"/>
                <a:gd name="T16" fmla="*/ 7 w 57"/>
                <a:gd name="T17" fmla="*/ 29 h 36"/>
                <a:gd name="T18" fmla="*/ 15 w 57"/>
                <a:gd name="T19" fmla="*/ 27 h 36"/>
                <a:gd name="T20" fmla="*/ 16 w 57"/>
                <a:gd name="T21" fmla="*/ 30 h 36"/>
                <a:gd name="T22" fmla="*/ 20 w 57"/>
                <a:gd name="T23" fmla="*/ 28 h 36"/>
                <a:gd name="T24" fmla="*/ 20 w 57"/>
                <a:gd name="T25" fmla="*/ 29 h 36"/>
                <a:gd name="T26" fmla="*/ 24 w 57"/>
                <a:gd name="T27" fmla="*/ 27 h 36"/>
                <a:gd name="T28" fmla="*/ 26 w 57"/>
                <a:gd name="T29" fmla="*/ 28 h 36"/>
                <a:gd name="T30" fmla="*/ 30 w 57"/>
                <a:gd name="T31" fmla="*/ 27 h 36"/>
                <a:gd name="T32" fmla="*/ 36 w 57"/>
                <a:gd name="T33" fmla="*/ 27 h 36"/>
                <a:gd name="T34" fmla="*/ 40 w 57"/>
                <a:gd name="T35" fmla="*/ 27 h 36"/>
                <a:gd name="T36" fmla="*/ 47 w 57"/>
                <a:gd name="T37" fmla="*/ 25 h 36"/>
                <a:gd name="T38" fmla="*/ 57 w 57"/>
                <a:gd name="T39" fmla="*/ 24 h 36"/>
                <a:gd name="T40" fmla="*/ 49 w 57"/>
                <a:gd name="T41" fmla="*/ 25 h 36"/>
                <a:gd name="T42" fmla="*/ 42 w 57"/>
                <a:gd name="T43" fmla="*/ 26 h 36"/>
                <a:gd name="T44" fmla="*/ 36 w 57"/>
                <a:gd name="T45" fmla="*/ 26 h 36"/>
                <a:gd name="T46" fmla="*/ 34 w 57"/>
                <a:gd name="T47" fmla="*/ 25 h 36"/>
                <a:gd name="T48" fmla="*/ 32 w 57"/>
                <a:gd name="T49" fmla="*/ 26 h 36"/>
                <a:gd name="T50" fmla="*/ 26 w 57"/>
                <a:gd name="T51" fmla="*/ 27 h 36"/>
                <a:gd name="T52" fmla="*/ 25 w 57"/>
                <a:gd name="T53" fmla="*/ 27 h 36"/>
                <a:gd name="T54" fmla="*/ 20 w 57"/>
                <a:gd name="T55" fmla="*/ 30 h 36"/>
                <a:gd name="T56" fmla="*/ 16 w 57"/>
                <a:gd name="T57" fmla="*/ 30 h 36"/>
                <a:gd name="T58" fmla="*/ 15 w 57"/>
                <a:gd name="T59" fmla="*/ 27 h 36"/>
                <a:gd name="T60" fmla="*/ 6 w 57"/>
                <a:gd name="T61" fmla="*/ 34 h 36"/>
                <a:gd name="T62" fmla="*/ 16 w 57"/>
                <a:gd name="T63" fmla="*/ 25 h 36"/>
                <a:gd name="T64" fmla="*/ 25 w 57"/>
                <a:gd name="T65" fmla="*/ 7 h 36"/>
                <a:gd name="T66" fmla="*/ 32 w 57"/>
                <a:gd name="T67" fmla="*/ 0 h 36"/>
                <a:gd name="T68" fmla="*/ 30 w 57"/>
                <a:gd name="T69" fmla="*/ 5 h 36"/>
                <a:gd name="T70" fmla="*/ 13 w 57"/>
                <a:gd name="T71" fmla="*/ 14 h 36"/>
                <a:gd name="T72" fmla="*/ 5 w 57"/>
                <a:gd name="T73" fmla="*/ 28 h 36"/>
                <a:gd name="T74" fmla="*/ 15 w 57"/>
                <a:gd name="T75" fmla="*/ 21 h 36"/>
                <a:gd name="T76" fmla="*/ 13 w 57"/>
                <a:gd name="T7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7" h="36">
                  <a:moveTo>
                    <a:pt x="13" y="20"/>
                  </a:moveTo>
                  <a:cubicBezTo>
                    <a:pt x="15" y="21"/>
                    <a:pt x="15" y="23"/>
                    <a:pt x="14" y="25"/>
                  </a:cubicBezTo>
                  <a:cubicBezTo>
                    <a:pt x="13" y="27"/>
                    <a:pt x="9" y="28"/>
                    <a:pt x="7" y="28"/>
                  </a:cubicBezTo>
                  <a:cubicBezTo>
                    <a:pt x="5" y="28"/>
                    <a:pt x="3" y="27"/>
                    <a:pt x="2" y="25"/>
                  </a:cubicBezTo>
                  <a:cubicBezTo>
                    <a:pt x="1" y="23"/>
                    <a:pt x="2" y="21"/>
                    <a:pt x="3" y="20"/>
                  </a:cubicBezTo>
                  <a:cubicBezTo>
                    <a:pt x="5" y="18"/>
                    <a:pt x="7" y="17"/>
                    <a:pt x="9" y="16"/>
                  </a:cubicBezTo>
                  <a:cubicBezTo>
                    <a:pt x="11" y="15"/>
                    <a:pt x="14" y="14"/>
                    <a:pt x="16" y="13"/>
                  </a:cubicBezTo>
                  <a:cubicBezTo>
                    <a:pt x="20" y="11"/>
                    <a:pt x="24" y="10"/>
                    <a:pt x="28" y="7"/>
                  </a:cubicBezTo>
                  <a:cubicBezTo>
                    <a:pt x="29" y="6"/>
                    <a:pt x="31" y="5"/>
                    <a:pt x="32" y="4"/>
                  </a:cubicBezTo>
                  <a:cubicBezTo>
                    <a:pt x="32" y="3"/>
                    <a:pt x="33" y="1"/>
                    <a:pt x="32" y="0"/>
                  </a:cubicBezTo>
                  <a:cubicBezTo>
                    <a:pt x="32" y="0"/>
                    <a:pt x="31" y="0"/>
                    <a:pt x="30" y="0"/>
                  </a:cubicBezTo>
                  <a:cubicBezTo>
                    <a:pt x="29" y="1"/>
                    <a:pt x="27" y="2"/>
                    <a:pt x="26" y="3"/>
                  </a:cubicBezTo>
                  <a:cubicBezTo>
                    <a:pt x="24" y="6"/>
                    <a:pt x="23" y="8"/>
                    <a:pt x="22" y="11"/>
                  </a:cubicBezTo>
                  <a:cubicBezTo>
                    <a:pt x="19" y="18"/>
                    <a:pt x="17" y="24"/>
                    <a:pt x="13" y="29"/>
                  </a:cubicBezTo>
                  <a:cubicBezTo>
                    <a:pt x="12" y="31"/>
                    <a:pt x="11" y="32"/>
                    <a:pt x="10" y="33"/>
                  </a:cubicBezTo>
                  <a:cubicBezTo>
                    <a:pt x="9" y="33"/>
                    <a:pt x="8" y="34"/>
                    <a:pt x="7" y="34"/>
                  </a:cubicBezTo>
                  <a:cubicBezTo>
                    <a:pt x="6" y="34"/>
                    <a:pt x="6" y="33"/>
                    <a:pt x="6" y="32"/>
                  </a:cubicBezTo>
                  <a:cubicBezTo>
                    <a:pt x="6" y="31"/>
                    <a:pt x="6" y="30"/>
                    <a:pt x="7" y="29"/>
                  </a:cubicBezTo>
                  <a:cubicBezTo>
                    <a:pt x="8" y="27"/>
                    <a:pt x="10" y="27"/>
                    <a:pt x="13" y="27"/>
                  </a:cubicBezTo>
                  <a:cubicBezTo>
                    <a:pt x="13" y="27"/>
                    <a:pt x="14" y="27"/>
                    <a:pt x="15" y="27"/>
                  </a:cubicBezTo>
                  <a:cubicBezTo>
                    <a:pt x="16" y="28"/>
                    <a:pt x="17" y="29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5" y="29"/>
                    <a:pt x="18" y="28"/>
                    <a:pt x="19" y="28"/>
                  </a:cubicBezTo>
                  <a:cubicBezTo>
                    <a:pt x="19" y="28"/>
                    <a:pt x="20" y="28"/>
                    <a:pt x="20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8"/>
                    <a:pt x="23" y="27"/>
                    <a:pt x="24" y="27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7" y="27"/>
                    <a:pt x="28" y="27"/>
                  </a:cubicBezTo>
                  <a:cubicBezTo>
                    <a:pt x="29" y="27"/>
                    <a:pt x="29" y="27"/>
                    <a:pt x="30" y="27"/>
                  </a:cubicBezTo>
                  <a:cubicBezTo>
                    <a:pt x="31" y="27"/>
                    <a:pt x="32" y="26"/>
                    <a:pt x="33" y="26"/>
                  </a:cubicBezTo>
                  <a:cubicBezTo>
                    <a:pt x="34" y="25"/>
                    <a:pt x="35" y="27"/>
                    <a:pt x="36" y="27"/>
                  </a:cubicBezTo>
                  <a:cubicBezTo>
                    <a:pt x="36" y="27"/>
                    <a:pt x="37" y="27"/>
                    <a:pt x="38" y="27"/>
                  </a:cubicBezTo>
                  <a:cubicBezTo>
                    <a:pt x="38" y="27"/>
                    <a:pt x="39" y="27"/>
                    <a:pt x="40" y="27"/>
                  </a:cubicBezTo>
                  <a:cubicBezTo>
                    <a:pt x="41" y="27"/>
                    <a:pt x="42" y="27"/>
                    <a:pt x="43" y="26"/>
                  </a:cubicBezTo>
                  <a:cubicBezTo>
                    <a:pt x="44" y="26"/>
                    <a:pt x="45" y="25"/>
                    <a:pt x="47" y="25"/>
                  </a:cubicBezTo>
                  <a:cubicBezTo>
                    <a:pt x="49" y="25"/>
                    <a:pt x="52" y="25"/>
                    <a:pt x="54" y="24"/>
                  </a:cubicBezTo>
                  <a:cubicBezTo>
                    <a:pt x="55" y="24"/>
                    <a:pt x="56" y="24"/>
                    <a:pt x="57" y="24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4" y="24"/>
                    <a:pt x="52" y="24"/>
                    <a:pt x="49" y="25"/>
                  </a:cubicBezTo>
                  <a:cubicBezTo>
                    <a:pt x="48" y="25"/>
                    <a:pt x="47" y="25"/>
                    <a:pt x="45" y="25"/>
                  </a:cubicBezTo>
                  <a:cubicBezTo>
                    <a:pt x="44" y="25"/>
                    <a:pt x="43" y="26"/>
                    <a:pt x="42" y="26"/>
                  </a:cubicBezTo>
                  <a:cubicBezTo>
                    <a:pt x="41" y="26"/>
                    <a:pt x="39" y="26"/>
                    <a:pt x="38" y="26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6" y="26"/>
                    <a:pt x="35" y="26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0" y="27"/>
                    <a:pt x="29" y="27"/>
                  </a:cubicBezTo>
                  <a:cubicBezTo>
                    <a:pt x="28" y="27"/>
                    <a:pt x="27" y="27"/>
                    <a:pt x="26" y="27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6"/>
                    <a:pt x="22" y="27"/>
                    <a:pt x="21" y="28"/>
                  </a:cubicBezTo>
                  <a:cubicBezTo>
                    <a:pt x="20" y="28"/>
                    <a:pt x="19" y="30"/>
                    <a:pt x="20" y="30"/>
                  </a:cubicBezTo>
                  <a:cubicBezTo>
                    <a:pt x="21" y="31"/>
                    <a:pt x="21" y="30"/>
                    <a:pt x="21" y="29"/>
                  </a:cubicBezTo>
                  <a:cubicBezTo>
                    <a:pt x="21" y="26"/>
                    <a:pt x="14" y="27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29"/>
                    <a:pt x="16" y="28"/>
                    <a:pt x="15" y="27"/>
                  </a:cubicBezTo>
                  <a:cubicBezTo>
                    <a:pt x="14" y="26"/>
                    <a:pt x="11" y="26"/>
                    <a:pt x="10" y="27"/>
                  </a:cubicBezTo>
                  <a:cubicBezTo>
                    <a:pt x="7" y="28"/>
                    <a:pt x="4" y="31"/>
                    <a:pt x="6" y="34"/>
                  </a:cubicBezTo>
                  <a:cubicBezTo>
                    <a:pt x="7" y="36"/>
                    <a:pt x="10" y="33"/>
                    <a:pt x="11" y="32"/>
                  </a:cubicBezTo>
                  <a:cubicBezTo>
                    <a:pt x="13" y="30"/>
                    <a:pt x="15" y="27"/>
                    <a:pt x="16" y="25"/>
                  </a:cubicBezTo>
                  <a:cubicBezTo>
                    <a:pt x="18" y="22"/>
                    <a:pt x="19" y="19"/>
                    <a:pt x="21" y="15"/>
                  </a:cubicBezTo>
                  <a:cubicBezTo>
                    <a:pt x="22" y="13"/>
                    <a:pt x="23" y="10"/>
                    <a:pt x="25" y="7"/>
                  </a:cubicBezTo>
                  <a:cubicBezTo>
                    <a:pt x="25" y="5"/>
                    <a:pt x="27" y="3"/>
                    <a:pt x="28" y="2"/>
                  </a:cubicBezTo>
                  <a:cubicBezTo>
                    <a:pt x="29" y="1"/>
                    <a:pt x="30" y="0"/>
                    <a:pt x="32" y="0"/>
                  </a:cubicBezTo>
                  <a:cubicBezTo>
                    <a:pt x="32" y="1"/>
                    <a:pt x="32" y="2"/>
                    <a:pt x="32" y="2"/>
                  </a:cubicBezTo>
                  <a:cubicBezTo>
                    <a:pt x="32" y="3"/>
                    <a:pt x="31" y="4"/>
                    <a:pt x="30" y="5"/>
                  </a:cubicBezTo>
                  <a:cubicBezTo>
                    <a:pt x="29" y="6"/>
                    <a:pt x="27" y="7"/>
                    <a:pt x="26" y="8"/>
                  </a:cubicBezTo>
                  <a:cubicBezTo>
                    <a:pt x="22" y="10"/>
                    <a:pt x="17" y="12"/>
                    <a:pt x="13" y="14"/>
                  </a:cubicBezTo>
                  <a:cubicBezTo>
                    <a:pt x="9" y="15"/>
                    <a:pt x="5" y="17"/>
                    <a:pt x="2" y="20"/>
                  </a:cubicBezTo>
                  <a:cubicBezTo>
                    <a:pt x="0" y="24"/>
                    <a:pt x="2" y="27"/>
                    <a:pt x="5" y="28"/>
                  </a:cubicBezTo>
                  <a:cubicBezTo>
                    <a:pt x="8" y="29"/>
                    <a:pt x="11" y="28"/>
                    <a:pt x="13" y="27"/>
                  </a:cubicBezTo>
                  <a:cubicBezTo>
                    <a:pt x="15" y="26"/>
                    <a:pt x="16" y="23"/>
                    <a:pt x="15" y="21"/>
                  </a:cubicBezTo>
                  <a:cubicBezTo>
                    <a:pt x="13" y="18"/>
                    <a:pt x="9" y="18"/>
                    <a:pt x="7" y="20"/>
                  </a:cubicBezTo>
                  <a:cubicBezTo>
                    <a:pt x="7" y="20"/>
                    <a:pt x="10" y="18"/>
                    <a:pt x="13" y="20"/>
                  </a:cubicBezTo>
                  <a:close/>
                </a:path>
              </a:pathLst>
            </a:custGeom>
            <a:solidFill>
              <a:srgbClr val="283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5" name="Freeform 738">
              <a:extLst>
                <a:ext uri="{FF2B5EF4-FFF2-40B4-BE49-F238E27FC236}">
                  <a16:creationId xmlns:a16="http://schemas.microsoft.com/office/drawing/2014/main" id="{8CDB08B7-BD37-362A-34D5-42486DD4A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8401" y="4664427"/>
              <a:ext cx="776989" cy="313250"/>
            </a:xfrm>
            <a:custGeom>
              <a:avLst/>
              <a:gdLst>
                <a:gd name="T0" fmla="*/ 0 w 206"/>
                <a:gd name="T1" fmla="*/ 0 h 83"/>
                <a:gd name="T2" fmla="*/ 0 w 206"/>
                <a:gd name="T3" fmla="*/ 83 h 83"/>
                <a:gd name="T4" fmla="*/ 206 w 206"/>
                <a:gd name="T5" fmla="*/ 83 h 83"/>
                <a:gd name="T6" fmla="*/ 198 w 206"/>
                <a:gd name="T7" fmla="*/ 75 h 83"/>
                <a:gd name="T8" fmla="*/ 91 w 206"/>
                <a:gd name="T9" fmla="*/ 75 h 83"/>
                <a:gd name="T10" fmla="*/ 91 w 206"/>
                <a:gd name="T11" fmla="*/ 81 h 83"/>
                <a:gd name="T12" fmla="*/ 91 w 206"/>
                <a:gd name="T13" fmla="*/ 82 h 83"/>
                <a:gd name="T14" fmla="*/ 91 w 206"/>
                <a:gd name="T15" fmla="*/ 83 h 83"/>
                <a:gd name="T16" fmla="*/ 9 w 206"/>
                <a:gd name="T17" fmla="*/ 83 h 83"/>
                <a:gd name="T18" fmla="*/ 9 w 206"/>
                <a:gd name="T19" fmla="*/ 75 h 83"/>
                <a:gd name="T20" fmla="*/ 8 w 206"/>
                <a:gd name="T21" fmla="*/ 75 h 83"/>
                <a:gd name="T22" fmla="*/ 8 w 206"/>
                <a:gd name="T23" fmla="*/ 64 h 83"/>
                <a:gd name="T24" fmla="*/ 3 w 206"/>
                <a:gd name="T25" fmla="*/ 64 h 83"/>
                <a:gd name="T26" fmla="*/ 3 w 206"/>
                <a:gd name="T27" fmla="*/ 47 h 83"/>
                <a:gd name="T28" fmla="*/ 3 w 206"/>
                <a:gd name="T29" fmla="*/ 46 h 83"/>
                <a:gd name="T30" fmla="*/ 8 w 206"/>
                <a:gd name="T31" fmla="*/ 46 h 83"/>
                <a:gd name="T32" fmla="*/ 8 w 206"/>
                <a:gd name="T33" fmla="*/ 3 h 83"/>
                <a:gd name="T34" fmla="*/ 0 w 206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83">
                  <a:moveTo>
                    <a:pt x="0" y="0"/>
                  </a:moveTo>
                  <a:cubicBezTo>
                    <a:pt x="0" y="83"/>
                    <a:pt x="0" y="83"/>
                    <a:pt x="0" y="83"/>
                  </a:cubicBezTo>
                  <a:cubicBezTo>
                    <a:pt x="206" y="83"/>
                    <a:pt x="206" y="83"/>
                    <a:pt x="206" y="83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91" y="75"/>
                    <a:pt x="91" y="75"/>
                    <a:pt x="91" y="75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91" y="82"/>
                    <a:pt x="91" y="82"/>
                    <a:pt x="91" y="82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2"/>
                    <a:pt x="2" y="1"/>
                    <a:pt x="0" y="0"/>
                  </a:cubicBezTo>
                </a:path>
              </a:pathLst>
            </a:custGeom>
            <a:solidFill>
              <a:srgbClr val="CEDE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6" name="Freeform 739">
              <a:extLst>
                <a:ext uri="{FF2B5EF4-FFF2-40B4-BE49-F238E27FC236}">
                  <a16:creationId xmlns:a16="http://schemas.microsoft.com/office/drawing/2014/main" id="{AE308A40-FD3A-4270-4058-E29CCCA36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9111" y="4676711"/>
              <a:ext cx="715567" cy="270257"/>
            </a:xfrm>
            <a:custGeom>
              <a:avLst/>
              <a:gdLst>
                <a:gd name="T0" fmla="*/ 1 w 233"/>
                <a:gd name="T1" fmla="*/ 75 h 88"/>
                <a:gd name="T2" fmla="*/ 0 w 233"/>
                <a:gd name="T3" fmla="*/ 75 h 88"/>
                <a:gd name="T4" fmla="*/ 0 w 233"/>
                <a:gd name="T5" fmla="*/ 88 h 88"/>
                <a:gd name="T6" fmla="*/ 1 w 233"/>
                <a:gd name="T7" fmla="*/ 88 h 88"/>
                <a:gd name="T8" fmla="*/ 1 w 233"/>
                <a:gd name="T9" fmla="*/ 77 h 88"/>
                <a:gd name="T10" fmla="*/ 1 w 233"/>
                <a:gd name="T11" fmla="*/ 75 h 88"/>
                <a:gd name="T12" fmla="*/ 107 w 233"/>
                <a:gd name="T13" fmla="*/ 74 h 88"/>
                <a:gd name="T14" fmla="*/ 107 w 233"/>
                <a:gd name="T15" fmla="*/ 66 h 88"/>
                <a:gd name="T16" fmla="*/ 145 w 233"/>
                <a:gd name="T17" fmla="*/ 66 h 88"/>
                <a:gd name="T18" fmla="*/ 145 w 233"/>
                <a:gd name="T19" fmla="*/ 74 h 88"/>
                <a:gd name="T20" fmla="*/ 107 w 233"/>
                <a:gd name="T21" fmla="*/ 74 h 88"/>
                <a:gd name="T22" fmla="*/ 153 w 233"/>
                <a:gd name="T23" fmla="*/ 74 h 88"/>
                <a:gd name="T24" fmla="*/ 153 w 233"/>
                <a:gd name="T25" fmla="*/ 66 h 88"/>
                <a:gd name="T26" fmla="*/ 191 w 233"/>
                <a:gd name="T27" fmla="*/ 66 h 88"/>
                <a:gd name="T28" fmla="*/ 191 w 233"/>
                <a:gd name="T29" fmla="*/ 74 h 88"/>
                <a:gd name="T30" fmla="*/ 153 w 233"/>
                <a:gd name="T31" fmla="*/ 74 h 88"/>
                <a:gd name="T32" fmla="*/ 195 w 233"/>
                <a:gd name="T33" fmla="*/ 50 h 88"/>
                <a:gd name="T34" fmla="*/ 115 w 233"/>
                <a:gd name="T35" fmla="*/ 50 h 88"/>
                <a:gd name="T36" fmla="*/ 115 w 233"/>
                <a:gd name="T37" fmla="*/ 53 h 88"/>
                <a:gd name="T38" fmla="*/ 59 w 233"/>
                <a:gd name="T39" fmla="*/ 53 h 88"/>
                <a:gd name="T40" fmla="*/ 94 w 233"/>
                <a:gd name="T41" fmla="*/ 53 h 88"/>
                <a:gd name="T42" fmla="*/ 94 w 233"/>
                <a:gd name="T43" fmla="*/ 66 h 88"/>
                <a:gd name="T44" fmla="*/ 98 w 233"/>
                <a:gd name="T45" fmla="*/ 66 h 88"/>
                <a:gd name="T46" fmla="*/ 98 w 233"/>
                <a:gd name="T47" fmla="*/ 74 h 88"/>
                <a:gd name="T48" fmla="*/ 94 w 233"/>
                <a:gd name="T49" fmla="*/ 74 h 88"/>
                <a:gd name="T50" fmla="*/ 94 w 233"/>
                <a:gd name="T51" fmla="*/ 75 h 88"/>
                <a:gd name="T52" fmla="*/ 81 w 233"/>
                <a:gd name="T53" fmla="*/ 75 h 88"/>
                <a:gd name="T54" fmla="*/ 102 w 233"/>
                <a:gd name="T55" fmla="*/ 75 h 88"/>
                <a:gd name="T56" fmla="*/ 102 w 233"/>
                <a:gd name="T57" fmla="*/ 88 h 88"/>
                <a:gd name="T58" fmla="*/ 233 w 233"/>
                <a:gd name="T59" fmla="*/ 88 h 88"/>
                <a:gd name="T60" fmla="*/ 218 w 233"/>
                <a:gd name="T61" fmla="*/ 74 h 88"/>
                <a:gd name="T62" fmla="*/ 207 w 233"/>
                <a:gd name="T63" fmla="*/ 74 h 88"/>
                <a:gd name="T64" fmla="*/ 207 w 233"/>
                <a:gd name="T65" fmla="*/ 72 h 88"/>
                <a:gd name="T66" fmla="*/ 216 w 233"/>
                <a:gd name="T67" fmla="*/ 72 h 88"/>
                <a:gd name="T68" fmla="*/ 195 w 233"/>
                <a:gd name="T69" fmla="*/ 50 h 88"/>
                <a:gd name="T70" fmla="*/ 0 w 233"/>
                <a:gd name="T71" fmla="*/ 0 h 88"/>
                <a:gd name="T72" fmla="*/ 0 w 233"/>
                <a:gd name="T73" fmla="*/ 53 h 88"/>
                <a:gd name="T74" fmla="*/ 15 w 233"/>
                <a:gd name="T75" fmla="*/ 53 h 88"/>
                <a:gd name="T76" fmla="*/ 15 w 233"/>
                <a:gd name="T77" fmla="*/ 50 h 88"/>
                <a:gd name="T78" fmla="*/ 0 w 233"/>
                <a:gd name="T79" fmla="*/ 50 h 88"/>
                <a:gd name="T80" fmla="*/ 0 w 233"/>
                <a:gd name="T81" fmla="*/ 0 h 88"/>
                <a:gd name="T82" fmla="*/ 0 w 233"/>
                <a:gd name="T8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3" h="88">
                  <a:moveTo>
                    <a:pt x="1" y="75"/>
                  </a:moveTo>
                  <a:lnTo>
                    <a:pt x="0" y="75"/>
                  </a:lnTo>
                  <a:lnTo>
                    <a:pt x="0" y="88"/>
                  </a:lnTo>
                  <a:lnTo>
                    <a:pt x="1" y="88"/>
                  </a:lnTo>
                  <a:lnTo>
                    <a:pt x="1" y="77"/>
                  </a:lnTo>
                  <a:lnTo>
                    <a:pt x="1" y="75"/>
                  </a:lnTo>
                  <a:close/>
                  <a:moveTo>
                    <a:pt x="107" y="74"/>
                  </a:moveTo>
                  <a:lnTo>
                    <a:pt x="107" y="66"/>
                  </a:lnTo>
                  <a:lnTo>
                    <a:pt x="145" y="66"/>
                  </a:lnTo>
                  <a:lnTo>
                    <a:pt x="145" y="74"/>
                  </a:lnTo>
                  <a:lnTo>
                    <a:pt x="107" y="74"/>
                  </a:lnTo>
                  <a:close/>
                  <a:moveTo>
                    <a:pt x="153" y="74"/>
                  </a:moveTo>
                  <a:lnTo>
                    <a:pt x="153" y="66"/>
                  </a:lnTo>
                  <a:lnTo>
                    <a:pt x="191" y="66"/>
                  </a:lnTo>
                  <a:lnTo>
                    <a:pt x="191" y="74"/>
                  </a:lnTo>
                  <a:lnTo>
                    <a:pt x="153" y="74"/>
                  </a:lnTo>
                  <a:close/>
                  <a:moveTo>
                    <a:pt x="195" y="50"/>
                  </a:moveTo>
                  <a:lnTo>
                    <a:pt x="115" y="50"/>
                  </a:lnTo>
                  <a:lnTo>
                    <a:pt x="115" y="53"/>
                  </a:lnTo>
                  <a:lnTo>
                    <a:pt x="59" y="53"/>
                  </a:lnTo>
                  <a:lnTo>
                    <a:pt x="94" y="53"/>
                  </a:lnTo>
                  <a:lnTo>
                    <a:pt x="94" y="66"/>
                  </a:lnTo>
                  <a:lnTo>
                    <a:pt x="98" y="66"/>
                  </a:lnTo>
                  <a:lnTo>
                    <a:pt x="98" y="74"/>
                  </a:lnTo>
                  <a:lnTo>
                    <a:pt x="94" y="74"/>
                  </a:lnTo>
                  <a:lnTo>
                    <a:pt x="94" y="75"/>
                  </a:lnTo>
                  <a:lnTo>
                    <a:pt x="81" y="75"/>
                  </a:lnTo>
                  <a:lnTo>
                    <a:pt x="102" y="75"/>
                  </a:lnTo>
                  <a:lnTo>
                    <a:pt x="102" y="88"/>
                  </a:lnTo>
                  <a:lnTo>
                    <a:pt x="233" y="88"/>
                  </a:lnTo>
                  <a:lnTo>
                    <a:pt x="218" y="74"/>
                  </a:lnTo>
                  <a:lnTo>
                    <a:pt x="207" y="74"/>
                  </a:lnTo>
                  <a:lnTo>
                    <a:pt x="207" y="72"/>
                  </a:lnTo>
                  <a:lnTo>
                    <a:pt x="216" y="72"/>
                  </a:lnTo>
                  <a:lnTo>
                    <a:pt x="195" y="50"/>
                  </a:lnTo>
                  <a:close/>
                  <a:moveTo>
                    <a:pt x="0" y="0"/>
                  </a:moveTo>
                  <a:lnTo>
                    <a:pt x="0" y="53"/>
                  </a:lnTo>
                  <a:lnTo>
                    <a:pt x="15" y="53"/>
                  </a:lnTo>
                  <a:lnTo>
                    <a:pt x="15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C5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7" name="Freeform 740">
              <a:extLst>
                <a:ext uri="{FF2B5EF4-FFF2-40B4-BE49-F238E27FC236}">
                  <a16:creationId xmlns:a16="http://schemas.microsoft.com/office/drawing/2014/main" id="{6E58C4D6-8691-4E6A-99FA-FB897F4DC4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9111" y="4676711"/>
              <a:ext cx="715567" cy="270257"/>
            </a:xfrm>
            <a:custGeom>
              <a:avLst/>
              <a:gdLst>
                <a:gd name="T0" fmla="*/ 1 w 233"/>
                <a:gd name="T1" fmla="*/ 75 h 88"/>
                <a:gd name="T2" fmla="*/ 0 w 233"/>
                <a:gd name="T3" fmla="*/ 75 h 88"/>
                <a:gd name="T4" fmla="*/ 0 w 233"/>
                <a:gd name="T5" fmla="*/ 88 h 88"/>
                <a:gd name="T6" fmla="*/ 1 w 233"/>
                <a:gd name="T7" fmla="*/ 88 h 88"/>
                <a:gd name="T8" fmla="*/ 1 w 233"/>
                <a:gd name="T9" fmla="*/ 77 h 88"/>
                <a:gd name="T10" fmla="*/ 1 w 233"/>
                <a:gd name="T11" fmla="*/ 75 h 88"/>
                <a:gd name="T12" fmla="*/ 107 w 233"/>
                <a:gd name="T13" fmla="*/ 74 h 88"/>
                <a:gd name="T14" fmla="*/ 107 w 233"/>
                <a:gd name="T15" fmla="*/ 66 h 88"/>
                <a:gd name="T16" fmla="*/ 145 w 233"/>
                <a:gd name="T17" fmla="*/ 66 h 88"/>
                <a:gd name="T18" fmla="*/ 145 w 233"/>
                <a:gd name="T19" fmla="*/ 74 h 88"/>
                <a:gd name="T20" fmla="*/ 107 w 233"/>
                <a:gd name="T21" fmla="*/ 74 h 88"/>
                <a:gd name="T22" fmla="*/ 153 w 233"/>
                <a:gd name="T23" fmla="*/ 74 h 88"/>
                <a:gd name="T24" fmla="*/ 153 w 233"/>
                <a:gd name="T25" fmla="*/ 66 h 88"/>
                <a:gd name="T26" fmla="*/ 191 w 233"/>
                <a:gd name="T27" fmla="*/ 66 h 88"/>
                <a:gd name="T28" fmla="*/ 191 w 233"/>
                <a:gd name="T29" fmla="*/ 74 h 88"/>
                <a:gd name="T30" fmla="*/ 153 w 233"/>
                <a:gd name="T31" fmla="*/ 74 h 88"/>
                <a:gd name="T32" fmla="*/ 195 w 233"/>
                <a:gd name="T33" fmla="*/ 50 h 88"/>
                <a:gd name="T34" fmla="*/ 115 w 233"/>
                <a:gd name="T35" fmla="*/ 50 h 88"/>
                <a:gd name="T36" fmla="*/ 115 w 233"/>
                <a:gd name="T37" fmla="*/ 53 h 88"/>
                <a:gd name="T38" fmla="*/ 59 w 233"/>
                <a:gd name="T39" fmla="*/ 53 h 88"/>
                <a:gd name="T40" fmla="*/ 94 w 233"/>
                <a:gd name="T41" fmla="*/ 53 h 88"/>
                <a:gd name="T42" fmla="*/ 94 w 233"/>
                <a:gd name="T43" fmla="*/ 66 h 88"/>
                <a:gd name="T44" fmla="*/ 98 w 233"/>
                <a:gd name="T45" fmla="*/ 66 h 88"/>
                <a:gd name="T46" fmla="*/ 98 w 233"/>
                <a:gd name="T47" fmla="*/ 74 h 88"/>
                <a:gd name="T48" fmla="*/ 94 w 233"/>
                <a:gd name="T49" fmla="*/ 74 h 88"/>
                <a:gd name="T50" fmla="*/ 94 w 233"/>
                <a:gd name="T51" fmla="*/ 75 h 88"/>
                <a:gd name="T52" fmla="*/ 81 w 233"/>
                <a:gd name="T53" fmla="*/ 75 h 88"/>
                <a:gd name="T54" fmla="*/ 102 w 233"/>
                <a:gd name="T55" fmla="*/ 75 h 88"/>
                <a:gd name="T56" fmla="*/ 102 w 233"/>
                <a:gd name="T57" fmla="*/ 88 h 88"/>
                <a:gd name="T58" fmla="*/ 233 w 233"/>
                <a:gd name="T59" fmla="*/ 88 h 88"/>
                <a:gd name="T60" fmla="*/ 218 w 233"/>
                <a:gd name="T61" fmla="*/ 74 h 88"/>
                <a:gd name="T62" fmla="*/ 207 w 233"/>
                <a:gd name="T63" fmla="*/ 74 h 88"/>
                <a:gd name="T64" fmla="*/ 207 w 233"/>
                <a:gd name="T65" fmla="*/ 72 h 88"/>
                <a:gd name="T66" fmla="*/ 216 w 233"/>
                <a:gd name="T67" fmla="*/ 72 h 88"/>
                <a:gd name="T68" fmla="*/ 195 w 233"/>
                <a:gd name="T69" fmla="*/ 50 h 88"/>
                <a:gd name="T70" fmla="*/ 0 w 233"/>
                <a:gd name="T71" fmla="*/ 0 h 88"/>
                <a:gd name="T72" fmla="*/ 0 w 233"/>
                <a:gd name="T73" fmla="*/ 53 h 88"/>
                <a:gd name="T74" fmla="*/ 15 w 233"/>
                <a:gd name="T75" fmla="*/ 53 h 88"/>
                <a:gd name="T76" fmla="*/ 15 w 233"/>
                <a:gd name="T77" fmla="*/ 50 h 88"/>
                <a:gd name="T78" fmla="*/ 0 w 233"/>
                <a:gd name="T79" fmla="*/ 50 h 88"/>
                <a:gd name="T80" fmla="*/ 0 w 233"/>
                <a:gd name="T81" fmla="*/ 0 h 88"/>
                <a:gd name="T82" fmla="*/ 0 w 233"/>
                <a:gd name="T8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3" h="88">
                  <a:moveTo>
                    <a:pt x="1" y="75"/>
                  </a:moveTo>
                  <a:lnTo>
                    <a:pt x="0" y="75"/>
                  </a:lnTo>
                  <a:lnTo>
                    <a:pt x="0" y="88"/>
                  </a:lnTo>
                  <a:lnTo>
                    <a:pt x="1" y="88"/>
                  </a:lnTo>
                  <a:lnTo>
                    <a:pt x="1" y="77"/>
                  </a:lnTo>
                  <a:lnTo>
                    <a:pt x="1" y="75"/>
                  </a:lnTo>
                  <a:moveTo>
                    <a:pt x="107" y="74"/>
                  </a:moveTo>
                  <a:lnTo>
                    <a:pt x="107" y="66"/>
                  </a:lnTo>
                  <a:lnTo>
                    <a:pt x="145" y="66"/>
                  </a:lnTo>
                  <a:lnTo>
                    <a:pt x="145" y="74"/>
                  </a:lnTo>
                  <a:lnTo>
                    <a:pt x="107" y="74"/>
                  </a:lnTo>
                  <a:moveTo>
                    <a:pt x="153" y="74"/>
                  </a:moveTo>
                  <a:lnTo>
                    <a:pt x="153" y="66"/>
                  </a:lnTo>
                  <a:lnTo>
                    <a:pt x="191" y="66"/>
                  </a:lnTo>
                  <a:lnTo>
                    <a:pt x="191" y="74"/>
                  </a:lnTo>
                  <a:lnTo>
                    <a:pt x="153" y="74"/>
                  </a:lnTo>
                  <a:moveTo>
                    <a:pt x="195" y="50"/>
                  </a:moveTo>
                  <a:lnTo>
                    <a:pt x="115" y="50"/>
                  </a:lnTo>
                  <a:lnTo>
                    <a:pt x="115" y="53"/>
                  </a:lnTo>
                  <a:lnTo>
                    <a:pt x="59" y="53"/>
                  </a:lnTo>
                  <a:lnTo>
                    <a:pt x="94" y="53"/>
                  </a:lnTo>
                  <a:lnTo>
                    <a:pt x="94" y="66"/>
                  </a:lnTo>
                  <a:lnTo>
                    <a:pt x="98" y="66"/>
                  </a:lnTo>
                  <a:lnTo>
                    <a:pt x="98" y="74"/>
                  </a:lnTo>
                  <a:lnTo>
                    <a:pt x="94" y="74"/>
                  </a:lnTo>
                  <a:lnTo>
                    <a:pt x="94" y="75"/>
                  </a:lnTo>
                  <a:lnTo>
                    <a:pt x="81" y="75"/>
                  </a:lnTo>
                  <a:lnTo>
                    <a:pt x="102" y="75"/>
                  </a:lnTo>
                  <a:lnTo>
                    <a:pt x="102" y="88"/>
                  </a:lnTo>
                  <a:lnTo>
                    <a:pt x="233" y="88"/>
                  </a:lnTo>
                  <a:lnTo>
                    <a:pt x="218" y="74"/>
                  </a:lnTo>
                  <a:lnTo>
                    <a:pt x="207" y="74"/>
                  </a:lnTo>
                  <a:lnTo>
                    <a:pt x="207" y="72"/>
                  </a:lnTo>
                  <a:lnTo>
                    <a:pt x="216" y="72"/>
                  </a:lnTo>
                  <a:lnTo>
                    <a:pt x="195" y="50"/>
                  </a:lnTo>
                  <a:moveTo>
                    <a:pt x="0" y="0"/>
                  </a:moveTo>
                  <a:lnTo>
                    <a:pt x="0" y="53"/>
                  </a:lnTo>
                  <a:lnTo>
                    <a:pt x="15" y="53"/>
                  </a:lnTo>
                  <a:lnTo>
                    <a:pt x="15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8" name="Freeform 741">
              <a:extLst>
                <a:ext uri="{FF2B5EF4-FFF2-40B4-BE49-F238E27FC236}">
                  <a16:creationId xmlns:a16="http://schemas.microsoft.com/office/drawing/2014/main" id="{A2BB0D91-8075-9719-F811-D4D635F318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9111" y="4550798"/>
              <a:ext cx="598867" cy="279469"/>
            </a:xfrm>
            <a:custGeom>
              <a:avLst/>
              <a:gdLst>
                <a:gd name="T0" fmla="*/ 150 w 159"/>
                <a:gd name="T1" fmla="*/ 66 h 74"/>
                <a:gd name="T2" fmla="*/ 94 w 159"/>
                <a:gd name="T3" fmla="*/ 66 h 74"/>
                <a:gd name="T4" fmla="*/ 94 w 159"/>
                <a:gd name="T5" fmla="*/ 74 h 74"/>
                <a:gd name="T6" fmla="*/ 94 w 159"/>
                <a:gd name="T7" fmla="*/ 74 h 74"/>
                <a:gd name="T8" fmla="*/ 159 w 159"/>
                <a:gd name="T9" fmla="*/ 74 h 74"/>
                <a:gd name="T10" fmla="*/ 150 w 159"/>
                <a:gd name="T11" fmla="*/ 66 h 74"/>
                <a:gd name="T12" fmla="*/ 131 w 159"/>
                <a:gd name="T13" fmla="*/ 47 h 74"/>
                <a:gd name="T14" fmla="*/ 86 w 159"/>
                <a:gd name="T15" fmla="*/ 47 h 74"/>
                <a:gd name="T16" fmla="*/ 86 w 159"/>
                <a:gd name="T17" fmla="*/ 55 h 74"/>
                <a:gd name="T18" fmla="*/ 86 w 159"/>
                <a:gd name="T19" fmla="*/ 57 h 74"/>
                <a:gd name="T20" fmla="*/ 29 w 159"/>
                <a:gd name="T21" fmla="*/ 57 h 74"/>
                <a:gd name="T22" fmla="*/ 94 w 159"/>
                <a:gd name="T23" fmla="*/ 57 h 74"/>
                <a:gd name="T24" fmla="*/ 94 w 159"/>
                <a:gd name="T25" fmla="*/ 64 h 74"/>
                <a:gd name="T26" fmla="*/ 149 w 159"/>
                <a:gd name="T27" fmla="*/ 64 h 74"/>
                <a:gd name="T28" fmla="*/ 131 w 159"/>
                <a:gd name="T29" fmla="*/ 47 h 74"/>
                <a:gd name="T30" fmla="*/ 0 w 159"/>
                <a:gd name="T31" fmla="*/ 33 h 74"/>
                <a:gd name="T32" fmla="*/ 0 w 159"/>
                <a:gd name="T33" fmla="*/ 74 h 74"/>
                <a:gd name="T34" fmla="*/ 12 w 159"/>
                <a:gd name="T35" fmla="*/ 74 h 74"/>
                <a:gd name="T36" fmla="*/ 12 w 159"/>
                <a:gd name="T37" fmla="*/ 59 h 74"/>
                <a:gd name="T38" fmla="*/ 12 w 159"/>
                <a:gd name="T39" fmla="*/ 57 h 74"/>
                <a:gd name="T40" fmla="*/ 4 w 159"/>
                <a:gd name="T41" fmla="*/ 57 h 74"/>
                <a:gd name="T42" fmla="*/ 4 w 159"/>
                <a:gd name="T43" fmla="*/ 40 h 74"/>
                <a:gd name="T44" fmla="*/ 4 w 159"/>
                <a:gd name="T45" fmla="*/ 38 h 74"/>
                <a:gd name="T46" fmla="*/ 10 w 159"/>
                <a:gd name="T47" fmla="*/ 38 h 74"/>
                <a:gd name="T48" fmla="*/ 0 w 159"/>
                <a:gd name="T49" fmla="*/ 33 h 74"/>
                <a:gd name="T50" fmla="*/ 85 w 159"/>
                <a:gd name="T51" fmla="*/ 0 h 74"/>
                <a:gd name="T52" fmla="*/ 4 w 159"/>
                <a:gd name="T53" fmla="*/ 0 h 74"/>
                <a:gd name="T54" fmla="*/ 4 w 159"/>
                <a:gd name="T55" fmla="*/ 19 h 74"/>
                <a:gd name="T56" fmla="*/ 15 w 159"/>
                <a:gd name="T57" fmla="*/ 31 h 74"/>
                <a:gd name="T58" fmla="*/ 15 w 159"/>
                <a:gd name="T59" fmla="*/ 38 h 74"/>
                <a:gd name="T60" fmla="*/ 86 w 159"/>
                <a:gd name="T61" fmla="*/ 38 h 74"/>
                <a:gd name="T62" fmla="*/ 86 w 159"/>
                <a:gd name="T63" fmla="*/ 45 h 74"/>
                <a:gd name="T64" fmla="*/ 130 w 159"/>
                <a:gd name="T65" fmla="*/ 45 h 74"/>
                <a:gd name="T66" fmla="*/ 112 w 159"/>
                <a:gd name="T67" fmla="*/ 28 h 74"/>
                <a:gd name="T68" fmla="*/ 12 w 159"/>
                <a:gd name="T69" fmla="*/ 28 h 74"/>
                <a:gd name="T70" fmla="*/ 12 w 159"/>
                <a:gd name="T71" fmla="*/ 26 h 74"/>
                <a:gd name="T72" fmla="*/ 111 w 159"/>
                <a:gd name="T73" fmla="*/ 26 h 74"/>
                <a:gd name="T74" fmla="*/ 94 w 159"/>
                <a:gd name="T75" fmla="*/ 9 h 74"/>
                <a:gd name="T76" fmla="*/ 12 w 159"/>
                <a:gd name="T77" fmla="*/ 9 h 74"/>
                <a:gd name="T78" fmla="*/ 12 w 159"/>
                <a:gd name="T79" fmla="*/ 7 h 74"/>
                <a:gd name="T80" fmla="*/ 92 w 159"/>
                <a:gd name="T81" fmla="*/ 7 h 74"/>
                <a:gd name="T82" fmla="*/ 85 w 159"/>
                <a:gd name="T8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74">
                  <a:moveTo>
                    <a:pt x="150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0" y="66"/>
                    <a:pt x="150" y="66"/>
                    <a:pt x="150" y="66"/>
                  </a:cubicBezTo>
                  <a:moveTo>
                    <a:pt x="131" y="47"/>
                  </a:moveTo>
                  <a:cubicBezTo>
                    <a:pt x="86" y="47"/>
                    <a:pt x="86" y="47"/>
                    <a:pt x="86" y="47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31" y="47"/>
                    <a:pt x="131" y="47"/>
                    <a:pt x="131" y="47"/>
                  </a:cubicBezTo>
                  <a:moveTo>
                    <a:pt x="0" y="33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7" y="36"/>
                    <a:pt x="3" y="34"/>
                    <a:pt x="0" y="33"/>
                  </a:cubicBezTo>
                  <a:moveTo>
                    <a:pt x="8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30" y="45"/>
                    <a:pt x="130" y="45"/>
                    <a:pt x="130" y="45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85" y="0"/>
                    <a:pt x="85" y="0"/>
                    <a:pt x="85" y="0"/>
                  </a:cubicBezTo>
                </a:path>
              </a:pathLst>
            </a:custGeom>
            <a:solidFill>
              <a:srgbClr val="95B6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9" name="Freeform 742">
              <a:extLst>
                <a:ext uri="{FF2B5EF4-FFF2-40B4-BE49-F238E27FC236}">
                  <a16:creationId xmlns:a16="http://schemas.microsoft.com/office/drawing/2014/main" id="{23B902AF-296C-37C0-1BA2-753F5FCDC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95" y="4879404"/>
              <a:ext cx="12284" cy="24568"/>
            </a:xfrm>
            <a:custGeom>
              <a:avLst/>
              <a:gdLst>
                <a:gd name="T0" fmla="*/ 4 w 4"/>
                <a:gd name="T1" fmla="*/ 0 h 8"/>
                <a:gd name="T2" fmla="*/ 0 w 4"/>
                <a:gd name="T3" fmla="*/ 0 h 8"/>
                <a:gd name="T4" fmla="*/ 0 w 4"/>
                <a:gd name="T5" fmla="*/ 8 h 8"/>
                <a:gd name="T6" fmla="*/ 0 w 4"/>
                <a:gd name="T7" fmla="*/ 8 h 8"/>
                <a:gd name="T8" fmla="*/ 4 w 4"/>
                <a:gd name="T9" fmla="*/ 8 h 8"/>
                <a:gd name="T10" fmla="*/ 4 w 4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EDE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70" name="Freeform 743">
              <a:extLst>
                <a:ext uri="{FF2B5EF4-FFF2-40B4-BE49-F238E27FC236}">
                  <a16:creationId xmlns:a16="http://schemas.microsoft.com/office/drawing/2014/main" id="{6B24D108-B6FA-4A5F-5F4D-CA4AA78C0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95" y="4879404"/>
              <a:ext cx="12284" cy="24568"/>
            </a:xfrm>
            <a:custGeom>
              <a:avLst/>
              <a:gdLst>
                <a:gd name="T0" fmla="*/ 4 w 4"/>
                <a:gd name="T1" fmla="*/ 0 h 8"/>
                <a:gd name="T2" fmla="*/ 0 w 4"/>
                <a:gd name="T3" fmla="*/ 0 h 8"/>
                <a:gd name="T4" fmla="*/ 0 w 4"/>
                <a:gd name="T5" fmla="*/ 8 h 8"/>
                <a:gd name="T6" fmla="*/ 0 w 4"/>
                <a:gd name="T7" fmla="*/ 8 h 8"/>
                <a:gd name="T8" fmla="*/ 4 w 4"/>
                <a:gd name="T9" fmla="*/ 8 h 8"/>
                <a:gd name="T10" fmla="*/ 4 w 4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71" name="Rectangle 744">
              <a:extLst>
                <a:ext uri="{FF2B5EF4-FFF2-40B4-BE49-F238E27FC236}">
                  <a16:creationId xmlns:a16="http://schemas.microsoft.com/office/drawing/2014/main" id="{7225C03E-B420-AFA2-F0E8-9C35BC6F9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7718" y="4879404"/>
              <a:ext cx="116703" cy="24568"/>
            </a:xfrm>
            <a:prstGeom prst="rect">
              <a:avLst/>
            </a:prstGeom>
            <a:solidFill>
              <a:srgbClr val="CEDE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72" name="Rectangle 745">
              <a:extLst>
                <a:ext uri="{FF2B5EF4-FFF2-40B4-BE49-F238E27FC236}">
                  <a16:creationId xmlns:a16="http://schemas.microsoft.com/office/drawing/2014/main" id="{525D4072-B249-AD29-437E-EBC1125CE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7718" y="4879404"/>
              <a:ext cx="116703" cy="24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73" name="Rectangle 746">
              <a:extLst>
                <a:ext uri="{FF2B5EF4-FFF2-40B4-BE49-F238E27FC236}">
                  <a16:creationId xmlns:a16="http://schemas.microsoft.com/office/drawing/2014/main" id="{9FB9CC83-2939-C455-B341-4DFFDBBC4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8989" y="4879404"/>
              <a:ext cx="116703" cy="24568"/>
            </a:xfrm>
            <a:prstGeom prst="rect">
              <a:avLst/>
            </a:prstGeom>
            <a:solidFill>
              <a:srgbClr val="CEDE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74" name="Rectangle 747">
              <a:extLst>
                <a:ext uri="{FF2B5EF4-FFF2-40B4-BE49-F238E27FC236}">
                  <a16:creationId xmlns:a16="http://schemas.microsoft.com/office/drawing/2014/main" id="{725D45A4-5A7B-77E5-EB4E-D34B5B034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8989" y="4879404"/>
              <a:ext cx="116703" cy="24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75" name="Freeform 748">
              <a:extLst>
                <a:ext uri="{FF2B5EF4-FFF2-40B4-BE49-F238E27FC236}">
                  <a16:creationId xmlns:a16="http://schemas.microsoft.com/office/drawing/2014/main" id="{596A51E1-54D7-5493-3422-546F25230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5176" y="4578437"/>
              <a:ext cx="307110" cy="6142"/>
            </a:xfrm>
            <a:custGeom>
              <a:avLst/>
              <a:gdLst>
                <a:gd name="T0" fmla="*/ 98 w 100"/>
                <a:gd name="T1" fmla="*/ 0 h 2"/>
                <a:gd name="T2" fmla="*/ 0 w 100"/>
                <a:gd name="T3" fmla="*/ 0 h 2"/>
                <a:gd name="T4" fmla="*/ 0 w 100"/>
                <a:gd name="T5" fmla="*/ 2 h 2"/>
                <a:gd name="T6" fmla="*/ 100 w 100"/>
                <a:gd name="T7" fmla="*/ 2 h 2"/>
                <a:gd name="T8" fmla="*/ 98 w 10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">
                  <a:moveTo>
                    <a:pt x="98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00" y="2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4B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76" name="Freeform 749">
              <a:extLst>
                <a:ext uri="{FF2B5EF4-FFF2-40B4-BE49-F238E27FC236}">
                  <a16:creationId xmlns:a16="http://schemas.microsoft.com/office/drawing/2014/main" id="{7EA5DE71-1016-57CB-4D9A-3E953C3D4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5176" y="4578437"/>
              <a:ext cx="307110" cy="6142"/>
            </a:xfrm>
            <a:custGeom>
              <a:avLst/>
              <a:gdLst>
                <a:gd name="T0" fmla="*/ 98 w 100"/>
                <a:gd name="T1" fmla="*/ 0 h 2"/>
                <a:gd name="T2" fmla="*/ 0 w 100"/>
                <a:gd name="T3" fmla="*/ 0 h 2"/>
                <a:gd name="T4" fmla="*/ 0 w 100"/>
                <a:gd name="T5" fmla="*/ 2 h 2"/>
                <a:gd name="T6" fmla="*/ 100 w 100"/>
                <a:gd name="T7" fmla="*/ 2 h 2"/>
                <a:gd name="T8" fmla="*/ 98 w 10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">
                  <a:moveTo>
                    <a:pt x="98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00" y="2"/>
                  </a:lnTo>
                  <a:lnTo>
                    <a:pt x="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77" name="Freeform 750">
              <a:extLst>
                <a:ext uri="{FF2B5EF4-FFF2-40B4-BE49-F238E27FC236}">
                  <a16:creationId xmlns:a16="http://schemas.microsoft.com/office/drawing/2014/main" id="{8F0D2605-5CBD-BFCA-BB83-3B5AC3850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5176" y="4649072"/>
              <a:ext cx="374674" cy="9215"/>
            </a:xfrm>
            <a:custGeom>
              <a:avLst/>
              <a:gdLst>
                <a:gd name="T0" fmla="*/ 121 w 122"/>
                <a:gd name="T1" fmla="*/ 0 h 3"/>
                <a:gd name="T2" fmla="*/ 0 w 122"/>
                <a:gd name="T3" fmla="*/ 0 h 3"/>
                <a:gd name="T4" fmla="*/ 0 w 122"/>
                <a:gd name="T5" fmla="*/ 3 h 3"/>
                <a:gd name="T6" fmla="*/ 122 w 122"/>
                <a:gd name="T7" fmla="*/ 3 h 3"/>
                <a:gd name="T8" fmla="*/ 121 w 12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3">
                  <a:moveTo>
                    <a:pt x="121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2" y="3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4B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78" name="Freeform 751">
              <a:extLst>
                <a:ext uri="{FF2B5EF4-FFF2-40B4-BE49-F238E27FC236}">
                  <a16:creationId xmlns:a16="http://schemas.microsoft.com/office/drawing/2014/main" id="{0AB2997A-2EB2-2741-630F-240185A5E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5176" y="4649072"/>
              <a:ext cx="374674" cy="9215"/>
            </a:xfrm>
            <a:custGeom>
              <a:avLst/>
              <a:gdLst>
                <a:gd name="T0" fmla="*/ 121 w 122"/>
                <a:gd name="T1" fmla="*/ 0 h 3"/>
                <a:gd name="T2" fmla="*/ 0 w 122"/>
                <a:gd name="T3" fmla="*/ 0 h 3"/>
                <a:gd name="T4" fmla="*/ 0 w 122"/>
                <a:gd name="T5" fmla="*/ 3 h 3"/>
                <a:gd name="T6" fmla="*/ 122 w 122"/>
                <a:gd name="T7" fmla="*/ 3 h 3"/>
                <a:gd name="T8" fmla="*/ 121 w 12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3">
                  <a:moveTo>
                    <a:pt x="121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2" y="3"/>
                  </a:lnTo>
                  <a:lnTo>
                    <a:pt x="1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79" name="Freeform 752">
              <a:extLst>
                <a:ext uri="{FF2B5EF4-FFF2-40B4-BE49-F238E27FC236}">
                  <a16:creationId xmlns:a16="http://schemas.microsoft.com/office/drawing/2014/main" id="{D39C87F7-8900-0FC6-6EC9-D93AACA44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1576" y="4722778"/>
              <a:ext cx="171981" cy="6142"/>
            </a:xfrm>
            <a:custGeom>
              <a:avLst/>
              <a:gdLst>
                <a:gd name="T0" fmla="*/ 54 w 56"/>
                <a:gd name="T1" fmla="*/ 0 h 2"/>
                <a:gd name="T2" fmla="*/ 0 w 56"/>
                <a:gd name="T3" fmla="*/ 0 h 2"/>
                <a:gd name="T4" fmla="*/ 0 w 56"/>
                <a:gd name="T5" fmla="*/ 2 h 2"/>
                <a:gd name="T6" fmla="*/ 56 w 56"/>
                <a:gd name="T7" fmla="*/ 2 h 2"/>
                <a:gd name="T8" fmla="*/ 54 w 5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">
                  <a:moveTo>
                    <a:pt x="5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5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B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0" name="Freeform 753">
              <a:extLst>
                <a:ext uri="{FF2B5EF4-FFF2-40B4-BE49-F238E27FC236}">
                  <a16:creationId xmlns:a16="http://schemas.microsoft.com/office/drawing/2014/main" id="{085C5E1E-62B8-A2C0-9AB3-05374F9B6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1576" y="4722778"/>
              <a:ext cx="171981" cy="6142"/>
            </a:xfrm>
            <a:custGeom>
              <a:avLst/>
              <a:gdLst>
                <a:gd name="T0" fmla="*/ 54 w 56"/>
                <a:gd name="T1" fmla="*/ 0 h 2"/>
                <a:gd name="T2" fmla="*/ 0 w 56"/>
                <a:gd name="T3" fmla="*/ 0 h 2"/>
                <a:gd name="T4" fmla="*/ 0 w 56"/>
                <a:gd name="T5" fmla="*/ 2 h 2"/>
                <a:gd name="T6" fmla="*/ 56 w 56"/>
                <a:gd name="T7" fmla="*/ 2 h 2"/>
                <a:gd name="T8" fmla="*/ 54 w 5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">
                  <a:moveTo>
                    <a:pt x="5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56" y="2"/>
                  </a:lnTo>
                  <a:lnTo>
                    <a:pt x="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1" name="Freeform 754">
              <a:extLst>
                <a:ext uri="{FF2B5EF4-FFF2-40B4-BE49-F238E27FC236}">
                  <a16:creationId xmlns:a16="http://schemas.microsoft.com/office/drawing/2014/main" id="{A830571C-7914-ED96-DEF5-9A97F6A01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2288" y="4793414"/>
              <a:ext cx="211906" cy="6142"/>
            </a:xfrm>
            <a:custGeom>
              <a:avLst/>
              <a:gdLst>
                <a:gd name="T0" fmla="*/ 68 w 69"/>
                <a:gd name="T1" fmla="*/ 0 h 2"/>
                <a:gd name="T2" fmla="*/ 0 w 69"/>
                <a:gd name="T3" fmla="*/ 0 h 2"/>
                <a:gd name="T4" fmla="*/ 0 w 69"/>
                <a:gd name="T5" fmla="*/ 2 h 2"/>
                <a:gd name="T6" fmla="*/ 69 w 69"/>
                <a:gd name="T7" fmla="*/ 2 h 2"/>
                <a:gd name="T8" fmla="*/ 68 w 69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2">
                  <a:moveTo>
                    <a:pt x="68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69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4B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2" name="Freeform 755">
              <a:extLst>
                <a:ext uri="{FF2B5EF4-FFF2-40B4-BE49-F238E27FC236}">
                  <a16:creationId xmlns:a16="http://schemas.microsoft.com/office/drawing/2014/main" id="{0ECC3D71-7912-44D8-1BDA-00EA742C9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2288" y="4793414"/>
              <a:ext cx="211906" cy="6142"/>
            </a:xfrm>
            <a:custGeom>
              <a:avLst/>
              <a:gdLst>
                <a:gd name="T0" fmla="*/ 68 w 69"/>
                <a:gd name="T1" fmla="*/ 0 h 2"/>
                <a:gd name="T2" fmla="*/ 0 w 69"/>
                <a:gd name="T3" fmla="*/ 0 h 2"/>
                <a:gd name="T4" fmla="*/ 0 w 69"/>
                <a:gd name="T5" fmla="*/ 2 h 2"/>
                <a:gd name="T6" fmla="*/ 69 w 69"/>
                <a:gd name="T7" fmla="*/ 2 h 2"/>
                <a:gd name="T8" fmla="*/ 68 w 69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2">
                  <a:moveTo>
                    <a:pt x="68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69" y="2"/>
                  </a:lnTo>
                  <a:lnTo>
                    <a:pt x="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3" name="Freeform 756">
              <a:extLst>
                <a:ext uri="{FF2B5EF4-FFF2-40B4-BE49-F238E27FC236}">
                  <a16:creationId xmlns:a16="http://schemas.microsoft.com/office/drawing/2014/main" id="{1F3F6FAF-A6A5-870E-B9A6-1C7034273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4827" y="4897830"/>
              <a:ext cx="33783" cy="6142"/>
            </a:xfrm>
            <a:custGeom>
              <a:avLst/>
              <a:gdLst>
                <a:gd name="T0" fmla="*/ 9 w 11"/>
                <a:gd name="T1" fmla="*/ 0 h 2"/>
                <a:gd name="T2" fmla="*/ 0 w 11"/>
                <a:gd name="T3" fmla="*/ 0 h 2"/>
                <a:gd name="T4" fmla="*/ 0 w 11"/>
                <a:gd name="T5" fmla="*/ 2 h 2"/>
                <a:gd name="T6" fmla="*/ 11 w 11"/>
                <a:gd name="T7" fmla="*/ 2 h 2"/>
                <a:gd name="T8" fmla="*/ 9 w 1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">
                  <a:moveTo>
                    <a:pt x="9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B5F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4" name="Freeform 757">
              <a:extLst>
                <a:ext uri="{FF2B5EF4-FFF2-40B4-BE49-F238E27FC236}">
                  <a16:creationId xmlns:a16="http://schemas.microsoft.com/office/drawing/2014/main" id="{BE06C8C3-1754-F895-8EEA-8AD57965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4827" y="4897830"/>
              <a:ext cx="33783" cy="6142"/>
            </a:xfrm>
            <a:custGeom>
              <a:avLst/>
              <a:gdLst>
                <a:gd name="T0" fmla="*/ 9 w 11"/>
                <a:gd name="T1" fmla="*/ 0 h 2"/>
                <a:gd name="T2" fmla="*/ 0 w 11"/>
                <a:gd name="T3" fmla="*/ 0 h 2"/>
                <a:gd name="T4" fmla="*/ 0 w 11"/>
                <a:gd name="T5" fmla="*/ 2 h 2"/>
                <a:gd name="T6" fmla="*/ 11 w 11"/>
                <a:gd name="T7" fmla="*/ 2 h 2"/>
                <a:gd name="T8" fmla="*/ 9 w 1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">
                  <a:moveTo>
                    <a:pt x="9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5" name="Rectangle 758">
              <a:extLst>
                <a:ext uri="{FF2B5EF4-FFF2-40B4-BE49-F238E27FC236}">
                  <a16:creationId xmlns:a16="http://schemas.microsoft.com/office/drawing/2014/main" id="{48C3FFCD-7393-6422-B3BA-3042C3C6C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2182" y="4913187"/>
              <a:ext cx="310183" cy="64493"/>
            </a:xfrm>
            <a:prstGeom prst="rect">
              <a:avLst/>
            </a:prstGeom>
            <a:solidFill>
              <a:srgbClr val="FF8E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6" name="Rectangle 759">
              <a:extLst>
                <a:ext uri="{FF2B5EF4-FFF2-40B4-BE49-F238E27FC236}">
                  <a16:creationId xmlns:a16="http://schemas.microsoft.com/office/drawing/2014/main" id="{BF72BDEB-33CA-AB80-C580-AAE905524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2182" y="4913187"/>
              <a:ext cx="310183" cy="64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7" name="Rectangle 760">
              <a:extLst>
                <a:ext uri="{FF2B5EF4-FFF2-40B4-BE49-F238E27FC236}">
                  <a16:creationId xmlns:a16="http://schemas.microsoft.com/office/drawing/2014/main" id="{2B8BA61A-AEC0-8CB9-35F3-1AE52528E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2182" y="4907045"/>
              <a:ext cx="310183" cy="67564"/>
            </a:xfrm>
            <a:prstGeom prst="rect">
              <a:avLst/>
            </a:prstGeom>
            <a:solidFill>
              <a:srgbClr val="F28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8" name="Rectangle 761">
              <a:extLst>
                <a:ext uri="{FF2B5EF4-FFF2-40B4-BE49-F238E27FC236}">
                  <a16:creationId xmlns:a16="http://schemas.microsoft.com/office/drawing/2014/main" id="{47F1375C-4280-C9C4-6BFD-F86E74869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2182" y="4907045"/>
              <a:ext cx="310183" cy="67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9" name="Rectangle 762">
              <a:extLst>
                <a:ext uri="{FF2B5EF4-FFF2-40B4-BE49-F238E27FC236}">
                  <a16:creationId xmlns:a16="http://schemas.microsoft.com/office/drawing/2014/main" id="{0F9CFFA8-ABE7-9C7E-8188-7719DD645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0685" y="4842549"/>
              <a:ext cx="307110" cy="64493"/>
            </a:xfrm>
            <a:prstGeom prst="rect">
              <a:avLst/>
            </a:prstGeom>
            <a:solidFill>
              <a:srgbClr val="FF8E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90" name="Rectangle 763">
              <a:extLst>
                <a:ext uri="{FF2B5EF4-FFF2-40B4-BE49-F238E27FC236}">
                  <a16:creationId xmlns:a16="http://schemas.microsoft.com/office/drawing/2014/main" id="{1B654B5F-71F7-E7E7-9DE7-B420BB0AE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0685" y="4842549"/>
              <a:ext cx="307110" cy="64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91" name="Rectangle 764">
              <a:extLst>
                <a:ext uri="{FF2B5EF4-FFF2-40B4-BE49-F238E27FC236}">
                  <a16:creationId xmlns:a16="http://schemas.microsoft.com/office/drawing/2014/main" id="{F3409CAC-2224-DF91-694A-683E341AA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0685" y="4839481"/>
              <a:ext cx="307110" cy="64493"/>
            </a:xfrm>
            <a:prstGeom prst="rect">
              <a:avLst/>
            </a:prstGeom>
            <a:solidFill>
              <a:srgbClr val="FF8E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92" name="Rectangle 765">
              <a:extLst>
                <a:ext uri="{FF2B5EF4-FFF2-40B4-BE49-F238E27FC236}">
                  <a16:creationId xmlns:a16="http://schemas.microsoft.com/office/drawing/2014/main" id="{8B33E143-6A8D-505D-C212-DFEFAD66D6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0685" y="4839481"/>
              <a:ext cx="307110" cy="64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93" name="Rectangle 766">
              <a:extLst>
                <a:ext uri="{FF2B5EF4-FFF2-40B4-BE49-F238E27FC236}">
                  <a16:creationId xmlns:a16="http://schemas.microsoft.com/office/drawing/2014/main" id="{B47B0EE7-6C5E-6EAE-25A5-D4FA641FFA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774988"/>
              <a:ext cx="307110" cy="64493"/>
            </a:xfrm>
            <a:prstGeom prst="rect">
              <a:avLst/>
            </a:prstGeom>
            <a:solidFill>
              <a:srgbClr val="FF8E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94" name="Rectangle 767">
              <a:extLst>
                <a:ext uri="{FF2B5EF4-FFF2-40B4-BE49-F238E27FC236}">
                  <a16:creationId xmlns:a16="http://schemas.microsoft.com/office/drawing/2014/main" id="{9F34C2EC-C806-6F41-3650-CD398E330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774988"/>
              <a:ext cx="307110" cy="64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95" name="Rectangle 768">
              <a:extLst>
                <a:ext uri="{FF2B5EF4-FFF2-40B4-BE49-F238E27FC236}">
                  <a16:creationId xmlns:a16="http://schemas.microsoft.com/office/drawing/2014/main" id="{62BC390C-E7CD-3494-0043-DC71CD92BA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765775"/>
              <a:ext cx="307110" cy="64493"/>
            </a:xfrm>
            <a:prstGeom prst="rect">
              <a:avLst/>
            </a:prstGeom>
            <a:solidFill>
              <a:srgbClr val="FF9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96" name="Rectangle 769">
              <a:extLst>
                <a:ext uri="{FF2B5EF4-FFF2-40B4-BE49-F238E27FC236}">
                  <a16:creationId xmlns:a16="http://schemas.microsoft.com/office/drawing/2014/main" id="{9C0A9BEA-D65A-90E9-E761-3684EB407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5176" y="4765775"/>
              <a:ext cx="307110" cy="64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97" name="Rectangle 770">
              <a:extLst>
                <a:ext uri="{FF2B5EF4-FFF2-40B4-BE49-F238E27FC236}">
                  <a16:creationId xmlns:a16="http://schemas.microsoft.com/office/drawing/2014/main" id="{475A807F-DE11-B299-F830-B52A5E2F1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4466" y="4701282"/>
              <a:ext cx="307110" cy="64493"/>
            </a:xfrm>
            <a:prstGeom prst="rect">
              <a:avLst/>
            </a:prstGeom>
            <a:solidFill>
              <a:srgbClr val="F28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98" name="Rectangle 771">
              <a:extLst>
                <a:ext uri="{FF2B5EF4-FFF2-40B4-BE49-F238E27FC236}">
                  <a16:creationId xmlns:a16="http://schemas.microsoft.com/office/drawing/2014/main" id="{6A3B1C84-C6D4-F95F-DD28-5795968DC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4466" y="4701282"/>
              <a:ext cx="307110" cy="64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99" name="Rectangle 772">
              <a:extLst>
                <a:ext uri="{FF2B5EF4-FFF2-40B4-BE49-F238E27FC236}">
                  <a16:creationId xmlns:a16="http://schemas.microsoft.com/office/drawing/2014/main" id="{71B9516C-376A-4705-FA76-F04FE88B7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4466" y="4695137"/>
              <a:ext cx="307110" cy="64493"/>
            </a:xfrm>
            <a:prstGeom prst="rect">
              <a:avLst/>
            </a:prstGeom>
            <a:solidFill>
              <a:srgbClr val="FF8E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0" name="Rectangle 773">
              <a:extLst>
                <a:ext uri="{FF2B5EF4-FFF2-40B4-BE49-F238E27FC236}">
                  <a16:creationId xmlns:a16="http://schemas.microsoft.com/office/drawing/2014/main" id="{E04A1FED-01D8-ED30-F0DB-03F16DF3B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4466" y="4695137"/>
              <a:ext cx="307110" cy="64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1" name="Rectangle 774">
              <a:extLst>
                <a:ext uri="{FF2B5EF4-FFF2-40B4-BE49-F238E27FC236}">
                  <a16:creationId xmlns:a16="http://schemas.microsoft.com/office/drawing/2014/main" id="{12F56C89-9E30-BF98-1315-BF52CA966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4392" y="4630646"/>
              <a:ext cx="310183" cy="64493"/>
            </a:xfrm>
            <a:prstGeom prst="rect">
              <a:avLst/>
            </a:prstGeom>
            <a:solidFill>
              <a:srgbClr val="FF8E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2" name="Rectangle 775">
              <a:extLst>
                <a:ext uri="{FF2B5EF4-FFF2-40B4-BE49-F238E27FC236}">
                  <a16:creationId xmlns:a16="http://schemas.microsoft.com/office/drawing/2014/main" id="{FDDC6B03-415C-2B93-09A3-51AB86AA7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4392" y="4624504"/>
              <a:ext cx="310183" cy="64493"/>
            </a:xfrm>
            <a:prstGeom prst="rect">
              <a:avLst/>
            </a:prstGeom>
            <a:solidFill>
              <a:srgbClr val="FF9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3" name="Rectangle 776">
              <a:extLst>
                <a:ext uri="{FF2B5EF4-FFF2-40B4-BE49-F238E27FC236}">
                  <a16:creationId xmlns:a16="http://schemas.microsoft.com/office/drawing/2014/main" id="{B0150BF9-1A9D-DB2E-4CB8-DD091DF00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4466" y="4560011"/>
              <a:ext cx="304041" cy="64493"/>
            </a:xfrm>
            <a:prstGeom prst="rect">
              <a:avLst/>
            </a:prstGeom>
            <a:solidFill>
              <a:srgbClr val="F28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4" name="Rectangle 777">
              <a:extLst>
                <a:ext uri="{FF2B5EF4-FFF2-40B4-BE49-F238E27FC236}">
                  <a16:creationId xmlns:a16="http://schemas.microsoft.com/office/drawing/2014/main" id="{5AF1AF9E-6571-D3BC-2D7F-F18044FD2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4466" y="4550798"/>
              <a:ext cx="304041" cy="67564"/>
            </a:xfrm>
            <a:prstGeom prst="rect">
              <a:avLst/>
            </a:prstGeom>
            <a:solidFill>
              <a:srgbClr val="FF8E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5" name="Rectangle 778">
              <a:extLst>
                <a:ext uri="{FF2B5EF4-FFF2-40B4-BE49-F238E27FC236}">
                  <a16:creationId xmlns:a16="http://schemas.microsoft.com/office/drawing/2014/main" id="{6676410A-AE14-F6C2-928C-0DDFBC94B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2182" y="4974609"/>
              <a:ext cx="310183" cy="3071"/>
            </a:xfrm>
            <a:prstGeom prst="rect">
              <a:avLst/>
            </a:prstGeom>
            <a:solidFill>
              <a:srgbClr val="ED74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6" name="Rectangle 779">
              <a:extLst>
                <a:ext uri="{FF2B5EF4-FFF2-40B4-BE49-F238E27FC236}">
                  <a16:creationId xmlns:a16="http://schemas.microsoft.com/office/drawing/2014/main" id="{AB38DE7C-532E-DA27-818F-E2EA4F9A8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2182" y="4974609"/>
              <a:ext cx="310183" cy="3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7" name="Freeform 780">
              <a:extLst>
                <a:ext uri="{FF2B5EF4-FFF2-40B4-BE49-F238E27FC236}">
                  <a16:creationId xmlns:a16="http://schemas.microsoft.com/office/drawing/2014/main" id="{6DC9C53D-088F-A94E-F81B-A5D02768E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182" y="4907045"/>
              <a:ext cx="310183" cy="67564"/>
            </a:xfrm>
            <a:custGeom>
              <a:avLst/>
              <a:gdLst>
                <a:gd name="T0" fmla="*/ 80 w 101"/>
                <a:gd name="T1" fmla="*/ 0 h 22"/>
                <a:gd name="T2" fmla="*/ 0 w 101"/>
                <a:gd name="T3" fmla="*/ 0 h 22"/>
                <a:gd name="T4" fmla="*/ 0 w 101"/>
                <a:gd name="T5" fmla="*/ 2 h 22"/>
                <a:gd name="T6" fmla="*/ 0 w 101"/>
                <a:gd name="T7" fmla="*/ 22 h 22"/>
                <a:gd name="T8" fmla="*/ 101 w 101"/>
                <a:gd name="T9" fmla="*/ 22 h 22"/>
                <a:gd name="T10" fmla="*/ 101 w 101"/>
                <a:gd name="T11" fmla="*/ 21 h 22"/>
                <a:gd name="T12" fmla="*/ 80 w 10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22">
                  <a:moveTo>
                    <a:pt x="8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2"/>
                  </a:lnTo>
                  <a:lnTo>
                    <a:pt x="101" y="22"/>
                  </a:lnTo>
                  <a:lnTo>
                    <a:pt x="101" y="2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E16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8" name="Freeform 781">
              <a:extLst>
                <a:ext uri="{FF2B5EF4-FFF2-40B4-BE49-F238E27FC236}">
                  <a16:creationId xmlns:a16="http://schemas.microsoft.com/office/drawing/2014/main" id="{C1ADD36F-BB9B-463E-A96B-A92E541EC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182" y="4907045"/>
              <a:ext cx="310183" cy="67564"/>
            </a:xfrm>
            <a:custGeom>
              <a:avLst/>
              <a:gdLst>
                <a:gd name="T0" fmla="*/ 80 w 101"/>
                <a:gd name="T1" fmla="*/ 0 h 22"/>
                <a:gd name="T2" fmla="*/ 0 w 101"/>
                <a:gd name="T3" fmla="*/ 0 h 22"/>
                <a:gd name="T4" fmla="*/ 0 w 101"/>
                <a:gd name="T5" fmla="*/ 2 h 22"/>
                <a:gd name="T6" fmla="*/ 0 w 101"/>
                <a:gd name="T7" fmla="*/ 22 h 22"/>
                <a:gd name="T8" fmla="*/ 101 w 101"/>
                <a:gd name="T9" fmla="*/ 22 h 22"/>
                <a:gd name="T10" fmla="*/ 101 w 101"/>
                <a:gd name="T11" fmla="*/ 21 h 22"/>
                <a:gd name="T12" fmla="*/ 80 w 10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22">
                  <a:moveTo>
                    <a:pt x="8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2"/>
                  </a:lnTo>
                  <a:lnTo>
                    <a:pt x="101" y="22"/>
                  </a:lnTo>
                  <a:lnTo>
                    <a:pt x="101" y="21"/>
                  </a:lnTo>
                  <a:lnTo>
                    <a:pt x="8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9" name="Freeform 782">
              <a:extLst>
                <a:ext uri="{FF2B5EF4-FFF2-40B4-BE49-F238E27FC236}">
                  <a16:creationId xmlns:a16="http://schemas.microsoft.com/office/drawing/2014/main" id="{500CDBE1-D073-2BA6-4D19-CE7EAE924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685" y="4903972"/>
              <a:ext cx="267187" cy="3071"/>
            </a:xfrm>
            <a:custGeom>
              <a:avLst/>
              <a:gdLst>
                <a:gd name="T0" fmla="*/ 86 w 87"/>
                <a:gd name="T1" fmla="*/ 0 h 1"/>
                <a:gd name="T2" fmla="*/ 0 w 87"/>
                <a:gd name="T3" fmla="*/ 0 h 1"/>
                <a:gd name="T4" fmla="*/ 0 w 87"/>
                <a:gd name="T5" fmla="*/ 1 h 1"/>
                <a:gd name="T6" fmla="*/ 7 w 87"/>
                <a:gd name="T7" fmla="*/ 1 h 1"/>
                <a:gd name="T8" fmla="*/ 87 w 87"/>
                <a:gd name="T9" fmla="*/ 1 h 1"/>
                <a:gd name="T10" fmla="*/ 86 w 8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">
                  <a:moveTo>
                    <a:pt x="86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7" y="1"/>
                  </a:lnTo>
                  <a:lnTo>
                    <a:pt x="87" y="1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ED74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0" name="Freeform 783">
              <a:extLst>
                <a:ext uri="{FF2B5EF4-FFF2-40B4-BE49-F238E27FC236}">
                  <a16:creationId xmlns:a16="http://schemas.microsoft.com/office/drawing/2014/main" id="{B0B2B8F5-5E88-D81C-EDE1-D911213DF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685" y="4903972"/>
              <a:ext cx="267187" cy="3071"/>
            </a:xfrm>
            <a:custGeom>
              <a:avLst/>
              <a:gdLst>
                <a:gd name="T0" fmla="*/ 86 w 87"/>
                <a:gd name="T1" fmla="*/ 0 h 1"/>
                <a:gd name="T2" fmla="*/ 0 w 87"/>
                <a:gd name="T3" fmla="*/ 0 h 1"/>
                <a:gd name="T4" fmla="*/ 0 w 87"/>
                <a:gd name="T5" fmla="*/ 1 h 1"/>
                <a:gd name="T6" fmla="*/ 7 w 87"/>
                <a:gd name="T7" fmla="*/ 1 h 1"/>
                <a:gd name="T8" fmla="*/ 87 w 87"/>
                <a:gd name="T9" fmla="*/ 1 h 1"/>
                <a:gd name="T10" fmla="*/ 86 w 8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">
                  <a:moveTo>
                    <a:pt x="86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7" y="1"/>
                  </a:lnTo>
                  <a:lnTo>
                    <a:pt x="87" y="1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1" name="Freeform 784">
              <a:extLst>
                <a:ext uri="{FF2B5EF4-FFF2-40B4-BE49-F238E27FC236}">
                  <a16:creationId xmlns:a16="http://schemas.microsoft.com/office/drawing/2014/main" id="{1606C4E2-F960-1802-4D47-971951A0B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685" y="4839481"/>
              <a:ext cx="264116" cy="64493"/>
            </a:xfrm>
            <a:custGeom>
              <a:avLst/>
              <a:gdLst>
                <a:gd name="T0" fmla="*/ 65 w 86"/>
                <a:gd name="T1" fmla="*/ 0 h 21"/>
                <a:gd name="T2" fmla="*/ 0 w 86"/>
                <a:gd name="T3" fmla="*/ 0 h 21"/>
                <a:gd name="T4" fmla="*/ 0 w 86"/>
                <a:gd name="T5" fmla="*/ 1 h 21"/>
                <a:gd name="T6" fmla="*/ 0 w 86"/>
                <a:gd name="T7" fmla="*/ 21 h 21"/>
                <a:gd name="T8" fmla="*/ 86 w 86"/>
                <a:gd name="T9" fmla="*/ 21 h 21"/>
                <a:gd name="T10" fmla="*/ 65 w 86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1">
                  <a:moveTo>
                    <a:pt x="65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21"/>
                  </a:lnTo>
                  <a:lnTo>
                    <a:pt x="86" y="21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ED74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2" name="Freeform 785">
              <a:extLst>
                <a:ext uri="{FF2B5EF4-FFF2-40B4-BE49-F238E27FC236}">
                  <a16:creationId xmlns:a16="http://schemas.microsoft.com/office/drawing/2014/main" id="{650A739F-069C-07F9-6481-9FCEC606D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685" y="4839481"/>
              <a:ext cx="264116" cy="64493"/>
            </a:xfrm>
            <a:custGeom>
              <a:avLst/>
              <a:gdLst>
                <a:gd name="T0" fmla="*/ 65 w 86"/>
                <a:gd name="T1" fmla="*/ 0 h 21"/>
                <a:gd name="T2" fmla="*/ 0 w 86"/>
                <a:gd name="T3" fmla="*/ 0 h 21"/>
                <a:gd name="T4" fmla="*/ 0 w 86"/>
                <a:gd name="T5" fmla="*/ 1 h 21"/>
                <a:gd name="T6" fmla="*/ 0 w 86"/>
                <a:gd name="T7" fmla="*/ 21 h 21"/>
                <a:gd name="T8" fmla="*/ 86 w 86"/>
                <a:gd name="T9" fmla="*/ 21 h 21"/>
                <a:gd name="T10" fmla="*/ 65 w 86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1">
                  <a:moveTo>
                    <a:pt x="65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21"/>
                  </a:lnTo>
                  <a:lnTo>
                    <a:pt x="86" y="21"/>
                  </a:lnTo>
                  <a:lnTo>
                    <a:pt x="6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3" name="Freeform 786">
              <a:extLst>
                <a:ext uri="{FF2B5EF4-FFF2-40B4-BE49-F238E27FC236}">
                  <a16:creationId xmlns:a16="http://schemas.microsoft.com/office/drawing/2014/main" id="{C4DE5C5C-1E1F-0E49-CA0E-9199AD5D1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5176" y="4830265"/>
              <a:ext cx="135129" cy="9215"/>
            </a:xfrm>
            <a:custGeom>
              <a:avLst/>
              <a:gdLst>
                <a:gd name="T0" fmla="*/ 41 w 44"/>
                <a:gd name="T1" fmla="*/ 0 h 3"/>
                <a:gd name="T2" fmla="*/ 0 w 44"/>
                <a:gd name="T3" fmla="*/ 0 h 3"/>
                <a:gd name="T4" fmla="*/ 0 w 44"/>
                <a:gd name="T5" fmla="*/ 3 h 3"/>
                <a:gd name="T6" fmla="*/ 44 w 44"/>
                <a:gd name="T7" fmla="*/ 3 h 3"/>
                <a:gd name="T8" fmla="*/ 41 w 4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">
                  <a:moveTo>
                    <a:pt x="41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44" y="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ED74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4" name="Freeform 787">
              <a:extLst>
                <a:ext uri="{FF2B5EF4-FFF2-40B4-BE49-F238E27FC236}">
                  <a16:creationId xmlns:a16="http://schemas.microsoft.com/office/drawing/2014/main" id="{F54BE4A8-5879-575B-7C85-75341D887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5176" y="4830265"/>
              <a:ext cx="135129" cy="9215"/>
            </a:xfrm>
            <a:custGeom>
              <a:avLst/>
              <a:gdLst>
                <a:gd name="T0" fmla="*/ 41 w 44"/>
                <a:gd name="T1" fmla="*/ 0 h 3"/>
                <a:gd name="T2" fmla="*/ 0 w 44"/>
                <a:gd name="T3" fmla="*/ 0 h 3"/>
                <a:gd name="T4" fmla="*/ 0 w 44"/>
                <a:gd name="T5" fmla="*/ 3 h 3"/>
                <a:gd name="T6" fmla="*/ 44 w 44"/>
                <a:gd name="T7" fmla="*/ 3 h 3"/>
                <a:gd name="T8" fmla="*/ 41 w 4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">
                  <a:moveTo>
                    <a:pt x="41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44" y="3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5" name="Freeform 788">
              <a:extLst>
                <a:ext uri="{FF2B5EF4-FFF2-40B4-BE49-F238E27FC236}">
                  <a16:creationId xmlns:a16="http://schemas.microsoft.com/office/drawing/2014/main" id="{A62182AE-D1A0-372D-4FC1-D8DB9317F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5176" y="4765775"/>
              <a:ext cx="125916" cy="64493"/>
            </a:xfrm>
            <a:custGeom>
              <a:avLst/>
              <a:gdLst>
                <a:gd name="T0" fmla="*/ 20 w 41"/>
                <a:gd name="T1" fmla="*/ 0 h 21"/>
                <a:gd name="T2" fmla="*/ 0 w 41"/>
                <a:gd name="T3" fmla="*/ 0 h 21"/>
                <a:gd name="T4" fmla="*/ 0 w 41"/>
                <a:gd name="T5" fmla="*/ 3 h 21"/>
                <a:gd name="T6" fmla="*/ 0 w 41"/>
                <a:gd name="T7" fmla="*/ 21 h 21"/>
                <a:gd name="T8" fmla="*/ 41 w 41"/>
                <a:gd name="T9" fmla="*/ 21 h 21"/>
                <a:gd name="T10" fmla="*/ 20 w 4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1">
                  <a:moveTo>
                    <a:pt x="2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21"/>
                  </a:lnTo>
                  <a:lnTo>
                    <a:pt x="41" y="2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D81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6" name="Freeform 789">
              <a:extLst>
                <a:ext uri="{FF2B5EF4-FFF2-40B4-BE49-F238E27FC236}">
                  <a16:creationId xmlns:a16="http://schemas.microsoft.com/office/drawing/2014/main" id="{5042F8CF-0397-8B0F-C3E3-EC1F16472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5176" y="4765775"/>
              <a:ext cx="125916" cy="64493"/>
            </a:xfrm>
            <a:custGeom>
              <a:avLst/>
              <a:gdLst>
                <a:gd name="T0" fmla="*/ 20 w 41"/>
                <a:gd name="T1" fmla="*/ 0 h 21"/>
                <a:gd name="T2" fmla="*/ 0 w 41"/>
                <a:gd name="T3" fmla="*/ 0 h 21"/>
                <a:gd name="T4" fmla="*/ 0 w 41"/>
                <a:gd name="T5" fmla="*/ 3 h 21"/>
                <a:gd name="T6" fmla="*/ 0 w 41"/>
                <a:gd name="T7" fmla="*/ 21 h 21"/>
                <a:gd name="T8" fmla="*/ 41 w 41"/>
                <a:gd name="T9" fmla="*/ 21 h 21"/>
                <a:gd name="T10" fmla="*/ 20 w 4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1">
                  <a:moveTo>
                    <a:pt x="2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21"/>
                  </a:lnTo>
                  <a:lnTo>
                    <a:pt x="41" y="21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7" name="Freeform 790">
              <a:extLst>
                <a:ext uri="{FF2B5EF4-FFF2-40B4-BE49-F238E27FC236}">
                  <a16:creationId xmlns:a16="http://schemas.microsoft.com/office/drawing/2014/main" id="{EA379D6D-3415-9E7F-4F4A-C56FCCD07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466" y="4759633"/>
              <a:ext cx="92132" cy="6142"/>
            </a:xfrm>
            <a:custGeom>
              <a:avLst/>
              <a:gdLst>
                <a:gd name="T0" fmla="*/ 28 w 30"/>
                <a:gd name="T1" fmla="*/ 0 h 2"/>
                <a:gd name="T2" fmla="*/ 0 w 30"/>
                <a:gd name="T3" fmla="*/ 0 h 2"/>
                <a:gd name="T4" fmla="*/ 0 w 30"/>
                <a:gd name="T5" fmla="*/ 2 h 2"/>
                <a:gd name="T6" fmla="*/ 10 w 30"/>
                <a:gd name="T7" fmla="*/ 2 h 2"/>
                <a:gd name="T8" fmla="*/ 30 w 30"/>
                <a:gd name="T9" fmla="*/ 2 h 2"/>
                <a:gd name="T10" fmla="*/ 28 w 30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">
                  <a:moveTo>
                    <a:pt x="28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0" y="2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E16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8" name="Freeform 791">
              <a:extLst>
                <a:ext uri="{FF2B5EF4-FFF2-40B4-BE49-F238E27FC236}">
                  <a16:creationId xmlns:a16="http://schemas.microsoft.com/office/drawing/2014/main" id="{3CA08B0C-F04B-8479-4909-6233E7CBD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466" y="4759633"/>
              <a:ext cx="92132" cy="6142"/>
            </a:xfrm>
            <a:custGeom>
              <a:avLst/>
              <a:gdLst>
                <a:gd name="T0" fmla="*/ 28 w 30"/>
                <a:gd name="T1" fmla="*/ 0 h 2"/>
                <a:gd name="T2" fmla="*/ 0 w 30"/>
                <a:gd name="T3" fmla="*/ 0 h 2"/>
                <a:gd name="T4" fmla="*/ 0 w 30"/>
                <a:gd name="T5" fmla="*/ 2 h 2"/>
                <a:gd name="T6" fmla="*/ 10 w 30"/>
                <a:gd name="T7" fmla="*/ 2 h 2"/>
                <a:gd name="T8" fmla="*/ 30 w 30"/>
                <a:gd name="T9" fmla="*/ 2 h 2"/>
                <a:gd name="T10" fmla="*/ 28 w 30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">
                  <a:moveTo>
                    <a:pt x="28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0" y="2"/>
                  </a:lnTo>
                  <a:lnTo>
                    <a:pt x="30" y="2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9" name="Freeform 792">
              <a:extLst>
                <a:ext uri="{FF2B5EF4-FFF2-40B4-BE49-F238E27FC236}">
                  <a16:creationId xmlns:a16="http://schemas.microsoft.com/office/drawing/2014/main" id="{6833B80D-16A1-4EA7-08C2-AB43A2365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466" y="4695137"/>
              <a:ext cx="85990" cy="64493"/>
            </a:xfrm>
            <a:custGeom>
              <a:avLst/>
              <a:gdLst>
                <a:gd name="T0" fmla="*/ 6 w 23"/>
                <a:gd name="T1" fmla="*/ 0 h 17"/>
                <a:gd name="T2" fmla="*/ 6 w 23"/>
                <a:gd name="T3" fmla="*/ 0 h 17"/>
                <a:gd name="T4" fmla="*/ 0 w 23"/>
                <a:gd name="T5" fmla="*/ 0 h 17"/>
                <a:gd name="T6" fmla="*/ 0 w 23"/>
                <a:gd name="T7" fmla="*/ 2 h 17"/>
                <a:gd name="T8" fmla="*/ 0 w 23"/>
                <a:gd name="T9" fmla="*/ 17 h 17"/>
                <a:gd name="T10" fmla="*/ 23 w 23"/>
                <a:gd name="T11" fmla="*/ 17 h 17"/>
                <a:gd name="T12" fmla="*/ 11 w 23"/>
                <a:gd name="T13" fmla="*/ 5 h 17"/>
                <a:gd name="T14" fmla="*/ 11 w 23"/>
                <a:gd name="T15" fmla="*/ 5 h 17"/>
                <a:gd name="T16" fmla="*/ 9 w 23"/>
                <a:gd name="T17" fmla="*/ 3 h 17"/>
                <a:gd name="T18" fmla="*/ 8 w 23"/>
                <a:gd name="T19" fmla="*/ 2 h 17"/>
                <a:gd name="T20" fmla="*/ 6 w 23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17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1"/>
                    <a:pt x="6" y="0"/>
                  </a:cubicBezTo>
                </a:path>
              </a:pathLst>
            </a:custGeom>
            <a:solidFill>
              <a:srgbClr val="ED74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0" name="Oval 793">
              <a:extLst>
                <a:ext uri="{FF2B5EF4-FFF2-40B4-BE49-F238E27FC236}">
                  <a16:creationId xmlns:a16="http://schemas.microsoft.com/office/drawing/2014/main" id="{770D9FCE-CDE1-EB87-B62D-1BC9D2AD9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7205" y="4667498"/>
              <a:ext cx="310183" cy="310182"/>
            </a:xfrm>
            <a:prstGeom prst="ellipse">
              <a:avLst/>
            </a:prstGeom>
            <a:solidFill>
              <a:srgbClr val="FF8E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53C7ABDA-04B4-8EA2-41E9-BD1129BBF7F1}"/>
                </a:ext>
              </a:extLst>
            </p:cNvPr>
            <p:cNvSpPr txBox="1"/>
            <p:nvPr/>
          </p:nvSpPr>
          <p:spPr>
            <a:xfrm>
              <a:off x="6164606" y="4497688"/>
              <a:ext cx="251130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Funding Opportunities.</a:t>
              </a:r>
            </a:p>
          </p:txBody>
        </p:sp>
        <p:sp>
          <p:nvSpPr>
            <p:cNvPr id="221" name="Oval 794">
              <a:extLst>
                <a:ext uri="{FF2B5EF4-FFF2-40B4-BE49-F238E27FC236}">
                  <a16:creationId xmlns:a16="http://schemas.microsoft.com/office/drawing/2014/main" id="{647BA3B7-9E72-A170-29F2-477DDAD2C0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7205" y="4664427"/>
              <a:ext cx="310183" cy="310182"/>
            </a:xfrm>
            <a:prstGeom prst="ellipse">
              <a:avLst/>
            </a:prstGeom>
            <a:solidFill>
              <a:srgbClr val="FF9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2" name="Oval 795">
              <a:extLst>
                <a:ext uri="{FF2B5EF4-FFF2-40B4-BE49-F238E27FC236}">
                  <a16:creationId xmlns:a16="http://schemas.microsoft.com/office/drawing/2014/main" id="{C2DD00EC-C350-E386-35ED-10106F210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4057" y="4701282"/>
              <a:ext cx="233403" cy="230334"/>
            </a:xfrm>
            <a:prstGeom prst="ellipse">
              <a:avLst/>
            </a:prstGeom>
            <a:solidFill>
              <a:srgbClr val="FF8E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3" name="Freeform 796">
              <a:extLst>
                <a:ext uri="{FF2B5EF4-FFF2-40B4-BE49-F238E27FC236}">
                  <a16:creationId xmlns:a16="http://schemas.microsoft.com/office/drawing/2014/main" id="{D19C5EA2-F401-FD89-4EA6-90D9460C9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057" y="4701282"/>
              <a:ext cx="205764" cy="205763"/>
            </a:xfrm>
            <a:custGeom>
              <a:avLst/>
              <a:gdLst>
                <a:gd name="T0" fmla="*/ 4 w 54"/>
                <a:gd name="T1" fmla="*/ 34 h 54"/>
                <a:gd name="T2" fmla="*/ 34 w 54"/>
                <a:gd name="T3" fmla="*/ 3 h 54"/>
                <a:gd name="T4" fmla="*/ 54 w 54"/>
                <a:gd name="T5" fmla="*/ 11 h 54"/>
                <a:gd name="T6" fmla="*/ 31 w 54"/>
                <a:gd name="T7" fmla="*/ 0 h 54"/>
                <a:gd name="T8" fmla="*/ 0 w 54"/>
                <a:gd name="T9" fmla="*/ 31 h 54"/>
                <a:gd name="T10" fmla="*/ 11 w 54"/>
                <a:gd name="T11" fmla="*/ 54 h 54"/>
                <a:gd name="T12" fmla="*/ 4 w 54"/>
                <a:gd name="T13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4">
                  <a:moveTo>
                    <a:pt x="4" y="34"/>
                  </a:moveTo>
                  <a:cubicBezTo>
                    <a:pt x="4" y="17"/>
                    <a:pt x="17" y="3"/>
                    <a:pt x="34" y="3"/>
                  </a:cubicBezTo>
                  <a:cubicBezTo>
                    <a:pt x="42" y="3"/>
                    <a:pt x="49" y="6"/>
                    <a:pt x="54" y="11"/>
                  </a:cubicBezTo>
                  <a:cubicBezTo>
                    <a:pt x="48" y="4"/>
                    <a:pt x="40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0"/>
                    <a:pt x="4" y="48"/>
                    <a:pt x="11" y="54"/>
                  </a:cubicBezTo>
                  <a:cubicBezTo>
                    <a:pt x="6" y="48"/>
                    <a:pt x="4" y="42"/>
                    <a:pt x="4" y="34"/>
                  </a:cubicBezTo>
                  <a:close/>
                </a:path>
              </a:pathLst>
            </a:custGeom>
            <a:solidFill>
              <a:srgbClr val="F28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A99BB90-8B75-122F-5F51-E3199347F14B}"/>
              </a:ext>
            </a:extLst>
          </p:cNvPr>
          <p:cNvSpPr txBox="1"/>
          <p:nvPr/>
        </p:nvSpPr>
        <p:spPr>
          <a:xfrm>
            <a:off x="282359" y="2158629"/>
            <a:ext cx="2110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GB" sz="2800" b="1" dirty="0">
                <a:solidFill>
                  <a:srgbClr val="F39342"/>
                </a:solidFill>
                <a:latin typeface="Barlow" panose="00000500000000000000" pitchFamily="2" charset="0"/>
              </a:rPr>
              <a:t>NEED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5AA7DB-3F12-201A-A4D8-A62626BBA2C7}"/>
              </a:ext>
            </a:extLst>
          </p:cNvPr>
          <p:cNvSpPr txBox="1"/>
          <p:nvPr/>
        </p:nvSpPr>
        <p:spPr>
          <a:xfrm>
            <a:off x="279400" y="4661498"/>
            <a:ext cx="2110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GB" sz="2800" b="1" dirty="0">
                <a:solidFill>
                  <a:srgbClr val="F39342"/>
                </a:solidFill>
                <a:latin typeface="Barlow" panose="00000500000000000000" pitchFamily="2" charset="0"/>
              </a:rPr>
              <a:t>NEED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A5CE51-A529-88E7-C8F0-68B8E61CFDA3}"/>
              </a:ext>
            </a:extLst>
          </p:cNvPr>
          <p:cNvSpPr txBox="1"/>
          <p:nvPr/>
        </p:nvSpPr>
        <p:spPr>
          <a:xfrm>
            <a:off x="3171663" y="6064033"/>
            <a:ext cx="19307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GB" sz="2000" b="1" dirty="0">
                <a:solidFill>
                  <a:srgbClr val="00539F"/>
                </a:solidFill>
                <a:latin typeface="Barlow" panose="00000500000000000000" pitchFamily="2" charset="0"/>
              </a:rPr>
              <a:t>Strong team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545754-9E05-42FF-F1C9-1F7465DDC3D8}"/>
              </a:ext>
            </a:extLst>
          </p:cNvPr>
          <p:cNvSpPr txBox="1"/>
          <p:nvPr/>
        </p:nvSpPr>
        <p:spPr>
          <a:xfrm>
            <a:off x="2466258" y="5702568"/>
            <a:ext cx="2110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GB" sz="2800" b="1" dirty="0">
                <a:solidFill>
                  <a:srgbClr val="F39342"/>
                </a:solidFill>
                <a:latin typeface="Barlow" panose="00000500000000000000" pitchFamily="2" charset="0"/>
              </a:rPr>
              <a:t>NEED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70F9F9-3776-3E68-E175-E721FE9C104C}"/>
              </a:ext>
            </a:extLst>
          </p:cNvPr>
          <p:cNvSpPr txBox="1"/>
          <p:nvPr/>
        </p:nvSpPr>
        <p:spPr>
          <a:xfrm>
            <a:off x="8897070" y="5407101"/>
            <a:ext cx="19307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>
                <a:solidFill>
                  <a:srgbClr val="00539F"/>
                </a:solidFill>
                <a:latin typeface="Barlow" panose="00000500000000000000" pitchFamily="2" charset="0"/>
              </a:rPr>
              <a:t>Financing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634EE0-343F-7314-10A2-1B1E0C3CC203}"/>
              </a:ext>
            </a:extLst>
          </p:cNvPr>
          <p:cNvSpPr txBox="1"/>
          <p:nvPr/>
        </p:nvSpPr>
        <p:spPr>
          <a:xfrm>
            <a:off x="8054885" y="5072941"/>
            <a:ext cx="2110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GB" sz="2800" b="1" dirty="0">
                <a:solidFill>
                  <a:srgbClr val="F39342"/>
                </a:solidFill>
                <a:latin typeface="Barlow" panose="00000500000000000000" pitchFamily="2" charset="0"/>
              </a:rPr>
              <a:t>NEED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944F5A-3164-F61F-663B-4CA58AE2E0D2}"/>
              </a:ext>
            </a:extLst>
          </p:cNvPr>
          <p:cNvSpPr txBox="1"/>
          <p:nvPr/>
        </p:nvSpPr>
        <p:spPr>
          <a:xfrm>
            <a:off x="8594477" y="2416206"/>
            <a:ext cx="193071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>
                <a:solidFill>
                  <a:srgbClr val="00539F"/>
                </a:solidFill>
                <a:latin typeface="Barlow" panose="00000500000000000000" pitchFamily="2" charset="0"/>
              </a:rPr>
              <a:t>Technological Advantage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2A9A58-6458-A795-0C65-9EA0E514A602}"/>
              </a:ext>
            </a:extLst>
          </p:cNvPr>
          <p:cNvSpPr txBox="1"/>
          <p:nvPr/>
        </p:nvSpPr>
        <p:spPr>
          <a:xfrm>
            <a:off x="8251794" y="2074131"/>
            <a:ext cx="21107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GB" sz="2800" b="1" dirty="0">
                <a:solidFill>
                  <a:srgbClr val="F39342"/>
                </a:solidFill>
                <a:latin typeface="Barlow" panose="00000500000000000000" pitchFamily="2" charset="0"/>
              </a:rPr>
              <a:t>NEED</a:t>
            </a:r>
          </a:p>
        </p:txBody>
      </p:sp>
      <p:sp>
        <p:nvSpPr>
          <p:cNvPr id="4" name="Footer Placeholder 13">
            <a:extLst>
              <a:ext uri="{FF2B5EF4-FFF2-40B4-BE49-F238E27FC236}">
                <a16:creationId xmlns:a16="http://schemas.microsoft.com/office/drawing/2014/main" id="{9A9A3FE4-998E-DA4E-BD2E-7A7FA9D0F4A8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29" name="Picture 28" descr="A close-up of a logo&#10;&#10;Description automatically generated">
            <a:extLst>
              <a:ext uri="{FF2B5EF4-FFF2-40B4-BE49-F238E27FC236}">
                <a16:creationId xmlns:a16="http://schemas.microsoft.com/office/drawing/2014/main" id="{B9C86B48-9375-7A27-FC3A-16511F5107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21" name="Date Placeholder 14">
            <a:extLst>
              <a:ext uri="{FF2B5EF4-FFF2-40B4-BE49-F238E27FC236}">
                <a16:creationId xmlns:a16="http://schemas.microsoft.com/office/drawing/2014/main" id="{707D5884-81B1-AD0B-E692-C33F8143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507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82DF9-E793-740F-224B-A4FAACA7A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3F71CE-0F21-E7BB-E1D6-90290B35A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C60075-392D-29B5-BDA0-587B35BBCBA2}"/>
              </a:ext>
            </a:extLst>
          </p:cNvPr>
          <p:cNvSpPr txBox="1">
            <a:spLocks/>
          </p:cNvSpPr>
          <p:nvPr/>
        </p:nvSpPr>
        <p:spPr>
          <a:xfrm>
            <a:off x="364069" y="85211"/>
            <a:ext cx="9809437" cy="11458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CVC Startups.</a:t>
            </a:r>
          </a:p>
          <a:p>
            <a:pPr algn="l"/>
            <a:r>
              <a:rPr lang="en-US" sz="2400" dirty="0">
                <a:solidFill>
                  <a:srgbClr val="00BABC"/>
                </a:solidFill>
              </a:rPr>
              <a:t>Mix of external startups (4) and startups founded by alumni (4)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B6847B-2637-2740-1A7C-CD5BBD11A650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FF693EA-DE2F-8C10-5089-3EB7E0DC47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7A94BED-7661-0811-EBDD-7C9061C737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957B3F-C2CE-227A-3BEC-7B77F4F790B4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6801CEC-AD35-D729-D338-905BCF5E40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2DAD17-C152-1DD0-A411-E745C8D732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23A794D-B0DE-C0CE-6B61-B0C2F52B23F0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Freeform 9">
            <a:extLst>
              <a:ext uri="{FF2B5EF4-FFF2-40B4-BE49-F238E27FC236}">
                <a16:creationId xmlns:a16="http://schemas.microsoft.com/office/drawing/2014/main" id="{2CD29FCC-505A-8C95-85BA-CBAE866B6B82}"/>
              </a:ext>
            </a:extLst>
          </p:cNvPr>
          <p:cNvSpPr/>
          <p:nvPr/>
        </p:nvSpPr>
        <p:spPr>
          <a:xfrm>
            <a:off x="9422177" y="4006347"/>
            <a:ext cx="4953120" cy="4953099"/>
          </a:xfrm>
          <a:custGeom>
            <a:avLst/>
            <a:gdLst/>
            <a:ahLst/>
            <a:cxnLst/>
            <a:rect l="l" t="t" r="r" b="b"/>
            <a:pathLst>
              <a:path w="6350000" h="6349974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3"/>
            <a:stretch>
              <a:fillRect l="-25046" r="-25046"/>
            </a:stretch>
          </a:blipFill>
        </p:spPr>
        <p:txBody>
          <a:bodyPr/>
          <a:lstStyle/>
          <a:p>
            <a:endParaRPr lang="en-GB" sz="120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F277813-117D-BAC9-5CE3-DC085F202F76}"/>
              </a:ext>
            </a:extLst>
          </p:cNvPr>
          <p:cNvGrpSpPr/>
          <p:nvPr/>
        </p:nvGrpSpPr>
        <p:grpSpPr>
          <a:xfrm>
            <a:off x="2589846" y="1683149"/>
            <a:ext cx="2511305" cy="1795918"/>
            <a:chOff x="2758374" y="1588373"/>
            <a:chExt cx="2511305" cy="1795918"/>
          </a:xfrm>
        </p:grpSpPr>
        <p:pic>
          <p:nvPicPr>
            <p:cNvPr id="15" name="Picture 14" descr="A close-up of a logo&#10;&#10;Description automatically generated">
              <a:hlinkClick r:id="rId4"/>
              <a:extLst>
                <a:ext uri="{FF2B5EF4-FFF2-40B4-BE49-F238E27FC236}">
                  <a16:creationId xmlns:a16="http://schemas.microsoft.com/office/drawing/2014/main" id="{3A7FA8CB-348A-6986-0B52-27A4DCA35C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6365" y="1588373"/>
              <a:ext cx="1556716" cy="58376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8AD985C-7CA7-ABEC-A99D-C858984D7F19}"/>
                </a:ext>
              </a:extLst>
            </p:cNvPr>
            <p:cNvSpPr txBox="1"/>
            <p:nvPr/>
          </p:nvSpPr>
          <p:spPr>
            <a:xfrm>
              <a:off x="2758374" y="2183962"/>
              <a:ext cx="2511305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dirty="0">
                  <a:solidFill>
                    <a:srgbClr val="00539F"/>
                  </a:solidFill>
                  <a:latin typeface="Barlow" panose="00000500000000000000" pitchFamily="2" charset="0"/>
                </a:rPr>
                <a:t>A</a:t>
              </a:r>
              <a:r>
                <a:rPr lang="en-GB" sz="1800" dirty="0">
                  <a:solidFill>
                    <a:srgbClr val="00539F"/>
                  </a:solidFill>
                  <a:latin typeface="Barlow" panose="00000500000000000000" pitchFamily="2" charset="0"/>
                </a:rPr>
                <a:t>utomating risk analysis of complex engineering systems with Gen AI.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B8FF18C-9E36-91AC-FD2B-6FDB3A882A50}"/>
              </a:ext>
            </a:extLst>
          </p:cNvPr>
          <p:cNvGrpSpPr/>
          <p:nvPr/>
        </p:nvGrpSpPr>
        <p:grpSpPr>
          <a:xfrm>
            <a:off x="183963" y="1835085"/>
            <a:ext cx="2511305" cy="1665318"/>
            <a:chOff x="183963" y="1718973"/>
            <a:chExt cx="2511305" cy="1665318"/>
          </a:xfrm>
        </p:grpSpPr>
        <p:pic>
          <p:nvPicPr>
            <p:cNvPr id="13" name="Picture 12" descr="A red circle with black text&#10;&#10;Description automatically generated">
              <a:hlinkClick r:id="rId6"/>
              <a:extLst>
                <a:ext uri="{FF2B5EF4-FFF2-40B4-BE49-F238E27FC236}">
                  <a16:creationId xmlns:a16="http://schemas.microsoft.com/office/drawing/2014/main" id="{9285220B-5BBA-2CCC-02AD-B0CC2FB91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173" y="1718973"/>
              <a:ext cx="1496919" cy="453169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1E6E21-9236-0538-1FD3-E7872B091C32}"/>
                </a:ext>
              </a:extLst>
            </p:cNvPr>
            <p:cNvSpPr txBox="1"/>
            <p:nvPr/>
          </p:nvSpPr>
          <p:spPr>
            <a:xfrm>
              <a:off x="183963" y="2183962"/>
              <a:ext cx="2511305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US" sz="1800" dirty="0">
                  <a:solidFill>
                    <a:srgbClr val="00539F"/>
                  </a:solidFill>
                  <a:latin typeface="Barlow" panose="00000500000000000000" pitchFamily="2" charset="0"/>
                </a:rPr>
                <a:t>Revolutionizing product marking with structured laser beams.</a:t>
              </a:r>
              <a:endParaRPr lang="en-GB" sz="1800" dirty="0">
                <a:solidFill>
                  <a:srgbClr val="00539F"/>
                </a:solidFill>
                <a:latin typeface="Barlow" panose="00000500000000000000" pitchFamily="2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D1328B9-F385-2F24-698C-D20B028202FB}"/>
              </a:ext>
            </a:extLst>
          </p:cNvPr>
          <p:cNvGrpSpPr/>
          <p:nvPr/>
        </p:nvGrpSpPr>
        <p:grpSpPr>
          <a:xfrm>
            <a:off x="183963" y="3936389"/>
            <a:ext cx="2511305" cy="1506472"/>
            <a:chOff x="183963" y="3936389"/>
            <a:chExt cx="2511305" cy="1506472"/>
          </a:xfrm>
        </p:grpSpPr>
        <p:pic>
          <p:nvPicPr>
            <p:cNvPr id="18" name="Picture 17" descr="A close up of a sign&#10;&#10;Description automatically generated">
              <a:hlinkClick r:id="rId8"/>
              <a:extLst>
                <a:ext uri="{FF2B5EF4-FFF2-40B4-BE49-F238E27FC236}">
                  <a16:creationId xmlns:a16="http://schemas.microsoft.com/office/drawing/2014/main" id="{14E3B13A-21A1-434A-F7F3-FC26CF108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67" r="26034"/>
            <a:stretch/>
          </p:blipFill>
          <p:spPr>
            <a:xfrm>
              <a:off x="276956" y="3936389"/>
              <a:ext cx="1409734" cy="510756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ABAEEF0-0943-8577-CA7E-3FD1643ABBDD}"/>
                </a:ext>
              </a:extLst>
            </p:cNvPr>
            <p:cNvSpPr txBox="1"/>
            <p:nvPr/>
          </p:nvSpPr>
          <p:spPr>
            <a:xfrm>
              <a:off x="183963" y="4519531"/>
              <a:ext cx="2511305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dirty="0">
                  <a:solidFill>
                    <a:srgbClr val="00539F"/>
                  </a:solidFill>
                  <a:latin typeface="Barlow" panose="00000500000000000000" pitchFamily="2" charset="0"/>
                </a:rPr>
                <a:t>Imaging technology for heritage objects using cosmic particles.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3553EDB-CB62-BFB7-65EC-9AE83894E7F0}"/>
              </a:ext>
            </a:extLst>
          </p:cNvPr>
          <p:cNvGrpSpPr/>
          <p:nvPr/>
        </p:nvGrpSpPr>
        <p:grpSpPr>
          <a:xfrm>
            <a:off x="4874936" y="1504351"/>
            <a:ext cx="2511305" cy="1672886"/>
            <a:chOff x="5358654" y="1434406"/>
            <a:chExt cx="2511305" cy="1672886"/>
          </a:xfrm>
        </p:grpSpPr>
        <p:pic>
          <p:nvPicPr>
            <p:cNvPr id="20" name="Picture 19" descr="A logo of a robot&#10;&#10;Description automatically generated">
              <a:hlinkClick r:id="rId10"/>
              <a:extLst>
                <a:ext uri="{FF2B5EF4-FFF2-40B4-BE49-F238E27FC236}">
                  <a16:creationId xmlns:a16="http://schemas.microsoft.com/office/drawing/2014/main" id="{59CA66B7-3F6C-9CFE-920C-068F4D68B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9614" y="1434406"/>
              <a:ext cx="737215" cy="737736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84FCF2B-F9B8-6E2A-23D4-68AB5EE3C3F9}"/>
                </a:ext>
              </a:extLst>
            </p:cNvPr>
            <p:cNvSpPr txBox="1"/>
            <p:nvPr/>
          </p:nvSpPr>
          <p:spPr>
            <a:xfrm>
              <a:off x="5358654" y="2183962"/>
              <a:ext cx="2511305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US" dirty="0">
                  <a:solidFill>
                    <a:srgbClr val="00539F"/>
                  </a:solidFill>
                  <a:latin typeface="Barlow" panose="00000500000000000000" pitchFamily="2" charset="0"/>
                </a:rPr>
                <a:t>R</a:t>
              </a:r>
              <a:r>
                <a:rPr lang="en-US" sz="1800" dirty="0">
                  <a:solidFill>
                    <a:srgbClr val="00539F"/>
                  </a:solidFill>
                  <a:latin typeface="Barlow" panose="00000500000000000000" pitchFamily="2" charset="0"/>
                </a:rPr>
                <a:t>egenerative farming using weed control robots.</a:t>
              </a:r>
              <a:endParaRPr lang="en-GB" sz="1800" dirty="0">
                <a:solidFill>
                  <a:srgbClr val="00539F"/>
                </a:solidFill>
                <a:latin typeface="Barlow" panose="00000500000000000000" pitchFamily="2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F7C62B6-4353-0F73-CC8A-3E9179270667}"/>
              </a:ext>
            </a:extLst>
          </p:cNvPr>
          <p:cNvGrpSpPr/>
          <p:nvPr/>
        </p:nvGrpSpPr>
        <p:grpSpPr>
          <a:xfrm>
            <a:off x="2647777" y="3698903"/>
            <a:ext cx="2511305" cy="2064492"/>
            <a:chOff x="2758373" y="3732312"/>
            <a:chExt cx="2511305" cy="2064492"/>
          </a:xfrm>
        </p:grpSpPr>
        <p:pic>
          <p:nvPicPr>
            <p:cNvPr id="25" name="Picture 24" descr="A black and red logo&#10;&#10;Description automatically generated">
              <a:hlinkClick r:id="rId12"/>
              <a:extLst>
                <a:ext uri="{FF2B5EF4-FFF2-40B4-BE49-F238E27FC236}">
                  <a16:creationId xmlns:a16="http://schemas.microsoft.com/office/drawing/2014/main" id="{91821899-1760-200F-F15C-BB3AFC4F1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6365" y="3732312"/>
              <a:ext cx="1111703" cy="714833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3350B27-C672-574F-1FDE-EFF93A360FA5}"/>
                </a:ext>
              </a:extLst>
            </p:cNvPr>
            <p:cNvSpPr txBox="1"/>
            <p:nvPr/>
          </p:nvSpPr>
          <p:spPr>
            <a:xfrm>
              <a:off x="2758373" y="4519531"/>
              <a:ext cx="2511305" cy="12772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sz="1800" dirty="0">
                  <a:solidFill>
                    <a:srgbClr val="00539F"/>
                  </a:solidFill>
                  <a:latin typeface="Barlow" panose="00000500000000000000" pitchFamily="2" charset="0"/>
                </a:rPr>
                <a:t>Open-source </a:t>
              </a:r>
              <a:r>
                <a:rPr lang="en-GB" dirty="0">
                  <a:solidFill>
                    <a:srgbClr val="00539F"/>
                  </a:solidFill>
                  <a:latin typeface="Barlow" panose="00000500000000000000" pitchFamily="2" charset="0"/>
                </a:rPr>
                <a:t>e</a:t>
              </a:r>
              <a:r>
                <a:rPr lang="en-GB" sz="1800" dirty="0">
                  <a:solidFill>
                    <a:srgbClr val="00539F"/>
                  </a:solidFill>
                  <a:latin typeface="Barlow" panose="00000500000000000000" pitchFamily="2" charset="0"/>
                </a:rPr>
                <a:t>vent management from CERN to the World.</a:t>
              </a:r>
            </a:p>
            <a:p>
              <a:pPr algn="l">
                <a:spcBef>
                  <a:spcPts val="600"/>
                </a:spcBef>
              </a:pPr>
              <a:endParaRPr lang="en-GB" sz="1800" dirty="0">
                <a:solidFill>
                  <a:srgbClr val="00539F"/>
                </a:solidFill>
                <a:latin typeface="Barlow SemiBold" panose="00000700000000000000" pitchFamily="2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706FD4D-A315-CAAD-36E2-5BC441EFE504}"/>
              </a:ext>
            </a:extLst>
          </p:cNvPr>
          <p:cNvGrpSpPr/>
          <p:nvPr/>
        </p:nvGrpSpPr>
        <p:grpSpPr>
          <a:xfrm>
            <a:off x="4937423" y="3847744"/>
            <a:ext cx="2511305" cy="1880415"/>
            <a:chOff x="5212131" y="3895051"/>
            <a:chExt cx="2511305" cy="1880415"/>
          </a:xfrm>
        </p:grpSpPr>
        <p:pic>
          <p:nvPicPr>
            <p:cNvPr id="2" name="Picture 1" descr="A blue text on a white background&#10;&#10;AI-generated content may be incorrect.">
              <a:extLst>
                <a:ext uri="{FF2B5EF4-FFF2-40B4-BE49-F238E27FC236}">
                  <a16:creationId xmlns:a16="http://schemas.microsoft.com/office/drawing/2014/main" id="{F0C8858A-F0B5-EC35-B187-40E7D47993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21" t="36821" r="26415" b="34289"/>
            <a:stretch/>
          </p:blipFill>
          <p:spPr>
            <a:xfrm>
              <a:off x="5223404" y="3895051"/>
              <a:ext cx="1794987" cy="6120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8A77A61-7B16-917B-CA02-68334D6AD0EE}"/>
                </a:ext>
              </a:extLst>
            </p:cNvPr>
            <p:cNvSpPr txBox="1"/>
            <p:nvPr/>
          </p:nvSpPr>
          <p:spPr>
            <a:xfrm>
              <a:off x="5212131" y="4498193"/>
              <a:ext cx="2511305" cy="12772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sz="1800" dirty="0">
                  <a:solidFill>
                    <a:srgbClr val="00539F"/>
                  </a:solidFill>
                  <a:latin typeface="Barlow" panose="00000500000000000000" pitchFamily="2" charset="0"/>
                </a:rPr>
                <a:t>Long-range </a:t>
              </a:r>
              <a:r>
                <a:rPr lang="en-GB" sz="1800" dirty="0" err="1">
                  <a:solidFill>
                    <a:srgbClr val="00539F"/>
                  </a:solidFill>
                  <a:latin typeface="Barlow" panose="00000500000000000000" pitchFamily="2" charset="0"/>
                </a:rPr>
                <a:t>fiber</a:t>
              </a:r>
              <a:r>
                <a:rPr lang="en-GB" sz="1800" dirty="0">
                  <a:solidFill>
                    <a:srgbClr val="00539F"/>
                  </a:solidFill>
                  <a:latin typeface="Barlow" panose="00000500000000000000" pitchFamily="2" charset="0"/>
                </a:rPr>
                <a:t> optic thermo-hygrometer sensors.</a:t>
              </a:r>
            </a:p>
            <a:p>
              <a:pPr algn="l">
                <a:spcBef>
                  <a:spcPts val="600"/>
                </a:spcBef>
              </a:pPr>
              <a:endParaRPr lang="en-GB" sz="1800" dirty="0">
                <a:solidFill>
                  <a:srgbClr val="00539F"/>
                </a:solidFill>
                <a:latin typeface="Barlow SemiBold" panose="00000700000000000000" pitchFamily="2" charset="0"/>
              </a:endParaRPr>
            </a:p>
          </p:txBody>
        </p:sp>
      </p:grpSp>
      <p:sp>
        <p:nvSpPr>
          <p:cNvPr id="4" name="Footer Placeholder 13">
            <a:extLst>
              <a:ext uri="{FF2B5EF4-FFF2-40B4-BE49-F238E27FC236}">
                <a16:creationId xmlns:a16="http://schemas.microsoft.com/office/drawing/2014/main" id="{0C71AF02-867E-A7D9-EEE4-DC121166EDC6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14" name="Picture 13" descr="A close-up of a logo&#10;&#10;Description automatically generated">
            <a:extLst>
              <a:ext uri="{FF2B5EF4-FFF2-40B4-BE49-F238E27FC236}">
                <a16:creationId xmlns:a16="http://schemas.microsoft.com/office/drawing/2014/main" id="{6FBF92E6-5136-4B17-0524-AA9F6F08140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9" name="Date Placeholder 14">
            <a:extLst>
              <a:ext uri="{FF2B5EF4-FFF2-40B4-BE49-F238E27FC236}">
                <a16:creationId xmlns:a16="http://schemas.microsoft.com/office/drawing/2014/main" id="{13110F87-8090-5B60-595A-0AA372323D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A164EA6-5721-2B63-B76C-91D30D52675A}"/>
              </a:ext>
            </a:extLst>
          </p:cNvPr>
          <p:cNvGrpSpPr/>
          <p:nvPr/>
        </p:nvGrpSpPr>
        <p:grpSpPr>
          <a:xfrm>
            <a:off x="7451203" y="1526172"/>
            <a:ext cx="2511305" cy="1641307"/>
            <a:chOff x="8116955" y="1465985"/>
            <a:chExt cx="2511305" cy="1641307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5EBDFDC-A577-5363-EA75-A853061A9B5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99454" y="1465985"/>
              <a:ext cx="1115682" cy="720000"/>
              <a:chOff x="7778921" y="1650170"/>
              <a:chExt cx="1496919" cy="96603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43B2C34-3667-28AB-6D00-547248778AEE}"/>
                  </a:ext>
                </a:extLst>
              </p:cNvPr>
              <p:cNvSpPr/>
              <p:nvPr/>
            </p:nvSpPr>
            <p:spPr>
              <a:xfrm>
                <a:off x="7778921" y="1650170"/>
                <a:ext cx="1496919" cy="96603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 descr="A logo of a dinosaur&#10;&#10;AI-generated content may be incorrect.">
                <a:extLst>
                  <a:ext uri="{FF2B5EF4-FFF2-40B4-BE49-F238E27FC236}">
                    <a16:creationId xmlns:a16="http://schemas.microsoft.com/office/drawing/2014/main" id="{59AD1E47-76FE-B3B1-B6DF-73A8FFB49C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96382" y="1665410"/>
                <a:ext cx="1427527" cy="923330"/>
              </a:xfrm>
              <a:prstGeom prst="rect">
                <a:avLst/>
              </a:prstGeom>
            </p:spPr>
          </p:pic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1E0AC90-8D0A-A568-DC16-27B3A1B1908A}"/>
                </a:ext>
              </a:extLst>
            </p:cNvPr>
            <p:cNvSpPr txBox="1"/>
            <p:nvPr/>
          </p:nvSpPr>
          <p:spPr>
            <a:xfrm>
              <a:off x="8116955" y="2183962"/>
              <a:ext cx="2511305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dirty="0">
                  <a:solidFill>
                    <a:srgbClr val="00539F"/>
                  </a:solidFill>
                  <a:latin typeface="Barlow" panose="00000500000000000000" pitchFamily="2" charset="0"/>
                </a:rPr>
                <a:t>Superconducting magnet technology simulation tools.</a:t>
              </a:r>
              <a:endParaRPr lang="en-GB" sz="1800" dirty="0">
                <a:solidFill>
                  <a:srgbClr val="00539F"/>
                </a:solidFill>
                <a:latin typeface="Barlow" panose="00000500000000000000" pitchFamily="2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B26C611-3709-56CF-7866-A056C547FE71}"/>
              </a:ext>
            </a:extLst>
          </p:cNvPr>
          <p:cNvGrpSpPr/>
          <p:nvPr/>
        </p:nvGrpSpPr>
        <p:grpSpPr>
          <a:xfrm>
            <a:off x="7401236" y="3794636"/>
            <a:ext cx="2517804" cy="1568768"/>
            <a:chOff x="8038470" y="3823247"/>
            <a:chExt cx="2517804" cy="1568768"/>
          </a:xfrm>
        </p:grpSpPr>
        <p:pic>
          <p:nvPicPr>
            <p:cNvPr id="31" name="Picture 30" descr="A logo for a company&#10;&#10;AI-generated content may be incorrect.">
              <a:extLst>
                <a:ext uri="{FF2B5EF4-FFF2-40B4-BE49-F238E27FC236}">
                  <a16:creationId xmlns:a16="http://schemas.microsoft.com/office/drawing/2014/main" id="{3956FA35-D3F4-8E14-57C6-C3AA33B26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5" t="23474" r="8507" b="25092"/>
            <a:stretch/>
          </p:blipFill>
          <p:spPr>
            <a:xfrm>
              <a:off x="8038470" y="3823247"/>
              <a:ext cx="2194826" cy="667054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9ABC851-CCD3-A624-D2C8-FBD4B5C75E33}"/>
                </a:ext>
              </a:extLst>
            </p:cNvPr>
            <p:cNvSpPr txBox="1"/>
            <p:nvPr/>
          </p:nvSpPr>
          <p:spPr>
            <a:xfrm>
              <a:off x="8044969" y="4468685"/>
              <a:ext cx="2511305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dirty="0">
                  <a:solidFill>
                    <a:srgbClr val="00539F"/>
                  </a:solidFill>
                  <a:latin typeface="Barlow" panose="00000500000000000000" pitchFamily="2" charset="0"/>
                </a:rPr>
                <a:t>Converting captured greenhouse gases into valuable resources</a:t>
              </a:r>
              <a:r>
                <a:rPr lang="en-US" sz="1800" dirty="0">
                  <a:solidFill>
                    <a:srgbClr val="00539F"/>
                  </a:solidFill>
                  <a:latin typeface="Barlow" panose="00000500000000000000" pitchFamily="2" charset="0"/>
                </a:rPr>
                <a:t>.</a:t>
              </a:r>
              <a:endParaRPr lang="en-GB" sz="1800" dirty="0">
                <a:solidFill>
                  <a:srgbClr val="00539F"/>
                </a:solidFill>
                <a:latin typeface="Barlow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75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ECA56EB-9174-652E-5558-6D8B88D7756E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41B3374-2EAA-5BE4-D4A8-A6150615D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117FEBD-B723-00F7-2A58-BD5074E613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44E205B-91B3-60F4-62B8-C2CE6957930C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95D5752-3C01-EBDF-50BF-4242C7479BB4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32EAB51-9C74-A037-7093-424B6282FE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D7F69C-666F-7DB3-A8BF-A2E31A9CA8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FEEFF6C-F2B1-0916-2FC4-285452584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5" name="Picture 4" descr="A red circle with black text&#10;&#10;Description automatically generated">
            <a:extLst>
              <a:ext uri="{FF2B5EF4-FFF2-40B4-BE49-F238E27FC236}">
                <a16:creationId xmlns:a16="http://schemas.microsoft.com/office/drawing/2014/main" id="{CE140E2E-B182-FC9B-2104-8918A6F68D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39" y="258060"/>
            <a:ext cx="3947412" cy="1195018"/>
          </a:xfrm>
          <a:prstGeom prst="rect">
            <a:avLst/>
          </a:prstGeom>
        </p:spPr>
      </p:pic>
      <p:sp>
        <p:nvSpPr>
          <p:cNvPr id="18" name="Title 2">
            <a:extLst>
              <a:ext uri="{FF2B5EF4-FFF2-40B4-BE49-F238E27FC236}">
                <a16:creationId xmlns:a16="http://schemas.microsoft.com/office/drawing/2014/main" id="{28B67E72-7902-4FBC-99E5-224B160AAA9B}"/>
              </a:ext>
            </a:extLst>
          </p:cNvPr>
          <p:cNvSpPr txBox="1">
            <a:spLocks/>
          </p:cNvSpPr>
          <p:nvPr/>
        </p:nvSpPr>
        <p:spPr>
          <a:xfrm>
            <a:off x="283150" y="1780288"/>
            <a:ext cx="9582745" cy="135824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/>
              <a:t>Product marking with structured laser beam</a:t>
            </a:r>
          </a:p>
          <a:p>
            <a:pPr algn="l"/>
            <a:r>
              <a:rPr lang="de-DE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InPhocal</a:t>
            </a:r>
            <a:r>
              <a:rPr lang="de-DE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</a:t>
            </a:r>
            <a:r>
              <a:rPr lang="de-DE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aims</a:t>
            </a:r>
            <a:r>
              <a:rPr lang="de-DE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to </a:t>
            </a:r>
            <a:r>
              <a:rPr lang="de-DE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replace</a:t>
            </a:r>
            <a:r>
              <a:rPr lang="de-DE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</a:t>
            </a:r>
            <a:r>
              <a:rPr lang="de-DE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inkjet</a:t>
            </a:r>
            <a:r>
              <a:rPr lang="de-DE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and </a:t>
            </a:r>
            <a:r>
              <a:rPr lang="de-DE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laser</a:t>
            </a:r>
            <a:r>
              <a:rPr lang="de-DE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</a:t>
            </a:r>
            <a:r>
              <a:rPr lang="de-DE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printers</a:t>
            </a:r>
            <a:r>
              <a:rPr lang="de-DE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in the </a:t>
            </a:r>
            <a:r>
              <a:rPr lang="de-DE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food</a:t>
            </a:r>
            <a:r>
              <a:rPr lang="de-DE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and </a:t>
            </a:r>
            <a:r>
              <a:rPr lang="de-DE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beverages</a:t>
            </a:r>
            <a:r>
              <a:rPr lang="de-DE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</a:t>
            </a:r>
            <a:r>
              <a:rPr lang="de-DE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industry</a:t>
            </a:r>
            <a:r>
              <a:rPr lang="de-DE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.</a:t>
            </a:r>
            <a:endParaRPr lang="en-GB" sz="2400" dirty="0">
              <a:solidFill>
                <a:srgbClr val="00BABC"/>
              </a:solidFill>
              <a:latin typeface="Barlow SemiBold" panose="000007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D66CFC-52BD-5EBE-FB3B-61F9CDFB277D}"/>
              </a:ext>
            </a:extLst>
          </p:cNvPr>
          <p:cNvSpPr txBox="1"/>
          <p:nvPr/>
        </p:nvSpPr>
        <p:spPr>
          <a:xfrm>
            <a:off x="2843396" y="5077712"/>
            <a:ext cx="5551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Barlow" panose="00000500000000000000" pitchFamily="2" charset="0"/>
              </a:rPr>
              <a:t>High speed Marking of products, even on curved surfaces</a:t>
            </a:r>
            <a:endParaRPr lang="en-GB" b="1" dirty="0">
              <a:latin typeface="Barlow" panose="00000500000000000000" pitchFamily="2" charset="0"/>
            </a:endParaRPr>
          </a:p>
        </p:txBody>
      </p:sp>
      <p:pic>
        <p:nvPicPr>
          <p:cNvPr id="21" name="Graphic 20" descr="Bottle with solid fill">
            <a:extLst>
              <a:ext uri="{FF2B5EF4-FFF2-40B4-BE49-F238E27FC236}">
                <a16:creationId xmlns:a16="http://schemas.microsoft.com/office/drawing/2014/main" id="{819A0368-4A84-7F85-AB40-90CC5C31E6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53042" y="3745712"/>
            <a:ext cx="1332000" cy="1332000"/>
          </a:xfrm>
          <a:prstGeom prst="rect">
            <a:avLst/>
          </a:prstGeom>
        </p:spPr>
      </p:pic>
      <p:pic>
        <p:nvPicPr>
          <p:cNvPr id="22" name="Picture 21" descr="A hand holding a bottle cap&#10;&#10;Description automatically generated">
            <a:extLst>
              <a:ext uri="{FF2B5EF4-FFF2-40B4-BE49-F238E27FC236}">
                <a16:creationId xmlns:a16="http://schemas.microsoft.com/office/drawing/2014/main" id="{2E17001E-7F20-317F-069A-9F128DDDD42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53" t="31658"/>
          <a:stretch/>
        </p:blipFill>
        <p:spPr>
          <a:xfrm rot="5400000">
            <a:off x="175829" y="3542474"/>
            <a:ext cx="2557733" cy="2330785"/>
          </a:xfrm>
          <a:prstGeom prst="rect">
            <a:avLst/>
          </a:prstGeom>
        </p:spPr>
      </p:pic>
      <p:pic>
        <p:nvPicPr>
          <p:cNvPr id="7" name="VIDEO CAPSULE VERTICALE">
            <a:hlinkClick r:id="" action="ppaction://media"/>
            <a:extLst>
              <a:ext uri="{FF2B5EF4-FFF2-40B4-BE49-F238E27FC236}">
                <a16:creationId xmlns:a16="http://schemas.microsoft.com/office/drawing/2014/main" id="{EF1692D4-893D-2360-8910-519984822E9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605731" y="2157391"/>
            <a:ext cx="2194573" cy="3901462"/>
          </a:xfrm>
          <a:prstGeom prst="rect">
            <a:avLst/>
          </a:prstGeom>
        </p:spPr>
      </p:pic>
      <p:sp>
        <p:nvSpPr>
          <p:cNvPr id="2" name="Footer Placeholder 13">
            <a:extLst>
              <a:ext uri="{FF2B5EF4-FFF2-40B4-BE49-F238E27FC236}">
                <a16:creationId xmlns:a16="http://schemas.microsoft.com/office/drawing/2014/main" id="{DA61F581-D1AD-DA84-A482-95EF05B66DC0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58722712-863A-86E5-153C-20F958ED0B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3" name="Date Placeholder 14">
            <a:extLst>
              <a:ext uri="{FF2B5EF4-FFF2-40B4-BE49-F238E27FC236}">
                <a16:creationId xmlns:a16="http://schemas.microsoft.com/office/drawing/2014/main" id="{AE849CB0-8D20-81AF-2477-A600B787CF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1,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82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909</Words>
  <Application>Microsoft Office PowerPoint</Application>
  <PresentationFormat>Widescreen</PresentationFormat>
  <Paragraphs>203</Paragraphs>
  <Slides>17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Aptos</vt:lpstr>
      <vt:lpstr>Aptos Display</vt:lpstr>
      <vt:lpstr>Arial</vt:lpstr>
      <vt:lpstr>Barlow</vt:lpstr>
      <vt:lpstr>Barlow SemiBold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Linn Kretzschmar</dc:creator>
  <cp:lastModifiedBy>Linn Kretzschmar</cp:lastModifiedBy>
  <cp:revision>4</cp:revision>
  <dcterms:created xsi:type="dcterms:W3CDTF">2025-03-28T12:15:48Z</dcterms:created>
  <dcterms:modified xsi:type="dcterms:W3CDTF">2025-03-31T12:00:21Z</dcterms:modified>
</cp:coreProperties>
</file>