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922" r:id="rId1"/>
  </p:sldMasterIdLst>
  <p:notesMasterIdLst>
    <p:notesMasterId r:id="rId17"/>
  </p:notesMasterIdLst>
  <p:handoutMasterIdLst>
    <p:handoutMasterId r:id="rId18"/>
  </p:handoutMasterIdLst>
  <p:sldIdLst>
    <p:sldId id="1375" r:id="rId2"/>
    <p:sldId id="1378" r:id="rId3"/>
    <p:sldId id="1612" r:id="rId4"/>
    <p:sldId id="1610" r:id="rId5"/>
    <p:sldId id="1622" r:id="rId6"/>
    <p:sldId id="1613" r:id="rId7"/>
    <p:sldId id="1621" r:id="rId8"/>
    <p:sldId id="1614" r:id="rId9"/>
    <p:sldId id="1615" r:id="rId10"/>
    <p:sldId id="1616" r:id="rId11"/>
    <p:sldId id="1617" r:id="rId12"/>
    <p:sldId id="1618" r:id="rId13"/>
    <p:sldId id="1619" r:id="rId14"/>
    <p:sldId id="1620" r:id="rId15"/>
    <p:sldId id="1597" r:id="rId16"/>
  </p:sldIdLst>
  <p:sldSz cx="12192000" cy="6858000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99FF"/>
    <a:srgbClr val="008E40"/>
    <a:srgbClr val="FF6600"/>
    <a:srgbClr val="D60093"/>
    <a:srgbClr val="99FF99"/>
    <a:srgbClr val="FFCC99"/>
    <a:srgbClr val="99FFCC"/>
    <a:srgbClr val="CCFFFF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31" autoAdjust="0"/>
    <p:restoredTop sz="85169" autoAdjust="0"/>
  </p:normalViewPr>
  <p:slideViewPr>
    <p:cSldViewPr>
      <p:cViewPr varScale="1">
        <p:scale>
          <a:sx n="77" d="100"/>
          <a:sy n="77" d="100"/>
        </p:scale>
        <p:origin x="1140" y="84"/>
      </p:cViewPr>
      <p:guideLst>
        <p:guide orient="horz" pos="1872"/>
        <p:guide pos="3840"/>
      </p:guideLst>
    </p:cSldViewPr>
  </p:slideViewPr>
  <p:outlineViewPr>
    <p:cViewPr>
      <p:scale>
        <a:sx n="33" d="100"/>
        <a:sy n="33" d="100"/>
      </p:scale>
      <p:origin x="0" y="-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1998" y="60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2/28/2025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F97573-C9BA-4412-8966-468E4A53DF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0C26FC-7764-9E3A-94DE-6BDDABC4B0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85C4E0-8E00-3A66-1C40-4A8A09D7CE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B637CB-3BA3-67F1-5F90-0A95C485D1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625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775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6481" y="260648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1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6561739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Espace réservé du texte 29"/>
          <p:cNvSpPr>
            <a:spLocks noGrp="1"/>
          </p:cNvSpPr>
          <p:nvPr>
            <p:ph idx="1"/>
          </p:nvPr>
        </p:nvSpPr>
        <p:spPr>
          <a:xfrm>
            <a:off x="599403" y="1201510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69245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Espace réservé du texte 29"/>
          <p:cNvSpPr>
            <a:spLocks noGrp="1"/>
          </p:cNvSpPr>
          <p:nvPr>
            <p:ph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6184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31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 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3730"/>
            <a:ext cx="12192000" cy="901135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9144000" y="63373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z="1200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988135" y="6242864"/>
            <a:ext cx="9340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Spin transport in TL </a:t>
            </a:r>
            <a:r>
              <a:rPr lang="en-GB" sz="1400" dirty="0" err="1">
                <a:solidFill>
                  <a:srgbClr val="FFFFFF"/>
                </a:solidFill>
                <a:latin typeface="Arial"/>
              </a:rPr>
              <a:t>linac</a:t>
            </a:r>
            <a:r>
              <a:rPr lang="en-GB" sz="1400" dirty="0">
                <a:solidFill>
                  <a:srgbClr val="FFFFFF"/>
                </a:solidFill>
                <a:latin typeface="Arial"/>
              </a:rPr>
              <a:t>-booster - 2025</a:t>
            </a:r>
          </a:p>
        </p:txBody>
      </p:sp>
    </p:spTree>
    <p:extLst>
      <p:ext uri="{BB962C8B-B14F-4D97-AF65-F5344CB8AC3E}">
        <p14:creationId xmlns:p14="http://schemas.microsoft.com/office/powerpoint/2010/main" val="40144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24" r:id="rId1"/>
    <p:sldLayoutId id="2147486928" r:id="rId2"/>
    <p:sldLayoutId id="2147486929" r:id="rId3"/>
    <p:sldLayoutId id="2147486927" r:id="rId4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214BE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Lucida Grande"/>
        <a:buChar char="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accent2"/>
        </a:buClr>
        <a:buSzPct val="75000"/>
        <a:buFont typeface="Lucida Grande"/>
        <a:buChar char="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1"/>
        </a:buClr>
        <a:buSzPct val="75000"/>
        <a:buFont typeface="Lucida Grande"/>
        <a:buChar char="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1619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C1234-0168-34BE-4F24-29D4DEF50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6E994-CC79-D73E-84FF-EBC33227F1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58119"/>
            <a:ext cx="10402239" cy="4525963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Before embarking into the installation of spin rotator devices, we can try to perform a simple optimization.</a:t>
            </a:r>
          </a:p>
          <a:p>
            <a:pPr marL="36513" indent="0">
              <a:buNone/>
            </a:pPr>
            <a:endParaRPr lang="en-US" sz="2000" dirty="0"/>
          </a:p>
          <a:p>
            <a:pPr marL="36513" indent="0">
              <a:buNone/>
            </a:pPr>
            <a:r>
              <a:rPr lang="en-US" sz="2000" dirty="0"/>
              <a:t>We can consider the </a:t>
            </a:r>
            <a:r>
              <a:rPr lang="en-US" sz="2000" b="1" dirty="0">
                <a:solidFill>
                  <a:srgbClr val="3399FF"/>
                </a:solidFill>
              </a:rPr>
              <a:t>energy at the end of the </a:t>
            </a:r>
            <a:r>
              <a:rPr lang="en-US" sz="2000" b="1" dirty="0" err="1">
                <a:solidFill>
                  <a:srgbClr val="3399FF"/>
                </a:solidFill>
              </a:rPr>
              <a:t>linac</a:t>
            </a:r>
            <a:r>
              <a:rPr lang="en-US" sz="2000" b="1" dirty="0">
                <a:solidFill>
                  <a:srgbClr val="3399FF"/>
                </a:solidFill>
              </a:rPr>
              <a:t> </a:t>
            </a:r>
            <a:r>
              <a:rPr lang="en-US" sz="2000" dirty="0"/>
              <a:t>/ injection into the booster as a </a:t>
            </a:r>
            <a:r>
              <a:rPr lang="en-US" sz="2000" b="1" dirty="0">
                <a:solidFill>
                  <a:srgbClr val="3399FF"/>
                </a:solidFill>
              </a:rPr>
              <a:t>free parameter</a:t>
            </a:r>
            <a:r>
              <a:rPr lang="en-US" sz="2000" dirty="0"/>
              <a:t> and adjust energy/spin phase advance </a:t>
            </a:r>
            <a:r>
              <a:rPr lang="en-US" sz="2000" b="1" dirty="0">
                <a:latin typeface="Symbol" panose="05050102010706020507" pitchFamily="18" charset="2"/>
              </a:rPr>
              <a:t>F</a:t>
            </a:r>
            <a:r>
              <a:rPr lang="en-US" sz="2000" b="1" baseline="-25000" dirty="0"/>
              <a:t>s</a:t>
            </a:r>
            <a:r>
              <a:rPr lang="en-US" sz="2000" dirty="0"/>
              <a:t> to improve the situation for Line 1 !</a:t>
            </a:r>
          </a:p>
          <a:p>
            <a:pPr lvl="1"/>
            <a:r>
              <a:rPr lang="en-US" sz="1800" b="1" dirty="0">
                <a:solidFill>
                  <a:srgbClr val="0C377B"/>
                </a:solidFill>
                <a:latin typeface="+mj-lt"/>
              </a:rPr>
              <a:t>Line 1 : </a:t>
            </a:r>
            <a:r>
              <a:rPr lang="en-US" sz="1800" b="1" dirty="0">
                <a:latin typeface="Symbol" panose="05050102010706020507" pitchFamily="18" charset="2"/>
              </a:rPr>
              <a:t>F</a:t>
            </a:r>
            <a:r>
              <a:rPr lang="en-US" sz="1800" b="1" baseline="-25000" dirty="0"/>
              <a:t>s</a:t>
            </a:r>
            <a:r>
              <a:rPr lang="en-US" sz="1800" b="1" dirty="0"/>
              <a:t> = 25.2,  </a:t>
            </a:r>
            <a:r>
              <a:rPr lang="en-US" sz="1800" b="1" dirty="0">
                <a:solidFill>
                  <a:srgbClr val="0C377B"/>
                </a:solidFill>
                <a:latin typeface="+mj-lt"/>
              </a:rPr>
              <a:t>Line 2 :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F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= </a:t>
            </a:r>
            <a:r>
              <a:rPr kumimoji="0" lang="en-US" sz="1800" b="1" i="0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5.0.</a:t>
            </a:r>
            <a:endParaRPr lang="en-US" dirty="0">
              <a:latin typeface="+mj-lt"/>
            </a:endParaRPr>
          </a:p>
          <a:p>
            <a:pPr marL="36513" indent="0">
              <a:buNone/>
            </a:pPr>
            <a:endParaRPr lang="en-US" sz="2000" dirty="0"/>
          </a:p>
          <a:p>
            <a:pPr marL="36513" indent="0">
              <a:buNone/>
            </a:pPr>
            <a:r>
              <a:rPr lang="en-US" sz="2000" dirty="0"/>
              <a:t>If we </a:t>
            </a:r>
            <a:r>
              <a:rPr lang="en-US" sz="2000" b="1" dirty="0">
                <a:solidFill>
                  <a:srgbClr val="3399FF"/>
                </a:solidFill>
              </a:rPr>
              <a:t>reduce slightly the beam energy</a:t>
            </a:r>
            <a:r>
              <a:rPr lang="en-US" sz="2000" dirty="0"/>
              <a:t>, the spin phase advances of both lines can be lowered to get a better overall optimum.</a:t>
            </a:r>
          </a:p>
        </p:txBody>
      </p:sp>
    </p:spTree>
    <p:extLst>
      <p:ext uri="{BB962C8B-B14F-4D97-AF65-F5344CB8AC3E}">
        <p14:creationId xmlns:p14="http://schemas.microsoft.com/office/powerpoint/2010/main" val="32903743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FD3856-9A45-2AFA-C48C-967C6F9DCB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graph of a graph&#10;&#10;AI-generated content may be incorrect.">
            <a:extLst>
              <a:ext uri="{FF2B5EF4-FFF2-40B4-BE49-F238E27FC236}">
                <a16:creationId xmlns:a16="http://schemas.microsoft.com/office/drawing/2014/main" id="{9F1C1726-FF4F-C5E6-FB28-2A7ACCF8AC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9664" y="3029049"/>
            <a:ext cx="3178215" cy="3028501"/>
          </a:xfrm>
          <a:prstGeom prst="rect">
            <a:avLst/>
          </a:prstGeom>
        </p:spPr>
      </p:pic>
      <p:pic>
        <p:nvPicPr>
          <p:cNvPr id="8" name="Picture 7" descr="A circular pattern with lines and dots&#10;&#10;AI-generated content may be incorrect.">
            <a:extLst>
              <a:ext uri="{FF2B5EF4-FFF2-40B4-BE49-F238E27FC236}">
                <a16:creationId xmlns:a16="http://schemas.microsoft.com/office/drawing/2014/main" id="{62769ABE-3166-5C55-41D6-749FB138C9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5036" y="-12185"/>
            <a:ext cx="3266030" cy="3028501"/>
          </a:xfrm>
          <a:prstGeom prst="rect">
            <a:avLst/>
          </a:prstGeom>
        </p:spPr>
      </p:pic>
      <p:pic>
        <p:nvPicPr>
          <p:cNvPr id="5" name="Picture 4" descr="A graph with a circular object in the center&#10;&#10;AI-generated content may be incorrect.">
            <a:extLst>
              <a:ext uri="{FF2B5EF4-FFF2-40B4-BE49-F238E27FC236}">
                <a16:creationId xmlns:a16="http://schemas.microsoft.com/office/drawing/2014/main" id="{6427EBD5-D51E-E46A-B47B-045EB10C5B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510" y="1835928"/>
            <a:ext cx="4109073" cy="39661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096BB1-B0B4-A1AD-B9D6-8419BAE1C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745601" cy="714265"/>
          </a:xfrm>
        </p:spPr>
        <p:txBody>
          <a:bodyPr>
            <a:normAutofit fontScale="90000"/>
          </a:bodyPr>
          <a:lstStyle/>
          <a:p>
            <a:r>
              <a:rPr lang="en-US" dirty="0"/>
              <a:t>Polarization tracking for Line 1 optimized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6A1D7-2474-E350-6C48-CF5734A80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123079"/>
            <a:ext cx="7745601" cy="1133946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Tracking of the polarization vector – assumed </a:t>
            </a:r>
            <a:r>
              <a:rPr lang="en-US" sz="2000" b="1" dirty="0"/>
              <a:t>vertical at end of the </a:t>
            </a:r>
            <a:r>
              <a:rPr lang="en-US" sz="2000" b="1" dirty="0" err="1"/>
              <a:t>linac</a:t>
            </a:r>
            <a:r>
              <a:rPr lang="en-US" sz="2000" b="1" dirty="0"/>
              <a:t> </a:t>
            </a:r>
            <a:r>
              <a:rPr lang="en-US" sz="2000" dirty="0"/>
              <a:t>– through line 1, </a:t>
            </a:r>
            <a:r>
              <a:rPr lang="en-US" sz="2000" b="1" dirty="0">
                <a:solidFill>
                  <a:srgbClr val="3399FF"/>
                </a:solidFill>
              </a:rPr>
              <a:t>a</a:t>
            </a:r>
            <a:r>
              <a:rPr lang="en-US" sz="2000" b="1" dirty="0">
                <a:solidFill>
                  <a:srgbClr val="3399FF"/>
                </a:solidFill>
                <a:latin typeface="Symbol" panose="05050102010706020507" pitchFamily="18" charset="2"/>
              </a:rPr>
              <a:t>g</a:t>
            </a:r>
            <a:r>
              <a:rPr lang="en-US" sz="2000" b="1" dirty="0">
                <a:solidFill>
                  <a:srgbClr val="3399FF"/>
                </a:solidFill>
              </a:rPr>
              <a:t> = 45.0994 (19.873 GeV).</a:t>
            </a:r>
            <a:endParaRPr lang="en-GB" sz="2000" b="1" dirty="0">
              <a:solidFill>
                <a:srgbClr val="3399F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048504-8E9C-2894-B673-C511D58F8A95}"/>
              </a:ext>
            </a:extLst>
          </p:cNvPr>
          <p:cNvSpPr txBox="1"/>
          <p:nvPr/>
        </p:nvSpPr>
        <p:spPr>
          <a:xfrm>
            <a:off x="10749004" y="2991424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+mj-lt"/>
              </a:rPr>
              <a:t>start</a:t>
            </a:r>
            <a:endParaRPr lang="en-GB" sz="16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75EE2F-369E-8CCA-5DF0-698213AFB3AC}"/>
              </a:ext>
            </a:extLst>
          </p:cNvPr>
          <p:cNvSpPr txBox="1"/>
          <p:nvPr/>
        </p:nvSpPr>
        <p:spPr>
          <a:xfrm>
            <a:off x="10749004" y="3258288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C000"/>
                </a:solidFill>
                <a:latin typeface="+mj-lt"/>
              </a:rPr>
              <a:t>end</a:t>
            </a:r>
            <a:endParaRPr lang="en-GB" sz="1600" b="1" dirty="0">
              <a:solidFill>
                <a:srgbClr val="FFC000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8F7D88D-2D2A-120A-73D2-06B44279FFBC}"/>
              </a:ext>
            </a:extLst>
          </p:cNvPr>
          <p:cNvGrpSpPr/>
          <p:nvPr/>
        </p:nvGrpSpPr>
        <p:grpSpPr>
          <a:xfrm>
            <a:off x="5530981" y="2576732"/>
            <a:ext cx="1170135" cy="414123"/>
            <a:chOff x="4372757" y="2576732"/>
            <a:chExt cx="1170135" cy="41412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644C076-AEA2-0D16-9D69-28C65C81639C}"/>
                </a:ext>
              </a:extLst>
            </p:cNvPr>
            <p:cNvSpPr txBox="1"/>
            <p:nvPr/>
          </p:nvSpPr>
          <p:spPr>
            <a:xfrm>
              <a:off x="4372757" y="2576732"/>
              <a:ext cx="6303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002060"/>
                  </a:solidFill>
                  <a:latin typeface="+mj-lt"/>
                </a:rPr>
                <a:t>start</a:t>
              </a:r>
              <a:endParaRPr lang="en-GB" sz="1600" b="1" dirty="0">
                <a:solidFill>
                  <a:srgbClr val="002060"/>
                </a:solidFill>
                <a:latin typeface="+mj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9754452-C8CB-9DF5-84B4-6E45523D8108}"/>
                </a:ext>
              </a:extLst>
            </p:cNvPr>
            <p:cNvSpPr txBox="1"/>
            <p:nvPr/>
          </p:nvSpPr>
          <p:spPr>
            <a:xfrm>
              <a:off x="4994344" y="2652301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C000"/>
                  </a:solidFill>
                  <a:latin typeface="+mj-lt"/>
                </a:rPr>
                <a:t>end</a:t>
              </a:r>
              <a:endParaRPr lang="en-GB" sz="1600" b="1" dirty="0">
                <a:solidFill>
                  <a:srgbClr val="FFC000"/>
                </a:solidFill>
                <a:latin typeface="+mj-lt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F5C6FD2-FF0D-25D5-E590-60F370DC0EE1}"/>
              </a:ext>
            </a:extLst>
          </p:cNvPr>
          <p:cNvSpPr txBox="1"/>
          <p:nvPr/>
        </p:nvSpPr>
        <p:spPr>
          <a:xfrm>
            <a:off x="9322020" y="5432746"/>
            <a:ext cx="54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Y-S</a:t>
            </a:r>
            <a:endParaRPr lang="en-GB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D59319-63FD-A631-C8CC-C1132BFF3971}"/>
              </a:ext>
            </a:extLst>
          </p:cNvPr>
          <p:cNvSpPr txBox="1"/>
          <p:nvPr/>
        </p:nvSpPr>
        <p:spPr>
          <a:xfrm>
            <a:off x="11416238" y="239206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X-S</a:t>
            </a:r>
            <a:endParaRPr lang="en-GB" dirty="0">
              <a:latin typeface="+mj-lt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FEA83E0-AFCD-6F4F-A252-4D81E6151DEB}"/>
              </a:ext>
            </a:extLst>
          </p:cNvPr>
          <p:cNvCxnSpPr>
            <a:cxnSpLocks/>
          </p:cNvCxnSpPr>
          <p:nvPr/>
        </p:nvCxnSpPr>
        <p:spPr>
          <a:xfrm flipV="1">
            <a:off x="7977845" y="2257025"/>
            <a:ext cx="917191" cy="1631649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0287B39-2FB1-DE15-5888-03FE838021E4}"/>
              </a:ext>
            </a:extLst>
          </p:cNvPr>
          <p:cNvCxnSpPr>
            <a:cxnSpLocks/>
          </p:cNvCxnSpPr>
          <p:nvPr/>
        </p:nvCxnSpPr>
        <p:spPr>
          <a:xfrm>
            <a:off x="7977845" y="3888674"/>
            <a:ext cx="768100" cy="692476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928E797-5F54-0482-0A55-DCDB581EAEA1}"/>
              </a:ext>
            </a:extLst>
          </p:cNvPr>
          <p:cNvSpPr txBox="1"/>
          <p:nvPr/>
        </p:nvSpPr>
        <p:spPr>
          <a:xfrm>
            <a:off x="7575185" y="2087748"/>
            <a:ext cx="1197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  <a:latin typeface="+mj-lt"/>
              </a:rPr>
              <a:t>Projections</a:t>
            </a:r>
            <a:endParaRPr lang="en-GB" sz="1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160FCBE5-8531-FF20-DCA0-F7FE29683913}"/>
              </a:ext>
            </a:extLst>
          </p:cNvPr>
          <p:cNvSpPr txBox="1">
            <a:spLocks/>
          </p:cNvSpPr>
          <p:nvPr/>
        </p:nvSpPr>
        <p:spPr>
          <a:xfrm>
            <a:off x="609602" y="2382858"/>
            <a:ext cx="3699554" cy="24308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1800" b="1" dirty="0">
                <a:solidFill>
                  <a:srgbClr val="3399FF"/>
                </a:solidFill>
              </a:rPr>
              <a:t>Spin phase advance due to hor. bending</a:t>
            </a:r>
            <a:r>
              <a:rPr lang="en-US" sz="1800" dirty="0"/>
              <a:t> </a:t>
            </a:r>
            <a:r>
              <a:rPr lang="en-US" sz="1800" b="1" dirty="0">
                <a:latin typeface="Symbol" panose="05050102010706020507" pitchFamily="18" charset="2"/>
              </a:rPr>
              <a:t>F</a:t>
            </a:r>
            <a:r>
              <a:rPr lang="en-US" sz="1800" b="1" baseline="-25000" dirty="0"/>
              <a:t>s</a:t>
            </a:r>
            <a:r>
              <a:rPr lang="en-US" sz="1800" b="1" dirty="0"/>
              <a:t> = 25.04 </a:t>
            </a:r>
            <a:r>
              <a:rPr lang="en-US" sz="1800" dirty="0"/>
              <a:t>[2</a:t>
            </a:r>
            <a:r>
              <a:rPr lang="en-US" sz="1800" dirty="0">
                <a:latin typeface="Symbol" panose="05050102010706020507" pitchFamily="18" charset="2"/>
              </a:rPr>
              <a:t>p</a:t>
            </a:r>
            <a:r>
              <a:rPr lang="en-US" sz="1800" dirty="0"/>
              <a:t>].</a:t>
            </a:r>
            <a:endParaRPr lang="en-US" sz="1800" b="1" dirty="0"/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endParaRPr lang="en-US" sz="1800" dirty="0"/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1800" b="1" dirty="0"/>
              <a:t>Vertical bends </a:t>
            </a:r>
            <a:r>
              <a:rPr lang="en-US" sz="1800" dirty="0"/>
              <a:t>at the end of line </a:t>
            </a:r>
            <a:r>
              <a:rPr lang="en-US" sz="1800" b="1" dirty="0">
                <a:solidFill>
                  <a:srgbClr val="3399FF"/>
                </a:solidFill>
              </a:rPr>
              <a:t>almost restore P vector to vertical</a:t>
            </a:r>
            <a:r>
              <a:rPr lang="en-US" sz="1800" dirty="0"/>
              <a:t> with spin precession quite close to the integer.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513471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C44724-7DB4-631C-2FA5-2D48B2B65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graph with a circular object in the center&#10;&#10;AI-generated content may be incorrect.">
            <a:extLst>
              <a:ext uri="{FF2B5EF4-FFF2-40B4-BE49-F238E27FC236}">
                <a16:creationId xmlns:a16="http://schemas.microsoft.com/office/drawing/2014/main" id="{16973A99-C551-F88A-14B0-67F04BE7EE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554" y="1915490"/>
            <a:ext cx="3825538" cy="3697835"/>
          </a:xfrm>
          <a:prstGeom prst="rect">
            <a:avLst/>
          </a:prstGeom>
        </p:spPr>
      </p:pic>
      <p:pic>
        <p:nvPicPr>
          <p:cNvPr id="11" name="Picture 10" descr="A graph with lines drawn on it&#10;&#10;AI-generated content may be incorrect.">
            <a:extLst>
              <a:ext uri="{FF2B5EF4-FFF2-40B4-BE49-F238E27FC236}">
                <a16:creationId xmlns:a16="http://schemas.microsoft.com/office/drawing/2014/main" id="{96BA613D-8200-18DD-9203-D0DAE367D6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820" y="3094203"/>
            <a:ext cx="3196463" cy="3045890"/>
          </a:xfrm>
          <a:prstGeom prst="rect">
            <a:avLst/>
          </a:prstGeom>
        </p:spPr>
      </p:pic>
      <p:pic>
        <p:nvPicPr>
          <p:cNvPr id="9" name="Picture 8" descr="A circular pattern with lines and dots&#10;&#10;AI-generated content may be incorrect.">
            <a:extLst>
              <a:ext uri="{FF2B5EF4-FFF2-40B4-BE49-F238E27FC236}">
                <a16:creationId xmlns:a16="http://schemas.microsoft.com/office/drawing/2014/main" id="{09F7291A-0762-0B28-33D4-0FFCBBC080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1160" y="5606"/>
            <a:ext cx="3330840" cy="30885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689407-E5E8-0C8A-474F-AB5898CD6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745601" cy="714265"/>
          </a:xfrm>
        </p:spPr>
        <p:txBody>
          <a:bodyPr>
            <a:normAutofit fontScale="90000"/>
          </a:bodyPr>
          <a:lstStyle/>
          <a:p>
            <a:r>
              <a:rPr lang="en-US" dirty="0"/>
              <a:t>Polarization tracking for Line 2 optimized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20893-19C0-A173-91F4-64FD6959F1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123079"/>
            <a:ext cx="7745601" cy="1133946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Tracking of the polarization vector – assumed </a:t>
            </a:r>
            <a:r>
              <a:rPr lang="en-US" sz="2000" b="1" dirty="0"/>
              <a:t>vertical at end of the </a:t>
            </a:r>
            <a:r>
              <a:rPr lang="en-US" sz="2000" b="1" dirty="0" err="1"/>
              <a:t>linac</a:t>
            </a:r>
            <a:r>
              <a:rPr lang="en-US" sz="2000" b="1" dirty="0"/>
              <a:t> </a:t>
            </a:r>
            <a:r>
              <a:rPr lang="en-US" sz="2000" dirty="0"/>
              <a:t>– through line 1, a</a:t>
            </a:r>
            <a:r>
              <a:rPr lang="en-US" sz="2000" dirty="0">
                <a:latin typeface="Symbol" panose="05050102010706020507" pitchFamily="18" charset="2"/>
              </a:rPr>
              <a:t>g</a:t>
            </a:r>
            <a:r>
              <a:rPr lang="en-US" sz="2000" dirty="0"/>
              <a:t> = 45.0994 (19.873 GeV).</a:t>
            </a:r>
            <a:endParaRPr lang="en-GB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E6C686-DBAC-9564-4A09-5FE80C39CA7A}"/>
              </a:ext>
            </a:extLst>
          </p:cNvPr>
          <p:cNvSpPr txBox="1"/>
          <p:nvPr/>
        </p:nvSpPr>
        <p:spPr>
          <a:xfrm>
            <a:off x="10785937" y="3160165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+mj-lt"/>
              </a:rPr>
              <a:t>start</a:t>
            </a:r>
            <a:endParaRPr lang="en-GB" sz="16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DDE7B8-A655-F814-FE01-BA8915CF3932}"/>
              </a:ext>
            </a:extLst>
          </p:cNvPr>
          <p:cNvSpPr txBox="1"/>
          <p:nvPr/>
        </p:nvSpPr>
        <p:spPr>
          <a:xfrm>
            <a:off x="10785937" y="3354320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C000"/>
                </a:solidFill>
                <a:latin typeface="+mj-lt"/>
              </a:rPr>
              <a:t>end</a:t>
            </a:r>
            <a:endParaRPr lang="en-GB" sz="1600" b="1" dirty="0">
              <a:solidFill>
                <a:srgbClr val="FFC000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B137CFE-F8D0-BBB4-59D5-53B258C7C9E6}"/>
              </a:ext>
            </a:extLst>
          </p:cNvPr>
          <p:cNvGrpSpPr/>
          <p:nvPr/>
        </p:nvGrpSpPr>
        <p:grpSpPr>
          <a:xfrm>
            <a:off x="5550860" y="2517903"/>
            <a:ext cx="1176105" cy="502734"/>
            <a:chOff x="4458071" y="2602454"/>
            <a:chExt cx="1176105" cy="50273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0183889-EF2C-E038-E1C0-BDC6A771D6B0}"/>
                </a:ext>
              </a:extLst>
            </p:cNvPr>
            <p:cNvSpPr txBox="1"/>
            <p:nvPr/>
          </p:nvSpPr>
          <p:spPr>
            <a:xfrm>
              <a:off x="5003875" y="2766634"/>
              <a:ext cx="6303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002060"/>
                  </a:solidFill>
                  <a:latin typeface="+mj-lt"/>
                </a:rPr>
                <a:t>start</a:t>
              </a:r>
              <a:endParaRPr lang="en-GB" sz="1600" b="1" dirty="0">
                <a:solidFill>
                  <a:srgbClr val="002060"/>
                </a:solidFill>
                <a:latin typeface="+mj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5E5F78F-5253-4E28-A972-11A4B1461651}"/>
                </a:ext>
              </a:extLst>
            </p:cNvPr>
            <p:cNvSpPr txBox="1"/>
            <p:nvPr/>
          </p:nvSpPr>
          <p:spPr>
            <a:xfrm>
              <a:off x="4458071" y="2602454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C000"/>
                  </a:solidFill>
                  <a:latin typeface="+mj-lt"/>
                </a:rPr>
                <a:t>end</a:t>
              </a:r>
              <a:endParaRPr lang="en-GB" sz="1600" b="1" dirty="0">
                <a:solidFill>
                  <a:srgbClr val="FFC000"/>
                </a:solidFill>
                <a:latin typeface="+mj-lt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726C0855-BB04-67E3-2F28-C82BE70F689F}"/>
              </a:ext>
            </a:extLst>
          </p:cNvPr>
          <p:cNvSpPr txBox="1"/>
          <p:nvPr/>
        </p:nvSpPr>
        <p:spPr>
          <a:xfrm>
            <a:off x="9318775" y="5584667"/>
            <a:ext cx="54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Y-S</a:t>
            </a:r>
            <a:endParaRPr lang="en-GB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637862-15CE-FE67-084E-490AB578A353}"/>
              </a:ext>
            </a:extLst>
          </p:cNvPr>
          <p:cNvSpPr txBox="1"/>
          <p:nvPr/>
        </p:nvSpPr>
        <p:spPr>
          <a:xfrm>
            <a:off x="11494344" y="241668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X-S</a:t>
            </a:r>
            <a:endParaRPr lang="en-GB" dirty="0">
              <a:latin typeface="+mj-lt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2C76593-84EF-0DBE-B4BC-7FC7522DF91F}"/>
              </a:ext>
            </a:extLst>
          </p:cNvPr>
          <p:cNvCxnSpPr>
            <a:cxnSpLocks/>
          </p:cNvCxnSpPr>
          <p:nvPr/>
        </p:nvCxnSpPr>
        <p:spPr>
          <a:xfrm flipV="1">
            <a:off x="7977845" y="2257025"/>
            <a:ext cx="917191" cy="1631649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9B57441-8F99-2F66-9AC4-3044288F7166}"/>
              </a:ext>
            </a:extLst>
          </p:cNvPr>
          <p:cNvCxnSpPr>
            <a:cxnSpLocks/>
          </p:cNvCxnSpPr>
          <p:nvPr/>
        </p:nvCxnSpPr>
        <p:spPr>
          <a:xfrm>
            <a:off x="7977845" y="3888674"/>
            <a:ext cx="768100" cy="692476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23AA726-6016-8838-C8F0-5F7BAED72C5F}"/>
              </a:ext>
            </a:extLst>
          </p:cNvPr>
          <p:cNvSpPr txBox="1"/>
          <p:nvPr/>
        </p:nvSpPr>
        <p:spPr>
          <a:xfrm>
            <a:off x="7575185" y="2087748"/>
            <a:ext cx="1197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  <a:latin typeface="+mj-lt"/>
              </a:rPr>
              <a:t>Projections</a:t>
            </a:r>
            <a:endParaRPr lang="en-GB" sz="1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52DAF02A-9325-E9E3-52E0-28A164F3AFF4}"/>
              </a:ext>
            </a:extLst>
          </p:cNvPr>
          <p:cNvSpPr txBox="1">
            <a:spLocks/>
          </p:cNvSpPr>
          <p:nvPr/>
        </p:nvSpPr>
        <p:spPr>
          <a:xfrm>
            <a:off x="609602" y="2382858"/>
            <a:ext cx="3825538" cy="24308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1800" b="1" dirty="0">
                <a:solidFill>
                  <a:srgbClr val="3399FF"/>
                </a:solidFill>
              </a:rPr>
              <a:t>Spin phase advance due to hor. bending</a:t>
            </a:r>
            <a:r>
              <a:rPr lang="en-US" sz="1800" dirty="0"/>
              <a:t> </a:t>
            </a:r>
            <a:r>
              <a:rPr lang="en-US" sz="1800" b="1" dirty="0">
                <a:latin typeface="Symbol" panose="05050102010706020507" pitchFamily="18" charset="2"/>
              </a:rPr>
              <a:t>F</a:t>
            </a:r>
            <a:r>
              <a:rPr lang="en-US" sz="1800" b="1" baseline="-25000" dirty="0"/>
              <a:t>s</a:t>
            </a:r>
            <a:r>
              <a:rPr lang="en-US" sz="1800" b="1" dirty="0"/>
              <a:t> = 4.97 </a:t>
            </a:r>
            <a:r>
              <a:rPr lang="en-US" sz="1800" dirty="0"/>
              <a:t>[2</a:t>
            </a:r>
            <a:r>
              <a:rPr lang="en-US" sz="1800" dirty="0">
                <a:latin typeface="Symbol" panose="05050102010706020507" pitchFamily="18" charset="2"/>
              </a:rPr>
              <a:t>p</a:t>
            </a:r>
            <a:r>
              <a:rPr lang="en-US" sz="1800" dirty="0"/>
              <a:t>].</a:t>
            </a:r>
            <a:endParaRPr lang="en-US" sz="1800" b="1" dirty="0"/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endParaRPr lang="en-US" sz="1800" dirty="0"/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1800" b="1" dirty="0"/>
              <a:t>Vertical bends </a:t>
            </a:r>
            <a:r>
              <a:rPr lang="en-US" sz="1800" dirty="0"/>
              <a:t>at the end of line </a:t>
            </a:r>
            <a:r>
              <a:rPr lang="en-US" sz="1800" b="1" dirty="0">
                <a:solidFill>
                  <a:srgbClr val="3399FF"/>
                </a:solidFill>
              </a:rPr>
              <a:t>almost restore P vector to vertical</a:t>
            </a:r>
            <a:r>
              <a:rPr lang="en-US" sz="1800" dirty="0"/>
              <a:t>, because spin phase advance remains close to the integer.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353071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AB1E0-001E-DD18-67BB-ECC4A1066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spread and jitter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2F72C-97FD-8B02-6EE1-FA8417C81C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465" y="1124700"/>
            <a:ext cx="5853585" cy="2033771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Current assumptions for energy spread and jitter at the end of the </a:t>
            </a:r>
            <a:r>
              <a:rPr lang="en-US" sz="2000" dirty="0" err="1"/>
              <a:t>linac</a:t>
            </a:r>
            <a:r>
              <a:rPr lang="en-US" sz="2000" dirty="0"/>
              <a:t>:</a:t>
            </a:r>
          </a:p>
          <a:p>
            <a:pPr marL="363538" lvl="1" indent="-363538"/>
            <a:r>
              <a:rPr lang="en-GB" sz="1800" b="1" dirty="0">
                <a:solidFill>
                  <a:srgbClr val="3399FF"/>
                </a:solidFill>
              </a:rPr>
              <a:t>RMS energy spread </a:t>
            </a:r>
            <a:r>
              <a:rPr lang="en-GB" sz="1800" b="1" dirty="0">
                <a:solidFill>
                  <a:srgbClr val="3399FF"/>
                </a:solidFill>
                <a:latin typeface="Symbol" panose="05050102010706020507" pitchFamily="18" charset="2"/>
              </a:rPr>
              <a:t>s</a:t>
            </a:r>
            <a:r>
              <a:rPr lang="en-GB" sz="1800" b="1" baseline="-25000" dirty="0">
                <a:solidFill>
                  <a:srgbClr val="3399FF"/>
                </a:solidFill>
              </a:rPr>
              <a:t>s</a:t>
            </a:r>
            <a:r>
              <a:rPr lang="en-GB" sz="1800" b="1" dirty="0">
                <a:solidFill>
                  <a:srgbClr val="3399FF"/>
                </a:solidFill>
              </a:rPr>
              <a:t> = 0.01%</a:t>
            </a:r>
            <a:r>
              <a:rPr lang="en-GB" sz="1800" dirty="0"/>
              <a:t>.</a:t>
            </a:r>
          </a:p>
          <a:p>
            <a:pPr marL="363538" lvl="1" indent="-363538"/>
            <a:r>
              <a:rPr lang="en-GB" sz="1800" b="1" dirty="0">
                <a:solidFill>
                  <a:srgbClr val="3399FF"/>
                </a:solidFill>
              </a:rPr>
              <a:t>Energy jitter </a:t>
            </a:r>
            <a:r>
              <a:rPr lang="en-GB" sz="1800" b="1" dirty="0">
                <a:solidFill>
                  <a:srgbClr val="3399FF"/>
                </a:solidFill>
                <a:latin typeface="Symbol" panose="05050102010706020507" pitchFamily="18" charset="2"/>
              </a:rPr>
              <a:t>d</a:t>
            </a:r>
            <a:r>
              <a:rPr lang="en-GB" sz="1800" b="1" baseline="-25000" dirty="0">
                <a:solidFill>
                  <a:srgbClr val="3399FF"/>
                </a:solidFill>
              </a:rPr>
              <a:t>s</a:t>
            </a:r>
            <a:r>
              <a:rPr lang="en-GB" sz="1800" b="1" dirty="0">
                <a:solidFill>
                  <a:srgbClr val="3399FF"/>
                </a:solidFill>
              </a:rPr>
              <a:t> = 0.03% </a:t>
            </a:r>
            <a:r>
              <a:rPr lang="en-GB" sz="1800" dirty="0">
                <a:sym typeface="Wingdings" panose="05000000000000000000" pitchFamily="2" charset="2"/>
              </a:rPr>
              <a:t> assuming this corresponds to 2</a:t>
            </a:r>
            <a:r>
              <a:rPr lang="en-GB" sz="1800" dirty="0">
                <a:latin typeface="Symbol" panose="05050102010706020507" pitchFamily="18" charset="2"/>
                <a:sym typeface="Wingdings" panose="05000000000000000000" pitchFamily="2" charset="2"/>
              </a:rPr>
              <a:t>s </a:t>
            </a:r>
            <a:r>
              <a:rPr lang="en-GB" sz="1800" dirty="0">
                <a:sym typeface="Wingdings" panose="05000000000000000000" pitchFamily="2" charset="2"/>
              </a:rPr>
              <a:t>(2xRMS).</a:t>
            </a:r>
            <a:endParaRPr lang="en-GB" sz="1800" dirty="0"/>
          </a:p>
          <a:p>
            <a:pPr marL="363538" lvl="1" indent="-363538"/>
            <a:r>
              <a:rPr lang="en-GB" sz="1800" dirty="0"/>
              <a:t>Effective total </a:t>
            </a:r>
            <a:r>
              <a:rPr lang="en-GB" sz="1800" b="1" dirty="0">
                <a:solidFill>
                  <a:srgbClr val="3399FF"/>
                </a:solidFill>
              </a:rPr>
              <a:t>a</a:t>
            </a:r>
            <a:r>
              <a:rPr lang="en-GB" sz="1800" b="1" dirty="0">
                <a:solidFill>
                  <a:srgbClr val="3399FF"/>
                </a:solidFill>
                <a:latin typeface="Symbol" panose="05050102010706020507" pitchFamily="18" charset="2"/>
              </a:rPr>
              <a:t>g</a:t>
            </a:r>
            <a:r>
              <a:rPr lang="en-GB" sz="1800" b="1" dirty="0">
                <a:solidFill>
                  <a:srgbClr val="3399FF"/>
                </a:solidFill>
              </a:rPr>
              <a:t> spread</a:t>
            </a:r>
            <a:r>
              <a:rPr lang="en-GB" sz="1800" dirty="0"/>
              <a:t> </a:t>
            </a:r>
            <a:r>
              <a:rPr lang="en-GB" sz="1800" dirty="0">
                <a:solidFill>
                  <a:srgbClr val="3399FF"/>
                </a:solidFill>
              </a:rPr>
              <a:t>= </a:t>
            </a:r>
            <a:r>
              <a:rPr lang="en-GB" sz="1800" b="1" dirty="0">
                <a:solidFill>
                  <a:srgbClr val="3399FF"/>
                </a:solidFill>
              </a:rPr>
              <a:t>0.082 (RMS).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1645CA-2582-2F1A-FA6A-AC0A4CCD37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0050" y="646126"/>
            <a:ext cx="5591049" cy="3880284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9CCDCCB-78B2-F35F-D7CC-690007EA3B97}"/>
              </a:ext>
            </a:extLst>
          </p:cNvPr>
          <p:cNvSpPr txBox="1">
            <a:spLocks/>
          </p:cNvSpPr>
          <p:nvPr/>
        </p:nvSpPr>
        <p:spPr>
          <a:xfrm>
            <a:off x="626465" y="3158471"/>
            <a:ext cx="5968800" cy="26092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2000" dirty="0"/>
              <a:t>With those assumptions, the transmission of the </a:t>
            </a:r>
            <a:r>
              <a:rPr lang="en-US" sz="2000" b="1" dirty="0">
                <a:solidFill>
                  <a:srgbClr val="3399FF"/>
                </a:solidFill>
              </a:rPr>
              <a:t>vertical polarization component is ~0.97 </a:t>
            </a:r>
            <a:r>
              <a:rPr lang="en-US" sz="2000" dirty="0"/>
              <a:t>on average for both lines.</a:t>
            </a:r>
          </a:p>
          <a:p>
            <a:pPr marL="363538" lvl="1" indent="-363538" fontAlgn="auto">
              <a:spcAft>
                <a:spcPts val="0"/>
              </a:spcAft>
            </a:pPr>
            <a:r>
              <a:rPr lang="en-US" sz="1800" dirty="0"/>
              <a:t>Numerical convolution of transmission versus a</a:t>
            </a:r>
            <a:r>
              <a:rPr lang="en-US" sz="1800" dirty="0">
                <a:latin typeface="Symbol" panose="05050102010706020507" pitchFamily="18" charset="2"/>
              </a:rPr>
              <a:t>g</a:t>
            </a:r>
            <a:r>
              <a:rPr lang="en-US" sz="1800" dirty="0"/>
              <a:t> and of a</a:t>
            </a:r>
            <a:r>
              <a:rPr lang="en-US" sz="1800" dirty="0">
                <a:latin typeface="Symbol" panose="05050102010706020507" pitchFamily="18" charset="2"/>
              </a:rPr>
              <a:t>g</a:t>
            </a:r>
            <a:r>
              <a:rPr lang="en-US" sz="1800" dirty="0"/>
              <a:t> distribution.</a:t>
            </a:r>
          </a:p>
          <a:p>
            <a:pPr marL="0" indent="-12700" fontAlgn="auto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000" dirty="0"/>
              <a:t>The </a:t>
            </a:r>
            <a:r>
              <a:rPr lang="en-US" sz="2000" b="1" dirty="0">
                <a:solidFill>
                  <a:srgbClr val="3399FF"/>
                </a:solidFill>
              </a:rPr>
              <a:t>optimum energy </a:t>
            </a:r>
            <a:r>
              <a:rPr lang="en-US" sz="2000" dirty="0"/>
              <a:t>corresponds to a </a:t>
            </a:r>
            <a:r>
              <a:rPr lang="en-US" sz="2000" b="1" dirty="0">
                <a:solidFill>
                  <a:srgbClr val="3399FF"/>
                </a:solidFill>
              </a:rPr>
              <a:t>spin tune at booster injection of 45.1</a:t>
            </a:r>
            <a:r>
              <a:rPr lang="en-US" sz="2000" dirty="0"/>
              <a:t>: a bit too low…?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347A44-C43C-3696-76F3-6B888676740B}"/>
              </a:ext>
            </a:extLst>
          </p:cNvPr>
          <p:cNvSpPr txBox="1"/>
          <p:nvPr/>
        </p:nvSpPr>
        <p:spPr>
          <a:xfrm>
            <a:off x="6961846" y="4731580"/>
            <a:ext cx="47590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  <a:latin typeface="+mj-lt"/>
              </a:rPr>
              <a:t>Vertical component of the polarization at the end of </a:t>
            </a:r>
            <a:r>
              <a:rPr lang="en-US" sz="1600" b="1" dirty="0">
                <a:solidFill>
                  <a:srgbClr val="0000FF"/>
                </a:solidFill>
                <a:latin typeface="+mj-lt"/>
              </a:rPr>
              <a:t>Line 1</a:t>
            </a:r>
            <a:r>
              <a:rPr lang="en-US" sz="1600" dirty="0">
                <a:solidFill>
                  <a:srgbClr val="002060"/>
                </a:solidFill>
                <a:latin typeface="+mj-lt"/>
              </a:rPr>
              <a:t> and 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Line 2</a:t>
            </a:r>
            <a:r>
              <a:rPr lang="en-US" sz="1600" dirty="0">
                <a:solidFill>
                  <a:srgbClr val="002060"/>
                </a:solidFill>
                <a:latin typeface="+mj-lt"/>
              </a:rPr>
              <a:t> (transmission) as a function of a</a:t>
            </a:r>
            <a:r>
              <a:rPr lang="en-US" sz="1600" dirty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sz="1600" dirty="0">
                <a:solidFill>
                  <a:srgbClr val="002060"/>
                </a:solidFill>
                <a:latin typeface="+mj-lt"/>
              </a:rPr>
              <a:t> and </a:t>
            </a:r>
            <a:r>
              <a:rPr lang="en-US" sz="1600" b="1" dirty="0">
                <a:solidFill>
                  <a:srgbClr val="008E40"/>
                </a:solidFill>
                <a:latin typeface="+mj-lt"/>
              </a:rPr>
              <a:t>a</a:t>
            </a:r>
            <a:r>
              <a:rPr lang="en-US" sz="1600" b="1" dirty="0">
                <a:solidFill>
                  <a:srgbClr val="008E40"/>
                </a:solidFill>
                <a:latin typeface="Symbol" panose="05050102010706020507" pitchFamily="18" charset="2"/>
              </a:rPr>
              <a:t>g</a:t>
            </a:r>
            <a:r>
              <a:rPr lang="en-US" sz="1600" b="1" dirty="0">
                <a:solidFill>
                  <a:srgbClr val="008E40"/>
                </a:solidFill>
                <a:latin typeface="+mj-lt"/>
              </a:rPr>
              <a:t> distribution </a:t>
            </a:r>
            <a:r>
              <a:rPr lang="en-US" sz="1600" dirty="0">
                <a:latin typeface="+mj-lt"/>
              </a:rPr>
              <a:t>(E spread + jitter).</a:t>
            </a:r>
            <a:endParaRPr lang="en-GB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4516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FA5F1-6D0E-A72B-3273-2BD728F86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8136344" cy="714265"/>
          </a:xfrm>
        </p:spPr>
        <p:txBody>
          <a:bodyPr>
            <a:normAutofit/>
          </a:bodyPr>
          <a:lstStyle/>
          <a:p>
            <a:r>
              <a:rPr lang="en-US" dirty="0"/>
              <a:t>Impact of coordinate system rotation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6A8305-79B2-352D-19ED-44A669A652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58119"/>
            <a:ext cx="10287024" cy="4525963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dirty="0"/>
              <a:t>Uncertainty on the coordinate system rotation implies that the direction of the vertical polarization component in the booster may differ by ~10</a:t>
            </a:r>
            <a:r>
              <a:rPr lang="en-US" dirty="0">
                <a:sym typeface="Symbol" panose="05050102010706020507" pitchFamily="18" charset="2"/>
              </a:rPr>
              <a:t></a:t>
            </a:r>
            <a:r>
              <a:rPr lang="en-US" dirty="0"/>
              <a:t> for line 1 (close to negligible for line 2) which would </a:t>
            </a:r>
            <a:r>
              <a:rPr lang="en-US" b="1" dirty="0">
                <a:solidFill>
                  <a:srgbClr val="FF0000"/>
                </a:solidFill>
              </a:rPr>
              <a:t>reduce the vertical polarization by a few %.</a:t>
            </a:r>
          </a:p>
          <a:p>
            <a:pPr marL="36513" indent="0">
              <a:buNone/>
            </a:pPr>
            <a:endParaRPr lang="en-US" dirty="0"/>
          </a:p>
          <a:p>
            <a:pPr marL="36513" indent="0">
              <a:buNone/>
            </a:pPr>
            <a:endParaRPr lang="en-US" dirty="0"/>
          </a:p>
          <a:p>
            <a:pPr marL="36513" indent="0">
              <a:buNone/>
            </a:pP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14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5D6DC-A692-C83A-294C-ADB17E077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94E6F-0CF9-8869-5679-266A13E65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258119"/>
            <a:ext cx="10824694" cy="4283155"/>
          </a:xfrm>
        </p:spPr>
        <p:txBody>
          <a:bodyPr>
            <a:normAutofit/>
          </a:bodyPr>
          <a:lstStyle/>
          <a:p>
            <a:r>
              <a:rPr lang="en-US" b="1" dirty="0"/>
              <a:t>Transport of the vertical polarization </a:t>
            </a:r>
            <a:r>
              <a:rPr lang="en-US" dirty="0"/>
              <a:t>in the transfer line from </a:t>
            </a:r>
            <a:r>
              <a:rPr lang="en-US" dirty="0" err="1"/>
              <a:t>linac</a:t>
            </a:r>
            <a:r>
              <a:rPr lang="en-US" dirty="0"/>
              <a:t> to booster seems to be possible with </a:t>
            </a:r>
            <a:r>
              <a:rPr lang="en-US" b="1" dirty="0"/>
              <a:t>good transmission </a:t>
            </a:r>
            <a:r>
              <a:rPr lang="en-US" dirty="0"/>
              <a:t>without special devices (spin rotators).</a:t>
            </a:r>
          </a:p>
          <a:p>
            <a:endParaRPr lang="en-US" dirty="0"/>
          </a:p>
          <a:p>
            <a:r>
              <a:rPr lang="en-US" dirty="0"/>
              <a:t>As soon as a proper optics becomes available, the study should be refined by particle distribution tracking.</a:t>
            </a:r>
          </a:p>
          <a:p>
            <a:endParaRPr lang="en-US" dirty="0"/>
          </a:p>
          <a:p>
            <a:r>
              <a:rPr lang="en-US" dirty="0"/>
              <a:t>The coordinate system rotation should be double-checked for polarization transport.</a:t>
            </a:r>
          </a:p>
        </p:txBody>
      </p:sp>
    </p:spTree>
    <p:extLst>
      <p:ext uri="{BB962C8B-B14F-4D97-AF65-F5344CB8AC3E}">
        <p14:creationId xmlns:p14="http://schemas.microsoft.com/office/powerpoint/2010/main" val="2851049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>
            <a:extLst>
              <a:ext uri="{FF2B5EF4-FFF2-40B4-BE49-F238E27FC236}">
                <a16:creationId xmlns:a16="http://schemas.microsoft.com/office/drawing/2014/main" id="{D8F06EEB-DE57-8E4A-A9EC-42446B78D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0965" y="2814520"/>
            <a:ext cx="3273672" cy="95410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800" i="1" dirty="0">
                <a:solidFill>
                  <a:schemeClr val="accent6">
                    <a:lumMod val="50000"/>
                  </a:schemeClr>
                </a:solidFill>
                <a:latin typeface="Calibri" charset="0"/>
              </a:rPr>
              <a:t>Jorg Wenninger</a:t>
            </a:r>
          </a:p>
          <a:p>
            <a:pPr algn="ctr"/>
            <a:r>
              <a:rPr lang="en-US" i="1" dirty="0">
                <a:solidFill>
                  <a:schemeClr val="accent6">
                    <a:lumMod val="50000"/>
                  </a:schemeClr>
                </a:solidFill>
                <a:latin typeface="Calibri" charset="0"/>
              </a:rPr>
              <a:t>BE-OP-LHC</a:t>
            </a:r>
          </a:p>
          <a:p>
            <a:pPr algn="ctr"/>
            <a:endParaRPr lang="en-US" sz="1000" i="1" dirty="0">
              <a:solidFill>
                <a:schemeClr val="accent6">
                  <a:lumMod val="50000"/>
                </a:schemeClr>
              </a:solidFill>
              <a:latin typeface="Calibri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9372C5-BC58-6B4E-B0F8-C2D957A0E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9730" y="783865"/>
            <a:ext cx="10561375" cy="769441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6">
                    <a:lumMod val="50000"/>
                  </a:schemeClr>
                </a:solidFill>
                <a:latin typeface="Calibri" charset="0"/>
              </a:rPr>
              <a:t>Polarization transport from </a:t>
            </a:r>
            <a:r>
              <a:rPr lang="en-US" sz="4400" b="1" dirty="0" err="1">
                <a:solidFill>
                  <a:schemeClr val="accent6">
                    <a:lumMod val="50000"/>
                  </a:schemeClr>
                </a:solidFill>
                <a:latin typeface="Calibri" charset="0"/>
              </a:rPr>
              <a:t>linac</a:t>
            </a:r>
            <a:r>
              <a:rPr lang="en-US" sz="4400" b="1" dirty="0">
                <a:solidFill>
                  <a:schemeClr val="accent6">
                    <a:lumMod val="50000"/>
                  </a:schemeClr>
                </a:solidFill>
                <a:latin typeface="Calibri" charset="0"/>
              </a:rPr>
              <a:t> to booster</a:t>
            </a:r>
          </a:p>
        </p:txBody>
      </p:sp>
      <p:sp>
        <p:nvSpPr>
          <p:cNvPr id="2" name="Rectangle 8">
            <a:extLst>
              <a:ext uri="{FF2B5EF4-FFF2-40B4-BE49-F238E27FC236}">
                <a16:creationId xmlns:a16="http://schemas.microsoft.com/office/drawing/2014/main" id="{2D8AE213-1DF8-4A8A-9FC4-F16A2AADD7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755" y="4727076"/>
            <a:ext cx="9294010" cy="538609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Calibri" charset="0"/>
              </a:rPr>
              <a:t>Acknowledgements: P. </a:t>
            </a:r>
            <a:r>
              <a:rPr lang="en-US" sz="2000" i="1" dirty="0" err="1">
                <a:solidFill>
                  <a:schemeClr val="accent6">
                    <a:lumMod val="50000"/>
                  </a:schemeClr>
                </a:solidFill>
                <a:latin typeface="Calibri" charset="0"/>
              </a:rPr>
              <a:t>Arutia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Calibri" charset="0"/>
              </a:rPr>
              <a:t> (transfer line model)</a:t>
            </a:r>
            <a:endParaRPr lang="en-US" sz="1400" i="1" dirty="0">
              <a:solidFill>
                <a:schemeClr val="accent6">
                  <a:lumMod val="50000"/>
                </a:schemeClr>
              </a:solidFill>
              <a:latin typeface="Calibri" charset="0"/>
            </a:endParaRPr>
          </a:p>
          <a:p>
            <a:endParaRPr lang="en-US" sz="800" i="1" dirty="0">
              <a:solidFill>
                <a:schemeClr val="accent6">
                  <a:lumMod val="50000"/>
                </a:schemeClr>
              </a:solidFill>
              <a:latin typeface="Calibri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5D0E37-0AAB-1596-E6E3-CC0356436D74}"/>
              </a:ext>
            </a:extLst>
          </p:cNvPr>
          <p:cNvSpPr txBox="1"/>
          <p:nvPr/>
        </p:nvSpPr>
        <p:spPr>
          <a:xfrm>
            <a:off x="2885012" y="1812076"/>
            <a:ext cx="6085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Towards injection of polarized beams</a:t>
            </a:r>
            <a:endParaRPr lang="en-GB" sz="28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12943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AAC4B9-609C-30CD-5A5A-180C6B8C1E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E08E6-1533-B00C-DF12-B4B965045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 line </a:t>
            </a:r>
            <a:r>
              <a:rPr lang="en-US" dirty="0" err="1"/>
              <a:t>linac</a:t>
            </a:r>
            <a:r>
              <a:rPr lang="en-US" dirty="0"/>
              <a:t> - booster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EC121D-9070-B903-6622-AF8B43D08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258118"/>
            <a:ext cx="6024068" cy="4475182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US" sz="2000" dirty="0"/>
              <a:t>Transport line of the 20 GeV beams from the end of the </a:t>
            </a:r>
            <a:r>
              <a:rPr lang="en-US" sz="2000" dirty="0" err="1"/>
              <a:t>linac</a:t>
            </a:r>
            <a:r>
              <a:rPr lang="en-US" sz="2000" dirty="0"/>
              <a:t> to the booster.</a:t>
            </a:r>
          </a:p>
          <a:p>
            <a:pPr marL="450850" lvl="1" indent="-363538"/>
            <a:r>
              <a:rPr lang="en-US" sz="1800" b="1" dirty="0"/>
              <a:t>E = 20 GeV, </a:t>
            </a:r>
            <a:r>
              <a:rPr lang="en-US" sz="1800" b="1" dirty="0">
                <a:latin typeface="Symbol" panose="05050102010706020507" pitchFamily="18" charset="2"/>
              </a:rPr>
              <a:t>n</a:t>
            </a:r>
            <a:r>
              <a:rPr lang="en-US" sz="1800" b="1" baseline="-25000" dirty="0"/>
              <a:t>s</a:t>
            </a:r>
            <a:r>
              <a:rPr lang="en-US" sz="1800" b="1" dirty="0"/>
              <a:t> = a</a:t>
            </a:r>
            <a:r>
              <a:rPr lang="en-US" sz="1800" b="1" dirty="0">
                <a:latin typeface="Symbol" panose="05050102010706020507" pitchFamily="18" charset="2"/>
              </a:rPr>
              <a:t>g</a:t>
            </a:r>
            <a:r>
              <a:rPr lang="en-US" sz="1800" b="1" dirty="0"/>
              <a:t> = 45.388</a:t>
            </a:r>
          </a:p>
          <a:p>
            <a:pPr marL="0" indent="-12700">
              <a:spcBef>
                <a:spcPts val="1200"/>
              </a:spcBef>
              <a:buNone/>
            </a:pPr>
            <a:r>
              <a:rPr lang="en-US" sz="2000" b="1" dirty="0">
                <a:solidFill>
                  <a:srgbClr val="FF0000"/>
                </a:solidFill>
              </a:rPr>
              <a:t>No optics is available </a:t>
            </a:r>
            <a:r>
              <a:rPr lang="en-US" sz="2000" dirty="0"/>
              <a:t>for now, only the </a:t>
            </a:r>
            <a:r>
              <a:rPr lang="en-US" sz="2000" b="1" dirty="0">
                <a:solidFill>
                  <a:srgbClr val="3399FF"/>
                </a:solidFill>
              </a:rPr>
              <a:t>line geometry </a:t>
            </a:r>
            <a:r>
              <a:rPr lang="en-US" sz="2000" dirty="0"/>
              <a:t>(</a:t>
            </a:r>
            <a:r>
              <a:rPr lang="en-US" sz="2000" dirty="0">
                <a:sym typeface="Wingdings" panose="05000000000000000000" pitchFamily="2" charset="2"/>
              </a:rPr>
              <a:t>bending) is defined.</a:t>
            </a:r>
          </a:p>
          <a:p>
            <a:pPr marL="450850" lvl="1" indent="-363538">
              <a:spcBef>
                <a:spcPts val="400"/>
              </a:spcBef>
            </a:pPr>
            <a:r>
              <a:rPr lang="en-US" sz="1800" dirty="0">
                <a:sym typeface="Wingdings" panose="05000000000000000000" pitchFamily="2" charset="2"/>
              </a:rPr>
              <a:t>No proper particle tracking possible.</a:t>
            </a:r>
          </a:p>
          <a:p>
            <a:pPr marL="0" indent="-12700">
              <a:spcBef>
                <a:spcPts val="1200"/>
              </a:spcBef>
              <a:buNone/>
            </a:pPr>
            <a:r>
              <a:rPr lang="en-US" sz="2000" dirty="0">
                <a:sym typeface="Wingdings" panose="05000000000000000000" pitchFamily="2" charset="2"/>
              </a:rPr>
              <a:t>To begin the </a:t>
            </a:r>
            <a:r>
              <a:rPr lang="en-US" sz="2000" b="1" dirty="0">
                <a:sym typeface="Wingdings" panose="05000000000000000000" pitchFamily="2" charset="2"/>
              </a:rPr>
              <a:t>investigations</a:t>
            </a:r>
            <a:r>
              <a:rPr lang="en-US" sz="2000" dirty="0">
                <a:sym typeface="Wingdings" panose="05000000000000000000" pitchFamily="2" charset="2"/>
              </a:rPr>
              <a:t> for the</a:t>
            </a:r>
            <a:r>
              <a:rPr lang="en-US" sz="2000" dirty="0">
                <a:solidFill>
                  <a:srgbClr val="3399FF"/>
                </a:solidFill>
                <a:sym typeface="Wingdings" panose="05000000000000000000" pitchFamily="2" charset="2"/>
              </a:rPr>
              <a:t> </a:t>
            </a:r>
            <a:r>
              <a:rPr lang="en-US" sz="2000" b="1" dirty="0">
                <a:solidFill>
                  <a:srgbClr val="3399FF"/>
                </a:solidFill>
                <a:sym typeface="Wingdings" panose="05000000000000000000" pitchFamily="2" charset="2"/>
              </a:rPr>
              <a:t>injection of polarized beams</a:t>
            </a:r>
            <a:r>
              <a:rPr lang="en-US" sz="2000" dirty="0">
                <a:solidFill>
                  <a:srgbClr val="3399FF"/>
                </a:solidFill>
                <a:sym typeface="Wingdings" panose="05000000000000000000" pitchFamily="2" charset="2"/>
              </a:rPr>
              <a:t> </a:t>
            </a:r>
            <a:r>
              <a:rPr lang="en-US" sz="2000" dirty="0">
                <a:sym typeface="Wingdings" panose="05000000000000000000" pitchFamily="2" charset="2"/>
              </a:rPr>
              <a:t>(from a special damping ring), it is however possible to track the direction of the polarization vector through the line geometry.</a:t>
            </a:r>
          </a:p>
          <a:p>
            <a:pPr marL="0" indent="-12700">
              <a:spcBef>
                <a:spcPts val="1200"/>
              </a:spcBef>
              <a:buNone/>
            </a:pPr>
            <a:r>
              <a:rPr lang="en-US" sz="2000" u="sng" dirty="0">
                <a:sym typeface="Wingdings" panose="05000000000000000000" pitchFamily="2" charset="2"/>
              </a:rPr>
              <a:t>P. </a:t>
            </a:r>
            <a:r>
              <a:rPr lang="en-US" sz="2000" u="sng" dirty="0" err="1">
                <a:sym typeface="Wingdings" panose="05000000000000000000" pitchFamily="2" charset="2"/>
              </a:rPr>
              <a:t>Arutia</a:t>
            </a:r>
            <a:r>
              <a:rPr lang="en-US" sz="2000" dirty="0">
                <a:sym typeface="Wingdings" panose="05000000000000000000" pitchFamily="2" charset="2"/>
              </a:rPr>
              <a:t> from SY-ABT provided me Xsuite models of the line geometries.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C0034BA-B499-B379-3D48-72D1E146ED6A}"/>
              </a:ext>
            </a:extLst>
          </p:cNvPr>
          <p:cNvGrpSpPr/>
          <p:nvPr/>
        </p:nvGrpSpPr>
        <p:grpSpPr>
          <a:xfrm>
            <a:off x="7132935" y="1258118"/>
            <a:ext cx="4756703" cy="3155595"/>
            <a:chOff x="3745767" y="363675"/>
            <a:chExt cx="5232184" cy="3259301"/>
          </a:xfrm>
        </p:grpSpPr>
        <p:pic>
          <p:nvPicPr>
            <p:cNvPr id="9" name="Google Shape;262;p45">
              <a:extLst>
                <a:ext uri="{FF2B5EF4-FFF2-40B4-BE49-F238E27FC236}">
                  <a16:creationId xmlns:a16="http://schemas.microsoft.com/office/drawing/2014/main" id="{D58741C0-1B70-ED8B-3013-6F9A6A6CC4C8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3745767" y="363675"/>
              <a:ext cx="5232182" cy="3259301"/>
            </a:xfrm>
            <a:prstGeom prst="rect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10" name="Google Shape;264;p45">
              <a:extLst>
                <a:ext uri="{FF2B5EF4-FFF2-40B4-BE49-F238E27FC236}">
                  <a16:creationId xmlns:a16="http://schemas.microsoft.com/office/drawing/2014/main" id="{190EAB36-03B9-6A17-1F39-622DA49544DE}"/>
                </a:ext>
              </a:extLst>
            </p:cNvPr>
            <p:cNvSpPr txBox="1"/>
            <p:nvPr/>
          </p:nvSpPr>
          <p:spPr>
            <a:xfrm>
              <a:off x="7056642" y="383722"/>
              <a:ext cx="1921309" cy="4352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b="1" dirty="0">
                  <a:solidFill>
                    <a:srgbClr val="D60093"/>
                  </a:solidFill>
                  <a:latin typeface="+mj-lt"/>
                </a:rPr>
                <a:t>Horizontal</a:t>
              </a:r>
              <a:endParaRPr b="1" dirty="0">
                <a:solidFill>
                  <a:srgbClr val="D60093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3910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5D89A-32AE-D155-36B0-7F0BED493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 line survey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DC700D-A898-FB7A-3C8B-8B41CA07CE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066093"/>
            <a:ext cx="7895284" cy="4475182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US" sz="2000" dirty="0"/>
              <a:t>Transport 20 GeV beam from end of </a:t>
            </a:r>
            <a:r>
              <a:rPr lang="en-US" sz="2000" dirty="0" err="1"/>
              <a:t>linac</a:t>
            </a:r>
            <a:r>
              <a:rPr lang="en-US" sz="2000" dirty="0"/>
              <a:t> to the booster.</a:t>
            </a:r>
          </a:p>
          <a:p>
            <a:pPr marL="450850" lvl="1" indent="-363538"/>
            <a:r>
              <a:rPr lang="en-US" sz="1800" b="1" dirty="0"/>
              <a:t>E = 20 GeV, </a:t>
            </a:r>
            <a:r>
              <a:rPr lang="en-US" sz="1800" b="1" dirty="0">
                <a:latin typeface="Symbol" panose="05050102010706020507" pitchFamily="18" charset="2"/>
              </a:rPr>
              <a:t>n</a:t>
            </a:r>
            <a:r>
              <a:rPr lang="en-US" sz="1800" b="1" baseline="-25000" dirty="0"/>
              <a:t>s</a:t>
            </a:r>
            <a:r>
              <a:rPr lang="en-US" sz="1800" b="1" dirty="0"/>
              <a:t> = a</a:t>
            </a:r>
            <a:r>
              <a:rPr lang="en-US" sz="1800" b="1" dirty="0">
                <a:latin typeface="Symbol" panose="05050102010706020507" pitchFamily="18" charset="2"/>
              </a:rPr>
              <a:t>g</a:t>
            </a:r>
            <a:r>
              <a:rPr lang="en-US" sz="1800" b="1" dirty="0"/>
              <a:t> = 45.388</a:t>
            </a:r>
          </a:p>
          <a:p>
            <a:pPr marL="0" indent="-279400">
              <a:spcBef>
                <a:spcPts val="1200"/>
              </a:spcBef>
              <a:buNone/>
            </a:pPr>
            <a:r>
              <a:rPr lang="en-US" sz="2000" dirty="0"/>
              <a:t>For convenience, the lines are called ‘</a:t>
            </a:r>
            <a:r>
              <a:rPr lang="en-US" sz="2000" b="1" dirty="0">
                <a:solidFill>
                  <a:srgbClr val="0000FF"/>
                </a:solidFill>
              </a:rPr>
              <a:t>Line 1</a:t>
            </a:r>
            <a:r>
              <a:rPr lang="en-US" sz="2000" dirty="0"/>
              <a:t>’ and ‘</a:t>
            </a:r>
            <a:r>
              <a:rPr lang="en-US" sz="2000" b="1" dirty="0">
                <a:solidFill>
                  <a:srgbClr val="FF0000"/>
                </a:solidFill>
              </a:rPr>
              <a:t>Line 2</a:t>
            </a:r>
            <a:r>
              <a:rPr lang="en-US" sz="2000" dirty="0"/>
              <a:t>’.</a:t>
            </a:r>
            <a:endParaRPr lang="en-US" sz="2100" dirty="0"/>
          </a:p>
          <a:p>
            <a:pPr marL="430212" lvl="1" indent="-342900"/>
            <a:r>
              <a:rPr lang="en-US" sz="1700" dirty="0"/>
              <a:t>Line 1 (blue) always bends horizontally in the same direction.</a:t>
            </a:r>
          </a:p>
          <a:p>
            <a:pPr marL="0" indent="-12700">
              <a:spcBef>
                <a:spcPts val="1200"/>
              </a:spcBef>
              <a:buNone/>
            </a:pPr>
            <a:r>
              <a:rPr lang="en-US" sz="2000" dirty="0"/>
              <a:t>The major part of the ~4.5 km line is </a:t>
            </a:r>
            <a:r>
              <a:rPr lang="en-US" sz="2000" b="1" dirty="0">
                <a:solidFill>
                  <a:srgbClr val="3399FF"/>
                </a:solidFill>
              </a:rPr>
              <a:t>common for e+ and e-</a:t>
            </a:r>
            <a:r>
              <a:rPr lang="en-US" sz="2000" dirty="0"/>
              <a:t>, two distinct branches in the second part.</a:t>
            </a:r>
          </a:p>
          <a:p>
            <a:pPr marL="450850" lvl="1" indent="-363538"/>
            <a:r>
              <a:rPr lang="en-US" sz="1700" dirty="0"/>
              <a:t>Line 2: the bending switches sign in the last section of the line.</a:t>
            </a:r>
          </a:p>
          <a:p>
            <a:pPr marL="450850" lvl="1" indent="-363538"/>
            <a:r>
              <a:rPr lang="en-US" sz="1700" b="1" dirty="0">
                <a:solidFill>
                  <a:srgbClr val="3399FF"/>
                </a:solidFill>
              </a:rPr>
              <a:t>Line 1: ~180 deg total deflection, Line 2: little effective deflection.</a:t>
            </a:r>
          </a:p>
          <a:p>
            <a:pPr marL="450850" lvl="1" indent="-363538"/>
            <a:r>
              <a:rPr lang="en-US" sz="1700" dirty="0"/>
              <a:t>Consequently, the spin phase advances of the two lines are different.</a:t>
            </a:r>
          </a:p>
          <a:p>
            <a:pPr marL="0" indent="-279400">
              <a:spcBef>
                <a:spcPts val="1200"/>
              </a:spcBef>
              <a:buNone/>
            </a:pPr>
            <a:r>
              <a:rPr lang="en-US" sz="2000" dirty="0"/>
              <a:t>The </a:t>
            </a:r>
            <a:r>
              <a:rPr lang="en-US" sz="2000" b="1" dirty="0">
                <a:solidFill>
                  <a:srgbClr val="3399FF"/>
                </a:solidFill>
              </a:rPr>
              <a:t>vertical bends </a:t>
            </a:r>
            <a:r>
              <a:rPr lang="en-US" sz="2000" dirty="0"/>
              <a:t>are installed at the beginning and at the end of the lines – </a:t>
            </a:r>
            <a:r>
              <a:rPr lang="en-US" sz="2000" b="1" dirty="0"/>
              <a:t>constant slope</a:t>
            </a:r>
            <a:r>
              <a:rPr lang="en-US" sz="2000" dirty="0"/>
              <a:t>. Horizontal bending is in between</a:t>
            </a:r>
            <a:r>
              <a:rPr lang="en-US" sz="2100" dirty="0"/>
              <a:t>.</a:t>
            </a:r>
          </a:p>
          <a:p>
            <a:pPr marL="430212" lvl="1" indent="-342900">
              <a:spcBef>
                <a:spcPts val="400"/>
              </a:spcBef>
            </a:pPr>
            <a:r>
              <a:rPr lang="en-US" sz="1700" dirty="0"/>
              <a:t>Height difference is 230 m.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92AF90-6AC3-6C5A-BE2A-6C2CC63AAF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4584" y="255917"/>
            <a:ext cx="2967814" cy="28680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1FBC89-C2F8-E5B8-BF9E-B51367D75B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6042" y="3236975"/>
            <a:ext cx="3021194" cy="299559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92191AB-5019-E759-C0A0-09D2D983EE78}"/>
              </a:ext>
            </a:extLst>
          </p:cNvPr>
          <p:cNvSpPr txBox="1"/>
          <p:nvPr/>
        </p:nvSpPr>
        <p:spPr>
          <a:xfrm>
            <a:off x="9129995" y="2123230"/>
            <a:ext cx="23427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D60093"/>
                </a:solidFill>
                <a:latin typeface="+mn-lt"/>
              </a:rPr>
              <a:t>MADX/Xsuite line geometry (“survey”)</a:t>
            </a:r>
            <a:endParaRPr lang="en-GB" sz="1400" b="1" dirty="0">
              <a:solidFill>
                <a:srgbClr val="D60093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9355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F3BB0F-4CBC-6F1D-0E72-F862E6EA46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7744B-2135-CD21-7FDC-5DDC98779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Coordinate system rotation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54CB3-3D4B-001B-D164-1436BB7ED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258119"/>
            <a:ext cx="6216093" cy="4525963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A </a:t>
            </a:r>
            <a:r>
              <a:rPr lang="en-US" sz="2000" b="1" dirty="0">
                <a:solidFill>
                  <a:srgbClr val="3399FF"/>
                </a:solidFill>
              </a:rPr>
              <a:t>horizontal dipole </a:t>
            </a:r>
            <a:r>
              <a:rPr lang="en-US" sz="2000" dirty="0"/>
              <a:t>aligned with an </a:t>
            </a:r>
            <a:r>
              <a:rPr lang="en-US" sz="2000" b="1" dirty="0">
                <a:solidFill>
                  <a:srgbClr val="3399FF"/>
                </a:solidFill>
              </a:rPr>
              <a:t>inclination</a:t>
            </a:r>
            <a:r>
              <a:rPr lang="en-US" sz="2000" dirty="0"/>
              <a:t> with respect to the reference frame introduces a </a:t>
            </a:r>
            <a:r>
              <a:rPr lang="en-US" sz="2000" b="1" dirty="0">
                <a:solidFill>
                  <a:srgbClr val="3399FF"/>
                </a:solidFill>
              </a:rPr>
              <a:t>“plane coupling”</a:t>
            </a:r>
            <a:r>
              <a:rPr lang="en-US" sz="2000" dirty="0"/>
              <a:t> similar to a skew quadrupole.</a:t>
            </a:r>
          </a:p>
          <a:p>
            <a:r>
              <a:rPr lang="en-US" sz="1800" dirty="0"/>
              <a:t>Bending angle </a:t>
            </a:r>
            <a:r>
              <a:rPr lang="en-US" sz="1800" dirty="0">
                <a:latin typeface="Symbol" panose="05050102010706020507" pitchFamily="18" charset="2"/>
              </a:rPr>
              <a:t>a</a:t>
            </a:r>
            <a:r>
              <a:rPr lang="en-US" sz="1800" dirty="0"/>
              <a:t>, inclination </a:t>
            </a:r>
            <a:r>
              <a:rPr lang="en-US" sz="1800" dirty="0">
                <a:latin typeface="Symbol" panose="05050102010706020507" pitchFamily="18" charset="2"/>
              </a:rPr>
              <a:t>f</a:t>
            </a:r>
            <a:r>
              <a:rPr lang="en-US" sz="1800" dirty="0"/>
              <a:t> 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b="1" dirty="0">
                <a:sym typeface="Wingdings" panose="05000000000000000000" pitchFamily="2" charset="2"/>
              </a:rPr>
              <a:t>tilt </a:t>
            </a:r>
            <a:r>
              <a:rPr lang="en-US" sz="1800" b="1" dirty="0">
                <a:latin typeface="Symbol" panose="05050102010706020507" pitchFamily="18" charset="2"/>
                <a:sym typeface="Symbol" panose="05050102010706020507" pitchFamily="18" charset="2"/>
              </a:rPr>
              <a:t></a:t>
            </a:r>
            <a:r>
              <a:rPr lang="en-US" sz="1800" b="1" dirty="0">
                <a:sym typeface="Wingdings" panose="05000000000000000000" pitchFamily="2" charset="2"/>
              </a:rPr>
              <a:t> </a:t>
            </a:r>
            <a:r>
              <a:rPr lang="en-US" sz="1800" b="1" dirty="0">
                <a:sym typeface="Symbol" panose="05050102010706020507" pitchFamily="18" charset="2"/>
              </a:rPr>
              <a:t> </a:t>
            </a:r>
            <a:r>
              <a:rPr lang="en-US" sz="1800" b="1" dirty="0">
                <a:latin typeface="Symbol" panose="05050102010706020507" pitchFamily="18" charset="2"/>
              </a:rPr>
              <a:t>a f</a:t>
            </a:r>
            <a:endParaRPr lang="en-US" sz="1800" b="1" dirty="0"/>
          </a:p>
          <a:p>
            <a:pPr marL="36513" indent="0">
              <a:buNone/>
            </a:pPr>
            <a:endParaRPr lang="en-US" sz="2000" dirty="0"/>
          </a:p>
          <a:p>
            <a:pPr marL="36513" indent="0">
              <a:buNone/>
            </a:pPr>
            <a:r>
              <a:rPr lang="en-US" sz="2000" dirty="0"/>
              <a:t>This effect is (can be) ignored for short lines, but it </a:t>
            </a:r>
            <a:r>
              <a:rPr lang="en-US" sz="2000" b="1" dirty="0">
                <a:solidFill>
                  <a:srgbClr val="3399FF"/>
                </a:solidFill>
              </a:rPr>
              <a:t>accumulates for km-long transfer lines </a:t>
            </a:r>
            <a:r>
              <a:rPr lang="en-US" sz="2000" dirty="0"/>
              <a:t>that bend consistently in one direction.</a:t>
            </a:r>
          </a:p>
          <a:p>
            <a:pPr marL="36513" indent="0">
              <a:buNone/>
            </a:pPr>
            <a:endParaRPr lang="en-US" sz="2000" dirty="0"/>
          </a:p>
          <a:p>
            <a:pPr marL="36513" indent="0">
              <a:buNone/>
            </a:pPr>
            <a:r>
              <a:rPr lang="en-US" sz="2000" dirty="0"/>
              <a:t>This leads to a coordinate system “</a:t>
            </a:r>
            <a:r>
              <a:rPr lang="en-US" sz="2000" b="1" dirty="0">
                <a:solidFill>
                  <a:srgbClr val="FF0000"/>
                </a:solidFill>
              </a:rPr>
              <a:t>mismatch</a:t>
            </a:r>
            <a:r>
              <a:rPr lang="en-US" sz="2000" dirty="0"/>
              <a:t>” in the X-Y plane. At the end of a long line, the transfer line coordinate system is rotated </a:t>
            </a:r>
            <a:r>
              <a:rPr lang="en-US" sz="2000" dirty="0" err="1"/>
              <a:t>wrt</a:t>
            </a:r>
            <a:r>
              <a:rPr lang="en-US" sz="2000" dirty="0"/>
              <a:t> receiving ring coordinate system – “coupling”.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687BD9-C335-699C-4312-984A0C5714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5695" y="663840"/>
            <a:ext cx="5366305" cy="36479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9AF672A-A947-26A7-9A6B-06ABAC4617A0}"/>
              </a:ext>
            </a:extLst>
          </p:cNvPr>
          <p:cNvSpPr txBox="1"/>
          <p:nvPr/>
        </p:nvSpPr>
        <p:spPr>
          <a:xfrm>
            <a:off x="7555390" y="4735561"/>
            <a:ext cx="3533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from T.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Risselada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et al, </a:t>
            </a:r>
          </a:p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LHC project report 719 (2004)</a:t>
            </a:r>
            <a:endParaRPr lang="en-GB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52962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05ED4-68BF-C4C6-CBF4-3F9107DC4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Coordinate system rotation – TI8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C9F63-0AEA-236D-7BFC-82F401C55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452" y="1047890"/>
            <a:ext cx="7291433" cy="4525963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This effect is visible in the </a:t>
            </a:r>
            <a:r>
              <a:rPr lang="en-US" sz="1800" b="1" dirty="0">
                <a:solidFill>
                  <a:srgbClr val="3399FF"/>
                </a:solidFill>
              </a:rPr>
              <a:t>~3 km long transfer lines from the SPS to the LHC</a:t>
            </a:r>
            <a:r>
              <a:rPr lang="en-US" sz="1800" dirty="0"/>
              <a:t>, the ring 2 line (TI8) accumulates a </a:t>
            </a:r>
            <a:r>
              <a:rPr lang="en-US" sz="1800" b="1" dirty="0">
                <a:solidFill>
                  <a:srgbClr val="3399FF"/>
                </a:solidFill>
              </a:rPr>
              <a:t>tilt of ~4</a:t>
            </a:r>
            <a:r>
              <a:rPr lang="en-US" sz="1800" b="1" dirty="0">
                <a:solidFill>
                  <a:srgbClr val="3399FF"/>
                </a:solidFill>
                <a:sym typeface="Symbol" panose="05050102010706020507" pitchFamily="18" charset="2"/>
              </a:rPr>
              <a:t></a:t>
            </a:r>
            <a:r>
              <a:rPr lang="en-US" sz="1800" dirty="0"/>
              <a:t>. 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The quadrupoles should be tilted to follow the local coordinate system to avoid “coupling” within the line.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The “coupling” is observed in kick-response measurements of a TL corrector: a H kick couples into the V plane in the LHC (and vice-versa).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This results in ~1-2% emittance growth in LHC (currently below the measurement accuracy).</a:t>
            </a:r>
          </a:p>
        </p:txBody>
      </p:sp>
      <p:pic>
        <p:nvPicPr>
          <p:cNvPr id="11" name="Picture 10" descr="Long shot of a tunnel&#10;&#10;AI-generated content may be incorrect.">
            <a:extLst>
              <a:ext uri="{FF2B5EF4-FFF2-40B4-BE49-F238E27FC236}">
                <a16:creationId xmlns:a16="http://schemas.microsoft.com/office/drawing/2014/main" id="{8C3B3FAF-8246-86C6-C5C3-E85BFCB5CA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466" y="3304187"/>
            <a:ext cx="4039907" cy="30299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E7C5619-83B4-6E0D-7B2A-68AFFB708B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6680" y="196390"/>
            <a:ext cx="3776221" cy="45259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D1B203C-1758-3AE5-EFC8-6415386C6772}"/>
              </a:ext>
            </a:extLst>
          </p:cNvPr>
          <p:cNvSpPr txBox="1"/>
          <p:nvPr/>
        </p:nvSpPr>
        <p:spPr>
          <a:xfrm>
            <a:off x="5759038" y="5584859"/>
            <a:ext cx="2158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</a:rPr>
              <a:t>Tilted quadrupole </a:t>
            </a:r>
          </a:p>
          <a:p>
            <a:r>
              <a:rPr lang="en-US" sz="1400" b="1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</a:rPr>
              <a:t>near the end of TI8</a:t>
            </a:r>
            <a:endParaRPr lang="en-GB" sz="1400" b="1" dirty="0">
              <a:solidFill>
                <a:schemeClr val="tx1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6333C9-96FB-67F5-CF29-1636F08EE895}"/>
              </a:ext>
            </a:extLst>
          </p:cNvPr>
          <p:cNvSpPr txBox="1"/>
          <p:nvPr/>
        </p:nvSpPr>
        <p:spPr>
          <a:xfrm>
            <a:off x="541213" y="4122188"/>
            <a:ext cx="32780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For injection into LHC, this could be cured with skew quadrupoles installed before the injection point (not done) </a:t>
            </a:r>
            <a:endParaRPr lang="en-GB" dirty="0">
              <a:latin typeface="+mj-lt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EFD05BD-B688-B7F5-6C85-5E1946CD567E}"/>
              </a:ext>
            </a:extLst>
          </p:cNvPr>
          <p:cNvCxnSpPr/>
          <p:nvPr/>
        </p:nvCxnSpPr>
        <p:spPr>
          <a:xfrm flipH="1" flipV="1">
            <a:off x="6326430" y="4926795"/>
            <a:ext cx="499265" cy="647058"/>
          </a:xfrm>
          <a:prstGeom prst="straightConnector1">
            <a:avLst/>
          </a:prstGeom>
          <a:ln>
            <a:solidFill>
              <a:schemeClr val="tx1">
                <a:lumMod val="20000"/>
                <a:lumOff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0881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81EB90-E3E9-04D2-4EB5-4C890E5D00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DE4C7-EF76-52C4-6E96-CE538B1DE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Coordinate system rotation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8F271-84F3-FB15-8CAE-12FD592607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086071"/>
            <a:ext cx="5174782" cy="2216909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The dipoles in the </a:t>
            </a:r>
            <a:r>
              <a:rPr lang="en-US" sz="1800" dirty="0" err="1"/>
              <a:t>linac</a:t>
            </a:r>
            <a:r>
              <a:rPr lang="en-US" sz="1800" dirty="0"/>
              <a:t>-booster lines are also inclined. The accumulated bending angles generate a plane tilt like the LHC case.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The tilt of the planes at the line ends is </a:t>
            </a:r>
            <a:r>
              <a:rPr lang="en-US" sz="1800" dirty="0">
                <a:solidFill>
                  <a:srgbClr val="0000FF"/>
                </a:solidFill>
              </a:rPr>
              <a:t>9.9</a:t>
            </a:r>
            <a:r>
              <a:rPr lang="en-US" sz="1800" dirty="0">
                <a:solidFill>
                  <a:srgbClr val="0000FF"/>
                </a:solidFill>
                <a:sym typeface="Symbol" panose="05050102010706020507" pitchFamily="18" charset="2"/>
              </a:rPr>
              <a:t> for line 1</a:t>
            </a:r>
            <a:r>
              <a:rPr lang="en-US" sz="1800" dirty="0"/>
              <a:t>, </a:t>
            </a:r>
            <a:r>
              <a:rPr lang="en-US" sz="1800" dirty="0">
                <a:solidFill>
                  <a:srgbClr val="FF0000"/>
                </a:solidFill>
              </a:rPr>
              <a:t>1.9</a:t>
            </a:r>
            <a:r>
              <a:rPr lang="en-US" sz="1800" dirty="0">
                <a:solidFill>
                  <a:srgbClr val="FF0000"/>
                </a:solidFill>
                <a:sym typeface="Symbol" panose="05050102010706020507" pitchFamily="18" charset="2"/>
              </a:rPr>
              <a:t> for line 2</a:t>
            </a:r>
            <a:r>
              <a:rPr lang="en-US" sz="1800" dirty="0">
                <a:sym typeface="Symbol" panose="05050102010706020507" pitchFamily="18" charset="2"/>
              </a:rPr>
              <a:t>.</a:t>
            </a:r>
          </a:p>
          <a:p>
            <a:r>
              <a:rPr lang="en-US" sz="1600" dirty="0">
                <a:sym typeface="Symbol" panose="05050102010706020507" pitchFamily="18" charset="2"/>
              </a:rPr>
              <a:t>See color coding on plots 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endParaRPr lang="en-GB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77F1A3-E8AC-5AF5-95DF-72DAA103B1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7165" y="0"/>
            <a:ext cx="6216094" cy="29792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3D4D273-BA1F-2FED-E332-8A049E9EE5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5902" y="3076428"/>
            <a:ext cx="6311096" cy="29792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1BD0C03-23AF-F9A3-F304-C1F1222DF7A9}"/>
              </a:ext>
            </a:extLst>
          </p:cNvPr>
          <p:cNvSpPr txBox="1"/>
          <p:nvPr/>
        </p:nvSpPr>
        <p:spPr>
          <a:xfrm>
            <a:off x="10474170" y="89972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+mj-lt"/>
              </a:rPr>
              <a:t>Line 1</a:t>
            </a:r>
            <a:endParaRPr lang="en-GB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D11122-26CD-5E69-5519-05B5BB259D01}"/>
              </a:ext>
            </a:extLst>
          </p:cNvPr>
          <p:cNvSpPr txBox="1"/>
          <p:nvPr/>
        </p:nvSpPr>
        <p:spPr>
          <a:xfrm>
            <a:off x="10491861" y="3151768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+mj-lt"/>
              </a:rPr>
              <a:t>Line 2</a:t>
            </a:r>
            <a:endParaRPr lang="en-GB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E61D50C-A312-83AB-A579-81DAACF8E6B6}"/>
              </a:ext>
            </a:extLst>
          </p:cNvPr>
          <p:cNvSpPr txBox="1">
            <a:spLocks/>
          </p:cNvSpPr>
          <p:nvPr/>
        </p:nvSpPr>
        <p:spPr>
          <a:xfrm>
            <a:off x="611121" y="3362771"/>
            <a:ext cx="5174781" cy="2409158"/>
          </a:xfrm>
          <a:prstGeom prst="rect">
            <a:avLst/>
          </a:prstGeom>
          <a:ln w="28575">
            <a:solidFill>
              <a:srgbClr val="0000FF"/>
            </a:solidFill>
          </a:ln>
        </p:spPr>
        <p:txBody>
          <a:bodyPr vert="horz">
            <a:normAutofit lnSpcReduction="10000"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1800" b="1" dirty="0"/>
              <a:t>DISCLAIMER</a:t>
            </a:r>
            <a:r>
              <a:rPr lang="en-US" sz="1800" dirty="0"/>
              <a:t>:</a:t>
            </a:r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1800" dirty="0"/>
              <a:t>The results presented in the following slide should correspond to the local reference frame at the end of the line. </a:t>
            </a:r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1800" dirty="0"/>
              <a:t>The means that the vertical polarization direction differs from the booster vertical by the angles quoted above.</a:t>
            </a:r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1800" dirty="0"/>
              <a:t>This needs further cross-checks !</a:t>
            </a:r>
          </a:p>
        </p:txBody>
      </p:sp>
    </p:spTree>
    <p:extLst>
      <p:ext uri="{BB962C8B-B14F-4D97-AF65-F5344CB8AC3E}">
        <p14:creationId xmlns:p14="http://schemas.microsoft.com/office/powerpoint/2010/main" val="71520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DBC1E-12BD-BCCA-9104-8D308930B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Polarization tracking for Line 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B3EE39-313F-DC38-DBFC-CFBFB1D242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123079"/>
            <a:ext cx="7745601" cy="1133946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Tracking of the polarization vector – assumed </a:t>
            </a:r>
            <a:r>
              <a:rPr lang="en-US" sz="2000" b="1" dirty="0"/>
              <a:t>vertical at end of the </a:t>
            </a:r>
            <a:r>
              <a:rPr lang="en-US" sz="2000" b="1" dirty="0" err="1"/>
              <a:t>linac</a:t>
            </a:r>
            <a:r>
              <a:rPr lang="en-US" sz="2000" b="1" dirty="0"/>
              <a:t> </a:t>
            </a:r>
            <a:r>
              <a:rPr lang="en-US" sz="2000" dirty="0"/>
              <a:t>– through line 1, a</a:t>
            </a:r>
            <a:r>
              <a:rPr lang="en-US" sz="2000" dirty="0">
                <a:latin typeface="Symbol" panose="05050102010706020507" pitchFamily="18" charset="2"/>
              </a:rPr>
              <a:t>g</a:t>
            </a:r>
            <a:r>
              <a:rPr lang="en-US" sz="2000" dirty="0"/>
              <a:t> = 45.388 (20 GeV).</a:t>
            </a:r>
            <a:endParaRPr lang="en-GB" sz="2000" dirty="0"/>
          </a:p>
        </p:txBody>
      </p:sp>
      <p:pic>
        <p:nvPicPr>
          <p:cNvPr id="7" name="Picture 6" descr="A circular object with lines and dots&#10;&#10;AI-generated content may be incorrect.">
            <a:extLst>
              <a:ext uri="{FF2B5EF4-FFF2-40B4-BE49-F238E27FC236}">
                <a16:creationId xmlns:a16="http://schemas.microsoft.com/office/drawing/2014/main" id="{BF8C68E7-602D-E250-C276-778A27FF76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5036" y="17908"/>
            <a:ext cx="3230548" cy="2995600"/>
          </a:xfrm>
          <a:prstGeom prst="rect">
            <a:avLst/>
          </a:prstGeom>
        </p:spPr>
      </p:pic>
      <p:pic>
        <p:nvPicPr>
          <p:cNvPr id="9" name="Picture 8" descr="A graph of a graph&#10;&#10;AI-generated content may be incorrect.">
            <a:extLst>
              <a:ext uri="{FF2B5EF4-FFF2-40B4-BE49-F238E27FC236}">
                <a16:creationId xmlns:a16="http://schemas.microsoft.com/office/drawing/2014/main" id="{6221229B-CB65-C5CE-9E62-B73A662E35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5037" y="3160165"/>
            <a:ext cx="3230548" cy="30783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A68CF7-E2C8-DEA8-C1F5-C18AB78CC060}"/>
              </a:ext>
            </a:extLst>
          </p:cNvPr>
          <p:cNvSpPr txBox="1"/>
          <p:nvPr/>
        </p:nvSpPr>
        <p:spPr>
          <a:xfrm>
            <a:off x="10785937" y="3160165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+mj-lt"/>
              </a:rPr>
              <a:t>start</a:t>
            </a:r>
            <a:endParaRPr lang="en-GB" sz="16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45D590-00C8-9115-F05D-34890D70439D}"/>
              </a:ext>
            </a:extLst>
          </p:cNvPr>
          <p:cNvSpPr txBox="1"/>
          <p:nvPr/>
        </p:nvSpPr>
        <p:spPr>
          <a:xfrm>
            <a:off x="10391009" y="3505621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C000"/>
                </a:solidFill>
                <a:latin typeface="+mj-lt"/>
              </a:rPr>
              <a:t>end</a:t>
            </a:r>
            <a:endParaRPr lang="en-GB" sz="1600" b="1" dirty="0">
              <a:solidFill>
                <a:srgbClr val="FFC000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88D55D5-2A90-9458-963B-8061865C5BC5}"/>
              </a:ext>
            </a:extLst>
          </p:cNvPr>
          <p:cNvGrpSpPr/>
          <p:nvPr/>
        </p:nvGrpSpPr>
        <p:grpSpPr>
          <a:xfrm>
            <a:off x="4080984" y="2008015"/>
            <a:ext cx="3896861" cy="3761318"/>
            <a:chOff x="2922760" y="2008015"/>
            <a:chExt cx="3896861" cy="376131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7F402EF-61D1-7802-D523-5E44A4D7BF0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2760" y="2008015"/>
              <a:ext cx="3896861" cy="3761318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B662B3E-0928-5265-2CBC-C140B756D291}"/>
                </a:ext>
              </a:extLst>
            </p:cNvPr>
            <p:cNvSpPr txBox="1"/>
            <p:nvPr/>
          </p:nvSpPr>
          <p:spPr>
            <a:xfrm>
              <a:off x="4556039" y="2661283"/>
              <a:ext cx="6303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002060"/>
                  </a:solidFill>
                  <a:latin typeface="+mj-lt"/>
                </a:rPr>
                <a:t>start</a:t>
              </a:r>
              <a:endParaRPr lang="en-GB" sz="1600" b="1" dirty="0">
                <a:solidFill>
                  <a:srgbClr val="002060"/>
                </a:solidFill>
                <a:latin typeface="+mj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9024970-E401-835D-93F7-3EFC944DC0AD}"/>
                </a:ext>
              </a:extLst>
            </p:cNvPr>
            <p:cNvSpPr txBox="1"/>
            <p:nvPr/>
          </p:nvSpPr>
          <p:spPr>
            <a:xfrm>
              <a:off x="5187248" y="3259723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C000"/>
                  </a:solidFill>
                  <a:latin typeface="+mj-lt"/>
                </a:rPr>
                <a:t>end</a:t>
              </a:r>
              <a:endParaRPr lang="en-GB" sz="1600" b="1" dirty="0">
                <a:solidFill>
                  <a:srgbClr val="FFC000"/>
                </a:solidFill>
                <a:latin typeface="+mj-lt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5BC6889B-F35C-BB79-541F-D00EFD081813}"/>
              </a:ext>
            </a:extLst>
          </p:cNvPr>
          <p:cNvSpPr txBox="1"/>
          <p:nvPr/>
        </p:nvSpPr>
        <p:spPr>
          <a:xfrm>
            <a:off x="9318775" y="5584667"/>
            <a:ext cx="54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Y-S</a:t>
            </a:r>
            <a:endParaRPr lang="en-GB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1EE50A-2714-BFA7-F986-7CC41B450593}"/>
              </a:ext>
            </a:extLst>
          </p:cNvPr>
          <p:cNvSpPr txBox="1"/>
          <p:nvPr/>
        </p:nvSpPr>
        <p:spPr>
          <a:xfrm>
            <a:off x="11416238" y="239206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X-S</a:t>
            </a:r>
            <a:endParaRPr lang="en-GB" dirty="0">
              <a:latin typeface="+mj-lt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9A0BAD6-AEB3-8433-B94F-A240DAE88AF7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7977845" y="2257025"/>
            <a:ext cx="917191" cy="1631649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B11FCB0-EF09-DE86-C307-380AE6A041AE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7977845" y="3888674"/>
            <a:ext cx="768100" cy="692476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0A24A0D-32D9-04D2-5B9B-F802C6BE6756}"/>
              </a:ext>
            </a:extLst>
          </p:cNvPr>
          <p:cNvSpPr txBox="1"/>
          <p:nvPr/>
        </p:nvSpPr>
        <p:spPr>
          <a:xfrm>
            <a:off x="7575185" y="2087748"/>
            <a:ext cx="1197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  <a:latin typeface="+mj-lt"/>
              </a:rPr>
              <a:t>Projections</a:t>
            </a:r>
            <a:endParaRPr lang="en-GB" sz="1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E6084FAA-F05B-5013-FB34-E51EC89763D6}"/>
              </a:ext>
            </a:extLst>
          </p:cNvPr>
          <p:cNvSpPr txBox="1">
            <a:spLocks/>
          </p:cNvSpPr>
          <p:nvPr/>
        </p:nvSpPr>
        <p:spPr>
          <a:xfrm>
            <a:off x="609601" y="2382858"/>
            <a:ext cx="3844970" cy="24308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1800" b="1" dirty="0">
                <a:solidFill>
                  <a:srgbClr val="3399FF"/>
                </a:solidFill>
              </a:rPr>
              <a:t>Spin phase advance due to horizonal bending</a:t>
            </a:r>
            <a:r>
              <a:rPr lang="en-US" sz="1800" dirty="0"/>
              <a:t> </a:t>
            </a:r>
            <a:r>
              <a:rPr lang="en-US" sz="1800" b="1" dirty="0">
                <a:latin typeface="Symbol" panose="05050102010706020507" pitchFamily="18" charset="2"/>
              </a:rPr>
              <a:t>F</a:t>
            </a:r>
            <a:r>
              <a:rPr lang="en-US" sz="1800" b="1" baseline="-25000" dirty="0"/>
              <a:t>s</a:t>
            </a:r>
            <a:r>
              <a:rPr lang="en-US" sz="1800" b="1" dirty="0"/>
              <a:t> = 25.2 </a:t>
            </a:r>
            <a:r>
              <a:rPr lang="en-US" sz="1800" dirty="0"/>
              <a:t>[2</a:t>
            </a:r>
            <a:r>
              <a:rPr lang="en-US" sz="1800" dirty="0">
                <a:latin typeface="Symbol" panose="05050102010706020507" pitchFamily="18" charset="2"/>
              </a:rPr>
              <a:t>p</a:t>
            </a:r>
            <a:r>
              <a:rPr lang="en-US" sz="1800" dirty="0"/>
              <a:t>].</a:t>
            </a:r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endParaRPr lang="en-US" sz="1800" dirty="0"/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1800" b="1" dirty="0"/>
              <a:t>Vertical bends </a:t>
            </a:r>
            <a:r>
              <a:rPr lang="en-US" sz="1800" dirty="0"/>
              <a:t>at the end of line </a:t>
            </a:r>
            <a:r>
              <a:rPr lang="en-US" sz="1800" b="1" dirty="0">
                <a:solidFill>
                  <a:srgbClr val="3399FF"/>
                </a:solidFill>
              </a:rPr>
              <a:t>cannot completely restore P vector to vertical</a:t>
            </a:r>
            <a:r>
              <a:rPr lang="en-US" sz="1800" dirty="0"/>
              <a:t>, spin precession not close enough to the integer.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575943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EB0CCD-C4A0-CDC6-1D63-D81B1FE61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graph with lines drawn on it&#10;&#10;AI-generated content may be incorrect.">
            <a:extLst>
              <a:ext uri="{FF2B5EF4-FFF2-40B4-BE49-F238E27FC236}">
                <a16:creationId xmlns:a16="http://schemas.microsoft.com/office/drawing/2014/main" id="{3B3D53A7-2BD1-7736-7A1D-CD886B31FE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6421" y="3072849"/>
            <a:ext cx="3230548" cy="3078369"/>
          </a:xfrm>
          <a:prstGeom prst="rect">
            <a:avLst/>
          </a:prstGeom>
        </p:spPr>
      </p:pic>
      <p:pic>
        <p:nvPicPr>
          <p:cNvPr id="8" name="Picture 7" descr="A circular object with lines and dots&#10;&#10;AI-generated content may be incorrect.">
            <a:extLst>
              <a:ext uri="{FF2B5EF4-FFF2-40B4-BE49-F238E27FC236}">
                <a16:creationId xmlns:a16="http://schemas.microsoft.com/office/drawing/2014/main" id="{D6382494-3238-D63B-88B2-358A9F8721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1283" y="16857"/>
            <a:ext cx="3319809" cy="3078369"/>
          </a:xfrm>
          <a:prstGeom prst="rect">
            <a:avLst/>
          </a:prstGeom>
        </p:spPr>
      </p:pic>
      <p:pic>
        <p:nvPicPr>
          <p:cNvPr id="5" name="Picture 4" descr="A graph with a circular object in the center&#10;&#10;AI-generated content may be incorrect.">
            <a:extLst>
              <a:ext uri="{FF2B5EF4-FFF2-40B4-BE49-F238E27FC236}">
                <a16:creationId xmlns:a16="http://schemas.microsoft.com/office/drawing/2014/main" id="{771201AE-56FB-4A28-C497-000D78764A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510" y="1987329"/>
            <a:ext cx="4013666" cy="38740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5EB120-0D12-A03B-34CD-4E9C4AD12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Polarization tracking for Line 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8325D5-652B-210D-E5CB-430013C7B3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123079"/>
            <a:ext cx="7745601" cy="1133946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Tracking of the polarization vector – assumed </a:t>
            </a:r>
            <a:r>
              <a:rPr lang="en-US" sz="2000" b="1" dirty="0"/>
              <a:t>vertical at end of the </a:t>
            </a:r>
            <a:r>
              <a:rPr lang="en-US" sz="2000" b="1" dirty="0" err="1"/>
              <a:t>linac</a:t>
            </a:r>
            <a:r>
              <a:rPr lang="en-US" sz="2000" b="1" dirty="0"/>
              <a:t> </a:t>
            </a:r>
            <a:r>
              <a:rPr lang="en-US" sz="2000" dirty="0"/>
              <a:t>– through line 1, a</a:t>
            </a:r>
            <a:r>
              <a:rPr lang="en-US" sz="2000" dirty="0">
                <a:latin typeface="Symbol" panose="05050102010706020507" pitchFamily="18" charset="2"/>
              </a:rPr>
              <a:t>g</a:t>
            </a:r>
            <a:r>
              <a:rPr lang="en-US" sz="2000" dirty="0"/>
              <a:t> = 45.388 (20 GeV).</a:t>
            </a:r>
            <a:endParaRPr lang="en-GB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405944-6764-B60F-5902-EEDB3E473AE1}"/>
              </a:ext>
            </a:extLst>
          </p:cNvPr>
          <p:cNvSpPr txBox="1"/>
          <p:nvPr/>
        </p:nvSpPr>
        <p:spPr>
          <a:xfrm>
            <a:off x="10785937" y="3160165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+mj-lt"/>
              </a:rPr>
              <a:t>start</a:t>
            </a:r>
            <a:endParaRPr lang="en-GB" sz="16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56EB79-B545-E75B-CE94-E951344B6563}"/>
              </a:ext>
            </a:extLst>
          </p:cNvPr>
          <p:cNvSpPr txBox="1"/>
          <p:nvPr/>
        </p:nvSpPr>
        <p:spPr>
          <a:xfrm>
            <a:off x="10785937" y="3354320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C000"/>
                </a:solidFill>
                <a:latin typeface="+mj-lt"/>
              </a:rPr>
              <a:t>end</a:t>
            </a:r>
            <a:endParaRPr lang="en-GB" sz="1600" b="1" dirty="0">
              <a:solidFill>
                <a:srgbClr val="FFC000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82FEE60-77E6-E804-B31B-CCC19DEB5214}"/>
              </a:ext>
            </a:extLst>
          </p:cNvPr>
          <p:cNvGrpSpPr/>
          <p:nvPr/>
        </p:nvGrpSpPr>
        <p:grpSpPr>
          <a:xfrm>
            <a:off x="5714263" y="2661283"/>
            <a:ext cx="726653" cy="690779"/>
            <a:chOff x="4556039" y="2661283"/>
            <a:chExt cx="726653" cy="69077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D745BFE-8D15-DD67-235D-F64859DD1226}"/>
                </a:ext>
              </a:extLst>
            </p:cNvPr>
            <p:cNvSpPr txBox="1"/>
            <p:nvPr/>
          </p:nvSpPr>
          <p:spPr>
            <a:xfrm>
              <a:off x="4556039" y="2661283"/>
              <a:ext cx="6303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002060"/>
                  </a:solidFill>
                  <a:latin typeface="+mj-lt"/>
                </a:rPr>
                <a:t>start</a:t>
              </a:r>
              <a:endParaRPr lang="en-GB" sz="1600" b="1" dirty="0">
                <a:solidFill>
                  <a:srgbClr val="002060"/>
                </a:solidFill>
                <a:latin typeface="+mj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B48367-B6C9-B6A1-59C9-61435CE78452}"/>
                </a:ext>
              </a:extLst>
            </p:cNvPr>
            <p:cNvSpPr txBox="1"/>
            <p:nvPr/>
          </p:nvSpPr>
          <p:spPr>
            <a:xfrm>
              <a:off x="4734144" y="3013508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C000"/>
                  </a:solidFill>
                  <a:latin typeface="+mj-lt"/>
                </a:rPr>
                <a:t>end</a:t>
              </a:r>
              <a:endParaRPr lang="en-GB" sz="1600" b="1" dirty="0">
                <a:solidFill>
                  <a:srgbClr val="FFC000"/>
                </a:solidFill>
                <a:latin typeface="+mj-lt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7DCD32C2-13D3-110F-6A44-E86F93A9EB96}"/>
              </a:ext>
            </a:extLst>
          </p:cNvPr>
          <p:cNvSpPr txBox="1"/>
          <p:nvPr/>
        </p:nvSpPr>
        <p:spPr>
          <a:xfrm>
            <a:off x="9318775" y="5584667"/>
            <a:ext cx="54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Y-S</a:t>
            </a:r>
            <a:endParaRPr lang="en-GB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8270BE-D5B4-46EC-6B5D-103CFCF634B2}"/>
              </a:ext>
            </a:extLst>
          </p:cNvPr>
          <p:cNvSpPr txBox="1"/>
          <p:nvPr/>
        </p:nvSpPr>
        <p:spPr>
          <a:xfrm>
            <a:off x="11416238" y="239206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X-S</a:t>
            </a:r>
            <a:endParaRPr lang="en-GB" dirty="0">
              <a:latin typeface="+mj-lt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56EDB7E-C812-0C39-4C08-A735142D8340}"/>
              </a:ext>
            </a:extLst>
          </p:cNvPr>
          <p:cNvCxnSpPr>
            <a:cxnSpLocks/>
          </p:cNvCxnSpPr>
          <p:nvPr/>
        </p:nvCxnSpPr>
        <p:spPr>
          <a:xfrm flipV="1">
            <a:off x="7977845" y="2257025"/>
            <a:ext cx="917191" cy="1631649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D8CAA0B-9558-2536-6AC6-783E90641061}"/>
              </a:ext>
            </a:extLst>
          </p:cNvPr>
          <p:cNvCxnSpPr>
            <a:cxnSpLocks/>
          </p:cNvCxnSpPr>
          <p:nvPr/>
        </p:nvCxnSpPr>
        <p:spPr>
          <a:xfrm>
            <a:off x="7977845" y="3888674"/>
            <a:ext cx="768100" cy="692476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C173ECD-8F53-DFE3-226F-DC50CFEFCAC6}"/>
              </a:ext>
            </a:extLst>
          </p:cNvPr>
          <p:cNvSpPr txBox="1"/>
          <p:nvPr/>
        </p:nvSpPr>
        <p:spPr>
          <a:xfrm>
            <a:off x="7575185" y="2087748"/>
            <a:ext cx="1197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  <a:latin typeface="+mj-lt"/>
              </a:rPr>
              <a:t>Projections</a:t>
            </a:r>
            <a:endParaRPr lang="en-GB" sz="1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F1FA1CEB-55B4-1BBC-2003-E99D2ECCB714}"/>
              </a:ext>
            </a:extLst>
          </p:cNvPr>
          <p:cNvSpPr txBox="1">
            <a:spLocks/>
          </p:cNvSpPr>
          <p:nvPr/>
        </p:nvSpPr>
        <p:spPr>
          <a:xfrm>
            <a:off x="609602" y="2382858"/>
            <a:ext cx="3663401" cy="24308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1800" b="1" dirty="0">
                <a:solidFill>
                  <a:srgbClr val="3399FF"/>
                </a:solidFill>
              </a:rPr>
              <a:t>Spin phase advance due to hor. bending</a:t>
            </a:r>
            <a:r>
              <a:rPr lang="en-US" sz="1800" dirty="0"/>
              <a:t> </a:t>
            </a:r>
            <a:r>
              <a:rPr lang="en-US" sz="1800" b="1" dirty="0">
                <a:latin typeface="Symbol" panose="05050102010706020507" pitchFamily="18" charset="2"/>
              </a:rPr>
              <a:t>F</a:t>
            </a:r>
            <a:r>
              <a:rPr lang="en-US" sz="1800" b="1" baseline="-25000" dirty="0"/>
              <a:t>s</a:t>
            </a:r>
            <a:r>
              <a:rPr lang="en-US" sz="1800" b="1" dirty="0"/>
              <a:t> = </a:t>
            </a:r>
            <a:r>
              <a:rPr lang="en-US" sz="1800" b="1" u="sng" dirty="0"/>
              <a:t>5.002 </a:t>
            </a:r>
            <a:r>
              <a:rPr lang="en-US" sz="1800" dirty="0"/>
              <a:t>[2</a:t>
            </a:r>
            <a:r>
              <a:rPr lang="en-US" sz="1800" dirty="0">
                <a:latin typeface="Symbol" panose="05050102010706020507" pitchFamily="18" charset="2"/>
              </a:rPr>
              <a:t>p</a:t>
            </a:r>
            <a:r>
              <a:rPr lang="en-US" sz="1800" dirty="0"/>
              <a:t>].</a:t>
            </a:r>
            <a:endParaRPr lang="en-US" sz="1800" b="1" dirty="0"/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endParaRPr lang="en-US" sz="1800" dirty="0"/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1800" b="1" dirty="0"/>
              <a:t>Vertical bends </a:t>
            </a:r>
            <a:r>
              <a:rPr lang="en-US" sz="1800" dirty="0"/>
              <a:t>at the end of line </a:t>
            </a:r>
            <a:r>
              <a:rPr lang="en-US" sz="1800" b="1" dirty="0">
                <a:solidFill>
                  <a:srgbClr val="3399FF"/>
                </a:solidFill>
              </a:rPr>
              <a:t>restore P vector to vertical</a:t>
            </a:r>
            <a:r>
              <a:rPr lang="en-US" sz="1800" dirty="0"/>
              <a:t>, because spin phase advance very close to the integer.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530167907"/>
      </p:ext>
    </p:extLst>
  </p:cSld>
  <p:clrMapOvr>
    <a:masterClrMapping/>
  </p:clrMapOvr>
</p:sld>
</file>

<file path=ppt/theme/theme1.xml><?xml version="1.0" encoding="utf-8"?>
<a:theme xmlns:a="http://schemas.openxmlformats.org/drawingml/2006/main" name="Fred 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34512</TotalTime>
  <Words>1279</Words>
  <Application>Microsoft Office PowerPoint</Application>
  <PresentationFormat>Widescreen</PresentationFormat>
  <Paragraphs>129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Comic Sans MS</vt:lpstr>
      <vt:lpstr>Lucida Grande</vt:lpstr>
      <vt:lpstr>Symbol</vt:lpstr>
      <vt:lpstr>Wingdings</vt:lpstr>
      <vt:lpstr>Fred 2</vt:lpstr>
      <vt:lpstr>PowerPoint Presentation</vt:lpstr>
      <vt:lpstr>PowerPoint Presentation</vt:lpstr>
      <vt:lpstr>Transfer line linac - booster</vt:lpstr>
      <vt:lpstr>Transfer line survey</vt:lpstr>
      <vt:lpstr>Coordinate system rotation</vt:lpstr>
      <vt:lpstr>Coordinate system rotation – TI8</vt:lpstr>
      <vt:lpstr>Coordinate system rotation</vt:lpstr>
      <vt:lpstr>Polarization tracking for Line 1</vt:lpstr>
      <vt:lpstr>Polarization tracking for Line 2</vt:lpstr>
      <vt:lpstr>Optimization</vt:lpstr>
      <vt:lpstr>Polarization tracking for Line 1 optimized</vt:lpstr>
      <vt:lpstr>Polarization tracking for Line 2 optimized</vt:lpstr>
      <vt:lpstr>Energy spread and jitter</vt:lpstr>
      <vt:lpstr>Impact of coordinate system rotation</vt:lpstr>
      <vt:lpstr>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Jorg Wenninger</cp:lastModifiedBy>
  <cp:revision>9426</cp:revision>
  <cp:lastPrinted>2014-08-28T12:09:23Z</cp:lastPrinted>
  <dcterms:created xsi:type="dcterms:W3CDTF">1601-01-01T00:00:00Z</dcterms:created>
  <dcterms:modified xsi:type="dcterms:W3CDTF">2025-02-28T10:32:37Z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