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724650" cy="97742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49365E2-D205-44BB-B40E-5B6A1F60026C}">
  <a:tblStyle styleId="{F49365E2-D205-44BB-B40E-5B6A1F6002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08413" y="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30213" y="1222375"/>
            <a:ext cx="5864225" cy="3298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/>
          <p:nvPr>
            <p:ph idx="2" type="sldImg"/>
          </p:nvPr>
        </p:nvSpPr>
        <p:spPr>
          <a:xfrm>
            <a:off x="430213" y="1222375"/>
            <a:ext cx="5864225" cy="3298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:notes"/>
          <p:cNvSpPr txBox="1"/>
          <p:nvPr>
            <p:ph idx="1" type="body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7:notes"/>
          <p:cNvSpPr/>
          <p:nvPr>
            <p:ph idx="2" type="sldImg"/>
          </p:nvPr>
        </p:nvSpPr>
        <p:spPr>
          <a:xfrm>
            <a:off x="430213" y="1222375"/>
            <a:ext cx="5864225" cy="3298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37e50742bb_0_97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337e50742bb_0_97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3aac54cbbe_0_1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3aac54cbbe_0_1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33aac54cbbe_0_1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371d15fb91_0_516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g3371d15fb91_0_516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g3371d15fb91_0_516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37e50742bb_0_2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g337e50742bb_0_2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:notes"/>
          <p:cNvSpPr/>
          <p:nvPr>
            <p:ph idx="2" type="sldImg"/>
          </p:nvPr>
        </p:nvSpPr>
        <p:spPr>
          <a:xfrm>
            <a:off x="430213" y="1222375"/>
            <a:ext cx="5864225" cy="3298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2:notes"/>
          <p:cNvSpPr txBox="1"/>
          <p:nvPr>
            <p:ph idx="1" type="body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:notes"/>
          <p:cNvSpPr txBox="1"/>
          <p:nvPr>
            <p:ph idx="12" type="sldNum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71d15fb91_0_53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3371d15fb91_0_53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371d15fb91_0_53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71d15fb91_0_109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371d15fb91_0_109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371d15fb91_0_109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371d15fb91_0_84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3371d15fb91_0_84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3371d15fb91_0_84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37e50742bb_0_51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337e50742bb_0_51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37e50742bb_0_51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371d15fb91_0_134:notes"/>
          <p:cNvSpPr/>
          <p:nvPr>
            <p:ph idx="2" type="sldImg"/>
          </p:nvPr>
        </p:nvSpPr>
        <p:spPr>
          <a:xfrm>
            <a:off x="430213" y="1222375"/>
            <a:ext cx="5864100" cy="329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g3371d15fb91_0_134:notes"/>
          <p:cNvSpPr txBox="1"/>
          <p:nvPr>
            <p:ph idx="1" type="body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3371d15fb91_0_134:notes"/>
          <p:cNvSpPr txBox="1"/>
          <p:nvPr>
            <p:ph idx="12" type="sldNum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6:notes"/>
          <p:cNvSpPr/>
          <p:nvPr>
            <p:ph idx="2" type="sldImg"/>
          </p:nvPr>
        </p:nvSpPr>
        <p:spPr>
          <a:xfrm>
            <a:off x="430213" y="1222375"/>
            <a:ext cx="5864225" cy="3298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6:notes"/>
          <p:cNvSpPr txBox="1"/>
          <p:nvPr>
            <p:ph idx="1" type="body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6:notes"/>
          <p:cNvSpPr txBox="1"/>
          <p:nvPr>
            <p:ph idx="12" type="sldNum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">
  <p:cSld name="titr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9" y="0"/>
            <a:ext cx="12191598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0" name="Google Shape;20;p2"/>
          <p:cNvSpPr txBox="1"/>
          <p:nvPr>
            <p:ph idx="1" type="body"/>
          </p:nvPr>
        </p:nvSpPr>
        <p:spPr>
          <a:xfrm>
            <a:off x="1939782" y="4977446"/>
            <a:ext cx="9731743" cy="9737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63"/>
              <a:buNone/>
              <a:defRPr sz="2263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37"/>
              <a:buNone/>
              <a:defRPr sz="2037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11"/>
              <a:buNone/>
              <a:defRPr sz="1811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type="title"/>
          </p:nvPr>
        </p:nvSpPr>
        <p:spPr>
          <a:xfrm>
            <a:off x="1230129" y="2296225"/>
            <a:ext cx="9731743" cy="226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32"/>
              <a:buFont typeface="Calibri"/>
              <a:buNone/>
              <a:defRPr b="1" sz="5432">
                <a:solidFill>
                  <a:srgbClr val="FF67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4" name="Google Shape;74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simple : titre seul">
  <p:cSld name="Slide simple : titre seul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" y="0"/>
            <a:ext cx="12191595" cy="685799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/>
          <p:nvPr>
            <p:ph type="title"/>
          </p:nvPr>
        </p:nvSpPr>
        <p:spPr>
          <a:xfrm>
            <a:off x="2591738" y="169116"/>
            <a:ext cx="6438063" cy="4889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94B"/>
              </a:buClr>
              <a:buSzPts val="2490"/>
              <a:buFont typeface="Calibri"/>
              <a:buNone/>
              <a:defRPr b="1" sz="2490">
                <a:solidFill>
                  <a:srgbClr val="00294B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/>
          <p:nvPr/>
        </p:nvSpPr>
        <p:spPr>
          <a:xfrm>
            <a:off x="1775662" y="297343"/>
            <a:ext cx="8639717" cy="52918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1230129" y="4926646"/>
            <a:ext cx="9731743" cy="9737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/>
              <a:t>Tamazirt juba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/>
              <a:t>On behalf of IJCLab ILE group</a:t>
            </a:r>
            <a:endParaRPr/>
          </a:p>
        </p:txBody>
      </p:sp>
      <p:sp>
        <p:nvSpPr>
          <p:cNvPr id="103" name="Google Shape;103;p15"/>
          <p:cNvSpPr txBox="1"/>
          <p:nvPr>
            <p:ph type="title"/>
          </p:nvPr>
        </p:nvSpPr>
        <p:spPr>
          <a:xfrm>
            <a:off x="1310750" y="1881075"/>
            <a:ext cx="9525000" cy="22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ct val="99410"/>
              <a:buFont typeface="Calibri"/>
              <a:buNone/>
            </a:pPr>
            <a:r>
              <a:rPr lang="fr-FR"/>
              <a:t>Study of vertical polarization variation and numerical simulations studies </a:t>
            </a:r>
            <a:r>
              <a:rPr lang="fr-FR"/>
              <a:t>on monolithic</a:t>
            </a:r>
            <a:r>
              <a:rPr lang="fr-FR"/>
              <a:t> </a:t>
            </a:r>
            <a:r>
              <a:rPr lang="fr-FR"/>
              <a:t>active</a:t>
            </a:r>
            <a:r>
              <a:rPr lang="fr-FR"/>
              <a:t> pixel sensor</a:t>
            </a:r>
            <a:r>
              <a:rPr b="1" lang="fr-FR"/>
              <a:t>  </a:t>
            </a:r>
            <a:endParaRPr b="1"/>
          </a:p>
        </p:txBody>
      </p:sp>
      <p:sp>
        <p:nvSpPr>
          <p:cNvPr id="104" name="Google Shape;104;p15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05" name="Google Shape;105;p15"/>
          <p:cNvSpPr txBox="1"/>
          <p:nvPr>
            <p:ph idx="11" type="ftr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</a:t>
            </a:r>
            <a:r>
              <a:rPr lang="fr-FR"/>
              <a:t>FCCIS WP2.5</a:t>
            </a:r>
            <a:r>
              <a:rPr lang="fr-FR"/>
              <a:t> meeting</a:t>
            </a:r>
            <a:endParaRPr/>
          </a:p>
        </p:txBody>
      </p:sp>
      <p:sp>
        <p:nvSpPr>
          <p:cNvPr id="106" name="Google Shape;106;p15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"/>
          <p:cNvSpPr txBox="1"/>
          <p:nvPr>
            <p:ph type="title"/>
          </p:nvPr>
        </p:nvSpPr>
        <p:spPr>
          <a:xfrm>
            <a:off x="1992129" y="2296200"/>
            <a:ext cx="9731700" cy="22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Thank you for your attention</a:t>
            </a:r>
            <a:endParaRPr/>
          </a:p>
        </p:txBody>
      </p:sp>
      <p:sp>
        <p:nvSpPr>
          <p:cNvPr id="321" name="Google Shape;321;p24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322" name="Google Shape;322;p24"/>
          <p:cNvSpPr txBox="1"/>
          <p:nvPr>
            <p:ph idx="11" type="ftr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GF SPS-POP meeting</a:t>
            </a:r>
            <a:endParaRPr/>
          </a:p>
        </p:txBody>
      </p:sp>
      <p:sp>
        <p:nvSpPr>
          <p:cNvPr id="323" name="Google Shape;323;p24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"/>
          <p:cNvSpPr txBox="1"/>
          <p:nvPr>
            <p:ph type="title"/>
          </p:nvPr>
        </p:nvSpPr>
        <p:spPr>
          <a:xfrm>
            <a:off x="1230129" y="2296225"/>
            <a:ext cx="9731700" cy="22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Backup</a:t>
            </a:r>
            <a:endParaRPr/>
          </a:p>
        </p:txBody>
      </p:sp>
      <p:sp>
        <p:nvSpPr>
          <p:cNvPr id="329" name="Google Shape;329;p25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330" name="Google Shape;330;p25"/>
          <p:cNvSpPr txBox="1"/>
          <p:nvPr>
            <p:ph idx="11" type="ftr"/>
          </p:nvPr>
        </p:nvSpPr>
        <p:spPr>
          <a:xfrm>
            <a:off x="3325189" y="64679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GF SPS-POP meeting</a:t>
            </a:r>
            <a:endParaRPr/>
          </a:p>
        </p:txBody>
      </p:sp>
      <p:sp>
        <p:nvSpPr>
          <p:cNvPr id="331" name="Google Shape;331;p25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6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38" name="Google Shape;33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5075" y="1083150"/>
            <a:ext cx="6844374" cy="502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6"/>
          <p:cNvSpPr txBox="1"/>
          <p:nvPr/>
        </p:nvSpPr>
        <p:spPr>
          <a:xfrm>
            <a:off x="4880950" y="895250"/>
            <a:ext cx="689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Extracted X1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7"/>
          <p:cNvSpPr txBox="1"/>
          <p:nvPr>
            <p:ph type="title"/>
          </p:nvPr>
        </p:nvSpPr>
        <p:spPr>
          <a:xfrm>
            <a:off x="1083875" y="114775"/>
            <a:ext cx="9686700" cy="5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fr-FR" sz="2800">
                <a:solidFill>
                  <a:schemeClr val="dk1"/>
                </a:solidFill>
              </a:rPr>
              <a:t>Real detector pixel configuration 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346" name="Google Shape;346;p27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347" name="Google Shape;347;p27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8" name="Google Shape;348;p27"/>
          <p:cNvSpPr txBox="1"/>
          <p:nvPr/>
        </p:nvSpPr>
        <p:spPr>
          <a:xfrm>
            <a:off x="1030300" y="833000"/>
            <a:ext cx="9617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Study of dead zones effect on extracting fit parameters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7"/>
          <p:cNvSpPr/>
          <p:nvPr/>
        </p:nvSpPr>
        <p:spPr>
          <a:xfrm rot="5400000">
            <a:off x="229275" y="2942856"/>
            <a:ext cx="2520300" cy="1512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0" name="Google Shape;350;p27"/>
          <p:cNvCxnSpPr/>
          <p:nvPr/>
        </p:nvCxnSpPr>
        <p:spPr>
          <a:xfrm rot="10800000">
            <a:off x="726782" y="3248966"/>
            <a:ext cx="15279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1" name="Google Shape;351;p27"/>
          <p:cNvCxnSpPr/>
          <p:nvPr/>
        </p:nvCxnSpPr>
        <p:spPr>
          <a:xfrm rot="10800000">
            <a:off x="737626" y="4037933"/>
            <a:ext cx="1536000" cy="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2" name="Google Shape;352;p27"/>
          <p:cNvCxnSpPr/>
          <p:nvPr/>
        </p:nvCxnSpPr>
        <p:spPr>
          <a:xfrm flipH="1">
            <a:off x="1014106" y="2444043"/>
            <a:ext cx="7500" cy="251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27"/>
          <p:cNvCxnSpPr/>
          <p:nvPr/>
        </p:nvCxnSpPr>
        <p:spPr>
          <a:xfrm>
            <a:off x="1241119" y="2442157"/>
            <a:ext cx="2400" cy="251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4" name="Google Shape;354;p27"/>
          <p:cNvCxnSpPr>
            <a:endCxn id="349" idx="3"/>
          </p:cNvCxnSpPr>
          <p:nvPr/>
        </p:nvCxnSpPr>
        <p:spPr>
          <a:xfrm>
            <a:off x="1480125" y="2444706"/>
            <a:ext cx="9300" cy="251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27"/>
          <p:cNvCxnSpPr/>
          <p:nvPr/>
        </p:nvCxnSpPr>
        <p:spPr>
          <a:xfrm>
            <a:off x="1728865" y="2439783"/>
            <a:ext cx="0" cy="251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6" name="Google Shape;356;p27"/>
          <p:cNvCxnSpPr/>
          <p:nvPr/>
        </p:nvCxnSpPr>
        <p:spPr>
          <a:xfrm>
            <a:off x="2234573" y="2439006"/>
            <a:ext cx="2388600" cy="1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7" name="Google Shape;357;p27"/>
          <p:cNvCxnSpPr/>
          <p:nvPr/>
        </p:nvCxnSpPr>
        <p:spPr>
          <a:xfrm>
            <a:off x="2234573" y="4959344"/>
            <a:ext cx="2388600" cy="1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8" name="Google Shape;358;p27"/>
          <p:cNvSpPr/>
          <p:nvPr/>
        </p:nvSpPr>
        <p:spPr>
          <a:xfrm>
            <a:off x="1994790" y="2447128"/>
            <a:ext cx="239700" cy="2520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9" name="Google Shape;359;p27"/>
          <p:cNvCxnSpPr/>
          <p:nvPr/>
        </p:nvCxnSpPr>
        <p:spPr>
          <a:xfrm>
            <a:off x="726727" y="2348838"/>
            <a:ext cx="12780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0" name="Google Shape;360;p27"/>
          <p:cNvSpPr txBox="1"/>
          <p:nvPr/>
        </p:nvSpPr>
        <p:spPr>
          <a:xfrm>
            <a:off x="844779" y="2067262"/>
            <a:ext cx="9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pixels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27"/>
          <p:cNvSpPr txBox="1"/>
          <p:nvPr/>
        </p:nvSpPr>
        <p:spPr>
          <a:xfrm rot="-5400000">
            <a:off x="1037520" y="3318047"/>
            <a:ext cx="199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7"/>
          <p:cNvSpPr/>
          <p:nvPr/>
        </p:nvSpPr>
        <p:spPr>
          <a:xfrm>
            <a:off x="628420" y="5011962"/>
            <a:ext cx="5094000" cy="323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7"/>
          <p:cNvSpPr txBox="1"/>
          <p:nvPr/>
        </p:nvSpPr>
        <p:spPr>
          <a:xfrm>
            <a:off x="1767393" y="1648449"/>
            <a:ext cx="2816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on x axis  by 16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 on y axis by 3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7"/>
          <p:cNvSpPr/>
          <p:nvPr/>
        </p:nvSpPr>
        <p:spPr>
          <a:xfrm rot="5400000">
            <a:off x="3700115" y="2955572"/>
            <a:ext cx="2536500" cy="1512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5" name="Google Shape;365;p27"/>
          <p:cNvCxnSpPr/>
          <p:nvPr/>
        </p:nvCxnSpPr>
        <p:spPr>
          <a:xfrm rot="10800000">
            <a:off x="4205723" y="3274010"/>
            <a:ext cx="15279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27"/>
          <p:cNvCxnSpPr/>
          <p:nvPr/>
        </p:nvCxnSpPr>
        <p:spPr>
          <a:xfrm rot="10800000">
            <a:off x="4216567" y="4062977"/>
            <a:ext cx="1536000" cy="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27"/>
          <p:cNvCxnSpPr/>
          <p:nvPr/>
        </p:nvCxnSpPr>
        <p:spPr>
          <a:xfrm flipH="1">
            <a:off x="4493040" y="2466169"/>
            <a:ext cx="8100" cy="251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27"/>
          <p:cNvCxnSpPr/>
          <p:nvPr/>
        </p:nvCxnSpPr>
        <p:spPr>
          <a:xfrm>
            <a:off x="4720059" y="2467201"/>
            <a:ext cx="2400" cy="251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27"/>
          <p:cNvCxnSpPr>
            <a:endCxn id="364" idx="3"/>
          </p:cNvCxnSpPr>
          <p:nvPr/>
        </p:nvCxnSpPr>
        <p:spPr>
          <a:xfrm>
            <a:off x="4959065" y="2465522"/>
            <a:ext cx="9300" cy="251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0" name="Google Shape;370;p27"/>
          <p:cNvCxnSpPr/>
          <p:nvPr/>
        </p:nvCxnSpPr>
        <p:spPr>
          <a:xfrm>
            <a:off x="5207805" y="2464827"/>
            <a:ext cx="0" cy="251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p27"/>
          <p:cNvSpPr/>
          <p:nvPr/>
        </p:nvSpPr>
        <p:spPr>
          <a:xfrm>
            <a:off x="5473731" y="2455939"/>
            <a:ext cx="239700" cy="2513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2" name="Google Shape;372;p27"/>
          <p:cNvCxnSpPr/>
          <p:nvPr/>
        </p:nvCxnSpPr>
        <p:spPr>
          <a:xfrm>
            <a:off x="4205668" y="2373882"/>
            <a:ext cx="1278000" cy="7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3" name="Google Shape;373;p27"/>
          <p:cNvSpPr txBox="1"/>
          <p:nvPr/>
        </p:nvSpPr>
        <p:spPr>
          <a:xfrm>
            <a:off x="4323720" y="2092306"/>
            <a:ext cx="9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pixels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27"/>
          <p:cNvSpPr txBox="1"/>
          <p:nvPr/>
        </p:nvSpPr>
        <p:spPr>
          <a:xfrm rot="-5400000">
            <a:off x="4437098" y="3357954"/>
            <a:ext cx="199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27"/>
          <p:cNvSpPr/>
          <p:nvPr/>
        </p:nvSpPr>
        <p:spPr>
          <a:xfrm>
            <a:off x="383952" y="2381616"/>
            <a:ext cx="351000" cy="2604900"/>
          </a:xfrm>
          <a:prstGeom prst="up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27"/>
          <p:cNvSpPr txBox="1"/>
          <p:nvPr/>
        </p:nvSpPr>
        <p:spPr>
          <a:xfrm>
            <a:off x="1697970" y="5355244"/>
            <a:ext cx="2388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1320 nXpix with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dead zones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27"/>
          <p:cNvSpPr txBox="1"/>
          <p:nvPr/>
        </p:nvSpPr>
        <p:spPr>
          <a:xfrm rot="-5400000">
            <a:off x="-609575" y="3131558"/>
            <a:ext cx="1677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 nYpix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27"/>
          <p:cNvSpPr/>
          <p:nvPr/>
        </p:nvSpPr>
        <p:spPr>
          <a:xfrm rot="5400000">
            <a:off x="6131090" y="3024781"/>
            <a:ext cx="2731800" cy="1540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9" name="Google Shape;379;p27"/>
          <p:cNvCxnSpPr/>
          <p:nvPr/>
        </p:nvCxnSpPr>
        <p:spPr>
          <a:xfrm rot="10800000">
            <a:off x="6720263" y="3307019"/>
            <a:ext cx="15561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0" name="Google Shape;380;p27"/>
          <p:cNvCxnSpPr/>
          <p:nvPr/>
        </p:nvCxnSpPr>
        <p:spPr>
          <a:xfrm rot="10800000">
            <a:off x="6731158" y="4162354"/>
            <a:ext cx="1564500" cy="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1" name="Google Shape;381;p27"/>
          <p:cNvCxnSpPr/>
          <p:nvPr/>
        </p:nvCxnSpPr>
        <p:spPr>
          <a:xfrm flipH="1">
            <a:off x="7012978" y="2434591"/>
            <a:ext cx="7500" cy="272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2" name="Google Shape;382;p27"/>
          <p:cNvCxnSpPr/>
          <p:nvPr/>
        </p:nvCxnSpPr>
        <p:spPr>
          <a:xfrm>
            <a:off x="7244051" y="2432547"/>
            <a:ext cx="2700" cy="272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3" name="Google Shape;383;p27"/>
          <p:cNvCxnSpPr>
            <a:endCxn id="378" idx="3"/>
          </p:cNvCxnSpPr>
          <p:nvPr/>
        </p:nvCxnSpPr>
        <p:spPr>
          <a:xfrm>
            <a:off x="7487690" y="2435131"/>
            <a:ext cx="9300" cy="272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4" name="Google Shape;384;p27"/>
          <p:cNvCxnSpPr/>
          <p:nvPr/>
        </p:nvCxnSpPr>
        <p:spPr>
          <a:xfrm>
            <a:off x="7740820" y="2429973"/>
            <a:ext cx="0" cy="272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p27"/>
          <p:cNvCxnSpPr/>
          <p:nvPr/>
        </p:nvCxnSpPr>
        <p:spPr>
          <a:xfrm>
            <a:off x="8255882" y="2429131"/>
            <a:ext cx="2433000" cy="1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6" name="Google Shape;386;p27"/>
          <p:cNvCxnSpPr/>
          <p:nvPr/>
        </p:nvCxnSpPr>
        <p:spPr>
          <a:xfrm>
            <a:off x="8255882" y="5160913"/>
            <a:ext cx="2433000" cy="1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7" name="Google Shape;387;p27"/>
          <p:cNvCxnSpPr/>
          <p:nvPr/>
        </p:nvCxnSpPr>
        <p:spPr>
          <a:xfrm>
            <a:off x="6720145" y="2331399"/>
            <a:ext cx="1301400" cy="7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8" name="Google Shape;388;p27"/>
          <p:cNvSpPr txBox="1"/>
          <p:nvPr/>
        </p:nvSpPr>
        <p:spPr>
          <a:xfrm>
            <a:off x="6840380" y="2026200"/>
            <a:ext cx="9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pixels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27"/>
          <p:cNvSpPr/>
          <p:nvPr/>
        </p:nvSpPr>
        <p:spPr>
          <a:xfrm>
            <a:off x="6620019" y="5217945"/>
            <a:ext cx="5188200" cy="3510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7"/>
          <p:cNvSpPr txBox="1"/>
          <p:nvPr/>
        </p:nvSpPr>
        <p:spPr>
          <a:xfrm>
            <a:off x="7780060" y="1572250"/>
            <a:ext cx="2868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on x axis  by 16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 on y axis by 3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27"/>
          <p:cNvSpPr/>
          <p:nvPr/>
        </p:nvSpPr>
        <p:spPr>
          <a:xfrm rot="5400000">
            <a:off x="9665532" y="3038634"/>
            <a:ext cx="2749500" cy="1540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2" name="Google Shape;392;p27"/>
          <p:cNvCxnSpPr/>
          <p:nvPr/>
        </p:nvCxnSpPr>
        <p:spPr>
          <a:xfrm rot="10800000">
            <a:off x="10263556" y="3334165"/>
            <a:ext cx="15561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3" name="Google Shape;393;p27"/>
          <p:cNvCxnSpPr/>
          <p:nvPr/>
        </p:nvCxnSpPr>
        <p:spPr>
          <a:xfrm rot="10800000">
            <a:off x="10274450" y="4189499"/>
            <a:ext cx="1564500" cy="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4" name="Google Shape;394;p27"/>
          <p:cNvCxnSpPr/>
          <p:nvPr/>
        </p:nvCxnSpPr>
        <p:spPr>
          <a:xfrm flipH="1">
            <a:off x="10556275" y="2458573"/>
            <a:ext cx="8100" cy="272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5" name="Google Shape;395;p27"/>
          <p:cNvCxnSpPr/>
          <p:nvPr/>
        </p:nvCxnSpPr>
        <p:spPr>
          <a:xfrm>
            <a:off x="10787344" y="2459692"/>
            <a:ext cx="2700" cy="272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27"/>
          <p:cNvCxnSpPr/>
          <p:nvPr/>
        </p:nvCxnSpPr>
        <p:spPr>
          <a:xfrm>
            <a:off x="10263437" y="2358544"/>
            <a:ext cx="1301400" cy="7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7" name="Google Shape;397;p27"/>
          <p:cNvSpPr txBox="1"/>
          <p:nvPr/>
        </p:nvSpPr>
        <p:spPr>
          <a:xfrm>
            <a:off x="10383673" y="2053345"/>
            <a:ext cx="9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pixels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7"/>
          <p:cNvSpPr/>
          <p:nvPr/>
        </p:nvSpPr>
        <p:spPr>
          <a:xfrm>
            <a:off x="6371029" y="2366927"/>
            <a:ext cx="357300" cy="2823300"/>
          </a:xfrm>
          <a:prstGeom prst="up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7"/>
          <p:cNvSpPr txBox="1"/>
          <p:nvPr/>
        </p:nvSpPr>
        <p:spPr>
          <a:xfrm>
            <a:off x="7709353" y="5590027"/>
            <a:ext cx="2433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1320 nXpix 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0" name="Google Shape;400;p27"/>
          <p:cNvCxnSpPr/>
          <p:nvPr/>
        </p:nvCxnSpPr>
        <p:spPr>
          <a:xfrm>
            <a:off x="7992607" y="2414173"/>
            <a:ext cx="0" cy="272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1" name="Google Shape;401;p27"/>
          <p:cNvCxnSpPr/>
          <p:nvPr/>
        </p:nvCxnSpPr>
        <p:spPr>
          <a:xfrm>
            <a:off x="11356582" y="2427748"/>
            <a:ext cx="0" cy="272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2" name="Google Shape;402;p27"/>
          <p:cNvCxnSpPr/>
          <p:nvPr/>
        </p:nvCxnSpPr>
        <p:spPr>
          <a:xfrm>
            <a:off x="11056707" y="2458498"/>
            <a:ext cx="0" cy="272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3" name="Google Shape;403;p27"/>
          <p:cNvCxnSpPr/>
          <p:nvPr/>
        </p:nvCxnSpPr>
        <p:spPr>
          <a:xfrm>
            <a:off x="11610350" y="2473950"/>
            <a:ext cx="12600" cy="269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4" name="Google Shape;404;p27"/>
          <p:cNvSpPr txBox="1"/>
          <p:nvPr/>
        </p:nvSpPr>
        <p:spPr>
          <a:xfrm rot="-5400000">
            <a:off x="5271588" y="3387208"/>
            <a:ext cx="1677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 nYpix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/>
          <p:nvPr/>
        </p:nvSpPr>
        <p:spPr>
          <a:xfrm>
            <a:off x="1775662" y="297343"/>
            <a:ext cx="8639700" cy="529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1230129" y="4926646"/>
            <a:ext cx="9731700" cy="9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/>
              <a:t>Tamazirt juba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/>
              <a:t>On behalf of IJCLab ILE group</a:t>
            </a:r>
            <a:endParaRPr/>
          </a:p>
        </p:txBody>
      </p:sp>
      <p:sp>
        <p:nvSpPr>
          <p:cNvPr id="113" name="Google Shape;113;p16"/>
          <p:cNvSpPr txBox="1"/>
          <p:nvPr>
            <p:ph type="title"/>
          </p:nvPr>
        </p:nvSpPr>
        <p:spPr>
          <a:xfrm>
            <a:off x="1851862" y="-69325"/>
            <a:ext cx="8412300" cy="22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Outline </a:t>
            </a:r>
            <a:r>
              <a:rPr b="1" lang="fr-FR"/>
              <a:t>  </a:t>
            </a:r>
            <a:endParaRPr b="1"/>
          </a:p>
        </p:txBody>
      </p:sp>
      <p:sp>
        <p:nvSpPr>
          <p:cNvPr id="114" name="Google Shape;114;p16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15" name="Google Shape;115;p16"/>
          <p:cNvSpPr txBox="1"/>
          <p:nvPr>
            <p:ph idx="11" type="ftr"/>
          </p:nvPr>
        </p:nvSpPr>
        <p:spPr>
          <a:xfrm>
            <a:off x="3325189" y="64679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116" name="Google Shape;116;p16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7" name="Google Shape;117;p16"/>
          <p:cNvSpPr txBox="1"/>
          <p:nvPr/>
        </p:nvSpPr>
        <p:spPr>
          <a:xfrm>
            <a:off x="1851850" y="2127925"/>
            <a:ext cx="89013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Simulation Study on the Impact of Vertical Polarization on fit Parameters Extraction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Implementation of a Simulation on a monolithic pixel       sensor with Dead Zones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1183300" y="182625"/>
            <a:ext cx="96009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fr-FR" sz="2800">
                <a:solidFill>
                  <a:schemeClr val="dk1"/>
                </a:solidFill>
              </a:rPr>
              <a:t>Test on linearity over electron vertical polarization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7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25" name="Google Shape;125;p17"/>
          <p:cNvSpPr txBox="1"/>
          <p:nvPr>
            <p:ph idx="11" type="ftr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126" name="Google Shape;126;p17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1730950" y="1029050"/>
            <a:ext cx="835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</a:t>
            </a:r>
            <a:r>
              <a:rPr b="1"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linearity in fit extraction of the scattered electron vertical polarization: </a:t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6421200" y="1988150"/>
            <a:ext cx="5174400" cy="45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fr-FR" sz="1900">
                <a:solidFill>
                  <a:schemeClr val="dk1"/>
                </a:solidFill>
              </a:rPr>
              <a:t>Verify the linearity of the extraction of the electron's vertical polarization in the fit.</a:t>
            </a:r>
            <a:endParaRPr sz="1900">
              <a:solidFill>
                <a:schemeClr val="dk1"/>
              </a:solidFill>
            </a:endParaRPr>
          </a:p>
          <a:p>
            <a:pPr indent="-3492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fr-FR" sz="1900">
                <a:solidFill>
                  <a:schemeClr val="dk1"/>
                </a:solidFill>
              </a:rPr>
              <a:t>Use a Toy Monte Carlo to explore multiple polarization configurations.</a:t>
            </a:r>
            <a:endParaRPr sz="1900">
              <a:solidFill>
                <a:schemeClr val="dk1"/>
              </a:solidFill>
            </a:endParaRPr>
          </a:p>
          <a:p>
            <a:pPr indent="-3492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b="1" lang="fr-FR" sz="1900">
                <a:solidFill>
                  <a:schemeClr val="dk1"/>
                </a:solidFill>
              </a:rPr>
              <a:t>Explored configurations:</a:t>
            </a:r>
            <a:endParaRPr b="1" sz="1900">
              <a:solidFill>
                <a:schemeClr val="dk1"/>
              </a:solidFill>
            </a:endParaRPr>
          </a:p>
          <a:p>
            <a:pPr indent="-3492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b="1" lang="fr-FR" sz="1900">
                <a:solidFill>
                  <a:schemeClr val="dk1"/>
                </a:solidFill>
              </a:rPr>
              <a:t>Horizontal and longitudinal polarization:</a:t>
            </a:r>
            <a:r>
              <a:rPr lang="fr-FR" sz="1900">
                <a:solidFill>
                  <a:schemeClr val="dk1"/>
                </a:solidFill>
              </a:rPr>
              <a:t> Px = 0, Pz = 0</a:t>
            </a:r>
            <a:endParaRPr sz="1900">
              <a:solidFill>
                <a:schemeClr val="dk1"/>
              </a:solidFill>
            </a:endParaRPr>
          </a:p>
          <a:p>
            <a:pPr indent="-3492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b="1" lang="fr-FR" sz="1900">
                <a:solidFill>
                  <a:schemeClr val="dk1"/>
                </a:solidFill>
              </a:rPr>
              <a:t>Vertical polarization:</a:t>
            </a:r>
            <a:r>
              <a:rPr lang="fr-FR" sz="1900">
                <a:solidFill>
                  <a:schemeClr val="dk1"/>
                </a:solidFill>
              </a:rPr>
              <a:t> Py varying from -0.1 to 0.1 with the values: -0.1, -0.08, -0.06, -0.04, -0.02, 0, 0.02, 0.04, 0.06, 0.08, 0.1.</a:t>
            </a:r>
            <a:endParaRPr sz="1900">
              <a:solidFill>
                <a:schemeClr val="dk1"/>
              </a:solidFill>
            </a:endParaRPr>
          </a:p>
          <a:p>
            <a:pPr indent="0" lvl="0" marL="91440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129" name="Google Shape;129;p17"/>
          <p:cNvSpPr txBox="1"/>
          <p:nvPr/>
        </p:nvSpPr>
        <p:spPr>
          <a:xfrm>
            <a:off x="334500" y="2228400"/>
            <a:ext cx="5844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detector configuration:</a:t>
            </a:r>
            <a:endParaRPr b="1"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1600*80 pixels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baseline="30000"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baseline="30000"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 mm of beam-detector horizontal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distance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400mm*4mm detector size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0" name="Google Shape;130;p17"/>
          <p:cNvCxnSpPr/>
          <p:nvPr/>
        </p:nvCxnSpPr>
        <p:spPr>
          <a:xfrm>
            <a:off x="6178801" y="1453700"/>
            <a:ext cx="18300" cy="4845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" name="Google Shape;131;p17"/>
          <p:cNvSpPr txBox="1"/>
          <p:nvPr/>
        </p:nvSpPr>
        <p:spPr>
          <a:xfrm>
            <a:off x="6750000" y="1569500"/>
            <a:ext cx="5442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objective:</a:t>
            </a:r>
            <a:endParaRPr b="1" i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title"/>
          </p:nvPr>
        </p:nvSpPr>
        <p:spPr>
          <a:xfrm>
            <a:off x="1059472" y="277875"/>
            <a:ext cx="96867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fr-FR" sz="2800">
                <a:solidFill>
                  <a:schemeClr val="dk1"/>
                </a:solidFill>
              </a:rPr>
              <a:t>Test on linearity over electron vertical polarization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38" name="Google Shape;138;p18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40" name="Google Shape;14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500" y="1434900"/>
            <a:ext cx="5053850" cy="371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8"/>
          <p:cNvSpPr txBox="1"/>
          <p:nvPr/>
        </p:nvSpPr>
        <p:spPr>
          <a:xfrm>
            <a:off x="1162550" y="871900"/>
            <a:ext cx="8355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Results: scan over vertical  polarization values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7439275" y="5044700"/>
            <a:ext cx="3990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small bias induced by </a:t>
            </a:r>
            <a:r>
              <a:rPr lang="fr-FR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 vertical polarization shift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0" y="5093550"/>
            <a:ext cx="49602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Linearity on extracted vertical polarization       with generated vertical polarization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3177825" y="6467925"/>
            <a:ext cx="5836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8"/>
          <p:cNvSpPr txBox="1"/>
          <p:nvPr/>
        </p:nvSpPr>
        <p:spPr>
          <a:xfrm rot="-5400000">
            <a:off x="5731150" y="1775800"/>
            <a:ext cx="1983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2000">
                <a:solidFill>
                  <a:srgbClr val="000000"/>
                </a:solidFill>
              </a:rPr>
              <a:t>𝛏</a:t>
            </a:r>
            <a:r>
              <a:rPr lang="fr-FR" sz="1300"/>
              <a:t>3</a:t>
            </a:r>
            <a:r>
              <a:rPr lang="fr-FR" sz="1900">
                <a:solidFill>
                  <a:srgbClr val="000000"/>
                </a:solidFill>
              </a:rPr>
              <a:t>𝝵</a:t>
            </a:r>
            <a:r>
              <a:rPr lang="fr-FR"/>
              <a:t>y fit- </a:t>
            </a:r>
            <a:r>
              <a:rPr lang="fr-FR" sz="2000">
                <a:solidFill>
                  <a:schemeClr val="dk1"/>
                </a:solidFill>
              </a:rPr>
              <a:t>𝛏</a:t>
            </a:r>
            <a:r>
              <a:rPr lang="fr-FR" sz="1300">
                <a:solidFill>
                  <a:schemeClr val="dk1"/>
                </a:solidFill>
              </a:rPr>
              <a:t>3</a:t>
            </a:r>
            <a:r>
              <a:rPr lang="fr-FR" sz="1900">
                <a:solidFill>
                  <a:schemeClr val="dk1"/>
                </a:solidFill>
              </a:rPr>
              <a:t>𝝵</a:t>
            </a:r>
            <a:r>
              <a:rPr lang="fr-FR">
                <a:solidFill>
                  <a:schemeClr val="dk1"/>
                </a:solidFill>
              </a:rPr>
              <a:t>y gen</a:t>
            </a:r>
            <a:endParaRPr sz="3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1500" y="1639900"/>
            <a:ext cx="4429036" cy="32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aphicFrame>
        <p:nvGraphicFramePr>
          <p:cNvPr id="154" name="Google Shape;154;p19"/>
          <p:cNvGraphicFramePr/>
          <p:nvPr/>
        </p:nvGraphicFramePr>
        <p:xfrm>
          <a:off x="796275" y="1962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{F49365E2-D205-44BB-B40E-5B6A1F60026C}</a:tableStyleId>
              </a:tblPr>
              <a:tblGrid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  <a:gridCol w="382850"/>
              </a:tblGrid>
              <a:tr h="242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0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0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42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0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20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5" name="Google Shape;155;p19"/>
          <p:cNvSpPr txBox="1"/>
          <p:nvPr/>
        </p:nvSpPr>
        <p:spPr>
          <a:xfrm rot="-5400000">
            <a:off x="590175" y="2033950"/>
            <a:ext cx="465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796275" y="2105350"/>
            <a:ext cx="465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8409375" y="1716525"/>
            <a:ext cx="1768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pixellisation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21020 nXpix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nYpix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8" name="Google Shape;158;p19"/>
          <p:cNvCxnSpPr/>
          <p:nvPr/>
        </p:nvCxnSpPr>
        <p:spPr>
          <a:xfrm rot="10800000">
            <a:off x="796275" y="1379650"/>
            <a:ext cx="1500" cy="58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9" name="Google Shape;159;p19"/>
          <p:cNvCxnSpPr/>
          <p:nvPr/>
        </p:nvCxnSpPr>
        <p:spPr>
          <a:xfrm>
            <a:off x="796275" y="1962550"/>
            <a:ext cx="420000" cy="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0" name="Google Shape;160;p19"/>
          <p:cNvSpPr txBox="1"/>
          <p:nvPr/>
        </p:nvSpPr>
        <p:spPr>
          <a:xfrm>
            <a:off x="934025" y="1428750"/>
            <a:ext cx="301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 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590925" y="1197375"/>
            <a:ext cx="412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507075" y="1434350"/>
            <a:ext cx="896400" cy="1134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8511425" y="3689525"/>
            <a:ext cx="2429400" cy="219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9"/>
          <p:cNvSpPr txBox="1"/>
          <p:nvPr/>
        </p:nvSpPr>
        <p:spPr>
          <a:xfrm>
            <a:off x="9647950" y="5273450"/>
            <a:ext cx="161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 rot="-5400000">
            <a:off x="8146775" y="4278500"/>
            <a:ext cx="1427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9168425" y="3066363"/>
            <a:ext cx="810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pixel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1645225" y="766875"/>
            <a:ext cx="7862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Monte carlo simulation and Rebinning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2935225" y="117975"/>
            <a:ext cx="583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 with a realistic geometry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125" y="1272075"/>
            <a:ext cx="7419375" cy="41803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19"/>
          <p:cNvCxnSpPr/>
          <p:nvPr/>
        </p:nvCxnSpPr>
        <p:spPr>
          <a:xfrm>
            <a:off x="6665350" y="3309425"/>
            <a:ext cx="1853700" cy="4155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1" name="Google Shape;171;p19"/>
          <p:cNvCxnSpPr/>
          <p:nvPr/>
        </p:nvCxnSpPr>
        <p:spPr>
          <a:xfrm>
            <a:off x="6674800" y="3309425"/>
            <a:ext cx="1834200" cy="25839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2" name="Google Shape;172;p19"/>
          <p:cNvSpPr txBox="1"/>
          <p:nvPr/>
        </p:nvSpPr>
        <p:spPr>
          <a:xfrm>
            <a:off x="3177825" y="6467925"/>
            <a:ext cx="5836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1610175" y="3070675"/>
            <a:ext cx="147300" cy="850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4" name="Google Shape;174;p19"/>
          <p:cNvCxnSpPr/>
          <p:nvPr/>
        </p:nvCxnSpPr>
        <p:spPr>
          <a:xfrm>
            <a:off x="1683850" y="3985850"/>
            <a:ext cx="5700" cy="173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5" name="Google Shape;175;p19"/>
          <p:cNvSpPr txBox="1"/>
          <p:nvPr/>
        </p:nvSpPr>
        <p:spPr>
          <a:xfrm>
            <a:off x="1893675" y="5732275"/>
            <a:ext cx="1853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Dead zones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9"/>
          <p:cNvSpPr/>
          <p:nvPr/>
        </p:nvSpPr>
        <p:spPr>
          <a:xfrm>
            <a:off x="2157175" y="3044500"/>
            <a:ext cx="147300" cy="850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9"/>
          <p:cNvSpPr/>
          <p:nvPr/>
        </p:nvSpPr>
        <p:spPr>
          <a:xfrm>
            <a:off x="2704175" y="3013213"/>
            <a:ext cx="147300" cy="850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9"/>
          <p:cNvSpPr/>
          <p:nvPr/>
        </p:nvSpPr>
        <p:spPr>
          <a:xfrm>
            <a:off x="3246650" y="3003750"/>
            <a:ext cx="147300" cy="850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3798163" y="3003750"/>
            <a:ext cx="147300" cy="850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0" name="Google Shape;180;p19"/>
          <p:cNvCxnSpPr/>
          <p:nvPr/>
        </p:nvCxnSpPr>
        <p:spPr>
          <a:xfrm>
            <a:off x="2230113" y="3985850"/>
            <a:ext cx="5700" cy="173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1" name="Google Shape;181;p19"/>
          <p:cNvCxnSpPr/>
          <p:nvPr/>
        </p:nvCxnSpPr>
        <p:spPr>
          <a:xfrm>
            <a:off x="2776400" y="3997375"/>
            <a:ext cx="5700" cy="173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2" name="Google Shape;182;p19"/>
          <p:cNvCxnSpPr/>
          <p:nvPr/>
        </p:nvCxnSpPr>
        <p:spPr>
          <a:xfrm>
            <a:off x="3317450" y="3985838"/>
            <a:ext cx="5700" cy="173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3" name="Google Shape;183;p19"/>
          <p:cNvCxnSpPr/>
          <p:nvPr/>
        </p:nvCxnSpPr>
        <p:spPr>
          <a:xfrm>
            <a:off x="3868963" y="3985838"/>
            <a:ext cx="5700" cy="173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4" name="Google Shape;184;p19"/>
          <p:cNvSpPr txBox="1"/>
          <p:nvPr/>
        </p:nvSpPr>
        <p:spPr>
          <a:xfrm>
            <a:off x="10766475" y="1608675"/>
            <a:ext cx="10650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too many pixels to perform a the fit !!!</a:t>
            </a:r>
            <a:endParaRPr sz="17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9"/>
          <p:cNvSpPr/>
          <p:nvPr/>
        </p:nvSpPr>
        <p:spPr>
          <a:xfrm>
            <a:off x="10706775" y="1434350"/>
            <a:ext cx="1336800" cy="1806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/>
          <p:nvPr>
            <p:ph type="title"/>
          </p:nvPr>
        </p:nvSpPr>
        <p:spPr>
          <a:xfrm>
            <a:off x="1044900" y="136125"/>
            <a:ext cx="9686700" cy="53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800">
                <a:solidFill>
                  <a:schemeClr val="dk1"/>
                </a:solidFill>
              </a:rPr>
              <a:t>Simulations on Monolithic Active Pixel Sensor MAPS</a:t>
            </a:r>
            <a:r>
              <a:rPr lang="fr-FR" sz="2800">
                <a:solidFill>
                  <a:schemeClr val="dk1"/>
                </a:solidFill>
              </a:rPr>
              <a:t> 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92" name="Google Shape;192;p20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193" name="Google Shape;193;p20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4" name="Google Shape;194;p20"/>
          <p:cNvSpPr txBox="1"/>
          <p:nvPr/>
        </p:nvSpPr>
        <p:spPr>
          <a:xfrm>
            <a:off x="1240750" y="803225"/>
            <a:ext cx="8355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Monte carlo simulation and Rebinning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0"/>
          <p:cNvSpPr/>
          <p:nvPr/>
        </p:nvSpPr>
        <p:spPr>
          <a:xfrm rot="5400000">
            <a:off x="253800" y="2715525"/>
            <a:ext cx="2839200" cy="165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6" name="Google Shape;196;p20"/>
          <p:cNvCxnSpPr/>
          <p:nvPr/>
        </p:nvCxnSpPr>
        <p:spPr>
          <a:xfrm rot="10800000">
            <a:off x="839000" y="3035875"/>
            <a:ext cx="16716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0"/>
          <p:cNvCxnSpPr/>
          <p:nvPr/>
        </p:nvCxnSpPr>
        <p:spPr>
          <a:xfrm rot="10800000">
            <a:off x="851025" y="3924625"/>
            <a:ext cx="16803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20"/>
          <p:cNvCxnSpPr/>
          <p:nvPr/>
        </p:nvCxnSpPr>
        <p:spPr>
          <a:xfrm flipH="1">
            <a:off x="1153500" y="2129000"/>
            <a:ext cx="8100" cy="283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0"/>
          <p:cNvCxnSpPr/>
          <p:nvPr/>
        </p:nvCxnSpPr>
        <p:spPr>
          <a:xfrm>
            <a:off x="1401750" y="2126875"/>
            <a:ext cx="2700" cy="283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20"/>
          <p:cNvCxnSpPr>
            <a:endCxn id="195" idx="3"/>
          </p:cNvCxnSpPr>
          <p:nvPr/>
        </p:nvCxnSpPr>
        <p:spPr>
          <a:xfrm>
            <a:off x="1663200" y="2129625"/>
            <a:ext cx="10200" cy="283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0"/>
          <p:cNvCxnSpPr/>
          <p:nvPr/>
        </p:nvCxnSpPr>
        <p:spPr>
          <a:xfrm>
            <a:off x="1935350" y="2124200"/>
            <a:ext cx="0" cy="283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0"/>
          <p:cNvCxnSpPr/>
          <p:nvPr/>
        </p:nvCxnSpPr>
        <p:spPr>
          <a:xfrm>
            <a:off x="2488600" y="2123325"/>
            <a:ext cx="2613300" cy="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20"/>
          <p:cNvCxnSpPr/>
          <p:nvPr/>
        </p:nvCxnSpPr>
        <p:spPr>
          <a:xfrm>
            <a:off x="2488600" y="4962525"/>
            <a:ext cx="2613300" cy="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20"/>
          <p:cNvSpPr/>
          <p:nvPr/>
        </p:nvSpPr>
        <p:spPr>
          <a:xfrm>
            <a:off x="2226275" y="2132475"/>
            <a:ext cx="262200" cy="283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5" name="Google Shape;205;p20"/>
          <p:cNvCxnSpPr/>
          <p:nvPr/>
        </p:nvCxnSpPr>
        <p:spPr>
          <a:xfrm>
            <a:off x="839000" y="2021750"/>
            <a:ext cx="1398000" cy="8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6" name="Google Shape;206;p20"/>
          <p:cNvSpPr txBox="1"/>
          <p:nvPr/>
        </p:nvSpPr>
        <p:spPr>
          <a:xfrm>
            <a:off x="839000" y="1704550"/>
            <a:ext cx="139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0"/>
          <p:cNvSpPr txBox="1"/>
          <p:nvPr/>
        </p:nvSpPr>
        <p:spPr>
          <a:xfrm rot="-5400000">
            <a:off x="1114650" y="3156350"/>
            <a:ext cx="2250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6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0"/>
          <p:cNvSpPr/>
          <p:nvPr/>
        </p:nvSpPr>
        <p:spPr>
          <a:xfrm>
            <a:off x="731450" y="5021800"/>
            <a:ext cx="5572800" cy="364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0"/>
          <p:cNvSpPr txBox="1"/>
          <p:nvPr/>
        </p:nvSpPr>
        <p:spPr>
          <a:xfrm>
            <a:off x="1977500" y="1232750"/>
            <a:ext cx="3080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on x axis  by </a:t>
            </a:r>
            <a:r>
              <a:rPr lang="fr-FR" sz="21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endParaRPr sz="21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</a:t>
            </a:r>
            <a:r>
              <a:rPr lang="fr-FR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on y axis by </a:t>
            </a:r>
            <a:r>
              <a:rPr lang="fr-FR" sz="21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1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0"/>
          <p:cNvSpPr/>
          <p:nvPr/>
        </p:nvSpPr>
        <p:spPr>
          <a:xfrm rot="5400000">
            <a:off x="4050650" y="2729875"/>
            <a:ext cx="2857500" cy="165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1" name="Google Shape;211;p20"/>
          <p:cNvCxnSpPr/>
          <p:nvPr/>
        </p:nvCxnSpPr>
        <p:spPr>
          <a:xfrm rot="10800000">
            <a:off x="4645000" y="3064088"/>
            <a:ext cx="16716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0"/>
          <p:cNvCxnSpPr/>
          <p:nvPr/>
        </p:nvCxnSpPr>
        <p:spPr>
          <a:xfrm rot="10800000">
            <a:off x="4657025" y="3952838"/>
            <a:ext cx="16803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20"/>
          <p:cNvCxnSpPr/>
          <p:nvPr/>
        </p:nvCxnSpPr>
        <p:spPr>
          <a:xfrm flipH="1">
            <a:off x="4959550" y="2153925"/>
            <a:ext cx="8700" cy="283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20"/>
          <p:cNvCxnSpPr/>
          <p:nvPr/>
        </p:nvCxnSpPr>
        <p:spPr>
          <a:xfrm>
            <a:off x="5207750" y="2155088"/>
            <a:ext cx="2700" cy="283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20"/>
          <p:cNvCxnSpPr>
            <a:endCxn id="210" idx="3"/>
          </p:cNvCxnSpPr>
          <p:nvPr/>
        </p:nvCxnSpPr>
        <p:spPr>
          <a:xfrm>
            <a:off x="5469200" y="2153125"/>
            <a:ext cx="10200" cy="283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20"/>
          <p:cNvCxnSpPr/>
          <p:nvPr/>
        </p:nvCxnSpPr>
        <p:spPr>
          <a:xfrm>
            <a:off x="5741350" y="2152413"/>
            <a:ext cx="0" cy="283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7" name="Google Shape;217;p20"/>
          <p:cNvSpPr/>
          <p:nvPr/>
        </p:nvSpPr>
        <p:spPr>
          <a:xfrm>
            <a:off x="6032275" y="2142400"/>
            <a:ext cx="262200" cy="283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8" name="Google Shape;218;p20"/>
          <p:cNvCxnSpPr/>
          <p:nvPr/>
        </p:nvCxnSpPr>
        <p:spPr>
          <a:xfrm>
            <a:off x="4645000" y="2049963"/>
            <a:ext cx="1398000" cy="8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9" name="Google Shape;219;p20"/>
          <p:cNvSpPr/>
          <p:nvPr/>
        </p:nvSpPr>
        <p:spPr>
          <a:xfrm>
            <a:off x="464000" y="2058675"/>
            <a:ext cx="384000" cy="2991600"/>
          </a:xfrm>
          <a:prstGeom prst="up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0"/>
          <p:cNvSpPr txBox="1"/>
          <p:nvPr/>
        </p:nvSpPr>
        <p:spPr>
          <a:xfrm>
            <a:off x="1901550" y="5408513"/>
            <a:ext cx="26133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1320 nXpix with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dead zones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20"/>
          <p:cNvSpPr txBox="1"/>
          <p:nvPr/>
        </p:nvSpPr>
        <p:spPr>
          <a:xfrm rot="-5400000">
            <a:off x="-537300" y="3075800"/>
            <a:ext cx="16134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>
                <a:latin typeface="Calibri"/>
                <a:ea typeface="Calibri"/>
                <a:cs typeface="Calibri"/>
                <a:sym typeface="Calibri"/>
              </a:rPr>
              <a:t>80 nYpix </a:t>
            </a:r>
            <a:r>
              <a:rPr lang="fr-FR" sz="2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(3)</a:t>
            </a:r>
            <a:endParaRPr sz="23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8699" y="2155087"/>
            <a:ext cx="5007050" cy="311072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0"/>
          <p:cNvSpPr txBox="1"/>
          <p:nvPr/>
        </p:nvSpPr>
        <p:spPr>
          <a:xfrm>
            <a:off x="6882300" y="1418825"/>
            <a:ext cx="4831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highlight>
                  <a:srgbClr val="980000"/>
                </a:highlight>
                <a:latin typeface="Calibri"/>
                <a:ea typeface="Calibri"/>
                <a:cs typeface="Calibri"/>
                <a:sym typeface="Calibri"/>
              </a:rPr>
              <a:t>warning</a:t>
            </a:r>
            <a:r>
              <a:rPr lang="fr-FR" sz="2000">
                <a:solidFill>
                  <a:schemeClr val="dk1"/>
                </a:solidFill>
                <a:highlight>
                  <a:srgbClr val="980000"/>
                </a:highlight>
                <a:latin typeface="Calibri"/>
                <a:ea typeface="Calibri"/>
                <a:cs typeface="Calibri"/>
                <a:sym typeface="Calibri"/>
              </a:rPr>
              <a:t>!</a:t>
            </a:r>
            <a:r>
              <a:rPr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5 rows of dead pixels instead of 2 for better visualisation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3177825" y="6467925"/>
            <a:ext cx="5836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0"/>
          <p:cNvSpPr txBox="1"/>
          <p:nvPr/>
        </p:nvSpPr>
        <p:spPr>
          <a:xfrm rot="-5400000">
            <a:off x="4915200" y="3090450"/>
            <a:ext cx="2250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6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0"/>
          <p:cNvSpPr txBox="1"/>
          <p:nvPr/>
        </p:nvSpPr>
        <p:spPr>
          <a:xfrm>
            <a:off x="4719250" y="1661088"/>
            <a:ext cx="139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1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233" name="Google Shape;233;p21"/>
          <p:cNvSpPr txBox="1"/>
          <p:nvPr>
            <p:ph idx="11" type="ftr"/>
          </p:nvPr>
        </p:nvSpPr>
        <p:spPr>
          <a:xfrm>
            <a:off x="3265900" y="4789742"/>
            <a:ext cx="33969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234" name="Google Shape;234;p21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35" name="Google Shape;235;p21"/>
          <p:cNvSpPr/>
          <p:nvPr/>
        </p:nvSpPr>
        <p:spPr>
          <a:xfrm>
            <a:off x="3684275" y="3267425"/>
            <a:ext cx="1662600" cy="18672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1"/>
          <p:cNvSpPr/>
          <p:nvPr/>
        </p:nvSpPr>
        <p:spPr>
          <a:xfrm>
            <a:off x="3833394" y="3397991"/>
            <a:ext cx="153300" cy="1685700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7" name="Google Shape;237;p21"/>
          <p:cNvCxnSpPr/>
          <p:nvPr/>
        </p:nvCxnSpPr>
        <p:spPr>
          <a:xfrm>
            <a:off x="3913071" y="3397979"/>
            <a:ext cx="0" cy="1685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8" name="Google Shape;238;p21"/>
          <p:cNvSpPr/>
          <p:nvPr/>
        </p:nvSpPr>
        <p:spPr>
          <a:xfrm>
            <a:off x="3836095" y="4100760"/>
            <a:ext cx="145800" cy="482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1"/>
          <p:cNvCxnSpPr/>
          <p:nvPr/>
        </p:nvCxnSpPr>
        <p:spPr>
          <a:xfrm>
            <a:off x="3836093" y="4341923"/>
            <a:ext cx="1377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0" name="Google Shape;240;p21"/>
          <p:cNvSpPr/>
          <p:nvPr/>
        </p:nvSpPr>
        <p:spPr>
          <a:xfrm>
            <a:off x="3895224" y="4316817"/>
            <a:ext cx="38400" cy="504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1" name="Google Shape;241;p21"/>
          <p:cNvCxnSpPr/>
          <p:nvPr/>
        </p:nvCxnSpPr>
        <p:spPr>
          <a:xfrm rot="10800000">
            <a:off x="4000668" y="4121924"/>
            <a:ext cx="426000" cy="237600"/>
          </a:xfrm>
          <a:prstGeom prst="straightConnector1">
            <a:avLst/>
          </a:prstGeom>
          <a:noFill/>
          <a:ln cap="flat" cmpd="sng" w="38100">
            <a:solidFill>
              <a:srgbClr val="1F497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2" name="Google Shape;242;p21"/>
          <p:cNvCxnSpPr/>
          <p:nvPr/>
        </p:nvCxnSpPr>
        <p:spPr>
          <a:xfrm flipH="1">
            <a:off x="3999102" y="4364051"/>
            <a:ext cx="429000" cy="210000"/>
          </a:xfrm>
          <a:prstGeom prst="straightConnector1">
            <a:avLst/>
          </a:prstGeom>
          <a:noFill/>
          <a:ln cap="flat" cmpd="sng" w="38100">
            <a:solidFill>
              <a:srgbClr val="1F497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3" name="Google Shape;243;p21"/>
          <p:cNvSpPr txBox="1"/>
          <p:nvPr/>
        </p:nvSpPr>
        <p:spPr>
          <a:xfrm>
            <a:off x="4143793" y="4183696"/>
            <a:ext cx="13953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750">
                <a:solidFill>
                  <a:srgbClr val="4B4B4A"/>
                </a:solidFill>
                <a:highlight>
                  <a:srgbClr val="FF0000"/>
                </a:highlight>
              </a:rPr>
              <a:t>stat uncertainty </a:t>
            </a:r>
            <a:endParaRPr b="1" sz="750">
              <a:solidFill>
                <a:srgbClr val="4B4B4A"/>
              </a:solidFill>
              <a:highlight>
                <a:srgbClr val="FF0000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750">
                <a:solidFill>
                  <a:srgbClr val="4B4B4A"/>
                </a:solidFill>
                <a:highlight>
                  <a:srgbClr val="FF0000"/>
                </a:highlight>
              </a:rPr>
              <a:t>on average of  </a:t>
            </a:r>
            <a:endParaRPr b="1" sz="750">
              <a:solidFill>
                <a:srgbClr val="4B4B4A"/>
              </a:solidFill>
              <a:highlight>
                <a:srgbClr val="FF0000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750">
                <a:solidFill>
                  <a:srgbClr val="4B4B4A"/>
                </a:solidFill>
                <a:highlight>
                  <a:srgbClr val="FF0000"/>
                </a:highlight>
              </a:rPr>
              <a:t>fit  values</a:t>
            </a:r>
            <a:endParaRPr b="1" sz="1250">
              <a:solidFill>
                <a:srgbClr val="4B4B4A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4" name="Google Shape;244;p21"/>
          <p:cNvCxnSpPr/>
          <p:nvPr/>
        </p:nvCxnSpPr>
        <p:spPr>
          <a:xfrm rot="10800000">
            <a:off x="3958203" y="3676787"/>
            <a:ext cx="476100" cy="0"/>
          </a:xfrm>
          <a:prstGeom prst="straightConnector1">
            <a:avLst/>
          </a:prstGeom>
          <a:noFill/>
          <a:ln cap="flat" cmpd="sng" w="38100">
            <a:solidFill>
              <a:srgbClr val="FF67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5" name="Google Shape;245;p21"/>
          <p:cNvSpPr txBox="1"/>
          <p:nvPr/>
        </p:nvSpPr>
        <p:spPr>
          <a:xfrm>
            <a:off x="4204733" y="3439011"/>
            <a:ext cx="1237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Average of single</a:t>
            </a:r>
            <a:endParaRPr sz="90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 fit  uncertainty </a:t>
            </a:r>
            <a:endParaRPr sz="90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6" name="Google Shape;246;p21"/>
          <p:cNvCxnSpPr/>
          <p:nvPr/>
        </p:nvCxnSpPr>
        <p:spPr>
          <a:xfrm rot="10800000">
            <a:off x="3920042" y="3969056"/>
            <a:ext cx="517200" cy="13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7" name="Google Shape;247;p21"/>
          <p:cNvSpPr txBox="1"/>
          <p:nvPr/>
        </p:nvSpPr>
        <p:spPr>
          <a:xfrm>
            <a:off x="4292802" y="3820220"/>
            <a:ext cx="823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rPr>
              <a:t>Standard deviation</a:t>
            </a:r>
            <a:endParaRPr sz="800">
              <a:highlight>
                <a:srgbClr val="EEECE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8" name="Google Shape;248;p21"/>
          <p:cNvCxnSpPr/>
          <p:nvPr/>
        </p:nvCxnSpPr>
        <p:spPr>
          <a:xfrm rot="10800000">
            <a:off x="3920665" y="4356696"/>
            <a:ext cx="498900" cy="534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21"/>
          <p:cNvSpPr txBox="1"/>
          <p:nvPr/>
        </p:nvSpPr>
        <p:spPr>
          <a:xfrm>
            <a:off x="4165358" y="4632269"/>
            <a:ext cx="98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average of </a:t>
            </a:r>
            <a:endParaRPr sz="9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fit value</a:t>
            </a:r>
            <a:endParaRPr sz="9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1"/>
          <p:cNvSpPr txBox="1"/>
          <p:nvPr/>
        </p:nvSpPr>
        <p:spPr>
          <a:xfrm>
            <a:off x="2273325" y="760075"/>
            <a:ext cx="8355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Results: Comparing extracted fit parameters                   with and without dead zones simulation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21"/>
          <p:cNvPicPr preferRelativeResize="0"/>
          <p:nvPr/>
        </p:nvPicPr>
        <p:blipFill rotWithShape="1">
          <a:blip r:embed="rId3">
            <a:alphaModFix/>
          </a:blip>
          <a:srcRect b="4246" l="0" r="8508" t="8546"/>
          <a:stretch/>
        </p:blipFill>
        <p:spPr>
          <a:xfrm>
            <a:off x="44438" y="1690500"/>
            <a:ext cx="3274573" cy="2291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1"/>
          <p:cNvPicPr preferRelativeResize="0"/>
          <p:nvPr/>
        </p:nvPicPr>
        <p:blipFill rotWithShape="1">
          <a:blip r:embed="rId4">
            <a:alphaModFix/>
          </a:blip>
          <a:srcRect b="4165" l="0" r="9649" t="7197"/>
          <a:stretch/>
        </p:blipFill>
        <p:spPr>
          <a:xfrm>
            <a:off x="168775" y="4294850"/>
            <a:ext cx="3178298" cy="1974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1"/>
          <p:cNvSpPr/>
          <p:nvPr/>
        </p:nvSpPr>
        <p:spPr>
          <a:xfrm>
            <a:off x="536500" y="3967450"/>
            <a:ext cx="2729400" cy="12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1"/>
          <p:cNvSpPr txBox="1"/>
          <p:nvPr/>
        </p:nvSpPr>
        <p:spPr>
          <a:xfrm>
            <a:off x="2809700" y="3873475"/>
            <a:ext cx="63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dead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1"/>
          <p:cNvSpPr txBox="1"/>
          <p:nvPr/>
        </p:nvSpPr>
        <p:spPr>
          <a:xfrm>
            <a:off x="406800" y="3816550"/>
            <a:ext cx="1209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dead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1"/>
          <p:cNvSpPr/>
          <p:nvPr/>
        </p:nvSpPr>
        <p:spPr>
          <a:xfrm>
            <a:off x="604550" y="6147350"/>
            <a:ext cx="2939700" cy="148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1"/>
          <p:cNvSpPr txBox="1"/>
          <p:nvPr/>
        </p:nvSpPr>
        <p:spPr>
          <a:xfrm>
            <a:off x="490200" y="6046075"/>
            <a:ext cx="782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dead   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1"/>
          <p:cNvSpPr txBox="1"/>
          <p:nvPr/>
        </p:nvSpPr>
        <p:spPr>
          <a:xfrm>
            <a:off x="2852400" y="6064250"/>
            <a:ext cx="667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dead   zones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1"/>
          <p:cNvSpPr txBox="1"/>
          <p:nvPr/>
        </p:nvSpPr>
        <p:spPr>
          <a:xfrm>
            <a:off x="0" y="1690500"/>
            <a:ext cx="69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</a:t>
            </a: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</a:t>
            </a:r>
            <a:r>
              <a:rPr lang="fr-FR"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fit</a:t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1"/>
          <p:cNvSpPr/>
          <p:nvPr/>
        </p:nvSpPr>
        <p:spPr>
          <a:xfrm>
            <a:off x="228025" y="4279025"/>
            <a:ext cx="339300" cy="12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1"/>
          <p:cNvSpPr txBox="1"/>
          <p:nvPr/>
        </p:nvSpPr>
        <p:spPr>
          <a:xfrm>
            <a:off x="44450" y="4126200"/>
            <a:ext cx="877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000">
                <a:solidFill>
                  <a:srgbClr val="000000"/>
                </a:solidFill>
              </a:rPr>
              <a:t>𝛏</a:t>
            </a:r>
            <a:r>
              <a:rPr lang="fr-FR" sz="300"/>
              <a:t>3</a:t>
            </a:r>
            <a:r>
              <a:rPr lang="fr-FR" sz="900">
                <a:solidFill>
                  <a:srgbClr val="000000"/>
                </a:solidFill>
              </a:rPr>
              <a:t>𝝵</a:t>
            </a:r>
            <a:r>
              <a:rPr lang="fr-FR" sz="400"/>
              <a:t>y fit- </a:t>
            </a:r>
            <a:r>
              <a:rPr lang="fr-FR" sz="1000">
                <a:solidFill>
                  <a:schemeClr val="dk1"/>
                </a:solidFill>
              </a:rPr>
              <a:t>𝛏</a:t>
            </a:r>
            <a:r>
              <a:rPr lang="fr-FR" sz="300">
                <a:solidFill>
                  <a:schemeClr val="dk1"/>
                </a:solidFill>
              </a:rPr>
              <a:t>3</a:t>
            </a:r>
            <a:r>
              <a:rPr lang="fr-FR" sz="900">
                <a:solidFill>
                  <a:schemeClr val="dk1"/>
                </a:solidFill>
              </a:rPr>
              <a:t>𝝵</a:t>
            </a:r>
            <a:r>
              <a:rPr lang="fr-FR" sz="400">
                <a:solidFill>
                  <a:schemeClr val="dk1"/>
                </a:solidFill>
              </a:rPr>
              <a:t>y gen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2" name="Google Shape;26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5150" y="1888325"/>
            <a:ext cx="5492949" cy="37991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1"/>
          <p:cNvSpPr txBox="1"/>
          <p:nvPr/>
        </p:nvSpPr>
        <p:spPr>
          <a:xfrm>
            <a:off x="8046825" y="5508125"/>
            <a:ext cx="1209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dead zones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1"/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1"/>
          <p:cNvSpPr txBox="1"/>
          <p:nvPr/>
        </p:nvSpPr>
        <p:spPr>
          <a:xfrm>
            <a:off x="2706625" y="117975"/>
            <a:ext cx="583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  with a realistic geometry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21"/>
          <p:cNvSpPr txBox="1"/>
          <p:nvPr/>
        </p:nvSpPr>
        <p:spPr>
          <a:xfrm>
            <a:off x="3618375" y="1842200"/>
            <a:ext cx="2439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2"/>
          <p:cNvSpPr txBox="1"/>
          <p:nvPr>
            <p:ph idx="10" type="dt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273" name="Google Shape;273;p22"/>
          <p:cNvSpPr txBox="1"/>
          <p:nvPr>
            <p:ph idx="11" type="ftr"/>
          </p:nvPr>
        </p:nvSpPr>
        <p:spPr>
          <a:xfrm>
            <a:off x="2957800" y="4592234"/>
            <a:ext cx="47625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274" name="Google Shape;274;p22"/>
          <p:cNvSpPr txBox="1"/>
          <p:nvPr>
            <p:ph idx="12" type="sldNum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5" name="Google Shape;275;p22"/>
          <p:cNvSpPr/>
          <p:nvPr/>
        </p:nvSpPr>
        <p:spPr>
          <a:xfrm>
            <a:off x="3544350" y="2913450"/>
            <a:ext cx="2331000" cy="20592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3753411" y="3057435"/>
            <a:ext cx="215100" cy="1858800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7" name="Google Shape;277;p22"/>
          <p:cNvCxnSpPr/>
          <p:nvPr/>
        </p:nvCxnSpPr>
        <p:spPr>
          <a:xfrm>
            <a:off x="3865116" y="3057423"/>
            <a:ext cx="0" cy="1858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8" name="Google Shape;278;p22"/>
          <p:cNvSpPr/>
          <p:nvPr/>
        </p:nvSpPr>
        <p:spPr>
          <a:xfrm>
            <a:off x="3757197" y="3832436"/>
            <a:ext cx="204300" cy="5319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9" name="Google Shape;279;p22"/>
          <p:cNvCxnSpPr/>
          <p:nvPr/>
        </p:nvCxnSpPr>
        <p:spPr>
          <a:xfrm>
            <a:off x="3757195" y="4098387"/>
            <a:ext cx="1932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0" name="Google Shape;280;p22"/>
          <p:cNvSpPr/>
          <p:nvPr/>
        </p:nvSpPr>
        <p:spPr>
          <a:xfrm>
            <a:off x="3840095" y="4070701"/>
            <a:ext cx="53700" cy="555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1" name="Google Shape;281;p22"/>
          <p:cNvCxnSpPr/>
          <p:nvPr/>
        </p:nvCxnSpPr>
        <p:spPr>
          <a:xfrm rot="10800000">
            <a:off x="3987864" y="3855897"/>
            <a:ext cx="597300" cy="261900"/>
          </a:xfrm>
          <a:prstGeom prst="straightConnector1">
            <a:avLst/>
          </a:prstGeom>
          <a:noFill/>
          <a:ln cap="flat" cmpd="sng" w="38100">
            <a:solidFill>
              <a:srgbClr val="1F497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2" name="Google Shape;282;p22"/>
          <p:cNvCxnSpPr/>
          <p:nvPr/>
        </p:nvCxnSpPr>
        <p:spPr>
          <a:xfrm flipH="1">
            <a:off x="3985675" y="4122790"/>
            <a:ext cx="601500" cy="231600"/>
          </a:xfrm>
          <a:prstGeom prst="straightConnector1">
            <a:avLst/>
          </a:prstGeom>
          <a:noFill/>
          <a:ln cap="flat" cmpd="sng" w="38100">
            <a:solidFill>
              <a:srgbClr val="1F497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3" name="Google Shape;283;p22"/>
          <p:cNvSpPr txBox="1"/>
          <p:nvPr/>
        </p:nvSpPr>
        <p:spPr>
          <a:xfrm>
            <a:off x="4188582" y="3923897"/>
            <a:ext cx="1956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950">
                <a:solidFill>
                  <a:srgbClr val="4B4B4A"/>
                </a:solidFill>
                <a:highlight>
                  <a:srgbClr val="FF0000"/>
                </a:highlight>
              </a:rPr>
              <a:t>stat uncertainty on </a:t>
            </a:r>
            <a:endParaRPr b="1" sz="950">
              <a:solidFill>
                <a:srgbClr val="4B4B4A"/>
              </a:solidFill>
              <a:highlight>
                <a:srgbClr val="FF0000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950">
                <a:solidFill>
                  <a:srgbClr val="4B4B4A"/>
                </a:solidFill>
                <a:highlight>
                  <a:srgbClr val="FF0000"/>
                </a:highlight>
              </a:rPr>
              <a:t>average of  fit  values</a:t>
            </a:r>
            <a:endParaRPr b="1" sz="1450">
              <a:solidFill>
                <a:srgbClr val="4B4B4A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4" name="Google Shape;284;p22"/>
          <p:cNvCxnSpPr/>
          <p:nvPr/>
        </p:nvCxnSpPr>
        <p:spPr>
          <a:xfrm rot="10800000">
            <a:off x="3928369" y="3364887"/>
            <a:ext cx="667500" cy="0"/>
          </a:xfrm>
          <a:prstGeom prst="straightConnector1">
            <a:avLst/>
          </a:prstGeom>
          <a:noFill/>
          <a:ln cap="flat" cmpd="sng" w="38100">
            <a:solidFill>
              <a:srgbClr val="FF67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22"/>
          <p:cNvSpPr txBox="1"/>
          <p:nvPr/>
        </p:nvSpPr>
        <p:spPr>
          <a:xfrm>
            <a:off x="4274018" y="3102672"/>
            <a:ext cx="1734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Average of single</a:t>
            </a:r>
            <a:endParaRPr sz="110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 fit  uncertainty </a:t>
            </a:r>
            <a:endParaRPr sz="110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6" name="Google Shape;286;p22"/>
          <p:cNvCxnSpPr/>
          <p:nvPr/>
        </p:nvCxnSpPr>
        <p:spPr>
          <a:xfrm rot="10800000">
            <a:off x="3874889" y="3687083"/>
            <a:ext cx="725100" cy="15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7" name="Google Shape;287;p22"/>
          <p:cNvSpPr txBox="1"/>
          <p:nvPr/>
        </p:nvSpPr>
        <p:spPr>
          <a:xfrm>
            <a:off x="4397488" y="3523062"/>
            <a:ext cx="1154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rPr>
              <a:t>Standard deviation</a:t>
            </a:r>
            <a:endParaRPr sz="1000">
              <a:highlight>
                <a:srgbClr val="EEECE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8" name="Google Shape;288;p22"/>
          <p:cNvCxnSpPr/>
          <p:nvPr/>
        </p:nvCxnSpPr>
        <p:spPr>
          <a:xfrm rot="10800000">
            <a:off x="3875906" y="4114664"/>
            <a:ext cx="699300" cy="5889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9" name="Google Shape;289;p22"/>
          <p:cNvSpPr txBox="1"/>
          <p:nvPr/>
        </p:nvSpPr>
        <p:spPr>
          <a:xfrm>
            <a:off x="4325645" y="4418575"/>
            <a:ext cx="138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average of </a:t>
            </a:r>
            <a:endParaRPr sz="12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fit value</a:t>
            </a:r>
            <a:endParaRPr sz="12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2"/>
          <p:cNvSpPr txBox="1"/>
          <p:nvPr/>
        </p:nvSpPr>
        <p:spPr>
          <a:xfrm>
            <a:off x="1488725" y="835825"/>
            <a:ext cx="8355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Results: </a:t>
            </a: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Comparing</a:t>
            </a: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extracted fit parameters                   with and without dead zones simulation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1" name="Google Shape;291;p22"/>
          <p:cNvPicPr preferRelativeResize="0"/>
          <p:nvPr/>
        </p:nvPicPr>
        <p:blipFill rotWithShape="1">
          <a:blip r:embed="rId3">
            <a:alphaModFix/>
          </a:blip>
          <a:srcRect b="4246" l="0" r="8508" t="8546"/>
          <a:stretch/>
        </p:blipFill>
        <p:spPr>
          <a:xfrm>
            <a:off x="132125" y="1795250"/>
            <a:ext cx="3274573" cy="2291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2"/>
          <p:cNvPicPr preferRelativeResize="0"/>
          <p:nvPr/>
        </p:nvPicPr>
        <p:blipFill rotWithShape="1">
          <a:blip r:embed="rId4">
            <a:alphaModFix/>
          </a:blip>
          <a:srcRect b="4165" l="0" r="9649" t="7197"/>
          <a:stretch/>
        </p:blipFill>
        <p:spPr>
          <a:xfrm>
            <a:off x="228400" y="4290050"/>
            <a:ext cx="3178298" cy="1974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2"/>
          <p:cNvSpPr/>
          <p:nvPr/>
        </p:nvSpPr>
        <p:spPr>
          <a:xfrm>
            <a:off x="536500" y="3967450"/>
            <a:ext cx="2729400" cy="12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22"/>
          <p:cNvSpPr txBox="1"/>
          <p:nvPr/>
        </p:nvSpPr>
        <p:spPr>
          <a:xfrm>
            <a:off x="2809700" y="3873475"/>
            <a:ext cx="63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dead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2"/>
          <p:cNvSpPr txBox="1"/>
          <p:nvPr/>
        </p:nvSpPr>
        <p:spPr>
          <a:xfrm>
            <a:off x="406800" y="3816550"/>
            <a:ext cx="1209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dead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2"/>
          <p:cNvSpPr/>
          <p:nvPr/>
        </p:nvSpPr>
        <p:spPr>
          <a:xfrm>
            <a:off x="604550" y="6147350"/>
            <a:ext cx="2939700" cy="148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2"/>
          <p:cNvSpPr txBox="1"/>
          <p:nvPr/>
        </p:nvSpPr>
        <p:spPr>
          <a:xfrm>
            <a:off x="490200" y="6046075"/>
            <a:ext cx="782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dead       zones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2"/>
          <p:cNvSpPr txBox="1"/>
          <p:nvPr/>
        </p:nvSpPr>
        <p:spPr>
          <a:xfrm>
            <a:off x="2852400" y="6064250"/>
            <a:ext cx="667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dead   zones 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2"/>
          <p:cNvSpPr txBox="1"/>
          <p:nvPr/>
        </p:nvSpPr>
        <p:spPr>
          <a:xfrm>
            <a:off x="6893450" y="2318575"/>
            <a:ext cx="4896300" cy="30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>
                <a:solidFill>
                  <a:schemeClr val="dk1"/>
                </a:solidFill>
              </a:rPr>
              <a:t>Vertical Polarization Extraction: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>
                <a:solidFill>
                  <a:schemeClr val="dk1"/>
                </a:solidFill>
              </a:rPr>
              <a:t>A small bias is observed in the extracted vertical polarization.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>
                <a:solidFill>
                  <a:schemeClr val="dk1"/>
                </a:solidFill>
              </a:rPr>
              <a:t>The uncertainty is slightly larger when dead zones are included.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fr-FR">
                <a:solidFill>
                  <a:schemeClr val="dk1"/>
                </a:solidFill>
              </a:rPr>
              <a:t>       Beam Energy Extraction: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>
                <a:solidFill>
                  <a:schemeClr val="dk1"/>
                </a:solidFill>
              </a:rPr>
              <a:t>A significant bias of order </a:t>
            </a: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baseline="30000"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</a:t>
            </a:r>
            <a:r>
              <a:rPr lang="fr-FR">
                <a:solidFill>
                  <a:schemeClr val="dk1"/>
                </a:solidFill>
              </a:rPr>
              <a:t>is observed in the extracted beam energy.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>
                <a:solidFill>
                  <a:schemeClr val="dk1"/>
                </a:solidFill>
              </a:rPr>
              <a:t>The deviation is more pronounced between cases with and without dead zones.</a:t>
            </a: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2"/>
          <p:cNvSpPr txBox="1"/>
          <p:nvPr/>
        </p:nvSpPr>
        <p:spPr>
          <a:xfrm>
            <a:off x="0" y="1690500"/>
            <a:ext cx="69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</a:t>
            </a:r>
            <a:r>
              <a:rPr lang="fr-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</a:t>
            </a:r>
            <a:r>
              <a:rPr lang="fr-FR"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fit</a:t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2"/>
          <p:cNvSpPr/>
          <p:nvPr/>
        </p:nvSpPr>
        <p:spPr>
          <a:xfrm>
            <a:off x="228025" y="4279025"/>
            <a:ext cx="339300" cy="12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2"/>
          <p:cNvSpPr txBox="1"/>
          <p:nvPr/>
        </p:nvSpPr>
        <p:spPr>
          <a:xfrm>
            <a:off x="44450" y="4126200"/>
            <a:ext cx="877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000">
                <a:solidFill>
                  <a:srgbClr val="000000"/>
                </a:solidFill>
              </a:rPr>
              <a:t>𝛏</a:t>
            </a:r>
            <a:r>
              <a:rPr lang="fr-FR" sz="300"/>
              <a:t>3</a:t>
            </a:r>
            <a:r>
              <a:rPr lang="fr-FR" sz="900">
                <a:solidFill>
                  <a:srgbClr val="000000"/>
                </a:solidFill>
              </a:rPr>
              <a:t>𝝵</a:t>
            </a:r>
            <a:r>
              <a:rPr lang="fr-FR" sz="400"/>
              <a:t>y fit- </a:t>
            </a:r>
            <a:r>
              <a:rPr lang="fr-FR" sz="1000">
                <a:solidFill>
                  <a:schemeClr val="dk1"/>
                </a:solidFill>
              </a:rPr>
              <a:t>𝛏</a:t>
            </a:r>
            <a:r>
              <a:rPr lang="fr-FR" sz="300">
                <a:solidFill>
                  <a:schemeClr val="dk1"/>
                </a:solidFill>
              </a:rPr>
              <a:t>3</a:t>
            </a:r>
            <a:r>
              <a:rPr lang="fr-FR" sz="900">
                <a:solidFill>
                  <a:schemeClr val="dk1"/>
                </a:solidFill>
              </a:rPr>
              <a:t>𝝵</a:t>
            </a:r>
            <a:r>
              <a:rPr lang="fr-FR" sz="400">
                <a:solidFill>
                  <a:schemeClr val="dk1"/>
                </a:solidFill>
              </a:rPr>
              <a:t>y gen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2"/>
          <p:cNvSpPr txBox="1"/>
          <p:nvPr/>
        </p:nvSpPr>
        <p:spPr>
          <a:xfrm>
            <a:off x="5215000" y="64497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22"/>
          <p:cNvSpPr txBox="1"/>
          <p:nvPr/>
        </p:nvSpPr>
        <p:spPr>
          <a:xfrm>
            <a:off x="2706625" y="117975"/>
            <a:ext cx="583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  with a realistic geometry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3"/>
          <p:cNvSpPr txBox="1"/>
          <p:nvPr>
            <p:ph type="title"/>
          </p:nvPr>
        </p:nvSpPr>
        <p:spPr>
          <a:xfrm>
            <a:off x="1186521" y="160928"/>
            <a:ext cx="8784474" cy="4889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94B"/>
              </a:buClr>
              <a:buSzPts val="2800"/>
              <a:buFont typeface="Microsoft Yahei"/>
              <a:buNone/>
            </a:pPr>
            <a:r>
              <a:rPr lang="fr-FR" sz="2800">
                <a:latin typeface="Microsoft Yahei"/>
                <a:ea typeface="Microsoft Yahei"/>
                <a:cs typeface="Microsoft Yahei"/>
                <a:sym typeface="Microsoft Yahei"/>
              </a:rPr>
              <a:t>Conclusion - prospects</a:t>
            </a:r>
            <a:endParaRPr sz="2800"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311" name="Google Shape;311;p23"/>
          <p:cNvSpPr txBox="1"/>
          <p:nvPr>
            <p:ph idx="10" type="dt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2025/02/28</a:t>
            </a:r>
            <a:endParaRPr/>
          </a:p>
        </p:txBody>
      </p:sp>
      <p:sp>
        <p:nvSpPr>
          <p:cNvPr id="312" name="Google Shape;312;p23"/>
          <p:cNvSpPr txBox="1"/>
          <p:nvPr>
            <p:ph idx="11" type="ftr"/>
          </p:nvPr>
        </p:nvSpPr>
        <p:spPr>
          <a:xfrm>
            <a:off x="3257789" y="65441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/>
              <a:t>Presentation for FCCIS WP2.5 meeting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3"/>
          <p:cNvSpPr txBox="1"/>
          <p:nvPr>
            <p:ph idx="12" type="sldNum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14" name="Google Shape;314;p23"/>
          <p:cNvSpPr txBox="1"/>
          <p:nvPr/>
        </p:nvSpPr>
        <p:spPr>
          <a:xfrm>
            <a:off x="228400" y="1642075"/>
            <a:ext cx="11448300" cy="4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fr-FR" sz="1600">
                <a:solidFill>
                  <a:schemeClr val="dk1"/>
                </a:solidFill>
              </a:rPr>
              <a:t>Vertical Polarization Bias:</a:t>
            </a:r>
            <a:endParaRPr b="1" sz="1600">
              <a:solidFill>
                <a:schemeClr val="dk1"/>
              </a:solidFill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fr-FR" sz="1600">
                <a:solidFill>
                  <a:schemeClr val="dk1"/>
                </a:solidFill>
              </a:rPr>
              <a:t>A small but consistent bias is observed in the extracted vertical polarization.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fr-FR" sz="1600">
                <a:solidFill>
                  <a:schemeClr val="dk1"/>
                </a:solidFill>
              </a:rPr>
              <a:t>Energy Extraction Bias:</a:t>
            </a:r>
            <a:endParaRPr b="1" sz="1600">
              <a:solidFill>
                <a:schemeClr val="dk1"/>
              </a:solidFill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fr-FR" sz="1600">
                <a:solidFill>
                  <a:schemeClr val="dk1"/>
                </a:solidFill>
              </a:rPr>
              <a:t>The presence of blind pixels introduces a small </a:t>
            </a:r>
            <a:r>
              <a:rPr lang="fr-FR" sz="1600">
                <a:solidFill>
                  <a:schemeClr val="dk1"/>
                </a:solidFill>
              </a:rPr>
              <a:t>additional</a:t>
            </a:r>
            <a:r>
              <a:rPr lang="fr-FR" sz="1600">
                <a:solidFill>
                  <a:schemeClr val="dk1"/>
                </a:solidFill>
              </a:rPr>
              <a:t> bias in the reconstructed beam energy.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fr-FR" sz="2200">
                <a:solidFill>
                  <a:schemeClr val="dk1"/>
                </a:solidFill>
              </a:rPr>
              <a:t>Prospects and ongoing steps:</a:t>
            </a:r>
            <a:endParaRPr b="1" sz="22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Fit the asymmetries, ensuring the inclusion of the luminosity calculation in the analysis.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Study the systematic uncertainty related to the angular misalignment of the detector. We need to determine whether we can fit or scan for the detector angle.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Perform a simultaneous fit of electrons and photons to improve parameter extraction.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15" name="Google Shape;315;p23"/>
          <p:cNvSpPr txBox="1"/>
          <p:nvPr/>
        </p:nvSpPr>
        <p:spPr>
          <a:xfrm>
            <a:off x="76000" y="953025"/>
            <a:ext cx="806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