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401" r:id="rId3"/>
    <p:sldId id="412" r:id="rId4"/>
    <p:sldId id="409" r:id="rId5"/>
    <p:sldId id="413" r:id="rId6"/>
    <p:sldId id="403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00BEF012-AD6C-3848-AE58-9A3ACDEE3760}">
          <p14:sldIdLst>
            <p14:sldId id="259"/>
            <p14:sldId id="401"/>
            <p14:sldId id="412"/>
            <p14:sldId id="409"/>
            <p14:sldId id="413"/>
            <p14:sldId id="403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31FF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yle foncé 2 - Accentuation 3/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4686"/>
  </p:normalViewPr>
  <p:slideViewPr>
    <p:cSldViewPr snapToObjects="1">
      <p:cViewPr varScale="1">
        <p:scale>
          <a:sx n="127" d="100"/>
          <a:sy n="127" d="100"/>
        </p:scale>
        <p:origin x="57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Modifier les styles du texte du masque
Deuxième niveau
Troisième niveau
Quatrième niveau
Cinquième niveau</a:t>
            </a:r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392" y="2"/>
            <a:ext cx="10945216" cy="119675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400" b="1" i="1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23393" y="1196752"/>
            <a:ext cx="615664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2461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MPP #257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6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882512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73710/attachments/2971667/5229879/LMC_497.pdf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Modification of Interlocks for RQ4 Circuits at P1 and P5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Alain Antoine (TE-MPE-MI)</a:t>
            </a:r>
          </a:p>
          <a:p>
            <a:pPr algn="l"/>
            <a:r>
              <a:rPr lang="en-US" sz="1800" dirty="0"/>
              <a:t>21 February 2025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14B8AE0-4392-0847-9D3A-CA1BAF000125}"/>
              </a:ext>
            </a:extLst>
          </p:cNvPr>
          <p:cNvSpPr txBox="1">
            <a:spLocks/>
          </p:cNvSpPr>
          <p:nvPr/>
        </p:nvSpPr>
        <p:spPr>
          <a:xfrm>
            <a:off x="407988" y="2566219"/>
            <a:ext cx="11376026" cy="80378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rgbClr val="FFFF00"/>
                </a:solidFill>
              </a:rPr>
              <a:t>Machine Protection Panel Meeting #257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41A71EB-7679-B74F-94D9-88F701607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1"/>
              <a:t>LMC Taskforce initiative</a:t>
            </a:r>
          </a:p>
          <a:p>
            <a:pPr lvl="1"/>
            <a:r>
              <a:rPr lang="en-GB" b="0" noProof="1"/>
              <a:t>The LMC mandated a taskforce to assess the </a:t>
            </a:r>
            <a:r>
              <a:rPr lang="en-GB" noProof="1"/>
              <a:t>impact of radiation on equipment lifetime</a:t>
            </a:r>
            <a:r>
              <a:rPr lang="en-GB" b="0" noProof="1"/>
              <a:t> in the LHC inner triplet regions and propose mitigation measures [</a:t>
            </a:r>
            <a:r>
              <a:rPr lang="en-GB" b="0" noProof="1">
                <a:hlinkClick r:id="rId2"/>
              </a:rPr>
              <a:t>CDS 2882512</a:t>
            </a:r>
            <a:r>
              <a:rPr lang="en-GB" b="0" noProof="1"/>
              <a:t>].</a:t>
            </a:r>
          </a:p>
          <a:p>
            <a:r>
              <a:rPr lang="en-GB" noProof="1"/>
              <a:t>Identified Solution</a:t>
            </a:r>
          </a:p>
          <a:p>
            <a:pPr lvl="1"/>
            <a:r>
              <a:rPr lang="en-GB" b="0" noProof="1"/>
              <a:t>To reduce radiation exposure on the inner triplet main quadrupole magnets in IR1 (ATLAS) and IR5 (CMS), the taskforce proposed operating with reversed electrical polarities of the RQX circuits.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685C0FF-882F-6A42-8D02-D052E732B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8BAF1C8-E34B-C842-A0AA-1A1458E28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1902971-1D23-AF4C-BE47-8A23CAAC9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882E25-5B0C-20CB-8866-27B465BD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90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B8660-5BC7-609F-43DE-BF5E3D82EE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B66917E-E7E3-853B-F8F8-7F663095C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1"/>
              <a:t>Implementation &amp; Consequences</a:t>
            </a:r>
          </a:p>
          <a:p>
            <a:pPr lvl="1"/>
            <a:r>
              <a:rPr lang="en-GB" b="0" noProof="1"/>
              <a:t>The reversed polarity </a:t>
            </a:r>
            <a:r>
              <a:rPr lang="en-GB" noProof="1"/>
              <a:t>were</a:t>
            </a:r>
            <a:r>
              <a:rPr lang="en-GB" b="1" noProof="1"/>
              <a:t> </a:t>
            </a:r>
            <a:r>
              <a:rPr lang="en-GB" b="1" noProof="1">
                <a:solidFill>
                  <a:srgbClr val="3D31FF"/>
                </a:solidFill>
              </a:rPr>
              <a:t>first implemented in IR1 </a:t>
            </a:r>
            <a:r>
              <a:rPr lang="en-GB" b="0" noProof="1"/>
              <a:t>(ATLAS) </a:t>
            </a:r>
            <a:r>
              <a:rPr lang="en-GB" b="1" noProof="1">
                <a:solidFill>
                  <a:srgbClr val="3D31FF"/>
                </a:solidFill>
              </a:rPr>
              <a:t>in 2024</a:t>
            </a:r>
            <a:r>
              <a:rPr lang="en-GB" b="0" noProof="1"/>
              <a:t>.</a:t>
            </a:r>
          </a:p>
          <a:p>
            <a:pPr lvl="1"/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This required </a:t>
            </a:r>
            <a:r>
              <a:rPr lang="en-US" b="1" i="0" u="none" strike="noStrike" dirty="0">
                <a:solidFill>
                  <a:srgbClr val="3D31FF"/>
                </a:solidFill>
                <a:effectLst/>
              </a:rPr>
              <a:t>switching off the RQ4 circuits in IR1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to align with the new optics configuration.</a:t>
            </a:r>
            <a:endParaRPr lang="en-GB" b="0" noProof="1"/>
          </a:p>
          <a:p>
            <a:pPr lvl="1"/>
            <a:r>
              <a:rPr lang="en-GB" b="0" noProof="1"/>
              <a:t>However, this led to a </a:t>
            </a:r>
            <a:r>
              <a:rPr lang="en-GB" b="1" noProof="1">
                <a:solidFill>
                  <a:srgbClr val="FF0000"/>
                </a:solidFill>
              </a:rPr>
              <a:t>significant increase in background radiation</a:t>
            </a:r>
            <a:r>
              <a:rPr lang="en-GB" b="1" noProof="1"/>
              <a:t> </a:t>
            </a:r>
            <a:r>
              <a:rPr lang="en-GB" b="0" noProof="1"/>
              <a:t>in the </a:t>
            </a:r>
            <a:r>
              <a:rPr lang="en-GB" b="1" noProof="1">
                <a:solidFill>
                  <a:srgbClr val="FF0000"/>
                </a:solidFill>
              </a:rPr>
              <a:t>forward experiments at P1</a:t>
            </a:r>
            <a:r>
              <a:rPr lang="en-GB" b="0" noProof="1"/>
              <a:t>, </a:t>
            </a:r>
            <a:r>
              <a:rPr lang="en-GB" b="1" noProof="1"/>
              <a:t>negatively affecting physics production</a:t>
            </a:r>
            <a:r>
              <a:rPr lang="en-GB" b="0" noProof="1"/>
              <a:t>.</a:t>
            </a:r>
          </a:p>
          <a:p>
            <a:pPr lvl="1"/>
            <a:r>
              <a:rPr lang="en-GB" b="0" noProof="1"/>
              <a:t>A review concluded that the best approach is to </a:t>
            </a:r>
            <a:r>
              <a:rPr lang="en-GB" b="1" noProof="1">
                <a:solidFill>
                  <a:srgbClr val="3D31FF"/>
                </a:solidFill>
              </a:rPr>
              <a:t>reverse the RQX polarity in P5 </a:t>
            </a:r>
            <a:r>
              <a:rPr lang="en-GB" b="0" noProof="1"/>
              <a:t>while </a:t>
            </a:r>
            <a:r>
              <a:rPr lang="en-GB" b="1" noProof="1">
                <a:solidFill>
                  <a:srgbClr val="3D31FF"/>
                </a:solidFill>
              </a:rPr>
              <a:t>restoring the original configuration in P1 </a:t>
            </a:r>
            <a:r>
              <a:rPr lang="en-GB" b="0" noProof="1"/>
              <a:t>[</a:t>
            </a:r>
            <a:r>
              <a:rPr lang="en-GB" b="0" noProof="1">
                <a:hlinkClick r:id="rId2"/>
              </a:rPr>
              <a:t>497</a:t>
            </a:r>
            <a:r>
              <a:rPr lang="en-GB" b="0" baseline="30000" noProof="1">
                <a:hlinkClick r:id="rId2"/>
              </a:rPr>
              <a:t>th</a:t>
            </a:r>
            <a:r>
              <a:rPr lang="en-GB" b="0" noProof="1">
                <a:hlinkClick r:id="rId2"/>
              </a:rPr>
              <a:t> LMC</a:t>
            </a:r>
            <a:r>
              <a:rPr lang="en-GB" b="0" noProof="1"/>
              <a:t>].</a:t>
            </a:r>
          </a:p>
          <a:p>
            <a:r>
              <a:rPr lang="en-GB" noProof="1"/>
              <a:t>Required Actions</a:t>
            </a:r>
          </a:p>
          <a:p>
            <a:pPr lvl="1"/>
            <a:r>
              <a:rPr lang="en-GB" b="0" noProof="1"/>
              <a:t>Switching off the RQ4 circuits in IP5.</a:t>
            </a:r>
          </a:p>
          <a:p>
            <a:pPr lvl="1"/>
            <a:r>
              <a:rPr lang="en-GB" b="0" noProof="1"/>
              <a:t>Restoring the RQ4 circuits in IP1 to their original configuration.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19BE4E1-80F2-DBDD-4B81-3A44CE015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Implementation &amp; Required Actions</a:t>
            </a:r>
            <a:br>
              <a:rPr lang="en-GB"/>
            </a:b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0B60BCB-E8B1-8B37-B790-A7598F7D0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5029CA-9697-2153-96E2-A0165CFB3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15329-7267-5CF5-4159-B9E5FCF93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134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5B4CF6A-C225-4567-3482-61BF3F466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6218908" cy="460851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Point 5 (IP5)</a:t>
            </a:r>
          </a:p>
          <a:p>
            <a:pPr lvl="1"/>
            <a:r>
              <a:rPr lang="en-GB" dirty="0"/>
              <a:t>Removal of RQ4.L5 and RQ4.R5 circuits from interlock.</a:t>
            </a:r>
          </a:p>
          <a:p>
            <a:pPr lvl="2"/>
            <a:r>
              <a:rPr lang="en-GB" dirty="0"/>
              <a:t>Modification of CPLD firmware and PLC software.</a:t>
            </a:r>
          </a:p>
          <a:p>
            <a:pPr lvl="2"/>
            <a:r>
              <a:rPr lang="en-GB" dirty="0"/>
              <a:t>Disabling BIS and GPM inputs.</a:t>
            </a:r>
          </a:p>
          <a:p>
            <a:pPr lvl="2"/>
            <a:r>
              <a:rPr lang="en-US" dirty="0"/>
              <a:t>Disable QPS_OK signals, bypass SIS logic, and deactivate HDS interlock in WinCC synoptic.</a:t>
            </a:r>
            <a:endParaRPr lang="en-GB" dirty="0"/>
          </a:p>
          <a:p>
            <a:pPr lvl="1"/>
            <a:r>
              <a:rPr lang="en-GB" dirty="0"/>
              <a:t>Super-locking of circuits (locking out power converters and quench heaters).</a:t>
            </a:r>
          </a:p>
          <a:p>
            <a:r>
              <a:rPr lang="en-GB" dirty="0"/>
              <a:t>Point 1 (IP1)</a:t>
            </a:r>
          </a:p>
          <a:p>
            <a:pPr lvl="1"/>
            <a:r>
              <a:rPr lang="en-GB" dirty="0"/>
              <a:t>Restoration of RQ4.L1 and RQ4.R1 circuits into interlock:</a:t>
            </a:r>
          </a:p>
          <a:p>
            <a:pPr lvl="2"/>
            <a:r>
              <a:rPr lang="en-GB" dirty="0"/>
              <a:t>Modification of CPLD firmware and PLC software.</a:t>
            </a:r>
          </a:p>
          <a:p>
            <a:pPr lvl="2"/>
            <a:r>
              <a:rPr lang="en-GB" dirty="0"/>
              <a:t>Reactivation of BIS and GPM functionalities.</a:t>
            </a:r>
          </a:p>
          <a:p>
            <a:pPr lvl="2"/>
            <a:r>
              <a:rPr lang="en-GB" dirty="0"/>
              <a:t>Reinstate QPS_OK signals, restore SIS logic, and re-enable HDS interlock in WinCC synoptic.</a:t>
            </a:r>
          </a:p>
          <a:p>
            <a:pPr lvl="1"/>
            <a:r>
              <a:rPr lang="en-GB" dirty="0"/>
              <a:t>Removing super-lock and unlocking power converters and quench heaters.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9DA48E-AC5F-484F-F951-52472F214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Modifications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F8ACD-A072-78A1-0C00-1C3C687EF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858BF-61EB-6E91-0F18-97010F421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DB436-C86D-9D06-BE1A-D4F7E501F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45F5E0-2621-A2B9-3C82-A9F75EEAD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7205" y="453600"/>
            <a:ext cx="4283710" cy="2297430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6474272-D39D-5E85-4815-CB4DC0BB7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3979" y="2901106"/>
            <a:ext cx="1090112" cy="1614470"/>
          </a:xfrm>
          <a:prstGeom prst="rect">
            <a:avLst/>
          </a:prstGeom>
        </p:spPr>
      </p:pic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6B4DA85-1342-5C04-9909-79B36A37FF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4472" y="2885099"/>
            <a:ext cx="1090113" cy="1607571"/>
          </a:xfrm>
          <a:prstGeom prst="rect">
            <a:avLst/>
          </a:prstGeom>
        </p:spPr>
      </p:pic>
      <p:pic>
        <p:nvPicPr>
          <p:cNvPr id="18" name="Picture 1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14E8FCD-4A5D-BE91-4BDF-918BE33FE9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3979" y="4583581"/>
            <a:ext cx="1090112" cy="1614470"/>
          </a:xfrm>
          <a:prstGeom prst="rect">
            <a:avLst/>
          </a:prstGeom>
        </p:spPr>
      </p:pic>
      <p:pic>
        <p:nvPicPr>
          <p:cNvPr id="20" name="Picture 1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BD83EA0-CC24-46BF-D0DA-E2071CED57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44473" y="4566974"/>
            <a:ext cx="1090112" cy="1614471"/>
          </a:xfrm>
          <a:prstGeom prst="rect">
            <a:avLst/>
          </a:prstGeom>
        </p:spPr>
      </p:pic>
      <p:sp>
        <p:nvSpPr>
          <p:cNvPr id="30" name="Arc 29">
            <a:extLst>
              <a:ext uri="{FF2B5EF4-FFF2-40B4-BE49-F238E27FC236}">
                <a16:creationId xmlns:a16="http://schemas.microsoft.com/office/drawing/2014/main" id="{862481D9-5D79-C540-522C-7C391B52B407}"/>
              </a:ext>
            </a:extLst>
          </p:cNvPr>
          <p:cNvSpPr/>
          <p:nvPr/>
        </p:nvSpPr>
        <p:spPr>
          <a:xfrm>
            <a:off x="8874663" y="3866297"/>
            <a:ext cx="1440160" cy="1080120"/>
          </a:xfrm>
          <a:prstGeom prst="arc">
            <a:avLst>
              <a:gd name="adj1" fmla="val 13005856"/>
              <a:gd name="adj2" fmla="val 19839237"/>
            </a:avLst>
          </a:prstGeom>
          <a:ln w="69850" cmpd="sng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3B3563B7-BD49-303E-5F8C-8ADF54F30603}"/>
              </a:ext>
            </a:extLst>
          </p:cNvPr>
          <p:cNvSpPr/>
          <p:nvPr/>
        </p:nvSpPr>
        <p:spPr>
          <a:xfrm>
            <a:off x="8889257" y="5404287"/>
            <a:ext cx="1440160" cy="1080120"/>
          </a:xfrm>
          <a:prstGeom prst="arc">
            <a:avLst>
              <a:gd name="adj1" fmla="val 13005856"/>
              <a:gd name="adj2" fmla="val 19839237"/>
            </a:avLst>
          </a:prstGeom>
          <a:ln w="69850" cmpd="sng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ABF582-865E-2D15-A016-1C98E34F2E85}"/>
              </a:ext>
            </a:extLst>
          </p:cNvPr>
          <p:cNvSpPr txBox="1"/>
          <p:nvPr/>
        </p:nvSpPr>
        <p:spPr>
          <a:xfrm>
            <a:off x="9166907" y="4803893"/>
            <a:ext cx="88485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/>
              <a:t>IP1</a:t>
            </a:r>
          </a:p>
          <a:p>
            <a:pPr algn="ctr"/>
            <a:r>
              <a:rPr lang="en-GB" dirty="0"/>
              <a:t>Rollback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C9A5B0-F93F-0464-D985-083B9F8CE3CD}"/>
              </a:ext>
            </a:extLst>
          </p:cNvPr>
          <p:cNvSpPr txBox="1"/>
          <p:nvPr/>
        </p:nvSpPr>
        <p:spPr>
          <a:xfrm>
            <a:off x="9154083" y="3268917"/>
            <a:ext cx="91050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/>
              <a:t>IP5</a:t>
            </a:r>
          </a:p>
          <a:p>
            <a:pPr algn="ctr"/>
            <a:r>
              <a:rPr lang="en-GB" dirty="0"/>
              <a:t>Removal</a:t>
            </a:r>
          </a:p>
        </p:txBody>
      </p:sp>
      <p:sp>
        <p:nvSpPr>
          <p:cNvPr id="34" name="Oval Callout 33">
            <a:extLst>
              <a:ext uri="{FF2B5EF4-FFF2-40B4-BE49-F238E27FC236}">
                <a16:creationId xmlns:a16="http://schemas.microsoft.com/office/drawing/2014/main" id="{D9BA1DE4-9A92-15E6-30BE-4DDD6FB754EE}"/>
              </a:ext>
            </a:extLst>
          </p:cNvPr>
          <p:cNvSpPr/>
          <p:nvPr/>
        </p:nvSpPr>
        <p:spPr>
          <a:xfrm>
            <a:off x="10980121" y="453600"/>
            <a:ext cx="948528" cy="378016"/>
          </a:xfrm>
          <a:prstGeom prst="wedgeEllipseCallout">
            <a:avLst>
              <a:gd name="adj1" fmla="val -78073"/>
              <a:gd name="adj2" fmla="val 5094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RQ4s</a:t>
            </a:r>
          </a:p>
        </p:txBody>
      </p:sp>
      <p:sp>
        <p:nvSpPr>
          <p:cNvPr id="35" name="Oval Callout 34">
            <a:extLst>
              <a:ext uri="{FF2B5EF4-FFF2-40B4-BE49-F238E27FC236}">
                <a16:creationId xmlns:a16="http://schemas.microsoft.com/office/drawing/2014/main" id="{D0E8302E-86DA-1429-ECC8-3A5B0E9296AA}"/>
              </a:ext>
            </a:extLst>
          </p:cNvPr>
          <p:cNvSpPr/>
          <p:nvPr/>
        </p:nvSpPr>
        <p:spPr>
          <a:xfrm>
            <a:off x="6781697" y="3710007"/>
            <a:ext cx="771923" cy="266953"/>
          </a:xfrm>
          <a:prstGeom prst="wedgeEllipseCallout">
            <a:avLst>
              <a:gd name="adj1" fmla="val 79555"/>
              <a:gd name="adj2" fmla="val 8275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GPM</a:t>
            </a:r>
          </a:p>
        </p:txBody>
      </p:sp>
      <p:sp>
        <p:nvSpPr>
          <p:cNvPr id="36" name="Oval Callout 35">
            <a:extLst>
              <a:ext uri="{FF2B5EF4-FFF2-40B4-BE49-F238E27FC236}">
                <a16:creationId xmlns:a16="http://schemas.microsoft.com/office/drawing/2014/main" id="{DFC591CA-C3E3-E5C7-FE91-9A8A74989B28}"/>
              </a:ext>
            </a:extLst>
          </p:cNvPr>
          <p:cNvSpPr/>
          <p:nvPr/>
        </p:nvSpPr>
        <p:spPr>
          <a:xfrm>
            <a:off x="6770774" y="4622595"/>
            <a:ext cx="771923" cy="266953"/>
          </a:xfrm>
          <a:prstGeom prst="wedgeEllipseCallout">
            <a:avLst>
              <a:gd name="adj1" fmla="val 71256"/>
              <a:gd name="adj2" fmla="val -18559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BIS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7C987575-620E-9E75-79FB-4AF517D77A8A}"/>
              </a:ext>
            </a:extLst>
          </p:cNvPr>
          <p:cNvSpPr/>
          <p:nvPr/>
        </p:nvSpPr>
        <p:spPr>
          <a:xfrm>
            <a:off x="7723407" y="4149080"/>
            <a:ext cx="45719" cy="216024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64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B24E1-9D16-9BBB-5624-201317EE77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B39140-A16E-8A1A-653B-D759D344A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Tests to be performed after modification:</a:t>
            </a:r>
          </a:p>
          <a:p>
            <a:pPr lvl="1"/>
            <a:r>
              <a:rPr lang="en-GB" dirty="0"/>
              <a:t>PIC2 - Interlock tests.</a:t>
            </a:r>
          </a:p>
          <a:p>
            <a:pPr lvl="1"/>
            <a:r>
              <a:rPr lang="en-GB" dirty="0"/>
              <a:t>PIC-BIC - Interlock connections between PIC and BIS.</a:t>
            </a:r>
          </a:p>
          <a:p>
            <a:r>
              <a:rPr lang="en-GB" dirty="0"/>
              <a:t>Revalidation of affected circuits:</a:t>
            </a:r>
          </a:p>
          <a:p>
            <a:pPr lvl="1"/>
            <a:r>
              <a:rPr lang="en-GB" dirty="0"/>
              <a:t>Point 1: RD2.L1, RQ4.L1, RQ5.L1, RQ6.L1.</a:t>
            </a:r>
          </a:p>
          <a:p>
            <a:pPr lvl="1"/>
            <a:r>
              <a:rPr lang="en-GB" dirty="0"/>
              <a:t>Point 5: RD2.L5, RQ4.L5, RQ5.L5, RQ6.L5.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EDE96C-82CD-2815-7AD5-4FCCB9BEB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Validation and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C3227-5698-B3BA-BEF3-AB39685C6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B1AF4-58B1-FF7A-8AD7-0E37B4D61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95CEF-DDA6-343C-8FDC-300BDA39E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675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8A6231D-721B-E843-ADE4-CD6CF0C8C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Before HWC 2025: </a:t>
            </a:r>
          </a:p>
          <a:p>
            <a:pPr lvl="1"/>
            <a:r>
              <a:rPr lang="en-GB" dirty="0"/>
              <a:t>Deployment of PLC and CPLD software modifications.</a:t>
            </a:r>
          </a:p>
          <a:p>
            <a:pPr lvl="1"/>
            <a:r>
              <a:rPr lang="en-GB" dirty="0"/>
              <a:t>Modification of high-level software: adjust QPS_OK signals, Software Interlock System (SIS) logic and HDS interlock in the WinCC synoptic application.</a:t>
            </a:r>
          </a:p>
          <a:p>
            <a:pPr lvl="1"/>
            <a:r>
              <a:rPr lang="en-GB" dirty="0"/>
              <a:t>Preparation of tests (AccTesting).</a:t>
            </a:r>
          </a:p>
          <a:p>
            <a:r>
              <a:rPr lang="en-GB" dirty="0"/>
              <a:t>During HWC 2025: </a:t>
            </a:r>
          </a:p>
          <a:p>
            <a:pPr lvl="1"/>
            <a:r>
              <a:rPr lang="en-GB" dirty="0"/>
              <a:t>Verification of interlock operation (PIC2 tests).</a:t>
            </a:r>
          </a:p>
          <a:p>
            <a:pPr lvl="1"/>
            <a:r>
              <a:rPr lang="en-GB" dirty="0"/>
              <a:t>Super-locking of RQ4 circuits at P5 </a:t>
            </a:r>
            <a:r>
              <a:rPr lang="en-GB" b="1" dirty="0">
                <a:solidFill>
                  <a:srgbClr val="3D31FF"/>
                </a:solidFill>
              </a:rPr>
              <a:t>following the completion of powering tests</a:t>
            </a:r>
            <a:r>
              <a:rPr lang="en-GB" dirty="0"/>
              <a:t> for the LL5 and LR5 matching sections.</a:t>
            </a:r>
          </a:p>
          <a:p>
            <a:r>
              <a:rPr lang="en-GB" dirty="0"/>
              <a:t>Rollback possibility: </a:t>
            </a:r>
            <a:r>
              <a:rPr lang="en-GB" b="0" dirty="0"/>
              <a:t>All modifications are fully reversible if necessary.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EB67A88-02D1-3045-9699-6BD9192DA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and Next Steps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1F3AEB-29C2-E546-B028-93E28F49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21.02.2025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104877-716F-A34A-834B-673DD5F98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MPP #257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6AD4C-2E5A-5950-1971-16CC3B73B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054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ésentation6" id="{8BA2BEAC-B2E2-CC4A-80C3-D27FF445D5DE}" vid="{2119406D-417B-7846-BA2C-EDD44EC00E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17437</TotalTime>
  <Words>518</Words>
  <Application>Microsoft Macintosh PowerPoint</Application>
  <PresentationFormat>Widescreen</PresentationFormat>
  <Paragraphs>69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Thème Office</vt:lpstr>
      <vt:lpstr>Modification of Interlocks for RQ4 Circuits at P1 and P5 </vt:lpstr>
      <vt:lpstr>Background</vt:lpstr>
      <vt:lpstr>Implementation &amp; Required Actions </vt:lpstr>
      <vt:lpstr>Technical Modifications</vt:lpstr>
      <vt:lpstr>Validation and Tests</vt:lpstr>
      <vt:lpstr>Conclusion and Next Steps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generation of  Power Interlock Controller</dc:title>
  <dc:subject/>
  <dc:creator>A. Antoine</dc:creator>
  <cp:keywords/>
  <dc:description/>
  <cp:lastModifiedBy>Alain Antoine</cp:lastModifiedBy>
  <cp:revision>141</cp:revision>
  <dcterms:created xsi:type="dcterms:W3CDTF">2021-04-21T14:05:51Z</dcterms:created>
  <dcterms:modified xsi:type="dcterms:W3CDTF">2025-02-21T08:28:03Z</dcterms:modified>
  <cp:category/>
</cp:coreProperties>
</file>