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6858000" cx="12192000"/>
  <p:notesSz cx="6858000" cy="12192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18" roundtripDataSignature="AMtx7mhyH2xlDeMqY5yBMkP4ZrOuOJEEV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customschemas.google.com/relationships/presentationmetadata" Target="meta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6111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6111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11580813"/>
            <a:ext cx="2971800" cy="611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4" name="Google Shape;144;p1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206a48d160a_0_46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0" name="Google Shape;290;g206a48d160a_0_46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1" name="Google Shape;291;g206a48d160a_0_46:notes"/>
          <p:cNvSpPr txBox="1"/>
          <p:nvPr>
            <p:ph idx="12" type="sldNum"/>
          </p:nvPr>
        </p:nvSpPr>
        <p:spPr>
          <a:xfrm>
            <a:off x="3884613" y="11580813"/>
            <a:ext cx="2971800" cy="611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218af4f4a49_0_0:notes"/>
          <p:cNvSpPr txBox="1"/>
          <p:nvPr>
            <p:ph idx="1" type="body"/>
          </p:nvPr>
        </p:nvSpPr>
        <p:spPr>
          <a:xfrm>
            <a:off x="777240" y="6370080"/>
            <a:ext cx="6217500" cy="60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9" name="Google Shape;299;g218af4f4a49_0_0:notes"/>
          <p:cNvSpPr/>
          <p:nvPr>
            <p:ph idx="2" type="sldImg"/>
          </p:nvPr>
        </p:nvSpPr>
        <p:spPr>
          <a:xfrm>
            <a:off x="533520" y="1019040"/>
            <a:ext cx="6704700" cy="5028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8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0" name="Google Shape;310;p8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0b79bf9b6c_0_0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0" name="Google Shape;150;g30b79bf9b6c_0_0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2fd9bf45d6_0_3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g32fd9bf45d6_0_3:notes"/>
          <p:cNvSpPr txBox="1"/>
          <p:nvPr>
            <p:ph idx="1" type="body"/>
          </p:nvPr>
        </p:nvSpPr>
        <p:spPr>
          <a:xfrm>
            <a:off x="685800" y="5867400"/>
            <a:ext cx="5486400" cy="48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9" name="Google Shape;159;g32fd9bf45d6_0_3:notes"/>
          <p:cNvSpPr txBox="1"/>
          <p:nvPr>
            <p:ph idx="12" type="sldNum"/>
          </p:nvPr>
        </p:nvSpPr>
        <p:spPr>
          <a:xfrm>
            <a:off x="3884613" y="11580813"/>
            <a:ext cx="2971800" cy="611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2fd9bf45d6_0_44:notes"/>
          <p:cNvSpPr/>
          <p:nvPr>
            <p:ph idx="2" type="sldImg"/>
          </p:nvPr>
        </p:nvSpPr>
        <p:spPr>
          <a:xfrm>
            <a:off x="381300" y="914400"/>
            <a:ext cx="6096000" cy="4572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32fd9bf45d6_0_44:notes"/>
          <p:cNvSpPr txBox="1"/>
          <p:nvPr>
            <p:ph idx="1" type="body"/>
          </p:nvPr>
        </p:nvSpPr>
        <p:spPr>
          <a:xfrm>
            <a:off x="685800" y="5791200"/>
            <a:ext cx="5486400" cy="5486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30b79bf9b6c_0_52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3" name="Google Shape;233;g30b79bf9b6c_0_52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4" name="Google Shape;234;g30b79bf9b6c_0_52:notes"/>
          <p:cNvSpPr txBox="1"/>
          <p:nvPr>
            <p:ph idx="12" type="sldNum"/>
          </p:nvPr>
        </p:nvSpPr>
        <p:spPr>
          <a:xfrm>
            <a:off x="3884613" y="11580813"/>
            <a:ext cx="2971800" cy="611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7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3" name="Google Shape;253;p17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7" name="Google Shape;257;p2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2f88e95d5cb_0_0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6" name="Google Shape;266;g2f88e95d5cb_0_0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7" name="Google Shape;267;g2f88e95d5cb_0_0:notes"/>
          <p:cNvSpPr txBox="1"/>
          <p:nvPr>
            <p:ph idx="12" type="sldNum"/>
          </p:nvPr>
        </p:nvSpPr>
        <p:spPr>
          <a:xfrm>
            <a:off x="3884613" y="11580813"/>
            <a:ext cx="2971800" cy="611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206a48d160a_0_32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7" name="Google Shape;277;g206a48d160a_0_32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8" name="Google Shape;278;g206a48d160a_0_32:notes"/>
          <p:cNvSpPr txBox="1"/>
          <p:nvPr>
            <p:ph idx="12" type="sldNum"/>
          </p:nvPr>
        </p:nvSpPr>
        <p:spPr>
          <a:xfrm>
            <a:off x="3884613" y="11580813"/>
            <a:ext cx="2971800" cy="611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lt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00257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logooutline.eps" id="19" name="Google Shape;19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06130" y="710117"/>
            <a:ext cx="1990424" cy="197042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19"/>
          <p:cNvSpPr txBox="1"/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9"/>
          <p:cNvSpPr txBox="1"/>
          <p:nvPr>
            <p:ph idx="1" type="subTitle"/>
          </p:nvPr>
        </p:nvSpPr>
        <p:spPr>
          <a:xfrm>
            <a:off x="407988" y="5700251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0" sz="2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age Picture">
  <p:cSld name="Full page Picture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4"/>
          <p:cNvSpPr/>
          <p:nvPr>
            <p:ph idx="2" type="pic"/>
          </p:nvPr>
        </p:nvSpPr>
        <p:spPr>
          <a:xfrm>
            <a:off x="0" y="-29980"/>
            <a:ext cx="12192000" cy="635158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3" name="Google Shape;73;p24"/>
          <p:cNvSpPr txBox="1"/>
          <p:nvPr>
            <p:ph idx="1" type="body"/>
          </p:nvPr>
        </p:nvSpPr>
        <p:spPr>
          <a:xfrm>
            <a:off x="8075612" y="-52466"/>
            <a:ext cx="4116387" cy="637082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t" bIns="180000" lIns="180000" spcFirstLastPara="1" rIns="180000" wrap="square" tIns="1800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indent="-36195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  <a:defRPr sz="2100">
                <a:solidFill>
                  <a:schemeClr val="lt1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>
                <a:solidFill>
                  <a:schemeClr val="lt1"/>
                </a:solidFill>
              </a:defRPr>
            </a:lvl3pPr>
            <a:lvl4pPr indent="-355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24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4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4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2 Pictures horizontal">
  <p:cSld name="Text and 2 Pictures horizontal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6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6"/>
          <p:cNvSpPr txBox="1"/>
          <p:nvPr>
            <p:ph idx="1" type="body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None/>
              <a:defRPr>
                <a:solidFill>
                  <a:srgbClr val="171717"/>
                </a:solidFill>
              </a:defRPr>
            </a:lvl1pPr>
            <a:lvl2pPr indent="-3810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4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26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6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6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" name="Google Shape;83;p26"/>
          <p:cNvSpPr/>
          <p:nvPr>
            <p:ph idx="2" type="pic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4" name="Google Shape;84;p26"/>
          <p:cNvSpPr/>
          <p:nvPr>
            <p:ph idx="3" type="pic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s and 2 Pictures ">
  <p:cSld name="Subtitles and 2 Pictures 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7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7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8" name="Google Shape;88;p27"/>
          <p:cNvSpPr txBox="1"/>
          <p:nvPr>
            <p:ph idx="2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9" name="Google Shape;89;p27"/>
          <p:cNvSpPr/>
          <p:nvPr>
            <p:ph idx="3" type="pic"/>
          </p:nvPr>
        </p:nvSpPr>
        <p:spPr>
          <a:xfrm>
            <a:off x="407988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0" name="Google Shape;90;p27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7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7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3" name="Google Shape;93;p27"/>
          <p:cNvSpPr/>
          <p:nvPr>
            <p:ph idx="4" type="pic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4 Pictures">
  <p:cSld name="Text and 4 Pictures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8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28"/>
          <p:cNvSpPr txBox="1"/>
          <p:nvPr>
            <p:ph idx="1" type="body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None/>
              <a:defRPr>
                <a:solidFill>
                  <a:srgbClr val="171717"/>
                </a:solidFill>
              </a:defRPr>
            </a:lvl1pPr>
            <a:lvl2pPr indent="-3810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4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7" name="Google Shape;97;p28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8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8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0" name="Google Shape;100;p28"/>
          <p:cNvSpPr/>
          <p:nvPr>
            <p:ph idx="2" type="pic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1" name="Google Shape;101;p28"/>
          <p:cNvSpPr/>
          <p:nvPr>
            <p:ph idx="3" type="pic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2" name="Google Shape;102;p28"/>
          <p:cNvSpPr/>
          <p:nvPr>
            <p:ph idx="4" type="pic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3" name="Google Shape;103;p28"/>
          <p:cNvSpPr/>
          <p:nvPr>
            <p:ph idx="5" type="pic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3 Pictures">
  <p:cSld name="Subtitle and 3 Pictures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9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9"/>
          <p:cNvSpPr txBox="1"/>
          <p:nvPr>
            <p:ph idx="1" type="body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7" name="Google Shape;107;p29"/>
          <p:cNvSpPr txBox="1"/>
          <p:nvPr>
            <p:ph idx="2" type="body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8" name="Google Shape;108;p29"/>
          <p:cNvSpPr/>
          <p:nvPr>
            <p:ph idx="3" type="pic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9" name="Google Shape;109;p29"/>
          <p:cNvSpPr/>
          <p:nvPr>
            <p:ph idx="4" type="pic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0" name="Google Shape;110;p29"/>
          <p:cNvSpPr txBox="1"/>
          <p:nvPr>
            <p:ph idx="5" type="body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1" name="Google Shape;111;p29"/>
          <p:cNvSpPr/>
          <p:nvPr>
            <p:ph idx="6" type="pic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2" name="Google Shape;112;p29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29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29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s">
  <p:cSld name="Picture Horizontal and texts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0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30"/>
          <p:cNvSpPr/>
          <p:nvPr>
            <p:ph idx="2" type="pic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8" name="Google Shape;118;p30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9" name="Google Shape;119;p30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0" name="Google Shape;120;p30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30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30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3" name="Google Shape;123;p30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Header" type="secHead">
  <p:cSld name="SECTION_HEADER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1"/>
          <p:cNvSpPr txBox="1"/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31"/>
          <p:cNvSpPr txBox="1"/>
          <p:nvPr>
            <p:ph idx="1" type="body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/>
        </p:txBody>
      </p:sp>
      <p:sp>
        <p:nvSpPr>
          <p:cNvPr id="127" name="Google Shape;127;p31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31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31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 " type="title">
  <p:cSld name="TITLE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3"/>
          <p:cNvSpPr txBox="1"/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3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33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33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33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 with logo" showMasterSp="0">
  <p:cSld name="1_Title Slide with logo">
    <p:bg>
      <p:bgPr>
        <a:solidFill>
          <a:schemeClr val="lt1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00257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logooutline.eps" id="138" name="Google Shape;138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647728" y="757891"/>
            <a:ext cx="1990424" cy="197042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34"/>
          <p:cNvSpPr txBox="1"/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34"/>
          <p:cNvSpPr txBox="1"/>
          <p:nvPr>
            <p:ph idx="1" type="subTitle"/>
          </p:nvPr>
        </p:nvSpPr>
        <p:spPr>
          <a:xfrm>
            <a:off x="407988" y="5700251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0" sz="2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141" name="Google Shape;141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90132" y="216024"/>
            <a:ext cx="2996952" cy="299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0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indent="-355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55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20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0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0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0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8" name="Google Shape;28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636325" y="6350450"/>
            <a:ext cx="399100" cy="49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icture">
  <p:cSld name="Text and Picture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5"/>
          <p:cNvSpPr txBox="1"/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5"/>
          <p:cNvSpPr txBox="1"/>
          <p:nvPr>
            <p:ph idx="1" type="body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None/>
              <a:defRPr>
                <a:solidFill>
                  <a:srgbClr val="171717"/>
                </a:solidFill>
              </a:defRPr>
            </a:lvl1pPr>
            <a:lvl2pPr indent="-3810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4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25"/>
          <p:cNvSpPr/>
          <p:nvPr>
            <p:ph idx="2" type="pic"/>
          </p:nvPr>
        </p:nvSpPr>
        <p:spPr>
          <a:xfrm>
            <a:off x="6167438" y="0"/>
            <a:ext cx="6024562" cy="631798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33" name="Google Shape;33;p25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5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5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5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35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5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35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35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 showMasterSp="0" type="blank">
  <p:cSld name="BLANK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2"/>
          <p:cNvSpPr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" name="Google Shape;44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31904" y="2244864"/>
            <a:ext cx="1728192" cy="1728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>
  <p:cSld name="1_Blank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6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6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6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Comparison">
  <p:cSld name="Subtitle and Comparison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1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1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2" name="Google Shape;52;p21"/>
          <p:cNvSpPr txBox="1"/>
          <p:nvPr>
            <p:ph idx="2" type="body"/>
          </p:nvPr>
        </p:nvSpPr>
        <p:spPr>
          <a:xfrm>
            <a:off x="407987" y="2427287"/>
            <a:ext cx="5616575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21"/>
          <p:cNvSpPr txBox="1"/>
          <p:nvPr>
            <p:ph idx="3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4" name="Google Shape;54;p21"/>
          <p:cNvSpPr txBox="1"/>
          <p:nvPr>
            <p:ph idx="4" type="body"/>
          </p:nvPr>
        </p:nvSpPr>
        <p:spPr>
          <a:xfrm>
            <a:off x="6172200" y="2427287"/>
            <a:ext cx="5611813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5" name="Google Shape;55;p21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1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1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s">
  <p:cSld name="2 Contents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2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2"/>
          <p:cNvSpPr txBox="1"/>
          <p:nvPr>
            <p:ph idx="1" type="body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22"/>
          <p:cNvSpPr txBox="1"/>
          <p:nvPr>
            <p:ph idx="2" type="body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2" name="Google Shape;62;p22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2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2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3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3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3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23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0" name="Google Shape;70;p23"/>
          <p:cNvSpPr/>
          <p:nvPr>
            <p:ph idx="2" type="pic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21" Type="http://schemas.openxmlformats.org/officeDocument/2006/relationships/theme" Target="../theme/theme1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1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3.xml"/><Relationship Id="rId19" Type="http://schemas.openxmlformats.org/officeDocument/2006/relationships/slideLayout" Target="../slideLayouts/slideLayout17.xml"/><Relationship Id="rId6" Type="http://schemas.openxmlformats.org/officeDocument/2006/relationships/slideLayout" Target="../slideLayouts/slideLayout4.xml"/><Relationship Id="rId18" Type="http://schemas.openxmlformats.org/officeDocument/2006/relationships/slideLayout" Target="../slideLayouts/slideLayout16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1" name="Google Shape;11;p18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6332400"/>
            <a:ext cx="12192000" cy="5334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8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8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8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18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6" name="Google Shape;16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991544" y="6258472"/>
            <a:ext cx="681255" cy="68125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9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doi.org/10.3390/app14020624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g"/><Relationship Id="rId4" Type="http://schemas.openxmlformats.org/officeDocument/2006/relationships/image" Target="../media/image10.jpg"/><Relationship Id="rId5" Type="http://schemas.openxmlformats.org/officeDocument/2006/relationships/image" Target="../media/image1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jpg"/><Relationship Id="rId4" Type="http://schemas.openxmlformats.org/officeDocument/2006/relationships/image" Target="../media/image21.jpg"/><Relationship Id="rId5" Type="http://schemas.openxmlformats.org/officeDocument/2006/relationships/image" Target="../media/image2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hyperlink" Target="https://indico.cern.ch/event/1350736/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"/>
          <p:cNvSpPr txBox="1"/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</a:pPr>
            <a:r>
              <a:rPr lang="en-US"/>
              <a:t>Timepix3 Radiation Monitor installation at LHC IP2 DS</a:t>
            </a:r>
            <a:endParaRPr/>
          </a:p>
        </p:txBody>
      </p:sp>
      <p:sp>
        <p:nvSpPr>
          <p:cNvPr id="147" name="Google Shape;147;p1"/>
          <p:cNvSpPr txBox="1"/>
          <p:nvPr>
            <p:ph idx="1" type="subTitle"/>
          </p:nvPr>
        </p:nvSpPr>
        <p:spPr>
          <a:xfrm>
            <a:off x="407988" y="5700251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Daniel Prelipcean, Giuseppe Lerner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2025.02.12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" name="Google Shape;293;g206a48d160a_0_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24487" y="14443"/>
            <a:ext cx="5862613" cy="2711812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g206a48d160a_0_46"/>
          <p:cNvSpPr txBox="1"/>
          <p:nvPr>
            <p:ph type="title"/>
          </p:nvPr>
        </p:nvSpPr>
        <p:spPr>
          <a:xfrm>
            <a:off x="407989" y="373593"/>
            <a:ext cx="56166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TimePix3 BLM</a:t>
            </a:r>
            <a:endParaRPr/>
          </a:p>
        </p:txBody>
      </p:sp>
      <p:sp>
        <p:nvSpPr>
          <p:cNvPr id="295" name="Google Shape;295;g206a48d160a_0_46"/>
          <p:cNvSpPr txBox="1"/>
          <p:nvPr>
            <p:ph idx="1" type="body"/>
          </p:nvPr>
        </p:nvSpPr>
        <p:spPr>
          <a:xfrm>
            <a:off x="169425" y="992400"/>
            <a:ext cx="11917800" cy="521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600"/>
              <a:buChar char="●"/>
            </a:pPr>
            <a:r>
              <a:rPr b="0" lang="en-US" sz="2600"/>
              <a:t>TimePix3 board/detector module to be</a:t>
            </a:r>
            <a:br>
              <a:rPr b="0" lang="en-US" sz="2600"/>
            </a:br>
            <a:r>
              <a:rPr b="0" lang="en-US" sz="2600"/>
              <a:t>placed in the </a:t>
            </a:r>
            <a:r>
              <a:rPr lang="en-US" sz="2600">
                <a:solidFill>
                  <a:srgbClr val="E06666"/>
                </a:solidFill>
              </a:rPr>
              <a:t>radiation</a:t>
            </a:r>
            <a:r>
              <a:rPr b="0" lang="en-US" sz="2600"/>
              <a:t> field.</a:t>
            </a:r>
            <a:endParaRPr b="0" sz="2600"/>
          </a:p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b="0" lang="en-US" sz="2600"/>
              <a:t>6 ethernet cables (data communication) </a:t>
            </a:r>
            <a:br>
              <a:rPr b="0" lang="en-US" sz="2600"/>
            </a:br>
            <a:r>
              <a:rPr b="0" lang="en-US" sz="2600"/>
              <a:t>and 2 BNC cables (power supply) that can </a:t>
            </a:r>
            <a:br>
              <a:rPr b="0" lang="en-US" sz="2600"/>
            </a:br>
            <a:r>
              <a:rPr b="0" lang="en-US" sz="2600"/>
              <a:t>be arbitrarily long.</a:t>
            </a:r>
            <a:endParaRPr b="0" sz="2600"/>
          </a:p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b="0" lang="en-US" sz="2600"/>
              <a:t>Front-end electronics (radiation resistant) and 2 SMUs to be placed as far away as </a:t>
            </a:r>
            <a:r>
              <a:rPr lang="en-US" sz="2600">
                <a:solidFill>
                  <a:srgbClr val="FF0000"/>
                </a:solidFill>
              </a:rPr>
              <a:t>needed</a:t>
            </a:r>
            <a:r>
              <a:rPr b="0" lang="en-US" sz="2600"/>
              <a:t>.</a:t>
            </a:r>
            <a:endParaRPr b="0" sz="2600"/>
          </a:p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b="0" lang="en-US" sz="2600"/>
              <a:t>8 optical fibre connections of several meters between Front-end and Back-end.</a:t>
            </a:r>
            <a:endParaRPr b="0" sz="2600"/>
          </a:p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b="0" lang="en-US" sz="2600"/>
              <a:t>Back-end not radiation resistant, to be placed as far away as </a:t>
            </a:r>
            <a:r>
              <a:rPr lang="en-US" sz="2600">
                <a:solidFill>
                  <a:srgbClr val="FF0000"/>
                </a:solidFill>
              </a:rPr>
              <a:t>needed</a:t>
            </a:r>
            <a:r>
              <a:rPr b="0" lang="en-US" sz="2600"/>
              <a:t>.</a:t>
            </a:r>
            <a:endParaRPr b="0" sz="2600"/>
          </a:p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b="0" lang="en-US" sz="2600"/>
              <a:t>Host PC/Laptop, to be placed in an area that could </a:t>
            </a:r>
            <a:r>
              <a:rPr lang="en-US" sz="2600">
                <a:solidFill>
                  <a:srgbClr val="4A86E8"/>
                </a:solidFill>
              </a:rPr>
              <a:t>ideally</a:t>
            </a:r>
            <a:r>
              <a:rPr b="0" lang="en-US" sz="2600"/>
              <a:t> be human accessible.</a:t>
            </a:r>
            <a:endParaRPr b="0" sz="2600"/>
          </a:p>
        </p:txBody>
      </p:sp>
      <p:sp>
        <p:nvSpPr>
          <p:cNvPr id="296" name="Google Shape;296;g206a48d160a_0_46"/>
          <p:cNvSpPr txBox="1"/>
          <p:nvPr>
            <p:ph idx="12" type="sldNum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218af4f4a49_0_0"/>
          <p:cNvSpPr/>
          <p:nvPr/>
        </p:nvSpPr>
        <p:spPr>
          <a:xfrm>
            <a:off x="10609200" y="6356520"/>
            <a:ext cx="972300" cy="36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g218af4f4a49_0_0"/>
          <p:cNvSpPr/>
          <p:nvPr/>
        </p:nvSpPr>
        <p:spPr>
          <a:xfrm>
            <a:off x="3907800" y="6356520"/>
            <a:ext cx="1827300" cy="36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rPr>
              <a:t>02/03/2022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3" name="Google Shape;303;g218af4f4a49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9449" y="1355476"/>
            <a:ext cx="10731502" cy="4398869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g218af4f4a49_0_0"/>
          <p:cNvSpPr txBox="1"/>
          <p:nvPr>
            <p:ph idx="12" type="sldNum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5" name="Google Shape;305;g218af4f4a49_0_0"/>
          <p:cNvSpPr txBox="1"/>
          <p:nvPr>
            <p:ph idx="4294967295" type="title"/>
          </p:nvPr>
        </p:nvSpPr>
        <p:spPr>
          <a:xfrm>
            <a:off x="560388" y="5259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BGI Pixel setup: block diagram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/>
          </a:p>
        </p:txBody>
      </p:sp>
      <p:pic>
        <p:nvPicPr>
          <p:cNvPr id="306" name="Google Shape;306;g218af4f4a49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569773" y="3568025"/>
            <a:ext cx="3568000" cy="2433850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g218af4f4a49_0_0"/>
          <p:cNvSpPr txBox="1"/>
          <p:nvPr/>
        </p:nvSpPr>
        <p:spPr>
          <a:xfrm>
            <a:off x="7805175" y="5964650"/>
            <a:ext cx="4034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Setup developed by CERN SY/BI group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2" name="Google Shape;312;p8"/>
          <p:cNvPicPr preferRelativeResize="0"/>
          <p:nvPr/>
        </p:nvPicPr>
        <p:blipFill rotWithShape="1">
          <a:blip r:embed="rId3">
            <a:alphaModFix/>
          </a:blip>
          <a:srcRect b="0" l="0" r="48628" t="0"/>
          <a:stretch/>
        </p:blipFill>
        <p:spPr>
          <a:xfrm>
            <a:off x="7893607" y="77393"/>
            <a:ext cx="4216752" cy="6156351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8"/>
          <p:cNvSpPr txBox="1"/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Desired location</a:t>
            </a:r>
            <a:endParaRPr/>
          </a:p>
        </p:txBody>
      </p:sp>
      <p:sp>
        <p:nvSpPr>
          <p:cNvPr id="314" name="Google Shape;314;p8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5" name="Google Shape;315;p8"/>
          <p:cNvSpPr txBox="1"/>
          <p:nvPr>
            <p:ph idx="1" type="body"/>
          </p:nvPr>
        </p:nvSpPr>
        <p:spPr>
          <a:xfrm>
            <a:off x="407972" y="1598650"/>
            <a:ext cx="71550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4572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1800"/>
              <a:buChar char="●"/>
            </a:pPr>
            <a:r>
              <a:rPr b="0" lang="en-US" sz="1800"/>
              <a:t>Timepix3 module and Front-end crate to be placed below the beamline, on top or next to the QPS systems.</a:t>
            </a:r>
            <a:endParaRPr b="0" sz="1800"/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0" lang="en-US" sz="1800"/>
              <a:t>Ideally in 12R2 or 12L2, but half-cells 10 or 11 also doable.</a:t>
            </a:r>
            <a:br>
              <a:rPr b="0" lang="en-US" sz="1800"/>
            </a:br>
            <a:endParaRPr b="0" sz="1800"/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0" lang="en-US" sz="1800"/>
              <a:t>Exact cell and side wrt. IP2 to be decided based on constraints.</a:t>
            </a:r>
            <a:endParaRPr b="0" sz="1800"/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0" lang="en-US" sz="1800"/>
              <a:t>Back-end crate and Host PC in a shielded area.</a:t>
            </a:r>
            <a:br>
              <a:rPr b="0" lang="en-US" sz="1800"/>
            </a:br>
            <a:endParaRPr b="0" sz="1800"/>
          </a:p>
        </p:txBody>
      </p:sp>
      <p:sp>
        <p:nvSpPr>
          <p:cNvPr id="316" name="Google Shape;316;p8"/>
          <p:cNvSpPr txBox="1"/>
          <p:nvPr/>
        </p:nvSpPr>
        <p:spPr>
          <a:xfrm>
            <a:off x="11358500" y="3945963"/>
            <a:ext cx="387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064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2800"/>
              <a:buFont typeface="Arial"/>
              <a:buChar char="●"/>
            </a:pPr>
            <a:r>
              <a:t/>
            </a:r>
            <a:endParaRPr b="1" i="0" sz="22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0b79bf9b6c_0_0"/>
          <p:cNvSpPr txBox="1"/>
          <p:nvPr>
            <p:ph idx="1" type="body"/>
          </p:nvPr>
        </p:nvSpPr>
        <p:spPr>
          <a:xfrm>
            <a:off x="408000" y="1351700"/>
            <a:ext cx="11376000" cy="33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0" lang="en-US" sz="1800"/>
              <a:t>Objective: keep a previously deployed Timepix3 Radiation Monitor setup [1, 2, 3].</a:t>
            </a:r>
            <a:endParaRPr b="0" sz="1800"/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0" sz="1800"/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0" lang="en-US" sz="1800"/>
              <a:t>When: </a:t>
            </a:r>
            <a:endParaRPr b="0" sz="1800"/>
          </a:p>
          <a:p>
            <a:pPr indent="-3429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Deployed during 2024 </a:t>
            </a:r>
            <a:r>
              <a:rPr b="0" lang="en-US" sz="1800"/>
              <a:t>Technical Stop 2 (TS2) - Oct 22</a:t>
            </a:r>
            <a:r>
              <a:rPr b="0" baseline="30000" lang="en-US" sz="1800"/>
              <a:t>nd</a:t>
            </a:r>
            <a:r>
              <a:rPr b="0" lang="en-US" sz="1800"/>
              <a:t> (Tuesday)</a:t>
            </a:r>
            <a:endParaRPr b="0" sz="1800"/>
          </a:p>
          <a:p>
            <a:pPr indent="-3429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To be kept until 2025 EYETS</a:t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0" sz="1800"/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0" lang="en-US" sz="1800"/>
              <a:t>Where: </a:t>
            </a:r>
            <a:endParaRPr b="0" sz="1800"/>
          </a:p>
          <a:p>
            <a:pPr indent="-3429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b="0" lang="en-US" sz="1800"/>
              <a:t>LHC IP2 DS - Half-cell 12</a:t>
            </a:r>
            <a:endParaRPr b="0" sz="1800"/>
          </a:p>
          <a:p>
            <a:pPr indent="-3429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below the beamline</a:t>
            </a:r>
            <a:endParaRPr/>
          </a:p>
        </p:txBody>
      </p:sp>
      <p:sp>
        <p:nvSpPr>
          <p:cNvPr id="153" name="Google Shape;153;g30b79bf9b6c_0_0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Introduction</a:t>
            </a:r>
            <a:endParaRPr/>
          </a:p>
        </p:txBody>
      </p:sp>
      <p:sp>
        <p:nvSpPr>
          <p:cNvPr id="154" name="Google Shape;154;g30b79bf9b6c_0_0"/>
          <p:cNvSpPr txBox="1"/>
          <p:nvPr>
            <p:ph idx="12" type="sldNum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5" name="Google Shape;155;g30b79bf9b6c_0_0"/>
          <p:cNvSpPr txBox="1"/>
          <p:nvPr/>
        </p:nvSpPr>
        <p:spPr>
          <a:xfrm>
            <a:off x="359850" y="4925950"/>
            <a:ext cx="11472300" cy="141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[1] Daniel Prelipcean, Arc Octant 2 - TimePix - TS2</a:t>
            </a:r>
            <a:br>
              <a:rPr b="0" i="0" lang="en-US" sz="10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10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in Reunion ICL Machines Complexe PS &amp; LHC, 2024 Aug 21st, https://indico.cern.ch/event/1446324/#223-arc-octant-2-timepix-ts2 </a:t>
            </a:r>
            <a:br>
              <a:rPr b="0" i="0" lang="en-US" sz="10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10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Reunion ICL Machine LHC,</a:t>
            </a:r>
            <a:r>
              <a:rPr lang="en-US" sz="1000">
                <a:solidFill>
                  <a:srgbClr val="171717"/>
                </a:solidFill>
              </a:rPr>
              <a:t> 2024 Oct 16th, https://indico.cern.ch/event/1467486/#211-timepix-arc-2-3</a:t>
            </a:r>
            <a:endParaRPr b="0" i="0" sz="10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[2] Daniel Prelipcean, Towards a Timepix3 Radiation Monitor for the Accelerator Mixed Radiation Field: Characterisation with Protons and Alphas from 0.6 MeV to 5.6 MeV, </a:t>
            </a:r>
            <a:br>
              <a:rPr b="0" i="0" lang="en-US" sz="10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10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in Applied Sciences. 2024; 14(2):624. </a:t>
            </a:r>
            <a:r>
              <a:rPr b="0" i="0" lang="en-US" sz="10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https://doi.org/10.3390/app14020624</a:t>
            </a:r>
            <a:endParaRPr b="0" i="0" sz="10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[3] Benedikt Bergmann et al, Radiation field characterization with the MoEDAL Timepix network, https://www.petrmanek.cz/talks/2018_12_moedal_meeting.pdf</a:t>
            </a:r>
            <a:endParaRPr b="0" i="0" sz="10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2fd9bf45d6_0_3"/>
          <p:cNvSpPr txBox="1"/>
          <p:nvPr>
            <p:ph idx="12" type="sldNum"/>
          </p:nvPr>
        </p:nvSpPr>
        <p:spPr>
          <a:xfrm>
            <a:off x="14752736" y="8544000"/>
            <a:ext cx="9084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2" name="Google Shape;162;g32fd9bf45d6_0_3"/>
          <p:cNvSpPr txBox="1"/>
          <p:nvPr>
            <p:ph type="title"/>
          </p:nvPr>
        </p:nvSpPr>
        <p:spPr>
          <a:xfrm>
            <a:off x="543984" y="498124"/>
            <a:ext cx="15168000" cy="14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</a:pPr>
            <a:r>
              <a:rPr lang="en-US"/>
              <a:t>Timepix3 setup at IP2 - Configuration 4</a:t>
            </a:r>
            <a:endParaRPr/>
          </a:p>
        </p:txBody>
      </p:sp>
      <p:cxnSp>
        <p:nvCxnSpPr>
          <p:cNvPr id="163" name="Google Shape;163;g32fd9bf45d6_0_3"/>
          <p:cNvCxnSpPr/>
          <p:nvPr/>
        </p:nvCxnSpPr>
        <p:spPr>
          <a:xfrm>
            <a:off x="667900" y="6130175"/>
            <a:ext cx="10902000" cy="624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64" name="Google Shape;164;g32fd9bf45d6_0_3"/>
          <p:cNvSpPr txBox="1"/>
          <p:nvPr/>
        </p:nvSpPr>
        <p:spPr>
          <a:xfrm>
            <a:off x="751300" y="5807075"/>
            <a:ext cx="1443300" cy="25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-US" sz="15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422 (unit2</a:t>
            </a:r>
            <a:r>
              <a:rPr lang="en-US" sz="1500">
                <a:solidFill>
                  <a:srgbClr val="171717"/>
                </a:solidFill>
              </a:rPr>
              <a:t>9)</a:t>
            </a:r>
            <a:endParaRPr b="0" i="0" sz="15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g32fd9bf45d6_0_3"/>
          <p:cNvSpPr txBox="1"/>
          <p:nvPr/>
        </p:nvSpPr>
        <p:spPr>
          <a:xfrm>
            <a:off x="69925" y="5959475"/>
            <a:ext cx="744000" cy="25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-US" sz="15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dIP2 [m]</a:t>
            </a:r>
            <a:endParaRPr b="0" i="0" sz="15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g32fd9bf45d6_0_3"/>
          <p:cNvSpPr txBox="1"/>
          <p:nvPr/>
        </p:nvSpPr>
        <p:spPr>
          <a:xfrm>
            <a:off x="3885450" y="5802700"/>
            <a:ext cx="1672800" cy="25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-US" sz="15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440 (L</a:t>
            </a:r>
            <a:r>
              <a:rPr lang="en-US" sz="1500">
                <a:solidFill>
                  <a:srgbClr val="171717"/>
                </a:solidFill>
              </a:rPr>
              <a:t>6-W0067)</a:t>
            </a:r>
            <a:endParaRPr b="0" i="0" sz="15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g32fd9bf45d6_0_3"/>
          <p:cNvSpPr txBox="1"/>
          <p:nvPr/>
        </p:nvSpPr>
        <p:spPr>
          <a:xfrm>
            <a:off x="7019600" y="5807075"/>
            <a:ext cx="1443300" cy="25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-US" sz="15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460</a:t>
            </a:r>
            <a:endParaRPr b="0" i="0" sz="15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8" name="Google Shape;168;g32fd9bf45d6_0_3"/>
          <p:cNvCxnSpPr>
            <a:stCxn id="169" idx="0"/>
            <a:endCxn id="170" idx="1"/>
          </p:cNvCxnSpPr>
          <p:nvPr/>
        </p:nvCxnSpPr>
        <p:spPr>
          <a:xfrm flipH="1" rot="10800000">
            <a:off x="1478675" y="3620943"/>
            <a:ext cx="2369100" cy="7464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70" name="Google Shape;170;g32fd9bf45d6_0_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47775" y="3135168"/>
            <a:ext cx="1524000" cy="9715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1" name="Google Shape;171;g32fd9bf45d6_0_3"/>
          <p:cNvCxnSpPr>
            <a:stCxn id="172" idx="0"/>
            <a:endCxn id="170" idx="3"/>
          </p:cNvCxnSpPr>
          <p:nvPr/>
        </p:nvCxnSpPr>
        <p:spPr>
          <a:xfrm rot="10800000">
            <a:off x="5371775" y="3620943"/>
            <a:ext cx="2369100" cy="7464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3" name="Google Shape;173;g32fd9bf45d6_0_3"/>
          <p:cNvCxnSpPr>
            <a:stCxn id="174" idx="0"/>
            <a:endCxn id="170" idx="2"/>
          </p:cNvCxnSpPr>
          <p:nvPr/>
        </p:nvCxnSpPr>
        <p:spPr>
          <a:xfrm rot="10800000">
            <a:off x="4609775" y="4106718"/>
            <a:ext cx="0" cy="2607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5" name="Google Shape;175;g32fd9bf45d6_0_3"/>
          <p:cNvSpPr txBox="1"/>
          <p:nvPr/>
        </p:nvSpPr>
        <p:spPr>
          <a:xfrm>
            <a:off x="1708375" y="3639200"/>
            <a:ext cx="1443300" cy="25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US" sz="1500">
                <a:solidFill>
                  <a:srgbClr val="171717"/>
                </a:solidFill>
              </a:rPr>
              <a:t> 20 m, </a:t>
            </a:r>
            <a:r>
              <a:rPr b="0" i="0" lang="en-US" sz="15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Ethernet</a:t>
            </a:r>
            <a:endParaRPr b="0" i="0" sz="15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g32fd9bf45d6_0_3"/>
          <p:cNvSpPr txBox="1"/>
          <p:nvPr/>
        </p:nvSpPr>
        <p:spPr>
          <a:xfrm>
            <a:off x="4599350" y="4111150"/>
            <a:ext cx="1443300" cy="25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US" sz="1500">
                <a:solidFill>
                  <a:srgbClr val="171717"/>
                </a:solidFill>
              </a:rPr>
              <a:t>4 m, </a:t>
            </a:r>
            <a:r>
              <a:rPr b="0" i="0" lang="en-US" sz="15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Ethernet</a:t>
            </a:r>
            <a:endParaRPr b="0" i="0" sz="15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g32fd9bf45d6_0_3"/>
          <p:cNvSpPr txBox="1"/>
          <p:nvPr/>
        </p:nvSpPr>
        <p:spPr>
          <a:xfrm>
            <a:off x="6412850" y="3774925"/>
            <a:ext cx="1443300" cy="25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US" sz="1500">
                <a:solidFill>
                  <a:srgbClr val="171717"/>
                </a:solidFill>
              </a:rPr>
              <a:t>20 m, </a:t>
            </a:r>
            <a:r>
              <a:rPr b="0" i="0" lang="en-US" sz="15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Ethernet</a:t>
            </a:r>
            <a:endParaRPr b="0" i="0" sz="15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g32fd9bf45d6_0_3"/>
          <p:cNvSpPr/>
          <p:nvPr/>
        </p:nvSpPr>
        <p:spPr>
          <a:xfrm>
            <a:off x="2672025" y="1920375"/>
            <a:ext cx="2115900" cy="927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-US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Radiation Tolerant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-US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Power suppl</a:t>
            </a:r>
            <a:r>
              <a:rPr lang="en-US" sz="1500"/>
              <a:t>y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g32fd9bf45d6_0_3"/>
          <p:cNvSpPr txBox="1"/>
          <p:nvPr/>
        </p:nvSpPr>
        <p:spPr>
          <a:xfrm>
            <a:off x="126700" y="2018110"/>
            <a:ext cx="1443300" cy="7464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-US" sz="15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Standard Electric Power Socket</a:t>
            </a:r>
            <a:endParaRPr b="0" i="0" sz="15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0" name="Google Shape;180;g32fd9bf45d6_0_3"/>
          <p:cNvCxnSpPr>
            <a:stCxn id="178" idx="2"/>
          </p:cNvCxnSpPr>
          <p:nvPr/>
        </p:nvCxnSpPr>
        <p:spPr>
          <a:xfrm>
            <a:off x="3729975" y="2847975"/>
            <a:ext cx="285900" cy="3057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81" name="Google Shape;181;g32fd9bf45d6_0_3"/>
          <p:cNvCxnSpPr>
            <a:stCxn id="179" idx="3"/>
            <a:endCxn id="178" idx="1"/>
          </p:cNvCxnSpPr>
          <p:nvPr/>
        </p:nvCxnSpPr>
        <p:spPr>
          <a:xfrm flipH="1" rot="10800000">
            <a:off x="1570000" y="2384110"/>
            <a:ext cx="1101900" cy="72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82" name="Google Shape;182;g32fd9bf45d6_0_3"/>
          <p:cNvSpPr/>
          <p:nvPr/>
        </p:nvSpPr>
        <p:spPr>
          <a:xfrm>
            <a:off x="8653700" y="4678367"/>
            <a:ext cx="1372500" cy="927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-US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BYPM.12R2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g32fd9bf45d6_0_3"/>
          <p:cNvSpPr/>
          <p:nvPr/>
        </p:nvSpPr>
        <p:spPr>
          <a:xfrm>
            <a:off x="10373500" y="4678375"/>
            <a:ext cx="1372500" cy="927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-US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BYPLM.12R2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g32fd9bf45d6_0_3"/>
          <p:cNvSpPr txBox="1"/>
          <p:nvPr/>
        </p:nvSpPr>
        <p:spPr>
          <a:xfrm>
            <a:off x="8530400" y="5802700"/>
            <a:ext cx="1443300" cy="25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-US" sz="15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461</a:t>
            </a:r>
            <a:endParaRPr b="0" i="0" sz="15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g32fd9bf45d6_0_3"/>
          <p:cNvSpPr txBox="1"/>
          <p:nvPr/>
        </p:nvSpPr>
        <p:spPr>
          <a:xfrm>
            <a:off x="10338250" y="5802700"/>
            <a:ext cx="1443300" cy="25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-US" sz="15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487</a:t>
            </a:r>
            <a:endParaRPr b="0" i="0" sz="15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6" name="Google Shape;186;g32fd9bf45d6_0_3"/>
          <p:cNvCxnSpPr/>
          <p:nvPr/>
        </p:nvCxnSpPr>
        <p:spPr>
          <a:xfrm>
            <a:off x="5876000" y="2387125"/>
            <a:ext cx="3463200" cy="288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none"/>
          </a:ln>
        </p:spPr>
      </p:cxnSp>
      <p:cxnSp>
        <p:nvCxnSpPr>
          <p:cNvPr id="187" name="Google Shape;187;g32fd9bf45d6_0_3"/>
          <p:cNvCxnSpPr>
            <a:endCxn id="182" idx="0"/>
          </p:cNvCxnSpPr>
          <p:nvPr/>
        </p:nvCxnSpPr>
        <p:spPr>
          <a:xfrm>
            <a:off x="9333650" y="2409167"/>
            <a:ext cx="6300" cy="22692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88" name="Google Shape;188;g32fd9bf45d6_0_3"/>
          <p:cNvCxnSpPr>
            <a:endCxn id="183" idx="0"/>
          </p:cNvCxnSpPr>
          <p:nvPr/>
        </p:nvCxnSpPr>
        <p:spPr>
          <a:xfrm flipH="1">
            <a:off x="11059750" y="2409175"/>
            <a:ext cx="9600" cy="22692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89" name="Google Shape;189;g32fd9bf45d6_0_3"/>
          <p:cNvCxnSpPr>
            <a:stCxn id="170" idx="0"/>
          </p:cNvCxnSpPr>
          <p:nvPr/>
        </p:nvCxnSpPr>
        <p:spPr>
          <a:xfrm flipH="1" rot="10800000">
            <a:off x="4609775" y="2395068"/>
            <a:ext cx="1258500" cy="7401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none"/>
          </a:ln>
        </p:spPr>
      </p:cxnSp>
      <p:sp>
        <p:nvSpPr>
          <p:cNvPr id="190" name="Google Shape;190;g32fd9bf45d6_0_3"/>
          <p:cNvSpPr txBox="1"/>
          <p:nvPr/>
        </p:nvSpPr>
        <p:spPr>
          <a:xfrm>
            <a:off x="1399300" y="2050050"/>
            <a:ext cx="1443300" cy="25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US" sz="1500">
                <a:solidFill>
                  <a:srgbClr val="171717"/>
                </a:solidFill>
              </a:rPr>
              <a:t>~30 m</a:t>
            </a:r>
            <a:endParaRPr b="0" i="0" sz="15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g32fd9bf45d6_0_3"/>
          <p:cNvSpPr txBox="1"/>
          <p:nvPr/>
        </p:nvSpPr>
        <p:spPr>
          <a:xfrm>
            <a:off x="5890233" y="1920372"/>
            <a:ext cx="14433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US" sz="1500">
                <a:solidFill>
                  <a:srgbClr val="171717"/>
                </a:solidFill>
              </a:rPr>
              <a:t>OF: 30 m</a:t>
            </a:r>
            <a:br>
              <a:rPr lang="en-US" sz="1500">
                <a:solidFill>
                  <a:srgbClr val="171717"/>
                </a:solidFill>
              </a:rPr>
            </a:br>
            <a:r>
              <a:rPr lang="en-US" sz="1500">
                <a:solidFill>
                  <a:srgbClr val="171717"/>
                </a:solidFill>
              </a:rPr>
              <a:t>LC to E2000</a:t>
            </a:r>
            <a:endParaRPr b="0" i="0" sz="15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2" name="Google Shape;192;g32fd9bf45d6_0_3"/>
          <p:cNvPicPr preferRelativeResize="0"/>
          <p:nvPr/>
        </p:nvPicPr>
        <p:blipFill rotWithShape="1">
          <a:blip r:embed="rId4">
            <a:alphaModFix/>
          </a:blip>
          <a:srcRect b="21235" l="0" r="0" t="14472"/>
          <a:stretch/>
        </p:blipFill>
        <p:spPr>
          <a:xfrm>
            <a:off x="882533" y="4362766"/>
            <a:ext cx="1647517" cy="14122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g32fd9bf45d6_0_3"/>
          <p:cNvPicPr preferRelativeResize="0"/>
          <p:nvPr/>
        </p:nvPicPr>
        <p:blipFill rotWithShape="1">
          <a:blip r:embed="rId4">
            <a:alphaModFix/>
          </a:blip>
          <a:srcRect b="21235" l="0" r="0" t="14472"/>
          <a:stretch/>
        </p:blipFill>
        <p:spPr>
          <a:xfrm>
            <a:off x="3729967" y="4412316"/>
            <a:ext cx="1647517" cy="14122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g32fd9bf45d6_0_3"/>
          <p:cNvPicPr preferRelativeResize="0"/>
          <p:nvPr/>
        </p:nvPicPr>
        <p:blipFill rotWithShape="1">
          <a:blip r:embed="rId4">
            <a:alphaModFix/>
          </a:blip>
          <a:srcRect b="21235" l="0" r="0" t="14472"/>
          <a:stretch/>
        </p:blipFill>
        <p:spPr>
          <a:xfrm>
            <a:off x="6815267" y="4436033"/>
            <a:ext cx="1647517" cy="1412265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g32fd9bf45d6_0_3"/>
          <p:cNvSpPr txBox="1"/>
          <p:nvPr/>
        </p:nvSpPr>
        <p:spPr>
          <a:xfrm>
            <a:off x="9466700" y="1920372"/>
            <a:ext cx="14433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US" sz="1500">
                <a:solidFill>
                  <a:srgbClr val="171717"/>
                </a:solidFill>
              </a:rPr>
              <a:t>OF: 30 m</a:t>
            </a:r>
            <a:br>
              <a:rPr lang="en-US" sz="1500">
                <a:solidFill>
                  <a:srgbClr val="171717"/>
                </a:solidFill>
              </a:rPr>
            </a:br>
            <a:r>
              <a:rPr lang="en-US" sz="1500">
                <a:solidFill>
                  <a:srgbClr val="171717"/>
                </a:solidFill>
              </a:rPr>
              <a:t>E2000</a:t>
            </a:r>
            <a:endParaRPr b="0" i="0" sz="15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6" name="Google Shape;196;g32fd9bf45d6_0_3"/>
          <p:cNvCxnSpPr/>
          <p:nvPr/>
        </p:nvCxnSpPr>
        <p:spPr>
          <a:xfrm flipH="1" rot="10800000">
            <a:off x="9367033" y="2397200"/>
            <a:ext cx="1672800" cy="189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triangle"/>
            <a:tailEnd len="med" w="med" type="none"/>
          </a:ln>
        </p:spPr>
      </p:cxnSp>
      <p:sp>
        <p:nvSpPr>
          <p:cNvPr id="197" name="Google Shape;197;g32fd9bf45d6_0_3"/>
          <p:cNvSpPr/>
          <p:nvPr/>
        </p:nvSpPr>
        <p:spPr>
          <a:xfrm>
            <a:off x="614050" y="5890047"/>
            <a:ext cx="468600" cy="486900"/>
          </a:xfrm>
          <a:prstGeom prst="su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Google Shape;202;g32fd9bf45d6_0_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3333" y="2792696"/>
            <a:ext cx="2160733" cy="2880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g32fd9bf45d6_0_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26102" y="1794733"/>
            <a:ext cx="2909230" cy="387897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4" name="Google Shape;204;g32fd9bf45d6_0_44"/>
          <p:cNvCxnSpPr/>
          <p:nvPr/>
        </p:nvCxnSpPr>
        <p:spPr>
          <a:xfrm>
            <a:off x="667900" y="6130175"/>
            <a:ext cx="10902000" cy="624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05" name="Google Shape;205;g32fd9bf45d6_0_44"/>
          <p:cNvSpPr txBox="1"/>
          <p:nvPr/>
        </p:nvSpPr>
        <p:spPr>
          <a:xfrm>
            <a:off x="69925" y="5959475"/>
            <a:ext cx="744000" cy="25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-US" sz="15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dIP2 [m]</a:t>
            </a:r>
            <a:endParaRPr b="0" i="0" sz="15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g32fd9bf45d6_0_44"/>
          <p:cNvSpPr/>
          <p:nvPr/>
        </p:nvSpPr>
        <p:spPr>
          <a:xfrm>
            <a:off x="614050" y="5890047"/>
            <a:ext cx="468600" cy="486900"/>
          </a:xfrm>
          <a:prstGeom prst="su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7" name="Google Shape;207;g32fd9bf45d6_0_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22650" y="838200"/>
            <a:ext cx="3629027" cy="4838702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g32fd9bf45d6_0_44"/>
          <p:cNvSpPr/>
          <p:nvPr/>
        </p:nvSpPr>
        <p:spPr>
          <a:xfrm>
            <a:off x="5139300" y="3341650"/>
            <a:ext cx="1094100" cy="5436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4285F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g32fd9bf45d6_0_44"/>
          <p:cNvSpPr/>
          <p:nvPr/>
        </p:nvSpPr>
        <p:spPr>
          <a:xfrm>
            <a:off x="5479875" y="3961450"/>
            <a:ext cx="1094100" cy="5436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g32fd9bf45d6_0_44"/>
          <p:cNvSpPr/>
          <p:nvPr/>
        </p:nvSpPr>
        <p:spPr>
          <a:xfrm>
            <a:off x="6512300" y="4427475"/>
            <a:ext cx="578400" cy="5436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g32fd9bf45d6_0_44"/>
          <p:cNvSpPr/>
          <p:nvPr/>
        </p:nvSpPr>
        <p:spPr>
          <a:xfrm>
            <a:off x="7202300" y="4822900"/>
            <a:ext cx="1049400" cy="7746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12" name="Google Shape;212;g32fd9bf45d6_0_44"/>
          <p:cNvCxnSpPr>
            <a:stCxn id="213" idx="3"/>
            <a:endCxn id="208" idx="1"/>
          </p:cNvCxnSpPr>
          <p:nvPr/>
        </p:nvCxnSpPr>
        <p:spPr>
          <a:xfrm>
            <a:off x="3968325" y="2963275"/>
            <a:ext cx="1170900" cy="650100"/>
          </a:xfrm>
          <a:prstGeom prst="straightConnector1">
            <a:avLst/>
          </a:prstGeom>
          <a:noFill/>
          <a:ln cap="flat" cmpd="sng" w="19050">
            <a:solidFill>
              <a:srgbClr val="4285F4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3" name="Google Shape;213;g32fd9bf45d6_0_44"/>
          <p:cNvSpPr txBox="1"/>
          <p:nvPr/>
        </p:nvSpPr>
        <p:spPr>
          <a:xfrm>
            <a:off x="2874225" y="2625175"/>
            <a:ext cx="1094100" cy="676200"/>
          </a:xfrm>
          <a:prstGeom prst="rect">
            <a:avLst/>
          </a:prstGeom>
          <a:noFill/>
          <a:ln cap="flat" cmpd="sng" w="19050">
            <a:solidFill>
              <a:srgbClr val="4285F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Front-end crate</a:t>
            </a:r>
            <a:endParaRPr>
              <a:solidFill>
                <a:srgbClr val="000000"/>
              </a:solidFill>
            </a:endParaRPr>
          </a:p>
        </p:txBody>
      </p:sp>
      <p:cxnSp>
        <p:nvCxnSpPr>
          <p:cNvPr id="214" name="Google Shape;214;g32fd9bf45d6_0_44"/>
          <p:cNvCxnSpPr>
            <a:stCxn id="215" idx="3"/>
            <a:endCxn id="209" idx="1"/>
          </p:cNvCxnSpPr>
          <p:nvPr/>
        </p:nvCxnSpPr>
        <p:spPr>
          <a:xfrm>
            <a:off x="3968325" y="3759163"/>
            <a:ext cx="1511700" cy="4740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5" name="Google Shape;215;g32fd9bf45d6_0_44"/>
          <p:cNvSpPr txBox="1"/>
          <p:nvPr/>
        </p:nvSpPr>
        <p:spPr>
          <a:xfrm>
            <a:off x="2874225" y="3421063"/>
            <a:ext cx="1094100" cy="6762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Power supply</a:t>
            </a:r>
            <a:endParaRPr>
              <a:solidFill>
                <a:srgbClr val="000000"/>
              </a:solidFill>
            </a:endParaRPr>
          </a:p>
        </p:txBody>
      </p:sp>
      <p:cxnSp>
        <p:nvCxnSpPr>
          <p:cNvPr id="216" name="Google Shape;216;g32fd9bf45d6_0_44"/>
          <p:cNvCxnSpPr>
            <a:stCxn id="217" idx="3"/>
            <a:endCxn id="210" idx="1"/>
          </p:cNvCxnSpPr>
          <p:nvPr/>
        </p:nvCxnSpPr>
        <p:spPr>
          <a:xfrm>
            <a:off x="3968325" y="4555050"/>
            <a:ext cx="2544000" cy="144300"/>
          </a:xfrm>
          <a:prstGeom prst="straightConnector1">
            <a:avLst/>
          </a:prstGeom>
          <a:noFill/>
          <a:ln cap="flat" cmpd="sng" w="19050">
            <a:solidFill>
              <a:srgbClr val="9900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7" name="Google Shape;217;g32fd9bf45d6_0_44"/>
          <p:cNvSpPr txBox="1"/>
          <p:nvPr/>
        </p:nvSpPr>
        <p:spPr>
          <a:xfrm>
            <a:off x="2874225" y="4216950"/>
            <a:ext cx="1094100" cy="676200"/>
          </a:xfrm>
          <a:prstGeom prst="rect">
            <a:avLst/>
          </a:prstGeom>
          <a:noFill/>
          <a:ln cap="flat" cmpd="sng" w="19050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Timepix3 detector</a:t>
            </a:r>
            <a:endParaRPr>
              <a:solidFill>
                <a:srgbClr val="000000"/>
              </a:solidFill>
            </a:endParaRPr>
          </a:p>
        </p:txBody>
      </p:sp>
      <p:cxnSp>
        <p:nvCxnSpPr>
          <p:cNvPr id="218" name="Google Shape;218;g32fd9bf45d6_0_44"/>
          <p:cNvCxnSpPr>
            <a:stCxn id="219" idx="3"/>
            <a:endCxn id="211" idx="1"/>
          </p:cNvCxnSpPr>
          <p:nvPr/>
        </p:nvCxnSpPr>
        <p:spPr>
          <a:xfrm flipH="1" rot="10800000">
            <a:off x="3968325" y="5210225"/>
            <a:ext cx="3234000" cy="140700"/>
          </a:xfrm>
          <a:prstGeom prst="straightConnector1">
            <a:avLst/>
          </a:prstGeom>
          <a:noFill/>
          <a:ln cap="flat" cmpd="sng" w="19050">
            <a:solidFill>
              <a:srgbClr val="00FF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9" name="Google Shape;219;g32fd9bf45d6_0_44"/>
          <p:cNvSpPr txBox="1"/>
          <p:nvPr/>
        </p:nvSpPr>
        <p:spPr>
          <a:xfrm>
            <a:off x="2874225" y="5012825"/>
            <a:ext cx="1094100" cy="676200"/>
          </a:xfrm>
          <a:prstGeom prst="rect">
            <a:avLst/>
          </a:prstGeom>
          <a:noFill/>
          <a:ln cap="flat" cmpd="sng" w="1905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QPS rack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20" name="Google Shape;220;g32fd9bf45d6_0_44"/>
          <p:cNvSpPr txBox="1"/>
          <p:nvPr/>
        </p:nvSpPr>
        <p:spPr>
          <a:xfrm>
            <a:off x="2874225" y="1829275"/>
            <a:ext cx="1094100" cy="676200"/>
          </a:xfrm>
          <a:prstGeom prst="rect">
            <a:avLst/>
          </a:prstGeom>
          <a:noFill/>
          <a:ln cap="flat" cmpd="sng" w="1905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RadMon unit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21" name="Google Shape;221;g32fd9bf45d6_0_44"/>
          <p:cNvSpPr/>
          <p:nvPr/>
        </p:nvSpPr>
        <p:spPr>
          <a:xfrm>
            <a:off x="7147925" y="3885250"/>
            <a:ext cx="578400" cy="5436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22" name="Google Shape;222;g32fd9bf45d6_0_44"/>
          <p:cNvCxnSpPr>
            <a:stCxn id="220" idx="3"/>
            <a:endCxn id="221" idx="1"/>
          </p:cNvCxnSpPr>
          <p:nvPr/>
        </p:nvCxnSpPr>
        <p:spPr>
          <a:xfrm>
            <a:off x="3968325" y="2167375"/>
            <a:ext cx="3179700" cy="198960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3" name="Google Shape;223;g32fd9bf45d6_0_44"/>
          <p:cNvSpPr/>
          <p:nvPr/>
        </p:nvSpPr>
        <p:spPr>
          <a:xfrm>
            <a:off x="63325" y="4048050"/>
            <a:ext cx="744000" cy="10506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24" name="Google Shape;224;g32fd9bf45d6_0_44"/>
          <p:cNvCxnSpPr>
            <a:stCxn id="220" idx="1"/>
            <a:endCxn id="223" idx="3"/>
          </p:cNvCxnSpPr>
          <p:nvPr/>
        </p:nvCxnSpPr>
        <p:spPr>
          <a:xfrm flipH="1">
            <a:off x="807225" y="2167375"/>
            <a:ext cx="2067000" cy="240600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5" name="Google Shape;225;g32fd9bf45d6_0_44"/>
          <p:cNvSpPr/>
          <p:nvPr/>
        </p:nvSpPr>
        <p:spPr>
          <a:xfrm>
            <a:off x="11025325" y="4029750"/>
            <a:ext cx="1049400" cy="10506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g32fd9bf45d6_0_44"/>
          <p:cNvSpPr/>
          <p:nvPr/>
        </p:nvSpPr>
        <p:spPr>
          <a:xfrm>
            <a:off x="10291513" y="4478850"/>
            <a:ext cx="578400" cy="5436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27" name="Google Shape;227;g32fd9bf45d6_0_44"/>
          <p:cNvCxnSpPr>
            <a:stCxn id="211" idx="3"/>
            <a:endCxn id="225" idx="2"/>
          </p:cNvCxnSpPr>
          <p:nvPr/>
        </p:nvCxnSpPr>
        <p:spPr>
          <a:xfrm flipH="1" rot="10800000">
            <a:off x="8251700" y="5080300"/>
            <a:ext cx="3298200" cy="129900"/>
          </a:xfrm>
          <a:prstGeom prst="straightConnector1">
            <a:avLst/>
          </a:prstGeom>
          <a:noFill/>
          <a:ln cap="flat" cmpd="sng" w="19050">
            <a:solidFill>
              <a:srgbClr val="00FF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8" name="Google Shape;228;g32fd9bf45d6_0_44"/>
          <p:cNvCxnSpPr>
            <a:endCxn id="226" idx="1"/>
          </p:cNvCxnSpPr>
          <p:nvPr/>
        </p:nvCxnSpPr>
        <p:spPr>
          <a:xfrm>
            <a:off x="7183213" y="4720650"/>
            <a:ext cx="3108300" cy="30000"/>
          </a:xfrm>
          <a:prstGeom prst="straightConnector1">
            <a:avLst/>
          </a:prstGeom>
          <a:noFill/>
          <a:ln cap="flat" cmpd="sng" w="19050">
            <a:solidFill>
              <a:srgbClr val="9900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9" name="Google Shape;229;g32fd9bf45d6_0_44"/>
          <p:cNvSpPr/>
          <p:nvPr/>
        </p:nvSpPr>
        <p:spPr>
          <a:xfrm>
            <a:off x="1012900" y="3341650"/>
            <a:ext cx="1249200" cy="16659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30" name="Google Shape;230;g32fd9bf45d6_0_44"/>
          <p:cNvCxnSpPr>
            <a:stCxn id="217" idx="1"/>
          </p:cNvCxnSpPr>
          <p:nvPr/>
        </p:nvCxnSpPr>
        <p:spPr>
          <a:xfrm rot="10800000">
            <a:off x="2360325" y="4339650"/>
            <a:ext cx="513900" cy="215400"/>
          </a:xfrm>
          <a:prstGeom prst="straightConnector1">
            <a:avLst/>
          </a:prstGeom>
          <a:noFill/>
          <a:ln cap="flat" cmpd="sng" w="19050">
            <a:solidFill>
              <a:srgbClr val="9900FF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30b79bf9b6c_0_52"/>
          <p:cNvSpPr txBox="1"/>
          <p:nvPr>
            <p:ph idx="1" type="body"/>
          </p:nvPr>
        </p:nvSpPr>
        <p:spPr>
          <a:xfrm>
            <a:off x="368975" y="1099750"/>
            <a:ext cx="5444100" cy="7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4572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</a:pPr>
            <a:r>
              <a:rPr b="0" lang="en-US" sz="1800"/>
              <a:t>The output of the BI racks are on the surface in SR2 building.</a:t>
            </a:r>
            <a:endParaRPr b="0" sz="1800"/>
          </a:p>
        </p:txBody>
      </p:sp>
      <p:sp>
        <p:nvSpPr>
          <p:cNvPr id="237" name="Google Shape;237;g30b79bf9b6c_0_52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Timepix3 setup at IP2 - BI connections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38" name="Google Shape;238;g30b79bf9b6c_0_52"/>
          <p:cNvSpPr txBox="1"/>
          <p:nvPr>
            <p:ph idx="12" type="sldNum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39" name="Google Shape;239;g30b79bf9b6c_0_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32777" y="1048693"/>
            <a:ext cx="3835503" cy="511400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0" name="Google Shape;240;g30b79bf9b6c_0_52"/>
          <p:cNvCxnSpPr/>
          <p:nvPr/>
        </p:nvCxnSpPr>
        <p:spPr>
          <a:xfrm flipH="1">
            <a:off x="10913675" y="2259400"/>
            <a:ext cx="24000" cy="264270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41" name="Google Shape;241;g30b79bf9b6c_0_52"/>
          <p:cNvCxnSpPr/>
          <p:nvPr/>
        </p:nvCxnSpPr>
        <p:spPr>
          <a:xfrm flipH="1">
            <a:off x="8215175" y="2267375"/>
            <a:ext cx="2722500" cy="84630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2" name="Google Shape;242;g30b79bf9b6c_0_52"/>
          <p:cNvCxnSpPr/>
          <p:nvPr/>
        </p:nvCxnSpPr>
        <p:spPr>
          <a:xfrm rot="10800000">
            <a:off x="8223250" y="3113625"/>
            <a:ext cx="79800" cy="88620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triangle"/>
            <a:tailEnd len="sm" w="sm" type="none"/>
          </a:ln>
        </p:spPr>
      </p:cxnSp>
      <p:sp>
        <p:nvSpPr>
          <p:cNvPr id="243" name="Google Shape;243;g30b79bf9b6c_0_52"/>
          <p:cNvSpPr txBox="1"/>
          <p:nvPr/>
        </p:nvSpPr>
        <p:spPr>
          <a:xfrm>
            <a:off x="6267975" y="3598550"/>
            <a:ext cx="1443000" cy="846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Backend + control computer</a:t>
            </a:r>
            <a:endParaRPr b="0" i="0" sz="14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4" name="Google Shape;244;g30b79bf9b6c_0_52"/>
          <p:cNvCxnSpPr>
            <a:endCxn id="243" idx="3"/>
          </p:cNvCxnSpPr>
          <p:nvPr/>
        </p:nvCxnSpPr>
        <p:spPr>
          <a:xfrm flipH="1">
            <a:off x="7710975" y="4015700"/>
            <a:ext cx="432300" cy="6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triangle"/>
            <a:tailEnd len="sm" w="sm" type="none"/>
          </a:ln>
        </p:spPr>
      </p:cxnSp>
      <p:sp>
        <p:nvSpPr>
          <p:cNvPr id="245" name="Google Shape;245;g30b79bf9b6c_0_52"/>
          <p:cNvSpPr txBox="1"/>
          <p:nvPr/>
        </p:nvSpPr>
        <p:spPr>
          <a:xfrm>
            <a:off x="6267975" y="4740925"/>
            <a:ext cx="1443000" cy="846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BYPM.12R2 and BYPLM.12R2 outputs</a:t>
            </a:r>
            <a:endParaRPr b="0" i="0" sz="14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6" name="Google Shape;246;g30b79bf9b6c_0_52"/>
          <p:cNvCxnSpPr>
            <a:endCxn id="245" idx="3"/>
          </p:cNvCxnSpPr>
          <p:nvPr/>
        </p:nvCxnSpPr>
        <p:spPr>
          <a:xfrm flipH="1">
            <a:off x="7710975" y="4918075"/>
            <a:ext cx="3035100" cy="246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triangle"/>
            <a:tailEnd len="sm" w="sm" type="none"/>
          </a:ln>
        </p:spPr>
      </p:cxnSp>
      <p:pic>
        <p:nvPicPr>
          <p:cNvPr id="247" name="Google Shape;247;g30b79bf9b6c_0_52"/>
          <p:cNvPicPr preferRelativeResize="0"/>
          <p:nvPr/>
        </p:nvPicPr>
        <p:blipFill rotWithShape="1">
          <a:blip r:embed="rId4">
            <a:alphaModFix/>
          </a:blip>
          <a:srcRect b="25428" l="0" r="41769" t="0"/>
          <a:stretch/>
        </p:blipFill>
        <p:spPr>
          <a:xfrm>
            <a:off x="3312801" y="3159525"/>
            <a:ext cx="2847384" cy="273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g30b79bf9b6c_0_52"/>
          <p:cNvPicPr preferRelativeResize="0"/>
          <p:nvPr/>
        </p:nvPicPr>
        <p:blipFill rotWithShape="1">
          <a:blip r:embed="rId5">
            <a:alphaModFix/>
          </a:blip>
          <a:srcRect b="27641" l="7544" r="0" t="13820"/>
          <a:stretch/>
        </p:blipFill>
        <p:spPr>
          <a:xfrm>
            <a:off x="53925" y="3159526"/>
            <a:ext cx="3239525" cy="2734699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g30b79bf9b6c_0_52"/>
          <p:cNvSpPr txBox="1"/>
          <p:nvPr/>
        </p:nvSpPr>
        <p:spPr>
          <a:xfrm>
            <a:off x="789000" y="2267375"/>
            <a:ext cx="1443000" cy="846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>
                <a:solidFill>
                  <a:srgbClr val="171717"/>
                </a:solidFill>
              </a:rPr>
              <a:t>BYPM rack</a:t>
            </a:r>
            <a:br>
              <a:rPr lang="en-US">
                <a:solidFill>
                  <a:srgbClr val="171717"/>
                </a:solidFill>
              </a:rPr>
            </a:br>
            <a:r>
              <a:rPr lang="en-US">
                <a:solidFill>
                  <a:srgbClr val="171717"/>
                </a:solidFill>
              </a:rPr>
              <a:t>(uncovered)</a:t>
            </a:r>
            <a:endParaRPr b="0" i="0" sz="14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g30b79bf9b6c_0_52"/>
          <p:cNvSpPr txBox="1"/>
          <p:nvPr/>
        </p:nvSpPr>
        <p:spPr>
          <a:xfrm>
            <a:off x="3793480" y="2267375"/>
            <a:ext cx="2019600" cy="846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>
                <a:solidFill>
                  <a:srgbClr val="171717"/>
                </a:solidFill>
              </a:rPr>
              <a:t>same </a:t>
            </a:r>
            <a:r>
              <a:rPr lang="en-US">
                <a:solidFill>
                  <a:srgbClr val="171717"/>
                </a:solidFill>
              </a:rPr>
              <a:t>BYPM rack</a:t>
            </a:r>
            <a:br>
              <a:rPr lang="en-US">
                <a:solidFill>
                  <a:srgbClr val="171717"/>
                </a:solidFill>
              </a:rPr>
            </a:br>
            <a:r>
              <a:rPr lang="en-US">
                <a:solidFill>
                  <a:srgbClr val="171717"/>
                </a:solidFill>
              </a:rPr>
              <a:t>(covered)</a:t>
            </a:r>
            <a:endParaRPr b="0" i="0" sz="14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"/>
          <p:cNvSpPr txBox="1"/>
          <p:nvPr>
            <p:ph idx="1" type="body"/>
          </p:nvPr>
        </p:nvSpPr>
        <p:spPr>
          <a:xfrm>
            <a:off x="408000" y="1351700"/>
            <a:ext cx="6361800" cy="48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0" lang="en-US" sz="1800"/>
              <a:t>Motivation: Ion operation in 2023 lead to 13 Quench Protection System (QPS) failures [1], out of which 9 events were in cells 9-11-12 Left/Right of IP2 (ALICE).</a:t>
            </a:r>
            <a:br>
              <a:rPr b="0" lang="en-US" sz="1800"/>
            </a:br>
            <a:endParaRPr b="0" sz="1800"/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0" lang="en-US" sz="1800"/>
              <a:t>Objective: </a:t>
            </a:r>
            <a:endParaRPr b="0" sz="1800"/>
          </a:p>
          <a:p>
            <a:pPr indent="-3429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Monitor the radiation levels during ion operation at IP2, at the location of the QPS.</a:t>
            </a:r>
            <a:endParaRPr/>
          </a:p>
          <a:p>
            <a:pPr indent="-3429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Deploy a radiation monitor capable to characterise the radiation field: the Timepix3 Radiation Monitor [2].</a:t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0" lang="en-US" sz="1800"/>
              <a:t>When: Technical Stop 2 (TS2) - Oct 21st to 23rd: </a:t>
            </a:r>
            <a:br>
              <a:rPr b="0" lang="en-US" sz="1800"/>
            </a:br>
            <a:r>
              <a:rPr b="0" lang="en-US" sz="1800"/>
              <a:t>before LHC ion operation.</a:t>
            </a:r>
            <a:endParaRPr b="0" sz="1800"/>
          </a:p>
        </p:txBody>
      </p:sp>
      <p:sp>
        <p:nvSpPr>
          <p:cNvPr id="260" name="Google Shape;260;p2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Introduction</a:t>
            </a:r>
            <a:endParaRPr/>
          </a:p>
        </p:txBody>
      </p:sp>
      <p:sp>
        <p:nvSpPr>
          <p:cNvPr id="261" name="Google Shape;261;p2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62" name="Google Shape;262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69895" y="373610"/>
            <a:ext cx="5202905" cy="4663865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2"/>
          <p:cNvSpPr txBox="1"/>
          <p:nvPr/>
        </p:nvSpPr>
        <p:spPr>
          <a:xfrm>
            <a:off x="6769900" y="5124850"/>
            <a:ext cx="53571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[1] Daniel Paul Soderstrom, LHC Radiation level measurements during the 2023 Pb ion run and R2E dumps from QPS, in 57th MCWG meeting: </a:t>
            </a:r>
            <a:r>
              <a:rPr b="0" i="0" lang="en-US" sz="10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https://indico.cern.ch/event/1350736/</a:t>
            </a:r>
            <a:br>
              <a:rPr b="0" i="0" lang="en-US" sz="10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0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[2] Daniel Prelipcean, Towards a Timepix3 Radiation Monitor for the Accelerator Mixed Radiation Field: Characterisation with Protons and Alphas from 0.6 MeV to 5.6 MeV, in Applied Sciences. 2024; 14(2):624. https://doi.org/10.3390/app14020624</a:t>
            </a:r>
            <a:endParaRPr b="0" i="0" sz="10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Google Shape;269;g2f88e95d5cb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46225" y="-416295"/>
            <a:ext cx="5445775" cy="6743526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g2f88e95d5cb_0_0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Timepix3 setup at IP2 </a:t>
            </a:r>
            <a:br>
              <a:rPr lang="en-US"/>
            </a:br>
            <a:r>
              <a:rPr lang="en-US"/>
              <a:t>- Configuration 4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71" name="Google Shape;271;g2f88e95d5cb_0_0"/>
          <p:cNvSpPr txBox="1"/>
          <p:nvPr>
            <p:ph idx="12" type="sldNum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72" name="Google Shape;272;g2f88e95d5cb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42719" y="3233321"/>
            <a:ext cx="2171700" cy="30765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3" name="Google Shape;273;g2f88e95d5cb_0_0"/>
          <p:cNvCxnSpPr/>
          <p:nvPr/>
        </p:nvCxnSpPr>
        <p:spPr>
          <a:xfrm rot="10800000">
            <a:off x="8039575" y="3800025"/>
            <a:ext cx="2698500" cy="1333500"/>
          </a:xfrm>
          <a:prstGeom prst="straightConnector1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med" w="med" type="triangle"/>
            <a:tailEnd len="sm" w="sm" type="none"/>
          </a:ln>
        </p:spPr>
      </p:cxnSp>
      <p:cxnSp>
        <p:nvCxnSpPr>
          <p:cNvPr id="274" name="Google Shape;274;g2f88e95d5cb_0_0"/>
          <p:cNvCxnSpPr/>
          <p:nvPr/>
        </p:nvCxnSpPr>
        <p:spPr>
          <a:xfrm flipH="1">
            <a:off x="6953950" y="718525"/>
            <a:ext cx="1101600" cy="4926000"/>
          </a:xfrm>
          <a:prstGeom prst="straightConnector1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med" w="med" type="triangle"/>
            <a:tailEnd len="sm" w="sm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206a48d160a_0_32"/>
          <p:cNvSpPr txBox="1"/>
          <p:nvPr>
            <p:ph type="title"/>
          </p:nvPr>
        </p:nvSpPr>
        <p:spPr>
          <a:xfrm>
            <a:off x="407989" y="373593"/>
            <a:ext cx="56166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Radiation Monitor setup locations</a:t>
            </a:r>
            <a:endParaRPr/>
          </a:p>
        </p:txBody>
      </p:sp>
      <p:sp>
        <p:nvSpPr>
          <p:cNvPr id="281" name="Google Shape;281;g206a48d160a_0_32"/>
          <p:cNvSpPr txBox="1"/>
          <p:nvPr>
            <p:ph idx="1" type="body"/>
          </p:nvPr>
        </p:nvSpPr>
        <p:spPr>
          <a:xfrm>
            <a:off x="407949" y="1598650"/>
            <a:ext cx="64422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45720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1800"/>
              <a:buAutoNum type="arabicPeriod"/>
            </a:pPr>
            <a:r>
              <a:rPr b="0" lang="en-US" sz="1800"/>
              <a:t>Detector and front-end unit below beamline.</a:t>
            </a:r>
            <a:br>
              <a:rPr b="0" lang="en-US" sz="1800"/>
            </a:br>
            <a:endParaRPr b="0" sz="1800"/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0" lang="en-US" sz="1800"/>
              <a:t>Back-end unit in shielded area (e.g. UA).</a:t>
            </a:r>
            <a:br>
              <a:rPr b="0" lang="en-US" sz="1800"/>
            </a:br>
            <a:endParaRPr b="0" sz="1800"/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0" lang="en-US" sz="1800"/>
              <a:t>Connection between front- and back-end (about 160 m from 1 to 2):</a:t>
            </a:r>
            <a:endParaRPr b="0" sz="1800"/>
          </a:p>
          <a:p>
            <a:pPr indent="-3429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US" sz="1800"/>
              <a:t>8 Optical Fibre (OF) connections for data transmission.</a:t>
            </a:r>
            <a:endParaRPr sz="1800"/>
          </a:p>
          <a:p>
            <a:pPr indent="-3429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US" sz="1800"/>
              <a:t>1 BNC cable for powering the Front-End crate.</a:t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0" sz="1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0" sz="1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0" lang="en-US" sz="1800"/>
              <a:t>Currently, we are investigating solutions to avoid 3:</a:t>
            </a:r>
            <a:endParaRPr b="0" sz="1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b="0" sz="1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0" lang="en-US" sz="1800"/>
              <a:t>i. Connect the 8 OFs to an available BI crate in the tunnel.</a:t>
            </a:r>
            <a:endParaRPr b="0" sz="1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0" lang="en-US" sz="1800"/>
              <a:t>ii. Use a radiation tolerant power supply to be deployed in the tunnel next to the front end (and using a standard wall plug connection).</a:t>
            </a:r>
            <a:endParaRPr b="0" sz="1800"/>
          </a:p>
        </p:txBody>
      </p:sp>
      <p:sp>
        <p:nvSpPr>
          <p:cNvPr id="282" name="Google Shape;282;g206a48d160a_0_32"/>
          <p:cNvSpPr txBox="1"/>
          <p:nvPr>
            <p:ph idx="12" type="sldNum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83" name="Google Shape;283;g206a48d160a_0_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35075" y="160700"/>
            <a:ext cx="4415124" cy="5926076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g206a48d160a_0_32"/>
          <p:cNvSpPr txBox="1"/>
          <p:nvPr/>
        </p:nvSpPr>
        <p:spPr>
          <a:xfrm>
            <a:off x="8320300" y="915988"/>
            <a:ext cx="3873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US" sz="22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1" i="0" sz="2200" u="none" cap="none" strike="noStrike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g206a48d160a_0_32"/>
          <p:cNvSpPr txBox="1"/>
          <p:nvPr/>
        </p:nvSpPr>
        <p:spPr>
          <a:xfrm>
            <a:off x="10365950" y="4476638"/>
            <a:ext cx="3873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US" sz="22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1" i="0" sz="2200" u="none" cap="none" strike="noStrike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g206a48d160a_0_32"/>
          <p:cNvSpPr txBox="1"/>
          <p:nvPr/>
        </p:nvSpPr>
        <p:spPr>
          <a:xfrm>
            <a:off x="9031475" y="2199263"/>
            <a:ext cx="3873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US" sz="22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1" i="0" sz="2200" u="none" cap="none" strike="noStrike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7" name="Google Shape;287;g206a48d160a_0_32"/>
          <p:cNvCxnSpPr/>
          <p:nvPr/>
        </p:nvCxnSpPr>
        <p:spPr>
          <a:xfrm>
            <a:off x="8267750" y="1484375"/>
            <a:ext cx="2098200" cy="3441300"/>
          </a:xfrm>
          <a:prstGeom prst="straightConnector1">
            <a:avLst/>
          </a:prstGeom>
          <a:noFill/>
          <a:ln cap="flat" cmpd="sng" w="19050">
            <a:solidFill>
              <a:srgbClr val="00FF00"/>
            </a:solidFill>
            <a:prstDash val="solid"/>
            <a:round/>
            <a:headEnd len="med" w="med" type="triangl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2021-11-08T12:53:02Z</dcterms:created>
  <dc:creator>Marco Calviani</dc:creator>
</cp:coreProperties>
</file>