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9" r:id="rId2"/>
    <p:sldId id="21363" r:id="rId3"/>
    <p:sldId id="21352" r:id="rId4"/>
    <p:sldId id="21353" r:id="rId5"/>
    <p:sldId id="978" r:id="rId6"/>
    <p:sldId id="877" r:id="rId7"/>
    <p:sldId id="929" r:id="rId8"/>
    <p:sldId id="981" r:id="rId9"/>
    <p:sldId id="969" r:id="rId10"/>
    <p:sldId id="845" r:id="rId11"/>
    <p:sldId id="844" r:id="rId12"/>
    <p:sldId id="958" r:id="rId13"/>
    <p:sldId id="21355" r:id="rId14"/>
    <p:sldId id="21362" r:id="rId15"/>
    <p:sldId id="21356" r:id="rId16"/>
    <p:sldId id="21357" r:id="rId17"/>
    <p:sldId id="21358" r:id="rId18"/>
    <p:sldId id="456" r:id="rId19"/>
    <p:sldId id="301" r:id="rId20"/>
    <p:sldId id="294" r:id="rId21"/>
    <p:sldId id="295" r:id="rId22"/>
    <p:sldId id="473" r:id="rId23"/>
    <p:sldId id="698" r:id="rId24"/>
    <p:sldId id="21361" r:id="rId25"/>
    <p:sldId id="21364" r:id="rId26"/>
    <p:sldId id="21348" r:id="rId27"/>
    <p:sldId id="21350" r:id="rId28"/>
    <p:sldId id="474" r:id="rId29"/>
    <p:sldId id="362" r:id="rId30"/>
    <p:sldId id="344" r:id="rId31"/>
    <p:sldId id="478" r:id="rId32"/>
    <p:sldId id="479" r:id="rId33"/>
    <p:sldId id="480" r:id="rId34"/>
    <p:sldId id="481" r:id="rId35"/>
    <p:sldId id="477" r:id="rId36"/>
    <p:sldId id="482" r:id="rId37"/>
    <p:sldId id="488" r:id="rId38"/>
    <p:sldId id="489" r:id="rId39"/>
    <p:sldId id="490" r:id="rId40"/>
    <p:sldId id="468" r:id="rId41"/>
    <p:sldId id="461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191919"/>
    <a:srgbClr val="7F7F7F"/>
    <a:srgbClr val="008F00"/>
    <a:srgbClr val="FF7E79"/>
    <a:srgbClr val="531B4D"/>
    <a:srgbClr val="929292"/>
    <a:srgbClr val="73FEFF"/>
    <a:srgbClr val="FF85FF"/>
    <a:srgbClr val="8E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99"/>
    <p:restoredTop sz="94086" autoAdjust="0"/>
  </p:normalViewPr>
  <p:slideViewPr>
    <p:cSldViewPr snapToObjects="1">
      <p:cViewPr varScale="1">
        <p:scale>
          <a:sx n="103" d="100"/>
          <a:sy n="103" d="100"/>
        </p:scale>
        <p:origin x="176" y="5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912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59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274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9709150" y="6176963"/>
            <a:ext cx="29652913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179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9709150" y="6176963"/>
            <a:ext cx="29652913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497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9709150" y="6176963"/>
            <a:ext cx="29652913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6068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9709150" y="6176963"/>
            <a:ext cx="29652913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800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9709150" y="6176963"/>
            <a:ext cx="29652913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226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9709150" y="6176963"/>
            <a:ext cx="29652913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2671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9709150" y="6176963"/>
            <a:ext cx="29652913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3990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9709150" y="6176963"/>
            <a:ext cx="29652913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91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047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9709150" y="6176963"/>
            <a:ext cx="29652913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04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88433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84499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86198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  <a:p>
            <a:r>
              <a:rPr lang="en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5037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  <a:p>
            <a:r>
              <a:rPr lang="en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6951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51238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029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3" name="Footer Placeholder 4"/>
          <p:cNvSpPr txBox="1"/>
          <p:nvPr/>
        </p:nvSpPr>
        <p:spPr>
          <a:xfrm>
            <a:off x="4304981" y="6400413"/>
            <a:ext cx="6480782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Update on noise effects</a:t>
            </a:r>
          </a:p>
        </p:txBody>
      </p:sp>
    </p:spTree>
    <p:extLst>
      <p:ext uri="{BB962C8B-B14F-4D97-AF65-F5344CB8AC3E}">
        <p14:creationId xmlns:p14="http://schemas.microsoft.com/office/powerpoint/2010/main" val="213104969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2/12/25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Google Shape;19;p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121920" y="619530"/>
            <a:ext cx="11795760" cy="8913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7;p3"/>
          <p:cNvSpPr txBox="1">
            <a:spLocks noGrp="1"/>
          </p:cNvSpPr>
          <p:nvPr>
            <p:ph type="title"/>
          </p:nvPr>
        </p:nvSpPr>
        <p:spPr>
          <a:xfrm>
            <a:off x="146756" y="59268"/>
            <a:ext cx="11040533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2" name="Google Shape;18;p3"/>
          <p:cNvSpPr txBox="1">
            <a:spLocks noGrp="1"/>
          </p:cNvSpPr>
          <p:nvPr>
            <p:ph type="body" idx="1"/>
          </p:nvPr>
        </p:nvSpPr>
        <p:spPr>
          <a:xfrm>
            <a:off x="146757" y="812801"/>
            <a:ext cx="11672711" cy="557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marL="1371600" lvl="2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722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FDCBF6D-7387-CE49-A84B-718400857B89}" type="datetime1">
              <a:rPr lang="de-CH" smtClean="0"/>
              <a:t>12.02.25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I. </a:t>
            </a:r>
            <a:r>
              <a:rPr lang="en-US" dirty="0" err="1"/>
              <a:t>Efthymiopoulow</a:t>
            </a:r>
            <a:r>
              <a:rPr lang="en-US" dirty="0"/>
              <a:t> | Evian21 - Run 3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39642/contributions/3947990/attachments/2079053/3491788/BB_lumi_17072020.pdf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te-france.com/en" TargetMode="External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3.png"/><Relationship Id="rId5" Type="http://schemas.openxmlformats.org/officeDocument/2006/relationships/image" Target="../media/image34.png"/><Relationship Id="rId4" Type="http://schemas.openxmlformats.org/officeDocument/2006/relationships/image" Target="../media/image7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40968"/>
            <a:ext cx="11376025" cy="2153265"/>
          </a:xfrm>
        </p:spPr>
        <p:txBody>
          <a:bodyPr/>
          <a:lstStyle/>
          <a:p>
            <a:pPr algn="ctr"/>
            <a:r>
              <a:rPr lang="en-GB" sz="4500" dirty="0"/>
              <a:t>Observations of high frequency noise in </a:t>
            </a:r>
            <a:br>
              <a:rPr lang="en-GB" sz="4500" dirty="0"/>
            </a:br>
            <a:r>
              <a:rPr lang="en-GB" sz="4500" dirty="0"/>
              <a:t>turn-by-turn spectra of LHC beams</a:t>
            </a:r>
            <a:endParaRPr lang="en-GB" sz="45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352" y="4725144"/>
            <a:ext cx="11737304" cy="1944216"/>
          </a:xfrm>
        </p:spPr>
        <p:txBody>
          <a:bodyPr/>
          <a:lstStyle/>
          <a:p>
            <a:pPr algn="ctr">
              <a:spcBef>
                <a:spcPts val="400"/>
              </a:spcBef>
            </a:pPr>
            <a:r>
              <a:rPr lang="en-GB" dirty="0">
                <a:effectLst/>
                <a:latin typeface="Helvetica Neue" panose="02000503000000020004" pitchFamily="2" charset="0"/>
              </a:rPr>
              <a:t>BE-ABP, SY-EPC, EN-EL and </a:t>
            </a:r>
            <a:r>
              <a:rPr lang="en-GB">
                <a:effectLst/>
                <a:latin typeface="Helvetica Neue" panose="02000503000000020004" pitchFamily="2" charset="0"/>
              </a:rPr>
              <a:t>many more..</a:t>
            </a:r>
            <a:endParaRPr lang="en-GB" dirty="0">
              <a:effectLst/>
              <a:latin typeface="Helvetica Neue" panose="02000503000000020004" pitchFamily="2" charset="0"/>
            </a:endParaRPr>
          </a:p>
          <a:p>
            <a:pPr algn="ctr">
              <a:spcBef>
                <a:spcPts val="400"/>
              </a:spcBef>
            </a:pPr>
            <a:endParaRPr lang="en-GB" dirty="0">
              <a:latin typeface="Helvetica Neue" panose="02000503000000020004" pitchFamily="2" charset="0"/>
            </a:endParaRPr>
          </a:p>
          <a:p>
            <a:pPr algn="ctr">
              <a:spcBef>
                <a:spcPts val="400"/>
              </a:spcBef>
            </a:pPr>
            <a:endParaRPr lang="en-GB" dirty="0">
              <a:effectLst/>
              <a:latin typeface="Helvetica Neue" panose="02000503000000020004" pitchFamily="2" charset="0"/>
            </a:endParaRPr>
          </a:p>
          <a:p>
            <a:pPr algn="ctr">
              <a:spcBef>
                <a:spcPts val="400"/>
              </a:spcBef>
            </a:pPr>
            <a:endParaRPr lang="en-GB" dirty="0">
              <a:effectLst/>
              <a:latin typeface="Helvetica Neue" panose="02000503000000020004" pitchFamily="2" charset="0"/>
            </a:endParaRPr>
          </a:p>
          <a:p>
            <a:pPr algn="ctr">
              <a:spcBef>
                <a:spcPts val="400"/>
              </a:spcBef>
            </a:pPr>
            <a:r>
              <a:rPr lang="en-US" b="1" dirty="0"/>
              <a:t>234</a:t>
            </a:r>
            <a:r>
              <a:rPr lang="en-US" b="1" baseline="30000" dirty="0"/>
              <a:t>th</a:t>
            </a:r>
            <a:r>
              <a:rPr lang="en-US" b="1" dirty="0"/>
              <a:t> WP2, 13/02/2025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14736C-A6A2-9DF2-3B3C-89E84FA86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5338" y="1107224"/>
            <a:ext cx="11588675" cy="202174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0" dirty="0"/>
              <a:t>Emittance growth of unknown origin also during collisions: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Cannot be fully explained by IBS models.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Vertical emittance expected to be shrinking due to SR.</a:t>
            </a: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LHC observations: Emittance growth at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10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1B29E0-D391-BE64-EC8B-6AAEF8ACEC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3475" y="2889017"/>
            <a:ext cx="7772399" cy="301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962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14736C-A6A2-9DF2-3B3C-89E84FA86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5338" y="1107224"/>
            <a:ext cx="11588675" cy="202174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0" dirty="0"/>
              <a:t>Emittance growth of unknown origin also during collisions: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Cannot be fully explained by IBS models.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Vertical emittance expected to be shrinking due to SR.</a:t>
            </a: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LHC observations: Emittance growth at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11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1B29E0-D391-BE64-EC8B-6AAEF8ACEC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3475" y="2889017"/>
            <a:ext cx="7772400" cy="30131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D20AC8-0327-994E-A5FB-887EE58BC347}"/>
              </a:ext>
            </a:extLst>
          </p:cNvPr>
          <p:cNvSpPr txBox="1"/>
          <p:nvPr/>
        </p:nvSpPr>
        <p:spPr>
          <a:xfrm>
            <a:off x="5989675" y="2726571"/>
            <a:ext cx="3735976" cy="369332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Luminosity model with IBS &amp; SR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4881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14736C-A6A2-9DF2-3B3C-89E84FA86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5338" y="1107224"/>
            <a:ext cx="11588675" cy="202174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0" dirty="0"/>
              <a:t>Emittance growth of unknown origin also during collisions: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Cannot be fully explained by IBS models.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Vertical emittance expected to be shrinking due to SR.</a:t>
            </a: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LHC observations: Emittance growth at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12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1B29E0-D391-BE64-EC8B-6AAEF8ACEC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3475" y="2889017"/>
            <a:ext cx="7772400" cy="30131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14ACB4-39FD-2A3C-0802-8354B05CBCC8}"/>
              </a:ext>
            </a:extLst>
          </p:cNvPr>
          <p:cNvSpPr txBox="1"/>
          <p:nvPr/>
        </p:nvSpPr>
        <p:spPr>
          <a:xfrm>
            <a:off x="2575066" y="5413115"/>
            <a:ext cx="3703814" cy="830997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sz="1800" b="1" dirty="0">
                <a:solidFill>
                  <a:schemeClr val="tx1"/>
                </a:solidFill>
              </a:rPr>
              <a:t>Impact on integrated luminosity:</a:t>
            </a:r>
            <a:endParaRPr lang="en-GB" b="1" dirty="0">
              <a:solidFill>
                <a:srgbClr val="FF0000"/>
              </a:solidFill>
            </a:endParaRP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2-3% loss </a:t>
            </a:r>
            <a:r>
              <a:rPr lang="en-GB" dirty="0"/>
              <a:t>for fills that reached optimal fill length &amp; </a:t>
            </a:r>
            <a:r>
              <a:rPr lang="el-GR" dirty="0"/>
              <a:t>τ=2.5</a:t>
            </a:r>
            <a:r>
              <a:rPr lang="en-US" dirty="0"/>
              <a:t> h           </a:t>
            </a:r>
            <a:endParaRPr lang="en-GB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904B2089-96BD-917C-7430-7CB49100B4E1}"/>
              </a:ext>
            </a:extLst>
          </p:cNvPr>
          <p:cNvSpPr/>
          <p:nvPr/>
        </p:nvSpPr>
        <p:spPr>
          <a:xfrm rot="19786334">
            <a:off x="4367982" y="4689751"/>
            <a:ext cx="560832" cy="733659"/>
          </a:xfrm>
          <a:prstGeom prst="righ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C90D6C-28D7-0C69-999E-EC4514842965}"/>
              </a:ext>
            </a:extLst>
          </p:cNvPr>
          <p:cNvSpPr txBox="1"/>
          <p:nvPr/>
        </p:nvSpPr>
        <p:spPr>
          <a:xfrm>
            <a:off x="4846321" y="2704351"/>
            <a:ext cx="6455615" cy="369332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Luminosity model with IBS &amp; SR &amp; extra emittance growth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1482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Tests with main dipole PC active filters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13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31FF1E-4F8F-E698-4BB0-204E90115F3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435" y="3712163"/>
            <a:ext cx="4554133" cy="282674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50000"/>
              </a:schemeClr>
            </a:solidFill>
            <a:prstDash val="sysDot"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9C8189-D811-5A52-1538-B055B83B7C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120" y="818934"/>
            <a:ext cx="3600400" cy="5614909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85292BD-E5F2-ED8E-6CF1-14691A219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879203"/>
            <a:ext cx="6622151" cy="5286101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en-US" sz="2400" b="0" dirty="0"/>
              <a:t>Simple modifications of main dipole power supplies combined with beam measurements: → Experiments with </a:t>
            </a:r>
            <a:r>
              <a:rPr lang="en-US" sz="2400" dirty="0"/>
              <a:t>main dipole active filters</a:t>
            </a:r>
            <a:r>
              <a:rPr lang="en-US" sz="2400" b="0" dirty="0"/>
              <a:t>:</a:t>
            </a:r>
          </a:p>
          <a:p>
            <a:pPr marL="666750" lvl="1" indent="-342900">
              <a:spcBef>
                <a:spcPts val="300"/>
              </a:spcBef>
              <a:buFont typeface="Wingdings" pitchFamily="2" charset="2"/>
              <a:buChar char="§"/>
            </a:pPr>
            <a:r>
              <a:rPr lang="en-US" sz="2200" b="0" dirty="0">
                <a:latin typeface="Calibri" panose="020F0502020204030204" pitchFamily="34" charset="0"/>
                <a:cs typeface="Calibri" panose="020F0502020204030204" pitchFamily="34" charset="0"/>
              </a:rPr>
              <a:t>Responsible for attenuation of 50 Hz ripple.</a:t>
            </a:r>
          </a:p>
          <a:p>
            <a:pPr marL="666750" lvl="1" indent="-342900">
              <a:spcBef>
                <a:spcPts val="300"/>
              </a:spcBef>
              <a:buFont typeface="Wingdings" pitchFamily="2" charset="2"/>
              <a:buChar char="§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Enabling &amp; disabling active filters sector by sectors and observing beam’s response. </a:t>
            </a:r>
          </a:p>
          <a:p>
            <a:pPr marL="666750" lvl="1" indent="-342900">
              <a:spcBef>
                <a:spcPts val="300"/>
              </a:spcBef>
              <a:buFont typeface="Wingdings" pitchFamily="2" charset="2"/>
              <a:buChar char="§"/>
            </a:pPr>
            <a:endParaRPr lang="en-US" sz="22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buFont typeface="Wingdings" pitchFamily="2" charset="2"/>
              <a:buChar char="q"/>
            </a:pPr>
            <a:endParaRPr lang="en-US" sz="2400" b="0" dirty="0"/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lang="en-US" sz="2200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D889FE-50D2-6DD9-5CD7-3295D9BD6E90}"/>
              </a:ext>
            </a:extLst>
          </p:cNvPr>
          <p:cNvSpPr txBox="1"/>
          <p:nvPr/>
        </p:nvSpPr>
        <p:spPr>
          <a:xfrm>
            <a:off x="12211665" y="-1120877"/>
            <a:ext cx="6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3222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Tests with main dipole PC active filters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14</a:t>
            </a:fld>
            <a:endParaRPr lang="en-CH"/>
          </a:p>
        </p:txBody>
      </p:sp>
      <p:pic>
        <p:nvPicPr>
          <p:cNvPr id="5" name="Google Shape;889;p54">
            <a:extLst>
              <a:ext uri="{FF2B5EF4-FFF2-40B4-BE49-F238E27FC236}">
                <a16:creationId xmlns:a16="http://schemas.microsoft.com/office/drawing/2014/main" id="{561B3147-43CD-3C1A-A1C0-FAFE41E6E66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3352" y="1628800"/>
            <a:ext cx="5328592" cy="366117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94;p54">
            <a:extLst>
              <a:ext uri="{FF2B5EF4-FFF2-40B4-BE49-F238E27FC236}">
                <a16:creationId xmlns:a16="http://schemas.microsoft.com/office/drawing/2014/main" id="{C6019580-ECB9-7CE2-B309-F3D68B27176E}"/>
              </a:ext>
            </a:extLst>
          </p:cNvPr>
          <p:cNvSpPr txBox="1"/>
          <p:nvPr/>
        </p:nvSpPr>
        <p:spPr>
          <a:xfrm>
            <a:off x="6744072" y="5685828"/>
            <a:ext cx="376096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Status of active filter per sector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A28756-9DBC-8925-92A6-84F2871AD5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3" y="749958"/>
            <a:ext cx="4839281" cy="4839281"/>
          </a:xfrm>
          <a:prstGeom prst="rect">
            <a:avLst/>
          </a:prstGeom>
        </p:spPr>
      </p:pic>
      <p:cxnSp>
        <p:nvCxnSpPr>
          <p:cNvPr id="8" name="Google Shape;895;p54">
            <a:extLst>
              <a:ext uri="{FF2B5EF4-FFF2-40B4-BE49-F238E27FC236}">
                <a16:creationId xmlns:a16="http://schemas.microsoft.com/office/drawing/2014/main" id="{2A148F96-E70C-5EFD-12C2-31F7E2B83ACE}"/>
              </a:ext>
            </a:extLst>
          </p:cNvPr>
          <p:cNvCxnSpPr/>
          <p:nvPr/>
        </p:nvCxnSpPr>
        <p:spPr>
          <a:xfrm rot="10800000">
            <a:off x="7461430" y="5289977"/>
            <a:ext cx="0" cy="510122"/>
          </a:xfrm>
          <a:prstGeom prst="straightConnector1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0" name="Google Shape;895;p54">
            <a:extLst>
              <a:ext uri="{FF2B5EF4-FFF2-40B4-BE49-F238E27FC236}">
                <a16:creationId xmlns:a16="http://schemas.microsoft.com/office/drawing/2014/main" id="{46F9F679-0BAF-C0EE-0B97-523B8B9B2C3F}"/>
              </a:ext>
            </a:extLst>
          </p:cNvPr>
          <p:cNvCxnSpPr>
            <a:cxnSpLocks/>
          </p:cNvCxnSpPr>
          <p:nvPr/>
        </p:nvCxnSpPr>
        <p:spPr>
          <a:xfrm>
            <a:off x="5519936" y="1711875"/>
            <a:ext cx="576064" cy="197673"/>
          </a:xfrm>
          <a:prstGeom prst="straightConnector1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2" name="Google Shape;894;p54">
            <a:extLst>
              <a:ext uri="{FF2B5EF4-FFF2-40B4-BE49-F238E27FC236}">
                <a16:creationId xmlns:a16="http://schemas.microsoft.com/office/drawing/2014/main" id="{3E1E4D04-96CE-D1F8-9784-6C0C44A213B5}"/>
              </a:ext>
            </a:extLst>
          </p:cNvPr>
          <p:cNvSpPr txBox="1"/>
          <p:nvPr/>
        </p:nvSpPr>
        <p:spPr>
          <a:xfrm>
            <a:off x="3960319" y="1311765"/>
            <a:ext cx="213568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Beam spectrum</a:t>
            </a:r>
            <a:endParaRPr dirty="0"/>
          </a:p>
        </p:txBody>
      </p:sp>
      <p:cxnSp>
        <p:nvCxnSpPr>
          <p:cNvPr id="14" name="Google Shape;895;p54">
            <a:extLst>
              <a:ext uri="{FF2B5EF4-FFF2-40B4-BE49-F238E27FC236}">
                <a16:creationId xmlns:a16="http://schemas.microsoft.com/office/drawing/2014/main" id="{CB308B0E-F517-1524-E10E-FE1743CA5007}"/>
              </a:ext>
            </a:extLst>
          </p:cNvPr>
          <p:cNvCxnSpPr>
            <a:cxnSpLocks/>
          </p:cNvCxnSpPr>
          <p:nvPr/>
        </p:nvCxnSpPr>
        <p:spPr>
          <a:xfrm flipH="1">
            <a:off x="3993796" y="1764630"/>
            <a:ext cx="1256244" cy="1166438"/>
          </a:xfrm>
          <a:prstGeom prst="straightConnector1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F165380-423D-E096-0D60-8F71B8B01F9C}"/>
              </a:ext>
            </a:extLst>
          </p:cNvPr>
          <p:cNvSpPr txBox="1"/>
          <p:nvPr/>
        </p:nvSpPr>
        <p:spPr>
          <a:xfrm>
            <a:off x="2135560" y="4365104"/>
            <a:ext cx="1025555" cy="323165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DejaVu Sans"/>
                <a:cs typeface="DejaVu Sans"/>
              </a:rPr>
              <a:t>h=12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DD5215-6383-0577-6710-3326DAA1F8FA}"/>
              </a:ext>
            </a:extLst>
          </p:cNvPr>
          <p:cNvSpPr txBox="1"/>
          <p:nvPr/>
        </p:nvSpPr>
        <p:spPr>
          <a:xfrm>
            <a:off x="8809610" y="2033089"/>
            <a:ext cx="1025555" cy="323165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DejaVu Sans"/>
                <a:cs typeface="DejaVu Sans"/>
              </a:rPr>
              <a:t>h=12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0BD40B-D8DE-33AA-068C-2D7FDD14A52D}"/>
              </a:ext>
            </a:extLst>
          </p:cNvPr>
          <p:cNvSpPr txBox="1"/>
          <p:nvPr/>
        </p:nvSpPr>
        <p:spPr>
          <a:xfrm>
            <a:off x="35489" y="5089827"/>
            <a:ext cx="6098058" cy="172354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buSzPts val="2000"/>
              <a:buFont typeface="Noto Sans Symbols"/>
              <a:buChar char="▪"/>
            </a:pPr>
            <a:r>
              <a:rPr lang="en-US" sz="1600" b="0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Clear impact on </a:t>
            </a:r>
            <a:r>
              <a:rPr lang="en-US" sz="1600" b="0" dirty="0">
                <a:solidFill>
                  <a:srgbClr val="00B0F0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low-frequency cluster </a:t>
            </a:r>
            <a:r>
              <a:rPr lang="en-US" sz="1600" b="0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when enabling &amp; disabling active filters.</a:t>
            </a:r>
            <a:endParaRPr lang="en-US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buSzPts val="2000"/>
              <a:buFont typeface="Noto Sans Symbols"/>
              <a:buChar char="▪"/>
            </a:pPr>
            <a:r>
              <a:rPr lang="en-US" sz="1600" b="0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All eight power supplies contribute to this effect → power supply ripple </a:t>
            </a:r>
            <a:r>
              <a:rPr lang="en-US" sz="1600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distributed in the whole ring</a:t>
            </a:r>
            <a:r>
              <a:rPr lang="en-US" sz="1600" b="0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buSzPts val="2000"/>
              <a:buFont typeface="Noto Sans Symbols"/>
              <a:buChar char="▪"/>
            </a:pP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For the same harmonics,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different response between </a:t>
            </a:r>
            <a:r>
              <a:rPr lang="en-US" sz="1600" dirty="0">
                <a:solidFill>
                  <a:srgbClr val="1E1EFA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Beam 1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&amp;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Beam 2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→ attributed to their different phase advances. 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2001728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Tests with main dipole PC active filters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15</a:t>
            </a:fld>
            <a:endParaRPr lang="en-CH"/>
          </a:p>
        </p:txBody>
      </p:sp>
      <p:pic>
        <p:nvPicPr>
          <p:cNvPr id="5" name="Google Shape;889;p54">
            <a:extLst>
              <a:ext uri="{FF2B5EF4-FFF2-40B4-BE49-F238E27FC236}">
                <a16:creationId xmlns:a16="http://schemas.microsoft.com/office/drawing/2014/main" id="{561B3147-43CD-3C1A-A1C0-FAFE41E6E66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3352" y="1628800"/>
            <a:ext cx="5328592" cy="3661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890;p54">
            <a:extLst>
              <a:ext uri="{FF2B5EF4-FFF2-40B4-BE49-F238E27FC236}">
                <a16:creationId xmlns:a16="http://schemas.microsoft.com/office/drawing/2014/main" id="{6265A388-13CC-F4C1-6416-B22DCF9C8A7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80040" y="1193878"/>
            <a:ext cx="4676616" cy="467661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896;p54">
            <a:extLst>
              <a:ext uri="{FF2B5EF4-FFF2-40B4-BE49-F238E27FC236}">
                <a16:creationId xmlns:a16="http://schemas.microsoft.com/office/drawing/2014/main" id="{64DF8C45-7204-28D0-F5CF-232910F511D6}"/>
              </a:ext>
            </a:extLst>
          </p:cNvPr>
          <p:cNvSpPr txBox="1"/>
          <p:nvPr/>
        </p:nvSpPr>
        <p:spPr>
          <a:xfrm>
            <a:off x="7090470" y="888642"/>
            <a:ext cx="3120330" cy="553998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5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Amplitude evolution of beam harmonics up to </a:t>
            </a:r>
            <a:r>
              <a:rPr lang="en-US" sz="15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3.6 kHz </a:t>
            </a:r>
            <a:r>
              <a:rPr lang="en-US" sz="15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(h=72)</a:t>
            </a:r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E02113-32C2-EB4C-0C09-EB5F54052194}"/>
              </a:ext>
            </a:extLst>
          </p:cNvPr>
          <p:cNvSpPr txBox="1"/>
          <p:nvPr/>
        </p:nvSpPr>
        <p:spPr>
          <a:xfrm>
            <a:off x="2135560" y="4365104"/>
            <a:ext cx="1025555" cy="323165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DejaVu Sans"/>
                <a:cs typeface="DejaVu Sans"/>
              </a:rPr>
              <a:t>h=12</a:t>
            </a:r>
          </a:p>
        </p:txBody>
      </p:sp>
      <p:sp>
        <p:nvSpPr>
          <p:cNvPr id="11" name="Google Shape;894;p54">
            <a:extLst>
              <a:ext uri="{FF2B5EF4-FFF2-40B4-BE49-F238E27FC236}">
                <a16:creationId xmlns:a16="http://schemas.microsoft.com/office/drawing/2014/main" id="{6E1F125D-E3E9-6D7E-DB6F-819395A52D08}"/>
              </a:ext>
            </a:extLst>
          </p:cNvPr>
          <p:cNvSpPr txBox="1"/>
          <p:nvPr/>
        </p:nvSpPr>
        <p:spPr>
          <a:xfrm>
            <a:off x="6744072" y="5685828"/>
            <a:ext cx="376096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Status of active filter per sector</a:t>
            </a:r>
            <a:endParaRPr dirty="0"/>
          </a:p>
        </p:txBody>
      </p:sp>
      <p:cxnSp>
        <p:nvCxnSpPr>
          <p:cNvPr id="12" name="Google Shape;895;p54">
            <a:extLst>
              <a:ext uri="{FF2B5EF4-FFF2-40B4-BE49-F238E27FC236}">
                <a16:creationId xmlns:a16="http://schemas.microsoft.com/office/drawing/2014/main" id="{FE0AD5B5-5FFB-70D2-122E-7132ADC3E1BB}"/>
              </a:ext>
            </a:extLst>
          </p:cNvPr>
          <p:cNvCxnSpPr/>
          <p:nvPr/>
        </p:nvCxnSpPr>
        <p:spPr>
          <a:xfrm rot="10800000">
            <a:off x="7461430" y="5289977"/>
            <a:ext cx="0" cy="510122"/>
          </a:xfrm>
          <a:prstGeom prst="straightConnector1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EA5872A-A980-DA2C-35ED-EBF1113D4790}"/>
              </a:ext>
            </a:extLst>
          </p:cNvPr>
          <p:cNvSpPr txBox="1"/>
          <p:nvPr/>
        </p:nvSpPr>
        <p:spPr>
          <a:xfrm>
            <a:off x="35489" y="5089827"/>
            <a:ext cx="6098058" cy="172354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buSzPts val="2000"/>
              <a:buFont typeface="Noto Sans Symbols"/>
              <a:buChar char="▪"/>
            </a:pPr>
            <a:r>
              <a:rPr lang="en-US" sz="1600" b="0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Clear impact on </a:t>
            </a:r>
            <a:r>
              <a:rPr lang="en-US" sz="1600" b="0" dirty="0">
                <a:solidFill>
                  <a:srgbClr val="00B0F0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low-frequency cluster </a:t>
            </a:r>
            <a:r>
              <a:rPr lang="en-US" sz="1600" b="0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when enabling &amp; disabling active filters.</a:t>
            </a:r>
            <a:endParaRPr lang="en-US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buSzPts val="2000"/>
              <a:buFont typeface="Noto Sans Symbols"/>
              <a:buChar char="▪"/>
            </a:pPr>
            <a:r>
              <a:rPr lang="en-US" sz="1600" b="0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All eight power supplies contribute to this effect → power supply ripple </a:t>
            </a:r>
            <a:r>
              <a:rPr lang="en-US" sz="1600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distributed in the whole ring</a:t>
            </a:r>
            <a:r>
              <a:rPr lang="en-US" sz="1600" b="0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buSzPts val="2000"/>
              <a:buFont typeface="Noto Sans Symbols"/>
              <a:buChar char="▪"/>
            </a:pP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For the same harmonics,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different response between </a:t>
            </a:r>
            <a:r>
              <a:rPr lang="en-US" sz="1600" dirty="0">
                <a:solidFill>
                  <a:srgbClr val="1E1EFA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Beam 1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&amp;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Beam 2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→ attributed to their different phase advances. </a:t>
            </a:r>
            <a:endParaRPr lang="en-US" sz="1600" b="0" dirty="0"/>
          </a:p>
        </p:txBody>
      </p:sp>
      <p:cxnSp>
        <p:nvCxnSpPr>
          <p:cNvPr id="14" name="Google Shape;895;p54">
            <a:extLst>
              <a:ext uri="{FF2B5EF4-FFF2-40B4-BE49-F238E27FC236}">
                <a16:creationId xmlns:a16="http://schemas.microsoft.com/office/drawing/2014/main" id="{3D40EAA6-8962-770E-FF0B-8329DFC1FC87}"/>
              </a:ext>
            </a:extLst>
          </p:cNvPr>
          <p:cNvCxnSpPr>
            <a:cxnSpLocks/>
          </p:cNvCxnSpPr>
          <p:nvPr/>
        </p:nvCxnSpPr>
        <p:spPr>
          <a:xfrm>
            <a:off x="5519936" y="1711875"/>
            <a:ext cx="576064" cy="197673"/>
          </a:xfrm>
          <a:prstGeom prst="straightConnector1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" name="Google Shape;894;p54">
            <a:extLst>
              <a:ext uri="{FF2B5EF4-FFF2-40B4-BE49-F238E27FC236}">
                <a16:creationId xmlns:a16="http://schemas.microsoft.com/office/drawing/2014/main" id="{63529B8C-F432-0E0A-8C6D-BC2470F07AE0}"/>
              </a:ext>
            </a:extLst>
          </p:cNvPr>
          <p:cNvSpPr txBox="1"/>
          <p:nvPr/>
        </p:nvSpPr>
        <p:spPr>
          <a:xfrm>
            <a:off x="3960319" y="1311765"/>
            <a:ext cx="213568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Beam spectrum</a:t>
            </a:r>
            <a:endParaRPr dirty="0"/>
          </a:p>
        </p:txBody>
      </p:sp>
      <p:cxnSp>
        <p:nvCxnSpPr>
          <p:cNvPr id="16" name="Google Shape;895;p54">
            <a:extLst>
              <a:ext uri="{FF2B5EF4-FFF2-40B4-BE49-F238E27FC236}">
                <a16:creationId xmlns:a16="http://schemas.microsoft.com/office/drawing/2014/main" id="{5C0DEFCF-F5E6-6A5E-18AA-9629324648D5}"/>
              </a:ext>
            </a:extLst>
          </p:cNvPr>
          <p:cNvCxnSpPr>
            <a:cxnSpLocks/>
          </p:cNvCxnSpPr>
          <p:nvPr/>
        </p:nvCxnSpPr>
        <p:spPr>
          <a:xfrm flipH="1">
            <a:off x="3993796" y="1764630"/>
            <a:ext cx="1256244" cy="1166438"/>
          </a:xfrm>
          <a:prstGeom prst="straightConnector1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740362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Impact of transverse damper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16</a:t>
            </a:fld>
            <a:endParaRPr lang="en-CH"/>
          </a:p>
        </p:txBody>
      </p:sp>
      <p:pic>
        <p:nvPicPr>
          <p:cNvPr id="2" name="Google Shape;956;p58">
            <a:extLst>
              <a:ext uri="{FF2B5EF4-FFF2-40B4-BE49-F238E27FC236}">
                <a16:creationId xmlns:a16="http://schemas.microsoft.com/office/drawing/2014/main" id="{5C192526-AB5C-2738-3B62-E8C94B95E36B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805" y="1052736"/>
            <a:ext cx="5760000" cy="28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957;p58">
            <a:extLst>
              <a:ext uri="{FF2B5EF4-FFF2-40B4-BE49-F238E27FC236}">
                <a16:creationId xmlns:a16="http://schemas.microsoft.com/office/drawing/2014/main" id="{3039A634-8DA5-1F74-726B-988B8147046E}"/>
              </a:ext>
            </a:extLst>
          </p:cNvPr>
          <p:cNvSpPr txBox="1"/>
          <p:nvPr/>
        </p:nvSpPr>
        <p:spPr>
          <a:xfrm>
            <a:off x="1706894" y="1268595"/>
            <a:ext cx="1580794" cy="654234"/>
          </a:xfrm>
          <a:prstGeom prst="rect">
            <a:avLst/>
          </a:prstGeom>
          <a:solidFill>
            <a:srgbClr val="161616"/>
          </a:solidFill>
          <a:ln w="19050" cap="flat" cmpd="sng">
            <a:solidFill>
              <a:srgbClr val="3838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B2H</a:t>
            </a:r>
            <a:endParaRPr sz="1200" dirty="0"/>
          </a:p>
          <a:p>
            <a:pPr algn="ctr"/>
            <a:r>
              <a:rPr lang="en-US" sz="12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Standard setting</a:t>
            </a:r>
            <a:endParaRPr sz="1200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/>
            <a:r>
              <a:rPr lang="en-US" sz="12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regular-BW cycle</a:t>
            </a:r>
            <a:endParaRPr sz="1200" dirty="0"/>
          </a:p>
        </p:txBody>
      </p:sp>
      <p:sp>
        <p:nvSpPr>
          <p:cNvPr id="11" name="Google Shape;958;p58">
            <a:extLst>
              <a:ext uri="{FF2B5EF4-FFF2-40B4-BE49-F238E27FC236}">
                <a16:creationId xmlns:a16="http://schemas.microsoft.com/office/drawing/2014/main" id="{4A171F77-4F13-04CA-6AB9-ABD6BC1C7BD1}"/>
              </a:ext>
            </a:extLst>
          </p:cNvPr>
          <p:cNvSpPr txBox="1"/>
          <p:nvPr/>
        </p:nvSpPr>
        <p:spPr>
          <a:xfrm>
            <a:off x="3795952" y="1202749"/>
            <a:ext cx="1940008" cy="25268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Fill 7033, Stable beams</a:t>
            </a:r>
            <a:endParaRPr sz="1200" dirty="0"/>
          </a:p>
        </p:txBody>
      </p:sp>
      <p:pic>
        <p:nvPicPr>
          <p:cNvPr id="12" name="Google Shape;973;p59">
            <a:extLst>
              <a:ext uri="{FF2B5EF4-FFF2-40B4-BE49-F238E27FC236}">
                <a16:creationId xmlns:a16="http://schemas.microsoft.com/office/drawing/2014/main" id="{D3945654-D54C-3743-9F58-B77B1B5FF17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805" y="3789040"/>
            <a:ext cx="5760000" cy="28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3" name="Google Shape;974;p59">
            <a:extLst>
              <a:ext uri="{FF2B5EF4-FFF2-40B4-BE49-F238E27FC236}">
                <a16:creationId xmlns:a16="http://schemas.microsoft.com/office/drawing/2014/main" id="{E702071C-9C45-7314-2AD3-26DCCD1E33FD}"/>
              </a:ext>
            </a:extLst>
          </p:cNvPr>
          <p:cNvSpPr txBox="1"/>
          <p:nvPr/>
        </p:nvSpPr>
        <p:spPr>
          <a:xfrm>
            <a:off x="1246418" y="4043223"/>
            <a:ext cx="2069931" cy="584357"/>
          </a:xfrm>
          <a:prstGeom prst="rect">
            <a:avLst/>
          </a:prstGeom>
          <a:solidFill>
            <a:srgbClr val="C00000"/>
          </a:solidFill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settings</a:t>
            </a:r>
            <a:endParaRPr sz="1200" dirty="0"/>
          </a:p>
          <a:p>
            <a:pPr algn="ctr"/>
            <a:r>
              <a:rPr lang="en-US" sz="12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cycle ADT extended-BW</a:t>
            </a:r>
            <a:endParaRPr sz="1200" dirty="0"/>
          </a:p>
        </p:txBody>
      </p:sp>
      <p:sp>
        <p:nvSpPr>
          <p:cNvPr id="15" name="Google Shape;958;p58">
            <a:extLst>
              <a:ext uri="{FF2B5EF4-FFF2-40B4-BE49-F238E27FC236}">
                <a16:creationId xmlns:a16="http://schemas.microsoft.com/office/drawing/2014/main" id="{5D3B4FC4-5D3F-0487-FF04-06C6E840058E}"/>
              </a:ext>
            </a:extLst>
          </p:cNvPr>
          <p:cNvSpPr txBox="1"/>
          <p:nvPr/>
        </p:nvSpPr>
        <p:spPr>
          <a:xfrm>
            <a:off x="3795952" y="3961075"/>
            <a:ext cx="1940008" cy="25268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Fill 7035 Stable beams</a:t>
            </a:r>
            <a:endParaRPr sz="1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5119FAE-CF18-7C7C-0C0C-892D8DB4B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2258" y="1332299"/>
            <a:ext cx="5888398" cy="471071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5B5BD87-4F6D-B5D3-5C5B-F4716C37EA4D}"/>
              </a:ext>
            </a:extLst>
          </p:cNvPr>
          <p:cNvSpPr txBox="1"/>
          <p:nvPr/>
        </p:nvSpPr>
        <p:spPr>
          <a:xfrm>
            <a:off x="6366414" y="5988992"/>
            <a:ext cx="5268423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buSzPts val="2000"/>
              <a:buFont typeface="Noto Sans Symbols"/>
              <a:buChar char="▪"/>
            </a:pPr>
            <a:r>
              <a:rPr lang="en-US" sz="1600" b="0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Increasing the transverse damper gain is beneficial: Clear reduction of harmonics’ amplitude</a:t>
            </a:r>
            <a:endParaRPr lang="en-US" sz="1600" b="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001D5C-0D26-971D-C6C5-63EEE745CE4B}"/>
              </a:ext>
            </a:extLst>
          </p:cNvPr>
          <p:cNvSpPr/>
          <p:nvPr/>
        </p:nvSpPr>
        <p:spPr>
          <a:xfrm>
            <a:off x="191344" y="1052736"/>
            <a:ext cx="5939461" cy="5521031"/>
          </a:xfrm>
          <a:prstGeom prst="rect">
            <a:avLst/>
          </a:prstGeom>
          <a:noFill/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8E53C7-E362-4747-9C53-8315474405F4}"/>
              </a:ext>
            </a:extLst>
          </p:cNvPr>
          <p:cNvSpPr/>
          <p:nvPr/>
        </p:nvSpPr>
        <p:spPr>
          <a:xfrm>
            <a:off x="6165597" y="1031006"/>
            <a:ext cx="5939461" cy="5521031"/>
          </a:xfrm>
          <a:prstGeom prst="rect">
            <a:avLst/>
          </a:prstGeom>
          <a:noFill/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Google Shape;894;p54">
            <a:extLst>
              <a:ext uri="{FF2B5EF4-FFF2-40B4-BE49-F238E27FC236}">
                <a16:creationId xmlns:a16="http://schemas.microsoft.com/office/drawing/2014/main" id="{645840B0-41DF-A6B8-DE77-E4F235C9C9AD}"/>
              </a:ext>
            </a:extLst>
          </p:cNvPr>
          <p:cNvSpPr txBox="1"/>
          <p:nvPr/>
        </p:nvSpPr>
        <p:spPr>
          <a:xfrm>
            <a:off x="2927648" y="731409"/>
            <a:ext cx="983553" cy="366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Run 2</a:t>
            </a:r>
            <a:endParaRPr dirty="0"/>
          </a:p>
        </p:txBody>
      </p:sp>
      <p:sp>
        <p:nvSpPr>
          <p:cNvPr id="21" name="Google Shape;894;p54">
            <a:extLst>
              <a:ext uri="{FF2B5EF4-FFF2-40B4-BE49-F238E27FC236}">
                <a16:creationId xmlns:a16="http://schemas.microsoft.com/office/drawing/2014/main" id="{130DDF37-A8CF-9E79-3946-106AD25762D4}"/>
              </a:ext>
            </a:extLst>
          </p:cNvPr>
          <p:cNvSpPr txBox="1"/>
          <p:nvPr/>
        </p:nvSpPr>
        <p:spPr>
          <a:xfrm>
            <a:off x="8904312" y="635674"/>
            <a:ext cx="983553" cy="366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000" dirty="0">
                <a:latin typeface="Helvetica Neue"/>
                <a:ea typeface="Helvetica Neue"/>
                <a:cs typeface="Helvetica Neue"/>
                <a:sym typeface="Helvetica Neue"/>
              </a:rPr>
              <a:t>Run 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5639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Measurements of UPS noise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17</a:t>
            </a:fld>
            <a:endParaRPr lang="en-CH"/>
          </a:p>
        </p:txBody>
      </p:sp>
      <p:pic>
        <p:nvPicPr>
          <p:cNvPr id="6" name="Picture 2" descr="A desk with a computer&#10;&#10;Description automatically generated">
            <a:extLst>
              <a:ext uri="{FF2B5EF4-FFF2-40B4-BE49-F238E27FC236}">
                <a16:creationId xmlns:a16="http://schemas.microsoft.com/office/drawing/2014/main" id="{78BCBB8A-EEE2-10E2-C343-D3C1D4993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942" y="1571684"/>
            <a:ext cx="5132070" cy="38404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5F15C2-6D8D-B9BD-1DA8-B507142FE3B9}"/>
              </a:ext>
            </a:extLst>
          </p:cNvPr>
          <p:cNvSpPr txBox="1"/>
          <p:nvPr/>
        </p:nvSpPr>
        <p:spPr>
          <a:xfrm>
            <a:off x="8812212" y="1788854"/>
            <a:ext cx="88011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</a:rPr>
              <a:t>UPS</a:t>
            </a:r>
            <a:endParaRPr lang="en-US" sz="2000" b="1">
              <a:solidFill>
                <a:schemeClr val="accent6">
                  <a:lumMod val="50000"/>
                </a:schemeClr>
              </a:solidFill>
              <a:highlight>
                <a:srgbClr val="FFFF00"/>
              </a:highlight>
              <a:cs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6A81C30-92F5-9D0D-584C-7AA396C15CC7}"/>
              </a:ext>
            </a:extLst>
          </p:cNvPr>
          <p:cNvGrpSpPr/>
          <p:nvPr/>
        </p:nvGrpSpPr>
        <p:grpSpPr>
          <a:xfrm>
            <a:off x="4411663" y="1417378"/>
            <a:ext cx="3617595" cy="2594334"/>
            <a:chOff x="0" y="1068704"/>
            <a:chExt cx="3617595" cy="259433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2EF5A3-8430-6F8C-0863-A0A0E9C63B13}"/>
                </a:ext>
              </a:extLst>
            </p:cNvPr>
            <p:cNvSpPr/>
            <p:nvPr/>
          </p:nvSpPr>
          <p:spPr>
            <a:xfrm>
              <a:off x="74295" y="1068704"/>
              <a:ext cx="3543300" cy="258889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4AFABC-B5D7-A142-3AF6-75BFB884CB64}"/>
                </a:ext>
              </a:extLst>
            </p:cNvPr>
            <p:cNvSpPr txBox="1"/>
            <p:nvPr/>
          </p:nvSpPr>
          <p:spPr>
            <a:xfrm>
              <a:off x="685800" y="1108710"/>
              <a:ext cx="2548890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Calibri"/>
                  <a:cs typeface="Calibri"/>
                </a:rPr>
                <a:t> B9000 100</a:t>
              </a:r>
              <a:r>
                <a:rPr lang="el-GR" b="1" dirty="0">
                  <a:solidFill>
                    <a:schemeClr val="accent6">
                      <a:lumMod val="50000"/>
                    </a:schemeClr>
                  </a:solidFill>
                  <a:latin typeface="Calibri"/>
                  <a:cs typeface="Calibri"/>
                </a:rPr>
                <a:t> </a:t>
              </a: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Calibri"/>
                  <a:cs typeface="Calibri"/>
                </a:rPr>
                <a:t>kVA UPS </a:t>
              </a: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Calibri"/>
                  <a:ea typeface="+mn-lt"/>
                  <a:cs typeface="+mn-lt"/>
                </a:rPr>
                <a:t>BA7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Arial"/>
              </a:endParaRPr>
            </a:p>
          </p:txBody>
        </p:sp>
        <p:pic>
          <p:nvPicPr>
            <p:cNvPr id="11" name="Picture 3" descr="A close up of a sign&#10;&#10;Description automatically generated">
              <a:extLst>
                <a:ext uri="{FF2B5EF4-FFF2-40B4-BE49-F238E27FC236}">
                  <a16:creationId xmlns:a16="http://schemas.microsoft.com/office/drawing/2014/main" id="{B9418C67-3074-772C-E231-E18316005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868680" y="932103"/>
              <a:ext cx="2057400" cy="302783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7D2FF42-8624-96D5-0821-B9DC3556CB53}"/>
                </a:ext>
              </a:extLst>
            </p:cNvPr>
            <p:cNvSpPr txBox="1"/>
            <p:nvPr/>
          </p:nvSpPr>
          <p:spPr>
            <a:xfrm>
              <a:off x="0" y="3293706"/>
              <a:ext cx="2205990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highlight>
                    <a:srgbClr val="00FF00"/>
                  </a:highlight>
                  <a:latin typeface="Calibri"/>
                  <a:cs typeface="Calibri"/>
                </a:rPr>
                <a:t>Same type in the LHC</a:t>
              </a:r>
            </a:p>
          </p:txBody>
        </p:sp>
      </p:grp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17316436-D879-5470-4F9A-8DA154CC4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673" y="1052736"/>
            <a:ext cx="4348285" cy="511256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sz="1800" b="0" dirty="0">
                <a:latin typeface="+mj-lt"/>
              </a:rPr>
              <a:t>Measurements of UPS output spectrum (same type as the ones in the LHC) to determine if possible candidate for high-f cluster:</a:t>
            </a:r>
          </a:p>
          <a:p>
            <a:pPr marL="904875" lvl="1">
              <a:buClr>
                <a:schemeClr val="accent6">
                  <a:lumMod val="50000"/>
                </a:schemeClr>
              </a:buClr>
              <a:buFont typeface="Arial" charset="0"/>
              <a:buAutoNum type="romanUcPeriod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j-lt"/>
                <a:cs typeface="Calibri"/>
              </a:rPr>
              <a:t>To determine if UPS noise spectrum contains 50 Hz harmonics around 8 kHz as observed on the LHC beam spectrum.</a:t>
            </a:r>
          </a:p>
          <a:p>
            <a:pPr marL="904875" lvl="1">
              <a:buClr>
                <a:schemeClr val="accent6">
                  <a:lumMod val="50000"/>
                </a:schemeClr>
              </a:buClr>
              <a:buFont typeface="Arial" charset="0"/>
              <a:buAutoNum type="romanUcPeriod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j-lt"/>
                <a:cs typeface="Calibri"/>
              </a:rPr>
              <a:t>To determine if spectral components are synchronized to the mains as observed on the LHC beam spectrum. </a:t>
            </a:r>
            <a:endParaRPr lang="en-CH" dirty="0"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CH" sz="1800" b="0" dirty="0">
                <a:latin typeface="+mj-lt"/>
              </a:rPr>
              <a:t>Changed mode of operation of a few UPSs during dedicated measurements in the LHC with beam.</a:t>
            </a:r>
          </a:p>
        </p:txBody>
      </p:sp>
    </p:spTree>
    <p:extLst>
      <p:ext uri="{BB962C8B-B14F-4D97-AF65-F5344CB8AC3E}">
        <p14:creationId xmlns:p14="http://schemas.microsoft.com/office/powerpoint/2010/main" val="3565834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CH" dirty="0"/>
              <a:t>Measurements of UPS noise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pic>
        <p:nvPicPr>
          <p:cNvPr id="6" name="Picture 9" descr="A picture containing clock&#10;&#10;Description automatically generated">
            <a:extLst>
              <a:ext uri="{FF2B5EF4-FFF2-40B4-BE49-F238E27FC236}">
                <a16:creationId xmlns:a16="http://schemas.microsoft.com/office/drawing/2014/main" id="{59EB2DC7-C5A1-BAA2-212F-56C806430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684" y="2911034"/>
            <a:ext cx="4208913" cy="33705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D4E9B19-54DA-C49D-9EBF-006EB6E8FB45}"/>
              </a:ext>
            </a:extLst>
          </p:cNvPr>
          <p:cNvSpPr txBox="1"/>
          <p:nvPr/>
        </p:nvSpPr>
        <p:spPr>
          <a:xfrm>
            <a:off x="139660" y="6014023"/>
            <a:ext cx="4208913" cy="3231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500" b="1" dirty="0">
                <a:hlinkClick r:id="rId3"/>
              </a:rPr>
              <a:t>Link for UPS noise measurements in SM18</a:t>
            </a:r>
            <a:endParaRPr lang="en-CH" sz="15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43CD35-0B22-C71E-4EA9-FF9A61A301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855" y="3115363"/>
            <a:ext cx="5993801" cy="27771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39A73B-7284-FEB6-0710-318A93003FAE}"/>
              </a:ext>
            </a:extLst>
          </p:cNvPr>
          <p:cNvSpPr txBox="1"/>
          <p:nvPr/>
        </p:nvSpPr>
        <p:spPr>
          <a:xfrm>
            <a:off x="2244116" y="2859010"/>
            <a:ext cx="2244204" cy="27699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UPS noise spectrum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4273C7-1F2C-5595-8BB1-16E130A2A8EE}"/>
              </a:ext>
            </a:extLst>
          </p:cNvPr>
          <p:cNvSpPr txBox="1"/>
          <p:nvPr/>
        </p:nvSpPr>
        <p:spPr>
          <a:xfrm>
            <a:off x="7255762" y="2859010"/>
            <a:ext cx="2680221" cy="27699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UPS modes of operation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709D88-37AF-93AC-D494-56B9A1322209}"/>
              </a:ext>
            </a:extLst>
          </p:cNvPr>
          <p:cNvSpPr txBox="1"/>
          <p:nvPr/>
        </p:nvSpPr>
        <p:spPr>
          <a:xfrm>
            <a:off x="407986" y="1124744"/>
            <a:ext cx="5323511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dirty="0"/>
              <a:t>Measurements of spare UPS in SM18 thanks to EN/EL: UPS output voltage spectrum very similar to transverse LHC beam spectrum in terms of ripple→ </a:t>
            </a:r>
            <a:r>
              <a:rPr lang="en-CH" sz="2100" b="1" dirty="0"/>
              <a:t>good candidate to study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702E78-8E63-14EE-3A1D-355A2E64A5AF}"/>
              </a:ext>
            </a:extLst>
          </p:cNvPr>
          <p:cNvSpPr txBox="1"/>
          <p:nvPr/>
        </p:nvSpPr>
        <p:spPr>
          <a:xfrm>
            <a:off x="6735862" y="1265658"/>
            <a:ext cx="4320480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dirty="0"/>
              <a:t>Different modes of UPS operation: </a:t>
            </a:r>
          </a:p>
          <a:p>
            <a:pPr marL="457200" indent="-457200" algn="l">
              <a:buAutoNum type="arabicPeriod"/>
            </a:pPr>
            <a:r>
              <a:rPr lang="en-CH" sz="2100" dirty="0"/>
              <a:t>Nominal </a:t>
            </a:r>
          </a:p>
          <a:p>
            <a:pPr marL="457200" indent="-457200" algn="l">
              <a:buAutoNum type="arabicPeriod"/>
            </a:pPr>
            <a:r>
              <a:rPr lang="en-CH" sz="2100" dirty="0"/>
              <a:t>On battery </a:t>
            </a:r>
          </a:p>
          <a:p>
            <a:pPr marL="457200" indent="-457200" algn="l">
              <a:buAutoNum type="arabicPeriod"/>
            </a:pPr>
            <a:r>
              <a:rPr lang="en-CH" sz="2100" dirty="0"/>
              <a:t>Static &amp; manual bypass   </a:t>
            </a:r>
          </a:p>
        </p:txBody>
      </p:sp>
    </p:spTree>
    <p:extLst>
      <p:ext uri="{BB962C8B-B14F-4D97-AF65-F5344CB8AC3E}">
        <p14:creationId xmlns:p14="http://schemas.microsoft.com/office/powerpoint/2010/main" val="14010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CH" dirty="0"/>
              <a:t>Measurements of UPS noise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D21C3A7D-843E-8D1E-A7D9-067B28673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45" y="3717272"/>
            <a:ext cx="3588669" cy="2160000"/>
          </a:xfrm>
          <a:prstGeom prst="rect">
            <a:avLst/>
          </a:prstGeom>
        </p:spPr>
      </p:pic>
      <p:pic>
        <p:nvPicPr>
          <p:cNvPr id="8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7CFF3F09-3FD3-A2C6-F283-97679998D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324" y="3717272"/>
            <a:ext cx="3594796" cy="2160000"/>
          </a:xfrm>
          <a:prstGeom prst="rect">
            <a:avLst/>
          </a:prstGeom>
        </p:spPr>
      </p:pic>
      <p:sp>
        <p:nvSpPr>
          <p:cNvPr id="4" name="Curved Down Arrow 3">
            <a:extLst>
              <a:ext uri="{FF2B5EF4-FFF2-40B4-BE49-F238E27FC236}">
                <a16:creationId xmlns:a16="http://schemas.microsoft.com/office/drawing/2014/main" id="{DF8BAE04-D482-1B0F-484B-0E0A70B73369}"/>
              </a:ext>
            </a:extLst>
          </p:cNvPr>
          <p:cNvSpPr/>
          <p:nvPr/>
        </p:nvSpPr>
        <p:spPr>
          <a:xfrm>
            <a:off x="1790054" y="3455848"/>
            <a:ext cx="3588668" cy="876869"/>
          </a:xfrm>
          <a:prstGeom prst="curvedDownArrow">
            <a:avLst>
              <a:gd name="adj1" fmla="val 25000"/>
              <a:gd name="adj2" fmla="val 51569"/>
              <a:gd name="adj3" fmla="val 25000"/>
            </a:avLst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21182B-34F4-F350-763D-BF7748303100}"/>
              </a:ext>
            </a:extLst>
          </p:cNvPr>
          <p:cNvSpPr txBox="1"/>
          <p:nvPr/>
        </p:nvSpPr>
        <p:spPr>
          <a:xfrm>
            <a:off x="2307249" y="3249566"/>
            <a:ext cx="2760182" cy="276999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Nominal to battery mode</a:t>
            </a:r>
          </a:p>
        </p:txBody>
      </p:sp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F1242E64-C21D-2DAB-A33C-A0A1AE473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9560" y="2780928"/>
            <a:ext cx="4558727" cy="341904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DE79BA-EBA9-C4A7-9908-2B277A4E99A2}"/>
              </a:ext>
            </a:extLst>
          </p:cNvPr>
          <p:cNvSpPr txBox="1"/>
          <p:nvPr/>
        </p:nvSpPr>
        <p:spPr>
          <a:xfrm>
            <a:off x="407987" y="1110316"/>
            <a:ext cx="1125381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dirty="0"/>
              <a:t>Changing mode of UPS operation → different UPS output voltage spectrum → </a:t>
            </a:r>
            <a:r>
              <a:rPr lang="en-CH" sz="2100" b="1" dirty="0"/>
              <a:t>Can these changes be detected on the beam spectrum as well?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41DDA5-662C-7FE1-21B5-19AF0393AC81}"/>
              </a:ext>
            </a:extLst>
          </p:cNvPr>
          <p:cNvSpPr txBox="1"/>
          <p:nvPr/>
        </p:nvSpPr>
        <p:spPr>
          <a:xfrm>
            <a:off x="707840" y="2328110"/>
            <a:ext cx="5184576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900" dirty="0"/>
              <a:t>On battery: Clear change of UPS spectrum (</a:t>
            </a:r>
            <a:r>
              <a:rPr lang="en-CH" sz="1900" b="1" dirty="0"/>
              <a:t>loss of synchronization with mains</a:t>
            </a:r>
            <a:r>
              <a:rPr lang="en-CH" sz="1900" dirty="0"/>
              <a:t>), </a:t>
            </a:r>
            <a:r>
              <a:rPr lang="en-CH" sz="1900" b="1" dirty="0">
                <a:solidFill>
                  <a:srgbClr val="008F00"/>
                </a:solidFill>
              </a:rPr>
              <a:t>can be easily detected</a:t>
            </a:r>
            <a:r>
              <a:rPr lang="en-CH" sz="1900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C861B7-87EF-33A1-CFBE-DCE3D1883265}"/>
              </a:ext>
            </a:extLst>
          </p:cNvPr>
          <p:cNvSpPr txBox="1"/>
          <p:nvPr/>
        </p:nvSpPr>
        <p:spPr>
          <a:xfrm>
            <a:off x="6462930" y="1987227"/>
            <a:ext cx="5184576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900" dirty="0"/>
              <a:t>Bypass: Change of UPS spectrum (change of harmonics’ amplitude), </a:t>
            </a:r>
            <a:r>
              <a:rPr lang="en-CH" sz="1900" b="1" dirty="0">
                <a:solidFill>
                  <a:srgbClr val="FF0000"/>
                </a:solidFill>
              </a:rPr>
              <a:t>not so easy to detect</a:t>
            </a:r>
            <a:r>
              <a:rPr lang="en-CH" sz="19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2831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ECC8EA-4773-C4E7-566B-42830E31C7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500" dirty="0"/>
              <a:t>Observations from the LHC: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2500" dirty="0"/>
              <a:t>Power supply ripple in transverse beam spectrum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2500" dirty="0"/>
              <a:t>Source of emittance growth with unknown origin both at injection and top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500" dirty="0"/>
              <a:t>Tests with main dipole power supply active filters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500" dirty="0"/>
              <a:t>Impact of transverse damper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500" dirty="0"/>
              <a:t>Measurements of UPS noise &amp; tests with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500" dirty="0"/>
              <a:t>Impact on beam performance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8D0C50-558C-6F71-8D74-7C5144B29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727132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9D3170D-1B73-B602-2BBE-4D3B6F36A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0" y="630606"/>
            <a:ext cx="4182164" cy="31366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F2A2B60-5713-F3B4-6C92-075EBF682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4" y="630607"/>
            <a:ext cx="4182164" cy="31366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D5CFC9-0059-A95E-D79C-999D227F07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0" y="603152"/>
            <a:ext cx="4182164" cy="31366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F689DEB-33D8-36E2-7F40-48ECBC6470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5" y="3669689"/>
            <a:ext cx="4182163" cy="31366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C7FB9B3-AD4E-6E7B-47AA-A67C9AB19C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1" y="3701749"/>
            <a:ext cx="4182163" cy="31366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C5EF9F9-3EEE-C00B-872C-60DFA374AF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1" y="3696985"/>
            <a:ext cx="4182162" cy="3136621"/>
          </a:xfrm>
          <a:prstGeom prst="rect">
            <a:avLst/>
          </a:prstGeom>
        </p:spPr>
      </p:pic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72148" y="51689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Beam spectrum during SR4 UPS modifications 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76B398A-3A38-C072-B642-CFB9C4E6C15F}"/>
              </a:ext>
            </a:extLst>
          </p:cNvPr>
          <p:cNvSpPr/>
          <p:nvPr/>
        </p:nvSpPr>
        <p:spPr>
          <a:xfrm>
            <a:off x="5822731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9066F25-7304-9722-42AE-5095E59AB9FA}"/>
              </a:ext>
            </a:extLst>
          </p:cNvPr>
          <p:cNvSpPr/>
          <p:nvPr/>
        </p:nvSpPr>
        <p:spPr>
          <a:xfrm>
            <a:off x="1526387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1EDE9CC-7F21-3285-376C-CE79EC154449}"/>
              </a:ext>
            </a:extLst>
          </p:cNvPr>
          <p:cNvSpPr/>
          <p:nvPr/>
        </p:nvSpPr>
        <p:spPr>
          <a:xfrm>
            <a:off x="9626215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77778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4B89C5A-F55F-56D9-DBA4-0AF234762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D3170D-1B73-B602-2BBE-4D3B6F36A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0" y="630606"/>
            <a:ext cx="4182164" cy="31366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2A2B60-5713-F3B4-6C92-075EBF682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4" y="630607"/>
            <a:ext cx="4182164" cy="31366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D5CFC9-0059-A95E-D79C-999D227F07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0" y="603152"/>
            <a:ext cx="4182164" cy="31366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F689DEB-33D8-36E2-7F40-48ECBC6470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5" y="3669689"/>
            <a:ext cx="4182162" cy="31366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C7FB9B3-AD4E-6E7B-47AA-A67C9AB19C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1" y="3701749"/>
            <a:ext cx="4182162" cy="31366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C5EF9F9-3EEE-C00B-872C-60DFA374AF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1" y="3696985"/>
            <a:ext cx="4182161" cy="3136621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A9CE949-F909-FB90-1FA3-4740A1BB2348}"/>
              </a:ext>
            </a:extLst>
          </p:cNvPr>
          <p:cNvCxnSpPr/>
          <p:nvPr/>
        </p:nvCxnSpPr>
        <p:spPr>
          <a:xfrm flipV="1">
            <a:off x="5346054" y="2853200"/>
            <a:ext cx="655092" cy="560273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D76B398A-3A38-C072-B642-CFB9C4E6C15F}"/>
              </a:ext>
            </a:extLst>
          </p:cNvPr>
          <p:cNvSpPr/>
          <p:nvPr/>
        </p:nvSpPr>
        <p:spPr>
          <a:xfrm>
            <a:off x="5822731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1988-67F4-1356-8C7F-4FB053DC8AC2}"/>
              </a:ext>
            </a:extLst>
          </p:cNvPr>
          <p:cNvSpPr txBox="1"/>
          <p:nvPr/>
        </p:nvSpPr>
        <p:spPr>
          <a:xfrm>
            <a:off x="98225" y="1111790"/>
            <a:ext cx="2108315" cy="430887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accent6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CH" sz="1400" b="1" dirty="0">
                <a:solidFill>
                  <a:srgbClr val="0041D1"/>
                </a:solidFill>
              </a:rPr>
              <a:t>Data from </a:t>
            </a:r>
            <a:r>
              <a:rPr lang="en-GB" sz="1400" b="1" dirty="0" err="1">
                <a:solidFill>
                  <a:srgbClr val="0041D1"/>
                </a:solidFill>
                <a:hlinkClick r:id="rId8"/>
              </a:rPr>
              <a:t>Réseau</a:t>
            </a:r>
            <a:r>
              <a:rPr lang="en-GB" sz="1400" b="1" dirty="0">
                <a:solidFill>
                  <a:srgbClr val="0041D1"/>
                </a:solidFill>
                <a:hlinkClick r:id="rId8"/>
              </a:rPr>
              <a:t> de Transport </a:t>
            </a:r>
            <a:r>
              <a:rPr lang="en-GB" sz="1400" b="1" dirty="0" err="1">
                <a:solidFill>
                  <a:srgbClr val="0041D1"/>
                </a:solidFill>
                <a:hlinkClick r:id="rId8"/>
              </a:rPr>
              <a:t>d'Électricité</a:t>
            </a:r>
            <a:endParaRPr lang="en-GB" sz="1400" b="1" dirty="0">
              <a:solidFill>
                <a:srgbClr val="0041D1"/>
              </a:solidFill>
            </a:endParaRPr>
          </a:p>
        </p:txBody>
      </p:sp>
      <p:sp>
        <p:nvSpPr>
          <p:cNvPr id="20" name="ADTObsBox spectra">
            <a:extLst>
              <a:ext uri="{FF2B5EF4-FFF2-40B4-BE49-F238E27FC236}">
                <a16:creationId xmlns:a16="http://schemas.microsoft.com/office/drawing/2014/main" id="{D0A347BC-A365-1BB5-B2F7-5826846238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148" y="51689"/>
            <a:ext cx="11376025" cy="106574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Beam spectrum during SR4 UPS modifications 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7270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31B30B-4F25-B4AE-0700-C91F50DC0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699" y="2276872"/>
            <a:ext cx="3141819" cy="288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F4BEFB-933D-246E-25D9-2C5D5A13B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1120" y="2276872"/>
            <a:ext cx="3141819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444180-6DBE-C6B9-5BE3-164E359E4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276872"/>
            <a:ext cx="3141819" cy="288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649BE7-4A31-1E44-635C-181DB7A20D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0181" y="2276872"/>
            <a:ext cx="3141819" cy="2880000"/>
          </a:xfrm>
          <a:prstGeom prst="rect">
            <a:avLst/>
          </a:prstGeom>
        </p:spPr>
      </p:pic>
      <p:sp>
        <p:nvSpPr>
          <p:cNvPr id="7" name="Double-click to edit">
            <a:extLst>
              <a:ext uri="{FF2B5EF4-FFF2-40B4-BE49-F238E27FC236}">
                <a16:creationId xmlns:a16="http://schemas.microsoft.com/office/drawing/2014/main" id="{F792DB72-9BD0-DF5D-CF80-BD67C4F7404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b="0" dirty="0"/>
              <a:t>No loss of synchronization during tests</a:t>
            </a:r>
            <a:endParaRPr lang="en-US" sz="2100" dirty="0"/>
          </a:p>
          <a:p>
            <a:pPr marL="720899" lvl="1" indent="-342900">
              <a:buFont typeface="Wingdings" pitchFamily="2" charset="2"/>
              <a:buChar char="§"/>
            </a:pPr>
            <a:endParaRPr lang="en-GB" sz="2100" b="0" dirty="0"/>
          </a:p>
          <a:p>
            <a:endParaRPr lang="en-GB" sz="2400" b="0" dirty="0"/>
          </a:p>
          <a:p>
            <a:endParaRPr lang="en-GB" sz="2400" b="0" dirty="0"/>
          </a:p>
        </p:txBody>
      </p:sp>
      <p:sp>
        <p:nvSpPr>
          <p:cNvPr id="5" name="MD overview">
            <a:extLst>
              <a:ext uri="{FF2B5EF4-FFF2-40B4-BE49-F238E27FC236}">
                <a16:creationId xmlns:a16="http://schemas.microsoft.com/office/drawing/2014/main" id="{1237922E-DF9A-EDFF-7ACA-82DBF8D0C4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Beam spectrum during SR4 UPS modifications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9517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73E2780E-970D-358A-4C43-47EB87F39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268758"/>
            <a:ext cx="11376025" cy="4608514"/>
          </a:xfrm>
        </p:spPr>
        <p:txBody>
          <a:bodyPr>
            <a:normAutofit/>
          </a:bodyPr>
          <a:lstStyle/>
          <a:p>
            <a:r>
              <a:rPr lang="en-US" sz="2000" b="0" dirty="0"/>
              <a:t>Simulations reproducing the ripple spectrum observed in operation indicate that the high-f cluster has an impact on performance. </a:t>
            </a:r>
            <a:endParaRPr lang="en-CH" sz="2000" b="0" dirty="0"/>
          </a:p>
          <a:p>
            <a:endParaRPr lang="en-US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7EA98F-6766-EC27-2045-1548730A1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3" y="173563"/>
            <a:ext cx="11376026" cy="1065744"/>
          </a:xfrm>
        </p:spPr>
        <p:txBody>
          <a:bodyPr/>
          <a:lstStyle/>
          <a:p>
            <a:r>
              <a:rPr lang="en-CH" dirty="0"/>
              <a:t>Impact on beam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FBA373-5ED6-97BD-3640-4CAF8110F06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23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372066-3BC6-7DF3-53E2-2D1052EB93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" y="2420888"/>
            <a:ext cx="6454673" cy="34721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48E2DE-1026-FEEC-84D3-3BCC930E1A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817" y="2636912"/>
            <a:ext cx="3922252" cy="248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52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81E767-39AB-1F10-1E7F-565360524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26AC0-4675-3FDC-604F-6D0C7946D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Double-click to edit">
            <a:extLst>
              <a:ext uri="{FF2B5EF4-FFF2-40B4-BE49-F238E27FC236}">
                <a16:creationId xmlns:a16="http://schemas.microsoft.com/office/drawing/2014/main" id="{5B8474FC-0E69-A298-1510-2B9E18647062}"/>
              </a:ext>
            </a:extLst>
          </p:cNvPr>
          <p:cNvSpPr txBox="1">
            <a:spLocks/>
          </p:cNvSpPr>
          <p:nvPr/>
        </p:nvSpPr>
        <p:spPr>
          <a:xfrm>
            <a:off x="182702" y="1031738"/>
            <a:ext cx="10962376" cy="54394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9200" indent="-342900">
              <a:lnSpc>
                <a:spcPct val="95000"/>
              </a:lnSpc>
              <a:buFont typeface="Wingdings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50 Hz dipolar power supply ripple 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systematically observed in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transverse LHC beam spectrum 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up to high frequencies (~8 kHz).</a:t>
            </a:r>
          </a:p>
          <a:p>
            <a:pPr marL="349200" indent="-342900">
              <a:lnSpc>
                <a:spcPct val="95000"/>
              </a:lnSpc>
              <a:buFont typeface="Wingdings" pitchFamily="2" charset="2"/>
              <a:buChar char="§"/>
            </a:pP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Origin of harmonics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up to 3.6 kHz 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are 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power converters of the main dipoles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. Active filters tests demonstrated that frequencies up to 3.6 kHz are passing from the power converter to the beam.</a:t>
            </a:r>
          </a:p>
          <a:p>
            <a:pPr marL="349200" indent="-342900">
              <a:lnSpc>
                <a:spcPct val="95000"/>
              </a:lnSpc>
              <a:buFont typeface="Wingdings" pitchFamily="2" charset="2"/>
              <a:buChar char="§"/>
            </a:pP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Source of high-frequency harmonics (~8 kHz) remains unknown. Their amplitude significantly increases at 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end of the ramp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 and spectrum is reproducible fill-by-fill. </a:t>
            </a:r>
            <a:r>
              <a:rPr lang="en-US" sz="1600" b="0" dirty="0"/>
              <a:t>Did not observe</a:t>
            </a:r>
            <a:r>
              <a:rPr lang="en-US" sz="1600" dirty="0"/>
              <a:t> any “atypical” behavior that could pinpoint to the source. 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A lower amplitude was only observed during special runs (2.7 </a:t>
            </a:r>
            <a:r>
              <a:rPr lang="en-US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 instead of 6.8 </a:t>
            </a:r>
            <a:r>
              <a:rPr lang="en-US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9200" indent="-342900">
              <a:lnSpc>
                <a:spcPct val="95000"/>
              </a:lnSpc>
              <a:buFont typeface="Wingdings" pitchFamily="2" charset="2"/>
              <a:buChar char="§"/>
            </a:pPr>
            <a:r>
              <a:rPr lang="en-CH" sz="16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UPS</a:t>
            </a:r>
            <a:r>
              <a:rPr lang="en-CH" sz="1600" b="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noise signature matches beam observations: 50 Hz harmonics around 4 kHz &amp; 8 kHz.  Dedicated experiments switching some UPS in SR4 to “battery” mode affected only a few low-order harmonics (550, 750, 1150, 1950, 2050, 3150 Hz) only on B1, no impact (loss of synchronization to the mains) on high-f cluster.  Testing all UPSs at top energy cannot be done without </a:t>
            </a:r>
            <a:r>
              <a:rPr lang="en-CH" sz="16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remote control for UPSs </a:t>
            </a:r>
            <a:r>
              <a:rPr lang="en-CH" sz="1600" b="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that require access. Switching to battery mode is the clearest signature to detect in the beam spectrum. </a:t>
            </a:r>
          </a:p>
          <a:p>
            <a:pPr marL="349200" indent="-342900">
              <a:lnSpc>
                <a:spcPct val="95000"/>
              </a:lnSpc>
              <a:buFont typeface="Wingdings" pitchFamily="2" charset="2"/>
              <a:buChar char="§"/>
            </a:pPr>
            <a:r>
              <a:rPr lang="en-US" sz="1600" b="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Increasing the </a:t>
            </a:r>
            <a:r>
              <a:rPr lang="en-US" sz="16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transverse damper gain </a:t>
            </a:r>
            <a:r>
              <a:rPr lang="en-US" sz="1600" b="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reduces amplitude of harmonics. </a:t>
            </a:r>
            <a:endParaRPr lang="en-CH" sz="1600" b="0" kern="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9200" indent="-342900">
              <a:lnSpc>
                <a:spcPct val="95000"/>
              </a:lnSpc>
              <a:buFont typeface="Wingdings" pitchFamily="2" charset="2"/>
              <a:buChar char="§"/>
            </a:pP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There is an unknown source of emittance growth at injection (brightness-independent) and during collisions, which cannot be explained by current models. It remains unclear whether this is related to power supply ripple.</a:t>
            </a:r>
            <a:endParaRPr lang="en-US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357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08DE877-7173-4DA5-FAD0-D9CD9A330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212976"/>
            <a:ext cx="11376025" cy="1065742"/>
          </a:xfrm>
        </p:spPr>
        <p:txBody>
          <a:bodyPr/>
          <a:lstStyle/>
          <a:p>
            <a:r>
              <a:rPr lang="en-CH" dirty="0"/>
              <a:t>Backup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7EC8C-7FBA-73B6-A4EF-8D3140C4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0320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5A21C6BB-871A-7B0F-815A-87357493A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57" y="1036878"/>
            <a:ext cx="6388876" cy="505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360962" y="1043229"/>
            <a:ext cx="1650480" cy="218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73B3FCD-BA2B-4C12-C85F-8C7D09038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87" y="106892"/>
            <a:ext cx="11376026" cy="1065744"/>
          </a:xfrm>
        </p:spPr>
        <p:txBody>
          <a:bodyPr/>
          <a:lstStyle/>
          <a:p>
            <a:r>
              <a:rPr lang="en-CH" dirty="0"/>
              <a:t>LHC observations: Power supply ripple</a:t>
            </a:r>
          </a:p>
        </p:txBody>
      </p:sp>
    </p:spTree>
    <p:extLst>
      <p:ext uri="{BB962C8B-B14F-4D97-AF65-F5344CB8AC3E}">
        <p14:creationId xmlns:p14="http://schemas.microsoft.com/office/powerpoint/2010/main" val="27847123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5A21C6BB-871A-7B0F-815A-87357493A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57" y="1036878"/>
            <a:ext cx="6388876" cy="505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88F2660-6ED3-E61E-E152-5815169B142B}"/>
              </a:ext>
            </a:extLst>
          </p:cNvPr>
          <p:cNvSpPr/>
          <p:nvPr/>
        </p:nvSpPr>
        <p:spPr>
          <a:xfrm>
            <a:off x="4085826" y="1331802"/>
            <a:ext cx="976604" cy="4027944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5C17521-13F7-AE8E-8AB9-8749A8A80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73" y="1018590"/>
            <a:ext cx="5850313" cy="4624585"/>
          </a:xfrm>
          <a:prstGeom prst="rect">
            <a:avLst/>
          </a:prstGeom>
          <a:noFill/>
          <a:ln w="762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0589877-247A-57D5-665E-0D51C4340ABD}"/>
              </a:ext>
            </a:extLst>
          </p:cNvPr>
          <p:cNvCxnSpPr>
            <a:cxnSpLocks/>
          </p:cNvCxnSpPr>
          <p:nvPr/>
        </p:nvCxnSpPr>
        <p:spPr>
          <a:xfrm flipV="1">
            <a:off x="5062430" y="969730"/>
            <a:ext cx="828842" cy="362072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FAD1106-CFFE-7439-A025-F8F8B3CF30EE}"/>
              </a:ext>
            </a:extLst>
          </p:cNvPr>
          <p:cNvCxnSpPr>
            <a:cxnSpLocks/>
          </p:cNvCxnSpPr>
          <p:nvPr/>
        </p:nvCxnSpPr>
        <p:spPr>
          <a:xfrm>
            <a:off x="5062430" y="5367036"/>
            <a:ext cx="828843" cy="276139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360962" y="1043229"/>
            <a:ext cx="1650480" cy="218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201532" y="1036878"/>
            <a:ext cx="458258" cy="1919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5A7E18-3248-6E48-54BA-D626B7329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87" y="106892"/>
            <a:ext cx="11376026" cy="1065744"/>
          </a:xfrm>
        </p:spPr>
        <p:txBody>
          <a:bodyPr/>
          <a:lstStyle/>
          <a:p>
            <a:r>
              <a:rPr lang="en-CH" dirty="0"/>
              <a:t>LHC observations: Power supply ripple</a:t>
            </a:r>
          </a:p>
        </p:txBody>
      </p:sp>
    </p:spTree>
    <p:extLst>
      <p:ext uri="{BB962C8B-B14F-4D97-AF65-F5344CB8AC3E}">
        <p14:creationId xmlns:p14="http://schemas.microsoft.com/office/powerpoint/2010/main" val="18710674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Observations in Run 3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2C141F-BEB7-E167-317F-81AA238FC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5791" y="3490001"/>
            <a:ext cx="3702857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05A2C4-3EFD-0160-C261-AC449C85E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751" y="3490001"/>
            <a:ext cx="3702857" cy="28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4C0741-F3C3-3B24-315E-22AC8CBF6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5791" y="764704"/>
            <a:ext cx="3702857" cy="28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A29975-3240-3B01-70F3-ABBFCCC04D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751" y="764704"/>
            <a:ext cx="3702857" cy="288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DC94117-2A99-0AA5-994C-8C4A0A4FB37E}"/>
              </a:ext>
            </a:extLst>
          </p:cNvPr>
          <p:cNvSpPr txBox="1"/>
          <p:nvPr/>
        </p:nvSpPr>
        <p:spPr>
          <a:xfrm>
            <a:off x="5202225" y="1074407"/>
            <a:ext cx="461665" cy="276999"/>
          </a:xfrm>
          <a:prstGeom prst="rect">
            <a:avLst/>
          </a:prstGeom>
          <a:solidFill>
            <a:srgbClr val="0432FF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B1H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F192A8-5238-4245-9E42-2B289CED3826}"/>
              </a:ext>
            </a:extLst>
          </p:cNvPr>
          <p:cNvSpPr txBox="1"/>
          <p:nvPr/>
        </p:nvSpPr>
        <p:spPr>
          <a:xfrm>
            <a:off x="5202224" y="3830186"/>
            <a:ext cx="461665" cy="276999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B2H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4D3225-E2F3-A353-270E-AA05BCDE834D}"/>
              </a:ext>
            </a:extLst>
          </p:cNvPr>
          <p:cNvSpPr txBox="1"/>
          <p:nvPr/>
        </p:nvSpPr>
        <p:spPr>
          <a:xfrm>
            <a:off x="8901384" y="1070813"/>
            <a:ext cx="448841" cy="276999"/>
          </a:xfrm>
          <a:prstGeom prst="rect">
            <a:avLst/>
          </a:prstGeom>
          <a:solidFill>
            <a:srgbClr val="0432FF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B1V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CEFD1A-723A-C3B2-98BB-4C7DDF4E5BB7}"/>
              </a:ext>
            </a:extLst>
          </p:cNvPr>
          <p:cNvSpPr txBox="1"/>
          <p:nvPr/>
        </p:nvSpPr>
        <p:spPr>
          <a:xfrm>
            <a:off x="9011802" y="3830186"/>
            <a:ext cx="448841" cy="276999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B2V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F4F887-67CE-235E-EEC6-D0E8F22DCEA9}"/>
              </a:ext>
            </a:extLst>
          </p:cNvPr>
          <p:cNvSpPr txBox="1"/>
          <p:nvPr/>
        </p:nvSpPr>
        <p:spPr>
          <a:xfrm>
            <a:off x="119336" y="4637613"/>
            <a:ext cx="47646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b="1" dirty="0"/>
              <a:t>Steps for calibration: </a:t>
            </a:r>
          </a:p>
          <a:p>
            <a:r>
              <a:rPr lang="en-CH" sz="1600" b="1" dirty="0"/>
              <a:t>https://codimd.web.cern.ch/s/V1pL7RIBp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44DF4B-3175-5835-3DED-6DA3D4572EFA}"/>
              </a:ext>
            </a:extLst>
          </p:cNvPr>
          <p:cNvSpPr txBox="1"/>
          <p:nvPr/>
        </p:nvSpPr>
        <p:spPr>
          <a:xfrm>
            <a:off x="263352" y="1471178"/>
            <a:ext cx="345638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dirty="0"/>
              <a:t>Calibrated spectrum for fill 8496, 2390 bunches, Stable beams: similar to what was considered for Run 2.</a:t>
            </a:r>
          </a:p>
        </p:txBody>
      </p:sp>
    </p:spTree>
    <p:extLst>
      <p:ext uri="{BB962C8B-B14F-4D97-AF65-F5344CB8AC3E}">
        <p14:creationId xmlns:p14="http://schemas.microsoft.com/office/powerpoint/2010/main" val="187754214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1130345"/>
            <a:ext cx="6751455" cy="5034046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400"/>
              </a:spcBef>
              <a:buFont typeface="Wingdings" pitchFamily="2" charset="2"/>
              <a:buChar char="§"/>
            </a:pPr>
            <a:r>
              <a:rPr lang="en-US" sz="2400" dirty="0"/>
              <a:t>Harmonics </a:t>
            </a:r>
            <a:r>
              <a:rPr lang="en-US" sz="2400" b="0" dirty="0"/>
              <a:t>of</a:t>
            </a:r>
            <a:r>
              <a:rPr lang="en-US" sz="2400" dirty="0"/>
              <a:t> </a:t>
            </a:r>
            <a:r>
              <a:rPr lang="en-US" sz="2400" b="0" dirty="0"/>
              <a:t>mains power frequency (</a:t>
            </a:r>
            <a:r>
              <a:rPr lang="en-US" sz="2400" dirty="0"/>
              <a:t>50 Hz</a:t>
            </a:r>
            <a:r>
              <a:rPr lang="en-US" sz="2400" b="0" dirty="0"/>
              <a:t>):</a:t>
            </a:r>
          </a:p>
          <a:p>
            <a:pPr marL="838200" lvl="1" indent="-514350">
              <a:spcBef>
                <a:spcPts val="400"/>
              </a:spcBef>
              <a:buFont typeface="+mj-lt"/>
              <a:buAutoNum type="romanUcPeriod"/>
            </a:pPr>
            <a:r>
              <a:rPr lang="en-US" sz="2200" dirty="0"/>
              <a:t>Observed in </a:t>
            </a:r>
            <a:r>
              <a:rPr lang="en-US" sz="2200" b="1" dirty="0"/>
              <a:t>several unrelated instruments</a:t>
            </a:r>
            <a:r>
              <a:rPr lang="en-US" sz="2200" dirty="0"/>
              <a:t>.</a:t>
            </a:r>
          </a:p>
          <a:p>
            <a:pPr marL="838200" lvl="1" indent="-514350">
              <a:spcBef>
                <a:spcPts val="400"/>
              </a:spcBef>
              <a:buFont typeface="+mj-lt"/>
              <a:buAutoNum type="romanUcPeriod"/>
            </a:pPr>
            <a:r>
              <a:rPr lang="en-US" sz="2200" dirty="0"/>
              <a:t>Visible in all beam modes, fills, planes &amp; both beams.</a:t>
            </a:r>
          </a:p>
          <a:p>
            <a:pPr marL="838200" lvl="1" indent="-514350">
              <a:spcBef>
                <a:spcPts val="400"/>
              </a:spcBef>
              <a:buFont typeface="+mj-lt"/>
              <a:buAutoNum type="romanUcPeriod"/>
            </a:pPr>
            <a:r>
              <a:rPr lang="en-US" sz="2200" dirty="0"/>
              <a:t>Not present without beam (noise of instruments).</a:t>
            </a:r>
          </a:p>
          <a:p>
            <a:pPr marL="838200" lvl="1" indent="-514350">
              <a:spcBef>
                <a:spcPts val="400"/>
              </a:spcBef>
              <a:buFont typeface="+mj-lt"/>
              <a:buAutoNum type="romanUcPeriod"/>
            </a:pPr>
            <a:r>
              <a:rPr lang="en-US" sz="2200" b="1" dirty="0"/>
              <a:t>Dipolar excitations</a:t>
            </a:r>
            <a:r>
              <a:rPr lang="en-US" sz="2200" dirty="0"/>
              <a:t>, not sidebands around </a:t>
            </a:r>
            <a:r>
              <a:rPr lang="en-US" sz="2200" dirty="0" err="1"/>
              <a:t>betatron</a:t>
            </a:r>
            <a:r>
              <a:rPr lang="en-US" sz="2200" dirty="0"/>
              <a:t> tune.</a:t>
            </a:r>
          </a:p>
          <a:p>
            <a:pPr marL="838200" lvl="1" indent="-514350">
              <a:spcBef>
                <a:spcPts val="400"/>
              </a:spcBef>
              <a:buFont typeface="+mj-lt"/>
              <a:buAutoNum type="romanUcPeriod"/>
            </a:pPr>
            <a:r>
              <a:rPr lang="en-US" sz="2200" dirty="0"/>
              <a:t>Similar observations of high-order harmonics in the form of dipolar excitations in other accelerators (</a:t>
            </a:r>
            <a:r>
              <a:rPr lang="en-US" sz="2200" dirty="0" err="1"/>
              <a:t>Tevatron</a:t>
            </a:r>
            <a:r>
              <a:rPr lang="en-US" sz="2200" dirty="0"/>
              <a:t>, RHIC).</a:t>
            </a:r>
          </a:p>
          <a:p>
            <a:pPr marL="838200" lvl="1" indent="-514350">
              <a:spcBef>
                <a:spcPts val="400"/>
              </a:spcBef>
              <a:buFont typeface="+mj-lt"/>
              <a:buAutoNum type="romanUcPeriod"/>
            </a:pPr>
            <a:r>
              <a:rPr lang="en-US" sz="2200" dirty="0"/>
              <a:t>Several observations: </a:t>
            </a:r>
            <a:r>
              <a:rPr lang="en-US" sz="2200" b="1" dirty="0"/>
              <a:t>real beam excitations</a:t>
            </a:r>
            <a:r>
              <a:rPr lang="en-US" sz="2200" dirty="0"/>
              <a:t>, not an instrumentation artifact.</a:t>
            </a:r>
          </a:p>
          <a:p>
            <a:pPr marL="666750" lvl="1" indent="-342900">
              <a:spcBef>
                <a:spcPts val="400"/>
              </a:spcBef>
              <a:buFont typeface="Wingdings" pitchFamily="2" charset="2"/>
              <a:buChar char="q"/>
            </a:pPr>
            <a:endParaRPr lang="en-US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" t="2520" b="3623"/>
          <a:stretch/>
        </p:blipFill>
        <p:spPr>
          <a:xfrm>
            <a:off x="6763977" y="802303"/>
            <a:ext cx="4433198" cy="27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838209" y="2837502"/>
            <a:ext cx="1637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Beams dumped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0773304" y="2862485"/>
            <a:ext cx="358900" cy="2981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375" y="3545503"/>
            <a:ext cx="4214402" cy="274320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10952754" y="4297774"/>
            <a:ext cx="358900" cy="29818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952755" y="4595956"/>
            <a:ext cx="1289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020301"/>
                </a:solidFill>
              </a:rPr>
              <a:t>Betatron</a:t>
            </a:r>
            <a:r>
              <a:rPr lang="en-US" b="1" dirty="0">
                <a:solidFill>
                  <a:srgbClr val="020301"/>
                </a:solidFill>
              </a:rPr>
              <a:t> tune</a:t>
            </a:r>
          </a:p>
        </p:txBody>
      </p:sp>
    </p:spTree>
    <p:extLst>
      <p:ext uri="{BB962C8B-B14F-4D97-AF65-F5344CB8AC3E}">
        <p14:creationId xmlns:p14="http://schemas.microsoft.com/office/powerpoint/2010/main" val="177299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DB6DB12-A7F8-2089-1567-DB9046D2E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CH" dirty="0"/>
              <a:t>LHC observations: Power supply ripple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37D81C-F2BF-CB70-5FA9-C0C5791F368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707" y="2636912"/>
            <a:ext cx="7178586" cy="418003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1531E43-B756-1144-5E21-7708EFC95D72}"/>
              </a:ext>
            </a:extLst>
          </p:cNvPr>
          <p:cNvSpPr/>
          <p:nvPr/>
        </p:nvSpPr>
        <p:spPr>
          <a:xfrm>
            <a:off x="3651691" y="3189444"/>
            <a:ext cx="1973136" cy="2792195"/>
          </a:xfrm>
          <a:prstGeom prst="rect">
            <a:avLst/>
          </a:prstGeom>
          <a:solidFill>
            <a:srgbClr val="0093BE">
              <a:alpha val="1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22C248-CC53-3BDB-412B-47BE86976483}"/>
              </a:ext>
            </a:extLst>
          </p:cNvPr>
          <p:cNvSpPr txBox="1"/>
          <p:nvPr/>
        </p:nvSpPr>
        <p:spPr>
          <a:xfrm>
            <a:off x="5743055" y="3186324"/>
            <a:ext cx="1064526" cy="553998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FF0000"/>
                </a:solidFill>
              </a:rPr>
              <a:t>50 Hz harmonics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D6972D9-905A-1E7D-F6A7-9058CF4F1503}"/>
              </a:ext>
            </a:extLst>
          </p:cNvPr>
          <p:cNvCxnSpPr/>
          <p:nvPr/>
        </p:nvCxnSpPr>
        <p:spPr>
          <a:xfrm flipH="1">
            <a:off x="5169849" y="3551651"/>
            <a:ext cx="573206" cy="1774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B014F1B-3EA2-49BC-2C76-4F439B9F5EC8}"/>
              </a:ext>
            </a:extLst>
          </p:cNvPr>
          <p:cNvSpPr txBox="1"/>
          <p:nvPr/>
        </p:nvSpPr>
        <p:spPr>
          <a:xfrm>
            <a:off x="8861612" y="3363362"/>
            <a:ext cx="1064526" cy="553998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FF0000"/>
                </a:solidFill>
              </a:rPr>
              <a:t>50 Hz harmonics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58C5E-FB97-0BED-C587-99F3BDA89771}"/>
              </a:ext>
            </a:extLst>
          </p:cNvPr>
          <p:cNvSpPr/>
          <p:nvPr/>
        </p:nvSpPr>
        <p:spPr>
          <a:xfrm>
            <a:off x="7211760" y="2996952"/>
            <a:ext cx="1512168" cy="2915547"/>
          </a:xfrm>
          <a:prstGeom prst="rect">
            <a:avLst/>
          </a:prstGeom>
          <a:solidFill>
            <a:srgbClr val="FFC000">
              <a:alpha val="1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B06C385-A940-3033-7063-2399CDB4754D}"/>
              </a:ext>
            </a:extLst>
          </p:cNvPr>
          <p:cNvCxnSpPr/>
          <p:nvPr/>
        </p:nvCxnSpPr>
        <p:spPr>
          <a:xfrm flipH="1">
            <a:off x="8288406" y="3823493"/>
            <a:ext cx="573206" cy="1774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45209698-3D0F-E299-35F1-9933FA680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764704"/>
            <a:ext cx="11664677" cy="445410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CH" dirty="0"/>
              <a:t>50Hz power supply ripple </a:t>
            </a:r>
            <a:r>
              <a:rPr lang="en-CH" b="0" dirty="0"/>
              <a:t>systematically observed in</a:t>
            </a:r>
            <a:r>
              <a:rPr lang="en-GB" b="0" dirty="0"/>
              <a:t> t</a:t>
            </a:r>
            <a:r>
              <a:rPr lang="en-CH" b="0" dirty="0"/>
              <a:t>he transverse LHC spectrum in </a:t>
            </a:r>
            <a:r>
              <a:rPr lang="en-CH" dirty="0"/>
              <a:t>both beams </a:t>
            </a:r>
            <a:r>
              <a:rPr lang="en-CH" b="0" dirty="0"/>
              <a:t>and planes (mainly in</a:t>
            </a:r>
            <a:r>
              <a:rPr lang="en-CH" dirty="0"/>
              <a:t> H-plane</a:t>
            </a:r>
            <a:r>
              <a:rPr lang="en-CH" b="0" dirty="0"/>
              <a:t>).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CH" b="0" dirty="0"/>
              <a:t>Several studies confirm that it is a </a:t>
            </a:r>
            <a:r>
              <a:rPr lang="en-CH" dirty="0"/>
              <a:t>real beam excitation </a:t>
            </a:r>
            <a:r>
              <a:rPr lang="en-CH" b="0" dirty="0"/>
              <a:t>in the form of </a:t>
            </a:r>
            <a:r>
              <a:rPr lang="en-CH" dirty="0"/>
              <a:t>dipolar perturbations</a:t>
            </a:r>
            <a:r>
              <a:rPr lang="en-CH" b="0" dirty="0"/>
              <a:t>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CH" b="0" dirty="0"/>
              <a:t>Very high frequencies also present (~8 kHz while ~11 kHz LHC revolution frequency)</a:t>
            </a:r>
          </a:p>
          <a:p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D96900-3AFF-9FC2-FD96-BC6398FA3CFA}"/>
              </a:ext>
            </a:extLst>
          </p:cNvPr>
          <p:cNvSpPr txBox="1"/>
          <p:nvPr/>
        </p:nvSpPr>
        <p:spPr>
          <a:xfrm>
            <a:off x="263352" y="3618931"/>
            <a:ext cx="216024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</a:t>
            </a:r>
            <a:r>
              <a:rPr lang="en-CH" dirty="0"/>
              <a:t>pectrum from bunch-by-bunch and turn-by turn position measurements</a:t>
            </a:r>
          </a:p>
        </p:txBody>
      </p:sp>
      <p:sp>
        <p:nvSpPr>
          <p:cNvPr id="17" name="Google Shape;814;p50">
            <a:extLst>
              <a:ext uri="{FF2B5EF4-FFF2-40B4-BE49-F238E27FC236}">
                <a16:creationId xmlns:a16="http://schemas.microsoft.com/office/drawing/2014/main" id="{159CEC7B-679E-D2BD-B137-AB8EAA8356D3}"/>
              </a:ext>
            </a:extLst>
          </p:cNvPr>
          <p:cNvSpPr txBox="1"/>
          <p:nvPr/>
        </p:nvSpPr>
        <p:spPr>
          <a:xfrm>
            <a:off x="7145518" y="5816297"/>
            <a:ext cx="2040259" cy="276999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“High frequency cluster”</a:t>
            </a:r>
            <a:endParaRPr/>
          </a:p>
        </p:txBody>
      </p:sp>
      <p:sp>
        <p:nvSpPr>
          <p:cNvPr id="18" name="Google Shape;815;p50">
            <a:extLst>
              <a:ext uri="{FF2B5EF4-FFF2-40B4-BE49-F238E27FC236}">
                <a16:creationId xmlns:a16="http://schemas.microsoft.com/office/drawing/2014/main" id="{94884398-2171-395B-6584-2E2CA2138B01}"/>
              </a:ext>
            </a:extLst>
          </p:cNvPr>
          <p:cNvSpPr txBox="1"/>
          <p:nvPr/>
        </p:nvSpPr>
        <p:spPr>
          <a:xfrm>
            <a:off x="3633470" y="5816297"/>
            <a:ext cx="2185753" cy="276999"/>
          </a:xfrm>
          <a:prstGeom prst="rect">
            <a:avLst/>
          </a:prstGeom>
          <a:solidFill>
            <a:srgbClr val="0093BE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FFFF"/>
              </a:buClr>
              <a:buSzPts val="1200"/>
            </a:pPr>
            <a:r>
              <a:rPr lang="en-US" sz="12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“Low frequency cluster”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77083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Comparison of </a:t>
            </a:r>
            <a:r>
              <a:rPr lang="en-US" dirty="0">
                <a:solidFill>
                  <a:srgbClr val="0002FF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Beam 1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Beam 2 </a:t>
            </a:r>
            <a:r>
              <a:rPr lang="en-US" b="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spectra</a:t>
            </a:r>
            <a:endParaRPr lang="en-US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944" y="858693"/>
            <a:ext cx="8814113" cy="44070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33265" y="176640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~10</a:t>
            </a:r>
            <a:r>
              <a:rPr lang="en-US" b="1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-3</a:t>
            </a:r>
            <a:r>
              <a:rPr lang="en-US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endParaRPr lang="en-US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Google Shape;913;p55"/>
          <p:cNvSpPr txBox="1"/>
          <p:nvPr/>
        </p:nvSpPr>
        <p:spPr>
          <a:xfrm>
            <a:off x="5576527" y="1251330"/>
            <a:ext cx="619766" cy="369332"/>
          </a:xfrm>
          <a:prstGeom prst="rect">
            <a:avLst/>
          </a:prstGeom>
          <a:solidFill>
            <a:srgbClr val="000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b="1" dirty="0">
                <a:solidFill>
                  <a:schemeClr val="lt1"/>
                </a:solidFill>
              </a:rPr>
              <a:t>B1</a:t>
            </a:r>
            <a:endParaRPr dirty="0"/>
          </a:p>
        </p:txBody>
      </p:sp>
      <p:sp>
        <p:nvSpPr>
          <p:cNvPr id="10" name="Google Shape;914;p55"/>
          <p:cNvSpPr txBox="1"/>
          <p:nvPr/>
        </p:nvSpPr>
        <p:spPr>
          <a:xfrm>
            <a:off x="6539097" y="1251330"/>
            <a:ext cx="619766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b="1" dirty="0">
                <a:solidFill>
                  <a:schemeClr val="lt1"/>
                </a:solidFill>
              </a:rPr>
              <a:t>B2</a:t>
            </a:r>
            <a:endParaRPr dirty="0"/>
          </a:p>
        </p:txBody>
      </p:sp>
      <p:sp>
        <p:nvSpPr>
          <p:cNvPr id="12" name="TextBox 11"/>
          <p:cNvSpPr txBox="1"/>
          <p:nvPr/>
        </p:nvSpPr>
        <p:spPr>
          <a:xfrm>
            <a:off x="47387" y="5218251"/>
            <a:ext cx="11200264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  <a:cs typeface="Arial"/>
              </a:rPr>
              <a:t>Larger amplitudes of 50 Hz harmonics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cs typeface="Arial"/>
              </a:rPr>
              <a:t>by factor of two in </a:t>
            </a:r>
            <a:r>
              <a:rPr lang="en-US" sz="2000" b="1" dirty="0">
                <a:solidFill>
                  <a:srgbClr val="1E1EFA"/>
                </a:solidFill>
                <a:cs typeface="Arial"/>
              </a:rPr>
              <a:t>Beam 1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cs typeface="Arial"/>
              </a:rPr>
              <a:t> compared to </a:t>
            </a:r>
            <a:r>
              <a:rPr lang="en-US" sz="2000" b="1" dirty="0">
                <a:solidFill>
                  <a:srgbClr val="FF0000"/>
                </a:solidFill>
                <a:cs typeface="Arial"/>
              </a:rPr>
              <a:t>Beam 2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cs typeface="Arial"/>
              </a:rPr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Main impact on the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horizontal plane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 → consistent with dipolar field error.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  <a:cs typeface="Arial"/>
              </a:rPr>
              <a:t>Maximum amplitude of </a:t>
            </a:r>
            <a:r>
              <a:rPr lang="en-US" sz="2000" dirty="0">
                <a:solidFill>
                  <a:srgbClr val="FFC000"/>
                </a:solidFill>
                <a:cs typeface="Arial"/>
              </a:rPr>
              <a:t>high-frequency cluster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cs typeface="Arial"/>
              </a:rPr>
              <a:t>~10</a:t>
            </a:r>
            <a:r>
              <a:rPr lang="en-US" sz="2000" b="1" baseline="30000" dirty="0">
                <a:solidFill>
                  <a:schemeClr val="tx2">
                    <a:lumMod val="50000"/>
                  </a:schemeClr>
                </a:solidFill>
                <a:cs typeface="Arial"/>
              </a:rPr>
              <a:t>-3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cs typeface="Arial"/>
              </a:rPr>
              <a:t> σ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cs typeface="Arial"/>
              </a:rPr>
              <a:t>.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408227" y="1408700"/>
            <a:ext cx="586854" cy="42715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oogle Shape;913;p55"/>
          <p:cNvSpPr txBox="1"/>
          <p:nvPr/>
        </p:nvSpPr>
        <p:spPr>
          <a:xfrm>
            <a:off x="8772241" y="895372"/>
            <a:ext cx="1486761" cy="33905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b="1" dirty="0">
                <a:solidFill>
                  <a:schemeClr val="lt1"/>
                </a:solidFill>
              </a:rPr>
              <a:t>Stable Beams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109512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481"/>
            <a:ext cx="8185376" cy="680908"/>
          </a:xfrm>
        </p:spPr>
        <p:txBody>
          <a:bodyPr>
            <a:normAutofit/>
          </a:bodyPr>
          <a:lstStyle/>
          <a:p>
            <a:r>
              <a:rPr lang="en-US" dirty="0">
                <a:latin typeface="Calibri"/>
                <a:cs typeface="Calibri"/>
              </a:rPr>
              <a:t>UPS modes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70918" y="6356351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3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4FC69E86-33E7-4F02-9D99-B5CABD3F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870" y="1784074"/>
            <a:ext cx="4606290" cy="3429000"/>
          </a:xfrm>
          <a:prstGeom prst="rect">
            <a:avLst/>
          </a:prstGeom>
        </p:spPr>
      </p:pic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DDA90433-551B-4B26-8575-C86BFFD27E0B}"/>
              </a:ext>
            </a:extLst>
          </p:cNvPr>
          <p:cNvSpPr txBox="1">
            <a:spLocks/>
          </p:cNvSpPr>
          <p:nvPr/>
        </p:nvSpPr>
        <p:spPr>
          <a:xfrm>
            <a:off x="1569720" y="682947"/>
            <a:ext cx="4389120" cy="533209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" indent="0">
              <a:buNone/>
            </a:pPr>
            <a:r>
              <a:rPr lang="en-US" sz="2100" b="1" dirty="0">
                <a:solidFill>
                  <a:srgbClr val="7030A0"/>
                </a:solidFill>
                <a:latin typeface="Calibri"/>
                <a:cs typeface="Calibri"/>
              </a:rPr>
              <a:t>Normal mode: 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ACin1 → Rectifier→ Inverter→ Load</a:t>
            </a: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to </a:t>
            </a:r>
            <a:r>
              <a:rPr lang="en-US" sz="2100" dirty="0">
                <a:solidFill>
                  <a:srgbClr val="FFC000"/>
                </a:solidFill>
                <a:latin typeface="Calibri"/>
                <a:cs typeface="Calibri"/>
              </a:rPr>
              <a:t>bypass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(ACin2) through internal inverter PLL.</a:t>
            </a:r>
          </a:p>
          <a:p>
            <a:pPr marL="36195" indent="0">
              <a:buNone/>
            </a:pP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36195" indent="0">
              <a:buNone/>
            </a:pP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AE3958-C7C1-4CA7-BDF0-A291CF1C2C46}"/>
              </a:ext>
            </a:extLst>
          </p:cNvPr>
          <p:cNvSpPr txBox="1"/>
          <p:nvPr/>
        </p:nvSpPr>
        <p:spPr>
          <a:xfrm>
            <a:off x="5707380" y="270891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ACin1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054107-B3D3-4FF9-98FD-465EFBE1B1D9}"/>
              </a:ext>
            </a:extLst>
          </p:cNvPr>
          <p:cNvSpPr txBox="1"/>
          <p:nvPr/>
        </p:nvSpPr>
        <p:spPr>
          <a:xfrm>
            <a:off x="5718810" y="334899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ACin2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5CFCD4DF-2356-421E-AC7E-2B102E6771B8}"/>
              </a:ext>
            </a:extLst>
          </p:cNvPr>
          <p:cNvSpPr/>
          <p:nvPr/>
        </p:nvSpPr>
        <p:spPr>
          <a:xfrm>
            <a:off x="6641211" y="2563749"/>
            <a:ext cx="1332738" cy="176022"/>
          </a:xfrm>
          <a:prstGeom prst="rightArrow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493335" y="6362378"/>
            <a:ext cx="2133600" cy="365125"/>
          </a:xfrm>
        </p:spPr>
        <p:txBody>
          <a:bodyPr/>
          <a:lstStyle/>
          <a:p>
            <a:r>
              <a:rPr lang="en-US" dirty="0"/>
              <a:t>24/0</a:t>
            </a:r>
            <a:r>
              <a:rPr lang="el-GR" dirty="0"/>
              <a:t>7</a:t>
            </a:r>
            <a:r>
              <a:rPr lang="en-US" dirty="0"/>
              <a:t>/2020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53405" y="746447"/>
            <a:ext cx="441576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Switching frequency (info from </a:t>
            </a:r>
            <a:r>
              <a:rPr lang="en-US" sz="22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Borri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ctr"/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Inverter: 4 kHz</a:t>
            </a:r>
          </a:p>
          <a:p>
            <a:pPr algn="ctr"/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Rectifier: 7.5 kHz</a:t>
            </a:r>
          </a:p>
        </p:txBody>
      </p:sp>
    </p:spTree>
    <p:extLst>
      <p:ext uri="{BB962C8B-B14F-4D97-AF65-F5344CB8AC3E}">
        <p14:creationId xmlns:p14="http://schemas.microsoft.com/office/powerpoint/2010/main" val="36165731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481"/>
            <a:ext cx="8185376" cy="680908"/>
          </a:xfrm>
        </p:spPr>
        <p:txBody>
          <a:bodyPr>
            <a:normAutofit/>
          </a:bodyPr>
          <a:lstStyle/>
          <a:p>
            <a:r>
              <a:rPr lang="en-US" dirty="0">
                <a:latin typeface="Calibri"/>
                <a:cs typeface="Calibri"/>
              </a:rPr>
              <a:t>UPS modes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70918" y="6356351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3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4FC69E86-33E7-4F02-9D99-B5CABD3F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870" y="1784074"/>
            <a:ext cx="4606290" cy="3429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AE3958-C7C1-4CA7-BDF0-A291CF1C2C46}"/>
              </a:ext>
            </a:extLst>
          </p:cNvPr>
          <p:cNvSpPr txBox="1"/>
          <p:nvPr/>
        </p:nvSpPr>
        <p:spPr>
          <a:xfrm>
            <a:off x="5707380" y="270891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ACin1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054107-B3D3-4FF9-98FD-465EFBE1B1D9}"/>
              </a:ext>
            </a:extLst>
          </p:cNvPr>
          <p:cNvSpPr txBox="1"/>
          <p:nvPr/>
        </p:nvSpPr>
        <p:spPr>
          <a:xfrm>
            <a:off x="5718810" y="334899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ACin2</a:t>
            </a:r>
          </a:p>
        </p:txBody>
      </p:sp>
      <p:sp>
        <p:nvSpPr>
          <p:cNvPr id="6" name="Arrow: Bent 5">
            <a:extLst>
              <a:ext uri="{FF2B5EF4-FFF2-40B4-BE49-F238E27FC236}">
                <a16:creationId xmlns:a16="http://schemas.microsoft.com/office/drawing/2014/main" id="{305A5B04-CA2C-4507-A49A-BCC1FB942C59}"/>
              </a:ext>
            </a:extLst>
          </p:cNvPr>
          <p:cNvSpPr/>
          <p:nvPr/>
        </p:nvSpPr>
        <p:spPr>
          <a:xfrm>
            <a:off x="7140702" y="2594610"/>
            <a:ext cx="916686" cy="411480"/>
          </a:xfrm>
          <a:prstGeom prst="bentArrow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A92179B-9E85-4B3D-90D9-54583E30884B}"/>
              </a:ext>
            </a:extLst>
          </p:cNvPr>
          <p:cNvSpPr txBox="1">
            <a:spLocks/>
          </p:cNvSpPr>
          <p:nvPr/>
        </p:nvSpPr>
        <p:spPr>
          <a:xfrm>
            <a:off x="1569720" y="682947"/>
            <a:ext cx="4389120" cy="533209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" indent="0">
              <a:buNone/>
            </a:pPr>
            <a:r>
              <a:rPr lang="en-US" sz="2100" b="1" dirty="0">
                <a:solidFill>
                  <a:srgbClr val="7030A0"/>
                </a:solidFill>
                <a:latin typeface="Calibri"/>
                <a:cs typeface="Calibri"/>
              </a:rPr>
              <a:t>Normal mode: 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ACin1 → Rectifier→ Inverter→ Load</a:t>
            </a: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to </a:t>
            </a:r>
            <a:r>
              <a:rPr lang="en-US" sz="2100" dirty="0">
                <a:solidFill>
                  <a:srgbClr val="FFC000"/>
                </a:solidFill>
                <a:latin typeface="Calibri"/>
                <a:cs typeface="Calibri"/>
              </a:rPr>
              <a:t>bypass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(ACin2) through internal inverter PLL.</a:t>
            </a:r>
          </a:p>
          <a:p>
            <a:pPr marL="36195" indent="0">
              <a:buNone/>
            </a:pPr>
            <a:r>
              <a:rPr lang="en-US" sz="2100" b="1" dirty="0">
                <a:solidFill>
                  <a:srgbClr val="0070C0"/>
                </a:solidFill>
                <a:latin typeface="Calibri"/>
                <a:cs typeface="Calibri"/>
              </a:rPr>
              <a:t>On battery: 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Battery→ Inverter→ Load</a:t>
            </a: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 case of </a:t>
            </a:r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power failure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 </a:t>
            </a:r>
          </a:p>
          <a:p>
            <a:pPr marL="379095" indent="-342900"/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 our measurements, no synchronization with ACin1 and ACin2.</a:t>
            </a:r>
          </a:p>
          <a:p>
            <a:pPr marL="36195" indent="0">
              <a:buNone/>
            </a:pP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493335" y="6362378"/>
            <a:ext cx="2133600" cy="365125"/>
          </a:xfrm>
        </p:spPr>
        <p:txBody>
          <a:bodyPr/>
          <a:lstStyle/>
          <a:p>
            <a:r>
              <a:rPr lang="en-US" dirty="0"/>
              <a:t>24/0</a:t>
            </a:r>
            <a:r>
              <a:rPr lang="el-GR" dirty="0"/>
              <a:t>7</a:t>
            </a:r>
            <a:r>
              <a:rPr lang="en-US" dirty="0"/>
              <a:t>/2020</a:t>
            </a:r>
          </a:p>
        </p:txBody>
      </p:sp>
    </p:spTree>
    <p:extLst>
      <p:ext uri="{BB962C8B-B14F-4D97-AF65-F5344CB8AC3E}">
        <p14:creationId xmlns:p14="http://schemas.microsoft.com/office/powerpoint/2010/main" val="30999979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481"/>
            <a:ext cx="8185376" cy="680908"/>
          </a:xfrm>
        </p:spPr>
        <p:txBody>
          <a:bodyPr>
            <a:normAutofit/>
          </a:bodyPr>
          <a:lstStyle/>
          <a:p>
            <a:r>
              <a:rPr lang="en-US" dirty="0">
                <a:latin typeface="Calibri"/>
                <a:cs typeface="Calibri"/>
              </a:rPr>
              <a:t>UPS modes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70918" y="6356351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3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4FC69E86-33E7-4F02-9D99-B5CABD3F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870" y="1784074"/>
            <a:ext cx="4606290" cy="3429000"/>
          </a:xfrm>
          <a:prstGeom prst="rect">
            <a:avLst/>
          </a:prstGeom>
        </p:spPr>
      </p:pic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DDA90433-551B-4B26-8575-C86BFFD27E0B}"/>
              </a:ext>
            </a:extLst>
          </p:cNvPr>
          <p:cNvSpPr txBox="1">
            <a:spLocks/>
          </p:cNvSpPr>
          <p:nvPr/>
        </p:nvSpPr>
        <p:spPr>
          <a:xfrm>
            <a:off x="1569720" y="682947"/>
            <a:ext cx="4389120" cy="533209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" indent="0">
              <a:buNone/>
            </a:pPr>
            <a:r>
              <a:rPr lang="en-US" sz="2100" b="1" dirty="0">
                <a:solidFill>
                  <a:srgbClr val="7030A0"/>
                </a:solidFill>
                <a:latin typeface="Calibri"/>
                <a:cs typeface="Calibri"/>
              </a:rPr>
              <a:t>Normal mode: 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ACin1 → Rectifier→ Inverter→ Load</a:t>
            </a:r>
            <a:endParaRPr lang="en-US" sz="2100">
              <a:solidFill>
                <a:schemeClr val="accent6">
                  <a:lumMod val="5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to </a:t>
            </a:r>
            <a:r>
              <a:rPr lang="en-US" sz="2100" dirty="0">
                <a:solidFill>
                  <a:srgbClr val="FFC000"/>
                </a:solidFill>
                <a:latin typeface="Calibri"/>
                <a:cs typeface="Calibri"/>
              </a:rPr>
              <a:t>bypass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(ACin2) through internal inverter PLL.</a:t>
            </a:r>
          </a:p>
          <a:p>
            <a:pPr marL="36195" indent="0">
              <a:buNone/>
            </a:pPr>
            <a:r>
              <a:rPr lang="en-US" sz="2100" b="1" dirty="0">
                <a:solidFill>
                  <a:srgbClr val="0070C0"/>
                </a:solidFill>
                <a:latin typeface="Calibri"/>
                <a:cs typeface="Calibri"/>
              </a:rPr>
              <a:t>On battery: 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Battery→ Inverter→ Load</a:t>
            </a:r>
            <a:endParaRPr lang="en-US" sz="2100">
              <a:solidFill>
                <a:schemeClr val="accent6">
                  <a:lumMod val="5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 case of </a:t>
            </a:r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power failure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 </a:t>
            </a:r>
          </a:p>
          <a:p>
            <a:pPr marL="379095" indent="-342900"/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 our measurements, no synchronization with ACin1 and ACin2.</a:t>
            </a:r>
          </a:p>
          <a:p>
            <a:pPr marL="36195" indent="0">
              <a:buNone/>
            </a:pPr>
            <a:r>
              <a:rPr lang="en-US" sz="2100" b="1" dirty="0">
                <a:solidFill>
                  <a:srgbClr val="FFC000"/>
                </a:solidFill>
                <a:latin typeface="Calibri"/>
                <a:cs typeface="Calibri"/>
              </a:rPr>
              <a:t>Static bypass: 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ACin2 → Switch → Load</a:t>
            </a:r>
            <a:endParaRPr lang="en-US" sz="2100">
              <a:solidFill>
                <a:schemeClr val="accent6">
                  <a:lumMod val="5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Switches </a:t>
            </a:r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automatically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to maintain power continuity in case of </a:t>
            </a:r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inverter failure.</a:t>
            </a:r>
          </a:p>
          <a:p>
            <a:pPr marL="36195" indent="0">
              <a:buNone/>
            </a:pP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36195" indent="0">
              <a:buNone/>
            </a:pP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FEFA36-671D-40BD-8815-28498D459BC7}"/>
              </a:ext>
            </a:extLst>
          </p:cNvPr>
          <p:cNvSpPr txBox="1"/>
          <p:nvPr/>
        </p:nvSpPr>
        <p:spPr>
          <a:xfrm>
            <a:off x="5707380" y="270891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ACin1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8DA84E-B360-4706-BD8F-40028962A6AA}"/>
              </a:ext>
            </a:extLst>
          </p:cNvPr>
          <p:cNvSpPr txBox="1"/>
          <p:nvPr/>
        </p:nvSpPr>
        <p:spPr>
          <a:xfrm>
            <a:off x="5718810" y="334899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ACin2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67A01B6F-B3B9-47D0-99D6-1196D487EEB3}"/>
              </a:ext>
            </a:extLst>
          </p:cNvPr>
          <p:cNvSpPr/>
          <p:nvPr/>
        </p:nvSpPr>
        <p:spPr>
          <a:xfrm>
            <a:off x="6412611" y="3215259"/>
            <a:ext cx="1332738" cy="17602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493335" y="6362378"/>
            <a:ext cx="2133600" cy="365125"/>
          </a:xfrm>
        </p:spPr>
        <p:txBody>
          <a:bodyPr/>
          <a:lstStyle/>
          <a:p>
            <a:r>
              <a:rPr lang="en-US" dirty="0"/>
              <a:t>24/0</a:t>
            </a:r>
            <a:r>
              <a:rPr lang="el-GR" dirty="0"/>
              <a:t>7</a:t>
            </a:r>
            <a:r>
              <a:rPr lang="en-US" dirty="0"/>
              <a:t>/2020</a:t>
            </a:r>
          </a:p>
        </p:txBody>
      </p:sp>
    </p:spTree>
    <p:extLst>
      <p:ext uri="{BB962C8B-B14F-4D97-AF65-F5344CB8AC3E}">
        <p14:creationId xmlns:p14="http://schemas.microsoft.com/office/powerpoint/2010/main" val="7148438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481"/>
            <a:ext cx="8185376" cy="680908"/>
          </a:xfrm>
        </p:spPr>
        <p:txBody>
          <a:bodyPr>
            <a:normAutofit/>
          </a:bodyPr>
          <a:lstStyle/>
          <a:p>
            <a:r>
              <a:rPr lang="en-US" dirty="0">
                <a:latin typeface="Calibri"/>
                <a:cs typeface="Calibri"/>
              </a:rPr>
              <a:t>UPS modes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70918" y="6356351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3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4FC69E86-33E7-4F02-9D99-B5CABD3F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870" y="1784074"/>
            <a:ext cx="4606290" cy="3429000"/>
          </a:xfrm>
          <a:prstGeom prst="rect">
            <a:avLst/>
          </a:prstGeom>
        </p:spPr>
      </p:pic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DDA90433-551B-4B26-8575-C86BFFD27E0B}"/>
              </a:ext>
            </a:extLst>
          </p:cNvPr>
          <p:cNvSpPr txBox="1">
            <a:spLocks/>
          </p:cNvSpPr>
          <p:nvPr/>
        </p:nvSpPr>
        <p:spPr>
          <a:xfrm>
            <a:off x="1569720" y="682947"/>
            <a:ext cx="4389120" cy="533209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" indent="0">
              <a:buNone/>
            </a:pPr>
            <a:r>
              <a:rPr lang="en-US" sz="2100" b="1" dirty="0">
                <a:solidFill>
                  <a:srgbClr val="7030A0"/>
                </a:solidFill>
                <a:latin typeface="Calibri"/>
                <a:cs typeface="Calibri"/>
              </a:rPr>
              <a:t>Normal mode: 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ACin1 → Rectifier→ Inverter→ Load</a:t>
            </a: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to </a:t>
            </a:r>
            <a:r>
              <a:rPr lang="en-US" sz="2100" dirty="0">
                <a:solidFill>
                  <a:srgbClr val="FFC000"/>
                </a:solidFill>
                <a:latin typeface="Calibri"/>
                <a:cs typeface="Calibri"/>
              </a:rPr>
              <a:t>bypass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(ACin2) through internal inverter PLL.</a:t>
            </a:r>
          </a:p>
          <a:p>
            <a:pPr marL="36195" indent="0">
              <a:buNone/>
            </a:pPr>
            <a:r>
              <a:rPr lang="en-US" sz="2100" b="1" dirty="0">
                <a:solidFill>
                  <a:srgbClr val="0070C0"/>
                </a:solidFill>
                <a:latin typeface="Calibri"/>
                <a:cs typeface="Calibri"/>
              </a:rPr>
              <a:t>On battery: 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Battery→ Inverter→ Load</a:t>
            </a: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 case of </a:t>
            </a:r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power failure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 </a:t>
            </a:r>
          </a:p>
          <a:p>
            <a:pPr marL="379095" indent="-342900"/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 our measurements, no synchronization with ACin1 and ACin2.</a:t>
            </a:r>
          </a:p>
          <a:p>
            <a:pPr marL="36195" indent="0">
              <a:buNone/>
            </a:pPr>
            <a:r>
              <a:rPr lang="en-US" sz="2100" b="1" dirty="0">
                <a:solidFill>
                  <a:srgbClr val="FFC000"/>
                </a:solidFill>
                <a:latin typeface="Calibri"/>
                <a:cs typeface="Calibri"/>
              </a:rPr>
              <a:t>Static bypass: 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ACin2 → Switch → Load</a:t>
            </a: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Switches </a:t>
            </a:r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automatically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to maintain power continuity in case of </a:t>
            </a:r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inverter failure.</a:t>
            </a:r>
          </a:p>
          <a:p>
            <a:pPr marL="36195" indent="0">
              <a:buNone/>
            </a:pPr>
            <a:r>
              <a:rPr lang="en-US" sz="2100" b="1" dirty="0">
                <a:solidFill>
                  <a:srgbClr val="C00000"/>
                </a:solidFill>
                <a:latin typeface="Calibri"/>
                <a:cs typeface="Calibri"/>
              </a:rPr>
              <a:t>Maintenance bypass: 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Acin2 → Load</a:t>
            </a:r>
            <a:endParaRPr lang="en-US" sz="2100" b="1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379095" indent="-342900"/>
            <a:r>
              <a:rPr lang="en-US" sz="21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Manual </a:t>
            </a:r>
            <a:r>
              <a:rPr lang="en-US" sz="21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action required.</a:t>
            </a:r>
          </a:p>
          <a:p>
            <a:pPr marL="36195" indent="0">
              <a:buNone/>
            </a:pPr>
            <a:endParaRPr lang="en-US" sz="21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FEFA36-671D-40BD-8815-28498D459BC7}"/>
              </a:ext>
            </a:extLst>
          </p:cNvPr>
          <p:cNvSpPr txBox="1"/>
          <p:nvPr/>
        </p:nvSpPr>
        <p:spPr>
          <a:xfrm>
            <a:off x="5707380" y="270891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ACin1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8DA84E-B360-4706-BD8F-40028962A6AA}"/>
              </a:ext>
            </a:extLst>
          </p:cNvPr>
          <p:cNvSpPr txBox="1"/>
          <p:nvPr/>
        </p:nvSpPr>
        <p:spPr>
          <a:xfrm>
            <a:off x="5718810" y="334899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ACin2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B5C0F00-B26A-4BFD-B154-33D05047F250}"/>
              </a:ext>
            </a:extLst>
          </p:cNvPr>
          <p:cNvSpPr/>
          <p:nvPr/>
        </p:nvSpPr>
        <p:spPr>
          <a:xfrm>
            <a:off x="6412611" y="3786759"/>
            <a:ext cx="1332738" cy="17602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4493335" y="6362378"/>
            <a:ext cx="2133600" cy="365125"/>
          </a:xfrm>
        </p:spPr>
        <p:txBody>
          <a:bodyPr/>
          <a:lstStyle/>
          <a:p>
            <a:r>
              <a:rPr lang="en-US" dirty="0"/>
              <a:t>24/0</a:t>
            </a:r>
            <a:r>
              <a:rPr lang="el-GR" dirty="0"/>
              <a:t>7</a:t>
            </a:r>
            <a:r>
              <a:rPr lang="en-US" dirty="0"/>
              <a:t>/2020</a:t>
            </a:r>
          </a:p>
        </p:txBody>
      </p:sp>
    </p:spTree>
    <p:extLst>
      <p:ext uri="{BB962C8B-B14F-4D97-AF65-F5344CB8AC3E}">
        <p14:creationId xmlns:p14="http://schemas.microsoft.com/office/powerpoint/2010/main" val="17883539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4E420D58-5394-4D8F-B36F-2FDE3EAA76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807" y="786767"/>
            <a:ext cx="3771900" cy="301752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481"/>
            <a:ext cx="8185376" cy="680908"/>
          </a:xfrm>
        </p:spPr>
        <p:txBody>
          <a:bodyPr>
            <a:normAutofit/>
          </a:bodyPr>
          <a:lstStyle/>
          <a:p>
            <a:r>
              <a:rPr lang="en-US" dirty="0">
                <a:latin typeface="Calibri"/>
                <a:cs typeface="Calibri"/>
              </a:rPr>
              <a:t>Spectra in all UPS modes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70918" y="6356351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3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847B1410-F071-4799-AF4E-2A8F0101D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6585" y="786767"/>
            <a:ext cx="3771900" cy="301752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4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1FCD96EF-3B3F-4AE3-A8D1-0CD262E630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2807" y="3719182"/>
            <a:ext cx="3771900" cy="301752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CCE393EF-C9F5-4CB4-B3F2-52DFAD3ADF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6585" y="3719182"/>
            <a:ext cx="3771900" cy="3017520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3621368" y="783772"/>
            <a:ext cx="1502334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mode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93241" y="786882"/>
            <a:ext cx="1191032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battery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77314" y="3719805"/>
            <a:ext cx="139044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bypass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32700" y="3722915"/>
            <a:ext cx="2112117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Maintenance bypass</a:t>
            </a:r>
          </a:p>
        </p:txBody>
      </p:sp>
      <p:sp>
        <p:nvSpPr>
          <p:cNvPr id="8" name="Curved Right Arrow 7"/>
          <p:cNvSpPr/>
          <p:nvPr/>
        </p:nvSpPr>
        <p:spPr>
          <a:xfrm>
            <a:off x="1934547" y="2388638"/>
            <a:ext cx="671804" cy="2332653"/>
          </a:xfrm>
          <a:prstGeom prst="curv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C459E6-C732-4D94-9D14-C9527203736E}"/>
              </a:ext>
            </a:extLst>
          </p:cNvPr>
          <p:cNvSpPr txBox="1"/>
          <p:nvPr/>
        </p:nvSpPr>
        <p:spPr>
          <a:xfrm rot="16200000">
            <a:off x="612514" y="3262801"/>
            <a:ext cx="219230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Change of spectrum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C459E6-C732-4D94-9D14-C9527203736E}"/>
              </a:ext>
            </a:extLst>
          </p:cNvPr>
          <p:cNvSpPr txBox="1"/>
          <p:nvPr/>
        </p:nvSpPr>
        <p:spPr>
          <a:xfrm>
            <a:off x="5195244" y="3987733"/>
            <a:ext cx="2393655" cy="3789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Noise from the mains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C459E6-C732-4D94-9D14-C9527203736E}"/>
              </a:ext>
            </a:extLst>
          </p:cNvPr>
          <p:cNvSpPr txBox="1"/>
          <p:nvPr/>
        </p:nvSpPr>
        <p:spPr>
          <a:xfrm>
            <a:off x="5084830" y="1210323"/>
            <a:ext cx="26144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Noise from the inverter</a:t>
            </a:r>
          </a:p>
        </p:txBody>
      </p:sp>
    </p:spTree>
    <p:extLst>
      <p:ext uri="{BB962C8B-B14F-4D97-AF65-F5344CB8AC3E}">
        <p14:creationId xmlns:p14="http://schemas.microsoft.com/office/powerpoint/2010/main" val="38921723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481"/>
            <a:ext cx="8185376" cy="680908"/>
          </a:xfrm>
        </p:spPr>
        <p:txBody>
          <a:bodyPr>
            <a:normAutofit/>
          </a:bodyPr>
          <a:lstStyle/>
          <a:p>
            <a:r>
              <a:rPr lang="en-US" dirty="0">
                <a:latin typeface="Calibri"/>
                <a:cs typeface="Calibri"/>
              </a:rPr>
              <a:t>Spectrogram in normal mode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70918" y="6356351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F01E3F9C-1BFF-421D-A5D4-242A04A2C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096" y="750170"/>
            <a:ext cx="6355681" cy="3380873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4493335" y="6362378"/>
            <a:ext cx="2133600" cy="365125"/>
          </a:xfrm>
        </p:spPr>
        <p:txBody>
          <a:bodyPr/>
          <a:lstStyle/>
          <a:p>
            <a:r>
              <a:rPr lang="en-US" dirty="0"/>
              <a:t>24/0</a:t>
            </a:r>
            <a:r>
              <a:rPr lang="el-GR" dirty="0"/>
              <a:t>7</a:t>
            </a:r>
            <a:r>
              <a:rPr lang="en-US" dirty="0"/>
              <a:t>/2020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9941F3-C8A9-4AC1-9BAB-4791F5B7F1BE}"/>
              </a:ext>
            </a:extLst>
          </p:cNvPr>
          <p:cNvSpPr txBox="1"/>
          <p:nvPr/>
        </p:nvSpPr>
        <p:spPr>
          <a:xfrm>
            <a:off x="5358728" y="760912"/>
            <a:ext cx="1502334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mode</a:t>
            </a:r>
          </a:p>
        </p:txBody>
      </p:sp>
    </p:spTree>
    <p:extLst>
      <p:ext uri="{BB962C8B-B14F-4D97-AF65-F5344CB8AC3E}">
        <p14:creationId xmlns:p14="http://schemas.microsoft.com/office/powerpoint/2010/main" val="32574199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481"/>
            <a:ext cx="8185376" cy="680908"/>
          </a:xfrm>
        </p:spPr>
        <p:txBody>
          <a:bodyPr>
            <a:normAutofit/>
          </a:bodyPr>
          <a:lstStyle/>
          <a:p>
            <a:r>
              <a:rPr lang="en-US" dirty="0">
                <a:latin typeface="Calibri"/>
                <a:cs typeface="Calibri"/>
              </a:rPr>
              <a:t>Spectrogram in normal mode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70918" y="6356351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F01E3F9C-1BFF-421D-A5D4-242A04A2C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096" y="750170"/>
            <a:ext cx="6355681" cy="3380873"/>
          </a:xfrm>
          <a:prstGeom prst="rect">
            <a:avLst/>
          </a:prstGeom>
        </p:spPr>
      </p:pic>
      <p:pic>
        <p:nvPicPr>
          <p:cNvPr id="3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9BF2EFA4-BA60-4EA9-A18D-6495AD86D6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6713" y="4073859"/>
            <a:ext cx="2743200" cy="2057400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  <p:pic>
        <p:nvPicPr>
          <p:cNvPr id="4" name="Picture 5" descr="A close up of a screen&#10;&#10;Description automatically generated">
            <a:extLst>
              <a:ext uri="{FF2B5EF4-FFF2-40B4-BE49-F238E27FC236}">
                <a16:creationId xmlns:a16="http://schemas.microsoft.com/office/drawing/2014/main" id="{D7A1FBD3-4C11-453C-A1D2-E39C58AE99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3317" y="4073859"/>
            <a:ext cx="2743200" cy="2057400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  <p:pic>
        <p:nvPicPr>
          <p:cNvPr id="6" name="Picture 8" descr="A picture containing air, group, flying, standing&#10;&#10;Description automatically generated">
            <a:extLst>
              <a:ext uri="{FF2B5EF4-FFF2-40B4-BE49-F238E27FC236}">
                <a16:creationId xmlns:a16="http://schemas.microsoft.com/office/drawing/2014/main" id="{DFF13F6C-91E8-4B31-BB15-AB3CEA2DEF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9920" y="4073859"/>
            <a:ext cx="2743200" cy="2057400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4493335" y="6362378"/>
            <a:ext cx="2133600" cy="365125"/>
          </a:xfrm>
        </p:spPr>
        <p:txBody>
          <a:bodyPr/>
          <a:lstStyle/>
          <a:p>
            <a:r>
              <a:rPr lang="en-US" dirty="0"/>
              <a:t>24/0</a:t>
            </a:r>
            <a:r>
              <a:rPr lang="el-GR" dirty="0"/>
              <a:t>7</a:t>
            </a:r>
            <a:r>
              <a:rPr lang="en-US" dirty="0"/>
              <a:t>/2020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9941F3-C8A9-4AC1-9BAB-4791F5B7F1BE}"/>
              </a:ext>
            </a:extLst>
          </p:cNvPr>
          <p:cNvSpPr txBox="1"/>
          <p:nvPr/>
        </p:nvSpPr>
        <p:spPr>
          <a:xfrm>
            <a:off x="5358728" y="760912"/>
            <a:ext cx="1502334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mode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4BCAAB-8461-4201-BFF8-4116A86F5A18}"/>
              </a:ext>
            </a:extLst>
          </p:cNvPr>
          <p:cNvSpPr txBox="1"/>
          <p:nvPr/>
        </p:nvSpPr>
        <p:spPr>
          <a:xfrm>
            <a:off x="3912638" y="3969942"/>
            <a:ext cx="4404048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Blip>
                <a:blip r:embed="rId7"/>
              </a:buBlip>
            </a:pP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Common jittering from the mains</a:t>
            </a:r>
            <a:endParaRPr lang="en-US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395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481"/>
            <a:ext cx="8185376" cy="680908"/>
          </a:xfrm>
        </p:spPr>
        <p:txBody>
          <a:bodyPr>
            <a:normAutofit/>
          </a:bodyPr>
          <a:lstStyle/>
          <a:p>
            <a:r>
              <a:rPr lang="en-US" dirty="0">
                <a:latin typeface="Calibri"/>
                <a:cs typeface="Calibri"/>
              </a:rPr>
              <a:t>Spectrograms in all UPS modes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70918" y="6356351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F01E3F9C-1BFF-421D-A5D4-242A04A2C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1" y="725806"/>
            <a:ext cx="4572601" cy="2752223"/>
          </a:xfrm>
          <a:prstGeom prst="rect">
            <a:avLst/>
          </a:prstGeom>
        </p:spPr>
      </p:pic>
      <p:pic>
        <p:nvPicPr>
          <p:cNvPr id="11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8EC954DC-13AC-4403-81C7-1A5889277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600" y="3440430"/>
            <a:ext cx="4572000" cy="2743200"/>
          </a:xfrm>
          <a:prstGeom prst="rect">
            <a:avLst/>
          </a:prstGeom>
        </p:spPr>
      </p:pic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4493335" y="6362378"/>
            <a:ext cx="2133600" cy="365125"/>
          </a:xfrm>
        </p:spPr>
        <p:txBody>
          <a:bodyPr/>
          <a:lstStyle/>
          <a:p>
            <a:r>
              <a:rPr lang="en-US" dirty="0"/>
              <a:t>24/0</a:t>
            </a:r>
            <a:r>
              <a:rPr lang="el-GR" dirty="0"/>
              <a:t>7</a:t>
            </a:r>
            <a:r>
              <a:rPr lang="en-US" dirty="0"/>
              <a:t>/2020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1D483B-4036-43F6-86C1-51D2C8191B8A}"/>
              </a:ext>
            </a:extLst>
          </p:cNvPr>
          <p:cNvSpPr txBox="1"/>
          <p:nvPr/>
        </p:nvSpPr>
        <p:spPr>
          <a:xfrm>
            <a:off x="3301328" y="756169"/>
            <a:ext cx="1502334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mode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7198C2-C475-4949-A358-5A82E25FA48F}"/>
              </a:ext>
            </a:extLst>
          </p:cNvPr>
          <p:cNvSpPr txBox="1"/>
          <p:nvPr/>
        </p:nvSpPr>
        <p:spPr>
          <a:xfrm>
            <a:off x="3231544" y="3477831"/>
            <a:ext cx="139044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bypass</a:t>
            </a:r>
          </a:p>
        </p:txBody>
      </p:sp>
      <p:pic>
        <p:nvPicPr>
          <p:cNvPr id="8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DF90A237-3D4D-4915-8FD7-FB7DFD87D8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2011" y="725806"/>
            <a:ext cx="4571398" cy="2746809"/>
          </a:xfrm>
          <a:prstGeom prst="rect">
            <a:avLst/>
          </a:prstGeom>
        </p:spPr>
      </p:pic>
      <p:pic>
        <p:nvPicPr>
          <p:cNvPr id="10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469BEABC-2537-4BEB-8BF0-59E5DD2393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1710" y="3440430"/>
            <a:ext cx="4572000" cy="27432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A0D6F78-7987-4671-B812-6BA8F8718FFE}"/>
              </a:ext>
            </a:extLst>
          </p:cNvPr>
          <p:cNvSpPr txBox="1"/>
          <p:nvPr/>
        </p:nvSpPr>
        <p:spPr>
          <a:xfrm>
            <a:off x="7370795" y="2368109"/>
            <a:ext cx="175648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Without synchronization with ACin1 &amp;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C7B42E-59A7-4FCF-AA66-5AB18C4D0FA1}"/>
              </a:ext>
            </a:extLst>
          </p:cNvPr>
          <p:cNvSpPr txBox="1"/>
          <p:nvPr/>
        </p:nvSpPr>
        <p:spPr>
          <a:xfrm>
            <a:off x="7624265" y="756169"/>
            <a:ext cx="1191032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battery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387CAF-CD95-4B56-8C77-02E93D6C371F}"/>
              </a:ext>
            </a:extLst>
          </p:cNvPr>
          <p:cNvSpPr txBox="1"/>
          <p:nvPr/>
        </p:nvSpPr>
        <p:spPr>
          <a:xfrm>
            <a:off x="7311381" y="3477831"/>
            <a:ext cx="2112117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Maintenance bypass</a:t>
            </a:r>
          </a:p>
        </p:txBody>
      </p:sp>
    </p:spTree>
    <p:extLst>
      <p:ext uri="{BB962C8B-B14F-4D97-AF65-F5344CB8AC3E}">
        <p14:creationId xmlns:p14="http://schemas.microsoft.com/office/powerpoint/2010/main" val="10047956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481"/>
            <a:ext cx="8185376" cy="680908"/>
          </a:xfrm>
        </p:spPr>
        <p:txBody>
          <a:bodyPr>
            <a:normAutofit/>
          </a:bodyPr>
          <a:lstStyle/>
          <a:p>
            <a:r>
              <a:rPr lang="en-US" dirty="0">
                <a:latin typeface="Calibri"/>
                <a:cs typeface="Calibri"/>
              </a:rPr>
              <a:t>Spectrograms in all UPS modes</a:t>
            </a:r>
            <a:endParaRPr lang="en-US" dirty="0">
              <a:ea typeface="+mj-lt"/>
              <a:cs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70918" y="6356351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3" name="Picture 3" descr="A picture containing clock&#10;&#10;Description automatically generated">
            <a:extLst>
              <a:ext uri="{FF2B5EF4-FFF2-40B4-BE49-F238E27FC236}">
                <a16:creationId xmlns:a16="http://schemas.microsoft.com/office/drawing/2014/main" id="{05BB73A7-CDA5-466C-9914-43C67C216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742" y="687268"/>
            <a:ext cx="3200400" cy="3200400"/>
          </a:xfrm>
          <a:prstGeom prst="rect">
            <a:avLst/>
          </a:prstGeom>
        </p:spPr>
      </p:pic>
      <p:pic>
        <p:nvPicPr>
          <p:cNvPr id="4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F4596A5D-690E-4059-9151-A5582AD70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7184" y="687268"/>
            <a:ext cx="3200400" cy="3200400"/>
          </a:xfrm>
          <a:prstGeom prst="rect">
            <a:avLst/>
          </a:prstGeom>
        </p:spPr>
      </p:pic>
      <p:pic>
        <p:nvPicPr>
          <p:cNvPr id="6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4A90E8B-B601-4BFB-940E-4EF8B42F5C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742" y="3657600"/>
            <a:ext cx="3200400" cy="3200400"/>
          </a:xfrm>
          <a:prstGeom prst="rect">
            <a:avLst/>
          </a:prstGeom>
        </p:spPr>
      </p:pic>
      <p:pic>
        <p:nvPicPr>
          <p:cNvPr id="9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C8785363-939C-469B-90BB-620A4E6C38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7184" y="3657600"/>
            <a:ext cx="3200400" cy="3200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16F4AD-24AC-4213-B099-E5E1ADF7E99E}"/>
              </a:ext>
            </a:extLst>
          </p:cNvPr>
          <p:cNvSpPr txBox="1"/>
          <p:nvPr/>
        </p:nvSpPr>
        <p:spPr>
          <a:xfrm>
            <a:off x="3883810" y="702285"/>
            <a:ext cx="1502334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mode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E4B3AD-9ED6-45B0-9D60-D4409D2DD210}"/>
              </a:ext>
            </a:extLst>
          </p:cNvPr>
          <p:cNvSpPr txBox="1"/>
          <p:nvPr/>
        </p:nvSpPr>
        <p:spPr>
          <a:xfrm>
            <a:off x="7452347" y="702285"/>
            <a:ext cx="1191032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battery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7C9402-6E04-4F3B-A46B-1F76AB6982B7}"/>
              </a:ext>
            </a:extLst>
          </p:cNvPr>
          <p:cNvSpPr txBox="1"/>
          <p:nvPr/>
        </p:nvSpPr>
        <p:spPr>
          <a:xfrm>
            <a:off x="3939756" y="3633769"/>
            <a:ext cx="139044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bypass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4A2A52-C5C4-45BC-91E9-C6551372846D}"/>
              </a:ext>
            </a:extLst>
          </p:cNvPr>
          <p:cNvSpPr txBox="1"/>
          <p:nvPr/>
        </p:nvSpPr>
        <p:spPr>
          <a:xfrm>
            <a:off x="6991806" y="3633769"/>
            <a:ext cx="2112117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Maintenance bypass</a:t>
            </a:r>
          </a:p>
        </p:txBody>
      </p:sp>
    </p:spTree>
    <p:extLst>
      <p:ext uri="{BB962C8B-B14F-4D97-AF65-F5344CB8AC3E}">
        <p14:creationId xmlns:p14="http://schemas.microsoft.com/office/powerpoint/2010/main" val="2421172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DB6DB12-A7F8-2089-1567-DB9046D2E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1376025" cy="1065742"/>
          </a:xfrm>
        </p:spPr>
        <p:txBody>
          <a:bodyPr/>
          <a:lstStyle/>
          <a:p>
            <a:r>
              <a:rPr lang="en-CH" dirty="0"/>
              <a:t>LHC observations: Power supply ripple</a:t>
            </a:r>
          </a:p>
        </p:txBody>
      </p: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45209698-3D0F-E299-35F1-9933FA680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764704"/>
            <a:ext cx="11664677" cy="4454100"/>
          </a:xfrm>
        </p:spPr>
        <p:txBody>
          <a:bodyPr/>
          <a:lstStyle/>
          <a:p>
            <a:r>
              <a:rPr lang="en-US" b="0" dirty="0">
                <a:solidFill>
                  <a:srgbClr val="2D9C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Low-frequency cluster </a:t>
            </a:r>
            <a:r>
              <a:rPr lang="en-US" b="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&amp;</a:t>
            </a:r>
            <a:r>
              <a:rPr lang="en-US" b="0" dirty="0">
                <a:solidFill>
                  <a:srgbClr val="0055A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 </a:t>
            </a:r>
            <a:r>
              <a:rPr lang="en-US" b="0" dirty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High-frequency cluster</a:t>
            </a:r>
            <a:r>
              <a:rPr lang="en-US" b="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:</a:t>
            </a:r>
          </a:p>
          <a:p>
            <a:pPr marL="514350" indent="-514350">
              <a:buClr>
                <a:schemeClr val="tx2">
                  <a:lumMod val="50000"/>
                </a:schemeClr>
              </a:buClr>
              <a:buFont typeface="+mj-lt"/>
              <a:buAutoNum type="romanUcPeriod"/>
            </a:pPr>
            <a:r>
              <a:rPr lang="en-US" b="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Multiple 50 Hz harmonics.</a:t>
            </a:r>
          </a:p>
          <a:p>
            <a:pPr marL="514350" indent="-514350">
              <a:buClr>
                <a:schemeClr val="tx2">
                  <a:lumMod val="50000"/>
                </a:schemeClr>
              </a:buClr>
              <a:buFont typeface="+mj-lt"/>
              <a:buAutoNum type="romanUcPeriod"/>
            </a:pPr>
            <a:r>
              <a:rPr lang="en-US" b="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Similar frequency modulation from the mains, with f-modulation amplitude proportional to the order of harmonic.</a:t>
            </a:r>
            <a:endParaRPr lang="en-US" b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899904-316C-7F8E-A9F0-87FE6FE91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365" y="2957087"/>
            <a:ext cx="5131249" cy="32918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12936F-2A9C-B828-29C4-6FEFF24E4F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721" y="2814444"/>
            <a:ext cx="3825917" cy="2633473"/>
          </a:xfrm>
          <a:prstGeom prst="rect">
            <a:avLst/>
          </a:prstGeom>
        </p:spPr>
      </p:pic>
      <p:sp>
        <p:nvSpPr>
          <p:cNvPr id="4" name="Google Shape;814;p50">
            <a:extLst>
              <a:ext uri="{FF2B5EF4-FFF2-40B4-BE49-F238E27FC236}">
                <a16:creationId xmlns:a16="http://schemas.microsoft.com/office/drawing/2014/main" id="{D9787CFB-02C1-CC2E-7819-9485BBC4338B}"/>
              </a:ext>
            </a:extLst>
          </p:cNvPr>
          <p:cNvSpPr txBox="1"/>
          <p:nvPr/>
        </p:nvSpPr>
        <p:spPr>
          <a:xfrm>
            <a:off x="4446543" y="2645371"/>
            <a:ext cx="2357437" cy="365653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 dirty="0">
                <a:solidFill>
                  <a:prstClr val="white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“High frequency cluster”</a:t>
            </a:r>
            <a:endParaRPr sz="16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Google Shape;815;p50">
            <a:extLst>
              <a:ext uri="{FF2B5EF4-FFF2-40B4-BE49-F238E27FC236}">
                <a16:creationId xmlns:a16="http://schemas.microsoft.com/office/drawing/2014/main" id="{21B5AA32-16FF-B1F6-8D8C-3A1CC3CD1AF8}"/>
              </a:ext>
            </a:extLst>
          </p:cNvPr>
          <p:cNvSpPr txBox="1"/>
          <p:nvPr/>
        </p:nvSpPr>
        <p:spPr>
          <a:xfrm>
            <a:off x="1946230" y="2648942"/>
            <a:ext cx="2343151" cy="358511"/>
          </a:xfrm>
          <a:prstGeom prst="rect">
            <a:avLst/>
          </a:prstGeom>
          <a:solidFill>
            <a:srgbClr val="0093BE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FFFF"/>
              </a:buClr>
              <a:buSzPts val="1200"/>
            </a:pPr>
            <a:r>
              <a:rPr lang="en-US" sz="1600" b="1" dirty="0">
                <a:solidFill>
                  <a:srgbClr val="FFFFFF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“Low frequency cluster”</a:t>
            </a:r>
            <a:endParaRPr sz="16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oogle Shape;816;p50">
            <a:extLst>
              <a:ext uri="{FF2B5EF4-FFF2-40B4-BE49-F238E27FC236}">
                <a16:creationId xmlns:a16="http://schemas.microsoft.com/office/drawing/2014/main" id="{C8F737EA-8F73-B1E0-5BAD-EB47E775BA08}"/>
              </a:ext>
            </a:extLst>
          </p:cNvPr>
          <p:cNvSpPr txBox="1"/>
          <p:nvPr/>
        </p:nvSpPr>
        <p:spPr>
          <a:xfrm>
            <a:off x="7741223" y="5447918"/>
            <a:ext cx="3315415" cy="604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 Hz in the beam, normalized</a:t>
            </a:r>
            <a:endParaRPr lang="en-US" sz="9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 Hz mains</a:t>
            </a:r>
            <a:endParaRPr dirty="0">
              <a:solidFill>
                <a:srgbClr val="808080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2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Double-click to edit"/>
          <p:cNvSpPr txBox="1">
            <a:spLocks noGrp="1"/>
          </p:cNvSpPr>
          <p:nvPr>
            <p:ph type="body" idx="1"/>
          </p:nvPr>
        </p:nvSpPr>
        <p:spPr>
          <a:xfrm>
            <a:off x="338919" y="908720"/>
            <a:ext cx="11376025" cy="563170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b="0" dirty="0"/>
              <a:t>Second MD:</a:t>
            </a:r>
          </a:p>
          <a:p>
            <a:pPr marL="720899" lvl="1" indent="-342900">
              <a:buFont typeface="Wingdings" pitchFamily="2" charset="2"/>
              <a:buChar char="§"/>
            </a:pPr>
            <a:r>
              <a:rPr lang="en-US" sz="2100" dirty="0"/>
              <a:t>At top energy so that the 8 kHz cluster is clearly visible.</a:t>
            </a:r>
          </a:p>
          <a:p>
            <a:pPr marL="720899" lvl="1" indent="-342900">
              <a:buFont typeface="Wingdings" pitchFamily="2" charset="2"/>
              <a:buChar char="§"/>
            </a:pPr>
            <a:r>
              <a:rPr lang="en-US" sz="2100" dirty="0"/>
              <a:t>With 3 trains of 48 bunches to have a symmetrical filling scheme.</a:t>
            </a:r>
          </a:p>
          <a:p>
            <a:pPr marL="720899" lvl="1" indent="-342900">
              <a:buFont typeface="Wingdings" pitchFamily="2" charset="2"/>
              <a:buChar char="§"/>
            </a:pPr>
            <a:r>
              <a:rPr lang="en-US" sz="2000" b="0" dirty="0"/>
              <a:t>UPS in SR4 </a:t>
            </a:r>
            <a:r>
              <a:rPr lang="en-US" sz="2000" dirty="0"/>
              <a:t>switched twice to battery mode and back to nominal operation</a:t>
            </a:r>
            <a:endParaRPr lang="en-GB" sz="2000" b="0" dirty="0"/>
          </a:p>
          <a:p>
            <a:pPr marL="720899" lvl="1" indent="-342900">
              <a:buFont typeface="Wingdings" pitchFamily="2" charset="2"/>
              <a:buChar char="§"/>
            </a:pPr>
            <a:endParaRPr lang="en-US" sz="2100" dirty="0"/>
          </a:p>
          <a:p>
            <a:pPr marL="720899" lvl="1" indent="-342900">
              <a:buFont typeface="Wingdings" pitchFamily="2" charset="2"/>
              <a:buChar char="§"/>
            </a:pPr>
            <a:endParaRPr lang="en-GB" sz="2100" b="0" dirty="0"/>
          </a:p>
          <a:p>
            <a:endParaRPr lang="en-GB" sz="2400" b="0" dirty="0"/>
          </a:p>
          <a:p>
            <a:endParaRPr lang="en-GB" sz="2400" b="0" dirty="0"/>
          </a:p>
        </p:txBody>
      </p:sp>
      <p:sp>
        <p:nvSpPr>
          <p:cNvPr id="2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40</a:t>
            </a:fld>
            <a:endParaRPr/>
          </a:p>
        </p:txBody>
      </p:sp>
      <p:sp>
        <p:nvSpPr>
          <p:cNvPr id="287" name="MD over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MD overview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45EE90-E2AB-45F5-E788-C7C4591CB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03" y="2636912"/>
            <a:ext cx="3927273" cy="36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04C489-AC9C-09AA-9917-A2EFDE215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363" y="2636912"/>
            <a:ext cx="3927273" cy="36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C92C81-5377-4BC5-350F-04F710CD5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6523" y="2636912"/>
            <a:ext cx="3927273" cy="360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36C578-F1CB-17B2-661A-A15A43C8723E}"/>
              </a:ext>
            </a:extLst>
          </p:cNvPr>
          <p:cNvSpPr txBox="1"/>
          <p:nvPr/>
        </p:nvSpPr>
        <p:spPr>
          <a:xfrm>
            <a:off x="839416" y="2868297"/>
            <a:ext cx="504056" cy="307777"/>
          </a:xfrm>
          <a:prstGeom prst="rect">
            <a:avLst/>
          </a:prstGeom>
          <a:solidFill>
            <a:srgbClr val="0432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dirty="0">
                <a:solidFill>
                  <a:schemeClr val="bg1"/>
                </a:solidFill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3982101336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Double-click to edit"/>
          <p:cNvSpPr txBox="1">
            <a:spLocks noGrp="1"/>
          </p:cNvSpPr>
          <p:nvPr>
            <p:ph type="body" idx="1"/>
          </p:nvPr>
        </p:nvSpPr>
        <p:spPr>
          <a:xfrm>
            <a:off x="338919" y="908720"/>
            <a:ext cx="11376025" cy="563170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/>
              <a:t>2 MDs (July &amp; November)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/>
              <a:t>First MD: </a:t>
            </a:r>
          </a:p>
          <a:p>
            <a:pPr marL="720899" lvl="1" indent="-342900">
              <a:buFont typeface="Arial" panose="020B0604020202020204" pitchFamily="34" charset="0"/>
              <a:buChar char="•"/>
            </a:pPr>
            <a:r>
              <a:rPr lang="en-US" sz="2100" dirty="0"/>
              <a:t>at injection, with 6 pilots and then 4 nominals</a:t>
            </a:r>
          </a:p>
          <a:p>
            <a:pPr marL="720899" lvl="1" indent="-342900">
              <a:buFont typeface="Arial" panose="020B0604020202020204" pitchFamily="34" charset="0"/>
              <a:buChar char="•"/>
            </a:pPr>
            <a:r>
              <a:rPr lang="en-US" sz="2100" dirty="0"/>
              <a:t>UPS modifications from EN/EL: </a:t>
            </a:r>
          </a:p>
          <a:p>
            <a:pPr marL="1105200" lvl="2" indent="-457200">
              <a:buFont typeface="+mj-lt"/>
              <a:buAutoNum type="arabicPeriod"/>
            </a:pPr>
            <a:r>
              <a:rPr lang="en-US" sz="1900" b="0" dirty="0"/>
              <a:t>First, </a:t>
            </a:r>
            <a:r>
              <a:rPr lang="en-GB" sz="1900" b="0" dirty="0"/>
              <a:t>EZS1/45X and EZS11/45X (in cascade) in UX45 </a:t>
            </a:r>
            <a:r>
              <a:rPr lang="en-GB" sz="1900" b="0" dirty="0">
                <a:solidFill>
                  <a:srgbClr val="FF0000"/>
                </a:solidFill>
              </a:rPr>
              <a:t>(access needed) </a:t>
            </a:r>
            <a:r>
              <a:rPr lang="en-GB" sz="1900" b="0" dirty="0"/>
              <a:t>switched from </a:t>
            </a:r>
            <a:r>
              <a:rPr lang="en-GB" sz="1900" dirty="0"/>
              <a:t>“nominal” configuration to “manual bypass” </a:t>
            </a:r>
            <a:r>
              <a:rPr lang="en-GB" sz="1900" b="0" dirty="0"/>
              <a:t>and then back to “nominal”. </a:t>
            </a:r>
            <a:r>
              <a:rPr lang="en-GB" sz="1900" b="0" u="sng" dirty="0"/>
              <a:t>Not possible to switch to “battery mode” without remote control.</a:t>
            </a:r>
          </a:p>
          <a:p>
            <a:pPr marL="1314900" lvl="3" indent="-342900"/>
            <a:r>
              <a:rPr lang="en-GB" sz="1900" b="0" dirty="0"/>
              <a:t>UPS connected to (H. Timko): ADT, racks for klystrons, LLRF crates for cavity control and longitudinal diagnostics in UX45.</a:t>
            </a:r>
            <a:endParaRPr lang="en-GB" sz="1900" dirty="0"/>
          </a:p>
          <a:p>
            <a:pPr marL="1105200" lvl="2" indent="-457200">
              <a:buFont typeface="+mj-lt"/>
              <a:buAutoNum type="arabicPeriod"/>
            </a:pPr>
            <a:r>
              <a:rPr lang="en-GB" sz="1900" b="0" dirty="0"/>
              <a:t>Then, EBS11/4R in SR4 </a:t>
            </a:r>
            <a:r>
              <a:rPr lang="en-GB" sz="1900" b="0" dirty="0">
                <a:solidFill>
                  <a:srgbClr val="00B050"/>
                </a:solidFill>
              </a:rPr>
              <a:t>(no access needed) </a:t>
            </a:r>
            <a:r>
              <a:rPr lang="en-GB" sz="1900" b="0" dirty="0"/>
              <a:t>switched from “nominal” configuration to </a:t>
            </a:r>
            <a:r>
              <a:rPr lang="en-GB" sz="1900" dirty="0"/>
              <a:t>“battery”, “static bypass”, “manual bypass”</a:t>
            </a:r>
            <a:r>
              <a:rPr lang="en-GB" sz="1900" b="0" dirty="0"/>
              <a:t> and back to “nominal”. </a:t>
            </a:r>
          </a:p>
          <a:p>
            <a:pPr marL="1314900" lvl="3" indent="-342900"/>
            <a:r>
              <a:rPr lang="en-GB" sz="1900" b="0" dirty="0"/>
              <a:t>UPS connected to (H. Timko): ADT</a:t>
            </a:r>
            <a:r>
              <a:rPr lang="en-GB" sz="1900" dirty="0"/>
              <a:t>, </a:t>
            </a:r>
            <a:r>
              <a:rPr lang="en-GB" sz="1900" b="0" dirty="0"/>
              <a:t>LHC beam control (RF frequency generation, beam phase loop, synchronisation etc.), longitudinal diagnostics in SR4 (APWL, beam spectra, longitudinal </a:t>
            </a:r>
            <a:r>
              <a:rPr lang="en-GB" sz="1900" b="0" dirty="0" err="1"/>
              <a:t>ObsBox</a:t>
            </a:r>
            <a:r>
              <a:rPr lang="en-GB" sz="1900" b="0" dirty="0"/>
              <a:t>)</a:t>
            </a:r>
          </a:p>
          <a:p>
            <a:pPr marL="0" lvl="1" indent="0">
              <a:buNone/>
            </a:pPr>
            <a:endParaRPr lang="en-GB" sz="2400" b="0" dirty="0"/>
          </a:p>
          <a:p>
            <a:endParaRPr lang="en-GB" sz="2400" b="0" dirty="0"/>
          </a:p>
          <a:p>
            <a:endParaRPr lang="en-GB" sz="2400" b="0" dirty="0"/>
          </a:p>
        </p:txBody>
      </p:sp>
      <p:sp>
        <p:nvSpPr>
          <p:cNvPr id="2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41</a:t>
            </a:fld>
            <a:endParaRPr/>
          </a:p>
        </p:txBody>
      </p:sp>
      <p:sp>
        <p:nvSpPr>
          <p:cNvPr id="287" name="MD over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MD overview</a:t>
            </a:r>
          </a:p>
        </p:txBody>
      </p:sp>
    </p:spTree>
    <p:extLst>
      <p:ext uri="{BB962C8B-B14F-4D97-AF65-F5344CB8AC3E}">
        <p14:creationId xmlns:p14="http://schemas.microsoft.com/office/powerpoint/2010/main" val="2290144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87" y="106892"/>
            <a:ext cx="11376026" cy="1065744"/>
          </a:xfrm>
        </p:spPr>
        <p:txBody>
          <a:bodyPr/>
          <a:lstStyle/>
          <a:p>
            <a:r>
              <a:rPr lang="en-CH" dirty="0"/>
              <a:t>LHC observations: Power supply ripple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5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048ED3-EBDA-65D1-F98F-85F595B0D3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140" y="2997312"/>
            <a:ext cx="4445826" cy="32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07A387-985E-EF43-7619-8E2CFDC421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950" y="2997312"/>
            <a:ext cx="4445826" cy="324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B4676F4F-50E9-5DCD-879D-23FB58EB92AC}"/>
              </a:ext>
            </a:extLst>
          </p:cNvPr>
          <p:cNvSpPr txBox="1">
            <a:spLocks/>
          </p:cNvSpPr>
          <p:nvPr/>
        </p:nvSpPr>
        <p:spPr>
          <a:xfrm>
            <a:off x="338925" y="777841"/>
            <a:ext cx="11853075" cy="3937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200" b="0" dirty="0"/>
              <a:t>Origin of high-frequency 8 kHz cluster is</a:t>
            </a:r>
            <a:r>
              <a:rPr lang="en-CH" sz="2200" dirty="0">
                <a:solidFill>
                  <a:srgbClr val="FFC000"/>
                </a:solidFill>
              </a:rPr>
              <a:t> </a:t>
            </a:r>
            <a:r>
              <a:rPr lang="en-CH" sz="2200" dirty="0">
                <a:solidFill>
                  <a:srgbClr val="FF0000"/>
                </a:solidFill>
              </a:rPr>
              <a:t>not understood</a:t>
            </a:r>
            <a:r>
              <a:rPr lang="en-CH" sz="2200" b="0" dirty="0"/>
              <a:t>: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Clear </a:t>
            </a:r>
            <a:r>
              <a:rPr lang="en-CH" sz="2000" dirty="0"/>
              <a:t>amplitude increase at the end of the ramp </a:t>
            </a:r>
            <a:r>
              <a:rPr lang="en-CH" sz="2000" b="0" dirty="0"/>
              <a:t>when reaching 6.8 TeV. 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Sensitivity to tune trims consistent with dipolar excitations.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Significantly attenuated amplitude during p-p ref Run (2.68 TeV).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Impact on performance is unclear, reproducible fill-by-fill.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endParaRPr lang="en-CH" sz="2000" b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0F31B0-BCA7-7D1F-6D64-2280E9C8BB52}"/>
              </a:ext>
            </a:extLst>
          </p:cNvPr>
          <p:cNvSpPr txBox="1"/>
          <p:nvPr/>
        </p:nvSpPr>
        <p:spPr>
          <a:xfrm>
            <a:off x="1419034" y="2997312"/>
            <a:ext cx="1058927" cy="27699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sz="1200" b="1" dirty="0">
                <a:solidFill>
                  <a:schemeClr val="tx1"/>
                </a:solidFill>
              </a:rPr>
              <a:t>Nominal fill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58EB2A-D119-09F7-0D11-DB74D775BDB1}"/>
              </a:ext>
            </a:extLst>
          </p:cNvPr>
          <p:cNvSpPr txBox="1"/>
          <p:nvPr/>
        </p:nvSpPr>
        <p:spPr>
          <a:xfrm>
            <a:off x="6327140" y="2997312"/>
            <a:ext cx="1058927" cy="27699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p</a:t>
            </a:r>
            <a:r>
              <a:rPr lang="en-CH" sz="1200" b="1" dirty="0">
                <a:solidFill>
                  <a:schemeClr val="tx1"/>
                </a:solidFill>
              </a:rPr>
              <a:t>-p ref</a:t>
            </a:r>
          </a:p>
        </p:txBody>
      </p:sp>
    </p:spTree>
    <p:extLst>
      <p:ext uri="{BB962C8B-B14F-4D97-AF65-F5344CB8AC3E}">
        <p14:creationId xmlns:p14="http://schemas.microsoft.com/office/powerpoint/2010/main" val="123239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114A4D57-014D-0CE6-C7B6-5C9979686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013" y="642938"/>
            <a:ext cx="11684001" cy="5189454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200" b="0" dirty="0"/>
              <a:t>Emittance growth mechanism at injection </a:t>
            </a:r>
            <a:r>
              <a:rPr lang="en-CH" sz="2200" dirty="0">
                <a:solidFill>
                  <a:srgbClr val="FF0000"/>
                </a:solidFill>
              </a:rPr>
              <a:t>not fully understood</a:t>
            </a:r>
            <a:r>
              <a:rPr lang="en-CH" sz="2200" b="0" dirty="0">
                <a:solidFill>
                  <a:srgbClr val="FF0000"/>
                </a:solidFill>
              </a:rPr>
              <a:t>:</a:t>
            </a:r>
          </a:p>
          <a:p>
            <a:pPr marL="366712" lvl="1" indent="0">
              <a:spcBef>
                <a:spcPts val="1500"/>
              </a:spcBef>
              <a:buNone/>
            </a:pPr>
            <a:endParaRPr lang="en-US" sz="1900" dirty="0"/>
          </a:p>
          <a:p>
            <a:pPr marL="0" indent="0">
              <a:spcBef>
                <a:spcPts val="1500"/>
              </a:spcBef>
              <a:buNone/>
            </a:pPr>
            <a:endParaRPr lang="en-CH" sz="1900" b="0" dirty="0"/>
          </a:p>
          <a:p>
            <a:pPr marL="366712" lvl="1" indent="0">
              <a:spcBef>
                <a:spcPts val="1500"/>
              </a:spcBef>
              <a:buNone/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574" y="116632"/>
            <a:ext cx="11376026" cy="1065744"/>
          </a:xfrm>
        </p:spPr>
        <p:txBody>
          <a:bodyPr/>
          <a:lstStyle/>
          <a:p>
            <a:r>
              <a:rPr lang="en-CH" dirty="0"/>
              <a:t>LHC observations: Emittance growth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6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EB2248-6306-50F3-6354-FBB89056DC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11588" y="1534363"/>
            <a:ext cx="7768824" cy="385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8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7</a:t>
            </a:fld>
            <a:endParaRPr lang="en-CH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114A4D57-014D-0CE6-C7B6-5C9979686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013" y="642938"/>
            <a:ext cx="11684001" cy="5189454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200" b="0" dirty="0"/>
              <a:t>Emittance growth mechanism at injection </a:t>
            </a:r>
            <a:r>
              <a:rPr lang="en-CH" sz="2200" dirty="0">
                <a:solidFill>
                  <a:srgbClr val="FF0000"/>
                </a:solidFill>
              </a:rPr>
              <a:t>not fully understood</a:t>
            </a:r>
            <a:r>
              <a:rPr lang="en-CH" sz="2200" b="0" dirty="0">
                <a:solidFill>
                  <a:srgbClr val="FF0000"/>
                </a:solidFill>
              </a:rPr>
              <a:t>:</a:t>
            </a:r>
          </a:p>
          <a:p>
            <a:pPr marL="366712" lvl="1" indent="0">
              <a:spcBef>
                <a:spcPts val="1500"/>
              </a:spcBef>
              <a:buNone/>
            </a:pPr>
            <a:endParaRPr lang="en-US" sz="1900" dirty="0"/>
          </a:p>
          <a:p>
            <a:pPr marL="0" indent="0">
              <a:spcBef>
                <a:spcPts val="1500"/>
              </a:spcBef>
              <a:buNone/>
            </a:pPr>
            <a:endParaRPr lang="en-CH" sz="1900" b="0" dirty="0"/>
          </a:p>
          <a:p>
            <a:pPr marL="366712" lvl="1" indent="0">
              <a:spcBef>
                <a:spcPts val="1500"/>
              </a:spcBef>
              <a:buNone/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EB2248-6306-50F3-6354-FBB89056DC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534363"/>
            <a:ext cx="7772400" cy="3859024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86AE5BA0-9103-65BF-DF87-511F187A0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574" y="116632"/>
            <a:ext cx="11376026" cy="1065744"/>
          </a:xfrm>
        </p:spPr>
        <p:txBody>
          <a:bodyPr/>
          <a:lstStyle/>
          <a:p>
            <a:r>
              <a:rPr lang="en-CH" dirty="0"/>
              <a:t>LHC observations: Emittance growth at injection</a:t>
            </a:r>
          </a:p>
        </p:txBody>
      </p:sp>
    </p:spTree>
    <p:extLst>
      <p:ext uri="{BB962C8B-B14F-4D97-AF65-F5344CB8AC3E}">
        <p14:creationId xmlns:p14="http://schemas.microsoft.com/office/powerpoint/2010/main" val="2198833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F9909A3-2E32-D36E-10DB-E34CCD67D8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016" y="4190400"/>
            <a:ext cx="2433803" cy="2160000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95249914-D5C6-FD11-B045-CCC7B7264FC9}"/>
              </a:ext>
            </a:extLst>
          </p:cNvPr>
          <p:cNvSpPr txBox="1">
            <a:spLocks/>
          </p:cNvSpPr>
          <p:nvPr/>
        </p:nvSpPr>
        <p:spPr>
          <a:xfrm>
            <a:off x="100801" y="644400"/>
            <a:ext cx="11275226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200" b="0" dirty="0"/>
              <a:t>Emittance growth mechanism at injection </a:t>
            </a:r>
            <a:r>
              <a:rPr lang="en-CH" sz="2200" dirty="0">
                <a:solidFill>
                  <a:srgbClr val="FF0000"/>
                </a:solidFill>
              </a:rPr>
              <a:t>not fully understood</a:t>
            </a:r>
            <a:r>
              <a:rPr lang="en-CH" sz="2200" b="0" dirty="0">
                <a:solidFill>
                  <a:srgbClr val="FFC000"/>
                </a:solidFill>
              </a:rPr>
              <a:t>.</a:t>
            </a:r>
            <a:endParaRPr lang="en-US" sz="22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22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8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7C6A6A-A911-DCB2-0E73-67AF50101B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6034" y="1213138"/>
            <a:ext cx="5963441" cy="26734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27753F-0F3F-A8C0-E683-DAF17AAE01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8611" y="4190109"/>
            <a:ext cx="2893585" cy="2160000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E98A34A-3A21-0F09-1C45-E3121099B7A5}"/>
              </a:ext>
            </a:extLst>
          </p:cNvPr>
          <p:cNvSpPr txBox="1">
            <a:spLocks/>
          </p:cNvSpPr>
          <p:nvPr/>
        </p:nvSpPr>
        <p:spPr>
          <a:xfrm>
            <a:off x="100013" y="642938"/>
            <a:ext cx="11684001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br>
              <a:rPr lang="en-CH" sz="1900" b="0" dirty="0"/>
            </a:b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858C78-11D5-7CAE-2F65-E5300F69F101}"/>
              </a:ext>
            </a:extLst>
          </p:cNvPr>
          <p:cNvSpPr txBox="1"/>
          <p:nvPr/>
        </p:nvSpPr>
        <p:spPr>
          <a:xfrm>
            <a:off x="6286936" y="3813534"/>
            <a:ext cx="2947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b="1" dirty="0"/>
              <a:t>o</a:t>
            </a:r>
            <a:r>
              <a:rPr lang="en-CH" sz="1000" dirty="0"/>
              <a:t> Measured emittance growth for</a:t>
            </a:r>
            <a:r>
              <a:rPr lang="en-CH" sz="1000" b="1" dirty="0">
                <a:solidFill>
                  <a:srgbClr val="00B0F0"/>
                </a:solidFill>
              </a:rPr>
              <a:t> </a:t>
            </a:r>
            <a:r>
              <a:rPr lang="en-CH" sz="10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CH" sz="1000" b="1" dirty="0">
                <a:solidFill>
                  <a:srgbClr val="00B0F0"/>
                </a:solidFill>
              </a:rPr>
              <a:t> </a:t>
            </a:r>
            <a:r>
              <a:rPr lang="en-CH" sz="1000" dirty="0"/>
              <a:t>&amp;</a:t>
            </a:r>
            <a:r>
              <a:rPr lang="en-CH" sz="1000" dirty="0">
                <a:solidFill>
                  <a:srgbClr val="7030A0"/>
                </a:solidFill>
              </a:rPr>
              <a:t> </a:t>
            </a:r>
            <a:r>
              <a:rPr lang="en-CH" sz="1000" b="1" dirty="0">
                <a:solidFill>
                  <a:srgbClr val="7030A0"/>
                </a:solidFill>
              </a:rPr>
              <a:t>V</a:t>
            </a:r>
          </a:p>
          <a:p>
            <a:r>
              <a:rPr lang="en-CH" sz="1000" b="1" dirty="0"/>
              <a:t>x</a:t>
            </a:r>
            <a:r>
              <a:rPr lang="en-CH" sz="1000" dirty="0"/>
              <a:t> IBS model emittance growth for </a:t>
            </a:r>
            <a:r>
              <a:rPr lang="en-CH" sz="10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CH" sz="1000" b="1" dirty="0">
                <a:solidFill>
                  <a:srgbClr val="7030A0"/>
                </a:solidFill>
              </a:rPr>
              <a:t> </a:t>
            </a:r>
            <a:r>
              <a:rPr lang="en-CH" sz="1000" dirty="0"/>
              <a:t>&amp; </a:t>
            </a:r>
            <a:r>
              <a:rPr lang="en-CH" sz="1000" b="1" dirty="0">
                <a:solidFill>
                  <a:srgbClr val="7030A0"/>
                </a:solidFill>
              </a:rPr>
              <a:t>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5A3DD5-7F9A-3AFB-01B6-92F7D72CB357}"/>
              </a:ext>
            </a:extLst>
          </p:cNvPr>
          <p:cNvSpPr txBox="1"/>
          <p:nvPr/>
        </p:nvSpPr>
        <p:spPr>
          <a:xfrm>
            <a:off x="9162883" y="3860504"/>
            <a:ext cx="2630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000" b="1" dirty="0"/>
              <a:t>Emittance growth in H with unknown origin after subtracting IBS contribution</a:t>
            </a:r>
            <a:endParaRPr lang="en-CH" sz="1000" b="1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58D6DD-45AB-3B1D-7593-FA39D708E128}"/>
              </a:ext>
            </a:extLst>
          </p:cNvPr>
          <p:cNvSpPr txBox="1"/>
          <p:nvPr/>
        </p:nvSpPr>
        <p:spPr>
          <a:xfrm>
            <a:off x="10146124" y="651829"/>
            <a:ext cx="1505708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M</a:t>
            </a:r>
            <a:r>
              <a:rPr lang="en-CH" sz="1200" dirty="0">
                <a:solidFill>
                  <a:srgbClr val="000000"/>
                </a:solidFill>
              </a:rPr>
              <a:t>ax.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9051"/>
                </a:solidFill>
              </a:rPr>
              <a:t>-20%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432FF"/>
                </a:solidFill>
              </a:rPr>
              <a:t>-60% brightness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B0F0"/>
                </a:solidFill>
              </a:rPr>
              <a:t>Measurements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D6560F-AD95-149D-8664-92F5C7BB003E}"/>
              </a:ext>
            </a:extLst>
          </p:cNvPr>
          <p:cNvSpPr txBox="1"/>
          <p:nvPr/>
        </p:nvSpPr>
        <p:spPr>
          <a:xfrm>
            <a:off x="6298684" y="1228983"/>
            <a:ext cx="1664145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IBS + 0.2 </a:t>
            </a:r>
            <a:r>
              <a:rPr lang="el-GR" sz="1400" b="1" dirty="0">
                <a:solidFill>
                  <a:srgbClr val="000000"/>
                </a:solidFill>
              </a:rPr>
              <a:t>μ</a:t>
            </a:r>
            <a:r>
              <a:rPr lang="en-US" sz="1400" b="1" dirty="0">
                <a:solidFill>
                  <a:srgbClr val="000000"/>
                </a:solidFill>
              </a:rPr>
              <a:t>m/h</a:t>
            </a:r>
            <a:endParaRPr lang="en-CH" sz="1400" b="1" dirty="0">
              <a:solidFill>
                <a:srgbClr val="00B0F0"/>
              </a:solidFill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6740A0F8-909B-9B2F-29C1-64A925B1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574" y="116632"/>
            <a:ext cx="11376026" cy="1065744"/>
          </a:xfrm>
        </p:spPr>
        <p:txBody>
          <a:bodyPr/>
          <a:lstStyle/>
          <a:p>
            <a:r>
              <a:rPr lang="en-CH" dirty="0"/>
              <a:t>LHC observations: Emittance growth at injection</a:t>
            </a: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2533A187-D145-0383-EA81-0CD9183C2F84}"/>
              </a:ext>
            </a:extLst>
          </p:cNvPr>
          <p:cNvSpPr txBox="1">
            <a:spLocks/>
          </p:cNvSpPr>
          <p:nvPr/>
        </p:nvSpPr>
        <p:spPr>
          <a:xfrm>
            <a:off x="36174" y="828182"/>
            <a:ext cx="5918609" cy="59131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itchFamily="2" charset="2"/>
              <a:buChar char="§"/>
            </a:pPr>
            <a:endParaRPr lang="en-CH" sz="1900" u="sng" dirty="0"/>
          </a:p>
          <a:p>
            <a:pPr lvl="1">
              <a:lnSpc>
                <a:spcPts val="1700"/>
              </a:lnSpc>
              <a:buFont typeface="Wingdings" pitchFamily="2" charset="2"/>
              <a:buChar char="§"/>
            </a:pPr>
            <a:r>
              <a:rPr lang="en-CH" sz="1900" dirty="0">
                <a:solidFill>
                  <a:srgbClr val="000000"/>
                </a:solidFill>
              </a:rPr>
              <a:t>Comparison of measured emittance growth &amp; bunch length evolution against theoretical IBS model.</a:t>
            </a:r>
            <a:endParaRPr lang="en-CH" sz="1900" u="sng" dirty="0"/>
          </a:p>
          <a:p>
            <a:pPr marL="366712" lvl="1" indent="0">
              <a:lnSpc>
                <a:spcPts val="1700"/>
              </a:lnSpc>
              <a:buFont typeface="Arial" panose="020B0604020202020204" pitchFamily="34" charset="0"/>
              <a:buNone/>
            </a:pPr>
            <a:r>
              <a:rPr lang="en-CH" sz="1900" u="sng" dirty="0"/>
              <a:t>Horizontal plane: </a:t>
            </a:r>
          </a:p>
          <a:p>
            <a:pPr lvl="2">
              <a:lnSpc>
                <a:spcPts val="1700"/>
              </a:lnSpc>
            </a:pPr>
            <a:r>
              <a:rPr lang="en-US" sz="1900" dirty="0"/>
              <a:t>Systematically larger in </a:t>
            </a:r>
            <a:r>
              <a:rPr lang="en-US" sz="1900" dirty="0">
                <a:solidFill>
                  <a:srgbClr val="0432FF"/>
                </a:solidFill>
              </a:rPr>
              <a:t>B1H</a:t>
            </a:r>
            <a:r>
              <a:rPr lang="en-US" sz="1900" dirty="0"/>
              <a:t>: ~0.6 </a:t>
            </a:r>
            <a:r>
              <a:rPr lang="el-GR" sz="1900" dirty="0"/>
              <a:t>μ</a:t>
            </a:r>
            <a:r>
              <a:rPr lang="en-US" sz="1900" dirty="0"/>
              <a:t>m/h in addition to e-cloud:</a:t>
            </a:r>
          </a:p>
          <a:p>
            <a:pPr lvl="3">
              <a:lnSpc>
                <a:spcPts val="1700"/>
              </a:lnSpc>
            </a:pPr>
            <a:r>
              <a:rPr lang="en-US" sz="1900" dirty="0"/>
              <a:t>0.4 </a:t>
            </a:r>
            <a:r>
              <a:rPr lang="el-GR" sz="1900" dirty="0"/>
              <a:t>μ</a:t>
            </a:r>
            <a:r>
              <a:rPr lang="en-US" sz="1900" dirty="0"/>
              <a:t>m/h from IBS.</a:t>
            </a:r>
          </a:p>
          <a:p>
            <a:pPr lvl="3">
              <a:lnSpc>
                <a:spcPts val="1700"/>
              </a:lnSpc>
            </a:pPr>
            <a:r>
              <a:rPr lang="en-US" sz="1900" dirty="0"/>
              <a:t>0.2 </a:t>
            </a:r>
            <a:r>
              <a:rPr lang="el-GR" sz="1900" dirty="0"/>
              <a:t>μ</a:t>
            </a:r>
            <a:r>
              <a:rPr lang="en-US" sz="1900" dirty="0"/>
              <a:t>m/h of unknown origin: </a:t>
            </a:r>
          </a:p>
          <a:p>
            <a:pPr lvl="4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even with single bunches. </a:t>
            </a:r>
          </a:p>
          <a:p>
            <a:pPr lvl="4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brightness independent.</a:t>
            </a:r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spcBef>
                <a:spcPts val="1500"/>
              </a:spcBef>
              <a:buFont typeface="Arial" panose="020B0604020202020204" pitchFamily="34" charset="0"/>
              <a:buNone/>
            </a:pPr>
            <a:endParaRPr lang="en-CH" sz="1900" b="0" dirty="0"/>
          </a:p>
          <a:p>
            <a:pPr marL="366712" lvl="1" indent="0">
              <a:spcBef>
                <a:spcPts val="1500"/>
              </a:spcBef>
              <a:buFont typeface="Arial" panose="020B0604020202020204" pitchFamily="34" charset="0"/>
              <a:buNone/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</p:txBody>
      </p:sp>
    </p:spTree>
    <p:extLst>
      <p:ext uri="{BB962C8B-B14F-4D97-AF65-F5344CB8AC3E}">
        <p14:creationId xmlns:p14="http://schemas.microsoft.com/office/powerpoint/2010/main" val="1040324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F9909A3-2E32-D36E-10DB-E34CCD67D8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10016" y="4190400"/>
            <a:ext cx="2433802" cy="2160000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95249914-D5C6-FD11-B045-CCC7B7264FC9}"/>
              </a:ext>
            </a:extLst>
          </p:cNvPr>
          <p:cNvSpPr txBox="1">
            <a:spLocks/>
          </p:cNvSpPr>
          <p:nvPr/>
        </p:nvSpPr>
        <p:spPr>
          <a:xfrm>
            <a:off x="100801" y="644400"/>
            <a:ext cx="11275226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200" b="0" dirty="0"/>
              <a:t>Emittance growth mechanism at injection </a:t>
            </a:r>
            <a:r>
              <a:rPr lang="en-CH" sz="2200" dirty="0">
                <a:solidFill>
                  <a:srgbClr val="FF0000"/>
                </a:solidFill>
              </a:rPr>
              <a:t>not fully understood</a:t>
            </a:r>
            <a:r>
              <a:rPr lang="en-CH" sz="2200" b="0" dirty="0">
                <a:solidFill>
                  <a:srgbClr val="FFC000"/>
                </a:solidFill>
              </a:rPr>
              <a:t>.</a:t>
            </a:r>
            <a:endParaRPr lang="en-US" sz="22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22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9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7C6A6A-A911-DCB2-0E73-67AF50101B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6033" y="1213138"/>
            <a:ext cx="5963443" cy="267345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27753F-0F3F-A8C0-E683-DAF17AAE01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8611" y="4190109"/>
            <a:ext cx="2893585" cy="2160000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E98A34A-3A21-0F09-1C45-E3121099B7A5}"/>
              </a:ext>
            </a:extLst>
          </p:cNvPr>
          <p:cNvSpPr txBox="1">
            <a:spLocks/>
          </p:cNvSpPr>
          <p:nvPr/>
        </p:nvSpPr>
        <p:spPr>
          <a:xfrm>
            <a:off x="100013" y="642938"/>
            <a:ext cx="11684001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br>
              <a:rPr lang="en-CH" sz="1900" b="0" dirty="0"/>
            </a:b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858C78-11D5-7CAE-2F65-E5300F69F101}"/>
              </a:ext>
            </a:extLst>
          </p:cNvPr>
          <p:cNvSpPr txBox="1"/>
          <p:nvPr/>
        </p:nvSpPr>
        <p:spPr>
          <a:xfrm>
            <a:off x="6286936" y="3813534"/>
            <a:ext cx="2947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b="1" dirty="0"/>
              <a:t>o</a:t>
            </a:r>
            <a:r>
              <a:rPr lang="en-CH" sz="1000" dirty="0"/>
              <a:t> Measured emittance growth for</a:t>
            </a:r>
            <a:r>
              <a:rPr lang="en-CH" sz="1000" b="1" dirty="0">
                <a:solidFill>
                  <a:srgbClr val="00B0F0"/>
                </a:solidFill>
              </a:rPr>
              <a:t> </a:t>
            </a:r>
            <a:r>
              <a:rPr lang="en-CH" sz="10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CH" sz="1000" b="1" dirty="0">
                <a:solidFill>
                  <a:srgbClr val="00B0F0"/>
                </a:solidFill>
              </a:rPr>
              <a:t> </a:t>
            </a:r>
            <a:r>
              <a:rPr lang="en-CH" sz="1000" dirty="0"/>
              <a:t>&amp;</a:t>
            </a:r>
            <a:r>
              <a:rPr lang="en-CH" sz="1000" dirty="0">
                <a:solidFill>
                  <a:srgbClr val="7030A0"/>
                </a:solidFill>
              </a:rPr>
              <a:t> </a:t>
            </a:r>
            <a:r>
              <a:rPr lang="en-CH" sz="1000" b="1" dirty="0">
                <a:solidFill>
                  <a:srgbClr val="7030A0"/>
                </a:solidFill>
              </a:rPr>
              <a:t>V</a:t>
            </a:r>
          </a:p>
          <a:p>
            <a:r>
              <a:rPr lang="en-CH" sz="1000" b="1" dirty="0"/>
              <a:t>x</a:t>
            </a:r>
            <a:r>
              <a:rPr lang="en-CH" sz="1000" dirty="0"/>
              <a:t> IBS model emittance growth for </a:t>
            </a:r>
            <a:r>
              <a:rPr lang="en-CH" sz="10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CH" sz="1000" b="1" dirty="0">
                <a:solidFill>
                  <a:srgbClr val="7030A0"/>
                </a:solidFill>
              </a:rPr>
              <a:t> </a:t>
            </a:r>
            <a:r>
              <a:rPr lang="en-CH" sz="1000" dirty="0"/>
              <a:t>&amp; </a:t>
            </a:r>
            <a:r>
              <a:rPr lang="en-CH" sz="1000" b="1" dirty="0">
                <a:solidFill>
                  <a:srgbClr val="7030A0"/>
                </a:solidFill>
              </a:rPr>
              <a:t>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5A3DD5-7F9A-3AFB-01B6-92F7D72CB357}"/>
              </a:ext>
            </a:extLst>
          </p:cNvPr>
          <p:cNvSpPr txBox="1"/>
          <p:nvPr/>
        </p:nvSpPr>
        <p:spPr>
          <a:xfrm>
            <a:off x="9162883" y="3860504"/>
            <a:ext cx="2630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000" b="1" dirty="0"/>
              <a:t>Emittance growth in H with unknown origin after subtracting IBS contribution</a:t>
            </a:r>
            <a:endParaRPr lang="en-CH" sz="1000" b="1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58D6DD-45AB-3B1D-7593-FA39D708E128}"/>
              </a:ext>
            </a:extLst>
          </p:cNvPr>
          <p:cNvSpPr txBox="1"/>
          <p:nvPr/>
        </p:nvSpPr>
        <p:spPr>
          <a:xfrm>
            <a:off x="10146124" y="651829"/>
            <a:ext cx="1505708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M</a:t>
            </a:r>
            <a:r>
              <a:rPr lang="en-CH" sz="1200" dirty="0">
                <a:solidFill>
                  <a:srgbClr val="000000"/>
                </a:solidFill>
              </a:rPr>
              <a:t>ax.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9051"/>
                </a:solidFill>
              </a:rPr>
              <a:t>-20%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432FF"/>
                </a:solidFill>
              </a:rPr>
              <a:t>-60% brightness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B0F0"/>
                </a:solidFill>
              </a:rPr>
              <a:t>Measurements</a:t>
            </a: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77B5CEC6-B65F-E54B-1960-05171B6E9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74" y="828182"/>
            <a:ext cx="5918609" cy="5913186"/>
          </a:xfrm>
        </p:spPr>
        <p:txBody>
          <a:bodyPr>
            <a:normAutofit/>
          </a:bodyPr>
          <a:lstStyle/>
          <a:p>
            <a:pPr lvl="1">
              <a:spcBef>
                <a:spcPts val="500"/>
              </a:spcBef>
              <a:buFont typeface="Wingdings" pitchFamily="2" charset="2"/>
              <a:buChar char="§"/>
            </a:pPr>
            <a:endParaRPr lang="en-CH" sz="1900" b="0" u="sng" dirty="0"/>
          </a:p>
          <a:p>
            <a:pPr lvl="1">
              <a:lnSpc>
                <a:spcPts val="17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CH" sz="1900" b="0" dirty="0">
                <a:solidFill>
                  <a:srgbClr val="000000"/>
                </a:solidFill>
              </a:rPr>
              <a:t>Comparison of measured emittance growth &amp; bunch length evolution against theoretical IBS model.</a:t>
            </a:r>
            <a:endParaRPr lang="en-CH" sz="1900" b="0" u="sng" dirty="0"/>
          </a:p>
          <a:p>
            <a:pPr marL="366712" lvl="1" indent="0">
              <a:lnSpc>
                <a:spcPts val="1700"/>
              </a:lnSpc>
              <a:spcBef>
                <a:spcPts val="500"/>
              </a:spcBef>
              <a:buNone/>
            </a:pPr>
            <a:r>
              <a:rPr lang="en-CH" sz="1900" b="0" u="sng" dirty="0"/>
              <a:t>Horizontal plane: </a:t>
            </a:r>
          </a:p>
          <a:p>
            <a:pPr lvl="2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b="0" dirty="0"/>
              <a:t>Systematically larger in </a:t>
            </a:r>
            <a:r>
              <a:rPr lang="en-US" sz="1900" dirty="0">
                <a:solidFill>
                  <a:srgbClr val="0432FF"/>
                </a:solidFill>
              </a:rPr>
              <a:t>B1H</a:t>
            </a:r>
            <a:r>
              <a:rPr lang="en-US" sz="1900" b="0" dirty="0"/>
              <a:t>: </a:t>
            </a:r>
            <a:r>
              <a:rPr lang="en-US" sz="1900" dirty="0"/>
              <a:t>~0.6 </a:t>
            </a:r>
            <a:r>
              <a:rPr lang="el-GR" sz="1900" dirty="0"/>
              <a:t>μ</a:t>
            </a:r>
            <a:r>
              <a:rPr lang="en-US" sz="1900" dirty="0"/>
              <a:t>m/h </a:t>
            </a:r>
            <a:r>
              <a:rPr lang="en-US" sz="1900" b="0" dirty="0"/>
              <a:t>in addition to e-cloud: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0.4 </a:t>
            </a:r>
            <a:r>
              <a:rPr lang="el-GR" sz="1900" dirty="0"/>
              <a:t>μ</a:t>
            </a:r>
            <a:r>
              <a:rPr lang="en-US" sz="1900" dirty="0"/>
              <a:t>m/h </a:t>
            </a:r>
            <a:r>
              <a:rPr lang="en-US" sz="1900" b="0" dirty="0"/>
              <a:t>from IBS.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0.2 </a:t>
            </a:r>
            <a:r>
              <a:rPr lang="el-GR" sz="1900" dirty="0"/>
              <a:t>μ</a:t>
            </a:r>
            <a:r>
              <a:rPr lang="en-US" sz="1900" dirty="0"/>
              <a:t>m/h </a:t>
            </a:r>
            <a:r>
              <a:rPr lang="en-US" sz="1900" b="0" dirty="0"/>
              <a:t>of unknown origin: </a:t>
            </a:r>
          </a:p>
          <a:p>
            <a:pPr lvl="4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b="0" dirty="0"/>
              <a:t>even with </a:t>
            </a:r>
            <a:r>
              <a:rPr lang="en-US" sz="1900" dirty="0"/>
              <a:t>single bunches. </a:t>
            </a:r>
          </a:p>
          <a:p>
            <a:pPr lvl="4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brightness independent</a:t>
            </a:r>
            <a:r>
              <a:rPr lang="en-US" sz="1900" b="0" dirty="0"/>
              <a:t>.</a:t>
            </a:r>
          </a:p>
          <a:p>
            <a:pPr marL="366712" lvl="1" indent="0">
              <a:lnSpc>
                <a:spcPts val="1700"/>
              </a:lnSpc>
              <a:spcBef>
                <a:spcPts val="500"/>
              </a:spcBef>
              <a:buNone/>
            </a:pPr>
            <a:r>
              <a:rPr lang="en-US" sz="1900" b="0" u="sng" dirty="0"/>
              <a:t>Vertical plane:</a:t>
            </a:r>
          </a:p>
          <a:p>
            <a:pPr lvl="2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~0.1-0.3 </a:t>
            </a:r>
            <a:r>
              <a:rPr lang="el-GR" sz="1900" dirty="0"/>
              <a:t>μ</a:t>
            </a:r>
            <a:r>
              <a:rPr lang="en-US" sz="1900" dirty="0"/>
              <a:t>m/h </a:t>
            </a:r>
            <a:r>
              <a:rPr lang="en-US" sz="1900" b="0" dirty="0"/>
              <a:t>in addition to e-cloud (</a:t>
            </a:r>
            <a:r>
              <a:rPr lang="en-US" sz="1900" b="0" dirty="0">
                <a:solidFill>
                  <a:srgbClr val="0432FF"/>
                </a:solidFill>
              </a:rPr>
              <a:t>B1</a:t>
            </a:r>
            <a:r>
              <a:rPr lang="en-US" sz="1900" b="0" dirty="0"/>
              <a:t> &amp; </a:t>
            </a:r>
            <a:r>
              <a:rPr lang="en-US" sz="1900" b="0" dirty="0">
                <a:solidFill>
                  <a:srgbClr val="FF0000"/>
                </a:solidFill>
              </a:rPr>
              <a:t>B2</a:t>
            </a:r>
            <a:r>
              <a:rPr lang="en-US" sz="1900" b="0" dirty="0">
                <a:solidFill>
                  <a:srgbClr val="000000"/>
                </a:solidFill>
              </a:rPr>
              <a:t>)</a:t>
            </a:r>
            <a:r>
              <a:rPr lang="en-US" sz="1900" b="0" dirty="0"/>
              <a:t>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b="0" dirty="0"/>
              <a:t>Low vertical dispersion &amp; good coupling control </a:t>
            </a:r>
            <a:r>
              <a:rPr lang="en-US" sz="1900" b="0" dirty="0">
                <a:sym typeface="Wingdings" pitchFamily="2" charset="2"/>
              </a:rPr>
              <a:t> </a:t>
            </a:r>
            <a:r>
              <a:rPr lang="en-US" sz="1900" b="0" dirty="0"/>
              <a:t>small IBS contribution.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b="0" dirty="0"/>
              <a:t>Measurements suggest some brightness dependence </a:t>
            </a:r>
            <a:r>
              <a:rPr lang="en-US" sz="1900" b="0" dirty="0">
                <a:sym typeface="Wingdings" pitchFamily="2" charset="2"/>
              </a:rPr>
              <a:t> possibly underestimating</a:t>
            </a:r>
            <a:r>
              <a:rPr lang="en-US" sz="1900" b="0" dirty="0"/>
              <a:t> IBS or emittance exchange with horizontal in the modeling.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Linear increase </a:t>
            </a:r>
            <a:r>
              <a:rPr lang="en-US" sz="1900" b="0" dirty="0"/>
              <a:t>of emittance over time.</a:t>
            </a:r>
          </a:p>
          <a:p>
            <a:pPr marL="366712" lvl="1" indent="0">
              <a:spcBef>
                <a:spcPts val="500"/>
              </a:spcBef>
              <a:buNone/>
            </a:pPr>
            <a:endParaRPr lang="en-US" sz="1800" dirty="0"/>
          </a:p>
          <a:p>
            <a:pPr marL="0" indent="0">
              <a:spcBef>
                <a:spcPts val="1500"/>
              </a:spcBef>
              <a:buNone/>
            </a:pPr>
            <a:endParaRPr lang="en-CH" sz="1900" b="0" dirty="0"/>
          </a:p>
          <a:p>
            <a:pPr marL="366712" lvl="1" indent="0">
              <a:spcBef>
                <a:spcPts val="1500"/>
              </a:spcBef>
              <a:buNone/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006D91-43B5-A0E5-4D7E-28D7C496223F}"/>
              </a:ext>
            </a:extLst>
          </p:cNvPr>
          <p:cNvSpPr txBox="1"/>
          <p:nvPr/>
        </p:nvSpPr>
        <p:spPr>
          <a:xfrm>
            <a:off x="6298684" y="1228983"/>
            <a:ext cx="1664145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IBS + 0.2 </a:t>
            </a:r>
            <a:r>
              <a:rPr lang="el-GR" sz="1400" b="1" dirty="0">
                <a:solidFill>
                  <a:srgbClr val="000000"/>
                </a:solidFill>
              </a:rPr>
              <a:t>μ</a:t>
            </a:r>
            <a:r>
              <a:rPr lang="en-US" sz="1400" b="1" dirty="0">
                <a:solidFill>
                  <a:srgbClr val="000000"/>
                </a:solidFill>
              </a:rPr>
              <a:t>m/h</a:t>
            </a:r>
            <a:endParaRPr lang="en-CH" sz="1400" b="1" dirty="0">
              <a:solidFill>
                <a:srgbClr val="00B0F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1AE84CF8-34CD-958E-2F79-FB3947FE3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574" y="116632"/>
            <a:ext cx="11376026" cy="1065744"/>
          </a:xfrm>
        </p:spPr>
        <p:txBody>
          <a:bodyPr/>
          <a:lstStyle/>
          <a:p>
            <a:r>
              <a:rPr lang="en-CH" dirty="0"/>
              <a:t>LHC observations: Emittance growth at injection</a:t>
            </a:r>
          </a:p>
        </p:txBody>
      </p:sp>
    </p:spTree>
    <p:extLst>
      <p:ext uri="{BB962C8B-B14F-4D97-AF65-F5344CB8AC3E}">
        <p14:creationId xmlns:p14="http://schemas.microsoft.com/office/powerpoint/2010/main" val="1808032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722EF0BB-C51A-5E4F-8D89-AA915C88893D}" vid="{E7EA7340-4153-BD45-A8AB-DE68A0850F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9388</TotalTime>
  <Words>2364</Words>
  <Application>Microsoft Macintosh PowerPoint</Application>
  <PresentationFormat>Widescreen</PresentationFormat>
  <Paragraphs>391</Paragraphs>
  <Slides>41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Helvetica Neue</vt:lpstr>
      <vt:lpstr>Noto Sans Symbols</vt:lpstr>
      <vt:lpstr>Wingdings</vt:lpstr>
      <vt:lpstr>Office Theme</vt:lpstr>
      <vt:lpstr>Observations of high frequency noise in  turn-by-turn spectra of LHC beams</vt:lpstr>
      <vt:lpstr>Overview</vt:lpstr>
      <vt:lpstr>LHC observations: Power supply ripple</vt:lpstr>
      <vt:lpstr>LHC observations: Power supply ripple</vt:lpstr>
      <vt:lpstr>LHC observations: Power supply ripple</vt:lpstr>
      <vt:lpstr>LHC observations: Emittance growth at injection</vt:lpstr>
      <vt:lpstr>LHC observations: Emittance growth at injection</vt:lpstr>
      <vt:lpstr>LHC observations: Emittance growth at injection</vt:lpstr>
      <vt:lpstr>LHC observations: Emittance growth at injection</vt:lpstr>
      <vt:lpstr>LHC observations: Emittance growth at collisions</vt:lpstr>
      <vt:lpstr>LHC observations: Emittance growth at collisions</vt:lpstr>
      <vt:lpstr>LHC observations: Emittance growth at collisions</vt:lpstr>
      <vt:lpstr>Tests with main dipole PC active filters</vt:lpstr>
      <vt:lpstr>Tests with main dipole PC active filters</vt:lpstr>
      <vt:lpstr>Tests with main dipole PC active filters</vt:lpstr>
      <vt:lpstr>Impact of transverse damper</vt:lpstr>
      <vt:lpstr>Measurements of UPS noise</vt:lpstr>
      <vt:lpstr>Measurements of UPS noise</vt:lpstr>
      <vt:lpstr>Measurements of UPS noise</vt:lpstr>
      <vt:lpstr>Beam spectrum during SR4 UPS modifications </vt:lpstr>
      <vt:lpstr>Beam spectrum during SR4 UPS modifications </vt:lpstr>
      <vt:lpstr>Beam spectrum during SR4 UPS modifications </vt:lpstr>
      <vt:lpstr>Impact on beam performance</vt:lpstr>
      <vt:lpstr>Conclusions</vt:lpstr>
      <vt:lpstr>Backup</vt:lpstr>
      <vt:lpstr>LHC observations: Power supply ripple</vt:lpstr>
      <vt:lpstr>LHC observations: Power supply ripple</vt:lpstr>
      <vt:lpstr>Observations in Run 3</vt:lpstr>
      <vt:lpstr>Introduction</vt:lpstr>
      <vt:lpstr>Comparison of Beam 1 &amp; Beam 2 spectra</vt:lpstr>
      <vt:lpstr>UPS modes</vt:lpstr>
      <vt:lpstr>UPS modes</vt:lpstr>
      <vt:lpstr>UPS modes</vt:lpstr>
      <vt:lpstr>UPS modes</vt:lpstr>
      <vt:lpstr>Spectra in all UPS modes</vt:lpstr>
      <vt:lpstr>Spectrogram in normal mode</vt:lpstr>
      <vt:lpstr>Spectrogram in normal mode</vt:lpstr>
      <vt:lpstr>Spectrograms in all UPS modes</vt:lpstr>
      <vt:lpstr>Spectrograms in all UPS modes</vt:lpstr>
      <vt:lpstr>MD overview</vt:lpstr>
      <vt:lpstr>MD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Ilias Efthymiopoulos</dc:creator>
  <cp:lastModifiedBy>Microsoft Office User</cp:lastModifiedBy>
  <cp:revision>503</cp:revision>
  <cp:lastPrinted>2021-11-11T13:57:17Z</cp:lastPrinted>
  <dcterms:created xsi:type="dcterms:W3CDTF">2020-06-04T20:04:16Z</dcterms:created>
  <dcterms:modified xsi:type="dcterms:W3CDTF">2025-02-13T13:30:29Z</dcterms:modified>
</cp:coreProperties>
</file>