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m" ContentType="video/webm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581" r:id="rId4"/>
    <p:sldId id="577" r:id="rId5"/>
    <p:sldId id="578" r:id="rId6"/>
    <p:sldId id="579" r:id="rId7"/>
    <p:sldId id="580" r:id="rId8"/>
    <p:sldId id="588" r:id="rId9"/>
    <p:sldId id="590" r:id="rId10"/>
    <p:sldId id="585" r:id="rId11"/>
    <p:sldId id="583" r:id="rId12"/>
    <p:sldId id="586" r:id="rId13"/>
    <p:sldId id="587" r:id="rId14"/>
    <p:sldId id="582" r:id="rId15"/>
    <p:sldId id="584" r:id="rId16"/>
    <p:sldId id="589" r:id="rId17"/>
    <p:sldId id="264" r:id="rId18"/>
    <p:sldId id="259" r:id="rId19"/>
    <p:sldId id="26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9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AC2A5-2AD0-4A24-875E-EFEB8E301E1F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A0BC5-A882-4715-AB5B-4459C3A42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17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A0BC5-A882-4715-AB5B-4459C3A42A4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69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3CA7E-E54C-CE0A-AE14-CD8D1B9DAD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5B0B8C-FF90-5D5D-BF3A-A7B0CD272B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A22F0-5B0E-D405-AB6F-124231737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28E82-4C78-9304-8250-12C5862F8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3E966-7371-F950-2453-B6E974C7C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7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644B4-5708-82E7-514F-E35AB309D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A378FB-E5B2-39EE-1536-9A0497E469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C3B8D-F3AC-B258-6FD5-F526472CA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EE509-1E5D-8736-6A74-31BE04662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D7F9E-2C30-5865-4C55-3A7240A76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7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EAAB01-3163-3B10-FC4B-AC85A8F9F2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4B07C1-2935-A153-B19F-8B1B14037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F90E2-E874-CD46-BC73-6DC7A307C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77336-5B6F-10D3-2C78-2F2D04EDD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299F5-F4BF-E032-DC2D-6DDC91A9E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42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26E622C-56DF-B989-1E1A-F97CBED28C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19800"/>
            <a:ext cx="812800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defRPr/>
            </a:pPr>
            <a:endParaRPr lang="en-US" altLang="en-US" sz="2000"/>
          </a:p>
        </p:txBody>
      </p:sp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195264"/>
            <a:ext cx="11379200" cy="56721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BDB3E7AB-6ECE-0DCE-3F8A-A434A02ECE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TEST </a:t>
            </a:r>
            <a:r>
              <a:rPr lang="en-US" altLang="en-US" err="1"/>
              <a:t>TEST</a:t>
            </a:r>
            <a:endParaRPr lang="en-US" altLang="en-US">
              <a:sym typeface="Symbol" panose="05050102010706020507" pitchFamily="18" charset="2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86A72038-298C-AD3D-83BF-AB51AD92F7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BD3DDD-184A-4F2D-B518-C52EB46710E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61D6FD26-ECA1-6256-BC29-A6472B7068C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/>
              <a:t>Bruce Schumm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692309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8382C-FF44-1D59-0C4E-D9F0EB678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F0171-7E47-D676-BE5A-7E39F1DBE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C82AB-2972-3828-90EB-5A2E97E50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61455-100E-B824-3723-CEF35C471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F3A87-A165-E33E-5D47-6FC871887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87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97FB-7868-A6E6-E697-0EA225CCF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86836-668B-CCEC-C769-F590BCDEE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1E3A1-3326-FC56-20D0-FEF885633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EB274-281A-9116-AECC-75443A62E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F8C8C-F846-CBD8-6EB2-492D49CCB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84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9C424-A4A6-1602-3FDD-E46E0E5C9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B0250-598F-770A-C408-A19680BC80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833A2F-AED8-B178-4471-A8DBF106A7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765E8C-9B42-C521-0B1C-F5AF34EB2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D9B3C-1323-4C72-A4AF-3EF9058F7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C1221A-7710-BA0E-3CD1-04F2F9894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2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E9994-82A1-9EF0-2366-F1ACFEBDD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D89857-31E6-FF2C-F30D-617EF0256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3EDABA-0E8B-731C-7BD6-88CE2134A6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55B809-332D-B581-4E74-CEE42CF791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2E3B8A-D32C-E7B4-A5BC-ED4A975D36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483FE3-C399-203C-F180-DC4CAC71E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F36A24-36CB-BF15-91DE-5AF1AAACA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73D5DF-F5FF-2C40-2711-6DF2C04AC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63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4DBCA-A326-159F-0151-0D787E769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489B10-AAEE-244A-ADFA-FA6A06104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BFCAAD-A153-0219-642C-C185D3B5C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512647-6B99-0ADF-8E41-D7199AC6A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8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9E1042-F5C3-057A-3F19-FB8702774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D97C16-CF11-C5CB-8D7E-444C6E2CC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31250-EA56-29B2-9B1D-90FCA4AA9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61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2EDB8-9923-9C87-0E14-9898CA8AF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C6EA1-A848-9330-2DF1-7CED3E20F1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D595DD-E87F-150B-BD3C-0C1A1B1A0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199182-174B-E39D-E0CC-8A020B797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6B99E0-A1A6-BDBC-C7E9-EB7889DFD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63FFCA-2225-624D-ADC6-AF4C5341E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00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C90B2-52D6-A817-3D16-3D1717660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0A0733-CF54-F519-7E9E-88F1331E5D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3A7FC9-383E-8E42-9501-5B2B503C25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153402-360E-8C1F-FBE2-B68184139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7419E3-E70D-446C-01FB-084944C43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626A82-7B50-830E-9883-F65310E37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895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DB50CE-260C-7498-D898-2F91076B3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E8C8DF-1109-865C-5CC4-205A3D711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88600-35FC-EA48-1B05-3378E7E9FE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9B3200-898B-404B-A73A-F439C44D7F91}" type="datetimeFigureOut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DF266-334A-C1FA-0AFD-72347AC286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F6DF2-43DE-FBC4-0CE8-0AE2C6396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19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ebm"/><Relationship Id="rId1" Type="http://schemas.microsoft.com/office/2007/relationships/media" Target="../media/media1.webm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3C218-0C7A-09CC-3FB4-46F300C034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Updates on High Bandwidth Readout at SCIPP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13A394-8279-8C72-9DAB-40504C51AC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Bruce Schumm / Simone Mazza</a:t>
            </a:r>
          </a:p>
          <a:p>
            <a:r>
              <a:rPr lang="en-US" dirty="0"/>
              <a:t>Santa Cruz Institute for Particle Physics</a:t>
            </a:r>
          </a:p>
          <a:p>
            <a:r>
              <a:rPr lang="en-US" dirty="0"/>
              <a:t>DRD3 WG6 </a:t>
            </a:r>
            <a:r>
              <a:rPr lang="en-US" dirty="0" err="1"/>
              <a:t>SiC</a:t>
            </a:r>
            <a:r>
              <a:rPr lang="en-US" dirty="0"/>
              <a:t> LGAD Meeting</a:t>
            </a:r>
          </a:p>
          <a:p>
            <a:r>
              <a:rPr lang="en-US" dirty="0"/>
              <a:t>February 21 2025</a:t>
            </a:r>
          </a:p>
        </p:txBody>
      </p:sp>
    </p:spTree>
    <p:extLst>
      <p:ext uri="{BB962C8B-B14F-4D97-AF65-F5344CB8AC3E}">
        <p14:creationId xmlns:p14="http://schemas.microsoft.com/office/powerpoint/2010/main" val="2279387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rectangular object&#10;&#10;AI-generated content may be incorrect.">
            <a:extLst>
              <a:ext uri="{FF2B5EF4-FFF2-40B4-BE49-F238E27FC236}">
                <a16:creationId xmlns:a16="http://schemas.microsoft.com/office/drawing/2014/main" id="{87191AB5-65B1-E3E1-42FC-BA34C2F5A4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930" b="43348"/>
          <a:stretch/>
        </p:blipFill>
        <p:spPr>
          <a:xfrm>
            <a:off x="2132681" y="5241697"/>
            <a:ext cx="7687685" cy="1608463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F1E7C1A-0C82-834A-F3AC-FCA9D76D51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l="12962" r="10007"/>
          <a:stretch/>
        </p:blipFill>
        <p:spPr>
          <a:xfrm>
            <a:off x="374575" y="999370"/>
            <a:ext cx="5552502" cy="43513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C598B2-4B79-61B1-AB57-14EDD3D715C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277" r="9098"/>
          <a:stretch/>
        </p:blipFill>
        <p:spPr>
          <a:xfrm>
            <a:off x="6283289" y="1014594"/>
            <a:ext cx="5274175" cy="435133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784E3A7-15DA-584C-8152-403639662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53" y="19627"/>
            <a:ext cx="12021953" cy="924658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Ansys HFSS Simulations: Can we understand the response?</a:t>
            </a:r>
          </a:p>
        </p:txBody>
      </p:sp>
    </p:spTree>
    <p:extLst>
      <p:ext uri="{BB962C8B-B14F-4D97-AF65-F5344CB8AC3E}">
        <p14:creationId xmlns:p14="http://schemas.microsoft.com/office/powerpoint/2010/main" val="3203444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.4mm^2_35um_triangle_250ps">
            <a:hlinkClick r:id="" action="ppaction://media"/>
            <a:extLst>
              <a:ext uri="{FF2B5EF4-FFF2-40B4-BE49-F238E27FC236}">
                <a16:creationId xmlns:a16="http://schemas.microsoft.com/office/drawing/2014/main" id="{1174A193-99B7-F35D-ECD7-21F9FFE9B111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64582" y="1014005"/>
            <a:ext cx="6439300" cy="5171439"/>
          </a:xfr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B676DEE-391A-7C87-E3D3-F6E7D8334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943" y="95619"/>
            <a:ext cx="10515600" cy="789906"/>
          </a:xfrm>
        </p:spPr>
        <p:txBody>
          <a:bodyPr/>
          <a:lstStyle/>
          <a:p>
            <a:r>
              <a:rPr lang="en-US" dirty="0"/>
              <a:t>The sort of thing one can explore with HFSS…</a:t>
            </a:r>
          </a:p>
        </p:txBody>
      </p:sp>
    </p:spTree>
    <p:extLst>
      <p:ext uri="{BB962C8B-B14F-4D97-AF65-F5344CB8AC3E}">
        <p14:creationId xmlns:p14="http://schemas.microsoft.com/office/powerpoint/2010/main" val="4073946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2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01F50-5C00-6410-6EB3-E18EB0390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579" y="170266"/>
            <a:ext cx="10515600" cy="991258"/>
          </a:xfrm>
        </p:spPr>
        <p:txBody>
          <a:bodyPr/>
          <a:lstStyle/>
          <a:p>
            <a:r>
              <a:rPr lang="en-US" dirty="0"/>
              <a:t>The sort of thing one can explore with HFSS…</a:t>
            </a:r>
          </a:p>
        </p:txBody>
      </p:sp>
      <p:pic>
        <p:nvPicPr>
          <p:cNvPr id="7" name="Picture 6" descr="A graph showing a blue and green line">
            <a:extLst>
              <a:ext uri="{FF2B5EF4-FFF2-40B4-BE49-F238E27FC236}">
                <a16:creationId xmlns:a16="http://schemas.microsoft.com/office/drawing/2014/main" id="{5ABAC18C-3296-E96C-EE17-64DA7F5B2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0" t="5858" r="6999" b="7925"/>
          <a:stretch/>
        </p:blipFill>
        <p:spPr>
          <a:xfrm>
            <a:off x="2156058" y="997894"/>
            <a:ext cx="7033356" cy="55262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0B969D-FACF-91DA-BC1E-83F3E46020F0}"/>
              </a:ext>
            </a:extLst>
          </p:cNvPr>
          <p:cNvSpPr txBox="1"/>
          <p:nvPr/>
        </p:nvSpPr>
        <p:spPr>
          <a:xfrm>
            <a:off x="1790299" y="3051208"/>
            <a:ext cx="771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highlight>
                  <a:srgbClr val="00FFFF"/>
                </a:highlight>
              </a:rPr>
              <a:t>a.u</a:t>
            </a:r>
            <a:r>
              <a:rPr lang="en-US" sz="2800" dirty="0">
                <a:highlight>
                  <a:srgbClr val="00FFFF"/>
                </a:highlight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A68E1A-86E8-EE21-925C-6C87BA25A2DA}"/>
              </a:ext>
            </a:extLst>
          </p:cNvPr>
          <p:cNvSpPr txBox="1"/>
          <p:nvPr/>
        </p:nvSpPr>
        <p:spPr>
          <a:xfrm>
            <a:off x="3530868" y="2138080"/>
            <a:ext cx="4655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highlight>
                  <a:srgbClr val="00FFFF"/>
                </a:highlight>
              </a:rPr>
              <a:t>Direct signal (sensor current)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23686A-3C76-198B-5599-07803E8CC17A}"/>
              </a:ext>
            </a:extLst>
          </p:cNvPr>
          <p:cNvSpPr txBox="1"/>
          <p:nvPr/>
        </p:nvSpPr>
        <p:spPr>
          <a:xfrm>
            <a:off x="4780548" y="3807872"/>
            <a:ext cx="5774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highlight>
                  <a:srgbClr val="00FFFF"/>
                </a:highlight>
              </a:rPr>
              <a:t>Induced from back-plane oscillation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2F20988-F721-2730-2BF8-A0669A66A90F}"/>
              </a:ext>
            </a:extLst>
          </p:cNvPr>
          <p:cNvCxnSpPr>
            <a:stCxn id="9" idx="2"/>
          </p:cNvCxnSpPr>
          <p:nvPr/>
        </p:nvCxnSpPr>
        <p:spPr>
          <a:xfrm flipH="1">
            <a:off x="3530868" y="2661300"/>
            <a:ext cx="2327593" cy="651518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CE26047-72ED-5CD0-C672-B6DDC3E94439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3096127" y="4069482"/>
            <a:ext cx="1684421" cy="396723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163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D1D02-A467-D550-391B-03E952283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Compact signal-path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AE445-0074-89ED-DF83-499A23CBF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US" dirty="0"/>
              <a:t>Were having trouble with leakage when biased (~mA)</a:t>
            </a:r>
          </a:p>
          <a:p>
            <a:r>
              <a:rPr lang="en-US" dirty="0"/>
              <a:t>This group suggested conducting tape</a:t>
            </a:r>
          </a:p>
          <a:p>
            <a:pPr lvl="1"/>
            <a:r>
              <a:rPr lang="en-US" dirty="0"/>
              <a:t>Conductivity much better “through” than “along” the tape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May suppress backplane oscillation?</a:t>
            </a:r>
          </a:p>
          <a:p>
            <a:pPr lvl="1"/>
            <a:endParaRPr lang="en-US" sz="400" dirty="0"/>
          </a:p>
          <a:p>
            <a:r>
              <a:rPr lang="en-US" dirty="0"/>
              <a:t>HFSS simulation also suggested multiple bind wires about as good as conducting band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A409C5-1C29-2694-6EFF-29C9CC2B7FE6}"/>
              </a:ext>
            </a:extLst>
          </p:cNvPr>
          <p:cNvSpPr/>
          <p:nvPr/>
        </p:nvSpPr>
        <p:spPr>
          <a:xfrm>
            <a:off x="2877954" y="3486754"/>
            <a:ext cx="5351646" cy="1900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CFB2D95-04A4-C181-AE8A-EA262B84044C}"/>
              </a:ext>
            </a:extLst>
          </p:cNvPr>
          <p:cNvCxnSpPr>
            <a:cxnSpLocks/>
          </p:cNvCxnSpPr>
          <p:nvPr/>
        </p:nvCxnSpPr>
        <p:spPr>
          <a:xfrm flipV="1">
            <a:off x="8422106" y="3337764"/>
            <a:ext cx="0" cy="59615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CFD026A-F07F-EB1D-7917-08606CA6F1B7}"/>
              </a:ext>
            </a:extLst>
          </p:cNvPr>
          <p:cNvCxnSpPr>
            <a:cxnSpLocks/>
          </p:cNvCxnSpPr>
          <p:nvPr/>
        </p:nvCxnSpPr>
        <p:spPr>
          <a:xfrm>
            <a:off x="4822258" y="3828044"/>
            <a:ext cx="1790299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4CCD8AC-867C-47A5-3AFF-709298D6693F}"/>
              </a:ext>
            </a:extLst>
          </p:cNvPr>
          <p:cNvSpPr txBox="1"/>
          <p:nvPr/>
        </p:nvSpPr>
        <p:spPr>
          <a:xfrm>
            <a:off x="8422106" y="3480050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Good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3DC54A-FDA4-4F39-2D56-477A581101EA}"/>
              </a:ext>
            </a:extLst>
          </p:cNvPr>
          <p:cNvSpPr txBox="1"/>
          <p:nvPr/>
        </p:nvSpPr>
        <p:spPr>
          <a:xfrm>
            <a:off x="5063007" y="3849459"/>
            <a:ext cx="1372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as good</a:t>
            </a:r>
          </a:p>
        </p:txBody>
      </p:sp>
    </p:spTree>
    <p:extLst>
      <p:ext uri="{BB962C8B-B14F-4D97-AF65-F5344CB8AC3E}">
        <p14:creationId xmlns:p14="http://schemas.microsoft.com/office/powerpoint/2010/main" val="1163676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a circuit board&#10;&#10;AI-generated content may be incorrect.">
            <a:extLst>
              <a:ext uri="{FF2B5EF4-FFF2-40B4-BE49-F238E27FC236}">
                <a16:creationId xmlns:a16="http://schemas.microsoft.com/office/drawing/2014/main" id="{AD3DE1FA-A5CC-34A5-F708-3FE9529746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6904" y="2211803"/>
            <a:ext cx="5264709" cy="3948532"/>
          </a:xfrm>
        </p:spPr>
      </p:pic>
      <p:pic>
        <p:nvPicPr>
          <p:cNvPr id="7" name="Picture 6" descr="Close-up of a microscope slide&#10;&#10;AI-generated content may be incorrect.">
            <a:extLst>
              <a:ext uri="{FF2B5EF4-FFF2-40B4-BE49-F238E27FC236}">
                <a16:creationId xmlns:a16="http://schemas.microsoft.com/office/drawing/2014/main" id="{B4ACA144-64F9-A213-B12F-76C200E0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067" y="1690686"/>
            <a:ext cx="6654353" cy="49907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EF14EE-26EE-AE6F-9FD2-C4529716985C}"/>
              </a:ext>
            </a:extLst>
          </p:cNvPr>
          <p:cNvSpPr txBox="1"/>
          <p:nvPr/>
        </p:nvSpPr>
        <p:spPr>
          <a:xfrm>
            <a:off x="306790" y="39576"/>
            <a:ext cx="1143763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Decided to test new assembly method on defective strip sensor (isotope production project)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Illuminated with α’s just for fun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DE00C5-E9C8-6921-AD44-CB49353F3CE1}"/>
              </a:ext>
            </a:extLst>
          </p:cNvPr>
          <p:cNvSpPr txBox="1"/>
          <p:nvPr/>
        </p:nvSpPr>
        <p:spPr>
          <a:xfrm>
            <a:off x="3580758" y="1814847"/>
            <a:ext cx="2515242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Low leakage current!</a:t>
            </a:r>
          </a:p>
          <a:p>
            <a:r>
              <a:rPr lang="en-US" sz="2000" dirty="0"/>
              <a:t>(Thank you…)</a:t>
            </a:r>
          </a:p>
        </p:txBody>
      </p:sp>
    </p:spTree>
    <p:extLst>
      <p:ext uri="{BB962C8B-B14F-4D97-AF65-F5344CB8AC3E}">
        <p14:creationId xmlns:p14="http://schemas.microsoft.com/office/powerpoint/2010/main" val="1717706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57503-5463-13D6-A710-5BC79346B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7571"/>
          </a:xfrm>
        </p:spPr>
        <p:txBody>
          <a:bodyPr/>
          <a:lstStyle/>
          <a:p>
            <a:r>
              <a:rPr lang="en-US" dirty="0"/>
              <a:t>Response of assembly test structure</a:t>
            </a:r>
          </a:p>
        </p:txBody>
      </p:sp>
      <p:pic>
        <p:nvPicPr>
          <p:cNvPr id="5" name="Content Placeholder 4" descr="A graph of a line graph&#10;&#10;AI-generated content may be incorrect.">
            <a:extLst>
              <a:ext uri="{FF2B5EF4-FFF2-40B4-BE49-F238E27FC236}">
                <a16:creationId xmlns:a16="http://schemas.microsoft.com/office/drawing/2014/main" id="{FE1A6CFF-8779-A5EA-FE73-B38AAF7C86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880" y="767290"/>
            <a:ext cx="6335700" cy="4937129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1B97E55-315C-CED0-FF90-5A907D264E1F}"/>
              </a:ext>
            </a:extLst>
          </p:cNvPr>
          <p:cNvSpPr txBox="1">
            <a:spLocks/>
          </p:cNvSpPr>
          <p:nvPr/>
        </p:nvSpPr>
        <p:spPr>
          <a:xfrm>
            <a:off x="1797482" y="5701057"/>
            <a:ext cx="5739098" cy="1062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4 GHz (IRF) to 7 GHz (rise time)</a:t>
            </a:r>
          </a:p>
          <a:p>
            <a:endParaRPr lang="en-US" sz="500" dirty="0"/>
          </a:p>
          <a:p>
            <a:r>
              <a:rPr lang="en-US" sz="3200" dirty="0"/>
              <a:t>Is this reproducible?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6681A93-5DB5-718A-0C20-C052A100B919}"/>
              </a:ext>
            </a:extLst>
          </p:cNvPr>
          <p:cNvCxnSpPr/>
          <p:nvPr/>
        </p:nvCxnSpPr>
        <p:spPr>
          <a:xfrm>
            <a:off x="3330340" y="3195591"/>
            <a:ext cx="336884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C2C39C8-3285-75DF-D631-9DA220761024}"/>
              </a:ext>
            </a:extLst>
          </p:cNvPr>
          <p:cNvSpPr txBox="1"/>
          <p:nvPr/>
        </p:nvSpPr>
        <p:spPr>
          <a:xfrm>
            <a:off x="3902588" y="2568163"/>
            <a:ext cx="3430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Estimated “true” FWHM </a:t>
            </a:r>
            <a:r>
              <a:rPr lang="en-US" dirty="0">
                <a:sym typeface="Symbol" panose="05050102010706020507" pitchFamily="18" charset="2"/>
              </a:rPr>
              <a:t> 125 </a:t>
            </a:r>
            <a:r>
              <a:rPr lang="en-US" dirty="0" err="1">
                <a:sym typeface="Symbol" panose="05050102010706020507" pitchFamily="18" charset="2"/>
              </a:rPr>
              <a:t>ps</a:t>
            </a:r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>
                <a:sym typeface="Symbol" panose="05050102010706020507" pitchFamily="18" charset="2"/>
              </a:rPr>
              <a:t> 4 </a:t>
            </a:r>
            <a:r>
              <a:rPr lang="en-US" dirty="0" err="1">
                <a:sym typeface="Symbol" panose="05050102010706020507" pitchFamily="18" charset="2"/>
              </a:rPr>
              <a:t>Ghz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039DB50-27F0-F636-E63E-E2E398358208}"/>
              </a:ext>
            </a:extLst>
          </p:cNvPr>
          <p:cNvSpPr txBox="1">
            <a:spLocks/>
          </p:cNvSpPr>
          <p:nvPr/>
        </p:nvSpPr>
        <p:spPr>
          <a:xfrm>
            <a:off x="7568058" y="2683424"/>
            <a:ext cx="4338393" cy="1062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/>
              <a:t>Encouraging result (could it be the tape?)</a:t>
            </a:r>
          </a:p>
        </p:txBody>
      </p:sp>
    </p:spTree>
    <p:extLst>
      <p:ext uri="{BB962C8B-B14F-4D97-AF65-F5344CB8AC3E}">
        <p14:creationId xmlns:p14="http://schemas.microsoft.com/office/powerpoint/2010/main" val="440062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C7BF9-878E-6FA5-A726-A9214B7EA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973147"/>
          </a:xfrm>
        </p:spPr>
        <p:txBody>
          <a:bodyPr/>
          <a:lstStyle/>
          <a:p>
            <a:r>
              <a:rPr lang="en-US" dirty="0"/>
              <a:t>Thoughts on next steps for multi-GHz readout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A704E-F69A-DB27-FF68-0CDA7D01C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36" y="1060966"/>
            <a:ext cx="10515600" cy="552271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Source improvement between pad and strip sensor assemblies?</a:t>
            </a:r>
          </a:p>
          <a:p>
            <a:r>
              <a:rPr lang="en-US" dirty="0"/>
              <a:t>IRF being limited by exponential-like tail – what is source of that?</a:t>
            </a:r>
          </a:p>
          <a:p>
            <a:pPr lvl="1"/>
            <a:r>
              <a:rPr lang="en-US" dirty="0"/>
              <a:t>Detector capacitance? HFSS says maybe not…</a:t>
            </a:r>
          </a:p>
          <a:p>
            <a:pPr lvl="1"/>
            <a:r>
              <a:rPr lang="en-US" dirty="0"/>
              <a:t>Continue to explore in lab and in simulation</a:t>
            </a:r>
          </a:p>
          <a:p>
            <a:r>
              <a:rPr lang="en-US" dirty="0"/>
              <a:t>Will work for a bit more to try to achieve reproducible system with &lt;100ps IRF</a:t>
            </a:r>
          </a:p>
          <a:p>
            <a:r>
              <a:rPr lang="en-US" dirty="0"/>
              <a:t>Provide system for characterization studies</a:t>
            </a:r>
          </a:p>
          <a:p>
            <a:r>
              <a:rPr lang="en-US" dirty="0"/>
              <a:t>Discussing very thin (10 um) diamond sensor with small (100-um scale) pad (Los Alamos National Lab collaborator)</a:t>
            </a:r>
          </a:p>
          <a:p>
            <a:pPr lvl="1"/>
            <a:r>
              <a:rPr lang="en-US" dirty="0"/>
              <a:t>50 </a:t>
            </a:r>
            <a:r>
              <a:rPr lang="en-US" dirty="0" err="1"/>
              <a:t>ps</a:t>
            </a:r>
            <a:r>
              <a:rPr lang="en-US" dirty="0"/>
              <a:t> collection time </a:t>
            </a:r>
          </a:p>
          <a:p>
            <a:pPr lvl="1"/>
            <a:r>
              <a:rPr lang="en-US" dirty="0"/>
              <a:t>&lt; 1 pF capacitance</a:t>
            </a:r>
          </a:p>
          <a:p>
            <a:r>
              <a:rPr lang="en-US" dirty="0"/>
              <a:t>Further develop UCSC “alpha station” (collimation, degradation) for independent characterization studies</a:t>
            </a:r>
          </a:p>
        </p:txBody>
      </p:sp>
    </p:spTree>
    <p:extLst>
      <p:ext uri="{BB962C8B-B14F-4D97-AF65-F5344CB8AC3E}">
        <p14:creationId xmlns:p14="http://schemas.microsoft.com/office/powerpoint/2010/main" val="1871460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C146781-32C5-6126-4C0D-493E4E017E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990"/>
            <a:ext cx="10515600" cy="1064161"/>
          </a:xfrm>
        </p:spPr>
        <p:txBody>
          <a:bodyPr/>
          <a:lstStyle/>
          <a:p>
            <a:pPr algn="ctr"/>
            <a:r>
              <a:rPr lang="en-US" sz="6600" b="1" dirty="0">
                <a:solidFill>
                  <a:srgbClr val="FFFF00"/>
                </a:solidFill>
              </a:rPr>
              <a:t>BACKUP</a:t>
            </a:r>
          </a:p>
        </p:txBody>
      </p:sp>
      <p:sp>
        <p:nvSpPr>
          <p:cNvPr id="3" name="Rectangle 2"/>
          <p:cNvSpPr/>
          <p:nvPr/>
        </p:nvSpPr>
        <p:spPr>
          <a:xfrm>
            <a:off x="2686050" y="1328738"/>
            <a:ext cx="6829425" cy="47720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99CCC7-4DE4-E0F4-349B-85787ECE7D48}"/>
              </a:ext>
            </a:extLst>
          </p:cNvPr>
          <p:cNvSpPr/>
          <p:nvPr/>
        </p:nvSpPr>
        <p:spPr>
          <a:xfrm>
            <a:off x="2406316" y="1179027"/>
            <a:ext cx="7498080" cy="51543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Image result for backing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761" y="1447262"/>
            <a:ext cx="6922504" cy="461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5184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8794F-DB3E-8B5A-5E9E-350CCB66B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20" y="51871"/>
            <a:ext cx="10515600" cy="928634"/>
          </a:xfrm>
        </p:spPr>
        <p:txBody>
          <a:bodyPr/>
          <a:lstStyle/>
          <a:p>
            <a:r>
              <a:rPr lang="en-US" dirty="0"/>
              <a:t>Fast Timing Readout Scaling Laws (?)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227C21-8A47-AF1F-A2C8-D4EF7278C9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24567"/>
                <a:ext cx="7457501" cy="176269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latin typeface="Cambria Math" panose="02040503050406030204" pitchFamily="18" charset="0"/>
                  </a:rPr>
                  <a:t>Readout designed to optimize</a:t>
                </a:r>
              </a:p>
              <a:p>
                <a:pPr marL="0" indent="0">
                  <a:buNone/>
                </a:pPr>
                <a:endParaRPr lang="en-US" sz="8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𝑑𝑉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227C21-8A47-AF1F-A2C8-D4EF7278C9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24567"/>
                <a:ext cx="7457501" cy="1762698"/>
              </a:xfrm>
              <a:blipFill>
                <a:blip r:embed="rId2"/>
                <a:stretch>
                  <a:fillRect l="-1717" t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2F7BEFD-5264-8D3B-7539-56D4BE79C7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777925"/>
              </p:ext>
            </p:extLst>
          </p:nvPr>
        </p:nvGraphicFramePr>
        <p:xfrm>
          <a:off x="115061" y="3138429"/>
          <a:ext cx="6836580" cy="2634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8860">
                  <a:extLst>
                    <a:ext uri="{9D8B030D-6E8A-4147-A177-3AD203B41FA5}">
                      <a16:colId xmlns:a16="http://schemas.microsoft.com/office/drawing/2014/main" val="2239140566"/>
                    </a:ext>
                  </a:extLst>
                </a:gridCol>
                <a:gridCol w="2278860">
                  <a:extLst>
                    <a:ext uri="{9D8B030D-6E8A-4147-A177-3AD203B41FA5}">
                      <a16:colId xmlns:a16="http://schemas.microsoft.com/office/drawing/2014/main" val="3761529005"/>
                    </a:ext>
                  </a:extLst>
                </a:gridCol>
                <a:gridCol w="2278860">
                  <a:extLst>
                    <a:ext uri="{9D8B030D-6E8A-4147-A177-3AD203B41FA5}">
                      <a16:colId xmlns:a16="http://schemas.microsoft.com/office/drawing/2014/main" val="154746091"/>
                    </a:ext>
                  </a:extLst>
                </a:gridCol>
              </a:tblGrid>
              <a:tr h="658603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SiC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218239"/>
                  </a:ext>
                </a:extLst>
              </a:tr>
              <a:tr h="658603">
                <a:tc>
                  <a:txBody>
                    <a:bodyPr/>
                    <a:lstStyle/>
                    <a:p>
                      <a:r>
                        <a:rPr lang="en-US" sz="2400" dirty="0"/>
                        <a:t>e/h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3.6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7.8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009727"/>
                  </a:ext>
                </a:extLst>
              </a:tr>
              <a:tr h="658603">
                <a:tc>
                  <a:txBody>
                    <a:bodyPr/>
                    <a:lstStyle/>
                    <a:p>
                      <a:r>
                        <a:rPr lang="en-US" sz="2400" dirty="0"/>
                        <a:t>density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2.3 g/cm</a:t>
                      </a:r>
                      <a:r>
                        <a:rPr lang="en-US" sz="2400" baseline="30000" dirty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3.2 g/cm</a:t>
                      </a:r>
                      <a:r>
                        <a:rPr lang="en-US" sz="2400" baseline="30000" dirty="0"/>
                        <a:t>3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450833"/>
                  </a:ext>
                </a:extLst>
              </a:tr>
              <a:tr h="658603">
                <a:tc>
                  <a:txBody>
                    <a:bodyPr/>
                    <a:lstStyle/>
                    <a:p>
                      <a:r>
                        <a:rPr lang="en-US" sz="2400" dirty="0" err="1"/>
                        <a:t>V</a:t>
                      </a:r>
                      <a:r>
                        <a:rPr lang="en-US" sz="2400" baseline="-25000" dirty="0" err="1"/>
                        <a:t>drift</a:t>
                      </a:r>
                      <a:r>
                        <a:rPr lang="en-US" sz="2400" baseline="0" dirty="0"/>
                        <a:t> (saturated)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100 um/ns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200 um/ns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0674788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6D37C6F-7CC8-83B2-ACC0-BB0A8C478831}"/>
              </a:ext>
            </a:extLst>
          </p:cNvPr>
          <p:cNvSpPr txBox="1">
            <a:spLocks/>
          </p:cNvSpPr>
          <p:nvPr/>
        </p:nvSpPr>
        <p:spPr>
          <a:xfrm>
            <a:off x="7171063" y="1503805"/>
            <a:ext cx="4793255" cy="46711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mbria Math" panose="02040503050406030204" pitchFamily="18" charset="0"/>
              </a:rPr>
              <a:t>Per um of bulk, </a:t>
            </a:r>
            <a:r>
              <a:rPr lang="en-US" dirty="0" err="1">
                <a:latin typeface="Cambria Math" panose="02040503050406030204" pitchFamily="18" charset="0"/>
              </a:rPr>
              <a:t>SiC</a:t>
            </a:r>
            <a:r>
              <a:rPr lang="en-US" dirty="0">
                <a:latin typeface="Cambria Math" panose="02040503050406030204" pitchFamily="18" charset="0"/>
              </a:rPr>
              <a:t> pair creation rate is roughly (3.2/7.8) / (2.3/3.6) = 64% </a:t>
            </a:r>
            <a:r>
              <a:rPr lang="en-US" dirty="0"/>
              <a:t>of Si</a:t>
            </a:r>
          </a:p>
          <a:p>
            <a:r>
              <a:rPr lang="en-US" dirty="0"/>
              <a:t>But </a:t>
            </a:r>
            <a:r>
              <a:rPr lang="en-US" dirty="0" err="1"/>
              <a:t>SiC</a:t>
            </a:r>
            <a:r>
              <a:rPr lang="en-US" dirty="0"/>
              <a:t> is twice as fast</a:t>
            </a:r>
          </a:p>
          <a:p>
            <a:r>
              <a:rPr lang="en-US" dirty="0"/>
              <a:t>So </a:t>
            </a:r>
            <a:r>
              <a:rPr lang="en-US" dirty="0" err="1"/>
              <a:t>dV</a:t>
            </a:r>
            <a:r>
              <a:rPr lang="en-US" dirty="0"/>
              <a:t>/dt would be ~25% larger? </a:t>
            </a:r>
          </a:p>
          <a:p>
            <a:r>
              <a:rPr lang="en-US" dirty="0"/>
              <a:t>SCIPP board OK for </a:t>
            </a:r>
            <a:r>
              <a:rPr lang="en-US" dirty="0" err="1"/>
              <a:t>SiC</a:t>
            </a:r>
            <a:r>
              <a:rPr lang="en-US" dirty="0"/>
              <a:t> LGAD?</a:t>
            </a:r>
          </a:p>
          <a:p>
            <a:r>
              <a:rPr lang="en-US" dirty="0"/>
              <a:t>Gain = 1 signal would be difficult though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69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28968-9795-CE3A-9C34-C3DC572D4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858" y="89703"/>
            <a:ext cx="10515600" cy="956899"/>
          </a:xfrm>
        </p:spPr>
        <p:txBody>
          <a:bodyPr/>
          <a:lstStyle/>
          <a:p>
            <a:r>
              <a:rPr lang="en-US" dirty="0"/>
              <a:t>Feature Extraction Readout (multi GHz)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16AFD-636B-5E67-A63C-23228FB29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877" y="1473080"/>
            <a:ext cx="10515600" cy="4828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 fast readout system may be able to</a:t>
            </a:r>
          </a:p>
          <a:p>
            <a:r>
              <a:rPr lang="en-US" dirty="0"/>
              <a:t>Extract features in pulse</a:t>
            </a:r>
          </a:p>
          <a:p>
            <a:r>
              <a:rPr lang="en-US" dirty="0"/>
              <a:t>Be sensitive to </a:t>
            </a:r>
            <a:r>
              <a:rPr lang="en-US" dirty="0" err="1"/>
              <a:t>v</a:t>
            </a:r>
            <a:r>
              <a:rPr lang="en-US" baseline="-25000" dirty="0" err="1"/>
              <a:t>drift</a:t>
            </a:r>
            <a:r>
              <a:rPr lang="en-US" dirty="0"/>
              <a:t> and </a:t>
            </a:r>
            <a:r>
              <a:rPr lang="en-US" dirty="0">
                <a:sym typeface="Symbol" panose="05050102010706020507" pitchFamily="18" charset="2"/>
              </a:rPr>
              <a:t></a:t>
            </a:r>
            <a:r>
              <a:rPr lang="en-US" baseline="-25000" dirty="0">
                <a:sym typeface="Symbol" panose="05050102010706020507" pitchFamily="18" charset="2"/>
              </a:rPr>
              <a:t>impact</a:t>
            </a:r>
            <a:r>
              <a:rPr lang="en-US" baseline="30000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 as a function of local field</a:t>
            </a:r>
          </a:p>
          <a:p>
            <a:pPr marL="0" indent="0">
              <a:buNone/>
            </a:pPr>
            <a:endParaRPr lang="en-US" sz="12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Best geared towards large depositions due to readout noise (alpha particle)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dirty="0"/>
              <a:t>Under study at SCIPP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dirty="0"/>
              <a:t>“Chain only as strong as weakest link” (charge collection, signal path, signal transport, readout…)</a:t>
            </a:r>
          </a:p>
        </p:txBody>
      </p:sp>
    </p:spTree>
    <p:extLst>
      <p:ext uri="{BB962C8B-B14F-4D97-AF65-F5344CB8AC3E}">
        <p14:creationId xmlns:p14="http://schemas.microsoft.com/office/powerpoint/2010/main" val="1336333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6C842-1E75-0F4B-5E9B-7320D938E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2623"/>
            <a:ext cx="10515600" cy="924658"/>
          </a:xfrm>
        </p:spPr>
        <p:txBody>
          <a:bodyPr/>
          <a:lstStyle/>
          <a:p>
            <a:r>
              <a:rPr lang="en-US" dirty="0"/>
              <a:t>Two types of readout we’re considering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68963-068F-9D55-2674-D261A0000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5105"/>
            <a:ext cx="11049000" cy="48726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dirty="0"/>
              <a:t>Optimized for fast timing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>
                <a:sym typeface="Wingdings" panose="05000000000000000000" pitchFamily="2" charset="2"/>
              </a:rPr>
              <a:t> </a:t>
            </a:r>
            <a:r>
              <a:rPr lang="en-US" sz="3200" dirty="0"/>
              <a:t>Typically </a:t>
            </a:r>
            <a:r>
              <a:rPr lang="en-US" sz="3200" dirty="0">
                <a:sym typeface="Symbol" panose="05050102010706020507" pitchFamily="18" charset="2"/>
              </a:rPr>
              <a:t></a:t>
            </a:r>
            <a:r>
              <a:rPr lang="en-US" sz="3200" baseline="-25000" dirty="0">
                <a:sym typeface="Symbol" panose="05050102010706020507" pitchFamily="18" charset="2"/>
              </a:rPr>
              <a:t>amp</a:t>
            </a:r>
            <a:r>
              <a:rPr lang="en-US" sz="3200" dirty="0">
                <a:sym typeface="Symbol" panose="05050102010706020507" pitchFamily="18" charset="2"/>
              </a:rPr>
              <a:t>  </a:t>
            </a:r>
            <a:r>
              <a:rPr lang="en-US" sz="3200" baseline="-25000" dirty="0">
                <a:sym typeface="Symbol" panose="05050102010706020507" pitchFamily="18" charset="2"/>
              </a:rPr>
              <a:t>rise</a:t>
            </a:r>
            <a:endParaRPr lang="en-US" sz="32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sz="3200" dirty="0">
                <a:sym typeface="Symbol" panose="05050102010706020507" pitchFamily="18" charset="2"/>
              </a:rPr>
              <a:t>	</a:t>
            </a:r>
            <a:r>
              <a:rPr lang="en-US" sz="3200" dirty="0">
                <a:sym typeface="Wingdings" panose="05000000000000000000" pitchFamily="2" charset="2"/>
              </a:rPr>
              <a:t> </a:t>
            </a:r>
            <a:r>
              <a:rPr lang="en-US" sz="3200" dirty="0">
                <a:sym typeface="Symbol" panose="05050102010706020507" pitchFamily="18" charset="2"/>
              </a:rPr>
              <a:t>0.5 – 1.5 GHz</a:t>
            </a:r>
          </a:p>
          <a:p>
            <a:pPr marL="0" indent="0">
              <a:buNone/>
            </a:pPr>
            <a:r>
              <a:rPr lang="en-US" sz="3200" dirty="0">
                <a:sym typeface="Symbol" panose="05050102010706020507" pitchFamily="18" charset="2"/>
              </a:rPr>
              <a:t>	</a:t>
            </a:r>
            <a:r>
              <a:rPr lang="en-US" sz="3200" dirty="0">
                <a:sym typeface="Wingdings" panose="05000000000000000000" pitchFamily="2" charset="2"/>
              </a:rPr>
              <a:t> “SCIPP” board for Si LGADs; where to go from here?</a:t>
            </a:r>
          </a:p>
          <a:p>
            <a:pPr marL="0" indent="0">
              <a:buNone/>
            </a:pPr>
            <a:r>
              <a:rPr lang="en-US" sz="3200" dirty="0">
                <a:sym typeface="Symbol" panose="05050102010706020507" pitchFamily="18" charset="2"/>
              </a:rPr>
              <a:t>	</a:t>
            </a:r>
            <a:r>
              <a:rPr lang="en-US" sz="3200" dirty="0">
                <a:sym typeface="Wingdings" panose="05000000000000000000" pitchFamily="2" charset="2"/>
              </a:rPr>
              <a:t> Not part of this talk (discussion afterwards?)</a:t>
            </a:r>
            <a:endParaRPr lang="en-US" sz="3200" dirty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US" sz="36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sz="3600" dirty="0">
                <a:sym typeface="Symbol" panose="05050102010706020507" pitchFamily="18" charset="2"/>
              </a:rPr>
              <a:t>Optimized for feature extraction</a:t>
            </a:r>
          </a:p>
          <a:p>
            <a:pPr marL="0" indent="0">
              <a:buNone/>
            </a:pPr>
            <a:r>
              <a:rPr lang="en-US" sz="3200" dirty="0">
                <a:sym typeface="Symbol" panose="05050102010706020507" pitchFamily="18" charset="2"/>
              </a:rPr>
              <a:t>	</a:t>
            </a:r>
            <a:r>
              <a:rPr lang="en-US" sz="3200" dirty="0">
                <a:sym typeface="Wingdings" panose="05000000000000000000" pitchFamily="2" charset="2"/>
              </a:rPr>
              <a:t> </a:t>
            </a:r>
            <a:r>
              <a:rPr lang="en-US" sz="3200" dirty="0">
                <a:sym typeface="Symbol" panose="05050102010706020507" pitchFamily="18" charset="2"/>
              </a:rPr>
              <a:t>The faster the better</a:t>
            </a:r>
          </a:p>
          <a:p>
            <a:pPr marL="0" indent="0">
              <a:buNone/>
            </a:pPr>
            <a:r>
              <a:rPr lang="en-US" sz="3200" dirty="0">
                <a:sym typeface="Symbol" panose="05050102010706020507" pitchFamily="18" charset="2"/>
              </a:rPr>
              <a:t>	</a:t>
            </a:r>
            <a:r>
              <a:rPr lang="en-US" sz="3200" dirty="0">
                <a:sym typeface="Wingdings" panose="05000000000000000000" pitchFamily="2" charset="2"/>
              </a:rPr>
              <a:t> </a:t>
            </a:r>
            <a:r>
              <a:rPr lang="en-US" sz="3200" dirty="0">
                <a:sym typeface="Symbol" panose="05050102010706020507" pitchFamily="18" charset="2"/>
              </a:rPr>
              <a:t>Focus of this talk (updates from the past month)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48878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5E5D4-ECB5-C490-25C0-C1371DE07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012" y="34619"/>
            <a:ext cx="10762561" cy="868764"/>
          </a:xfrm>
        </p:spPr>
        <p:txBody>
          <a:bodyPr>
            <a:normAutofit/>
          </a:bodyPr>
          <a:lstStyle/>
          <a:p>
            <a:r>
              <a:rPr lang="en-US" dirty="0"/>
              <a:t>High Bandwidth Inspiration: Compact Readout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7F15E-9D59-7FE4-28E4-08DDAA30D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69" y="977319"/>
            <a:ext cx="12037763" cy="564381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/>
              <a:t>Two institutions working independently on this: SCIPP and OAW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3200" dirty="0"/>
              <a:t>Similarities</a:t>
            </a:r>
          </a:p>
          <a:p>
            <a:r>
              <a:rPr lang="en-US" sz="3200" dirty="0"/>
              <a:t>Compact geometry</a:t>
            </a:r>
          </a:p>
          <a:p>
            <a:r>
              <a:rPr lang="en-US" sz="3200" dirty="0"/>
              <a:t>RF amplifier IC rather than </a:t>
            </a:r>
            <a:r>
              <a:rPr lang="en-US" sz="3200" dirty="0" err="1"/>
              <a:t>discretes</a:t>
            </a:r>
            <a:endParaRPr lang="en-US" sz="3200" dirty="0"/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3200" dirty="0"/>
              <a:t>Differences</a:t>
            </a:r>
          </a:p>
          <a:p>
            <a:r>
              <a:rPr lang="en-US" sz="3200" dirty="0"/>
              <a:t>OAW: Signal return path through amplifier</a:t>
            </a:r>
          </a:p>
          <a:p>
            <a:r>
              <a:rPr lang="en-US" sz="3200" dirty="0"/>
              <a:t>SCIPP: Signal return path local to sensor</a:t>
            </a:r>
          </a:p>
          <a:p>
            <a:r>
              <a:rPr lang="en-US" sz="3200" dirty="0"/>
              <a:t>Which is best? Let’s find out!</a:t>
            </a:r>
          </a:p>
          <a:p>
            <a:endParaRPr lang="en-US" sz="1000" dirty="0"/>
          </a:p>
          <a:p>
            <a:pPr marL="0" indent="0">
              <a:buNone/>
            </a:pPr>
            <a:r>
              <a:rPr lang="en-US" sz="3200" dirty="0"/>
              <a:t>Collaboration</a:t>
            </a:r>
          </a:p>
          <a:p>
            <a:r>
              <a:rPr lang="en-US" sz="3200" dirty="0"/>
              <a:t>Working together has great advantages. SCIPP has already benefited significantly from the wisdom of this group (see below)</a:t>
            </a:r>
          </a:p>
        </p:txBody>
      </p:sp>
    </p:spTree>
    <p:extLst>
      <p:ext uri="{BB962C8B-B14F-4D97-AF65-F5344CB8AC3E}">
        <p14:creationId xmlns:p14="http://schemas.microsoft.com/office/powerpoint/2010/main" val="1067346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>
            <a:extLst>
              <a:ext uri="{FF2B5EF4-FFF2-40B4-BE49-F238E27FC236}">
                <a16:creationId xmlns:a16="http://schemas.microsoft.com/office/drawing/2014/main" id="{8D182378-C564-71A1-2FDB-067993BB0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352" y="240727"/>
            <a:ext cx="822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07" tIns="45704" rIns="91407" bIns="45704" anchor="ctr"/>
          <a:lstStyle>
            <a:lvl1pPr defTabSz="820738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Compact Signal Path</a:t>
            </a:r>
          </a:p>
        </p:txBody>
      </p:sp>
      <p:sp>
        <p:nvSpPr>
          <p:cNvPr id="15365" name="TextBox 8">
            <a:extLst>
              <a:ext uri="{FF2B5EF4-FFF2-40B4-BE49-F238E27FC236}">
                <a16:creationId xmlns:a16="http://schemas.microsoft.com/office/drawing/2014/main" id="{FFBA500F-5757-4312-9425-C7C08C408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738" y="983259"/>
            <a:ext cx="8882062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alibri" panose="020F0502020204030204" pitchFamily="34" charset="0"/>
                <a:cs typeface="Arial" panose="020B0604020202020204" pitchFamily="34" charset="0"/>
              </a:rPr>
              <a:t>Make use of RF industry components to develop mm-scale signal path</a:t>
            </a:r>
          </a:p>
          <a:p>
            <a:pPr marL="342900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alibri" panose="020F0502020204030204" pitchFamily="34" charset="0"/>
                <a:cs typeface="Arial" panose="020B0604020202020204" pitchFamily="34" charset="0"/>
              </a:rPr>
              <a:t>Limit inductance, capacitance to push LC resonance above 10 GHz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4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en-US" sz="2800" dirty="0">
                <a:latin typeface="Calibri" panose="020F0502020204030204" pitchFamily="34" charset="0"/>
                <a:cs typeface="Arial" panose="020B0604020202020204" pitchFamily="34" charset="0"/>
              </a:rPr>
              <a:t>Integrate with localized readout to eliminate signal transport degradation</a:t>
            </a:r>
          </a:p>
        </p:txBody>
      </p:sp>
      <p:pic>
        <p:nvPicPr>
          <p:cNvPr id="16391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788799E9-CE66-FAFA-9F18-A6C1372F1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 t="28792" r="6619" b="11435"/>
          <a:stretch>
            <a:fillRect/>
          </a:stretch>
        </p:blipFill>
        <p:spPr bwMode="auto">
          <a:xfrm>
            <a:off x="1974851" y="2659659"/>
            <a:ext cx="8493125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60125F-BE14-44A4-B869-32D7B2231BB2}"/>
              </a:ext>
            </a:extLst>
          </p:cNvPr>
          <p:cNvSpPr txBox="1"/>
          <p:nvPr/>
        </p:nvSpPr>
        <p:spPr>
          <a:xfrm>
            <a:off x="1724025" y="4177404"/>
            <a:ext cx="1600200" cy="646112"/>
          </a:xfrm>
          <a:prstGeom prst="rect">
            <a:avLst/>
          </a:prstGeom>
          <a:solidFill>
            <a:srgbClr val="92D050">
              <a:alpha val="50196"/>
            </a:srgb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/>
              <a:t>Single-layer capacitor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6F4CF6-93C4-4AF0-BCCE-531E66252B80}"/>
              </a:ext>
            </a:extLst>
          </p:cNvPr>
          <p:cNvSpPr txBox="1"/>
          <p:nvPr/>
        </p:nvSpPr>
        <p:spPr>
          <a:xfrm>
            <a:off x="9053514" y="3607684"/>
            <a:ext cx="1476375" cy="923925"/>
          </a:xfrm>
          <a:prstGeom prst="rect">
            <a:avLst/>
          </a:prstGeom>
          <a:solidFill>
            <a:schemeClr val="accent3">
              <a:lumMod val="75000"/>
              <a:alpha val="50196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/>
              <a:t>Back-contact resistor</a:t>
            </a:r>
          </a:p>
        </p:txBody>
      </p:sp>
      <p:cxnSp>
        <p:nvCxnSpPr>
          <p:cNvPr id="16394" name="Straight Arrow Connector 3">
            <a:extLst>
              <a:ext uri="{FF2B5EF4-FFF2-40B4-BE49-F238E27FC236}">
                <a16:creationId xmlns:a16="http://schemas.microsoft.com/office/drawing/2014/main" id="{00D261C9-0E3A-5BCB-1614-40B682FAA451}"/>
              </a:ext>
            </a:extLst>
          </p:cNvPr>
          <p:cNvCxnSpPr>
            <a:cxnSpLocks/>
            <a:stCxn id="2" idx="3"/>
          </p:cNvCxnSpPr>
          <p:nvPr/>
        </p:nvCxnSpPr>
        <p:spPr bwMode="auto">
          <a:xfrm flipV="1">
            <a:off x="3324225" y="3899055"/>
            <a:ext cx="790576" cy="60140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95" name="Straight Arrow Connector 13">
            <a:extLst>
              <a:ext uri="{FF2B5EF4-FFF2-40B4-BE49-F238E27FC236}">
                <a16:creationId xmlns:a16="http://schemas.microsoft.com/office/drawing/2014/main" id="{7B2A5DED-63D8-345E-5A4C-FC0EBBACFFBA}"/>
              </a:ext>
            </a:extLst>
          </p:cNvPr>
          <p:cNvCxnSpPr>
            <a:cxnSpLocks/>
          </p:cNvCxnSpPr>
          <p:nvPr/>
        </p:nvCxnSpPr>
        <p:spPr bwMode="auto">
          <a:xfrm flipH="1">
            <a:off x="7543801" y="4030818"/>
            <a:ext cx="1509713" cy="254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96" name="Straight Arrow Connector 13">
            <a:extLst>
              <a:ext uri="{FF2B5EF4-FFF2-40B4-BE49-F238E27FC236}">
                <a16:creationId xmlns:a16="http://schemas.microsoft.com/office/drawing/2014/main" id="{A660E6B6-2A76-A6B7-D2A4-6F1D7D59FC3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696201" y="3463890"/>
            <a:ext cx="1357313" cy="58896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13E71B81-F00D-B092-017A-BC3D9F2D9E0F}"/>
              </a:ext>
            </a:extLst>
          </p:cNvPr>
          <p:cNvSpPr txBox="1">
            <a:spLocks/>
          </p:cNvSpPr>
          <p:nvPr/>
        </p:nvSpPr>
        <p:spPr>
          <a:xfrm>
            <a:off x="926331" y="144788"/>
            <a:ext cx="10515600" cy="7506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dirty="0"/>
              <a:t>SCIPP Compact Signal Path Approach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F0FFB44-DF3D-256D-A667-FD6DCDB3D10C}"/>
              </a:ext>
            </a:extLst>
          </p:cNvPr>
          <p:cNvCxnSpPr/>
          <p:nvPr/>
        </p:nvCxnSpPr>
        <p:spPr>
          <a:xfrm>
            <a:off x="9816029" y="3018622"/>
            <a:ext cx="1839817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87AAAA7-A271-C7AF-B49A-9586FA0A8778}"/>
              </a:ext>
            </a:extLst>
          </p:cNvPr>
          <p:cNvSpPr txBox="1"/>
          <p:nvPr/>
        </p:nvSpPr>
        <p:spPr>
          <a:xfrm>
            <a:off x="9639757" y="2478792"/>
            <a:ext cx="2080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To amplifier IC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 descr="A green circuit board with gold and silver wires&#10;&#10;Description automatically generated">
            <a:extLst>
              <a:ext uri="{FF2B5EF4-FFF2-40B4-BE49-F238E27FC236}">
                <a16:creationId xmlns:a16="http://schemas.microsoft.com/office/drawing/2014/main" id="{DCE8601A-F74C-10C7-4B65-1DAB72A936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65315" y="960378"/>
            <a:ext cx="5629206" cy="4221903"/>
          </a:xfrm>
          <a:prstGeom prst="rect">
            <a:avLst/>
          </a:prstGeom>
        </p:spPr>
      </p:pic>
      <p:pic>
        <p:nvPicPr>
          <p:cNvPr id="9" name="Content Placeholder 4" descr="A green circuit board with gold and silver wires&#10;&#10;Description automatically generated">
            <a:extLst>
              <a:ext uri="{FF2B5EF4-FFF2-40B4-BE49-F238E27FC236}">
                <a16:creationId xmlns:a16="http://schemas.microsoft.com/office/drawing/2014/main" id="{3FF850EB-ED2B-4C49-F411-0EAED7B5B8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05" t="40386" r="32617" b="35699"/>
          <a:stretch/>
        </p:blipFill>
        <p:spPr>
          <a:xfrm rot="5400000">
            <a:off x="5508604" y="629156"/>
            <a:ext cx="5616707" cy="487185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3207B-8D5B-954A-5FAC-4144C21D4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4365" y="1590955"/>
            <a:ext cx="2820203" cy="786484"/>
          </a:xfrm>
          <a:solidFill>
            <a:srgbClr val="FFC00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1.5x1.5 mm</a:t>
            </a:r>
            <a:r>
              <a:rPr lang="en-US" sz="2400" baseline="30000" dirty="0"/>
              <a:t>2</a:t>
            </a:r>
            <a:r>
              <a:rPr lang="en-US" sz="2400" dirty="0"/>
              <a:t>, 26 um thick diamond</a:t>
            </a:r>
            <a:endParaRPr lang="en-US" sz="2400" baseline="30000" dirty="0"/>
          </a:p>
          <a:p>
            <a:pPr marL="0" indent="0">
              <a:buNone/>
            </a:pPr>
            <a:endParaRPr lang="en-US" sz="2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6B63F4D-57D3-AC2A-EB5C-F417F99866A2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7074568" y="1984197"/>
            <a:ext cx="1626666" cy="624249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9">
            <a:extLst>
              <a:ext uri="{FF2B5EF4-FFF2-40B4-BE49-F238E27FC236}">
                <a16:creationId xmlns:a16="http://schemas.microsoft.com/office/drawing/2014/main" id="{9F5D3BA6-80DD-E6F1-8985-BA9988F0F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9395" y="4673065"/>
            <a:ext cx="2895600" cy="7080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defRPr/>
            </a:pPr>
            <a:r>
              <a:rPr lang="en-US" dirty="0" err="1">
                <a:latin typeface="+mn-lt"/>
              </a:rPr>
              <a:t>Minicircuits</a:t>
            </a:r>
            <a:r>
              <a:rPr lang="en-US" dirty="0">
                <a:latin typeface="+mn-lt"/>
              </a:rPr>
              <a:t> EHA-163L+ RF amplifier</a:t>
            </a:r>
            <a:endParaRPr lang="en-US" altLang="en-US" dirty="0">
              <a:latin typeface="+mn-lt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68C2A41-EE96-AF28-AF20-6C733CFF3546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8304995" y="4904072"/>
            <a:ext cx="713877" cy="123006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F9C3EEE-CB71-D63A-8BE6-3B2B7588DB7A}"/>
              </a:ext>
            </a:extLst>
          </p:cNvPr>
          <p:cNvSpPr txBox="1">
            <a:spLocks/>
          </p:cNvSpPr>
          <p:nvPr/>
        </p:nvSpPr>
        <p:spPr>
          <a:xfrm>
            <a:off x="9780958" y="713257"/>
            <a:ext cx="2327791" cy="2184179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AC return through “back contact resistor, underneath solder mask to “single-layer capacitor” array</a:t>
            </a:r>
            <a:endParaRPr lang="en-US" sz="2400" baseline="300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4B08116-EB44-163A-1856-56981737F456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9132983" y="2897436"/>
            <a:ext cx="1811871" cy="231007"/>
          </a:xfrm>
          <a:prstGeom prst="straightConnector1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EBE1779-9196-2028-B447-180C520A6B12}"/>
              </a:ext>
            </a:extLst>
          </p:cNvPr>
          <p:cNvSpPr txBox="1"/>
          <p:nvPr/>
        </p:nvSpPr>
        <p:spPr>
          <a:xfrm>
            <a:off x="169859" y="6192351"/>
            <a:ext cx="11889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Diamond capacitance, per mm</a:t>
            </a:r>
            <a:r>
              <a:rPr lang="en-US" sz="2800" baseline="30000" dirty="0"/>
              <a:t>2</a:t>
            </a:r>
            <a:r>
              <a:rPr lang="en-US" sz="2800" dirty="0"/>
              <a:t>, 30 um thick: 1.7 pF (so this sensor is 4.4 pF)</a:t>
            </a:r>
          </a:p>
        </p:txBody>
      </p:sp>
    </p:spTree>
    <p:extLst>
      <p:ext uri="{BB962C8B-B14F-4D97-AF65-F5344CB8AC3E}">
        <p14:creationId xmlns:p14="http://schemas.microsoft.com/office/powerpoint/2010/main" val="3780149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1A2BF-A5DC-2598-48DA-9FC27D071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2387"/>
            <a:ext cx="10515600" cy="572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From last month’s presentation: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At that point we had studied</a:t>
            </a:r>
          </a:p>
          <a:p>
            <a:r>
              <a:rPr lang="en-US" dirty="0"/>
              <a:t>Board with (slow) FR4 dielectric</a:t>
            </a:r>
          </a:p>
          <a:p>
            <a:r>
              <a:rPr lang="en-US" dirty="0"/>
              <a:t>Board with (fast) Rogers 4350b dielectric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And on these, we had excited (with an alpha source ~ 5 MeV)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Silicon </a:t>
            </a:r>
            <a:r>
              <a:rPr lang="en-US" dirty="0" err="1"/>
              <a:t>PiN</a:t>
            </a:r>
            <a:r>
              <a:rPr lang="en-US" dirty="0"/>
              <a:t> on FR4</a:t>
            </a:r>
          </a:p>
          <a:p>
            <a:r>
              <a:rPr lang="en-US" dirty="0"/>
              <a:t>33 um, 2x2 mm</a:t>
            </a:r>
            <a:r>
              <a:rPr lang="en-US" baseline="30000" dirty="0"/>
              <a:t>2</a:t>
            </a:r>
            <a:r>
              <a:rPr lang="en-US" dirty="0"/>
              <a:t> diamond on FR4</a:t>
            </a:r>
          </a:p>
          <a:p>
            <a:r>
              <a:rPr lang="en-US" dirty="0"/>
              <a:t>26 um, 1.5x1.5 mm</a:t>
            </a:r>
            <a:r>
              <a:rPr lang="en-US" baseline="30000" dirty="0"/>
              <a:t>2</a:t>
            </a:r>
            <a:r>
              <a:rPr lang="en-US" dirty="0"/>
              <a:t> diamond on Rogers 4350b</a:t>
            </a:r>
          </a:p>
        </p:txBody>
      </p:sp>
    </p:spTree>
    <p:extLst>
      <p:ext uri="{BB962C8B-B14F-4D97-AF65-F5344CB8AC3E}">
        <p14:creationId xmlns:p14="http://schemas.microsoft.com/office/powerpoint/2010/main" val="698296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extLst>
              <a:ext uri="{FF2B5EF4-FFF2-40B4-BE49-F238E27FC236}">
                <a16:creationId xmlns:a16="http://schemas.microsoft.com/office/drawing/2014/main" id="{70C17F3A-ABE1-3EA6-3CDB-FF8A37F4D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56" y="737939"/>
            <a:ext cx="3225164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9B8B66F4-24F6-B2B0-2830-2F51FCA38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720" y="816926"/>
            <a:ext cx="3867736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graph of a voltage&#10;&#10;Description automatically generated with medium confidence">
            <a:extLst>
              <a:ext uri="{FF2B5EF4-FFF2-40B4-BE49-F238E27FC236}">
                <a16:creationId xmlns:a16="http://schemas.microsoft.com/office/drawing/2014/main" id="{E9ACE553-1047-6B5A-4144-E1EBD4C273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456" y="779267"/>
            <a:ext cx="4869491" cy="35301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7E3CF6-9E81-AF17-B631-2A7E89D8BB48}"/>
              </a:ext>
            </a:extLst>
          </p:cNvPr>
          <p:cNvSpPr txBox="1"/>
          <p:nvPr/>
        </p:nvSpPr>
        <p:spPr>
          <a:xfrm>
            <a:off x="2117560" y="1318664"/>
            <a:ext cx="1034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um Si</a:t>
            </a:r>
          </a:p>
          <a:p>
            <a:r>
              <a:rPr lang="en-US" dirty="0"/>
              <a:t>FR4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8E98B7-0B2B-7634-74FB-BAF4F6FE5116}"/>
              </a:ext>
            </a:extLst>
          </p:cNvPr>
          <p:cNvSpPr txBox="1"/>
          <p:nvPr/>
        </p:nvSpPr>
        <p:spPr>
          <a:xfrm>
            <a:off x="4795206" y="1093711"/>
            <a:ext cx="1383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33 um Diam</a:t>
            </a:r>
          </a:p>
          <a:p>
            <a:r>
              <a:rPr lang="en-US" dirty="0"/>
              <a:t>FR4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85A686-7494-F2EA-DBB3-095EBA406771}"/>
              </a:ext>
            </a:extLst>
          </p:cNvPr>
          <p:cNvSpPr txBox="1"/>
          <p:nvPr/>
        </p:nvSpPr>
        <p:spPr>
          <a:xfrm>
            <a:off x="9124972" y="1162873"/>
            <a:ext cx="1383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26 um Diam</a:t>
            </a:r>
          </a:p>
          <a:p>
            <a:r>
              <a:rPr lang="en-US" dirty="0"/>
              <a:t>Rogers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9ACB26-F6C1-3415-8895-5B4238449FB1}"/>
              </a:ext>
            </a:extLst>
          </p:cNvPr>
          <p:cNvSpPr txBox="1"/>
          <p:nvPr/>
        </p:nvSpPr>
        <p:spPr>
          <a:xfrm>
            <a:off x="269506" y="4334709"/>
            <a:ext cx="106840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Rogers assembly fast, but develops ringing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Taking into account 13 GHz scope BW, </a:t>
            </a:r>
            <a:r>
              <a:rPr lang="en-US" sz="2400" dirty="0">
                <a:sym typeface="Symbol" panose="05050102010706020507" pitchFamily="18" charset="2"/>
              </a:rPr>
              <a:t></a:t>
            </a:r>
            <a:r>
              <a:rPr lang="en-US" sz="2400" baseline="-25000" dirty="0">
                <a:sym typeface="Symbol" panose="05050102010706020507" pitchFamily="18" charset="2"/>
              </a:rPr>
              <a:t>rise</a:t>
            </a:r>
            <a:r>
              <a:rPr lang="en-US" sz="2400" dirty="0">
                <a:sym typeface="Symbol" panose="05050102010706020507" pitchFamily="18" charset="2"/>
              </a:rPr>
              <a:t> = </a:t>
            </a:r>
            <a:r>
              <a:rPr lang="en-US" sz="2400" dirty="0"/>
              <a:t>81 </a:t>
            </a:r>
            <a:r>
              <a:rPr lang="en-US" sz="2400" dirty="0" err="1"/>
              <a:t>ps</a:t>
            </a:r>
            <a:r>
              <a:rPr lang="en-US" sz="2400" dirty="0"/>
              <a:t>  is ~ 4.8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Si </a:t>
            </a:r>
            <a:r>
              <a:rPr lang="en-US" sz="2400" dirty="0" err="1"/>
              <a:t>PiN</a:t>
            </a:r>
            <a:r>
              <a:rPr lang="en-US" sz="2400" dirty="0"/>
              <a:t> pulse features (~500 </a:t>
            </a:r>
            <a:r>
              <a:rPr lang="en-US" sz="2400" dirty="0" err="1"/>
              <a:t>ps</a:t>
            </a:r>
            <a:r>
              <a:rPr lang="en-US" sz="2400" dirty="0"/>
              <a:t> collection time) appear visible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Systematic difference for +/- voltage (Rogers assembly) suggests possible sensitivity to hole vs. electron drift in diamond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Studies underway in ANSYS HFSS to identify source of limitations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69C1E30-AE8C-5223-27C7-CFA149620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502"/>
            <a:ext cx="10515600" cy="622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From last month’s presentation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203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317A3E-A56A-7C24-EC9F-2E7EBF856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voltage&#10;&#10;Description automatically generated with medium confidence">
            <a:extLst>
              <a:ext uri="{FF2B5EF4-FFF2-40B4-BE49-F238E27FC236}">
                <a16:creationId xmlns:a16="http://schemas.microsoft.com/office/drawing/2014/main" id="{1BBCB7F8-A3D7-6447-9742-D220B0AAE2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09" y="902389"/>
            <a:ext cx="6190663" cy="44879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21FA6C-9BDF-8878-EB0E-FF6DCCA82194}"/>
              </a:ext>
            </a:extLst>
          </p:cNvPr>
          <p:cNvSpPr txBox="1"/>
          <p:nvPr/>
        </p:nvSpPr>
        <p:spPr>
          <a:xfrm>
            <a:off x="1905800" y="5351014"/>
            <a:ext cx="6025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82 </a:t>
            </a:r>
            <a:r>
              <a:rPr lang="en-US" sz="2400" dirty="0" err="1"/>
              <a:t>ps</a:t>
            </a:r>
            <a:r>
              <a:rPr lang="en-US" sz="2400" dirty="0"/>
              <a:t> rise time </a:t>
            </a:r>
            <a:r>
              <a:rPr lang="en-US" sz="2400" dirty="0">
                <a:sym typeface="Wingdings" panose="05000000000000000000" pitchFamily="2" charset="2"/>
              </a:rPr>
              <a:t> 4-5 GHz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F5C232F-F7BF-A4D9-0D8B-C9A4E6624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502"/>
            <a:ext cx="10515600" cy="731522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sz="3600" dirty="0"/>
              <a:t>N.B.: For feature extraction, “Instrument response function (IRF)”, which is</a:t>
            </a:r>
          </a:p>
          <a:p>
            <a:pPr marL="0" indent="0" algn="ctr">
              <a:buNone/>
            </a:pPr>
            <a:r>
              <a:rPr lang="en-US" sz="3600" dirty="0"/>
              <a:t> just the FWHM, may be more appropriate figure of merit than rise time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637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986AF3-65D9-FD20-2EA9-C16555414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voltage&#10;&#10;Description automatically generated with medium confidence">
            <a:extLst>
              <a:ext uri="{FF2B5EF4-FFF2-40B4-BE49-F238E27FC236}">
                <a16:creationId xmlns:a16="http://schemas.microsoft.com/office/drawing/2014/main" id="{039AE07A-8C60-D315-B0C8-5BCF519E6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09" y="902389"/>
            <a:ext cx="6190663" cy="44879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9959F69-8A0A-11A1-85B8-B20ECA863F6F}"/>
              </a:ext>
            </a:extLst>
          </p:cNvPr>
          <p:cNvSpPr txBox="1"/>
          <p:nvPr/>
        </p:nvSpPr>
        <p:spPr>
          <a:xfrm>
            <a:off x="1905800" y="5351014"/>
            <a:ext cx="60254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82 </a:t>
            </a:r>
            <a:r>
              <a:rPr lang="en-US" sz="2400" dirty="0" err="1"/>
              <a:t>ps</a:t>
            </a:r>
            <a:r>
              <a:rPr lang="en-US" sz="2400" dirty="0"/>
              <a:t> rise time </a:t>
            </a:r>
            <a:r>
              <a:rPr lang="en-US" sz="2400" dirty="0">
                <a:sym typeface="Wingdings" panose="05000000000000000000" pitchFamily="2" charset="2"/>
              </a:rPr>
              <a:t> 4-5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200 </a:t>
            </a:r>
            <a:r>
              <a:rPr lang="en-US" sz="2400" dirty="0" err="1">
                <a:sym typeface="Wingdings" panose="05000000000000000000" pitchFamily="2" charset="2"/>
              </a:rPr>
              <a:t>ps</a:t>
            </a:r>
            <a:r>
              <a:rPr lang="en-US" sz="2400" dirty="0">
                <a:sym typeface="Wingdings" panose="05000000000000000000" pitchFamily="2" charset="2"/>
              </a:rPr>
              <a:t> FWHM  2-3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Exponential tail (and ringing) degrading IRF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F3F2EE9-0192-5FFA-A454-123D55E8A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502"/>
            <a:ext cx="10515600" cy="731522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sz="3600" dirty="0"/>
              <a:t>N.B.: For feature extraction, “Instrument response function (IRF)”, which is</a:t>
            </a:r>
          </a:p>
          <a:p>
            <a:pPr marL="0" indent="0" algn="ctr">
              <a:buNone/>
            </a:pPr>
            <a:r>
              <a:rPr lang="en-US" sz="3600" dirty="0"/>
              <a:t> just the FWHM, may be more appropriate figure of merit than rise time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15" name="Picture 14" descr="A graph with a blue line">
            <a:extLst>
              <a:ext uri="{FF2B5EF4-FFF2-40B4-BE49-F238E27FC236}">
                <a16:creationId xmlns:a16="http://schemas.microsoft.com/office/drawing/2014/main" id="{E5F25FF4-A2EC-050D-F56D-B69E7F438A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2" t="8357" r="9308" b="10864"/>
          <a:stretch/>
        </p:blipFill>
        <p:spPr>
          <a:xfrm>
            <a:off x="4902506" y="1366092"/>
            <a:ext cx="1597446" cy="319489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DDB64CB-0C78-424E-5EFA-CD71A2DE8D77}"/>
              </a:ext>
            </a:extLst>
          </p:cNvPr>
          <p:cNvCxnSpPr>
            <a:cxnSpLocks/>
          </p:cNvCxnSpPr>
          <p:nvPr/>
        </p:nvCxnSpPr>
        <p:spPr>
          <a:xfrm>
            <a:off x="4812631" y="3012707"/>
            <a:ext cx="431398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114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6817</TotalTime>
  <Words>954</Words>
  <Application>Microsoft Office PowerPoint</Application>
  <PresentationFormat>Widescreen</PresentationFormat>
  <Paragraphs>154</Paragraphs>
  <Slides>19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Aptos</vt:lpstr>
      <vt:lpstr>Aptos Display</vt:lpstr>
      <vt:lpstr>Arial</vt:lpstr>
      <vt:lpstr>Calibri</vt:lpstr>
      <vt:lpstr>Cambria Math</vt:lpstr>
      <vt:lpstr>Symbol</vt:lpstr>
      <vt:lpstr>Wingdings</vt:lpstr>
      <vt:lpstr>Office Theme</vt:lpstr>
      <vt:lpstr>Updates on High Bandwidth Readout at SCIPP</vt:lpstr>
      <vt:lpstr>Two types of readout we’re considering</vt:lpstr>
      <vt:lpstr>High Bandwidth Inspiration: Compact Readout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Ansys HFSS Simulations: Can we understand the response?</vt:lpstr>
      <vt:lpstr>The sort of thing one can explore with HFSS…</vt:lpstr>
      <vt:lpstr>The sort of thing one can explore with HFSS…</vt:lpstr>
      <vt:lpstr>Compact signal-path assembly</vt:lpstr>
      <vt:lpstr>PowerPoint Presentation</vt:lpstr>
      <vt:lpstr>Response of assembly test structure</vt:lpstr>
      <vt:lpstr>Thoughts on next steps for multi-GHz readout</vt:lpstr>
      <vt:lpstr>BACKUP</vt:lpstr>
      <vt:lpstr>Fast Timing Readout Scaling Laws (?)</vt:lpstr>
      <vt:lpstr>Feature Extraction Readout (multi GHz)</vt:lpstr>
    </vt:vector>
  </TitlesOfParts>
  <Company>UC Santa Cruz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Bruce A Schumm</dc:creator>
  <cp:lastModifiedBy>Bruce A Schumm</cp:lastModifiedBy>
  <cp:revision>44</cp:revision>
  <dcterms:created xsi:type="dcterms:W3CDTF">2025-01-17T02:19:45Z</dcterms:created>
  <dcterms:modified xsi:type="dcterms:W3CDTF">2025-02-20T23:58:43Z</dcterms:modified>
</cp:coreProperties>
</file>