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84" r:id="rId3"/>
    <p:sldId id="391" r:id="rId4"/>
    <p:sldId id="394" r:id="rId5"/>
    <p:sldId id="395" r:id="rId6"/>
    <p:sldId id="393" r:id="rId7"/>
    <p:sldId id="397" r:id="rId8"/>
    <p:sldId id="398" r:id="rId9"/>
    <p:sldId id="399" r:id="rId10"/>
    <p:sldId id="400" r:id="rId11"/>
    <p:sldId id="404" r:id="rId12"/>
    <p:sldId id="408" r:id="rId13"/>
    <p:sldId id="409" r:id="rId14"/>
    <p:sldId id="401" r:id="rId15"/>
    <p:sldId id="402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713"/>
    <a:srgbClr val="FF3300"/>
    <a:srgbClr val="002B82"/>
    <a:srgbClr val="B90F95"/>
    <a:srgbClr val="EFD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6843" autoAdjust="0"/>
  </p:normalViewPr>
  <p:slideViewPr>
    <p:cSldViewPr snapToGrid="0">
      <p:cViewPr>
        <p:scale>
          <a:sx n="100" d="100"/>
          <a:sy n="100" d="100"/>
        </p:scale>
        <p:origin x="106" y="-413"/>
      </p:cViewPr>
      <p:guideLst/>
    </p:cSldViewPr>
  </p:slideViewPr>
  <p:outlineViewPr>
    <p:cViewPr>
      <p:scale>
        <a:sx n="33" d="100"/>
        <a:sy n="33" d="100"/>
      </p:scale>
      <p:origin x="0" y="-165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3BA4A-6DD9-444A-ACB8-17BF013AA582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17CE-68A1-4DF0-BEE1-497999C7C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5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091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A67F0-80B9-A2F9-9B56-AEF0CA1D0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45543-0A4F-B0C6-CF8E-76987FAB7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796120-B6E3-25EC-0486-4D407C792E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A9E6F-88B5-2B53-53E3-9A62B7EBEA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918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A63AC-48C2-37A3-B2B0-E003C51B1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1F58F2-09B6-E99F-52AB-9EFD13486D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99CC6A-27E5-CB73-4C24-3BA74286FB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38515-4C48-DD5B-1121-F154E82F76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101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A855C-AD34-A87C-5B10-62185057F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491A2B-5227-46F2-6C91-BDBFBB2174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AC2373-6540-E6C5-1223-F883B96FB4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81292-83E9-1298-6E85-F10BD83788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845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F6A71-0184-31AB-9422-2E6952BB0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E6038A-0564-8DFE-77D1-EF76B6DC0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3A841F-CA1B-208E-F3D8-5D50EE1C8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883FB-CF7A-6DEE-8F12-344870B0E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761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D9FAF-5ABB-A095-3FB1-29DA68AA3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6B8E49-1C30-2B7C-F376-CE82332E07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D75C49-1663-962E-4F67-A579B3438B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E3C4E-C981-E82A-AFE6-BEC8BAC4AE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86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57585-83F4-4684-3247-C9BF51651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296C13-4974-A7D4-4420-A799AF5236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F3E630-97D1-5FC6-5552-C6A2B2FB77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0DF03-5D53-D78F-ABF5-48EDD44C3F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0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CE02F-FF91-C75C-6AEF-A665DE571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20E828-7B01-25D2-10C5-D0629C99FE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F80F25-C52D-D23E-1477-D3685F1181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BE83B-FDA0-0E15-820F-D41F984B72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303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4837A-A7AE-1A7A-AE49-9FE952AA3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9B9898-BAE8-0134-136E-3902868F4F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4C1035-ACB1-07A8-891B-144E28989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B9FCD-C0D2-DD32-E4F0-CC713EEB70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21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24B41-F580-DFA7-3F17-E72883FFD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14861B-110A-60D8-1854-E7FA2E685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FCC7B7-C521-E434-A78D-572C872F43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4E8D4-FF2A-52FD-CF92-3886FDE493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967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C9C47-9980-4355-4BDA-E421799F7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EF9C97-A15B-E04F-F33D-748F69E06E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013343-604B-17D4-8535-F23A453B4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D6343-37EC-0A36-06EC-E3033C10A1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241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BA36A-5539-F7EA-258B-0F7B75626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045F63-A0CB-BC29-88E5-CDF08BABD4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91ED54-A82D-4922-5439-C8B9EACDF4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38ABA-0F14-89A2-ADB0-0B102608B3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332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5BD22-1781-081B-0BAD-9A163316C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AB70B3-ED7B-4F6B-E0BE-E718E3E8EC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B5CA0E-9E37-C0AE-3159-182DA110E0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1D6A9-3A70-B849-84A4-C4CC9219BC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843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7019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B0F0-FB8B-41EE-93F0-C8BCA0F5066E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7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382-E4AC-4ABC-8A04-537A90FD5461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884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4C06-E682-4C57-BEA7-7A59B5FF7F8A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852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680D16-6748-41B6-8486-39AC57F6CE1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CCCCCC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57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EO DC BPM for SPS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CCCCCC"/>
                </a:solidFill>
                <a:latin typeface="Rockwell" panose="02060603020205020403" pitchFamily="18" charset="0"/>
              </a:defRPr>
            </a:lvl1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8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279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41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E6CA-AC0A-4B84-8E20-B55C40DF5C72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74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664E-C9AF-40AC-9431-59F9930F2D37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86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F00C-B2C0-461C-AE69-5A79313C2C55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75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AFB5-2B7B-4C7C-B511-A0312788382D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05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D05EF-514C-41BF-A647-89D89E9336EB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80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03CF-E7C3-4241-A7C2-22D7228FA897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16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3EEF-2AED-457F-BD16-08D64346AA45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33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28814" y="2254481"/>
            <a:ext cx="7166066" cy="1335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Status update</a:t>
            </a:r>
            <a:br>
              <a:rPr lang="en-US" sz="3200" b="1" dirty="0">
                <a:latin typeface="Rockwell" panose="02060603020205020403" pitchFamily="18" charset="0"/>
              </a:rPr>
            </a:br>
            <a:r>
              <a:rPr lang="en-US" sz="3200" b="1" dirty="0">
                <a:latin typeface="Rockwell" panose="02060603020205020403" pitchFamily="18" charset="0"/>
              </a:rPr>
              <a:t>March 2025</a:t>
            </a:r>
          </a:p>
          <a:p>
            <a:pPr algn="ctr"/>
            <a:endParaRPr lang="en-US" sz="3200" b="1" dirty="0">
              <a:latin typeface="Rockwell" panose="02060603020205020403" pitchFamily="18" charset="0"/>
            </a:endParaRPr>
          </a:p>
          <a:p>
            <a:pPr algn="ctr"/>
            <a:endParaRPr lang="en-US" sz="3200" b="1" dirty="0">
              <a:latin typeface="Rockwell" panose="02060603020205020403" pitchFamily="18" charset="0"/>
            </a:endParaRPr>
          </a:p>
          <a:p>
            <a:pPr algn="ctr"/>
            <a:r>
              <a:rPr lang="en-US" sz="3200" b="1" dirty="0">
                <a:latin typeface="Rockwell" panose="02060603020205020403" pitchFamily="18" charset="0"/>
              </a:rPr>
              <a:t> 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56494" y="4037284"/>
            <a:ext cx="4919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ckwell" panose="02060603020205020403" pitchFamily="18" charset="0"/>
              </a:rPr>
              <a:t>Antonio Cristiano </a:t>
            </a:r>
            <a:br>
              <a:rPr lang="en-US" sz="16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 EP-ESE-BE</a:t>
            </a:r>
            <a:br>
              <a:rPr lang="en-US" sz="12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BRATOL Meeting</a:t>
            </a:r>
            <a:endParaRPr lang="en-GB" sz="1600" dirty="0">
              <a:latin typeface="Rockwell" panose="02060603020205020403" pitchFamily="18" charset="0"/>
            </a:endParaRPr>
          </a:p>
        </p:txBody>
      </p:sp>
      <p:pic>
        <p:nvPicPr>
          <p:cNvPr id="1026" name="Picture 2" descr="Logo outlin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6" t="5602" r="68764" b="84391"/>
          <a:stretch/>
        </p:blipFill>
        <p:spPr bwMode="auto">
          <a:xfrm>
            <a:off x="5160690" y="4922541"/>
            <a:ext cx="1302315" cy="129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81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87FA5-FA1E-665A-A6FF-BEC5761B1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09B6C659-DAEA-1C35-0ECC-03B48B0F266E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40E931-508C-9AEB-FB24-A85833F54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10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A8D8824-B46B-0D22-C487-B4BA9D1C3DC8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Gamma irradiation  TOSA – February 2025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9128750-DF65-270C-ECF6-9717DBAC6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050" y="2923874"/>
            <a:ext cx="7931879" cy="2224515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A780392C-48C1-5D24-A4E1-917A81AE163C}"/>
              </a:ext>
            </a:extLst>
          </p:cNvPr>
          <p:cNvGrpSpPr/>
          <p:nvPr/>
        </p:nvGrpSpPr>
        <p:grpSpPr>
          <a:xfrm>
            <a:off x="1664050" y="982303"/>
            <a:ext cx="7960043" cy="2283818"/>
            <a:chOff x="288446" y="1601890"/>
            <a:chExt cx="6389441" cy="1833197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B502CBD-84BD-C034-9F26-8B227C87D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256" b="13420"/>
            <a:stretch/>
          </p:blipFill>
          <p:spPr>
            <a:xfrm>
              <a:off x="486547" y="1676401"/>
              <a:ext cx="6191340" cy="148396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EB565B7-F9AF-8F72-2E62-23B7ABE8C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96765"/>
            <a:stretch/>
          </p:blipFill>
          <p:spPr>
            <a:xfrm>
              <a:off x="288446" y="1601890"/>
              <a:ext cx="211479" cy="1833197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A4E1852-5787-27C1-F406-6FA891308DBB}"/>
              </a:ext>
            </a:extLst>
          </p:cNvPr>
          <p:cNvSpPr txBox="1"/>
          <p:nvPr/>
        </p:nvSpPr>
        <p:spPr>
          <a:xfrm>
            <a:off x="49054" y="1539437"/>
            <a:ext cx="1825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</a:t>
            </a:r>
            <a:r>
              <a:rPr lang="en-US" sz="1600" b="1" baseline="30000" dirty="0"/>
              <a:t>st</a:t>
            </a:r>
            <a:r>
              <a:rPr lang="en-US" sz="1600" b="1" dirty="0"/>
              <a:t> Gamma </a:t>
            </a:r>
            <a:br>
              <a:rPr lang="en-US" sz="1600" b="1" dirty="0"/>
            </a:br>
            <a:r>
              <a:rPr lang="en-US" sz="1600" b="1" dirty="0"/>
              <a:t>Irradiation </a:t>
            </a:r>
            <a:endParaRPr lang="en-GB" sz="16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AD4636-C4AB-6D48-21A3-05A6FA3998C7}"/>
              </a:ext>
            </a:extLst>
          </p:cNvPr>
          <p:cNvSpPr txBox="1"/>
          <p:nvPr/>
        </p:nvSpPr>
        <p:spPr>
          <a:xfrm>
            <a:off x="163829" y="3544688"/>
            <a:ext cx="1825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</a:t>
            </a:r>
            <a:r>
              <a:rPr lang="en-US" sz="1600" b="1" baseline="30000" dirty="0"/>
              <a:t>nd</a:t>
            </a:r>
            <a:r>
              <a:rPr lang="en-US" sz="1600" b="1" dirty="0"/>
              <a:t> Gamma </a:t>
            </a:r>
            <a:br>
              <a:rPr lang="en-US" sz="1600" b="1" dirty="0"/>
            </a:br>
            <a:r>
              <a:rPr lang="en-US" sz="1600" b="1" dirty="0"/>
              <a:t>Irradiation </a:t>
            </a:r>
            <a:endParaRPr lang="en-GB" sz="1600" b="1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178A9C3-94BE-707E-A899-DC3FFCD26125}"/>
              </a:ext>
            </a:extLst>
          </p:cNvPr>
          <p:cNvSpPr txBox="1"/>
          <p:nvPr/>
        </p:nvSpPr>
        <p:spPr>
          <a:xfrm>
            <a:off x="9406414" y="1168259"/>
            <a:ext cx="2572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Dose: </a:t>
            </a:r>
            <a:r>
              <a:rPr lang="en-US" sz="1600" dirty="0"/>
              <a:t>10.4 </a:t>
            </a:r>
            <a:r>
              <a:rPr lang="en-US" sz="1600" dirty="0" err="1"/>
              <a:t>kGy</a:t>
            </a:r>
            <a:endParaRPr lang="en-US" sz="1600" dirty="0"/>
          </a:p>
          <a:p>
            <a:endParaRPr lang="en-US" sz="1600" b="1" dirty="0"/>
          </a:p>
          <a:p>
            <a:r>
              <a:rPr lang="en-US" sz="1600" b="1" dirty="0"/>
              <a:t>Average increase : </a:t>
            </a:r>
            <a:r>
              <a:rPr lang="en-US" sz="1600" dirty="0"/>
              <a:t>1 nm</a:t>
            </a:r>
          </a:p>
          <a:p>
            <a:endParaRPr lang="en-GB" sz="1600" b="1" dirty="0"/>
          </a:p>
          <a:p>
            <a:r>
              <a:rPr lang="en-GB" sz="1600" b="1" dirty="0"/>
              <a:t>End-of-irradiation to measurement time: </a:t>
            </a:r>
            <a:r>
              <a:rPr lang="en-GB" sz="1600" dirty="0"/>
              <a:t>1h</a:t>
            </a:r>
            <a:endParaRPr lang="en-GB" sz="1600" b="1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BED8981-9869-5E2F-3FC7-EAE1BE49ACEA}"/>
              </a:ext>
            </a:extLst>
          </p:cNvPr>
          <p:cNvSpPr txBox="1"/>
          <p:nvPr/>
        </p:nvSpPr>
        <p:spPr>
          <a:xfrm>
            <a:off x="9314974" y="3026962"/>
            <a:ext cx="2572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Dose: </a:t>
            </a:r>
            <a:r>
              <a:rPr lang="en-US" sz="1600" dirty="0"/>
              <a:t>11 </a:t>
            </a:r>
            <a:r>
              <a:rPr lang="en-US" sz="1600" dirty="0" err="1"/>
              <a:t>kGy</a:t>
            </a:r>
            <a:endParaRPr lang="en-US" sz="1600" dirty="0"/>
          </a:p>
          <a:p>
            <a:endParaRPr lang="en-US" sz="1600" b="1" dirty="0"/>
          </a:p>
          <a:p>
            <a:r>
              <a:rPr lang="en-US" sz="1600" b="1" dirty="0"/>
              <a:t>Average increase : 0.5</a:t>
            </a:r>
            <a:r>
              <a:rPr lang="en-US" sz="1600" dirty="0"/>
              <a:t> nm</a:t>
            </a:r>
          </a:p>
          <a:p>
            <a:endParaRPr lang="en-GB" sz="1600" b="1" dirty="0"/>
          </a:p>
          <a:p>
            <a:r>
              <a:rPr lang="en-GB" sz="1600" b="1" dirty="0"/>
              <a:t>End-of-irradiation to measurement time: </a:t>
            </a:r>
            <a:r>
              <a:rPr lang="en-GB" sz="1600" dirty="0"/>
              <a:t>18h</a:t>
            </a:r>
            <a:endParaRPr lang="en-GB" sz="1600" b="1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015CE19-0776-D654-1DC0-19377A0C99ED}"/>
              </a:ext>
            </a:extLst>
          </p:cNvPr>
          <p:cNvSpPr txBox="1"/>
          <p:nvPr/>
        </p:nvSpPr>
        <p:spPr>
          <a:xfrm>
            <a:off x="1664051" y="5283663"/>
            <a:ext cx="8048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 lower increase in case of the second irradiation could be due to TID anneal at room temperature between the end of irradiation and the characterization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87274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28AC7-D66F-DD01-C02F-274E7BB57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F7B6036D-3502-C570-8153-AF07AA5EA5E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98D169-EBFC-2502-9B2D-CCD6248BE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11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47FFC01-2E8D-E2CA-4F05-3AC97FDE1E1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Gamma irradiation  TOSA – February 2025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79" name="Picture 78" descr="A small metal object with wires&#10;&#10;AI-generated content may be incorrect.">
            <a:extLst>
              <a:ext uri="{FF2B5EF4-FFF2-40B4-BE49-F238E27FC236}">
                <a16:creationId xmlns:a16="http://schemas.microsoft.com/office/drawing/2014/main" id="{F674BAEA-8529-4714-30BC-E475631A4F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0" t="481" r="46126" b="23097"/>
          <a:stretch/>
        </p:blipFill>
        <p:spPr>
          <a:xfrm rot="5400000">
            <a:off x="1282244" y="542860"/>
            <a:ext cx="2213418" cy="3346125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0D405492-7D99-A70D-759A-A6772B79D003}"/>
              </a:ext>
            </a:extLst>
          </p:cNvPr>
          <p:cNvSpPr/>
          <p:nvPr/>
        </p:nvSpPr>
        <p:spPr>
          <a:xfrm>
            <a:off x="2006484" y="659645"/>
            <a:ext cx="890645" cy="32394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436DFEB-C76E-20CF-1557-8CFAD7D1B8BA}"/>
              </a:ext>
            </a:extLst>
          </p:cNvPr>
          <p:cNvSpPr txBox="1"/>
          <p:nvPr/>
        </p:nvSpPr>
        <p:spPr>
          <a:xfrm>
            <a:off x="2006485" y="677809"/>
            <a:ext cx="822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DB7713"/>
                </a:solidFill>
              </a:rPr>
              <a:t>PT100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4DF20AC-EC4B-6192-7414-1FC7F07BEBA7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1883775" y="983590"/>
            <a:ext cx="568032" cy="986643"/>
          </a:xfrm>
          <a:prstGeom prst="straightConnector1">
            <a:avLst/>
          </a:prstGeom>
          <a:ln w="158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>
            <a:extLst>
              <a:ext uri="{FF2B5EF4-FFF2-40B4-BE49-F238E27FC236}">
                <a16:creationId xmlns:a16="http://schemas.microsoft.com/office/drawing/2014/main" id="{FC04E90B-A496-3DFA-7C45-4F0D6AE2BF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9554"/>
          <a:stretch/>
        </p:blipFill>
        <p:spPr>
          <a:xfrm>
            <a:off x="4689793" y="694787"/>
            <a:ext cx="6651220" cy="1691932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FE25DB30-7CCB-9EA8-D174-419ED3A7A09C}"/>
              </a:ext>
            </a:extLst>
          </p:cNvPr>
          <p:cNvGrpSpPr/>
          <p:nvPr/>
        </p:nvGrpSpPr>
        <p:grpSpPr>
          <a:xfrm>
            <a:off x="4755453" y="2560949"/>
            <a:ext cx="6565550" cy="2082171"/>
            <a:chOff x="5658971" y="2023361"/>
            <a:chExt cx="5474314" cy="1736101"/>
          </a:xfrm>
        </p:grpSpPr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B3138EA6-F806-CA73-C0B7-88CD188E1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58971" y="2023361"/>
              <a:ext cx="5474314" cy="1736101"/>
            </a:xfrm>
            <a:prstGeom prst="rect">
              <a:avLst/>
            </a:prstGeom>
          </p:spPr>
        </p:pic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7F5F456A-4B30-1157-9298-FF84A14F66CB}"/>
                </a:ext>
              </a:extLst>
            </p:cNvPr>
            <p:cNvCxnSpPr/>
            <p:nvPr/>
          </p:nvCxnSpPr>
          <p:spPr>
            <a:xfrm>
              <a:off x="6668655" y="3043544"/>
              <a:ext cx="568036" cy="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ys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E038AF5-9D1B-8A30-4060-8B82203FAF5A}"/>
                </a:ext>
              </a:extLst>
            </p:cNvPr>
            <p:cNvSpPr txBox="1"/>
            <p:nvPr/>
          </p:nvSpPr>
          <p:spPr>
            <a:xfrm>
              <a:off x="6757941" y="2776620"/>
              <a:ext cx="568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60 s</a:t>
              </a:r>
              <a:endParaRPr lang="en-GB" sz="1200" b="1" dirty="0"/>
            </a:p>
          </p:txBody>
        </p: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CE33D1B6-67AC-560E-A13C-D6F6A8439F10}"/>
                </a:ext>
              </a:extLst>
            </p:cNvPr>
            <p:cNvCxnSpPr>
              <a:cxnSpLocks/>
            </p:cNvCxnSpPr>
            <p:nvPr/>
          </p:nvCxnSpPr>
          <p:spPr>
            <a:xfrm>
              <a:off x="7236691" y="3195944"/>
              <a:ext cx="306647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ys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9ABE5B0-2528-879B-0372-2637C0BF5840}"/>
                </a:ext>
              </a:extLst>
            </p:cNvPr>
            <p:cNvSpPr txBox="1"/>
            <p:nvPr/>
          </p:nvSpPr>
          <p:spPr>
            <a:xfrm>
              <a:off x="8500417" y="2929020"/>
              <a:ext cx="7981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30 mins</a:t>
              </a:r>
              <a:endParaRPr lang="en-GB" sz="1200" b="1" dirty="0"/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861F9A21-DE8B-098B-49D1-16378C2E7C48}"/>
                </a:ext>
              </a:extLst>
            </p:cNvPr>
            <p:cNvCxnSpPr/>
            <p:nvPr/>
          </p:nvCxnSpPr>
          <p:spPr>
            <a:xfrm>
              <a:off x="10307011" y="2951208"/>
              <a:ext cx="568036" cy="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ys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BCFE61A-CA9F-C8C7-C52D-61CE78193A52}"/>
                </a:ext>
              </a:extLst>
            </p:cNvPr>
            <p:cNvSpPr txBox="1"/>
            <p:nvPr/>
          </p:nvSpPr>
          <p:spPr>
            <a:xfrm>
              <a:off x="10396297" y="2684284"/>
              <a:ext cx="5680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36h</a:t>
              </a:r>
              <a:endParaRPr lang="en-GB" sz="1200" b="1" dirty="0"/>
            </a:p>
          </p:txBody>
        </p:sp>
      </p:grp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83C6AC8-8EC7-696E-7BA5-B212C8692578}"/>
              </a:ext>
            </a:extLst>
          </p:cNvPr>
          <p:cNvCxnSpPr>
            <a:cxnSpLocks/>
            <a:endCxn id="111" idx="1"/>
          </p:cNvCxnSpPr>
          <p:nvPr/>
        </p:nvCxnSpPr>
        <p:spPr>
          <a:xfrm flipV="1">
            <a:off x="10437106" y="905314"/>
            <a:ext cx="734276" cy="331254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A48BE23-0F7B-3BAB-D396-DDC621C4B16B}"/>
              </a:ext>
            </a:extLst>
          </p:cNvPr>
          <p:cNvSpPr txBox="1"/>
          <p:nvPr/>
        </p:nvSpPr>
        <p:spPr>
          <a:xfrm>
            <a:off x="11171382" y="612926"/>
            <a:ext cx="1020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TOSA Bias OFF</a:t>
            </a:r>
            <a:endParaRPr lang="en-GB" sz="16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9F03FF-0384-4D0F-6B28-E68D73C21D49}"/>
              </a:ext>
            </a:extLst>
          </p:cNvPr>
          <p:cNvSpPr txBox="1"/>
          <p:nvPr/>
        </p:nvSpPr>
        <p:spPr>
          <a:xfrm>
            <a:off x="1395617" y="4849897"/>
            <a:ext cx="8469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Wavelength drop between </a:t>
            </a:r>
            <a:r>
              <a:rPr lang="en-US" sz="1600" dirty="0" err="1"/>
              <a:t>PostRad</a:t>
            </a:r>
            <a:r>
              <a:rPr lang="en-US" sz="1600" dirty="0"/>
              <a:t> and </a:t>
            </a:r>
            <a:r>
              <a:rPr lang="en-US" sz="1600" dirty="0" err="1"/>
              <a:t>StartCycle</a:t>
            </a:r>
            <a:r>
              <a:rPr lang="en-US" sz="1600" dirty="0"/>
              <a:t>, although the temperature increase, can be symptom of TID annealing.</a:t>
            </a:r>
            <a:br>
              <a:rPr lang="en-US" sz="1600" dirty="0"/>
            </a:b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results lead into considering wavelength shift due to TID for MUX FWHM of specifications: 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13458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E6719-203E-B877-ED55-67FE17A8E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70A6133-87EC-DDFA-3110-2A105A31807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4E7AC4-7EAD-80D9-4E51-1842246EF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3B47E69-09F8-B0B7-F05E-D4DAF312649E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MUX – Channel bandwidth specifications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93F74E-A3B3-DA6F-D124-6B46FC678566}"/>
              </a:ext>
            </a:extLst>
          </p:cNvPr>
          <p:cNvSpPr txBox="1"/>
          <p:nvPr/>
        </p:nvSpPr>
        <p:spPr>
          <a:xfrm>
            <a:off x="1689793" y="4307443"/>
            <a:ext cx="3413298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aseline="-25000" dirty="0">
                <a:cs typeface="GreekC_IV25" panose="00000400000000000000" pitchFamily="2" charset="0"/>
              </a:rPr>
              <a:t> </a:t>
            </a:r>
            <a:r>
              <a:rPr lang="en-US" sz="1600" dirty="0">
                <a:cs typeface="GreekC_IV25" panose="00000400000000000000" pitchFamily="2" charset="0"/>
              </a:rPr>
              <a:t> -5.5 nm &lt; </a:t>
            </a:r>
            <a:r>
              <a:rPr lang="el-GR" sz="1600" dirty="0">
                <a:cs typeface="GreekC_IV25" panose="00000400000000000000" pitchFamily="2" charset="0"/>
              </a:rPr>
              <a:t>Δ</a:t>
            </a:r>
            <a:r>
              <a:rPr lang="el-GR" sz="1600" dirty="0">
                <a:latin typeface="GreekC_IV25" panose="00000400000000000000" pitchFamily="2" charset="0"/>
                <a:cs typeface="GreekC_IV25" panose="00000400000000000000" pitchFamily="2" charset="0"/>
              </a:rPr>
              <a:t>λ</a:t>
            </a:r>
            <a:r>
              <a:rPr lang="en-US" sz="1600" baseline="-25000" dirty="0">
                <a:cs typeface="GreekC_IV25" panose="00000400000000000000" pitchFamily="2" charset="0"/>
              </a:rPr>
              <a:t>TOSA</a:t>
            </a:r>
            <a:r>
              <a:rPr lang="en-US" sz="1600" dirty="0">
                <a:cs typeface="GreekC_IV25" panose="00000400000000000000" pitchFamily="2" charset="0"/>
              </a:rPr>
              <a:t>(F,T) &lt; + 5.7 nm 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DB899B-B0F2-6099-8272-E0A3615C6341}"/>
              </a:ext>
            </a:extLst>
          </p:cNvPr>
          <p:cNvSpPr txBox="1"/>
          <p:nvPr/>
        </p:nvSpPr>
        <p:spPr>
          <a:xfrm>
            <a:off x="195470" y="4271669"/>
            <a:ext cx="1655291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TOSA – WL variation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AC4EC8-37A8-8B2F-BB20-0EC4798C12DB}"/>
              </a:ext>
            </a:extLst>
          </p:cNvPr>
          <p:cNvSpPr txBox="1"/>
          <p:nvPr/>
        </p:nvSpPr>
        <p:spPr>
          <a:xfrm>
            <a:off x="2203223" y="5180338"/>
            <a:ext cx="2431519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cs typeface="GreekC_IV25" panose="00000400000000000000" pitchFamily="2" charset="0"/>
              </a:rPr>
              <a:t>Δ</a:t>
            </a:r>
            <a:r>
              <a:rPr lang="en-US" sz="1600" dirty="0">
                <a:latin typeface="GreekC_IV25" panose="00000400000000000000" pitchFamily="2" charset="0"/>
                <a:cs typeface="GreekC_IV25" panose="00000400000000000000" pitchFamily="2" charset="0"/>
              </a:rPr>
              <a:t>FWHM</a:t>
            </a:r>
            <a:r>
              <a:rPr lang="en-US" sz="1600" dirty="0">
                <a:cs typeface="GreekC_IV25" panose="00000400000000000000" pitchFamily="2" charset="0"/>
              </a:rPr>
              <a:t>(T) &lt; 2 nm 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69295E-4F66-1CA7-B03C-2E540055CA15}"/>
              </a:ext>
            </a:extLst>
          </p:cNvPr>
          <p:cNvSpPr txBox="1"/>
          <p:nvPr/>
        </p:nvSpPr>
        <p:spPr>
          <a:xfrm>
            <a:off x="195470" y="5057228"/>
            <a:ext cx="1690250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MUX – FWHM variation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4544DBA2-7704-1DBD-E631-9E5EA48E44D3}"/>
              </a:ext>
            </a:extLst>
          </p:cNvPr>
          <p:cNvSpPr/>
          <p:nvPr/>
        </p:nvSpPr>
        <p:spPr>
          <a:xfrm>
            <a:off x="5163127" y="4423616"/>
            <a:ext cx="757382" cy="106207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370694-4FED-EC29-EB22-8F87FFBCFA20}"/>
              </a:ext>
            </a:extLst>
          </p:cNvPr>
          <p:cNvSpPr txBox="1"/>
          <p:nvPr/>
        </p:nvSpPr>
        <p:spPr>
          <a:xfrm>
            <a:off x="6051896" y="4307443"/>
            <a:ext cx="3413298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aseline="-25000" dirty="0">
                <a:cs typeface="GreekC_IV25" panose="00000400000000000000" pitchFamily="2" charset="0"/>
              </a:rPr>
              <a:t> </a:t>
            </a:r>
            <a:r>
              <a:rPr lang="en-US" sz="1600" dirty="0">
                <a:cs typeface="GreekC_IV25" panose="00000400000000000000" pitchFamily="2" charset="0"/>
              </a:rPr>
              <a:t> -6.5 nm &lt; </a:t>
            </a:r>
            <a:r>
              <a:rPr lang="el-GR" sz="1600" dirty="0">
                <a:cs typeface="GreekC_IV25" panose="00000400000000000000" pitchFamily="2" charset="0"/>
              </a:rPr>
              <a:t>Δ</a:t>
            </a:r>
            <a:r>
              <a:rPr lang="el-GR" sz="1600" dirty="0">
                <a:latin typeface="GreekC_IV25" panose="00000400000000000000" pitchFamily="2" charset="0"/>
                <a:cs typeface="GreekC_IV25" panose="00000400000000000000" pitchFamily="2" charset="0"/>
              </a:rPr>
              <a:t>λ</a:t>
            </a:r>
            <a:r>
              <a:rPr lang="en-US" sz="1600" baseline="-25000" dirty="0">
                <a:cs typeface="GreekC_IV25" panose="00000400000000000000" pitchFamily="2" charset="0"/>
              </a:rPr>
              <a:t>TOSA</a:t>
            </a:r>
            <a:r>
              <a:rPr lang="en-US" sz="1600" dirty="0">
                <a:cs typeface="GreekC_IV25" panose="00000400000000000000" pitchFamily="2" charset="0"/>
              </a:rPr>
              <a:t>(F,T) &lt; + 6.5 nm </a:t>
            </a:r>
            <a:endParaRPr lang="en-US" sz="1600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3929FBB9-8066-60C2-790D-3FF89ABF7A7C}"/>
              </a:ext>
            </a:extLst>
          </p:cNvPr>
          <p:cNvSpPr/>
          <p:nvPr/>
        </p:nvSpPr>
        <p:spPr>
          <a:xfrm>
            <a:off x="5163127" y="5296511"/>
            <a:ext cx="757382" cy="106207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F6398-6146-6647-5467-1CC3B65FC760}"/>
              </a:ext>
            </a:extLst>
          </p:cNvPr>
          <p:cNvSpPr txBox="1"/>
          <p:nvPr/>
        </p:nvSpPr>
        <p:spPr>
          <a:xfrm>
            <a:off x="6542785" y="5127234"/>
            <a:ext cx="2431519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cs typeface="GreekC_IV25" panose="00000400000000000000" pitchFamily="2" charset="0"/>
              </a:rPr>
              <a:t>Δ</a:t>
            </a:r>
            <a:r>
              <a:rPr lang="en-US" sz="1600" dirty="0">
                <a:latin typeface="GreekC_IV25" panose="00000400000000000000" pitchFamily="2" charset="0"/>
                <a:cs typeface="GreekC_IV25" panose="00000400000000000000" pitchFamily="2" charset="0"/>
              </a:rPr>
              <a:t>FWHM</a:t>
            </a:r>
            <a:r>
              <a:rPr lang="en-US" sz="1600" dirty="0">
                <a:cs typeface="GreekC_IV25" panose="00000400000000000000" pitchFamily="2" charset="0"/>
              </a:rPr>
              <a:t>(T) = 2 nm </a:t>
            </a:r>
            <a:endParaRPr lang="en-US" sz="1600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8A0C834-DC65-078B-0582-B109AB2518EE}"/>
              </a:ext>
            </a:extLst>
          </p:cNvPr>
          <p:cNvSpPr/>
          <p:nvPr/>
        </p:nvSpPr>
        <p:spPr>
          <a:xfrm>
            <a:off x="9248140" y="4254923"/>
            <a:ext cx="348440" cy="1263969"/>
          </a:xfrm>
          <a:prstGeom prst="rightBrace">
            <a:avLst>
              <a:gd name="adj1" fmla="val 51410"/>
              <a:gd name="adj2" fmla="val 5000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EC3DD4-0FBE-4186-4900-67E81539B554}"/>
              </a:ext>
            </a:extLst>
          </p:cNvPr>
          <p:cNvSpPr txBox="1"/>
          <p:nvPr/>
        </p:nvSpPr>
        <p:spPr>
          <a:xfrm>
            <a:off x="9739030" y="3823797"/>
            <a:ext cx="2138383" cy="5847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Requirements on MUX FWHM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093825-110A-9FF0-320A-F2170BED388B}"/>
              </a:ext>
            </a:extLst>
          </p:cNvPr>
          <p:cNvSpPr txBox="1"/>
          <p:nvPr/>
        </p:nvSpPr>
        <p:spPr>
          <a:xfrm>
            <a:off x="9913564" y="4900218"/>
            <a:ext cx="178931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cs typeface="GreekC_IV25" panose="00000400000000000000" pitchFamily="2" charset="0"/>
              </a:rPr>
              <a:t>Δ</a:t>
            </a:r>
            <a:r>
              <a:rPr lang="en-US" sz="1600" dirty="0">
                <a:latin typeface="GreekC_IV25" panose="00000400000000000000" pitchFamily="2" charset="0"/>
                <a:cs typeface="GreekC_IV25" panose="00000400000000000000" pitchFamily="2" charset="0"/>
              </a:rPr>
              <a:t>FWHM</a:t>
            </a:r>
            <a:r>
              <a:rPr lang="en-US" sz="1600" dirty="0">
                <a:cs typeface="GreekC_IV25" panose="00000400000000000000" pitchFamily="2" charset="0"/>
              </a:rPr>
              <a:t>(T) &lt; 2 nm 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93B1EC-6530-CC78-DC3A-EDD3A97B0BFF}"/>
              </a:ext>
            </a:extLst>
          </p:cNvPr>
          <p:cNvSpPr txBox="1"/>
          <p:nvPr/>
        </p:nvSpPr>
        <p:spPr>
          <a:xfrm>
            <a:off x="9913564" y="4481741"/>
            <a:ext cx="178931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GreekC_IV25" panose="00000400000000000000" pitchFamily="2" charset="0"/>
                <a:cs typeface="GreekC_IV25" panose="00000400000000000000" pitchFamily="2" charset="0"/>
              </a:rPr>
              <a:t>FWHM </a:t>
            </a:r>
            <a:r>
              <a:rPr lang="en-US" sz="1600" dirty="0">
                <a:cs typeface="GreekC_IV25" panose="00000400000000000000" pitchFamily="2" charset="0"/>
              </a:rPr>
              <a:t>&gt; 15 nm</a:t>
            </a:r>
            <a:endParaRPr lang="en-US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F92671-E6C1-7F33-6056-109602F3EF4A}"/>
              </a:ext>
            </a:extLst>
          </p:cNvPr>
          <p:cNvGrpSpPr/>
          <p:nvPr/>
        </p:nvGrpSpPr>
        <p:grpSpPr>
          <a:xfrm>
            <a:off x="1398653" y="914095"/>
            <a:ext cx="4597028" cy="2648570"/>
            <a:chOff x="8325820" y="1670210"/>
            <a:chExt cx="3497535" cy="201509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5F8507-2380-2C31-2444-19117EE29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482"/>
            <a:stretch/>
          </p:blipFill>
          <p:spPr>
            <a:xfrm>
              <a:off x="8325820" y="1670210"/>
              <a:ext cx="3497535" cy="2015099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FB05A1F-D22C-FC6F-9EE5-465D05FC8EA6}"/>
                </a:ext>
              </a:extLst>
            </p:cNvPr>
            <p:cNvCxnSpPr>
              <a:cxnSpLocks/>
            </p:cNvCxnSpPr>
            <p:nvPr/>
          </p:nvCxnSpPr>
          <p:spPr>
            <a:xfrm>
              <a:off x="9601681" y="1879133"/>
              <a:ext cx="1153632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6A967B-2563-6D93-4EB2-42807FA83CC9}"/>
                </a:ext>
              </a:extLst>
            </p:cNvPr>
            <p:cNvSpPr txBox="1"/>
            <p:nvPr/>
          </p:nvSpPr>
          <p:spPr>
            <a:xfrm>
              <a:off x="9873696" y="1899905"/>
              <a:ext cx="6373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</a:rPr>
                <a:t>FWHM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AF478DE8-9CBD-FFCC-10A5-424806378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677" y="1017570"/>
            <a:ext cx="4571438" cy="241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00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DA7BA-F575-E104-647C-41C670A15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BA6DC60-FAD8-C3CD-8378-40A11C78669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E97A02-37EB-7311-ABB3-86C61BA01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BFFD6AE-A565-CF79-DD4D-3F26125167A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Back-End components – CWDM 4x1 Price comparison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C7837AE-BAD6-6C12-4575-70D9ED04F6D5}"/>
              </a:ext>
            </a:extLst>
          </p:cNvPr>
          <p:cNvGraphicFramePr>
            <a:graphicFrameLocks noGrp="1"/>
          </p:cNvGraphicFramePr>
          <p:nvPr/>
        </p:nvGraphicFramePr>
        <p:xfrm>
          <a:off x="129312" y="856643"/>
          <a:ext cx="3722255" cy="177697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44451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1681387052"/>
                    </a:ext>
                  </a:extLst>
                </a:gridCol>
              </a:tblGrid>
              <a:tr h="597192">
                <a:tc>
                  <a:txBody>
                    <a:bodyPr/>
                    <a:lstStyle/>
                    <a:p>
                      <a:r>
                        <a:rPr lang="en-US" sz="1100" b="1" dirty="0"/>
                        <a:t>Vendor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Country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Price [CHF]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Insertion losses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FWHM [nm] </a:t>
                      </a:r>
                      <a:r>
                        <a:rPr lang="en-US" sz="500" b="1" dirty="0"/>
                        <a:t>(measured)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463912">
                <a:tc>
                  <a:txBody>
                    <a:bodyPr/>
                    <a:lstStyle/>
                    <a:p>
                      <a:r>
                        <a:rPr lang="en-US" sz="1100" dirty="0"/>
                        <a:t>Huber-</a:t>
                      </a:r>
                      <a:r>
                        <a:rPr lang="en-US" sz="1100" dirty="0" err="1"/>
                        <a:t>Suhner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Germany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225-240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357934">
                <a:tc>
                  <a:txBody>
                    <a:bodyPr/>
                    <a:lstStyle/>
                    <a:p>
                      <a:r>
                        <a:rPr lang="en-US" sz="1100" dirty="0" err="1"/>
                        <a:t>AcalBFI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67-58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27719"/>
                  </a:ext>
                </a:extLst>
              </a:tr>
              <a:tr h="357934">
                <a:tc>
                  <a:txBody>
                    <a:bodyPr/>
                    <a:lstStyle/>
                    <a:p>
                      <a:r>
                        <a:rPr lang="en-US" sz="1100" dirty="0" err="1"/>
                        <a:t>HiFiber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32-28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2423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A0C8947-55D2-7BC9-1322-4784D7E5C080}"/>
              </a:ext>
            </a:extLst>
          </p:cNvPr>
          <p:cNvGraphicFramePr>
            <a:graphicFrameLocks noGrp="1"/>
          </p:cNvGraphicFramePr>
          <p:nvPr/>
        </p:nvGraphicFramePr>
        <p:xfrm>
          <a:off x="4475018" y="851739"/>
          <a:ext cx="3375891" cy="178187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826996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905982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742080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900833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73163">
                <a:tc>
                  <a:txBody>
                    <a:bodyPr/>
                    <a:lstStyle/>
                    <a:p>
                      <a:r>
                        <a:rPr lang="en-US" sz="1100" b="1" dirty="0"/>
                        <a:t>Vendor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Country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Price [CHF]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Rx Sensitivity [dBm]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380398">
                <a:tc>
                  <a:txBody>
                    <a:bodyPr/>
                    <a:lstStyle/>
                    <a:p>
                      <a:r>
                        <a:rPr lang="en-US" sz="1100" dirty="0" err="1"/>
                        <a:t>EdgeOptic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8.5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&lt;-14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411502">
                <a:tc>
                  <a:txBody>
                    <a:bodyPr/>
                    <a:lstStyle/>
                    <a:p>
                      <a:r>
                        <a:rPr lang="en-US" sz="1100" dirty="0" err="1"/>
                        <a:t>IntelliNetwork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27719"/>
                  </a:ext>
                </a:extLst>
              </a:tr>
              <a:tr h="380398">
                <a:tc>
                  <a:txBody>
                    <a:bodyPr/>
                    <a:lstStyle/>
                    <a:p>
                      <a:r>
                        <a:rPr lang="en-US" sz="1100" dirty="0"/>
                        <a:t>CISCO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Taiwan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&lt;-14.4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2423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9F9D67A-4C89-E263-9A61-D41F378C930D}"/>
              </a:ext>
            </a:extLst>
          </p:cNvPr>
          <p:cNvGraphicFramePr>
            <a:graphicFrameLocks noGrp="1"/>
          </p:cNvGraphicFramePr>
          <p:nvPr/>
        </p:nvGraphicFramePr>
        <p:xfrm>
          <a:off x="8769927" y="851238"/>
          <a:ext cx="3292761" cy="174596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06631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785433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822047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878650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26854">
                <a:tc>
                  <a:txBody>
                    <a:bodyPr/>
                    <a:lstStyle/>
                    <a:p>
                      <a:r>
                        <a:rPr lang="en-US" sz="1100" b="1" dirty="0"/>
                        <a:t>Vendor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Country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Price [CHF]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Rx Sensitivity [dBm]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349385">
                <a:tc>
                  <a:txBody>
                    <a:bodyPr/>
                    <a:lstStyle/>
                    <a:p>
                      <a:r>
                        <a:rPr lang="en-US" sz="1100" dirty="0" err="1"/>
                        <a:t>EdgeOptic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&lt;-13.7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349385">
                <a:tc>
                  <a:txBody>
                    <a:bodyPr/>
                    <a:lstStyle/>
                    <a:p>
                      <a:r>
                        <a:rPr lang="en-US" sz="1100" dirty="0"/>
                        <a:t>QSFPTEK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&lt;-13.7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27719"/>
                  </a:ext>
                </a:extLst>
              </a:tr>
              <a:tr h="452832">
                <a:tc>
                  <a:txBody>
                    <a:bodyPr/>
                    <a:lstStyle/>
                    <a:p>
                      <a:r>
                        <a:rPr lang="en-US" sz="1100" dirty="0" err="1"/>
                        <a:t>FlexOptix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Germany/</a:t>
                      </a:r>
                    </a:p>
                    <a:p>
                      <a:r>
                        <a:rPr lang="en-US" sz="1100" dirty="0"/>
                        <a:t>Taiwan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195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&lt;-11.5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2423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A4AAB64-2423-D1D4-1946-28316BA520E2}"/>
              </a:ext>
            </a:extLst>
          </p:cNvPr>
          <p:cNvSpPr txBox="1"/>
          <p:nvPr/>
        </p:nvSpPr>
        <p:spPr>
          <a:xfrm>
            <a:off x="1271545" y="513185"/>
            <a:ext cx="1203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MUX 4X1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99A4CE-1B27-C9F7-E8C1-E85E472F8085}"/>
              </a:ext>
            </a:extLst>
          </p:cNvPr>
          <p:cNvSpPr txBox="1"/>
          <p:nvPr/>
        </p:nvSpPr>
        <p:spPr>
          <a:xfrm>
            <a:off x="5883357" y="543113"/>
            <a:ext cx="1203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SFP+</a:t>
            </a:r>
            <a:endParaRPr lang="en-GB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314CAC-5D77-9009-C42D-42B75A36D23F}"/>
              </a:ext>
            </a:extLst>
          </p:cNvPr>
          <p:cNvSpPr txBox="1"/>
          <p:nvPr/>
        </p:nvSpPr>
        <p:spPr>
          <a:xfrm>
            <a:off x="10189250" y="543113"/>
            <a:ext cx="1203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QSFP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368864D-12E9-64AE-2EC5-D2ED79541653}"/>
              </a:ext>
            </a:extLst>
          </p:cNvPr>
          <p:cNvGrpSpPr/>
          <p:nvPr/>
        </p:nvGrpSpPr>
        <p:grpSpPr>
          <a:xfrm>
            <a:off x="1071438" y="4595331"/>
            <a:ext cx="4313360" cy="1027582"/>
            <a:chOff x="1071438" y="4589002"/>
            <a:chExt cx="5195914" cy="12378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4080980-5271-CE27-BFA0-728BC8F3AAE1}"/>
                </a:ext>
              </a:extLst>
            </p:cNvPr>
            <p:cNvSpPr txBox="1"/>
            <p:nvPr/>
          </p:nvSpPr>
          <p:spPr>
            <a:xfrm>
              <a:off x="1071440" y="4710025"/>
              <a:ext cx="1349048" cy="4602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 err="1"/>
                <a:t>CTTx</a:t>
              </a:r>
              <a:endParaRPr lang="en-US" sz="1400" b="1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6641B0A-8109-8FB2-B753-5EEC6FD3ABDC}"/>
                </a:ext>
              </a:extLst>
            </p:cNvPr>
            <p:cNvCxnSpPr>
              <a:cxnSpLocks/>
            </p:cNvCxnSpPr>
            <p:nvPr/>
          </p:nvCxnSpPr>
          <p:spPr>
            <a:xfrm>
              <a:off x="2420485" y="4812538"/>
              <a:ext cx="1512000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D12830-E5E9-5666-CC8E-3C2F8CB75BFC}"/>
                </a:ext>
              </a:extLst>
            </p:cNvPr>
            <p:cNvSpPr txBox="1"/>
            <p:nvPr/>
          </p:nvSpPr>
          <p:spPr>
            <a:xfrm>
              <a:off x="2684419" y="4591781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00B050"/>
                  </a:solidFill>
                </a:rPr>
                <a:t>1271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96B18C-B97F-C3C4-13C7-0A824068378E}"/>
                </a:ext>
              </a:extLst>
            </p:cNvPr>
            <p:cNvSpPr txBox="1"/>
            <p:nvPr/>
          </p:nvSpPr>
          <p:spPr>
            <a:xfrm>
              <a:off x="1071438" y="5263257"/>
              <a:ext cx="1349048" cy="4602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 err="1"/>
                <a:t>CTTx</a:t>
              </a:r>
              <a:endParaRPr lang="en-US" sz="1400" b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827009-1A4B-DA61-2DD4-CAE763418EC5}"/>
                </a:ext>
              </a:extLst>
            </p:cNvPr>
            <p:cNvCxnSpPr>
              <a:cxnSpLocks/>
            </p:cNvCxnSpPr>
            <p:nvPr/>
          </p:nvCxnSpPr>
          <p:spPr>
            <a:xfrm>
              <a:off x="2420483" y="5365770"/>
              <a:ext cx="1512000" cy="0"/>
            </a:xfrm>
            <a:prstGeom prst="straightConnector1">
              <a:avLst/>
            </a:prstGeom>
            <a:ln w="12700">
              <a:solidFill>
                <a:srgbClr val="DB771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13AF046-A0DC-C464-3E1E-557A83D93C64}"/>
                </a:ext>
              </a:extLst>
            </p:cNvPr>
            <p:cNvSpPr txBox="1"/>
            <p:nvPr/>
          </p:nvSpPr>
          <p:spPr>
            <a:xfrm>
              <a:off x="2684417" y="5145013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DB7713"/>
                  </a:solidFill>
                </a:rPr>
                <a:t>1311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F21A082-0E33-7EDF-1AC0-B7BA69260DB3}"/>
                </a:ext>
              </a:extLst>
            </p:cNvPr>
            <p:cNvCxnSpPr>
              <a:cxnSpLocks/>
            </p:cNvCxnSpPr>
            <p:nvPr/>
          </p:nvCxnSpPr>
          <p:spPr>
            <a:xfrm>
              <a:off x="2418779" y="5059189"/>
              <a:ext cx="1512000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5867AE8-B132-16FB-55ED-E126EE47DAA8}"/>
                </a:ext>
              </a:extLst>
            </p:cNvPr>
            <p:cNvSpPr txBox="1"/>
            <p:nvPr/>
          </p:nvSpPr>
          <p:spPr>
            <a:xfrm>
              <a:off x="2682713" y="4838432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0070C0"/>
                  </a:solidFill>
                </a:rPr>
                <a:t>1291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F6D6956-0C9E-8E30-2A64-7319E086CE7C}"/>
                </a:ext>
              </a:extLst>
            </p:cNvPr>
            <p:cNvCxnSpPr>
              <a:cxnSpLocks/>
            </p:cNvCxnSpPr>
            <p:nvPr/>
          </p:nvCxnSpPr>
          <p:spPr>
            <a:xfrm>
              <a:off x="2432552" y="5612421"/>
              <a:ext cx="1512000" cy="0"/>
            </a:xfrm>
            <a:prstGeom prst="straightConnector1">
              <a:avLst/>
            </a:prstGeom>
            <a:ln w="127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CFEFCA7-7FC4-2E81-15F5-4F3DBAA7FA76}"/>
                </a:ext>
              </a:extLst>
            </p:cNvPr>
            <p:cNvSpPr txBox="1"/>
            <p:nvPr/>
          </p:nvSpPr>
          <p:spPr>
            <a:xfrm>
              <a:off x="2696486" y="5391664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7030A0"/>
                  </a:solidFill>
                </a:rPr>
                <a:t>1331</a:t>
              </a: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338BDFA-2B51-6DE0-7F91-121EFD0A3981}"/>
                </a:ext>
              </a:extLst>
            </p:cNvPr>
            <p:cNvSpPr/>
            <p:nvPr/>
          </p:nvSpPr>
          <p:spPr>
            <a:xfrm>
              <a:off x="3930779" y="4589002"/>
              <a:ext cx="259617" cy="1237835"/>
            </a:xfrm>
            <a:custGeom>
              <a:avLst/>
              <a:gdLst>
                <a:gd name="connsiteX0" fmla="*/ 0 w 157018"/>
                <a:gd name="connsiteY0" fmla="*/ 0 h 674255"/>
                <a:gd name="connsiteX1" fmla="*/ 0 w 157018"/>
                <a:gd name="connsiteY1" fmla="*/ 674255 h 674255"/>
                <a:gd name="connsiteX2" fmla="*/ 157018 w 157018"/>
                <a:gd name="connsiteY2" fmla="*/ 535709 h 674255"/>
                <a:gd name="connsiteX3" fmla="*/ 157018 w 157018"/>
                <a:gd name="connsiteY3" fmla="*/ 143164 h 674255"/>
                <a:gd name="connsiteX4" fmla="*/ 0 w 157018"/>
                <a:gd name="connsiteY4" fmla="*/ 0 h 67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18" h="674255">
                  <a:moveTo>
                    <a:pt x="0" y="0"/>
                  </a:moveTo>
                  <a:lnTo>
                    <a:pt x="0" y="674255"/>
                  </a:lnTo>
                  <a:lnTo>
                    <a:pt x="157018" y="535709"/>
                  </a:lnTo>
                  <a:lnTo>
                    <a:pt x="157018" y="14316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91A1D42-9B21-552D-C5DB-B02472692B2E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 flipV="1">
              <a:off x="4201502" y="5203837"/>
              <a:ext cx="716802" cy="23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C2DFE36-ADE7-8DAC-8656-D89244B362BC}"/>
                </a:ext>
              </a:extLst>
            </p:cNvPr>
            <p:cNvSpPr txBox="1"/>
            <p:nvPr/>
          </p:nvSpPr>
          <p:spPr>
            <a:xfrm>
              <a:off x="4918304" y="4973701"/>
              <a:ext cx="1349048" cy="4602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/>
                <a:t>QSFP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A6E85FD-99BB-1277-1DA8-06DFE9CCE3E1}"/>
              </a:ext>
            </a:extLst>
          </p:cNvPr>
          <p:cNvGrpSpPr/>
          <p:nvPr/>
        </p:nvGrpSpPr>
        <p:grpSpPr>
          <a:xfrm>
            <a:off x="945467" y="3288711"/>
            <a:ext cx="5347480" cy="1127924"/>
            <a:chOff x="1071438" y="2998128"/>
            <a:chExt cx="5989957" cy="1263439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056B1DF-4CB2-26E3-A252-8F3DCEDDBFE5}"/>
                </a:ext>
              </a:extLst>
            </p:cNvPr>
            <p:cNvCxnSpPr>
              <a:cxnSpLocks/>
            </p:cNvCxnSpPr>
            <p:nvPr/>
          </p:nvCxnSpPr>
          <p:spPr>
            <a:xfrm>
              <a:off x="4201502" y="3634008"/>
              <a:ext cx="75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CD84873-9DC3-9F12-6567-7319787BE433}"/>
                </a:ext>
              </a:extLst>
            </p:cNvPr>
            <p:cNvCxnSpPr>
              <a:cxnSpLocks/>
            </p:cNvCxnSpPr>
            <p:nvPr/>
          </p:nvCxnSpPr>
          <p:spPr>
            <a:xfrm>
              <a:off x="5173351" y="3242110"/>
              <a:ext cx="60319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E692450-2C9D-6579-8C5E-2A2644EC8039}"/>
                </a:ext>
              </a:extLst>
            </p:cNvPr>
            <p:cNvCxnSpPr>
              <a:cxnSpLocks/>
            </p:cNvCxnSpPr>
            <p:nvPr/>
          </p:nvCxnSpPr>
          <p:spPr>
            <a:xfrm>
              <a:off x="5173349" y="3795342"/>
              <a:ext cx="611980" cy="0"/>
            </a:xfrm>
            <a:prstGeom prst="straightConnector1">
              <a:avLst/>
            </a:prstGeom>
            <a:ln w="12700">
              <a:solidFill>
                <a:srgbClr val="DB771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CA9BD70-7E05-6103-D976-C8DBA7203C07}"/>
                </a:ext>
              </a:extLst>
            </p:cNvPr>
            <p:cNvCxnSpPr>
              <a:cxnSpLocks/>
            </p:cNvCxnSpPr>
            <p:nvPr/>
          </p:nvCxnSpPr>
          <p:spPr>
            <a:xfrm>
              <a:off x="5171645" y="3488761"/>
              <a:ext cx="609518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BC256B7-6B38-D2B6-CB72-D0203CEA19DD}"/>
                </a:ext>
              </a:extLst>
            </p:cNvPr>
            <p:cNvCxnSpPr>
              <a:cxnSpLocks/>
            </p:cNvCxnSpPr>
            <p:nvPr/>
          </p:nvCxnSpPr>
          <p:spPr>
            <a:xfrm>
              <a:off x="5180800" y="4041993"/>
              <a:ext cx="591127" cy="0"/>
            </a:xfrm>
            <a:prstGeom prst="straightConnector1">
              <a:avLst/>
            </a:prstGeom>
            <a:ln w="127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2157B9C-F953-BCE1-85C1-E13C7F92ED9E}"/>
                </a:ext>
              </a:extLst>
            </p:cNvPr>
            <p:cNvSpPr/>
            <p:nvPr/>
          </p:nvSpPr>
          <p:spPr>
            <a:xfrm rot="10800000">
              <a:off x="4957502" y="2999955"/>
              <a:ext cx="209977" cy="1237835"/>
            </a:xfrm>
            <a:custGeom>
              <a:avLst/>
              <a:gdLst>
                <a:gd name="connsiteX0" fmla="*/ 0 w 157018"/>
                <a:gd name="connsiteY0" fmla="*/ 0 h 674255"/>
                <a:gd name="connsiteX1" fmla="*/ 0 w 157018"/>
                <a:gd name="connsiteY1" fmla="*/ 674255 h 674255"/>
                <a:gd name="connsiteX2" fmla="*/ 157018 w 157018"/>
                <a:gd name="connsiteY2" fmla="*/ 535709 h 674255"/>
                <a:gd name="connsiteX3" fmla="*/ 157018 w 157018"/>
                <a:gd name="connsiteY3" fmla="*/ 143164 h 674255"/>
                <a:gd name="connsiteX4" fmla="*/ 0 w 157018"/>
                <a:gd name="connsiteY4" fmla="*/ 0 h 67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18" h="674255">
                  <a:moveTo>
                    <a:pt x="0" y="0"/>
                  </a:moveTo>
                  <a:lnTo>
                    <a:pt x="0" y="674255"/>
                  </a:lnTo>
                  <a:lnTo>
                    <a:pt x="157018" y="535709"/>
                  </a:lnTo>
                  <a:lnTo>
                    <a:pt x="157018" y="14316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6B42BB6-FDFA-EBA3-3753-67D3B5232316}"/>
                </a:ext>
              </a:extLst>
            </p:cNvPr>
            <p:cNvGrpSpPr/>
            <p:nvPr/>
          </p:nvGrpSpPr>
          <p:grpSpPr>
            <a:xfrm>
              <a:off x="5788588" y="3027357"/>
              <a:ext cx="1270000" cy="381672"/>
              <a:chOff x="8979521" y="4115810"/>
              <a:chExt cx="1270000" cy="381672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D67D56A-4EA8-C3F4-F3F1-04E45BFAEFDF}"/>
                  </a:ext>
                </a:extLst>
              </p:cNvPr>
              <p:cNvSpPr/>
              <p:nvPr/>
            </p:nvSpPr>
            <p:spPr>
              <a:xfrm>
                <a:off x="8979521" y="4194885"/>
                <a:ext cx="1270000" cy="233951"/>
              </a:xfrm>
              <a:prstGeom prst="rect">
                <a:avLst/>
              </a:prstGeom>
              <a:noFill/>
              <a:ln w="22225"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59989ED-6C48-F03F-D1A5-BD1D200042A3}"/>
                  </a:ext>
                </a:extLst>
              </p:cNvPr>
              <p:cNvSpPr txBox="1"/>
              <p:nvPr/>
            </p:nvSpPr>
            <p:spPr>
              <a:xfrm>
                <a:off x="9310002" y="4115810"/>
                <a:ext cx="637869" cy="38167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b="1" dirty="0"/>
                  <a:t>SFP+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5C00D33-1A5E-8D11-D6F0-A69D2351879D}"/>
                </a:ext>
              </a:extLst>
            </p:cNvPr>
            <p:cNvGrpSpPr/>
            <p:nvPr/>
          </p:nvGrpSpPr>
          <p:grpSpPr>
            <a:xfrm>
              <a:off x="5788588" y="3311746"/>
              <a:ext cx="1270000" cy="381672"/>
              <a:chOff x="8979521" y="4115810"/>
              <a:chExt cx="1270000" cy="38167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AAC3B18-B8F5-8212-75C5-74836B218DB3}"/>
                  </a:ext>
                </a:extLst>
              </p:cNvPr>
              <p:cNvSpPr/>
              <p:nvPr/>
            </p:nvSpPr>
            <p:spPr>
              <a:xfrm>
                <a:off x="8979521" y="4194885"/>
                <a:ext cx="1270000" cy="233951"/>
              </a:xfrm>
              <a:prstGeom prst="rect">
                <a:avLst/>
              </a:prstGeom>
              <a:noFill/>
              <a:ln w="22225"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DBC18EA-52F7-BEB2-DA26-ABB04CE76DBC}"/>
                  </a:ext>
                </a:extLst>
              </p:cNvPr>
              <p:cNvSpPr txBox="1"/>
              <p:nvPr/>
            </p:nvSpPr>
            <p:spPr>
              <a:xfrm>
                <a:off x="9346212" y="4115810"/>
                <a:ext cx="546850" cy="38167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b="1" dirty="0"/>
                  <a:t>SFP+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2BD92B-D516-089E-AE42-79E60D9B5E10}"/>
                </a:ext>
              </a:extLst>
            </p:cNvPr>
            <p:cNvGrpSpPr/>
            <p:nvPr/>
          </p:nvGrpSpPr>
          <p:grpSpPr>
            <a:xfrm>
              <a:off x="5791395" y="3604742"/>
              <a:ext cx="1270000" cy="381672"/>
              <a:chOff x="8979521" y="4115810"/>
              <a:chExt cx="1270000" cy="381672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C09A30E-9569-EE1B-7C4F-DF964D80BE66}"/>
                  </a:ext>
                </a:extLst>
              </p:cNvPr>
              <p:cNvSpPr/>
              <p:nvPr/>
            </p:nvSpPr>
            <p:spPr>
              <a:xfrm>
                <a:off x="8979521" y="4194885"/>
                <a:ext cx="1270000" cy="233951"/>
              </a:xfrm>
              <a:prstGeom prst="rect">
                <a:avLst/>
              </a:prstGeom>
              <a:noFill/>
              <a:ln w="22225"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FE003E-732D-B946-E00B-21D6BCE4764A}"/>
                  </a:ext>
                </a:extLst>
              </p:cNvPr>
              <p:cNvSpPr txBox="1"/>
              <p:nvPr/>
            </p:nvSpPr>
            <p:spPr>
              <a:xfrm>
                <a:off x="9346212" y="4115810"/>
                <a:ext cx="551467" cy="38167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b="1" dirty="0"/>
                  <a:t>SFP+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C1D8CC6-A575-58F8-0879-0BE5816B6C99}"/>
                </a:ext>
              </a:extLst>
            </p:cNvPr>
            <p:cNvGrpSpPr/>
            <p:nvPr/>
          </p:nvGrpSpPr>
          <p:grpSpPr>
            <a:xfrm>
              <a:off x="5791395" y="3879895"/>
              <a:ext cx="1270000" cy="381672"/>
              <a:chOff x="8979521" y="4115810"/>
              <a:chExt cx="1270000" cy="381672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C70467C-E099-0D91-0839-C4A2FA4049A2}"/>
                  </a:ext>
                </a:extLst>
              </p:cNvPr>
              <p:cNvSpPr/>
              <p:nvPr/>
            </p:nvSpPr>
            <p:spPr>
              <a:xfrm>
                <a:off x="8979521" y="4194885"/>
                <a:ext cx="1270000" cy="233951"/>
              </a:xfrm>
              <a:prstGeom prst="rect">
                <a:avLst/>
              </a:prstGeom>
              <a:noFill/>
              <a:ln w="22225"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C53E13-B3E2-6C4E-5463-94001390FCC3}"/>
                  </a:ext>
                </a:extLst>
              </p:cNvPr>
              <p:cNvSpPr txBox="1"/>
              <p:nvPr/>
            </p:nvSpPr>
            <p:spPr>
              <a:xfrm>
                <a:off x="9346212" y="4115810"/>
                <a:ext cx="551467" cy="38167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200" b="1" dirty="0"/>
                  <a:t>SFP+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61E9ED9-A7B7-0F79-AE07-49A677F713CE}"/>
                </a:ext>
              </a:extLst>
            </p:cNvPr>
            <p:cNvSpPr txBox="1"/>
            <p:nvPr/>
          </p:nvSpPr>
          <p:spPr>
            <a:xfrm>
              <a:off x="1071440" y="3119151"/>
              <a:ext cx="1349048" cy="38209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 err="1"/>
                <a:t>CTTx</a:t>
              </a:r>
              <a:endParaRPr lang="en-US" sz="1400" b="1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2847907-7B3C-87BE-C90A-A17725D360C5}"/>
                </a:ext>
              </a:extLst>
            </p:cNvPr>
            <p:cNvCxnSpPr>
              <a:cxnSpLocks/>
            </p:cNvCxnSpPr>
            <p:nvPr/>
          </p:nvCxnSpPr>
          <p:spPr>
            <a:xfrm>
              <a:off x="2420485" y="3221664"/>
              <a:ext cx="1512000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429227-E8A6-060D-E63A-663556BD4C36}"/>
                </a:ext>
              </a:extLst>
            </p:cNvPr>
            <p:cNvSpPr txBox="1"/>
            <p:nvPr/>
          </p:nvSpPr>
          <p:spPr>
            <a:xfrm>
              <a:off x="2684419" y="3000907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00B050"/>
                  </a:solidFill>
                </a:rPr>
                <a:t>1271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7EBA062-95BB-12D6-2051-2A890F7FD433}"/>
                </a:ext>
              </a:extLst>
            </p:cNvPr>
            <p:cNvSpPr txBox="1"/>
            <p:nvPr/>
          </p:nvSpPr>
          <p:spPr>
            <a:xfrm>
              <a:off x="1071438" y="3672383"/>
              <a:ext cx="1349048" cy="38209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 err="1"/>
                <a:t>CTTx</a:t>
              </a:r>
              <a:endParaRPr lang="en-US" sz="1400" b="1" dirty="0"/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12D86F4-3CEF-5887-BD50-8C86DB51D627}"/>
                </a:ext>
              </a:extLst>
            </p:cNvPr>
            <p:cNvCxnSpPr>
              <a:cxnSpLocks/>
            </p:cNvCxnSpPr>
            <p:nvPr/>
          </p:nvCxnSpPr>
          <p:spPr>
            <a:xfrm>
              <a:off x="2420483" y="3774896"/>
              <a:ext cx="1512000" cy="0"/>
            </a:xfrm>
            <a:prstGeom prst="straightConnector1">
              <a:avLst/>
            </a:prstGeom>
            <a:ln w="12700">
              <a:solidFill>
                <a:srgbClr val="DB771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57FD4CF-EA2C-AE31-4097-4C792331FA91}"/>
                </a:ext>
              </a:extLst>
            </p:cNvPr>
            <p:cNvSpPr txBox="1"/>
            <p:nvPr/>
          </p:nvSpPr>
          <p:spPr>
            <a:xfrm>
              <a:off x="2684417" y="3554139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DB7713"/>
                  </a:solidFill>
                </a:rPr>
                <a:t>1311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F7DE608-89D2-BEDE-A20F-65D90E6355FC}"/>
                </a:ext>
              </a:extLst>
            </p:cNvPr>
            <p:cNvCxnSpPr>
              <a:cxnSpLocks/>
            </p:cNvCxnSpPr>
            <p:nvPr/>
          </p:nvCxnSpPr>
          <p:spPr>
            <a:xfrm>
              <a:off x="2418779" y="3468315"/>
              <a:ext cx="1512000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8DE1FF7-A7F1-0275-CCBF-AEFB211792E1}"/>
                </a:ext>
              </a:extLst>
            </p:cNvPr>
            <p:cNvSpPr txBox="1"/>
            <p:nvPr/>
          </p:nvSpPr>
          <p:spPr>
            <a:xfrm>
              <a:off x="2682713" y="3247558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0070C0"/>
                  </a:solidFill>
                </a:rPr>
                <a:t>1291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2F27AF2-9BEE-BEF7-66C5-65BDDB8ADA50}"/>
                </a:ext>
              </a:extLst>
            </p:cNvPr>
            <p:cNvCxnSpPr>
              <a:cxnSpLocks/>
            </p:cNvCxnSpPr>
            <p:nvPr/>
          </p:nvCxnSpPr>
          <p:spPr>
            <a:xfrm>
              <a:off x="2432552" y="4021547"/>
              <a:ext cx="1512000" cy="0"/>
            </a:xfrm>
            <a:prstGeom prst="straightConnector1">
              <a:avLst/>
            </a:prstGeom>
            <a:ln w="127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D3C81D8-C973-5D1D-2E0A-4CE68A1BF493}"/>
                </a:ext>
              </a:extLst>
            </p:cNvPr>
            <p:cNvSpPr txBox="1"/>
            <p:nvPr/>
          </p:nvSpPr>
          <p:spPr>
            <a:xfrm>
              <a:off x="2696486" y="3800790"/>
              <a:ext cx="5772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7030A0"/>
                  </a:solidFill>
                </a:rPr>
                <a:t>1331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A1CE91A-2AAE-34A3-2CC7-8CF9F2CBAFE3}"/>
                </a:ext>
              </a:extLst>
            </p:cNvPr>
            <p:cNvSpPr/>
            <p:nvPr/>
          </p:nvSpPr>
          <p:spPr>
            <a:xfrm>
              <a:off x="3930779" y="2998128"/>
              <a:ext cx="259617" cy="1237835"/>
            </a:xfrm>
            <a:custGeom>
              <a:avLst/>
              <a:gdLst>
                <a:gd name="connsiteX0" fmla="*/ 0 w 157018"/>
                <a:gd name="connsiteY0" fmla="*/ 0 h 674255"/>
                <a:gd name="connsiteX1" fmla="*/ 0 w 157018"/>
                <a:gd name="connsiteY1" fmla="*/ 674255 h 674255"/>
                <a:gd name="connsiteX2" fmla="*/ 157018 w 157018"/>
                <a:gd name="connsiteY2" fmla="*/ 535709 h 674255"/>
                <a:gd name="connsiteX3" fmla="*/ 157018 w 157018"/>
                <a:gd name="connsiteY3" fmla="*/ 143164 h 674255"/>
                <a:gd name="connsiteX4" fmla="*/ 0 w 157018"/>
                <a:gd name="connsiteY4" fmla="*/ 0 h 67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18" h="674255">
                  <a:moveTo>
                    <a:pt x="0" y="0"/>
                  </a:moveTo>
                  <a:lnTo>
                    <a:pt x="0" y="674255"/>
                  </a:lnTo>
                  <a:lnTo>
                    <a:pt x="157018" y="535709"/>
                  </a:lnTo>
                  <a:lnTo>
                    <a:pt x="157018" y="14316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78089F2-DD92-F91F-607D-9F78EFA085E1}"/>
              </a:ext>
            </a:extLst>
          </p:cNvPr>
          <p:cNvSpPr txBox="1"/>
          <p:nvPr/>
        </p:nvSpPr>
        <p:spPr>
          <a:xfrm>
            <a:off x="34071" y="3573501"/>
            <a:ext cx="89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BPM</a:t>
            </a:r>
            <a:br>
              <a:rPr lang="en-US" sz="1400" b="1" dirty="0"/>
            </a:br>
            <a:r>
              <a:rPr lang="en-US" sz="1400" b="1" dirty="0"/>
              <a:t>Option 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6A8F31F-3818-4DA6-EB34-137A5056EB80}"/>
              </a:ext>
            </a:extLst>
          </p:cNvPr>
          <p:cNvSpPr txBox="1"/>
          <p:nvPr/>
        </p:nvSpPr>
        <p:spPr>
          <a:xfrm>
            <a:off x="49053" y="4978800"/>
            <a:ext cx="89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BPM</a:t>
            </a:r>
            <a:br>
              <a:rPr lang="en-US" sz="1400" b="1" dirty="0"/>
            </a:br>
            <a:r>
              <a:rPr lang="en-US" sz="1400" b="1" dirty="0"/>
              <a:t>Option 2</a:t>
            </a:r>
          </a:p>
        </p:txBody>
      </p:sp>
      <p:graphicFrame>
        <p:nvGraphicFramePr>
          <p:cNvPr id="85" name="Table 84">
            <a:extLst>
              <a:ext uri="{FF2B5EF4-FFF2-40B4-BE49-F238E27FC236}">
                <a16:creationId xmlns:a16="http://schemas.microsoft.com/office/drawing/2014/main" id="{CA9DDF07-F0A9-A739-DD07-41AFA1C125CB}"/>
              </a:ext>
            </a:extLst>
          </p:cNvPr>
          <p:cNvGraphicFramePr>
            <a:graphicFrameLocks noGrp="1"/>
          </p:cNvGraphicFramePr>
          <p:nvPr/>
        </p:nvGraphicFramePr>
        <p:xfrm>
          <a:off x="6870669" y="3314805"/>
          <a:ext cx="4061700" cy="11067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03892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1026958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1015425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1015425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43888">
                <a:tc>
                  <a:txBody>
                    <a:bodyPr/>
                    <a:lstStyle/>
                    <a:p>
                      <a:r>
                        <a:rPr lang="en-US" sz="1100" b="1" dirty="0"/>
                        <a:t>Power Margin</a:t>
                      </a:r>
                    </a:p>
                    <a:p>
                      <a:r>
                        <a:rPr lang="en-U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Rx Sens = -14 dBm</a:t>
                      </a:r>
                    </a:p>
                    <a:p>
                      <a:r>
                        <a:rPr lang="en-U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IL Mux= 1.5 dB</a:t>
                      </a:r>
                      <a:endParaRPr lang="en-GB" sz="7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MUX Total Price [CHF]</a:t>
                      </a:r>
                      <a:endParaRPr kumimoji="0" 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E7E6E6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3000 pcs</a:t>
                      </a:r>
                      <a:endParaRPr kumimoji="0" lang="en-GB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E7E6E6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SFP+ Total Price [CHF]</a:t>
                      </a:r>
                    </a:p>
                    <a:p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6000 pcs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Back-End total price [CHF]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3904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&gt;2 dB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~174k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~51k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~225 k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</a:tbl>
          </a:graphicData>
        </a:graphic>
      </p:graphicFrame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1768DFCD-44A9-E88C-F4DD-CACD05984D95}"/>
              </a:ext>
            </a:extLst>
          </p:cNvPr>
          <p:cNvGraphicFramePr>
            <a:graphicFrameLocks noGrp="1"/>
          </p:cNvGraphicFramePr>
          <p:nvPr/>
        </p:nvGraphicFramePr>
        <p:xfrm>
          <a:off x="6870669" y="4585468"/>
          <a:ext cx="4061700" cy="98484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28022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902828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1015425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1015425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43888">
                <a:tc>
                  <a:txBody>
                    <a:bodyPr/>
                    <a:lstStyle/>
                    <a:p>
                      <a:r>
                        <a:rPr lang="en-US" sz="1100" b="1" dirty="0"/>
                        <a:t>Power Margin</a:t>
                      </a:r>
                    </a:p>
                    <a:p>
                      <a:r>
                        <a:rPr lang="en-U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Rx Sens = -13.7 dBm</a:t>
                      </a:r>
                    </a:p>
                    <a:p>
                      <a:r>
                        <a:rPr lang="en-U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IL Mux= 1.5 dB</a:t>
                      </a:r>
                      <a:endParaRPr lang="en-GB" sz="7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MUX Total Price [CHF]</a:t>
                      </a:r>
                    </a:p>
                    <a:p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1500 pcs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QSFP Total Price [CHF]</a:t>
                      </a:r>
                    </a:p>
                    <a:p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1500 pcs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Back-End total price [CHF]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3904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&gt;3.2 dB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~52.5k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~97.5k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~150 k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</a:tbl>
          </a:graphicData>
        </a:graphic>
      </p:graphicFrame>
      <p:sp>
        <p:nvSpPr>
          <p:cNvPr id="89" name="Oval 88">
            <a:extLst>
              <a:ext uri="{FF2B5EF4-FFF2-40B4-BE49-F238E27FC236}">
                <a16:creationId xmlns:a16="http://schemas.microsoft.com/office/drawing/2014/main" id="{1145DBC8-86F9-A867-30C4-B3D15A6BD4F6}"/>
              </a:ext>
            </a:extLst>
          </p:cNvPr>
          <p:cNvSpPr/>
          <p:nvPr/>
        </p:nvSpPr>
        <p:spPr>
          <a:xfrm>
            <a:off x="49053" y="1851891"/>
            <a:ext cx="3802514" cy="444066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A4C1E2E8-BA7B-A6BD-5C93-D9C0754451DC}"/>
              </a:ext>
            </a:extLst>
          </p:cNvPr>
          <p:cNvSpPr/>
          <p:nvPr/>
        </p:nvSpPr>
        <p:spPr>
          <a:xfrm>
            <a:off x="4194743" y="1396708"/>
            <a:ext cx="3802514" cy="444066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D31FF85-A675-76DA-0E43-317B397EEA55}"/>
              </a:ext>
            </a:extLst>
          </p:cNvPr>
          <p:cNvSpPr/>
          <p:nvPr/>
        </p:nvSpPr>
        <p:spPr>
          <a:xfrm>
            <a:off x="8389486" y="1396708"/>
            <a:ext cx="3802514" cy="444066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53DB59-20D1-4F27-FD79-63955B019CDD}"/>
              </a:ext>
            </a:extLst>
          </p:cNvPr>
          <p:cNvSpPr txBox="1"/>
          <p:nvPr/>
        </p:nvSpPr>
        <p:spPr>
          <a:xfrm>
            <a:off x="6677733" y="5622913"/>
            <a:ext cx="4447571" cy="4001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Price errata </a:t>
            </a:r>
            <a:r>
              <a:rPr lang="en-US" sz="2000" b="1" dirty="0" err="1">
                <a:solidFill>
                  <a:srgbClr val="FF0000"/>
                </a:solidFill>
              </a:rPr>
              <a:t>corrige</a:t>
            </a:r>
            <a:r>
              <a:rPr lang="en-US" sz="2000" b="1" dirty="0">
                <a:solidFill>
                  <a:srgbClr val="FF0000"/>
                </a:solidFill>
              </a:rPr>
              <a:t> in the following slide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688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5EA3F-A2CF-AF9D-E46B-E471D5093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CF60CEF-01E2-B938-68E7-AF9E05D12BB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C86E6-30C5-E700-CD94-A67A74BF0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69FFABB-F9DC-ECDF-5CEB-9E1F25C4CBE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Back-End components – CWDM 4x1 Price comparison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22AB1-0B8A-AF8B-242B-B376B2353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985241"/>
              </p:ext>
            </p:extLst>
          </p:nvPr>
        </p:nvGraphicFramePr>
        <p:xfrm>
          <a:off x="129312" y="856643"/>
          <a:ext cx="3722255" cy="177697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44451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  <a:gridCol w="744451">
                  <a:extLst>
                    <a:ext uri="{9D8B030D-6E8A-4147-A177-3AD203B41FA5}">
                      <a16:colId xmlns:a16="http://schemas.microsoft.com/office/drawing/2014/main" val="1681387052"/>
                    </a:ext>
                  </a:extLst>
                </a:gridCol>
              </a:tblGrid>
              <a:tr h="597192">
                <a:tc>
                  <a:txBody>
                    <a:bodyPr/>
                    <a:lstStyle/>
                    <a:p>
                      <a:r>
                        <a:rPr lang="en-US" sz="1100" b="1" dirty="0"/>
                        <a:t>Vendor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Country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Price [CHF]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Insertion losses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FWHM [nm] </a:t>
                      </a:r>
                      <a:r>
                        <a:rPr lang="en-US" sz="500" b="1" dirty="0"/>
                        <a:t>(measured)</a:t>
                      </a:r>
                      <a:endParaRPr lang="en-GB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463912">
                <a:tc>
                  <a:txBody>
                    <a:bodyPr/>
                    <a:lstStyle/>
                    <a:p>
                      <a:r>
                        <a:rPr lang="en-US" sz="1100" dirty="0"/>
                        <a:t>Huber-</a:t>
                      </a:r>
                      <a:r>
                        <a:rPr lang="en-US" sz="1100" dirty="0" err="1"/>
                        <a:t>Suhner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Germany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225-240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357934">
                <a:tc>
                  <a:txBody>
                    <a:bodyPr/>
                    <a:lstStyle/>
                    <a:p>
                      <a:r>
                        <a:rPr lang="en-US" sz="1100" dirty="0" err="1"/>
                        <a:t>AcalBFI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67-58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27719"/>
                  </a:ext>
                </a:extLst>
              </a:tr>
              <a:tr h="357934">
                <a:tc>
                  <a:txBody>
                    <a:bodyPr/>
                    <a:lstStyle/>
                    <a:p>
                      <a:r>
                        <a:rPr lang="en-US" sz="1100" dirty="0" err="1"/>
                        <a:t>HiFiber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32-28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&gt;15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2423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B625632-87E4-6167-64C7-E59F98D4D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29032"/>
              </p:ext>
            </p:extLst>
          </p:nvPr>
        </p:nvGraphicFramePr>
        <p:xfrm>
          <a:off x="4475018" y="851739"/>
          <a:ext cx="3375891" cy="178187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826996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905982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742080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900833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73163">
                <a:tc>
                  <a:txBody>
                    <a:bodyPr/>
                    <a:lstStyle/>
                    <a:p>
                      <a:r>
                        <a:rPr lang="en-US" sz="1100" b="1" dirty="0"/>
                        <a:t>Vendor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Country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Price [CHF]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Rx Sensitivity [dBm]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380398">
                <a:tc>
                  <a:txBody>
                    <a:bodyPr/>
                    <a:lstStyle/>
                    <a:p>
                      <a:r>
                        <a:rPr lang="en-US" sz="1100" dirty="0" err="1"/>
                        <a:t>EdgeOptic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8.5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&lt;-14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411502">
                <a:tc>
                  <a:txBody>
                    <a:bodyPr/>
                    <a:lstStyle/>
                    <a:p>
                      <a:r>
                        <a:rPr lang="en-US" sz="1100" dirty="0" err="1"/>
                        <a:t>IntelliNetwork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27719"/>
                  </a:ext>
                </a:extLst>
              </a:tr>
              <a:tr h="380398">
                <a:tc>
                  <a:txBody>
                    <a:bodyPr/>
                    <a:lstStyle/>
                    <a:p>
                      <a:r>
                        <a:rPr lang="en-US" sz="1100" dirty="0"/>
                        <a:t>CISCO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Taiwan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&lt;-14.4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2423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1A55729-A55B-AE63-E4D0-F722E0B0B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140190"/>
              </p:ext>
            </p:extLst>
          </p:nvPr>
        </p:nvGraphicFramePr>
        <p:xfrm>
          <a:off x="8769927" y="851238"/>
          <a:ext cx="3292761" cy="174596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06631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785433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822047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878650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26854">
                <a:tc>
                  <a:txBody>
                    <a:bodyPr/>
                    <a:lstStyle/>
                    <a:p>
                      <a:r>
                        <a:rPr lang="en-US" sz="1100" b="1" dirty="0"/>
                        <a:t>Vendor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Country of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Price [CHF]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Rx Sensitivity [dBm]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349385">
                <a:tc>
                  <a:txBody>
                    <a:bodyPr/>
                    <a:lstStyle/>
                    <a:p>
                      <a:r>
                        <a:rPr lang="en-US" sz="1100" dirty="0" err="1"/>
                        <a:t>EdgeOptic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&lt;-13.7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349385">
                <a:tc>
                  <a:txBody>
                    <a:bodyPr/>
                    <a:lstStyle/>
                    <a:p>
                      <a:r>
                        <a:rPr lang="en-US" sz="1100" dirty="0"/>
                        <a:t>QSFPTEK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&lt;-13.7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27719"/>
                  </a:ext>
                </a:extLst>
              </a:tr>
              <a:tr h="452832">
                <a:tc>
                  <a:txBody>
                    <a:bodyPr/>
                    <a:lstStyle/>
                    <a:p>
                      <a:r>
                        <a:rPr lang="en-US" sz="1100" dirty="0" err="1"/>
                        <a:t>FlexOptix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Germany/</a:t>
                      </a:r>
                    </a:p>
                    <a:p>
                      <a:r>
                        <a:rPr lang="en-US" sz="1100" dirty="0"/>
                        <a:t>Taiwan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195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&lt;-11.5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52423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E8871E-0F89-445C-B4A9-CADA0AEACCC3}"/>
              </a:ext>
            </a:extLst>
          </p:cNvPr>
          <p:cNvSpPr txBox="1"/>
          <p:nvPr/>
        </p:nvSpPr>
        <p:spPr>
          <a:xfrm>
            <a:off x="1271545" y="513185"/>
            <a:ext cx="1203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MUX 4X1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23C148-FC95-62C8-FD9D-984648CC4FEE}"/>
              </a:ext>
            </a:extLst>
          </p:cNvPr>
          <p:cNvSpPr txBox="1"/>
          <p:nvPr/>
        </p:nvSpPr>
        <p:spPr>
          <a:xfrm>
            <a:off x="5883357" y="543113"/>
            <a:ext cx="1203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SFP+</a:t>
            </a:r>
            <a:endParaRPr lang="en-GB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CEF665-34AC-65DA-52BF-DDB34EE65339}"/>
              </a:ext>
            </a:extLst>
          </p:cNvPr>
          <p:cNvSpPr txBox="1"/>
          <p:nvPr/>
        </p:nvSpPr>
        <p:spPr>
          <a:xfrm>
            <a:off x="10189250" y="543113"/>
            <a:ext cx="1203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QSFP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85" name="Table 84">
            <a:extLst>
              <a:ext uri="{FF2B5EF4-FFF2-40B4-BE49-F238E27FC236}">
                <a16:creationId xmlns:a16="http://schemas.microsoft.com/office/drawing/2014/main" id="{B281F006-FF7F-30A3-F894-D127B3E9E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56798"/>
              </p:ext>
            </p:extLst>
          </p:nvPr>
        </p:nvGraphicFramePr>
        <p:xfrm>
          <a:off x="838200" y="3643860"/>
          <a:ext cx="4468654" cy="165065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46480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724704">
                  <a:extLst>
                    <a:ext uri="{9D8B030D-6E8A-4147-A177-3AD203B41FA5}">
                      <a16:colId xmlns:a16="http://schemas.microsoft.com/office/drawing/2014/main" val="1076093873"/>
                    </a:ext>
                  </a:extLst>
                </a:gridCol>
                <a:gridCol w="905940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895765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895765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762466">
                <a:tc>
                  <a:txBody>
                    <a:bodyPr/>
                    <a:lstStyle/>
                    <a:p>
                      <a:r>
                        <a:rPr lang="en-US" sz="1100" b="1" dirty="0"/>
                        <a:t>Power Margin</a:t>
                      </a:r>
                    </a:p>
                    <a:p>
                      <a:r>
                        <a:rPr lang="en-U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Rx Sens = -14 dBm</a:t>
                      </a:r>
                    </a:p>
                    <a:p>
                      <a:endParaRPr lang="en-GB" sz="7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MUX Vendor</a:t>
                      </a:r>
                      <a:endParaRPr kumimoji="0" 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E7E6E6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7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MUX Total Price [CHF]</a:t>
                      </a:r>
                      <a:endParaRPr kumimoji="0" 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E7E6E6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3000 pcs</a:t>
                      </a:r>
                      <a:endParaRPr kumimoji="0" lang="en-GB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E7E6E6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SFP+ Total Price [CHF]</a:t>
                      </a:r>
                    </a:p>
                    <a:p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6000 pcs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Back-End total price [CHF]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44409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2.6 dB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AcalBFI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~174k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~51k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~225k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  <a:tr h="44409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2.2 dB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HiFiber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~84k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~51k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~135k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890252"/>
                  </a:ext>
                </a:extLst>
              </a:tr>
            </a:tbl>
          </a:graphicData>
        </a:graphic>
      </p:graphicFrame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E0843D62-41CE-2F62-6DC5-3877E30F2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673439"/>
              </p:ext>
            </p:extLst>
          </p:nvPr>
        </p:nvGraphicFramePr>
        <p:xfrm>
          <a:off x="6688996" y="3642117"/>
          <a:ext cx="4437105" cy="165065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08183">
                  <a:extLst>
                    <a:ext uri="{9D8B030D-6E8A-4147-A177-3AD203B41FA5}">
                      <a16:colId xmlns:a16="http://schemas.microsoft.com/office/drawing/2014/main" val="852043424"/>
                    </a:ext>
                  </a:extLst>
                </a:gridCol>
                <a:gridCol w="806913">
                  <a:extLst>
                    <a:ext uri="{9D8B030D-6E8A-4147-A177-3AD203B41FA5}">
                      <a16:colId xmlns:a16="http://schemas.microsoft.com/office/drawing/2014/main" val="3903739691"/>
                    </a:ext>
                  </a:extLst>
                </a:gridCol>
                <a:gridCol w="806913">
                  <a:extLst>
                    <a:ext uri="{9D8B030D-6E8A-4147-A177-3AD203B41FA5}">
                      <a16:colId xmlns:a16="http://schemas.microsoft.com/office/drawing/2014/main" val="2387712569"/>
                    </a:ext>
                  </a:extLst>
                </a:gridCol>
                <a:gridCol w="907548">
                  <a:extLst>
                    <a:ext uri="{9D8B030D-6E8A-4147-A177-3AD203B41FA5}">
                      <a16:colId xmlns:a16="http://schemas.microsoft.com/office/drawing/2014/main" val="3528608294"/>
                    </a:ext>
                  </a:extLst>
                </a:gridCol>
                <a:gridCol w="907548">
                  <a:extLst>
                    <a:ext uri="{9D8B030D-6E8A-4147-A177-3AD203B41FA5}">
                      <a16:colId xmlns:a16="http://schemas.microsoft.com/office/drawing/2014/main" val="3888585186"/>
                    </a:ext>
                  </a:extLst>
                </a:gridCol>
              </a:tblGrid>
              <a:tr h="543888">
                <a:tc>
                  <a:txBody>
                    <a:bodyPr/>
                    <a:lstStyle/>
                    <a:p>
                      <a:r>
                        <a:rPr lang="en-US" sz="1100" b="1" dirty="0"/>
                        <a:t>Power Margin</a:t>
                      </a:r>
                    </a:p>
                    <a:p>
                      <a:r>
                        <a:rPr lang="en-U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Rx Sens = -13.7 dBm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MUX Vendor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MUX Total Price [CHF]</a:t>
                      </a:r>
                    </a:p>
                    <a:p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1500 pcs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QSFP Total Price [CHF]</a:t>
                      </a:r>
                    </a:p>
                    <a:p>
                      <a:r>
                        <a:rPr kumimoji="0" 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7E6E6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1500 pcs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Back-End total price [CHF]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90323"/>
                  </a:ext>
                </a:extLst>
              </a:tr>
              <a:tr h="54388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3.5 dB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AcalBFI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~100.5k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~97.5k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~198k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464460"/>
                  </a:ext>
                </a:extLst>
              </a:tr>
              <a:tr h="3904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3.3 dB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HiFiber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~48k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~97.5k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~145 k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928323"/>
                  </a:ext>
                </a:extLst>
              </a:tr>
            </a:tbl>
          </a:graphicData>
        </a:graphic>
      </p:graphicFrame>
      <p:sp>
        <p:nvSpPr>
          <p:cNvPr id="89" name="Oval 88">
            <a:extLst>
              <a:ext uri="{FF2B5EF4-FFF2-40B4-BE49-F238E27FC236}">
                <a16:creationId xmlns:a16="http://schemas.microsoft.com/office/drawing/2014/main" id="{1FEA16DE-3E9B-2EEC-2A55-7E6B637066E2}"/>
              </a:ext>
            </a:extLst>
          </p:cNvPr>
          <p:cNvSpPr/>
          <p:nvPr/>
        </p:nvSpPr>
        <p:spPr>
          <a:xfrm>
            <a:off x="18573" y="1783080"/>
            <a:ext cx="3802514" cy="1021079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78BE6E00-E959-224D-9F23-BA526C787A01}"/>
              </a:ext>
            </a:extLst>
          </p:cNvPr>
          <p:cNvSpPr/>
          <p:nvPr/>
        </p:nvSpPr>
        <p:spPr>
          <a:xfrm>
            <a:off x="4194743" y="1396708"/>
            <a:ext cx="3802514" cy="444066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FD9B21D-622D-104D-18AE-15F627B71A07}"/>
              </a:ext>
            </a:extLst>
          </p:cNvPr>
          <p:cNvSpPr/>
          <p:nvPr/>
        </p:nvSpPr>
        <p:spPr>
          <a:xfrm>
            <a:off x="8389486" y="1396708"/>
            <a:ext cx="3802514" cy="444066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9B68F3-5079-F643-F0AC-4AC03D18D246}"/>
              </a:ext>
            </a:extLst>
          </p:cNvPr>
          <p:cNvSpPr txBox="1"/>
          <p:nvPr/>
        </p:nvSpPr>
        <p:spPr>
          <a:xfrm>
            <a:off x="1618664" y="5335900"/>
            <a:ext cx="806635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Option 2: Lower total price with </a:t>
            </a:r>
            <a:r>
              <a:rPr lang="en-US" sz="1600" dirty="0" err="1"/>
              <a:t>AcalBFI</a:t>
            </a:r>
            <a:r>
              <a:rPr lang="en-US" sz="1600" dirty="0"/>
              <a:t> MUX [Priority of low insertion losses over price]</a:t>
            </a:r>
          </a:p>
          <a:p>
            <a:r>
              <a:rPr lang="en-US" sz="1600" dirty="0"/>
              <a:t>Option 1: Lower but comparable total price with </a:t>
            </a:r>
            <a:r>
              <a:rPr lang="en-US" sz="1600" dirty="0" err="1"/>
              <a:t>HiFiber</a:t>
            </a:r>
            <a:r>
              <a:rPr lang="en-US" sz="1600" dirty="0"/>
              <a:t> MUX    [Priority of price </a:t>
            </a:r>
            <a:r>
              <a:rPr lang="en-US" sz="1600"/>
              <a:t>over losses]</a:t>
            </a: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8C9003-6037-9370-F570-37066B0CB186}"/>
              </a:ext>
            </a:extLst>
          </p:cNvPr>
          <p:cNvSpPr txBox="1"/>
          <p:nvPr/>
        </p:nvSpPr>
        <p:spPr>
          <a:xfrm>
            <a:off x="2223372" y="3079252"/>
            <a:ext cx="1719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BPM Option 1</a:t>
            </a:r>
            <a:br>
              <a:rPr lang="en-US" sz="1400" b="1" dirty="0"/>
            </a:br>
            <a:r>
              <a:rPr lang="en-US" sz="1400" b="1" dirty="0"/>
              <a:t>(2  MUX + 4 SFP+)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E58312-D1BB-53BE-7A90-EAC8CC0227A5}"/>
              </a:ext>
            </a:extLst>
          </p:cNvPr>
          <p:cNvSpPr txBox="1"/>
          <p:nvPr/>
        </p:nvSpPr>
        <p:spPr>
          <a:xfrm>
            <a:off x="7910231" y="3079252"/>
            <a:ext cx="1719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BPM Option 2</a:t>
            </a:r>
            <a:br>
              <a:rPr lang="en-US" sz="1400" b="1" dirty="0"/>
            </a:br>
            <a:r>
              <a:rPr lang="en-US" sz="1400" b="1" dirty="0"/>
              <a:t>(1 MUX + 1 QSFP)</a:t>
            </a:r>
          </a:p>
        </p:txBody>
      </p:sp>
    </p:spTree>
    <p:extLst>
      <p:ext uri="{BB962C8B-B14F-4D97-AF65-F5344CB8AC3E}">
        <p14:creationId xmlns:p14="http://schemas.microsoft.com/office/powerpoint/2010/main" val="2242473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2CFA0-1DFE-3CC1-D78D-F4D7A262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C21FEF1-C073-FD7F-1003-4237546EB39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002750-225B-F636-A72F-109BD451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9DCAE23-EC0B-383E-5E1C-B4E8E7C6E6A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Summary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ACFCEB-CB13-5A9D-EE91-955292E70BD9}"/>
              </a:ext>
            </a:extLst>
          </p:cNvPr>
          <p:cNvSpPr txBox="1"/>
          <p:nvPr/>
        </p:nvSpPr>
        <p:spPr>
          <a:xfrm>
            <a:off x="-1" y="673829"/>
            <a:ext cx="1185025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/>
              <a:t>CTTx</a:t>
            </a:r>
            <a:r>
              <a:rPr lang="en-US" sz="2000" b="1" dirty="0"/>
              <a:t>/</a:t>
            </a:r>
            <a:r>
              <a:rPr lang="en-US" sz="2000" b="1" dirty="0" err="1"/>
              <a:t>CTRx</a:t>
            </a:r>
            <a:r>
              <a:rPr lang="en-US" sz="2000" b="1" dirty="0"/>
              <a:t>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Tender will close on 20</a:t>
            </a:r>
            <a:r>
              <a:rPr lang="en-US" sz="2000" baseline="30000" dirty="0"/>
              <a:t>th</a:t>
            </a:r>
            <a:r>
              <a:rPr lang="en-US" sz="2000" dirty="0"/>
              <a:t> of March.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Production will realistically start on May.</a:t>
            </a:r>
          </a:p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Production test setup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Transmitter side completed.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Receiver side ongoing.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To be done: GUI and results database.</a:t>
            </a:r>
          </a:p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b="1" dirty="0"/>
              <a:t>Gamma irradiation TOSA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Validated previous measurements of TID effect on TOSAs.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TID quickly anneals when TOSA is in operation. </a:t>
            </a:r>
          </a:p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Back-End components – CWDM 4x1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The option MUX+QSFP is cheaper and guarantees higher power margin.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Management of spares easier with 2 x MUX + SFP+</a:t>
            </a:r>
          </a:p>
          <a:p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83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044BD4C-5022-A446-4595-66BB861F36E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Timeline Feb ’25 – May ‘26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F14E426-293A-B75E-ACCC-73B93FCE5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4" y="1347825"/>
            <a:ext cx="8600553" cy="4047135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BF2A23C-CC83-8554-B9F4-3983E7EB768F}"/>
              </a:ext>
            </a:extLst>
          </p:cNvPr>
          <p:cNvSpPr txBox="1"/>
          <p:nvPr/>
        </p:nvSpPr>
        <p:spPr>
          <a:xfrm>
            <a:off x="8783320" y="1446151"/>
            <a:ext cx="335962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Production tender deadline :</a:t>
            </a:r>
            <a:br>
              <a:rPr lang="en-US" sz="1600" b="1" dirty="0"/>
            </a:br>
            <a:r>
              <a:rPr lang="en-US" sz="1600" dirty="0"/>
              <a:t>20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Start of production – </a:t>
            </a:r>
            <a:r>
              <a:rPr lang="en-US" sz="1600" b="1" dirty="0" err="1"/>
              <a:t>CTTx</a:t>
            </a:r>
            <a:r>
              <a:rPr lang="en-US" sz="1600" b="1" dirty="0"/>
              <a:t> pre-series:</a:t>
            </a:r>
            <a:br>
              <a:rPr lang="en-US" sz="1600" b="1" dirty="0"/>
            </a:br>
            <a:r>
              <a:rPr lang="en-US" sz="1600" dirty="0"/>
              <a:t>May (to be agreed with contractor)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MUX 4X1 : </a:t>
            </a:r>
            <a:br>
              <a:rPr lang="en-US" sz="1600" b="1" dirty="0"/>
            </a:br>
            <a:r>
              <a:rPr lang="en-US" sz="1600" dirty="0"/>
              <a:t>Procurement closed before October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Back-End </a:t>
            </a:r>
            <a:r>
              <a:rPr lang="en-US" sz="1600" b="1" dirty="0" err="1"/>
              <a:t>TRx</a:t>
            </a:r>
            <a:r>
              <a:rPr lang="en-US" sz="1600" b="1" dirty="0"/>
              <a:t> for BP :</a:t>
            </a:r>
            <a:br>
              <a:rPr lang="en-US" sz="1600" b="1" dirty="0"/>
            </a:br>
            <a:r>
              <a:rPr lang="en-US" sz="1600" dirty="0"/>
              <a:t>Procurement closed before December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BL design link:  </a:t>
            </a:r>
            <a:br>
              <a:rPr lang="en-US" sz="1600" b="1" dirty="0"/>
            </a:br>
            <a:r>
              <a:rPr lang="en-US" sz="1600" dirty="0"/>
              <a:t>Use of MUX 2X1 to be decided before December 2025. </a:t>
            </a:r>
            <a:endParaRPr lang="en-GB" sz="16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5D4064-1CE9-011C-8373-32C64B3111AC}"/>
              </a:ext>
            </a:extLst>
          </p:cNvPr>
          <p:cNvSpPr txBox="1"/>
          <p:nvPr/>
        </p:nvSpPr>
        <p:spPr>
          <a:xfrm>
            <a:off x="8783320" y="1009271"/>
            <a:ext cx="335962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Timeline outcome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16723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D63BA-ECEC-BD12-6002-932B8CE6D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DA9B4F-6D53-7BC6-B5A5-967600A22E09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CB7E16-2723-4C4C-22F7-D93EEDDF9BD0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68EE55E-8E6A-064B-FB1A-0A380F130487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6F4788A-66AC-383D-7BF6-FA60A5EFA917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996F56-99D6-0B7E-8740-AC69223AD238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7CA3428-D369-3594-D1FD-B62BAF490C94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A7FA7EF9-8888-7395-B520-7816E1030E83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55B917-3220-D4D9-68F9-8388CAAC889A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F42B7460-1250-AB5A-7BB1-1C09FDD725B3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B44FA69D-2909-83E6-0BF2-9184CF8C7EAD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A3E61422-42B5-9AE8-CB11-7A18454DB6E5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0B8201-7C9E-0548-CE4D-A7145D0D87C9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0665521-79BC-E660-8696-5D3FE2D7CA38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D1E027B-359F-DEA8-CC36-7A5AE13D3AD6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000173D-9682-D9B6-F508-5FDADA887F92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4E31B50-9C53-35B9-DC4B-C003B010D561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774E647-2850-F879-65D5-4AC7CC13507B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21720AC-8BC0-EA10-7D92-95589EF9E825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C1585E-F12D-7730-E022-3BF9E8FD442C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25D8907-9FE5-E7DE-2ACE-3CE070DAD340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186189-1E45-6BE3-992B-E1F0E56BB2D5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2179435-C319-B4AE-F3A1-4668307B6D14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42E9DF0-D07F-E179-4BB5-89316C249A2D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578C3B10-2995-F7CA-7136-58774B7007ED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ED4F275-3DBD-ED25-EDC9-EB532DD093F9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4BCB646-6D5A-FE94-C63F-DF2453534D4C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C1FAF028-1978-A6F1-B718-326D539F4AB0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C43769F8-C707-BFC6-5A84-DC76DBC295B0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85EB6DE0-181C-7F38-6A33-4B9A8D2C9E45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2FCFF2A2-5292-BE77-99C4-D29E01D56445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DF06DE0C-B191-D3F0-D334-2C07ED6FF6EE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6F522B54-C66E-AEE7-0814-E4436E43F43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BA38D0-F749-B4AA-C5A0-FA67D0E93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31301A2-59C7-6B66-44BB-020D2A395FB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CF7844-1747-0E7F-CA7F-B50427A2105A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1DDE8A-189E-65B2-71F7-01A930199C92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37C39B-2128-1171-9461-2810770965B0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B7237A-43E0-DF10-1ECE-51D61DBF269A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E2A45A-584E-FA8D-3872-C8B2F05EC7C9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45A18B-F48E-121E-3A11-5D1732FB8272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A191015-5C43-9567-5BAC-434D85A77AAD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A54E501-09D6-3484-AC50-DE02789C9D6D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122F172-ABE8-8E71-24EA-13F1811961AB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B4C0FB2-10AE-59AE-8E0D-00FAC267057A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33DA3A-6EF8-8F41-9451-A49E1D8E2E42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60F551D-EB65-D35A-30BE-C56DAEB3110B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2BF1EB02-685E-6A4D-A319-3CB0AB974854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ADDB4C8D-ABE6-F756-75C3-C1F7AEA76D9A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6326F9A-F19E-8C99-9898-85CD2D7EDA59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2665BB5-00FD-AF4C-7940-74CEC19C1E88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5AA7C69F-30D1-BE7D-EF38-9BB219A12FA6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3C446FD9-A65B-D562-F96D-9AF1720DF9B5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75D99C83-24A0-69DF-49EA-608ECCFD2ADE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E1612CA-A38C-8ABD-6332-D12D1A41E11A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0F8F858-5E57-35BD-B36D-25D7B726EE50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E61D2C6-BA04-64F2-DDAD-107D9BF3259A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CBF857C-78C8-B2A7-9C03-B5E8FB90A1F6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1596E2B-D3C6-0BCC-FDA6-C88FBDB25891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0A7EDCF1-1A23-136C-EB2A-0B0DF14F40E5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F797391-D066-7F27-39D5-B55CADA0CAEF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3E53706-BB14-4191-C729-368C4F205A50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DE3BC682-4FD1-C65E-393A-21CB062C37D6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0C22CA8-08D6-A964-05BA-14C088485ED7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DD1E936-6526-16C4-2D19-D3BE380E7C4E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F75F8A-CB3D-597C-E760-B76C4C48D38D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AC6AB-1D0C-1A25-15D4-DF10264D8414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69C11C-3AB1-E13A-066D-E71113521BC2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6FEE12-A752-D661-2FA1-24751C107559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pic>
        <p:nvPicPr>
          <p:cNvPr id="88" name="Picture 87" descr="A group of electronic devices&#10;&#10;AI-generated content may be incorrect.">
            <a:extLst>
              <a:ext uri="{FF2B5EF4-FFF2-40B4-BE49-F238E27FC236}">
                <a16:creationId xmlns:a16="http://schemas.microsoft.com/office/drawing/2014/main" id="{DA2565BF-8AD5-577C-8905-AC0AC91AAC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76" r="10064" b="3770"/>
          <a:stretch/>
        </p:blipFill>
        <p:spPr>
          <a:xfrm>
            <a:off x="7107674" y="3625963"/>
            <a:ext cx="5061230" cy="268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7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A4646-22AA-C1DC-9A3B-84AA52D80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84DEA8A-ED5D-63E0-6BA4-6806A0BA8F9E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6068F5-483F-2CB5-C31A-722F5BAB5F74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5A85F9FB-EF18-0190-C4CE-5A700C57BCF4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311DD96-F7A9-5899-71DA-0FD1AC94E6FF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098150-6127-CAE5-5339-C6897A77366A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FA14739-E7C9-4F04-5D08-055E34544CF5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B298783-06B5-CF4F-B276-4DBF7F65BB28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1DE21F-7D50-4BB4-05DF-933C02B8A182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31F5BC3F-2F44-3D37-9093-AACA77945AB2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7CEA773-9B72-EC4B-8C07-791EBB3D16ED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4F0AA84-42F7-E8AC-4E83-BBEA7FCAE153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BB8E7A5-993C-1BE9-C237-9811A4B70635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334EACD-4221-5045-C395-0FE5B9D94A9E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93EBD0E-C8E5-C38E-0F35-7CAD9123DC0C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3B5B6E-E6AD-7E92-2CDA-635859CDC576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9A48F7C-4426-3250-4B86-A273D9614CF2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1456D7C-C209-0482-AC41-226C3EF56E45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F50A7DE-D810-F359-78F0-4146198DC005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CBC7DB-4C02-6564-75BF-88F450679E76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B5BBF7C-0ABB-FEA7-870D-6763A8AE70A8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093C09-28C7-EB8C-4630-779BD71B9233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868BC37-9266-6A2B-4F74-E5031249C61A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5B1F4FB-C5C9-B2CB-990C-5D8F05AA7C14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2C093AF-9AEC-CA3A-1707-5595DA28C869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A49A9B-DF40-07C4-1A1D-E5BC64D622FE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6802A71-09B0-7369-2F5D-D46AD4877489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C1B96595-2BFC-3C91-BA68-6F6140FCE058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60E9E66-0B5E-FA37-829C-3317A0C7E65C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3FFBD558-BC70-0DD4-D81F-ADC45DD99507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EF733653-AE31-4287-8910-8DC94E31047B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A3F2E950-97A2-1CAC-412C-94402FDD94E2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36D336D4-D8A6-09CF-978B-90BCC0F6F63C}"/>
              </a:ext>
            </a:extLst>
          </p:cNvPr>
          <p:cNvSpPr/>
          <p:nvPr/>
        </p:nvSpPr>
        <p:spPr>
          <a:xfrm>
            <a:off x="1859280" y="574319"/>
            <a:ext cx="7035800" cy="3174721"/>
          </a:xfrm>
          <a:custGeom>
            <a:avLst/>
            <a:gdLst>
              <a:gd name="connsiteX0" fmla="*/ 10160 w 7680960"/>
              <a:gd name="connsiteY0" fmla="*/ 15240 h 3444240"/>
              <a:gd name="connsiteX1" fmla="*/ 10160 w 7680960"/>
              <a:gd name="connsiteY1" fmla="*/ 1539240 h 3444240"/>
              <a:gd name="connsiteX2" fmla="*/ 5151120 w 7680960"/>
              <a:gd name="connsiteY2" fmla="*/ 1539240 h 3444240"/>
              <a:gd name="connsiteX3" fmla="*/ 5151120 w 7680960"/>
              <a:gd name="connsiteY3" fmla="*/ 3444240 h 3444240"/>
              <a:gd name="connsiteX4" fmla="*/ 5267960 w 7680960"/>
              <a:gd name="connsiteY4" fmla="*/ 3444240 h 3444240"/>
              <a:gd name="connsiteX5" fmla="*/ 7680960 w 7680960"/>
              <a:gd name="connsiteY5" fmla="*/ 3444240 h 3444240"/>
              <a:gd name="connsiteX6" fmla="*/ 7680960 w 7680960"/>
              <a:gd name="connsiteY6" fmla="*/ 0 h 3444240"/>
              <a:gd name="connsiteX7" fmla="*/ 0 w 7680960"/>
              <a:gd name="connsiteY7" fmla="*/ 0 h 3444240"/>
              <a:gd name="connsiteX8" fmla="*/ 10160 w 7680960"/>
              <a:gd name="connsiteY8" fmla="*/ 15240 h 344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80960" h="3444240">
                <a:moveTo>
                  <a:pt x="10160" y="15240"/>
                </a:moveTo>
                <a:lnTo>
                  <a:pt x="10160" y="1539240"/>
                </a:lnTo>
                <a:lnTo>
                  <a:pt x="5151120" y="1539240"/>
                </a:lnTo>
                <a:lnTo>
                  <a:pt x="5151120" y="3444240"/>
                </a:lnTo>
                <a:lnTo>
                  <a:pt x="5267960" y="3444240"/>
                </a:lnTo>
                <a:lnTo>
                  <a:pt x="7680960" y="3444240"/>
                </a:lnTo>
                <a:lnTo>
                  <a:pt x="7680960" y="0"/>
                </a:lnTo>
                <a:lnTo>
                  <a:pt x="0" y="0"/>
                </a:lnTo>
                <a:lnTo>
                  <a:pt x="10160" y="1524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16D01EC-B6FD-88D1-1FB9-AD30CCF2509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9B0CD9-9761-E281-C081-4BF5C6693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524E729-925A-A201-0F0B-AEA42CF63EA8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 –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tester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6B0501-8E82-F110-E21E-DF3B738FE846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540971-5229-7C8E-9C61-EDCE806D4170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62ED7-9FEA-87F5-BE6D-9B1E116EF0D8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A3F703-F06A-9C32-CDBD-A16DE6A03734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FFC0A61-63DF-CBCF-ECF2-1AC7DAE3E8DD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72ADE4-9A7F-4368-6B55-EA083FCFD40C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CDC4487-EA38-F92D-51A9-A5C81A10E010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8042740-8BBA-5D54-76DE-A4B490BF69BF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288904-A2D9-3FBC-3C19-AC868E41085F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2B747BB-0978-43E2-75CE-922280C47E44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77CA9D-649F-2F47-34D4-1AFD041BA717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EAB01B2-7DD9-60EA-B918-7DBC2ACF892C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19177447-382C-D2F0-8C8C-E3D5C166A1F5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E55E6E20-2C16-0DEF-43AC-08A41F744B8A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759E0A4-9413-C6D9-FBD8-FE12293BA880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28DA45A-4F6C-659E-BA6A-9B42AAED8167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79DC4D03-F55F-D5DA-7579-BB745F26418B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DAE354D6-C2EA-381A-F017-6B14CE10D9BA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035FDD4A-E346-1F04-CE9E-B6703317B747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1BB2206-495A-31D2-7D52-27E188E45C34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9C2C103-D839-992F-4487-BB47332FB369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1E8453-E42D-9785-864F-682EA6534A73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73BE940-7688-9ED2-51A3-8C7713EBF103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A38B36B-8150-BEE6-9538-09F682312711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7083BA4-2E51-703D-C627-8AA25C381CA5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ED4AB6A-0970-A136-3BC2-AD46B6952A65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CD0DB0-D4FF-C557-232A-0F290DA4926C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5C5417D-D26F-4040-FBDE-C613BE341EF1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F32AAD8-8C6E-AAC2-8FA4-7E1FF7A9A2D0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6B6E60C-77F3-E91F-60BF-7BA34F9169B2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794C9E-E745-CDBD-7360-92F02D219DA6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08DD22-06B2-AD20-8353-68B0F2EBFDE5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BDA1B2-2759-2D5A-5C3B-697B12E99B1B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1719F3-36FE-08F0-F6D8-393C15B87880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6380DB-8058-6F75-9B44-923C9924B675}"/>
              </a:ext>
            </a:extLst>
          </p:cNvPr>
          <p:cNvSpPr/>
          <p:nvPr/>
        </p:nvSpPr>
        <p:spPr>
          <a:xfrm>
            <a:off x="615931" y="2013296"/>
            <a:ext cx="5947593" cy="1512824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9F56C4A-8369-27A1-DF1F-769FB806467D}"/>
              </a:ext>
            </a:extLst>
          </p:cNvPr>
          <p:cNvSpPr/>
          <p:nvPr/>
        </p:nvSpPr>
        <p:spPr>
          <a:xfrm>
            <a:off x="6596419" y="2298402"/>
            <a:ext cx="1210454" cy="598206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CDB9E32-FD92-9EA6-CF60-3F88DDDEE825}"/>
              </a:ext>
            </a:extLst>
          </p:cNvPr>
          <p:cNvSpPr txBox="1"/>
          <p:nvPr/>
        </p:nvSpPr>
        <p:spPr>
          <a:xfrm>
            <a:off x="8951660" y="944459"/>
            <a:ext cx="3172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Completed work: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FPGA Design: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Pattern generator 10 Gb/s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I2C Communication protocol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FMC Characterization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BF78F6A-3DEB-AE03-B5C3-D40751AFFBF4}"/>
              </a:ext>
            </a:extLst>
          </p:cNvPr>
          <p:cNvSpPr txBox="1"/>
          <p:nvPr/>
        </p:nvSpPr>
        <p:spPr>
          <a:xfrm>
            <a:off x="8951660" y="573172"/>
            <a:ext cx="317228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C00000"/>
                </a:solidFill>
              </a:rPr>
              <a:t>CTTx</a:t>
            </a:r>
            <a:r>
              <a:rPr lang="en-US" sz="1600" b="1" dirty="0">
                <a:solidFill>
                  <a:srgbClr val="C00000"/>
                </a:solidFill>
              </a:rPr>
              <a:t> Tester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88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4A9A6-90A8-518D-A790-79622B018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2484102-A31D-CF42-EA3A-59ACEA61045D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572BA1-ED6B-93BE-1621-2260F50E210B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0EBC86F-9908-3414-38FE-3E2974463973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91AD583-601F-0506-E20D-0422ECFBAF11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C2A548-585C-D272-DD71-5F9B14081C4E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466892-96CC-F359-B266-6544B9FDEC1F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451DF9D-8A9C-E35D-C7E7-8BBAC8D11C46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CB8555-8673-056C-50EC-B7D00693D98A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10E150EA-FCC5-09C3-7AFD-6C840434F490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C0CE51F7-A133-65B6-FB0A-DFB3261E7413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F6C5199-0AAA-15E4-863B-442B104DADDF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B655AE-4C5C-0248-5007-A42F8EB8BB24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FC77291-3845-07BF-95D8-16E715903532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F579A85-13F2-26BD-79E5-287FE6AF51B6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2E2FB4-CFC4-743F-3424-0BD9A5564C9D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8B84CFB-6A58-1702-82F5-347C179AC0D9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5DCE41E-DE80-BFF5-98A0-8473F5020CD0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9B36BD12-96B3-8EBA-A9A7-B9C4179889C2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4F9266-43D2-FBE3-11B5-6B9B49582953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B48ECD-1494-EB81-0379-219DF1CFC7A6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D1C4467-CFF7-88F3-AC1D-44E106936BD7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5955731-9DF6-45B5-1D99-1628D07B005A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8C1BD0E-534C-0837-0C33-0DCFB8A491E9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06926794-5BAE-167B-68ED-1FC55D6BB394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45E7CC-D1B8-9812-5A6C-D1D1469E5E9D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C471D13-F350-091C-475D-F1C08C6CB811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2A00A3FE-2EE4-D986-742F-B70C4C9B7951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982B600B-F35B-15E7-FC9A-71419C0A741B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854F9990-0F9E-CDBC-8692-A79ECDC72156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86030590-940F-ED6D-7399-05B700478F07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39BA5B6F-39D8-9C16-F18F-E87D18E733D2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4259D63D-9A5F-6489-6C76-671CDE1A4929}"/>
              </a:ext>
            </a:extLst>
          </p:cNvPr>
          <p:cNvSpPr/>
          <p:nvPr/>
        </p:nvSpPr>
        <p:spPr>
          <a:xfrm>
            <a:off x="1859280" y="574319"/>
            <a:ext cx="7035800" cy="3174721"/>
          </a:xfrm>
          <a:custGeom>
            <a:avLst/>
            <a:gdLst>
              <a:gd name="connsiteX0" fmla="*/ 10160 w 7680960"/>
              <a:gd name="connsiteY0" fmla="*/ 15240 h 3444240"/>
              <a:gd name="connsiteX1" fmla="*/ 10160 w 7680960"/>
              <a:gd name="connsiteY1" fmla="*/ 1539240 h 3444240"/>
              <a:gd name="connsiteX2" fmla="*/ 5151120 w 7680960"/>
              <a:gd name="connsiteY2" fmla="*/ 1539240 h 3444240"/>
              <a:gd name="connsiteX3" fmla="*/ 5151120 w 7680960"/>
              <a:gd name="connsiteY3" fmla="*/ 3444240 h 3444240"/>
              <a:gd name="connsiteX4" fmla="*/ 5267960 w 7680960"/>
              <a:gd name="connsiteY4" fmla="*/ 3444240 h 3444240"/>
              <a:gd name="connsiteX5" fmla="*/ 7680960 w 7680960"/>
              <a:gd name="connsiteY5" fmla="*/ 3444240 h 3444240"/>
              <a:gd name="connsiteX6" fmla="*/ 7680960 w 7680960"/>
              <a:gd name="connsiteY6" fmla="*/ 0 h 3444240"/>
              <a:gd name="connsiteX7" fmla="*/ 0 w 7680960"/>
              <a:gd name="connsiteY7" fmla="*/ 0 h 3444240"/>
              <a:gd name="connsiteX8" fmla="*/ 10160 w 7680960"/>
              <a:gd name="connsiteY8" fmla="*/ 15240 h 344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80960" h="3444240">
                <a:moveTo>
                  <a:pt x="10160" y="15240"/>
                </a:moveTo>
                <a:lnTo>
                  <a:pt x="10160" y="1539240"/>
                </a:lnTo>
                <a:lnTo>
                  <a:pt x="5151120" y="1539240"/>
                </a:lnTo>
                <a:lnTo>
                  <a:pt x="5151120" y="3444240"/>
                </a:lnTo>
                <a:lnTo>
                  <a:pt x="5267960" y="3444240"/>
                </a:lnTo>
                <a:lnTo>
                  <a:pt x="7680960" y="3444240"/>
                </a:lnTo>
                <a:lnTo>
                  <a:pt x="7680960" y="0"/>
                </a:lnTo>
                <a:lnTo>
                  <a:pt x="0" y="0"/>
                </a:lnTo>
                <a:lnTo>
                  <a:pt x="10160" y="1524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1DE9C0C-0D11-F0C6-C7CD-FAE797B33DC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F786C6-0243-17BB-9872-6EBDCCE6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BA1FBE4-C2A6-2947-52DB-7750EA43901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 –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tester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139284-0C54-9A58-3D73-AA237C918D1C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62D7F1-ADFE-AFB8-D70E-40A2E9EDA16E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FC2AA7-062C-D728-FB3F-5773DC7BB2EA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9F1E34-C84C-D961-F04A-3D50062CBB31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3696C7-0D55-B08E-B17A-3653B1820418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E3B8F7A-28A5-56CB-78AC-32732C347C31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4982690-462E-CD45-7CDF-71293C0E55E3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6CB2961-9394-18E4-42BC-73E01BCCB381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69A6EE-44F5-99D5-8D8F-A0623D1FC224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FDEBBDA-7F00-AD44-2350-D8293ECDAC53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565FEDF-03D2-0310-74E1-30C2D357B17C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8886357-7232-1C5F-9AEC-39646DA36D40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31E276E6-64C7-6830-694F-CEBEABDFEA51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E1EDBA39-4A43-1A79-ABCA-4114DAA64B37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D43B2A4-608E-3B89-C701-B9ECBAB6AB32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B0925BF-9D16-B54B-D958-DA9AC17055E3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5396993-65BA-0CF7-997D-AEFB685A5C97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EB375F4A-C0F1-FDC5-FA78-0AAE1174B84F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9D8A7621-B480-F2F5-9800-24B305CCEF20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B0F44A60-E909-C41B-539D-132DD41FAA0A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2294DE5-9C01-EAC1-CD58-56749000BC50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7FE1D8D-1DDB-FF9E-D125-5A3E3C7CF18A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596FDD4-6415-D65C-8E58-32331826F463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95C5DB-13AF-0132-5461-FD7FB40549E3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7774E8A8-FFA6-267A-A0E8-E1A4855A2557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3462CA3-70CF-754B-44F8-AEF3C7758FC9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0759994-87DA-790E-9ED5-6CBCE070FC4C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552EE5C7-32C6-D0F3-C4AE-F2F21346D6AF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7BA14651-5009-0E93-5E0B-60E00567310C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B75374B-8CFE-F23C-2CBD-675273161603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52929E-5171-F6DB-F68F-9C39ED487461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375B6A-E04F-7A59-E6DF-8BE22EB7FA8B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0B0279-9B99-20C9-F945-7F7CDD4E3502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D87020-65C0-FB5D-AE81-C8972B2C4572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BC0C8-B382-5EDD-71ED-13F136649A2D}"/>
              </a:ext>
            </a:extLst>
          </p:cNvPr>
          <p:cNvSpPr/>
          <p:nvPr/>
        </p:nvSpPr>
        <p:spPr>
          <a:xfrm>
            <a:off x="615931" y="2013296"/>
            <a:ext cx="5947593" cy="1512824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580B885-3779-2A39-A9C0-C8C2FA4124B8}"/>
              </a:ext>
            </a:extLst>
          </p:cNvPr>
          <p:cNvSpPr/>
          <p:nvPr/>
        </p:nvSpPr>
        <p:spPr>
          <a:xfrm>
            <a:off x="6596419" y="2298402"/>
            <a:ext cx="1210454" cy="598206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CAAA702-CAA7-8729-F106-1BD1E6EE34D4}"/>
              </a:ext>
            </a:extLst>
          </p:cNvPr>
          <p:cNvSpPr txBox="1"/>
          <p:nvPr/>
        </p:nvSpPr>
        <p:spPr>
          <a:xfrm>
            <a:off x="8951660" y="944459"/>
            <a:ext cx="3172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Completed work: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FPGA Design: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Pattern generator 10 Gb/s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I2C Communication protocol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FMC Characterization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8131613-442C-376B-DEBF-17EB7F29EC40}"/>
              </a:ext>
            </a:extLst>
          </p:cNvPr>
          <p:cNvSpPr txBox="1"/>
          <p:nvPr/>
        </p:nvSpPr>
        <p:spPr>
          <a:xfrm>
            <a:off x="8951660" y="573172"/>
            <a:ext cx="317228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C00000"/>
                </a:solidFill>
              </a:rPr>
              <a:t>CTTx</a:t>
            </a:r>
            <a:r>
              <a:rPr lang="en-US" sz="1600" b="1" dirty="0">
                <a:solidFill>
                  <a:srgbClr val="C00000"/>
                </a:solidFill>
              </a:rPr>
              <a:t> Tester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D44623-7B9A-3DFC-F51A-51608AA18D1B}"/>
              </a:ext>
            </a:extLst>
          </p:cNvPr>
          <p:cNvSpPr txBox="1"/>
          <p:nvPr/>
        </p:nvSpPr>
        <p:spPr>
          <a:xfrm>
            <a:off x="7274560" y="4249944"/>
            <a:ext cx="49174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characterization of the FMC was carried on comparing eye diagram and dynamic characteristics of </a:t>
            </a:r>
            <a:r>
              <a:rPr lang="en-US" sz="1200" dirty="0" err="1"/>
              <a:t>CTTx</a:t>
            </a:r>
            <a:r>
              <a:rPr lang="en-US" sz="1200" dirty="0"/>
              <a:t> modulated through FMC and through JBERT.</a:t>
            </a:r>
          </a:p>
          <a:p>
            <a:endParaRPr lang="en-US" sz="1200" dirty="0"/>
          </a:p>
          <a:p>
            <a:r>
              <a:rPr lang="en-US" sz="1200" dirty="0"/>
              <a:t>The result is obtained: 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Using an external low jitter clock synthesizer to overcome instability of FPGA clock generator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Selecting appropriate Pre-Emphasis settings of FPGA.  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37BD84C8-4574-B338-B6D7-676D65BCDFEF}"/>
              </a:ext>
            </a:extLst>
          </p:cNvPr>
          <p:cNvGrpSpPr/>
          <p:nvPr/>
        </p:nvGrpSpPr>
        <p:grpSpPr>
          <a:xfrm>
            <a:off x="3671167" y="4054712"/>
            <a:ext cx="3828052" cy="2022499"/>
            <a:chOff x="3997537" y="4177518"/>
            <a:chExt cx="3595613" cy="1899693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48CB7986-2D47-3D1E-51C5-843998007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7537" y="4177518"/>
              <a:ext cx="3595613" cy="1899693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66EF95-9715-9342-3FDC-A739A0E27CCC}"/>
                </a:ext>
              </a:extLst>
            </p:cNvPr>
            <p:cNvSpPr/>
            <p:nvPr/>
          </p:nvSpPr>
          <p:spPr>
            <a:xfrm>
              <a:off x="4150361" y="5375980"/>
              <a:ext cx="264160" cy="262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997EE50-89ED-23BD-AA67-F647E1DE0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63777" r="90727" b="26982"/>
            <a:stretch/>
          </p:blipFill>
          <p:spPr>
            <a:xfrm>
              <a:off x="4083814" y="5407363"/>
              <a:ext cx="333441" cy="175557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4AAFC08-F878-2049-D16E-2504AB0F05F9}"/>
                </a:ext>
              </a:extLst>
            </p:cNvPr>
            <p:cNvSpPr/>
            <p:nvPr/>
          </p:nvSpPr>
          <p:spPr>
            <a:xfrm>
              <a:off x="4844460" y="5814391"/>
              <a:ext cx="128860" cy="169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56D8613-3C63-3933-6301-8C6A26493671}"/>
              </a:ext>
            </a:extLst>
          </p:cNvPr>
          <p:cNvGrpSpPr/>
          <p:nvPr/>
        </p:nvGrpSpPr>
        <p:grpSpPr>
          <a:xfrm>
            <a:off x="14439" y="4054713"/>
            <a:ext cx="3828052" cy="2022499"/>
            <a:chOff x="246877" y="4177519"/>
            <a:chExt cx="3595613" cy="1899693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94019A99-AAB3-182B-9122-10787AACA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6877" y="4177519"/>
              <a:ext cx="3595613" cy="189969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C06CCC5-CD46-6448-7E87-1DCD81FC6079}"/>
                </a:ext>
              </a:extLst>
            </p:cNvPr>
            <p:cNvSpPr/>
            <p:nvPr/>
          </p:nvSpPr>
          <p:spPr>
            <a:xfrm>
              <a:off x="411481" y="5365820"/>
              <a:ext cx="264160" cy="2628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4A17CF8-0E2C-9942-8A50-1709A9608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63777" r="90727" b="26982"/>
            <a:stretch/>
          </p:blipFill>
          <p:spPr>
            <a:xfrm>
              <a:off x="344934" y="5397203"/>
              <a:ext cx="333441" cy="175557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78B48D6-C131-1FDF-1081-95C709EFA25B}"/>
                </a:ext>
              </a:extLst>
            </p:cNvPr>
            <p:cNvSpPr/>
            <p:nvPr/>
          </p:nvSpPr>
          <p:spPr>
            <a:xfrm>
              <a:off x="1088949" y="5814391"/>
              <a:ext cx="128860" cy="1698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439BCF8B-F3EA-CF5E-A14B-A768F5DA2651}"/>
              </a:ext>
            </a:extLst>
          </p:cNvPr>
          <p:cNvSpPr txBox="1"/>
          <p:nvPr/>
        </p:nvSpPr>
        <p:spPr>
          <a:xfrm>
            <a:off x="516021" y="6024200"/>
            <a:ext cx="48012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photoreceiver used is the AC-Coupled version of the 1544-B. DC coupled version is being purchased. </a:t>
            </a:r>
          </a:p>
        </p:txBody>
      </p:sp>
    </p:spTree>
    <p:extLst>
      <p:ext uri="{BB962C8B-B14F-4D97-AF65-F5344CB8AC3E}">
        <p14:creationId xmlns:p14="http://schemas.microsoft.com/office/powerpoint/2010/main" val="153827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12CF4-FE27-4935-2EDD-CDA877F85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928D303-A4DC-0B87-88EB-E99DC3913FC1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F3CE9D-F2A5-D628-854E-173008D1534C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C2ACD2D-3E43-D3D9-9436-09282C7E2DED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580D540-348D-2312-FCD6-DF9A4790842C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79A3F1-1290-FF02-816C-D8C6D5CB1D69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AC2E06B-6DF8-D65F-8001-20F0854B179C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8C0EF8F-FB37-E932-0040-6159481CB2E5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0BDC6A-ECFA-5C0D-59C8-E693B6AC161C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9BABB866-F76A-8DDF-3183-9096659405FA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CC76011F-DC47-EC6D-03C1-09E808BD4021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F9B3175-9FE9-E623-BC28-7E446344CC89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A5A80C-9F10-1D04-512C-DD2630F64036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05E1988-3CD9-3817-2913-841CD782946B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D11DF28-568F-A4AC-50D0-C982D2EFDF1A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ED71AF-32B2-EAE2-05AC-D0D7E3AEA05E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0E516BA-CDFD-19FF-C501-D92318A72CE9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C6A3A18-AA93-A9D8-E4FE-08E705F93D24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33EAECC1-7A8A-FE17-9523-0870058217F9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026481E-F8D6-7594-5766-ED3D357B4ABD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FDA548-6D07-B662-E4F5-115D8474A911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DF6514-F2C8-84C0-7ADD-7D0AD8B663E6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989789B-9C98-A359-3AD7-22B68DFB5580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56AD3A0-DADE-BCA3-E3F3-81FC0BAB939C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877FEA7-0010-ACE2-2DF0-82EC2340E0F1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BB2C84B-F8B4-03F4-3C28-CE1D7F7849B6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DD2FE9C-005D-979C-6459-B62C7C953014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232B7787-6DF0-0377-3F7A-4F9EF3458D67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65C5B498-1686-A5AF-D3C5-3A4341675284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B2958531-5417-F110-6A6D-82C12E12AE8C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13AED7E2-3347-3538-CC62-A722C7CD616A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297676DF-9113-7FBE-59EB-89D1AF6843E3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97E6CC4B-D5C4-6A07-FB60-A4B1315CEFC1}"/>
              </a:ext>
            </a:extLst>
          </p:cNvPr>
          <p:cNvSpPr/>
          <p:nvPr/>
        </p:nvSpPr>
        <p:spPr>
          <a:xfrm>
            <a:off x="1859280" y="574319"/>
            <a:ext cx="7035800" cy="3174721"/>
          </a:xfrm>
          <a:custGeom>
            <a:avLst/>
            <a:gdLst>
              <a:gd name="connsiteX0" fmla="*/ 10160 w 7680960"/>
              <a:gd name="connsiteY0" fmla="*/ 15240 h 3444240"/>
              <a:gd name="connsiteX1" fmla="*/ 10160 w 7680960"/>
              <a:gd name="connsiteY1" fmla="*/ 1539240 h 3444240"/>
              <a:gd name="connsiteX2" fmla="*/ 5151120 w 7680960"/>
              <a:gd name="connsiteY2" fmla="*/ 1539240 h 3444240"/>
              <a:gd name="connsiteX3" fmla="*/ 5151120 w 7680960"/>
              <a:gd name="connsiteY3" fmla="*/ 3444240 h 3444240"/>
              <a:gd name="connsiteX4" fmla="*/ 5267960 w 7680960"/>
              <a:gd name="connsiteY4" fmla="*/ 3444240 h 3444240"/>
              <a:gd name="connsiteX5" fmla="*/ 7680960 w 7680960"/>
              <a:gd name="connsiteY5" fmla="*/ 3444240 h 3444240"/>
              <a:gd name="connsiteX6" fmla="*/ 7680960 w 7680960"/>
              <a:gd name="connsiteY6" fmla="*/ 0 h 3444240"/>
              <a:gd name="connsiteX7" fmla="*/ 0 w 7680960"/>
              <a:gd name="connsiteY7" fmla="*/ 0 h 3444240"/>
              <a:gd name="connsiteX8" fmla="*/ 10160 w 7680960"/>
              <a:gd name="connsiteY8" fmla="*/ 15240 h 344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80960" h="3444240">
                <a:moveTo>
                  <a:pt x="10160" y="15240"/>
                </a:moveTo>
                <a:lnTo>
                  <a:pt x="10160" y="1539240"/>
                </a:lnTo>
                <a:lnTo>
                  <a:pt x="5151120" y="1539240"/>
                </a:lnTo>
                <a:lnTo>
                  <a:pt x="5151120" y="3444240"/>
                </a:lnTo>
                <a:lnTo>
                  <a:pt x="5267960" y="3444240"/>
                </a:lnTo>
                <a:lnTo>
                  <a:pt x="7680960" y="3444240"/>
                </a:lnTo>
                <a:lnTo>
                  <a:pt x="7680960" y="0"/>
                </a:lnTo>
                <a:lnTo>
                  <a:pt x="0" y="0"/>
                </a:lnTo>
                <a:lnTo>
                  <a:pt x="10160" y="1524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8DF7B2D-EEFA-3452-EA51-9DC072EF704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CA29CB-6377-77C5-FF46-0336E7A7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D30CDBF-6B8C-DC8A-078C-756BFC68666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 –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tester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7C6402-2D8C-C258-CDD7-57DD26405D12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37E187-C99B-14B4-0C6E-37AA9B176DDE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E20606-3FC1-C4DC-6BAC-83DAEA84B26C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DF8790-790D-9556-3115-33039B2B4E04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BAE5303-6FF7-F9C1-9CB9-D2B73C6C1BB0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048ABE-9C57-90BF-F392-F1BC961A934D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C0E06E9-1CD5-F6ED-5183-56350DBE3D0E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1B512A-0F1F-155A-A99A-FE2C515F6A69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2FB2F2D-502C-2AA0-4F1E-CE5AA3B02040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200A638-8ABA-8CAF-430B-C17323726C59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521E466-FBEA-6C08-57C9-4AC5E42C423C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35DBD27-B14D-690A-5116-4A9CB2F1137A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735298F0-7812-D2B7-A4CE-C90A5C2BD67C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542D444B-5A29-B096-3AA5-1403B8CBD52C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A710AD9-7547-3C0C-F4C0-3D51F78510BF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ADDDAE4-493A-903C-2824-8D4490AC15A9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31557034-EB49-E696-5AD8-538BE7F2F862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C088224A-BCF0-BD97-94DD-69AE7BBD791B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5DDC29AF-E26A-B8D7-A5FB-844BBBE082EC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3E295520-9F30-5D59-1E22-15C86CB7F784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8692B96-7B63-5B6D-0008-8CF3C953ADD1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ACF18CE-AF3A-3264-46D0-FFF76BEA53F4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FEF854C-7A90-B8A8-3FF5-9379C788E473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7E3CA8-536A-093B-8938-FDE535282DDB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5452F376-6538-6D99-2A0D-C3565B0D3260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2DBF009B-7B21-7C2C-48CA-2A773FD87658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187207B-1BB7-20E2-D189-F3456ACCEBE2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8E4187D1-EB95-85B0-B4B8-1E87372B7BDE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0149BF6F-A582-ADDC-9E23-E14DFEE81D99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5016066-4028-237D-B0EB-59502F648DE3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0AA8E8-A704-BFD1-F63C-0C578B759199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5F7DE-3F24-9BD0-F542-913ED01F9BBA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AB2467-5503-CC7C-002F-21D2AFE17EAC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F2200-4AD4-58E1-F639-9A510FC3F9D3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1A8025-D45F-71B9-E45A-D9AF2D551E74}"/>
              </a:ext>
            </a:extLst>
          </p:cNvPr>
          <p:cNvSpPr/>
          <p:nvPr/>
        </p:nvSpPr>
        <p:spPr>
          <a:xfrm>
            <a:off x="615931" y="2013296"/>
            <a:ext cx="5947593" cy="1512824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A54859A-A345-609C-E78F-D888C288C832}"/>
              </a:ext>
            </a:extLst>
          </p:cNvPr>
          <p:cNvSpPr/>
          <p:nvPr/>
        </p:nvSpPr>
        <p:spPr>
          <a:xfrm>
            <a:off x="6596419" y="2298402"/>
            <a:ext cx="1210454" cy="598206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C246193-6540-C91E-EBC2-E0FF15A1E272}"/>
              </a:ext>
            </a:extLst>
          </p:cNvPr>
          <p:cNvSpPr txBox="1"/>
          <p:nvPr/>
        </p:nvSpPr>
        <p:spPr>
          <a:xfrm>
            <a:off x="8951660" y="944459"/>
            <a:ext cx="317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Completed work: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FPGA Design: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Pattern generator 10 Gb/s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I2C Communication protocol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FMC Characterization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Wavelength check system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117F535-FDA7-95BB-509E-5FF34DD5AB08}"/>
              </a:ext>
            </a:extLst>
          </p:cNvPr>
          <p:cNvSpPr txBox="1"/>
          <p:nvPr/>
        </p:nvSpPr>
        <p:spPr>
          <a:xfrm>
            <a:off x="8951660" y="573172"/>
            <a:ext cx="317228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C00000"/>
                </a:solidFill>
              </a:rPr>
              <a:t>CTTx</a:t>
            </a:r>
            <a:r>
              <a:rPr lang="en-US" sz="1600" b="1" dirty="0">
                <a:solidFill>
                  <a:srgbClr val="C00000"/>
                </a:solidFill>
              </a:rPr>
              <a:t> Tester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BC85DDE0-2C3D-3C9B-755C-4BFBDC19A3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21" r="4730"/>
          <a:stretch/>
        </p:blipFill>
        <p:spPr>
          <a:xfrm>
            <a:off x="4236562" y="3803079"/>
            <a:ext cx="2473655" cy="2235939"/>
          </a:xfrm>
          <a:prstGeom prst="rect">
            <a:avLst/>
          </a:prstGeom>
        </p:spPr>
      </p:pic>
      <p:pic>
        <p:nvPicPr>
          <p:cNvPr id="78" name="Picture 77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B4B37F55-95BD-83C2-5BF3-D51A1B5EBD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7" t="20451" r="8132" b="10589"/>
          <a:stretch/>
        </p:blipFill>
        <p:spPr>
          <a:xfrm>
            <a:off x="658064" y="3778913"/>
            <a:ext cx="3210145" cy="2201076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B06D162C-B9F7-F290-4465-25B92803A0C5}"/>
              </a:ext>
            </a:extLst>
          </p:cNvPr>
          <p:cNvSpPr txBox="1"/>
          <p:nvPr/>
        </p:nvSpPr>
        <p:spPr>
          <a:xfrm>
            <a:off x="6969761" y="4362514"/>
            <a:ext cx="4917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wavelength check is performed using two </a:t>
            </a:r>
            <a:r>
              <a:rPr lang="en-US" sz="1200" dirty="0" err="1"/>
              <a:t>VRRx</a:t>
            </a:r>
            <a:r>
              <a:rPr lang="en-US" sz="1200" dirty="0"/>
              <a:t> (</a:t>
            </a:r>
            <a:r>
              <a:rPr lang="en-US" sz="1200" dirty="0" err="1"/>
              <a:t>VTRx</a:t>
            </a:r>
            <a:r>
              <a:rPr lang="en-US" sz="1200" dirty="0"/>
              <a:t> in photo, </a:t>
            </a:r>
            <a:r>
              <a:rPr lang="en-US" sz="1200" dirty="0" err="1"/>
              <a:t>VRRx</a:t>
            </a:r>
            <a:r>
              <a:rPr lang="en-US" sz="1200" dirty="0"/>
              <a:t> are being assembled) connected to the four output channel of a 1x4 DEMUX. The RSSI of each channel is evaluated and compared to a threshold value. </a:t>
            </a:r>
          </a:p>
        </p:txBody>
      </p:sp>
    </p:spTree>
    <p:extLst>
      <p:ext uri="{BB962C8B-B14F-4D97-AF65-F5344CB8AC3E}">
        <p14:creationId xmlns:p14="http://schemas.microsoft.com/office/powerpoint/2010/main" val="4258368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E4385-33A7-F03C-C95A-7182580AD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1046E44-B335-8EB6-5025-64D1CA0FD8A3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E12A75-5FD3-2F95-89CC-D614D7B19CBA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A68FEE8D-76DB-5BD5-9ECF-5BC317B43B3C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731AF883-ADF0-F602-177C-CA57C34E9B67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DE3D98-3E4D-399D-BAAC-25D2ECC7579C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B6A9D8F-A95C-971D-9A85-19D772CEE768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6FB7661-21D0-96DE-8ECB-4A3879390FFA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AA7E61-7550-3682-F33E-492F4CF28BAE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71FF1CA6-C5CE-DB6C-D3F5-60F6218D8E92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F93CF9FF-2A5C-5E80-1F23-926A85DD4941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B7741B7-9ACF-151C-301E-784D18A674D1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4784D4-53C8-1CEE-0866-CE2CFD5C86E2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98C3219-A12C-0F07-1615-AF753EC5C873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036DDDF-A637-3BAD-A2B8-E37B55114D52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61F24B-8C68-6365-F300-2E9D8A9A31D2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E46127E-5C9F-391D-6F6B-2613EB483951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8EDF0E2-1B38-79F5-81B4-1095BADD3A12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85EDD7B7-16A0-7C44-5F09-5295F1AA3B62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D2607D9-C84F-9DAF-2971-A3FDCC8E99D7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48D7B98-D213-1243-2FEA-D1137C7D0413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256EF3-CA6E-2478-1279-5F694BD09241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80B9593-66F2-44C6-B305-EB1E2E0F73E7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91C3294-E348-525A-B0ED-C5899ADB461F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D2014602-5006-E59B-07E0-E56F3A60CF1A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9BFFBE0-0B1F-230D-F645-4DC9C010B7D4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14482DE-9222-D322-2525-A8C0A2954DF2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374A4299-6A5C-56F6-3E9C-D8BCEB0C14EC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171093DF-8980-5D62-F515-DD394DBA5886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66E78264-83D8-99CA-6D0F-D736A6694B06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0DF89485-AB01-2545-CFF1-F0D73654812B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3197DABB-B192-2303-FB36-160D60839709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8DB75C15-D1D6-9707-8804-E6426D702033}"/>
              </a:ext>
            </a:extLst>
          </p:cNvPr>
          <p:cNvSpPr/>
          <p:nvPr/>
        </p:nvSpPr>
        <p:spPr>
          <a:xfrm>
            <a:off x="1859280" y="574319"/>
            <a:ext cx="7035800" cy="3174721"/>
          </a:xfrm>
          <a:custGeom>
            <a:avLst/>
            <a:gdLst>
              <a:gd name="connsiteX0" fmla="*/ 10160 w 7680960"/>
              <a:gd name="connsiteY0" fmla="*/ 15240 h 3444240"/>
              <a:gd name="connsiteX1" fmla="*/ 10160 w 7680960"/>
              <a:gd name="connsiteY1" fmla="*/ 1539240 h 3444240"/>
              <a:gd name="connsiteX2" fmla="*/ 5151120 w 7680960"/>
              <a:gd name="connsiteY2" fmla="*/ 1539240 h 3444240"/>
              <a:gd name="connsiteX3" fmla="*/ 5151120 w 7680960"/>
              <a:gd name="connsiteY3" fmla="*/ 3444240 h 3444240"/>
              <a:gd name="connsiteX4" fmla="*/ 5267960 w 7680960"/>
              <a:gd name="connsiteY4" fmla="*/ 3444240 h 3444240"/>
              <a:gd name="connsiteX5" fmla="*/ 7680960 w 7680960"/>
              <a:gd name="connsiteY5" fmla="*/ 3444240 h 3444240"/>
              <a:gd name="connsiteX6" fmla="*/ 7680960 w 7680960"/>
              <a:gd name="connsiteY6" fmla="*/ 0 h 3444240"/>
              <a:gd name="connsiteX7" fmla="*/ 0 w 7680960"/>
              <a:gd name="connsiteY7" fmla="*/ 0 h 3444240"/>
              <a:gd name="connsiteX8" fmla="*/ 10160 w 7680960"/>
              <a:gd name="connsiteY8" fmla="*/ 15240 h 344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80960" h="3444240">
                <a:moveTo>
                  <a:pt x="10160" y="15240"/>
                </a:moveTo>
                <a:lnTo>
                  <a:pt x="10160" y="1539240"/>
                </a:lnTo>
                <a:lnTo>
                  <a:pt x="5151120" y="1539240"/>
                </a:lnTo>
                <a:lnTo>
                  <a:pt x="5151120" y="3444240"/>
                </a:lnTo>
                <a:lnTo>
                  <a:pt x="5267960" y="3444240"/>
                </a:lnTo>
                <a:lnTo>
                  <a:pt x="7680960" y="3444240"/>
                </a:lnTo>
                <a:lnTo>
                  <a:pt x="7680960" y="0"/>
                </a:lnTo>
                <a:lnTo>
                  <a:pt x="0" y="0"/>
                </a:lnTo>
                <a:lnTo>
                  <a:pt x="10160" y="1524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0C5C5B1-1412-574B-4845-411EF853B30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4A7B99-3C45-F8F3-7E1C-2622A5C3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905065D-E08F-75E9-9BAE-E4B37B1F946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 –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tester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69ECB7-8473-8B46-63BE-426B5F1975B5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479C02-6D64-F599-AC8E-1A3AA0FBB2FA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E6709-6EE0-9D5D-5A85-9F518420BABB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105953-05D4-30C6-3FE1-8DD9525AC58A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F3C530C-132E-88F5-EF6E-AA91AD9E1311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42ED5EC-EE0C-C885-1B63-FAE64338E586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6BD6A6E-75A6-024B-5478-68C0C8DF5655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0CDC635-F8E3-1D22-FD79-DF320E691F45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A43E6E5-DA70-41BE-0C90-05553F407927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D575C57-0DFF-A973-B2A1-E0697AC351DB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C1CCEE-406B-CEB4-8742-7B439D40E065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777C7E2-86CF-652C-7944-68ACAE2C4A10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05BC6F0E-252F-BEB1-1ADE-E16CE1D96012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66663F96-8573-4DCF-F68C-3D5DA5611221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1AE6E6F-1BB9-2141-68C0-4DEC78DCB674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82E6763-697B-B6F6-56FC-18F3A4C996A0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A25A91F1-8C7D-D217-2B7C-53887FA589CF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2AB60541-2C0F-0C8F-33F5-0DEC7B062B8E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5C7DAD0D-F9F4-A9BF-46A2-EBA4F0B5477B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D4092641-4FC8-3033-F3CA-D21159CDC77D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1845071-0475-41E7-FFB9-A2087D762F3A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74055B-F760-5F6B-AFDE-90AEE06F1F71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E97B7E6-CC6A-C91E-681A-89AB9FC663BE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A9FE502-F6FB-4B6C-272E-09BE37366117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913533F6-7709-7BEB-1157-8281E0084A6E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4FB8CA-9793-0A85-F590-6C8D6A4FED3D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0F53846-8D55-4C4B-E5C8-521F332A01C5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F8B079E3-FE22-FFB3-E928-C80A3A1B67D1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E05FA182-CBF6-F6E3-D2DE-B67B96EE9EE0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9403ACD-4FF0-1636-5402-28F5EDE90F84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BDB73-715A-D457-6DE2-6547874DD291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604B67-8E1F-C891-AAB5-BFEA2CF6FAB1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78851B-712F-AB5C-1FB8-1F4B9FA83A54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2FBC88-E2F6-C870-6E0A-994EA2569546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B3715E1-67BE-9B4B-2EA6-A11EFD857F53}"/>
              </a:ext>
            </a:extLst>
          </p:cNvPr>
          <p:cNvSpPr/>
          <p:nvPr/>
        </p:nvSpPr>
        <p:spPr>
          <a:xfrm>
            <a:off x="615931" y="2013296"/>
            <a:ext cx="5947593" cy="1512824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05D0A6C-3A87-D70B-52F1-BA7C2BC904A2}"/>
              </a:ext>
            </a:extLst>
          </p:cNvPr>
          <p:cNvSpPr/>
          <p:nvPr/>
        </p:nvSpPr>
        <p:spPr>
          <a:xfrm>
            <a:off x="6596419" y="2298402"/>
            <a:ext cx="1210454" cy="598206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91FA3E80-5550-4E25-5B75-57D28E8E5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7143" y="4374658"/>
            <a:ext cx="2957656" cy="1562637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B71AF7EE-607D-7B3A-0DB6-831402B89C49}"/>
              </a:ext>
            </a:extLst>
          </p:cNvPr>
          <p:cNvSpPr txBox="1"/>
          <p:nvPr/>
        </p:nvSpPr>
        <p:spPr>
          <a:xfrm>
            <a:off x="8951660" y="944459"/>
            <a:ext cx="317228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Completed work: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FPGA Design: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Pattern generator 10 Gb/s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I2C Communication protocol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FMC Characterization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Wavelength check system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Measurement routine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CDF9B0C-E76C-23F2-2E59-C8C22B2B122F}"/>
              </a:ext>
            </a:extLst>
          </p:cNvPr>
          <p:cNvSpPr txBox="1"/>
          <p:nvPr/>
        </p:nvSpPr>
        <p:spPr>
          <a:xfrm>
            <a:off x="8951660" y="573172"/>
            <a:ext cx="317228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C00000"/>
                </a:solidFill>
              </a:rPr>
              <a:t>CTTx</a:t>
            </a:r>
            <a:r>
              <a:rPr lang="en-US" sz="1600" b="1" dirty="0">
                <a:solidFill>
                  <a:srgbClr val="C00000"/>
                </a:solidFill>
              </a:rPr>
              <a:t> Tester</a:t>
            </a:r>
            <a:endParaRPr lang="en-GB" sz="1600" b="1" dirty="0">
              <a:solidFill>
                <a:srgbClr val="C00000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46A8263-35E8-E1CE-D63A-C991E263CA1F}"/>
              </a:ext>
            </a:extLst>
          </p:cNvPr>
          <p:cNvGrpSpPr/>
          <p:nvPr/>
        </p:nvGrpSpPr>
        <p:grpSpPr>
          <a:xfrm>
            <a:off x="5597735" y="4349778"/>
            <a:ext cx="2915878" cy="1570148"/>
            <a:chOff x="885585" y="3800347"/>
            <a:chExt cx="3613856" cy="194599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C8C17C4-55F3-CCD8-A396-A4D372822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5585" y="3800347"/>
              <a:ext cx="3613856" cy="1903532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86F1992-7CEE-B2C2-6058-45F41EF97C90}"/>
                </a:ext>
              </a:extLst>
            </p:cNvPr>
            <p:cNvSpPr/>
            <p:nvPr/>
          </p:nvSpPr>
          <p:spPr>
            <a:xfrm>
              <a:off x="2960916" y="5592806"/>
              <a:ext cx="111568" cy="9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A6FC4BD-001F-0675-9904-71F4B2FF6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94803" t="84895" r="2537" b="5814"/>
            <a:stretch/>
          </p:blipFill>
          <p:spPr>
            <a:xfrm>
              <a:off x="2953464" y="5527665"/>
              <a:ext cx="118841" cy="218679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A186024-0C75-FF48-1BF1-FE624346BDE5}"/>
                </a:ext>
              </a:extLst>
            </p:cNvPr>
            <p:cNvSpPr/>
            <p:nvPr/>
          </p:nvSpPr>
          <p:spPr>
            <a:xfrm>
              <a:off x="4302771" y="5449437"/>
              <a:ext cx="111568" cy="9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BD52EAB-8858-DEE3-DC17-2A13E4B3D2A2}"/>
                </a:ext>
              </a:extLst>
            </p:cNvPr>
            <p:cNvSpPr/>
            <p:nvPr/>
          </p:nvSpPr>
          <p:spPr>
            <a:xfrm>
              <a:off x="1055058" y="5090450"/>
              <a:ext cx="247200" cy="2459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277E1EE-853E-CEBB-1C56-11A3DEE06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3777" r="90727" b="26982"/>
            <a:stretch/>
          </p:blipFill>
          <p:spPr>
            <a:xfrm>
              <a:off x="1006019" y="5113572"/>
              <a:ext cx="312033" cy="164285"/>
            </a:xfrm>
            <a:prstGeom prst="rect">
              <a:avLst/>
            </a:prstGeom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9B71541E-A34B-B0B7-18AD-685C122F28C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921" r="4730"/>
          <a:stretch/>
        </p:blipFill>
        <p:spPr>
          <a:xfrm>
            <a:off x="3371540" y="4434360"/>
            <a:ext cx="1737080" cy="15701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682DA3-E429-722F-7BBD-2196902379BA}"/>
              </a:ext>
            </a:extLst>
          </p:cNvPr>
          <p:cNvSpPr txBox="1"/>
          <p:nvPr/>
        </p:nvSpPr>
        <p:spPr>
          <a:xfrm>
            <a:off x="85383" y="4733780"/>
            <a:ext cx="13272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Connection check</a:t>
            </a:r>
            <a:endParaRPr lang="en-GB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3C40B36-7BD7-BD8C-ACBE-538EAE75CDC8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412609" y="5056946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176FB748-3E62-1FCA-28C2-E71AF6100994}"/>
              </a:ext>
            </a:extLst>
          </p:cNvPr>
          <p:cNvSpPr txBox="1"/>
          <p:nvPr/>
        </p:nvSpPr>
        <p:spPr>
          <a:xfrm>
            <a:off x="1865420" y="4879208"/>
            <a:ext cx="10403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 Curve</a:t>
            </a:r>
            <a:endParaRPr lang="en-GB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1F337DF-D75E-14D4-9919-A754B0BFA25F}"/>
              </a:ext>
            </a:extLst>
          </p:cNvPr>
          <p:cNvCxnSpPr>
            <a:cxnSpLocks/>
          </p:cNvCxnSpPr>
          <p:nvPr/>
        </p:nvCxnSpPr>
        <p:spPr>
          <a:xfrm>
            <a:off x="2916666" y="505694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48446E4-2A60-8C81-F703-AC4D80FD28E6}"/>
              </a:ext>
            </a:extLst>
          </p:cNvPr>
          <p:cNvSpPr txBox="1"/>
          <p:nvPr/>
        </p:nvSpPr>
        <p:spPr>
          <a:xfrm>
            <a:off x="3611935" y="4241396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Wavelength Check</a:t>
            </a:r>
            <a:endParaRPr lang="en-GB" sz="900" b="1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FE579EA-67E1-F499-ABE6-40CA77EC8277}"/>
              </a:ext>
            </a:extLst>
          </p:cNvPr>
          <p:cNvCxnSpPr>
            <a:cxnSpLocks/>
          </p:cNvCxnSpPr>
          <p:nvPr/>
        </p:nvCxnSpPr>
        <p:spPr>
          <a:xfrm>
            <a:off x="5058267" y="505694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40388DFA-BD6B-BC2F-FBBE-AADDAE0B4E2D}"/>
              </a:ext>
            </a:extLst>
          </p:cNvPr>
          <p:cNvSpPr txBox="1"/>
          <p:nvPr/>
        </p:nvSpPr>
        <p:spPr>
          <a:xfrm>
            <a:off x="6552992" y="4142222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OMA Measurement</a:t>
            </a:r>
            <a:endParaRPr lang="en-GB" sz="900" b="1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03ACCD3-ACFF-85C6-0A0C-59CB73DCC27F}"/>
              </a:ext>
            </a:extLst>
          </p:cNvPr>
          <p:cNvSpPr txBox="1"/>
          <p:nvPr/>
        </p:nvSpPr>
        <p:spPr>
          <a:xfrm>
            <a:off x="9725683" y="4142222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Functional test</a:t>
            </a:r>
            <a:endParaRPr lang="en-GB" sz="900" b="1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ACF15EC-8F6A-DCEE-B577-F679F1A41D6C}"/>
              </a:ext>
            </a:extLst>
          </p:cNvPr>
          <p:cNvCxnSpPr>
            <a:cxnSpLocks/>
          </p:cNvCxnSpPr>
          <p:nvPr/>
        </p:nvCxnSpPr>
        <p:spPr>
          <a:xfrm>
            <a:off x="8353782" y="505694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023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7B61D-6C0F-4AAE-BBFF-BE1E83970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CEA3FEF-A647-671D-8AAE-2406D8C98EB4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228EC8-8276-DACC-995F-17ED03E0BF22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D394771-EE11-4297-4D0B-57FAA74C8630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EA219B5-701B-8677-5C78-E3A4386718E4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B227D8-F1D8-8B04-07BB-874709038C56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ACF68CE-585E-CB32-AE04-E4DD19190AFE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D7C4122-718E-F6C8-67FA-4EAF14E3C0D4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6C001-0E9E-7F73-2C14-C57051286FCE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95CBC006-F683-EC97-E895-87173D9F10A0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3AAE990-106D-8A47-CD48-ABF91A1E2B8A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62444DD3-0A52-40F6-CD47-1BB202504FAE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2F8B80-CE56-D27D-549A-C9C603CF2F57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FE35164-8CF0-5637-9FC9-139870CC84D6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D2F6A1E-DABC-D6D7-263A-73E83554AAA6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9FC1A6-771E-3B87-1A19-EA1A1CD58D7D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D9C049E-B717-7E8D-A503-96073A75D20B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3415380-C205-2FE2-6303-FC1682842E76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95EC9618-4595-F874-201A-9328E053261F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015498-8D75-AC3A-198A-0B999C3C1E17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317F3D4-2B15-A8EA-D3D0-E9C4E18DF290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5ACD04B-81B8-BBA2-180D-A07240788296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AE50442-5D28-88DB-4B65-C58945C19A61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D2FA3F4-A793-D822-5400-75C0DF26B03C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A108362-79DF-454B-9999-F920C40C08DF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B2EF72-4C67-12FB-97A0-3C44E44BF459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83D2C7A-AE6E-47E0-D88C-CF8FA1E7D8C5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1D40DDBB-E807-B05F-96EB-CCDDE7E5DA8C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E59FED7-85AB-3F82-351E-605CD7297C05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8C04474E-E581-830C-50AB-AE66165A2D52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2D48C6CC-F358-5BD0-2422-153A94F7E336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F3158987-4AF9-A571-8376-EBC091160A7B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B3A31D28-618E-F9F7-BAA1-8985A72B47A7}"/>
              </a:ext>
            </a:extLst>
          </p:cNvPr>
          <p:cNvSpPr/>
          <p:nvPr/>
        </p:nvSpPr>
        <p:spPr>
          <a:xfrm>
            <a:off x="1859280" y="574319"/>
            <a:ext cx="7035800" cy="3174721"/>
          </a:xfrm>
          <a:custGeom>
            <a:avLst/>
            <a:gdLst>
              <a:gd name="connsiteX0" fmla="*/ 10160 w 7680960"/>
              <a:gd name="connsiteY0" fmla="*/ 15240 h 3444240"/>
              <a:gd name="connsiteX1" fmla="*/ 10160 w 7680960"/>
              <a:gd name="connsiteY1" fmla="*/ 1539240 h 3444240"/>
              <a:gd name="connsiteX2" fmla="*/ 5151120 w 7680960"/>
              <a:gd name="connsiteY2" fmla="*/ 1539240 h 3444240"/>
              <a:gd name="connsiteX3" fmla="*/ 5151120 w 7680960"/>
              <a:gd name="connsiteY3" fmla="*/ 3444240 h 3444240"/>
              <a:gd name="connsiteX4" fmla="*/ 5267960 w 7680960"/>
              <a:gd name="connsiteY4" fmla="*/ 3444240 h 3444240"/>
              <a:gd name="connsiteX5" fmla="*/ 7680960 w 7680960"/>
              <a:gd name="connsiteY5" fmla="*/ 3444240 h 3444240"/>
              <a:gd name="connsiteX6" fmla="*/ 7680960 w 7680960"/>
              <a:gd name="connsiteY6" fmla="*/ 0 h 3444240"/>
              <a:gd name="connsiteX7" fmla="*/ 0 w 7680960"/>
              <a:gd name="connsiteY7" fmla="*/ 0 h 3444240"/>
              <a:gd name="connsiteX8" fmla="*/ 10160 w 7680960"/>
              <a:gd name="connsiteY8" fmla="*/ 15240 h 3444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80960" h="3444240">
                <a:moveTo>
                  <a:pt x="10160" y="15240"/>
                </a:moveTo>
                <a:lnTo>
                  <a:pt x="10160" y="1539240"/>
                </a:lnTo>
                <a:lnTo>
                  <a:pt x="5151120" y="1539240"/>
                </a:lnTo>
                <a:lnTo>
                  <a:pt x="5151120" y="3444240"/>
                </a:lnTo>
                <a:lnTo>
                  <a:pt x="5267960" y="3444240"/>
                </a:lnTo>
                <a:lnTo>
                  <a:pt x="7680960" y="3444240"/>
                </a:lnTo>
                <a:lnTo>
                  <a:pt x="7680960" y="0"/>
                </a:lnTo>
                <a:lnTo>
                  <a:pt x="0" y="0"/>
                </a:lnTo>
                <a:lnTo>
                  <a:pt x="10160" y="1524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6715F18-E065-346A-FCA1-36804FBDD3A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56DC47-DA3E-1E99-F868-F025E3A9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8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F65C257-63DD-C3F3-C0CA-546E227EBBB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 –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tester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CB1F0D2-5FF4-1C9C-49BF-3561C0090D25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0071C5-45DB-91BA-81AD-B7304BEA8A85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A7A662-B2F8-5E6F-947E-DEBBA444E1FA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CEBB60-0EBB-1485-4BAB-2394AB0906B2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D10FC6-BF1E-851F-EDC7-8D842B3F29A9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0904707-AF24-66C1-7285-8E1EC3C6B971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A20243C-FA99-2C73-CE53-2A816058DB3E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65EF480-2120-212B-6268-2D01B0F98789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FBB1AD-1951-9E29-E5D3-6FAAC80F1381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BCF2E83-0C8D-A6B7-23E6-4C9C41949966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3A357BB-91BE-1329-42BE-420F04AF2A1B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375777A-46C4-C9E5-F202-54F846E1ED6B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F7E0F459-FCA7-CD57-9373-5AC8754CAE9D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489EC8DD-C9F6-4F9A-A9D4-9138486883F4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D1B62EA-D8ED-8DDD-CDA6-2C1AFE917131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A056167-FC25-1834-AD0A-5BC3A96C77DE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35F5CE32-C932-9DCA-7714-5581F4F53DED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87D0594A-D716-CE64-688F-AD7A431AA4EF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F0796448-A8A2-4328-1543-2B1159FDCFF9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7D53428-8488-558D-1AA8-406CA8ADD5FB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285E8D8-4472-5D3D-1D90-EAC351D5F5FA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5767E05-5D6A-5788-BB57-295FDD755747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1756AC0-C394-08C3-1D51-8FC9404A0D25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DD22A97-2A5B-3E9A-3B78-8F18E2C276E8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22F9F591-B59A-23A1-0C13-EFA379791AB6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C213AE13-98D2-0833-B3AD-AFCEFF025FA3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F83B0D-93EA-F461-66CC-FDFD5CFEF45C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654A115D-BE27-9E89-9D9F-DBF193E496C9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B63D47E-6400-9FCE-6253-AABAACA98D05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1039A08-E82E-87E0-86FB-744B93BC9C85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3E3B97-AB4E-27B7-E337-47E654ADF91B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FEFEFC-66D3-90D4-5AAF-459CB8822AB5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85BA80-A4DC-6E8E-43D4-F381F01606A9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3CFFD9-ABF0-3A64-5D97-7FE0F62D664C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E781F7-A86E-89EC-8AF3-ED07CAE036F2}"/>
              </a:ext>
            </a:extLst>
          </p:cNvPr>
          <p:cNvSpPr/>
          <p:nvPr/>
        </p:nvSpPr>
        <p:spPr>
          <a:xfrm>
            <a:off x="615931" y="2013296"/>
            <a:ext cx="5947593" cy="1512824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C429687-23E5-B368-EB3B-5D6104AAEBF4}"/>
              </a:ext>
            </a:extLst>
          </p:cNvPr>
          <p:cNvSpPr/>
          <p:nvPr/>
        </p:nvSpPr>
        <p:spPr>
          <a:xfrm>
            <a:off x="6596419" y="2298402"/>
            <a:ext cx="1210454" cy="598206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A903207D-195B-7AE6-49BD-562513AE5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7143" y="4374658"/>
            <a:ext cx="2957656" cy="1562637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F23556EC-C59E-25FB-D2D9-D43826A4C795}"/>
              </a:ext>
            </a:extLst>
          </p:cNvPr>
          <p:cNvSpPr txBox="1"/>
          <p:nvPr/>
        </p:nvSpPr>
        <p:spPr>
          <a:xfrm>
            <a:off x="8951660" y="944459"/>
            <a:ext cx="317228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Completed work: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FPGA Design: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Pattern generator 10 Gb/s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200" dirty="0"/>
              <a:t>I2C Communication protocol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FMC Characterization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Wavelength check system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Measurement routine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400" dirty="0"/>
          </a:p>
          <a:p>
            <a:pPr algn="ctr"/>
            <a:r>
              <a:rPr lang="en-US" sz="1400" b="1" dirty="0"/>
              <a:t>To be done: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GUI Routine measurement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Production tests database on </a:t>
            </a:r>
            <a:r>
              <a:rPr lang="en-US" sz="1400" i="1" dirty="0"/>
              <a:t>Database on Demand </a:t>
            </a:r>
            <a:r>
              <a:rPr lang="en-US" sz="1400" dirty="0"/>
              <a:t>service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8C9EA32-3489-9D16-70CF-F28C6A8F47BB}"/>
              </a:ext>
            </a:extLst>
          </p:cNvPr>
          <p:cNvSpPr txBox="1"/>
          <p:nvPr/>
        </p:nvSpPr>
        <p:spPr>
          <a:xfrm>
            <a:off x="8951660" y="573172"/>
            <a:ext cx="317228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C00000"/>
                </a:solidFill>
              </a:rPr>
              <a:t>CTTx</a:t>
            </a:r>
            <a:r>
              <a:rPr lang="en-US" sz="1600" b="1" dirty="0">
                <a:solidFill>
                  <a:srgbClr val="C00000"/>
                </a:solidFill>
              </a:rPr>
              <a:t> Tester</a:t>
            </a:r>
            <a:endParaRPr lang="en-GB" sz="1600" b="1" dirty="0">
              <a:solidFill>
                <a:srgbClr val="C00000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DF4688E-FC27-8D2C-F9EE-0152AFBBFF01}"/>
              </a:ext>
            </a:extLst>
          </p:cNvPr>
          <p:cNvGrpSpPr/>
          <p:nvPr/>
        </p:nvGrpSpPr>
        <p:grpSpPr>
          <a:xfrm>
            <a:off x="5597735" y="4349778"/>
            <a:ext cx="2915878" cy="1570148"/>
            <a:chOff x="885585" y="3800347"/>
            <a:chExt cx="3613856" cy="194599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A428090-13E9-452D-A624-199E3078A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5585" y="3800347"/>
              <a:ext cx="3613856" cy="1903532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5C99DE2-C96C-8082-6B50-00E9B136435E}"/>
                </a:ext>
              </a:extLst>
            </p:cNvPr>
            <p:cNvSpPr/>
            <p:nvPr/>
          </p:nvSpPr>
          <p:spPr>
            <a:xfrm>
              <a:off x="2960916" y="5592806"/>
              <a:ext cx="111568" cy="9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27B90A4-7ED1-A383-E496-C99A24132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94803" t="84895" r="2537" b="5814"/>
            <a:stretch/>
          </p:blipFill>
          <p:spPr>
            <a:xfrm>
              <a:off x="2953464" y="5527665"/>
              <a:ext cx="118841" cy="218679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A430C9D-4033-29EA-361F-519282B5A45C}"/>
                </a:ext>
              </a:extLst>
            </p:cNvPr>
            <p:cNvSpPr/>
            <p:nvPr/>
          </p:nvSpPr>
          <p:spPr>
            <a:xfrm>
              <a:off x="4302771" y="5449437"/>
              <a:ext cx="111568" cy="9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2A0C901-F97E-A550-A95F-615893C7822C}"/>
                </a:ext>
              </a:extLst>
            </p:cNvPr>
            <p:cNvSpPr/>
            <p:nvPr/>
          </p:nvSpPr>
          <p:spPr>
            <a:xfrm>
              <a:off x="1055058" y="5090450"/>
              <a:ext cx="247200" cy="2459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3F53DBCC-D4D1-8572-52EC-7888743CD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3777" r="90727" b="26982"/>
            <a:stretch/>
          </p:blipFill>
          <p:spPr>
            <a:xfrm>
              <a:off x="1006019" y="5113572"/>
              <a:ext cx="312033" cy="164285"/>
            </a:xfrm>
            <a:prstGeom prst="rect">
              <a:avLst/>
            </a:prstGeom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3011D98F-F334-0B7C-E610-0CFD9867D27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921" r="4730"/>
          <a:stretch/>
        </p:blipFill>
        <p:spPr>
          <a:xfrm>
            <a:off x="3371540" y="4434360"/>
            <a:ext cx="1737080" cy="15701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A6DFA2A-53D5-F1AC-DAF5-41CDED57E997}"/>
              </a:ext>
            </a:extLst>
          </p:cNvPr>
          <p:cNvSpPr txBox="1"/>
          <p:nvPr/>
        </p:nvSpPr>
        <p:spPr>
          <a:xfrm>
            <a:off x="85383" y="4733780"/>
            <a:ext cx="13272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Connection check</a:t>
            </a:r>
            <a:endParaRPr lang="en-GB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5762AAC6-258D-14CB-5E91-0D8354E15675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412609" y="5056946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A24DE3C-6EC8-1C5C-4B81-C129FFA8A0C0}"/>
              </a:ext>
            </a:extLst>
          </p:cNvPr>
          <p:cNvSpPr txBox="1"/>
          <p:nvPr/>
        </p:nvSpPr>
        <p:spPr>
          <a:xfrm>
            <a:off x="1865420" y="4879208"/>
            <a:ext cx="10403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 Curve</a:t>
            </a:r>
            <a:endParaRPr lang="en-GB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F5DCCC14-9DBE-1154-2F47-D49BCCDAC4A0}"/>
              </a:ext>
            </a:extLst>
          </p:cNvPr>
          <p:cNvCxnSpPr>
            <a:cxnSpLocks/>
          </p:cNvCxnSpPr>
          <p:nvPr/>
        </p:nvCxnSpPr>
        <p:spPr>
          <a:xfrm>
            <a:off x="2916666" y="505694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F3B25CFA-1385-F353-3987-3CF0DD79E6E4}"/>
              </a:ext>
            </a:extLst>
          </p:cNvPr>
          <p:cNvSpPr txBox="1"/>
          <p:nvPr/>
        </p:nvSpPr>
        <p:spPr>
          <a:xfrm>
            <a:off x="3611935" y="4241396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Wavelength Check</a:t>
            </a:r>
            <a:endParaRPr lang="en-GB" sz="900" b="1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EB4EF15-7DAE-5A6B-4EC4-64D724AC3B73}"/>
              </a:ext>
            </a:extLst>
          </p:cNvPr>
          <p:cNvCxnSpPr>
            <a:cxnSpLocks/>
          </p:cNvCxnSpPr>
          <p:nvPr/>
        </p:nvCxnSpPr>
        <p:spPr>
          <a:xfrm>
            <a:off x="5058267" y="505694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D3EAF3B7-88CA-EA42-A93C-4B254680D981}"/>
              </a:ext>
            </a:extLst>
          </p:cNvPr>
          <p:cNvSpPr txBox="1"/>
          <p:nvPr/>
        </p:nvSpPr>
        <p:spPr>
          <a:xfrm>
            <a:off x="6552992" y="4142222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OMA Measurement</a:t>
            </a:r>
            <a:endParaRPr lang="en-GB" sz="900" b="1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B469CF7-CC1B-10A6-EFFC-1B1C1E39ED98}"/>
              </a:ext>
            </a:extLst>
          </p:cNvPr>
          <p:cNvSpPr txBox="1"/>
          <p:nvPr/>
        </p:nvSpPr>
        <p:spPr>
          <a:xfrm>
            <a:off x="9725683" y="4142222"/>
            <a:ext cx="11385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Functional test</a:t>
            </a:r>
            <a:endParaRPr lang="en-GB" sz="900" b="1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EEEC63B-7966-77FF-831C-1EF67BD9839D}"/>
              </a:ext>
            </a:extLst>
          </p:cNvPr>
          <p:cNvCxnSpPr>
            <a:cxnSpLocks/>
          </p:cNvCxnSpPr>
          <p:nvPr/>
        </p:nvCxnSpPr>
        <p:spPr>
          <a:xfrm>
            <a:off x="8353782" y="5056945"/>
            <a:ext cx="429498" cy="0"/>
          </a:xfrm>
          <a:prstGeom prst="straightConnector1">
            <a:avLst/>
          </a:prstGeom>
          <a:ln w="34925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00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56EA4-D99E-2F99-4E16-135F9C58B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107425D-3D64-5379-69E1-525F962544FA}"/>
              </a:ext>
            </a:extLst>
          </p:cNvPr>
          <p:cNvSpPr/>
          <p:nvPr/>
        </p:nvSpPr>
        <p:spPr>
          <a:xfrm>
            <a:off x="2804160" y="1564640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935259-C50B-1731-34FD-44FDD979F501}"/>
              </a:ext>
            </a:extLst>
          </p:cNvPr>
          <p:cNvSpPr txBox="1"/>
          <p:nvPr/>
        </p:nvSpPr>
        <p:spPr>
          <a:xfrm>
            <a:off x="2815462" y="1402537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1x LC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2297BAA4-1B89-7099-BD97-BDE11181329C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118664" y="1607820"/>
            <a:ext cx="900345" cy="4389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77BE206-2C79-BF75-7F3F-9A4617A6F20C}"/>
              </a:ext>
            </a:extLst>
          </p:cNvPr>
          <p:cNvSpPr/>
          <p:nvPr/>
        </p:nvSpPr>
        <p:spPr>
          <a:xfrm>
            <a:off x="5487767" y="1496515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223617-AECF-180A-25BB-3FE5553BE9ED}"/>
              </a:ext>
            </a:extLst>
          </p:cNvPr>
          <p:cNvSpPr txBox="1"/>
          <p:nvPr/>
        </p:nvSpPr>
        <p:spPr>
          <a:xfrm>
            <a:off x="5389443" y="1492180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 </a:t>
            </a:r>
            <a:r>
              <a:rPr lang="en-US" sz="800" dirty="0" err="1"/>
              <a:t>db</a:t>
            </a:r>
            <a:r>
              <a:rPr lang="en-US" sz="800" dirty="0"/>
              <a:t> Attenuator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6DB526D-F7BA-DD52-43E8-37C79CB80F9E}"/>
              </a:ext>
            </a:extLst>
          </p:cNvPr>
          <p:cNvCxnSpPr>
            <a:cxnSpLocks/>
          </p:cNvCxnSpPr>
          <p:nvPr/>
        </p:nvCxnSpPr>
        <p:spPr>
          <a:xfrm>
            <a:off x="6235388" y="1630680"/>
            <a:ext cx="572301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AFBBBDB-3979-3664-A6A2-C6239AC6B6DF}"/>
              </a:ext>
            </a:extLst>
          </p:cNvPr>
          <p:cNvSpPr/>
          <p:nvPr/>
        </p:nvSpPr>
        <p:spPr>
          <a:xfrm>
            <a:off x="6825970" y="1500066"/>
            <a:ext cx="1081208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4CCD11-EC71-685E-8CBD-28DC55935299}"/>
              </a:ext>
            </a:extLst>
          </p:cNvPr>
          <p:cNvSpPr txBox="1"/>
          <p:nvPr/>
        </p:nvSpPr>
        <p:spPr>
          <a:xfrm>
            <a:off x="6825970" y="1492180"/>
            <a:ext cx="1081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Ref Photoreceiver</a:t>
            </a:r>
          </a:p>
          <a:p>
            <a:pPr algn="ctr"/>
            <a:r>
              <a:rPr lang="en-US" sz="800" dirty="0"/>
              <a:t>1544-B</a:t>
            </a: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DFA072ED-3239-E8A4-0308-306FD0C6F44E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7907178" y="1661457"/>
            <a:ext cx="167815" cy="1253577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4CEAB771-F8C6-D25F-21D0-546D8CC98465}"/>
              </a:ext>
            </a:extLst>
          </p:cNvPr>
          <p:cNvCxnSpPr>
            <a:cxnSpLocks/>
          </p:cNvCxnSpPr>
          <p:nvPr/>
        </p:nvCxnSpPr>
        <p:spPr>
          <a:xfrm flipV="1">
            <a:off x="4729476" y="1071880"/>
            <a:ext cx="758289" cy="471069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3BE8392-3AC1-6ECC-894C-C3242027DB5F}"/>
              </a:ext>
            </a:extLst>
          </p:cNvPr>
          <p:cNvSpPr/>
          <p:nvPr/>
        </p:nvSpPr>
        <p:spPr>
          <a:xfrm>
            <a:off x="4012777" y="150440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EA8059-5FF4-7AF1-CADC-DB1C7E5B2F29}"/>
              </a:ext>
            </a:extLst>
          </p:cNvPr>
          <p:cNvSpPr txBox="1"/>
          <p:nvPr/>
        </p:nvSpPr>
        <p:spPr>
          <a:xfrm>
            <a:off x="3914453" y="1500066"/>
            <a:ext cx="93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Splitter 1:9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7D4FF6A-E660-ADA0-DA50-C641ACF61CBF}"/>
              </a:ext>
            </a:extLst>
          </p:cNvPr>
          <p:cNvCxnSpPr>
            <a:cxnSpLocks/>
          </p:cNvCxnSpPr>
          <p:nvPr/>
        </p:nvCxnSpPr>
        <p:spPr>
          <a:xfrm>
            <a:off x="4760398" y="1638566"/>
            <a:ext cx="727369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B91DAAA7-D46D-EDCC-BDD1-8211F83C741C}"/>
              </a:ext>
            </a:extLst>
          </p:cNvPr>
          <p:cNvSpPr/>
          <p:nvPr/>
        </p:nvSpPr>
        <p:spPr>
          <a:xfrm>
            <a:off x="5487765" y="94838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EC75C32-FBFB-FE20-49E3-BF268548D7AA}"/>
              </a:ext>
            </a:extLst>
          </p:cNvPr>
          <p:cNvSpPr txBox="1"/>
          <p:nvPr/>
        </p:nvSpPr>
        <p:spPr>
          <a:xfrm>
            <a:off x="5487765" y="966547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1x4 Mux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8CCE965-6D16-6BDC-A218-3C3C7214036F}"/>
              </a:ext>
            </a:extLst>
          </p:cNvPr>
          <p:cNvCxnSpPr>
            <a:stCxn id="30" idx="3"/>
          </p:cNvCxnSpPr>
          <p:nvPr/>
        </p:nvCxnSpPr>
        <p:spPr>
          <a:xfrm flipV="1">
            <a:off x="6225504" y="631806"/>
            <a:ext cx="535976" cy="4507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CBE18BE-2E0E-13A9-44A1-8FBD3D1596A8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28247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A428BD7-91BD-4893-A311-79D9BE251B3E}"/>
              </a:ext>
            </a:extLst>
          </p:cNvPr>
          <p:cNvSpPr/>
          <p:nvPr/>
        </p:nvSpPr>
        <p:spPr>
          <a:xfrm>
            <a:off x="6754618" y="103845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A740A0-F73D-60C4-AFB8-EBF44B6E93B0}"/>
              </a:ext>
            </a:extLst>
          </p:cNvPr>
          <p:cNvSpPr txBox="1"/>
          <p:nvPr/>
        </p:nvSpPr>
        <p:spPr>
          <a:xfrm>
            <a:off x="6754618" y="105661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B4A5469-C68B-54C8-0F2C-4A1E9CB79C3B}"/>
              </a:ext>
            </a:extLst>
          </p:cNvPr>
          <p:cNvSpPr/>
          <p:nvPr/>
        </p:nvSpPr>
        <p:spPr>
          <a:xfrm>
            <a:off x="6754618" y="60744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DAB186-40AE-7F44-2269-9963A7E6D668}"/>
              </a:ext>
            </a:extLst>
          </p:cNvPr>
          <p:cNvSpPr txBox="1"/>
          <p:nvPr/>
        </p:nvSpPr>
        <p:spPr>
          <a:xfrm>
            <a:off x="6754618" y="62560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VRRx</a:t>
            </a:r>
            <a:r>
              <a:rPr lang="en-US" sz="800" dirty="0"/>
              <a:t> 1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2B6E760-08DC-2A46-79B4-F0A1F2C07651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6225504" y="784131"/>
            <a:ext cx="529114" cy="29841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0500667-19A5-9A61-D8FB-7CDD5AD99D28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6225504" y="1082547"/>
            <a:ext cx="522252" cy="182563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9B67161A-89B2-C99A-218D-2FF1A7AD799A}"/>
              </a:ext>
            </a:extLst>
          </p:cNvPr>
          <p:cNvSpPr/>
          <p:nvPr/>
        </p:nvSpPr>
        <p:spPr>
          <a:xfrm>
            <a:off x="7947042" y="844164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BE7AB8-4E6E-E55E-D0F4-87E8BD9F1E7C}"/>
              </a:ext>
            </a:extLst>
          </p:cNvPr>
          <p:cNvSpPr txBox="1"/>
          <p:nvPr/>
        </p:nvSpPr>
        <p:spPr>
          <a:xfrm>
            <a:off x="7947042" y="862329"/>
            <a:ext cx="681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DAQ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A62FE1E-B606-9C79-C721-C58E3B49A88C}"/>
              </a:ext>
            </a:extLst>
          </p:cNvPr>
          <p:cNvSpPr/>
          <p:nvPr/>
        </p:nvSpPr>
        <p:spPr>
          <a:xfrm>
            <a:off x="2804160" y="1890266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5487409F-C209-9F00-9D26-7EF4D53B0DD1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3118664" y="1656794"/>
            <a:ext cx="749545" cy="276652"/>
          </a:xfrm>
          <a:prstGeom prst="bentConnector3">
            <a:avLst>
              <a:gd name="adj1" fmla="val 59488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7DFE39DB-05B1-0523-ACAF-D5F24E57D6E7}"/>
              </a:ext>
            </a:extLst>
          </p:cNvPr>
          <p:cNvCxnSpPr>
            <a:cxnSpLocks/>
          </p:cNvCxnSpPr>
          <p:nvPr/>
        </p:nvCxnSpPr>
        <p:spPr>
          <a:xfrm>
            <a:off x="7492357" y="640009"/>
            <a:ext cx="454685" cy="228442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94E569C1-120E-F612-B7D2-EA325C2665F2}"/>
              </a:ext>
            </a:extLst>
          </p:cNvPr>
          <p:cNvCxnSpPr>
            <a:cxnSpLocks/>
          </p:cNvCxnSpPr>
          <p:nvPr/>
        </p:nvCxnSpPr>
        <p:spPr>
          <a:xfrm>
            <a:off x="7499219" y="787091"/>
            <a:ext cx="447823" cy="152480"/>
          </a:xfrm>
          <a:prstGeom prst="bentConnector3">
            <a:avLst>
              <a:gd name="adj1" fmla="val 30716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1436E8C9-BC4C-151F-DB4D-2B2E60BCDFF5}"/>
              </a:ext>
            </a:extLst>
          </p:cNvPr>
          <p:cNvCxnSpPr>
            <a:cxnSpLocks/>
          </p:cNvCxnSpPr>
          <p:nvPr/>
        </p:nvCxnSpPr>
        <p:spPr>
          <a:xfrm flipV="1">
            <a:off x="7485495" y="975131"/>
            <a:ext cx="461547" cy="125919"/>
          </a:xfrm>
          <a:prstGeom prst="bentConnector3">
            <a:avLst>
              <a:gd name="adj1" fmla="val 50000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36D18C89-E2E4-F3D8-E31E-3FD5CBB148AB}"/>
              </a:ext>
            </a:extLst>
          </p:cNvPr>
          <p:cNvCxnSpPr>
            <a:cxnSpLocks/>
          </p:cNvCxnSpPr>
          <p:nvPr/>
        </p:nvCxnSpPr>
        <p:spPr>
          <a:xfrm flipV="1">
            <a:off x="7492357" y="1025931"/>
            <a:ext cx="454685" cy="197488"/>
          </a:xfrm>
          <a:prstGeom prst="bentConnector3">
            <a:avLst>
              <a:gd name="adj1" fmla="val 64524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C1F781B6-20F2-796A-7557-F6E56D133CE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D8A87F-10E4-4221-3180-1681351F9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9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63C07EE-A7CD-883A-54B6-5A2EF60FB83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Production test bench – </a:t>
            </a:r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CTRx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tester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549CCC-4669-6C4C-31F5-3D75258CAA34}"/>
              </a:ext>
            </a:extLst>
          </p:cNvPr>
          <p:cNvSpPr/>
          <p:nvPr/>
        </p:nvSpPr>
        <p:spPr>
          <a:xfrm>
            <a:off x="136957" y="721148"/>
            <a:ext cx="1327226" cy="2710129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537FAC-D491-71A5-4344-DEBC31BA6C28}"/>
              </a:ext>
            </a:extLst>
          </p:cNvPr>
          <p:cNvSpPr/>
          <p:nvPr/>
        </p:nvSpPr>
        <p:spPr>
          <a:xfrm>
            <a:off x="905723" y="1298020"/>
            <a:ext cx="1406796" cy="994094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0CDEA-46A9-A058-5D2E-DFC27CD32BCC}"/>
              </a:ext>
            </a:extLst>
          </p:cNvPr>
          <p:cNvSpPr txBox="1"/>
          <p:nvPr/>
        </p:nvSpPr>
        <p:spPr>
          <a:xfrm>
            <a:off x="285573" y="806092"/>
            <a:ext cx="1124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Kintex</a:t>
            </a:r>
            <a:r>
              <a:rPr lang="en-US" sz="1200" dirty="0"/>
              <a:t> KC705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E4296D-F22A-7BF9-C38E-2920899EE9CB}"/>
              </a:ext>
            </a:extLst>
          </p:cNvPr>
          <p:cNvSpPr txBox="1"/>
          <p:nvPr/>
        </p:nvSpPr>
        <p:spPr>
          <a:xfrm rot="16200000">
            <a:off x="709261" y="1664900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FMC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4B2FA8-B386-D45A-43DC-52CAAE66B40F}"/>
              </a:ext>
            </a:extLst>
          </p:cNvPr>
          <p:cNvSpPr/>
          <p:nvPr/>
        </p:nvSpPr>
        <p:spPr>
          <a:xfrm>
            <a:off x="6946986" y="2899244"/>
            <a:ext cx="1406796" cy="6755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EDB4D34-32FA-FD3A-AE3C-EF9E4BCB0CE7}"/>
              </a:ext>
            </a:extLst>
          </p:cNvPr>
          <p:cNvSpPr txBox="1"/>
          <p:nvPr/>
        </p:nvSpPr>
        <p:spPr>
          <a:xfrm>
            <a:off x="2815462" y="2073532"/>
            <a:ext cx="349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2x LC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4F1AA4E-0164-A858-9D68-5BF3EEF4D205}"/>
              </a:ext>
            </a:extLst>
          </p:cNvPr>
          <p:cNvSpPr/>
          <p:nvPr/>
        </p:nvSpPr>
        <p:spPr>
          <a:xfrm>
            <a:off x="2805302" y="2016412"/>
            <a:ext cx="314504" cy="86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04DB91C-4868-C289-4F5F-3B24391FD0A3}"/>
              </a:ext>
            </a:extLst>
          </p:cNvPr>
          <p:cNvSpPr/>
          <p:nvPr/>
        </p:nvSpPr>
        <p:spPr>
          <a:xfrm>
            <a:off x="1153379" y="3092721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7CDF834-EEDF-3A15-88EE-08D8925B95AB}"/>
              </a:ext>
            </a:extLst>
          </p:cNvPr>
          <p:cNvSpPr txBox="1"/>
          <p:nvPr/>
        </p:nvSpPr>
        <p:spPr>
          <a:xfrm>
            <a:off x="1071335" y="3084052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Ref Tx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D59ED3A-62BE-0945-FE8B-3209A43ACD65}"/>
              </a:ext>
            </a:extLst>
          </p:cNvPr>
          <p:cNvSpPr/>
          <p:nvPr/>
        </p:nvSpPr>
        <p:spPr>
          <a:xfrm>
            <a:off x="5188335" y="2956704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E358DE8-5FB0-8D5E-302D-BC0F30903516}"/>
              </a:ext>
            </a:extLst>
          </p:cNvPr>
          <p:cNvSpPr txBox="1"/>
          <p:nvPr/>
        </p:nvSpPr>
        <p:spPr>
          <a:xfrm>
            <a:off x="5473137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VOA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A454D50-BEC2-E225-A6A9-751D8C604868}"/>
              </a:ext>
            </a:extLst>
          </p:cNvPr>
          <p:cNvCxnSpPr>
            <a:cxnSpLocks/>
            <a:stCxn id="54" idx="3"/>
            <a:endCxn id="56" idx="1"/>
          </p:cNvCxnSpPr>
          <p:nvPr/>
        </p:nvCxnSpPr>
        <p:spPr>
          <a:xfrm>
            <a:off x="1891118" y="3226886"/>
            <a:ext cx="3297217" cy="4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78EBC975-2C89-2437-7319-3CD0F2B9C4BD}"/>
              </a:ext>
            </a:extLst>
          </p:cNvPr>
          <p:cNvCxnSpPr>
            <a:stCxn id="56" idx="0"/>
            <a:endCxn id="52" idx="3"/>
          </p:cNvCxnSpPr>
          <p:nvPr/>
        </p:nvCxnSpPr>
        <p:spPr>
          <a:xfrm rot="16200000" flipV="1">
            <a:off x="3986864" y="1192534"/>
            <a:ext cx="897112" cy="2631228"/>
          </a:xfrm>
          <a:prstGeom prst="bent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28CD9EBE-3BE7-4A57-94C1-CD8ADDAF849C}"/>
              </a:ext>
            </a:extLst>
          </p:cNvPr>
          <p:cNvSpPr/>
          <p:nvPr/>
        </p:nvSpPr>
        <p:spPr>
          <a:xfrm>
            <a:off x="1729380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C397A2C-9E29-3921-5A18-B87CB3046B6B}"/>
              </a:ext>
            </a:extLst>
          </p:cNvPr>
          <p:cNvSpPr/>
          <p:nvPr/>
        </p:nvSpPr>
        <p:spPr>
          <a:xfrm>
            <a:off x="1871195" y="2175917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235E58F-2CC5-1AB3-C800-A03A061E5EA5}"/>
              </a:ext>
            </a:extLst>
          </p:cNvPr>
          <p:cNvSpPr/>
          <p:nvPr/>
        </p:nvSpPr>
        <p:spPr>
          <a:xfrm>
            <a:off x="1587565" y="2179201"/>
            <a:ext cx="93384" cy="933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E0089413-29A1-9BF3-D6BD-C952673E0DB3}"/>
              </a:ext>
            </a:extLst>
          </p:cNvPr>
          <p:cNvCxnSpPr>
            <a:cxnSpLocks/>
            <a:stCxn id="61" idx="4"/>
            <a:endCxn id="24" idx="0"/>
          </p:cNvCxnSpPr>
          <p:nvPr/>
        </p:nvCxnSpPr>
        <p:spPr>
          <a:xfrm rot="16200000" flipH="1">
            <a:off x="4469164" y="-281977"/>
            <a:ext cx="629943" cy="5732497"/>
          </a:xfrm>
          <a:prstGeom prst="bentConnector3">
            <a:avLst>
              <a:gd name="adj1" fmla="val 177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291E81B6-5A84-2A21-1125-C35962F59C06}"/>
              </a:ext>
            </a:extLst>
          </p:cNvPr>
          <p:cNvCxnSpPr>
            <a:cxnSpLocks/>
            <a:stCxn id="60" idx="4"/>
          </p:cNvCxnSpPr>
          <p:nvPr/>
        </p:nvCxnSpPr>
        <p:spPr>
          <a:xfrm rot="16200000" flipH="1">
            <a:off x="2196573" y="1852084"/>
            <a:ext cx="268140" cy="1109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43140E1-1622-E788-3274-4015CE136A06}"/>
              </a:ext>
            </a:extLst>
          </p:cNvPr>
          <p:cNvCxnSpPr>
            <a:cxnSpLocks/>
            <a:stCxn id="62" idx="4"/>
          </p:cNvCxnSpPr>
          <p:nvPr/>
        </p:nvCxnSpPr>
        <p:spPr>
          <a:xfrm rot="16200000" flipH="1">
            <a:off x="2048788" y="1858054"/>
            <a:ext cx="421894" cy="12509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4AEB219-47E6-C61D-7127-A2F2798DC0B7}"/>
              </a:ext>
            </a:extLst>
          </p:cNvPr>
          <p:cNvSpPr txBox="1"/>
          <p:nvPr/>
        </p:nvSpPr>
        <p:spPr>
          <a:xfrm>
            <a:off x="2533567" y="2543281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110C327-D5B5-472B-09CE-AE98B4AADD09}"/>
              </a:ext>
            </a:extLst>
          </p:cNvPr>
          <p:cNvSpPr txBox="1"/>
          <p:nvPr/>
        </p:nvSpPr>
        <p:spPr>
          <a:xfrm>
            <a:off x="2541947" y="239727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RD-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9276DB6-8B76-744C-65FF-9CC639D97021}"/>
              </a:ext>
            </a:extLst>
          </p:cNvPr>
          <p:cNvSpPr txBox="1"/>
          <p:nvPr/>
        </p:nvSpPr>
        <p:spPr>
          <a:xfrm>
            <a:off x="7365193" y="2679709"/>
            <a:ext cx="364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RSSI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D787326-F9C7-2AE3-0A2E-458969B73631}"/>
              </a:ext>
            </a:extLst>
          </p:cNvPr>
          <p:cNvSpPr/>
          <p:nvPr/>
        </p:nvSpPr>
        <p:spPr>
          <a:xfrm>
            <a:off x="2899115" y="2426859"/>
            <a:ext cx="1125397" cy="54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06275C6-CDFB-CE5E-3217-52668967D6FE}"/>
              </a:ext>
            </a:extLst>
          </p:cNvPr>
          <p:cNvSpPr txBox="1"/>
          <p:nvPr/>
        </p:nvSpPr>
        <p:spPr>
          <a:xfrm>
            <a:off x="2916666" y="2523429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DP4T Switch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97573A0-8449-3C7C-CD61-FC265747AFAB}"/>
              </a:ext>
            </a:extLst>
          </p:cNvPr>
          <p:cNvCxnSpPr>
            <a:stCxn id="69" idx="2"/>
          </p:cNvCxnSpPr>
          <p:nvPr/>
        </p:nvCxnSpPr>
        <p:spPr>
          <a:xfrm rot="5400000" flipH="1">
            <a:off x="2411608" y="1917099"/>
            <a:ext cx="87541" cy="2012871"/>
          </a:xfrm>
          <a:prstGeom prst="bentConnector4">
            <a:avLst>
              <a:gd name="adj1" fmla="val -164418"/>
              <a:gd name="adj2" fmla="val 63978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DB3E488-6885-B5C5-4B4B-ECB80F3C1C6D}"/>
              </a:ext>
            </a:extLst>
          </p:cNvPr>
          <p:cNvSpPr txBox="1"/>
          <p:nvPr/>
        </p:nvSpPr>
        <p:spPr>
          <a:xfrm>
            <a:off x="2938138" y="2827695"/>
            <a:ext cx="10808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E06C6F8-D0C2-9742-5267-8147F5FD1955}"/>
              </a:ext>
            </a:extLst>
          </p:cNvPr>
          <p:cNvSpPr txBox="1"/>
          <p:nvPr/>
        </p:nvSpPr>
        <p:spPr>
          <a:xfrm>
            <a:off x="3668946" y="2688665"/>
            <a:ext cx="5340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b="1" dirty="0"/>
              <a:t>Out2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24860C20-4660-C133-E580-21CA0B7A092F}"/>
              </a:ext>
            </a:extLst>
          </p:cNvPr>
          <p:cNvCxnSpPr>
            <a:cxnSpLocks/>
          </p:cNvCxnSpPr>
          <p:nvPr/>
        </p:nvCxnSpPr>
        <p:spPr>
          <a:xfrm>
            <a:off x="4014710" y="2741220"/>
            <a:ext cx="3406995" cy="158683"/>
          </a:xfrm>
          <a:prstGeom prst="bentConnector3">
            <a:avLst>
              <a:gd name="adj1" fmla="val 99950"/>
            </a:avLst>
          </a:prstGeom>
          <a:ln w="28575" cmpd="dbl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39C6691-95F4-DE52-30F0-604A4B917E69}"/>
              </a:ext>
            </a:extLst>
          </p:cNvPr>
          <p:cNvSpPr txBox="1"/>
          <p:nvPr/>
        </p:nvSpPr>
        <p:spPr>
          <a:xfrm>
            <a:off x="493607" y="2712603"/>
            <a:ext cx="108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BER Tester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EA913AE-B362-AB85-61BE-BEA610466541}"/>
              </a:ext>
            </a:extLst>
          </p:cNvPr>
          <p:cNvSpPr txBox="1"/>
          <p:nvPr/>
        </p:nvSpPr>
        <p:spPr>
          <a:xfrm>
            <a:off x="7342296" y="3053274"/>
            <a:ext cx="70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SCOPE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1AB569-A3BD-A93A-AD49-58C801B69CC1}"/>
              </a:ext>
            </a:extLst>
          </p:cNvPr>
          <p:cNvSpPr/>
          <p:nvPr/>
        </p:nvSpPr>
        <p:spPr>
          <a:xfrm>
            <a:off x="2003001" y="1470739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C5B96F-9A96-4D07-771E-F4081A9F2A62}"/>
              </a:ext>
            </a:extLst>
          </p:cNvPr>
          <p:cNvSpPr txBox="1"/>
          <p:nvPr/>
        </p:nvSpPr>
        <p:spPr>
          <a:xfrm>
            <a:off x="1842107" y="1466404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CTTx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8EF11F-BBB4-DFDA-FE7B-A48FDE47668D}"/>
              </a:ext>
            </a:extLst>
          </p:cNvPr>
          <p:cNvSpPr/>
          <p:nvPr/>
        </p:nvSpPr>
        <p:spPr>
          <a:xfrm>
            <a:off x="1971344" y="565254"/>
            <a:ext cx="6854001" cy="1415189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1A2DAFD-D64B-D86D-5C1D-7E965D1CA96B}"/>
              </a:ext>
            </a:extLst>
          </p:cNvPr>
          <p:cNvSpPr/>
          <p:nvPr/>
        </p:nvSpPr>
        <p:spPr>
          <a:xfrm>
            <a:off x="7864215" y="2022188"/>
            <a:ext cx="364028" cy="872359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20891ED-F88A-AA84-F515-D9958571E6BE}"/>
              </a:ext>
            </a:extLst>
          </p:cNvPr>
          <p:cNvSpPr txBox="1"/>
          <p:nvPr/>
        </p:nvSpPr>
        <p:spPr>
          <a:xfrm>
            <a:off x="8951660" y="944459"/>
            <a:ext cx="3172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Completed work: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I2C and BERT design</a:t>
            </a:r>
          </a:p>
          <a:p>
            <a:endParaRPr lang="en-US" sz="1400" dirty="0"/>
          </a:p>
          <a:p>
            <a:pPr algn="ctr"/>
            <a:r>
              <a:rPr lang="en-US" sz="1400" b="1" dirty="0"/>
              <a:t>Ongoing work: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SFP connector instantiation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BER test on FPGA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2670B07-0B98-D32D-71E9-4EC634516AEA}"/>
              </a:ext>
            </a:extLst>
          </p:cNvPr>
          <p:cNvSpPr txBox="1"/>
          <p:nvPr/>
        </p:nvSpPr>
        <p:spPr>
          <a:xfrm>
            <a:off x="8951660" y="573172"/>
            <a:ext cx="3172288" cy="3385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00B050"/>
                </a:solidFill>
              </a:rPr>
              <a:t>CTRx</a:t>
            </a:r>
            <a:r>
              <a:rPr lang="en-US" sz="1600" b="1" dirty="0">
                <a:solidFill>
                  <a:srgbClr val="00B050"/>
                </a:solidFill>
              </a:rPr>
              <a:t> Tester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B1A3A101-A786-2696-9F3A-FC64B1660439}"/>
              </a:ext>
            </a:extLst>
          </p:cNvPr>
          <p:cNvSpPr/>
          <p:nvPr/>
        </p:nvSpPr>
        <p:spPr>
          <a:xfrm>
            <a:off x="548640" y="1997195"/>
            <a:ext cx="8041178" cy="1649012"/>
          </a:xfrm>
          <a:custGeom>
            <a:avLst/>
            <a:gdLst>
              <a:gd name="connsiteX0" fmla="*/ 1305560 w 8666480"/>
              <a:gd name="connsiteY0" fmla="*/ 0 h 2103120"/>
              <a:gd name="connsiteX1" fmla="*/ 0 w 8666480"/>
              <a:gd name="connsiteY1" fmla="*/ 0 h 2103120"/>
              <a:gd name="connsiteX2" fmla="*/ 0 w 8666480"/>
              <a:gd name="connsiteY2" fmla="*/ 2103120 h 2103120"/>
              <a:gd name="connsiteX3" fmla="*/ 8666480 w 8666480"/>
              <a:gd name="connsiteY3" fmla="*/ 2103120 h 2103120"/>
              <a:gd name="connsiteX4" fmla="*/ 8666480 w 8666480"/>
              <a:gd name="connsiteY4" fmla="*/ 5080 h 2103120"/>
              <a:gd name="connsiteX5" fmla="*/ 1305560 w 8666480"/>
              <a:gd name="connsiteY5" fmla="*/ 0 h 2103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6480" h="2103120">
                <a:moveTo>
                  <a:pt x="1305560" y="0"/>
                </a:moveTo>
                <a:lnTo>
                  <a:pt x="0" y="0"/>
                </a:lnTo>
                <a:lnTo>
                  <a:pt x="0" y="2103120"/>
                </a:lnTo>
                <a:lnTo>
                  <a:pt x="8666480" y="2103120"/>
                </a:lnTo>
                <a:lnTo>
                  <a:pt x="8666480" y="5080"/>
                </a:lnTo>
                <a:lnTo>
                  <a:pt x="1305560" y="0"/>
                </a:lnTo>
                <a:close/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EE8B6F-DC61-201B-6C5A-117E72680291}"/>
              </a:ext>
            </a:extLst>
          </p:cNvPr>
          <p:cNvSpPr/>
          <p:nvPr/>
        </p:nvSpPr>
        <p:spPr>
          <a:xfrm>
            <a:off x="2003001" y="1872332"/>
            <a:ext cx="737739" cy="268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8CB2A2-06E4-244B-8D70-8B6ED83962F7}"/>
              </a:ext>
            </a:extLst>
          </p:cNvPr>
          <p:cNvSpPr txBox="1"/>
          <p:nvPr/>
        </p:nvSpPr>
        <p:spPr>
          <a:xfrm>
            <a:off x="1842449" y="1863663"/>
            <a:ext cx="66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CTRx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90673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130031</TotalTime>
  <Words>1481</Words>
  <Application>Microsoft Office PowerPoint</Application>
  <PresentationFormat>Widescreen</PresentationFormat>
  <Paragraphs>531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GreekC_IV25</vt:lpstr>
      <vt:lpstr>Rockwell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Cristiano</dc:creator>
  <cp:lastModifiedBy>Antonio Cristiano</cp:lastModifiedBy>
  <cp:revision>633</cp:revision>
  <cp:lastPrinted>2022-02-18T08:26:16Z</cp:lastPrinted>
  <dcterms:created xsi:type="dcterms:W3CDTF">2021-11-03T11:22:53Z</dcterms:created>
  <dcterms:modified xsi:type="dcterms:W3CDTF">2025-03-07T13:34:42Z</dcterms:modified>
</cp:coreProperties>
</file>