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Override1.xml" ContentType="application/vnd.openxmlformats-officedocument.themeOverrid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xml" ContentType="application/vnd.openxmlformats-officedocument.presentationml.tag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Lst>
  <p:notesMasterIdLst>
    <p:notesMasterId r:id="rId24"/>
  </p:notesMasterIdLst>
  <p:sldIdLst>
    <p:sldId id="257" r:id="rId9"/>
    <p:sldId id="258" r:id="rId10"/>
    <p:sldId id="261" r:id="rId11"/>
    <p:sldId id="260" r:id="rId12"/>
    <p:sldId id="273" r:id="rId13"/>
    <p:sldId id="272" r:id="rId14"/>
    <p:sldId id="265" r:id="rId15"/>
    <p:sldId id="266" r:id="rId16"/>
    <p:sldId id="267" r:id="rId17"/>
    <p:sldId id="274" r:id="rId18"/>
    <p:sldId id="269" r:id="rId19"/>
    <p:sldId id="264" r:id="rId20"/>
    <p:sldId id="270" r:id="rId21"/>
    <p:sldId id="271" r:id="rId22"/>
    <p:sldId id="25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inimized">
    <p:restoredLeft sz="14995" autoAdjust="0"/>
    <p:restoredTop sz="25061" autoAdjust="0"/>
  </p:normalViewPr>
  <p:slideViewPr>
    <p:cSldViewPr snapToGrid="0" showGuides="1">
      <p:cViewPr varScale="1">
        <p:scale>
          <a:sx n="22" d="100"/>
          <a:sy n="22" d="100"/>
        </p:scale>
        <p:origin x="3024" y="24"/>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FFD03C-89C8-4A09-86F8-60781055F62D}" type="datetimeFigureOut">
              <a:rPr lang="en-GB" smtClean="0"/>
              <a:t>02/04/2025</a:t>
            </a:fld>
            <a:endParaRPr lang="en-GB"/>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75A8A4-7978-4218-BB45-4AB6AB4C6AD0}" type="slidenum">
              <a:rPr lang="en-GB" smtClean="0"/>
              <a:t>‹N›</a:t>
            </a:fld>
            <a:endParaRPr lang="en-GB"/>
          </a:p>
        </p:txBody>
      </p:sp>
    </p:spTree>
    <p:extLst>
      <p:ext uri="{BB962C8B-B14F-4D97-AF65-F5344CB8AC3E}">
        <p14:creationId xmlns:p14="http://schemas.microsoft.com/office/powerpoint/2010/main" val="1232990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A common thread between today speakers is that they have moved in furrows initially drawn by Ugo.  </a:t>
            </a:r>
            <a:br>
              <a:rPr lang="en-GB" sz="1200" kern="1200" dirty="0" smtClean="0">
                <a:solidFill>
                  <a:schemeClr val="tx1"/>
                </a:solidFill>
                <a:effectLst/>
                <a:latin typeface="+mn-lt"/>
                <a:ea typeface="+mn-ea"/>
                <a:cs typeface="+mn-cs"/>
              </a:rPr>
            </a:b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He has produced plenty of them and this is precisely what we will witness today.  </a:t>
            </a:r>
            <a:br>
              <a:rPr lang="en-GB" sz="1200" kern="1200" dirty="0" smtClean="0">
                <a:solidFill>
                  <a:schemeClr val="tx1"/>
                </a:solidFill>
                <a:effectLst/>
                <a:latin typeface="+mn-lt"/>
                <a:ea typeface="+mn-ea"/>
                <a:cs typeface="+mn-cs"/>
              </a:rPr>
            </a:b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Ugo is</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a groundbreaker with a clear view of the scientific path to be walked. </a:t>
            </a: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This was clear from the beginning of his career when he started the electron quasi-elastic scattering experiments on nuclei and clearly saw the possibility for application to a wider class of quantum systems.</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In the early 1960s, the validity of the shell model was the subject of intensive research.  </a:t>
            </a:r>
            <a:br>
              <a:rPr lang="en-GB" sz="1200" kern="1200" dirty="0" smtClean="0">
                <a:solidFill>
                  <a:schemeClr val="tx1"/>
                </a:solidFill>
                <a:effectLst/>
                <a:latin typeface="+mn-lt"/>
                <a:ea typeface="+mn-ea"/>
                <a:cs typeface="+mn-cs"/>
              </a:rPr>
            </a:b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model tries to solve one of the fundamental problems of quantum mechanics.</a:t>
            </a:r>
          </a:p>
          <a:p>
            <a:r>
              <a:rPr lang="en-GB" sz="1200" kern="1200" dirty="0" smtClean="0">
                <a:solidFill>
                  <a:schemeClr val="tx1"/>
                </a:solidFill>
                <a:effectLst/>
                <a:latin typeface="+mn-lt"/>
                <a:ea typeface="+mn-ea"/>
                <a:cs typeface="+mn-cs"/>
              </a:rPr>
              <a:t>Namely, how to deal with the mutual interaction of N particles bound in an external potential.</a:t>
            </a:r>
          </a:p>
          <a:p>
            <a:r>
              <a:rPr lang="en-GB" sz="1200" kern="1200" dirty="0" smtClean="0">
                <a:solidFill>
                  <a:schemeClr val="tx1"/>
                </a:solidFill>
                <a:effectLst/>
                <a:latin typeface="+mn-lt"/>
                <a:ea typeface="+mn-ea"/>
                <a:cs typeface="+mn-cs"/>
              </a:rPr>
              <a:t>That’s the problem he was addressing</a:t>
            </a:r>
            <a:r>
              <a:rPr lang="en-GB" sz="1200" kern="1200" baseline="0" dirty="0" smtClean="0">
                <a:solidFill>
                  <a:schemeClr val="tx1"/>
                </a:solidFill>
                <a:effectLst/>
                <a:latin typeface="+mn-lt"/>
                <a:ea typeface="+mn-ea"/>
                <a:cs typeface="+mn-cs"/>
              </a:rPr>
              <a:t> with these experiments</a:t>
            </a:r>
            <a:r>
              <a:rPr lang="en-GB"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85054A5-B3F3-408D-B81E-37BC808625CE}"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39303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sz="1200" kern="1200" dirty="0" smtClean="0">
                <a:solidFill>
                  <a:schemeClr val="tx1"/>
                </a:solidFill>
                <a:effectLst/>
                <a:latin typeface="+mn-lt"/>
                <a:ea typeface="+mn-ea"/>
                <a:cs typeface="+mn-cs"/>
              </a:rPr>
              <a:t>Let me now return to the second half of 1960’s.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It was in a library that Ugo </a:t>
            </a:r>
            <a:r>
              <a:rPr lang="en-GB" sz="1200" kern="1200" dirty="0" smtClean="0">
                <a:solidFill>
                  <a:schemeClr val="tx1"/>
                </a:solidFill>
                <a:effectLst/>
                <a:latin typeface="+mn-lt"/>
                <a:ea typeface="+mn-ea"/>
                <a:cs typeface="+mn-cs"/>
              </a:rPr>
              <a:t>realized </a:t>
            </a:r>
            <a:r>
              <a:rPr lang="en-GB" sz="1200" kern="1200" dirty="0" smtClean="0">
                <a:solidFill>
                  <a:schemeClr val="tx1"/>
                </a:solidFill>
                <a:effectLst/>
                <a:latin typeface="+mn-lt"/>
                <a:ea typeface="+mn-ea"/>
                <a:cs typeface="+mn-cs"/>
              </a:rPr>
              <a:t>that an experiment similar to </a:t>
            </a:r>
            <a:r>
              <a:rPr lang="en-GB" sz="1200" b="1" kern="1200" dirty="0" smtClean="0">
                <a:solidFill>
                  <a:schemeClr val="tx1"/>
                </a:solidFill>
                <a:effectLst/>
                <a:latin typeface="+mn-lt"/>
                <a:ea typeface="+mn-ea"/>
                <a:cs typeface="+mn-cs"/>
              </a:rPr>
              <a:t>(</a:t>
            </a:r>
            <a:r>
              <a:rPr lang="en-GB" sz="1200" b="1" kern="1200" dirty="0" err="1" smtClean="0">
                <a:solidFill>
                  <a:schemeClr val="tx1"/>
                </a:solidFill>
                <a:effectLst/>
                <a:latin typeface="+mn-lt"/>
                <a:ea typeface="+mn-ea"/>
                <a:cs typeface="+mn-cs"/>
              </a:rPr>
              <a:t>e,e'p</a:t>
            </a:r>
            <a:r>
              <a:rPr lang="en-GB" sz="1200" b="1" kern="1200" dirty="0" smtClean="0">
                <a:solidFill>
                  <a:schemeClr val="tx1"/>
                </a:solidFill>
                <a:effectLst/>
                <a:latin typeface="+mn-lt"/>
                <a:ea typeface="+mn-ea"/>
                <a:cs typeface="+mn-cs"/>
              </a:rPr>
              <a:t>)  had never </a:t>
            </a:r>
            <a:r>
              <a:rPr lang="en-GB" sz="1200" kern="1200" dirty="0" smtClean="0">
                <a:solidFill>
                  <a:schemeClr val="tx1"/>
                </a:solidFill>
                <a:effectLst/>
                <a:latin typeface="+mn-lt"/>
                <a:ea typeface="+mn-ea"/>
                <a:cs typeface="+mn-cs"/>
              </a:rPr>
              <a:t>been attempted before on atoms.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Even </a:t>
            </a:r>
            <a:r>
              <a:rPr lang="en-GB" sz="1200" kern="1200" dirty="0" smtClean="0">
                <a:solidFill>
                  <a:schemeClr val="tx1"/>
                </a:solidFill>
                <a:effectLst/>
                <a:latin typeface="+mn-lt"/>
                <a:ea typeface="+mn-ea"/>
                <a:cs typeface="+mn-cs"/>
              </a:rPr>
              <a:t>though, </a:t>
            </a:r>
            <a:r>
              <a:rPr lang="en-GB" sz="1200" kern="1200" dirty="0" smtClean="0">
                <a:solidFill>
                  <a:schemeClr val="tx1"/>
                </a:solidFill>
                <a:effectLst/>
                <a:latin typeface="+mn-lt"/>
                <a:ea typeface="+mn-ea"/>
                <a:cs typeface="+mn-cs"/>
              </a:rPr>
              <a:t>in those years, two theoretical papers had suggested that such an experiment would have been conceivable and feasible.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In these experiments, the incoming electron scatters quasi-free from a single bound electron leaving the residual atom frozen.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Energy and momentum conservation allow for determining Binding Energy and Momentum distribution.</a:t>
            </a:r>
            <a:r>
              <a:rPr lang="en-GB" dirty="0" smtClean="0">
                <a:effectLst/>
              </a:rPr>
              <a:t>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At the same time as the theoretical predictions, Ugo succeeded in realizing one such experiment that, in analogy to the (</a:t>
            </a:r>
            <a:r>
              <a:rPr lang="en-GB" sz="1200" kern="1200" dirty="0" err="1" smtClean="0">
                <a:solidFill>
                  <a:schemeClr val="tx1"/>
                </a:solidFill>
                <a:effectLst/>
                <a:latin typeface="+mn-lt"/>
                <a:ea typeface="+mn-ea"/>
                <a:cs typeface="+mn-cs"/>
              </a:rPr>
              <a:t>e,e'p</a:t>
            </a:r>
            <a:r>
              <a:rPr lang="en-GB" sz="1200" kern="1200" dirty="0" smtClean="0">
                <a:solidFill>
                  <a:schemeClr val="tx1"/>
                </a:solidFill>
                <a:effectLst/>
                <a:latin typeface="+mn-lt"/>
                <a:ea typeface="+mn-ea"/>
                <a:cs typeface="+mn-cs"/>
              </a:rPr>
              <a:t>) were given </a:t>
            </a:r>
            <a:r>
              <a:rPr lang="en-GB" sz="1200" b="1" kern="1200" dirty="0" smtClean="0">
                <a:solidFill>
                  <a:schemeClr val="tx1"/>
                </a:solidFill>
                <a:effectLst/>
                <a:latin typeface="+mn-lt"/>
                <a:ea typeface="+mn-ea"/>
                <a:cs typeface="+mn-cs"/>
              </a:rPr>
              <a:t>NEXT </a:t>
            </a:r>
            <a:r>
              <a:rPr lang="en-GB" sz="1200" kern="1200" dirty="0" smtClean="0">
                <a:solidFill>
                  <a:schemeClr val="tx1"/>
                </a:solidFill>
                <a:effectLst/>
                <a:latin typeface="+mn-lt"/>
                <a:ea typeface="+mn-ea"/>
                <a:cs typeface="+mn-cs"/>
              </a:rPr>
              <a:t> the acronym (e,2e).  </a:t>
            </a:r>
            <a:endParaRPr lang="en-GB" sz="12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8175A8A4-7978-4218-BB45-4AB6AB4C6AD0}" type="slidenum">
              <a:rPr lang="en-GB" smtClean="0"/>
              <a:t>10</a:t>
            </a:fld>
            <a:endParaRPr lang="en-GB"/>
          </a:p>
        </p:txBody>
      </p:sp>
    </p:spTree>
    <p:extLst>
      <p:ext uri="{BB962C8B-B14F-4D97-AF65-F5344CB8AC3E}">
        <p14:creationId xmlns:p14="http://schemas.microsoft.com/office/powerpoint/2010/main" val="37002024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sz="1200" kern="1200" dirty="0" smtClean="0">
                <a:solidFill>
                  <a:schemeClr val="tx1"/>
                </a:solidFill>
                <a:effectLst/>
                <a:latin typeface="+mn-lt"/>
                <a:ea typeface="+mn-ea"/>
                <a:cs typeface="+mn-cs"/>
              </a:rPr>
              <a:t>The successful (e,2e) required a truly interdisciplinary effort. </a:t>
            </a:r>
          </a:p>
          <a:p>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The prototype spectrometer </a:t>
            </a:r>
            <a:r>
              <a:rPr lang="en-GB" sz="1200" kern="1200" dirty="0" smtClean="0">
                <a:solidFill>
                  <a:schemeClr val="tx1"/>
                </a:solidFill>
                <a:effectLst/>
                <a:latin typeface="+mn-lt"/>
                <a:ea typeface="+mn-ea"/>
                <a:cs typeface="+mn-cs"/>
              </a:rPr>
              <a:t>was assembled at </a:t>
            </a:r>
            <a:r>
              <a:rPr lang="en-GB" sz="1200" kern="1200" dirty="0" err="1" smtClean="0">
                <a:solidFill>
                  <a:schemeClr val="tx1"/>
                </a:solidFill>
                <a:effectLst/>
                <a:latin typeface="+mn-lt"/>
                <a:ea typeface="+mn-ea"/>
                <a:cs typeface="+mn-cs"/>
              </a:rPr>
              <a:t>Istituto</a:t>
            </a:r>
            <a:r>
              <a:rPr lang="en-GB" sz="1200" kern="1200" dirty="0" smtClean="0">
                <a:solidFill>
                  <a:schemeClr val="tx1"/>
                </a:solidFill>
                <a:effectLst/>
                <a:latin typeface="+mn-lt"/>
                <a:ea typeface="+mn-ea"/>
                <a:cs typeface="+mn-cs"/>
              </a:rPr>
              <a:t> di </a:t>
            </a:r>
            <a:r>
              <a:rPr lang="en-GB" sz="1200" kern="1200" dirty="0" err="1" smtClean="0">
                <a:solidFill>
                  <a:schemeClr val="tx1"/>
                </a:solidFill>
                <a:effectLst/>
                <a:latin typeface="+mn-lt"/>
                <a:ea typeface="+mn-ea"/>
                <a:cs typeface="+mn-cs"/>
              </a:rPr>
              <a:t>Fisica</a:t>
            </a:r>
            <a:r>
              <a:rPr lang="en-GB" sz="1200" kern="1200" dirty="0" smtClean="0">
                <a:solidFill>
                  <a:schemeClr val="tx1"/>
                </a:solidFill>
                <a:effectLst/>
                <a:latin typeface="+mn-lt"/>
                <a:ea typeface="+mn-ea"/>
                <a:cs typeface="+mn-cs"/>
              </a:rPr>
              <a:t> of La Sapienza exploiting the know-how on electron energy analysers and fast timing electron detection available in the astrophysics group.  </a:t>
            </a:r>
          </a:p>
          <a:p>
            <a:r>
              <a:rPr lang="en-GB" sz="1200" b="1" kern="1200" dirty="0" smtClean="0">
                <a:solidFill>
                  <a:schemeClr val="tx1"/>
                </a:solidFill>
                <a:effectLst/>
                <a:latin typeface="+mn-lt"/>
                <a:ea typeface="+mn-ea"/>
                <a:cs typeface="+mn-cs"/>
              </a:rPr>
              <a:t>NEXT </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experiment was performed on a few hundred Å thick </a:t>
            </a:r>
            <a:r>
              <a:rPr lang="en-GB" sz="1200" kern="1200" dirty="0" err="1" smtClean="0">
                <a:solidFill>
                  <a:schemeClr val="tx1"/>
                </a:solidFill>
                <a:effectLst/>
                <a:latin typeface="+mn-lt"/>
                <a:ea typeface="+mn-ea"/>
                <a:cs typeface="+mn-cs"/>
              </a:rPr>
              <a:t>Formvar</a:t>
            </a:r>
            <a:r>
              <a:rPr lang="en-GB" sz="1200" kern="1200" baseline="0" dirty="0" smtClean="0">
                <a:solidFill>
                  <a:schemeClr val="tx1"/>
                </a:solidFill>
                <a:effectLst/>
                <a:latin typeface="+mn-lt"/>
                <a:ea typeface="+mn-ea"/>
                <a:cs typeface="+mn-cs"/>
              </a:rPr>
              <a:t> </a:t>
            </a:r>
            <a:r>
              <a:rPr lang="en-GB" sz="1200" kern="1200" baseline="0" dirty="0" smtClean="0">
                <a:solidFill>
                  <a:schemeClr val="tx1"/>
                </a:solidFill>
                <a:effectLst/>
                <a:latin typeface="+mn-lt"/>
                <a:ea typeface="+mn-ea"/>
                <a:cs typeface="+mn-cs"/>
              </a:rPr>
              <a:t>film</a:t>
            </a:r>
            <a:r>
              <a:rPr lang="en-GB" sz="1200" kern="1200" dirty="0" smtClean="0">
                <a:solidFill>
                  <a:schemeClr val="tx1"/>
                </a:solidFill>
                <a:effectLst/>
                <a:latin typeface="+mn-lt"/>
                <a:ea typeface="+mn-ea"/>
                <a:cs typeface="+mn-cs"/>
              </a:rPr>
              <a:t>.  </a:t>
            </a:r>
          </a:p>
          <a:p>
            <a:r>
              <a:rPr lang="en-GB" sz="1200" b="1" kern="1200" dirty="0" smtClean="0">
                <a:solidFill>
                  <a:schemeClr val="tx1"/>
                </a:solidFill>
                <a:effectLst/>
                <a:latin typeface="+mn-lt"/>
                <a:ea typeface="+mn-ea"/>
                <a:cs typeface="+mn-cs"/>
              </a:rPr>
              <a:t>NEXT </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In </a:t>
            </a:r>
            <a:r>
              <a:rPr lang="en-GB" sz="1200" b="1" kern="1200" dirty="0" smtClean="0">
                <a:solidFill>
                  <a:schemeClr val="tx1"/>
                </a:solidFill>
                <a:effectLst/>
                <a:latin typeface="+mn-lt"/>
                <a:ea typeface="+mn-ea"/>
                <a:cs typeface="+mn-cs"/>
              </a:rPr>
              <a:t>the figure, the coincidence </a:t>
            </a:r>
            <a:r>
              <a:rPr lang="en-GB" sz="1200" kern="1200" dirty="0" smtClean="0">
                <a:solidFill>
                  <a:schemeClr val="tx1"/>
                </a:solidFill>
                <a:effectLst/>
                <a:latin typeface="+mn-lt"/>
                <a:ea typeface="+mn-ea"/>
                <a:cs typeface="+mn-cs"/>
              </a:rPr>
              <a:t>rate vs. the binding energy shows, clearly separate in binding energy, contributions from the Carbon </a:t>
            </a:r>
            <a:r>
              <a:rPr lang="en-GB" sz="1200" b="1" kern="1200" dirty="0" smtClean="0">
                <a:solidFill>
                  <a:schemeClr val="tx1"/>
                </a:solidFill>
                <a:effectLst/>
                <a:latin typeface="+mn-lt"/>
                <a:ea typeface="+mn-ea"/>
                <a:cs typeface="+mn-cs"/>
              </a:rPr>
              <a:t>K and L shells</a:t>
            </a:r>
            <a:r>
              <a:rPr lang="en-GB" sz="1200" kern="120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NEXT </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This result is rightly recognized as the beginning of a new spectroscopy, </a:t>
            </a:r>
            <a:r>
              <a:rPr lang="en-GB" sz="1200" b="1" i="1" kern="1200" dirty="0" smtClean="0">
                <a:solidFill>
                  <a:schemeClr val="tx1"/>
                </a:solidFill>
                <a:effectLst/>
                <a:latin typeface="+mn-lt"/>
                <a:ea typeface="+mn-ea"/>
                <a:cs typeface="+mn-cs"/>
              </a:rPr>
              <a:t>the electron momentum spectroscopy</a:t>
            </a:r>
            <a:r>
              <a:rPr lang="en-GB" sz="1200" kern="1200" dirty="0" smtClean="0">
                <a:solidFill>
                  <a:schemeClr val="tx1"/>
                </a:solidFill>
                <a:effectLst/>
                <a:latin typeface="+mn-lt"/>
                <a:ea typeface="+mn-ea"/>
                <a:cs typeface="+mn-cs"/>
              </a:rPr>
              <a:t>.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Immediately followed a theoretical paper with </a:t>
            </a:r>
            <a:r>
              <a:rPr lang="en-GB" sz="1200" kern="1200" dirty="0" err="1" smtClean="0">
                <a:solidFill>
                  <a:schemeClr val="tx1"/>
                </a:solidFill>
                <a:effectLst/>
                <a:latin typeface="+mn-lt"/>
                <a:ea typeface="+mn-ea"/>
                <a:cs typeface="+mn-cs"/>
              </a:rPr>
              <a:t>Ciofi</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degli</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Atti</a:t>
            </a:r>
            <a:r>
              <a:rPr lang="en-GB" sz="1200" kern="1200" dirty="0" smtClean="0">
                <a:solidFill>
                  <a:schemeClr val="tx1"/>
                </a:solidFill>
                <a:effectLst/>
                <a:latin typeface="+mn-lt"/>
                <a:ea typeface="+mn-ea"/>
                <a:cs typeface="+mn-cs"/>
              </a:rPr>
              <a:t> that defined value and limitations of (e,2e).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outer levels of the light atoms were recognized as the ideal field of application, but exactly those are the ones that matters the most for describing properties of condensed matter.</a:t>
            </a:r>
            <a:endParaRPr lang="en-GB" sz="12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8175A8A4-7978-4218-BB45-4AB6AB4C6AD0}" type="slidenum">
              <a:rPr lang="en-GB" smtClean="0"/>
              <a:t>11</a:t>
            </a:fld>
            <a:endParaRPr lang="en-GB"/>
          </a:p>
        </p:txBody>
      </p:sp>
    </p:spTree>
    <p:extLst>
      <p:ext uri="{BB962C8B-B14F-4D97-AF65-F5344CB8AC3E}">
        <p14:creationId xmlns:p14="http://schemas.microsoft.com/office/powerpoint/2010/main" val="19180633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sz="1200" kern="1200" dirty="0" smtClean="0">
                <a:solidFill>
                  <a:schemeClr val="tx1"/>
                </a:solidFill>
                <a:effectLst/>
                <a:latin typeface="+mn-lt"/>
                <a:ea typeface="+mn-ea"/>
                <a:cs typeface="+mn-cs"/>
              </a:rPr>
              <a:t>1968 </a:t>
            </a:r>
            <a:r>
              <a:rPr lang="en-GB" sz="1200" kern="1200" dirty="0" err="1" smtClean="0">
                <a:solidFill>
                  <a:schemeClr val="tx1"/>
                </a:solidFill>
                <a:effectLst/>
                <a:latin typeface="+mn-lt"/>
                <a:ea typeface="+mn-ea"/>
                <a:cs typeface="+mn-cs"/>
              </a:rPr>
              <a:t>Rossana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Camilloni</a:t>
            </a:r>
            <a:r>
              <a:rPr lang="en-GB" sz="1200" kern="120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NEXT </a:t>
            </a:r>
            <a:r>
              <a:rPr lang="en-GB" sz="1200" kern="1200" dirty="0" smtClean="0">
                <a:solidFill>
                  <a:schemeClr val="tx1"/>
                </a:solidFill>
                <a:effectLst/>
                <a:latin typeface="+mn-lt"/>
                <a:ea typeface="+mn-ea"/>
                <a:cs typeface="+mn-cs"/>
              </a:rPr>
              <a:t>joined Ugo in </a:t>
            </a:r>
            <a:r>
              <a:rPr lang="en-GB" sz="1200" kern="1200" dirty="0" smtClean="0">
                <a:solidFill>
                  <a:schemeClr val="tx1"/>
                </a:solidFill>
                <a:effectLst/>
                <a:latin typeface="+mn-lt"/>
                <a:ea typeface="+mn-ea"/>
                <a:cs typeface="+mn-cs"/>
              </a:rPr>
              <a:t>the (e,2e) project as a </a:t>
            </a:r>
            <a:r>
              <a:rPr lang="en-GB" sz="1200" kern="1200" dirty="0" err="1" smtClean="0">
                <a:solidFill>
                  <a:schemeClr val="tx1"/>
                </a:solidFill>
                <a:effectLst/>
                <a:latin typeface="+mn-lt"/>
                <a:ea typeface="+mn-ea"/>
                <a:cs typeface="+mn-cs"/>
              </a:rPr>
              <a:t>Laurea</a:t>
            </a:r>
            <a:r>
              <a:rPr lang="en-GB" sz="1200" kern="1200" dirty="0" smtClean="0">
                <a:solidFill>
                  <a:schemeClr val="tx1"/>
                </a:solidFill>
                <a:effectLst/>
                <a:latin typeface="+mn-lt"/>
                <a:ea typeface="+mn-ea"/>
                <a:cs typeface="+mn-cs"/>
              </a:rPr>
              <a:t> student. Meanwhile</a:t>
            </a:r>
            <a:r>
              <a:rPr lang="en-GB"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the apparatus had </a:t>
            </a:r>
            <a:r>
              <a:rPr lang="en-GB" sz="1200" kern="1200" dirty="0" smtClean="0">
                <a:solidFill>
                  <a:schemeClr val="tx1"/>
                </a:solidFill>
                <a:effectLst/>
                <a:latin typeface="+mn-lt"/>
                <a:ea typeface="+mn-ea"/>
                <a:cs typeface="+mn-cs"/>
              </a:rPr>
              <a:t>been moved to ISS.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Months later, I started working for my thesis and Ugo told us that he was moving to CERN and had not plan having other graduates, but I had come and it was a sign of providence. Ugo has been hardly more prophetic than that.  Not only that was the starting point of a scientific career for </a:t>
            </a:r>
            <a:r>
              <a:rPr lang="en-GB" sz="1200" kern="1200" dirty="0" err="1" smtClean="0">
                <a:solidFill>
                  <a:schemeClr val="tx1"/>
                </a:solidFill>
                <a:effectLst/>
                <a:latin typeface="+mn-lt"/>
                <a:ea typeface="+mn-ea"/>
                <a:cs typeface="+mn-cs"/>
              </a:rPr>
              <a:t>Rossana</a:t>
            </a:r>
            <a:r>
              <a:rPr lang="en-GB" sz="1200" kern="1200" dirty="0" smtClean="0">
                <a:solidFill>
                  <a:schemeClr val="tx1"/>
                </a:solidFill>
                <a:effectLst/>
                <a:latin typeface="+mn-lt"/>
                <a:ea typeface="+mn-ea"/>
                <a:cs typeface="+mn-cs"/>
              </a:rPr>
              <a:t> and I, but four years later we were married, and still we are today!  Providence was very busy with us in that day! </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ISS was a meeting point of atomic physicists</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 and Ugo, as usual, was ready to absorb and share new opinions and ideas.</a:t>
            </a:r>
          </a:p>
          <a:p>
            <a:r>
              <a:rPr lang="en-GB" sz="1200" kern="1200" dirty="0" err="1" smtClean="0">
                <a:solidFill>
                  <a:schemeClr val="tx1"/>
                </a:solidFill>
                <a:effectLst/>
                <a:latin typeface="+mn-lt"/>
                <a:ea typeface="+mn-ea"/>
                <a:cs typeface="+mn-cs"/>
              </a:rPr>
              <a:t>Hediscussed</a:t>
            </a:r>
            <a:r>
              <a:rPr lang="en-GB" sz="1200" kern="1200" dirty="0" smtClean="0">
                <a:solidFill>
                  <a:schemeClr val="tx1"/>
                </a:solidFill>
                <a:effectLst/>
                <a:latin typeface="+mn-lt"/>
                <a:ea typeface="+mn-ea"/>
                <a:cs typeface="+mn-cs"/>
              </a:rPr>
              <a:t> the (e,2e) with </a:t>
            </a:r>
            <a:r>
              <a:rPr lang="en-GB" sz="1200" b="1" kern="1200" dirty="0" smtClean="0">
                <a:solidFill>
                  <a:schemeClr val="tx1"/>
                </a:solidFill>
                <a:effectLst/>
                <a:latin typeface="+mn-lt"/>
                <a:ea typeface="+mn-ea"/>
                <a:cs typeface="+mn-cs"/>
              </a:rPr>
              <a:t>Ugo </a:t>
            </a:r>
            <a:r>
              <a:rPr lang="en-GB" sz="1200" b="1" kern="1200" dirty="0" err="1" smtClean="0">
                <a:solidFill>
                  <a:schemeClr val="tx1"/>
                </a:solidFill>
                <a:effectLst/>
                <a:latin typeface="+mn-lt"/>
                <a:ea typeface="+mn-ea"/>
                <a:cs typeface="+mn-cs"/>
              </a:rPr>
              <a:t>Fano</a:t>
            </a:r>
            <a:r>
              <a:rPr lang="en-GB" sz="1200" kern="1200" dirty="0" smtClean="0">
                <a:solidFill>
                  <a:schemeClr val="tx1"/>
                </a:solidFill>
                <a:effectLst/>
                <a:latin typeface="+mn-lt"/>
                <a:ea typeface="+mn-ea"/>
                <a:cs typeface="+mn-cs"/>
              </a:rPr>
              <a:t>,</a:t>
            </a:r>
            <a:r>
              <a:rPr lang="en-GB" sz="1200" b="1" kern="120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NEXT </a:t>
            </a:r>
            <a:r>
              <a:rPr lang="en-GB" sz="1200" kern="1200" dirty="0" smtClean="0">
                <a:solidFill>
                  <a:schemeClr val="tx1"/>
                </a:solidFill>
                <a:effectLst/>
                <a:latin typeface="+mn-lt"/>
                <a:ea typeface="+mn-ea"/>
                <a:cs typeface="+mn-cs"/>
              </a:rPr>
              <a:t>receiving </a:t>
            </a:r>
            <a:r>
              <a:rPr lang="en-GB" sz="1200" kern="1200" dirty="0" smtClean="0">
                <a:solidFill>
                  <a:schemeClr val="tx1"/>
                </a:solidFill>
                <a:effectLst/>
                <a:latin typeface="+mn-lt"/>
                <a:ea typeface="+mn-ea"/>
                <a:cs typeface="+mn-cs"/>
              </a:rPr>
              <a:t>a tepid reaction, </a:t>
            </a:r>
            <a:r>
              <a:rPr lang="en-GB" sz="1200" b="1" kern="1200" dirty="0" err="1" smtClean="0">
                <a:solidFill>
                  <a:schemeClr val="tx1"/>
                </a:solidFill>
                <a:effectLst/>
                <a:latin typeface="+mn-lt"/>
                <a:ea typeface="+mn-ea"/>
                <a:cs typeface="+mn-cs"/>
              </a:rPr>
              <a:t>Mitio</a:t>
            </a:r>
            <a:r>
              <a:rPr lang="en-GB" sz="1200" b="1" kern="1200" baseline="0" dirty="0" smtClean="0">
                <a:solidFill>
                  <a:schemeClr val="tx1"/>
                </a:solidFill>
                <a:effectLst/>
                <a:latin typeface="+mn-lt"/>
                <a:ea typeface="+mn-ea"/>
                <a:cs typeface="+mn-cs"/>
              </a:rPr>
              <a:t> </a:t>
            </a:r>
            <a:r>
              <a:rPr lang="en-GB" sz="1200" b="1" kern="1200" baseline="0" dirty="0" err="1" smtClean="0">
                <a:solidFill>
                  <a:schemeClr val="tx1"/>
                </a:solidFill>
                <a:effectLst/>
                <a:latin typeface="+mn-lt"/>
                <a:ea typeface="+mn-ea"/>
                <a:cs typeface="+mn-cs"/>
              </a:rPr>
              <a:t>Inokuti</a:t>
            </a:r>
            <a:r>
              <a:rPr lang="en-GB" sz="1200" b="1" kern="1200" baseline="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NEXT </a:t>
            </a:r>
            <a:r>
              <a:rPr lang="en-GB" sz="1200" kern="1200" baseline="0" dirty="0" smtClean="0">
                <a:solidFill>
                  <a:schemeClr val="tx1"/>
                </a:solidFill>
                <a:effectLst/>
                <a:latin typeface="+mn-lt"/>
                <a:ea typeface="+mn-ea"/>
                <a:cs typeface="+mn-cs"/>
              </a:rPr>
              <a:t>instead positively commented</a:t>
            </a:r>
            <a:r>
              <a:rPr lang="en-GB" sz="1200" kern="1200" dirty="0" smtClean="0">
                <a:solidFill>
                  <a:schemeClr val="tx1"/>
                </a:solidFill>
                <a:effectLst/>
                <a:latin typeface="+mn-lt"/>
                <a:ea typeface="+mn-ea"/>
                <a:cs typeface="+mn-cs"/>
              </a:rPr>
              <a:t>. The conflicting</a:t>
            </a:r>
            <a:r>
              <a:rPr lang="en-GB" sz="1200" kern="1200" baseline="0" dirty="0" smtClean="0">
                <a:solidFill>
                  <a:schemeClr val="tx1"/>
                </a:solidFill>
                <a:effectLst/>
                <a:latin typeface="+mn-lt"/>
                <a:ea typeface="+mn-ea"/>
                <a:cs typeface="+mn-cs"/>
              </a:rPr>
              <a:t> opinions </a:t>
            </a:r>
            <a:r>
              <a:rPr lang="en-GB" sz="1200" kern="1200" dirty="0" smtClean="0">
                <a:solidFill>
                  <a:schemeClr val="tx1"/>
                </a:solidFill>
                <a:effectLst/>
                <a:latin typeface="+mn-lt"/>
                <a:ea typeface="+mn-ea"/>
                <a:cs typeface="+mn-cs"/>
              </a:rPr>
              <a:t>rather than discouraging, convinced Ugo that it was worth pursuing the electron momentum spectroscopy.</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In 69 </a:t>
            </a:r>
            <a:r>
              <a:rPr lang="en-GB" sz="1200" b="1" kern="1200" dirty="0" smtClean="0">
                <a:solidFill>
                  <a:schemeClr val="tx1"/>
                </a:solidFill>
                <a:effectLst/>
                <a:latin typeface="+mn-lt"/>
                <a:ea typeface="+mn-ea"/>
                <a:cs typeface="+mn-cs"/>
              </a:rPr>
              <a:t>McCarth</a:t>
            </a:r>
            <a:r>
              <a:rPr lang="en-GB" sz="1200" kern="1200" dirty="0" smtClean="0">
                <a:solidFill>
                  <a:schemeClr val="tx1"/>
                </a:solidFill>
                <a:effectLst/>
                <a:latin typeface="+mn-lt"/>
                <a:ea typeface="+mn-ea"/>
                <a:cs typeface="+mn-cs"/>
              </a:rPr>
              <a:t>y </a:t>
            </a:r>
            <a:r>
              <a:rPr lang="en-GB" sz="1200" b="1" kern="1200" dirty="0" smtClean="0">
                <a:solidFill>
                  <a:schemeClr val="tx1"/>
                </a:solidFill>
                <a:effectLst/>
                <a:latin typeface="+mn-lt"/>
                <a:ea typeface="+mn-ea"/>
                <a:cs typeface="+mn-cs"/>
              </a:rPr>
              <a:t>NEXT </a:t>
            </a:r>
            <a:r>
              <a:rPr lang="en-GB" sz="1200" kern="1200" dirty="0" smtClean="0">
                <a:solidFill>
                  <a:schemeClr val="tx1"/>
                </a:solidFill>
                <a:effectLst/>
                <a:latin typeface="+mn-lt"/>
                <a:ea typeface="+mn-ea"/>
                <a:cs typeface="+mn-cs"/>
              </a:rPr>
              <a:t>visited Ugo to discuss (e,2e</a:t>
            </a:r>
            <a:r>
              <a:rPr lang="en-GB" sz="1200" kern="1200" dirty="0" smtClean="0">
                <a:solidFill>
                  <a:schemeClr val="tx1"/>
                </a:solidFill>
                <a:effectLst/>
                <a:latin typeface="+mn-lt"/>
                <a:ea typeface="+mn-ea"/>
                <a:cs typeface="+mn-cs"/>
              </a:rPr>
              <a:t>)</a:t>
            </a:r>
            <a:r>
              <a:rPr lang="en-GB" sz="1200" kern="1200" baseline="0" dirty="0" smtClean="0">
                <a:solidFill>
                  <a:schemeClr val="tx1"/>
                </a:solidFill>
                <a:effectLst/>
                <a:latin typeface="+mn-lt"/>
                <a:ea typeface="+mn-ea"/>
                <a:cs typeface="+mn-cs"/>
              </a:rPr>
              <a:t> spectroscopy with him</a:t>
            </a:r>
            <a:r>
              <a:rPr lang="en-GB"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They decided to keep closely in touch and shortly after a lively theoretical and experimental (e,2e) activity started at Flinders. </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Ugo tried whatever he could, and usually is not a little, to gather a sizeable research group around the experiment.  </a:t>
            </a:r>
          </a:p>
          <a:p>
            <a:r>
              <a:rPr lang="en-GB" sz="1200" kern="1200" dirty="0" smtClean="0">
                <a:solidFill>
                  <a:schemeClr val="tx1"/>
                </a:solidFill>
                <a:effectLst/>
                <a:latin typeface="+mn-lt"/>
                <a:ea typeface="+mn-ea"/>
                <a:cs typeface="+mn-cs"/>
              </a:rPr>
              <a:t>He convinced </a:t>
            </a:r>
            <a:r>
              <a:rPr lang="en-GB" sz="1200" b="1" kern="1200" dirty="0" smtClean="0">
                <a:solidFill>
                  <a:schemeClr val="tx1"/>
                </a:solidFill>
                <a:effectLst/>
                <a:latin typeface="+mn-lt"/>
                <a:ea typeface="+mn-ea"/>
                <a:cs typeface="+mn-cs"/>
              </a:rPr>
              <a:t>Anna Giardini, NEXT  </a:t>
            </a:r>
            <a:r>
              <a:rPr lang="en-GB" sz="1200" kern="1200" dirty="0" smtClean="0">
                <a:solidFill>
                  <a:schemeClr val="tx1"/>
                </a:solidFill>
                <a:effectLst/>
                <a:latin typeface="+mn-lt"/>
                <a:ea typeface="+mn-ea"/>
                <a:cs typeface="+mn-cs"/>
              </a:rPr>
              <a:t>his classmate and then on the way of transfer from CNR to </a:t>
            </a:r>
            <a:r>
              <a:rPr lang="en-GB" sz="1200" kern="1200" dirty="0" smtClean="0">
                <a:solidFill>
                  <a:schemeClr val="tx1"/>
                </a:solidFill>
                <a:effectLst/>
                <a:latin typeface="+mn-lt"/>
                <a:ea typeface="+mn-ea"/>
                <a:cs typeface="+mn-cs"/>
              </a:rPr>
              <a:t>LNF </a:t>
            </a:r>
            <a:r>
              <a:rPr lang="en-GB" sz="1200" kern="1200" dirty="0" err="1" smtClean="0">
                <a:solidFill>
                  <a:schemeClr val="tx1"/>
                </a:solidFill>
                <a:effectLst/>
                <a:latin typeface="+mn-lt"/>
                <a:ea typeface="+mn-ea"/>
                <a:cs typeface="+mn-cs"/>
              </a:rPr>
              <a:t>Frascati</a:t>
            </a:r>
            <a:r>
              <a:rPr lang="en-GB"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to assume the responsibility of the group. </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In 1971 the apparatus was moved to LNF and there began the activity of the (e,2e) </a:t>
            </a:r>
            <a:r>
              <a:rPr lang="en-GB" sz="1200" kern="1200" dirty="0" smtClean="0">
                <a:solidFill>
                  <a:schemeClr val="tx1"/>
                </a:solidFill>
                <a:effectLst/>
                <a:latin typeface="+mn-lt"/>
                <a:ea typeface="+mn-ea"/>
                <a:cs typeface="+mn-cs"/>
              </a:rPr>
              <a:t>group that</a:t>
            </a:r>
            <a:r>
              <a:rPr lang="en-GB" sz="1200" kern="1200" baseline="0" dirty="0" smtClean="0">
                <a:solidFill>
                  <a:schemeClr val="tx1"/>
                </a:solidFill>
                <a:effectLst/>
                <a:latin typeface="+mn-lt"/>
                <a:ea typeface="+mn-ea"/>
                <a:cs typeface="+mn-cs"/>
              </a:rPr>
              <a:t> was active for nearly two decades operating a second generation coincidence spectrometer</a:t>
            </a:r>
            <a:r>
              <a:rPr lang="en-GB" sz="1200" kern="1200" dirty="0" smtClean="0">
                <a:solidFill>
                  <a:schemeClr val="tx1"/>
                </a:solidFill>
                <a:effectLst/>
                <a:latin typeface="+mn-lt"/>
                <a:ea typeface="+mn-ea"/>
                <a:cs typeface="+mn-cs"/>
              </a:rPr>
              <a:t>.</a:t>
            </a:r>
            <a:r>
              <a:rPr lang="en-GB" sz="1200" b="1" kern="120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NEXT </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8175A8A4-7978-4218-BB45-4AB6AB4C6AD0}" type="slidenum">
              <a:rPr lang="en-GB" smtClean="0"/>
              <a:t>12</a:t>
            </a:fld>
            <a:endParaRPr lang="en-GB"/>
          </a:p>
        </p:txBody>
      </p:sp>
    </p:spTree>
    <p:extLst>
      <p:ext uri="{BB962C8B-B14F-4D97-AF65-F5344CB8AC3E}">
        <p14:creationId xmlns:p14="http://schemas.microsoft.com/office/powerpoint/2010/main" val="35545196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Ugo was a constant inspiration and support to the (e,2e) group and</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the upgraded (e,2e) </a:t>
            </a:r>
            <a:r>
              <a:rPr lang="en-GB" sz="1200" kern="1200" dirty="0" smtClean="0">
                <a:solidFill>
                  <a:schemeClr val="tx1"/>
                </a:solidFill>
                <a:effectLst/>
                <a:latin typeface="+mn-lt"/>
                <a:ea typeface="+mn-ea"/>
                <a:cs typeface="+mn-cs"/>
              </a:rPr>
              <a:t>prototype spectrometer </a:t>
            </a:r>
            <a:r>
              <a:rPr lang="en-GB" sz="1200" kern="1200" dirty="0" smtClean="0">
                <a:solidFill>
                  <a:schemeClr val="tx1"/>
                </a:solidFill>
                <a:effectLst/>
                <a:latin typeface="+mn-lt"/>
                <a:ea typeface="+mn-ea"/>
                <a:cs typeface="+mn-cs"/>
              </a:rPr>
              <a:t>was used to perform the first momentum-density measure on a carbon self-supported thin foil (100 and 250 Å).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energy resolution was modest but sufficient to fully separate </a:t>
            </a:r>
            <a:r>
              <a:rPr lang="en-GB" sz="1200" b="1" kern="1200" dirty="0" smtClean="0">
                <a:solidFill>
                  <a:schemeClr val="tx1"/>
                </a:solidFill>
                <a:effectLst/>
                <a:latin typeface="+mn-lt"/>
                <a:ea typeface="+mn-ea"/>
                <a:cs typeface="+mn-cs"/>
              </a:rPr>
              <a:t>K (1s) NEXT  </a:t>
            </a:r>
            <a:r>
              <a:rPr lang="en-GB" sz="1200" b="0" kern="1200" dirty="0" smtClean="0">
                <a:solidFill>
                  <a:schemeClr val="tx1"/>
                </a:solidFill>
                <a:effectLst/>
                <a:latin typeface="+mn-lt"/>
                <a:ea typeface="+mn-ea"/>
                <a:cs typeface="+mn-cs"/>
              </a:rPr>
              <a:t>from</a:t>
            </a:r>
            <a:r>
              <a:rPr lang="en-GB" sz="1200" b="1" kern="1200" dirty="0" smtClean="0">
                <a:solidFill>
                  <a:schemeClr val="tx1"/>
                </a:solidFill>
                <a:effectLst/>
                <a:latin typeface="+mn-lt"/>
                <a:ea typeface="+mn-ea"/>
                <a:cs typeface="+mn-cs"/>
              </a:rPr>
              <a:t> L(2s 2p</a:t>
            </a:r>
            <a:r>
              <a:rPr lang="en-GB" sz="1200" kern="120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NEXT </a:t>
            </a:r>
            <a:r>
              <a:rPr lang="en-GB" sz="1200" kern="1200" dirty="0" smtClean="0">
                <a:solidFill>
                  <a:schemeClr val="tx1"/>
                </a:solidFill>
                <a:effectLst/>
                <a:latin typeface="+mn-lt"/>
                <a:ea typeface="+mn-ea"/>
                <a:cs typeface="+mn-cs"/>
              </a:rPr>
              <a:t>shell events. The momentum resolution adequate in order to </a:t>
            </a:r>
            <a:r>
              <a:rPr lang="en-GB" sz="1200" kern="1200" dirty="0" smtClean="0">
                <a:solidFill>
                  <a:schemeClr val="tx1"/>
                </a:solidFill>
                <a:effectLst/>
                <a:latin typeface="+mn-lt"/>
                <a:ea typeface="+mn-ea"/>
                <a:cs typeface="+mn-cs"/>
              </a:rPr>
              <a:t>discriminate </a:t>
            </a:r>
            <a:r>
              <a:rPr lang="en-GB" sz="1200" kern="1200" dirty="0" smtClean="0">
                <a:solidFill>
                  <a:schemeClr val="tx1"/>
                </a:solidFill>
                <a:effectLst/>
                <a:latin typeface="+mn-lt"/>
                <a:ea typeface="+mn-ea"/>
                <a:cs typeface="+mn-cs"/>
              </a:rPr>
              <a:t>between two different carbon 1s </a:t>
            </a:r>
            <a:r>
              <a:rPr lang="en-GB" sz="1200" kern="1200" dirty="0" err="1" smtClean="0">
                <a:solidFill>
                  <a:schemeClr val="tx1"/>
                </a:solidFill>
                <a:effectLst/>
                <a:latin typeface="+mn-lt"/>
                <a:ea typeface="+mn-ea"/>
                <a:cs typeface="+mn-cs"/>
              </a:rPr>
              <a:t>Hartree-Fock</a:t>
            </a:r>
            <a:r>
              <a:rPr lang="en-GB" sz="1200" kern="120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wave functions</a:t>
            </a:r>
            <a:r>
              <a:rPr lang="en-GB"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In this circumstance, one of the Ugo human traits that I most appreciate, generosity, was clearly manifested.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He did not want to sign the papers that were produced, not even the first paper. His main aim has always been to see carried out what he thought were good projects, regardless of his personal interest. </a:t>
            </a:r>
          </a:p>
          <a:p>
            <a:endParaRPr lang="en-GB" sz="1200" kern="1200" dirty="0" smtClean="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8175A8A4-7978-4218-BB45-4AB6AB4C6AD0}" type="slidenum">
              <a:rPr lang="en-GB" smtClean="0"/>
              <a:t>13</a:t>
            </a:fld>
            <a:endParaRPr lang="en-GB"/>
          </a:p>
        </p:txBody>
      </p:sp>
    </p:spTree>
    <p:extLst>
      <p:ext uri="{BB962C8B-B14F-4D97-AF65-F5344CB8AC3E}">
        <p14:creationId xmlns:p14="http://schemas.microsoft.com/office/powerpoint/2010/main" val="29996947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sz="1200" kern="1200" dirty="0" smtClean="0">
                <a:solidFill>
                  <a:schemeClr val="tx1"/>
                </a:solidFill>
                <a:effectLst/>
                <a:latin typeface="+mn-lt"/>
                <a:ea typeface="+mn-ea"/>
                <a:cs typeface="+mn-cs"/>
              </a:rPr>
              <a:t>Atomic </a:t>
            </a:r>
            <a:r>
              <a:rPr lang="en-GB" sz="1200" kern="1200" dirty="0" smtClean="0">
                <a:solidFill>
                  <a:schemeClr val="tx1"/>
                </a:solidFill>
                <a:effectLst/>
                <a:latin typeface="+mn-lt"/>
                <a:ea typeface="+mn-ea"/>
                <a:cs typeface="+mn-cs"/>
              </a:rPr>
              <a:t>physicists and chemist were impressed by these results and</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started undertaking similar experiments.</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Since then (e,2e) experiments flourished throughout the world.</a:t>
            </a:r>
          </a:p>
          <a:p>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a:t>
            </a:r>
            <a:r>
              <a:rPr lang="en-GB" sz="1200" kern="1200" dirty="0" smtClean="0">
                <a:solidFill>
                  <a:schemeClr val="tx1"/>
                </a:solidFill>
                <a:effectLst/>
                <a:latin typeface="+mn-lt"/>
                <a:ea typeface="+mn-ea"/>
                <a:cs typeface="+mn-cs"/>
              </a:rPr>
              <a:t>latest (e,2e) paper published</a:t>
            </a:r>
            <a:r>
              <a:rPr lang="en-GB" sz="1200" kern="1200" baseline="0" dirty="0" smtClean="0">
                <a:solidFill>
                  <a:schemeClr val="tx1"/>
                </a:solidFill>
                <a:effectLst/>
                <a:latin typeface="+mn-lt"/>
                <a:ea typeface="+mn-ea"/>
                <a:cs typeface="+mn-cs"/>
              </a:rPr>
              <a:t> few days ago shows that the </a:t>
            </a:r>
            <a:r>
              <a:rPr lang="en-GB" sz="1200" kern="1200" dirty="0" smtClean="0">
                <a:solidFill>
                  <a:schemeClr val="tx1"/>
                </a:solidFill>
                <a:effectLst/>
                <a:latin typeface="+mn-lt"/>
                <a:ea typeface="+mn-ea"/>
                <a:cs typeface="+mn-cs"/>
              </a:rPr>
              <a:t>chemist’s </a:t>
            </a:r>
            <a:r>
              <a:rPr lang="en-GB" sz="1200" kern="1200" dirty="0" smtClean="0">
                <a:solidFill>
                  <a:schemeClr val="tx1"/>
                </a:solidFill>
                <a:effectLst/>
                <a:latin typeface="+mn-lt"/>
                <a:ea typeface="+mn-ea"/>
                <a:cs typeface="+mn-cs"/>
              </a:rPr>
              <a:t>dream of visualizing the molecular orbital has come through, in reciprocal space rather than in direct one.</a:t>
            </a:r>
            <a:r>
              <a:rPr lang="en-GB" sz="1200" kern="1200" baseline="0" dirty="0" smtClean="0">
                <a:solidFill>
                  <a:schemeClr val="tx1"/>
                </a:solidFill>
                <a:effectLst/>
                <a:latin typeface="+mn-lt"/>
                <a:ea typeface="+mn-ea"/>
                <a:cs typeface="+mn-cs"/>
              </a:rPr>
              <a:t>   </a:t>
            </a:r>
            <a:r>
              <a:rPr lang="en-GB" sz="1200" kern="1200" baseline="0" dirty="0" smtClean="0">
                <a:solidFill>
                  <a:schemeClr val="tx1"/>
                </a:solidFill>
                <a:effectLst/>
                <a:latin typeface="+mn-lt"/>
                <a:ea typeface="+mn-ea"/>
                <a:cs typeface="+mn-cs"/>
              </a:rPr>
              <a:t>(April </a:t>
            </a:r>
            <a:r>
              <a:rPr lang="en-GB" sz="1200" kern="1200" baseline="0" dirty="0" smtClean="0">
                <a:solidFill>
                  <a:schemeClr val="tx1"/>
                </a:solidFill>
                <a:effectLst/>
                <a:latin typeface="+mn-lt"/>
                <a:ea typeface="+mn-ea"/>
                <a:cs typeface="+mn-cs"/>
              </a:rPr>
              <a:t>1. 2025 (e,2e) </a:t>
            </a:r>
            <a:r>
              <a:rPr lang="it-IT" dirty="0" err="1" smtClean="0"/>
              <a:t>Cyclopentane</a:t>
            </a:r>
            <a:r>
              <a:rPr lang="it-IT" dirty="0" smtClean="0"/>
              <a:t> BE</a:t>
            </a:r>
            <a:r>
              <a:rPr lang="it-IT" baseline="0" dirty="0" smtClean="0"/>
              <a:t> and MD of the </a:t>
            </a:r>
            <a:r>
              <a:rPr lang="it-IT" baseline="0" dirty="0" err="1" smtClean="0"/>
              <a:t>molecular</a:t>
            </a:r>
            <a:r>
              <a:rPr lang="it-IT" baseline="0" dirty="0" smtClean="0"/>
              <a:t> </a:t>
            </a:r>
            <a:r>
              <a:rPr lang="it-IT" baseline="0" dirty="0" err="1" smtClean="0"/>
              <a:t>orbitals</a:t>
            </a:r>
            <a:r>
              <a:rPr lang="it-IT" baseline="0" dirty="0" smtClean="0"/>
              <a:t>)</a:t>
            </a:r>
            <a:endParaRPr lang="en-GB" dirty="0"/>
          </a:p>
        </p:txBody>
      </p:sp>
      <p:sp>
        <p:nvSpPr>
          <p:cNvPr id="4" name="Segnaposto numero diapositiva 3"/>
          <p:cNvSpPr>
            <a:spLocks noGrp="1"/>
          </p:cNvSpPr>
          <p:nvPr>
            <p:ph type="sldNum" sz="quarter" idx="10"/>
          </p:nvPr>
        </p:nvSpPr>
        <p:spPr/>
        <p:txBody>
          <a:bodyPr/>
          <a:lstStyle/>
          <a:p>
            <a:fld id="{8175A8A4-7978-4218-BB45-4AB6AB4C6AD0}" type="slidenum">
              <a:rPr lang="en-GB" smtClean="0"/>
              <a:t>14</a:t>
            </a:fld>
            <a:endParaRPr lang="en-GB"/>
          </a:p>
        </p:txBody>
      </p:sp>
    </p:spTree>
    <p:extLst>
      <p:ext uri="{BB962C8B-B14F-4D97-AF65-F5344CB8AC3E}">
        <p14:creationId xmlns:p14="http://schemas.microsoft.com/office/powerpoint/2010/main" val="41547145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smtClean="0"/>
              <a:t>Let me finish mentioning:</a:t>
            </a:r>
          </a:p>
          <a:p>
            <a:r>
              <a:rPr lang="en-GB" dirty="0" smtClean="0"/>
              <a:t>for the fertile fields of research you </a:t>
            </a:r>
            <a:r>
              <a:rPr lang="en-GB" smtClean="0"/>
              <a:t>have </a:t>
            </a:r>
            <a:r>
              <a:rPr lang="en-GB" smtClean="0"/>
              <a:t>ploughed</a:t>
            </a:r>
            <a:endParaRPr lang="en-GB" dirty="0" smtClean="0"/>
          </a:p>
          <a:p>
            <a:endParaRPr lang="en-GB" dirty="0" smtClean="0"/>
          </a:p>
        </p:txBody>
      </p:sp>
      <p:sp>
        <p:nvSpPr>
          <p:cNvPr id="4" name="Segnaposto numero diapositiva 3"/>
          <p:cNvSpPr>
            <a:spLocks noGrp="1"/>
          </p:cNvSpPr>
          <p:nvPr>
            <p:ph type="sldNum" sz="quarter" idx="10"/>
          </p:nvPr>
        </p:nvSpPr>
        <p:spPr/>
        <p:txBody>
          <a:bodyPr/>
          <a:lstStyle/>
          <a:p>
            <a:fld id="{8175A8A4-7978-4218-BB45-4AB6AB4C6AD0}" type="slidenum">
              <a:rPr lang="en-GB" smtClean="0"/>
              <a:t>15</a:t>
            </a:fld>
            <a:endParaRPr lang="en-GB"/>
          </a:p>
        </p:txBody>
      </p:sp>
    </p:spTree>
    <p:extLst>
      <p:ext uri="{BB962C8B-B14F-4D97-AF65-F5344CB8AC3E}">
        <p14:creationId xmlns:p14="http://schemas.microsoft.com/office/powerpoint/2010/main" val="1457167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sz="1200" kern="1200" dirty="0" smtClean="0">
                <a:solidFill>
                  <a:schemeClr val="tx1"/>
                </a:solidFill>
                <a:effectLst/>
                <a:latin typeface="+mn-lt"/>
                <a:ea typeface="+mn-ea"/>
                <a:cs typeface="+mn-cs"/>
              </a:rPr>
              <a:t>I met Ugo in 1969 at </a:t>
            </a:r>
            <a:r>
              <a:rPr lang="en-GB" sz="1200" kern="1200" dirty="0" err="1" smtClean="0">
                <a:solidFill>
                  <a:schemeClr val="tx1"/>
                </a:solidFill>
                <a:effectLst/>
                <a:latin typeface="+mn-lt"/>
                <a:ea typeface="+mn-ea"/>
                <a:cs typeface="+mn-cs"/>
              </a:rPr>
              <a:t>Istituto</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Superiore</a:t>
            </a:r>
            <a:r>
              <a:rPr lang="en-GB" sz="1200" kern="1200" dirty="0" smtClean="0">
                <a:solidFill>
                  <a:schemeClr val="tx1"/>
                </a:solidFill>
                <a:effectLst/>
                <a:latin typeface="+mn-lt"/>
                <a:ea typeface="+mn-ea"/>
                <a:cs typeface="+mn-cs"/>
              </a:rPr>
              <a:t> di </a:t>
            </a:r>
            <a:r>
              <a:rPr lang="en-GB" sz="1200" kern="1200" dirty="0" err="1" smtClean="0">
                <a:solidFill>
                  <a:schemeClr val="tx1"/>
                </a:solidFill>
                <a:effectLst/>
                <a:latin typeface="+mn-lt"/>
                <a:ea typeface="+mn-ea"/>
                <a:cs typeface="+mn-cs"/>
              </a:rPr>
              <a:t>Sanità</a:t>
            </a:r>
            <a:r>
              <a:rPr lang="en-GB" sz="1200" kern="1200" dirty="0" smtClean="0">
                <a:solidFill>
                  <a:schemeClr val="tx1"/>
                </a:solidFill>
                <a:effectLst/>
                <a:latin typeface="+mn-lt"/>
                <a:ea typeface="+mn-ea"/>
                <a:cs typeface="+mn-cs"/>
              </a:rPr>
              <a:t> (ISS) were I went to ask for a thesis. </a:t>
            </a:r>
          </a:p>
          <a:p>
            <a:r>
              <a:rPr lang="en-GB" sz="1200" kern="1200" dirty="0" smtClean="0">
                <a:solidFill>
                  <a:schemeClr val="tx1"/>
                </a:solidFill>
                <a:effectLst/>
                <a:latin typeface="+mn-lt"/>
                <a:ea typeface="+mn-ea"/>
                <a:cs typeface="+mn-cs"/>
              </a:rPr>
              <a:t>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ISS is an imposing building just across the street from the Sapienza campus and</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I was immediately tempted by the atmosphere of a temple of science that floated at the </a:t>
            </a:r>
            <a:r>
              <a:rPr lang="en-GB" sz="1200" kern="1200" dirty="0" err="1" smtClean="0">
                <a:solidFill>
                  <a:schemeClr val="tx1"/>
                </a:solidFill>
                <a:effectLst/>
                <a:latin typeface="+mn-lt"/>
                <a:ea typeface="+mn-ea"/>
                <a:cs typeface="+mn-cs"/>
              </a:rPr>
              <a:t>Istituto</a:t>
            </a:r>
            <a:r>
              <a:rPr lang="en-GB" sz="1200" kern="1200" dirty="0" smtClean="0">
                <a:solidFill>
                  <a:schemeClr val="tx1"/>
                </a:solidFill>
                <a:effectLst/>
                <a:latin typeface="+mn-lt"/>
                <a:ea typeface="+mn-ea"/>
                <a:cs typeface="+mn-cs"/>
              </a:rPr>
              <a:t>. </a:t>
            </a:r>
          </a:p>
          <a:p>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I was sent to the 7th floor where, in the rarefied </a:t>
            </a:r>
            <a:r>
              <a:rPr lang="en-GB" sz="1200" b="1" kern="1200" dirty="0" smtClean="0">
                <a:solidFill>
                  <a:schemeClr val="tx1"/>
                </a:solidFill>
                <a:effectLst/>
                <a:latin typeface="+mn-lt"/>
                <a:ea typeface="+mn-ea"/>
                <a:cs typeface="+mn-cs"/>
              </a:rPr>
              <a:t>atmosphere NEXT</a:t>
            </a:r>
            <a:r>
              <a:rPr lang="en-GB" sz="1200" b="1" kern="1200" baseline="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o</a:t>
            </a:r>
            <a:r>
              <a:rPr lang="en-GB" sz="1200" kern="1200" dirty="0" smtClean="0">
                <a:solidFill>
                  <a:schemeClr val="tx1"/>
                </a:solidFill>
                <a:effectLst/>
                <a:latin typeface="+mn-lt"/>
                <a:ea typeface="+mn-ea"/>
                <a:cs typeface="+mn-cs"/>
              </a:rPr>
              <a:t>f the place that housed the </a:t>
            </a:r>
            <a:r>
              <a:rPr lang="en-GB" sz="1200" kern="1200" dirty="0" err="1" smtClean="0">
                <a:solidFill>
                  <a:schemeClr val="tx1"/>
                </a:solidFill>
                <a:effectLst/>
                <a:latin typeface="+mn-lt"/>
                <a:ea typeface="+mn-ea"/>
                <a:cs typeface="+mn-cs"/>
              </a:rPr>
              <a:t>Cockroft</a:t>
            </a:r>
            <a:r>
              <a:rPr lang="en-GB" sz="1200" kern="1200" dirty="0" smtClean="0">
                <a:solidFill>
                  <a:schemeClr val="tx1"/>
                </a:solidFill>
                <a:effectLst/>
                <a:latin typeface="+mn-lt"/>
                <a:ea typeface="+mn-ea"/>
                <a:cs typeface="+mn-cs"/>
              </a:rPr>
              <a:t>-Walton accelerator by Fermi, I asked </a:t>
            </a:r>
            <a:r>
              <a:rPr lang="en-GB" sz="1200" b="1" kern="1200" dirty="0" smtClean="0">
                <a:solidFill>
                  <a:schemeClr val="tx1"/>
                </a:solidFill>
                <a:effectLst/>
                <a:latin typeface="+mn-lt"/>
                <a:ea typeface="+mn-ea"/>
                <a:cs typeface="+mn-cs"/>
              </a:rPr>
              <a:t>Ugo NEXT for </a:t>
            </a:r>
            <a:r>
              <a:rPr lang="en-GB" sz="1200" kern="1200" dirty="0" smtClean="0">
                <a:solidFill>
                  <a:schemeClr val="tx1"/>
                </a:solidFill>
                <a:effectLst/>
                <a:latin typeface="+mn-lt"/>
                <a:ea typeface="+mn-ea"/>
                <a:cs typeface="+mn-cs"/>
              </a:rPr>
              <a:t>a thesis in nuclear physics.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The answer was: </a:t>
            </a:r>
            <a:r>
              <a:rPr lang="en-GB" sz="1200" i="1" kern="1200" dirty="0" smtClean="0">
                <a:solidFill>
                  <a:schemeClr val="tx1"/>
                </a:solidFill>
                <a:effectLst/>
                <a:latin typeface="+mn-lt"/>
                <a:ea typeface="+mn-ea"/>
                <a:cs typeface="+mn-cs"/>
              </a:rPr>
              <a:t>I could suggest a subject, but a young person should embark on new paths such as the quasi-elastic scattering </a:t>
            </a:r>
            <a:r>
              <a:rPr lang="en-GB" sz="1200" i="1" kern="1200" dirty="0" smtClean="0">
                <a:solidFill>
                  <a:schemeClr val="tx1"/>
                </a:solidFill>
                <a:effectLst/>
                <a:latin typeface="+mn-lt"/>
                <a:ea typeface="+mn-ea"/>
                <a:cs typeface="+mn-cs"/>
              </a:rPr>
              <a:t>on atoms </a:t>
            </a:r>
            <a:r>
              <a:rPr lang="en-GB" sz="1200" i="1" kern="1200" dirty="0" smtClean="0">
                <a:solidFill>
                  <a:schemeClr val="tx1"/>
                </a:solidFill>
                <a:effectLst/>
                <a:latin typeface="+mn-lt"/>
                <a:ea typeface="+mn-ea"/>
                <a:cs typeface="+mn-cs"/>
              </a:rPr>
              <a:t>or aggregates of atoms. </a:t>
            </a:r>
            <a:br>
              <a:rPr lang="en-GB" sz="1200" i="1" kern="1200" dirty="0" smtClean="0">
                <a:solidFill>
                  <a:schemeClr val="tx1"/>
                </a:solidFill>
                <a:effectLst/>
                <a:latin typeface="+mn-lt"/>
                <a:ea typeface="+mn-ea"/>
                <a:cs typeface="+mn-cs"/>
              </a:rPr>
            </a:br>
            <a:r>
              <a:rPr lang="en-GB" sz="1200" i="1" kern="1200" dirty="0" smtClean="0">
                <a:solidFill>
                  <a:schemeClr val="tx1"/>
                </a:solidFill>
                <a:effectLst/>
                <a:latin typeface="+mn-lt"/>
                <a:ea typeface="+mn-ea"/>
                <a:cs typeface="+mn-cs"/>
              </a:rPr>
              <a:t>There is much to learn in this new field</a:t>
            </a:r>
            <a:r>
              <a:rPr lang="en-GB" sz="1200" kern="1200" dirty="0" smtClean="0">
                <a:solidFill>
                  <a:schemeClr val="tx1"/>
                </a:solidFill>
                <a:effectLst/>
                <a:latin typeface="+mn-lt"/>
                <a:ea typeface="+mn-ea"/>
                <a:cs typeface="+mn-cs"/>
              </a:rPr>
              <a:t>.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He was convinced of that because his original electron quasi elastic collision on nuclei (</a:t>
            </a:r>
            <a:r>
              <a:rPr lang="en-GB" sz="1200" kern="1200" dirty="0" err="1" smtClean="0">
                <a:solidFill>
                  <a:schemeClr val="tx1"/>
                </a:solidFill>
                <a:effectLst/>
                <a:latin typeface="+mn-lt"/>
                <a:ea typeface="+mn-ea"/>
                <a:cs typeface="+mn-cs"/>
              </a:rPr>
              <a:t>e,e’p</a:t>
            </a:r>
            <a:r>
              <a:rPr lang="en-GB" sz="1200" kern="1200" dirty="0" smtClean="0">
                <a:solidFill>
                  <a:schemeClr val="tx1"/>
                </a:solidFill>
                <a:effectLst/>
                <a:latin typeface="+mn-lt"/>
                <a:ea typeface="+mn-ea"/>
                <a:cs typeface="+mn-cs"/>
              </a:rPr>
              <a:t>) and on atoms (e,2e) had reached already international fame.   </a:t>
            </a:r>
          </a:p>
          <a:p>
            <a:endParaRPr lang="en-GB" dirty="0"/>
          </a:p>
        </p:txBody>
      </p:sp>
      <p:sp>
        <p:nvSpPr>
          <p:cNvPr id="4" name="Segnaposto numero diapositiva 3"/>
          <p:cNvSpPr>
            <a:spLocks noGrp="1"/>
          </p:cNvSpPr>
          <p:nvPr>
            <p:ph type="sldNum" sz="quarter" idx="10"/>
          </p:nvPr>
        </p:nvSpPr>
        <p:spPr/>
        <p:txBody>
          <a:bodyPr/>
          <a:lstStyle/>
          <a:p>
            <a:fld id="{8175A8A4-7978-4218-BB45-4AB6AB4C6AD0}" type="slidenum">
              <a:rPr lang="en-GB" smtClean="0"/>
              <a:t>2</a:t>
            </a:fld>
            <a:endParaRPr lang="en-GB"/>
          </a:p>
        </p:txBody>
      </p:sp>
    </p:spTree>
    <p:extLst>
      <p:ext uri="{BB962C8B-B14F-4D97-AF65-F5344CB8AC3E}">
        <p14:creationId xmlns:p14="http://schemas.microsoft.com/office/powerpoint/2010/main" val="23205366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sz="1200" kern="1200" dirty="0" smtClean="0">
                <a:solidFill>
                  <a:schemeClr val="tx1"/>
                </a:solidFill>
                <a:effectLst/>
                <a:latin typeface="+mn-lt"/>
                <a:ea typeface="+mn-ea"/>
                <a:cs typeface="+mn-cs"/>
              </a:rPr>
              <a:t>More than anything else, it was his unified view of electron-matter interaction to determine his certainty.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His broad view is well summarized in a figure of the ECFA Report produced by a committee he chaired in 1980.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three graphs highlight an electron energy transfer mechanism (transferred energy on the x-axis and probability on the y) similar in </a:t>
            </a:r>
            <a:r>
              <a:rPr lang="en-GB" sz="1200" b="1" kern="1200" dirty="0" smtClean="0">
                <a:solidFill>
                  <a:schemeClr val="tx1"/>
                </a:solidFill>
                <a:effectLst/>
                <a:latin typeface="+mn-lt"/>
                <a:ea typeface="+mn-ea"/>
                <a:cs typeface="+mn-cs"/>
              </a:rPr>
              <a:t>atoms</a:t>
            </a:r>
            <a:r>
              <a:rPr lang="en-GB" sz="1200" kern="120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nuclei</a:t>
            </a:r>
            <a:r>
              <a:rPr lang="en-GB" sz="1200" kern="120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and hadrons</a:t>
            </a:r>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In particular, </a:t>
            </a:r>
            <a:r>
              <a:rPr lang="en-GB" sz="1200" b="1" kern="1200" dirty="0" smtClean="0">
                <a:solidFill>
                  <a:schemeClr val="tx1"/>
                </a:solidFill>
                <a:effectLst/>
                <a:latin typeface="+mn-lt"/>
                <a:ea typeface="+mn-ea"/>
                <a:cs typeface="+mn-cs"/>
              </a:rPr>
              <a:t>they share an energy </a:t>
            </a:r>
            <a:r>
              <a:rPr lang="en-GB" sz="1200" kern="1200" dirty="0" smtClean="0">
                <a:solidFill>
                  <a:schemeClr val="tx1"/>
                </a:solidFill>
                <a:effectLst/>
                <a:latin typeface="+mn-lt"/>
                <a:ea typeface="+mn-ea"/>
                <a:cs typeface="+mn-cs"/>
              </a:rPr>
              <a:t>transfer channel al large energy and momentum transfer, defined as quasi-free, that has been the guiding thread of Ugo’s activity in the decade </a:t>
            </a:r>
            <a:r>
              <a:rPr lang="en-GB" sz="1200" b="1" kern="1200" dirty="0" smtClean="0">
                <a:solidFill>
                  <a:schemeClr val="tx1"/>
                </a:solidFill>
                <a:effectLst/>
                <a:latin typeface="+mn-lt"/>
                <a:ea typeface="+mn-ea"/>
                <a:cs typeface="+mn-cs"/>
              </a:rPr>
              <a:t>1962-1972</a:t>
            </a:r>
            <a:r>
              <a:rPr lang="en-GB" sz="1200" kern="1200" dirty="0" smtClean="0">
                <a:solidFill>
                  <a:schemeClr val="tx1"/>
                </a:solidFill>
                <a:effectLst/>
                <a:latin typeface="+mn-lt"/>
                <a:ea typeface="+mn-ea"/>
                <a:cs typeface="+mn-cs"/>
              </a:rPr>
              <a:t>. </a:t>
            </a:r>
          </a:p>
          <a:p>
            <a:endParaRPr lang="it-IT" baseline="0" dirty="0" smtClean="0"/>
          </a:p>
        </p:txBody>
      </p:sp>
      <p:sp>
        <p:nvSpPr>
          <p:cNvPr id="4" name="Segnaposto numero diapositiva 3"/>
          <p:cNvSpPr>
            <a:spLocks noGrp="1"/>
          </p:cNvSpPr>
          <p:nvPr>
            <p:ph type="sldNum" sz="quarter" idx="10"/>
          </p:nvPr>
        </p:nvSpPr>
        <p:spPr/>
        <p:txBody>
          <a:bodyPr/>
          <a:lstStyle/>
          <a:p>
            <a:fld id="{8175A8A4-7978-4218-BB45-4AB6AB4C6AD0}" type="slidenum">
              <a:rPr lang="en-GB" smtClean="0"/>
              <a:t>3</a:t>
            </a:fld>
            <a:endParaRPr lang="en-GB"/>
          </a:p>
        </p:txBody>
      </p:sp>
    </p:spTree>
    <p:extLst>
      <p:ext uri="{BB962C8B-B14F-4D97-AF65-F5344CB8AC3E}">
        <p14:creationId xmlns:p14="http://schemas.microsoft.com/office/powerpoint/2010/main" val="2993223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sz="1200" kern="1200" dirty="0" smtClean="0">
                <a:solidFill>
                  <a:schemeClr val="tx1"/>
                </a:solidFill>
                <a:effectLst/>
                <a:latin typeface="+mn-lt"/>
                <a:ea typeface="+mn-ea"/>
                <a:cs typeface="+mn-cs"/>
              </a:rPr>
              <a:t>The key feature of the quasi-elastic channel is an impact localized in a radius shorter than the inter-particle distance.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It implies that </a:t>
            </a:r>
            <a:r>
              <a:rPr lang="en-GB" sz="1200" b="1" kern="1200" dirty="0" smtClean="0">
                <a:solidFill>
                  <a:schemeClr val="tx1"/>
                </a:solidFill>
                <a:effectLst/>
                <a:latin typeface="+mn-lt"/>
                <a:ea typeface="+mn-ea"/>
                <a:cs typeface="+mn-cs"/>
              </a:rPr>
              <a:t>one proton </a:t>
            </a:r>
            <a:r>
              <a:rPr lang="en-GB" sz="1200" kern="1200" dirty="0" smtClean="0">
                <a:solidFill>
                  <a:schemeClr val="tx1"/>
                </a:solidFill>
                <a:effectLst/>
                <a:latin typeface="+mn-lt"/>
                <a:ea typeface="+mn-ea"/>
                <a:cs typeface="+mn-cs"/>
              </a:rPr>
              <a:t>of the target nucleus takes all energy and momentum transferred by the incoming particle while the remainder is frozen in its previous configuration.</a:t>
            </a:r>
            <a:r>
              <a:rPr lang="en-GB" sz="1200" b="1" kern="1200" dirty="0" smtClean="0">
                <a:solidFill>
                  <a:schemeClr val="tx1"/>
                </a:solidFill>
                <a:effectLst/>
                <a:latin typeface="+mn-lt"/>
                <a:ea typeface="+mn-ea"/>
                <a:cs typeface="+mn-cs"/>
              </a:rPr>
              <a:t> NEXT</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According to the </a:t>
            </a:r>
            <a:r>
              <a:rPr lang="en-GB" sz="1200" b="1" kern="1200" dirty="0" smtClean="0">
                <a:solidFill>
                  <a:schemeClr val="tx1"/>
                </a:solidFill>
                <a:effectLst/>
                <a:latin typeface="+mn-lt"/>
                <a:ea typeface="+mn-ea"/>
                <a:cs typeface="+mn-cs"/>
              </a:rPr>
              <a:t>Shell Model, </a:t>
            </a:r>
            <a:r>
              <a:rPr lang="en-GB" sz="1200" kern="1200" dirty="0" smtClean="0">
                <a:solidFill>
                  <a:schemeClr val="tx1"/>
                </a:solidFill>
                <a:effectLst/>
                <a:latin typeface="+mn-lt"/>
                <a:ea typeface="+mn-ea"/>
                <a:cs typeface="+mn-cs"/>
              </a:rPr>
              <a:t>in the ground state nucleons occupy the lowest energy levels with characteristic Binding Energy and Momentum Distribution.</a:t>
            </a:r>
            <a:r>
              <a:rPr lang="en-GB" sz="1200" b="1" kern="1200" dirty="0" smtClean="0">
                <a:solidFill>
                  <a:schemeClr val="tx1"/>
                </a:solidFill>
                <a:effectLst/>
                <a:latin typeface="+mn-lt"/>
                <a:ea typeface="+mn-ea"/>
                <a:cs typeface="+mn-cs"/>
              </a:rPr>
              <a:t> NEXT</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Let’s take boron.</a:t>
            </a:r>
            <a:r>
              <a:rPr lang="en-GB" sz="1200" b="1" kern="1200" dirty="0" smtClean="0">
                <a:solidFill>
                  <a:schemeClr val="tx1"/>
                </a:solidFill>
                <a:effectLst/>
                <a:latin typeface="+mn-lt"/>
                <a:ea typeface="+mn-ea"/>
                <a:cs typeface="+mn-cs"/>
              </a:rPr>
              <a:t> NEXT</a:t>
            </a:r>
            <a:r>
              <a:rPr lang="en-GB" sz="1200" kern="1200" dirty="0" smtClean="0">
                <a:solidFill>
                  <a:schemeClr val="tx1"/>
                </a:solidFill>
                <a:effectLst/>
                <a:latin typeface="+mn-lt"/>
                <a:ea typeface="+mn-ea"/>
                <a:cs typeface="+mn-cs"/>
              </a:rPr>
              <a:t> Two different Binding Energy and Momentum Distributions should be measured for 1s and 1p.</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If SM is not merely a mathematical model, BE and MD should be observable</a:t>
            </a:r>
            <a:r>
              <a:rPr lang="en-GB" sz="1200" kern="1200" baseline="0" dirty="0" smtClean="0">
                <a:solidFill>
                  <a:schemeClr val="tx1"/>
                </a:solidFill>
                <a:effectLst/>
                <a:latin typeface="+mn-lt"/>
                <a:ea typeface="+mn-ea"/>
                <a:cs typeface="+mn-cs"/>
              </a:rPr>
              <a:t> i</a:t>
            </a:r>
            <a:r>
              <a:rPr lang="en-GB" sz="1200" kern="1200" dirty="0" smtClean="0">
                <a:solidFill>
                  <a:schemeClr val="tx1"/>
                </a:solidFill>
                <a:effectLst/>
                <a:latin typeface="+mn-lt"/>
                <a:ea typeface="+mn-ea"/>
                <a:cs typeface="+mn-cs"/>
              </a:rPr>
              <a:t>n a quasi-free scattering</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Processes initiated by proton (p,2p) were largely applied in the early ‘60.</a:t>
            </a:r>
            <a:endParaRPr lang="en-GB" sz="12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8175A8A4-7978-4218-BB45-4AB6AB4C6AD0}" type="slidenum">
              <a:rPr lang="en-GB" smtClean="0"/>
              <a:t>4</a:t>
            </a:fld>
            <a:endParaRPr lang="en-GB"/>
          </a:p>
        </p:txBody>
      </p:sp>
    </p:spTree>
    <p:extLst>
      <p:ext uri="{BB962C8B-B14F-4D97-AF65-F5344CB8AC3E}">
        <p14:creationId xmlns:p14="http://schemas.microsoft.com/office/powerpoint/2010/main" val="20928605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sz="1200" kern="1200" dirty="0" smtClean="0">
                <a:solidFill>
                  <a:schemeClr val="tx1"/>
                </a:solidFill>
                <a:effectLst/>
                <a:latin typeface="+mn-lt"/>
                <a:ea typeface="+mn-ea"/>
                <a:cs typeface="+mn-cs"/>
              </a:rPr>
              <a:t>In a (p,2p) experiment, as in any quasi-elastic collision, the full kinematics is determined,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it implies to detect in coincidence the particle pair and to measure their kinetic energy and ejection angle.</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Energy and momentum conservation allows to determine Binding energy and proper momentum of the proton.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In spite of the success of these experiments, the strength of the proton-proton </a:t>
            </a:r>
            <a:r>
              <a:rPr lang="en-GB" sz="1200" b="1" kern="1200" dirty="0" smtClean="0">
                <a:solidFill>
                  <a:schemeClr val="tx1"/>
                </a:solidFill>
                <a:effectLst/>
                <a:latin typeface="+mn-lt"/>
                <a:ea typeface="+mn-ea"/>
                <a:cs typeface="+mn-cs"/>
              </a:rPr>
              <a:t>nuclear interaction</a:t>
            </a:r>
            <a:r>
              <a:rPr lang="en-GB" sz="1200" kern="1200" dirty="0" smtClean="0">
                <a:solidFill>
                  <a:schemeClr val="tx1"/>
                </a:solidFill>
                <a:effectLst/>
                <a:latin typeface="+mn-lt"/>
                <a:ea typeface="+mn-ea"/>
                <a:cs typeface="+mn-cs"/>
              </a:rPr>
              <a:t> and the consequent multiple interactions with the target made their interpretation not straightforward.</a:t>
            </a:r>
            <a:endParaRPr lang="en-GB" sz="12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8175A8A4-7978-4218-BB45-4AB6AB4C6AD0}" type="slidenum">
              <a:rPr lang="en-GB" smtClean="0"/>
              <a:t>5</a:t>
            </a:fld>
            <a:endParaRPr lang="en-GB"/>
          </a:p>
        </p:txBody>
      </p:sp>
    </p:spTree>
    <p:extLst>
      <p:ext uri="{BB962C8B-B14F-4D97-AF65-F5344CB8AC3E}">
        <p14:creationId xmlns:p14="http://schemas.microsoft.com/office/powerpoint/2010/main" val="1232788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sz="1200" kern="1200" dirty="0" smtClean="0">
                <a:solidFill>
                  <a:schemeClr val="tx1"/>
                </a:solidFill>
                <a:effectLst/>
                <a:latin typeface="+mn-lt"/>
                <a:ea typeface="+mn-ea"/>
                <a:cs typeface="+mn-cs"/>
              </a:rPr>
              <a:t>In 1962, Ugo accompanied the Swedish physicist Erikson to visit the </a:t>
            </a:r>
            <a:r>
              <a:rPr lang="en-GB" sz="1200" kern="1200" dirty="0" err="1" smtClean="0">
                <a:solidFill>
                  <a:schemeClr val="tx1"/>
                </a:solidFill>
                <a:effectLst/>
                <a:latin typeface="+mn-lt"/>
                <a:ea typeface="+mn-ea"/>
                <a:cs typeface="+mn-cs"/>
              </a:rPr>
              <a:t>Frascati</a:t>
            </a:r>
            <a:r>
              <a:rPr lang="en-GB"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electro synchrotron</a:t>
            </a:r>
            <a:r>
              <a:rPr lang="en-GB" sz="1200" kern="1200" dirty="0" smtClean="0">
                <a:solidFill>
                  <a:schemeClr val="tx1"/>
                </a:solidFill>
                <a:effectLst/>
                <a:latin typeface="+mn-lt"/>
                <a:ea typeface="+mn-ea"/>
                <a:cs typeface="+mn-cs"/>
              </a:rPr>
              <a:t>, and learned that two Brazilian (Jacob &amp;Maris) physicists had proposed the (e, </a:t>
            </a:r>
            <a:r>
              <a:rPr lang="en-GB" sz="1200" kern="1200" dirty="0" err="1" smtClean="0">
                <a:solidFill>
                  <a:schemeClr val="tx1"/>
                </a:solidFill>
                <a:effectLst/>
                <a:latin typeface="+mn-lt"/>
                <a:ea typeface="+mn-ea"/>
                <a:cs typeface="+mn-cs"/>
              </a:rPr>
              <a:t>e'p</a:t>
            </a:r>
            <a:r>
              <a:rPr lang="en-GB" sz="1200" kern="1200" dirty="0" smtClean="0">
                <a:solidFill>
                  <a:schemeClr val="tx1"/>
                </a:solidFill>
                <a:effectLst/>
                <a:latin typeface="+mn-lt"/>
                <a:ea typeface="+mn-ea"/>
                <a:cs typeface="+mn-cs"/>
              </a:rPr>
              <a:t>), reaction, analogous to (p, 2p) but originated by an electron.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weaker electron-proton </a:t>
            </a:r>
            <a:r>
              <a:rPr lang="en-GB" sz="1200" b="1" kern="1200" dirty="0" smtClean="0">
                <a:solidFill>
                  <a:schemeClr val="tx1"/>
                </a:solidFill>
                <a:effectLst/>
                <a:latin typeface="+mn-lt"/>
                <a:ea typeface="+mn-ea"/>
                <a:cs typeface="+mn-cs"/>
              </a:rPr>
              <a:t>electromagnetic interaction</a:t>
            </a:r>
            <a:r>
              <a:rPr lang="en-GB" sz="1200" kern="1200" dirty="0" smtClean="0">
                <a:solidFill>
                  <a:schemeClr val="tx1"/>
                </a:solidFill>
                <a:effectLst/>
                <a:latin typeface="+mn-lt"/>
                <a:ea typeface="+mn-ea"/>
                <a:cs typeface="+mn-cs"/>
              </a:rPr>
              <a:t> would have made interpretation more straightforward.</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Ugo did not spend much time realising the (</a:t>
            </a:r>
            <a:r>
              <a:rPr lang="en-GB" sz="1200" kern="1200" dirty="0" err="1" smtClean="0">
                <a:solidFill>
                  <a:schemeClr val="tx1"/>
                </a:solidFill>
                <a:effectLst/>
                <a:latin typeface="+mn-lt"/>
                <a:ea typeface="+mn-ea"/>
                <a:cs typeface="+mn-cs"/>
              </a:rPr>
              <a:t>e,e’p</a:t>
            </a:r>
            <a:r>
              <a:rPr lang="en-GB" sz="1200" kern="1200" dirty="0" smtClean="0">
                <a:solidFill>
                  <a:schemeClr val="tx1"/>
                </a:solidFill>
                <a:effectLst/>
                <a:latin typeface="+mn-lt"/>
                <a:ea typeface="+mn-ea"/>
                <a:cs typeface="+mn-cs"/>
              </a:rPr>
              <a:t>) potentialities and successfully proposed to </a:t>
            </a:r>
            <a:r>
              <a:rPr lang="en-GB" sz="1200" kern="1200" dirty="0" err="1" smtClean="0">
                <a:solidFill>
                  <a:schemeClr val="tx1"/>
                </a:solidFill>
                <a:effectLst/>
                <a:latin typeface="+mn-lt"/>
                <a:ea typeface="+mn-ea"/>
                <a:cs typeface="+mn-cs"/>
              </a:rPr>
              <a:t>Ageno</a:t>
            </a:r>
            <a:r>
              <a:rPr lang="en-GB" sz="1200" kern="1200" dirty="0" smtClean="0">
                <a:solidFill>
                  <a:schemeClr val="tx1"/>
                </a:solidFill>
                <a:effectLst/>
                <a:latin typeface="+mn-lt"/>
                <a:ea typeface="+mn-ea"/>
                <a:cs typeface="+mn-cs"/>
              </a:rPr>
              <a:t>, then director of the </a:t>
            </a:r>
            <a:r>
              <a:rPr lang="en-GB" sz="1200" kern="1200" dirty="0" err="1" smtClean="0">
                <a:solidFill>
                  <a:schemeClr val="tx1"/>
                </a:solidFill>
                <a:effectLst/>
                <a:latin typeface="+mn-lt"/>
                <a:ea typeface="+mn-ea"/>
                <a:cs typeface="+mn-cs"/>
              </a:rPr>
              <a:t>Laboratorio</a:t>
            </a:r>
            <a:r>
              <a:rPr lang="en-GB" sz="1200" kern="1200" dirty="0" smtClean="0">
                <a:solidFill>
                  <a:schemeClr val="tx1"/>
                </a:solidFill>
                <a:effectLst/>
                <a:latin typeface="+mn-lt"/>
                <a:ea typeface="+mn-ea"/>
                <a:cs typeface="+mn-cs"/>
              </a:rPr>
              <a:t> di </a:t>
            </a:r>
            <a:r>
              <a:rPr lang="en-GB" sz="1200" kern="1200" dirty="0" err="1" smtClean="0">
                <a:solidFill>
                  <a:schemeClr val="tx1"/>
                </a:solidFill>
                <a:effectLst/>
                <a:latin typeface="+mn-lt"/>
                <a:ea typeface="+mn-ea"/>
                <a:cs typeface="+mn-cs"/>
              </a:rPr>
              <a:t>Fisica</a:t>
            </a:r>
            <a:r>
              <a:rPr lang="en-GB" sz="1200" kern="1200" dirty="0" smtClean="0">
                <a:solidFill>
                  <a:schemeClr val="tx1"/>
                </a:solidFill>
                <a:effectLst/>
                <a:latin typeface="+mn-lt"/>
                <a:ea typeface="+mn-ea"/>
                <a:cs typeface="+mn-cs"/>
              </a:rPr>
              <a:t>, to develop, in Rome and </a:t>
            </a:r>
            <a:r>
              <a:rPr lang="en-GB" sz="1200" kern="1200" dirty="0" err="1" smtClean="0">
                <a:solidFill>
                  <a:schemeClr val="tx1"/>
                </a:solidFill>
                <a:effectLst/>
                <a:latin typeface="+mn-lt"/>
                <a:ea typeface="+mn-ea"/>
                <a:cs typeface="+mn-cs"/>
              </a:rPr>
              <a:t>Frascati</a:t>
            </a:r>
            <a:r>
              <a:rPr lang="en-GB" sz="1200" kern="1200" dirty="0" smtClean="0">
                <a:solidFill>
                  <a:schemeClr val="tx1"/>
                </a:solidFill>
                <a:effectLst/>
                <a:latin typeface="+mn-lt"/>
                <a:ea typeface="+mn-ea"/>
                <a:cs typeface="+mn-cs"/>
              </a:rPr>
              <a:t>, such an experiment that had never been attempted before.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He established a research group with the members of </a:t>
            </a:r>
            <a:r>
              <a:rPr lang="en-GB" sz="1200" kern="1200" dirty="0" err="1" smtClean="0">
                <a:solidFill>
                  <a:schemeClr val="tx1"/>
                </a:solidFill>
                <a:effectLst/>
                <a:latin typeface="+mn-lt"/>
                <a:ea typeface="+mn-ea"/>
                <a:cs typeface="+mn-cs"/>
              </a:rPr>
              <a:t>Reparto</a:t>
            </a:r>
            <a:r>
              <a:rPr lang="en-GB" sz="1200" kern="1200" dirty="0" smtClean="0">
                <a:solidFill>
                  <a:schemeClr val="tx1"/>
                </a:solidFill>
                <a:effectLst/>
                <a:latin typeface="+mn-lt"/>
                <a:ea typeface="+mn-ea"/>
                <a:cs typeface="+mn-cs"/>
              </a:rPr>
              <a:t> di </a:t>
            </a:r>
            <a:r>
              <a:rPr lang="en-GB" sz="1200" kern="1200" dirty="0" err="1" smtClean="0">
                <a:solidFill>
                  <a:schemeClr val="tx1"/>
                </a:solidFill>
                <a:effectLst/>
                <a:latin typeface="+mn-lt"/>
                <a:ea typeface="+mn-ea"/>
                <a:cs typeface="+mn-cs"/>
              </a:rPr>
              <a:t>Fisica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delle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Alte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Energie</a:t>
            </a:r>
            <a:r>
              <a:rPr lang="en-GB" sz="1200" kern="1200" dirty="0" smtClean="0">
                <a:solidFill>
                  <a:schemeClr val="tx1"/>
                </a:solidFill>
                <a:effectLst/>
                <a:latin typeface="+mn-lt"/>
                <a:ea typeface="+mn-ea"/>
                <a:cs typeface="+mn-cs"/>
              </a:rPr>
              <a:t> led by </a:t>
            </a:r>
            <a:r>
              <a:rPr lang="en-GB" sz="1200" kern="1200" dirty="0" err="1" smtClean="0">
                <a:solidFill>
                  <a:schemeClr val="tx1"/>
                </a:solidFill>
                <a:effectLst/>
                <a:latin typeface="+mn-lt"/>
                <a:ea typeface="+mn-ea"/>
                <a:cs typeface="+mn-cs"/>
              </a:rPr>
              <a:t>Cortellessa</a:t>
            </a:r>
            <a:r>
              <a:rPr lang="en-GB" sz="1200" kern="1200" dirty="0" smtClean="0">
                <a:solidFill>
                  <a:schemeClr val="tx1"/>
                </a:solidFill>
                <a:effectLst/>
                <a:latin typeface="+mn-lt"/>
                <a:ea typeface="+mn-ea"/>
                <a:cs typeface="+mn-cs"/>
              </a:rPr>
              <a:t>.</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winning </a:t>
            </a:r>
            <a:r>
              <a:rPr lang="en-GB" sz="1200" kern="1200" dirty="0" err="1" smtClean="0">
                <a:solidFill>
                  <a:schemeClr val="tx1"/>
                </a:solidFill>
                <a:effectLst/>
                <a:latin typeface="+mn-lt"/>
                <a:ea typeface="+mn-ea"/>
                <a:cs typeface="+mn-cs"/>
              </a:rPr>
              <a:t>idea</a:t>
            </a:r>
            <a:r>
              <a:rPr lang="en-GB" sz="1200" b="1" kern="1200" dirty="0" err="1" smtClean="0">
                <a:solidFill>
                  <a:schemeClr val="tx1"/>
                </a:solidFill>
                <a:effectLst/>
                <a:latin typeface="+mn-lt"/>
                <a:ea typeface="+mn-ea"/>
                <a:cs typeface="+mn-cs"/>
              </a:rPr>
              <a:t>NEXT</a:t>
            </a:r>
            <a:r>
              <a:rPr lang="en-GB" sz="1200" kern="1200" dirty="0" smtClean="0">
                <a:solidFill>
                  <a:schemeClr val="tx1"/>
                </a:solidFill>
                <a:effectLst/>
                <a:latin typeface="+mn-lt"/>
                <a:ea typeface="+mn-ea"/>
                <a:cs typeface="+mn-cs"/>
              </a:rPr>
              <a:t> it was to exploit the longer duty cycle of the synchrotron and to insert the target in the inner circulating beam of electrons </a:t>
            </a:r>
            <a:r>
              <a:rPr lang="en-GB" sz="1200" b="1" kern="1200" dirty="0" smtClean="0">
                <a:solidFill>
                  <a:schemeClr val="tx1"/>
                </a:solidFill>
                <a:effectLst/>
                <a:latin typeface="+mn-lt"/>
                <a:ea typeface="+mn-ea"/>
                <a:cs typeface="+mn-cs"/>
              </a:rPr>
              <a:t>NEXT</a:t>
            </a:r>
            <a:endParaRPr lang="en-GB" dirty="0"/>
          </a:p>
        </p:txBody>
      </p:sp>
      <p:sp>
        <p:nvSpPr>
          <p:cNvPr id="4" name="Segnaposto numero diapositiva 3"/>
          <p:cNvSpPr>
            <a:spLocks noGrp="1"/>
          </p:cNvSpPr>
          <p:nvPr>
            <p:ph type="sldNum" sz="quarter" idx="10"/>
          </p:nvPr>
        </p:nvSpPr>
        <p:spPr/>
        <p:txBody>
          <a:bodyPr/>
          <a:lstStyle/>
          <a:p>
            <a:fld id="{8175A8A4-7978-4218-BB45-4AB6AB4C6AD0}" type="slidenum">
              <a:rPr lang="en-GB" smtClean="0"/>
              <a:t>6</a:t>
            </a:fld>
            <a:endParaRPr lang="en-GB"/>
          </a:p>
        </p:txBody>
      </p:sp>
    </p:spTree>
    <p:extLst>
      <p:ext uri="{BB962C8B-B14F-4D97-AF65-F5344CB8AC3E}">
        <p14:creationId xmlns:p14="http://schemas.microsoft.com/office/powerpoint/2010/main" val="42382152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Segnaposto note 2"/>
              <p:cNvSpPr>
                <a:spLocks noGrp="1"/>
              </p:cNvSpPr>
              <p:nvPr>
                <p:ph type="body" idx="1"/>
              </p:nvPr>
            </p:nvSpPr>
            <p:spPr/>
            <p:txBody>
              <a:bodyPr/>
              <a:lstStyle/>
              <a:p>
                <a:r>
                  <a:rPr lang="en-GB" sz="1200" kern="1200" dirty="0" smtClean="0">
                    <a:solidFill>
                      <a:schemeClr val="tx1"/>
                    </a:solidFill>
                    <a:effectLst/>
                    <a:latin typeface="+mn-lt"/>
                    <a:ea typeface="+mn-ea"/>
                    <a:cs typeface="+mn-cs"/>
                  </a:rPr>
                  <a:t>In</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1964 he published the first (</a:t>
                </a:r>
                <a:r>
                  <a:rPr lang="en-GB" sz="1200" kern="1200" dirty="0" err="1" smtClean="0">
                    <a:solidFill>
                      <a:schemeClr val="tx1"/>
                    </a:solidFill>
                    <a:effectLst/>
                    <a:latin typeface="+mn-lt"/>
                    <a:ea typeface="+mn-ea"/>
                    <a:cs typeface="+mn-cs"/>
                  </a:rPr>
                  <a:t>e,e’p</a:t>
                </a:r>
                <a:r>
                  <a:rPr lang="en-GB" sz="1200" kern="1200" dirty="0" smtClean="0">
                    <a:solidFill>
                      <a:schemeClr val="tx1"/>
                    </a:solidFill>
                    <a:effectLst/>
                    <a:latin typeface="+mn-lt"/>
                    <a:ea typeface="+mn-ea"/>
                    <a:cs typeface="+mn-cs"/>
                  </a:rPr>
                  <a:t>) experiment together with the ISS team.</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experiment measured the spectral function (</a:t>
                </a:r>
                <a:r>
                  <a:rPr lang="en-GB" sz="1200" b="1" kern="1200" dirty="0">
                    <a:solidFill>
                      <a:schemeClr val="tx1"/>
                    </a:solidFill>
                    <a:effectLst/>
                    <a:latin typeface="+mn-lt"/>
                    <a:ea typeface="+mn-ea"/>
                    <a:cs typeface="+mn-cs"/>
                  </a:rPr>
                  <a:t>missing energy or </a:t>
                </a:r>
                <a:r>
                  <a:rPr lang="en-GB" sz="1200" kern="1200" dirty="0">
                    <a:solidFill>
                      <a:schemeClr val="tx1"/>
                    </a:solidFill>
                    <a:effectLst/>
                    <a:latin typeface="+mn-lt"/>
                    <a:ea typeface="+mn-ea"/>
                    <a:cs typeface="+mn-cs"/>
                  </a:rPr>
                  <a:t>Binding </a:t>
                </a:r>
                <a:r>
                  <a:rPr lang="en-GB" sz="1200" kern="1200" dirty="0" smtClean="0">
                    <a:solidFill>
                      <a:schemeClr val="tx1"/>
                    </a:solidFill>
                    <a:effectLst/>
                    <a:latin typeface="+mn-lt"/>
                    <a:ea typeface="+mn-ea"/>
                    <a:cs typeface="+mn-cs"/>
                  </a:rPr>
                  <a:t>Energy) </a:t>
                </a:r>
                <a:r>
                  <a:rPr lang="en-GB" sz="1200" kern="1200" dirty="0">
                    <a:solidFill>
                      <a:schemeClr val="tx1"/>
                    </a:solidFill>
                    <a:effectLst/>
                    <a:latin typeface="+mn-lt"/>
                    <a:ea typeface="+mn-ea"/>
                    <a:cs typeface="+mn-cs"/>
                  </a:rPr>
                  <a:t>of the C</a:t>
                </a:r>
                <a:r>
                  <a:rPr lang="en-GB" sz="1200" kern="1200" baseline="30000" dirty="0">
                    <a:solidFill>
                      <a:schemeClr val="tx1"/>
                    </a:solidFill>
                    <a:effectLst/>
                    <a:latin typeface="+mn-lt"/>
                    <a:ea typeface="+mn-ea"/>
                    <a:cs typeface="+mn-cs"/>
                  </a:rPr>
                  <a:t>12</a:t>
                </a:r>
                <a:r>
                  <a:rPr lang="en-GB" sz="1200" kern="1200" dirty="0">
                    <a:solidFill>
                      <a:schemeClr val="tx1"/>
                    </a:solidFill>
                    <a:effectLst/>
                    <a:latin typeface="+mn-lt"/>
                    <a:ea typeface="+mn-ea"/>
                    <a:cs typeface="+mn-cs"/>
                  </a:rPr>
                  <a:t> and Al</a:t>
                </a:r>
                <a:r>
                  <a:rPr lang="en-GB" sz="1200" kern="1200" baseline="30000" dirty="0">
                    <a:solidFill>
                      <a:schemeClr val="tx1"/>
                    </a:solidFill>
                    <a:effectLst/>
                    <a:latin typeface="+mn-lt"/>
                    <a:ea typeface="+mn-ea"/>
                    <a:cs typeface="+mn-cs"/>
                  </a:rPr>
                  <a:t>27</a:t>
                </a:r>
                <a:r>
                  <a:rPr lang="en-GB" sz="1200" kern="1200" dirty="0">
                    <a:solidFill>
                      <a:schemeClr val="tx1"/>
                    </a:solidFill>
                    <a:effectLst/>
                    <a:latin typeface="+mn-lt"/>
                    <a:ea typeface="+mn-ea"/>
                    <a:cs typeface="+mn-cs"/>
                  </a:rPr>
                  <a:t> nuclei. </a:t>
                </a:r>
                <a:r>
                  <a:rPr lang="en-GB" sz="1200" b="1" kern="1200" dirty="0" smtClean="0">
                    <a:solidFill>
                      <a:schemeClr val="tx1"/>
                    </a:solidFill>
                    <a:effectLst/>
                    <a:latin typeface="+mn-lt"/>
                    <a:ea typeface="+mn-ea"/>
                    <a:cs typeface="+mn-cs"/>
                  </a:rPr>
                  <a:t>NEXT</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In </a:t>
                </a:r>
                <a:r>
                  <a:rPr lang="en-GB" sz="1200" kern="1200" dirty="0">
                    <a:solidFill>
                      <a:schemeClr val="tx1"/>
                    </a:solidFill>
                    <a:effectLst/>
                    <a:latin typeface="+mn-lt"/>
                    <a:ea typeface="+mn-ea"/>
                    <a:cs typeface="+mn-cs"/>
                  </a:rPr>
                  <a:t>Al the occupied states are </a:t>
                </a:r>
                <a:r>
                  <a:rPr lang="en-GB" sz="1200" b="1" kern="1200" dirty="0">
                    <a:solidFill>
                      <a:schemeClr val="tx1"/>
                    </a:solidFill>
                    <a:effectLst/>
                    <a:latin typeface="+mn-lt"/>
                    <a:ea typeface="+mn-ea"/>
                    <a:cs typeface="+mn-cs"/>
                  </a:rPr>
                  <a:t>from 1s to 2d. </a:t>
                </a:r>
                <a:r>
                  <a:rPr lang="en-GB" sz="1200" b="1" kern="1200" dirty="0" smtClean="0">
                    <a:solidFill>
                      <a:schemeClr val="tx1"/>
                    </a:solidFill>
                    <a:effectLst/>
                    <a:latin typeface="+mn-lt"/>
                    <a:ea typeface="+mn-ea"/>
                    <a:cs typeface="+mn-cs"/>
                  </a:rPr>
                  <a:t>NEXT</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In </a:t>
                </a:r>
                <a:r>
                  <a:rPr lang="en-GB" sz="1200" kern="1200" dirty="0">
                    <a:solidFill>
                      <a:schemeClr val="tx1"/>
                    </a:solidFill>
                    <a:effectLst/>
                    <a:latin typeface="+mn-lt"/>
                    <a:ea typeface="+mn-ea"/>
                    <a:cs typeface="+mn-cs"/>
                  </a:rPr>
                  <a:t>the spectral function the nucleus shell structure was evident and, contrary to (p,2p) experiments, it was possible to single out, and assign a proper binding energy, to all </a:t>
                </a:r>
                <a:r>
                  <a:rPr lang="en-GB" sz="1200" kern="1200" dirty="0" smtClean="0">
                    <a:solidFill>
                      <a:schemeClr val="tx1"/>
                    </a:solidFill>
                    <a:effectLst/>
                    <a:latin typeface="+mn-lt"/>
                    <a:ea typeface="+mn-ea"/>
                    <a:cs typeface="+mn-cs"/>
                  </a:rPr>
                  <a:t>levels from </a:t>
                </a:r>
                <a:r>
                  <a:rPr lang="en-GB" sz="1200" kern="1200" dirty="0">
                    <a:solidFill>
                      <a:schemeClr val="tx1"/>
                    </a:solidFill>
                    <a:effectLst/>
                    <a:latin typeface="+mn-lt"/>
                    <a:ea typeface="+mn-ea"/>
                    <a:cs typeface="+mn-cs"/>
                  </a:rPr>
                  <a:t>the outermost to the innermost 1s. </a:t>
                </a:r>
                <a:endParaRPr lang="en-GB" sz="1200" kern="1200" dirty="0" smtClean="0">
                  <a:solidFill>
                    <a:schemeClr val="tx1"/>
                  </a:solidFill>
                  <a:effectLst/>
                  <a:latin typeface="+mn-lt"/>
                  <a:ea typeface="+mn-ea"/>
                  <a:cs typeface="+mn-cs"/>
                </a:endParaRPr>
              </a:p>
              <a:p>
                <a:r>
                  <a:rPr lang="it-IT" sz="1200" b="1" kern="1200" dirty="0" smtClean="0">
                    <a:solidFill>
                      <a:schemeClr val="tx1"/>
                    </a:solidFill>
                    <a:effectLst/>
                    <a:latin typeface="+mn-lt"/>
                    <a:ea typeface="+mn-ea"/>
                    <a:cs typeface="+mn-cs"/>
                  </a:rPr>
                  <a:t>NEXT</a:t>
                </a:r>
                <a:endParaRPr lang="en-GB" sz="1200" b="1" kern="1200" dirty="0">
                  <a:solidFill>
                    <a:schemeClr val="tx1"/>
                  </a:solidFill>
                  <a:effectLst/>
                  <a:latin typeface="+mn-lt"/>
                  <a:ea typeface="+mn-ea"/>
                  <a:cs typeface="+mn-cs"/>
                </a:endParaRPr>
              </a:p>
            </p:txBody>
          </p:sp>
        </mc:Choice>
        <mc:Fallback xmlns="">
          <p:sp>
            <p:nvSpPr>
              <p:cNvPr id="3" name="Segnaposto note 2"/>
              <p:cNvSpPr>
                <a:spLocks noGrp="1"/>
              </p:cNvSpPr>
              <p:nvPr>
                <p:ph type="body" idx="1"/>
              </p:nvPr>
            </p:nvSpPr>
            <p:spPr/>
            <p:txBody>
              <a:bodyPr/>
              <a:lstStyle/>
              <a:p>
                <a:r>
                  <a:rPr lang="en-GB" sz="1200" kern="1200" dirty="0" smtClean="0">
                    <a:solidFill>
                      <a:schemeClr val="tx1"/>
                    </a:solidFill>
                    <a:effectLst/>
                    <a:latin typeface="+mn-lt"/>
                    <a:ea typeface="+mn-ea"/>
                    <a:cs typeface="+mn-cs"/>
                  </a:rPr>
                  <a:t>Taking advantage of the technical facilities offered by the </a:t>
                </a:r>
                <a:r>
                  <a:rPr lang="en-GB" sz="1200" kern="1200" dirty="0" err="1" smtClean="0">
                    <a:solidFill>
                      <a:schemeClr val="tx1"/>
                    </a:solidFill>
                    <a:effectLst/>
                    <a:latin typeface="+mn-lt"/>
                    <a:ea typeface="+mn-ea"/>
                    <a:cs typeface="+mn-cs"/>
                  </a:rPr>
                  <a:t>Laboratorio</a:t>
                </a:r>
                <a:r>
                  <a:rPr lang="en-GB" sz="1200" kern="1200" dirty="0" smtClean="0">
                    <a:solidFill>
                      <a:schemeClr val="tx1"/>
                    </a:solidFill>
                    <a:effectLst/>
                    <a:latin typeface="+mn-lt"/>
                    <a:ea typeface="+mn-ea"/>
                    <a:cs typeface="+mn-cs"/>
                  </a:rPr>
                  <a:t> di </a:t>
                </a:r>
                <a:r>
                  <a:rPr lang="en-GB" sz="1200" kern="1200" dirty="0" err="1" smtClean="0">
                    <a:solidFill>
                      <a:schemeClr val="tx1"/>
                    </a:solidFill>
                    <a:effectLst/>
                    <a:latin typeface="+mn-lt"/>
                    <a:ea typeface="+mn-ea"/>
                    <a:cs typeface="+mn-cs"/>
                  </a:rPr>
                  <a:t>Fisica</a:t>
                </a:r>
                <a:r>
                  <a:rPr lang="en-GB" sz="1200" kern="1200" dirty="0" smtClean="0">
                    <a:solidFill>
                      <a:schemeClr val="tx1"/>
                    </a:solidFill>
                    <a:effectLst/>
                    <a:latin typeface="+mn-lt"/>
                    <a:ea typeface="+mn-ea"/>
                    <a:cs typeface="+mn-cs"/>
                  </a:rPr>
                  <a:t> of </a:t>
                </a:r>
                <a:r>
                  <a:rPr lang="en-GB" sz="1200" kern="1200" dirty="0" err="1" smtClean="0">
                    <a:solidFill>
                      <a:schemeClr val="tx1"/>
                    </a:solidFill>
                    <a:effectLst/>
                    <a:latin typeface="+mn-lt"/>
                    <a:ea typeface="+mn-ea"/>
                    <a:cs typeface="+mn-cs"/>
                  </a:rPr>
                  <a:t>Istituto</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Superiore</a:t>
                </a:r>
                <a:r>
                  <a:rPr lang="en-GB" sz="1200" kern="1200" dirty="0" smtClean="0">
                    <a:solidFill>
                      <a:schemeClr val="tx1"/>
                    </a:solidFill>
                    <a:effectLst/>
                    <a:latin typeface="+mn-lt"/>
                    <a:ea typeface="+mn-ea"/>
                    <a:cs typeface="+mn-cs"/>
                  </a:rPr>
                  <a:t> di </a:t>
                </a:r>
                <a:r>
                  <a:rPr lang="en-GB" sz="1200" kern="1200" dirty="0" err="1" smtClean="0">
                    <a:solidFill>
                      <a:schemeClr val="tx1"/>
                    </a:solidFill>
                    <a:effectLst/>
                    <a:latin typeface="+mn-lt"/>
                    <a:ea typeface="+mn-ea"/>
                    <a:cs typeface="+mn-cs"/>
                  </a:rPr>
                  <a:t>Sanità</a:t>
                </a:r>
                <a:r>
                  <a:rPr lang="en-GB" sz="1200" kern="1200" dirty="0" smtClean="0">
                    <a:solidFill>
                      <a:schemeClr val="tx1"/>
                    </a:solidFill>
                    <a:effectLst/>
                    <a:latin typeface="+mn-lt"/>
                    <a:ea typeface="+mn-ea"/>
                    <a:cs typeface="+mn-cs"/>
                  </a:rPr>
                  <a:t>, in 1964 he published the first (</a:t>
                </a:r>
                <a:r>
                  <a:rPr lang="en-GB" sz="1200" kern="1200" dirty="0" err="1" smtClean="0">
                    <a:solidFill>
                      <a:schemeClr val="tx1"/>
                    </a:solidFill>
                    <a:effectLst/>
                    <a:latin typeface="+mn-lt"/>
                    <a:ea typeface="+mn-ea"/>
                    <a:cs typeface="+mn-cs"/>
                  </a:rPr>
                  <a:t>e,e’p</a:t>
                </a:r>
                <a:r>
                  <a:rPr lang="en-GB" sz="1200" kern="1200" dirty="0" smtClean="0">
                    <a:solidFill>
                      <a:schemeClr val="tx1"/>
                    </a:solidFill>
                    <a:effectLst/>
                    <a:latin typeface="+mn-lt"/>
                    <a:ea typeface="+mn-ea"/>
                    <a:cs typeface="+mn-cs"/>
                  </a:rPr>
                  <a:t>) experiment.</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experiment measured the spectral function (missing energy or Binding Energy </a:t>
                </a:r>
                <a:r>
                  <a:rPr lang="en-GB" sz="1200" i="0" kern="1200">
                    <a:solidFill>
                      <a:schemeClr val="tx1"/>
                    </a:solidFill>
                    <a:effectLst/>
                    <a:latin typeface="+mn-lt"/>
                    <a:ea typeface="+mn-ea"/>
                    <a:cs typeface="+mn-cs"/>
                  </a:rPr>
                  <a:t>𝐵𝐸=𝐸_0−𝐸_1−𝐸_2</a:t>
                </a:r>
                <a:r>
                  <a:rPr lang="en-GB" sz="1200" kern="1200" dirty="0">
                    <a:solidFill>
                      <a:schemeClr val="tx1"/>
                    </a:solidFill>
                    <a:effectLst/>
                    <a:latin typeface="+mn-lt"/>
                    <a:ea typeface="+mn-ea"/>
                    <a:cs typeface="+mn-cs"/>
                  </a:rPr>
                  <a:t>) of the C</a:t>
                </a:r>
                <a:r>
                  <a:rPr lang="en-GB" sz="1200" kern="1200" baseline="30000" dirty="0">
                    <a:solidFill>
                      <a:schemeClr val="tx1"/>
                    </a:solidFill>
                    <a:effectLst/>
                    <a:latin typeface="+mn-lt"/>
                    <a:ea typeface="+mn-ea"/>
                    <a:cs typeface="+mn-cs"/>
                  </a:rPr>
                  <a:t>12</a:t>
                </a:r>
                <a:r>
                  <a:rPr lang="en-GB" sz="1200" kern="1200" dirty="0">
                    <a:solidFill>
                      <a:schemeClr val="tx1"/>
                    </a:solidFill>
                    <a:effectLst/>
                    <a:latin typeface="+mn-lt"/>
                    <a:ea typeface="+mn-ea"/>
                    <a:cs typeface="+mn-cs"/>
                  </a:rPr>
                  <a:t> and Al</a:t>
                </a:r>
                <a:r>
                  <a:rPr lang="en-GB" sz="1200" kern="1200" baseline="30000" dirty="0">
                    <a:solidFill>
                      <a:schemeClr val="tx1"/>
                    </a:solidFill>
                    <a:effectLst/>
                    <a:latin typeface="+mn-lt"/>
                    <a:ea typeface="+mn-ea"/>
                    <a:cs typeface="+mn-cs"/>
                  </a:rPr>
                  <a:t>27</a:t>
                </a:r>
                <a:r>
                  <a:rPr lang="en-GB" sz="1200" kern="1200" dirty="0">
                    <a:solidFill>
                      <a:schemeClr val="tx1"/>
                    </a:solidFill>
                    <a:effectLst/>
                    <a:latin typeface="+mn-lt"/>
                    <a:ea typeface="+mn-ea"/>
                    <a:cs typeface="+mn-cs"/>
                  </a:rPr>
                  <a:t> nuclei.  </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In </a:t>
                </a:r>
                <a:r>
                  <a:rPr lang="en-GB" sz="1200" kern="1200" dirty="0">
                    <a:solidFill>
                      <a:schemeClr val="tx1"/>
                    </a:solidFill>
                    <a:effectLst/>
                    <a:latin typeface="+mn-lt"/>
                    <a:ea typeface="+mn-ea"/>
                    <a:cs typeface="+mn-cs"/>
                  </a:rPr>
                  <a:t>Al the occupied states are from 1s to 2d. </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In </a:t>
                </a:r>
                <a:r>
                  <a:rPr lang="en-GB" sz="1200" kern="1200" dirty="0">
                    <a:solidFill>
                      <a:schemeClr val="tx1"/>
                    </a:solidFill>
                    <a:effectLst/>
                    <a:latin typeface="+mn-lt"/>
                    <a:ea typeface="+mn-ea"/>
                    <a:cs typeface="+mn-cs"/>
                  </a:rPr>
                  <a:t>the spectral function the nucleus shell structure was evident and, contrary to (p,2p) experiments, it was possible to single out, and assign a proper binding energy, to all </a:t>
                </a:r>
                <a:r>
                  <a:rPr lang="en-GB" sz="1200" kern="1200" dirty="0" smtClean="0">
                    <a:solidFill>
                      <a:schemeClr val="tx1"/>
                    </a:solidFill>
                    <a:effectLst/>
                    <a:latin typeface="+mn-lt"/>
                    <a:ea typeface="+mn-ea"/>
                    <a:cs typeface="+mn-cs"/>
                  </a:rPr>
                  <a:t>levels from </a:t>
                </a:r>
                <a:r>
                  <a:rPr lang="en-GB" sz="1200" kern="1200" dirty="0">
                    <a:solidFill>
                      <a:schemeClr val="tx1"/>
                    </a:solidFill>
                    <a:effectLst/>
                    <a:latin typeface="+mn-lt"/>
                    <a:ea typeface="+mn-ea"/>
                    <a:cs typeface="+mn-cs"/>
                  </a:rPr>
                  <a:t>the outermost to the innermost 1s. </a:t>
                </a:r>
              </a:p>
            </p:txBody>
          </p:sp>
        </mc:Fallback>
      </mc:AlternateContent>
      <p:sp>
        <p:nvSpPr>
          <p:cNvPr id="4" name="Segnaposto numero diapositiva 3"/>
          <p:cNvSpPr>
            <a:spLocks noGrp="1"/>
          </p:cNvSpPr>
          <p:nvPr>
            <p:ph type="sldNum" sz="quarter" idx="10"/>
          </p:nvPr>
        </p:nvSpPr>
        <p:spPr/>
        <p:txBody>
          <a:bodyPr/>
          <a:lstStyle/>
          <a:p>
            <a:fld id="{8175A8A4-7978-4218-BB45-4AB6AB4C6AD0}" type="slidenum">
              <a:rPr lang="en-GB" smtClean="0"/>
              <a:t>7</a:t>
            </a:fld>
            <a:endParaRPr lang="en-GB"/>
          </a:p>
        </p:txBody>
      </p:sp>
    </p:spTree>
    <p:extLst>
      <p:ext uri="{BB962C8B-B14F-4D97-AF65-F5344CB8AC3E}">
        <p14:creationId xmlns:p14="http://schemas.microsoft.com/office/powerpoint/2010/main" val="27842632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sz="1200" kern="1200" dirty="0" smtClean="0">
                <a:solidFill>
                  <a:schemeClr val="tx1"/>
                </a:solidFill>
                <a:effectLst/>
                <a:latin typeface="+mn-lt"/>
                <a:ea typeface="+mn-ea"/>
                <a:cs typeface="+mn-cs"/>
              </a:rPr>
              <a:t>Two years later, is the original odometer designed by Ugo that made it possible to measure the angular distributions of the protons extracted from the </a:t>
            </a:r>
            <a:r>
              <a:rPr lang="en-GB" sz="1200" kern="1200" baseline="30000" dirty="0" smtClean="0">
                <a:solidFill>
                  <a:schemeClr val="tx1"/>
                </a:solidFill>
                <a:effectLst/>
                <a:latin typeface="+mn-lt"/>
                <a:ea typeface="+mn-ea"/>
                <a:cs typeface="+mn-cs"/>
              </a:rPr>
              <a:t>12</a:t>
            </a:r>
            <a:r>
              <a:rPr lang="en-GB" sz="1200" kern="1200" dirty="0" smtClean="0">
                <a:solidFill>
                  <a:schemeClr val="tx1"/>
                </a:solidFill>
                <a:effectLst/>
                <a:latin typeface="+mn-lt"/>
                <a:ea typeface="+mn-ea"/>
                <a:cs typeface="+mn-cs"/>
              </a:rPr>
              <a:t>C target for two values of the binding energy, the 1s and 1p shells.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momentum distribution </a:t>
            </a:r>
            <a:r>
              <a:rPr lang="en-GB" sz="1200" b="1" kern="1200" dirty="0" smtClean="0">
                <a:solidFill>
                  <a:schemeClr val="tx1"/>
                </a:solidFill>
                <a:effectLst/>
                <a:latin typeface="+mn-lt"/>
                <a:ea typeface="+mn-ea"/>
                <a:cs typeface="+mn-cs"/>
              </a:rPr>
              <a:t>NEXT </a:t>
            </a:r>
            <a:r>
              <a:rPr lang="en-GB" sz="1200" kern="1200" dirty="0" smtClean="0">
                <a:solidFill>
                  <a:schemeClr val="tx1"/>
                </a:solidFill>
                <a:effectLst/>
                <a:latin typeface="+mn-lt"/>
                <a:ea typeface="+mn-ea"/>
                <a:cs typeface="+mn-cs"/>
              </a:rPr>
              <a:t>agreed with the Shell Model predictions, </a:t>
            </a:r>
            <a:r>
              <a:rPr lang="en-GB" sz="1200" kern="1200" dirty="0" err="1" smtClean="0">
                <a:solidFill>
                  <a:schemeClr val="tx1"/>
                </a:solidFill>
                <a:effectLst/>
                <a:latin typeface="+mn-lt"/>
                <a:ea typeface="+mn-ea"/>
                <a:cs typeface="+mn-cs"/>
              </a:rPr>
              <a:t>i.e</a:t>
            </a:r>
            <a:r>
              <a:rPr lang="en-GB" sz="1200" kern="1200" dirty="0" smtClean="0">
                <a:solidFill>
                  <a:schemeClr val="tx1"/>
                </a:solidFill>
                <a:effectLst/>
                <a:latin typeface="+mn-lt"/>
                <a:ea typeface="+mn-ea"/>
                <a:cs typeface="+mn-cs"/>
              </a:rPr>
              <a:t> with a maximum and a minimum at q=0 respectively.</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Simultaneous, a theoretical work with </a:t>
            </a:r>
            <a:r>
              <a:rPr lang="en-GB" sz="1200" kern="1200" dirty="0" err="1" smtClean="0">
                <a:solidFill>
                  <a:schemeClr val="tx1"/>
                </a:solidFill>
                <a:effectLst/>
                <a:latin typeface="+mn-lt"/>
                <a:ea typeface="+mn-ea"/>
                <a:cs typeface="+mn-cs"/>
              </a:rPr>
              <a:t>Ciofi</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degli</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Atti</a:t>
            </a:r>
            <a:r>
              <a:rPr lang="en-GB" sz="1200" kern="1200" dirty="0" smtClean="0">
                <a:solidFill>
                  <a:schemeClr val="tx1"/>
                </a:solidFill>
                <a:effectLst/>
                <a:latin typeface="+mn-lt"/>
                <a:ea typeface="+mn-ea"/>
                <a:cs typeface="+mn-cs"/>
              </a:rPr>
              <a:t> discussed its capability to discriminate among different nucleon wave functions.</a:t>
            </a:r>
          </a:p>
          <a:p>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After these experiments </a:t>
            </a:r>
            <a:r>
              <a:rPr lang="en-GB" sz="1200" b="1" kern="1200" dirty="0" smtClean="0">
                <a:solidFill>
                  <a:schemeClr val="tx1"/>
                </a:solidFill>
                <a:effectLst/>
                <a:latin typeface="+mn-lt"/>
                <a:ea typeface="+mn-ea"/>
                <a:cs typeface="+mn-cs"/>
              </a:rPr>
              <a:t>NEXT </a:t>
            </a:r>
            <a:r>
              <a:rPr lang="en-GB" sz="1200" kern="1200" dirty="0" smtClean="0">
                <a:solidFill>
                  <a:schemeClr val="tx1"/>
                </a:solidFill>
                <a:effectLst/>
                <a:latin typeface="+mn-lt"/>
                <a:ea typeface="+mn-ea"/>
                <a:cs typeface="+mn-cs"/>
              </a:rPr>
              <a:t>validity </a:t>
            </a:r>
            <a:r>
              <a:rPr lang="en-GB" sz="1200" kern="1200" dirty="0" smtClean="0">
                <a:solidFill>
                  <a:schemeClr val="tx1"/>
                </a:solidFill>
                <a:effectLst/>
                <a:latin typeface="+mn-lt"/>
                <a:ea typeface="+mn-ea"/>
                <a:cs typeface="+mn-cs"/>
              </a:rPr>
              <a:t>of the Shell Model was fully established as a realistic description of the ground state of nuclei.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That is</a:t>
            </a:r>
            <a:r>
              <a:rPr lang="en-GB" sz="1200" kern="1200" baseline="0" dirty="0" smtClean="0">
                <a:solidFill>
                  <a:schemeClr val="tx1"/>
                </a:solidFill>
                <a:effectLst/>
                <a:latin typeface="+mn-lt"/>
                <a:ea typeface="+mn-ea"/>
                <a:cs typeface="+mn-cs"/>
              </a:rPr>
              <a:t> why </a:t>
            </a:r>
            <a:r>
              <a:rPr lang="en-GB" sz="1200" b="1" kern="1200" dirty="0" smtClean="0">
                <a:solidFill>
                  <a:schemeClr val="tx1"/>
                </a:solidFill>
                <a:effectLst/>
                <a:latin typeface="+mn-lt"/>
                <a:ea typeface="+mn-ea"/>
                <a:cs typeface="+mn-cs"/>
              </a:rPr>
              <a:t>Wilkinson valued </a:t>
            </a:r>
            <a:r>
              <a:rPr lang="en-GB" sz="1200" kern="1200" dirty="0" smtClean="0">
                <a:solidFill>
                  <a:schemeClr val="tx1"/>
                </a:solidFill>
                <a:effectLst/>
                <a:latin typeface="+mn-lt"/>
                <a:ea typeface="+mn-ea"/>
                <a:cs typeface="+mn-cs"/>
              </a:rPr>
              <a:t>these results </a:t>
            </a:r>
            <a:r>
              <a:rPr lang="en-GB" sz="1200" b="1" kern="1200" dirty="0" smtClean="0">
                <a:solidFill>
                  <a:schemeClr val="tx1"/>
                </a:solidFill>
                <a:effectLst/>
                <a:latin typeface="+mn-lt"/>
                <a:ea typeface="+mn-ea"/>
                <a:cs typeface="+mn-cs"/>
              </a:rPr>
              <a:t>NEXT </a:t>
            </a:r>
            <a:r>
              <a:rPr lang="en-GB" sz="1200" kern="1200" dirty="0" smtClean="0">
                <a:solidFill>
                  <a:schemeClr val="tx1"/>
                </a:solidFill>
                <a:effectLst/>
                <a:latin typeface="+mn-lt"/>
                <a:ea typeface="+mn-ea"/>
                <a:cs typeface="+mn-cs"/>
              </a:rPr>
              <a:t>as </a:t>
            </a:r>
            <a:r>
              <a:rPr lang="en-GB" sz="1200" b="1" kern="1200" dirty="0" smtClean="0">
                <a:solidFill>
                  <a:schemeClr val="tx1"/>
                </a:solidFill>
                <a:effectLst/>
                <a:latin typeface="+mn-lt"/>
                <a:ea typeface="+mn-ea"/>
                <a:cs typeface="+mn-cs"/>
              </a:rPr>
              <a:t>“</a:t>
            </a:r>
            <a:r>
              <a:rPr lang="en-GB" sz="1200" b="1" i="1" kern="1200" dirty="0" smtClean="0">
                <a:solidFill>
                  <a:schemeClr val="tx1"/>
                </a:solidFill>
                <a:effectLst/>
                <a:latin typeface="+mn-lt"/>
                <a:ea typeface="+mn-ea"/>
                <a:cs typeface="+mn-cs"/>
              </a:rPr>
              <a:t>the most direct proof of the validity of the nuclear shell model</a:t>
            </a:r>
            <a:r>
              <a:rPr lang="en-GB" sz="1200" b="1" kern="1200" dirty="0" smtClean="0">
                <a:solidFill>
                  <a:schemeClr val="tx1"/>
                </a:solidFill>
                <a:effectLst/>
                <a:latin typeface="+mn-lt"/>
                <a:ea typeface="+mn-ea"/>
                <a:cs typeface="+mn-cs"/>
              </a:rPr>
              <a:t>”. </a:t>
            </a:r>
          </a:p>
          <a:p>
            <a:r>
              <a:rPr lang="en-GB" sz="1200" b="1"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road was mapped out, the research team continued with a series of experiments from Be to As that consolidated the international status of the (</a:t>
            </a:r>
            <a:r>
              <a:rPr lang="en-GB" sz="1200" kern="1200" dirty="0" err="1" smtClean="0">
                <a:solidFill>
                  <a:schemeClr val="tx1"/>
                </a:solidFill>
                <a:effectLst/>
                <a:latin typeface="+mn-lt"/>
                <a:ea typeface="+mn-ea"/>
                <a:cs typeface="+mn-cs"/>
              </a:rPr>
              <a:t>e,e’p</a:t>
            </a:r>
            <a:r>
              <a:rPr lang="en-GB" sz="1200" kern="1200" dirty="0" smtClean="0">
                <a:solidFill>
                  <a:schemeClr val="tx1"/>
                </a:solidFill>
                <a:effectLst/>
                <a:latin typeface="+mn-lt"/>
                <a:ea typeface="+mn-ea"/>
                <a:cs typeface="+mn-cs"/>
              </a:rPr>
              <a:t>) research at the </a:t>
            </a:r>
            <a:r>
              <a:rPr lang="en-GB" sz="1200" kern="1200" dirty="0" err="1" smtClean="0">
                <a:solidFill>
                  <a:schemeClr val="tx1"/>
                </a:solidFill>
                <a:effectLst/>
                <a:latin typeface="+mn-lt"/>
                <a:ea typeface="+mn-ea"/>
                <a:cs typeface="+mn-cs"/>
              </a:rPr>
              <a:t>Frascati</a:t>
            </a:r>
            <a:r>
              <a:rPr lang="en-GB"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electro synchrotron</a:t>
            </a:r>
            <a:r>
              <a:rPr lang="en-GB" sz="1200" kern="1200" dirty="0" smtClean="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8175A8A4-7978-4218-BB45-4AB6AB4C6AD0}" type="slidenum">
              <a:rPr lang="en-GB" smtClean="0"/>
              <a:t>8</a:t>
            </a:fld>
            <a:endParaRPr lang="en-GB"/>
          </a:p>
        </p:txBody>
      </p:sp>
    </p:spTree>
    <p:extLst>
      <p:ext uri="{BB962C8B-B14F-4D97-AF65-F5344CB8AC3E}">
        <p14:creationId xmlns:p14="http://schemas.microsoft.com/office/powerpoint/2010/main" val="1608368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sz="1200" kern="1200" dirty="0" smtClean="0">
                <a:solidFill>
                  <a:schemeClr val="tx1"/>
                </a:solidFill>
                <a:effectLst/>
                <a:latin typeface="+mn-lt"/>
                <a:ea typeface="+mn-ea"/>
                <a:cs typeface="+mn-cs"/>
              </a:rPr>
              <a:t>Over the following fifty years, (</a:t>
            </a:r>
            <a:r>
              <a:rPr lang="en-GB" sz="1200" kern="1200" dirty="0" err="1" smtClean="0">
                <a:solidFill>
                  <a:schemeClr val="tx1"/>
                </a:solidFill>
                <a:effectLst/>
                <a:latin typeface="+mn-lt"/>
                <a:ea typeface="+mn-ea"/>
                <a:cs typeface="+mn-cs"/>
              </a:rPr>
              <a:t>e,e’p</a:t>
            </a:r>
            <a:r>
              <a:rPr lang="en-GB" sz="1200" kern="1200" dirty="0" smtClean="0">
                <a:solidFill>
                  <a:schemeClr val="tx1"/>
                </a:solidFill>
                <a:effectLst/>
                <a:latin typeface="+mn-lt"/>
                <a:ea typeface="+mn-ea"/>
                <a:cs typeface="+mn-cs"/>
              </a:rPr>
              <a:t>) were started in a number of laboratories.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With increasing energy and momentum resolution generating a stream of new information on nuclear structure.</a:t>
            </a:r>
          </a:p>
          <a:p>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The latest implementation NEXT </a:t>
            </a:r>
            <a:r>
              <a:rPr lang="en-GB" sz="1200" kern="1200" dirty="0" smtClean="0">
                <a:solidFill>
                  <a:schemeClr val="tx1"/>
                </a:solidFill>
                <a:effectLst/>
                <a:latin typeface="+mn-lt"/>
                <a:ea typeface="+mn-ea"/>
                <a:cs typeface="+mn-cs"/>
              </a:rPr>
              <a:t>at the continuous beam accelerator of Jefferson lab has increased the energy and the momentum transfer </a:t>
            </a:r>
            <a:r>
              <a:rPr lang="en-GB" sz="1200" b="1" kern="1200" dirty="0" smtClean="0">
                <a:solidFill>
                  <a:schemeClr val="tx1"/>
                </a:solidFill>
                <a:effectLst/>
                <a:latin typeface="+mn-lt"/>
                <a:ea typeface="+mn-ea"/>
                <a:cs typeface="+mn-cs"/>
              </a:rPr>
              <a:t>NEXT </a:t>
            </a:r>
            <a:r>
              <a:rPr lang="en-GB" sz="1200" kern="1200" dirty="0" smtClean="0">
                <a:solidFill>
                  <a:schemeClr val="tx1"/>
                </a:solidFill>
                <a:effectLst/>
                <a:latin typeface="+mn-lt"/>
                <a:ea typeface="+mn-ea"/>
                <a:cs typeface="+mn-cs"/>
              </a:rPr>
              <a:t>to values that investigate the nucleus well beyond the independent particle limits thus extending</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e,e’p</a:t>
            </a:r>
            <a:r>
              <a:rPr lang="en-GB" sz="1200" kern="1200" baseline="0" dirty="0" smtClean="0">
                <a:solidFill>
                  <a:schemeClr val="tx1"/>
                </a:solidFill>
                <a:effectLst/>
                <a:latin typeface="+mn-lt"/>
                <a:ea typeface="+mn-ea"/>
                <a:cs typeface="+mn-cs"/>
              </a:rPr>
              <a:t>) to the study </a:t>
            </a:r>
            <a:r>
              <a:rPr lang="en-GB" sz="1200" b="1" kern="1200" baseline="0" dirty="0" smtClean="0">
                <a:solidFill>
                  <a:schemeClr val="tx1"/>
                </a:solidFill>
                <a:effectLst/>
                <a:latin typeface="+mn-lt"/>
                <a:ea typeface="+mn-ea"/>
                <a:cs typeface="+mn-cs"/>
              </a:rPr>
              <a:t>of</a:t>
            </a:r>
            <a:r>
              <a:rPr lang="en-GB" sz="1200" b="1" kern="1200" dirty="0" smtClean="0">
                <a:solidFill>
                  <a:schemeClr val="tx1"/>
                </a:solidFill>
                <a:effectLst/>
                <a:latin typeface="+mn-lt"/>
                <a:ea typeface="+mn-ea"/>
                <a:cs typeface="+mn-cs"/>
              </a:rPr>
              <a:t> the Many Body features </a:t>
            </a:r>
            <a:r>
              <a:rPr lang="en-GB" sz="1200" kern="1200" dirty="0" smtClean="0">
                <a:solidFill>
                  <a:schemeClr val="tx1"/>
                </a:solidFill>
                <a:effectLst/>
                <a:latin typeface="+mn-lt"/>
                <a:ea typeface="+mn-ea"/>
                <a:cs typeface="+mn-cs"/>
              </a:rPr>
              <a:t>of the nucleus. </a:t>
            </a:r>
            <a:endParaRPr lang="en-GB" sz="12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8175A8A4-7978-4218-BB45-4AB6AB4C6AD0}" type="slidenum">
              <a:rPr lang="en-GB" smtClean="0"/>
              <a:t>9</a:t>
            </a:fld>
            <a:endParaRPr lang="en-GB"/>
          </a:p>
        </p:txBody>
      </p:sp>
    </p:spTree>
    <p:extLst>
      <p:ext uri="{BB962C8B-B14F-4D97-AF65-F5344CB8AC3E}">
        <p14:creationId xmlns:p14="http://schemas.microsoft.com/office/powerpoint/2010/main" val="4252606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Connettore 1 6"/>
          <p:cNvSpPr>
            <a:spLocks noChangeShapeType="1"/>
          </p:cNvSpPr>
          <p:nvPr/>
        </p:nvSpPr>
        <p:spPr bwMode="auto">
          <a:xfrm>
            <a:off x="685800" y="5349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29" name="Titolo 28"/>
          <p:cNvSpPr>
            <a:spLocks noGrp="1"/>
          </p:cNvSpPr>
          <p:nvPr>
            <p:ph type="ctrTitle"/>
          </p:nvPr>
        </p:nvSpPr>
        <p:spPr>
          <a:xfrm>
            <a:off x="508000" y="4853412"/>
            <a:ext cx="11277600" cy="1222375"/>
          </a:xfrm>
        </p:spPr>
        <p:txBody>
          <a:bodyPr anchor="t"/>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508000" y="3886200"/>
            <a:ext cx="112776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16" name="Segnaposto data 15"/>
          <p:cNvSpPr>
            <a:spLocks noGrp="1"/>
          </p:cNvSpPr>
          <p:nvPr>
            <p:ph type="dt" sz="half" idx="10"/>
          </p:nvPr>
        </p:nvSpPr>
        <p:spPr/>
        <p:txBody>
          <a:bodyPr/>
          <a:lstStyle/>
          <a:p>
            <a:r>
              <a:rPr lang="it-IT" smtClean="0">
                <a:solidFill>
                  <a:srgbClr val="F0A22E">
                    <a:shade val="75000"/>
                  </a:srgbClr>
                </a:solidFill>
              </a:rPr>
              <a:t>Halle   26/5/2016</a:t>
            </a:r>
            <a:endParaRPr lang="en-US">
              <a:solidFill>
                <a:srgbClr val="F0A22E">
                  <a:shade val="75000"/>
                </a:srgbClr>
              </a:solidFill>
            </a:endParaRPr>
          </a:p>
        </p:txBody>
      </p:sp>
      <p:sp>
        <p:nvSpPr>
          <p:cNvPr id="2" name="Segnaposto piè di pagina 1"/>
          <p:cNvSpPr>
            <a:spLocks noGrp="1"/>
          </p:cNvSpPr>
          <p:nvPr>
            <p:ph type="ftr" sz="quarter" idx="11"/>
          </p:nvPr>
        </p:nvSpPr>
        <p:spPr/>
        <p:txBody>
          <a:body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15" name="Segnaposto numero diapositiva 14"/>
          <p:cNvSpPr>
            <a:spLocks noGrp="1"/>
          </p:cNvSpPr>
          <p:nvPr>
            <p:ph type="sldNum" sz="quarter" idx="12"/>
          </p:nvPr>
        </p:nvSpPr>
        <p:spPr>
          <a:xfrm>
            <a:off x="10972800" y="6473952"/>
            <a:ext cx="1011936" cy="246888"/>
          </a:xfrm>
        </p:spPr>
        <p:txBody>
          <a:body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Tree>
    <p:extLst>
      <p:ext uri="{BB962C8B-B14F-4D97-AF65-F5344CB8AC3E}">
        <p14:creationId xmlns:p14="http://schemas.microsoft.com/office/powerpoint/2010/main" val="25125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r>
              <a:rPr lang="it-IT" smtClean="0">
                <a:solidFill>
                  <a:srgbClr val="F0A22E">
                    <a:shade val="75000"/>
                  </a:srgbClr>
                </a:solidFill>
              </a:rPr>
              <a:t>Halle   26/5/2016</a:t>
            </a:r>
            <a:endParaRPr lang="en-US">
              <a:solidFill>
                <a:srgbClr val="F0A22E">
                  <a:shade val="75000"/>
                </a:srgbClr>
              </a:solidFill>
            </a:endParaRPr>
          </a:p>
        </p:txBody>
      </p:sp>
      <p:sp>
        <p:nvSpPr>
          <p:cNvPr id="5" name="Segnaposto piè di pagina 4"/>
          <p:cNvSpPr>
            <a:spLocks noGrp="1"/>
          </p:cNvSpPr>
          <p:nvPr>
            <p:ph type="ftr" sz="quarter" idx="11"/>
          </p:nvPr>
        </p:nvSpPr>
        <p:spPr/>
        <p:txBody>
          <a:body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6" name="Segnaposto numero diapositiva 5"/>
          <p:cNvSpPr>
            <a:spLocks noGrp="1"/>
          </p:cNvSpPr>
          <p:nvPr>
            <p:ph type="sldNum" sz="quarter" idx="12"/>
          </p:nvPr>
        </p:nvSpPr>
        <p:spPr/>
        <p:txBody>
          <a:body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Tree>
    <p:extLst>
      <p:ext uri="{BB962C8B-B14F-4D97-AF65-F5344CB8AC3E}">
        <p14:creationId xmlns:p14="http://schemas.microsoft.com/office/powerpoint/2010/main" val="2541463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9144000" y="549277"/>
            <a:ext cx="2438400" cy="5851525"/>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609600" y="549277"/>
            <a:ext cx="8331200" cy="5851525"/>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r>
              <a:rPr lang="it-IT" smtClean="0">
                <a:solidFill>
                  <a:srgbClr val="F0A22E">
                    <a:shade val="75000"/>
                  </a:srgbClr>
                </a:solidFill>
              </a:rPr>
              <a:t>Halle   26/5/2016</a:t>
            </a:r>
            <a:endParaRPr lang="en-US">
              <a:solidFill>
                <a:srgbClr val="F0A22E">
                  <a:shade val="75000"/>
                </a:srgbClr>
              </a:solidFill>
            </a:endParaRPr>
          </a:p>
        </p:txBody>
      </p:sp>
      <p:sp>
        <p:nvSpPr>
          <p:cNvPr id="5" name="Segnaposto piè di pagina 4"/>
          <p:cNvSpPr>
            <a:spLocks noGrp="1"/>
          </p:cNvSpPr>
          <p:nvPr>
            <p:ph type="ftr" sz="quarter" idx="11"/>
          </p:nvPr>
        </p:nvSpPr>
        <p:spPr/>
        <p:txBody>
          <a:body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6" name="Segnaposto numero diapositiva 5"/>
          <p:cNvSpPr>
            <a:spLocks noGrp="1"/>
          </p:cNvSpPr>
          <p:nvPr>
            <p:ph type="sldNum" sz="quarter" idx="12"/>
          </p:nvPr>
        </p:nvSpPr>
        <p:spPr/>
        <p:txBody>
          <a:body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Tree>
    <p:extLst>
      <p:ext uri="{BB962C8B-B14F-4D97-AF65-F5344CB8AC3E}">
        <p14:creationId xmlns:p14="http://schemas.microsoft.com/office/powerpoint/2010/main" val="41721161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Connettore 1 6"/>
          <p:cNvSpPr>
            <a:spLocks noChangeShapeType="1"/>
          </p:cNvSpPr>
          <p:nvPr/>
        </p:nvSpPr>
        <p:spPr bwMode="auto">
          <a:xfrm>
            <a:off x="685800" y="5349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29" name="Titolo 28"/>
          <p:cNvSpPr>
            <a:spLocks noGrp="1"/>
          </p:cNvSpPr>
          <p:nvPr>
            <p:ph type="ctrTitle"/>
          </p:nvPr>
        </p:nvSpPr>
        <p:spPr>
          <a:xfrm>
            <a:off x="508000" y="4853412"/>
            <a:ext cx="11277600" cy="1222375"/>
          </a:xfrm>
        </p:spPr>
        <p:txBody>
          <a:bodyPr anchor="t"/>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508000" y="3886200"/>
            <a:ext cx="112776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16" name="Segnaposto data 15"/>
          <p:cNvSpPr>
            <a:spLocks noGrp="1"/>
          </p:cNvSpPr>
          <p:nvPr>
            <p:ph type="dt" sz="half" idx="10"/>
          </p:nvPr>
        </p:nvSpPr>
        <p:spPr/>
        <p:txBody>
          <a:bodyPr/>
          <a:lstStyle/>
          <a:p>
            <a:r>
              <a:rPr lang="it-IT" smtClean="0">
                <a:solidFill>
                  <a:srgbClr val="F0A22E">
                    <a:shade val="75000"/>
                  </a:srgbClr>
                </a:solidFill>
              </a:rPr>
              <a:t>Halle   26/5/2016</a:t>
            </a:r>
            <a:endParaRPr lang="en-US">
              <a:solidFill>
                <a:srgbClr val="F0A22E">
                  <a:shade val="75000"/>
                </a:srgbClr>
              </a:solidFill>
            </a:endParaRPr>
          </a:p>
        </p:txBody>
      </p:sp>
      <p:sp>
        <p:nvSpPr>
          <p:cNvPr id="2" name="Segnaposto piè di pagina 1"/>
          <p:cNvSpPr>
            <a:spLocks noGrp="1"/>
          </p:cNvSpPr>
          <p:nvPr>
            <p:ph type="ftr" sz="quarter" idx="11"/>
          </p:nvPr>
        </p:nvSpPr>
        <p:spPr/>
        <p:txBody>
          <a:body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15" name="Segnaposto numero diapositiva 14"/>
          <p:cNvSpPr>
            <a:spLocks noGrp="1"/>
          </p:cNvSpPr>
          <p:nvPr>
            <p:ph type="sldNum" sz="quarter" idx="12"/>
          </p:nvPr>
        </p:nvSpPr>
        <p:spPr>
          <a:xfrm>
            <a:off x="10972800" y="6473952"/>
            <a:ext cx="1011936" cy="246888"/>
          </a:xfrm>
        </p:spPr>
        <p:txBody>
          <a:body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Tree>
    <p:extLst>
      <p:ext uri="{BB962C8B-B14F-4D97-AF65-F5344CB8AC3E}">
        <p14:creationId xmlns:p14="http://schemas.microsoft.com/office/powerpoint/2010/main" val="28008391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2" name="Titolo 21"/>
          <p:cNvSpPr>
            <a:spLocks noGrp="1"/>
          </p:cNvSpPr>
          <p:nvPr>
            <p:ph type="title"/>
          </p:nvPr>
        </p:nvSpPr>
        <p:spPr/>
        <p:txBody>
          <a:bodyPr/>
          <a:lstStyle/>
          <a:p>
            <a:r>
              <a:rPr kumimoji="0" lang="it-IT" smtClean="0"/>
              <a:t>Fare clic per modificare lo stile del titolo</a:t>
            </a:r>
            <a:endParaRPr kumimoji="0" lang="en-US"/>
          </a:p>
        </p:txBody>
      </p:sp>
      <p:sp>
        <p:nvSpPr>
          <p:cNvPr id="27" name="Segnaposto contenuto 26"/>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5" name="Segnaposto data 24"/>
          <p:cNvSpPr>
            <a:spLocks noGrp="1"/>
          </p:cNvSpPr>
          <p:nvPr>
            <p:ph type="dt" sz="half" idx="10"/>
          </p:nvPr>
        </p:nvSpPr>
        <p:spPr/>
        <p:txBody>
          <a:bodyPr/>
          <a:lstStyle/>
          <a:p>
            <a:r>
              <a:rPr lang="it-IT" smtClean="0">
                <a:solidFill>
                  <a:srgbClr val="F0A22E">
                    <a:shade val="75000"/>
                  </a:srgbClr>
                </a:solidFill>
              </a:rPr>
              <a:t>Halle   26/5/2016</a:t>
            </a:r>
            <a:endParaRPr lang="en-US">
              <a:solidFill>
                <a:srgbClr val="F0A22E">
                  <a:shade val="75000"/>
                </a:srgbClr>
              </a:solidFill>
            </a:endParaRPr>
          </a:p>
        </p:txBody>
      </p:sp>
      <p:sp>
        <p:nvSpPr>
          <p:cNvPr id="19" name="Segnaposto piè di pagina 18"/>
          <p:cNvSpPr>
            <a:spLocks noGrp="1"/>
          </p:cNvSpPr>
          <p:nvPr>
            <p:ph type="ftr" sz="quarter" idx="11"/>
          </p:nvPr>
        </p:nvSpPr>
        <p:spPr>
          <a:xfrm>
            <a:off x="4775200" y="76201"/>
            <a:ext cx="3860800" cy="288925"/>
          </a:xfrm>
        </p:spPr>
        <p:txBody>
          <a:body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16" name="Segnaposto numero diapositiva 15"/>
          <p:cNvSpPr>
            <a:spLocks noGrp="1"/>
          </p:cNvSpPr>
          <p:nvPr>
            <p:ph type="sldNum" sz="quarter" idx="12"/>
          </p:nvPr>
        </p:nvSpPr>
        <p:spPr>
          <a:xfrm>
            <a:off x="10972800" y="6473952"/>
            <a:ext cx="1011936" cy="246888"/>
          </a:xfrm>
        </p:spPr>
        <p:txBody>
          <a:body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Tree>
    <p:extLst>
      <p:ext uri="{BB962C8B-B14F-4D97-AF65-F5344CB8AC3E}">
        <p14:creationId xmlns:p14="http://schemas.microsoft.com/office/powerpoint/2010/main" val="41000925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3">
        <a:schemeClr val="bg2"/>
      </p:bgRef>
    </p:bg>
    <p:spTree>
      <p:nvGrpSpPr>
        <p:cNvPr id="1" name=""/>
        <p:cNvGrpSpPr/>
        <p:nvPr/>
      </p:nvGrpSpPr>
      <p:grpSpPr>
        <a:xfrm>
          <a:off x="0" y="0"/>
          <a:ext cx="0" cy="0"/>
          <a:chOff x="0" y="0"/>
          <a:chExt cx="0" cy="0"/>
        </a:xfrm>
      </p:grpSpPr>
      <p:sp>
        <p:nvSpPr>
          <p:cNvPr id="7" name="Connettore 1 6"/>
          <p:cNvSpPr>
            <a:spLocks noChangeShapeType="1"/>
          </p:cNvSpPr>
          <p:nvPr/>
        </p:nvSpPr>
        <p:spPr bwMode="auto">
          <a:xfrm>
            <a:off x="685800" y="3444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a:ea typeface="+mn-ea"/>
              <a:cs typeface="+mn-cs"/>
            </a:endParaRPr>
          </a:p>
        </p:txBody>
      </p:sp>
      <p:sp>
        <p:nvSpPr>
          <p:cNvPr id="6" name="Segnaposto testo 5"/>
          <p:cNvSpPr>
            <a:spLocks noGrp="1"/>
          </p:cNvSpPr>
          <p:nvPr>
            <p:ph type="body" idx="1"/>
          </p:nvPr>
        </p:nvSpPr>
        <p:spPr>
          <a:xfrm>
            <a:off x="508000" y="1676400"/>
            <a:ext cx="112776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19" name="Segnaposto data 18"/>
          <p:cNvSpPr>
            <a:spLocks noGrp="1"/>
          </p:cNvSpPr>
          <p:nvPr>
            <p:ph type="dt" sz="half" idx="10"/>
          </p:nvPr>
        </p:nvSpPr>
        <p:spPr/>
        <p:txBody>
          <a:bodyPr/>
          <a:lstStyle/>
          <a:p>
            <a:r>
              <a:rPr lang="it-IT" smtClean="0">
                <a:solidFill>
                  <a:srgbClr val="F0A22E">
                    <a:shade val="75000"/>
                  </a:srgbClr>
                </a:solidFill>
              </a:rPr>
              <a:t>Halle   26/5/2016</a:t>
            </a:r>
            <a:endParaRPr lang="en-US">
              <a:solidFill>
                <a:srgbClr val="F0A22E">
                  <a:shade val="75000"/>
                </a:srgbClr>
              </a:solidFill>
            </a:endParaRPr>
          </a:p>
        </p:txBody>
      </p:sp>
      <p:sp>
        <p:nvSpPr>
          <p:cNvPr id="11" name="Segnaposto piè di pagina 10"/>
          <p:cNvSpPr>
            <a:spLocks noGrp="1"/>
          </p:cNvSpPr>
          <p:nvPr>
            <p:ph type="ftr" sz="quarter" idx="11"/>
          </p:nvPr>
        </p:nvSpPr>
        <p:spPr/>
        <p:txBody>
          <a:body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16" name="Segnaposto numero diapositiva 15"/>
          <p:cNvSpPr>
            <a:spLocks noGrp="1"/>
          </p:cNvSpPr>
          <p:nvPr>
            <p:ph type="sldNum" sz="quarter" idx="12"/>
          </p:nvPr>
        </p:nvSpPr>
        <p:spPr/>
        <p:txBody>
          <a:body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
        <p:nvSpPr>
          <p:cNvPr id="8" name="Titolo 7"/>
          <p:cNvSpPr>
            <a:spLocks noGrp="1"/>
          </p:cNvSpPr>
          <p:nvPr>
            <p:ph type="title"/>
          </p:nvPr>
        </p:nvSpPr>
        <p:spPr>
          <a:xfrm>
            <a:off x="240633" y="2947086"/>
            <a:ext cx="11582400" cy="1184825"/>
          </a:xfrm>
        </p:spPr>
        <p:txBody>
          <a:bodyPr rtlCol="0" anchor="t"/>
          <a:lstStyle>
            <a:lvl1pPr algn="r">
              <a:defRPr/>
            </a:lvl1pPr>
          </a:lstStyle>
          <a:p>
            <a:r>
              <a:rPr kumimoji="0" lang="it-IT" smtClean="0"/>
              <a:t>Fare clic per modificare lo stile del titolo</a:t>
            </a:r>
            <a:endParaRPr kumimoji="0" lang="en-US"/>
          </a:p>
        </p:txBody>
      </p:sp>
    </p:spTree>
    <p:extLst>
      <p:ext uri="{BB962C8B-B14F-4D97-AF65-F5344CB8AC3E}">
        <p14:creationId xmlns:p14="http://schemas.microsoft.com/office/powerpoint/2010/main" val="3745930836"/>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0" name="Titolo 19"/>
          <p:cNvSpPr>
            <a:spLocks noGrp="1"/>
          </p:cNvSpPr>
          <p:nvPr>
            <p:ph type="title"/>
          </p:nvPr>
        </p:nvSpPr>
        <p:spPr>
          <a:xfrm>
            <a:off x="402336" y="457200"/>
            <a:ext cx="11582400" cy="841248"/>
          </a:xfrm>
        </p:spPr>
        <p:txBody>
          <a:bodyPr/>
          <a:lstStyle/>
          <a:p>
            <a:r>
              <a:rPr kumimoji="0" lang="it-IT" smtClean="0"/>
              <a:t>Fare clic per modificare lo stile del titolo</a:t>
            </a:r>
            <a:endParaRPr kumimoji="0" lang="en-US"/>
          </a:p>
        </p:txBody>
      </p:sp>
      <p:sp>
        <p:nvSpPr>
          <p:cNvPr id="14" name="Segnaposto contenuto 13"/>
          <p:cNvSpPr>
            <a:spLocks noGrp="1"/>
          </p:cNvSpPr>
          <p:nvPr>
            <p:ph sz="half" idx="1"/>
          </p:nvPr>
        </p:nvSpPr>
        <p:spPr>
          <a:xfrm>
            <a:off x="406400" y="1600200"/>
            <a:ext cx="5588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3" name="Segnaposto contenuto 12"/>
          <p:cNvSpPr>
            <a:spLocks noGrp="1"/>
          </p:cNvSpPr>
          <p:nvPr>
            <p:ph sz="half" idx="2"/>
          </p:nvPr>
        </p:nvSpPr>
        <p:spPr>
          <a:xfrm>
            <a:off x="6197600" y="1600200"/>
            <a:ext cx="57912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1" name="Segnaposto data 20"/>
          <p:cNvSpPr>
            <a:spLocks noGrp="1"/>
          </p:cNvSpPr>
          <p:nvPr>
            <p:ph type="dt" sz="half" idx="10"/>
          </p:nvPr>
        </p:nvSpPr>
        <p:spPr/>
        <p:txBody>
          <a:bodyPr/>
          <a:lstStyle/>
          <a:p>
            <a:r>
              <a:rPr lang="it-IT" smtClean="0">
                <a:solidFill>
                  <a:srgbClr val="F0A22E">
                    <a:shade val="75000"/>
                  </a:srgbClr>
                </a:solidFill>
              </a:rPr>
              <a:t>Halle   26/5/2016</a:t>
            </a:r>
            <a:endParaRPr lang="en-US">
              <a:solidFill>
                <a:srgbClr val="F0A22E">
                  <a:shade val="75000"/>
                </a:srgbClr>
              </a:solidFill>
            </a:endParaRPr>
          </a:p>
        </p:txBody>
      </p:sp>
      <p:sp>
        <p:nvSpPr>
          <p:cNvPr id="10" name="Segnaposto piè di pagina 9"/>
          <p:cNvSpPr>
            <a:spLocks noGrp="1"/>
          </p:cNvSpPr>
          <p:nvPr>
            <p:ph type="ftr" sz="quarter" idx="11"/>
          </p:nvPr>
        </p:nvSpPr>
        <p:spPr/>
        <p:txBody>
          <a:body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31" name="Segnaposto numero diapositiva 30"/>
          <p:cNvSpPr>
            <a:spLocks noGrp="1"/>
          </p:cNvSpPr>
          <p:nvPr>
            <p:ph type="sldNum" sz="quarter" idx="12"/>
          </p:nvPr>
        </p:nvSpPr>
        <p:spPr/>
        <p:txBody>
          <a:body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Tree>
    <p:extLst>
      <p:ext uri="{BB962C8B-B14F-4D97-AF65-F5344CB8AC3E}">
        <p14:creationId xmlns:p14="http://schemas.microsoft.com/office/powerpoint/2010/main" val="10903440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9" name="Titolo 28"/>
          <p:cNvSpPr>
            <a:spLocks noGrp="1"/>
          </p:cNvSpPr>
          <p:nvPr>
            <p:ph type="title"/>
          </p:nvPr>
        </p:nvSpPr>
        <p:spPr>
          <a:xfrm>
            <a:off x="406400" y="5410200"/>
            <a:ext cx="11480800" cy="882650"/>
          </a:xfrm>
        </p:spPr>
        <p:txBody>
          <a:bodyPr anchor="ctr"/>
          <a:lstStyle>
            <a:lvl1pPr>
              <a:defRPr/>
            </a:lvl1p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375259" y="666750"/>
            <a:ext cx="57207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25" name="Segnaposto testo 24"/>
          <p:cNvSpPr>
            <a:spLocks noGrp="1"/>
          </p:cNvSpPr>
          <p:nvPr>
            <p:ph type="body" sz="half" idx="3"/>
          </p:nvPr>
        </p:nvSpPr>
        <p:spPr>
          <a:xfrm>
            <a:off x="6193367" y="666750"/>
            <a:ext cx="5722988"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contenuto 3"/>
          <p:cNvSpPr>
            <a:spLocks noGrp="1"/>
          </p:cNvSpPr>
          <p:nvPr>
            <p:ph sz="quarter" idx="2"/>
          </p:nvPr>
        </p:nvSpPr>
        <p:spPr>
          <a:xfrm>
            <a:off x="375259" y="1316038"/>
            <a:ext cx="5720741"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8" name="Segnaposto contenuto 27"/>
          <p:cNvSpPr>
            <a:spLocks noGrp="1"/>
          </p:cNvSpPr>
          <p:nvPr>
            <p:ph sz="quarter" idx="4"/>
          </p:nvPr>
        </p:nvSpPr>
        <p:spPr>
          <a:xfrm>
            <a:off x="6198307" y="1316038"/>
            <a:ext cx="571804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0" name="Segnaposto data 9"/>
          <p:cNvSpPr>
            <a:spLocks noGrp="1"/>
          </p:cNvSpPr>
          <p:nvPr>
            <p:ph type="dt" sz="half" idx="10"/>
          </p:nvPr>
        </p:nvSpPr>
        <p:spPr/>
        <p:txBody>
          <a:bodyPr/>
          <a:lstStyle/>
          <a:p>
            <a:r>
              <a:rPr lang="it-IT" smtClean="0">
                <a:solidFill>
                  <a:srgbClr val="F0A22E">
                    <a:shade val="75000"/>
                  </a:srgbClr>
                </a:solidFill>
              </a:rPr>
              <a:t>Halle   26/5/2016</a:t>
            </a:r>
            <a:endParaRPr lang="en-US">
              <a:solidFill>
                <a:srgbClr val="F0A22E">
                  <a:shade val="75000"/>
                </a:srgbClr>
              </a:solidFill>
            </a:endParaRPr>
          </a:p>
        </p:txBody>
      </p:sp>
      <p:sp>
        <p:nvSpPr>
          <p:cNvPr id="6" name="Segnaposto piè di pagina 5"/>
          <p:cNvSpPr>
            <a:spLocks noGrp="1"/>
          </p:cNvSpPr>
          <p:nvPr>
            <p:ph type="ftr" sz="quarter" idx="11"/>
          </p:nvPr>
        </p:nvSpPr>
        <p:spPr/>
        <p:txBody>
          <a:body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7" name="Segnaposto numero diapositiva 6"/>
          <p:cNvSpPr>
            <a:spLocks noGrp="1"/>
          </p:cNvSpPr>
          <p:nvPr>
            <p:ph type="sldNum" sz="quarter" idx="12"/>
          </p:nvPr>
        </p:nvSpPr>
        <p:spPr>
          <a:xfrm>
            <a:off x="10972800" y="6477000"/>
            <a:ext cx="1016000" cy="246888"/>
          </a:xfrm>
        </p:spPr>
        <p:txBody>
          <a:body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
        <p:nvSpPr>
          <p:cNvPr id="11" name="Connettore 1 10"/>
          <p:cNvSpPr>
            <a:spLocks noChangeShapeType="1"/>
          </p:cNvSpPr>
          <p:nvPr/>
        </p:nvSpPr>
        <p:spPr bwMode="auto">
          <a:xfrm>
            <a:off x="685800" y="6019801"/>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Tree>
    <p:extLst>
      <p:ext uri="{BB962C8B-B14F-4D97-AF65-F5344CB8AC3E}">
        <p14:creationId xmlns:p14="http://schemas.microsoft.com/office/powerpoint/2010/main" val="31839841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30" name="Titolo 29"/>
          <p:cNvSpPr>
            <a:spLocks noGrp="1"/>
          </p:cNvSpPr>
          <p:nvPr>
            <p:ph type="title"/>
          </p:nvPr>
        </p:nvSpPr>
        <p:spPr>
          <a:xfrm>
            <a:off x="402336" y="457200"/>
            <a:ext cx="11582400" cy="841248"/>
          </a:xfrm>
        </p:spPr>
        <p:txBody>
          <a:bodyPr/>
          <a:lstStyle/>
          <a:p>
            <a:r>
              <a:rPr kumimoji="0" lang="it-IT" smtClean="0"/>
              <a:t>Fare clic per modificare lo stile del titolo</a:t>
            </a:r>
            <a:endParaRPr kumimoji="0" lang="en-US"/>
          </a:p>
        </p:txBody>
      </p:sp>
      <p:sp>
        <p:nvSpPr>
          <p:cNvPr id="12" name="Segnaposto data 11"/>
          <p:cNvSpPr>
            <a:spLocks noGrp="1"/>
          </p:cNvSpPr>
          <p:nvPr>
            <p:ph type="dt" sz="half" idx="10"/>
          </p:nvPr>
        </p:nvSpPr>
        <p:spPr/>
        <p:txBody>
          <a:bodyPr/>
          <a:lstStyle/>
          <a:p>
            <a:r>
              <a:rPr lang="it-IT" smtClean="0">
                <a:solidFill>
                  <a:srgbClr val="F0A22E">
                    <a:shade val="75000"/>
                  </a:srgbClr>
                </a:solidFill>
              </a:rPr>
              <a:t>Halle   26/5/2016</a:t>
            </a:r>
            <a:endParaRPr lang="en-US">
              <a:solidFill>
                <a:srgbClr val="F0A22E">
                  <a:shade val="75000"/>
                </a:srgbClr>
              </a:solidFill>
            </a:endParaRPr>
          </a:p>
        </p:txBody>
      </p:sp>
      <p:sp>
        <p:nvSpPr>
          <p:cNvPr id="21" name="Segnaposto piè di pagina 20"/>
          <p:cNvSpPr>
            <a:spLocks noGrp="1"/>
          </p:cNvSpPr>
          <p:nvPr>
            <p:ph type="ftr" sz="quarter" idx="11"/>
          </p:nvPr>
        </p:nvSpPr>
        <p:spPr/>
        <p:txBody>
          <a:body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6" name="Segnaposto numero diapositiva 5"/>
          <p:cNvSpPr>
            <a:spLocks noGrp="1"/>
          </p:cNvSpPr>
          <p:nvPr>
            <p:ph type="sldNum" sz="quarter" idx="12"/>
          </p:nvPr>
        </p:nvSpPr>
        <p:spPr/>
        <p:txBody>
          <a:body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Tree>
    <p:extLst>
      <p:ext uri="{BB962C8B-B14F-4D97-AF65-F5344CB8AC3E}">
        <p14:creationId xmlns:p14="http://schemas.microsoft.com/office/powerpoint/2010/main" val="11050843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p>
            <a:r>
              <a:rPr lang="it-IT" smtClean="0">
                <a:solidFill>
                  <a:srgbClr val="F0A22E">
                    <a:shade val="75000"/>
                  </a:srgbClr>
                </a:solidFill>
              </a:rPr>
              <a:t>Halle   26/5/2016</a:t>
            </a:r>
            <a:endParaRPr lang="en-US">
              <a:solidFill>
                <a:srgbClr val="F0A22E">
                  <a:shade val="75000"/>
                </a:srgbClr>
              </a:solidFill>
            </a:endParaRPr>
          </a:p>
        </p:txBody>
      </p:sp>
      <p:sp>
        <p:nvSpPr>
          <p:cNvPr id="24" name="Segnaposto piè di pagina 23"/>
          <p:cNvSpPr>
            <a:spLocks noGrp="1"/>
          </p:cNvSpPr>
          <p:nvPr>
            <p:ph type="ftr" sz="quarter" idx="11"/>
          </p:nvPr>
        </p:nvSpPr>
        <p:spPr/>
        <p:txBody>
          <a:body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7" name="Segnaposto numero diapositiva 6"/>
          <p:cNvSpPr>
            <a:spLocks noGrp="1"/>
          </p:cNvSpPr>
          <p:nvPr>
            <p:ph type="sldNum" sz="quarter" idx="12"/>
          </p:nvPr>
        </p:nvSpPr>
        <p:spPr/>
        <p:txBody>
          <a:body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Tree>
    <p:extLst>
      <p:ext uri="{BB962C8B-B14F-4D97-AF65-F5344CB8AC3E}">
        <p14:creationId xmlns:p14="http://schemas.microsoft.com/office/powerpoint/2010/main" val="30830107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8" name="Connettore 1 7"/>
          <p:cNvSpPr>
            <a:spLocks noChangeShapeType="1"/>
          </p:cNvSpPr>
          <p:nvPr/>
        </p:nvSpPr>
        <p:spPr bwMode="auto">
          <a:xfrm>
            <a:off x="685800" y="5849118"/>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12" name="Titolo 11"/>
          <p:cNvSpPr>
            <a:spLocks noGrp="1"/>
          </p:cNvSpPr>
          <p:nvPr>
            <p:ph type="title"/>
          </p:nvPr>
        </p:nvSpPr>
        <p:spPr>
          <a:xfrm>
            <a:off x="609600" y="5486400"/>
            <a:ext cx="11277600" cy="520700"/>
          </a:xfrm>
        </p:spPr>
        <p:txBody>
          <a:bodyPr anchor="ctr"/>
          <a:lstStyle>
            <a:lvl1pPr algn="l">
              <a:buNone/>
              <a:defRPr sz="2000" b="1"/>
            </a:lvl1pPr>
          </a:lstStyle>
          <a:p>
            <a:r>
              <a:rPr kumimoji="0" lang="it-IT" smtClean="0"/>
              <a:t>Fare clic per modificare lo stile del titolo</a:t>
            </a:r>
            <a:endParaRPr kumimoji="0" lang="en-US"/>
          </a:p>
        </p:txBody>
      </p:sp>
      <p:sp>
        <p:nvSpPr>
          <p:cNvPr id="26" name="Segnaposto testo 25"/>
          <p:cNvSpPr>
            <a:spLocks noGrp="1"/>
          </p:cNvSpPr>
          <p:nvPr>
            <p:ph type="body" idx="2"/>
          </p:nvPr>
        </p:nvSpPr>
        <p:spPr>
          <a:xfrm>
            <a:off x="609601" y="609600"/>
            <a:ext cx="4011084"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14" name="Segnaposto contenuto 13"/>
          <p:cNvSpPr>
            <a:spLocks noGrp="1"/>
          </p:cNvSpPr>
          <p:nvPr>
            <p:ph sz="half" idx="1"/>
          </p:nvPr>
        </p:nvSpPr>
        <p:spPr>
          <a:xfrm>
            <a:off x="4766733" y="609600"/>
            <a:ext cx="7120467"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5" name="Segnaposto data 24"/>
          <p:cNvSpPr>
            <a:spLocks noGrp="1"/>
          </p:cNvSpPr>
          <p:nvPr>
            <p:ph type="dt" sz="half" idx="10"/>
          </p:nvPr>
        </p:nvSpPr>
        <p:spPr/>
        <p:txBody>
          <a:bodyPr/>
          <a:lstStyle/>
          <a:p>
            <a:r>
              <a:rPr lang="it-IT" smtClean="0">
                <a:solidFill>
                  <a:srgbClr val="F0A22E">
                    <a:shade val="75000"/>
                  </a:srgbClr>
                </a:solidFill>
              </a:rPr>
              <a:t>Halle   26/5/2016</a:t>
            </a:r>
            <a:endParaRPr lang="en-US">
              <a:solidFill>
                <a:srgbClr val="F0A22E">
                  <a:shade val="75000"/>
                </a:srgbClr>
              </a:solidFill>
            </a:endParaRPr>
          </a:p>
        </p:txBody>
      </p:sp>
      <p:sp>
        <p:nvSpPr>
          <p:cNvPr id="29" name="Segnaposto piè di pagina 28"/>
          <p:cNvSpPr>
            <a:spLocks noGrp="1"/>
          </p:cNvSpPr>
          <p:nvPr>
            <p:ph type="ftr" sz="quarter" idx="11"/>
          </p:nvPr>
        </p:nvSpPr>
        <p:spPr/>
        <p:txBody>
          <a:body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7" name="Segnaposto numero diapositiva 6"/>
          <p:cNvSpPr>
            <a:spLocks noGrp="1"/>
          </p:cNvSpPr>
          <p:nvPr>
            <p:ph type="sldNum" sz="quarter" idx="12"/>
          </p:nvPr>
        </p:nvSpPr>
        <p:spPr/>
        <p:txBody>
          <a:body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Tree>
    <p:extLst>
      <p:ext uri="{BB962C8B-B14F-4D97-AF65-F5344CB8AC3E}">
        <p14:creationId xmlns:p14="http://schemas.microsoft.com/office/powerpoint/2010/main" val="677358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2" name="Titolo 21"/>
          <p:cNvSpPr>
            <a:spLocks noGrp="1"/>
          </p:cNvSpPr>
          <p:nvPr>
            <p:ph type="title"/>
          </p:nvPr>
        </p:nvSpPr>
        <p:spPr/>
        <p:txBody>
          <a:bodyPr/>
          <a:lstStyle/>
          <a:p>
            <a:r>
              <a:rPr kumimoji="0" lang="it-IT" smtClean="0"/>
              <a:t>Fare clic per modificare lo stile del titolo</a:t>
            </a:r>
            <a:endParaRPr kumimoji="0" lang="en-US"/>
          </a:p>
        </p:txBody>
      </p:sp>
      <p:sp>
        <p:nvSpPr>
          <p:cNvPr id="27" name="Segnaposto contenuto 26"/>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5" name="Segnaposto data 24"/>
          <p:cNvSpPr>
            <a:spLocks noGrp="1"/>
          </p:cNvSpPr>
          <p:nvPr>
            <p:ph type="dt" sz="half" idx="10"/>
          </p:nvPr>
        </p:nvSpPr>
        <p:spPr/>
        <p:txBody>
          <a:bodyPr/>
          <a:lstStyle/>
          <a:p>
            <a:r>
              <a:rPr lang="it-IT" smtClean="0">
                <a:solidFill>
                  <a:srgbClr val="F0A22E">
                    <a:shade val="75000"/>
                  </a:srgbClr>
                </a:solidFill>
              </a:rPr>
              <a:t>Halle   26/5/2016</a:t>
            </a:r>
            <a:endParaRPr lang="en-US">
              <a:solidFill>
                <a:srgbClr val="F0A22E">
                  <a:shade val="75000"/>
                </a:srgbClr>
              </a:solidFill>
            </a:endParaRPr>
          </a:p>
        </p:txBody>
      </p:sp>
      <p:sp>
        <p:nvSpPr>
          <p:cNvPr id="19" name="Segnaposto piè di pagina 18"/>
          <p:cNvSpPr>
            <a:spLocks noGrp="1"/>
          </p:cNvSpPr>
          <p:nvPr>
            <p:ph type="ftr" sz="quarter" idx="11"/>
          </p:nvPr>
        </p:nvSpPr>
        <p:spPr>
          <a:xfrm>
            <a:off x="4775200" y="76201"/>
            <a:ext cx="3860800" cy="288925"/>
          </a:xfrm>
        </p:spPr>
        <p:txBody>
          <a:body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16" name="Segnaposto numero diapositiva 15"/>
          <p:cNvSpPr>
            <a:spLocks noGrp="1"/>
          </p:cNvSpPr>
          <p:nvPr>
            <p:ph type="sldNum" sz="quarter" idx="12"/>
          </p:nvPr>
        </p:nvSpPr>
        <p:spPr>
          <a:xfrm>
            <a:off x="10972800" y="6473952"/>
            <a:ext cx="1011936" cy="246888"/>
          </a:xfrm>
        </p:spPr>
        <p:txBody>
          <a:body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Tree>
    <p:extLst>
      <p:ext uri="{BB962C8B-B14F-4D97-AF65-F5344CB8AC3E}">
        <p14:creationId xmlns:p14="http://schemas.microsoft.com/office/powerpoint/2010/main" val="8598573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13" name="Segnaposto immagine 12"/>
          <p:cNvSpPr>
            <a:spLocks noGrp="1"/>
          </p:cNvSpPr>
          <p:nvPr>
            <p:ph type="pic" idx="1"/>
          </p:nvPr>
        </p:nvSpPr>
        <p:spPr>
          <a:xfrm>
            <a:off x="4673600" y="616634"/>
            <a:ext cx="67056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it-IT" smtClean="0"/>
              <a:t>Fare clic sull'icona per inserire un'immagine</a:t>
            </a:r>
            <a:endParaRPr kumimoji="0" lang="en-US" dirty="0"/>
          </a:p>
        </p:txBody>
      </p:sp>
      <p:sp>
        <p:nvSpPr>
          <p:cNvPr id="7" name="Segnaposto data 6"/>
          <p:cNvSpPr>
            <a:spLocks noGrp="1"/>
          </p:cNvSpPr>
          <p:nvPr>
            <p:ph type="dt" sz="half" idx="10"/>
          </p:nvPr>
        </p:nvSpPr>
        <p:spPr/>
        <p:txBody>
          <a:bodyPr/>
          <a:lstStyle/>
          <a:p>
            <a:r>
              <a:rPr lang="it-IT" smtClean="0">
                <a:solidFill>
                  <a:srgbClr val="F0A22E">
                    <a:shade val="75000"/>
                  </a:srgbClr>
                </a:solidFill>
              </a:rPr>
              <a:t>Halle   26/5/2016</a:t>
            </a:r>
            <a:endParaRPr lang="en-US">
              <a:solidFill>
                <a:srgbClr val="F0A22E">
                  <a:shade val="75000"/>
                </a:srgbClr>
              </a:solidFill>
            </a:endParaRPr>
          </a:p>
        </p:txBody>
      </p:sp>
      <p:sp>
        <p:nvSpPr>
          <p:cNvPr id="5" name="Segnaposto piè di pagina 4"/>
          <p:cNvSpPr>
            <a:spLocks noGrp="1"/>
          </p:cNvSpPr>
          <p:nvPr>
            <p:ph type="ftr" sz="quarter" idx="11"/>
          </p:nvPr>
        </p:nvSpPr>
        <p:spPr/>
        <p:txBody>
          <a:body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31" name="Segnaposto numero diapositiva 30"/>
          <p:cNvSpPr>
            <a:spLocks noGrp="1"/>
          </p:cNvSpPr>
          <p:nvPr>
            <p:ph type="sldNum" sz="quarter" idx="12"/>
          </p:nvPr>
        </p:nvSpPr>
        <p:spPr/>
        <p:txBody>
          <a:body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
        <p:nvSpPr>
          <p:cNvPr id="17" name="Titolo 16"/>
          <p:cNvSpPr>
            <a:spLocks noGrp="1"/>
          </p:cNvSpPr>
          <p:nvPr>
            <p:ph type="title"/>
          </p:nvPr>
        </p:nvSpPr>
        <p:spPr>
          <a:xfrm>
            <a:off x="508000" y="4993760"/>
            <a:ext cx="7823200" cy="522288"/>
          </a:xfrm>
        </p:spPr>
        <p:txBody>
          <a:bodyPr anchor="ctr"/>
          <a:lstStyle>
            <a:lvl1pPr algn="l">
              <a:buNone/>
              <a:defRPr sz="2000" b="1"/>
            </a:lvl1pPr>
          </a:lstStyle>
          <a:p>
            <a:r>
              <a:rPr kumimoji="0" lang="it-IT" smtClean="0"/>
              <a:t>Fare clic per modificare lo stile del titolo</a:t>
            </a:r>
            <a:endParaRPr kumimoji="0" lang="en-US"/>
          </a:p>
        </p:txBody>
      </p:sp>
      <p:sp>
        <p:nvSpPr>
          <p:cNvPr id="26" name="Segnaposto testo 25"/>
          <p:cNvSpPr>
            <a:spLocks noGrp="1"/>
          </p:cNvSpPr>
          <p:nvPr>
            <p:ph type="body" sz="half" idx="2"/>
          </p:nvPr>
        </p:nvSpPr>
        <p:spPr>
          <a:xfrm>
            <a:off x="508000" y="5533218"/>
            <a:ext cx="78232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Tree>
    <p:extLst>
      <p:ext uri="{BB962C8B-B14F-4D97-AF65-F5344CB8AC3E}">
        <p14:creationId xmlns:p14="http://schemas.microsoft.com/office/powerpoint/2010/main" val="8924947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r>
              <a:rPr lang="it-IT" smtClean="0">
                <a:solidFill>
                  <a:srgbClr val="F0A22E">
                    <a:shade val="75000"/>
                  </a:srgbClr>
                </a:solidFill>
              </a:rPr>
              <a:t>Halle   26/5/2016</a:t>
            </a:r>
            <a:endParaRPr lang="en-US">
              <a:solidFill>
                <a:srgbClr val="F0A22E">
                  <a:shade val="75000"/>
                </a:srgbClr>
              </a:solidFill>
            </a:endParaRPr>
          </a:p>
        </p:txBody>
      </p:sp>
      <p:sp>
        <p:nvSpPr>
          <p:cNvPr id="5" name="Segnaposto piè di pagina 4"/>
          <p:cNvSpPr>
            <a:spLocks noGrp="1"/>
          </p:cNvSpPr>
          <p:nvPr>
            <p:ph type="ftr" sz="quarter" idx="11"/>
          </p:nvPr>
        </p:nvSpPr>
        <p:spPr/>
        <p:txBody>
          <a:body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6" name="Segnaposto numero diapositiva 5"/>
          <p:cNvSpPr>
            <a:spLocks noGrp="1"/>
          </p:cNvSpPr>
          <p:nvPr>
            <p:ph type="sldNum" sz="quarter" idx="12"/>
          </p:nvPr>
        </p:nvSpPr>
        <p:spPr/>
        <p:txBody>
          <a:body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Tree>
    <p:extLst>
      <p:ext uri="{BB962C8B-B14F-4D97-AF65-F5344CB8AC3E}">
        <p14:creationId xmlns:p14="http://schemas.microsoft.com/office/powerpoint/2010/main" val="24121349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9144000" y="549277"/>
            <a:ext cx="2438400" cy="5851525"/>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609600" y="549277"/>
            <a:ext cx="8331200" cy="5851525"/>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r>
              <a:rPr lang="it-IT" smtClean="0">
                <a:solidFill>
                  <a:srgbClr val="F0A22E">
                    <a:shade val="75000"/>
                  </a:srgbClr>
                </a:solidFill>
              </a:rPr>
              <a:t>Halle   26/5/2016</a:t>
            </a:r>
            <a:endParaRPr lang="en-US">
              <a:solidFill>
                <a:srgbClr val="F0A22E">
                  <a:shade val="75000"/>
                </a:srgbClr>
              </a:solidFill>
            </a:endParaRPr>
          </a:p>
        </p:txBody>
      </p:sp>
      <p:sp>
        <p:nvSpPr>
          <p:cNvPr id="5" name="Segnaposto piè di pagina 4"/>
          <p:cNvSpPr>
            <a:spLocks noGrp="1"/>
          </p:cNvSpPr>
          <p:nvPr>
            <p:ph type="ftr" sz="quarter" idx="11"/>
          </p:nvPr>
        </p:nvSpPr>
        <p:spPr/>
        <p:txBody>
          <a:body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6" name="Segnaposto numero diapositiva 5"/>
          <p:cNvSpPr>
            <a:spLocks noGrp="1"/>
          </p:cNvSpPr>
          <p:nvPr>
            <p:ph type="sldNum" sz="quarter" idx="12"/>
          </p:nvPr>
        </p:nvSpPr>
        <p:spPr/>
        <p:txBody>
          <a:body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Tree>
    <p:extLst>
      <p:ext uri="{BB962C8B-B14F-4D97-AF65-F5344CB8AC3E}">
        <p14:creationId xmlns:p14="http://schemas.microsoft.com/office/powerpoint/2010/main" val="1903522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4" name="Connettore 1 6"/>
          <p:cNvSpPr>
            <a:spLocks noChangeShapeType="1"/>
          </p:cNvSpPr>
          <p:nvPr/>
        </p:nvSpPr>
        <p:spPr bwMode="auto">
          <a:xfrm>
            <a:off x="685800" y="5349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29" name="Titolo 28"/>
          <p:cNvSpPr>
            <a:spLocks noGrp="1"/>
          </p:cNvSpPr>
          <p:nvPr>
            <p:ph type="ctrTitle"/>
          </p:nvPr>
        </p:nvSpPr>
        <p:spPr>
          <a:xfrm>
            <a:off x="508000" y="4853412"/>
            <a:ext cx="11277600" cy="1222375"/>
          </a:xfrm>
        </p:spPr>
        <p:txBody>
          <a:bodyPr anchor="t"/>
          <a:lstStyle/>
          <a:p>
            <a:r>
              <a:rPr lang="it-IT" smtClean="0"/>
              <a:t>Fare clic per modificare lo stile del titolo</a:t>
            </a:r>
            <a:endParaRPr lang="en-US"/>
          </a:p>
        </p:txBody>
      </p:sp>
      <p:sp>
        <p:nvSpPr>
          <p:cNvPr id="9" name="Sottotitolo 8"/>
          <p:cNvSpPr>
            <a:spLocks noGrp="1"/>
          </p:cNvSpPr>
          <p:nvPr>
            <p:ph type="subTitle" idx="1"/>
          </p:nvPr>
        </p:nvSpPr>
        <p:spPr>
          <a:xfrm>
            <a:off x="508000" y="3886200"/>
            <a:ext cx="112776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it-IT" smtClean="0"/>
              <a:t>Fare clic per modificare lo stile del sottotitolo dello schema</a:t>
            </a:r>
            <a:endParaRPr lang="en-US"/>
          </a:p>
        </p:txBody>
      </p:sp>
      <p:sp>
        <p:nvSpPr>
          <p:cNvPr id="5" name="Segnaposto data 15"/>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78F287A4-4BC4-4956-A7CA-212156686291}" type="datetime1">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4/2/2025</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piè di pagina 1"/>
          <p:cNvSpPr>
            <a:spLocks noGrp="1"/>
          </p:cNvSpPr>
          <p:nvPr>
            <p:ph type="ftr" sz="quarter" idx="11"/>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X-ray Spectroscopy and Synchrotron Radiation in materials physics: past, present and future.</a:t>
            </a:r>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7" name="Segnaposto numero diapositiva 14"/>
          <p:cNvSpPr>
            <a:spLocks noGrp="1"/>
          </p:cNvSpPr>
          <p:nvPr>
            <p:ph type="sldNum" sz="quarter" idx="12"/>
          </p:nvPr>
        </p:nvSpPr>
        <p:spPr>
          <a:xfrm>
            <a:off x="10972801" y="6473825"/>
            <a:ext cx="1011767" cy="247650"/>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5E79053-B1A3-4F46-AFC4-AF3C247FE2DE}" type="slidenum">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11226285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2" name="Titolo 21"/>
          <p:cNvSpPr>
            <a:spLocks noGrp="1"/>
          </p:cNvSpPr>
          <p:nvPr>
            <p:ph type="title"/>
          </p:nvPr>
        </p:nvSpPr>
        <p:spPr/>
        <p:txBody>
          <a:bodyPr/>
          <a:lstStyle/>
          <a:p>
            <a:r>
              <a:rPr lang="it-IT" smtClean="0"/>
              <a:t>Fare clic per modificare lo stile del titolo</a:t>
            </a:r>
            <a:endParaRPr lang="en-US"/>
          </a:p>
        </p:txBody>
      </p:sp>
      <p:sp>
        <p:nvSpPr>
          <p:cNvPr id="27" name="Segnaposto contenuto 26"/>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24"/>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CA6E7E13-B577-4543-BCDA-0F8254E29B83}" type="datetime1">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4/2/2025</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piè di pagina 18"/>
          <p:cNvSpPr>
            <a:spLocks noGrp="1"/>
          </p:cNvSpPr>
          <p:nvPr>
            <p:ph type="ftr" sz="quarter" idx="11"/>
          </p:nvPr>
        </p:nvSpPr>
        <p:spPr>
          <a:xfrm>
            <a:off x="4775200" y="76201"/>
            <a:ext cx="3860800" cy="288925"/>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X-ray Spectroscopy and Synchrotron Radiation in materials physics: past, present and future.</a:t>
            </a:r>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numero diapositiva 15"/>
          <p:cNvSpPr>
            <a:spLocks noGrp="1"/>
          </p:cNvSpPr>
          <p:nvPr>
            <p:ph type="sldNum" sz="quarter" idx="12"/>
          </p:nvPr>
        </p:nvSpPr>
        <p:spPr>
          <a:xfrm>
            <a:off x="10972801" y="6473825"/>
            <a:ext cx="1011767" cy="247650"/>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104E4EC4-D4F5-49CC-9611-691803869732}" type="slidenum">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15558107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4" name="Connettore 1 6"/>
          <p:cNvSpPr>
            <a:spLocks noChangeShapeType="1"/>
          </p:cNvSpPr>
          <p:nvPr/>
        </p:nvSpPr>
        <p:spPr bwMode="auto">
          <a:xfrm>
            <a:off x="685800" y="3444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a:ea typeface="+mn-ea"/>
              <a:cs typeface="+mn-cs"/>
            </a:endParaRPr>
          </a:p>
        </p:txBody>
      </p:sp>
      <p:sp>
        <p:nvSpPr>
          <p:cNvPr id="6" name="Segnaposto testo 5"/>
          <p:cNvSpPr>
            <a:spLocks noGrp="1"/>
          </p:cNvSpPr>
          <p:nvPr>
            <p:ph type="body" idx="1"/>
          </p:nvPr>
        </p:nvSpPr>
        <p:spPr>
          <a:xfrm>
            <a:off x="508000" y="1676400"/>
            <a:ext cx="112776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it-IT" smtClean="0"/>
              <a:t>Fare clic per modificare stili del testo dello schema</a:t>
            </a:r>
          </a:p>
        </p:txBody>
      </p:sp>
      <p:sp>
        <p:nvSpPr>
          <p:cNvPr id="8" name="Titolo 7"/>
          <p:cNvSpPr>
            <a:spLocks noGrp="1"/>
          </p:cNvSpPr>
          <p:nvPr>
            <p:ph type="title"/>
          </p:nvPr>
        </p:nvSpPr>
        <p:spPr>
          <a:xfrm>
            <a:off x="240633" y="2947086"/>
            <a:ext cx="11582400" cy="1184825"/>
          </a:xfrm>
        </p:spPr>
        <p:txBody>
          <a:bodyPr rtlCol="0" anchor="t"/>
          <a:lstStyle>
            <a:lvl1pPr algn="r">
              <a:defRPr/>
            </a:lvl1pPr>
          </a:lstStyle>
          <a:p>
            <a:r>
              <a:rPr lang="it-IT" smtClean="0"/>
              <a:t>Fare clic per modificare lo stile del titolo</a:t>
            </a:r>
            <a:endParaRPr lang="en-US"/>
          </a:p>
        </p:txBody>
      </p:sp>
      <p:sp>
        <p:nvSpPr>
          <p:cNvPr id="5" name="Segnaposto data 18"/>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473A46DE-170E-4EA1-A5BD-24A89361F648}" type="datetime1">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4/2/2025</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7" name="Segnaposto piè di pagina 10"/>
          <p:cNvSpPr>
            <a:spLocks noGrp="1"/>
          </p:cNvSpPr>
          <p:nvPr>
            <p:ph type="ftr" sz="quarter" idx="11"/>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X-ray Spectroscopy and Synchrotron Radiation in materials physics: past, present and future.</a:t>
            </a:r>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9" name="Segnaposto numero diapositiva 15"/>
          <p:cNvSpPr>
            <a:spLocks noGrp="1"/>
          </p:cNvSpPr>
          <p:nvPr>
            <p:ph type="sldNum" sz="quarter" idx="12"/>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A2DADEF-6257-4992-8F95-8ED6AB91EF44}" type="slidenum">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4075948999"/>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0" name="Titolo 19"/>
          <p:cNvSpPr>
            <a:spLocks noGrp="1"/>
          </p:cNvSpPr>
          <p:nvPr>
            <p:ph type="title"/>
          </p:nvPr>
        </p:nvSpPr>
        <p:spPr>
          <a:xfrm>
            <a:off x="402336" y="457200"/>
            <a:ext cx="11582400" cy="841248"/>
          </a:xfrm>
        </p:spPr>
        <p:txBody>
          <a:bodyPr/>
          <a:lstStyle/>
          <a:p>
            <a:r>
              <a:rPr lang="it-IT" smtClean="0"/>
              <a:t>Fare clic per modificare lo stile del titolo</a:t>
            </a:r>
            <a:endParaRPr lang="en-US"/>
          </a:p>
        </p:txBody>
      </p:sp>
      <p:sp>
        <p:nvSpPr>
          <p:cNvPr id="14" name="Segnaposto contenuto 13"/>
          <p:cNvSpPr>
            <a:spLocks noGrp="1"/>
          </p:cNvSpPr>
          <p:nvPr>
            <p:ph sz="half" idx="1"/>
          </p:nvPr>
        </p:nvSpPr>
        <p:spPr>
          <a:xfrm>
            <a:off x="406400" y="1600200"/>
            <a:ext cx="5588000" cy="4724400"/>
          </a:xfrm>
        </p:spPr>
        <p:txBody>
          <a:bodyPr/>
          <a:lstStyle>
            <a:lvl1pPr>
              <a:defRPr sz="2800"/>
            </a:lvl1pPr>
            <a:lvl2pPr>
              <a:defRPr sz="2400"/>
            </a:lvl2pPr>
            <a:lvl3pPr>
              <a:defRPr sz="2000"/>
            </a:lvl3pPr>
            <a:lvl4pPr>
              <a:defRPr sz="1800"/>
            </a:lvl4pPr>
            <a:lvl5pPr>
              <a:defRPr sz="18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13" name="Segnaposto contenuto 12"/>
          <p:cNvSpPr>
            <a:spLocks noGrp="1"/>
          </p:cNvSpPr>
          <p:nvPr>
            <p:ph sz="half" idx="2"/>
          </p:nvPr>
        </p:nvSpPr>
        <p:spPr>
          <a:xfrm>
            <a:off x="6197600" y="1600200"/>
            <a:ext cx="5791200" cy="4724400"/>
          </a:xfrm>
        </p:spPr>
        <p:txBody>
          <a:bodyPr/>
          <a:lstStyle>
            <a:lvl1pPr>
              <a:defRPr sz="2800"/>
            </a:lvl1pPr>
            <a:lvl2pPr>
              <a:defRPr sz="2400"/>
            </a:lvl2pPr>
            <a:lvl3pPr>
              <a:defRPr sz="2000"/>
            </a:lvl3pPr>
            <a:lvl4pPr>
              <a:defRPr sz="1800"/>
            </a:lvl4pPr>
            <a:lvl5pPr>
              <a:defRPr sz="18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10"/>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F14FB08-930B-481E-A423-2097D17776C3}" type="datetime1">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4/2/2025</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piè di pagina 27"/>
          <p:cNvSpPr>
            <a:spLocks noGrp="1"/>
          </p:cNvSpPr>
          <p:nvPr>
            <p:ph type="ftr" sz="quarter" idx="11"/>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X-ray Spectroscopy and Synchrotron Radiation in materials physics: past, present and future.</a:t>
            </a:r>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7" name="Segnaposto numero diapositiva 4"/>
          <p:cNvSpPr>
            <a:spLocks noGrp="1"/>
          </p:cNvSpPr>
          <p:nvPr>
            <p:ph type="sldNum" sz="quarter" idx="12"/>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E635015F-A5CD-4371-88E2-05614EF2EEDD}" type="slidenum">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149959118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7" name="Connettore 1 10"/>
          <p:cNvSpPr>
            <a:spLocks noChangeShapeType="1"/>
          </p:cNvSpPr>
          <p:nvPr/>
        </p:nvSpPr>
        <p:spPr bwMode="auto">
          <a:xfrm>
            <a:off x="685800" y="6019801"/>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29" name="Titolo 28"/>
          <p:cNvSpPr>
            <a:spLocks noGrp="1"/>
          </p:cNvSpPr>
          <p:nvPr>
            <p:ph type="title"/>
          </p:nvPr>
        </p:nvSpPr>
        <p:spPr>
          <a:xfrm>
            <a:off x="406400" y="5410200"/>
            <a:ext cx="11480800" cy="882650"/>
          </a:xfrm>
        </p:spPr>
        <p:txBody>
          <a:bodyPr/>
          <a:lstStyle>
            <a:lvl1pPr>
              <a:defRPr/>
            </a:lvl1pPr>
          </a:lstStyle>
          <a:p>
            <a:r>
              <a:rPr lang="it-IT" smtClean="0"/>
              <a:t>Fare clic per modificare lo stile del titolo</a:t>
            </a:r>
            <a:endParaRPr lang="en-US"/>
          </a:p>
        </p:txBody>
      </p:sp>
      <p:sp>
        <p:nvSpPr>
          <p:cNvPr id="13" name="Segnaposto testo 12"/>
          <p:cNvSpPr>
            <a:spLocks noGrp="1"/>
          </p:cNvSpPr>
          <p:nvPr>
            <p:ph type="body" idx="1"/>
          </p:nvPr>
        </p:nvSpPr>
        <p:spPr>
          <a:xfrm>
            <a:off x="375259" y="666750"/>
            <a:ext cx="57207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it-IT" smtClean="0"/>
              <a:t>Fare clic per modificare stili del testo dello schema</a:t>
            </a:r>
          </a:p>
        </p:txBody>
      </p:sp>
      <p:sp>
        <p:nvSpPr>
          <p:cNvPr id="25" name="Segnaposto testo 24"/>
          <p:cNvSpPr>
            <a:spLocks noGrp="1"/>
          </p:cNvSpPr>
          <p:nvPr>
            <p:ph type="body" sz="half" idx="3"/>
          </p:nvPr>
        </p:nvSpPr>
        <p:spPr>
          <a:xfrm>
            <a:off x="6193367" y="666750"/>
            <a:ext cx="5722988"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it-IT" smtClean="0"/>
              <a:t>Fare clic per modificare stili del testo dello schema</a:t>
            </a:r>
          </a:p>
        </p:txBody>
      </p:sp>
      <p:sp>
        <p:nvSpPr>
          <p:cNvPr id="4" name="Segnaposto contenuto 3"/>
          <p:cNvSpPr>
            <a:spLocks noGrp="1"/>
          </p:cNvSpPr>
          <p:nvPr>
            <p:ph sz="quarter" idx="2"/>
          </p:nvPr>
        </p:nvSpPr>
        <p:spPr>
          <a:xfrm>
            <a:off x="375259" y="1316038"/>
            <a:ext cx="5720741" cy="3941763"/>
          </a:xfrm>
        </p:spPr>
        <p:txBody>
          <a:bodyPr/>
          <a:lstStyle>
            <a:lvl1pPr>
              <a:defRPr sz="2400"/>
            </a:lvl1pPr>
            <a:lvl2pPr>
              <a:defRPr sz="2000"/>
            </a:lvl2pPr>
            <a:lvl3pPr>
              <a:defRPr sz="1800"/>
            </a:lvl3pPr>
            <a:lvl4pPr>
              <a:defRPr sz="1600"/>
            </a:lvl4pPr>
            <a:lvl5pPr>
              <a:defRPr sz="16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28" name="Segnaposto contenuto 27"/>
          <p:cNvSpPr>
            <a:spLocks noGrp="1"/>
          </p:cNvSpPr>
          <p:nvPr>
            <p:ph sz="quarter" idx="4"/>
          </p:nvPr>
        </p:nvSpPr>
        <p:spPr>
          <a:xfrm>
            <a:off x="6198307" y="1316038"/>
            <a:ext cx="5718048" cy="3941763"/>
          </a:xfrm>
        </p:spPr>
        <p:txBody>
          <a:bodyPr/>
          <a:lstStyle>
            <a:lvl1pPr>
              <a:defRPr sz="2400"/>
            </a:lvl1pPr>
            <a:lvl2pPr>
              <a:defRPr sz="2000"/>
            </a:lvl2pPr>
            <a:lvl3pPr>
              <a:defRPr sz="1800"/>
            </a:lvl3pPr>
            <a:lvl4pPr>
              <a:defRPr sz="1600"/>
            </a:lvl4pPr>
            <a:lvl5pPr>
              <a:defRPr sz="16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8" name="Segnaposto data 9"/>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CDEBCF24-98D6-413D-B33A-1EDF8A00CA43}" type="datetime1">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4/2/2025</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9" name="Segnaposto piè di pagina 5"/>
          <p:cNvSpPr>
            <a:spLocks noGrp="1"/>
          </p:cNvSpPr>
          <p:nvPr>
            <p:ph type="ftr" sz="quarter" idx="11"/>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X-ray Spectroscopy and Synchrotron Radiation in materials physics: past, present and future.</a:t>
            </a:r>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0" name="Segnaposto numero diapositiva 6"/>
          <p:cNvSpPr>
            <a:spLocks noGrp="1"/>
          </p:cNvSpPr>
          <p:nvPr>
            <p:ph type="sldNum" sz="quarter" idx="12"/>
          </p:nvPr>
        </p:nvSpPr>
        <p:spPr>
          <a:xfrm>
            <a:off x="10972800" y="6477000"/>
            <a:ext cx="1016000" cy="247650"/>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71E11AED-0C94-4909-8D80-B67FDB0F1FDB}" type="slidenum">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21747320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30" name="Titolo 29"/>
          <p:cNvSpPr>
            <a:spLocks noGrp="1"/>
          </p:cNvSpPr>
          <p:nvPr>
            <p:ph type="title"/>
          </p:nvPr>
        </p:nvSpPr>
        <p:spPr>
          <a:xfrm>
            <a:off x="402336" y="457200"/>
            <a:ext cx="11582400" cy="841248"/>
          </a:xfrm>
        </p:spPr>
        <p:txBody>
          <a:bodyPr/>
          <a:lstStyle/>
          <a:p>
            <a:r>
              <a:rPr lang="it-IT" smtClean="0"/>
              <a:t>Fare clic per modificare lo stile del titolo</a:t>
            </a:r>
            <a:endParaRPr lang="en-US"/>
          </a:p>
        </p:txBody>
      </p:sp>
      <p:sp>
        <p:nvSpPr>
          <p:cNvPr id="3" name="Segnaposto data 10"/>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3A1B3AA4-6B09-4902-AF7D-420947369CF3}" type="datetime1">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4/2/2025</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4" name="Segnaposto piè di pagina 27"/>
          <p:cNvSpPr>
            <a:spLocks noGrp="1"/>
          </p:cNvSpPr>
          <p:nvPr>
            <p:ph type="ftr" sz="quarter" idx="11"/>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X-ray Spectroscopy and Synchrotron Radiation in materials physics: past, present and future.</a:t>
            </a:r>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numero diapositiva 4"/>
          <p:cNvSpPr>
            <a:spLocks noGrp="1"/>
          </p:cNvSpPr>
          <p:nvPr>
            <p:ph type="sldNum" sz="quarter" idx="12"/>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5FE2BF0A-0095-48BF-B581-FED9ADE85777}" type="slidenum">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32567704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2"/>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DCD56C32-DFB2-42C3-938F-059B3F471797}" type="datetime1">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4/2/2025</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3" name="Segnaposto piè di pagina 23"/>
          <p:cNvSpPr>
            <a:spLocks noGrp="1"/>
          </p:cNvSpPr>
          <p:nvPr>
            <p:ph type="ftr" sz="quarter" idx="11"/>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X-ray Spectroscopy and Synchrotron Radiation in materials physics: past, present and future.</a:t>
            </a:r>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4" name="Segnaposto numero diapositiva 6"/>
          <p:cNvSpPr>
            <a:spLocks noGrp="1"/>
          </p:cNvSpPr>
          <p:nvPr>
            <p:ph type="sldNum" sz="quarter" idx="12"/>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E86CCDA-22A6-4196-A945-3215840AFE7E}" type="slidenum">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1693585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3">
        <a:schemeClr val="bg2"/>
      </p:bgRef>
    </p:bg>
    <p:spTree>
      <p:nvGrpSpPr>
        <p:cNvPr id="1" name=""/>
        <p:cNvGrpSpPr/>
        <p:nvPr/>
      </p:nvGrpSpPr>
      <p:grpSpPr>
        <a:xfrm>
          <a:off x="0" y="0"/>
          <a:ext cx="0" cy="0"/>
          <a:chOff x="0" y="0"/>
          <a:chExt cx="0" cy="0"/>
        </a:xfrm>
      </p:grpSpPr>
      <p:sp>
        <p:nvSpPr>
          <p:cNvPr id="7" name="Connettore 1 6"/>
          <p:cNvSpPr>
            <a:spLocks noChangeShapeType="1"/>
          </p:cNvSpPr>
          <p:nvPr/>
        </p:nvSpPr>
        <p:spPr bwMode="auto">
          <a:xfrm>
            <a:off x="685800" y="3444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a:ea typeface="+mn-ea"/>
              <a:cs typeface="+mn-cs"/>
            </a:endParaRPr>
          </a:p>
        </p:txBody>
      </p:sp>
      <p:sp>
        <p:nvSpPr>
          <p:cNvPr id="6" name="Segnaposto testo 5"/>
          <p:cNvSpPr>
            <a:spLocks noGrp="1"/>
          </p:cNvSpPr>
          <p:nvPr>
            <p:ph type="body" idx="1"/>
          </p:nvPr>
        </p:nvSpPr>
        <p:spPr>
          <a:xfrm>
            <a:off x="508000" y="1676400"/>
            <a:ext cx="112776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19" name="Segnaposto data 18"/>
          <p:cNvSpPr>
            <a:spLocks noGrp="1"/>
          </p:cNvSpPr>
          <p:nvPr>
            <p:ph type="dt" sz="half" idx="10"/>
          </p:nvPr>
        </p:nvSpPr>
        <p:spPr/>
        <p:txBody>
          <a:bodyPr/>
          <a:lstStyle/>
          <a:p>
            <a:r>
              <a:rPr lang="it-IT" smtClean="0">
                <a:solidFill>
                  <a:srgbClr val="F0A22E">
                    <a:shade val="75000"/>
                  </a:srgbClr>
                </a:solidFill>
              </a:rPr>
              <a:t>Halle   26/5/2016</a:t>
            </a:r>
            <a:endParaRPr lang="en-US">
              <a:solidFill>
                <a:srgbClr val="F0A22E">
                  <a:shade val="75000"/>
                </a:srgbClr>
              </a:solidFill>
            </a:endParaRPr>
          </a:p>
        </p:txBody>
      </p:sp>
      <p:sp>
        <p:nvSpPr>
          <p:cNvPr id="11" name="Segnaposto piè di pagina 10"/>
          <p:cNvSpPr>
            <a:spLocks noGrp="1"/>
          </p:cNvSpPr>
          <p:nvPr>
            <p:ph type="ftr" sz="quarter" idx="11"/>
          </p:nvPr>
        </p:nvSpPr>
        <p:spPr/>
        <p:txBody>
          <a:body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16" name="Segnaposto numero diapositiva 15"/>
          <p:cNvSpPr>
            <a:spLocks noGrp="1"/>
          </p:cNvSpPr>
          <p:nvPr>
            <p:ph type="sldNum" sz="quarter" idx="12"/>
          </p:nvPr>
        </p:nvSpPr>
        <p:spPr/>
        <p:txBody>
          <a:body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
        <p:nvSpPr>
          <p:cNvPr id="8" name="Titolo 7"/>
          <p:cNvSpPr>
            <a:spLocks noGrp="1"/>
          </p:cNvSpPr>
          <p:nvPr>
            <p:ph type="title"/>
          </p:nvPr>
        </p:nvSpPr>
        <p:spPr>
          <a:xfrm>
            <a:off x="240633" y="2947086"/>
            <a:ext cx="11582400" cy="1184825"/>
          </a:xfrm>
        </p:spPr>
        <p:txBody>
          <a:bodyPr rtlCol="0" anchor="t"/>
          <a:lstStyle>
            <a:lvl1pPr algn="r">
              <a:defRPr/>
            </a:lvl1pPr>
          </a:lstStyle>
          <a:p>
            <a:r>
              <a:rPr kumimoji="0" lang="it-IT" smtClean="0"/>
              <a:t>Fare clic per modificare lo stile del titolo</a:t>
            </a:r>
            <a:endParaRPr kumimoji="0" lang="en-US"/>
          </a:p>
        </p:txBody>
      </p:sp>
    </p:spTree>
    <p:extLst>
      <p:ext uri="{BB962C8B-B14F-4D97-AF65-F5344CB8AC3E}">
        <p14:creationId xmlns:p14="http://schemas.microsoft.com/office/powerpoint/2010/main" val="3319291374"/>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5" name="Connettore 1 7"/>
          <p:cNvSpPr>
            <a:spLocks noChangeShapeType="1"/>
          </p:cNvSpPr>
          <p:nvPr/>
        </p:nvSpPr>
        <p:spPr bwMode="auto">
          <a:xfrm>
            <a:off x="685800" y="5849118"/>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12" name="Titolo 11"/>
          <p:cNvSpPr>
            <a:spLocks noGrp="1"/>
          </p:cNvSpPr>
          <p:nvPr>
            <p:ph type="title"/>
          </p:nvPr>
        </p:nvSpPr>
        <p:spPr>
          <a:xfrm>
            <a:off x="609600" y="5486400"/>
            <a:ext cx="11277600" cy="520700"/>
          </a:xfrm>
        </p:spPr>
        <p:txBody>
          <a:bodyPr/>
          <a:lstStyle>
            <a:lvl1pPr algn="l">
              <a:buNone/>
              <a:defRPr sz="2000" b="1"/>
            </a:lvl1pPr>
          </a:lstStyle>
          <a:p>
            <a:r>
              <a:rPr lang="it-IT" smtClean="0"/>
              <a:t>Fare clic per modificare lo stile del titolo</a:t>
            </a:r>
            <a:endParaRPr lang="en-US"/>
          </a:p>
        </p:txBody>
      </p:sp>
      <p:sp>
        <p:nvSpPr>
          <p:cNvPr id="26" name="Segnaposto testo 25"/>
          <p:cNvSpPr>
            <a:spLocks noGrp="1"/>
          </p:cNvSpPr>
          <p:nvPr>
            <p:ph type="body" idx="2"/>
          </p:nvPr>
        </p:nvSpPr>
        <p:spPr>
          <a:xfrm>
            <a:off x="609601" y="609600"/>
            <a:ext cx="4011084"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it-IT" smtClean="0"/>
              <a:t>Fare clic per modificare stili del testo dello schema</a:t>
            </a:r>
          </a:p>
        </p:txBody>
      </p:sp>
      <p:sp>
        <p:nvSpPr>
          <p:cNvPr id="14" name="Segnaposto contenuto 13"/>
          <p:cNvSpPr>
            <a:spLocks noGrp="1"/>
          </p:cNvSpPr>
          <p:nvPr>
            <p:ph sz="half" idx="1"/>
          </p:nvPr>
        </p:nvSpPr>
        <p:spPr>
          <a:xfrm>
            <a:off x="4766733" y="609600"/>
            <a:ext cx="7120467" cy="4800600"/>
          </a:xfrm>
        </p:spPr>
        <p:txBody>
          <a:bodyPr/>
          <a:lstStyle>
            <a:lvl1pPr>
              <a:defRPr sz="3200"/>
            </a:lvl1pPr>
            <a:lvl2pPr>
              <a:defRPr sz="2800"/>
            </a:lvl2pPr>
            <a:lvl3pPr>
              <a:defRPr sz="2400"/>
            </a:lvl3pPr>
            <a:lvl4pPr>
              <a:defRPr sz="2000"/>
            </a:lvl4pPr>
            <a:lvl5pPr>
              <a:defRPr sz="20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data 24"/>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CB9DFABF-CAEA-4185-86FD-7EF48BEBAAEF}" type="datetime1">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4/2/2025</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7" name="Segnaposto piè di pagina 28"/>
          <p:cNvSpPr>
            <a:spLocks noGrp="1"/>
          </p:cNvSpPr>
          <p:nvPr>
            <p:ph type="ftr" sz="quarter" idx="11"/>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X-ray Spectroscopy and Synchrotron Radiation in materials physics: past, present and future.</a:t>
            </a:r>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8" name="Segnaposto numero diapositiva 6"/>
          <p:cNvSpPr>
            <a:spLocks noGrp="1"/>
          </p:cNvSpPr>
          <p:nvPr>
            <p:ph type="sldNum" sz="quarter" idx="12"/>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7D0D91CD-A439-4657-B13A-FAFFF240D732}" type="slidenum">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3152418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13" name="Segnaposto immagine 12"/>
          <p:cNvSpPr>
            <a:spLocks noGrp="1"/>
          </p:cNvSpPr>
          <p:nvPr>
            <p:ph type="pic" idx="1"/>
          </p:nvPr>
        </p:nvSpPr>
        <p:spPr>
          <a:xfrm>
            <a:off x="4673600" y="616634"/>
            <a:ext cx="67056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it-IT" noProof="0" smtClean="0"/>
              <a:t>Fare clic sull'icona per inserire un'immagine</a:t>
            </a:r>
            <a:endParaRPr lang="en-US" noProof="0" dirty="0"/>
          </a:p>
        </p:txBody>
      </p:sp>
      <p:sp>
        <p:nvSpPr>
          <p:cNvPr id="17" name="Titolo 16"/>
          <p:cNvSpPr>
            <a:spLocks noGrp="1"/>
          </p:cNvSpPr>
          <p:nvPr>
            <p:ph type="title"/>
          </p:nvPr>
        </p:nvSpPr>
        <p:spPr>
          <a:xfrm>
            <a:off x="508000" y="4993760"/>
            <a:ext cx="7823200" cy="522288"/>
          </a:xfrm>
        </p:spPr>
        <p:txBody>
          <a:bodyPr/>
          <a:lstStyle>
            <a:lvl1pPr algn="l">
              <a:buNone/>
              <a:defRPr sz="2000" b="1"/>
            </a:lvl1pPr>
          </a:lstStyle>
          <a:p>
            <a:r>
              <a:rPr lang="it-IT" smtClean="0"/>
              <a:t>Fare clic per modificare lo stile del titolo</a:t>
            </a:r>
            <a:endParaRPr lang="en-US"/>
          </a:p>
        </p:txBody>
      </p:sp>
      <p:sp>
        <p:nvSpPr>
          <p:cNvPr id="26" name="Segnaposto testo 25"/>
          <p:cNvSpPr>
            <a:spLocks noGrp="1"/>
          </p:cNvSpPr>
          <p:nvPr>
            <p:ph type="body" sz="half" idx="2"/>
          </p:nvPr>
        </p:nvSpPr>
        <p:spPr>
          <a:xfrm>
            <a:off x="508000" y="5533218"/>
            <a:ext cx="78232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it-IT" smtClean="0"/>
              <a:t>Fare clic per modificare stili del testo dello schema</a:t>
            </a:r>
          </a:p>
        </p:txBody>
      </p:sp>
      <p:sp>
        <p:nvSpPr>
          <p:cNvPr id="5" name="Segnaposto data 6"/>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FB35B641-EA24-4148-AA55-0B820E2707DC}" type="datetime1">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4/2/2025</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piè di pagina 4"/>
          <p:cNvSpPr>
            <a:spLocks noGrp="1"/>
          </p:cNvSpPr>
          <p:nvPr>
            <p:ph type="ftr" sz="quarter" idx="11"/>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X-ray Spectroscopy and Synchrotron Radiation in materials physics: past, present and future.</a:t>
            </a:r>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7" name="Segnaposto numero diapositiva 30"/>
          <p:cNvSpPr>
            <a:spLocks noGrp="1"/>
          </p:cNvSpPr>
          <p:nvPr>
            <p:ph type="sldNum" sz="quarter" idx="12"/>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285A1520-6BC2-4CFF-BBEA-DD3773DA980A}" type="slidenum">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249991038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10"/>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F7B813C-B47D-44CE-80FF-A65C7F8029C4}" type="datetime1">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4/2/2025</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piè di pagina 27"/>
          <p:cNvSpPr>
            <a:spLocks noGrp="1"/>
          </p:cNvSpPr>
          <p:nvPr>
            <p:ph type="ftr" sz="quarter" idx="11"/>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X-ray Spectroscopy and Synchrotron Radiation in materials physics: past, present and future.</a:t>
            </a:r>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numero diapositiva 4"/>
          <p:cNvSpPr>
            <a:spLocks noGrp="1"/>
          </p:cNvSpPr>
          <p:nvPr>
            <p:ph type="sldNum" sz="quarter" idx="12"/>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E0BB6E7-055D-4EBF-AF63-0E6AFFF35CD2}" type="slidenum">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5685747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9144000" y="549277"/>
            <a:ext cx="24384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609600" y="549277"/>
            <a:ext cx="83312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F4482B84-B7EB-4B95-91D3-8CBCD4E995B5}" type="datetime1">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4/2/2025</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piè di pagina 4"/>
          <p:cNvSpPr>
            <a:spLocks noGrp="1"/>
          </p:cNvSpPr>
          <p:nvPr>
            <p:ph type="ftr" sz="quarter" idx="11"/>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X-ray Spectroscopy and Synchrotron Radiation in materials physics: past, present and future.</a:t>
            </a:r>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numero diapositiva 5"/>
          <p:cNvSpPr>
            <a:spLocks noGrp="1"/>
          </p:cNvSpPr>
          <p:nvPr>
            <p:ph type="sldNum" sz="quarter" idx="12"/>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7AFCFDF8-1957-4BEE-A413-2DBE6AE2C928}" type="slidenum">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98149961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Connettore 1 6"/>
          <p:cNvSpPr>
            <a:spLocks noChangeShapeType="1"/>
          </p:cNvSpPr>
          <p:nvPr/>
        </p:nvSpPr>
        <p:spPr bwMode="auto">
          <a:xfrm>
            <a:off x="685800" y="5349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29" name="Titolo 28"/>
          <p:cNvSpPr>
            <a:spLocks noGrp="1"/>
          </p:cNvSpPr>
          <p:nvPr>
            <p:ph type="ctrTitle"/>
          </p:nvPr>
        </p:nvSpPr>
        <p:spPr>
          <a:xfrm>
            <a:off x="508000" y="4853412"/>
            <a:ext cx="11277600" cy="1222375"/>
          </a:xfrm>
        </p:spPr>
        <p:txBody>
          <a:bodyPr anchor="t"/>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508000" y="3886200"/>
            <a:ext cx="112776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16" name="Segnaposto data 15"/>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75AAA4C-90B5-4CA9-8560-3F35E02B2F43}"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 name="Segnaposto piè di pagina 1"/>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5" name="Segnaposto numero diapositiva 14"/>
          <p:cNvSpPr>
            <a:spLocks noGrp="1"/>
          </p:cNvSpPr>
          <p:nvPr>
            <p:ph type="sldNum" sz="quarter" idx="12"/>
          </p:nvPr>
        </p:nvSpPr>
        <p:spPr>
          <a:xfrm>
            <a:off x="10972800" y="6473952"/>
            <a:ext cx="1011936" cy="24688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170881950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2" name="Titolo 21"/>
          <p:cNvSpPr>
            <a:spLocks noGrp="1"/>
          </p:cNvSpPr>
          <p:nvPr>
            <p:ph type="title"/>
          </p:nvPr>
        </p:nvSpPr>
        <p:spPr/>
        <p:txBody>
          <a:bodyPr/>
          <a:lstStyle/>
          <a:p>
            <a:r>
              <a:rPr kumimoji="0" lang="it-IT" smtClean="0"/>
              <a:t>Fare clic per modificare lo stile del titolo</a:t>
            </a:r>
            <a:endParaRPr kumimoji="0" lang="en-US"/>
          </a:p>
        </p:txBody>
      </p:sp>
      <p:sp>
        <p:nvSpPr>
          <p:cNvPr id="27" name="Segnaposto contenuto 26"/>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5" name="Segnaposto data 2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AE1C031-F2F0-4AD1-A660-7C3E01C4CB7E}"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9" name="Segnaposto piè di pagina 18"/>
          <p:cNvSpPr>
            <a:spLocks noGrp="1"/>
          </p:cNvSpPr>
          <p:nvPr>
            <p:ph type="ftr" sz="quarter" idx="11"/>
          </p:nvPr>
        </p:nvSpPr>
        <p:spPr>
          <a:xfrm>
            <a:off x="4775200" y="76201"/>
            <a:ext cx="3860800" cy="2889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6" name="Segnaposto numero diapositiva 15"/>
          <p:cNvSpPr>
            <a:spLocks noGrp="1"/>
          </p:cNvSpPr>
          <p:nvPr>
            <p:ph type="sldNum" sz="quarter" idx="12"/>
          </p:nvPr>
        </p:nvSpPr>
        <p:spPr>
          <a:xfrm>
            <a:off x="10972800" y="6473952"/>
            <a:ext cx="1011936" cy="24688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370127644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3">
        <a:schemeClr val="bg2"/>
      </p:bgRef>
    </p:bg>
    <p:spTree>
      <p:nvGrpSpPr>
        <p:cNvPr id="1" name=""/>
        <p:cNvGrpSpPr/>
        <p:nvPr/>
      </p:nvGrpSpPr>
      <p:grpSpPr>
        <a:xfrm>
          <a:off x="0" y="0"/>
          <a:ext cx="0" cy="0"/>
          <a:chOff x="0" y="0"/>
          <a:chExt cx="0" cy="0"/>
        </a:xfrm>
      </p:grpSpPr>
      <p:sp>
        <p:nvSpPr>
          <p:cNvPr id="7" name="Connettore 1 6"/>
          <p:cNvSpPr>
            <a:spLocks noChangeShapeType="1"/>
          </p:cNvSpPr>
          <p:nvPr/>
        </p:nvSpPr>
        <p:spPr bwMode="auto">
          <a:xfrm>
            <a:off x="685800" y="3444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a:ea typeface="+mn-ea"/>
              <a:cs typeface="+mn-cs"/>
            </a:endParaRPr>
          </a:p>
        </p:txBody>
      </p:sp>
      <p:sp>
        <p:nvSpPr>
          <p:cNvPr id="6" name="Segnaposto testo 5"/>
          <p:cNvSpPr>
            <a:spLocks noGrp="1"/>
          </p:cNvSpPr>
          <p:nvPr>
            <p:ph type="body" idx="1"/>
          </p:nvPr>
        </p:nvSpPr>
        <p:spPr>
          <a:xfrm>
            <a:off x="508000" y="1676400"/>
            <a:ext cx="112776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19" name="Segnaposto data 18"/>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319A559-BB10-47D7-90DD-0099BBB43DC8}"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1" name="Segnaposto piè di pagina 10"/>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6" name="Segnaposto numero diapositiva 1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8" name="Titolo 7"/>
          <p:cNvSpPr>
            <a:spLocks noGrp="1"/>
          </p:cNvSpPr>
          <p:nvPr>
            <p:ph type="title"/>
          </p:nvPr>
        </p:nvSpPr>
        <p:spPr>
          <a:xfrm>
            <a:off x="240633" y="2947086"/>
            <a:ext cx="11582400" cy="1184825"/>
          </a:xfrm>
        </p:spPr>
        <p:txBody>
          <a:bodyPr rtlCol="0" anchor="t"/>
          <a:lstStyle>
            <a:lvl1pPr algn="r">
              <a:defRPr/>
            </a:lvl1pPr>
          </a:lstStyle>
          <a:p>
            <a:r>
              <a:rPr kumimoji="0" lang="it-IT" smtClean="0"/>
              <a:t>Fare clic per modificare lo stile del titolo</a:t>
            </a:r>
            <a:endParaRPr kumimoji="0" lang="en-US"/>
          </a:p>
        </p:txBody>
      </p:sp>
    </p:spTree>
    <p:extLst>
      <p:ext uri="{BB962C8B-B14F-4D97-AF65-F5344CB8AC3E}">
        <p14:creationId xmlns:p14="http://schemas.microsoft.com/office/powerpoint/2010/main" val="3774921397"/>
      </p:ext>
    </p:extLst>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0" name="Titolo 19"/>
          <p:cNvSpPr>
            <a:spLocks noGrp="1"/>
          </p:cNvSpPr>
          <p:nvPr>
            <p:ph type="title"/>
          </p:nvPr>
        </p:nvSpPr>
        <p:spPr>
          <a:xfrm>
            <a:off x="402336" y="457200"/>
            <a:ext cx="11582400" cy="841248"/>
          </a:xfrm>
        </p:spPr>
        <p:txBody>
          <a:bodyPr/>
          <a:lstStyle/>
          <a:p>
            <a:r>
              <a:rPr kumimoji="0" lang="it-IT" smtClean="0"/>
              <a:t>Fare clic per modificare lo stile del titolo</a:t>
            </a:r>
            <a:endParaRPr kumimoji="0" lang="en-US"/>
          </a:p>
        </p:txBody>
      </p:sp>
      <p:sp>
        <p:nvSpPr>
          <p:cNvPr id="14" name="Segnaposto contenuto 13"/>
          <p:cNvSpPr>
            <a:spLocks noGrp="1"/>
          </p:cNvSpPr>
          <p:nvPr>
            <p:ph sz="half" idx="1"/>
          </p:nvPr>
        </p:nvSpPr>
        <p:spPr>
          <a:xfrm>
            <a:off x="406400" y="1600200"/>
            <a:ext cx="5588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3" name="Segnaposto contenuto 12"/>
          <p:cNvSpPr>
            <a:spLocks noGrp="1"/>
          </p:cNvSpPr>
          <p:nvPr>
            <p:ph sz="half" idx="2"/>
          </p:nvPr>
        </p:nvSpPr>
        <p:spPr>
          <a:xfrm>
            <a:off x="6197600" y="1600200"/>
            <a:ext cx="57912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1" name="Segnaposto data 20"/>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4E65206-67E5-453C-8A3F-37829A06758F}"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0" name="Segnaposto piè di pagina 9"/>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31" name="Segnaposto numero diapositiva 3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239487496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9" name="Titolo 28"/>
          <p:cNvSpPr>
            <a:spLocks noGrp="1"/>
          </p:cNvSpPr>
          <p:nvPr>
            <p:ph type="title"/>
          </p:nvPr>
        </p:nvSpPr>
        <p:spPr>
          <a:xfrm>
            <a:off x="406400" y="5410200"/>
            <a:ext cx="11480800" cy="882650"/>
          </a:xfrm>
        </p:spPr>
        <p:txBody>
          <a:bodyPr anchor="ctr"/>
          <a:lstStyle>
            <a:lvl1pPr>
              <a:defRPr/>
            </a:lvl1p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375259" y="666750"/>
            <a:ext cx="57207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25" name="Segnaposto testo 24"/>
          <p:cNvSpPr>
            <a:spLocks noGrp="1"/>
          </p:cNvSpPr>
          <p:nvPr>
            <p:ph type="body" sz="half" idx="3"/>
          </p:nvPr>
        </p:nvSpPr>
        <p:spPr>
          <a:xfrm>
            <a:off x="6193367" y="666750"/>
            <a:ext cx="5722988"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contenuto 3"/>
          <p:cNvSpPr>
            <a:spLocks noGrp="1"/>
          </p:cNvSpPr>
          <p:nvPr>
            <p:ph sz="quarter" idx="2"/>
          </p:nvPr>
        </p:nvSpPr>
        <p:spPr>
          <a:xfrm>
            <a:off x="375259" y="1316038"/>
            <a:ext cx="5720741"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8" name="Segnaposto contenuto 27"/>
          <p:cNvSpPr>
            <a:spLocks noGrp="1"/>
          </p:cNvSpPr>
          <p:nvPr>
            <p:ph sz="quarter" idx="4"/>
          </p:nvPr>
        </p:nvSpPr>
        <p:spPr>
          <a:xfrm>
            <a:off x="6198307" y="1316038"/>
            <a:ext cx="571804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0" name="Segnaposto data 9"/>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21AC9B7-D25B-438F-98D5-1AD1F79266F0}"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piè di pagina 5"/>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7" name="Segnaposto numero diapositiva 6"/>
          <p:cNvSpPr>
            <a:spLocks noGrp="1"/>
          </p:cNvSpPr>
          <p:nvPr>
            <p:ph type="sldNum" sz="quarter" idx="12"/>
          </p:nvPr>
        </p:nvSpPr>
        <p:spPr>
          <a:xfrm>
            <a:off x="10972800" y="6477000"/>
            <a:ext cx="1016000" cy="24688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1" name="Connettore 1 10"/>
          <p:cNvSpPr>
            <a:spLocks noChangeShapeType="1"/>
          </p:cNvSpPr>
          <p:nvPr/>
        </p:nvSpPr>
        <p:spPr bwMode="auto">
          <a:xfrm>
            <a:off x="685800" y="6019801"/>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Tree>
    <p:extLst>
      <p:ext uri="{BB962C8B-B14F-4D97-AF65-F5344CB8AC3E}">
        <p14:creationId xmlns:p14="http://schemas.microsoft.com/office/powerpoint/2010/main" val="12337727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30" name="Titolo 29"/>
          <p:cNvSpPr>
            <a:spLocks noGrp="1"/>
          </p:cNvSpPr>
          <p:nvPr>
            <p:ph type="title"/>
          </p:nvPr>
        </p:nvSpPr>
        <p:spPr>
          <a:xfrm>
            <a:off x="402336" y="457200"/>
            <a:ext cx="11582400" cy="841248"/>
          </a:xfrm>
        </p:spPr>
        <p:txBody>
          <a:bodyPr/>
          <a:lstStyle/>
          <a:p>
            <a:r>
              <a:rPr kumimoji="0" lang="it-IT" smtClean="0"/>
              <a:t>Fare clic per modificare lo stile del titolo</a:t>
            </a:r>
            <a:endParaRPr kumimoji="0" lang="en-US"/>
          </a:p>
        </p:txBody>
      </p:sp>
      <p:sp>
        <p:nvSpPr>
          <p:cNvPr id="12" name="Segnaposto data 1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652C75F-B97C-4AC5-B92B-DC0AB3A46742}"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1" name="Segnaposto piè di pagina 20"/>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3722825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0" name="Titolo 19"/>
          <p:cNvSpPr>
            <a:spLocks noGrp="1"/>
          </p:cNvSpPr>
          <p:nvPr>
            <p:ph type="title"/>
          </p:nvPr>
        </p:nvSpPr>
        <p:spPr>
          <a:xfrm>
            <a:off x="402336" y="457200"/>
            <a:ext cx="11582400" cy="841248"/>
          </a:xfrm>
        </p:spPr>
        <p:txBody>
          <a:bodyPr/>
          <a:lstStyle/>
          <a:p>
            <a:r>
              <a:rPr kumimoji="0" lang="it-IT" smtClean="0"/>
              <a:t>Fare clic per modificare lo stile del titolo</a:t>
            </a:r>
            <a:endParaRPr kumimoji="0" lang="en-US"/>
          </a:p>
        </p:txBody>
      </p:sp>
      <p:sp>
        <p:nvSpPr>
          <p:cNvPr id="14" name="Segnaposto contenuto 13"/>
          <p:cNvSpPr>
            <a:spLocks noGrp="1"/>
          </p:cNvSpPr>
          <p:nvPr>
            <p:ph sz="half" idx="1"/>
          </p:nvPr>
        </p:nvSpPr>
        <p:spPr>
          <a:xfrm>
            <a:off x="406400" y="1600200"/>
            <a:ext cx="5588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3" name="Segnaposto contenuto 12"/>
          <p:cNvSpPr>
            <a:spLocks noGrp="1"/>
          </p:cNvSpPr>
          <p:nvPr>
            <p:ph sz="half" idx="2"/>
          </p:nvPr>
        </p:nvSpPr>
        <p:spPr>
          <a:xfrm>
            <a:off x="6197600" y="1600200"/>
            <a:ext cx="57912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1" name="Segnaposto data 20"/>
          <p:cNvSpPr>
            <a:spLocks noGrp="1"/>
          </p:cNvSpPr>
          <p:nvPr>
            <p:ph type="dt" sz="half" idx="10"/>
          </p:nvPr>
        </p:nvSpPr>
        <p:spPr/>
        <p:txBody>
          <a:bodyPr/>
          <a:lstStyle/>
          <a:p>
            <a:r>
              <a:rPr lang="it-IT" smtClean="0">
                <a:solidFill>
                  <a:srgbClr val="F0A22E">
                    <a:shade val="75000"/>
                  </a:srgbClr>
                </a:solidFill>
              </a:rPr>
              <a:t>Halle   26/5/2016</a:t>
            </a:r>
            <a:endParaRPr lang="en-US">
              <a:solidFill>
                <a:srgbClr val="F0A22E">
                  <a:shade val="75000"/>
                </a:srgbClr>
              </a:solidFill>
            </a:endParaRPr>
          </a:p>
        </p:txBody>
      </p:sp>
      <p:sp>
        <p:nvSpPr>
          <p:cNvPr id="10" name="Segnaposto piè di pagina 9"/>
          <p:cNvSpPr>
            <a:spLocks noGrp="1"/>
          </p:cNvSpPr>
          <p:nvPr>
            <p:ph type="ftr" sz="quarter" idx="11"/>
          </p:nvPr>
        </p:nvSpPr>
        <p:spPr/>
        <p:txBody>
          <a:body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31" name="Segnaposto numero diapositiva 30"/>
          <p:cNvSpPr>
            <a:spLocks noGrp="1"/>
          </p:cNvSpPr>
          <p:nvPr>
            <p:ph type="sldNum" sz="quarter" idx="12"/>
          </p:nvPr>
        </p:nvSpPr>
        <p:spPr/>
        <p:txBody>
          <a:body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Tree>
    <p:extLst>
      <p:ext uri="{BB962C8B-B14F-4D97-AF65-F5344CB8AC3E}">
        <p14:creationId xmlns:p14="http://schemas.microsoft.com/office/powerpoint/2010/main" val="72647657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2D05C6-5314-4610-BD03-1A0247DBA2D6}"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4" name="Segnaposto piè di pagina 23"/>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294518394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8" name="Connettore 1 7"/>
          <p:cNvSpPr>
            <a:spLocks noChangeShapeType="1"/>
          </p:cNvSpPr>
          <p:nvPr/>
        </p:nvSpPr>
        <p:spPr bwMode="auto">
          <a:xfrm>
            <a:off x="685800" y="5849118"/>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12" name="Titolo 11"/>
          <p:cNvSpPr>
            <a:spLocks noGrp="1"/>
          </p:cNvSpPr>
          <p:nvPr>
            <p:ph type="title"/>
          </p:nvPr>
        </p:nvSpPr>
        <p:spPr>
          <a:xfrm>
            <a:off x="609600" y="5486400"/>
            <a:ext cx="11277600" cy="520700"/>
          </a:xfrm>
        </p:spPr>
        <p:txBody>
          <a:bodyPr anchor="ctr"/>
          <a:lstStyle>
            <a:lvl1pPr algn="l">
              <a:buNone/>
              <a:defRPr sz="2000" b="1"/>
            </a:lvl1pPr>
          </a:lstStyle>
          <a:p>
            <a:r>
              <a:rPr kumimoji="0" lang="it-IT" smtClean="0"/>
              <a:t>Fare clic per modificare lo stile del titolo</a:t>
            </a:r>
            <a:endParaRPr kumimoji="0" lang="en-US"/>
          </a:p>
        </p:txBody>
      </p:sp>
      <p:sp>
        <p:nvSpPr>
          <p:cNvPr id="26" name="Segnaposto testo 25"/>
          <p:cNvSpPr>
            <a:spLocks noGrp="1"/>
          </p:cNvSpPr>
          <p:nvPr>
            <p:ph type="body" idx="2"/>
          </p:nvPr>
        </p:nvSpPr>
        <p:spPr>
          <a:xfrm>
            <a:off x="609601" y="609600"/>
            <a:ext cx="4011084"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14" name="Segnaposto contenuto 13"/>
          <p:cNvSpPr>
            <a:spLocks noGrp="1"/>
          </p:cNvSpPr>
          <p:nvPr>
            <p:ph sz="half" idx="1"/>
          </p:nvPr>
        </p:nvSpPr>
        <p:spPr>
          <a:xfrm>
            <a:off x="4766733" y="609600"/>
            <a:ext cx="7120467"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5" name="Segnaposto data 2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5871D31-D125-480F-AF1D-1D581D3497FF}"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9" name="Segnaposto piè di pagina 28"/>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18658288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13" name="Segnaposto immagine 12"/>
          <p:cNvSpPr>
            <a:spLocks noGrp="1"/>
          </p:cNvSpPr>
          <p:nvPr>
            <p:ph type="pic" idx="1"/>
          </p:nvPr>
        </p:nvSpPr>
        <p:spPr>
          <a:xfrm>
            <a:off x="4673600" y="616634"/>
            <a:ext cx="67056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it-IT" smtClean="0"/>
              <a:t>Fare clic sull'icona per inserire un'immagine</a:t>
            </a:r>
            <a:endParaRPr kumimoji="0" lang="en-US" dirty="0"/>
          </a:p>
        </p:txBody>
      </p:sp>
      <p:sp>
        <p:nvSpPr>
          <p:cNvPr id="7" name="Segnaposto data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DD33F63-06E4-4AC8-9ECB-5C57EA3A9061}"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piè di pagina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31" name="Segnaposto numero diapositiva 3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7" name="Titolo 16"/>
          <p:cNvSpPr>
            <a:spLocks noGrp="1"/>
          </p:cNvSpPr>
          <p:nvPr>
            <p:ph type="title"/>
          </p:nvPr>
        </p:nvSpPr>
        <p:spPr>
          <a:xfrm>
            <a:off x="508000" y="4993760"/>
            <a:ext cx="7823200" cy="522288"/>
          </a:xfrm>
        </p:spPr>
        <p:txBody>
          <a:bodyPr anchor="ctr"/>
          <a:lstStyle>
            <a:lvl1pPr algn="l">
              <a:buNone/>
              <a:defRPr sz="2000" b="1"/>
            </a:lvl1pPr>
          </a:lstStyle>
          <a:p>
            <a:r>
              <a:rPr kumimoji="0" lang="it-IT" smtClean="0"/>
              <a:t>Fare clic per modificare lo stile del titolo</a:t>
            </a:r>
            <a:endParaRPr kumimoji="0" lang="en-US"/>
          </a:p>
        </p:txBody>
      </p:sp>
      <p:sp>
        <p:nvSpPr>
          <p:cNvPr id="26" name="Segnaposto testo 25"/>
          <p:cNvSpPr>
            <a:spLocks noGrp="1"/>
          </p:cNvSpPr>
          <p:nvPr>
            <p:ph type="body" sz="half" idx="2"/>
          </p:nvPr>
        </p:nvSpPr>
        <p:spPr>
          <a:xfrm>
            <a:off x="508000" y="5533218"/>
            <a:ext cx="78232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Tree>
    <p:extLst>
      <p:ext uri="{BB962C8B-B14F-4D97-AF65-F5344CB8AC3E}">
        <p14:creationId xmlns:p14="http://schemas.microsoft.com/office/powerpoint/2010/main" val="365697182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65F93C4-5AC0-4A2D-8D2D-0536C1C16131}"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piè di pagina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368795986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9144000" y="549277"/>
            <a:ext cx="2438400" cy="5851525"/>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609600" y="549277"/>
            <a:ext cx="8331200" cy="5851525"/>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6446C13-986D-4575-9554-8F33C60611A0}"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piè di pagina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84649982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Connettore 1 6"/>
          <p:cNvSpPr>
            <a:spLocks noChangeShapeType="1"/>
          </p:cNvSpPr>
          <p:nvPr/>
        </p:nvSpPr>
        <p:spPr bwMode="auto">
          <a:xfrm>
            <a:off x="685800" y="5349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29" name="Titolo 28"/>
          <p:cNvSpPr>
            <a:spLocks noGrp="1"/>
          </p:cNvSpPr>
          <p:nvPr>
            <p:ph type="ctrTitle"/>
          </p:nvPr>
        </p:nvSpPr>
        <p:spPr>
          <a:xfrm>
            <a:off x="508000" y="4853412"/>
            <a:ext cx="11277600" cy="1222375"/>
          </a:xfrm>
        </p:spPr>
        <p:txBody>
          <a:bodyPr anchor="t"/>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508000" y="3886200"/>
            <a:ext cx="112776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16" name="Segnaposto data 15"/>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75AAA4C-90B5-4CA9-8560-3F35E02B2F43}"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 name="Segnaposto piè di pagina 1"/>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5" name="Segnaposto numero diapositiva 14"/>
          <p:cNvSpPr>
            <a:spLocks noGrp="1"/>
          </p:cNvSpPr>
          <p:nvPr>
            <p:ph type="sldNum" sz="quarter" idx="12"/>
          </p:nvPr>
        </p:nvSpPr>
        <p:spPr>
          <a:xfrm>
            <a:off x="10972800" y="6473952"/>
            <a:ext cx="1011936" cy="24688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40250838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2" name="Titolo 21"/>
          <p:cNvSpPr>
            <a:spLocks noGrp="1"/>
          </p:cNvSpPr>
          <p:nvPr>
            <p:ph type="title"/>
          </p:nvPr>
        </p:nvSpPr>
        <p:spPr/>
        <p:txBody>
          <a:bodyPr/>
          <a:lstStyle/>
          <a:p>
            <a:r>
              <a:rPr kumimoji="0" lang="it-IT" smtClean="0"/>
              <a:t>Fare clic per modificare lo stile del titolo</a:t>
            </a:r>
            <a:endParaRPr kumimoji="0" lang="en-US"/>
          </a:p>
        </p:txBody>
      </p:sp>
      <p:sp>
        <p:nvSpPr>
          <p:cNvPr id="27" name="Segnaposto contenuto 26"/>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5" name="Segnaposto data 2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AE1C031-F2F0-4AD1-A660-7C3E01C4CB7E}"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9" name="Segnaposto piè di pagina 18"/>
          <p:cNvSpPr>
            <a:spLocks noGrp="1"/>
          </p:cNvSpPr>
          <p:nvPr>
            <p:ph type="ftr" sz="quarter" idx="11"/>
          </p:nvPr>
        </p:nvSpPr>
        <p:spPr>
          <a:xfrm>
            <a:off x="4775200" y="76201"/>
            <a:ext cx="3860800" cy="2889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6" name="Segnaposto numero diapositiva 15"/>
          <p:cNvSpPr>
            <a:spLocks noGrp="1"/>
          </p:cNvSpPr>
          <p:nvPr>
            <p:ph type="sldNum" sz="quarter" idx="12"/>
          </p:nvPr>
        </p:nvSpPr>
        <p:spPr>
          <a:xfrm>
            <a:off x="10972800" y="6473952"/>
            <a:ext cx="1011936" cy="24688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378159384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3">
        <a:schemeClr val="bg2"/>
      </p:bgRef>
    </p:bg>
    <p:spTree>
      <p:nvGrpSpPr>
        <p:cNvPr id="1" name=""/>
        <p:cNvGrpSpPr/>
        <p:nvPr/>
      </p:nvGrpSpPr>
      <p:grpSpPr>
        <a:xfrm>
          <a:off x="0" y="0"/>
          <a:ext cx="0" cy="0"/>
          <a:chOff x="0" y="0"/>
          <a:chExt cx="0" cy="0"/>
        </a:xfrm>
      </p:grpSpPr>
      <p:sp>
        <p:nvSpPr>
          <p:cNvPr id="7" name="Connettore 1 6"/>
          <p:cNvSpPr>
            <a:spLocks noChangeShapeType="1"/>
          </p:cNvSpPr>
          <p:nvPr/>
        </p:nvSpPr>
        <p:spPr bwMode="auto">
          <a:xfrm>
            <a:off x="685800" y="3444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a:ea typeface="+mn-ea"/>
              <a:cs typeface="+mn-cs"/>
            </a:endParaRPr>
          </a:p>
        </p:txBody>
      </p:sp>
      <p:sp>
        <p:nvSpPr>
          <p:cNvPr id="6" name="Segnaposto testo 5"/>
          <p:cNvSpPr>
            <a:spLocks noGrp="1"/>
          </p:cNvSpPr>
          <p:nvPr>
            <p:ph type="body" idx="1"/>
          </p:nvPr>
        </p:nvSpPr>
        <p:spPr>
          <a:xfrm>
            <a:off x="508000" y="1676400"/>
            <a:ext cx="112776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19" name="Segnaposto data 18"/>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319A559-BB10-47D7-90DD-0099BBB43DC8}"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1" name="Segnaposto piè di pagina 10"/>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6" name="Segnaposto numero diapositiva 1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8" name="Titolo 7"/>
          <p:cNvSpPr>
            <a:spLocks noGrp="1"/>
          </p:cNvSpPr>
          <p:nvPr>
            <p:ph type="title"/>
          </p:nvPr>
        </p:nvSpPr>
        <p:spPr>
          <a:xfrm>
            <a:off x="240633" y="2947086"/>
            <a:ext cx="11582400" cy="1184825"/>
          </a:xfrm>
        </p:spPr>
        <p:txBody>
          <a:bodyPr rtlCol="0" anchor="t"/>
          <a:lstStyle>
            <a:lvl1pPr algn="r">
              <a:defRPr/>
            </a:lvl1pPr>
          </a:lstStyle>
          <a:p>
            <a:r>
              <a:rPr kumimoji="0" lang="it-IT" smtClean="0"/>
              <a:t>Fare clic per modificare lo stile del titolo</a:t>
            </a:r>
            <a:endParaRPr kumimoji="0" lang="en-US"/>
          </a:p>
        </p:txBody>
      </p:sp>
    </p:spTree>
    <p:extLst>
      <p:ext uri="{BB962C8B-B14F-4D97-AF65-F5344CB8AC3E}">
        <p14:creationId xmlns:p14="http://schemas.microsoft.com/office/powerpoint/2010/main" val="3036627891"/>
      </p:ext>
    </p:extLst>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0" name="Titolo 19"/>
          <p:cNvSpPr>
            <a:spLocks noGrp="1"/>
          </p:cNvSpPr>
          <p:nvPr>
            <p:ph type="title"/>
          </p:nvPr>
        </p:nvSpPr>
        <p:spPr>
          <a:xfrm>
            <a:off x="402336" y="457200"/>
            <a:ext cx="11582400" cy="841248"/>
          </a:xfrm>
        </p:spPr>
        <p:txBody>
          <a:bodyPr/>
          <a:lstStyle/>
          <a:p>
            <a:r>
              <a:rPr kumimoji="0" lang="it-IT" smtClean="0"/>
              <a:t>Fare clic per modificare lo stile del titolo</a:t>
            </a:r>
            <a:endParaRPr kumimoji="0" lang="en-US"/>
          </a:p>
        </p:txBody>
      </p:sp>
      <p:sp>
        <p:nvSpPr>
          <p:cNvPr id="14" name="Segnaposto contenuto 13"/>
          <p:cNvSpPr>
            <a:spLocks noGrp="1"/>
          </p:cNvSpPr>
          <p:nvPr>
            <p:ph sz="half" idx="1"/>
          </p:nvPr>
        </p:nvSpPr>
        <p:spPr>
          <a:xfrm>
            <a:off x="406400" y="1600200"/>
            <a:ext cx="5588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3" name="Segnaposto contenuto 12"/>
          <p:cNvSpPr>
            <a:spLocks noGrp="1"/>
          </p:cNvSpPr>
          <p:nvPr>
            <p:ph sz="half" idx="2"/>
          </p:nvPr>
        </p:nvSpPr>
        <p:spPr>
          <a:xfrm>
            <a:off x="6197600" y="1600200"/>
            <a:ext cx="57912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1" name="Segnaposto data 20"/>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4E65206-67E5-453C-8A3F-37829A06758F}"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0" name="Segnaposto piè di pagina 9"/>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31" name="Segnaposto numero diapositiva 3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213926892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9" name="Titolo 28"/>
          <p:cNvSpPr>
            <a:spLocks noGrp="1"/>
          </p:cNvSpPr>
          <p:nvPr>
            <p:ph type="title"/>
          </p:nvPr>
        </p:nvSpPr>
        <p:spPr>
          <a:xfrm>
            <a:off x="406400" y="5410200"/>
            <a:ext cx="11480800" cy="882650"/>
          </a:xfrm>
        </p:spPr>
        <p:txBody>
          <a:bodyPr anchor="ctr"/>
          <a:lstStyle>
            <a:lvl1pPr>
              <a:defRPr/>
            </a:lvl1p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375259" y="666750"/>
            <a:ext cx="57207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25" name="Segnaposto testo 24"/>
          <p:cNvSpPr>
            <a:spLocks noGrp="1"/>
          </p:cNvSpPr>
          <p:nvPr>
            <p:ph type="body" sz="half" idx="3"/>
          </p:nvPr>
        </p:nvSpPr>
        <p:spPr>
          <a:xfrm>
            <a:off x="6193367" y="666750"/>
            <a:ext cx="5722988"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contenuto 3"/>
          <p:cNvSpPr>
            <a:spLocks noGrp="1"/>
          </p:cNvSpPr>
          <p:nvPr>
            <p:ph sz="quarter" idx="2"/>
          </p:nvPr>
        </p:nvSpPr>
        <p:spPr>
          <a:xfrm>
            <a:off x="375259" y="1316038"/>
            <a:ext cx="5720741"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8" name="Segnaposto contenuto 27"/>
          <p:cNvSpPr>
            <a:spLocks noGrp="1"/>
          </p:cNvSpPr>
          <p:nvPr>
            <p:ph sz="quarter" idx="4"/>
          </p:nvPr>
        </p:nvSpPr>
        <p:spPr>
          <a:xfrm>
            <a:off x="6198307" y="1316038"/>
            <a:ext cx="571804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0" name="Segnaposto data 9"/>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21AC9B7-D25B-438F-98D5-1AD1F79266F0}"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piè di pagina 5"/>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7" name="Segnaposto numero diapositiva 6"/>
          <p:cNvSpPr>
            <a:spLocks noGrp="1"/>
          </p:cNvSpPr>
          <p:nvPr>
            <p:ph type="sldNum" sz="quarter" idx="12"/>
          </p:nvPr>
        </p:nvSpPr>
        <p:spPr>
          <a:xfrm>
            <a:off x="10972800" y="6477000"/>
            <a:ext cx="1016000" cy="24688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1" name="Connettore 1 10"/>
          <p:cNvSpPr>
            <a:spLocks noChangeShapeType="1"/>
          </p:cNvSpPr>
          <p:nvPr/>
        </p:nvSpPr>
        <p:spPr bwMode="auto">
          <a:xfrm>
            <a:off x="685800" y="6019801"/>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Tree>
    <p:extLst>
      <p:ext uri="{BB962C8B-B14F-4D97-AF65-F5344CB8AC3E}">
        <p14:creationId xmlns:p14="http://schemas.microsoft.com/office/powerpoint/2010/main" val="1354269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9" name="Titolo 28"/>
          <p:cNvSpPr>
            <a:spLocks noGrp="1"/>
          </p:cNvSpPr>
          <p:nvPr>
            <p:ph type="title"/>
          </p:nvPr>
        </p:nvSpPr>
        <p:spPr>
          <a:xfrm>
            <a:off x="406400" y="5410200"/>
            <a:ext cx="11480800" cy="882650"/>
          </a:xfrm>
        </p:spPr>
        <p:txBody>
          <a:bodyPr anchor="ctr"/>
          <a:lstStyle>
            <a:lvl1pPr>
              <a:defRPr/>
            </a:lvl1p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375259" y="666750"/>
            <a:ext cx="57207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25" name="Segnaposto testo 24"/>
          <p:cNvSpPr>
            <a:spLocks noGrp="1"/>
          </p:cNvSpPr>
          <p:nvPr>
            <p:ph type="body" sz="half" idx="3"/>
          </p:nvPr>
        </p:nvSpPr>
        <p:spPr>
          <a:xfrm>
            <a:off x="6193367" y="666750"/>
            <a:ext cx="5722988"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contenuto 3"/>
          <p:cNvSpPr>
            <a:spLocks noGrp="1"/>
          </p:cNvSpPr>
          <p:nvPr>
            <p:ph sz="quarter" idx="2"/>
          </p:nvPr>
        </p:nvSpPr>
        <p:spPr>
          <a:xfrm>
            <a:off x="375259" y="1316038"/>
            <a:ext cx="5720741"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8" name="Segnaposto contenuto 27"/>
          <p:cNvSpPr>
            <a:spLocks noGrp="1"/>
          </p:cNvSpPr>
          <p:nvPr>
            <p:ph sz="quarter" idx="4"/>
          </p:nvPr>
        </p:nvSpPr>
        <p:spPr>
          <a:xfrm>
            <a:off x="6198307" y="1316038"/>
            <a:ext cx="571804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0" name="Segnaposto data 9"/>
          <p:cNvSpPr>
            <a:spLocks noGrp="1"/>
          </p:cNvSpPr>
          <p:nvPr>
            <p:ph type="dt" sz="half" idx="10"/>
          </p:nvPr>
        </p:nvSpPr>
        <p:spPr/>
        <p:txBody>
          <a:bodyPr/>
          <a:lstStyle/>
          <a:p>
            <a:r>
              <a:rPr lang="it-IT" smtClean="0">
                <a:solidFill>
                  <a:srgbClr val="F0A22E">
                    <a:shade val="75000"/>
                  </a:srgbClr>
                </a:solidFill>
              </a:rPr>
              <a:t>Halle   26/5/2016</a:t>
            </a:r>
            <a:endParaRPr lang="en-US">
              <a:solidFill>
                <a:srgbClr val="F0A22E">
                  <a:shade val="75000"/>
                </a:srgbClr>
              </a:solidFill>
            </a:endParaRPr>
          </a:p>
        </p:txBody>
      </p:sp>
      <p:sp>
        <p:nvSpPr>
          <p:cNvPr id="6" name="Segnaposto piè di pagina 5"/>
          <p:cNvSpPr>
            <a:spLocks noGrp="1"/>
          </p:cNvSpPr>
          <p:nvPr>
            <p:ph type="ftr" sz="quarter" idx="11"/>
          </p:nvPr>
        </p:nvSpPr>
        <p:spPr/>
        <p:txBody>
          <a:body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7" name="Segnaposto numero diapositiva 6"/>
          <p:cNvSpPr>
            <a:spLocks noGrp="1"/>
          </p:cNvSpPr>
          <p:nvPr>
            <p:ph type="sldNum" sz="quarter" idx="12"/>
          </p:nvPr>
        </p:nvSpPr>
        <p:spPr>
          <a:xfrm>
            <a:off x="10972800" y="6477000"/>
            <a:ext cx="1016000" cy="246888"/>
          </a:xfrm>
        </p:spPr>
        <p:txBody>
          <a:body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
        <p:nvSpPr>
          <p:cNvPr id="11" name="Connettore 1 10"/>
          <p:cNvSpPr>
            <a:spLocks noChangeShapeType="1"/>
          </p:cNvSpPr>
          <p:nvPr/>
        </p:nvSpPr>
        <p:spPr bwMode="auto">
          <a:xfrm>
            <a:off x="685800" y="6019801"/>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Tree>
    <p:extLst>
      <p:ext uri="{BB962C8B-B14F-4D97-AF65-F5344CB8AC3E}">
        <p14:creationId xmlns:p14="http://schemas.microsoft.com/office/powerpoint/2010/main" val="53787346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30" name="Titolo 29"/>
          <p:cNvSpPr>
            <a:spLocks noGrp="1"/>
          </p:cNvSpPr>
          <p:nvPr>
            <p:ph type="title"/>
          </p:nvPr>
        </p:nvSpPr>
        <p:spPr>
          <a:xfrm>
            <a:off x="402336" y="457200"/>
            <a:ext cx="11582400" cy="841248"/>
          </a:xfrm>
        </p:spPr>
        <p:txBody>
          <a:bodyPr/>
          <a:lstStyle/>
          <a:p>
            <a:r>
              <a:rPr kumimoji="0" lang="it-IT" smtClean="0"/>
              <a:t>Fare clic per modificare lo stile del titolo</a:t>
            </a:r>
            <a:endParaRPr kumimoji="0" lang="en-US"/>
          </a:p>
        </p:txBody>
      </p:sp>
      <p:sp>
        <p:nvSpPr>
          <p:cNvPr id="12" name="Segnaposto data 1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652C75F-B97C-4AC5-B92B-DC0AB3A46742}"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1" name="Segnaposto piè di pagina 20"/>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219378288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2D05C6-5314-4610-BD03-1A0247DBA2D6}"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4" name="Segnaposto piè di pagina 23"/>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165992734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8" name="Connettore 1 7"/>
          <p:cNvSpPr>
            <a:spLocks noChangeShapeType="1"/>
          </p:cNvSpPr>
          <p:nvPr/>
        </p:nvSpPr>
        <p:spPr bwMode="auto">
          <a:xfrm>
            <a:off x="685800" y="5849118"/>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12" name="Titolo 11"/>
          <p:cNvSpPr>
            <a:spLocks noGrp="1"/>
          </p:cNvSpPr>
          <p:nvPr>
            <p:ph type="title"/>
          </p:nvPr>
        </p:nvSpPr>
        <p:spPr>
          <a:xfrm>
            <a:off x="609600" y="5486400"/>
            <a:ext cx="11277600" cy="520700"/>
          </a:xfrm>
        </p:spPr>
        <p:txBody>
          <a:bodyPr anchor="ctr"/>
          <a:lstStyle>
            <a:lvl1pPr algn="l">
              <a:buNone/>
              <a:defRPr sz="2000" b="1"/>
            </a:lvl1pPr>
          </a:lstStyle>
          <a:p>
            <a:r>
              <a:rPr kumimoji="0" lang="it-IT" smtClean="0"/>
              <a:t>Fare clic per modificare lo stile del titolo</a:t>
            </a:r>
            <a:endParaRPr kumimoji="0" lang="en-US"/>
          </a:p>
        </p:txBody>
      </p:sp>
      <p:sp>
        <p:nvSpPr>
          <p:cNvPr id="26" name="Segnaposto testo 25"/>
          <p:cNvSpPr>
            <a:spLocks noGrp="1"/>
          </p:cNvSpPr>
          <p:nvPr>
            <p:ph type="body" idx="2"/>
          </p:nvPr>
        </p:nvSpPr>
        <p:spPr>
          <a:xfrm>
            <a:off x="609601" y="609600"/>
            <a:ext cx="4011084"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14" name="Segnaposto contenuto 13"/>
          <p:cNvSpPr>
            <a:spLocks noGrp="1"/>
          </p:cNvSpPr>
          <p:nvPr>
            <p:ph sz="half" idx="1"/>
          </p:nvPr>
        </p:nvSpPr>
        <p:spPr>
          <a:xfrm>
            <a:off x="4766733" y="609600"/>
            <a:ext cx="7120467"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5" name="Segnaposto data 2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5871D31-D125-480F-AF1D-1D581D3497FF}"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9" name="Segnaposto piè di pagina 28"/>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289919905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13" name="Segnaposto immagine 12"/>
          <p:cNvSpPr>
            <a:spLocks noGrp="1"/>
          </p:cNvSpPr>
          <p:nvPr>
            <p:ph type="pic" idx="1"/>
          </p:nvPr>
        </p:nvSpPr>
        <p:spPr>
          <a:xfrm>
            <a:off x="4673600" y="616634"/>
            <a:ext cx="67056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it-IT" smtClean="0"/>
              <a:t>Fare clic sull'icona per inserire un'immagine</a:t>
            </a:r>
            <a:endParaRPr kumimoji="0" lang="en-US" dirty="0"/>
          </a:p>
        </p:txBody>
      </p:sp>
      <p:sp>
        <p:nvSpPr>
          <p:cNvPr id="7" name="Segnaposto data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DD33F63-06E4-4AC8-9ECB-5C57EA3A9061}"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piè di pagina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31" name="Segnaposto numero diapositiva 3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7" name="Titolo 16"/>
          <p:cNvSpPr>
            <a:spLocks noGrp="1"/>
          </p:cNvSpPr>
          <p:nvPr>
            <p:ph type="title"/>
          </p:nvPr>
        </p:nvSpPr>
        <p:spPr>
          <a:xfrm>
            <a:off x="508000" y="4993760"/>
            <a:ext cx="7823200" cy="522288"/>
          </a:xfrm>
        </p:spPr>
        <p:txBody>
          <a:bodyPr anchor="ctr"/>
          <a:lstStyle>
            <a:lvl1pPr algn="l">
              <a:buNone/>
              <a:defRPr sz="2000" b="1"/>
            </a:lvl1pPr>
          </a:lstStyle>
          <a:p>
            <a:r>
              <a:rPr kumimoji="0" lang="it-IT" smtClean="0"/>
              <a:t>Fare clic per modificare lo stile del titolo</a:t>
            </a:r>
            <a:endParaRPr kumimoji="0" lang="en-US"/>
          </a:p>
        </p:txBody>
      </p:sp>
      <p:sp>
        <p:nvSpPr>
          <p:cNvPr id="26" name="Segnaposto testo 25"/>
          <p:cNvSpPr>
            <a:spLocks noGrp="1"/>
          </p:cNvSpPr>
          <p:nvPr>
            <p:ph type="body" sz="half" idx="2"/>
          </p:nvPr>
        </p:nvSpPr>
        <p:spPr>
          <a:xfrm>
            <a:off x="508000" y="5533218"/>
            <a:ext cx="78232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Tree>
    <p:extLst>
      <p:ext uri="{BB962C8B-B14F-4D97-AF65-F5344CB8AC3E}">
        <p14:creationId xmlns:p14="http://schemas.microsoft.com/office/powerpoint/2010/main" val="367153927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65F93C4-5AC0-4A2D-8D2D-0536C1C16131}"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piè di pagina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305145392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9144000" y="549277"/>
            <a:ext cx="2438400" cy="5851525"/>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609600" y="549277"/>
            <a:ext cx="8331200" cy="5851525"/>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6446C13-986D-4575-9554-8F33C60611A0}"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piè di pagina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318521275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Connettore 1 6"/>
          <p:cNvSpPr>
            <a:spLocks noChangeShapeType="1"/>
          </p:cNvSpPr>
          <p:nvPr/>
        </p:nvSpPr>
        <p:spPr bwMode="auto">
          <a:xfrm>
            <a:off x="685800" y="5349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29" name="Titolo 28"/>
          <p:cNvSpPr>
            <a:spLocks noGrp="1"/>
          </p:cNvSpPr>
          <p:nvPr>
            <p:ph type="ctrTitle"/>
          </p:nvPr>
        </p:nvSpPr>
        <p:spPr>
          <a:xfrm>
            <a:off x="508000" y="4853412"/>
            <a:ext cx="11277600" cy="1222375"/>
          </a:xfrm>
        </p:spPr>
        <p:txBody>
          <a:bodyPr anchor="t"/>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508000" y="3886200"/>
            <a:ext cx="112776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16" name="Segnaposto data 15"/>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75AAA4C-90B5-4CA9-8560-3F35E02B2F43}"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 name="Segnaposto piè di pagina 1"/>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5" name="Segnaposto numero diapositiva 14"/>
          <p:cNvSpPr>
            <a:spLocks noGrp="1"/>
          </p:cNvSpPr>
          <p:nvPr>
            <p:ph type="sldNum" sz="quarter" idx="12"/>
          </p:nvPr>
        </p:nvSpPr>
        <p:spPr>
          <a:xfrm>
            <a:off x="10972800" y="6473952"/>
            <a:ext cx="1011936" cy="24688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360480375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2" name="Titolo 21"/>
          <p:cNvSpPr>
            <a:spLocks noGrp="1"/>
          </p:cNvSpPr>
          <p:nvPr>
            <p:ph type="title"/>
          </p:nvPr>
        </p:nvSpPr>
        <p:spPr/>
        <p:txBody>
          <a:bodyPr/>
          <a:lstStyle/>
          <a:p>
            <a:r>
              <a:rPr kumimoji="0" lang="it-IT" smtClean="0"/>
              <a:t>Fare clic per modificare lo stile del titolo</a:t>
            </a:r>
            <a:endParaRPr kumimoji="0" lang="en-US"/>
          </a:p>
        </p:txBody>
      </p:sp>
      <p:sp>
        <p:nvSpPr>
          <p:cNvPr id="27" name="Segnaposto contenuto 26"/>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5" name="Segnaposto data 2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AE1C031-F2F0-4AD1-A660-7C3E01C4CB7E}"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9" name="Segnaposto piè di pagina 18"/>
          <p:cNvSpPr>
            <a:spLocks noGrp="1"/>
          </p:cNvSpPr>
          <p:nvPr>
            <p:ph type="ftr" sz="quarter" idx="11"/>
          </p:nvPr>
        </p:nvSpPr>
        <p:spPr>
          <a:xfrm>
            <a:off x="4775200" y="76201"/>
            <a:ext cx="3860800" cy="2889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6" name="Segnaposto numero diapositiva 15"/>
          <p:cNvSpPr>
            <a:spLocks noGrp="1"/>
          </p:cNvSpPr>
          <p:nvPr>
            <p:ph type="sldNum" sz="quarter" idx="12"/>
          </p:nvPr>
        </p:nvSpPr>
        <p:spPr>
          <a:xfrm>
            <a:off x="10972800" y="6473952"/>
            <a:ext cx="1011936" cy="24688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59264330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3">
        <a:schemeClr val="bg2"/>
      </p:bgRef>
    </p:bg>
    <p:spTree>
      <p:nvGrpSpPr>
        <p:cNvPr id="1" name=""/>
        <p:cNvGrpSpPr/>
        <p:nvPr/>
      </p:nvGrpSpPr>
      <p:grpSpPr>
        <a:xfrm>
          <a:off x="0" y="0"/>
          <a:ext cx="0" cy="0"/>
          <a:chOff x="0" y="0"/>
          <a:chExt cx="0" cy="0"/>
        </a:xfrm>
      </p:grpSpPr>
      <p:sp>
        <p:nvSpPr>
          <p:cNvPr id="7" name="Connettore 1 6"/>
          <p:cNvSpPr>
            <a:spLocks noChangeShapeType="1"/>
          </p:cNvSpPr>
          <p:nvPr/>
        </p:nvSpPr>
        <p:spPr bwMode="auto">
          <a:xfrm>
            <a:off x="685800" y="3444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a:ea typeface="+mn-ea"/>
              <a:cs typeface="+mn-cs"/>
            </a:endParaRPr>
          </a:p>
        </p:txBody>
      </p:sp>
      <p:sp>
        <p:nvSpPr>
          <p:cNvPr id="6" name="Segnaposto testo 5"/>
          <p:cNvSpPr>
            <a:spLocks noGrp="1"/>
          </p:cNvSpPr>
          <p:nvPr>
            <p:ph type="body" idx="1"/>
          </p:nvPr>
        </p:nvSpPr>
        <p:spPr>
          <a:xfrm>
            <a:off x="508000" y="1676400"/>
            <a:ext cx="112776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19" name="Segnaposto data 18"/>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319A559-BB10-47D7-90DD-0099BBB43DC8}"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1" name="Segnaposto piè di pagina 10"/>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6" name="Segnaposto numero diapositiva 1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8" name="Titolo 7"/>
          <p:cNvSpPr>
            <a:spLocks noGrp="1"/>
          </p:cNvSpPr>
          <p:nvPr>
            <p:ph type="title"/>
          </p:nvPr>
        </p:nvSpPr>
        <p:spPr>
          <a:xfrm>
            <a:off x="240633" y="2947086"/>
            <a:ext cx="11582400" cy="1184825"/>
          </a:xfrm>
        </p:spPr>
        <p:txBody>
          <a:bodyPr rtlCol="0" anchor="t"/>
          <a:lstStyle>
            <a:lvl1pPr algn="r">
              <a:defRPr/>
            </a:lvl1pPr>
          </a:lstStyle>
          <a:p>
            <a:r>
              <a:rPr kumimoji="0" lang="it-IT" smtClean="0"/>
              <a:t>Fare clic per modificare lo stile del titolo</a:t>
            </a:r>
            <a:endParaRPr kumimoji="0" lang="en-US"/>
          </a:p>
        </p:txBody>
      </p:sp>
    </p:spTree>
    <p:extLst>
      <p:ext uri="{BB962C8B-B14F-4D97-AF65-F5344CB8AC3E}">
        <p14:creationId xmlns:p14="http://schemas.microsoft.com/office/powerpoint/2010/main" val="896662145"/>
      </p:ext>
    </p:extLst>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0" name="Titolo 19"/>
          <p:cNvSpPr>
            <a:spLocks noGrp="1"/>
          </p:cNvSpPr>
          <p:nvPr>
            <p:ph type="title"/>
          </p:nvPr>
        </p:nvSpPr>
        <p:spPr>
          <a:xfrm>
            <a:off x="402336" y="457200"/>
            <a:ext cx="11582400" cy="841248"/>
          </a:xfrm>
        </p:spPr>
        <p:txBody>
          <a:bodyPr/>
          <a:lstStyle/>
          <a:p>
            <a:r>
              <a:rPr kumimoji="0" lang="it-IT" smtClean="0"/>
              <a:t>Fare clic per modificare lo stile del titolo</a:t>
            </a:r>
            <a:endParaRPr kumimoji="0" lang="en-US"/>
          </a:p>
        </p:txBody>
      </p:sp>
      <p:sp>
        <p:nvSpPr>
          <p:cNvPr id="14" name="Segnaposto contenuto 13"/>
          <p:cNvSpPr>
            <a:spLocks noGrp="1"/>
          </p:cNvSpPr>
          <p:nvPr>
            <p:ph sz="half" idx="1"/>
          </p:nvPr>
        </p:nvSpPr>
        <p:spPr>
          <a:xfrm>
            <a:off x="406400" y="1600200"/>
            <a:ext cx="5588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3" name="Segnaposto contenuto 12"/>
          <p:cNvSpPr>
            <a:spLocks noGrp="1"/>
          </p:cNvSpPr>
          <p:nvPr>
            <p:ph sz="half" idx="2"/>
          </p:nvPr>
        </p:nvSpPr>
        <p:spPr>
          <a:xfrm>
            <a:off x="6197600" y="1600200"/>
            <a:ext cx="57912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1" name="Segnaposto data 20"/>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4E65206-67E5-453C-8A3F-37829A06758F}"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0" name="Segnaposto piè di pagina 9"/>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31" name="Segnaposto numero diapositiva 3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11842664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30" name="Titolo 29"/>
          <p:cNvSpPr>
            <a:spLocks noGrp="1"/>
          </p:cNvSpPr>
          <p:nvPr>
            <p:ph type="title"/>
          </p:nvPr>
        </p:nvSpPr>
        <p:spPr>
          <a:xfrm>
            <a:off x="402336" y="457200"/>
            <a:ext cx="11582400" cy="841248"/>
          </a:xfrm>
        </p:spPr>
        <p:txBody>
          <a:bodyPr/>
          <a:lstStyle/>
          <a:p>
            <a:r>
              <a:rPr kumimoji="0" lang="it-IT" smtClean="0"/>
              <a:t>Fare clic per modificare lo stile del titolo</a:t>
            </a:r>
            <a:endParaRPr kumimoji="0" lang="en-US"/>
          </a:p>
        </p:txBody>
      </p:sp>
      <p:sp>
        <p:nvSpPr>
          <p:cNvPr id="12" name="Segnaposto data 11"/>
          <p:cNvSpPr>
            <a:spLocks noGrp="1"/>
          </p:cNvSpPr>
          <p:nvPr>
            <p:ph type="dt" sz="half" idx="10"/>
          </p:nvPr>
        </p:nvSpPr>
        <p:spPr/>
        <p:txBody>
          <a:bodyPr/>
          <a:lstStyle/>
          <a:p>
            <a:r>
              <a:rPr lang="it-IT" smtClean="0">
                <a:solidFill>
                  <a:srgbClr val="F0A22E">
                    <a:shade val="75000"/>
                  </a:srgbClr>
                </a:solidFill>
              </a:rPr>
              <a:t>Halle   26/5/2016</a:t>
            </a:r>
            <a:endParaRPr lang="en-US">
              <a:solidFill>
                <a:srgbClr val="F0A22E">
                  <a:shade val="75000"/>
                </a:srgbClr>
              </a:solidFill>
            </a:endParaRPr>
          </a:p>
        </p:txBody>
      </p:sp>
      <p:sp>
        <p:nvSpPr>
          <p:cNvPr id="21" name="Segnaposto piè di pagina 20"/>
          <p:cNvSpPr>
            <a:spLocks noGrp="1"/>
          </p:cNvSpPr>
          <p:nvPr>
            <p:ph type="ftr" sz="quarter" idx="11"/>
          </p:nvPr>
        </p:nvSpPr>
        <p:spPr/>
        <p:txBody>
          <a:body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6" name="Segnaposto numero diapositiva 5"/>
          <p:cNvSpPr>
            <a:spLocks noGrp="1"/>
          </p:cNvSpPr>
          <p:nvPr>
            <p:ph type="sldNum" sz="quarter" idx="12"/>
          </p:nvPr>
        </p:nvSpPr>
        <p:spPr/>
        <p:txBody>
          <a:body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Tree>
    <p:extLst>
      <p:ext uri="{BB962C8B-B14F-4D97-AF65-F5344CB8AC3E}">
        <p14:creationId xmlns:p14="http://schemas.microsoft.com/office/powerpoint/2010/main" val="87879842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9" name="Titolo 28"/>
          <p:cNvSpPr>
            <a:spLocks noGrp="1"/>
          </p:cNvSpPr>
          <p:nvPr>
            <p:ph type="title"/>
          </p:nvPr>
        </p:nvSpPr>
        <p:spPr>
          <a:xfrm>
            <a:off x="406400" y="5410200"/>
            <a:ext cx="11480800" cy="882650"/>
          </a:xfrm>
        </p:spPr>
        <p:txBody>
          <a:bodyPr anchor="ctr"/>
          <a:lstStyle>
            <a:lvl1pPr>
              <a:defRPr/>
            </a:lvl1p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375259" y="666750"/>
            <a:ext cx="57207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25" name="Segnaposto testo 24"/>
          <p:cNvSpPr>
            <a:spLocks noGrp="1"/>
          </p:cNvSpPr>
          <p:nvPr>
            <p:ph type="body" sz="half" idx="3"/>
          </p:nvPr>
        </p:nvSpPr>
        <p:spPr>
          <a:xfrm>
            <a:off x="6193367" y="666750"/>
            <a:ext cx="5722988"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contenuto 3"/>
          <p:cNvSpPr>
            <a:spLocks noGrp="1"/>
          </p:cNvSpPr>
          <p:nvPr>
            <p:ph sz="quarter" idx="2"/>
          </p:nvPr>
        </p:nvSpPr>
        <p:spPr>
          <a:xfrm>
            <a:off x="375259" y="1316038"/>
            <a:ext cx="5720741"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8" name="Segnaposto contenuto 27"/>
          <p:cNvSpPr>
            <a:spLocks noGrp="1"/>
          </p:cNvSpPr>
          <p:nvPr>
            <p:ph sz="quarter" idx="4"/>
          </p:nvPr>
        </p:nvSpPr>
        <p:spPr>
          <a:xfrm>
            <a:off x="6198307" y="1316038"/>
            <a:ext cx="571804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0" name="Segnaposto data 9"/>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21AC9B7-D25B-438F-98D5-1AD1F79266F0}"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piè di pagina 5"/>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7" name="Segnaposto numero diapositiva 6"/>
          <p:cNvSpPr>
            <a:spLocks noGrp="1"/>
          </p:cNvSpPr>
          <p:nvPr>
            <p:ph type="sldNum" sz="quarter" idx="12"/>
          </p:nvPr>
        </p:nvSpPr>
        <p:spPr>
          <a:xfrm>
            <a:off x="10972800" y="6477000"/>
            <a:ext cx="1016000" cy="24688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1" name="Connettore 1 10"/>
          <p:cNvSpPr>
            <a:spLocks noChangeShapeType="1"/>
          </p:cNvSpPr>
          <p:nvPr/>
        </p:nvSpPr>
        <p:spPr bwMode="auto">
          <a:xfrm>
            <a:off x="685800" y="6019801"/>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Tree>
    <p:extLst>
      <p:ext uri="{BB962C8B-B14F-4D97-AF65-F5344CB8AC3E}">
        <p14:creationId xmlns:p14="http://schemas.microsoft.com/office/powerpoint/2010/main" val="78429151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30" name="Titolo 29"/>
          <p:cNvSpPr>
            <a:spLocks noGrp="1"/>
          </p:cNvSpPr>
          <p:nvPr>
            <p:ph type="title"/>
          </p:nvPr>
        </p:nvSpPr>
        <p:spPr>
          <a:xfrm>
            <a:off x="402336" y="457200"/>
            <a:ext cx="11582400" cy="841248"/>
          </a:xfrm>
        </p:spPr>
        <p:txBody>
          <a:bodyPr/>
          <a:lstStyle/>
          <a:p>
            <a:r>
              <a:rPr kumimoji="0" lang="it-IT" smtClean="0"/>
              <a:t>Fare clic per modificare lo stile del titolo</a:t>
            </a:r>
            <a:endParaRPr kumimoji="0" lang="en-US"/>
          </a:p>
        </p:txBody>
      </p:sp>
      <p:sp>
        <p:nvSpPr>
          <p:cNvPr id="12" name="Segnaposto data 1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652C75F-B97C-4AC5-B92B-DC0AB3A46742}"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1" name="Segnaposto piè di pagina 20"/>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10805689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2D05C6-5314-4610-BD03-1A0247DBA2D6}"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4" name="Segnaposto piè di pagina 23"/>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121221754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8" name="Connettore 1 7"/>
          <p:cNvSpPr>
            <a:spLocks noChangeShapeType="1"/>
          </p:cNvSpPr>
          <p:nvPr/>
        </p:nvSpPr>
        <p:spPr bwMode="auto">
          <a:xfrm>
            <a:off x="685800" y="5849118"/>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12" name="Titolo 11"/>
          <p:cNvSpPr>
            <a:spLocks noGrp="1"/>
          </p:cNvSpPr>
          <p:nvPr>
            <p:ph type="title"/>
          </p:nvPr>
        </p:nvSpPr>
        <p:spPr>
          <a:xfrm>
            <a:off x="609600" y="5486400"/>
            <a:ext cx="11277600" cy="520700"/>
          </a:xfrm>
        </p:spPr>
        <p:txBody>
          <a:bodyPr anchor="ctr"/>
          <a:lstStyle>
            <a:lvl1pPr algn="l">
              <a:buNone/>
              <a:defRPr sz="2000" b="1"/>
            </a:lvl1pPr>
          </a:lstStyle>
          <a:p>
            <a:r>
              <a:rPr kumimoji="0" lang="it-IT" smtClean="0"/>
              <a:t>Fare clic per modificare lo stile del titolo</a:t>
            </a:r>
            <a:endParaRPr kumimoji="0" lang="en-US"/>
          </a:p>
        </p:txBody>
      </p:sp>
      <p:sp>
        <p:nvSpPr>
          <p:cNvPr id="26" name="Segnaposto testo 25"/>
          <p:cNvSpPr>
            <a:spLocks noGrp="1"/>
          </p:cNvSpPr>
          <p:nvPr>
            <p:ph type="body" idx="2"/>
          </p:nvPr>
        </p:nvSpPr>
        <p:spPr>
          <a:xfrm>
            <a:off x="609601" y="609600"/>
            <a:ext cx="4011084"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14" name="Segnaposto contenuto 13"/>
          <p:cNvSpPr>
            <a:spLocks noGrp="1"/>
          </p:cNvSpPr>
          <p:nvPr>
            <p:ph sz="half" idx="1"/>
          </p:nvPr>
        </p:nvSpPr>
        <p:spPr>
          <a:xfrm>
            <a:off x="4766733" y="609600"/>
            <a:ext cx="7120467"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5" name="Segnaposto data 2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5871D31-D125-480F-AF1D-1D581D3497FF}"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9" name="Segnaposto piè di pagina 28"/>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311775502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13" name="Segnaposto immagine 12"/>
          <p:cNvSpPr>
            <a:spLocks noGrp="1"/>
          </p:cNvSpPr>
          <p:nvPr>
            <p:ph type="pic" idx="1"/>
          </p:nvPr>
        </p:nvSpPr>
        <p:spPr>
          <a:xfrm>
            <a:off x="4673600" y="616634"/>
            <a:ext cx="67056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it-IT" smtClean="0"/>
              <a:t>Fare clic sull'icona per inserire un'immagine</a:t>
            </a:r>
            <a:endParaRPr kumimoji="0" lang="en-US" dirty="0"/>
          </a:p>
        </p:txBody>
      </p:sp>
      <p:sp>
        <p:nvSpPr>
          <p:cNvPr id="7" name="Segnaposto data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DD33F63-06E4-4AC8-9ECB-5C57EA3A9061}"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piè di pagina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31" name="Segnaposto numero diapositiva 3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7" name="Titolo 16"/>
          <p:cNvSpPr>
            <a:spLocks noGrp="1"/>
          </p:cNvSpPr>
          <p:nvPr>
            <p:ph type="title"/>
          </p:nvPr>
        </p:nvSpPr>
        <p:spPr>
          <a:xfrm>
            <a:off x="508000" y="4993760"/>
            <a:ext cx="7823200" cy="522288"/>
          </a:xfrm>
        </p:spPr>
        <p:txBody>
          <a:bodyPr anchor="ctr"/>
          <a:lstStyle>
            <a:lvl1pPr algn="l">
              <a:buNone/>
              <a:defRPr sz="2000" b="1"/>
            </a:lvl1pPr>
          </a:lstStyle>
          <a:p>
            <a:r>
              <a:rPr kumimoji="0" lang="it-IT" smtClean="0"/>
              <a:t>Fare clic per modificare lo stile del titolo</a:t>
            </a:r>
            <a:endParaRPr kumimoji="0" lang="en-US"/>
          </a:p>
        </p:txBody>
      </p:sp>
      <p:sp>
        <p:nvSpPr>
          <p:cNvPr id="26" name="Segnaposto testo 25"/>
          <p:cNvSpPr>
            <a:spLocks noGrp="1"/>
          </p:cNvSpPr>
          <p:nvPr>
            <p:ph type="body" sz="half" idx="2"/>
          </p:nvPr>
        </p:nvSpPr>
        <p:spPr>
          <a:xfrm>
            <a:off x="508000" y="5533218"/>
            <a:ext cx="78232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Tree>
    <p:extLst>
      <p:ext uri="{BB962C8B-B14F-4D97-AF65-F5344CB8AC3E}">
        <p14:creationId xmlns:p14="http://schemas.microsoft.com/office/powerpoint/2010/main" val="27695696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65F93C4-5AC0-4A2D-8D2D-0536C1C16131}"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piè di pagina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232295297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9144000" y="549277"/>
            <a:ext cx="2438400" cy="5851525"/>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609600" y="549277"/>
            <a:ext cx="8331200" cy="5851525"/>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6446C13-986D-4575-9554-8F33C60611A0}"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piè di pagina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307670230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Connettore 1 6"/>
          <p:cNvSpPr>
            <a:spLocks noChangeShapeType="1"/>
          </p:cNvSpPr>
          <p:nvPr/>
        </p:nvSpPr>
        <p:spPr bwMode="auto">
          <a:xfrm>
            <a:off x="685800" y="5349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29" name="Titolo 28"/>
          <p:cNvSpPr>
            <a:spLocks noGrp="1"/>
          </p:cNvSpPr>
          <p:nvPr>
            <p:ph type="ctrTitle"/>
          </p:nvPr>
        </p:nvSpPr>
        <p:spPr>
          <a:xfrm>
            <a:off x="508000" y="4853412"/>
            <a:ext cx="11277600" cy="1222375"/>
          </a:xfrm>
        </p:spPr>
        <p:txBody>
          <a:bodyPr anchor="t"/>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508000" y="3886200"/>
            <a:ext cx="112776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16" name="Segnaposto data 15"/>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75AAA4C-90B5-4CA9-8560-3F35E02B2F43}"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 name="Segnaposto piè di pagina 1"/>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5" name="Segnaposto numero diapositiva 14"/>
          <p:cNvSpPr>
            <a:spLocks noGrp="1"/>
          </p:cNvSpPr>
          <p:nvPr>
            <p:ph type="sldNum" sz="quarter" idx="12"/>
          </p:nvPr>
        </p:nvSpPr>
        <p:spPr>
          <a:xfrm>
            <a:off x="10972800" y="6473952"/>
            <a:ext cx="1011936" cy="24688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339723699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2" name="Titolo 21"/>
          <p:cNvSpPr>
            <a:spLocks noGrp="1"/>
          </p:cNvSpPr>
          <p:nvPr>
            <p:ph type="title"/>
          </p:nvPr>
        </p:nvSpPr>
        <p:spPr/>
        <p:txBody>
          <a:bodyPr/>
          <a:lstStyle/>
          <a:p>
            <a:r>
              <a:rPr kumimoji="0" lang="it-IT" smtClean="0"/>
              <a:t>Fare clic per modificare lo stile del titolo</a:t>
            </a:r>
            <a:endParaRPr kumimoji="0" lang="en-US"/>
          </a:p>
        </p:txBody>
      </p:sp>
      <p:sp>
        <p:nvSpPr>
          <p:cNvPr id="27" name="Segnaposto contenuto 26"/>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5" name="Segnaposto data 2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AE1C031-F2F0-4AD1-A660-7C3E01C4CB7E}"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9" name="Segnaposto piè di pagina 18"/>
          <p:cNvSpPr>
            <a:spLocks noGrp="1"/>
          </p:cNvSpPr>
          <p:nvPr>
            <p:ph type="ftr" sz="quarter" idx="11"/>
          </p:nvPr>
        </p:nvSpPr>
        <p:spPr>
          <a:xfrm>
            <a:off x="4775200" y="76201"/>
            <a:ext cx="3860800" cy="2889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6" name="Segnaposto numero diapositiva 15"/>
          <p:cNvSpPr>
            <a:spLocks noGrp="1"/>
          </p:cNvSpPr>
          <p:nvPr>
            <p:ph type="sldNum" sz="quarter" idx="12"/>
          </p:nvPr>
        </p:nvSpPr>
        <p:spPr>
          <a:xfrm>
            <a:off x="10972800" y="6473952"/>
            <a:ext cx="1011936" cy="24688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135759315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3">
        <a:schemeClr val="bg2"/>
      </p:bgRef>
    </p:bg>
    <p:spTree>
      <p:nvGrpSpPr>
        <p:cNvPr id="1" name=""/>
        <p:cNvGrpSpPr/>
        <p:nvPr/>
      </p:nvGrpSpPr>
      <p:grpSpPr>
        <a:xfrm>
          <a:off x="0" y="0"/>
          <a:ext cx="0" cy="0"/>
          <a:chOff x="0" y="0"/>
          <a:chExt cx="0" cy="0"/>
        </a:xfrm>
      </p:grpSpPr>
      <p:sp>
        <p:nvSpPr>
          <p:cNvPr id="7" name="Connettore 1 6"/>
          <p:cNvSpPr>
            <a:spLocks noChangeShapeType="1"/>
          </p:cNvSpPr>
          <p:nvPr/>
        </p:nvSpPr>
        <p:spPr bwMode="auto">
          <a:xfrm>
            <a:off x="685800" y="3444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a:ea typeface="+mn-ea"/>
              <a:cs typeface="+mn-cs"/>
            </a:endParaRPr>
          </a:p>
        </p:txBody>
      </p:sp>
      <p:sp>
        <p:nvSpPr>
          <p:cNvPr id="6" name="Segnaposto testo 5"/>
          <p:cNvSpPr>
            <a:spLocks noGrp="1"/>
          </p:cNvSpPr>
          <p:nvPr>
            <p:ph type="body" idx="1"/>
          </p:nvPr>
        </p:nvSpPr>
        <p:spPr>
          <a:xfrm>
            <a:off x="508000" y="1676400"/>
            <a:ext cx="112776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19" name="Segnaposto data 18"/>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319A559-BB10-47D7-90DD-0099BBB43DC8}"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1" name="Segnaposto piè di pagina 10"/>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6" name="Segnaposto numero diapositiva 1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8" name="Titolo 7"/>
          <p:cNvSpPr>
            <a:spLocks noGrp="1"/>
          </p:cNvSpPr>
          <p:nvPr>
            <p:ph type="title"/>
          </p:nvPr>
        </p:nvSpPr>
        <p:spPr>
          <a:xfrm>
            <a:off x="240633" y="2947086"/>
            <a:ext cx="11582400" cy="1184825"/>
          </a:xfrm>
        </p:spPr>
        <p:txBody>
          <a:bodyPr rtlCol="0" anchor="t"/>
          <a:lstStyle>
            <a:lvl1pPr algn="r">
              <a:defRPr/>
            </a:lvl1pPr>
          </a:lstStyle>
          <a:p>
            <a:r>
              <a:rPr kumimoji="0" lang="it-IT" smtClean="0"/>
              <a:t>Fare clic per modificare lo stile del titolo</a:t>
            </a:r>
            <a:endParaRPr kumimoji="0" lang="en-US"/>
          </a:p>
        </p:txBody>
      </p:sp>
    </p:spTree>
    <p:extLst>
      <p:ext uri="{BB962C8B-B14F-4D97-AF65-F5344CB8AC3E}">
        <p14:creationId xmlns:p14="http://schemas.microsoft.com/office/powerpoint/2010/main" val="3931551923"/>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p>
            <a:r>
              <a:rPr lang="it-IT" smtClean="0">
                <a:solidFill>
                  <a:srgbClr val="F0A22E">
                    <a:shade val="75000"/>
                  </a:srgbClr>
                </a:solidFill>
              </a:rPr>
              <a:t>Halle   26/5/2016</a:t>
            </a:r>
            <a:endParaRPr lang="en-US">
              <a:solidFill>
                <a:srgbClr val="F0A22E">
                  <a:shade val="75000"/>
                </a:srgbClr>
              </a:solidFill>
            </a:endParaRPr>
          </a:p>
        </p:txBody>
      </p:sp>
      <p:sp>
        <p:nvSpPr>
          <p:cNvPr id="24" name="Segnaposto piè di pagina 23"/>
          <p:cNvSpPr>
            <a:spLocks noGrp="1"/>
          </p:cNvSpPr>
          <p:nvPr>
            <p:ph type="ftr" sz="quarter" idx="11"/>
          </p:nvPr>
        </p:nvSpPr>
        <p:spPr/>
        <p:txBody>
          <a:body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7" name="Segnaposto numero diapositiva 6"/>
          <p:cNvSpPr>
            <a:spLocks noGrp="1"/>
          </p:cNvSpPr>
          <p:nvPr>
            <p:ph type="sldNum" sz="quarter" idx="12"/>
          </p:nvPr>
        </p:nvSpPr>
        <p:spPr/>
        <p:txBody>
          <a:body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Tree>
    <p:extLst>
      <p:ext uri="{BB962C8B-B14F-4D97-AF65-F5344CB8AC3E}">
        <p14:creationId xmlns:p14="http://schemas.microsoft.com/office/powerpoint/2010/main" val="237223732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0" name="Titolo 19"/>
          <p:cNvSpPr>
            <a:spLocks noGrp="1"/>
          </p:cNvSpPr>
          <p:nvPr>
            <p:ph type="title"/>
          </p:nvPr>
        </p:nvSpPr>
        <p:spPr>
          <a:xfrm>
            <a:off x="402336" y="457200"/>
            <a:ext cx="11582400" cy="841248"/>
          </a:xfrm>
        </p:spPr>
        <p:txBody>
          <a:bodyPr/>
          <a:lstStyle/>
          <a:p>
            <a:r>
              <a:rPr kumimoji="0" lang="it-IT" smtClean="0"/>
              <a:t>Fare clic per modificare lo stile del titolo</a:t>
            </a:r>
            <a:endParaRPr kumimoji="0" lang="en-US"/>
          </a:p>
        </p:txBody>
      </p:sp>
      <p:sp>
        <p:nvSpPr>
          <p:cNvPr id="14" name="Segnaposto contenuto 13"/>
          <p:cNvSpPr>
            <a:spLocks noGrp="1"/>
          </p:cNvSpPr>
          <p:nvPr>
            <p:ph sz="half" idx="1"/>
          </p:nvPr>
        </p:nvSpPr>
        <p:spPr>
          <a:xfrm>
            <a:off x="406400" y="1600200"/>
            <a:ext cx="5588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3" name="Segnaposto contenuto 12"/>
          <p:cNvSpPr>
            <a:spLocks noGrp="1"/>
          </p:cNvSpPr>
          <p:nvPr>
            <p:ph sz="half" idx="2"/>
          </p:nvPr>
        </p:nvSpPr>
        <p:spPr>
          <a:xfrm>
            <a:off x="6197600" y="1600200"/>
            <a:ext cx="57912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1" name="Segnaposto data 20"/>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4E65206-67E5-453C-8A3F-37829A06758F}"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0" name="Segnaposto piè di pagina 9"/>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31" name="Segnaposto numero diapositiva 3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366881241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9" name="Titolo 28"/>
          <p:cNvSpPr>
            <a:spLocks noGrp="1"/>
          </p:cNvSpPr>
          <p:nvPr>
            <p:ph type="title"/>
          </p:nvPr>
        </p:nvSpPr>
        <p:spPr>
          <a:xfrm>
            <a:off x="406400" y="5410200"/>
            <a:ext cx="11480800" cy="882650"/>
          </a:xfrm>
        </p:spPr>
        <p:txBody>
          <a:bodyPr anchor="ctr"/>
          <a:lstStyle>
            <a:lvl1pPr>
              <a:defRPr/>
            </a:lvl1p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375259" y="666750"/>
            <a:ext cx="57207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25" name="Segnaposto testo 24"/>
          <p:cNvSpPr>
            <a:spLocks noGrp="1"/>
          </p:cNvSpPr>
          <p:nvPr>
            <p:ph type="body" sz="half" idx="3"/>
          </p:nvPr>
        </p:nvSpPr>
        <p:spPr>
          <a:xfrm>
            <a:off x="6193367" y="666750"/>
            <a:ext cx="5722988"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contenuto 3"/>
          <p:cNvSpPr>
            <a:spLocks noGrp="1"/>
          </p:cNvSpPr>
          <p:nvPr>
            <p:ph sz="quarter" idx="2"/>
          </p:nvPr>
        </p:nvSpPr>
        <p:spPr>
          <a:xfrm>
            <a:off x="375259" y="1316038"/>
            <a:ext cx="5720741"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8" name="Segnaposto contenuto 27"/>
          <p:cNvSpPr>
            <a:spLocks noGrp="1"/>
          </p:cNvSpPr>
          <p:nvPr>
            <p:ph sz="quarter" idx="4"/>
          </p:nvPr>
        </p:nvSpPr>
        <p:spPr>
          <a:xfrm>
            <a:off x="6198307" y="1316038"/>
            <a:ext cx="571804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0" name="Segnaposto data 9"/>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21AC9B7-D25B-438F-98D5-1AD1F79266F0}"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piè di pagina 5"/>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7" name="Segnaposto numero diapositiva 6"/>
          <p:cNvSpPr>
            <a:spLocks noGrp="1"/>
          </p:cNvSpPr>
          <p:nvPr>
            <p:ph type="sldNum" sz="quarter" idx="12"/>
          </p:nvPr>
        </p:nvSpPr>
        <p:spPr>
          <a:xfrm>
            <a:off x="10972800" y="6477000"/>
            <a:ext cx="1016000" cy="24688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1" name="Connettore 1 10"/>
          <p:cNvSpPr>
            <a:spLocks noChangeShapeType="1"/>
          </p:cNvSpPr>
          <p:nvPr/>
        </p:nvSpPr>
        <p:spPr bwMode="auto">
          <a:xfrm>
            <a:off x="685800" y="6019801"/>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Tree>
    <p:extLst>
      <p:ext uri="{BB962C8B-B14F-4D97-AF65-F5344CB8AC3E}">
        <p14:creationId xmlns:p14="http://schemas.microsoft.com/office/powerpoint/2010/main" val="374642221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30" name="Titolo 29"/>
          <p:cNvSpPr>
            <a:spLocks noGrp="1"/>
          </p:cNvSpPr>
          <p:nvPr>
            <p:ph type="title"/>
          </p:nvPr>
        </p:nvSpPr>
        <p:spPr>
          <a:xfrm>
            <a:off x="402336" y="457200"/>
            <a:ext cx="11582400" cy="841248"/>
          </a:xfrm>
        </p:spPr>
        <p:txBody>
          <a:bodyPr/>
          <a:lstStyle/>
          <a:p>
            <a:r>
              <a:rPr kumimoji="0" lang="it-IT" smtClean="0"/>
              <a:t>Fare clic per modificare lo stile del titolo</a:t>
            </a:r>
            <a:endParaRPr kumimoji="0" lang="en-US"/>
          </a:p>
        </p:txBody>
      </p:sp>
      <p:sp>
        <p:nvSpPr>
          <p:cNvPr id="12" name="Segnaposto data 1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652C75F-B97C-4AC5-B92B-DC0AB3A46742}"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1" name="Segnaposto piè di pagina 20"/>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307828967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2D05C6-5314-4610-BD03-1A0247DBA2D6}"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4" name="Segnaposto piè di pagina 23"/>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71028063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8" name="Connettore 1 7"/>
          <p:cNvSpPr>
            <a:spLocks noChangeShapeType="1"/>
          </p:cNvSpPr>
          <p:nvPr/>
        </p:nvSpPr>
        <p:spPr bwMode="auto">
          <a:xfrm>
            <a:off x="685800" y="5849118"/>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12" name="Titolo 11"/>
          <p:cNvSpPr>
            <a:spLocks noGrp="1"/>
          </p:cNvSpPr>
          <p:nvPr>
            <p:ph type="title"/>
          </p:nvPr>
        </p:nvSpPr>
        <p:spPr>
          <a:xfrm>
            <a:off x="609600" y="5486400"/>
            <a:ext cx="11277600" cy="520700"/>
          </a:xfrm>
        </p:spPr>
        <p:txBody>
          <a:bodyPr anchor="ctr"/>
          <a:lstStyle>
            <a:lvl1pPr algn="l">
              <a:buNone/>
              <a:defRPr sz="2000" b="1"/>
            </a:lvl1pPr>
          </a:lstStyle>
          <a:p>
            <a:r>
              <a:rPr kumimoji="0" lang="it-IT" smtClean="0"/>
              <a:t>Fare clic per modificare lo stile del titolo</a:t>
            </a:r>
            <a:endParaRPr kumimoji="0" lang="en-US"/>
          </a:p>
        </p:txBody>
      </p:sp>
      <p:sp>
        <p:nvSpPr>
          <p:cNvPr id="26" name="Segnaposto testo 25"/>
          <p:cNvSpPr>
            <a:spLocks noGrp="1"/>
          </p:cNvSpPr>
          <p:nvPr>
            <p:ph type="body" idx="2"/>
          </p:nvPr>
        </p:nvSpPr>
        <p:spPr>
          <a:xfrm>
            <a:off x="609601" y="609600"/>
            <a:ext cx="4011084"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14" name="Segnaposto contenuto 13"/>
          <p:cNvSpPr>
            <a:spLocks noGrp="1"/>
          </p:cNvSpPr>
          <p:nvPr>
            <p:ph sz="half" idx="1"/>
          </p:nvPr>
        </p:nvSpPr>
        <p:spPr>
          <a:xfrm>
            <a:off x="4766733" y="609600"/>
            <a:ext cx="7120467"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5" name="Segnaposto data 2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5871D31-D125-480F-AF1D-1D581D3497FF}"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9" name="Segnaposto piè di pagina 28"/>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15888268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13" name="Segnaposto immagine 12"/>
          <p:cNvSpPr>
            <a:spLocks noGrp="1"/>
          </p:cNvSpPr>
          <p:nvPr>
            <p:ph type="pic" idx="1"/>
          </p:nvPr>
        </p:nvSpPr>
        <p:spPr>
          <a:xfrm>
            <a:off x="4673600" y="616634"/>
            <a:ext cx="67056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it-IT" smtClean="0"/>
              <a:t>Fare clic sull'icona per inserire un'immagine</a:t>
            </a:r>
            <a:endParaRPr kumimoji="0" lang="en-US" dirty="0"/>
          </a:p>
        </p:txBody>
      </p:sp>
      <p:sp>
        <p:nvSpPr>
          <p:cNvPr id="7" name="Segnaposto data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DD33F63-06E4-4AC8-9ECB-5C57EA3A9061}"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piè di pagina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31" name="Segnaposto numero diapositiva 3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7" name="Titolo 16"/>
          <p:cNvSpPr>
            <a:spLocks noGrp="1"/>
          </p:cNvSpPr>
          <p:nvPr>
            <p:ph type="title"/>
          </p:nvPr>
        </p:nvSpPr>
        <p:spPr>
          <a:xfrm>
            <a:off x="508000" y="4993760"/>
            <a:ext cx="7823200" cy="522288"/>
          </a:xfrm>
        </p:spPr>
        <p:txBody>
          <a:bodyPr anchor="ctr"/>
          <a:lstStyle>
            <a:lvl1pPr algn="l">
              <a:buNone/>
              <a:defRPr sz="2000" b="1"/>
            </a:lvl1pPr>
          </a:lstStyle>
          <a:p>
            <a:r>
              <a:rPr kumimoji="0" lang="it-IT" smtClean="0"/>
              <a:t>Fare clic per modificare lo stile del titolo</a:t>
            </a:r>
            <a:endParaRPr kumimoji="0" lang="en-US"/>
          </a:p>
        </p:txBody>
      </p:sp>
      <p:sp>
        <p:nvSpPr>
          <p:cNvPr id="26" name="Segnaposto testo 25"/>
          <p:cNvSpPr>
            <a:spLocks noGrp="1"/>
          </p:cNvSpPr>
          <p:nvPr>
            <p:ph type="body" sz="half" idx="2"/>
          </p:nvPr>
        </p:nvSpPr>
        <p:spPr>
          <a:xfrm>
            <a:off x="508000" y="5533218"/>
            <a:ext cx="78232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Tree>
    <p:extLst>
      <p:ext uri="{BB962C8B-B14F-4D97-AF65-F5344CB8AC3E}">
        <p14:creationId xmlns:p14="http://schemas.microsoft.com/office/powerpoint/2010/main" val="281175458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65F93C4-5AC0-4A2D-8D2D-0536C1C16131}"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piè di pagina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16831387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9144000" y="549277"/>
            <a:ext cx="2438400" cy="5851525"/>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609600" y="549277"/>
            <a:ext cx="8331200" cy="5851525"/>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6446C13-986D-4575-9554-8F33C60611A0}"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piè di pagina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201992474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Connettore 1 6"/>
          <p:cNvSpPr>
            <a:spLocks noChangeShapeType="1"/>
          </p:cNvSpPr>
          <p:nvPr/>
        </p:nvSpPr>
        <p:spPr bwMode="auto">
          <a:xfrm>
            <a:off x="685800" y="5349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29" name="Titolo 28"/>
          <p:cNvSpPr>
            <a:spLocks noGrp="1"/>
          </p:cNvSpPr>
          <p:nvPr>
            <p:ph type="ctrTitle"/>
          </p:nvPr>
        </p:nvSpPr>
        <p:spPr>
          <a:xfrm>
            <a:off x="508000" y="4853412"/>
            <a:ext cx="11277600" cy="1222375"/>
          </a:xfrm>
        </p:spPr>
        <p:txBody>
          <a:bodyPr anchor="t"/>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508000" y="3886200"/>
            <a:ext cx="112776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16" name="Segnaposto data 15"/>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75AAA4C-90B5-4CA9-8560-3F35E02B2F43}"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 name="Segnaposto piè di pagina 1"/>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5" name="Segnaposto numero diapositiva 14"/>
          <p:cNvSpPr>
            <a:spLocks noGrp="1"/>
          </p:cNvSpPr>
          <p:nvPr>
            <p:ph type="sldNum" sz="quarter" idx="12"/>
          </p:nvPr>
        </p:nvSpPr>
        <p:spPr>
          <a:xfrm>
            <a:off x="10972800" y="6473952"/>
            <a:ext cx="1011936" cy="24688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344640042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2" name="Titolo 21"/>
          <p:cNvSpPr>
            <a:spLocks noGrp="1"/>
          </p:cNvSpPr>
          <p:nvPr>
            <p:ph type="title"/>
          </p:nvPr>
        </p:nvSpPr>
        <p:spPr/>
        <p:txBody>
          <a:bodyPr/>
          <a:lstStyle/>
          <a:p>
            <a:r>
              <a:rPr kumimoji="0" lang="it-IT" smtClean="0"/>
              <a:t>Fare clic per modificare lo stile del titolo</a:t>
            </a:r>
            <a:endParaRPr kumimoji="0" lang="en-US"/>
          </a:p>
        </p:txBody>
      </p:sp>
      <p:sp>
        <p:nvSpPr>
          <p:cNvPr id="27" name="Segnaposto contenuto 26"/>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5" name="Segnaposto data 2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AE1C031-F2F0-4AD1-A660-7C3E01C4CB7E}"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9" name="Segnaposto piè di pagina 18"/>
          <p:cNvSpPr>
            <a:spLocks noGrp="1"/>
          </p:cNvSpPr>
          <p:nvPr>
            <p:ph type="ftr" sz="quarter" idx="11"/>
          </p:nvPr>
        </p:nvSpPr>
        <p:spPr>
          <a:xfrm>
            <a:off x="4775200" y="76201"/>
            <a:ext cx="3860800" cy="2889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6" name="Segnaposto numero diapositiva 15"/>
          <p:cNvSpPr>
            <a:spLocks noGrp="1"/>
          </p:cNvSpPr>
          <p:nvPr>
            <p:ph type="sldNum" sz="quarter" idx="12"/>
          </p:nvPr>
        </p:nvSpPr>
        <p:spPr>
          <a:xfrm>
            <a:off x="10972800" y="6473952"/>
            <a:ext cx="1011936" cy="24688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3128406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8" name="Connettore 1 7"/>
          <p:cNvSpPr>
            <a:spLocks noChangeShapeType="1"/>
          </p:cNvSpPr>
          <p:nvPr/>
        </p:nvSpPr>
        <p:spPr bwMode="auto">
          <a:xfrm>
            <a:off x="685800" y="5849118"/>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12" name="Titolo 11"/>
          <p:cNvSpPr>
            <a:spLocks noGrp="1"/>
          </p:cNvSpPr>
          <p:nvPr>
            <p:ph type="title"/>
          </p:nvPr>
        </p:nvSpPr>
        <p:spPr>
          <a:xfrm>
            <a:off x="609600" y="5486400"/>
            <a:ext cx="11277600" cy="520700"/>
          </a:xfrm>
        </p:spPr>
        <p:txBody>
          <a:bodyPr anchor="ctr"/>
          <a:lstStyle>
            <a:lvl1pPr algn="l">
              <a:buNone/>
              <a:defRPr sz="2000" b="1"/>
            </a:lvl1pPr>
          </a:lstStyle>
          <a:p>
            <a:r>
              <a:rPr kumimoji="0" lang="it-IT" smtClean="0"/>
              <a:t>Fare clic per modificare lo stile del titolo</a:t>
            </a:r>
            <a:endParaRPr kumimoji="0" lang="en-US"/>
          </a:p>
        </p:txBody>
      </p:sp>
      <p:sp>
        <p:nvSpPr>
          <p:cNvPr id="26" name="Segnaposto testo 25"/>
          <p:cNvSpPr>
            <a:spLocks noGrp="1"/>
          </p:cNvSpPr>
          <p:nvPr>
            <p:ph type="body" idx="2"/>
          </p:nvPr>
        </p:nvSpPr>
        <p:spPr>
          <a:xfrm>
            <a:off x="609601" y="609600"/>
            <a:ext cx="4011084"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14" name="Segnaposto contenuto 13"/>
          <p:cNvSpPr>
            <a:spLocks noGrp="1"/>
          </p:cNvSpPr>
          <p:nvPr>
            <p:ph sz="half" idx="1"/>
          </p:nvPr>
        </p:nvSpPr>
        <p:spPr>
          <a:xfrm>
            <a:off x="4766733" y="609600"/>
            <a:ext cx="7120467"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5" name="Segnaposto data 24"/>
          <p:cNvSpPr>
            <a:spLocks noGrp="1"/>
          </p:cNvSpPr>
          <p:nvPr>
            <p:ph type="dt" sz="half" idx="10"/>
          </p:nvPr>
        </p:nvSpPr>
        <p:spPr/>
        <p:txBody>
          <a:bodyPr/>
          <a:lstStyle/>
          <a:p>
            <a:r>
              <a:rPr lang="it-IT" smtClean="0">
                <a:solidFill>
                  <a:srgbClr val="F0A22E">
                    <a:shade val="75000"/>
                  </a:srgbClr>
                </a:solidFill>
              </a:rPr>
              <a:t>Halle   26/5/2016</a:t>
            </a:r>
            <a:endParaRPr lang="en-US">
              <a:solidFill>
                <a:srgbClr val="F0A22E">
                  <a:shade val="75000"/>
                </a:srgbClr>
              </a:solidFill>
            </a:endParaRPr>
          </a:p>
        </p:txBody>
      </p:sp>
      <p:sp>
        <p:nvSpPr>
          <p:cNvPr id="29" name="Segnaposto piè di pagina 28"/>
          <p:cNvSpPr>
            <a:spLocks noGrp="1"/>
          </p:cNvSpPr>
          <p:nvPr>
            <p:ph type="ftr" sz="quarter" idx="11"/>
          </p:nvPr>
        </p:nvSpPr>
        <p:spPr/>
        <p:txBody>
          <a:body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7" name="Segnaposto numero diapositiva 6"/>
          <p:cNvSpPr>
            <a:spLocks noGrp="1"/>
          </p:cNvSpPr>
          <p:nvPr>
            <p:ph type="sldNum" sz="quarter" idx="12"/>
          </p:nvPr>
        </p:nvSpPr>
        <p:spPr/>
        <p:txBody>
          <a:body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Tree>
    <p:extLst>
      <p:ext uri="{BB962C8B-B14F-4D97-AF65-F5344CB8AC3E}">
        <p14:creationId xmlns:p14="http://schemas.microsoft.com/office/powerpoint/2010/main" val="75442550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3">
        <a:schemeClr val="bg2"/>
      </p:bgRef>
    </p:bg>
    <p:spTree>
      <p:nvGrpSpPr>
        <p:cNvPr id="1" name=""/>
        <p:cNvGrpSpPr/>
        <p:nvPr/>
      </p:nvGrpSpPr>
      <p:grpSpPr>
        <a:xfrm>
          <a:off x="0" y="0"/>
          <a:ext cx="0" cy="0"/>
          <a:chOff x="0" y="0"/>
          <a:chExt cx="0" cy="0"/>
        </a:xfrm>
      </p:grpSpPr>
      <p:sp>
        <p:nvSpPr>
          <p:cNvPr id="7" name="Connettore 1 6"/>
          <p:cNvSpPr>
            <a:spLocks noChangeShapeType="1"/>
          </p:cNvSpPr>
          <p:nvPr/>
        </p:nvSpPr>
        <p:spPr bwMode="auto">
          <a:xfrm>
            <a:off x="685800" y="3444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a:ea typeface="+mn-ea"/>
              <a:cs typeface="+mn-cs"/>
            </a:endParaRPr>
          </a:p>
        </p:txBody>
      </p:sp>
      <p:sp>
        <p:nvSpPr>
          <p:cNvPr id="6" name="Segnaposto testo 5"/>
          <p:cNvSpPr>
            <a:spLocks noGrp="1"/>
          </p:cNvSpPr>
          <p:nvPr>
            <p:ph type="body" idx="1"/>
          </p:nvPr>
        </p:nvSpPr>
        <p:spPr>
          <a:xfrm>
            <a:off x="508000" y="1676400"/>
            <a:ext cx="112776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19" name="Segnaposto data 18"/>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319A559-BB10-47D7-90DD-0099BBB43DC8}"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1" name="Segnaposto piè di pagina 10"/>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6" name="Segnaposto numero diapositiva 1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8" name="Titolo 7"/>
          <p:cNvSpPr>
            <a:spLocks noGrp="1"/>
          </p:cNvSpPr>
          <p:nvPr>
            <p:ph type="title"/>
          </p:nvPr>
        </p:nvSpPr>
        <p:spPr>
          <a:xfrm>
            <a:off x="240633" y="2947086"/>
            <a:ext cx="11582400" cy="1184825"/>
          </a:xfrm>
        </p:spPr>
        <p:txBody>
          <a:bodyPr rtlCol="0" anchor="t"/>
          <a:lstStyle>
            <a:lvl1pPr algn="r">
              <a:defRPr/>
            </a:lvl1pPr>
          </a:lstStyle>
          <a:p>
            <a:r>
              <a:rPr kumimoji="0" lang="it-IT" smtClean="0"/>
              <a:t>Fare clic per modificare lo stile del titolo</a:t>
            </a:r>
            <a:endParaRPr kumimoji="0" lang="en-US"/>
          </a:p>
        </p:txBody>
      </p:sp>
    </p:spTree>
    <p:extLst>
      <p:ext uri="{BB962C8B-B14F-4D97-AF65-F5344CB8AC3E}">
        <p14:creationId xmlns:p14="http://schemas.microsoft.com/office/powerpoint/2010/main" val="1303836645"/>
      </p:ext>
    </p:extLst>
  </p:cSld>
  <p:clrMapOvr>
    <a:overrideClrMapping bg1="dk1" tx1="lt1" bg2="dk2" tx2="lt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0" name="Titolo 19"/>
          <p:cNvSpPr>
            <a:spLocks noGrp="1"/>
          </p:cNvSpPr>
          <p:nvPr>
            <p:ph type="title"/>
          </p:nvPr>
        </p:nvSpPr>
        <p:spPr>
          <a:xfrm>
            <a:off x="402336" y="457200"/>
            <a:ext cx="11582400" cy="841248"/>
          </a:xfrm>
        </p:spPr>
        <p:txBody>
          <a:bodyPr/>
          <a:lstStyle/>
          <a:p>
            <a:r>
              <a:rPr kumimoji="0" lang="it-IT" smtClean="0"/>
              <a:t>Fare clic per modificare lo stile del titolo</a:t>
            </a:r>
            <a:endParaRPr kumimoji="0" lang="en-US"/>
          </a:p>
        </p:txBody>
      </p:sp>
      <p:sp>
        <p:nvSpPr>
          <p:cNvPr id="14" name="Segnaposto contenuto 13"/>
          <p:cNvSpPr>
            <a:spLocks noGrp="1"/>
          </p:cNvSpPr>
          <p:nvPr>
            <p:ph sz="half" idx="1"/>
          </p:nvPr>
        </p:nvSpPr>
        <p:spPr>
          <a:xfrm>
            <a:off x="406400" y="1600200"/>
            <a:ext cx="5588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3" name="Segnaposto contenuto 12"/>
          <p:cNvSpPr>
            <a:spLocks noGrp="1"/>
          </p:cNvSpPr>
          <p:nvPr>
            <p:ph sz="half" idx="2"/>
          </p:nvPr>
        </p:nvSpPr>
        <p:spPr>
          <a:xfrm>
            <a:off x="6197600" y="1600200"/>
            <a:ext cx="57912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1" name="Segnaposto data 20"/>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4E65206-67E5-453C-8A3F-37829A06758F}"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0" name="Segnaposto piè di pagina 9"/>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31" name="Segnaposto numero diapositiva 3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167493217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9" name="Titolo 28"/>
          <p:cNvSpPr>
            <a:spLocks noGrp="1"/>
          </p:cNvSpPr>
          <p:nvPr>
            <p:ph type="title"/>
          </p:nvPr>
        </p:nvSpPr>
        <p:spPr>
          <a:xfrm>
            <a:off x="406400" y="5410200"/>
            <a:ext cx="11480800" cy="882650"/>
          </a:xfrm>
        </p:spPr>
        <p:txBody>
          <a:bodyPr anchor="ctr"/>
          <a:lstStyle>
            <a:lvl1pPr>
              <a:defRPr/>
            </a:lvl1p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375259" y="666750"/>
            <a:ext cx="57207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25" name="Segnaposto testo 24"/>
          <p:cNvSpPr>
            <a:spLocks noGrp="1"/>
          </p:cNvSpPr>
          <p:nvPr>
            <p:ph type="body" sz="half" idx="3"/>
          </p:nvPr>
        </p:nvSpPr>
        <p:spPr>
          <a:xfrm>
            <a:off x="6193367" y="666750"/>
            <a:ext cx="5722988"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contenuto 3"/>
          <p:cNvSpPr>
            <a:spLocks noGrp="1"/>
          </p:cNvSpPr>
          <p:nvPr>
            <p:ph sz="quarter" idx="2"/>
          </p:nvPr>
        </p:nvSpPr>
        <p:spPr>
          <a:xfrm>
            <a:off x="375259" y="1316038"/>
            <a:ext cx="5720741"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8" name="Segnaposto contenuto 27"/>
          <p:cNvSpPr>
            <a:spLocks noGrp="1"/>
          </p:cNvSpPr>
          <p:nvPr>
            <p:ph sz="quarter" idx="4"/>
          </p:nvPr>
        </p:nvSpPr>
        <p:spPr>
          <a:xfrm>
            <a:off x="6198307" y="1316038"/>
            <a:ext cx="571804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0" name="Segnaposto data 9"/>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21AC9B7-D25B-438F-98D5-1AD1F79266F0}"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piè di pagina 5"/>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7" name="Segnaposto numero diapositiva 6"/>
          <p:cNvSpPr>
            <a:spLocks noGrp="1"/>
          </p:cNvSpPr>
          <p:nvPr>
            <p:ph type="sldNum" sz="quarter" idx="12"/>
          </p:nvPr>
        </p:nvSpPr>
        <p:spPr>
          <a:xfrm>
            <a:off x="10972800" y="6477000"/>
            <a:ext cx="1016000" cy="24688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1" name="Connettore 1 10"/>
          <p:cNvSpPr>
            <a:spLocks noChangeShapeType="1"/>
          </p:cNvSpPr>
          <p:nvPr/>
        </p:nvSpPr>
        <p:spPr bwMode="auto">
          <a:xfrm>
            <a:off x="685800" y="6019801"/>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Tree>
    <p:extLst>
      <p:ext uri="{BB962C8B-B14F-4D97-AF65-F5344CB8AC3E}">
        <p14:creationId xmlns:p14="http://schemas.microsoft.com/office/powerpoint/2010/main" val="177912763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30" name="Titolo 29"/>
          <p:cNvSpPr>
            <a:spLocks noGrp="1"/>
          </p:cNvSpPr>
          <p:nvPr>
            <p:ph type="title"/>
          </p:nvPr>
        </p:nvSpPr>
        <p:spPr>
          <a:xfrm>
            <a:off x="402336" y="457200"/>
            <a:ext cx="11582400" cy="841248"/>
          </a:xfrm>
        </p:spPr>
        <p:txBody>
          <a:bodyPr/>
          <a:lstStyle/>
          <a:p>
            <a:r>
              <a:rPr kumimoji="0" lang="it-IT" smtClean="0"/>
              <a:t>Fare clic per modificare lo stile del titolo</a:t>
            </a:r>
            <a:endParaRPr kumimoji="0" lang="en-US"/>
          </a:p>
        </p:txBody>
      </p:sp>
      <p:sp>
        <p:nvSpPr>
          <p:cNvPr id="12" name="Segnaposto data 1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652C75F-B97C-4AC5-B92B-DC0AB3A46742}"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1" name="Segnaposto piè di pagina 20"/>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86984363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2D05C6-5314-4610-BD03-1A0247DBA2D6}"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4" name="Segnaposto piè di pagina 23"/>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314177103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8" name="Connettore 1 7"/>
          <p:cNvSpPr>
            <a:spLocks noChangeShapeType="1"/>
          </p:cNvSpPr>
          <p:nvPr/>
        </p:nvSpPr>
        <p:spPr bwMode="auto">
          <a:xfrm>
            <a:off x="685800" y="5849118"/>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12" name="Titolo 11"/>
          <p:cNvSpPr>
            <a:spLocks noGrp="1"/>
          </p:cNvSpPr>
          <p:nvPr>
            <p:ph type="title"/>
          </p:nvPr>
        </p:nvSpPr>
        <p:spPr>
          <a:xfrm>
            <a:off x="609600" y="5486400"/>
            <a:ext cx="11277600" cy="520700"/>
          </a:xfrm>
        </p:spPr>
        <p:txBody>
          <a:bodyPr anchor="ctr"/>
          <a:lstStyle>
            <a:lvl1pPr algn="l">
              <a:buNone/>
              <a:defRPr sz="2000" b="1"/>
            </a:lvl1pPr>
          </a:lstStyle>
          <a:p>
            <a:r>
              <a:rPr kumimoji="0" lang="it-IT" smtClean="0"/>
              <a:t>Fare clic per modificare lo stile del titolo</a:t>
            </a:r>
            <a:endParaRPr kumimoji="0" lang="en-US"/>
          </a:p>
        </p:txBody>
      </p:sp>
      <p:sp>
        <p:nvSpPr>
          <p:cNvPr id="26" name="Segnaposto testo 25"/>
          <p:cNvSpPr>
            <a:spLocks noGrp="1"/>
          </p:cNvSpPr>
          <p:nvPr>
            <p:ph type="body" idx="2"/>
          </p:nvPr>
        </p:nvSpPr>
        <p:spPr>
          <a:xfrm>
            <a:off x="609601" y="609600"/>
            <a:ext cx="4011084"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14" name="Segnaposto contenuto 13"/>
          <p:cNvSpPr>
            <a:spLocks noGrp="1"/>
          </p:cNvSpPr>
          <p:nvPr>
            <p:ph sz="half" idx="1"/>
          </p:nvPr>
        </p:nvSpPr>
        <p:spPr>
          <a:xfrm>
            <a:off x="4766733" y="609600"/>
            <a:ext cx="7120467"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5" name="Segnaposto data 2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5871D31-D125-480F-AF1D-1D581D3497FF}"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9" name="Segnaposto piè di pagina 28"/>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180554078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13" name="Segnaposto immagine 12"/>
          <p:cNvSpPr>
            <a:spLocks noGrp="1"/>
          </p:cNvSpPr>
          <p:nvPr>
            <p:ph type="pic" idx="1"/>
          </p:nvPr>
        </p:nvSpPr>
        <p:spPr>
          <a:xfrm>
            <a:off x="4673600" y="616634"/>
            <a:ext cx="67056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it-IT" smtClean="0"/>
              <a:t>Fare clic sull'icona per inserire un'immagine</a:t>
            </a:r>
            <a:endParaRPr kumimoji="0" lang="en-US" dirty="0"/>
          </a:p>
        </p:txBody>
      </p:sp>
      <p:sp>
        <p:nvSpPr>
          <p:cNvPr id="7" name="Segnaposto data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DD33F63-06E4-4AC8-9ECB-5C57EA3A9061}"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piè di pagina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31" name="Segnaposto numero diapositiva 3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7" name="Titolo 16"/>
          <p:cNvSpPr>
            <a:spLocks noGrp="1"/>
          </p:cNvSpPr>
          <p:nvPr>
            <p:ph type="title"/>
          </p:nvPr>
        </p:nvSpPr>
        <p:spPr>
          <a:xfrm>
            <a:off x="508000" y="4993760"/>
            <a:ext cx="7823200" cy="522288"/>
          </a:xfrm>
        </p:spPr>
        <p:txBody>
          <a:bodyPr anchor="ctr"/>
          <a:lstStyle>
            <a:lvl1pPr algn="l">
              <a:buNone/>
              <a:defRPr sz="2000" b="1"/>
            </a:lvl1pPr>
          </a:lstStyle>
          <a:p>
            <a:r>
              <a:rPr kumimoji="0" lang="it-IT" smtClean="0"/>
              <a:t>Fare clic per modificare lo stile del titolo</a:t>
            </a:r>
            <a:endParaRPr kumimoji="0" lang="en-US"/>
          </a:p>
        </p:txBody>
      </p:sp>
      <p:sp>
        <p:nvSpPr>
          <p:cNvPr id="26" name="Segnaposto testo 25"/>
          <p:cNvSpPr>
            <a:spLocks noGrp="1"/>
          </p:cNvSpPr>
          <p:nvPr>
            <p:ph type="body" sz="half" idx="2"/>
          </p:nvPr>
        </p:nvSpPr>
        <p:spPr>
          <a:xfrm>
            <a:off x="508000" y="5533218"/>
            <a:ext cx="78232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Tree>
    <p:extLst>
      <p:ext uri="{BB962C8B-B14F-4D97-AF65-F5344CB8AC3E}">
        <p14:creationId xmlns:p14="http://schemas.microsoft.com/office/powerpoint/2010/main" val="29819945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65F93C4-5AC0-4A2D-8D2D-0536C1C16131}"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piè di pagina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347062196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9144000" y="549277"/>
            <a:ext cx="2438400" cy="5851525"/>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609600" y="549277"/>
            <a:ext cx="8331200" cy="5851525"/>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6446C13-986D-4575-9554-8F33C60611A0}"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piè di pagina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2077241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13" name="Segnaposto immagine 12"/>
          <p:cNvSpPr>
            <a:spLocks noGrp="1"/>
          </p:cNvSpPr>
          <p:nvPr>
            <p:ph type="pic" idx="1"/>
          </p:nvPr>
        </p:nvSpPr>
        <p:spPr>
          <a:xfrm>
            <a:off x="4673600" y="616634"/>
            <a:ext cx="67056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it-IT" smtClean="0"/>
              <a:t>Fare clic sull'icona per inserire un'immagine</a:t>
            </a:r>
            <a:endParaRPr kumimoji="0" lang="en-US" dirty="0"/>
          </a:p>
        </p:txBody>
      </p:sp>
      <p:sp>
        <p:nvSpPr>
          <p:cNvPr id="7" name="Segnaposto data 6"/>
          <p:cNvSpPr>
            <a:spLocks noGrp="1"/>
          </p:cNvSpPr>
          <p:nvPr>
            <p:ph type="dt" sz="half" idx="10"/>
          </p:nvPr>
        </p:nvSpPr>
        <p:spPr/>
        <p:txBody>
          <a:bodyPr/>
          <a:lstStyle/>
          <a:p>
            <a:r>
              <a:rPr lang="it-IT" smtClean="0">
                <a:solidFill>
                  <a:srgbClr val="F0A22E">
                    <a:shade val="75000"/>
                  </a:srgbClr>
                </a:solidFill>
              </a:rPr>
              <a:t>Halle   26/5/2016</a:t>
            </a:r>
            <a:endParaRPr lang="en-US">
              <a:solidFill>
                <a:srgbClr val="F0A22E">
                  <a:shade val="75000"/>
                </a:srgbClr>
              </a:solidFill>
            </a:endParaRPr>
          </a:p>
        </p:txBody>
      </p:sp>
      <p:sp>
        <p:nvSpPr>
          <p:cNvPr id="5" name="Segnaposto piè di pagina 4"/>
          <p:cNvSpPr>
            <a:spLocks noGrp="1"/>
          </p:cNvSpPr>
          <p:nvPr>
            <p:ph type="ftr" sz="quarter" idx="11"/>
          </p:nvPr>
        </p:nvSpPr>
        <p:spPr/>
        <p:txBody>
          <a:body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31" name="Segnaposto numero diapositiva 30"/>
          <p:cNvSpPr>
            <a:spLocks noGrp="1"/>
          </p:cNvSpPr>
          <p:nvPr>
            <p:ph type="sldNum" sz="quarter" idx="12"/>
          </p:nvPr>
        </p:nvSpPr>
        <p:spPr/>
        <p:txBody>
          <a:body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
        <p:nvSpPr>
          <p:cNvPr id="17" name="Titolo 16"/>
          <p:cNvSpPr>
            <a:spLocks noGrp="1"/>
          </p:cNvSpPr>
          <p:nvPr>
            <p:ph type="title"/>
          </p:nvPr>
        </p:nvSpPr>
        <p:spPr>
          <a:xfrm>
            <a:off x="508000" y="4993760"/>
            <a:ext cx="7823200" cy="522288"/>
          </a:xfrm>
        </p:spPr>
        <p:txBody>
          <a:bodyPr anchor="ctr"/>
          <a:lstStyle>
            <a:lvl1pPr algn="l">
              <a:buNone/>
              <a:defRPr sz="2000" b="1"/>
            </a:lvl1pPr>
          </a:lstStyle>
          <a:p>
            <a:r>
              <a:rPr kumimoji="0" lang="it-IT" smtClean="0"/>
              <a:t>Fare clic per modificare lo stile del titolo</a:t>
            </a:r>
            <a:endParaRPr kumimoji="0" lang="en-US"/>
          </a:p>
        </p:txBody>
      </p:sp>
      <p:sp>
        <p:nvSpPr>
          <p:cNvPr id="26" name="Segnaposto testo 25"/>
          <p:cNvSpPr>
            <a:spLocks noGrp="1"/>
          </p:cNvSpPr>
          <p:nvPr>
            <p:ph type="body" sz="half" idx="2"/>
          </p:nvPr>
        </p:nvSpPr>
        <p:spPr>
          <a:xfrm>
            <a:off x="508000" y="5533218"/>
            <a:ext cx="78232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Tree>
    <p:extLst>
      <p:ext uri="{BB962C8B-B14F-4D97-AF65-F5344CB8AC3E}">
        <p14:creationId xmlns:p14="http://schemas.microsoft.com/office/powerpoint/2010/main" val="3147324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nettore 1 6"/>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8" name="Segnaposto testo 7"/>
          <p:cNvSpPr>
            <a:spLocks noGrp="1"/>
          </p:cNvSpPr>
          <p:nvPr>
            <p:ph type="body" idx="1"/>
          </p:nvPr>
        </p:nvSpPr>
        <p:spPr>
          <a:xfrm>
            <a:off x="406400" y="1554163"/>
            <a:ext cx="11582400" cy="4525963"/>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1" name="Segnaposto data 10"/>
          <p:cNvSpPr>
            <a:spLocks noGrp="1"/>
          </p:cNvSpPr>
          <p:nvPr>
            <p:ph type="dt" sz="half" idx="2"/>
          </p:nvPr>
        </p:nvSpPr>
        <p:spPr>
          <a:xfrm>
            <a:off x="8636000" y="76201"/>
            <a:ext cx="3352800" cy="288925"/>
          </a:xfrm>
          <a:prstGeom prst="rect">
            <a:avLst/>
          </a:prstGeom>
        </p:spPr>
        <p:txBody>
          <a:bodyPr vert="horz"/>
          <a:lstStyle>
            <a:lvl1pPr algn="l" eaLnBrk="1" latinLnBrk="0" hangingPunct="1">
              <a:defRPr kumimoji="0" sz="1200">
                <a:solidFill>
                  <a:schemeClr val="accent1">
                    <a:shade val="75000"/>
                  </a:schemeClr>
                </a:solidFill>
              </a:defRPr>
            </a:lvl1pPr>
          </a:lstStyle>
          <a:p>
            <a:r>
              <a:rPr lang="it-IT" smtClean="0">
                <a:solidFill>
                  <a:srgbClr val="F0A22E">
                    <a:shade val="75000"/>
                  </a:srgbClr>
                </a:solidFill>
              </a:rPr>
              <a:t>Halle   26/5/2016</a:t>
            </a:r>
            <a:endParaRPr lang="en-US">
              <a:solidFill>
                <a:srgbClr val="F0A22E">
                  <a:shade val="75000"/>
                </a:srgbClr>
              </a:solidFill>
            </a:endParaRPr>
          </a:p>
        </p:txBody>
      </p:sp>
      <p:sp>
        <p:nvSpPr>
          <p:cNvPr id="28" name="Segnaposto piè di pagina 27"/>
          <p:cNvSpPr>
            <a:spLocks noGrp="1"/>
          </p:cNvSpPr>
          <p:nvPr>
            <p:ph type="ftr" sz="quarter" idx="3"/>
          </p:nvPr>
        </p:nvSpPr>
        <p:spPr>
          <a:xfrm>
            <a:off x="4165600" y="76201"/>
            <a:ext cx="4470400" cy="288925"/>
          </a:xfrm>
          <a:prstGeom prst="rect">
            <a:avLst/>
          </a:prstGeom>
        </p:spPr>
        <p:txBody>
          <a:bodyPr vert="horz"/>
          <a:lstStyle>
            <a:lvl1pPr algn="r" eaLnBrk="1" latinLnBrk="0" hangingPunct="1">
              <a:defRPr kumimoji="0" sz="1200">
                <a:solidFill>
                  <a:schemeClr val="accent1">
                    <a:shade val="75000"/>
                  </a:schemeClr>
                </a:solidFill>
              </a:defRPr>
            </a:lvl1p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5" name="Segnaposto numero diapositiva 4"/>
          <p:cNvSpPr>
            <a:spLocks noGrp="1"/>
          </p:cNvSpPr>
          <p:nvPr>
            <p:ph type="sldNum" sz="quarter" idx="4"/>
          </p:nvPr>
        </p:nvSpPr>
        <p:spPr>
          <a:xfrm>
            <a:off x="10972800" y="6477001"/>
            <a:ext cx="1016000" cy="244475"/>
          </a:xfrm>
          <a:prstGeom prst="rect">
            <a:avLst/>
          </a:prstGeom>
        </p:spPr>
        <p:txBody>
          <a:bodyPr vert="horz"/>
          <a:lstStyle>
            <a:lvl1pPr algn="r" eaLnBrk="1" latinLnBrk="0" hangingPunct="1">
              <a:defRPr kumimoji="0" sz="1200">
                <a:solidFill>
                  <a:schemeClr val="accent1">
                    <a:shade val="75000"/>
                  </a:schemeClr>
                </a:solidFill>
              </a:defRPr>
            </a:lvl1p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
        <p:nvSpPr>
          <p:cNvPr id="10" name="Segnaposto titolo 9"/>
          <p:cNvSpPr>
            <a:spLocks noGrp="1"/>
          </p:cNvSpPr>
          <p:nvPr>
            <p:ph type="title"/>
          </p:nvPr>
        </p:nvSpPr>
        <p:spPr>
          <a:xfrm>
            <a:off x="406400" y="457200"/>
            <a:ext cx="11582400" cy="838200"/>
          </a:xfrm>
          <a:prstGeom prst="rect">
            <a:avLst/>
          </a:prstGeom>
        </p:spPr>
        <p:txBody>
          <a:bodyPr vert="horz" anchor="ctr">
            <a:normAutofit/>
          </a:bodyPr>
          <a:lstStyle/>
          <a:p>
            <a:r>
              <a:rPr kumimoji="0" lang="it-IT" smtClean="0"/>
              <a:t>Fare clic per modificare lo stile del titolo</a:t>
            </a:r>
            <a:endParaRPr kumimoji="0" lang="en-US"/>
          </a:p>
        </p:txBody>
      </p:sp>
      <p:sp>
        <p:nvSpPr>
          <p:cNvPr id="9" name="Connettore 1 8"/>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12" name="Connettore 1 11"/>
          <p:cNvSpPr>
            <a:spLocks noChangeShapeType="1"/>
          </p:cNvSpPr>
          <p:nvPr/>
        </p:nvSpPr>
        <p:spPr bwMode="auto">
          <a:xfrm>
            <a:off x="685800" y="1057987"/>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Tree>
    <p:extLst>
      <p:ext uri="{BB962C8B-B14F-4D97-AF65-F5344CB8AC3E}">
        <p14:creationId xmlns:p14="http://schemas.microsoft.com/office/powerpoint/2010/main" val="8603457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nettore 1 6"/>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8" name="Segnaposto testo 7"/>
          <p:cNvSpPr>
            <a:spLocks noGrp="1"/>
          </p:cNvSpPr>
          <p:nvPr>
            <p:ph type="body" idx="1"/>
          </p:nvPr>
        </p:nvSpPr>
        <p:spPr>
          <a:xfrm>
            <a:off x="406400" y="1554163"/>
            <a:ext cx="11582400" cy="4525963"/>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1" name="Segnaposto data 10"/>
          <p:cNvSpPr>
            <a:spLocks noGrp="1"/>
          </p:cNvSpPr>
          <p:nvPr>
            <p:ph type="dt" sz="half" idx="2"/>
          </p:nvPr>
        </p:nvSpPr>
        <p:spPr>
          <a:xfrm>
            <a:off x="8636000" y="76201"/>
            <a:ext cx="3352800" cy="288925"/>
          </a:xfrm>
          <a:prstGeom prst="rect">
            <a:avLst/>
          </a:prstGeom>
        </p:spPr>
        <p:txBody>
          <a:bodyPr vert="horz"/>
          <a:lstStyle>
            <a:lvl1pPr algn="l" eaLnBrk="1" latinLnBrk="0" hangingPunct="1">
              <a:defRPr kumimoji="0" sz="1200">
                <a:solidFill>
                  <a:schemeClr val="accent1">
                    <a:shade val="75000"/>
                  </a:schemeClr>
                </a:solidFill>
              </a:defRPr>
            </a:lvl1pPr>
          </a:lstStyle>
          <a:p>
            <a:r>
              <a:rPr lang="it-IT" smtClean="0">
                <a:solidFill>
                  <a:srgbClr val="F0A22E">
                    <a:shade val="75000"/>
                  </a:srgbClr>
                </a:solidFill>
              </a:rPr>
              <a:t>Halle   26/5/2016</a:t>
            </a:r>
            <a:endParaRPr lang="en-US">
              <a:solidFill>
                <a:srgbClr val="F0A22E">
                  <a:shade val="75000"/>
                </a:srgbClr>
              </a:solidFill>
            </a:endParaRPr>
          </a:p>
        </p:txBody>
      </p:sp>
      <p:sp>
        <p:nvSpPr>
          <p:cNvPr id="28" name="Segnaposto piè di pagina 27"/>
          <p:cNvSpPr>
            <a:spLocks noGrp="1"/>
          </p:cNvSpPr>
          <p:nvPr>
            <p:ph type="ftr" sz="quarter" idx="3"/>
          </p:nvPr>
        </p:nvSpPr>
        <p:spPr>
          <a:xfrm>
            <a:off x="4165600" y="76201"/>
            <a:ext cx="4470400" cy="288925"/>
          </a:xfrm>
          <a:prstGeom prst="rect">
            <a:avLst/>
          </a:prstGeom>
        </p:spPr>
        <p:txBody>
          <a:bodyPr vert="horz"/>
          <a:lstStyle>
            <a:lvl1pPr algn="r" eaLnBrk="1" latinLnBrk="0" hangingPunct="1">
              <a:defRPr kumimoji="0" sz="1200">
                <a:solidFill>
                  <a:schemeClr val="accent1">
                    <a:shade val="75000"/>
                  </a:schemeClr>
                </a:solidFill>
              </a:defRPr>
            </a:lvl1pPr>
          </a:lstStyle>
          <a:p>
            <a:r>
              <a:rPr lang="de-DE" smtClean="0">
                <a:solidFill>
                  <a:srgbClr val="F0A22E">
                    <a:shade val="75000"/>
                  </a:srgbClr>
                </a:solidFill>
              </a:rPr>
              <a:t>Wissenschaftliches Kolloquium aus Anlass der Emeritierung von Prof. Jürgen Kirschner</a:t>
            </a:r>
            <a:endParaRPr lang="en-US">
              <a:solidFill>
                <a:srgbClr val="F0A22E">
                  <a:shade val="75000"/>
                </a:srgbClr>
              </a:solidFill>
            </a:endParaRPr>
          </a:p>
        </p:txBody>
      </p:sp>
      <p:sp>
        <p:nvSpPr>
          <p:cNvPr id="5" name="Segnaposto numero diapositiva 4"/>
          <p:cNvSpPr>
            <a:spLocks noGrp="1"/>
          </p:cNvSpPr>
          <p:nvPr>
            <p:ph type="sldNum" sz="quarter" idx="4"/>
          </p:nvPr>
        </p:nvSpPr>
        <p:spPr>
          <a:xfrm>
            <a:off x="10972800" y="6477001"/>
            <a:ext cx="1016000" cy="244475"/>
          </a:xfrm>
          <a:prstGeom prst="rect">
            <a:avLst/>
          </a:prstGeom>
        </p:spPr>
        <p:txBody>
          <a:bodyPr vert="horz"/>
          <a:lstStyle>
            <a:lvl1pPr algn="r" eaLnBrk="1" latinLnBrk="0" hangingPunct="1">
              <a:defRPr kumimoji="0" sz="1200">
                <a:solidFill>
                  <a:schemeClr val="accent1">
                    <a:shade val="75000"/>
                  </a:schemeClr>
                </a:solidFill>
              </a:defRPr>
            </a:lvl1pPr>
          </a:lstStyle>
          <a:p>
            <a:fld id="{E46AE2E9-B4F2-4A44-BF7B-C8CC788B7B81}" type="slidenum">
              <a:rPr lang="en-US" smtClean="0">
                <a:solidFill>
                  <a:srgbClr val="F0A22E">
                    <a:shade val="75000"/>
                  </a:srgbClr>
                </a:solidFill>
              </a:rPr>
              <a:pPr/>
              <a:t>‹N›</a:t>
            </a:fld>
            <a:endParaRPr lang="en-US">
              <a:solidFill>
                <a:srgbClr val="F0A22E">
                  <a:shade val="75000"/>
                </a:srgbClr>
              </a:solidFill>
            </a:endParaRPr>
          </a:p>
        </p:txBody>
      </p:sp>
      <p:sp>
        <p:nvSpPr>
          <p:cNvPr id="10" name="Segnaposto titolo 9"/>
          <p:cNvSpPr>
            <a:spLocks noGrp="1"/>
          </p:cNvSpPr>
          <p:nvPr>
            <p:ph type="title"/>
          </p:nvPr>
        </p:nvSpPr>
        <p:spPr>
          <a:xfrm>
            <a:off x="406400" y="457200"/>
            <a:ext cx="11582400" cy="838200"/>
          </a:xfrm>
          <a:prstGeom prst="rect">
            <a:avLst/>
          </a:prstGeom>
        </p:spPr>
        <p:txBody>
          <a:bodyPr vert="horz" anchor="ctr">
            <a:normAutofit/>
          </a:bodyPr>
          <a:lstStyle/>
          <a:p>
            <a:r>
              <a:rPr kumimoji="0" lang="it-IT" smtClean="0"/>
              <a:t>Fare clic per modificare lo stile del titolo</a:t>
            </a:r>
            <a:endParaRPr kumimoji="0" lang="en-US"/>
          </a:p>
        </p:txBody>
      </p:sp>
      <p:sp>
        <p:nvSpPr>
          <p:cNvPr id="9" name="Connettore 1 8"/>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12" name="Connettore 1 11"/>
          <p:cNvSpPr>
            <a:spLocks noChangeShapeType="1"/>
          </p:cNvSpPr>
          <p:nvPr/>
        </p:nvSpPr>
        <p:spPr bwMode="auto">
          <a:xfrm>
            <a:off x="685800" y="1057987"/>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Tree>
    <p:extLst>
      <p:ext uri="{BB962C8B-B14F-4D97-AF65-F5344CB8AC3E}">
        <p14:creationId xmlns:p14="http://schemas.microsoft.com/office/powerpoint/2010/main" val="380151362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nettore 1 6"/>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1029" name="Segnaposto testo 7"/>
          <p:cNvSpPr>
            <a:spLocks noGrp="1"/>
          </p:cNvSpPr>
          <p:nvPr>
            <p:ph type="body" idx="1"/>
          </p:nvPr>
        </p:nvSpPr>
        <p:spPr bwMode="auto">
          <a:xfrm>
            <a:off x="406400" y="1554163"/>
            <a:ext cx="115824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smtClean="0"/>
          </a:p>
        </p:txBody>
      </p:sp>
      <p:sp>
        <p:nvSpPr>
          <p:cNvPr id="11" name="Segnaposto data 10"/>
          <p:cNvSpPr>
            <a:spLocks noGrp="1"/>
          </p:cNvSpPr>
          <p:nvPr>
            <p:ph type="dt" sz="half" idx="2"/>
          </p:nvPr>
        </p:nvSpPr>
        <p:spPr>
          <a:xfrm>
            <a:off x="8636000" y="76201"/>
            <a:ext cx="3352800" cy="288925"/>
          </a:xfrm>
          <a:prstGeom prst="rect">
            <a:avLst/>
          </a:prstGeom>
        </p:spPr>
        <p:txBody>
          <a:bodyPr vert="horz"/>
          <a:lstStyle>
            <a:lvl1pPr algn="l" eaLnBrk="1" fontAlgn="auto" latinLnBrk="0" hangingPunct="1">
              <a:spcBef>
                <a:spcPts val="0"/>
              </a:spcBef>
              <a:spcAft>
                <a:spcPts val="0"/>
              </a:spcAft>
              <a:defRPr kumimoji="0" sz="1200">
                <a:solidFill>
                  <a:schemeClr val="accent1">
                    <a:shade val="75000"/>
                  </a:schemeClr>
                </a:solidFill>
                <a:latin typeface="+mn-l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910B9119-179E-4E76-A2DF-D824BC595901}" type="datetime1">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4/2/2025</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8" name="Segnaposto piè di pagina 27"/>
          <p:cNvSpPr>
            <a:spLocks noGrp="1"/>
          </p:cNvSpPr>
          <p:nvPr>
            <p:ph type="ftr" sz="quarter" idx="3"/>
          </p:nvPr>
        </p:nvSpPr>
        <p:spPr>
          <a:xfrm>
            <a:off x="4165600" y="76201"/>
            <a:ext cx="44704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X-ray Spectroscopy and Synchrotron Radiation in materials physics: past, present and future.</a:t>
            </a:r>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numero diapositiva 4"/>
          <p:cNvSpPr>
            <a:spLocks noGrp="1"/>
          </p:cNvSpPr>
          <p:nvPr>
            <p:ph type="sldNum" sz="quarter" idx="4"/>
          </p:nvPr>
        </p:nvSpPr>
        <p:spPr>
          <a:xfrm>
            <a:off x="10972800" y="6477001"/>
            <a:ext cx="1016000" cy="24447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22B73D3E-E40B-4A07-A18D-952A5328CF87}" type="slidenum">
              <a:rPr kumimoji="0" lang="en-US"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0" name="Segnaposto titolo 9"/>
          <p:cNvSpPr>
            <a:spLocks noGrp="1"/>
          </p:cNvSpPr>
          <p:nvPr>
            <p:ph type="title"/>
          </p:nvPr>
        </p:nvSpPr>
        <p:spPr>
          <a:xfrm>
            <a:off x="406400" y="457200"/>
            <a:ext cx="11582400" cy="838200"/>
          </a:xfrm>
          <a:prstGeom prst="rect">
            <a:avLst/>
          </a:prstGeom>
        </p:spPr>
        <p:txBody>
          <a:bodyPr vert="horz" anchor="ctr">
            <a:normAutofit/>
          </a:bodyPr>
          <a:lstStyle/>
          <a:p>
            <a:r>
              <a:rPr lang="it-IT" smtClean="0"/>
              <a:t>Fare clic per modificare lo stile del titolo</a:t>
            </a:r>
            <a:endParaRPr lang="en-US"/>
          </a:p>
        </p:txBody>
      </p:sp>
      <p:sp>
        <p:nvSpPr>
          <p:cNvPr id="9" name="Connettore 1 8"/>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12" name="Connettore 1 11"/>
          <p:cNvSpPr>
            <a:spLocks noChangeShapeType="1"/>
          </p:cNvSpPr>
          <p:nvPr/>
        </p:nvSpPr>
        <p:spPr bwMode="auto">
          <a:xfrm>
            <a:off x="685800" y="1057987"/>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Tree>
    <p:extLst>
      <p:ext uri="{BB962C8B-B14F-4D97-AF65-F5344CB8AC3E}">
        <p14:creationId xmlns:p14="http://schemas.microsoft.com/office/powerpoint/2010/main" val="270717081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nettore 1 6"/>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8" name="Segnaposto testo 7"/>
          <p:cNvSpPr>
            <a:spLocks noGrp="1"/>
          </p:cNvSpPr>
          <p:nvPr>
            <p:ph type="body" idx="1"/>
          </p:nvPr>
        </p:nvSpPr>
        <p:spPr>
          <a:xfrm>
            <a:off x="406400" y="1554163"/>
            <a:ext cx="11582400" cy="4525963"/>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1" name="Segnaposto data 10"/>
          <p:cNvSpPr>
            <a:spLocks noGrp="1"/>
          </p:cNvSpPr>
          <p:nvPr>
            <p:ph type="dt" sz="half" idx="2"/>
          </p:nvPr>
        </p:nvSpPr>
        <p:spPr>
          <a:xfrm>
            <a:off x="8636000" y="76201"/>
            <a:ext cx="3352800" cy="288925"/>
          </a:xfrm>
          <a:prstGeom prst="rect">
            <a:avLst/>
          </a:prstGeom>
        </p:spPr>
        <p:txBody>
          <a:bodyPr vert="horz"/>
          <a:lstStyle>
            <a:lvl1pPr algn="l" eaLnBrk="1" latinLnBrk="0" hangingPunct="1">
              <a:defRPr kumimoji="0" sz="1200">
                <a:solidFill>
                  <a:schemeClr val="accent1">
                    <a:shade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2088FA0-79E6-4949-AC34-EE47CDEAD06B}"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8" name="Segnaposto piè di pagina 27"/>
          <p:cNvSpPr>
            <a:spLocks noGrp="1"/>
          </p:cNvSpPr>
          <p:nvPr>
            <p:ph type="ftr" sz="quarter" idx="3"/>
          </p:nvPr>
        </p:nvSpPr>
        <p:spPr>
          <a:xfrm>
            <a:off x="4165600" y="76201"/>
            <a:ext cx="4470400" cy="288925"/>
          </a:xfrm>
          <a:prstGeom prst="rect">
            <a:avLst/>
          </a:prstGeom>
        </p:spPr>
        <p:txBody>
          <a:bodyPr vert="horz"/>
          <a:lstStyle>
            <a:lvl1pPr algn="r" eaLnBrk="1" latinLnBrk="0" hangingPunct="1">
              <a:defRPr kumimoji="0" sz="1200">
                <a:solidFill>
                  <a:schemeClr val="accent1">
                    <a:shade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numero diapositiva 4"/>
          <p:cNvSpPr>
            <a:spLocks noGrp="1"/>
          </p:cNvSpPr>
          <p:nvPr>
            <p:ph type="sldNum" sz="quarter" idx="4"/>
          </p:nvPr>
        </p:nvSpPr>
        <p:spPr>
          <a:xfrm>
            <a:off x="10972800" y="6477001"/>
            <a:ext cx="1016000" cy="244475"/>
          </a:xfrm>
          <a:prstGeom prst="rect">
            <a:avLst/>
          </a:prstGeom>
        </p:spPr>
        <p:txBody>
          <a:bodyPr vert="horz"/>
          <a:lstStyle>
            <a:lvl1pPr algn="r" eaLnBrk="1" latinLnBrk="0" hangingPunct="1">
              <a:defRPr kumimoji="0" sz="1200">
                <a:solidFill>
                  <a:schemeClr val="accent1">
                    <a:shade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0" name="Segnaposto titolo 9"/>
          <p:cNvSpPr>
            <a:spLocks noGrp="1"/>
          </p:cNvSpPr>
          <p:nvPr>
            <p:ph type="title"/>
          </p:nvPr>
        </p:nvSpPr>
        <p:spPr>
          <a:xfrm>
            <a:off x="406400" y="457200"/>
            <a:ext cx="11582400" cy="838200"/>
          </a:xfrm>
          <a:prstGeom prst="rect">
            <a:avLst/>
          </a:prstGeom>
        </p:spPr>
        <p:txBody>
          <a:bodyPr vert="horz" anchor="ctr">
            <a:normAutofit/>
          </a:bodyPr>
          <a:lstStyle/>
          <a:p>
            <a:r>
              <a:rPr kumimoji="0" lang="it-IT" smtClean="0"/>
              <a:t>Fare clic per modificare lo stile del titolo</a:t>
            </a:r>
            <a:endParaRPr kumimoji="0" lang="en-US"/>
          </a:p>
        </p:txBody>
      </p:sp>
      <p:sp>
        <p:nvSpPr>
          <p:cNvPr id="9" name="Connettore 1 8"/>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12" name="Connettore 1 11"/>
          <p:cNvSpPr>
            <a:spLocks noChangeShapeType="1"/>
          </p:cNvSpPr>
          <p:nvPr/>
        </p:nvSpPr>
        <p:spPr bwMode="auto">
          <a:xfrm>
            <a:off x="685800" y="1057987"/>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Tree>
    <p:extLst>
      <p:ext uri="{BB962C8B-B14F-4D97-AF65-F5344CB8AC3E}">
        <p14:creationId xmlns:p14="http://schemas.microsoft.com/office/powerpoint/2010/main" val="164007985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dt="0"/>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nettore 1 6"/>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8" name="Segnaposto testo 7"/>
          <p:cNvSpPr>
            <a:spLocks noGrp="1"/>
          </p:cNvSpPr>
          <p:nvPr>
            <p:ph type="body" idx="1"/>
          </p:nvPr>
        </p:nvSpPr>
        <p:spPr>
          <a:xfrm>
            <a:off x="406400" y="1554163"/>
            <a:ext cx="11582400" cy="4525963"/>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1" name="Segnaposto data 10"/>
          <p:cNvSpPr>
            <a:spLocks noGrp="1"/>
          </p:cNvSpPr>
          <p:nvPr>
            <p:ph type="dt" sz="half" idx="2"/>
          </p:nvPr>
        </p:nvSpPr>
        <p:spPr>
          <a:xfrm>
            <a:off x="8636000" y="76201"/>
            <a:ext cx="3352800" cy="288925"/>
          </a:xfrm>
          <a:prstGeom prst="rect">
            <a:avLst/>
          </a:prstGeom>
        </p:spPr>
        <p:txBody>
          <a:bodyPr vert="horz"/>
          <a:lstStyle>
            <a:lvl1pPr algn="l" eaLnBrk="1" latinLnBrk="0" hangingPunct="1">
              <a:defRPr kumimoji="0" sz="1200">
                <a:solidFill>
                  <a:schemeClr val="accent1">
                    <a:shade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2088FA0-79E6-4949-AC34-EE47CDEAD06B}"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8" name="Segnaposto piè di pagina 27"/>
          <p:cNvSpPr>
            <a:spLocks noGrp="1"/>
          </p:cNvSpPr>
          <p:nvPr>
            <p:ph type="ftr" sz="quarter" idx="3"/>
          </p:nvPr>
        </p:nvSpPr>
        <p:spPr>
          <a:xfrm>
            <a:off x="4165600" y="76201"/>
            <a:ext cx="4470400" cy="288925"/>
          </a:xfrm>
          <a:prstGeom prst="rect">
            <a:avLst/>
          </a:prstGeom>
        </p:spPr>
        <p:txBody>
          <a:bodyPr vert="horz"/>
          <a:lstStyle>
            <a:lvl1pPr algn="r" eaLnBrk="1" latinLnBrk="0" hangingPunct="1">
              <a:defRPr kumimoji="0" sz="1200">
                <a:solidFill>
                  <a:schemeClr val="accent1">
                    <a:shade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numero diapositiva 4"/>
          <p:cNvSpPr>
            <a:spLocks noGrp="1"/>
          </p:cNvSpPr>
          <p:nvPr>
            <p:ph type="sldNum" sz="quarter" idx="4"/>
          </p:nvPr>
        </p:nvSpPr>
        <p:spPr>
          <a:xfrm>
            <a:off x="10972800" y="6477001"/>
            <a:ext cx="1016000" cy="244475"/>
          </a:xfrm>
          <a:prstGeom prst="rect">
            <a:avLst/>
          </a:prstGeom>
        </p:spPr>
        <p:txBody>
          <a:bodyPr vert="horz"/>
          <a:lstStyle>
            <a:lvl1pPr algn="r" eaLnBrk="1" latinLnBrk="0" hangingPunct="1">
              <a:defRPr kumimoji="0" sz="1200">
                <a:solidFill>
                  <a:schemeClr val="accent1">
                    <a:shade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0" name="Segnaposto titolo 9"/>
          <p:cNvSpPr>
            <a:spLocks noGrp="1"/>
          </p:cNvSpPr>
          <p:nvPr>
            <p:ph type="title"/>
          </p:nvPr>
        </p:nvSpPr>
        <p:spPr>
          <a:xfrm>
            <a:off x="406400" y="457200"/>
            <a:ext cx="11582400" cy="838200"/>
          </a:xfrm>
          <a:prstGeom prst="rect">
            <a:avLst/>
          </a:prstGeom>
        </p:spPr>
        <p:txBody>
          <a:bodyPr vert="horz" anchor="ctr">
            <a:normAutofit/>
          </a:bodyPr>
          <a:lstStyle/>
          <a:p>
            <a:r>
              <a:rPr kumimoji="0" lang="it-IT" smtClean="0"/>
              <a:t>Fare clic per modificare lo stile del titolo</a:t>
            </a:r>
            <a:endParaRPr kumimoji="0" lang="en-US"/>
          </a:p>
        </p:txBody>
      </p:sp>
      <p:sp>
        <p:nvSpPr>
          <p:cNvPr id="9" name="Connettore 1 8"/>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12" name="Connettore 1 11"/>
          <p:cNvSpPr>
            <a:spLocks noChangeShapeType="1"/>
          </p:cNvSpPr>
          <p:nvPr/>
        </p:nvSpPr>
        <p:spPr bwMode="auto">
          <a:xfrm>
            <a:off x="685800" y="1057987"/>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Tree>
    <p:extLst>
      <p:ext uri="{BB962C8B-B14F-4D97-AF65-F5344CB8AC3E}">
        <p14:creationId xmlns:p14="http://schemas.microsoft.com/office/powerpoint/2010/main" val="2794117618"/>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dt="0"/>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nettore 1 6"/>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8" name="Segnaposto testo 7"/>
          <p:cNvSpPr>
            <a:spLocks noGrp="1"/>
          </p:cNvSpPr>
          <p:nvPr>
            <p:ph type="body" idx="1"/>
          </p:nvPr>
        </p:nvSpPr>
        <p:spPr>
          <a:xfrm>
            <a:off x="406400" y="1554163"/>
            <a:ext cx="11582400" cy="4525963"/>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1" name="Segnaposto data 10"/>
          <p:cNvSpPr>
            <a:spLocks noGrp="1"/>
          </p:cNvSpPr>
          <p:nvPr>
            <p:ph type="dt" sz="half" idx="2"/>
          </p:nvPr>
        </p:nvSpPr>
        <p:spPr>
          <a:xfrm>
            <a:off x="8636000" y="76201"/>
            <a:ext cx="3352800" cy="288925"/>
          </a:xfrm>
          <a:prstGeom prst="rect">
            <a:avLst/>
          </a:prstGeom>
        </p:spPr>
        <p:txBody>
          <a:bodyPr vert="horz"/>
          <a:lstStyle>
            <a:lvl1pPr algn="l" eaLnBrk="1" latinLnBrk="0" hangingPunct="1">
              <a:defRPr kumimoji="0" sz="1200">
                <a:solidFill>
                  <a:schemeClr val="accent1">
                    <a:shade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2088FA0-79E6-4949-AC34-EE47CDEAD06B}"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8" name="Segnaposto piè di pagina 27"/>
          <p:cNvSpPr>
            <a:spLocks noGrp="1"/>
          </p:cNvSpPr>
          <p:nvPr>
            <p:ph type="ftr" sz="quarter" idx="3"/>
          </p:nvPr>
        </p:nvSpPr>
        <p:spPr>
          <a:xfrm>
            <a:off x="4165600" y="76201"/>
            <a:ext cx="4470400" cy="288925"/>
          </a:xfrm>
          <a:prstGeom prst="rect">
            <a:avLst/>
          </a:prstGeom>
        </p:spPr>
        <p:txBody>
          <a:bodyPr vert="horz"/>
          <a:lstStyle>
            <a:lvl1pPr algn="r" eaLnBrk="1" latinLnBrk="0" hangingPunct="1">
              <a:defRPr kumimoji="0" sz="1200">
                <a:solidFill>
                  <a:schemeClr val="accent1">
                    <a:shade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numero diapositiva 4"/>
          <p:cNvSpPr>
            <a:spLocks noGrp="1"/>
          </p:cNvSpPr>
          <p:nvPr>
            <p:ph type="sldNum" sz="quarter" idx="4"/>
          </p:nvPr>
        </p:nvSpPr>
        <p:spPr>
          <a:xfrm>
            <a:off x="10972800" y="6477001"/>
            <a:ext cx="1016000" cy="244475"/>
          </a:xfrm>
          <a:prstGeom prst="rect">
            <a:avLst/>
          </a:prstGeom>
        </p:spPr>
        <p:txBody>
          <a:bodyPr vert="horz"/>
          <a:lstStyle>
            <a:lvl1pPr algn="r" eaLnBrk="1" latinLnBrk="0" hangingPunct="1">
              <a:defRPr kumimoji="0" sz="1200">
                <a:solidFill>
                  <a:schemeClr val="accent1">
                    <a:shade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0" name="Segnaposto titolo 9"/>
          <p:cNvSpPr>
            <a:spLocks noGrp="1"/>
          </p:cNvSpPr>
          <p:nvPr>
            <p:ph type="title"/>
          </p:nvPr>
        </p:nvSpPr>
        <p:spPr>
          <a:xfrm>
            <a:off x="406400" y="457200"/>
            <a:ext cx="11582400" cy="838200"/>
          </a:xfrm>
          <a:prstGeom prst="rect">
            <a:avLst/>
          </a:prstGeom>
        </p:spPr>
        <p:txBody>
          <a:bodyPr vert="horz" anchor="ctr">
            <a:normAutofit/>
          </a:bodyPr>
          <a:lstStyle/>
          <a:p>
            <a:r>
              <a:rPr kumimoji="0" lang="it-IT" smtClean="0"/>
              <a:t>Fare clic per modificare lo stile del titolo</a:t>
            </a:r>
            <a:endParaRPr kumimoji="0" lang="en-US"/>
          </a:p>
        </p:txBody>
      </p:sp>
      <p:sp>
        <p:nvSpPr>
          <p:cNvPr id="9" name="Connettore 1 8"/>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12" name="Connettore 1 11"/>
          <p:cNvSpPr>
            <a:spLocks noChangeShapeType="1"/>
          </p:cNvSpPr>
          <p:nvPr/>
        </p:nvSpPr>
        <p:spPr bwMode="auto">
          <a:xfrm>
            <a:off x="685800" y="1057987"/>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Tree>
    <p:extLst>
      <p:ext uri="{BB962C8B-B14F-4D97-AF65-F5344CB8AC3E}">
        <p14:creationId xmlns:p14="http://schemas.microsoft.com/office/powerpoint/2010/main" val="205454587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dt="0"/>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nettore 1 6"/>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8" name="Segnaposto testo 7"/>
          <p:cNvSpPr>
            <a:spLocks noGrp="1"/>
          </p:cNvSpPr>
          <p:nvPr>
            <p:ph type="body" idx="1"/>
          </p:nvPr>
        </p:nvSpPr>
        <p:spPr>
          <a:xfrm>
            <a:off x="406400" y="1554163"/>
            <a:ext cx="11582400" cy="4525963"/>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1" name="Segnaposto data 10"/>
          <p:cNvSpPr>
            <a:spLocks noGrp="1"/>
          </p:cNvSpPr>
          <p:nvPr>
            <p:ph type="dt" sz="half" idx="2"/>
          </p:nvPr>
        </p:nvSpPr>
        <p:spPr>
          <a:xfrm>
            <a:off x="8636000" y="76201"/>
            <a:ext cx="3352800" cy="288925"/>
          </a:xfrm>
          <a:prstGeom prst="rect">
            <a:avLst/>
          </a:prstGeom>
        </p:spPr>
        <p:txBody>
          <a:bodyPr vert="horz"/>
          <a:lstStyle>
            <a:lvl1pPr algn="l" eaLnBrk="1" latinLnBrk="0" hangingPunct="1">
              <a:defRPr kumimoji="0" sz="1200">
                <a:solidFill>
                  <a:schemeClr val="accent1">
                    <a:shade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2088FA0-79E6-4949-AC34-EE47CDEAD06B}"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8" name="Segnaposto piè di pagina 27"/>
          <p:cNvSpPr>
            <a:spLocks noGrp="1"/>
          </p:cNvSpPr>
          <p:nvPr>
            <p:ph type="ftr" sz="quarter" idx="3"/>
          </p:nvPr>
        </p:nvSpPr>
        <p:spPr>
          <a:xfrm>
            <a:off x="4165600" y="76201"/>
            <a:ext cx="4470400" cy="288925"/>
          </a:xfrm>
          <a:prstGeom prst="rect">
            <a:avLst/>
          </a:prstGeom>
        </p:spPr>
        <p:txBody>
          <a:bodyPr vert="horz"/>
          <a:lstStyle>
            <a:lvl1pPr algn="r" eaLnBrk="1" latinLnBrk="0" hangingPunct="1">
              <a:defRPr kumimoji="0" sz="1200">
                <a:solidFill>
                  <a:schemeClr val="accent1">
                    <a:shade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numero diapositiva 4"/>
          <p:cNvSpPr>
            <a:spLocks noGrp="1"/>
          </p:cNvSpPr>
          <p:nvPr>
            <p:ph type="sldNum" sz="quarter" idx="4"/>
          </p:nvPr>
        </p:nvSpPr>
        <p:spPr>
          <a:xfrm>
            <a:off x="10972800" y="6477001"/>
            <a:ext cx="1016000" cy="244475"/>
          </a:xfrm>
          <a:prstGeom prst="rect">
            <a:avLst/>
          </a:prstGeom>
        </p:spPr>
        <p:txBody>
          <a:bodyPr vert="horz"/>
          <a:lstStyle>
            <a:lvl1pPr algn="r" eaLnBrk="1" latinLnBrk="0" hangingPunct="1">
              <a:defRPr kumimoji="0" sz="1200">
                <a:solidFill>
                  <a:schemeClr val="accent1">
                    <a:shade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0" name="Segnaposto titolo 9"/>
          <p:cNvSpPr>
            <a:spLocks noGrp="1"/>
          </p:cNvSpPr>
          <p:nvPr>
            <p:ph type="title"/>
          </p:nvPr>
        </p:nvSpPr>
        <p:spPr>
          <a:xfrm>
            <a:off x="406400" y="457200"/>
            <a:ext cx="11582400" cy="838200"/>
          </a:xfrm>
          <a:prstGeom prst="rect">
            <a:avLst/>
          </a:prstGeom>
        </p:spPr>
        <p:txBody>
          <a:bodyPr vert="horz" anchor="ctr">
            <a:normAutofit/>
          </a:bodyPr>
          <a:lstStyle/>
          <a:p>
            <a:r>
              <a:rPr kumimoji="0" lang="it-IT" smtClean="0"/>
              <a:t>Fare clic per modificare lo stile del titolo</a:t>
            </a:r>
            <a:endParaRPr kumimoji="0" lang="en-US"/>
          </a:p>
        </p:txBody>
      </p:sp>
      <p:sp>
        <p:nvSpPr>
          <p:cNvPr id="9" name="Connettore 1 8"/>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12" name="Connettore 1 11"/>
          <p:cNvSpPr>
            <a:spLocks noChangeShapeType="1"/>
          </p:cNvSpPr>
          <p:nvPr/>
        </p:nvSpPr>
        <p:spPr bwMode="auto">
          <a:xfrm>
            <a:off x="685800" y="1057987"/>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Tree>
    <p:extLst>
      <p:ext uri="{BB962C8B-B14F-4D97-AF65-F5344CB8AC3E}">
        <p14:creationId xmlns:p14="http://schemas.microsoft.com/office/powerpoint/2010/main" val="510755028"/>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dt="0"/>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nettore 1 6"/>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8" name="Segnaposto testo 7"/>
          <p:cNvSpPr>
            <a:spLocks noGrp="1"/>
          </p:cNvSpPr>
          <p:nvPr>
            <p:ph type="body" idx="1"/>
          </p:nvPr>
        </p:nvSpPr>
        <p:spPr>
          <a:xfrm>
            <a:off x="406400" y="1554163"/>
            <a:ext cx="11582400" cy="4525963"/>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1" name="Segnaposto data 10"/>
          <p:cNvSpPr>
            <a:spLocks noGrp="1"/>
          </p:cNvSpPr>
          <p:nvPr>
            <p:ph type="dt" sz="half" idx="2"/>
          </p:nvPr>
        </p:nvSpPr>
        <p:spPr>
          <a:xfrm>
            <a:off x="8636000" y="76201"/>
            <a:ext cx="3352800" cy="288925"/>
          </a:xfrm>
          <a:prstGeom prst="rect">
            <a:avLst/>
          </a:prstGeom>
        </p:spPr>
        <p:txBody>
          <a:bodyPr vert="horz"/>
          <a:lstStyle>
            <a:lvl1pPr algn="l" eaLnBrk="1" latinLnBrk="0" hangingPunct="1">
              <a:defRPr kumimoji="0" sz="1200">
                <a:solidFill>
                  <a:schemeClr val="accent1">
                    <a:shade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2088FA0-79E6-4949-AC34-EE47CDEAD06B}" type="datetime1">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02/04/2025</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28" name="Segnaposto piè di pagina 27"/>
          <p:cNvSpPr>
            <a:spLocks noGrp="1"/>
          </p:cNvSpPr>
          <p:nvPr>
            <p:ph type="ftr" sz="quarter" idx="3"/>
          </p:nvPr>
        </p:nvSpPr>
        <p:spPr>
          <a:xfrm>
            <a:off x="4165600" y="76201"/>
            <a:ext cx="4470400" cy="288925"/>
          </a:xfrm>
          <a:prstGeom prst="rect">
            <a:avLst/>
          </a:prstGeom>
        </p:spPr>
        <p:txBody>
          <a:bodyPr vert="horz"/>
          <a:lstStyle>
            <a:lvl1pPr algn="r" eaLnBrk="1" latinLnBrk="0" hangingPunct="1">
              <a:defRPr kumimoji="0" sz="1200">
                <a:solidFill>
                  <a:schemeClr val="accent1">
                    <a:shade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t>(e,2e)/Pol Meeting Palm Cove 1-4 August '17</a:t>
            </a:r>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5" name="Segnaposto numero diapositiva 4"/>
          <p:cNvSpPr>
            <a:spLocks noGrp="1"/>
          </p:cNvSpPr>
          <p:nvPr>
            <p:ph type="sldNum" sz="quarter" idx="4"/>
          </p:nvPr>
        </p:nvSpPr>
        <p:spPr>
          <a:xfrm>
            <a:off x="10972800" y="6477001"/>
            <a:ext cx="1016000" cy="244475"/>
          </a:xfrm>
          <a:prstGeom prst="rect">
            <a:avLst/>
          </a:prstGeom>
        </p:spPr>
        <p:txBody>
          <a:bodyPr vert="horz"/>
          <a:lstStyle>
            <a:lvl1pPr algn="r" eaLnBrk="1" latinLnBrk="0" hangingPunct="1">
              <a:defRPr kumimoji="0" sz="1200">
                <a:solidFill>
                  <a:schemeClr val="accent1">
                    <a:shade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10" name="Segnaposto titolo 9"/>
          <p:cNvSpPr>
            <a:spLocks noGrp="1"/>
          </p:cNvSpPr>
          <p:nvPr>
            <p:ph type="title"/>
          </p:nvPr>
        </p:nvSpPr>
        <p:spPr>
          <a:xfrm>
            <a:off x="406400" y="457200"/>
            <a:ext cx="11582400" cy="838200"/>
          </a:xfrm>
          <a:prstGeom prst="rect">
            <a:avLst/>
          </a:prstGeom>
        </p:spPr>
        <p:txBody>
          <a:bodyPr vert="horz" anchor="ctr">
            <a:normAutofit/>
          </a:bodyPr>
          <a:lstStyle/>
          <a:p>
            <a:r>
              <a:rPr kumimoji="0" lang="it-IT" smtClean="0"/>
              <a:t>Fare clic per modificare lo stile del titolo</a:t>
            </a:r>
            <a:endParaRPr kumimoji="0" lang="en-US"/>
          </a:p>
        </p:txBody>
      </p:sp>
      <p:sp>
        <p:nvSpPr>
          <p:cNvPr id="9" name="Connettore 1 8"/>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12" name="Connettore 1 11"/>
          <p:cNvSpPr>
            <a:spLocks noChangeShapeType="1"/>
          </p:cNvSpPr>
          <p:nvPr/>
        </p:nvSpPr>
        <p:spPr bwMode="auto">
          <a:xfrm>
            <a:off x="685800" y="1057987"/>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Tree>
    <p:extLst>
      <p:ext uri="{BB962C8B-B14F-4D97-AF65-F5344CB8AC3E}">
        <p14:creationId xmlns:p14="http://schemas.microsoft.com/office/powerpoint/2010/main" val="2138754332"/>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dt="0"/>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8" Type="http://schemas.openxmlformats.org/officeDocument/2006/relationships/image" Target="../media/image36.emf"/><Relationship Id="rId3" Type="http://schemas.openxmlformats.org/officeDocument/2006/relationships/image" Target="../media/image31.emf"/><Relationship Id="rId7" Type="http://schemas.openxmlformats.org/officeDocument/2006/relationships/image" Target="../media/image35.emf"/><Relationship Id="rId2" Type="http://schemas.openxmlformats.org/officeDocument/2006/relationships/notesSlide" Target="../notesSlides/notesSlide11.xml"/><Relationship Id="rId1" Type="http://schemas.openxmlformats.org/officeDocument/2006/relationships/slideLayout" Target="../slideLayouts/slideLayout84.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8" Type="http://schemas.openxmlformats.org/officeDocument/2006/relationships/image" Target="../media/image42.emf"/><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33.png"/><Relationship Id="rId7" Type="http://schemas.openxmlformats.org/officeDocument/2006/relationships/image" Target="../media/image45.emf"/><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44.emf"/><Relationship Id="rId5" Type="http://schemas.openxmlformats.org/officeDocument/2006/relationships/image" Target="../media/image43.emf"/><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50.emf"/><Relationship Id="rId5" Type="http://schemas.openxmlformats.org/officeDocument/2006/relationships/image" Target="../media/image49.emf"/><Relationship Id="rId4" Type="http://schemas.openxmlformats.org/officeDocument/2006/relationships/image" Target="../media/image48.e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5.xml"/><Relationship Id="rId1" Type="http://schemas.openxmlformats.org/officeDocument/2006/relationships/tags" Target="../tags/tag1.xml"/><Relationship Id="rId6" Type="http://schemas.openxmlformats.org/officeDocument/2006/relationships/image" Target="../media/image52.png"/><Relationship Id="rId5" Type="http://schemas.openxmlformats.org/officeDocument/2006/relationships/image" Target="../media/image51.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3.xml"/><Relationship Id="rId1" Type="http://schemas.openxmlformats.org/officeDocument/2006/relationships/slideLayout" Target="../slideLayouts/slideLayout35.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image" Target="../media/image12.emf"/></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8.xml"/><Relationship Id="rId5" Type="http://schemas.openxmlformats.org/officeDocument/2006/relationships/image" Target="../media/image18.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35.xml"/><Relationship Id="rId5" Type="http://schemas.openxmlformats.org/officeDocument/2006/relationships/image" Target="../media/image21.jp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7.xml"/><Relationship Id="rId1" Type="http://schemas.openxmlformats.org/officeDocument/2006/relationships/slideLayout" Target="../slideLayouts/slideLayout46.xml"/><Relationship Id="rId5" Type="http://schemas.openxmlformats.org/officeDocument/2006/relationships/image" Target="../media/image24.emf"/><Relationship Id="rId4" Type="http://schemas.openxmlformats.org/officeDocument/2006/relationships/image" Target="../media/image23.emf"/></Relationships>
</file>

<file path=ppt/slides/_rels/slide8.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8.xml"/><Relationship Id="rId1" Type="http://schemas.openxmlformats.org/officeDocument/2006/relationships/slideLayout" Target="../slideLayouts/slideLayout57.xml"/><Relationship Id="rId5" Type="http://schemas.openxmlformats.org/officeDocument/2006/relationships/image" Target="../media/image26.emf"/><Relationship Id="rId4" Type="http://schemas.openxmlformats.org/officeDocument/2006/relationships/image" Target="../media/image580.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68.xml"/><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body" idx="1"/>
          </p:nvPr>
        </p:nvSpPr>
        <p:spPr>
          <a:xfrm>
            <a:off x="5310051" y="5255623"/>
            <a:ext cx="6279232" cy="1219200"/>
          </a:xfrm>
        </p:spPr>
        <p:txBody>
          <a:bodyPr>
            <a:normAutofit/>
          </a:bodyPr>
          <a:lstStyle/>
          <a:p>
            <a:r>
              <a:rPr lang="it-IT" dirty="0" smtClean="0"/>
              <a:t>Giovanni Stefani</a:t>
            </a:r>
          </a:p>
          <a:p>
            <a:r>
              <a:rPr lang="it-IT" dirty="0" smtClean="0"/>
              <a:t>Dipartimento di Scienze Università Roma Tre</a:t>
            </a:r>
          </a:p>
          <a:p>
            <a:r>
              <a:rPr lang="it-IT" dirty="0" smtClean="0"/>
              <a:t>CNR Istituto di Struttura della Materia</a:t>
            </a:r>
            <a:endParaRPr lang="en-US" dirty="0"/>
          </a:p>
        </p:txBody>
      </p:sp>
      <p:sp>
        <p:nvSpPr>
          <p:cNvPr id="2" name="Titolo 1"/>
          <p:cNvSpPr>
            <a:spLocks noGrp="1"/>
          </p:cNvSpPr>
          <p:nvPr>
            <p:ph type="title"/>
          </p:nvPr>
        </p:nvSpPr>
        <p:spPr>
          <a:xfrm>
            <a:off x="870856" y="1573615"/>
            <a:ext cx="6764736" cy="1184825"/>
          </a:xfrm>
        </p:spPr>
        <p:txBody>
          <a:bodyPr>
            <a:normAutofit fontScale="90000"/>
          </a:bodyPr>
          <a:lstStyle/>
          <a:p>
            <a:r>
              <a:rPr lang="it-IT" dirty="0" smtClean="0"/>
              <a:t>Quasi-free electron </a:t>
            </a:r>
            <a:r>
              <a:rPr lang="it-IT" dirty="0" err="1" smtClean="0"/>
              <a:t>scattering</a:t>
            </a:r>
            <a:r>
              <a:rPr lang="it-IT" dirty="0" smtClean="0"/>
              <a:t> on nuclei and </a:t>
            </a:r>
            <a:r>
              <a:rPr lang="it-IT" dirty="0" err="1" smtClean="0"/>
              <a:t>atoms</a:t>
            </a:r>
            <a:endParaRPr lang="en-US" dirty="0"/>
          </a:p>
        </p:txBody>
      </p:sp>
      <p:grpSp>
        <p:nvGrpSpPr>
          <p:cNvPr id="12" name="Gruppo 11"/>
          <p:cNvGrpSpPr/>
          <p:nvPr/>
        </p:nvGrpSpPr>
        <p:grpSpPr>
          <a:xfrm>
            <a:off x="9905999" y="331437"/>
            <a:ext cx="1859099" cy="2312704"/>
            <a:chOff x="9225337" y="445736"/>
            <a:chExt cx="2654062" cy="2928123"/>
          </a:xfrm>
        </p:grpSpPr>
        <p:pic>
          <p:nvPicPr>
            <p:cNvPr id="8" name="Picture 4" descr="http://uwa.uniroma3.it/site/downloads/logo.jpg"/>
            <p:cNvPicPr>
              <a:picLocks noChangeAspect="1" noChangeArrowheads="1"/>
            </p:cNvPicPr>
            <p:nvPr/>
          </p:nvPicPr>
          <p:blipFill>
            <a:blip r:embed="rId3"/>
            <a:srcRect/>
            <a:stretch>
              <a:fillRect/>
            </a:stretch>
          </p:blipFill>
          <p:spPr bwMode="auto">
            <a:xfrm>
              <a:off x="9225337" y="445736"/>
              <a:ext cx="2654062" cy="1383288"/>
            </a:xfrm>
            <a:prstGeom prst="rect">
              <a:avLst/>
            </a:prstGeom>
            <a:noFill/>
            <a:ln w="44450">
              <a:solidFill>
                <a:schemeClr val="accent1">
                  <a:shade val="50000"/>
                </a:schemeClr>
              </a:solidFill>
              <a:miter lim="800000"/>
              <a:headEnd/>
              <a:tailEnd/>
            </a:ln>
            <a:scene3d>
              <a:camera prst="orthographicFront"/>
              <a:lightRig rig="threePt" dir="t"/>
            </a:scene3d>
            <a:sp3d>
              <a:bevelT h="6350" prst="relaxedInset"/>
            </a:sp3d>
          </p:spPr>
        </p:pic>
        <p:pic>
          <p:nvPicPr>
            <p:cNvPr id="9" name="Immagin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25337" y="1986757"/>
              <a:ext cx="2654062" cy="1387102"/>
            </a:xfrm>
            <a:prstGeom prst="rect">
              <a:avLst/>
            </a:prstGeom>
            <a:ln w="44450">
              <a:solidFill>
                <a:schemeClr val="accent1">
                  <a:shade val="50000"/>
                </a:schemeClr>
              </a:solidFill>
            </a:ln>
            <a:scene3d>
              <a:camera prst="orthographicFront"/>
              <a:lightRig rig="threePt" dir="t"/>
            </a:scene3d>
            <a:sp3d>
              <a:bevelT h="6350" prst="relaxedInset"/>
            </a:sp3d>
          </p:spPr>
        </p:pic>
      </p:grpSp>
      <p:sp>
        <p:nvSpPr>
          <p:cNvPr id="10" name="Rettangolo 9"/>
          <p:cNvSpPr/>
          <p:nvPr/>
        </p:nvSpPr>
        <p:spPr>
          <a:xfrm>
            <a:off x="1140823" y="619419"/>
            <a:ext cx="6096000" cy="553998"/>
          </a:xfrm>
          <a:prstGeom prst="rect">
            <a:avLst/>
          </a:prstGeom>
        </p:spPr>
        <p:txBody>
          <a:bodyPr>
            <a:spAutoFit/>
          </a:bodyPr>
          <a:lstStyle/>
          <a:p>
            <a:r>
              <a:rPr lang="en-GB" sz="1600" b="1" i="0" u="none" strike="noStrike" baseline="0" dirty="0" smtClean="0">
                <a:latin typeface="Aptos-Bold"/>
              </a:rPr>
              <a:t>SYMPOSIUM FOR UGO’s 90 YEARS</a:t>
            </a:r>
          </a:p>
          <a:p>
            <a:r>
              <a:rPr lang="en-GB" sz="1400" b="0" i="0" u="none" strike="noStrike" baseline="0" dirty="0" smtClean="0">
                <a:latin typeface="Aptos"/>
              </a:rPr>
              <a:t>CERN Council Chamber, Friday 4 April 2025</a:t>
            </a:r>
            <a:endParaRPr lang="en-GB" dirty="0"/>
          </a:p>
        </p:txBody>
      </p:sp>
      <p:pic>
        <p:nvPicPr>
          <p:cNvPr id="11" name="Immagine 10"/>
          <p:cNvPicPr>
            <a:picLocks noChangeAspect="1"/>
          </p:cNvPicPr>
          <p:nvPr/>
        </p:nvPicPr>
        <p:blipFill>
          <a:blip r:embed="rId5"/>
          <a:stretch>
            <a:fillRect/>
          </a:stretch>
        </p:blipFill>
        <p:spPr>
          <a:xfrm>
            <a:off x="1218777" y="3055181"/>
            <a:ext cx="4877223" cy="2743438"/>
          </a:xfrm>
          <a:prstGeom prst="rect">
            <a:avLst/>
          </a:prstGeom>
          <a:ln w="38100" cmpd="dbl">
            <a:solidFill>
              <a:schemeClr val="accent1"/>
            </a:solidFill>
          </a:ln>
        </p:spPr>
      </p:pic>
    </p:spTree>
    <p:extLst>
      <p:ext uri="{BB962C8B-B14F-4D97-AF65-F5344CB8AC3E}">
        <p14:creationId xmlns:p14="http://schemas.microsoft.com/office/powerpoint/2010/main" val="21625838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2974662" y="3375758"/>
            <a:ext cx="385042"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3200" b="1" i="0" u="none" strike="noStrike" kern="1200" cap="none" spc="0" normalizeH="0" baseline="-25000" noProof="0" dirty="0" smtClean="0">
                <a:ln>
                  <a:noFill/>
                </a:ln>
                <a:solidFill>
                  <a:prstClr val="white"/>
                </a:solidFill>
                <a:effectLst/>
                <a:uLnTx/>
                <a:uFillTx/>
                <a:latin typeface="Segoe Script" panose="030B0504020000000003" pitchFamily="66" charset="0"/>
                <a:ea typeface="+mn-ea"/>
                <a:cs typeface="+mn-cs"/>
              </a:rPr>
              <a:t>0</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10" name="Gruppo 9"/>
          <p:cNvGrpSpPr/>
          <p:nvPr/>
        </p:nvGrpSpPr>
        <p:grpSpPr>
          <a:xfrm>
            <a:off x="361456" y="185081"/>
            <a:ext cx="11271380" cy="6487837"/>
            <a:chOff x="867786" y="261084"/>
            <a:chExt cx="11271380" cy="6487837"/>
          </a:xfrm>
        </p:grpSpPr>
        <p:sp>
          <p:nvSpPr>
            <p:cNvPr id="4" name="Rettangolo 3"/>
            <p:cNvSpPr/>
            <p:nvPr/>
          </p:nvSpPr>
          <p:spPr>
            <a:xfrm>
              <a:off x="867786" y="261084"/>
              <a:ext cx="11271380" cy="637280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white"/>
                  </a:solidFill>
                  <a:effectLst/>
                  <a:uLnTx/>
                  <a:uFillTx/>
                  <a:latin typeface="Segoe Script" panose="030B0504020000000003" pitchFamily="66" charset="0"/>
                  <a:ea typeface="+mn-ea"/>
                  <a:cs typeface="+mn-cs"/>
                </a:rPr>
                <a:t>E</a:t>
              </a:r>
              <a:r>
                <a:rPr kumimoji="0" lang="it-IT" sz="1800" b="1" i="0" u="none" strike="noStrike" kern="1200" cap="none" spc="0" normalizeH="0" baseline="-25000" noProof="0" dirty="0">
                  <a:ln>
                    <a:noFill/>
                  </a:ln>
                  <a:solidFill>
                    <a:prstClr val="white"/>
                  </a:solidFill>
                  <a:effectLst/>
                  <a:uLnTx/>
                  <a:uFillTx/>
                  <a:latin typeface="Segoe Script" panose="030B0504020000000003" pitchFamily="66" charset="0"/>
                  <a:ea typeface="+mn-ea"/>
                  <a:cs typeface="+mn-cs"/>
                </a:rPr>
                <a:t>0</a:t>
              </a: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 name="Immagine 1"/>
            <p:cNvPicPr>
              <a:picLocks noChangeAspect="1"/>
            </p:cNvPicPr>
            <p:nvPr/>
          </p:nvPicPr>
          <p:blipFill>
            <a:blip r:embed="rId3"/>
            <a:stretch>
              <a:fillRect/>
            </a:stretch>
          </p:blipFill>
          <p:spPr>
            <a:xfrm>
              <a:off x="4319879" y="3175130"/>
              <a:ext cx="3552241" cy="3552241"/>
            </a:xfrm>
            <a:prstGeom prst="rect">
              <a:avLst/>
            </a:prstGeom>
          </p:spPr>
        </p:pic>
        <p:pic>
          <p:nvPicPr>
            <p:cNvPr id="5" name="Immagine 4"/>
            <p:cNvPicPr>
              <a:picLocks noChangeAspect="1"/>
            </p:cNvPicPr>
            <p:nvPr/>
          </p:nvPicPr>
          <p:blipFill>
            <a:blip r:embed="rId4"/>
            <a:stretch>
              <a:fillRect/>
            </a:stretch>
          </p:blipFill>
          <p:spPr>
            <a:xfrm>
              <a:off x="3117128" y="3755798"/>
              <a:ext cx="3164098" cy="481626"/>
            </a:xfrm>
            <a:prstGeom prst="rect">
              <a:avLst/>
            </a:prstGeom>
          </p:spPr>
        </p:pic>
        <p:pic>
          <p:nvPicPr>
            <p:cNvPr id="6" name="Immagine 5"/>
            <p:cNvPicPr>
              <a:picLocks noChangeAspect="1"/>
            </p:cNvPicPr>
            <p:nvPr/>
          </p:nvPicPr>
          <p:blipFill>
            <a:blip r:embed="rId5"/>
            <a:stretch>
              <a:fillRect/>
            </a:stretch>
          </p:blipFill>
          <p:spPr>
            <a:xfrm rot="19561073">
              <a:off x="6506926" y="2937460"/>
              <a:ext cx="2048434" cy="530398"/>
            </a:xfrm>
            <a:prstGeom prst="rect">
              <a:avLst/>
            </a:prstGeom>
          </p:spPr>
        </p:pic>
        <p:pic>
          <p:nvPicPr>
            <p:cNvPr id="7" name="Immagine 6"/>
            <p:cNvPicPr>
              <a:picLocks noChangeAspect="1"/>
            </p:cNvPicPr>
            <p:nvPr/>
          </p:nvPicPr>
          <p:blipFill>
            <a:blip r:embed="rId5"/>
            <a:stretch>
              <a:fillRect/>
            </a:stretch>
          </p:blipFill>
          <p:spPr>
            <a:xfrm rot="1275818">
              <a:off x="6160444" y="4056689"/>
              <a:ext cx="2048434" cy="530398"/>
            </a:xfrm>
            <a:prstGeom prst="rect">
              <a:avLst/>
            </a:prstGeom>
          </p:spPr>
        </p:pic>
        <p:sp>
          <p:nvSpPr>
            <p:cNvPr id="16" name="Rettangolo arrotondato 15"/>
            <p:cNvSpPr/>
            <p:nvPr/>
          </p:nvSpPr>
          <p:spPr>
            <a:xfrm>
              <a:off x="899098" y="6628515"/>
              <a:ext cx="11195460" cy="120406"/>
            </a:xfrm>
            <a:prstGeom prst="roundRect">
              <a:avLst/>
            </a:pr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a:solidFill>
                <a:schemeClr val="accent4">
                  <a:lumMod val="75000"/>
                  <a:alpha val="9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ttangolo 16"/>
            <p:cNvSpPr/>
            <p:nvPr/>
          </p:nvSpPr>
          <p:spPr>
            <a:xfrm>
              <a:off x="1755361" y="6517003"/>
              <a:ext cx="735981" cy="89210"/>
            </a:xfrm>
            <a:prstGeom prst="rect">
              <a:avLst/>
            </a:prstGeom>
            <a:solidFill>
              <a:srgbClr val="FF0000"/>
            </a:solidFill>
            <a:scene3d>
              <a:camera prst="orthographicFront"/>
              <a:lightRig rig="threePt" dir="t"/>
            </a:scene3d>
            <a:sp3d>
              <a:bevelT/>
              <a:bevelB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ttangolo 17"/>
            <p:cNvSpPr/>
            <p:nvPr/>
          </p:nvSpPr>
          <p:spPr>
            <a:xfrm>
              <a:off x="11029774" y="6494700"/>
              <a:ext cx="735981" cy="89210"/>
            </a:xfrm>
            <a:prstGeom prst="rect">
              <a:avLst/>
            </a:prstGeom>
            <a:gradFill>
              <a:gsLst>
                <a:gs pos="0">
                  <a:schemeClr val="accent4">
                    <a:lumMod val="67000"/>
                  </a:schemeClr>
                </a:gs>
                <a:gs pos="48000">
                  <a:schemeClr val="accent4">
                    <a:lumMod val="97000"/>
                    <a:lumOff val="3000"/>
                  </a:schemeClr>
                </a:gs>
                <a:gs pos="100000">
                  <a:schemeClr val="accent4">
                    <a:lumMod val="60000"/>
                    <a:lumOff val="40000"/>
                  </a:schemeClr>
                </a:gs>
              </a:gsLst>
              <a:lin ang="16200000" scaled="1"/>
            </a:gradFill>
            <a:scene3d>
              <a:camera prst="orthographicFront"/>
              <a:lightRig rig="threePt" dir="t"/>
            </a:scene3d>
            <a:sp3d>
              <a:bevelT/>
              <a:bevelB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ttangolo 18"/>
            <p:cNvSpPr/>
            <p:nvPr/>
          </p:nvSpPr>
          <p:spPr>
            <a:xfrm>
              <a:off x="10131943" y="6498417"/>
              <a:ext cx="735981" cy="89210"/>
            </a:xfrm>
            <a:prstGeom prst="rect">
              <a:avLst/>
            </a:prstGeom>
            <a:solidFill>
              <a:schemeClr val="bg1">
                <a:lumMod val="95000"/>
              </a:schemeClr>
            </a:solidFill>
            <a:scene3d>
              <a:camera prst="orthographicFront"/>
              <a:lightRig rig="threePt" dir="t"/>
            </a:scene3d>
            <a:sp3d>
              <a:bevelT/>
              <a:bevelB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ttangolo 19"/>
            <p:cNvSpPr/>
            <p:nvPr/>
          </p:nvSpPr>
          <p:spPr>
            <a:xfrm>
              <a:off x="5893877" y="672629"/>
              <a:ext cx="5459058" cy="1200329"/>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3600" b="1" i="0" u="none" strike="noStrike" kern="1200" cap="none" spc="0" normalizeH="0" baseline="0" noProof="0" dirty="0" smtClean="0">
                  <a:ln w="10160">
                    <a:solidFill>
                      <a:srgbClr val="4472C4"/>
                    </a:solidFill>
                    <a:prstDash val="solid"/>
                  </a:ln>
                  <a:solidFill>
                    <a:srgbClr val="FFFFFF"/>
                  </a:solidFill>
                  <a:effectLst>
                    <a:outerShdw blurRad="38100" dist="22860" dir="5400000" algn="tl" rotWithShape="0">
                      <a:srgbClr val="000000">
                        <a:alpha val="30000"/>
                      </a:srgbClr>
                    </a:outerShdw>
                  </a:effectLst>
                  <a:uLnTx/>
                  <a:uFillTx/>
                  <a:latin typeface="Segoe Script" panose="030B0504020000000003" pitchFamily="66" charset="0"/>
                  <a:ea typeface="+mn-ea"/>
                  <a:cs typeface="+mn-cs"/>
                </a:rPr>
                <a:t>Quasi free </a:t>
              </a:r>
              <a:r>
                <a:rPr kumimoji="0" lang="it-IT" sz="3600" b="1" i="0" u="none" strike="noStrike" kern="1200" cap="none" spc="0" normalizeH="0" baseline="0" noProof="0" dirty="0" err="1" smtClean="0">
                  <a:ln w="10160">
                    <a:solidFill>
                      <a:srgbClr val="4472C4"/>
                    </a:solidFill>
                    <a:prstDash val="solid"/>
                  </a:ln>
                  <a:solidFill>
                    <a:srgbClr val="FFFFFF"/>
                  </a:solidFill>
                  <a:effectLst>
                    <a:outerShdw blurRad="38100" dist="22860" dir="5400000" algn="tl" rotWithShape="0">
                      <a:srgbClr val="000000">
                        <a:alpha val="30000"/>
                      </a:srgbClr>
                    </a:outerShdw>
                  </a:effectLst>
                  <a:uLnTx/>
                  <a:uFillTx/>
                  <a:latin typeface="Segoe Script" panose="030B0504020000000003" pitchFamily="66" charset="0"/>
                  <a:ea typeface="+mn-ea"/>
                  <a:cs typeface="+mn-cs"/>
                </a:rPr>
                <a:t>scattering</a:t>
              </a:r>
              <a:endParaRPr kumimoji="0" lang="it-IT" sz="3600" b="1" i="0" u="none" strike="noStrike" kern="1200" cap="none" spc="0" normalizeH="0" baseline="0" noProof="0" dirty="0" smtClean="0">
                <a:ln w="10160">
                  <a:solidFill>
                    <a:srgbClr val="4472C4"/>
                  </a:solidFill>
                  <a:prstDash val="solid"/>
                </a:ln>
                <a:solidFill>
                  <a:srgbClr val="FFFFFF"/>
                </a:solidFill>
                <a:effectLst>
                  <a:outerShdw blurRad="38100" dist="22860" dir="5400000" algn="tl" rotWithShape="0">
                    <a:srgbClr val="000000">
                      <a:alpha val="30000"/>
                    </a:srgbClr>
                  </a:outerShdw>
                </a:effectLst>
                <a:uLnTx/>
                <a:uFillTx/>
                <a:latin typeface="Segoe Script" panose="030B0504020000000003" pitchFamily="66"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it-IT" sz="3600" b="1" dirty="0" smtClean="0">
                  <a:ln w="10160">
                    <a:solidFill>
                      <a:srgbClr val="4472C4"/>
                    </a:solidFill>
                    <a:prstDash val="solid"/>
                  </a:ln>
                  <a:solidFill>
                    <a:srgbClr val="FFFFFF"/>
                  </a:solidFill>
                  <a:effectLst>
                    <a:outerShdw blurRad="38100" dist="22860" dir="5400000" algn="tl" rotWithShape="0">
                      <a:srgbClr val="000000">
                        <a:alpha val="30000"/>
                      </a:srgbClr>
                    </a:outerShdw>
                  </a:effectLst>
                  <a:latin typeface="Segoe Script" panose="030B0504020000000003" pitchFamily="66" charset="0"/>
                </a:rPr>
                <a:t>On </a:t>
              </a:r>
              <a:r>
                <a:rPr lang="it-IT" sz="3600" b="1" dirty="0" err="1" smtClean="0">
                  <a:ln w="10160">
                    <a:solidFill>
                      <a:srgbClr val="4472C4"/>
                    </a:solidFill>
                    <a:prstDash val="solid"/>
                  </a:ln>
                  <a:solidFill>
                    <a:srgbClr val="FFFFFF"/>
                  </a:solidFill>
                  <a:effectLst>
                    <a:outerShdw blurRad="38100" dist="22860" dir="5400000" algn="tl" rotWithShape="0">
                      <a:srgbClr val="000000">
                        <a:alpha val="30000"/>
                      </a:srgbClr>
                    </a:outerShdw>
                  </a:effectLst>
                  <a:latin typeface="Segoe Script" panose="030B0504020000000003" pitchFamily="66" charset="0"/>
                </a:rPr>
                <a:t>Atoms</a:t>
              </a:r>
              <a:endParaRPr kumimoji="0" lang="it-IT" sz="3600" b="1" i="0" u="none" strike="noStrike" kern="1200" cap="none" spc="0" normalizeH="0" baseline="0" noProof="0" dirty="0">
                <a:ln w="10160">
                  <a:solidFill>
                    <a:srgbClr val="4472C4"/>
                  </a:solidFill>
                  <a:prstDash val="solid"/>
                </a:ln>
                <a:solidFill>
                  <a:srgbClr val="FFFFFF"/>
                </a:solidFill>
                <a:effectLst>
                  <a:outerShdw blurRad="38100" dist="22860" dir="5400000" algn="tl" rotWithShape="0">
                    <a:srgbClr val="000000">
                      <a:alpha val="30000"/>
                    </a:srgbClr>
                  </a:outerShdw>
                </a:effectLst>
                <a:uLnTx/>
                <a:uFillTx/>
                <a:latin typeface="Segoe Script" panose="030B0504020000000003" pitchFamily="66" charset="0"/>
                <a:ea typeface="+mn-ea"/>
                <a:cs typeface="+mn-cs"/>
              </a:endParaRPr>
            </a:p>
          </p:txBody>
        </p:sp>
        <p:sp>
          <p:nvSpPr>
            <p:cNvPr id="12" name="CasellaDiTesto 11"/>
            <p:cNvSpPr txBox="1"/>
            <p:nvPr/>
          </p:nvSpPr>
          <p:spPr>
            <a:xfrm>
              <a:off x="1507009" y="937146"/>
              <a:ext cx="4298931"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32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BE</a:t>
              </a:r>
              <a:r>
                <a:rPr kumimoji="0" lang="it-IT" sz="3200" b="1" i="0" u="none" strike="noStrike" kern="1200" cap="none" spc="0" normalizeH="0" baseline="-25000" noProof="0" dirty="0" smtClean="0">
                  <a:ln>
                    <a:noFill/>
                  </a:ln>
                  <a:solidFill>
                    <a:srgbClr val="FFC000">
                      <a:lumMod val="60000"/>
                      <a:lumOff val="40000"/>
                    </a:srgbClr>
                  </a:solidFill>
                  <a:effectLst/>
                  <a:uLnTx/>
                  <a:uFillTx/>
                  <a:latin typeface="Segoe Script" panose="030B0504020000000003" pitchFamily="66" charset="0"/>
                  <a:ea typeface="+mn-ea"/>
                  <a:cs typeface="+mn-cs"/>
                </a:rPr>
                <a:t>(n)</a:t>
              </a:r>
              <a:r>
                <a:rPr kumimoji="0" lang="it-IT" sz="32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=E</a:t>
              </a:r>
              <a:r>
                <a:rPr kumimoji="0" lang="it-IT" sz="3200" b="1" i="0" u="none" strike="noStrike" kern="1200" cap="none" spc="0" normalizeH="0" baseline="-25000" noProof="0" dirty="0" smtClean="0">
                  <a:ln>
                    <a:noFill/>
                  </a:ln>
                  <a:solidFill>
                    <a:prstClr val="white"/>
                  </a:solidFill>
                  <a:effectLst/>
                  <a:uLnTx/>
                  <a:uFillTx/>
                  <a:latin typeface="Segoe Script" panose="030B0504020000000003" pitchFamily="66" charset="0"/>
                  <a:ea typeface="+mn-ea"/>
                  <a:cs typeface="+mn-cs"/>
                </a:rPr>
                <a:t>0</a:t>
              </a:r>
              <a:r>
                <a:rPr kumimoji="0" lang="it-IT" sz="32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-E</a:t>
              </a:r>
              <a:r>
                <a:rPr kumimoji="0" lang="it-IT" sz="3200" b="1" i="0" u="none" strike="noStrike" kern="1200" cap="none" spc="0" normalizeH="0" baseline="-25000" noProof="0" dirty="0" smtClean="0">
                  <a:ln>
                    <a:noFill/>
                  </a:ln>
                  <a:solidFill>
                    <a:prstClr val="white"/>
                  </a:solidFill>
                  <a:effectLst/>
                  <a:uLnTx/>
                  <a:uFillTx/>
                  <a:latin typeface="Segoe Script" panose="030B0504020000000003" pitchFamily="66" charset="0"/>
                  <a:ea typeface="+mn-ea"/>
                  <a:cs typeface="+mn-cs"/>
                </a:rPr>
                <a:t>1</a:t>
              </a:r>
              <a:r>
                <a:rPr kumimoji="0" lang="it-IT" sz="32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-E</a:t>
              </a:r>
              <a:r>
                <a:rPr kumimoji="0" lang="it-IT" sz="3200" b="1" i="0" u="none" strike="noStrike" kern="1200" cap="none" spc="0" normalizeH="0" baseline="-25000" noProof="0" dirty="0" smtClean="0">
                  <a:ln>
                    <a:noFill/>
                  </a:ln>
                  <a:solidFill>
                    <a:prstClr val="white"/>
                  </a:solidFill>
                  <a:effectLst/>
                  <a:uLnTx/>
                  <a:uFillTx/>
                  <a:latin typeface="Segoe Script" panose="030B0504020000000003" pitchFamily="66" charset="0"/>
                  <a:ea typeface="+mn-ea"/>
                  <a:cs typeface="+mn-cs"/>
                </a:rPr>
                <a:t>2</a:t>
              </a:r>
              <a:endParaRPr kumimoji="0" lang="en-GB" sz="3200" b="1" i="0" u="none" strike="noStrike" kern="1200" cap="none" spc="0" normalizeH="0" baseline="-25000" noProof="0" dirty="0">
                <a:ln>
                  <a:noFill/>
                </a:ln>
                <a:solidFill>
                  <a:srgbClr val="FFC000">
                    <a:lumMod val="60000"/>
                    <a:lumOff val="40000"/>
                  </a:srgbClr>
                </a:solidFill>
                <a:effectLst/>
                <a:uLnTx/>
                <a:uFillTx/>
                <a:latin typeface="Segoe Script" panose="030B0504020000000003" pitchFamily="66" charset="0"/>
                <a:ea typeface="+mn-ea"/>
                <a:cs typeface="+mn-cs"/>
              </a:endParaRPr>
            </a:p>
          </p:txBody>
        </p:sp>
        <p:sp>
          <p:nvSpPr>
            <p:cNvPr id="14" name="Rettangolo 13"/>
            <p:cNvSpPr/>
            <p:nvPr/>
          </p:nvSpPr>
          <p:spPr>
            <a:xfrm>
              <a:off x="2092904" y="1702382"/>
              <a:ext cx="3327178" cy="58477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32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q</a:t>
              </a:r>
              <a:r>
                <a:rPr kumimoji="0" lang="it-IT" sz="3200" b="1" i="0" u="none" strike="noStrike" kern="1200" cap="none" spc="0" normalizeH="0" baseline="-25000" noProof="0" dirty="0" smtClean="0">
                  <a:ln>
                    <a:noFill/>
                  </a:ln>
                  <a:solidFill>
                    <a:srgbClr val="FFC000">
                      <a:lumMod val="60000"/>
                      <a:lumOff val="40000"/>
                    </a:srgbClr>
                  </a:solidFill>
                  <a:effectLst/>
                  <a:uLnTx/>
                  <a:uFillTx/>
                  <a:latin typeface="Segoe Script" panose="030B0504020000000003" pitchFamily="66" charset="0"/>
                  <a:ea typeface="+mn-ea"/>
                  <a:cs typeface="+mn-cs"/>
                </a:rPr>
                <a:t>(n) </a:t>
              </a:r>
              <a:r>
                <a:rPr kumimoji="0" lang="it-IT" sz="32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=P</a:t>
              </a:r>
              <a:r>
                <a:rPr kumimoji="0" lang="it-IT" sz="3200" b="1" i="0" u="none" strike="noStrike" kern="1200" cap="none" spc="0" normalizeH="0" baseline="-25000" noProof="0" dirty="0" smtClean="0">
                  <a:ln>
                    <a:noFill/>
                  </a:ln>
                  <a:solidFill>
                    <a:prstClr val="white"/>
                  </a:solidFill>
                  <a:effectLst/>
                  <a:uLnTx/>
                  <a:uFillTx/>
                  <a:latin typeface="Segoe Script" panose="030B0504020000000003" pitchFamily="66" charset="0"/>
                  <a:ea typeface="+mn-ea"/>
                  <a:cs typeface="+mn-cs"/>
                </a:rPr>
                <a:t>0</a:t>
              </a:r>
              <a:r>
                <a:rPr kumimoji="0" lang="it-IT" sz="32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-P</a:t>
              </a:r>
              <a:r>
                <a:rPr kumimoji="0" lang="it-IT" sz="3200" b="1" i="0" u="none" strike="noStrike" kern="1200" cap="none" spc="0" normalizeH="0" baseline="-25000" noProof="0" dirty="0" smtClean="0">
                  <a:ln>
                    <a:noFill/>
                  </a:ln>
                  <a:solidFill>
                    <a:prstClr val="white"/>
                  </a:solidFill>
                  <a:effectLst/>
                  <a:uLnTx/>
                  <a:uFillTx/>
                  <a:latin typeface="Segoe Script" panose="030B0504020000000003" pitchFamily="66" charset="0"/>
                  <a:ea typeface="+mn-ea"/>
                  <a:cs typeface="+mn-cs"/>
                </a:rPr>
                <a:t>1</a:t>
              </a:r>
              <a:r>
                <a:rPr kumimoji="0" lang="it-IT" sz="32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-P</a:t>
              </a:r>
              <a:r>
                <a:rPr kumimoji="0" lang="it-IT" sz="3200" b="1" i="0" u="none" strike="noStrike" kern="1200" cap="none" spc="0" normalizeH="0" baseline="-25000" noProof="0" dirty="0" smtClean="0">
                  <a:ln>
                    <a:noFill/>
                  </a:ln>
                  <a:solidFill>
                    <a:prstClr val="white"/>
                  </a:solidFill>
                  <a:effectLst/>
                  <a:uLnTx/>
                  <a:uFillTx/>
                  <a:latin typeface="Segoe Script" panose="030B0504020000000003" pitchFamily="66" charset="0"/>
                  <a:ea typeface="+mn-ea"/>
                  <a:cs typeface="+mn-cs"/>
                </a:rPr>
                <a:t>2</a:t>
              </a:r>
              <a:endParaRPr kumimoji="0" lang="en-GB" sz="3200" b="1" i="0" u="none" strike="noStrike" kern="1200" cap="none" spc="0" normalizeH="0" baseline="-25000" noProof="0" dirty="0">
                <a:ln>
                  <a:noFill/>
                </a:ln>
                <a:solidFill>
                  <a:srgbClr val="FFC000">
                    <a:lumMod val="60000"/>
                    <a:lumOff val="40000"/>
                  </a:srgbClr>
                </a:solidFill>
                <a:effectLst/>
                <a:uLnTx/>
                <a:uFillTx/>
                <a:latin typeface="Segoe Script" panose="030B0504020000000003" pitchFamily="66" charset="0"/>
                <a:ea typeface="+mn-ea"/>
                <a:cs typeface="+mn-cs"/>
              </a:endParaRPr>
            </a:p>
          </p:txBody>
        </p:sp>
        <p:sp>
          <p:nvSpPr>
            <p:cNvPr id="9" name="Rettangolo 8"/>
            <p:cNvSpPr/>
            <p:nvPr/>
          </p:nvSpPr>
          <p:spPr>
            <a:xfrm>
              <a:off x="8235474" y="2353725"/>
              <a:ext cx="692818"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3200" b="1" i="0" u="none" strike="noStrike" kern="1200" cap="none" spc="0" normalizeH="0" baseline="0" noProof="0" dirty="0">
                  <a:ln>
                    <a:noFill/>
                  </a:ln>
                  <a:solidFill>
                    <a:prstClr val="white"/>
                  </a:solidFill>
                  <a:effectLst/>
                  <a:uLnTx/>
                  <a:uFillTx/>
                  <a:latin typeface="Segoe Script" panose="030B0504020000000003" pitchFamily="66" charset="0"/>
                  <a:ea typeface="+mn-ea"/>
                  <a:cs typeface="+mn-cs"/>
                </a:rPr>
                <a:t>E</a:t>
              </a:r>
              <a:r>
                <a:rPr kumimoji="0" lang="it-IT" sz="3200" b="1" i="0" u="none" strike="noStrike" kern="1200" cap="none" spc="0" normalizeH="0" baseline="-25000" noProof="0" dirty="0">
                  <a:ln>
                    <a:noFill/>
                  </a:ln>
                  <a:solidFill>
                    <a:prstClr val="white"/>
                  </a:solidFill>
                  <a:effectLst/>
                  <a:uLnTx/>
                  <a:uFillTx/>
                  <a:latin typeface="Segoe Script" panose="030B0504020000000003" pitchFamily="66" charset="0"/>
                  <a:ea typeface="+mn-ea"/>
                  <a:cs typeface="+mn-cs"/>
                </a:rPr>
                <a:t>1</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Rettangolo 12"/>
            <p:cNvSpPr/>
            <p:nvPr/>
          </p:nvSpPr>
          <p:spPr>
            <a:xfrm>
              <a:off x="8105742" y="4365339"/>
              <a:ext cx="692817" cy="58477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3200" b="1" i="0" u="none" strike="noStrike" kern="1200" cap="none" spc="0" normalizeH="0" baseline="0" noProof="0" dirty="0">
                  <a:ln>
                    <a:noFill/>
                  </a:ln>
                  <a:solidFill>
                    <a:prstClr val="white"/>
                  </a:solidFill>
                  <a:effectLst/>
                  <a:uLnTx/>
                  <a:uFillTx/>
                  <a:latin typeface="Segoe Script" panose="030B0504020000000003" pitchFamily="66" charset="0"/>
                  <a:ea typeface="+mn-ea"/>
                  <a:cs typeface="+mn-cs"/>
                </a:rPr>
                <a:t>E</a:t>
              </a:r>
              <a:r>
                <a:rPr kumimoji="0" lang="it-IT" sz="3200" b="1" i="0" u="none" strike="noStrike" kern="1200" cap="none" spc="0" normalizeH="0" baseline="-25000" noProof="0" dirty="0">
                  <a:ln>
                    <a:noFill/>
                  </a:ln>
                  <a:solidFill>
                    <a:prstClr val="white"/>
                  </a:solidFill>
                  <a:effectLst/>
                  <a:uLnTx/>
                  <a:uFillTx/>
                  <a:latin typeface="Segoe Script" panose="030B0504020000000003" pitchFamily="66" charset="0"/>
                  <a:ea typeface="+mn-ea"/>
                  <a:cs typeface="+mn-cs"/>
                </a:rPr>
                <a:t>2</a:t>
              </a:r>
              <a:endParaRPr kumimoji="0" lang="en-GB" sz="3200" b="1" i="0" u="none" strike="noStrike" kern="1200" cap="none" spc="0" normalizeH="0" baseline="-25000" noProof="0" dirty="0">
                <a:ln>
                  <a:noFill/>
                </a:ln>
                <a:solidFill>
                  <a:srgbClr val="FFC000">
                    <a:lumMod val="60000"/>
                    <a:lumOff val="40000"/>
                  </a:srgbClr>
                </a:solidFill>
                <a:effectLst/>
                <a:uLnTx/>
                <a:uFillTx/>
                <a:latin typeface="Segoe Script" panose="030B0504020000000003" pitchFamily="66" charset="0"/>
                <a:ea typeface="+mn-ea"/>
                <a:cs typeface="+mn-cs"/>
              </a:endParaRPr>
            </a:p>
          </p:txBody>
        </p:sp>
        <p:sp>
          <p:nvSpPr>
            <p:cNvPr id="21" name="Rettangolo 20"/>
            <p:cNvSpPr/>
            <p:nvPr/>
          </p:nvSpPr>
          <p:spPr>
            <a:xfrm>
              <a:off x="4682372" y="2667797"/>
              <a:ext cx="1230923" cy="58477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3200" b="1" i="0" u="none" strike="noStrike" kern="1200" cap="none" spc="0" normalizeH="0" baseline="0" noProof="0" dirty="0">
                  <a:ln>
                    <a:noFill/>
                  </a:ln>
                  <a:solidFill>
                    <a:prstClr val="white"/>
                  </a:solidFill>
                  <a:effectLst/>
                  <a:uLnTx/>
                  <a:uFillTx/>
                  <a:latin typeface="Segoe Script" panose="030B0504020000000003" pitchFamily="66" charset="0"/>
                  <a:ea typeface="+mn-ea"/>
                  <a:cs typeface="+mn-cs"/>
                </a:rPr>
                <a:t>BE</a:t>
              </a:r>
              <a:r>
                <a:rPr kumimoji="0" lang="it-IT" sz="3200" b="1" i="0" u="none" strike="noStrike" kern="1200" cap="none" spc="0" normalizeH="0" baseline="-25000" noProof="0" dirty="0">
                  <a:ln>
                    <a:noFill/>
                  </a:ln>
                  <a:solidFill>
                    <a:srgbClr val="FFC000">
                      <a:lumMod val="60000"/>
                      <a:lumOff val="40000"/>
                    </a:srgbClr>
                  </a:solidFill>
                  <a:effectLst/>
                  <a:uLnTx/>
                  <a:uFillTx/>
                  <a:latin typeface="Segoe Script" panose="030B0504020000000003" pitchFamily="66" charset="0"/>
                  <a:ea typeface="+mn-ea"/>
                  <a:cs typeface="+mn-cs"/>
                </a:rPr>
                <a:t>(n</a:t>
              </a:r>
              <a:r>
                <a:rPr kumimoji="0" lang="it-IT" sz="3200" b="1" i="0" u="none" strike="noStrike" kern="1200" cap="none" spc="0" normalizeH="0" baseline="-25000" noProof="0" dirty="0" smtClean="0">
                  <a:ln>
                    <a:noFill/>
                  </a:ln>
                  <a:solidFill>
                    <a:srgbClr val="FFC000">
                      <a:lumMod val="60000"/>
                      <a:lumOff val="40000"/>
                    </a:srgbClr>
                  </a:solidFill>
                  <a:effectLst/>
                  <a:uLnTx/>
                  <a:uFillTx/>
                  <a:latin typeface="Segoe Script" panose="030B0504020000000003" pitchFamily="66" charset="0"/>
                  <a:ea typeface="+mn-ea"/>
                  <a:cs typeface="+mn-cs"/>
                </a:rPr>
                <a:t>)</a:t>
              </a:r>
              <a:endParaRPr kumimoji="0" lang="en-GB"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Rettangolo 21"/>
            <p:cNvSpPr/>
            <p:nvPr/>
          </p:nvSpPr>
          <p:spPr>
            <a:xfrm>
              <a:off x="5913295" y="2657022"/>
              <a:ext cx="976549"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3200" b="1" i="0" u="none" strike="noStrike" kern="1200" cap="none" spc="0" normalizeH="0" baseline="0" noProof="0" dirty="0">
                  <a:ln>
                    <a:noFill/>
                  </a:ln>
                  <a:solidFill>
                    <a:prstClr val="white"/>
                  </a:solidFill>
                  <a:effectLst/>
                  <a:uLnTx/>
                  <a:uFillTx/>
                  <a:latin typeface="Segoe Script" panose="030B0504020000000003" pitchFamily="66" charset="0"/>
                  <a:ea typeface="+mn-ea"/>
                  <a:cs typeface="+mn-cs"/>
                </a:rPr>
                <a:t>q</a:t>
              </a:r>
              <a:r>
                <a:rPr kumimoji="0" lang="it-IT" sz="3200" b="1" i="0" u="none" strike="noStrike" kern="1200" cap="none" spc="0" normalizeH="0" baseline="-25000" noProof="0" dirty="0">
                  <a:ln>
                    <a:noFill/>
                  </a:ln>
                  <a:solidFill>
                    <a:srgbClr val="FFC000">
                      <a:lumMod val="60000"/>
                      <a:lumOff val="40000"/>
                    </a:srgbClr>
                  </a:solidFill>
                  <a:effectLst/>
                  <a:uLnTx/>
                  <a:uFillTx/>
                  <a:latin typeface="Segoe Script" panose="030B0504020000000003" pitchFamily="66" charset="0"/>
                  <a:ea typeface="+mn-ea"/>
                  <a:cs typeface="+mn-cs"/>
                </a:rPr>
                <a:t>(n) </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24" name="Connettore 2 23"/>
            <p:cNvCxnSpPr/>
            <p:nvPr/>
          </p:nvCxnSpPr>
          <p:spPr>
            <a:xfrm flipH="1" flipV="1">
              <a:off x="5877076" y="3151323"/>
              <a:ext cx="357245" cy="567993"/>
            </a:xfrm>
            <a:prstGeom prst="straightConnector1">
              <a:avLst/>
            </a:prstGeom>
            <a:ln w="63500">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Corda 27"/>
            <p:cNvSpPr/>
            <p:nvPr/>
          </p:nvSpPr>
          <p:spPr>
            <a:xfrm rot="12249796">
              <a:off x="9322617" y="3216847"/>
              <a:ext cx="1436912" cy="1380392"/>
            </a:xfrm>
            <a:prstGeom prst="chord">
              <a:avLst>
                <a:gd name="adj1" fmla="val 2465743"/>
                <a:gd name="adj2" fmla="val 16200000"/>
              </a:avLst>
            </a:prstGeom>
            <a:gradFill flip="none" rotWithShape="1">
              <a:gsLst>
                <a:gs pos="0">
                  <a:schemeClr val="accent4">
                    <a:lumMod val="0"/>
                    <a:lumOff val="100000"/>
                  </a:schemeClr>
                </a:gs>
                <a:gs pos="51000">
                  <a:schemeClr val="accent4">
                    <a:lumMod val="0"/>
                    <a:lumOff val="100000"/>
                  </a:schemeClr>
                </a:gs>
                <a:gs pos="100000">
                  <a:schemeClr val="accent4">
                    <a:lumMod val="100000"/>
                  </a:schemeClr>
                </a:gs>
              </a:gsLst>
              <a:path path="circle">
                <a:fillToRect l="50000" t="-80000" r="50000" b="180000"/>
              </a:path>
              <a:tileRect/>
            </a:gradFill>
            <a:scene3d>
              <a:camera prst="orthographicFront"/>
              <a:lightRig rig="sunse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ttangolo 28"/>
            <p:cNvSpPr/>
            <p:nvPr/>
          </p:nvSpPr>
          <p:spPr>
            <a:xfrm>
              <a:off x="9772121" y="3702970"/>
              <a:ext cx="968535"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AND</a:t>
              </a:r>
              <a:endParaRPr kumimoji="0" lang="en-GB" sz="2400" b="1" i="0" u="none" strike="noStrike" kern="1200" cap="none" spc="0" normalizeH="0" baseline="-25000" noProof="0" dirty="0">
                <a:ln>
                  <a:noFill/>
                </a:ln>
                <a:solidFill>
                  <a:srgbClr val="FFC000">
                    <a:lumMod val="60000"/>
                    <a:lumOff val="40000"/>
                  </a:srgbClr>
                </a:solidFill>
                <a:effectLst/>
                <a:uLnTx/>
                <a:uFillTx/>
                <a:latin typeface="Segoe Script" panose="030B0504020000000003" pitchFamily="66" charset="0"/>
                <a:ea typeface="+mn-ea"/>
                <a:cs typeface="+mn-cs"/>
              </a:endParaRPr>
            </a:p>
          </p:txBody>
        </p:sp>
        <p:cxnSp>
          <p:nvCxnSpPr>
            <p:cNvPr id="34" name="Connettore 7 33"/>
            <p:cNvCxnSpPr/>
            <p:nvPr/>
          </p:nvCxnSpPr>
          <p:spPr>
            <a:xfrm flipV="1">
              <a:off x="8634000" y="4134787"/>
              <a:ext cx="1124980" cy="405122"/>
            </a:xfrm>
            <a:prstGeom prst="curvedConnector3">
              <a:avLst/>
            </a:prstGeom>
            <a:ln w="666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Connettore 7 40"/>
            <p:cNvCxnSpPr/>
            <p:nvPr/>
          </p:nvCxnSpPr>
          <p:spPr>
            <a:xfrm>
              <a:off x="8795578" y="2913017"/>
              <a:ext cx="911519" cy="871843"/>
            </a:xfrm>
            <a:prstGeom prst="curvedConnector3">
              <a:avLst/>
            </a:prstGeom>
            <a:ln w="666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3" name="CasellaDiTesto 2"/>
          <p:cNvSpPr txBox="1"/>
          <p:nvPr/>
        </p:nvSpPr>
        <p:spPr>
          <a:xfrm flipH="1">
            <a:off x="1255179" y="4602245"/>
            <a:ext cx="2271181" cy="769441"/>
          </a:xfrm>
          <a:prstGeom prst="rect">
            <a:avLst/>
          </a:prstGeom>
          <a:noFill/>
        </p:spPr>
        <p:txBody>
          <a:bodyPr wrap="square" rtlCol="0">
            <a:spAutoFit/>
          </a:bodyPr>
          <a:lstStyle/>
          <a:p>
            <a:r>
              <a:rPr lang="it-IT" sz="4400" b="1" dirty="0" smtClean="0">
                <a:solidFill>
                  <a:schemeClr val="bg1"/>
                </a:solidFill>
                <a:latin typeface="Segoe Script" panose="030B0504020000000003" pitchFamily="66" charset="0"/>
              </a:rPr>
              <a:t>(e,2e)</a:t>
            </a:r>
            <a:endParaRPr lang="en-GB" sz="4400" b="1" dirty="0">
              <a:solidFill>
                <a:schemeClr val="bg1"/>
              </a:solidFill>
              <a:latin typeface="Segoe Script" panose="030B0504020000000003" pitchFamily="66" charset="0"/>
            </a:endParaRPr>
          </a:p>
        </p:txBody>
      </p:sp>
    </p:spTree>
    <p:extLst>
      <p:ext uri="{BB962C8B-B14F-4D97-AF65-F5344CB8AC3E}">
        <p14:creationId xmlns:p14="http://schemas.microsoft.com/office/powerpoint/2010/main" val="4223200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grpSp>
        <p:nvGrpSpPr>
          <p:cNvPr id="20" name="Gruppo 19"/>
          <p:cNvGrpSpPr/>
          <p:nvPr/>
        </p:nvGrpSpPr>
        <p:grpSpPr>
          <a:xfrm>
            <a:off x="7388229" y="1176140"/>
            <a:ext cx="3830755" cy="5423097"/>
            <a:chOff x="5969977" y="-52734"/>
            <a:chExt cx="4448908" cy="6119446"/>
          </a:xfrm>
        </p:grpSpPr>
        <p:grpSp>
          <p:nvGrpSpPr>
            <p:cNvPr id="6" name="Gruppo 5"/>
            <p:cNvGrpSpPr/>
            <p:nvPr/>
          </p:nvGrpSpPr>
          <p:grpSpPr>
            <a:xfrm>
              <a:off x="5969977" y="-52734"/>
              <a:ext cx="4448908" cy="6119446"/>
              <a:chOff x="5969977" y="501162"/>
              <a:chExt cx="4448908" cy="6119446"/>
            </a:xfrm>
          </p:grpSpPr>
          <p:sp>
            <p:nvSpPr>
              <p:cNvPr id="5" name="Rettangolo 4"/>
              <p:cNvSpPr/>
              <p:nvPr/>
            </p:nvSpPr>
            <p:spPr>
              <a:xfrm>
                <a:off x="5969977" y="501162"/>
                <a:ext cx="4448908" cy="6119446"/>
              </a:xfrm>
              <a:prstGeom prst="rect">
                <a:avLst/>
              </a:prstGeom>
              <a:solidFill>
                <a:schemeClr val="bg1"/>
              </a:solidFill>
              <a:ln w="95250" cmpd="tri">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Franklin Gothic Book"/>
                  <a:ea typeface="+mn-ea"/>
                  <a:cs typeface="+mn-cs"/>
                </a:endParaRPr>
              </a:p>
            </p:txBody>
          </p:sp>
          <p:pic>
            <p:nvPicPr>
              <p:cNvPr id="4" name="Immagine 3"/>
              <p:cNvPicPr>
                <a:picLocks noChangeAspect="1"/>
              </p:cNvPicPr>
              <p:nvPr/>
            </p:nvPicPr>
            <p:blipFill>
              <a:blip r:embed="rId3"/>
              <a:stretch>
                <a:fillRect/>
              </a:stretch>
            </p:blipFill>
            <p:spPr>
              <a:xfrm>
                <a:off x="6096000" y="606670"/>
                <a:ext cx="4205400" cy="5360706"/>
              </a:xfrm>
              <a:prstGeom prst="rect">
                <a:avLst/>
              </a:prstGeom>
              <a:ln cmpd="tri">
                <a:solidFill>
                  <a:schemeClr val="accent1"/>
                </a:solidFill>
              </a:ln>
            </p:spPr>
          </p:pic>
        </p:grpSp>
        <p:grpSp>
          <p:nvGrpSpPr>
            <p:cNvPr id="19" name="Gruppo 18"/>
            <p:cNvGrpSpPr/>
            <p:nvPr/>
          </p:nvGrpSpPr>
          <p:grpSpPr>
            <a:xfrm>
              <a:off x="6400800" y="5228015"/>
              <a:ext cx="3900600" cy="545863"/>
              <a:chOff x="6400800" y="5228015"/>
              <a:chExt cx="3900600" cy="545863"/>
            </a:xfrm>
          </p:grpSpPr>
          <p:cxnSp>
            <p:nvCxnSpPr>
              <p:cNvPr id="10" name="Connettore diritto 9"/>
              <p:cNvCxnSpPr/>
              <p:nvPr/>
            </p:nvCxnSpPr>
            <p:spPr>
              <a:xfrm>
                <a:off x="7121769" y="5240235"/>
                <a:ext cx="0" cy="173245"/>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Immagine 10"/>
              <p:cNvPicPr>
                <a:picLocks noChangeAspect="1"/>
              </p:cNvPicPr>
              <p:nvPr/>
            </p:nvPicPr>
            <p:blipFill>
              <a:blip r:embed="rId4"/>
              <a:stretch>
                <a:fillRect/>
              </a:stretch>
            </p:blipFill>
            <p:spPr>
              <a:xfrm>
                <a:off x="7844710" y="5240235"/>
                <a:ext cx="36579" cy="195089"/>
              </a:xfrm>
              <a:prstGeom prst="rect">
                <a:avLst/>
              </a:prstGeom>
            </p:spPr>
          </p:pic>
          <p:pic>
            <p:nvPicPr>
              <p:cNvPr id="12" name="Immagine 11"/>
              <p:cNvPicPr>
                <a:picLocks noChangeAspect="1"/>
              </p:cNvPicPr>
              <p:nvPr/>
            </p:nvPicPr>
            <p:blipFill>
              <a:blip r:embed="rId4"/>
              <a:stretch>
                <a:fillRect/>
              </a:stretch>
            </p:blipFill>
            <p:spPr>
              <a:xfrm>
                <a:off x="8623220" y="5229312"/>
                <a:ext cx="36579" cy="195089"/>
              </a:xfrm>
              <a:prstGeom prst="rect">
                <a:avLst/>
              </a:prstGeom>
            </p:spPr>
          </p:pic>
          <p:pic>
            <p:nvPicPr>
              <p:cNvPr id="14" name="Immagine 13"/>
              <p:cNvPicPr>
                <a:picLocks noChangeAspect="1"/>
              </p:cNvPicPr>
              <p:nvPr/>
            </p:nvPicPr>
            <p:blipFill>
              <a:blip r:embed="rId4"/>
              <a:stretch>
                <a:fillRect/>
              </a:stretch>
            </p:blipFill>
            <p:spPr>
              <a:xfrm>
                <a:off x="9376874" y="5228015"/>
                <a:ext cx="36579" cy="195089"/>
              </a:xfrm>
              <a:prstGeom prst="rect">
                <a:avLst/>
              </a:prstGeom>
            </p:spPr>
          </p:pic>
          <p:sp>
            <p:nvSpPr>
              <p:cNvPr id="15" name="CasellaDiTesto 14"/>
              <p:cNvSpPr txBox="1"/>
              <p:nvPr/>
            </p:nvSpPr>
            <p:spPr>
              <a:xfrm>
                <a:off x="6801723" y="5435324"/>
                <a:ext cx="3499677"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dirty="0" smtClean="0">
                    <a:ln>
                      <a:noFill/>
                    </a:ln>
                    <a:solidFill>
                      <a:prstClr val="black"/>
                    </a:solidFill>
                    <a:effectLst/>
                    <a:uLnTx/>
                    <a:uFillTx/>
                    <a:latin typeface="Franklin Gothic Book"/>
                    <a:ea typeface="+mn-ea"/>
                    <a:cs typeface="+mn-cs"/>
                  </a:rPr>
                  <a:t>   0          200        400                BE(</a:t>
                </a:r>
                <a:r>
                  <a:rPr kumimoji="0" lang="it-IT" sz="1600" b="1" i="0" u="none" strike="noStrike" kern="1200" cap="none" spc="0" normalizeH="0" baseline="0" noProof="0" dirty="0" err="1" smtClean="0">
                    <a:ln>
                      <a:noFill/>
                    </a:ln>
                    <a:solidFill>
                      <a:prstClr val="black"/>
                    </a:solidFill>
                    <a:effectLst/>
                    <a:uLnTx/>
                    <a:uFillTx/>
                    <a:latin typeface="Franklin Gothic Book"/>
                    <a:ea typeface="+mn-ea"/>
                    <a:cs typeface="+mn-cs"/>
                  </a:rPr>
                  <a:t>eV</a:t>
                </a:r>
                <a:r>
                  <a:rPr kumimoji="0" lang="it-IT" sz="1600" b="1" i="0" u="none" strike="noStrike" kern="1200" cap="none" spc="0" normalizeH="0" baseline="0" noProof="0" dirty="0" smtClean="0">
                    <a:ln>
                      <a:noFill/>
                    </a:ln>
                    <a:solidFill>
                      <a:prstClr val="black"/>
                    </a:solidFill>
                    <a:effectLst/>
                    <a:uLnTx/>
                    <a:uFillTx/>
                    <a:latin typeface="Franklin Gothic Book"/>
                    <a:ea typeface="+mn-ea"/>
                    <a:cs typeface="+mn-cs"/>
                  </a:rPr>
                  <a:t>)</a:t>
                </a:r>
                <a:endParaRPr kumimoji="0" lang="en-GB" sz="1600" b="1" i="0" u="none" strike="noStrike" kern="1200" cap="none" spc="0" normalizeH="0" baseline="0" noProof="0" dirty="0">
                  <a:ln>
                    <a:noFill/>
                  </a:ln>
                  <a:solidFill>
                    <a:prstClr val="black"/>
                  </a:solidFill>
                  <a:effectLst/>
                  <a:uLnTx/>
                  <a:uFillTx/>
                  <a:latin typeface="Franklin Gothic Book"/>
                  <a:ea typeface="+mn-ea"/>
                  <a:cs typeface="+mn-cs"/>
                </a:endParaRPr>
              </a:p>
            </p:txBody>
          </p:sp>
          <p:cxnSp>
            <p:nvCxnSpPr>
              <p:cNvPr id="18" name="Connettore 2 17"/>
              <p:cNvCxnSpPr/>
              <p:nvPr/>
            </p:nvCxnSpPr>
            <p:spPr>
              <a:xfrm>
                <a:off x="6400800" y="5423104"/>
                <a:ext cx="370226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pic>
        <p:nvPicPr>
          <p:cNvPr id="21" name="Immagine 20"/>
          <p:cNvPicPr>
            <a:picLocks noChangeAspect="1"/>
          </p:cNvPicPr>
          <p:nvPr/>
        </p:nvPicPr>
        <p:blipFill>
          <a:blip r:embed="rId5"/>
          <a:stretch>
            <a:fillRect/>
          </a:stretch>
        </p:blipFill>
        <p:spPr>
          <a:xfrm>
            <a:off x="1921826" y="998472"/>
            <a:ext cx="4104567" cy="1860737"/>
          </a:xfrm>
          <a:prstGeom prst="rect">
            <a:avLst/>
          </a:prstGeom>
          <a:scene3d>
            <a:camera prst="orthographicFront"/>
            <a:lightRig rig="flat" dir="t"/>
          </a:scene3d>
          <a:sp3d prstMaterial="dkEdge">
            <a:bevelT w="177800" h="177800"/>
            <a:bevelB w="152400"/>
          </a:sp3d>
        </p:spPr>
      </p:pic>
      <p:pic>
        <p:nvPicPr>
          <p:cNvPr id="22" name="Immagine 21"/>
          <p:cNvPicPr>
            <a:picLocks noChangeAspect="1"/>
          </p:cNvPicPr>
          <p:nvPr/>
        </p:nvPicPr>
        <p:blipFill>
          <a:blip r:embed="rId6"/>
          <a:stretch>
            <a:fillRect/>
          </a:stretch>
        </p:blipFill>
        <p:spPr>
          <a:xfrm>
            <a:off x="652335" y="1007307"/>
            <a:ext cx="999350" cy="980049"/>
          </a:xfrm>
          <a:prstGeom prst="rect">
            <a:avLst/>
          </a:prstGeom>
          <a:scene3d>
            <a:camera prst="orthographicFront"/>
            <a:lightRig rig="threePt" dir="t"/>
          </a:scene3d>
          <a:sp3d extrusionH="76200" contourW="12700" prstMaterial="dkEdge">
            <a:extrusionClr>
              <a:schemeClr val="accent1"/>
            </a:extrusionClr>
            <a:contourClr>
              <a:schemeClr val="accent1"/>
            </a:contourClr>
          </a:sp3d>
        </p:spPr>
      </p:pic>
      <p:cxnSp>
        <p:nvCxnSpPr>
          <p:cNvPr id="26" name="Connettore 4 25"/>
          <p:cNvCxnSpPr/>
          <p:nvPr/>
        </p:nvCxnSpPr>
        <p:spPr>
          <a:xfrm>
            <a:off x="5000982" y="1855376"/>
            <a:ext cx="4350437" cy="1990829"/>
          </a:xfrm>
          <a:prstGeom prst="bentConnector3">
            <a:avLst>
              <a:gd name="adj1" fmla="val 50000"/>
            </a:avLst>
          </a:prstGeom>
          <a:ln w="444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ttore 4 27"/>
          <p:cNvCxnSpPr/>
          <p:nvPr/>
        </p:nvCxnSpPr>
        <p:spPr>
          <a:xfrm>
            <a:off x="5293137" y="2497607"/>
            <a:ext cx="3012987" cy="1669140"/>
          </a:xfrm>
          <a:prstGeom prst="bentConnector3">
            <a:avLst>
              <a:gd name="adj1" fmla="val 50000"/>
            </a:avLst>
          </a:prstGeom>
          <a:ln w="444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3" name="Ettagono 22"/>
          <p:cNvSpPr/>
          <p:nvPr/>
        </p:nvSpPr>
        <p:spPr>
          <a:xfrm>
            <a:off x="4631705" y="1692744"/>
            <a:ext cx="369277" cy="347985"/>
          </a:xfrm>
          <a:prstGeom prst="heptag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smtClean="0">
                <a:ln>
                  <a:noFill/>
                </a:ln>
                <a:solidFill>
                  <a:prstClr val="white"/>
                </a:solidFill>
                <a:effectLst/>
                <a:uLnTx/>
                <a:uFillTx/>
                <a:latin typeface="Franklin Gothic Book"/>
                <a:ea typeface="+mn-ea"/>
                <a:cs typeface="+mn-cs"/>
              </a:rPr>
              <a:t>K</a:t>
            </a:r>
            <a:endParaRPr kumimoji="0" lang="en-GB" sz="1800" b="0" i="0" u="none" strike="noStrike" kern="1200" cap="none" spc="0" normalizeH="0" baseline="0" noProof="0" dirty="0">
              <a:ln>
                <a:noFill/>
              </a:ln>
              <a:solidFill>
                <a:prstClr val="white"/>
              </a:solidFill>
              <a:effectLst/>
              <a:uLnTx/>
              <a:uFillTx/>
              <a:latin typeface="Franklin Gothic Book"/>
              <a:ea typeface="+mn-ea"/>
              <a:cs typeface="+mn-cs"/>
            </a:endParaRPr>
          </a:p>
        </p:txBody>
      </p:sp>
      <p:sp>
        <p:nvSpPr>
          <p:cNvPr id="24" name="Ettagono 23"/>
          <p:cNvSpPr/>
          <p:nvPr/>
        </p:nvSpPr>
        <p:spPr>
          <a:xfrm>
            <a:off x="4923860" y="2323615"/>
            <a:ext cx="369277" cy="347985"/>
          </a:xfrm>
          <a:prstGeom prst="heptag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white"/>
                </a:solidFill>
                <a:effectLst/>
                <a:uLnTx/>
                <a:uFillTx/>
                <a:latin typeface="Franklin Gothic Book"/>
                <a:ea typeface="+mn-ea"/>
                <a:cs typeface="+mn-cs"/>
              </a:rPr>
              <a:t>L</a:t>
            </a:r>
            <a:endParaRPr kumimoji="0" lang="en-GB" sz="1800" b="0" i="0" u="none" strike="noStrike" kern="1200" cap="none" spc="0" normalizeH="0" baseline="0" noProof="0" dirty="0">
              <a:ln>
                <a:noFill/>
              </a:ln>
              <a:solidFill>
                <a:prstClr val="white"/>
              </a:solidFill>
              <a:effectLst/>
              <a:uLnTx/>
              <a:uFillTx/>
              <a:latin typeface="Franklin Gothic Book"/>
              <a:ea typeface="+mn-ea"/>
              <a:cs typeface="+mn-cs"/>
            </a:endParaRPr>
          </a:p>
        </p:txBody>
      </p:sp>
      <p:sp>
        <p:nvSpPr>
          <p:cNvPr id="37" name="Rettangolo 36"/>
          <p:cNvSpPr/>
          <p:nvPr/>
        </p:nvSpPr>
        <p:spPr>
          <a:xfrm>
            <a:off x="2439428" y="2897729"/>
            <a:ext cx="2991524" cy="52322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800" b="1" i="0" u="none" strike="noStrike" kern="1200" cap="none" spc="0" normalizeH="0" baseline="0" noProof="0" dirty="0" smtClean="0">
                <a:ln>
                  <a:noFill/>
                </a:ln>
                <a:solidFill>
                  <a:prstClr val="black"/>
                </a:solidFill>
                <a:effectLst/>
                <a:uLnTx/>
                <a:uFillTx/>
                <a:latin typeface="Segoe Script" panose="030B0504020000000003" pitchFamily="66" charset="0"/>
                <a:ea typeface="+mn-ea"/>
                <a:cs typeface="+mn-cs"/>
              </a:rPr>
              <a:t>BE=E</a:t>
            </a:r>
            <a:r>
              <a:rPr kumimoji="0" lang="it-IT" sz="2800" b="1" i="0" u="none" strike="noStrike" kern="1200" cap="none" spc="0" normalizeH="0" baseline="-25000" noProof="0" dirty="0" smtClean="0">
                <a:ln>
                  <a:noFill/>
                </a:ln>
                <a:solidFill>
                  <a:prstClr val="black"/>
                </a:solidFill>
                <a:effectLst/>
                <a:uLnTx/>
                <a:uFillTx/>
                <a:latin typeface="Segoe Script" panose="030B0504020000000003" pitchFamily="66" charset="0"/>
                <a:ea typeface="+mn-ea"/>
                <a:cs typeface="+mn-cs"/>
              </a:rPr>
              <a:t>0</a:t>
            </a:r>
            <a:r>
              <a:rPr kumimoji="0" lang="it-IT" sz="2800" b="1" i="0" u="none" strike="noStrike" kern="1200" cap="none" spc="0" normalizeH="0" baseline="0" noProof="0" dirty="0" smtClean="0">
                <a:ln>
                  <a:noFill/>
                </a:ln>
                <a:solidFill>
                  <a:prstClr val="black"/>
                </a:solidFill>
                <a:effectLst/>
                <a:uLnTx/>
                <a:uFillTx/>
                <a:latin typeface="Segoe Script" panose="030B0504020000000003" pitchFamily="66" charset="0"/>
                <a:ea typeface="+mn-ea"/>
                <a:cs typeface="+mn-cs"/>
              </a:rPr>
              <a:t>-(E</a:t>
            </a:r>
            <a:r>
              <a:rPr kumimoji="0" lang="it-IT" sz="2800" b="1" i="0" u="none" strike="noStrike" kern="1200" cap="none" spc="0" normalizeH="0" baseline="-25000" noProof="0" dirty="0" smtClean="0">
                <a:ln>
                  <a:noFill/>
                </a:ln>
                <a:solidFill>
                  <a:prstClr val="black"/>
                </a:solidFill>
                <a:effectLst/>
                <a:uLnTx/>
                <a:uFillTx/>
                <a:latin typeface="Segoe Script" panose="030B0504020000000003" pitchFamily="66" charset="0"/>
                <a:ea typeface="+mn-ea"/>
                <a:cs typeface="+mn-cs"/>
              </a:rPr>
              <a:t>1</a:t>
            </a:r>
            <a:r>
              <a:rPr kumimoji="0" lang="it-IT" sz="2800" b="1" i="0" u="none" strike="noStrike" kern="1200" cap="none" spc="0" normalizeH="0" baseline="0" noProof="0" dirty="0" smtClean="0">
                <a:ln>
                  <a:noFill/>
                </a:ln>
                <a:solidFill>
                  <a:prstClr val="black"/>
                </a:solidFill>
                <a:effectLst/>
                <a:uLnTx/>
                <a:uFillTx/>
                <a:latin typeface="Segoe Script" panose="030B0504020000000003" pitchFamily="66" charset="0"/>
                <a:ea typeface="+mn-ea"/>
                <a:cs typeface="+mn-cs"/>
              </a:rPr>
              <a:t>+E</a:t>
            </a:r>
            <a:r>
              <a:rPr kumimoji="0" lang="it-IT" sz="2800" b="1" i="0" u="none" strike="noStrike" kern="1200" cap="none" spc="0" normalizeH="0" baseline="-25000" noProof="0" dirty="0" smtClean="0">
                <a:ln>
                  <a:noFill/>
                </a:ln>
                <a:solidFill>
                  <a:prstClr val="black"/>
                </a:solidFill>
                <a:effectLst/>
                <a:uLnTx/>
                <a:uFillTx/>
                <a:latin typeface="Segoe Script" panose="030B0504020000000003" pitchFamily="66" charset="0"/>
                <a:ea typeface="+mn-ea"/>
                <a:cs typeface="+mn-cs"/>
              </a:rPr>
              <a:t>2</a:t>
            </a:r>
            <a:r>
              <a:rPr kumimoji="0" lang="it-IT" sz="2800" b="1" i="0" u="none" strike="noStrike" kern="1200" cap="none" spc="0" normalizeH="0" baseline="0" noProof="0" dirty="0">
                <a:ln>
                  <a:noFill/>
                </a:ln>
                <a:solidFill>
                  <a:prstClr val="black"/>
                </a:solidFill>
                <a:effectLst/>
                <a:uLnTx/>
                <a:uFillTx/>
                <a:latin typeface="Segoe Script" panose="030B0504020000000003" pitchFamily="66" charset="0"/>
                <a:ea typeface="+mn-ea"/>
                <a:cs typeface="+mn-cs"/>
              </a:rPr>
              <a:t>)</a:t>
            </a:r>
            <a:endParaRPr kumimoji="0" lang="en-GB" sz="2800" b="1" i="0" u="none" strike="noStrike" kern="1200" cap="none" spc="0" normalizeH="0" baseline="-25000" noProof="0" dirty="0">
              <a:ln>
                <a:noFill/>
              </a:ln>
              <a:solidFill>
                <a:srgbClr val="FFC000">
                  <a:lumMod val="60000"/>
                  <a:lumOff val="40000"/>
                </a:srgbClr>
              </a:solidFill>
              <a:effectLst/>
              <a:uLnTx/>
              <a:uFillTx/>
              <a:latin typeface="Segoe Script" panose="030B0504020000000003" pitchFamily="66" charset="0"/>
              <a:ea typeface="+mn-ea"/>
              <a:cs typeface="+mn-cs"/>
            </a:endParaRPr>
          </a:p>
        </p:txBody>
      </p:sp>
      <p:grpSp>
        <p:nvGrpSpPr>
          <p:cNvPr id="53" name="Gruppo 52"/>
          <p:cNvGrpSpPr/>
          <p:nvPr/>
        </p:nvGrpSpPr>
        <p:grpSpPr>
          <a:xfrm>
            <a:off x="1915886" y="3484603"/>
            <a:ext cx="4171529" cy="3116482"/>
            <a:chOff x="1525950" y="3188827"/>
            <a:chExt cx="4561465" cy="3412258"/>
          </a:xfrm>
        </p:grpSpPr>
        <p:pic>
          <p:nvPicPr>
            <p:cNvPr id="36" name="Immagine 35"/>
            <p:cNvPicPr>
              <a:picLocks noChangeAspect="1"/>
            </p:cNvPicPr>
            <p:nvPr/>
          </p:nvPicPr>
          <p:blipFill>
            <a:blip r:embed="rId7"/>
            <a:stretch>
              <a:fillRect/>
            </a:stretch>
          </p:blipFill>
          <p:spPr>
            <a:xfrm>
              <a:off x="1525950" y="3188827"/>
              <a:ext cx="4561465" cy="3412258"/>
            </a:xfrm>
            <a:prstGeom prst="rect">
              <a:avLst/>
            </a:prstGeom>
            <a:scene3d>
              <a:camera prst="orthographicFront"/>
              <a:lightRig rig="threePt" dir="t"/>
            </a:scene3d>
            <a:sp3d contourW="50800" prstMaterial="dkEdge">
              <a:contourClr>
                <a:schemeClr val="accent6"/>
              </a:contourClr>
            </a:sp3d>
          </p:spPr>
        </p:pic>
        <p:cxnSp>
          <p:nvCxnSpPr>
            <p:cNvPr id="40" name="Connettore 2 39"/>
            <p:cNvCxnSpPr/>
            <p:nvPr/>
          </p:nvCxnSpPr>
          <p:spPr>
            <a:xfrm flipH="1" flipV="1">
              <a:off x="2549769" y="4176346"/>
              <a:ext cx="773724" cy="641839"/>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Connettore 2 40"/>
            <p:cNvCxnSpPr/>
            <p:nvPr/>
          </p:nvCxnSpPr>
          <p:spPr>
            <a:xfrm flipH="1">
              <a:off x="3428023" y="4862145"/>
              <a:ext cx="1635369" cy="0"/>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ttore 2 44"/>
            <p:cNvCxnSpPr/>
            <p:nvPr/>
          </p:nvCxnSpPr>
          <p:spPr>
            <a:xfrm flipH="1">
              <a:off x="2549769" y="4894957"/>
              <a:ext cx="771771" cy="635405"/>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50" name="Rettangolo 49"/>
            <p:cNvSpPr/>
            <p:nvPr/>
          </p:nvSpPr>
          <p:spPr>
            <a:xfrm>
              <a:off x="4383354" y="4462394"/>
              <a:ext cx="470000"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Segoe Script" panose="030B0504020000000003" pitchFamily="66" charset="0"/>
                  <a:ea typeface="+mn-ea"/>
                  <a:cs typeface="+mn-cs"/>
                </a:rPr>
                <a:t>E</a:t>
              </a:r>
              <a:r>
                <a:rPr kumimoji="0" lang="it-IT" sz="1800" b="1" i="0" u="none" strike="noStrike" kern="1200" cap="none" spc="0" normalizeH="0" baseline="-25000" noProof="0" dirty="0">
                  <a:ln>
                    <a:noFill/>
                  </a:ln>
                  <a:solidFill>
                    <a:prstClr val="black"/>
                  </a:solidFill>
                  <a:effectLst/>
                  <a:uLnTx/>
                  <a:uFillTx/>
                  <a:latin typeface="Segoe Script" panose="030B0504020000000003" pitchFamily="66" charset="0"/>
                  <a:ea typeface="+mn-ea"/>
                  <a:cs typeface="+mn-cs"/>
                </a:rPr>
                <a:t>0</a:t>
              </a:r>
              <a:endParaRPr kumimoji="0" lang="en-GB" sz="1800" b="0" i="0" u="none" strike="noStrike" kern="1200" cap="none" spc="0" normalizeH="0" baseline="0" noProof="0" dirty="0">
                <a:ln>
                  <a:noFill/>
                </a:ln>
                <a:solidFill>
                  <a:prstClr val="black"/>
                </a:solidFill>
                <a:effectLst/>
                <a:uLnTx/>
                <a:uFillTx/>
                <a:latin typeface="Franklin Gothic Book"/>
                <a:ea typeface="+mn-ea"/>
                <a:cs typeface="+mn-cs"/>
              </a:endParaRPr>
            </a:p>
          </p:txBody>
        </p:sp>
        <p:sp>
          <p:nvSpPr>
            <p:cNvPr id="51" name="Rettangolo 50"/>
            <p:cNvSpPr/>
            <p:nvPr/>
          </p:nvSpPr>
          <p:spPr>
            <a:xfrm>
              <a:off x="2197635" y="3807014"/>
              <a:ext cx="470000"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smtClean="0">
                  <a:ln>
                    <a:noFill/>
                  </a:ln>
                  <a:solidFill>
                    <a:prstClr val="black"/>
                  </a:solidFill>
                  <a:effectLst/>
                  <a:uLnTx/>
                  <a:uFillTx/>
                  <a:latin typeface="Segoe Script" panose="030B0504020000000003" pitchFamily="66" charset="0"/>
                  <a:ea typeface="+mn-ea"/>
                  <a:cs typeface="+mn-cs"/>
                </a:rPr>
                <a:t>E</a:t>
              </a:r>
              <a:r>
                <a:rPr kumimoji="0" lang="it-IT" sz="1800" b="1" i="0" u="none" strike="noStrike" kern="1200" cap="none" spc="0" normalizeH="0" baseline="-25000" noProof="0" dirty="0" smtClean="0">
                  <a:ln>
                    <a:noFill/>
                  </a:ln>
                  <a:solidFill>
                    <a:prstClr val="black"/>
                  </a:solidFill>
                  <a:effectLst/>
                  <a:uLnTx/>
                  <a:uFillTx/>
                  <a:latin typeface="Segoe Script" panose="030B0504020000000003" pitchFamily="66" charset="0"/>
                  <a:ea typeface="+mn-ea"/>
                  <a:cs typeface="+mn-cs"/>
                </a:rPr>
                <a:t>1</a:t>
              </a:r>
              <a:endParaRPr kumimoji="0" lang="en-GB" sz="1800" b="0" i="0" u="none" strike="noStrike" kern="1200" cap="none" spc="0" normalizeH="0" baseline="0" noProof="0" dirty="0">
                <a:ln>
                  <a:noFill/>
                </a:ln>
                <a:solidFill>
                  <a:prstClr val="black"/>
                </a:solidFill>
                <a:effectLst/>
                <a:uLnTx/>
                <a:uFillTx/>
                <a:latin typeface="Franklin Gothic Book"/>
                <a:ea typeface="+mn-ea"/>
                <a:cs typeface="+mn-cs"/>
              </a:endParaRPr>
            </a:p>
          </p:txBody>
        </p:sp>
        <p:sp>
          <p:nvSpPr>
            <p:cNvPr id="52" name="Rettangolo 51"/>
            <p:cNvSpPr/>
            <p:nvPr/>
          </p:nvSpPr>
          <p:spPr>
            <a:xfrm>
              <a:off x="2142477" y="5465558"/>
              <a:ext cx="502061"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1" i="0" u="none" strike="noStrike" kern="1200" cap="none" spc="0" normalizeH="0" baseline="0" noProof="0" dirty="0" smtClean="0">
                  <a:ln>
                    <a:noFill/>
                  </a:ln>
                  <a:solidFill>
                    <a:prstClr val="black"/>
                  </a:solidFill>
                  <a:effectLst/>
                  <a:uLnTx/>
                  <a:uFillTx/>
                  <a:latin typeface="Segoe Script" panose="030B0504020000000003" pitchFamily="66" charset="0"/>
                  <a:ea typeface="+mn-ea"/>
                  <a:cs typeface="+mn-cs"/>
                </a:rPr>
                <a:t>E</a:t>
              </a:r>
              <a:r>
                <a:rPr kumimoji="0" lang="it-IT" sz="2000" b="1" i="0" u="none" strike="noStrike" kern="1200" cap="none" spc="0" normalizeH="0" baseline="-25000" noProof="0" dirty="0" smtClean="0">
                  <a:ln>
                    <a:noFill/>
                  </a:ln>
                  <a:solidFill>
                    <a:prstClr val="black"/>
                  </a:solidFill>
                  <a:effectLst/>
                  <a:uLnTx/>
                  <a:uFillTx/>
                  <a:latin typeface="Segoe Script" panose="030B0504020000000003" pitchFamily="66" charset="0"/>
                  <a:ea typeface="+mn-ea"/>
                  <a:cs typeface="+mn-cs"/>
                </a:rPr>
                <a:t>2</a:t>
              </a:r>
              <a:endParaRPr kumimoji="0" lang="en-GB" sz="2000" b="0" i="0" u="none" strike="noStrike" kern="1200" cap="none" spc="0" normalizeH="0" baseline="0" noProof="0" dirty="0">
                <a:ln>
                  <a:noFill/>
                </a:ln>
                <a:solidFill>
                  <a:prstClr val="black"/>
                </a:solidFill>
                <a:effectLst/>
                <a:uLnTx/>
                <a:uFillTx/>
                <a:latin typeface="Franklin Gothic Book"/>
                <a:ea typeface="+mn-ea"/>
                <a:cs typeface="+mn-cs"/>
              </a:endParaRPr>
            </a:p>
          </p:txBody>
        </p:sp>
      </p:grpSp>
      <p:sp>
        <p:nvSpPr>
          <p:cNvPr id="38" name="Titolo 1"/>
          <p:cNvSpPr txBox="1">
            <a:spLocks/>
          </p:cNvSpPr>
          <p:nvPr/>
        </p:nvSpPr>
        <p:spPr>
          <a:xfrm>
            <a:off x="484777" y="266785"/>
            <a:ext cx="10734207" cy="838200"/>
          </a:xfrm>
          <a:prstGeom prst="rect">
            <a:avLst/>
          </a:prstGeom>
        </p:spPr>
        <p:txBody>
          <a:bodyPr>
            <a:normAutofit/>
          </a:bodyPr>
          <a:lst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pPr>
              <a:spcBef>
                <a:spcPts val="0"/>
              </a:spcBef>
            </a:pPr>
            <a:r>
              <a:rPr lang="en-GB" sz="2400" b="1" cap="none" dirty="0" smtClean="0">
                <a:solidFill>
                  <a:srgbClr val="C17529">
                    <a:lumMod val="50000"/>
                  </a:srgbClr>
                </a:solidFill>
                <a:effectLst/>
                <a:latin typeface="Segoe Script" panose="030B0504020000000003" pitchFamily="66" charset="0"/>
                <a:ea typeface="Times New Roman" panose="02020603050405020304" pitchFamily="18" charset="0"/>
                <a:cs typeface="Calibri" panose="020F0502020204030204" pitchFamily="34" charset="0"/>
              </a:rPr>
              <a:t>FIRST (e,2e) SPECTRAL FUNCTION ON ATOM        </a:t>
            </a:r>
            <a:endParaRPr lang="en-GB" sz="2400" b="1" cap="none" dirty="0">
              <a:solidFill>
                <a:srgbClr val="C17529">
                  <a:lumMod val="50000"/>
                </a:srgbClr>
              </a:solidFill>
              <a:effectLst/>
              <a:latin typeface="Segoe Script" panose="030B0504020000000003" pitchFamily="66" charset="0"/>
              <a:ea typeface="+mn-ea"/>
              <a:cs typeface="+mn-cs"/>
            </a:endParaRPr>
          </a:p>
        </p:txBody>
      </p:sp>
      <p:sp>
        <p:nvSpPr>
          <p:cNvPr id="30" name="Corda 29"/>
          <p:cNvSpPr/>
          <p:nvPr/>
        </p:nvSpPr>
        <p:spPr>
          <a:xfrm rot="1391718">
            <a:off x="492828" y="4337254"/>
            <a:ext cx="998580" cy="979666"/>
          </a:xfrm>
          <a:prstGeom prst="chord">
            <a:avLst>
              <a:gd name="adj1" fmla="val 2560607"/>
              <a:gd name="adj2" fmla="val 16200000"/>
            </a:avLst>
          </a:prstGeom>
          <a:gradFill flip="none" rotWithShape="1">
            <a:gsLst>
              <a:gs pos="0">
                <a:schemeClr val="accent4">
                  <a:lumMod val="0"/>
                  <a:lumOff val="100000"/>
                </a:schemeClr>
              </a:gs>
              <a:gs pos="51000">
                <a:schemeClr val="accent4">
                  <a:lumMod val="0"/>
                  <a:lumOff val="100000"/>
                </a:schemeClr>
              </a:gs>
              <a:gs pos="100000">
                <a:schemeClr val="accent4">
                  <a:lumMod val="100000"/>
                </a:schemeClr>
              </a:gs>
            </a:gsLst>
            <a:path path="circle">
              <a:fillToRect l="50000" t="-80000" r="50000" b="180000"/>
            </a:path>
            <a:tileRect/>
          </a:gradFill>
          <a:scene3d>
            <a:camera prst="orthographicFront"/>
            <a:lightRig rig="sunse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31" name="Connettore 7 30"/>
          <p:cNvCxnSpPr/>
          <p:nvPr/>
        </p:nvCxnSpPr>
        <p:spPr>
          <a:xfrm rot="10800000">
            <a:off x="1168759" y="5012878"/>
            <a:ext cx="1325919" cy="878715"/>
          </a:xfrm>
          <a:prstGeom prst="curvedConnector3">
            <a:avLst/>
          </a:prstGeom>
          <a:ln w="666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ttore 7 31"/>
          <p:cNvCxnSpPr/>
          <p:nvPr/>
        </p:nvCxnSpPr>
        <p:spPr>
          <a:xfrm rot="10800000" flipV="1">
            <a:off x="1152012" y="4061330"/>
            <a:ext cx="1490572" cy="547703"/>
          </a:xfrm>
          <a:prstGeom prst="curvedConnector3">
            <a:avLst/>
          </a:prstGeom>
          <a:ln w="666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 name="CasellaDiTesto 1"/>
          <p:cNvSpPr txBox="1"/>
          <p:nvPr/>
        </p:nvSpPr>
        <p:spPr>
          <a:xfrm>
            <a:off x="518937" y="4631770"/>
            <a:ext cx="698806" cy="369332"/>
          </a:xfrm>
          <a:prstGeom prst="rect">
            <a:avLst/>
          </a:prstGeom>
          <a:noFill/>
        </p:spPr>
        <p:txBody>
          <a:bodyPr wrap="square" rtlCol="0">
            <a:spAutoFit/>
          </a:bodyPr>
          <a:lstStyle/>
          <a:p>
            <a:r>
              <a:rPr lang="it-IT" dirty="0" smtClean="0">
                <a:solidFill>
                  <a:schemeClr val="bg1"/>
                </a:solidFill>
              </a:rPr>
              <a:t>AND</a:t>
            </a:r>
            <a:endParaRPr lang="en-GB" dirty="0">
              <a:solidFill>
                <a:schemeClr val="bg1"/>
              </a:solidFill>
            </a:endParaRPr>
          </a:p>
        </p:txBody>
      </p:sp>
      <p:sp>
        <p:nvSpPr>
          <p:cNvPr id="39" name="CasellaDiTesto 38"/>
          <p:cNvSpPr txBox="1"/>
          <p:nvPr/>
        </p:nvSpPr>
        <p:spPr>
          <a:xfrm>
            <a:off x="4958847" y="586993"/>
            <a:ext cx="7221867" cy="338554"/>
          </a:xfrm>
          <a:prstGeom prst="rect">
            <a:avLst/>
          </a:prstGeom>
          <a:noFill/>
        </p:spPr>
        <p:txBody>
          <a:bodyPr wrap="square" rtlCol="0">
            <a:spAutoFit/>
          </a:bodyPr>
          <a:lstStyle/>
          <a:p>
            <a:r>
              <a:rPr lang="en-GB" sz="1600" b="1" dirty="0"/>
              <a:t>SYMPOSIUM FOR UGO’s 90 </a:t>
            </a:r>
            <a:r>
              <a:rPr lang="en-GB" sz="1600" b="1" dirty="0" smtClean="0"/>
              <a:t>YEARS     </a:t>
            </a:r>
            <a:r>
              <a:rPr lang="en-GB" sz="1600" dirty="0" smtClean="0"/>
              <a:t>CERN </a:t>
            </a:r>
            <a:r>
              <a:rPr lang="en-GB" sz="1600" dirty="0"/>
              <a:t>Council Chamber, Friday 4 April 2025</a:t>
            </a:r>
            <a:endParaRPr lang="en-US" sz="1600" dirty="0">
              <a:solidFill>
                <a:prstClr val="black"/>
              </a:solidFill>
              <a:latin typeface="Times New Roman" pitchFamily="18" charset="0"/>
            </a:endParaRPr>
          </a:p>
        </p:txBody>
      </p:sp>
      <p:pic>
        <p:nvPicPr>
          <p:cNvPr id="16" name="Immagine 15"/>
          <p:cNvPicPr>
            <a:picLocks noChangeAspect="1"/>
          </p:cNvPicPr>
          <p:nvPr/>
        </p:nvPicPr>
        <p:blipFill>
          <a:blip r:embed="rId8"/>
          <a:stretch>
            <a:fillRect/>
          </a:stretch>
        </p:blipFill>
        <p:spPr>
          <a:xfrm>
            <a:off x="1819243" y="1026291"/>
            <a:ext cx="10006665" cy="2124860"/>
          </a:xfrm>
          <a:prstGeom prst="rect">
            <a:avLst/>
          </a:prstGeom>
          <a:ln>
            <a:solidFill>
              <a:schemeClr val="accent6">
                <a:lumMod val="75000"/>
              </a:schemeClr>
            </a:solidFill>
          </a:ln>
        </p:spPr>
      </p:pic>
    </p:spTree>
    <p:extLst>
      <p:ext uri="{BB962C8B-B14F-4D97-AF65-F5344CB8AC3E}">
        <p14:creationId xmlns:p14="http://schemas.microsoft.com/office/powerpoint/2010/main" val="1204802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nodeType="clickEffect">
                                  <p:stCondLst>
                                    <p:cond delay="0"/>
                                  </p:stCondLst>
                                  <p:childTnLst>
                                    <p:animEffect transition="out" filter="fade">
                                      <p:cBhvr>
                                        <p:cTn id="6" dur="1000"/>
                                        <p:tgtEl>
                                          <p:spTgt spid="16"/>
                                        </p:tgtEl>
                                      </p:cBhvr>
                                    </p:animEffect>
                                    <p:anim calcmode="lin" valueType="num">
                                      <p:cBhvr>
                                        <p:cTn id="7" dur="1000"/>
                                        <p:tgtEl>
                                          <p:spTgt spid="16"/>
                                        </p:tgtEl>
                                        <p:attrNameLst>
                                          <p:attrName>ppt_x</p:attrName>
                                        </p:attrNameLst>
                                      </p:cBhvr>
                                      <p:tavLst>
                                        <p:tav tm="0">
                                          <p:val>
                                            <p:strVal val="ppt_x"/>
                                          </p:val>
                                        </p:tav>
                                        <p:tav tm="100000">
                                          <p:val>
                                            <p:strVal val="ppt_x"/>
                                          </p:val>
                                        </p:tav>
                                      </p:tavLst>
                                    </p:anim>
                                    <p:anim calcmode="lin" valueType="num">
                                      <p:cBhvr>
                                        <p:cTn id="8" dur="1000"/>
                                        <p:tgtEl>
                                          <p:spTgt spid="16"/>
                                        </p:tgtEl>
                                        <p:attrNameLst>
                                          <p:attrName>ppt_y</p:attrName>
                                        </p:attrNameLst>
                                      </p:cBhvr>
                                      <p:tavLst>
                                        <p:tav tm="0">
                                          <p:val>
                                            <p:strVal val="ppt_y"/>
                                          </p:val>
                                        </p:tav>
                                        <p:tav tm="100000">
                                          <p:val>
                                            <p:strVal val="ppt_y+.1"/>
                                          </p:val>
                                        </p:tav>
                                      </p:tavLst>
                                    </p:anim>
                                    <p:set>
                                      <p:cBhvr>
                                        <p:cTn id="9" dur="1" fill="hold">
                                          <p:stCondLst>
                                            <p:cond delay="999"/>
                                          </p:stCondLst>
                                        </p:cTn>
                                        <p:tgtEl>
                                          <p:spTgt spid="16"/>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additive="base">
                                        <p:cTn id="24" dur="500" fill="hold"/>
                                        <p:tgtEl>
                                          <p:spTgt spid="26"/>
                                        </p:tgtEl>
                                        <p:attrNameLst>
                                          <p:attrName>ppt_x</p:attrName>
                                        </p:attrNameLst>
                                      </p:cBhvr>
                                      <p:tavLst>
                                        <p:tav tm="0">
                                          <p:val>
                                            <p:strVal val="1+#ppt_w/2"/>
                                          </p:val>
                                        </p:tav>
                                        <p:tav tm="100000">
                                          <p:val>
                                            <p:strVal val="#ppt_x"/>
                                          </p:val>
                                        </p:tav>
                                      </p:tavLst>
                                    </p:anim>
                                    <p:anim calcmode="lin" valueType="num">
                                      <p:cBhvr additive="base">
                                        <p:cTn id="25" dur="500" fill="hold"/>
                                        <p:tgtEl>
                                          <p:spTgt spid="26"/>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500" fill="hold"/>
                                        <p:tgtEl>
                                          <p:spTgt spid="23"/>
                                        </p:tgtEl>
                                        <p:attrNameLst>
                                          <p:attrName>ppt_x</p:attrName>
                                        </p:attrNameLst>
                                      </p:cBhvr>
                                      <p:tavLst>
                                        <p:tav tm="0">
                                          <p:val>
                                            <p:strVal val="1+#ppt_w/2"/>
                                          </p:val>
                                        </p:tav>
                                        <p:tav tm="100000">
                                          <p:val>
                                            <p:strVal val="#ppt_x"/>
                                          </p:val>
                                        </p:tav>
                                      </p:tavLst>
                                    </p:anim>
                                    <p:anim calcmode="lin" valueType="num">
                                      <p:cBhvr additive="base">
                                        <p:cTn id="29"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nodeType="click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fill="hold"/>
                                        <p:tgtEl>
                                          <p:spTgt spid="28"/>
                                        </p:tgtEl>
                                        <p:attrNameLst>
                                          <p:attrName>ppt_x</p:attrName>
                                        </p:attrNameLst>
                                      </p:cBhvr>
                                      <p:tavLst>
                                        <p:tav tm="0">
                                          <p:val>
                                            <p:strVal val="1+#ppt_w/2"/>
                                          </p:val>
                                        </p:tav>
                                        <p:tav tm="100000">
                                          <p:val>
                                            <p:strVal val="#ppt_x"/>
                                          </p:val>
                                        </p:tav>
                                      </p:tavLst>
                                    </p:anim>
                                    <p:anim calcmode="lin" valueType="num">
                                      <p:cBhvr additive="base">
                                        <p:cTn id="35" dur="500" fill="hold"/>
                                        <p:tgtEl>
                                          <p:spTgt spid="28"/>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500" fill="hold"/>
                                        <p:tgtEl>
                                          <p:spTgt spid="24"/>
                                        </p:tgtEl>
                                        <p:attrNameLst>
                                          <p:attrName>ppt_x</p:attrName>
                                        </p:attrNameLst>
                                      </p:cBhvr>
                                      <p:tavLst>
                                        <p:tav tm="0">
                                          <p:val>
                                            <p:strVal val="1+#ppt_w/2"/>
                                          </p:val>
                                        </p:tav>
                                        <p:tav tm="100000">
                                          <p:val>
                                            <p:strVal val="#ppt_x"/>
                                          </p:val>
                                        </p:tav>
                                      </p:tavLst>
                                    </p:anim>
                                    <p:anim calcmode="lin" valueType="num">
                                      <p:cBhvr additive="base">
                                        <p:cTn id="39"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3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3"/>
          <a:stretch>
            <a:fillRect/>
          </a:stretch>
        </p:blipFill>
        <p:spPr>
          <a:xfrm>
            <a:off x="4578310" y="2328245"/>
            <a:ext cx="1649007" cy="2201509"/>
          </a:xfrm>
          <a:prstGeom prst="rect">
            <a:avLst/>
          </a:prstGeom>
        </p:spPr>
      </p:pic>
      <p:sp>
        <p:nvSpPr>
          <p:cNvPr id="2" name="Titolo 1"/>
          <p:cNvSpPr>
            <a:spLocks noGrp="1"/>
          </p:cNvSpPr>
          <p:nvPr>
            <p:ph type="title"/>
          </p:nvPr>
        </p:nvSpPr>
        <p:spPr>
          <a:xfrm>
            <a:off x="406399" y="343139"/>
            <a:ext cx="11582400" cy="838200"/>
          </a:xfrm>
        </p:spPr>
        <p:txBody>
          <a:bodyPr>
            <a:normAutofit/>
          </a:bodyPr>
          <a:lstStyle/>
          <a:p>
            <a:r>
              <a:rPr lang="it-IT" sz="2400" b="1" dirty="0" smtClean="0">
                <a:latin typeface="Segoe Script" panose="030B0504020000000003" pitchFamily="66" charset="0"/>
              </a:rPr>
              <a:t>In </a:t>
            </a:r>
            <a:r>
              <a:rPr lang="it-IT" sz="2400" b="1" dirty="0" err="1" smtClean="0">
                <a:latin typeface="Segoe Script" panose="030B0504020000000003" pitchFamily="66" charset="0"/>
              </a:rPr>
              <a:t>ugo’s</a:t>
            </a:r>
            <a:r>
              <a:rPr lang="it-IT" sz="2400" b="1" dirty="0" smtClean="0">
                <a:latin typeface="Segoe Script" panose="030B0504020000000003" pitchFamily="66" charset="0"/>
              </a:rPr>
              <a:t> </a:t>
            </a:r>
            <a:r>
              <a:rPr lang="it-IT" sz="2400" b="1" dirty="0" err="1" smtClean="0">
                <a:latin typeface="Segoe Script" panose="030B0504020000000003" pitchFamily="66" charset="0"/>
              </a:rPr>
              <a:t>footsteps</a:t>
            </a:r>
            <a:r>
              <a:rPr lang="it-IT" sz="2400" b="1" dirty="0" smtClean="0">
                <a:latin typeface="Segoe Script" panose="030B0504020000000003" pitchFamily="66" charset="0"/>
              </a:rPr>
              <a:t> </a:t>
            </a:r>
            <a:r>
              <a:rPr lang="it-IT" sz="2400" b="1" dirty="0" err="1" smtClean="0">
                <a:latin typeface="Segoe Script" panose="030B0504020000000003" pitchFamily="66" charset="0"/>
              </a:rPr>
              <a:t>towards</a:t>
            </a:r>
            <a:r>
              <a:rPr lang="it-IT" sz="2400" b="1" dirty="0" smtClean="0">
                <a:latin typeface="Segoe Script" panose="030B0504020000000003" pitchFamily="66" charset="0"/>
              </a:rPr>
              <a:t> </a:t>
            </a:r>
            <a:r>
              <a:rPr lang="it-IT" sz="2400" b="1" dirty="0" err="1" smtClean="0">
                <a:latin typeface="Segoe Script" panose="030B0504020000000003" pitchFamily="66" charset="0"/>
              </a:rPr>
              <a:t>momentum</a:t>
            </a:r>
            <a:r>
              <a:rPr lang="it-IT" sz="2400" b="1" dirty="0" smtClean="0">
                <a:latin typeface="Segoe Script" panose="030B0504020000000003" pitchFamily="66" charset="0"/>
              </a:rPr>
              <a:t> </a:t>
            </a:r>
            <a:r>
              <a:rPr lang="it-IT" sz="2400" b="1" dirty="0" err="1" smtClean="0">
                <a:latin typeface="Segoe Script" panose="030B0504020000000003" pitchFamily="66" charset="0"/>
              </a:rPr>
              <a:t>spectroscopy</a:t>
            </a:r>
            <a:endParaRPr lang="en-GB" sz="2400" b="1" dirty="0">
              <a:latin typeface="Segoe Script" panose="030B0504020000000003" pitchFamily="66" charset="0"/>
            </a:endParaRPr>
          </a:p>
        </p:txBody>
      </p:sp>
      <p:pic>
        <p:nvPicPr>
          <p:cNvPr id="5" name="Immagine 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16357" y="1733788"/>
            <a:ext cx="1743469" cy="2147649"/>
          </a:xfrm>
          <a:prstGeom prst="rect">
            <a:avLst/>
          </a:prstGeom>
          <a:noFill/>
        </p:spPr>
      </p:pic>
      <p:pic>
        <p:nvPicPr>
          <p:cNvPr id="6" name="Immagine 5"/>
          <p:cNvPicPr>
            <a:picLocks noChangeAspect="1"/>
          </p:cNvPicPr>
          <p:nvPr/>
        </p:nvPicPr>
        <p:blipFill>
          <a:blip r:embed="rId5"/>
          <a:stretch>
            <a:fillRect/>
          </a:stretch>
        </p:blipFill>
        <p:spPr>
          <a:xfrm>
            <a:off x="1256775" y="4051061"/>
            <a:ext cx="1820865" cy="2112672"/>
          </a:xfrm>
          <a:prstGeom prst="rect">
            <a:avLst/>
          </a:prstGeom>
        </p:spPr>
      </p:pic>
      <p:pic>
        <p:nvPicPr>
          <p:cNvPr id="7" name="Immagine 6"/>
          <p:cNvPicPr>
            <a:picLocks noChangeAspect="1"/>
          </p:cNvPicPr>
          <p:nvPr/>
        </p:nvPicPr>
        <p:blipFill>
          <a:blip r:embed="rId6"/>
          <a:stretch>
            <a:fillRect/>
          </a:stretch>
        </p:blipFill>
        <p:spPr>
          <a:xfrm>
            <a:off x="4024698" y="4084278"/>
            <a:ext cx="2475869" cy="2245966"/>
          </a:xfrm>
          <a:prstGeom prst="rect">
            <a:avLst/>
          </a:prstGeom>
        </p:spPr>
      </p:pic>
      <p:sp>
        <p:nvSpPr>
          <p:cNvPr id="9" name="CasellaDiTesto 8"/>
          <p:cNvSpPr txBox="1"/>
          <p:nvPr/>
        </p:nvSpPr>
        <p:spPr>
          <a:xfrm>
            <a:off x="1685066" y="6366574"/>
            <a:ext cx="7221867" cy="338554"/>
          </a:xfrm>
          <a:prstGeom prst="rect">
            <a:avLst/>
          </a:prstGeom>
          <a:noFill/>
        </p:spPr>
        <p:txBody>
          <a:bodyPr wrap="square" rtlCol="0">
            <a:spAutoFit/>
          </a:bodyPr>
          <a:lstStyle/>
          <a:p>
            <a:r>
              <a:rPr lang="en-GB" sz="1600" b="1" dirty="0"/>
              <a:t>SYMPOSIUM FOR UGO’s 90 </a:t>
            </a:r>
            <a:r>
              <a:rPr lang="en-GB" sz="1600" b="1" dirty="0" smtClean="0"/>
              <a:t>YEARS     </a:t>
            </a:r>
            <a:r>
              <a:rPr lang="en-GB" sz="1600" dirty="0" smtClean="0"/>
              <a:t>CERN </a:t>
            </a:r>
            <a:r>
              <a:rPr lang="en-GB" sz="1600" dirty="0"/>
              <a:t>Council Chamber, Friday 4 April 2025</a:t>
            </a:r>
            <a:endParaRPr lang="en-US" sz="1600" dirty="0">
              <a:solidFill>
                <a:prstClr val="black"/>
              </a:solidFill>
              <a:latin typeface="Times New Roman" pitchFamily="18" charset="0"/>
            </a:endParaRPr>
          </a:p>
        </p:txBody>
      </p:sp>
      <p:pic>
        <p:nvPicPr>
          <p:cNvPr id="8" name="Immagine 7"/>
          <p:cNvPicPr>
            <a:picLocks noChangeAspect="1"/>
          </p:cNvPicPr>
          <p:nvPr/>
        </p:nvPicPr>
        <p:blipFill>
          <a:blip r:embed="rId7"/>
          <a:stretch>
            <a:fillRect/>
          </a:stretch>
        </p:blipFill>
        <p:spPr>
          <a:xfrm>
            <a:off x="6227317" y="1809750"/>
            <a:ext cx="5449312" cy="4143375"/>
          </a:xfrm>
          <a:prstGeom prst="rect">
            <a:avLst/>
          </a:prstGeom>
        </p:spPr>
      </p:pic>
      <p:pic>
        <p:nvPicPr>
          <p:cNvPr id="10" name="Immagine 9"/>
          <p:cNvPicPr>
            <a:picLocks noChangeAspect="1"/>
          </p:cNvPicPr>
          <p:nvPr/>
        </p:nvPicPr>
        <p:blipFill>
          <a:blip r:embed="rId8"/>
          <a:stretch>
            <a:fillRect/>
          </a:stretch>
        </p:blipFill>
        <p:spPr>
          <a:xfrm>
            <a:off x="406399" y="1249543"/>
            <a:ext cx="1833524" cy="2700098"/>
          </a:xfrm>
          <a:prstGeom prst="rect">
            <a:avLst/>
          </a:prstGeom>
        </p:spPr>
      </p:pic>
    </p:spTree>
    <p:extLst>
      <p:ext uri="{BB962C8B-B14F-4D97-AF65-F5344CB8AC3E}">
        <p14:creationId xmlns:p14="http://schemas.microsoft.com/office/powerpoint/2010/main" val="2859356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arn(inVertical)">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1"/>
          <p:cNvSpPr>
            <a:spLocks noGrp="1"/>
          </p:cNvSpPr>
          <p:nvPr>
            <p:ph type="title"/>
          </p:nvPr>
        </p:nvSpPr>
        <p:spPr>
          <a:xfrm>
            <a:off x="1672046" y="262406"/>
            <a:ext cx="8647611" cy="838200"/>
          </a:xfrm>
        </p:spPr>
        <p:txBody>
          <a:bodyPr>
            <a:normAutofit/>
          </a:bodyPr>
          <a:lstStyle/>
          <a:p>
            <a:r>
              <a:rPr lang="it-IT" sz="2400" b="1" dirty="0" smtClean="0">
                <a:latin typeface="Segoe Script" panose="030B0504020000000003" pitchFamily="66" charset="0"/>
              </a:rPr>
              <a:t>First </a:t>
            </a:r>
            <a:r>
              <a:rPr lang="it-IT" sz="2400" b="1" dirty="0" err="1" smtClean="0">
                <a:latin typeface="Segoe Script" panose="030B0504020000000003" pitchFamily="66" charset="0"/>
              </a:rPr>
              <a:t>momentum</a:t>
            </a:r>
            <a:r>
              <a:rPr lang="it-IT" sz="2400" b="1" dirty="0" smtClean="0">
                <a:latin typeface="Segoe Script" panose="030B0504020000000003" pitchFamily="66" charset="0"/>
              </a:rPr>
              <a:t> </a:t>
            </a:r>
            <a:r>
              <a:rPr lang="it-IT" sz="2400" b="1" dirty="0" err="1" smtClean="0">
                <a:latin typeface="Segoe Script" panose="030B0504020000000003" pitchFamily="66" charset="0"/>
              </a:rPr>
              <a:t>spectroscopy</a:t>
            </a:r>
            <a:r>
              <a:rPr lang="it-IT" sz="2400" b="1" dirty="0" smtClean="0">
                <a:latin typeface="Segoe Script" panose="030B0504020000000003" pitchFamily="66" charset="0"/>
              </a:rPr>
              <a:t> on </a:t>
            </a:r>
            <a:r>
              <a:rPr lang="it-IT" sz="2400" b="1" dirty="0" err="1" smtClean="0">
                <a:latin typeface="Segoe Script" panose="030B0504020000000003" pitchFamily="66" charset="0"/>
              </a:rPr>
              <a:t>atoms</a:t>
            </a:r>
            <a:endParaRPr lang="en-GB" sz="2400" b="1" dirty="0">
              <a:latin typeface="Segoe Script" panose="030B0504020000000003" pitchFamily="66" charset="0"/>
            </a:endParaRPr>
          </a:p>
        </p:txBody>
      </p:sp>
      <p:pic>
        <p:nvPicPr>
          <p:cNvPr id="15" name="Immagine 14"/>
          <p:cNvPicPr>
            <a:picLocks noChangeAspect="1"/>
          </p:cNvPicPr>
          <p:nvPr/>
        </p:nvPicPr>
        <p:blipFill>
          <a:blip r:embed="rId3"/>
          <a:stretch>
            <a:fillRect/>
          </a:stretch>
        </p:blipFill>
        <p:spPr>
          <a:xfrm>
            <a:off x="2380024" y="1170156"/>
            <a:ext cx="3111728" cy="1410650"/>
          </a:xfrm>
          <a:prstGeom prst="rect">
            <a:avLst/>
          </a:prstGeom>
          <a:scene3d>
            <a:camera prst="orthographicFront"/>
            <a:lightRig rig="flat" dir="t"/>
          </a:scene3d>
          <a:sp3d prstMaterial="dkEdge">
            <a:bevelT w="177800" h="177800"/>
            <a:bevelB w="152400"/>
          </a:sp3d>
        </p:spPr>
      </p:pic>
      <p:pic>
        <p:nvPicPr>
          <p:cNvPr id="16" name="Immagine 15"/>
          <p:cNvPicPr>
            <a:picLocks noChangeAspect="1"/>
          </p:cNvPicPr>
          <p:nvPr/>
        </p:nvPicPr>
        <p:blipFill>
          <a:blip r:embed="rId4"/>
          <a:stretch>
            <a:fillRect/>
          </a:stretch>
        </p:blipFill>
        <p:spPr>
          <a:xfrm>
            <a:off x="1354469" y="1170156"/>
            <a:ext cx="757621" cy="742989"/>
          </a:xfrm>
          <a:prstGeom prst="rect">
            <a:avLst/>
          </a:prstGeom>
          <a:scene3d>
            <a:camera prst="orthographicFront"/>
            <a:lightRig rig="threePt" dir="t"/>
          </a:scene3d>
          <a:sp3d extrusionH="76200" contourW="12700" prstMaterial="dkEdge">
            <a:extrusionClr>
              <a:schemeClr val="accent1"/>
            </a:extrusionClr>
            <a:contourClr>
              <a:schemeClr val="accent1"/>
            </a:contourClr>
          </a:sp3d>
        </p:spPr>
      </p:pic>
      <p:pic>
        <p:nvPicPr>
          <p:cNvPr id="13" name="Immagine 12"/>
          <p:cNvPicPr>
            <a:picLocks noChangeAspect="1"/>
          </p:cNvPicPr>
          <p:nvPr/>
        </p:nvPicPr>
        <p:blipFill>
          <a:blip r:embed="rId5"/>
          <a:stretch>
            <a:fillRect/>
          </a:stretch>
        </p:blipFill>
        <p:spPr>
          <a:xfrm>
            <a:off x="5759686" y="1170156"/>
            <a:ext cx="4917021" cy="5142212"/>
          </a:xfrm>
          <a:prstGeom prst="rect">
            <a:avLst/>
          </a:prstGeom>
          <a:ln w="63500" cmpd="tri">
            <a:solidFill>
              <a:schemeClr val="accent4">
                <a:lumMod val="75000"/>
              </a:schemeClr>
            </a:solidFill>
          </a:ln>
        </p:spPr>
      </p:pic>
      <p:pic>
        <p:nvPicPr>
          <p:cNvPr id="14" name="Immagine 13"/>
          <p:cNvPicPr>
            <a:picLocks noChangeAspect="1"/>
          </p:cNvPicPr>
          <p:nvPr/>
        </p:nvPicPr>
        <p:blipFill>
          <a:blip r:embed="rId6"/>
          <a:stretch>
            <a:fillRect/>
          </a:stretch>
        </p:blipFill>
        <p:spPr>
          <a:xfrm>
            <a:off x="1354469" y="2747502"/>
            <a:ext cx="4106097" cy="3564867"/>
          </a:xfrm>
          <a:prstGeom prst="rect">
            <a:avLst/>
          </a:prstGeom>
          <a:ln w="63500" cmpd="tri">
            <a:solidFill>
              <a:schemeClr val="accent4">
                <a:lumMod val="75000"/>
              </a:schemeClr>
            </a:solidFill>
          </a:ln>
        </p:spPr>
      </p:pic>
      <p:cxnSp>
        <p:nvCxnSpPr>
          <p:cNvPr id="17" name="Connettore 4 16"/>
          <p:cNvCxnSpPr/>
          <p:nvPr/>
        </p:nvCxnSpPr>
        <p:spPr>
          <a:xfrm>
            <a:off x="5059680" y="1697858"/>
            <a:ext cx="4350437" cy="1990829"/>
          </a:xfrm>
          <a:prstGeom prst="bentConnector3">
            <a:avLst>
              <a:gd name="adj1" fmla="val 50000"/>
            </a:avLst>
          </a:prstGeom>
          <a:ln w="444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8" name="Ettagono 17"/>
          <p:cNvSpPr/>
          <p:nvPr/>
        </p:nvSpPr>
        <p:spPr>
          <a:xfrm>
            <a:off x="4690403" y="1535226"/>
            <a:ext cx="369277" cy="347985"/>
          </a:xfrm>
          <a:prstGeom prst="heptag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smtClean="0">
                <a:ln>
                  <a:noFill/>
                </a:ln>
                <a:solidFill>
                  <a:prstClr val="white"/>
                </a:solidFill>
                <a:effectLst/>
                <a:uLnTx/>
                <a:uFillTx/>
                <a:latin typeface="Franklin Gothic Book"/>
                <a:ea typeface="+mn-ea"/>
                <a:cs typeface="+mn-cs"/>
              </a:rPr>
              <a:t>K</a:t>
            </a:r>
            <a:endParaRPr kumimoji="0" lang="en-GB" sz="1800" b="0" i="0" u="none" strike="noStrike" kern="1200" cap="none" spc="0" normalizeH="0" baseline="0" noProof="0" dirty="0">
              <a:ln>
                <a:noFill/>
              </a:ln>
              <a:solidFill>
                <a:prstClr val="white"/>
              </a:solidFill>
              <a:effectLst/>
              <a:uLnTx/>
              <a:uFillTx/>
              <a:latin typeface="Franklin Gothic Book"/>
              <a:ea typeface="+mn-ea"/>
              <a:cs typeface="+mn-cs"/>
            </a:endParaRPr>
          </a:p>
        </p:txBody>
      </p:sp>
      <p:cxnSp>
        <p:nvCxnSpPr>
          <p:cNvPr id="19" name="Connettore 4 18"/>
          <p:cNvCxnSpPr/>
          <p:nvPr/>
        </p:nvCxnSpPr>
        <p:spPr>
          <a:xfrm rot="5400000">
            <a:off x="2868902" y="3077909"/>
            <a:ext cx="2317627" cy="809896"/>
          </a:xfrm>
          <a:prstGeom prst="bentConnector3">
            <a:avLst>
              <a:gd name="adj1" fmla="val 50000"/>
            </a:avLst>
          </a:prstGeom>
          <a:ln w="444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0" name="Ettagono 19"/>
          <p:cNvSpPr/>
          <p:nvPr/>
        </p:nvSpPr>
        <p:spPr>
          <a:xfrm>
            <a:off x="4321126" y="2008188"/>
            <a:ext cx="369277" cy="347985"/>
          </a:xfrm>
          <a:prstGeom prst="heptag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white"/>
                </a:solidFill>
                <a:effectLst/>
                <a:uLnTx/>
                <a:uFillTx/>
                <a:latin typeface="Franklin Gothic Book"/>
                <a:ea typeface="+mn-ea"/>
                <a:cs typeface="+mn-cs"/>
              </a:rPr>
              <a:t>L</a:t>
            </a:r>
            <a:endParaRPr kumimoji="0" lang="en-GB" sz="1800" b="0" i="0" u="none" strike="noStrike" kern="1200" cap="none" spc="0" normalizeH="0" baseline="0" noProof="0" dirty="0">
              <a:ln>
                <a:noFill/>
              </a:ln>
              <a:solidFill>
                <a:prstClr val="white"/>
              </a:solidFill>
              <a:effectLst/>
              <a:uLnTx/>
              <a:uFillTx/>
              <a:latin typeface="Franklin Gothic Book"/>
              <a:ea typeface="+mn-ea"/>
              <a:cs typeface="+mn-cs"/>
            </a:endParaRPr>
          </a:p>
        </p:txBody>
      </p:sp>
      <p:pic>
        <p:nvPicPr>
          <p:cNvPr id="11" name="Immagine 10"/>
          <p:cNvPicPr>
            <a:picLocks noChangeAspect="1"/>
          </p:cNvPicPr>
          <p:nvPr/>
        </p:nvPicPr>
        <p:blipFill>
          <a:blip r:embed="rId7"/>
          <a:stretch>
            <a:fillRect/>
          </a:stretch>
        </p:blipFill>
        <p:spPr>
          <a:xfrm rot="19882121">
            <a:off x="161088" y="3357265"/>
            <a:ext cx="5835083" cy="1905715"/>
          </a:xfrm>
          <a:prstGeom prst="rect">
            <a:avLst/>
          </a:prstGeom>
          <a:blipFill>
            <a:blip r:embed="rId8"/>
            <a:tile tx="0" ty="0" sx="100000" sy="100000" flip="none" algn="tl"/>
          </a:blipFill>
          <a:ln>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ln>
          <a:effectLst>
            <a:softEdge rad="63500"/>
          </a:effectLst>
        </p:spPr>
      </p:pic>
      <p:sp>
        <p:nvSpPr>
          <p:cNvPr id="12" name="CasellaDiTesto 11"/>
          <p:cNvSpPr txBox="1"/>
          <p:nvPr/>
        </p:nvSpPr>
        <p:spPr>
          <a:xfrm>
            <a:off x="1685066" y="6366574"/>
            <a:ext cx="7221867" cy="338554"/>
          </a:xfrm>
          <a:prstGeom prst="rect">
            <a:avLst/>
          </a:prstGeom>
          <a:noFill/>
        </p:spPr>
        <p:txBody>
          <a:bodyPr wrap="square" rtlCol="0">
            <a:spAutoFit/>
          </a:bodyPr>
          <a:lstStyle/>
          <a:p>
            <a:r>
              <a:rPr lang="en-GB" sz="1600" b="1" dirty="0"/>
              <a:t>SYMPOSIUM FOR UGO’s 90 </a:t>
            </a:r>
            <a:r>
              <a:rPr lang="en-GB" sz="1600" b="1" dirty="0" smtClean="0"/>
              <a:t>YEARS     </a:t>
            </a:r>
            <a:r>
              <a:rPr lang="en-GB" sz="1600" dirty="0" smtClean="0"/>
              <a:t>CERN </a:t>
            </a:r>
            <a:r>
              <a:rPr lang="en-GB" sz="1600" dirty="0"/>
              <a:t>Council Chamber, Friday 4 April 2025</a:t>
            </a:r>
            <a:endParaRPr lang="en-US" sz="1600" dirty="0">
              <a:solidFill>
                <a:prstClr val="black"/>
              </a:solidFill>
              <a:latin typeface="Times New Roman" pitchFamily="18" charset="0"/>
            </a:endParaRPr>
          </a:p>
        </p:txBody>
      </p:sp>
    </p:spTree>
    <p:extLst>
      <p:ext uri="{BB962C8B-B14F-4D97-AF65-F5344CB8AC3E}">
        <p14:creationId xmlns:p14="http://schemas.microsoft.com/office/powerpoint/2010/main" val="1527083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1000" fill="hold"/>
                                        <p:tgtEl>
                                          <p:spTgt spid="20"/>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1000"/>
                                        <p:tgtEl>
                                          <p:spTgt spid="19"/>
                                        </p:tgtEl>
                                      </p:cBhvr>
                                    </p:animEffect>
                                    <p:anim calcmode="lin" valueType="num">
                                      <p:cBhvr>
                                        <p:cTn id="25" dur="1000" fill="hold"/>
                                        <p:tgtEl>
                                          <p:spTgt spid="19"/>
                                        </p:tgtEl>
                                        <p:attrNameLst>
                                          <p:attrName>ppt_x</p:attrName>
                                        </p:attrNameLst>
                                      </p:cBhvr>
                                      <p:tavLst>
                                        <p:tav tm="0">
                                          <p:val>
                                            <p:strVal val="#ppt_x"/>
                                          </p:val>
                                        </p:tav>
                                        <p:tav tm="100000">
                                          <p:val>
                                            <p:strVal val="#ppt_x"/>
                                          </p:val>
                                        </p:tav>
                                      </p:tavLst>
                                    </p:anim>
                                    <p:anim calcmode="lin" valueType="num">
                                      <p:cBhvr>
                                        <p:cTn id="2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arn(inVertical)">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ella 10"/>
          <p:cNvGraphicFramePr>
            <a:graphicFrameLocks noGrp="1"/>
          </p:cNvGraphicFramePr>
          <p:nvPr>
            <p:extLst>
              <p:ext uri="{D42A27DB-BD31-4B8C-83A1-F6EECF244321}">
                <p14:modId xmlns:p14="http://schemas.microsoft.com/office/powerpoint/2010/main" val="1207033134"/>
              </p:ext>
            </p:extLst>
          </p:nvPr>
        </p:nvGraphicFramePr>
        <p:xfrm>
          <a:off x="628650" y="949643"/>
          <a:ext cx="6743700" cy="5800716"/>
        </p:xfrm>
        <a:graphic>
          <a:graphicData uri="http://schemas.openxmlformats.org/drawingml/2006/table">
            <a:tbl>
              <a:tblPr firstRow="1" firstCol="1" bandRow="1">
                <a:effectLst/>
                <a:tableStyleId>{5C22544A-7EE6-4342-B048-85BDC9FD1C3A}</a:tableStyleId>
              </a:tblPr>
              <a:tblGrid>
                <a:gridCol w="808129">
                  <a:extLst>
                    <a:ext uri="{9D8B030D-6E8A-4147-A177-3AD203B41FA5}">
                      <a16:colId xmlns:a16="http://schemas.microsoft.com/office/drawing/2014/main" val="2034365792"/>
                    </a:ext>
                  </a:extLst>
                </a:gridCol>
                <a:gridCol w="5935571">
                  <a:extLst>
                    <a:ext uri="{9D8B030D-6E8A-4147-A177-3AD203B41FA5}">
                      <a16:colId xmlns:a16="http://schemas.microsoft.com/office/drawing/2014/main" val="85705458"/>
                    </a:ext>
                  </a:extLst>
                </a:gridCol>
              </a:tblGrid>
              <a:tr h="483393">
                <a:tc>
                  <a:txBody>
                    <a:bodyPr/>
                    <a:lstStyle/>
                    <a:p>
                      <a:pPr>
                        <a:spcAft>
                          <a:spcPts val="0"/>
                        </a:spcAft>
                      </a:pPr>
                      <a:r>
                        <a:rPr lang="en-GB" sz="1800">
                          <a:effectLst/>
                        </a:rPr>
                        <a:t>1972</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it-IT" sz="1800">
                          <a:effectLst/>
                        </a:rPr>
                        <a:t>Frascati National Laboratory CNEN (Italy)</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07015558"/>
                  </a:ext>
                </a:extLst>
              </a:tr>
              <a:tr h="483393">
                <a:tc>
                  <a:txBody>
                    <a:bodyPr/>
                    <a:lstStyle/>
                    <a:p>
                      <a:pPr>
                        <a:spcAft>
                          <a:spcPts val="0"/>
                        </a:spcAft>
                      </a:pPr>
                      <a:r>
                        <a:rPr lang="en-GB" sz="1800">
                          <a:effectLst/>
                        </a:rPr>
                        <a:t>1973</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800">
                          <a:effectLst/>
                        </a:rPr>
                        <a:t>Flinders University.  Adelaide (South Australia)-.</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44137113"/>
                  </a:ext>
                </a:extLst>
              </a:tr>
              <a:tr h="483393">
                <a:tc>
                  <a:txBody>
                    <a:bodyPr/>
                    <a:lstStyle/>
                    <a:p>
                      <a:pPr>
                        <a:spcAft>
                          <a:spcPts val="0"/>
                        </a:spcAft>
                      </a:pPr>
                      <a:r>
                        <a:rPr lang="en-GB" sz="1800">
                          <a:effectLst/>
                        </a:rPr>
                        <a:t>1978</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800">
                          <a:effectLst/>
                        </a:rPr>
                        <a:t>British Columbia University. Vancouver (Canada) </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96852028"/>
                  </a:ext>
                </a:extLst>
              </a:tr>
              <a:tr h="483393">
                <a:tc>
                  <a:txBody>
                    <a:bodyPr/>
                    <a:lstStyle/>
                    <a:p>
                      <a:pPr>
                        <a:spcAft>
                          <a:spcPts val="0"/>
                        </a:spcAft>
                      </a:pPr>
                      <a:r>
                        <a:rPr lang="en-GB" sz="1800">
                          <a:effectLst/>
                        </a:rPr>
                        <a:t>1978</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800">
                          <a:effectLst/>
                        </a:rPr>
                        <a:t>University of Maryland. College Park (USA)</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940743019"/>
                  </a:ext>
                </a:extLst>
              </a:tr>
              <a:tr h="483393">
                <a:tc>
                  <a:txBody>
                    <a:bodyPr/>
                    <a:lstStyle/>
                    <a:p>
                      <a:pPr>
                        <a:spcAft>
                          <a:spcPts val="0"/>
                        </a:spcAft>
                      </a:pPr>
                      <a:r>
                        <a:rPr lang="en-GB" sz="1800">
                          <a:effectLst/>
                        </a:rPr>
                        <a:t>1981</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800">
                          <a:effectLst/>
                        </a:rPr>
                        <a:t>IMAI-CNR, Montelibretti (Italy)</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36853035"/>
                  </a:ext>
                </a:extLst>
              </a:tr>
              <a:tr h="483393">
                <a:tc>
                  <a:txBody>
                    <a:bodyPr/>
                    <a:lstStyle/>
                    <a:p>
                      <a:pPr>
                        <a:spcAft>
                          <a:spcPts val="0"/>
                        </a:spcAft>
                      </a:pPr>
                      <a:r>
                        <a:rPr lang="en-GB" sz="1800">
                          <a:effectLst/>
                        </a:rPr>
                        <a:t>1983</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800">
                          <a:effectLst/>
                        </a:rPr>
                        <a:t>Université Paris Sud. Orsay (France)</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01542097"/>
                  </a:ext>
                </a:extLst>
              </a:tr>
              <a:tr h="483393">
                <a:tc>
                  <a:txBody>
                    <a:bodyPr/>
                    <a:lstStyle/>
                    <a:p>
                      <a:pPr>
                        <a:spcAft>
                          <a:spcPts val="0"/>
                        </a:spcAft>
                      </a:pPr>
                      <a:r>
                        <a:rPr lang="en-GB" sz="1800">
                          <a:effectLst/>
                        </a:rPr>
                        <a:t>1983</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800" dirty="0">
                          <a:effectLst/>
                        </a:rPr>
                        <a:t>Virginia Polytechnic Institute (USA)</a:t>
                      </a:r>
                      <a:endParaRPr lang="en-GB"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47367735"/>
                  </a:ext>
                </a:extLst>
              </a:tr>
              <a:tr h="483393">
                <a:tc>
                  <a:txBody>
                    <a:bodyPr/>
                    <a:lstStyle/>
                    <a:p>
                      <a:pPr>
                        <a:spcAft>
                          <a:spcPts val="0"/>
                        </a:spcAft>
                      </a:pPr>
                      <a:r>
                        <a:rPr lang="en-GB" sz="1800">
                          <a:effectLst/>
                        </a:rPr>
                        <a:t>1989</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800" dirty="0">
                          <a:effectLst/>
                        </a:rPr>
                        <a:t>Tsing Hua University Peking (China)</a:t>
                      </a:r>
                      <a:endParaRPr lang="en-GB"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84241809"/>
                  </a:ext>
                </a:extLst>
              </a:tr>
              <a:tr h="483393">
                <a:tc>
                  <a:txBody>
                    <a:bodyPr/>
                    <a:lstStyle/>
                    <a:p>
                      <a:pPr>
                        <a:spcAft>
                          <a:spcPts val="0"/>
                        </a:spcAft>
                      </a:pPr>
                      <a:r>
                        <a:rPr lang="en-GB" sz="1800">
                          <a:effectLst/>
                        </a:rPr>
                        <a:t>1996</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800">
                          <a:effectLst/>
                        </a:rPr>
                        <a:t>City University  Osaka (Japan)</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45724418"/>
                  </a:ext>
                </a:extLst>
              </a:tr>
              <a:tr h="483393">
                <a:tc>
                  <a:txBody>
                    <a:bodyPr/>
                    <a:lstStyle/>
                    <a:p>
                      <a:pPr>
                        <a:spcAft>
                          <a:spcPts val="0"/>
                        </a:spcAft>
                      </a:pPr>
                      <a:r>
                        <a:rPr lang="en-GB" sz="1800">
                          <a:effectLst/>
                        </a:rPr>
                        <a:t>1996</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800">
                          <a:effectLst/>
                        </a:rPr>
                        <a:t>University Science &amp; Technology Hefei (China)</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28253293"/>
                  </a:ext>
                </a:extLst>
              </a:tr>
              <a:tr h="483393">
                <a:tc>
                  <a:txBody>
                    <a:bodyPr/>
                    <a:lstStyle/>
                    <a:p>
                      <a:pPr>
                        <a:spcAft>
                          <a:spcPts val="0"/>
                        </a:spcAft>
                      </a:pPr>
                      <a:r>
                        <a:rPr lang="it-IT" sz="1800">
                          <a:effectLst/>
                        </a:rPr>
                        <a:t>1997</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it-IT" sz="1800">
                          <a:effectLst/>
                        </a:rPr>
                        <a:t>Tohoku University  Sendai (Japan)</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98375656"/>
                  </a:ext>
                </a:extLst>
              </a:tr>
              <a:tr h="483393">
                <a:tc>
                  <a:txBody>
                    <a:bodyPr/>
                    <a:lstStyle/>
                    <a:p>
                      <a:pPr>
                        <a:spcAft>
                          <a:spcPts val="0"/>
                        </a:spcAft>
                      </a:pPr>
                      <a:r>
                        <a:rPr lang="it-IT" sz="1800">
                          <a:effectLst/>
                        </a:rPr>
                        <a:t>2002</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800" dirty="0" err="1">
                          <a:effectLst/>
                        </a:rPr>
                        <a:t>Tokio</a:t>
                      </a:r>
                      <a:r>
                        <a:rPr lang="en-GB" sz="1800" dirty="0">
                          <a:effectLst/>
                        </a:rPr>
                        <a:t> University of </a:t>
                      </a:r>
                      <a:r>
                        <a:rPr lang="en-GB" sz="1800" dirty="0" err="1">
                          <a:effectLst/>
                        </a:rPr>
                        <a:t>Agricolture</a:t>
                      </a:r>
                      <a:r>
                        <a:rPr lang="en-GB" sz="1800" dirty="0">
                          <a:effectLst/>
                        </a:rPr>
                        <a:t> and Technology </a:t>
                      </a:r>
                      <a:r>
                        <a:rPr lang="en-GB" sz="1800" dirty="0" smtClean="0">
                          <a:effectLst/>
                        </a:rPr>
                        <a:t>Tokyo</a:t>
                      </a:r>
                      <a:r>
                        <a:rPr lang="en-GB" sz="1800" baseline="0" dirty="0" smtClean="0">
                          <a:effectLst/>
                        </a:rPr>
                        <a:t> </a:t>
                      </a:r>
                      <a:r>
                        <a:rPr lang="en-GB" sz="1800" dirty="0" smtClean="0">
                          <a:effectLst/>
                        </a:rPr>
                        <a:t>(Japan</a:t>
                      </a:r>
                      <a:r>
                        <a:rPr lang="en-GB" sz="1800" dirty="0">
                          <a:effectLst/>
                        </a:rPr>
                        <a:t>)</a:t>
                      </a:r>
                      <a:endParaRPr lang="en-GB"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14003467"/>
                  </a:ext>
                </a:extLst>
              </a:tr>
            </a:tbl>
          </a:graphicData>
        </a:graphic>
      </p:graphicFrame>
      <p:sp>
        <p:nvSpPr>
          <p:cNvPr id="12" name="Rectangle 3"/>
          <p:cNvSpPr>
            <a:spLocks noChangeArrowheads="1"/>
          </p:cNvSpPr>
          <p:nvPr/>
        </p:nvSpPr>
        <p:spPr bwMode="auto">
          <a:xfrm>
            <a:off x="1120775" y="13763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Titolo 1"/>
          <p:cNvSpPr>
            <a:spLocks noGrp="1"/>
          </p:cNvSpPr>
          <p:nvPr>
            <p:ph type="title"/>
          </p:nvPr>
        </p:nvSpPr>
        <p:spPr>
          <a:xfrm>
            <a:off x="381000" y="262406"/>
            <a:ext cx="11353800" cy="838200"/>
          </a:xfrm>
        </p:spPr>
        <p:txBody>
          <a:bodyPr>
            <a:normAutofit/>
          </a:bodyPr>
          <a:lstStyle/>
          <a:p>
            <a:r>
              <a:rPr lang="it-IT" sz="2400" b="1" dirty="0" err="1" smtClean="0">
                <a:latin typeface="Segoe Script" panose="030B0504020000000003" pitchFamily="66" charset="0"/>
              </a:rPr>
              <a:t>momentum</a:t>
            </a:r>
            <a:r>
              <a:rPr lang="it-IT" sz="2400" b="1" dirty="0" smtClean="0">
                <a:latin typeface="Segoe Script" panose="030B0504020000000003" pitchFamily="66" charset="0"/>
              </a:rPr>
              <a:t> </a:t>
            </a:r>
            <a:r>
              <a:rPr lang="it-IT" sz="2400" b="1" dirty="0" err="1" smtClean="0">
                <a:latin typeface="Segoe Script" panose="030B0504020000000003" pitchFamily="66" charset="0"/>
              </a:rPr>
              <a:t>spectroscopy</a:t>
            </a:r>
            <a:r>
              <a:rPr lang="it-IT" sz="2400" b="1" dirty="0" smtClean="0">
                <a:latin typeface="Segoe Script" panose="030B0504020000000003" pitchFamily="66" charset="0"/>
              </a:rPr>
              <a:t>: a </a:t>
            </a:r>
            <a:r>
              <a:rPr lang="it-IT" sz="2400" b="1" dirty="0" err="1" smtClean="0">
                <a:latin typeface="Segoe Script" panose="030B0504020000000003" pitchFamily="66" charset="0"/>
              </a:rPr>
              <a:t>vital</a:t>
            </a:r>
            <a:r>
              <a:rPr lang="it-IT" sz="2400" b="1" dirty="0" smtClean="0">
                <a:latin typeface="Segoe Script" panose="030B0504020000000003" pitchFamily="66" charset="0"/>
              </a:rPr>
              <a:t> and </a:t>
            </a:r>
            <a:r>
              <a:rPr lang="it-IT" sz="2400" b="1" dirty="0" err="1" smtClean="0">
                <a:latin typeface="Segoe Script" panose="030B0504020000000003" pitchFamily="66" charset="0"/>
              </a:rPr>
              <a:t>evolving</a:t>
            </a:r>
            <a:r>
              <a:rPr lang="it-IT" sz="2400" b="1" dirty="0" smtClean="0">
                <a:latin typeface="Segoe Script" panose="030B0504020000000003" pitchFamily="66" charset="0"/>
              </a:rPr>
              <a:t> </a:t>
            </a:r>
            <a:r>
              <a:rPr lang="it-IT" sz="2400" b="1" dirty="0" err="1" smtClean="0">
                <a:latin typeface="Segoe Script" panose="030B0504020000000003" pitchFamily="66" charset="0"/>
              </a:rPr>
              <a:t>legacy</a:t>
            </a:r>
            <a:endParaRPr lang="en-GB" sz="2400" b="1" dirty="0">
              <a:latin typeface="Segoe Script" panose="030B0504020000000003" pitchFamily="66" charset="0"/>
            </a:endParaRPr>
          </a:p>
        </p:txBody>
      </p:sp>
      <p:grpSp>
        <p:nvGrpSpPr>
          <p:cNvPr id="10" name="Gruppo 9"/>
          <p:cNvGrpSpPr/>
          <p:nvPr/>
        </p:nvGrpSpPr>
        <p:grpSpPr>
          <a:xfrm>
            <a:off x="6175022" y="1218319"/>
            <a:ext cx="5847644" cy="4821476"/>
            <a:chOff x="7620000" y="1058351"/>
            <a:chExt cx="4352925" cy="3246949"/>
          </a:xfrm>
        </p:grpSpPr>
        <p:sp>
          <p:nvSpPr>
            <p:cNvPr id="9" name="Rettangolo 8"/>
            <p:cNvSpPr/>
            <p:nvPr/>
          </p:nvSpPr>
          <p:spPr>
            <a:xfrm>
              <a:off x="7620000" y="1058351"/>
              <a:ext cx="4352925" cy="324694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Immagine 3"/>
            <p:cNvPicPr>
              <a:picLocks noChangeAspect="1"/>
            </p:cNvPicPr>
            <p:nvPr/>
          </p:nvPicPr>
          <p:blipFill>
            <a:blip r:embed="rId3"/>
            <a:stretch>
              <a:fillRect/>
            </a:stretch>
          </p:blipFill>
          <p:spPr>
            <a:xfrm>
              <a:off x="7620000" y="1376363"/>
              <a:ext cx="4231200" cy="2245233"/>
            </a:xfrm>
            <a:prstGeom prst="rect">
              <a:avLst/>
            </a:prstGeom>
          </p:spPr>
        </p:pic>
        <p:pic>
          <p:nvPicPr>
            <p:cNvPr id="5" name="Immagine 4"/>
            <p:cNvPicPr>
              <a:picLocks noChangeAspect="1"/>
            </p:cNvPicPr>
            <p:nvPr/>
          </p:nvPicPr>
          <p:blipFill>
            <a:blip r:embed="rId4"/>
            <a:stretch>
              <a:fillRect/>
            </a:stretch>
          </p:blipFill>
          <p:spPr>
            <a:xfrm>
              <a:off x="8110200" y="3552349"/>
              <a:ext cx="3250800" cy="373133"/>
            </a:xfrm>
            <a:prstGeom prst="rect">
              <a:avLst/>
            </a:prstGeom>
          </p:spPr>
        </p:pic>
        <p:pic>
          <p:nvPicPr>
            <p:cNvPr id="6" name="Immagine 5"/>
            <p:cNvPicPr>
              <a:picLocks noChangeAspect="1"/>
            </p:cNvPicPr>
            <p:nvPr/>
          </p:nvPicPr>
          <p:blipFill>
            <a:blip r:embed="rId5"/>
            <a:stretch>
              <a:fillRect/>
            </a:stretch>
          </p:blipFill>
          <p:spPr>
            <a:xfrm>
              <a:off x="8573538" y="1072477"/>
              <a:ext cx="2631600" cy="392433"/>
            </a:xfrm>
            <a:prstGeom prst="rect">
              <a:avLst/>
            </a:prstGeom>
          </p:spPr>
        </p:pic>
        <p:pic>
          <p:nvPicPr>
            <p:cNvPr id="8" name="Immagine 7"/>
            <p:cNvPicPr>
              <a:picLocks noChangeAspect="1"/>
            </p:cNvPicPr>
            <p:nvPr/>
          </p:nvPicPr>
          <p:blipFill>
            <a:blip r:embed="rId6"/>
            <a:stretch>
              <a:fillRect/>
            </a:stretch>
          </p:blipFill>
          <p:spPr>
            <a:xfrm>
              <a:off x="9193800" y="3931693"/>
              <a:ext cx="2657400" cy="360267"/>
            </a:xfrm>
            <a:prstGeom prst="rect">
              <a:avLst/>
            </a:prstGeom>
          </p:spPr>
        </p:pic>
      </p:grpSp>
      <p:sp>
        <p:nvSpPr>
          <p:cNvPr id="13" name="CasellaDiTesto 12"/>
          <p:cNvSpPr txBox="1"/>
          <p:nvPr/>
        </p:nvSpPr>
        <p:spPr>
          <a:xfrm>
            <a:off x="7784624" y="6165584"/>
            <a:ext cx="3993245" cy="584775"/>
          </a:xfrm>
          <a:prstGeom prst="rect">
            <a:avLst/>
          </a:prstGeom>
          <a:noFill/>
        </p:spPr>
        <p:txBody>
          <a:bodyPr wrap="square" rtlCol="0">
            <a:spAutoFit/>
          </a:bodyPr>
          <a:lstStyle/>
          <a:p>
            <a:r>
              <a:rPr lang="en-GB" sz="1600" b="1" dirty="0"/>
              <a:t>SYMPOSIUM FOR UGO’s 90 </a:t>
            </a:r>
            <a:r>
              <a:rPr lang="en-GB" sz="1600" b="1" dirty="0" smtClean="0"/>
              <a:t>YEARS    </a:t>
            </a:r>
          </a:p>
          <a:p>
            <a:r>
              <a:rPr lang="en-GB" sz="1600" b="1" dirty="0" smtClean="0"/>
              <a:t> </a:t>
            </a:r>
            <a:r>
              <a:rPr lang="en-GB" sz="1600" dirty="0" smtClean="0"/>
              <a:t>CERN </a:t>
            </a:r>
            <a:r>
              <a:rPr lang="en-GB" sz="1600" dirty="0"/>
              <a:t>Council Chamber, Friday 4 April 2025</a:t>
            </a:r>
            <a:endParaRPr lang="en-US" sz="1600" dirty="0">
              <a:solidFill>
                <a:prstClr val="black"/>
              </a:solidFill>
              <a:latin typeface="Times New Roman" pitchFamily="18" charset="0"/>
            </a:endParaRPr>
          </a:p>
        </p:txBody>
      </p:sp>
    </p:spTree>
    <p:extLst>
      <p:ext uri="{BB962C8B-B14F-4D97-AF65-F5344CB8AC3E}">
        <p14:creationId xmlns:p14="http://schemas.microsoft.com/office/powerpoint/2010/main" val="1220051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testo 5"/>
          <p:cNvSpPr>
            <a:spLocks noGrp="1"/>
          </p:cNvSpPr>
          <p:nvPr>
            <p:ph type="body" idx="1"/>
          </p:nvPr>
        </p:nvSpPr>
        <p:spPr/>
        <p:txBody>
          <a:bodyPr/>
          <a:lstStyle/>
          <a:p>
            <a:r>
              <a:rPr lang="it-IT" dirty="0" smtClean="0"/>
              <a:t>      </a:t>
            </a:r>
            <a:endParaRPr lang="en-US" dirty="0"/>
          </a:p>
        </p:txBody>
      </p:sp>
      <p:sp>
        <p:nvSpPr>
          <p:cNvPr id="2" name="Titolo 1"/>
          <p:cNvSpPr>
            <a:spLocks noGrp="1"/>
          </p:cNvSpPr>
          <p:nvPr>
            <p:ph type="title"/>
          </p:nvPr>
        </p:nvSpPr>
        <p:spPr>
          <a:xfrm>
            <a:off x="1614365" y="1344309"/>
            <a:ext cx="9064869" cy="1184825"/>
          </a:xfrm>
        </p:spPr>
        <p:txBody>
          <a:bodyPr>
            <a:normAutofit fontScale="90000"/>
          </a:bodyPr>
          <a:lstStyle/>
          <a:p>
            <a:pPr algn="l"/>
            <a:r>
              <a:rPr lang="en-GB" dirty="0"/>
              <a:t>for the fertile fields of research you have ploughed</a:t>
            </a:r>
            <a:endParaRPr lang="en-US" dirty="0"/>
          </a:p>
        </p:txBody>
      </p:sp>
      <p:sp>
        <p:nvSpPr>
          <p:cNvPr id="7" name="Rettangolo 6"/>
          <p:cNvSpPr/>
          <p:nvPr/>
        </p:nvSpPr>
        <p:spPr>
          <a:xfrm>
            <a:off x="1686261" y="3307656"/>
            <a:ext cx="5801588"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sz="5400" b="1" i="0" u="none" strike="noStrike" kern="1200" cap="none" spc="0" normalizeH="0" baseline="0" noProof="0" dirty="0" err="1">
                <a:ln w="11430"/>
                <a:gradFill>
                  <a:gsLst>
                    <a:gs pos="0">
                      <a:srgbClr val="C17529">
                        <a:tint val="90000"/>
                        <a:satMod val="120000"/>
                      </a:srgbClr>
                    </a:gs>
                    <a:gs pos="25000">
                      <a:srgbClr val="C17529">
                        <a:tint val="93000"/>
                        <a:satMod val="120000"/>
                      </a:srgbClr>
                    </a:gs>
                    <a:gs pos="50000">
                      <a:srgbClr val="C17529">
                        <a:shade val="89000"/>
                        <a:satMod val="110000"/>
                      </a:srgbClr>
                    </a:gs>
                    <a:gs pos="75000">
                      <a:srgbClr val="C17529">
                        <a:tint val="93000"/>
                        <a:satMod val="120000"/>
                      </a:srgbClr>
                    </a:gs>
                    <a:gs pos="100000">
                      <a:srgbClr val="C17529">
                        <a:tint val="90000"/>
                        <a:satMod val="120000"/>
                      </a:srgbClr>
                    </a:gs>
                  </a:gsLst>
                  <a:lin ang="5400000"/>
                </a:gradFill>
                <a:effectLst>
                  <a:outerShdw blurRad="80000" dist="40000" dir="5040000" algn="tl">
                    <a:srgbClr val="000000">
                      <a:alpha val="30000"/>
                    </a:srgbClr>
                  </a:outerShdw>
                </a:effectLst>
                <a:uLnTx/>
                <a:uFillTx/>
                <a:latin typeface="Arial" charset="0"/>
                <a:ea typeface="+mn-ea"/>
                <a:cs typeface="+mn-cs"/>
              </a:rPr>
              <a:t>Thank</a:t>
            </a:r>
            <a:r>
              <a:rPr kumimoji="0" lang="it-IT" sz="5400" b="1" i="0" u="none" strike="noStrike" kern="1200" cap="none" spc="0" normalizeH="0" baseline="0" noProof="0" dirty="0">
                <a:ln w="11430"/>
                <a:gradFill>
                  <a:gsLst>
                    <a:gs pos="0">
                      <a:srgbClr val="C17529">
                        <a:tint val="90000"/>
                        <a:satMod val="120000"/>
                      </a:srgbClr>
                    </a:gs>
                    <a:gs pos="25000">
                      <a:srgbClr val="C17529">
                        <a:tint val="93000"/>
                        <a:satMod val="120000"/>
                      </a:srgbClr>
                    </a:gs>
                    <a:gs pos="50000">
                      <a:srgbClr val="C17529">
                        <a:shade val="89000"/>
                        <a:satMod val="110000"/>
                      </a:srgbClr>
                    </a:gs>
                    <a:gs pos="75000">
                      <a:srgbClr val="C17529">
                        <a:tint val="93000"/>
                        <a:satMod val="120000"/>
                      </a:srgbClr>
                    </a:gs>
                    <a:gs pos="100000">
                      <a:srgbClr val="C17529">
                        <a:tint val="90000"/>
                        <a:satMod val="120000"/>
                      </a:srgbClr>
                    </a:gs>
                  </a:gsLst>
                  <a:lin ang="5400000"/>
                </a:gradFill>
                <a:effectLst>
                  <a:outerShdw blurRad="80000" dist="40000" dir="5040000" algn="tl">
                    <a:srgbClr val="000000">
                      <a:alpha val="30000"/>
                    </a:srgbClr>
                  </a:outerShdw>
                </a:effectLst>
                <a:uLnTx/>
                <a:uFillTx/>
                <a:latin typeface="Arial" charset="0"/>
                <a:ea typeface="+mn-ea"/>
                <a:cs typeface="+mn-cs"/>
              </a:rPr>
              <a:t> </a:t>
            </a:r>
            <a:r>
              <a:rPr kumimoji="0" lang="it-IT" sz="5400" b="1" i="0" u="none" strike="noStrike" kern="1200" cap="none" spc="0" normalizeH="0" baseline="0" noProof="0" dirty="0" err="1">
                <a:ln w="11430"/>
                <a:gradFill>
                  <a:gsLst>
                    <a:gs pos="0">
                      <a:srgbClr val="C17529">
                        <a:tint val="90000"/>
                        <a:satMod val="120000"/>
                      </a:srgbClr>
                    </a:gs>
                    <a:gs pos="25000">
                      <a:srgbClr val="C17529">
                        <a:tint val="93000"/>
                        <a:satMod val="120000"/>
                      </a:srgbClr>
                    </a:gs>
                    <a:gs pos="50000">
                      <a:srgbClr val="C17529">
                        <a:shade val="89000"/>
                        <a:satMod val="110000"/>
                      </a:srgbClr>
                    </a:gs>
                    <a:gs pos="75000">
                      <a:srgbClr val="C17529">
                        <a:tint val="93000"/>
                        <a:satMod val="120000"/>
                      </a:srgbClr>
                    </a:gs>
                    <a:gs pos="100000">
                      <a:srgbClr val="C17529">
                        <a:tint val="90000"/>
                        <a:satMod val="120000"/>
                      </a:srgbClr>
                    </a:gs>
                  </a:gsLst>
                  <a:lin ang="5400000"/>
                </a:gradFill>
                <a:effectLst>
                  <a:outerShdw blurRad="80000" dist="40000" dir="5040000" algn="tl">
                    <a:srgbClr val="000000">
                      <a:alpha val="30000"/>
                    </a:srgbClr>
                  </a:outerShdw>
                </a:effectLst>
                <a:uLnTx/>
                <a:uFillTx/>
                <a:latin typeface="Arial" charset="0"/>
                <a:ea typeface="+mn-ea"/>
                <a:cs typeface="+mn-cs"/>
              </a:rPr>
              <a:t>you</a:t>
            </a:r>
            <a:r>
              <a:rPr kumimoji="0" lang="it-IT" sz="5400" b="1" i="0" u="none" strike="noStrike" kern="1200" cap="none" spc="0" normalizeH="0" baseline="0" noProof="0" dirty="0">
                <a:ln w="11430"/>
                <a:gradFill>
                  <a:gsLst>
                    <a:gs pos="0">
                      <a:srgbClr val="C17529">
                        <a:tint val="90000"/>
                        <a:satMod val="120000"/>
                      </a:srgbClr>
                    </a:gs>
                    <a:gs pos="25000">
                      <a:srgbClr val="C17529">
                        <a:tint val="93000"/>
                        <a:satMod val="120000"/>
                      </a:srgbClr>
                    </a:gs>
                    <a:gs pos="50000">
                      <a:srgbClr val="C17529">
                        <a:shade val="89000"/>
                        <a:satMod val="110000"/>
                      </a:srgbClr>
                    </a:gs>
                    <a:gs pos="75000">
                      <a:srgbClr val="C17529">
                        <a:tint val="93000"/>
                        <a:satMod val="120000"/>
                      </a:srgbClr>
                    </a:gs>
                    <a:gs pos="100000">
                      <a:srgbClr val="C17529">
                        <a:tint val="90000"/>
                        <a:satMod val="120000"/>
                      </a:srgbClr>
                    </a:gs>
                  </a:gsLst>
                  <a:lin ang="5400000"/>
                </a:gradFill>
                <a:effectLst>
                  <a:outerShdw blurRad="80000" dist="40000" dir="5040000" algn="tl">
                    <a:srgbClr val="000000">
                      <a:alpha val="30000"/>
                    </a:srgbClr>
                  </a:outerShdw>
                </a:effectLst>
                <a:uLnTx/>
                <a:uFillTx/>
                <a:latin typeface="Arial" charset="0"/>
                <a:ea typeface="+mn-ea"/>
                <a:cs typeface="+mn-cs"/>
              </a:rPr>
              <a:t> </a:t>
            </a:r>
            <a:r>
              <a:rPr kumimoji="0" lang="it-IT" sz="5400" b="1" i="0" u="none" strike="noStrike" kern="1200" cap="none" spc="0" normalizeH="0" baseline="0" noProof="0" dirty="0" smtClean="0">
                <a:ln w="11430"/>
                <a:gradFill>
                  <a:gsLst>
                    <a:gs pos="0">
                      <a:srgbClr val="C17529">
                        <a:tint val="90000"/>
                        <a:satMod val="120000"/>
                      </a:srgbClr>
                    </a:gs>
                    <a:gs pos="25000">
                      <a:srgbClr val="C17529">
                        <a:tint val="93000"/>
                        <a:satMod val="120000"/>
                      </a:srgbClr>
                    </a:gs>
                    <a:gs pos="50000">
                      <a:srgbClr val="C17529">
                        <a:shade val="89000"/>
                        <a:satMod val="110000"/>
                      </a:srgbClr>
                    </a:gs>
                    <a:gs pos="75000">
                      <a:srgbClr val="C17529">
                        <a:tint val="93000"/>
                        <a:satMod val="120000"/>
                      </a:srgbClr>
                    </a:gs>
                    <a:gs pos="100000">
                      <a:srgbClr val="C17529">
                        <a:tint val="90000"/>
                        <a:satMod val="120000"/>
                      </a:srgbClr>
                    </a:gs>
                  </a:gsLst>
                  <a:lin ang="5400000"/>
                </a:gradFill>
                <a:effectLst>
                  <a:outerShdw blurRad="80000" dist="40000" dir="5040000" algn="tl">
                    <a:srgbClr val="000000">
                      <a:alpha val="30000"/>
                    </a:srgbClr>
                  </a:outerShdw>
                </a:effectLst>
                <a:uLnTx/>
                <a:uFillTx/>
                <a:latin typeface="Arial" charset="0"/>
                <a:ea typeface="+mn-ea"/>
                <a:cs typeface="+mn-cs"/>
              </a:rPr>
              <a:t>Ugo </a:t>
            </a:r>
            <a:r>
              <a:rPr kumimoji="0" lang="it-IT" sz="5400" b="1" i="0" u="none" strike="noStrike" kern="1200" cap="none" spc="0" normalizeH="0" baseline="0" noProof="0" dirty="0">
                <a:ln w="11430"/>
                <a:gradFill>
                  <a:gsLst>
                    <a:gs pos="0">
                      <a:srgbClr val="C17529">
                        <a:tint val="90000"/>
                        <a:satMod val="120000"/>
                      </a:srgbClr>
                    </a:gs>
                    <a:gs pos="25000">
                      <a:srgbClr val="C17529">
                        <a:tint val="93000"/>
                        <a:satMod val="120000"/>
                      </a:srgbClr>
                    </a:gs>
                    <a:gs pos="50000">
                      <a:srgbClr val="C17529">
                        <a:shade val="89000"/>
                        <a:satMod val="110000"/>
                      </a:srgbClr>
                    </a:gs>
                    <a:gs pos="75000">
                      <a:srgbClr val="C17529">
                        <a:tint val="93000"/>
                        <a:satMod val="120000"/>
                      </a:srgbClr>
                    </a:gs>
                    <a:gs pos="100000">
                      <a:srgbClr val="C17529">
                        <a:tint val="90000"/>
                        <a:satMod val="120000"/>
                      </a:srgbClr>
                    </a:gs>
                  </a:gsLst>
                  <a:lin ang="5400000"/>
                </a:gradFill>
                <a:effectLst>
                  <a:outerShdw blurRad="80000" dist="40000" dir="5040000" algn="tl">
                    <a:srgbClr val="000000">
                      <a:alpha val="30000"/>
                    </a:srgbClr>
                  </a:outerShdw>
                </a:effectLst>
                <a:uLnTx/>
                <a:uFillTx/>
                <a:latin typeface="Arial" charset="0"/>
                <a:ea typeface="+mn-ea"/>
                <a:cs typeface="+mn-cs"/>
              </a:rPr>
              <a:t>! </a:t>
            </a:r>
          </a:p>
        </p:txBody>
      </p:sp>
      <p:sp>
        <p:nvSpPr>
          <p:cNvPr id="3" name="CasellaDiTesto 2"/>
          <p:cNvSpPr txBox="1"/>
          <p:nvPr/>
        </p:nvSpPr>
        <p:spPr>
          <a:xfrm>
            <a:off x="3575721" y="2074958"/>
            <a:ext cx="65" cy="892552"/>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4000" b="0" i="0" u="none" strike="noStrike" kern="1200" cap="none" spc="0" normalizeH="0" baseline="0" noProof="0" dirty="0">
              <a:ln>
                <a:noFill/>
              </a:ln>
              <a:solidFill>
                <a:prstClr val="white"/>
              </a:solidFill>
              <a:effectLst/>
              <a:uLnTx/>
              <a:uFillTx/>
              <a:latin typeface="Franklin Gothic Book"/>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Franklin Gothic Book"/>
              <a:ea typeface="+mn-ea"/>
              <a:cs typeface="+mn-cs"/>
            </a:endParaRPr>
          </a:p>
        </p:txBody>
      </p:sp>
      <p:pic>
        <p:nvPicPr>
          <p:cNvPr id="13" name="Picture 4" descr="http://uwa.uniroma3.it/site/downloads/logo.jpg"/>
          <p:cNvPicPr>
            <a:picLocks noChangeAspect="1" noChangeArrowheads="1"/>
          </p:cNvPicPr>
          <p:nvPr/>
        </p:nvPicPr>
        <p:blipFill>
          <a:blip r:embed="rId4"/>
          <a:srcRect/>
          <a:stretch>
            <a:fillRect/>
          </a:stretch>
        </p:blipFill>
        <p:spPr bwMode="auto">
          <a:xfrm>
            <a:off x="3242055" y="5596998"/>
            <a:ext cx="1598241" cy="880003"/>
          </a:xfrm>
          <a:prstGeom prst="rect">
            <a:avLst/>
          </a:prstGeom>
          <a:noFill/>
          <a:ln w="44450">
            <a:solidFill>
              <a:schemeClr val="accent1">
                <a:shade val="50000"/>
              </a:schemeClr>
            </a:solidFill>
            <a:miter lim="800000"/>
            <a:headEnd/>
            <a:tailEnd/>
          </a:ln>
          <a:scene3d>
            <a:camera prst="orthographicFront"/>
            <a:lightRig rig="threePt" dir="t"/>
          </a:scene3d>
          <a:sp3d>
            <a:bevelT h="6350" prst="relaxedInset"/>
          </a:sp3d>
        </p:spPr>
      </p:pic>
      <p:pic>
        <p:nvPicPr>
          <p:cNvPr id="14" name="Immagin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8000" y="5585189"/>
            <a:ext cx="1688429" cy="882430"/>
          </a:xfrm>
          <a:prstGeom prst="rect">
            <a:avLst/>
          </a:prstGeom>
          <a:ln w="44450">
            <a:solidFill>
              <a:schemeClr val="accent1">
                <a:shade val="50000"/>
              </a:schemeClr>
            </a:solidFill>
          </a:ln>
          <a:scene3d>
            <a:camera prst="orthographicFront"/>
            <a:lightRig rig="threePt" dir="t"/>
          </a:scene3d>
          <a:sp3d>
            <a:bevelT h="6350" prst="relaxedInset"/>
          </a:sp3d>
        </p:spPr>
      </p:pic>
      <p:sp>
        <p:nvSpPr>
          <p:cNvPr id="5" name="Segnaposto piè di pagina 4"/>
          <p:cNvSpPr>
            <a:spLocks noGrp="1"/>
          </p:cNvSpPr>
          <p:nvPr>
            <p:ph type="ftr" sz="quarter" idx="11"/>
          </p:nvPr>
        </p:nvSpPr>
        <p:spPr>
          <a:xfrm>
            <a:off x="6744072" y="204941"/>
            <a:ext cx="2265040" cy="76051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F0A22E">
                    <a:shade val="75000"/>
                  </a:srgbClr>
                </a:solidFill>
                <a:effectLst/>
                <a:uLnTx/>
                <a:uFillTx/>
                <a:latin typeface="Franklin Gothic Book"/>
                <a:ea typeface="+mn-ea"/>
                <a:cs typeface="+mn-cs"/>
              </a:rPr>
              <a:t>.</a:t>
            </a:r>
            <a:endParaRPr kumimoji="0" lang="en-US" sz="1200" b="0" i="0" u="none" strike="noStrike" kern="1200" cap="none" spc="0" normalizeH="0" baseline="0" noProof="0" dirty="0">
              <a:ln>
                <a:noFill/>
              </a:ln>
              <a:solidFill>
                <a:srgbClr val="F0A22E">
                  <a:shade val="75000"/>
                </a:srgbClr>
              </a:solidFill>
              <a:effectLst/>
              <a:uLnTx/>
              <a:uFillTx/>
              <a:latin typeface="Franklin Gothic Book"/>
              <a:ea typeface="+mn-ea"/>
              <a:cs typeface="+mn-cs"/>
            </a:endParaRPr>
          </a:p>
        </p:txBody>
      </p:sp>
      <p:sp>
        <p:nvSpPr>
          <p:cNvPr id="16" name="Segnaposto numero diapositiva 1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A2DADEF-6257-4992-8F95-8ED6AB91EF44}" type="slidenum">
              <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pic>
        <p:nvPicPr>
          <p:cNvPr id="8" name="Immagine 7"/>
          <p:cNvPicPr>
            <a:picLocks noChangeAspect="1"/>
          </p:cNvPicPr>
          <p:nvPr/>
        </p:nvPicPr>
        <p:blipFill>
          <a:blip r:embed="rId6"/>
          <a:stretch>
            <a:fillRect/>
          </a:stretch>
        </p:blipFill>
        <p:spPr>
          <a:xfrm>
            <a:off x="7584564" y="2601044"/>
            <a:ext cx="3067721" cy="2336554"/>
          </a:xfrm>
          <a:prstGeom prst="rect">
            <a:avLst/>
          </a:prstGeom>
          <a:ln w="38100" cmpd="dbl">
            <a:solidFill>
              <a:schemeClr val="accent1"/>
            </a:solidFill>
          </a:ln>
        </p:spPr>
      </p:pic>
    </p:spTree>
    <p:custDataLst>
      <p:tags r:id="rId1"/>
    </p:custDataLst>
    <p:extLst>
      <p:ext uri="{BB962C8B-B14F-4D97-AF65-F5344CB8AC3E}">
        <p14:creationId xmlns:p14="http://schemas.microsoft.com/office/powerpoint/2010/main" val="3931810732"/>
      </p:ext>
    </p:extLst>
  </p:cSld>
  <p:clrMapOvr>
    <a:masterClrMapping/>
  </p:clrMapOvr>
  <mc:AlternateContent xmlns:mc="http://schemas.openxmlformats.org/markup-compatibility/2006" xmlns:p14="http://schemas.microsoft.com/office/powerpoint/2010/main">
    <mc:Choice Requires="p14">
      <p:transition p14:dur="0" advTm="56505"/>
    </mc:Choice>
    <mc:Fallback xmlns="">
      <p:transition advTm="5650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par>
                                <p:cTn id="12" presetID="16" presetClass="entr" presetSubtype="21"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barn(inVertical)">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28799" y="188640"/>
            <a:ext cx="8856617" cy="838200"/>
          </a:xfrm>
        </p:spPr>
        <p:txBody>
          <a:bodyPr>
            <a:normAutofit/>
          </a:bodyPr>
          <a:lstStyle/>
          <a:p>
            <a:r>
              <a:rPr lang="en-US" b="1" dirty="0" smtClean="0">
                <a:latin typeface="Segoe Script" panose="030B0504020000000003" pitchFamily="66" charset="0"/>
              </a:rPr>
              <a:t>When I met Ugo              </a:t>
            </a:r>
            <a:r>
              <a:rPr lang="en-US" sz="3200" b="1" dirty="0" smtClean="0">
                <a:latin typeface="Segoe Script" panose="030B0504020000000003" pitchFamily="66" charset="0"/>
              </a:rPr>
              <a:t>1969</a:t>
            </a:r>
            <a:endParaRPr lang="en-US" sz="3200" b="1" dirty="0">
              <a:latin typeface="Segoe Script" panose="030B0504020000000003" pitchFamily="66" charset="0"/>
            </a:endParaRPr>
          </a:p>
        </p:txBody>
      </p:sp>
      <p:sp>
        <p:nvSpPr>
          <p:cNvPr id="4" name="CasellaDiTesto 3"/>
          <p:cNvSpPr txBox="1"/>
          <p:nvPr/>
        </p:nvSpPr>
        <p:spPr>
          <a:xfrm>
            <a:off x="1685066" y="6366574"/>
            <a:ext cx="7221867" cy="338554"/>
          </a:xfrm>
          <a:prstGeom prst="rect">
            <a:avLst/>
          </a:prstGeom>
          <a:noFill/>
        </p:spPr>
        <p:txBody>
          <a:bodyPr wrap="square" rtlCol="0">
            <a:spAutoFit/>
          </a:bodyPr>
          <a:lstStyle/>
          <a:p>
            <a:r>
              <a:rPr lang="en-GB" sz="1600" b="1" dirty="0"/>
              <a:t>SYMPOSIUM FOR UGO’s 90 </a:t>
            </a:r>
            <a:r>
              <a:rPr lang="en-GB" sz="1600" b="1" dirty="0" smtClean="0"/>
              <a:t>YEARS     </a:t>
            </a:r>
            <a:r>
              <a:rPr lang="en-GB" sz="1600" dirty="0" smtClean="0"/>
              <a:t>CERN </a:t>
            </a:r>
            <a:r>
              <a:rPr lang="en-GB" sz="1600" dirty="0"/>
              <a:t>Council Chamber, Friday 4 April 2025</a:t>
            </a:r>
            <a:endParaRPr lang="en-US" sz="1600" dirty="0">
              <a:solidFill>
                <a:prstClr val="black"/>
              </a:solidFill>
              <a:latin typeface="Times New Roman" pitchFamily="18" charset="0"/>
            </a:endParaRPr>
          </a:p>
        </p:txBody>
      </p:sp>
      <p:pic>
        <p:nvPicPr>
          <p:cNvPr id="7" name="Immagin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51772" y="1384695"/>
            <a:ext cx="6688456" cy="4624024"/>
          </a:xfrm>
          <a:prstGeom prst="rect">
            <a:avLst/>
          </a:prstGeom>
          <a:noFill/>
        </p:spPr>
      </p:pic>
      <p:pic>
        <p:nvPicPr>
          <p:cNvPr id="6" name="Immagine 5"/>
          <p:cNvPicPr>
            <a:picLocks noChangeAspect="1"/>
          </p:cNvPicPr>
          <p:nvPr/>
        </p:nvPicPr>
        <p:blipFill>
          <a:blip r:embed="rId4"/>
          <a:stretch>
            <a:fillRect/>
          </a:stretch>
        </p:blipFill>
        <p:spPr>
          <a:xfrm>
            <a:off x="869521" y="1187306"/>
            <a:ext cx="3262058" cy="3225405"/>
          </a:xfrm>
          <a:prstGeom prst="rect">
            <a:avLst/>
          </a:prstGeom>
        </p:spPr>
      </p:pic>
      <p:pic>
        <p:nvPicPr>
          <p:cNvPr id="10" name="Immagine 9"/>
          <p:cNvPicPr>
            <a:picLocks noChangeAspect="1"/>
          </p:cNvPicPr>
          <p:nvPr/>
        </p:nvPicPr>
        <p:blipFill>
          <a:blip r:embed="rId5"/>
          <a:stretch>
            <a:fillRect/>
          </a:stretch>
        </p:blipFill>
        <p:spPr>
          <a:xfrm>
            <a:off x="8587946" y="2997397"/>
            <a:ext cx="3214653" cy="3208711"/>
          </a:xfrm>
          <a:prstGeom prst="rect">
            <a:avLst/>
          </a:prstGeom>
        </p:spPr>
      </p:pic>
    </p:spTree>
    <p:extLst>
      <p:ext uri="{BB962C8B-B14F-4D97-AF65-F5344CB8AC3E}">
        <p14:creationId xmlns:p14="http://schemas.microsoft.com/office/powerpoint/2010/main" val="4106461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inVertical)">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071664" y="1170953"/>
            <a:ext cx="5904656" cy="5572104"/>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olo 1"/>
          <p:cNvSpPr>
            <a:spLocks noGrp="1"/>
          </p:cNvSpPr>
          <p:nvPr>
            <p:ph type="title"/>
          </p:nvPr>
        </p:nvSpPr>
        <p:spPr>
          <a:xfrm>
            <a:off x="654908" y="160868"/>
            <a:ext cx="10908442" cy="838200"/>
          </a:xfrm>
        </p:spPr>
        <p:txBody>
          <a:bodyPr>
            <a:noAutofit/>
          </a:bodyPr>
          <a:lstStyle/>
          <a:p>
            <a:r>
              <a:rPr lang="en-GB" sz="2800" b="1" dirty="0">
                <a:latin typeface="Segoe Script" panose="030B0504020000000003" pitchFamily="66" charset="0"/>
              </a:rPr>
              <a:t>unified view of </a:t>
            </a:r>
            <a:r>
              <a:rPr lang="en-GB" sz="2800" b="1" dirty="0" smtClean="0">
                <a:latin typeface="Segoe Script" panose="030B0504020000000003" pitchFamily="66" charset="0"/>
              </a:rPr>
              <a:t>electron-matter interaction </a:t>
            </a:r>
            <a:endParaRPr lang="it-IT" sz="2800" b="1" dirty="0">
              <a:latin typeface="Segoe Script" panose="030B0504020000000003" pitchFamily="66" charset="0"/>
            </a:endParaRPr>
          </a:p>
        </p:txBody>
      </p:sp>
      <p:sp>
        <p:nvSpPr>
          <p:cNvPr id="4" name="Fumetto 2 3"/>
          <p:cNvSpPr/>
          <p:nvPr/>
        </p:nvSpPr>
        <p:spPr>
          <a:xfrm>
            <a:off x="7525227" y="1429633"/>
            <a:ext cx="955875" cy="534108"/>
          </a:xfrm>
          <a:prstGeom prst="wedgeRoundRectCallout">
            <a:avLst>
              <a:gd name="adj1" fmla="val 209"/>
              <a:gd name="adj2" fmla="val 14535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white"/>
                </a:solidFill>
                <a:effectLst/>
                <a:uLnTx/>
                <a:uFillTx/>
                <a:latin typeface="Franklin Gothic Book"/>
                <a:ea typeface="+mn-ea"/>
                <a:cs typeface="+mn-cs"/>
              </a:rPr>
              <a:t>Nuclei</a:t>
            </a:r>
          </a:p>
        </p:txBody>
      </p:sp>
      <p:sp>
        <p:nvSpPr>
          <p:cNvPr id="5" name="Fumetto 2 4"/>
          <p:cNvSpPr/>
          <p:nvPr/>
        </p:nvSpPr>
        <p:spPr>
          <a:xfrm>
            <a:off x="4892366" y="1353393"/>
            <a:ext cx="926156" cy="524702"/>
          </a:xfrm>
          <a:prstGeom prst="wedgeRoundRectCallout">
            <a:avLst>
              <a:gd name="adj1" fmla="val -51064"/>
              <a:gd name="adj2" fmla="val 24509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err="1">
                <a:ln>
                  <a:noFill/>
                </a:ln>
                <a:solidFill>
                  <a:prstClr val="white"/>
                </a:solidFill>
                <a:effectLst/>
                <a:uLnTx/>
                <a:uFillTx/>
                <a:latin typeface="Franklin Gothic Book"/>
                <a:ea typeface="+mn-ea"/>
                <a:cs typeface="+mn-cs"/>
              </a:rPr>
              <a:t>Atoms</a:t>
            </a:r>
            <a:endParaRPr kumimoji="0" lang="it-IT" sz="1800" b="0" i="0" u="none" strike="noStrike" kern="1200" cap="none" spc="0" normalizeH="0" baseline="0" noProof="0" dirty="0">
              <a:ln>
                <a:noFill/>
              </a:ln>
              <a:solidFill>
                <a:prstClr val="white"/>
              </a:solidFill>
              <a:effectLst/>
              <a:uLnTx/>
              <a:uFillTx/>
              <a:latin typeface="Franklin Gothic Book"/>
              <a:ea typeface="+mn-ea"/>
              <a:cs typeface="+mn-cs"/>
            </a:endParaRPr>
          </a:p>
        </p:txBody>
      </p:sp>
      <p:sp>
        <p:nvSpPr>
          <p:cNvPr id="6" name="Fumetto 2 5"/>
          <p:cNvSpPr/>
          <p:nvPr/>
        </p:nvSpPr>
        <p:spPr>
          <a:xfrm>
            <a:off x="4458754" y="4293096"/>
            <a:ext cx="1359768" cy="612648"/>
          </a:xfrm>
          <a:prstGeom prst="wedgeRoundRectCallout">
            <a:avLst>
              <a:gd name="adj1" fmla="val -22934"/>
              <a:gd name="adj2" fmla="val 15111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err="1">
                <a:ln>
                  <a:noFill/>
                </a:ln>
                <a:solidFill>
                  <a:prstClr val="white"/>
                </a:solidFill>
                <a:effectLst/>
                <a:uLnTx/>
                <a:uFillTx/>
                <a:latin typeface="Franklin Gothic Book"/>
                <a:ea typeface="+mn-ea"/>
                <a:cs typeface="+mn-cs"/>
              </a:rPr>
              <a:t>Nucleons</a:t>
            </a:r>
            <a:endParaRPr kumimoji="0" lang="it-IT" sz="1800" b="0" i="0" u="none" strike="noStrike" kern="1200" cap="none" spc="0" normalizeH="0" baseline="0" noProof="0" dirty="0">
              <a:ln>
                <a:noFill/>
              </a:ln>
              <a:solidFill>
                <a:prstClr val="white"/>
              </a:solidFill>
              <a:effectLst/>
              <a:uLnTx/>
              <a:uFillTx/>
              <a:latin typeface="Franklin Gothic Book"/>
              <a:ea typeface="+mn-ea"/>
              <a:cs typeface="+mn-cs"/>
            </a:endParaRPr>
          </a:p>
        </p:txBody>
      </p:sp>
      <p:sp>
        <p:nvSpPr>
          <p:cNvPr id="9" name="CasellaDiTesto 8"/>
          <p:cNvSpPr txBox="1"/>
          <p:nvPr/>
        </p:nvSpPr>
        <p:spPr>
          <a:xfrm>
            <a:off x="9264352" y="4077073"/>
            <a:ext cx="1368152" cy="190821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err="1">
                <a:ln>
                  <a:noFill/>
                </a:ln>
                <a:solidFill>
                  <a:prstClr val="black"/>
                </a:solidFill>
                <a:effectLst/>
                <a:uLnTx/>
                <a:uFillTx/>
                <a:latin typeface="Comic Sans MS" pitchFamily="66" charset="0"/>
                <a:ea typeface="+mn-ea"/>
                <a:cs typeface="+mn-cs"/>
              </a:rPr>
              <a:t>Courtesy</a:t>
            </a:r>
            <a:endParaRPr kumimoji="0" lang="it-IT" sz="1800" b="0" i="0" u="none" strike="noStrike" kern="1200" cap="none" spc="0" normalizeH="0" baseline="0" noProof="0" dirty="0">
              <a:ln>
                <a:noFill/>
              </a:ln>
              <a:solidFill>
                <a:prstClr val="black"/>
              </a:solidFill>
              <a:effectLst/>
              <a:uLnTx/>
              <a:uFillTx/>
              <a:latin typeface="Comic Sans MS" pitchFamily="66"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omic Sans MS" pitchFamily="66" charset="0"/>
                <a:ea typeface="+mn-ea"/>
                <a:cs typeface="+mn-cs"/>
              </a:rPr>
              <a:t>Of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omic Sans MS" pitchFamily="66" charset="0"/>
                <a:ea typeface="+mn-ea"/>
                <a:cs typeface="+mn-cs"/>
              </a:rPr>
              <a:t>Ugo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err="1">
                <a:ln>
                  <a:noFill/>
                </a:ln>
                <a:solidFill>
                  <a:prstClr val="black"/>
                </a:solidFill>
                <a:effectLst/>
                <a:uLnTx/>
                <a:uFillTx/>
                <a:latin typeface="Comic Sans MS" pitchFamily="66" charset="0"/>
                <a:ea typeface="+mn-ea"/>
                <a:cs typeface="+mn-cs"/>
              </a:rPr>
              <a:t>Amaldi</a:t>
            </a:r>
            <a:endParaRPr kumimoji="0" lang="it-IT" sz="1800" b="0" i="0" u="none" strike="noStrike" kern="1200" cap="none" spc="0" normalizeH="0" baseline="0" noProof="0" dirty="0">
              <a:ln>
                <a:noFill/>
              </a:ln>
              <a:solidFill>
                <a:prstClr val="black"/>
              </a:solidFill>
              <a:effectLst/>
              <a:uLnTx/>
              <a:uFillTx/>
              <a:latin typeface="Comic Sans MS" pitchFamily="66"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omic Sans MS" pitchFamily="66"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0" dirty="0">
                <a:ln>
                  <a:noFill/>
                </a:ln>
                <a:solidFill>
                  <a:prstClr val="black"/>
                </a:solidFill>
                <a:effectLst/>
                <a:uLnTx/>
                <a:uFillTx/>
                <a:latin typeface="Comic Sans MS" pitchFamily="66" charset="0"/>
                <a:ea typeface="+mn-ea"/>
                <a:cs typeface="+mn-cs"/>
              </a:rPr>
              <a:t>HERA Report 1980</a:t>
            </a:r>
            <a:endParaRPr kumimoji="0" lang="en-US" sz="1400" b="0" i="0" u="none" strike="noStrike" kern="1200" cap="none" spc="0" normalizeH="0" baseline="0" noProof="0" dirty="0">
              <a:ln>
                <a:noFill/>
              </a:ln>
              <a:solidFill>
                <a:prstClr val="black"/>
              </a:solidFill>
              <a:effectLst/>
              <a:uLnTx/>
              <a:uFillTx/>
              <a:latin typeface="Comic Sans MS" pitchFamily="66" charset="0"/>
              <a:ea typeface="+mn-ea"/>
              <a:cs typeface="+mn-cs"/>
            </a:endParaRPr>
          </a:p>
        </p:txBody>
      </p:sp>
      <p:sp>
        <p:nvSpPr>
          <p:cNvPr id="13" name="Rettangolo 12"/>
          <p:cNvSpPr/>
          <p:nvPr/>
        </p:nvSpPr>
        <p:spPr>
          <a:xfrm>
            <a:off x="3080598" y="1124744"/>
            <a:ext cx="5895722" cy="5616624"/>
          </a:xfrm>
          <a:prstGeom prst="rect">
            <a:avLst/>
          </a:prstGeom>
          <a:noFill/>
          <a:ln w="174625" cmpd="tri"/>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a:ea typeface="+mn-ea"/>
              <a:cs typeface="+mn-cs"/>
            </a:endParaRPr>
          </a:p>
        </p:txBody>
      </p:sp>
      <p:sp>
        <p:nvSpPr>
          <p:cNvPr id="14" name="Segnaposto numero diapositiva 1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grpSp>
        <p:nvGrpSpPr>
          <p:cNvPr id="31" name="Gruppo 30"/>
          <p:cNvGrpSpPr/>
          <p:nvPr/>
        </p:nvGrpSpPr>
        <p:grpSpPr>
          <a:xfrm rot="1584014">
            <a:off x="4188852" y="2194166"/>
            <a:ext cx="677008" cy="1253093"/>
            <a:chOff x="1063869" y="1963741"/>
            <a:chExt cx="677008" cy="1253093"/>
          </a:xfrm>
        </p:grpSpPr>
        <p:sp>
          <p:nvSpPr>
            <p:cNvPr id="23" name="Ovale 22"/>
            <p:cNvSpPr/>
            <p:nvPr/>
          </p:nvSpPr>
          <p:spPr>
            <a:xfrm>
              <a:off x="1063869" y="1963741"/>
              <a:ext cx="677008" cy="656367"/>
            </a:xfrm>
            <a:prstGeom prst="ellipse">
              <a:avLst/>
            </a:prstGeom>
            <a:gradFill>
              <a:gsLst>
                <a:gs pos="66000">
                  <a:srgbClr val="00B0F0">
                    <a:alpha val="23000"/>
                  </a:srgbClr>
                </a:gs>
                <a:gs pos="100000">
                  <a:srgbClr val="0070C0"/>
                </a:gs>
                <a:gs pos="100000">
                  <a:srgbClr val="FFC000">
                    <a:lumMod val="60000"/>
                    <a:lumOff val="40000"/>
                  </a:srgbClr>
                </a:gs>
              </a:gsLst>
              <a:lin ang="21594000" scaled="0"/>
            </a:gra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a:ea typeface="+mn-ea"/>
                <a:cs typeface="+mn-cs"/>
              </a:endParaRPr>
            </a:p>
          </p:txBody>
        </p:sp>
        <p:sp>
          <p:nvSpPr>
            <p:cNvPr id="30" name="Rettangolo arrotondato 29"/>
            <p:cNvSpPr/>
            <p:nvPr/>
          </p:nvSpPr>
          <p:spPr>
            <a:xfrm>
              <a:off x="1358411" y="2627750"/>
              <a:ext cx="87923" cy="5890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a:ea typeface="+mn-ea"/>
                <a:cs typeface="+mn-cs"/>
              </a:endParaRPr>
            </a:p>
          </p:txBody>
        </p:sp>
      </p:grpSp>
      <p:pic>
        <p:nvPicPr>
          <p:cNvPr id="33" name="Immagine 32"/>
          <p:cNvPicPr>
            <a:picLocks noChangeAspect="1"/>
          </p:cNvPicPr>
          <p:nvPr/>
        </p:nvPicPr>
        <p:blipFill>
          <a:blip r:embed="rId4"/>
          <a:stretch>
            <a:fillRect/>
          </a:stretch>
        </p:blipFill>
        <p:spPr>
          <a:xfrm>
            <a:off x="7124473" y="1991491"/>
            <a:ext cx="829128" cy="1219306"/>
          </a:xfrm>
          <a:prstGeom prst="rect">
            <a:avLst/>
          </a:prstGeom>
        </p:spPr>
      </p:pic>
      <p:sp>
        <p:nvSpPr>
          <p:cNvPr id="32" name="Rettangolo 31"/>
          <p:cNvSpPr/>
          <p:nvPr/>
        </p:nvSpPr>
        <p:spPr>
          <a:xfrm>
            <a:off x="3080598" y="1126433"/>
            <a:ext cx="5895722" cy="5616624"/>
          </a:xfrm>
          <a:prstGeom prst="rect">
            <a:avLst/>
          </a:prstGeom>
          <a:noFill/>
          <a:ln w="174625" cmpd="tri"/>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a:ea typeface="+mn-ea"/>
              <a:cs typeface="+mn-cs"/>
            </a:endParaRPr>
          </a:p>
        </p:txBody>
      </p:sp>
      <p:sp>
        <p:nvSpPr>
          <p:cNvPr id="16" name="CasellaDiTesto 15"/>
          <p:cNvSpPr txBox="1"/>
          <p:nvPr/>
        </p:nvSpPr>
        <p:spPr>
          <a:xfrm>
            <a:off x="654908" y="763086"/>
            <a:ext cx="7221867" cy="338554"/>
          </a:xfrm>
          <a:prstGeom prst="rect">
            <a:avLst/>
          </a:prstGeom>
          <a:noFill/>
        </p:spPr>
        <p:txBody>
          <a:bodyPr wrap="square" rtlCol="0">
            <a:spAutoFit/>
          </a:bodyPr>
          <a:lstStyle/>
          <a:p>
            <a:r>
              <a:rPr lang="en-GB" sz="1600" b="1" dirty="0"/>
              <a:t>SYMPOSIUM FOR UGO’s 90 </a:t>
            </a:r>
            <a:r>
              <a:rPr lang="en-GB" sz="1600" b="1" dirty="0" smtClean="0"/>
              <a:t>YEARS     </a:t>
            </a:r>
            <a:r>
              <a:rPr lang="en-GB" sz="1600" dirty="0" smtClean="0"/>
              <a:t>CERN </a:t>
            </a:r>
            <a:r>
              <a:rPr lang="en-GB" sz="1600" dirty="0"/>
              <a:t>Council Chamber, Friday 4 April 2025</a:t>
            </a:r>
            <a:endParaRPr lang="en-US" sz="1600" dirty="0">
              <a:solidFill>
                <a:prstClr val="black"/>
              </a:solidFill>
              <a:latin typeface="Times New Roman" pitchFamily="18" charset="0"/>
            </a:endParaRPr>
          </a:p>
        </p:txBody>
      </p:sp>
    </p:spTree>
    <p:extLst>
      <p:ext uri="{BB962C8B-B14F-4D97-AF65-F5344CB8AC3E}">
        <p14:creationId xmlns:p14="http://schemas.microsoft.com/office/powerpoint/2010/main" val="10700233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ttangolo 51"/>
          <p:cNvSpPr/>
          <p:nvPr/>
        </p:nvSpPr>
        <p:spPr>
          <a:xfrm>
            <a:off x="2571826" y="2410630"/>
            <a:ext cx="322985" cy="2959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Immagine 2"/>
          <p:cNvPicPr>
            <a:picLocks noChangeAspect="1"/>
          </p:cNvPicPr>
          <p:nvPr/>
        </p:nvPicPr>
        <p:blipFill>
          <a:blip r:embed="rId3"/>
          <a:stretch>
            <a:fillRect/>
          </a:stretch>
        </p:blipFill>
        <p:spPr>
          <a:xfrm>
            <a:off x="453663" y="231371"/>
            <a:ext cx="11284674" cy="6395258"/>
          </a:xfrm>
          <a:prstGeom prst="rect">
            <a:avLst/>
          </a:prstGeom>
        </p:spPr>
      </p:pic>
      <p:sp>
        <p:nvSpPr>
          <p:cNvPr id="2" name="Titolo 1"/>
          <p:cNvSpPr>
            <a:spLocks noGrp="1"/>
          </p:cNvSpPr>
          <p:nvPr>
            <p:ph type="title"/>
          </p:nvPr>
        </p:nvSpPr>
        <p:spPr>
          <a:xfrm>
            <a:off x="694127" y="260436"/>
            <a:ext cx="10315743" cy="838200"/>
          </a:xfrm>
        </p:spPr>
        <p:txBody>
          <a:bodyPr>
            <a:normAutofit/>
          </a:bodyPr>
          <a:lstStyle/>
          <a:p>
            <a:pPr algn="r"/>
            <a:r>
              <a:rPr lang="it-IT" sz="2800" b="1" dirty="0" err="1" smtClean="0">
                <a:solidFill>
                  <a:schemeClr val="bg1"/>
                </a:solidFill>
                <a:latin typeface="Segoe Script" panose="030B0504020000000003" pitchFamily="66" charset="0"/>
              </a:rPr>
              <a:t>Why</a:t>
            </a:r>
            <a:r>
              <a:rPr lang="it-IT" sz="2800" b="1" dirty="0" smtClean="0">
                <a:solidFill>
                  <a:schemeClr val="bg1"/>
                </a:solidFill>
                <a:latin typeface="Segoe Script" panose="030B0504020000000003" pitchFamily="66" charset="0"/>
              </a:rPr>
              <a:t> quasi-free </a:t>
            </a:r>
            <a:r>
              <a:rPr lang="it-IT" sz="2800" b="1" dirty="0" err="1" smtClean="0">
                <a:solidFill>
                  <a:schemeClr val="bg1"/>
                </a:solidFill>
                <a:latin typeface="Segoe Script" panose="030B0504020000000003" pitchFamily="66" charset="0"/>
              </a:rPr>
              <a:t>scatterinG</a:t>
            </a:r>
            <a:r>
              <a:rPr lang="it-IT" sz="2800" b="1" dirty="0" smtClean="0">
                <a:solidFill>
                  <a:schemeClr val="bg1"/>
                </a:solidFill>
                <a:latin typeface="Segoe Script" panose="030B0504020000000003" pitchFamily="66" charset="0"/>
              </a:rPr>
              <a:t>?</a:t>
            </a:r>
            <a:endParaRPr lang="en-GB" sz="2800" b="1" dirty="0">
              <a:solidFill>
                <a:schemeClr val="bg1"/>
              </a:solidFill>
              <a:latin typeface="Segoe Script" panose="030B0504020000000003" pitchFamily="66" charset="0"/>
            </a:endParaRPr>
          </a:p>
        </p:txBody>
      </p:sp>
      <p:grpSp>
        <p:nvGrpSpPr>
          <p:cNvPr id="38" name="Group 22">
            <a:extLst>
              <a:ext uri="{FF2B5EF4-FFF2-40B4-BE49-F238E27FC236}">
                <a16:creationId xmlns:a16="http://schemas.microsoft.com/office/drawing/2014/main" id="{F799CF63-95E7-8E6A-20AE-BA9870D13EF7}"/>
              </a:ext>
            </a:extLst>
          </p:cNvPr>
          <p:cNvGrpSpPr/>
          <p:nvPr/>
        </p:nvGrpSpPr>
        <p:grpSpPr>
          <a:xfrm>
            <a:off x="7021166" y="2687055"/>
            <a:ext cx="1430750" cy="1316533"/>
            <a:chOff x="4287330" y="3849850"/>
            <a:chExt cx="1430750" cy="1284436"/>
          </a:xfrm>
        </p:grpSpPr>
        <p:sp>
          <p:nvSpPr>
            <p:cNvPr id="39" name="Oval 12">
              <a:extLst>
                <a:ext uri="{FF2B5EF4-FFF2-40B4-BE49-F238E27FC236}">
                  <a16:creationId xmlns:a16="http://schemas.microsoft.com/office/drawing/2014/main" id="{22858CD7-774E-2408-B681-AE5BB46F3CD4}"/>
                </a:ext>
              </a:extLst>
            </p:cNvPr>
            <p:cNvSpPr/>
            <p:nvPr/>
          </p:nvSpPr>
          <p:spPr>
            <a:xfrm>
              <a:off x="5035110" y="4599329"/>
              <a:ext cx="537015" cy="534957"/>
            </a:xfrm>
            <a:prstGeom prst="ellipse">
              <a:avLst/>
            </a:prstGeom>
            <a:gradFill flip="none" rotWithShape="1">
              <a:gsLst>
                <a:gs pos="31000">
                  <a:srgbClr val="E2E8E2"/>
                </a:gs>
                <a:gs pos="0">
                  <a:srgbClr val="196B24">
                    <a:tint val="23500"/>
                    <a:satMod val="160000"/>
                  </a:srgbClr>
                </a:gs>
                <a:gs pos="98000">
                  <a:srgbClr val="A02B93">
                    <a:lumMod val="60000"/>
                    <a:lumOff val="40000"/>
                  </a:srgbClr>
                </a:gs>
                <a:gs pos="12000">
                  <a:srgbClr val="196B24">
                    <a:tint val="23500"/>
                    <a:satMod val="160000"/>
                  </a:srgbClr>
                </a:gs>
              </a:gsLst>
              <a:path path="shape">
                <a:fillToRect l="50000" t="50000" r="50000" b="50000"/>
              </a:path>
              <a:tileRect/>
            </a:gradFill>
            <a:ln w="3175" cap="flat" cmpd="sng" algn="ctr">
              <a:solidFill>
                <a:sysClr val="windowText" lastClr="000000">
                  <a:lumMod val="65000"/>
                  <a:lumOff val="3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sp>
          <p:nvSpPr>
            <p:cNvPr id="40" name="Oval 17">
              <a:extLst>
                <a:ext uri="{FF2B5EF4-FFF2-40B4-BE49-F238E27FC236}">
                  <a16:creationId xmlns:a16="http://schemas.microsoft.com/office/drawing/2014/main" id="{A4D3071F-4E5F-E8D1-40A5-7AF3AA44E6D6}"/>
                </a:ext>
              </a:extLst>
            </p:cNvPr>
            <p:cNvSpPr/>
            <p:nvPr/>
          </p:nvSpPr>
          <p:spPr>
            <a:xfrm>
              <a:off x="4988388" y="4030663"/>
              <a:ext cx="537015" cy="534957"/>
            </a:xfrm>
            <a:prstGeom prst="ellipse">
              <a:avLst/>
            </a:prstGeom>
            <a:gradFill flip="none" rotWithShape="1">
              <a:gsLst>
                <a:gs pos="31000">
                  <a:srgbClr val="E2E8E2"/>
                </a:gs>
                <a:gs pos="0">
                  <a:srgbClr val="196B24">
                    <a:tint val="23500"/>
                    <a:satMod val="160000"/>
                  </a:srgbClr>
                </a:gs>
                <a:gs pos="76000">
                  <a:srgbClr val="0E2841">
                    <a:lumMod val="25000"/>
                    <a:lumOff val="75000"/>
                  </a:srgbClr>
                </a:gs>
                <a:gs pos="35000">
                  <a:srgbClr val="196B24">
                    <a:tint val="23500"/>
                    <a:satMod val="160000"/>
                  </a:srgbClr>
                </a:gs>
              </a:gsLst>
              <a:path path="shape">
                <a:fillToRect l="50000" t="50000" r="50000" b="50000"/>
              </a:path>
              <a:tileRect/>
            </a:gradFill>
            <a:ln w="3175" cap="flat" cmpd="sng" algn="ctr">
              <a:solidFill>
                <a:sysClr val="windowText" lastClr="000000">
                  <a:lumMod val="65000"/>
                  <a:lumOff val="3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sp>
          <p:nvSpPr>
            <p:cNvPr id="41" name="Oval 11">
              <a:extLst>
                <a:ext uri="{FF2B5EF4-FFF2-40B4-BE49-F238E27FC236}">
                  <a16:creationId xmlns:a16="http://schemas.microsoft.com/office/drawing/2014/main" id="{723F9BC3-9A2E-8286-BD2C-F818D130BD24}"/>
                </a:ext>
              </a:extLst>
            </p:cNvPr>
            <p:cNvSpPr/>
            <p:nvPr/>
          </p:nvSpPr>
          <p:spPr>
            <a:xfrm>
              <a:off x="5181065" y="4509086"/>
              <a:ext cx="537015" cy="534957"/>
            </a:xfrm>
            <a:prstGeom prst="ellipse">
              <a:avLst/>
            </a:prstGeom>
            <a:gradFill flip="none" rotWithShape="1">
              <a:gsLst>
                <a:gs pos="31000">
                  <a:srgbClr val="E2E8E2"/>
                </a:gs>
                <a:gs pos="0">
                  <a:srgbClr val="196B24">
                    <a:tint val="23500"/>
                    <a:satMod val="160000"/>
                  </a:srgbClr>
                </a:gs>
                <a:gs pos="76000">
                  <a:srgbClr val="0E2841">
                    <a:lumMod val="25000"/>
                    <a:lumOff val="75000"/>
                  </a:srgbClr>
                </a:gs>
                <a:gs pos="35000">
                  <a:srgbClr val="196B24">
                    <a:tint val="23500"/>
                    <a:satMod val="160000"/>
                  </a:srgbClr>
                </a:gs>
              </a:gsLst>
              <a:path path="shape">
                <a:fillToRect l="50000" t="50000" r="50000" b="50000"/>
              </a:path>
              <a:tileRect/>
            </a:gradFill>
            <a:ln w="3175" cap="flat" cmpd="sng" algn="ctr">
              <a:solidFill>
                <a:sysClr val="windowText" lastClr="000000">
                  <a:lumMod val="65000"/>
                  <a:lumOff val="3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sp>
          <p:nvSpPr>
            <p:cNvPr id="42" name="Oval 16">
              <a:extLst>
                <a:ext uri="{FF2B5EF4-FFF2-40B4-BE49-F238E27FC236}">
                  <a16:creationId xmlns:a16="http://schemas.microsoft.com/office/drawing/2014/main" id="{32B0CA02-6944-741D-5194-616A454BFBC1}"/>
                </a:ext>
              </a:extLst>
            </p:cNvPr>
            <p:cNvSpPr/>
            <p:nvPr/>
          </p:nvSpPr>
          <p:spPr>
            <a:xfrm>
              <a:off x="5178518" y="4098086"/>
              <a:ext cx="537015" cy="534957"/>
            </a:xfrm>
            <a:prstGeom prst="ellipse">
              <a:avLst/>
            </a:prstGeom>
            <a:gradFill flip="none" rotWithShape="1">
              <a:gsLst>
                <a:gs pos="31000">
                  <a:srgbClr val="E2E8E2"/>
                </a:gs>
                <a:gs pos="0">
                  <a:srgbClr val="196B24">
                    <a:tint val="23500"/>
                    <a:satMod val="160000"/>
                  </a:srgbClr>
                </a:gs>
                <a:gs pos="98000">
                  <a:srgbClr val="A02B93">
                    <a:lumMod val="60000"/>
                    <a:lumOff val="40000"/>
                  </a:srgbClr>
                </a:gs>
                <a:gs pos="12000">
                  <a:srgbClr val="196B24">
                    <a:tint val="23500"/>
                    <a:satMod val="160000"/>
                  </a:srgbClr>
                </a:gs>
              </a:gsLst>
              <a:path path="shape">
                <a:fillToRect l="50000" t="50000" r="50000" b="50000"/>
              </a:path>
              <a:tileRect/>
            </a:gradFill>
            <a:ln w="3175" cap="flat" cmpd="sng" algn="ctr">
              <a:solidFill>
                <a:sysClr val="windowText" lastClr="000000">
                  <a:lumMod val="65000"/>
                  <a:lumOff val="3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sp>
          <p:nvSpPr>
            <p:cNvPr id="43" name="Oval 20">
              <a:extLst>
                <a:ext uri="{FF2B5EF4-FFF2-40B4-BE49-F238E27FC236}">
                  <a16:creationId xmlns:a16="http://schemas.microsoft.com/office/drawing/2014/main" id="{41FD279F-67BC-EE39-C042-C4B451FD5E0F}"/>
                </a:ext>
              </a:extLst>
            </p:cNvPr>
            <p:cNvSpPr/>
            <p:nvPr/>
          </p:nvSpPr>
          <p:spPr>
            <a:xfrm>
              <a:off x="4500582" y="3965378"/>
              <a:ext cx="537015" cy="534957"/>
            </a:xfrm>
            <a:prstGeom prst="ellipse">
              <a:avLst/>
            </a:prstGeom>
            <a:gradFill flip="none" rotWithShape="1">
              <a:gsLst>
                <a:gs pos="31000">
                  <a:srgbClr val="E2E8E2"/>
                </a:gs>
                <a:gs pos="0">
                  <a:srgbClr val="196B24">
                    <a:tint val="23500"/>
                    <a:satMod val="160000"/>
                  </a:srgbClr>
                </a:gs>
                <a:gs pos="76000">
                  <a:srgbClr val="0E2841">
                    <a:lumMod val="25000"/>
                    <a:lumOff val="75000"/>
                  </a:srgbClr>
                </a:gs>
                <a:gs pos="35000">
                  <a:srgbClr val="196B24">
                    <a:tint val="23500"/>
                    <a:satMod val="160000"/>
                  </a:srgbClr>
                </a:gs>
              </a:gsLst>
              <a:path path="shape">
                <a:fillToRect l="50000" t="50000" r="50000" b="50000"/>
              </a:path>
              <a:tileRect/>
            </a:gradFill>
            <a:ln w="3175" cap="flat" cmpd="sng" algn="ctr">
              <a:solidFill>
                <a:sysClr val="windowText" lastClr="000000">
                  <a:lumMod val="65000"/>
                  <a:lumOff val="3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sp>
          <p:nvSpPr>
            <p:cNvPr id="44" name="Oval 18">
              <a:extLst>
                <a:ext uri="{FF2B5EF4-FFF2-40B4-BE49-F238E27FC236}">
                  <a16:creationId xmlns:a16="http://schemas.microsoft.com/office/drawing/2014/main" id="{331DF6F1-EA78-2D30-84F6-D0049CE846CC}"/>
                </a:ext>
              </a:extLst>
            </p:cNvPr>
            <p:cNvSpPr/>
            <p:nvPr/>
          </p:nvSpPr>
          <p:spPr>
            <a:xfrm>
              <a:off x="4741193" y="3849850"/>
              <a:ext cx="537015" cy="513637"/>
            </a:xfrm>
            <a:prstGeom prst="ellipse">
              <a:avLst/>
            </a:prstGeom>
            <a:gradFill flip="none" rotWithShape="1">
              <a:gsLst>
                <a:gs pos="31000">
                  <a:srgbClr val="E2E8E2"/>
                </a:gs>
                <a:gs pos="0">
                  <a:srgbClr val="196B24">
                    <a:tint val="23500"/>
                    <a:satMod val="160000"/>
                  </a:srgbClr>
                </a:gs>
                <a:gs pos="98000">
                  <a:srgbClr val="A02B93">
                    <a:lumMod val="60000"/>
                    <a:lumOff val="40000"/>
                  </a:srgbClr>
                </a:gs>
                <a:gs pos="12000">
                  <a:srgbClr val="196B24">
                    <a:tint val="23500"/>
                    <a:satMod val="160000"/>
                  </a:srgbClr>
                </a:gs>
              </a:gsLst>
              <a:path path="shape">
                <a:fillToRect l="50000" t="50000" r="50000" b="50000"/>
              </a:path>
              <a:tileRect/>
            </a:gradFill>
            <a:ln w="3175" cap="flat" cmpd="sng" algn="ctr">
              <a:solidFill>
                <a:sysClr val="windowText" lastClr="000000">
                  <a:lumMod val="65000"/>
                  <a:lumOff val="3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sp>
          <p:nvSpPr>
            <p:cNvPr id="45" name="Oval 21">
              <a:extLst>
                <a:ext uri="{FF2B5EF4-FFF2-40B4-BE49-F238E27FC236}">
                  <a16:creationId xmlns:a16="http://schemas.microsoft.com/office/drawing/2014/main" id="{EC8CA8C3-FAC3-02FF-3224-236710B2E91D}"/>
                </a:ext>
              </a:extLst>
            </p:cNvPr>
            <p:cNvSpPr/>
            <p:nvPr/>
          </p:nvSpPr>
          <p:spPr>
            <a:xfrm>
              <a:off x="4350134" y="4499752"/>
              <a:ext cx="537015" cy="534957"/>
            </a:xfrm>
            <a:prstGeom prst="ellipse">
              <a:avLst/>
            </a:prstGeom>
            <a:gradFill flip="none" rotWithShape="1">
              <a:gsLst>
                <a:gs pos="31000">
                  <a:srgbClr val="E2E8E2"/>
                </a:gs>
                <a:gs pos="0">
                  <a:srgbClr val="196B24">
                    <a:tint val="23500"/>
                    <a:satMod val="160000"/>
                  </a:srgbClr>
                </a:gs>
                <a:gs pos="76000">
                  <a:srgbClr val="0E2841">
                    <a:lumMod val="25000"/>
                    <a:lumOff val="75000"/>
                  </a:srgbClr>
                </a:gs>
                <a:gs pos="35000">
                  <a:srgbClr val="196B24">
                    <a:tint val="23500"/>
                    <a:satMod val="160000"/>
                  </a:srgbClr>
                </a:gs>
              </a:gsLst>
              <a:path path="shape">
                <a:fillToRect l="50000" t="50000" r="50000" b="50000"/>
              </a:path>
              <a:tileRect/>
            </a:gradFill>
            <a:ln w="3175" cap="flat" cmpd="sng" algn="ctr">
              <a:solidFill>
                <a:sysClr val="windowText" lastClr="000000">
                  <a:lumMod val="65000"/>
                  <a:lumOff val="3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sp>
          <p:nvSpPr>
            <p:cNvPr id="46" name="Oval 19">
              <a:extLst>
                <a:ext uri="{FF2B5EF4-FFF2-40B4-BE49-F238E27FC236}">
                  <a16:creationId xmlns:a16="http://schemas.microsoft.com/office/drawing/2014/main" id="{D9DD9A34-F4CE-645A-A33A-0AC2CB8A6BD0}"/>
                </a:ext>
              </a:extLst>
            </p:cNvPr>
            <p:cNvSpPr/>
            <p:nvPr/>
          </p:nvSpPr>
          <p:spPr>
            <a:xfrm>
              <a:off x="4287330" y="4168452"/>
              <a:ext cx="537015" cy="534957"/>
            </a:xfrm>
            <a:prstGeom prst="ellipse">
              <a:avLst/>
            </a:prstGeom>
            <a:gradFill flip="none" rotWithShape="1">
              <a:gsLst>
                <a:gs pos="31000">
                  <a:srgbClr val="E2E8E2"/>
                </a:gs>
                <a:gs pos="0">
                  <a:srgbClr val="196B24">
                    <a:tint val="23500"/>
                    <a:satMod val="160000"/>
                  </a:srgbClr>
                </a:gs>
                <a:gs pos="98000">
                  <a:srgbClr val="A02B93">
                    <a:lumMod val="60000"/>
                    <a:lumOff val="40000"/>
                  </a:srgbClr>
                </a:gs>
                <a:gs pos="12000">
                  <a:srgbClr val="196B24">
                    <a:tint val="23500"/>
                    <a:satMod val="160000"/>
                  </a:srgbClr>
                </a:gs>
              </a:gsLst>
              <a:path path="shape">
                <a:fillToRect l="50000" t="50000" r="50000" b="50000"/>
              </a:path>
              <a:tileRect/>
            </a:gradFill>
            <a:ln w="3175" cap="flat" cmpd="sng" algn="ctr">
              <a:solidFill>
                <a:sysClr val="windowText" lastClr="000000">
                  <a:lumMod val="65000"/>
                  <a:lumOff val="3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sp>
          <p:nvSpPr>
            <p:cNvPr id="47" name="Oval 15">
              <a:extLst>
                <a:ext uri="{FF2B5EF4-FFF2-40B4-BE49-F238E27FC236}">
                  <a16:creationId xmlns:a16="http://schemas.microsoft.com/office/drawing/2014/main" id="{B31125B8-3281-4CB9-B9C6-642716CCA962}"/>
                </a:ext>
              </a:extLst>
            </p:cNvPr>
            <p:cNvSpPr/>
            <p:nvPr/>
          </p:nvSpPr>
          <p:spPr>
            <a:xfrm>
              <a:off x="4798258" y="4260850"/>
              <a:ext cx="537015" cy="534957"/>
            </a:xfrm>
            <a:prstGeom prst="ellipse">
              <a:avLst/>
            </a:prstGeom>
            <a:gradFill flip="none" rotWithShape="1">
              <a:gsLst>
                <a:gs pos="31000">
                  <a:srgbClr val="E2E8E2"/>
                </a:gs>
                <a:gs pos="0">
                  <a:srgbClr val="196B24">
                    <a:tint val="23500"/>
                    <a:satMod val="160000"/>
                  </a:srgbClr>
                </a:gs>
                <a:gs pos="76000">
                  <a:srgbClr val="0E2841">
                    <a:lumMod val="25000"/>
                    <a:lumOff val="75000"/>
                  </a:srgbClr>
                </a:gs>
                <a:gs pos="35000">
                  <a:srgbClr val="196B24">
                    <a:tint val="23500"/>
                    <a:satMod val="160000"/>
                  </a:srgbClr>
                </a:gs>
              </a:gsLst>
              <a:path path="shape">
                <a:fillToRect l="50000" t="50000" r="50000" b="50000"/>
              </a:path>
              <a:tileRect/>
            </a:gradFill>
            <a:ln w="3175" cap="flat" cmpd="sng" algn="ctr">
              <a:solidFill>
                <a:sysClr val="windowText" lastClr="000000">
                  <a:lumMod val="50000"/>
                  <a:lumOff val="50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grpSp>
      <p:sp>
        <p:nvSpPr>
          <p:cNvPr id="48" name="Oval 39">
            <a:extLst>
              <a:ext uri="{FF2B5EF4-FFF2-40B4-BE49-F238E27FC236}">
                <a16:creationId xmlns:a16="http://schemas.microsoft.com/office/drawing/2014/main" id="{D0D2F1C9-FA6C-2802-BBAB-BB59EA3F0F90}"/>
              </a:ext>
            </a:extLst>
          </p:cNvPr>
          <p:cNvSpPr/>
          <p:nvPr/>
        </p:nvSpPr>
        <p:spPr>
          <a:xfrm>
            <a:off x="7479957" y="3471703"/>
            <a:ext cx="537015" cy="534957"/>
          </a:xfrm>
          <a:prstGeom prst="ellipse">
            <a:avLst/>
          </a:prstGeom>
          <a:gradFill flip="none" rotWithShape="1">
            <a:gsLst>
              <a:gs pos="31000">
                <a:srgbClr val="E2E8E2"/>
              </a:gs>
              <a:gs pos="0">
                <a:srgbClr val="196B24">
                  <a:tint val="23500"/>
                  <a:satMod val="160000"/>
                </a:srgbClr>
              </a:gs>
              <a:gs pos="98000">
                <a:srgbClr val="A02B93">
                  <a:lumMod val="60000"/>
                  <a:lumOff val="40000"/>
                </a:srgbClr>
              </a:gs>
              <a:gs pos="12000">
                <a:srgbClr val="196B24">
                  <a:tint val="23500"/>
                  <a:satMod val="160000"/>
                </a:srgbClr>
              </a:gs>
            </a:gsLst>
            <a:path path="shape">
              <a:fillToRect l="50000" t="50000" r="50000" b="50000"/>
            </a:path>
            <a:tileRect/>
          </a:gradFill>
          <a:ln w="3175" cap="flat" cmpd="sng" algn="ctr">
            <a:solidFill>
              <a:sysClr val="windowText" lastClr="000000">
                <a:lumMod val="65000"/>
                <a:lumOff val="3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sp>
        <p:nvSpPr>
          <p:cNvPr id="4" name="CasellaDiTesto 3"/>
          <p:cNvSpPr txBox="1"/>
          <p:nvPr/>
        </p:nvSpPr>
        <p:spPr>
          <a:xfrm>
            <a:off x="842682" y="995082"/>
            <a:ext cx="2375647" cy="400110"/>
          </a:xfrm>
          <a:prstGeom prst="rect">
            <a:avLst/>
          </a:prstGeom>
          <a:noFill/>
        </p:spPr>
        <p:txBody>
          <a:bodyPr wrap="square" rtlCol="0">
            <a:spAutoFit/>
          </a:bodyPr>
          <a:lstStyle/>
          <a:p>
            <a:r>
              <a:rPr lang="it-IT" sz="2000" b="1" dirty="0" err="1" smtClean="0">
                <a:solidFill>
                  <a:schemeClr val="bg1"/>
                </a:solidFill>
                <a:latin typeface="Segoe Script" panose="030B0504020000000003" pitchFamily="66" charset="0"/>
              </a:rPr>
              <a:t>Boron</a:t>
            </a:r>
            <a:r>
              <a:rPr lang="it-IT" sz="2000" b="1" dirty="0" smtClean="0">
                <a:solidFill>
                  <a:schemeClr val="bg1"/>
                </a:solidFill>
                <a:latin typeface="Segoe Script" panose="030B0504020000000003" pitchFamily="66" charset="0"/>
              </a:rPr>
              <a:t> </a:t>
            </a:r>
            <a:r>
              <a:rPr lang="it-IT" sz="2000" b="1" dirty="0" err="1" smtClean="0">
                <a:solidFill>
                  <a:schemeClr val="bg1"/>
                </a:solidFill>
                <a:latin typeface="Segoe Script" panose="030B0504020000000003" pitchFamily="66" charset="0"/>
              </a:rPr>
              <a:t>nucleus</a:t>
            </a:r>
            <a:endParaRPr lang="it-IT" sz="2000" b="1" dirty="0" smtClean="0">
              <a:solidFill>
                <a:schemeClr val="bg1"/>
              </a:solidFill>
              <a:latin typeface="Segoe Script" panose="030B0504020000000003" pitchFamily="66" charset="0"/>
            </a:endParaRPr>
          </a:p>
        </p:txBody>
      </p:sp>
      <p:sp>
        <p:nvSpPr>
          <p:cNvPr id="50" name="CasellaDiTesto 49"/>
          <p:cNvSpPr txBox="1"/>
          <p:nvPr/>
        </p:nvSpPr>
        <p:spPr>
          <a:xfrm>
            <a:off x="842682" y="1423642"/>
            <a:ext cx="3259761" cy="400110"/>
          </a:xfrm>
          <a:prstGeom prst="rect">
            <a:avLst/>
          </a:prstGeom>
          <a:noFill/>
        </p:spPr>
        <p:txBody>
          <a:bodyPr wrap="square" rtlCol="0">
            <a:spAutoFit/>
          </a:bodyPr>
          <a:lstStyle/>
          <a:p>
            <a:r>
              <a:rPr lang="it-IT" sz="2000" b="1" dirty="0" smtClean="0">
                <a:solidFill>
                  <a:schemeClr val="bg1"/>
                </a:solidFill>
                <a:latin typeface="Segoe Script" panose="030B0504020000000003" pitchFamily="66" charset="0"/>
              </a:rPr>
              <a:t>5 </a:t>
            </a:r>
            <a:r>
              <a:rPr lang="it-IT" sz="2000" b="1" dirty="0" err="1" smtClean="0">
                <a:solidFill>
                  <a:schemeClr val="bg1"/>
                </a:solidFill>
                <a:latin typeface="Segoe Script" panose="030B0504020000000003" pitchFamily="66" charset="0"/>
              </a:rPr>
              <a:t>protons</a:t>
            </a:r>
            <a:r>
              <a:rPr lang="it-IT" sz="2000" b="1" dirty="0" smtClean="0">
                <a:solidFill>
                  <a:schemeClr val="bg1"/>
                </a:solidFill>
                <a:latin typeface="Segoe Script" panose="030B0504020000000003" pitchFamily="66" charset="0"/>
              </a:rPr>
              <a:t>+ 5 </a:t>
            </a:r>
            <a:r>
              <a:rPr lang="it-IT" sz="2000" b="1" dirty="0" err="1" smtClean="0">
                <a:solidFill>
                  <a:schemeClr val="bg1"/>
                </a:solidFill>
                <a:latin typeface="Segoe Script" panose="030B0504020000000003" pitchFamily="66" charset="0"/>
              </a:rPr>
              <a:t>neutrons</a:t>
            </a:r>
            <a:endParaRPr lang="it-IT" sz="2000" b="1" dirty="0" smtClean="0">
              <a:solidFill>
                <a:schemeClr val="bg1"/>
              </a:solidFill>
              <a:latin typeface="Segoe Script" panose="030B0504020000000003" pitchFamily="66" charset="0"/>
            </a:endParaRPr>
          </a:p>
        </p:txBody>
      </p:sp>
      <p:sp>
        <p:nvSpPr>
          <p:cNvPr id="51" name="CasellaDiTesto 50"/>
          <p:cNvSpPr txBox="1"/>
          <p:nvPr/>
        </p:nvSpPr>
        <p:spPr>
          <a:xfrm>
            <a:off x="842681" y="1823752"/>
            <a:ext cx="2626659" cy="707886"/>
          </a:xfrm>
          <a:prstGeom prst="rect">
            <a:avLst/>
          </a:prstGeom>
          <a:noFill/>
        </p:spPr>
        <p:txBody>
          <a:bodyPr wrap="square" rtlCol="0">
            <a:spAutoFit/>
          </a:bodyPr>
          <a:lstStyle/>
          <a:p>
            <a:r>
              <a:rPr lang="it-IT" sz="2000" b="1" dirty="0" smtClean="0">
                <a:solidFill>
                  <a:schemeClr val="bg1"/>
                </a:solidFill>
                <a:latin typeface="Segoe Script" panose="030B0504020000000003" pitchFamily="66" charset="0"/>
              </a:rPr>
              <a:t>Shell Model</a:t>
            </a:r>
          </a:p>
          <a:p>
            <a:endParaRPr lang="it-IT" sz="2000" b="1" dirty="0" smtClean="0">
              <a:solidFill>
                <a:schemeClr val="bg1"/>
              </a:solidFill>
              <a:latin typeface="Ink Free" panose="03080402000500000000" pitchFamily="66" charset="0"/>
            </a:endParaRPr>
          </a:p>
        </p:txBody>
      </p:sp>
      <p:grpSp>
        <p:nvGrpSpPr>
          <p:cNvPr id="66" name="Gruppo 65"/>
          <p:cNvGrpSpPr/>
          <p:nvPr/>
        </p:nvGrpSpPr>
        <p:grpSpPr>
          <a:xfrm>
            <a:off x="845149" y="2266337"/>
            <a:ext cx="2378655" cy="2325325"/>
            <a:chOff x="3465836" y="2190535"/>
            <a:chExt cx="2378655" cy="2325325"/>
          </a:xfrm>
        </p:grpSpPr>
        <p:grpSp>
          <p:nvGrpSpPr>
            <p:cNvPr id="64" name="Gruppo 63"/>
            <p:cNvGrpSpPr/>
            <p:nvPr/>
          </p:nvGrpSpPr>
          <p:grpSpPr>
            <a:xfrm>
              <a:off x="3465836" y="2190535"/>
              <a:ext cx="2378655" cy="2325325"/>
              <a:chOff x="968311" y="2177695"/>
              <a:chExt cx="2378655" cy="2325325"/>
            </a:xfrm>
          </p:grpSpPr>
          <p:sp>
            <p:nvSpPr>
              <p:cNvPr id="6" name="Rettangolo 5"/>
              <p:cNvSpPr/>
              <p:nvPr/>
            </p:nvSpPr>
            <p:spPr>
              <a:xfrm>
                <a:off x="968311" y="2177695"/>
                <a:ext cx="2378655" cy="2325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4" name="Gruppo 53"/>
              <p:cNvGrpSpPr/>
              <p:nvPr/>
            </p:nvGrpSpPr>
            <p:grpSpPr>
              <a:xfrm>
                <a:off x="1205163" y="2216444"/>
                <a:ext cx="1984437" cy="2175527"/>
                <a:chOff x="1414839" y="2322607"/>
                <a:chExt cx="1942838" cy="2103155"/>
              </a:xfrm>
            </p:grpSpPr>
            <p:pic>
              <p:nvPicPr>
                <p:cNvPr id="13" name="Immagine 12"/>
                <p:cNvPicPr>
                  <a:picLocks noChangeAspect="1"/>
                </p:cNvPicPr>
                <p:nvPr/>
              </p:nvPicPr>
              <p:blipFill>
                <a:blip r:embed="rId4"/>
                <a:stretch>
                  <a:fillRect/>
                </a:stretch>
              </p:blipFill>
              <p:spPr>
                <a:xfrm>
                  <a:off x="1938886" y="2322607"/>
                  <a:ext cx="768512" cy="2044760"/>
                </a:xfrm>
                <a:prstGeom prst="rect">
                  <a:avLst/>
                </a:prstGeom>
              </p:spPr>
            </p:pic>
            <p:pic>
              <p:nvPicPr>
                <p:cNvPr id="14" name="Immagine 13"/>
                <p:cNvPicPr>
                  <a:picLocks noChangeAspect="1"/>
                </p:cNvPicPr>
                <p:nvPr/>
              </p:nvPicPr>
              <p:blipFill>
                <a:blip r:embed="rId5"/>
                <a:stretch>
                  <a:fillRect/>
                </a:stretch>
              </p:blipFill>
              <p:spPr>
                <a:xfrm>
                  <a:off x="2707398" y="2342924"/>
                  <a:ext cx="650279" cy="2024443"/>
                </a:xfrm>
                <a:prstGeom prst="rect">
                  <a:avLst/>
                </a:prstGeom>
              </p:spPr>
            </p:pic>
            <p:pic>
              <p:nvPicPr>
                <p:cNvPr id="15" name="Immagine 14"/>
                <p:cNvPicPr>
                  <a:picLocks noChangeAspect="1"/>
                </p:cNvPicPr>
                <p:nvPr/>
              </p:nvPicPr>
              <p:blipFill>
                <a:blip r:embed="rId6"/>
                <a:stretch>
                  <a:fillRect/>
                </a:stretch>
              </p:blipFill>
              <p:spPr>
                <a:xfrm>
                  <a:off x="1414839" y="2357941"/>
                  <a:ext cx="532046" cy="2067821"/>
                </a:xfrm>
                <a:prstGeom prst="rect">
                  <a:avLst/>
                </a:prstGeom>
              </p:spPr>
            </p:pic>
          </p:grpSp>
        </p:grpSp>
        <p:sp>
          <p:nvSpPr>
            <p:cNvPr id="8" name="CasellaDiTesto 7"/>
            <p:cNvSpPr txBox="1"/>
            <p:nvPr/>
          </p:nvSpPr>
          <p:spPr>
            <a:xfrm>
              <a:off x="4232408" y="2959046"/>
              <a:ext cx="658907" cy="461665"/>
            </a:xfrm>
            <a:prstGeom prst="rect">
              <a:avLst/>
            </a:prstGeom>
            <a:solidFill>
              <a:schemeClr val="bg1"/>
            </a:solidFill>
          </p:spPr>
          <p:txBody>
            <a:bodyPr wrap="square" rtlCol="0">
              <a:spAutoFit/>
            </a:bodyPr>
            <a:lstStyle/>
            <a:p>
              <a:r>
                <a:rPr lang="it-IT" sz="2400" baseline="30000" dirty="0" smtClean="0"/>
                <a:t>10</a:t>
              </a:r>
              <a:r>
                <a:rPr lang="it-IT" sz="2400" dirty="0" smtClean="0"/>
                <a:t>B</a:t>
              </a:r>
              <a:endParaRPr lang="en-GB" sz="2400" dirty="0"/>
            </a:p>
          </p:txBody>
        </p:sp>
      </p:grpSp>
      <p:sp>
        <p:nvSpPr>
          <p:cNvPr id="56" name="CasellaDiTesto 55"/>
          <p:cNvSpPr txBox="1"/>
          <p:nvPr/>
        </p:nvSpPr>
        <p:spPr>
          <a:xfrm>
            <a:off x="771534" y="4697411"/>
            <a:ext cx="4423465" cy="1323439"/>
          </a:xfrm>
          <a:prstGeom prst="rect">
            <a:avLst/>
          </a:prstGeom>
          <a:noFill/>
        </p:spPr>
        <p:txBody>
          <a:bodyPr wrap="square" rtlCol="0">
            <a:spAutoFit/>
          </a:bodyPr>
          <a:lstStyle/>
          <a:p>
            <a:r>
              <a:rPr lang="it-IT" sz="2000" b="1" dirty="0" err="1" smtClean="0">
                <a:solidFill>
                  <a:schemeClr val="bg1"/>
                </a:solidFill>
                <a:latin typeface="Segoe Script" panose="030B0504020000000003" pitchFamily="66" charset="0"/>
              </a:rPr>
              <a:t>Binding</a:t>
            </a:r>
            <a:r>
              <a:rPr lang="it-IT" sz="2000" b="1" dirty="0" smtClean="0">
                <a:solidFill>
                  <a:schemeClr val="bg1"/>
                </a:solidFill>
                <a:latin typeface="Segoe Script" panose="030B0504020000000003" pitchFamily="66" charset="0"/>
              </a:rPr>
              <a:t> </a:t>
            </a:r>
            <a:r>
              <a:rPr lang="it-IT" sz="2000" b="1" dirty="0" err="1" smtClean="0">
                <a:solidFill>
                  <a:schemeClr val="bg1"/>
                </a:solidFill>
                <a:latin typeface="Segoe Script" panose="030B0504020000000003" pitchFamily="66" charset="0"/>
              </a:rPr>
              <a:t>energies</a:t>
            </a:r>
            <a:r>
              <a:rPr lang="it-IT" sz="2000" b="1" dirty="0" smtClean="0">
                <a:solidFill>
                  <a:schemeClr val="bg1"/>
                </a:solidFill>
                <a:latin typeface="Segoe Script" panose="030B0504020000000003" pitchFamily="66" charset="0"/>
              </a:rPr>
              <a:t> and</a:t>
            </a:r>
          </a:p>
          <a:p>
            <a:r>
              <a:rPr lang="it-IT" sz="2000" b="1" dirty="0" err="1" smtClean="0">
                <a:solidFill>
                  <a:schemeClr val="bg1"/>
                </a:solidFill>
                <a:latin typeface="Segoe Script" panose="030B0504020000000003" pitchFamily="66" charset="0"/>
              </a:rPr>
              <a:t>Momentum</a:t>
            </a:r>
            <a:r>
              <a:rPr lang="it-IT" sz="2000" b="1" dirty="0" smtClean="0">
                <a:solidFill>
                  <a:schemeClr val="bg1"/>
                </a:solidFill>
                <a:latin typeface="Segoe Script" panose="030B0504020000000003" pitchFamily="66" charset="0"/>
              </a:rPr>
              <a:t> </a:t>
            </a:r>
            <a:r>
              <a:rPr lang="it-IT" sz="2000" b="1" dirty="0" err="1" smtClean="0">
                <a:solidFill>
                  <a:schemeClr val="bg1"/>
                </a:solidFill>
                <a:latin typeface="Segoe Script" panose="030B0504020000000003" pitchFamily="66" charset="0"/>
              </a:rPr>
              <a:t>Distributions</a:t>
            </a:r>
            <a:endParaRPr lang="it-IT" sz="2000" b="1" dirty="0" smtClean="0">
              <a:solidFill>
                <a:schemeClr val="bg1"/>
              </a:solidFill>
              <a:latin typeface="Segoe Script" panose="030B0504020000000003" pitchFamily="66" charset="0"/>
            </a:endParaRPr>
          </a:p>
          <a:p>
            <a:endParaRPr lang="it-IT" sz="2000" b="1" dirty="0">
              <a:solidFill>
                <a:schemeClr val="bg1"/>
              </a:solidFill>
              <a:latin typeface="Segoe Script" panose="030B0504020000000003" pitchFamily="66" charset="0"/>
            </a:endParaRPr>
          </a:p>
          <a:p>
            <a:r>
              <a:rPr lang="it-IT" sz="2000" b="1" dirty="0" err="1" smtClean="0">
                <a:solidFill>
                  <a:schemeClr val="bg1"/>
                </a:solidFill>
                <a:latin typeface="Segoe Script" panose="030B0504020000000003" pitchFamily="66" charset="0"/>
              </a:rPr>
              <a:t>Unknown</a:t>
            </a:r>
            <a:r>
              <a:rPr lang="it-IT" sz="2000" b="1" dirty="0" smtClean="0">
                <a:solidFill>
                  <a:schemeClr val="bg1"/>
                </a:solidFill>
                <a:latin typeface="Segoe Script" panose="030B0504020000000003" pitchFamily="66" charset="0"/>
              </a:rPr>
              <a:t> </a:t>
            </a:r>
            <a:r>
              <a:rPr lang="it-IT" sz="2000" b="1" dirty="0" err="1" smtClean="0">
                <a:solidFill>
                  <a:schemeClr val="bg1"/>
                </a:solidFill>
                <a:latin typeface="Segoe Script" panose="030B0504020000000003" pitchFamily="66" charset="0"/>
              </a:rPr>
              <a:t>observables</a:t>
            </a:r>
            <a:endParaRPr lang="it-IT" sz="2000" b="1" dirty="0" smtClean="0">
              <a:solidFill>
                <a:schemeClr val="bg1"/>
              </a:solidFill>
              <a:latin typeface="Segoe Script" panose="030B0504020000000003" pitchFamily="66" charset="0"/>
            </a:endParaRPr>
          </a:p>
        </p:txBody>
      </p:sp>
      <p:pic>
        <p:nvPicPr>
          <p:cNvPr id="60" name="Immagine 59"/>
          <p:cNvPicPr>
            <a:picLocks noChangeAspect="1"/>
          </p:cNvPicPr>
          <p:nvPr/>
        </p:nvPicPr>
        <p:blipFill>
          <a:blip r:embed="rId7"/>
          <a:stretch>
            <a:fillRect/>
          </a:stretch>
        </p:blipFill>
        <p:spPr>
          <a:xfrm rot="2035356">
            <a:off x="7442451" y="4102395"/>
            <a:ext cx="2048434" cy="530398"/>
          </a:xfrm>
          <a:prstGeom prst="rect">
            <a:avLst/>
          </a:prstGeom>
        </p:spPr>
      </p:pic>
      <p:grpSp>
        <p:nvGrpSpPr>
          <p:cNvPr id="62" name="Gruppo 61"/>
          <p:cNvGrpSpPr/>
          <p:nvPr/>
        </p:nvGrpSpPr>
        <p:grpSpPr>
          <a:xfrm>
            <a:off x="4544020" y="3651250"/>
            <a:ext cx="3103960" cy="208934"/>
            <a:chOff x="4302017" y="3621054"/>
            <a:chExt cx="3103960" cy="208934"/>
          </a:xfrm>
        </p:grpSpPr>
        <p:sp>
          <p:nvSpPr>
            <p:cNvPr id="58" name="Freccia a destra 57"/>
            <p:cNvSpPr/>
            <p:nvPr/>
          </p:nvSpPr>
          <p:spPr>
            <a:xfrm>
              <a:off x="4579719" y="3621054"/>
              <a:ext cx="2826258" cy="208934"/>
            </a:xfrm>
            <a:prstGeom prst="rightArrow">
              <a:avLst>
                <a:gd name="adj1" fmla="val 50000"/>
                <a:gd name="adj2" fmla="val 224585"/>
              </a:avLst>
            </a:prstGeom>
            <a:solidFill>
              <a:srgbClr val="00B050"/>
            </a:solidFill>
            <a:ln>
              <a:solidFill>
                <a:srgbClr val="92D050"/>
              </a:solidFill>
            </a:ln>
            <a:effectLst>
              <a:reflection blurRad="6350" stA="52000" endA="300" endPos="35000" dir="5400000" sy="-100000" algn="bl" rotWithShape="0"/>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Ovale 60"/>
            <p:cNvSpPr/>
            <p:nvPr/>
          </p:nvSpPr>
          <p:spPr>
            <a:xfrm>
              <a:off x="4302017" y="3630009"/>
              <a:ext cx="191588" cy="191589"/>
            </a:xfrm>
            <a:prstGeom prst="ellipse">
              <a:avLst/>
            </a:prstGeom>
            <a:gradFill flip="none" rotWithShape="1">
              <a:gsLst>
                <a:gs pos="0">
                  <a:srgbClr val="FFC000">
                    <a:lumMod val="67000"/>
                  </a:srgbClr>
                </a:gs>
                <a:gs pos="48000">
                  <a:srgbClr val="FFC000">
                    <a:lumMod val="97000"/>
                    <a:lumOff val="3000"/>
                  </a:srgbClr>
                </a:gs>
                <a:gs pos="100000">
                  <a:srgbClr val="FFC000">
                    <a:lumMod val="60000"/>
                    <a:lumOff val="40000"/>
                  </a:srgbClr>
                </a:gs>
              </a:gsLst>
              <a:lin ang="16200000" scaled="1"/>
              <a:tileRect/>
            </a:gra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1" i="0" u="none" strike="noStrike" kern="0" cap="none" spc="0" normalizeH="0" baseline="0" noProof="0" smtClean="0">
                <a:ln w="22225">
                  <a:solidFill>
                    <a:srgbClr val="ED7D31"/>
                  </a:solidFill>
                  <a:prstDash val="solid"/>
                </a:ln>
                <a:solidFill>
                  <a:srgbClr val="ED7D31">
                    <a:lumMod val="40000"/>
                    <a:lumOff val="60000"/>
                  </a:srgbClr>
                </a:solidFill>
                <a:effectLst/>
                <a:uLnTx/>
                <a:uFillTx/>
                <a:latin typeface="Calibri" panose="020F0502020204030204"/>
                <a:ea typeface="+mn-ea"/>
                <a:cs typeface="+mn-cs"/>
              </a:endParaRPr>
            </a:p>
          </p:txBody>
        </p:sp>
      </p:grpSp>
      <p:pic>
        <p:nvPicPr>
          <p:cNvPr id="63" name="Immagine 62"/>
          <p:cNvPicPr>
            <a:picLocks noChangeAspect="1"/>
          </p:cNvPicPr>
          <p:nvPr/>
        </p:nvPicPr>
        <p:blipFill>
          <a:blip r:embed="rId8"/>
          <a:stretch>
            <a:fillRect/>
          </a:stretch>
        </p:blipFill>
        <p:spPr>
          <a:xfrm rot="18875415">
            <a:off x="7720842" y="2702235"/>
            <a:ext cx="1835055" cy="530398"/>
          </a:xfrm>
          <a:prstGeom prst="rect">
            <a:avLst/>
          </a:prstGeom>
        </p:spPr>
      </p:pic>
    </p:spTree>
    <p:extLst>
      <p:ext uri="{BB962C8B-B14F-4D97-AF65-F5344CB8AC3E}">
        <p14:creationId xmlns:p14="http://schemas.microsoft.com/office/powerpoint/2010/main" val="3755136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62"/>
                                        </p:tgtEl>
                                        <p:attrNameLst>
                                          <p:attrName>style.visibility</p:attrName>
                                        </p:attrNameLst>
                                      </p:cBhvr>
                                      <p:to>
                                        <p:strVal val="visible"/>
                                      </p:to>
                                    </p:set>
                                    <p:anim calcmode="lin" valueType="num">
                                      <p:cBhvr additive="base">
                                        <p:cTn id="15" dur="500" fill="hold"/>
                                        <p:tgtEl>
                                          <p:spTgt spid="62"/>
                                        </p:tgtEl>
                                        <p:attrNameLst>
                                          <p:attrName>ppt_x</p:attrName>
                                        </p:attrNameLst>
                                      </p:cBhvr>
                                      <p:tavLst>
                                        <p:tav tm="0">
                                          <p:val>
                                            <p:strVal val="0-#ppt_w/2"/>
                                          </p:val>
                                        </p:tav>
                                        <p:tav tm="100000">
                                          <p:val>
                                            <p:strVal val="#ppt_x"/>
                                          </p:val>
                                        </p:tav>
                                      </p:tavLst>
                                    </p:anim>
                                    <p:anim calcmode="lin" valueType="num">
                                      <p:cBhvr additive="base">
                                        <p:cTn id="16" dur="500" fill="hold"/>
                                        <p:tgtEl>
                                          <p:spTgt spid="6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 presetClass="exit" presetSubtype="0" fill="hold" nodeType="afterEffect">
                                  <p:stCondLst>
                                    <p:cond delay="250"/>
                                  </p:stCondLst>
                                  <p:childTnLst>
                                    <p:set>
                                      <p:cBhvr>
                                        <p:cTn id="19" dur="1" fill="hold">
                                          <p:stCondLst>
                                            <p:cond delay="0"/>
                                          </p:stCondLst>
                                        </p:cTn>
                                        <p:tgtEl>
                                          <p:spTgt spid="62"/>
                                        </p:tgtEl>
                                        <p:attrNameLst>
                                          <p:attrName>style.visibility</p:attrName>
                                        </p:attrNameLst>
                                      </p:cBhvr>
                                      <p:to>
                                        <p:strVal val="hidden"/>
                                      </p:to>
                                    </p:set>
                                  </p:childTnLst>
                                </p:cTn>
                              </p:par>
                              <p:par>
                                <p:cTn id="20" presetID="1" presetClass="entr" presetSubtype="0" fill="hold" nodeType="withEffect">
                                  <p:stCondLst>
                                    <p:cond delay="250"/>
                                  </p:stCondLst>
                                  <p:childTnLst>
                                    <p:set>
                                      <p:cBhvr>
                                        <p:cTn id="21" dur="1" fill="hold">
                                          <p:stCondLst>
                                            <p:cond delay="0"/>
                                          </p:stCondLst>
                                        </p:cTn>
                                        <p:tgtEl>
                                          <p:spTgt spid="63"/>
                                        </p:tgtEl>
                                        <p:attrNameLst>
                                          <p:attrName>style.visibility</p:attrName>
                                        </p:attrNameLst>
                                      </p:cBhvr>
                                      <p:to>
                                        <p:strVal val="visible"/>
                                      </p:to>
                                    </p:set>
                                  </p:childTnLst>
                                </p:cTn>
                              </p:par>
                              <p:par>
                                <p:cTn id="22" presetID="2" presetClass="exit" presetSubtype="3" fill="hold" nodeType="withEffect">
                                  <p:stCondLst>
                                    <p:cond delay="250"/>
                                  </p:stCondLst>
                                  <p:childTnLst>
                                    <p:anim calcmode="lin" valueType="num">
                                      <p:cBhvr additive="base">
                                        <p:cTn id="23" dur="500"/>
                                        <p:tgtEl>
                                          <p:spTgt spid="63"/>
                                        </p:tgtEl>
                                        <p:attrNameLst>
                                          <p:attrName>ppt_x</p:attrName>
                                        </p:attrNameLst>
                                      </p:cBhvr>
                                      <p:tavLst>
                                        <p:tav tm="0">
                                          <p:val>
                                            <p:strVal val="ppt_x"/>
                                          </p:val>
                                        </p:tav>
                                        <p:tav tm="100000">
                                          <p:val>
                                            <p:strVal val="1+ppt_w/2"/>
                                          </p:val>
                                        </p:tav>
                                      </p:tavLst>
                                    </p:anim>
                                    <p:anim calcmode="lin" valueType="num">
                                      <p:cBhvr additive="base">
                                        <p:cTn id="24" dur="500"/>
                                        <p:tgtEl>
                                          <p:spTgt spid="63"/>
                                        </p:tgtEl>
                                        <p:attrNameLst>
                                          <p:attrName>ppt_y</p:attrName>
                                        </p:attrNameLst>
                                      </p:cBhvr>
                                      <p:tavLst>
                                        <p:tav tm="0">
                                          <p:val>
                                            <p:strVal val="ppt_y"/>
                                          </p:val>
                                        </p:tav>
                                        <p:tav tm="100000">
                                          <p:val>
                                            <p:strVal val="0-ppt_h/2"/>
                                          </p:val>
                                        </p:tav>
                                      </p:tavLst>
                                    </p:anim>
                                    <p:set>
                                      <p:cBhvr>
                                        <p:cTn id="25" dur="1" fill="hold">
                                          <p:stCondLst>
                                            <p:cond delay="499"/>
                                          </p:stCondLst>
                                        </p:cTn>
                                        <p:tgtEl>
                                          <p:spTgt spid="63"/>
                                        </p:tgtEl>
                                        <p:attrNameLst>
                                          <p:attrName>style.visibility</p:attrName>
                                        </p:attrNameLst>
                                      </p:cBhvr>
                                      <p:to>
                                        <p:strVal val="hidden"/>
                                      </p:to>
                                    </p:set>
                                  </p:childTnLst>
                                </p:cTn>
                              </p:par>
                              <p:par>
                                <p:cTn id="26" presetID="2" presetClass="exit" presetSubtype="3" fill="hold" grpId="0" nodeType="withEffect">
                                  <p:stCondLst>
                                    <p:cond delay="250"/>
                                  </p:stCondLst>
                                  <p:childTnLst>
                                    <p:anim calcmode="lin" valueType="num">
                                      <p:cBhvr additive="base">
                                        <p:cTn id="27" dur="500"/>
                                        <p:tgtEl>
                                          <p:spTgt spid="48"/>
                                        </p:tgtEl>
                                        <p:attrNameLst>
                                          <p:attrName>ppt_x</p:attrName>
                                        </p:attrNameLst>
                                      </p:cBhvr>
                                      <p:tavLst>
                                        <p:tav tm="0">
                                          <p:val>
                                            <p:strVal val="ppt_x"/>
                                          </p:val>
                                        </p:tav>
                                        <p:tav tm="100000">
                                          <p:val>
                                            <p:strVal val="1+ppt_w/2"/>
                                          </p:val>
                                        </p:tav>
                                      </p:tavLst>
                                    </p:anim>
                                    <p:anim calcmode="lin" valueType="num">
                                      <p:cBhvr additive="base">
                                        <p:cTn id="28" dur="500"/>
                                        <p:tgtEl>
                                          <p:spTgt spid="48"/>
                                        </p:tgtEl>
                                        <p:attrNameLst>
                                          <p:attrName>ppt_y</p:attrName>
                                        </p:attrNameLst>
                                      </p:cBhvr>
                                      <p:tavLst>
                                        <p:tav tm="0">
                                          <p:val>
                                            <p:strVal val="ppt_y"/>
                                          </p:val>
                                        </p:tav>
                                        <p:tav tm="100000">
                                          <p:val>
                                            <p:strVal val="0-ppt_h/2"/>
                                          </p:val>
                                        </p:tav>
                                      </p:tavLst>
                                    </p:anim>
                                    <p:set>
                                      <p:cBhvr>
                                        <p:cTn id="29" dur="1" fill="hold">
                                          <p:stCondLst>
                                            <p:cond delay="499"/>
                                          </p:stCondLst>
                                        </p:cTn>
                                        <p:tgtEl>
                                          <p:spTgt spid="48"/>
                                        </p:tgtEl>
                                        <p:attrNameLst>
                                          <p:attrName>style.visibility</p:attrName>
                                        </p:attrNameLst>
                                      </p:cBhvr>
                                      <p:to>
                                        <p:strVal val="hidden"/>
                                      </p:to>
                                    </p:set>
                                  </p:childTnLst>
                                </p:cTn>
                              </p:par>
                              <p:par>
                                <p:cTn id="30" presetID="1" presetClass="entr" presetSubtype="0" fill="hold" nodeType="withEffect">
                                  <p:stCondLst>
                                    <p:cond delay="250"/>
                                  </p:stCondLst>
                                  <p:childTnLst>
                                    <p:set>
                                      <p:cBhvr>
                                        <p:cTn id="31" dur="1" fill="hold">
                                          <p:stCondLst>
                                            <p:cond delay="0"/>
                                          </p:stCondLst>
                                        </p:cTn>
                                        <p:tgtEl>
                                          <p:spTgt spid="60"/>
                                        </p:tgtEl>
                                        <p:attrNameLst>
                                          <p:attrName>style.visibility</p:attrName>
                                        </p:attrNameLst>
                                      </p:cBhvr>
                                      <p:to>
                                        <p:strVal val="visible"/>
                                      </p:to>
                                    </p:set>
                                  </p:childTnLst>
                                </p:cTn>
                              </p:par>
                              <p:par>
                                <p:cTn id="32" presetID="2" presetClass="exit" presetSubtype="6" fill="hold" nodeType="withEffect">
                                  <p:stCondLst>
                                    <p:cond delay="250"/>
                                  </p:stCondLst>
                                  <p:childTnLst>
                                    <p:anim calcmode="lin" valueType="num">
                                      <p:cBhvr additive="base">
                                        <p:cTn id="33" dur="500"/>
                                        <p:tgtEl>
                                          <p:spTgt spid="60"/>
                                        </p:tgtEl>
                                        <p:attrNameLst>
                                          <p:attrName>ppt_x</p:attrName>
                                        </p:attrNameLst>
                                      </p:cBhvr>
                                      <p:tavLst>
                                        <p:tav tm="0">
                                          <p:val>
                                            <p:strVal val="ppt_x"/>
                                          </p:val>
                                        </p:tav>
                                        <p:tav tm="100000">
                                          <p:val>
                                            <p:strVal val="1+ppt_w/2"/>
                                          </p:val>
                                        </p:tav>
                                      </p:tavLst>
                                    </p:anim>
                                    <p:anim calcmode="lin" valueType="num">
                                      <p:cBhvr additive="base">
                                        <p:cTn id="34" dur="500"/>
                                        <p:tgtEl>
                                          <p:spTgt spid="60"/>
                                        </p:tgtEl>
                                        <p:attrNameLst>
                                          <p:attrName>ppt_y</p:attrName>
                                        </p:attrNameLst>
                                      </p:cBhvr>
                                      <p:tavLst>
                                        <p:tav tm="0">
                                          <p:val>
                                            <p:strVal val="ppt_y"/>
                                          </p:val>
                                        </p:tav>
                                        <p:tav tm="100000">
                                          <p:val>
                                            <p:strVal val="1+ppt_h/2"/>
                                          </p:val>
                                        </p:tav>
                                      </p:tavLst>
                                    </p:anim>
                                    <p:set>
                                      <p:cBhvr>
                                        <p:cTn id="35" dur="1" fill="hold">
                                          <p:stCondLst>
                                            <p:cond delay="499"/>
                                          </p:stCondLst>
                                        </p:cTn>
                                        <p:tgtEl>
                                          <p:spTgt spid="60"/>
                                        </p:tgtEl>
                                        <p:attrNameLst>
                                          <p:attrName>style.visibility</p:attrName>
                                        </p:attrNameLst>
                                      </p:cBhvr>
                                      <p:to>
                                        <p:strVal val="hidden"/>
                                      </p:to>
                                    </p:set>
                                  </p:childTnLst>
                                </p:cTn>
                              </p:par>
                              <p:par>
                                <p:cTn id="36" presetID="2" presetClass="exit" presetSubtype="3" fill="hold" grpId="1" nodeType="withEffect">
                                  <p:stCondLst>
                                    <p:cond delay="250"/>
                                  </p:stCondLst>
                                  <p:childTnLst>
                                    <p:anim calcmode="lin" valueType="num">
                                      <p:cBhvr additive="base">
                                        <p:cTn id="37" dur="500"/>
                                        <p:tgtEl>
                                          <p:spTgt spid="48"/>
                                        </p:tgtEl>
                                        <p:attrNameLst>
                                          <p:attrName>ppt_x</p:attrName>
                                        </p:attrNameLst>
                                      </p:cBhvr>
                                      <p:tavLst>
                                        <p:tav tm="0">
                                          <p:val>
                                            <p:strVal val="ppt_x"/>
                                          </p:val>
                                        </p:tav>
                                        <p:tav tm="100000">
                                          <p:val>
                                            <p:strVal val="1+ppt_w/2"/>
                                          </p:val>
                                        </p:tav>
                                      </p:tavLst>
                                    </p:anim>
                                    <p:anim calcmode="lin" valueType="num">
                                      <p:cBhvr additive="base">
                                        <p:cTn id="38" dur="500"/>
                                        <p:tgtEl>
                                          <p:spTgt spid="48"/>
                                        </p:tgtEl>
                                        <p:attrNameLst>
                                          <p:attrName>ppt_y</p:attrName>
                                        </p:attrNameLst>
                                      </p:cBhvr>
                                      <p:tavLst>
                                        <p:tav tm="0">
                                          <p:val>
                                            <p:strVal val="ppt_y"/>
                                          </p:val>
                                        </p:tav>
                                        <p:tav tm="100000">
                                          <p:val>
                                            <p:strVal val="0-ppt_h/2"/>
                                          </p:val>
                                        </p:tav>
                                      </p:tavLst>
                                    </p:anim>
                                    <p:set>
                                      <p:cBhvr>
                                        <p:cTn id="39" dur="1" fill="hold">
                                          <p:stCondLst>
                                            <p:cond delay="499"/>
                                          </p:stCondLst>
                                        </p:cTn>
                                        <p:tgtEl>
                                          <p:spTgt spid="48"/>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66"/>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8" grpId="1" animBg="1"/>
      <p:bldP spid="4" grpId="0"/>
      <p:bldP spid="50" grpId="0"/>
      <p:bldP spid="51" grpId="0"/>
      <p:bldP spid="5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3"/>
          <a:stretch>
            <a:fillRect/>
          </a:stretch>
        </p:blipFill>
        <p:spPr>
          <a:xfrm>
            <a:off x="6871996" y="3540967"/>
            <a:ext cx="207282" cy="201185"/>
          </a:xfrm>
          <a:prstGeom prst="rect">
            <a:avLst/>
          </a:prstGeom>
        </p:spPr>
      </p:pic>
      <p:sp>
        <p:nvSpPr>
          <p:cNvPr id="11" name="CasellaDiTesto 10"/>
          <p:cNvSpPr txBox="1"/>
          <p:nvPr/>
        </p:nvSpPr>
        <p:spPr>
          <a:xfrm>
            <a:off x="1025912" y="1996068"/>
            <a:ext cx="4571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smtClean="0">
                <a:ln>
                  <a:noFill/>
                </a:ln>
                <a:solidFill>
                  <a:prstClr val="black"/>
                </a:solidFill>
                <a:effectLst/>
                <a:uLnTx/>
                <a:uFillTx/>
                <a:latin typeface="Segoe Script" panose="030B0504020000000003" pitchFamily="66" charset="0"/>
                <a:ea typeface="+mn-ea"/>
                <a:cs typeface="+mn-cs"/>
              </a:rPr>
              <a:t>E</a:t>
            </a:r>
            <a:endParaRPr kumimoji="0" lang="en-GB" sz="1800" b="0" i="0" u="none" strike="noStrike" kern="1200" cap="none" spc="0" normalizeH="0" baseline="0" noProof="0" dirty="0">
              <a:ln>
                <a:noFill/>
              </a:ln>
              <a:solidFill>
                <a:prstClr val="black"/>
              </a:solidFill>
              <a:effectLst/>
              <a:uLnTx/>
              <a:uFillTx/>
              <a:latin typeface="Segoe Script" panose="030B0504020000000003" pitchFamily="66" charset="0"/>
              <a:ea typeface="+mn-ea"/>
              <a:cs typeface="+mn-cs"/>
            </a:endParaRPr>
          </a:p>
        </p:txBody>
      </p:sp>
      <p:sp>
        <p:nvSpPr>
          <p:cNvPr id="39" name="Oval 18">
            <a:extLst>
              <a:ext uri="{FF2B5EF4-FFF2-40B4-BE49-F238E27FC236}">
                <a16:creationId xmlns:a16="http://schemas.microsoft.com/office/drawing/2014/main" id="{E860596A-5B77-AC2E-6873-179ABE425A43}"/>
              </a:ext>
            </a:extLst>
          </p:cNvPr>
          <p:cNvSpPr/>
          <p:nvPr/>
        </p:nvSpPr>
        <p:spPr>
          <a:xfrm>
            <a:off x="6350189" y="4130617"/>
            <a:ext cx="732057" cy="643734"/>
          </a:xfrm>
          <a:prstGeom prst="ellipse">
            <a:avLst/>
          </a:prstGeom>
          <a:gradFill flip="none" rotWithShape="1">
            <a:gsLst>
              <a:gs pos="31000">
                <a:srgbClr val="E2E8E2"/>
              </a:gs>
              <a:gs pos="0">
                <a:srgbClr val="196B24">
                  <a:tint val="23500"/>
                  <a:satMod val="160000"/>
                </a:srgbClr>
              </a:gs>
              <a:gs pos="98000">
                <a:srgbClr val="A02B93">
                  <a:lumMod val="60000"/>
                  <a:lumOff val="40000"/>
                </a:srgbClr>
              </a:gs>
              <a:gs pos="12000">
                <a:srgbClr val="196B24">
                  <a:tint val="23500"/>
                  <a:satMod val="160000"/>
                </a:srgbClr>
              </a:gs>
            </a:gsLst>
            <a:path path="shape">
              <a:fillToRect l="50000" t="50000" r="50000" b="50000"/>
            </a:path>
            <a:tileRect/>
          </a:gradFill>
          <a:ln w="3175" cap="flat" cmpd="sng" algn="ctr">
            <a:solidFill>
              <a:sysClr val="windowText" lastClr="000000">
                <a:lumMod val="65000"/>
                <a:lumOff val="3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sp>
        <p:nvSpPr>
          <p:cNvPr id="42" name="Oval 19">
            <a:extLst>
              <a:ext uri="{FF2B5EF4-FFF2-40B4-BE49-F238E27FC236}">
                <a16:creationId xmlns:a16="http://schemas.microsoft.com/office/drawing/2014/main" id="{03158905-B6CE-F683-A9C7-DFE20568C2E9}"/>
              </a:ext>
            </a:extLst>
          </p:cNvPr>
          <p:cNvSpPr/>
          <p:nvPr/>
        </p:nvSpPr>
        <p:spPr>
          <a:xfrm>
            <a:off x="5735873" y="4569327"/>
            <a:ext cx="732057" cy="670454"/>
          </a:xfrm>
          <a:prstGeom prst="ellipse">
            <a:avLst/>
          </a:prstGeom>
          <a:gradFill flip="none" rotWithShape="1">
            <a:gsLst>
              <a:gs pos="31000">
                <a:srgbClr val="E2E8E2"/>
              </a:gs>
              <a:gs pos="0">
                <a:srgbClr val="196B24">
                  <a:tint val="23500"/>
                  <a:satMod val="160000"/>
                </a:srgbClr>
              </a:gs>
              <a:gs pos="98000">
                <a:srgbClr val="A02B93">
                  <a:lumMod val="60000"/>
                  <a:lumOff val="40000"/>
                </a:srgbClr>
              </a:gs>
              <a:gs pos="12000">
                <a:srgbClr val="196B24">
                  <a:tint val="23500"/>
                  <a:satMod val="160000"/>
                </a:srgbClr>
              </a:gs>
            </a:gsLst>
            <a:path path="shape">
              <a:fillToRect l="50000" t="50000" r="50000" b="50000"/>
            </a:path>
            <a:tileRect/>
          </a:gradFill>
          <a:ln w="3175" cap="flat" cmpd="sng" algn="ctr">
            <a:solidFill>
              <a:sysClr val="windowText" lastClr="000000">
                <a:lumMod val="65000"/>
                <a:lumOff val="3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sp>
        <p:nvSpPr>
          <p:cNvPr id="43" name="Oval 15">
            <a:extLst>
              <a:ext uri="{FF2B5EF4-FFF2-40B4-BE49-F238E27FC236}">
                <a16:creationId xmlns:a16="http://schemas.microsoft.com/office/drawing/2014/main" id="{D396D1F7-BE78-C692-36E9-485D3BF0CE6F}"/>
              </a:ext>
            </a:extLst>
          </p:cNvPr>
          <p:cNvSpPr/>
          <p:nvPr/>
        </p:nvSpPr>
        <p:spPr>
          <a:xfrm>
            <a:off x="6297395" y="4667754"/>
            <a:ext cx="732057" cy="670454"/>
          </a:xfrm>
          <a:prstGeom prst="ellipse">
            <a:avLst/>
          </a:prstGeom>
          <a:gradFill flip="none" rotWithShape="1">
            <a:gsLst>
              <a:gs pos="31000">
                <a:srgbClr val="E2E8E2"/>
              </a:gs>
              <a:gs pos="0">
                <a:srgbClr val="196B24">
                  <a:tint val="23500"/>
                  <a:satMod val="160000"/>
                </a:srgbClr>
              </a:gs>
              <a:gs pos="76000">
                <a:srgbClr val="0E2841">
                  <a:lumMod val="25000"/>
                  <a:lumOff val="75000"/>
                </a:srgbClr>
              </a:gs>
              <a:gs pos="35000">
                <a:srgbClr val="196B24">
                  <a:tint val="23500"/>
                  <a:satMod val="160000"/>
                </a:srgbClr>
              </a:gs>
            </a:gsLst>
            <a:path path="shape">
              <a:fillToRect l="50000" t="50000" r="50000" b="50000"/>
            </a:path>
            <a:tileRect/>
          </a:gradFill>
          <a:ln w="3175" cap="flat" cmpd="sng" algn="ctr">
            <a:solidFill>
              <a:sysClr val="windowText" lastClr="000000">
                <a:lumMod val="50000"/>
                <a:lumOff val="50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grpSp>
        <p:nvGrpSpPr>
          <p:cNvPr id="10" name="Gruppo 9"/>
          <p:cNvGrpSpPr/>
          <p:nvPr/>
        </p:nvGrpSpPr>
        <p:grpSpPr>
          <a:xfrm>
            <a:off x="460310" y="170489"/>
            <a:ext cx="11271380" cy="6517021"/>
            <a:chOff x="867786" y="231900"/>
            <a:chExt cx="11271380" cy="6517021"/>
          </a:xfrm>
        </p:grpSpPr>
        <p:sp>
          <p:nvSpPr>
            <p:cNvPr id="4" name="Rettangolo 3"/>
            <p:cNvSpPr/>
            <p:nvPr/>
          </p:nvSpPr>
          <p:spPr>
            <a:xfrm>
              <a:off x="867786" y="231900"/>
              <a:ext cx="11271380" cy="637280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6" name="Rettangolo arrotondato 15"/>
            <p:cNvSpPr/>
            <p:nvPr/>
          </p:nvSpPr>
          <p:spPr>
            <a:xfrm>
              <a:off x="899098" y="6628515"/>
              <a:ext cx="11195460" cy="120406"/>
            </a:xfrm>
            <a:prstGeom prst="roundRect">
              <a:avLst/>
            </a:pr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a:solidFill>
                <a:schemeClr val="accent4">
                  <a:lumMod val="75000"/>
                  <a:alpha val="9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ttangolo 16"/>
            <p:cNvSpPr/>
            <p:nvPr/>
          </p:nvSpPr>
          <p:spPr>
            <a:xfrm>
              <a:off x="1755361" y="6517003"/>
              <a:ext cx="735981" cy="89210"/>
            </a:xfrm>
            <a:prstGeom prst="rect">
              <a:avLst/>
            </a:prstGeom>
            <a:solidFill>
              <a:srgbClr val="FF0000"/>
            </a:solidFill>
            <a:scene3d>
              <a:camera prst="orthographicFront"/>
              <a:lightRig rig="threePt" dir="t"/>
            </a:scene3d>
            <a:sp3d>
              <a:bevelT/>
              <a:bevelB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ttangolo 17"/>
            <p:cNvSpPr/>
            <p:nvPr/>
          </p:nvSpPr>
          <p:spPr>
            <a:xfrm>
              <a:off x="11029774" y="6494700"/>
              <a:ext cx="735981" cy="89210"/>
            </a:xfrm>
            <a:prstGeom prst="rect">
              <a:avLst/>
            </a:prstGeom>
            <a:gradFill>
              <a:gsLst>
                <a:gs pos="0">
                  <a:schemeClr val="accent4">
                    <a:lumMod val="67000"/>
                  </a:schemeClr>
                </a:gs>
                <a:gs pos="48000">
                  <a:schemeClr val="accent4">
                    <a:lumMod val="97000"/>
                    <a:lumOff val="3000"/>
                  </a:schemeClr>
                </a:gs>
                <a:gs pos="100000">
                  <a:schemeClr val="accent4">
                    <a:lumMod val="60000"/>
                    <a:lumOff val="40000"/>
                  </a:schemeClr>
                </a:gs>
              </a:gsLst>
              <a:lin ang="16200000" scaled="1"/>
            </a:gradFill>
            <a:scene3d>
              <a:camera prst="orthographicFront"/>
              <a:lightRig rig="threePt" dir="t"/>
            </a:scene3d>
            <a:sp3d>
              <a:bevelT/>
              <a:bevelB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ttangolo 18"/>
            <p:cNvSpPr/>
            <p:nvPr/>
          </p:nvSpPr>
          <p:spPr>
            <a:xfrm>
              <a:off x="10131943" y="6498417"/>
              <a:ext cx="735981" cy="89210"/>
            </a:xfrm>
            <a:prstGeom prst="rect">
              <a:avLst/>
            </a:prstGeom>
            <a:solidFill>
              <a:schemeClr val="bg1">
                <a:lumMod val="95000"/>
              </a:schemeClr>
            </a:solidFill>
            <a:scene3d>
              <a:camera prst="orthographicFront"/>
              <a:lightRig rig="threePt" dir="t"/>
            </a:scene3d>
            <a:sp3d>
              <a:bevelT/>
              <a:bevelB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ttangolo 19"/>
            <p:cNvSpPr/>
            <p:nvPr/>
          </p:nvSpPr>
          <p:spPr>
            <a:xfrm>
              <a:off x="8446369" y="672629"/>
              <a:ext cx="2906565" cy="1200329"/>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3600" b="1" i="0" u="none" strike="noStrike" kern="1200" cap="none" spc="0" normalizeH="0" baseline="0" noProof="0" dirty="0" smtClean="0">
                  <a:ln w="10160">
                    <a:solidFill>
                      <a:srgbClr val="4472C4"/>
                    </a:solidFill>
                    <a:prstDash val="solid"/>
                  </a:ln>
                  <a:solidFill>
                    <a:srgbClr val="FFFFFF"/>
                  </a:solidFill>
                  <a:effectLst>
                    <a:outerShdw blurRad="38100" dist="22860" dir="5400000" algn="tl" rotWithShape="0">
                      <a:srgbClr val="000000">
                        <a:alpha val="30000"/>
                      </a:srgbClr>
                    </a:outerShdw>
                  </a:effectLst>
                  <a:uLnTx/>
                  <a:uFillTx/>
                  <a:latin typeface="Segoe Script" panose="030B0504020000000003" pitchFamily="66" charset="0"/>
                  <a:ea typeface="+mn-ea"/>
                  <a:cs typeface="+mn-cs"/>
                </a:rPr>
                <a:t>Quasi free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3600" b="1" i="0" u="none" strike="noStrike" kern="1200" cap="none" spc="0" normalizeH="0" baseline="0" noProof="0" dirty="0" err="1" smtClean="0">
                  <a:ln w="10160">
                    <a:solidFill>
                      <a:srgbClr val="4472C4"/>
                    </a:solidFill>
                    <a:prstDash val="solid"/>
                  </a:ln>
                  <a:solidFill>
                    <a:srgbClr val="FFFFFF"/>
                  </a:solidFill>
                  <a:effectLst>
                    <a:outerShdw blurRad="38100" dist="22860" dir="5400000" algn="tl" rotWithShape="0">
                      <a:srgbClr val="000000">
                        <a:alpha val="30000"/>
                      </a:srgbClr>
                    </a:outerShdw>
                  </a:effectLst>
                  <a:uLnTx/>
                  <a:uFillTx/>
                  <a:latin typeface="Segoe Script" panose="030B0504020000000003" pitchFamily="66" charset="0"/>
                  <a:ea typeface="+mn-ea"/>
                  <a:cs typeface="+mn-cs"/>
                </a:rPr>
                <a:t>scattering</a:t>
              </a:r>
              <a:endParaRPr kumimoji="0" lang="it-IT" sz="3600" b="1" i="0" u="none" strike="noStrike" kern="1200" cap="none" spc="0" normalizeH="0" baseline="0" noProof="0" dirty="0">
                <a:ln w="10160">
                  <a:solidFill>
                    <a:srgbClr val="4472C4"/>
                  </a:solidFill>
                  <a:prstDash val="solid"/>
                </a:ln>
                <a:solidFill>
                  <a:srgbClr val="FFFFFF"/>
                </a:solidFill>
                <a:effectLst>
                  <a:outerShdw blurRad="38100" dist="22860" dir="5400000" algn="tl" rotWithShape="0">
                    <a:srgbClr val="000000">
                      <a:alpha val="30000"/>
                    </a:srgbClr>
                  </a:outerShdw>
                </a:effectLst>
                <a:uLnTx/>
                <a:uFillTx/>
                <a:latin typeface="Segoe Script" panose="030B0504020000000003" pitchFamily="66" charset="0"/>
                <a:ea typeface="+mn-ea"/>
                <a:cs typeface="+mn-cs"/>
              </a:endParaRPr>
            </a:p>
          </p:txBody>
        </p:sp>
        <p:sp>
          <p:nvSpPr>
            <p:cNvPr id="12" name="CasellaDiTesto 11"/>
            <p:cNvSpPr txBox="1"/>
            <p:nvPr/>
          </p:nvSpPr>
          <p:spPr>
            <a:xfrm>
              <a:off x="1507009" y="937146"/>
              <a:ext cx="4298931"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32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BE</a:t>
              </a:r>
              <a:r>
                <a:rPr kumimoji="0" lang="it-IT" sz="3200" b="1" i="0" u="none" strike="noStrike" kern="1200" cap="none" spc="0" normalizeH="0" baseline="-25000" noProof="0" dirty="0" smtClean="0">
                  <a:ln>
                    <a:noFill/>
                  </a:ln>
                  <a:solidFill>
                    <a:srgbClr val="FFC000">
                      <a:lumMod val="60000"/>
                      <a:lumOff val="40000"/>
                    </a:srgbClr>
                  </a:solidFill>
                  <a:effectLst/>
                  <a:uLnTx/>
                  <a:uFillTx/>
                  <a:latin typeface="Segoe Script" panose="030B0504020000000003" pitchFamily="66" charset="0"/>
                  <a:ea typeface="+mn-ea"/>
                  <a:cs typeface="+mn-cs"/>
                </a:rPr>
                <a:t>(n)</a:t>
              </a:r>
              <a:r>
                <a:rPr kumimoji="0" lang="it-IT" sz="32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=E</a:t>
              </a:r>
              <a:r>
                <a:rPr kumimoji="0" lang="it-IT" sz="3200" b="1" i="0" u="none" strike="noStrike" kern="1200" cap="none" spc="0" normalizeH="0" baseline="-25000" noProof="0" dirty="0" smtClean="0">
                  <a:ln>
                    <a:noFill/>
                  </a:ln>
                  <a:solidFill>
                    <a:prstClr val="white"/>
                  </a:solidFill>
                  <a:effectLst/>
                  <a:uLnTx/>
                  <a:uFillTx/>
                  <a:latin typeface="Segoe Script" panose="030B0504020000000003" pitchFamily="66" charset="0"/>
                  <a:ea typeface="+mn-ea"/>
                  <a:cs typeface="+mn-cs"/>
                </a:rPr>
                <a:t>0</a:t>
              </a:r>
              <a:r>
                <a:rPr kumimoji="0" lang="it-IT" sz="32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-E</a:t>
              </a:r>
              <a:r>
                <a:rPr kumimoji="0" lang="it-IT" sz="3200" b="1" i="0" u="none" strike="noStrike" kern="1200" cap="none" spc="0" normalizeH="0" baseline="-25000" noProof="0" dirty="0" smtClean="0">
                  <a:ln>
                    <a:noFill/>
                  </a:ln>
                  <a:solidFill>
                    <a:prstClr val="white"/>
                  </a:solidFill>
                  <a:effectLst/>
                  <a:uLnTx/>
                  <a:uFillTx/>
                  <a:latin typeface="Segoe Script" panose="030B0504020000000003" pitchFamily="66" charset="0"/>
                  <a:ea typeface="+mn-ea"/>
                  <a:cs typeface="+mn-cs"/>
                </a:rPr>
                <a:t>1</a:t>
              </a:r>
              <a:r>
                <a:rPr kumimoji="0" lang="it-IT" sz="32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-E</a:t>
              </a:r>
              <a:r>
                <a:rPr kumimoji="0" lang="it-IT" sz="3200" b="1" i="0" u="none" strike="noStrike" kern="1200" cap="none" spc="0" normalizeH="0" baseline="-25000" noProof="0" dirty="0" smtClean="0">
                  <a:ln>
                    <a:noFill/>
                  </a:ln>
                  <a:solidFill>
                    <a:prstClr val="white"/>
                  </a:solidFill>
                  <a:effectLst/>
                  <a:uLnTx/>
                  <a:uFillTx/>
                  <a:latin typeface="Segoe Script" panose="030B0504020000000003" pitchFamily="66" charset="0"/>
                  <a:ea typeface="+mn-ea"/>
                  <a:cs typeface="+mn-cs"/>
                </a:rPr>
                <a:t>2</a:t>
              </a:r>
              <a:endParaRPr kumimoji="0" lang="en-GB" sz="3200" b="1" i="0" u="none" strike="noStrike" kern="1200" cap="none" spc="0" normalizeH="0" baseline="-25000" noProof="0" dirty="0">
                <a:ln>
                  <a:noFill/>
                </a:ln>
                <a:solidFill>
                  <a:srgbClr val="FFC000">
                    <a:lumMod val="60000"/>
                    <a:lumOff val="40000"/>
                  </a:srgbClr>
                </a:solidFill>
                <a:effectLst/>
                <a:uLnTx/>
                <a:uFillTx/>
                <a:latin typeface="Segoe Script" panose="030B0504020000000003" pitchFamily="66" charset="0"/>
                <a:ea typeface="+mn-ea"/>
                <a:cs typeface="+mn-cs"/>
              </a:endParaRPr>
            </a:p>
          </p:txBody>
        </p:sp>
        <p:sp>
          <p:nvSpPr>
            <p:cNvPr id="14" name="Rettangolo 13"/>
            <p:cNvSpPr/>
            <p:nvPr/>
          </p:nvSpPr>
          <p:spPr>
            <a:xfrm>
              <a:off x="2092904" y="1702382"/>
              <a:ext cx="3327178" cy="58477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32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q</a:t>
              </a:r>
              <a:r>
                <a:rPr kumimoji="0" lang="it-IT" sz="3200" b="1" i="0" u="none" strike="noStrike" kern="1200" cap="none" spc="0" normalizeH="0" baseline="-25000" noProof="0" dirty="0" smtClean="0">
                  <a:ln>
                    <a:noFill/>
                  </a:ln>
                  <a:solidFill>
                    <a:srgbClr val="FFC000">
                      <a:lumMod val="60000"/>
                      <a:lumOff val="40000"/>
                    </a:srgbClr>
                  </a:solidFill>
                  <a:effectLst/>
                  <a:uLnTx/>
                  <a:uFillTx/>
                  <a:latin typeface="Segoe Script" panose="030B0504020000000003" pitchFamily="66" charset="0"/>
                  <a:ea typeface="+mn-ea"/>
                  <a:cs typeface="+mn-cs"/>
                </a:rPr>
                <a:t>(n) </a:t>
              </a:r>
              <a:r>
                <a:rPr kumimoji="0" lang="it-IT" sz="32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=P</a:t>
              </a:r>
              <a:r>
                <a:rPr kumimoji="0" lang="it-IT" sz="3200" b="1" i="0" u="none" strike="noStrike" kern="1200" cap="none" spc="0" normalizeH="0" baseline="-25000" noProof="0" dirty="0" smtClean="0">
                  <a:ln>
                    <a:noFill/>
                  </a:ln>
                  <a:solidFill>
                    <a:prstClr val="white"/>
                  </a:solidFill>
                  <a:effectLst/>
                  <a:uLnTx/>
                  <a:uFillTx/>
                  <a:latin typeface="Segoe Script" panose="030B0504020000000003" pitchFamily="66" charset="0"/>
                  <a:ea typeface="+mn-ea"/>
                  <a:cs typeface="+mn-cs"/>
                </a:rPr>
                <a:t>0</a:t>
              </a:r>
              <a:r>
                <a:rPr kumimoji="0" lang="it-IT" sz="32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-P</a:t>
              </a:r>
              <a:r>
                <a:rPr kumimoji="0" lang="it-IT" sz="3200" b="1" i="0" u="none" strike="noStrike" kern="1200" cap="none" spc="0" normalizeH="0" baseline="-25000" noProof="0" dirty="0" smtClean="0">
                  <a:ln>
                    <a:noFill/>
                  </a:ln>
                  <a:solidFill>
                    <a:prstClr val="white"/>
                  </a:solidFill>
                  <a:effectLst/>
                  <a:uLnTx/>
                  <a:uFillTx/>
                  <a:latin typeface="Segoe Script" panose="030B0504020000000003" pitchFamily="66" charset="0"/>
                  <a:ea typeface="+mn-ea"/>
                  <a:cs typeface="+mn-cs"/>
                </a:rPr>
                <a:t>1</a:t>
              </a:r>
              <a:r>
                <a:rPr kumimoji="0" lang="it-IT" sz="32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-P</a:t>
              </a:r>
              <a:r>
                <a:rPr kumimoji="0" lang="it-IT" sz="3200" b="1" i="0" u="none" strike="noStrike" kern="1200" cap="none" spc="0" normalizeH="0" baseline="-25000" noProof="0" dirty="0" smtClean="0">
                  <a:ln>
                    <a:noFill/>
                  </a:ln>
                  <a:solidFill>
                    <a:prstClr val="white"/>
                  </a:solidFill>
                  <a:effectLst/>
                  <a:uLnTx/>
                  <a:uFillTx/>
                  <a:latin typeface="Segoe Script" panose="030B0504020000000003" pitchFamily="66" charset="0"/>
                  <a:ea typeface="+mn-ea"/>
                  <a:cs typeface="+mn-cs"/>
                </a:rPr>
                <a:t>2</a:t>
              </a:r>
              <a:endParaRPr kumimoji="0" lang="en-GB" sz="3200" b="1" i="0" u="none" strike="noStrike" kern="1200" cap="none" spc="0" normalizeH="0" baseline="-25000" noProof="0" dirty="0">
                <a:ln>
                  <a:noFill/>
                </a:ln>
                <a:solidFill>
                  <a:srgbClr val="FFC000">
                    <a:lumMod val="60000"/>
                    <a:lumOff val="40000"/>
                  </a:srgbClr>
                </a:solidFill>
                <a:effectLst/>
                <a:uLnTx/>
                <a:uFillTx/>
                <a:latin typeface="Segoe Script" panose="030B0504020000000003" pitchFamily="66" charset="0"/>
                <a:ea typeface="+mn-ea"/>
                <a:cs typeface="+mn-cs"/>
              </a:endParaRPr>
            </a:p>
          </p:txBody>
        </p:sp>
        <p:sp>
          <p:nvSpPr>
            <p:cNvPr id="9" name="Rettangolo 8"/>
            <p:cNvSpPr/>
            <p:nvPr/>
          </p:nvSpPr>
          <p:spPr>
            <a:xfrm>
              <a:off x="8852703" y="2249041"/>
              <a:ext cx="692818"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3200" b="1" i="0" u="none" strike="noStrike" kern="1200" cap="none" spc="0" normalizeH="0" baseline="0" noProof="0" dirty="0">
                  <a:ln>
                    <a:noFill/>
                  </a:ln>
                  <a:solidFill>
                    <a:prstClr val="white"/>
                  </a:solidFill>
                  <a:effectLst/>
                  <a:uLnTx/>
                  <a:uFillTx/>
                  <a:latin typeface="Segoe Script" panose="030B0504020000000003" pitchFamily="66" charset="0"/>
                  <a:ea typeface="+mn-ea"/>
                  <a:cs typeface="+mn-cs"/>
                </a:rPr>
                <a:t>E</a:t>
              </a:r>
              <a:r>
                <a:rPr kumimoji="0" lang="it-IT" sz="3200" b="1" i="0" u="none" strike="noStrike" kern="1200" cap="none" spc="0" normalizeH="0" baseline="-25000" noProof="0" dirty="0">
                  <a:ln>
                    <a:noFill/>
                  </a:ln>
                  <a:solidFill>
                    <a:prstClr val="white"/>
                  </a:solidFill>
                  <a:effectLst/>
                  <a:uLnTx/>
                  <a:uFillTx/>
                  <a:latin typeface="Segoe Script" panose="030B0504020000000003" pitchFamily="66" charset="0"/>
                  <a:ea typeface="+mn-ea"/>
                  <a:cs typeface="+mn-cs"/>
                </a:rPr>
                <a:t>1</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Rettangolo 12"/>
            <p:cNvSpPr/>
            <p:nvPr/>
          </p:nvSpPr>
          <p:spPr>
            <a:xfrm>
              <a:off x="9027719" y="4321888"/>
              <a:ext cx="692817" cy="58477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3200" b="1" i="0" u="none" strike="noStrike" kern="1200" cap="none" spc="0" normalizeH="0" baseline="0" noProof="0" dirty="0">
                  <a:ln>
                    <a:noFill/>
                  </a:ln>
                  <a:solidFill>
                    <a:prstClr val="white"/>
                  </a:solidFill>
                  <a:effectLst/>
                  <a:uLnTx/>
                  <a:uFillTx/>
                  <a:latin typeface="Segoe Script" panose="030B0504020000000003" pitchFamily="66" charset="0"/>
                  <a:ea typeface="+mn-ea"/>
                  <a:cs typeface="+mn-cs"/>
                </a:rPr>
                <a:t>E</a:t>
              </a:r>
              <a:r>
                <a:rPr kumimoji="0" lang="it-IT" sz="3200" b="1" i="0" u="none" strike="noStrike" kern="1200" cap="none" spc="0" normalizeH="0" baseline="-25000" noProof="0" dirty="0">
                  <a:ln>
                    <a:noFill/>
                  </a:ln>
                  <a:solidFill>
                    <a:prstClr val="white"/>
                  </a:solidFill>
                  <a:effectLst/>
                  <a:uLnTx/>
                  <a:uFillTx/>
                  <a:latin typeface="Segoe Script" panose="030B0504020000000003" pitchFamily="66" charset="0"/>
                  <a:ea typeface="+mn-ea"/>
                  <a:cs typeface="+mn-cs"/>
                </a:rPr>
                <a:t>2</a:t>
              </a:r>
              <a:endParaRPr kumimoji="0" lang="en-GB" sz="3200" b="1" i="0" u="none" strike="noStrike" kern="1200" cap="none" spc="0" normalizeH="0" baseline="-25000" noProof="0" dirty="0">
                <a:ln>
                  <a:noFill/>
                </a:ln>
                <a:solidFill>
                  <a:srgbClr val="FFC000">
                    <a:lumMod val="60000"/>
                    <a:lumOff val="40000"/>
                  </a:srgbClr>
                </a:solidFill>
                <a:effectLst/>
                <a:uLnTx/>
                <a:uFillTx/>
                <a:latin typeface="Segoe Script" panose="030B0504020000000003" pitchFamily="66" charset="0"/>
                <a:ea typeface="+mn-ea"/>
                <a:cs typeface="+mn-cs"/>
              </a:endParaRPr>
            </a:p>
          </p:txBody>
        </p:sp>
        <p:sp>
          <p:nvSpPr>
            <p:cNvPr id="21" name="Rettangolo 20"/>
            <p:cNvSpPr/>
            <p:nvPr/>
          </p:nvSpPr>
          <p:spPr>
            <a:xfrm>
              <a:off x="5652707" y="3646174"/>
              <a:ext cx="1230923" cy="58477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3200" b="1" i="0" u="none" strike="noStrike" kern="1200" cap="none" spc="0" normalizeH="0" baseline="0" noProof="0" dirty="0">
                  <a:ln>
                    <a:noFill/>
                  </a:ln>
                  <a:solidFill>
                    <a:prstClr val="white"/>
                  </a:solidFill>
                  <a:effectLst/>
                  <a:uLnTx/>
                  <a:uFillTx/>
                  <a:latin typeface="Segoe Script" panose="030B0504020000000003" pitchFamily="66" charset="0"/>
                  <a:ea typeface="+mn-ea"/>
                  <a:cs typeface="+mn-cs"/>
                </a:rPr>
                <a:t>BE</a:t>
              </a:r>
              <a:r>
                <a:rPr kumimoji="0" lang="it-IT" sz="3200" b="1" i="0" u="none" strike="noStrike" kern="1200" cap="none" spc="0" normalizeH="0" baseline="-25000" noProof="0" dirty="0">
                  <a:ln>
                    <a:noFill/>
                  </a:ln>
                  <a:solidFill>
                    <a:srgbClr val="FFC000">
                      <a:lumMod val="60000"/>
                      <a:lumOff val="40000"/>
                    </a:srgbClr>
                  </a:solidFill>
                  <a:effectLst/>
                  <a:uLnTx/>
                  <a:uFillTx/>
                  <a:latin typeface="Segoe Script" panose="030B0504020000000003" pitchFamily="66" charset="0"/>
                  <a:ea typeface="+mn-ea"/>
                  <a:cs typeface="+mn-cs"/>
                </a:rPr>
                <a:t>(n</a:t>
              </a:r>
              <a:r>
                <a:rPr kumimoji="0" lang="it-IT" sz="3200" b="1" i="0" u="none" strike="noStrike" kern="1200" cap="none" spc="0" normalizeH="0" baseline="-25000" noProof="0" dirty="0" smtClean="0">
                  <a:ln>
                    <a:noFill/>
                  </a:ln>
                  <a:solidFill>
                    <a:srgbClr val="FFC000">
                      <a:lumMod val="60000"/>
                      <a:lumOff val="40000"/>
                    </a:srgbClr>
                  </a:solidFill>
                  <a:effectLst/>
                  <a:uLnTx/>
                  <a:uFillTx/>
                  <a:latin typeface="Segoe Script" panose="030B0504020000000003" pitchFamily="66" charset="0"/>
                  <a:ea typeface="+mn-ea"/>
                  <a:cs typeface="+mn-cs"/>
                </a:rPr>
                <a:t>)</a:t>
              </a:r>
              <a:endParaRPr kumimoji="0" lang="en-GB"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Rettangolo 21"/>
            <p:cNvSpPr/>
            <p:nvPr/>
          </p:nvSpPr>
          <p:spPr>
            <a:xfrm>
              <a:off x="6268168" y="4347831"/>
              <a:ext cx="976549"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3200" b="1" i="0" u="none" strike="noStrike" kern="1200" cap="none" spc="0" normalizeH="0" baseline="0" noProof="0" dirty="0">
                  <a:ln>
                    <a:noFill/>
                  </a:ln>
                  <a:solidFill>
                    <a:prstClr val="white"/>
                  </a:solidFill>
                  <a:effectLst/>
                  <a:uLnTx/>
                  <a:uFillTx/>
                  <a:latin typeface="Segoe Script" panose="030B0504020000000003" pitchFamily="66" charset="0"/>
                  <a:ea typeface="+mn-ea"/>
                  <a:cs typeface="+mn-cs"/>
                </a:rPr>
                <a:t>q</a:t>
              </a:r>
              <a:r>
                <a:rPr kumimoji="0" lang="it-IT" sz="3200" b="1" i="0" u="none" strike="noStrike" kern="1200" cap="none" spc="0" normalizeH="0" baseline="-25000" noProof="0" dirty="0">
                  <a:ln>
                    <a:noFill/>
                  </a:ln>
                  <a:solidFill>
                    <a:srgbClr val="FFC000">
                      <a:lumMod val="60000"/>
                      <a:lumOff val="40000"/>
                    </a:srgbClr>
                  </a:solidFill>
                  <a:effectLst/>
                  <a:uLnTx/>
                  <a:uFillTx/>
                  <a:latin typeface="Segoe Script" panose="030B0504020000000003" pitchFamily="66" charset="0"/>
                  <a:ea typeface="+mn-ea"/>
                  <a:cs typeface="+mn-cs"/>
                </a:rPr>
                <a:t>(n) </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24" name="Connettore 2 23"/>
            <p:cNvCxnSpPr/>
            <p:nvPr/>
          </p:nvCxnSpPr>
          <p:spPr>
            <a:xfrm flipH="1">
              <a:off x="6072615" y="4195697"/>
              <a:ext cx="703384" cy="518199"/>
            </a:xfrm>
            <a:prstGeom prst="straightConnector1">
              <a:avLst/>
            </a:prstGeom>
            <a:ln w="63500">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Corda 27"/>
            <p:cNvSpPr/>
            <p:nvPr/>
          </p:nvSpPr>
          <p:spPr>
            <a:xfrm rot="12249796">
              <a:off x="9956863" y="2958883"/>
              <a:ext cx="1436912" cy="1380392"/>
            </a:xfrm>
            <a:prstGeom prst="chord">
              <a:avLst>
                <a:gd name="adj1" fmla="val 2465743"/>
                <a:gd name="adj2" fmla="val 16200000"/>
              </a:avLst>
            </a:prstGeom>
            <a:gradFill flip="none" rotWithShape="1">
              <a:gsLst>
                <a:gs pos="0">
                  <a:schemeClr val="accent4">
                    <a:lumMod val="0"/>
                    <a:lumOff val="100000"/>
                  </a:schemeClr>
                </a:gs>
                <a:gs pos="51000">
                  <a:schemeClr val="accent4">
                    <a:lumMod val="0"/>
                    <a:lumOff val="100000"/>
                  </a:schemeClr>
                </a:gs>
                <a:gs pos="100000">
                  <a:schemeClr val="accent4">
                    <a:lumMod val="100000"/>
                  </a:schemeClr>
                </a:gs>
              </a:gsLst>
              <a:path path="circle">
                <a:fillToRect l="50000" t="-80000" r="50000" b="180000"/>
              </a:path>
              <a:tileRect/>
            </a:gradFill>
            <a:scene3d>
              <a:camera prst="orthographicFront"/>
              <a:lightRig rig="sunse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ttangolo 28"/>
            <p:cNvSpPr/>
            <p:nvPr/>
          </p:nvSpPr>
          <p:spPr>
            <a:xfrm>
              <a:off x="10411804" y="3470353"/>
              <a:ext cx="968535"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AND</a:t>
              </a:r>
              <a:endParaRPr kumimoji="0" lang="en-GB" sz="2400" b="1" i="0" u="none" strike="noStrike" kern="1200" cap="none" spc="0" normalizeH="0" baseline="-25000" noProof="0" dirty="0">
                <a:ln>
                  <a:noFill/>
                </a:ln>
                <a:solidFill>
                  <a:srgbClr val="FFC000">
                    <a:lumMod val="60000"/>
                    <a:lumOff val="40000"/>
                  </a:srgbClr>
                </a:solidFill>
                <a:effectLst/>
                <a:uLnTx/>
                <a:uFillTx/>
                <a:latin typeface="Segoe Script" panose="030B0504020000000003" pitchFamily="66" charset="0"/>
                <a:ea typeface="+mn-ea"/>
                <a:cs typeface="+mn-cs"/>
              </a:endParaRPr>
            </a:p>
          </p:txBody>
        </p:sp>
        <p:cxnSp>
          <p:nvCxnSpPr>
            <p:cNvPr id="34" name="Connettore 7 33"/>
            <p:cNvCxnSpPr/>
            <p:nvPr/>
          </p:nvCxnSpPr>
          <p:spPr>
            <a:xfrm flipV="1">
              <a:off x="9268246" y="3876823"/>
              <a:ext cx="1124980" cy="405122"/>
            </a:xfrm>
            <a:prstGeom prst="curvedConnector3">
              <a:avLst/>
            </a:prstGeom>
            <a:ln w="666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Connettore 7 40"/>
            <p:cNvCxnSpPr/>
            <p:nvPr/>
          </p:nvCxnSpPr>
          <p:spPr>
            <a:xfrm>
              <a:off x="9310525" y="2878421"/>
              <a:ext cx="1030818" cy="648475"/>
            </a:xfrm>
            <a:prstGeom prst="curvedConnector3">
              <a:avLst/>
            </a:prstGeom>
            <a:ln w="66675">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7" name="Immagine 6"/>
            <p:cNvPicPr>
              <a:picLocks noChangeAspect="1"/>
            </p:cNvPicPr>
            <p:nvPr/>
          </p:nvPicPr>
          <p:blipFill>
            <a:blip r:embed="rId4"/>
            <a:stretch>
              <a:fillRect/>
            </a:stretch>
          </p:blipFill>
          <p:spPr>
            <a:xfrm rot="1029338">
              <a:off x="7045904" y="3901547"/>
              <a:ext cx="2048434" cy="530398"/>
            </a:xfrm>
            <a:prstGeom prst="rect">
              <a:avLst/>
            </a:prstGeom>
          </p:spPr>
        </p:pic>
        <p:pic>
          <p:nvPicPr>
            <p:cNvPr id="5" name="Immagine 4"/>
            <p:cNvPicPr>
              <a:picLocks noChangeAspect="1"/>
            </p:cNvPicPr>
            <p:nvPr/>
          </p:nvPicPr>
          <p:blipFill>
            <a:blip r:embed="rId5"/>
            <a:stretch>
              <a:fillRect/>
            </a:stretch>
          </p:blipFill>
          <p:spPr>
            <a:xfrm>
              <a:off x="3707898" y="3501339"/>
              <a:ext cx="3164098" cy="481626"/>
            </a:xfrm>
            <a:prstGeom prst="rect">
              <a:avLst/>
            </a:prstGeom>
          </p:spPr>
        </p:pic>
        <p:pic>
          <p:nvPicPr>
            <p:cNvPr id="6" name="Immagine 5"/>
            <p:cNvPicPr>
              <a:picLocks noChangeAspect="1"/>
            </p:cNvPicPr>
            <p:nvPr/>
          </p:nvPicPr>
          <p:blipFill>
            <a:blip r:embed="rId4"/>
            <a:stretch>
              <a:fillRect/>
            </a:stretch>
          </p:blipFill>
          <p:spPr>
            <a:xfrm rot="19561073">
              <a:off x="7011337" y="2779303"/>
              <a:ext cx="2048434" cy="530398"/>
            </a:xfrm>
            <a:prstGeom prst="rect">
              <a:avLst/>
            </a:prstGeom>
          </p:spPr>
        </p:pic>
      </p:grpSp>
      <p:grpSp>
        <p:nvGrpSpPr>
          <p:cNvPr id="45" name="Group 22">
            <a:extLst>
              <a:ext uri="{FF2B5EF4-FFF2-40B4-BE49-F238E27FC236}">
                <a16:creationId xmlns:a16="http://schemas.microsoft.com/office/drawing/2014/main" id="{568D4208-651B-0BD9-024F-511CD0E08772}"/>
              </a:ext>
            </a:extLst>
          </p:cNvPr>
          <p:cNvGrpSpPr/>
          <p:nvPr/>
        </p:nvGrpSpPr>
        <p:grpSpPr>
          <a:xfrm rot="19727855">
            <a:off x="5458958" y="2026917"/>
            <a:ext cx="1430750" cy="1273958"/>
            <a:chOff x="4287330" y="3849850"/>
            <a:chExt cx="1430750" cy="1284436"/>
          </a:xfrm>
        </p:grpSpPr>
        <p:sp>
          <p:nvSpPr>
            <p:cNvPr id="46" name="Oval 12">
              <a:extLst>
                <a:ext uri="{FF2B5EF4-FFF2-40B4-BE49-F238E27FC236}">
                  <a16:creationId xmlns:a16="http://schemas.microsoft.com/office/drawing/2014/main" id="{F3768B98-5C01-04F7-104A-174579B6EC5E}"/>
                </a:ext>
              </a:extLst>
            </p:cNvPr>
            <p:cNvSpPr/>
            <p:nvPr/>
          </p:nvSpPr>
          <p:spPr>
            <a:xfrm>
              <a:off x="5035110" y="4599329"/>
              <a:ext cx="537015" cy="534957"/>
            </a:xfrm>
            <a:prstGeom prst="ellipse">
              <a:avLst/>
            </a:prstGeom>
            <a:gradFill flip="none" rotWithShape="1">
              <a:gsLst>
                <a:gs pos="31000">
                  <a:srgbClr val="E2E8E2"/>
                </a:gs>
                <a:gs pos="0">
                  <a:srgbClr val="196B24">
                    <a:tint val="23500"/>
                    <a:satMod val="160000"/>
                  </a:srgbClr>
                </a:gs>
                <a:gs pos="98000">
                  <a:srgbClr val="A02B93">
                    <a:lumMod val="60000"/>
                    <a:lumOff val="40000"/>
                  </a:srgbClr>
                </a:gs>
                <a:gs pos="12000">
                  <a:srgbClr val="196B24">
                    <a:tint val="23500"/>
                    <a:satMod val="160000"/>
                  </a:srgbClr>
                </a:gs>
              </a:gsLst>
              <a:path path="shape">
                <a:fillToRect l="50000" t="50000" r="50000" b="50000"/>
              </a:path>
              <a:tileRect/>
            </a:gradFill>
            <a:ln w="3175" cap="flat" cmpd="sng" algn="ctr">
              <a:solidFill>
                <a:sysClr val="windowText" lastClr="000000">
                  <a:lumMod val="65000"/>
                  <a:lumOff val="3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sp>
          <p:nvSpPr>
            <p:cNvPr id="47" name="Oval 17">
              <a:extLst>
                <a:ext uri="{FF2B5EF4-FFF2-40B4-BE49-F238E27FC236}">
                  <a16:creationId xmlns:a16="http://schemas.microsoft.com/office/drawing/2014/main" id="{8791C350-3CD0-D422-C83D-9932D58BFB8D}"/>
                </a:ext>
              </a:extLst>
            </p:cNvPr>
            <p:cNvSpPr/>
            <p:nvPr/>
          </p:nvSpPr>
          <p:spPr>
            <a:xfrm>
              <a:off x="4988388" y="4030663"/>
              <a:ext cx="537015" cy="534957"/>
            </a:xfrm>
            <a:prstGeom prst="ellipse">
              <a:avLst/>
            </a:prstGeom>
            <a:gradFill flip="none" rotWithShape="1">
              <a:gsLst>
                <a:gs pos="31000">
                  <a:srgbClr val="E2E8E2"/>
                </a:gs>
                <a:gs pos="0">
                  <a:srgbClr val="196B24">
                    <a:tint val="23500"/>
                    <a:satMod val="160000"/>
                  </a:srgbClr>
                </a:gs>
                <a:gs pos="76000">
                  <a:srgbClr val="0E2841">
                    <a:lumMod val="25000"/>
                    <a:lumOff val="75000"/>
                  </a:srgbClr>
                </a:gs>
                <a:gs pos="35000">
                  <a:srgbClr val="196B24">
                    <a:tint val="23500"/>
                    <a:satMod val="160000"/>
                  </a:srgbClr>
                </a:gs>
              </a:gsLst>
              <a:path path="shape">
                <a:fillToRect l="50000" t="50000" r="50000" b="50000"/>
              </a:path>
              <a:tileRect/>
            </a:gradFill>
            <a:ln w="3175" cap="flat" cmpd="sng" algn="ctr">
              <a:solidFill>
                <a:sysClr val="windowText" lastClr="000000">
                  <a:lumMod val="65000"/>
                  <a:lumOff val="3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sp>
          <p:nvSpPr>
            <p:cNvPr id="48" name="Oval 11">
              <a:extLst>
                <a:ext uri="{FF2B5EF4-FFF2-40B4-BE49-F238E27FC236}">
                  <a16:creationId xmlns:a16="http://schemas.microsoft.com/office/drawing/2014/main" id="{0D247F57-B779-C438-8266-61A973E1178C}"/>
                </a:ext>
              </a:extLst>
            </p:cNvPr>
            <p:cNvSpPr/>
            <p:nvPr/>
          </p:nvSpPr>
          <p:spPr>
            <a:xfrm>
              <a:off x="5181065" y="4509086"/>
              <a:ext cx="537015" cy="534957"/>
            </a:xfrm>
            <a:prstGeom prst="ellipse">
              <a:avLst/>
            </a:prstGeom>
            <a:gradFill flip="none" rotWithShape="1">
              <a:gsLst>
                <a:gs pos="31000">
                  <a:srgbClr val="E2E8E2"/>
                </a:gs>
                <a:gs pos="0">
                  <a:srgbClr val="196B24">
                    <a:tint val="23500"/>
                    <a:satMod val="160000"/>
                  </a:srgbClr>
                </a:gs>
                <a:gs pos="76000">
                  <a:srgbClr val="0E2841">
                    <a:lumMod val="25000"/>
                    <a:lumOff val="75000"/>
                  </a:srgbClr>
                </a:gs>
                <a:gs pos="35000">
                  <a:srgbClr val="196B24">
                    <a:tint val="23500"/>
                    <a:satMod val="160000"/>
                  </a:srgbClr>
                </a:gs>
              </a:gsLst>
              <a:path path="shape">
                <a:fillToRect l="50000" t="50000" r="50000" b="50000"/>
              </a:path>
              <a:tileRect/>
            </a:gradFill>
            <a:ln w="3175" cap="flat" cmpd="sng" algn="ctr">
              <a:solidFill>
                <a:sysClr val="windowText" lastClr="000000">
                  <a:lumMod val="65000"/>
                  <a:lumOff val="3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sp>
          <p:nvSpPr>
            <p:cNvPr id="49" name="Oval 16">
              <a:extLst>
                <a:ext uri="{FF2B5EF4-FFF2-40B4-BE49-F238E27FC236}">
                  <a16:creationId xmlns:a16="http://schemas.microsoft.com/office/drawing/2014/main" id="{6BAB6C6B-B9FA-BAC0-7E90-642246BD3BFC}"/>
                </a:ext>
              </a:extLst>
            </p:cNvPr>
            <p:cNvSpPr/>
            <p:nvPr/>
          </p:nvSpPr>
          <p:spPr>
            <a:xfrm>
              <a:off x="5178518" y="4098086"/>
              <a:ext cx="537015" cy="534957"/>
            </a:xfrm>
            <a:prstGeom prst="ellipse">
              <a:avLst/>
            </a:prstGeom>
            <a:gradFill flip="none" rotWithShape="1">
              <a:gsLst>
                <a:gs pos="31000">
                  <a:srgbClr val="E2E8E2"/>
                </a:gs>
                <a:gs pos="0">
                  <a:srgbClr val="196B24">
                    <a:tint val="23500"/>
                    <a:satMod val="160000"/>
                  </a:srgbClr>
                </a:gs>
                <a:gs pos="98000">
                  <a:srgbClr val="A02B93">
                    <a:lumMod val="60000"/>
                    <a:lumOff val="40000"/>
                  </a:srgbClr>
                </a:gs>
                <a:gs pos="12000">
                  <a:srgbClr val="196B24">
                    <a:tint val="23500"/>
                    <a:satMod val="160000"/>
                  </a:srgbClr>
                </a:gs>
              </a:gsLst>
              <a:path path="shape">
                <a:fillToRect l="50000" t="50000" r="50000" b="50000"/>
              </a:path>
              <a:tileRect/>
            </a:gradFill>
            <a:ln w="3175" cap="flat" cmpd="sng" algn="ctr">
              <a:solidFill>
                <a:sysClr val="windowText" lastClr="000000">
                  <a:lumMod val="65000"/>
                  <a:lumOff val="3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sp>
          <p:nvSpPr>
            <p:cNvPr id="50" name="Oval 20">
              <a:extLst>
                <a:ext uri="{FF2B5EF4-FFF2-40B4-BE49-F238E27FC236}">
                  <a16:creationId xmlns:a16="http://schemas.microsoft.com/office/drawing/2014/main" id="{910185BA-A191-369F-70A9-385A7C38E693}"/>
                </a:ext>
              </a:extLst>
            </p:cNvPr>
            <p:cNvSpPr/>
            <p:nvPr/>
          </p:nvSpPr>
          <p:spPr>
            <a:xfrm>
              <a:off x="4500582" y="3965378"/>
              <a:ext cx="537015" cy="534957"/>
            </a:xfrm>
            <a:prstGeom prst="ellipse">
              <a:avLst/>
            </a:prstGeom>
            <a:gradFill flip="none" rotWithShape="1">
              <a:gsLst>
                <a:gs pos="31000">
                  <a:srgbClr val="E2E8E2"/>
                </a:gs>
                <a:gs pos="0">
                  <a:srgbClr val="196B24">
                    <a:tint val="23500"/>
                    <a:satMod val="160000"/>
                  </a:srgbClr>
                </a:gs>
                <a:gs pos="76000">
                  <a:srgbClr val="0E2841">
                    <a:lumMod val="25000"/>
                    <a:lumOff val="75000"/>
                  </a:srgbClr>
                </a:gs>
                <a:gs pos="35000">
                  <a:srgbClr val="196B24">
                    <a:tint val="23500"/>
                    <a:satMod val="160000"/>
                  </a:srgbClr>
                </a:gs>
              </a:gsLst>
              <a:path path="shape">
                <a:fillToRect l="50000" t="50000" r="50000" b="50000"/>
              </a:path>
              <a:tileRect/>
            </a:gradFill>
            <a:ln w="3175" cap="flat" cmpd="sng" algn="ctr">
              <a:solidFill>
                <a:sysClr val="windowText" lastClr="000000">
                  <a:lumMod val="65000"/>
                  <a:lumOff val="3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sp>
          <p:nvSpPr>
            <p:cNvPr id="51" name="Oval 18">
              <a:extLst>
                <a:ext uri="{FF2B5EF4-FFF2-40B4-BE49-F238E27FC236}">
                  <a16:creationId xmlns:a16="http://schemas.microsoft.com/office/drawing/2014/main" id="{737C6BAC-92DF-A9C3-9432-7588D8AD86AD}"/>
                </a:ext>
              </a:extLst>
            </p:cNvPr>
            <p:cNvSpPr/>
            <p:nvPr/>
          </p:nvSpPr>
          <p:spPr>
            <a:xfrm>
              <a:off x="4741193" y="3849850"/>
              <a:ext cx="537015" cy="513637"/>
            </a:xfrm>
            <a:prstGeom prst="ellipse">
              <a:avLst/>
            </a:prstGeom>
            <a:gradFill flip="none" rotWithShape="1">
              <a:gsLst>
                <a:gs pos="31000">
                  <a:srgbClr val="E2E8E2"/>
                </a:gs>
                <a:gs pos="0">
                  <a:srgbClr val="196B24">
                    <a:tint val="23500"/>
                    <a:satMod val="160000"/>
                  </a:srgbClr>
                </a:gs>
                <a:gs pos="98000">
                  <a:srgbClr val="A02B93">
                    <a:lumMod val="60000"/>
                    <a:lumOff val="40000"/>
                  </a:srgbClr>
                </a:gs>
                <a:gs pos="12000">
                  <a:srgbClr val="196B24">
                    <a:tint val="23500"/>
                    <a:satMod val="160000"/>
                  </a:srgbClr>
                </a:gs>
              </a:gsLst>
              <a:path path="shape">
                <a:fillToRect l="50000" t="50000" r="50000" b="50000"/>
              </a:path>
              <a:tileRect/>
            </a:gradFill>
            <a:ln w="3175" cap="flat" cmpd="sng" algn="ctr">
              <a:solidFill>
                <a:sysClr val="windowText" lastClr="000000">
                  <a:lumMod val="65000"/>
                  <a:lumOff val="3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sp>
          <p:nvSpPr>
            <p:cNvPr id="52" name="Oval 21">
              <a:extLst>
                <a:ext uri="{FF2B5EF4-FFF2-40B4-BE49-F238E27FC236}">
                  <a16:creationId xmlns:a16="http://schemas.microsoft.com/office/drawing/2014/main" id="{3C73557E-E4C4-E34B-DCAA-0E75D31FE974}"/>
                </a:ext>
              </a:extLst>
            </p:cNvPr>
            <p:cNvSpPr/>
            <p:nvPr/>
          </p:nvSpPr>
          <p:spPr>
            <a:xfrm>
              <a:off x="4350134" y="4499752"/>
              <a:ext cx="537015" cy="534957"/>
            </a:xfrm>
            <a:prstGeom prst="ellipse">
              <a:avLst/>
            </a:prstGeom>
            <a:gradFill flip="none" rotWithShape="1">
              <a:gsLst>
                <a:gs pos="31000">
                  <a:srgbClr val="E2E8E2"/>
                </a:gs>
                <a:gs pos="0">
                  <a:srgbClr val="196B24">
                    <a:tint val="23500"/>
                    <a:satMod val="160000"/>
                  </a:srgbClr>
                </a:gs>
                <a:gs pos="76000">
                  <a:srgbClr val="0E2841">
                    <a:lumMod val="25000"/>
                    <a:lumOff val="75000"/>
                  </a:srgbClr>
                </a:gs>
                <a:gs pos="35000">
                  <a:srgbClr val="196B24">
                    <a:tint val="23500"/>
                    <a:satMod val="160000"/>
                  </a:srgbClr>
                </a:gs>
              </a:gsLst>
              <a:path path="shape">
                <a:fillToRect l="50000" t="50000" r="50000" b="50000"/>
              </a:path>
              <a:tileRect/>
            </a:gradFill>
            <a:ln w="3175" cap="flat" cmpd="sng" algn="ctr">
              <a:solidFill>
                <a:sysClr val="windowText" lastClr="000000">
                  <a:lumMod val="65000"/>
                  <a:lumOff val="3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sp>
          <p:nvSpPr>
            <p:cNvPr id="53" name="Oval 19">
              <a:extLst>
                <a:ext uri="{FF2B5EF4-FFF2-40B4-BE49-F238E27FC236}">
                  <a16:creationId xmlns:a16="http://schemas.microsoft.com/office/drawing/2014/main" id="{8D266C3C-D416-C022-B2FD-6DF8783D1B03}"/>
                </a:ext>
              </a:extLst>
            </p:cNvPr>
            <p:cNvSpPr/>
            <p:nvPr/>
          </p:nvSpPr>
          <p:spPr>
            <a:xfrm>
              <a:off x="4287330" y="4168452"/>
              <a:ext cx="537015" cy="534957"/>
            </a:xfrm>
            <a:prstGeom prst="ellipse">
              <a:avLst/>
            </a:prstGeom>
            <a:gradFill flip="none" rotWithShape="1">
              <a:gsLst>
                <a:gs pos="31000">
                  <a:srgbClr val="E2E8E2"/>
                </a:gs>
                <a:gs pos="0">
                  <a:srgbClr val="196B24">
                    <a:tint val="23500"/>
                    <a:satMod val="160000"/>
                  </a:srgbClr>
                </a:gs>
                <a:gs pos="98000">
                  <a:srgbClr val="A02B93">
                    <a:lumMod val="60000"/>
                    <a:lumOff val="40000"/>
                  </a:srgbClr>
                </a:gs>
                <a:gs pos="12000">
                  <a:srgbClr val="196B24">
                    <a:tint val="23500"/>
                    <a:satMod val="160000"/>
                  </a:srgbClr>
                </a:gs>
              </a:gsLst>
              <a:path path="shape">
                <a:fillToRect l="50000" t="50000" r="50000" b="50000"/>
              </a:path>
              <a:tileRect/>
            </a:gradFill>
            <a:ln w="3175" cap="flat" cmpd="sng" algn="ctr">
              <a:solidFill>
                <a:sysClr val="windowText" lastClr="000000">
                  <a:lumMod val="65000"/>
                  <a:lumOff val="3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sp>
          <p:nvSpPr>
            <p:cNvPr id="54" name="Oval 15">
              <a:extLst>
                <a:ext uri="{FF2B5EF4-FFF2-40B4-BE49-F238E27FC236}">
                  <a16:creationId xmlns:a16="http://schemas.microsoft.com/office/drawing/2014/main" id="{25E3D0EA-B3AF-02E9-EFB8-19F61637676C}"/>
                </a:ext>
              </a:extLst>
            </p:cNvPr>
            <p:cNvSpPr/>
            <p:nvPr/>
          </p:nvSpPr>
          <p:spPr>
            <a:xfrm>
              <a:off x="4798258" y="4260850"/>
              <a:ext cx="537015" cy="534957"/>
            </a:xfrm>
            <a:prstGeom prst="ellipse">
              <a:avLst/>
            </a:prstGeom>
            <a:gradFill flip="none" rotWithShape="1">
              <a:gsLst>
                <a:gs pos="31000">
                  <a:srgbClr val="E2E8E2"/>
                </a:gs>
                <a:gs pos="0">
                  <a:srgbClr val="196B24">
                    <a:tint val="23500"/>
                    <a:satMod val="160000"/>
                  </a:srgbClr>
                </a:gs>
                <a:gs pos="76000">
                  <a:srgbClr val="0E2841">
                    <a:lumMod val="25000"/>
                    <a:lumOff val="75000"/>
                  </a:srgbClr>
                </a:gs>
                <a:gs pos="35000">
                  <a:srgbClr val="196B24">
                    <a:tint val="23500"/>
                    <a:satMod val="160000"/>
                  </a:srgbClr>
                </a:gs>
              </a:gsLst>
              <a:path path="shape">
                <a:fillToRect l="50000" t="50000" r="50000" b="50000"/>
              </a:path>
              <a:tileRect/>
            </a:gradFill>
            <a:ln w="3175" cap="flat" cmpd="sng" algn="ctr">
              <a:solidFill>
                <a:sysClr val="windowText" lastClr="000000">
                  <a:lumMod val="50000"/>
                  <a:lumOff val="50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grpSp>
      <p:sp>
        <p:nvSpPr>
          <p:cNvPr id="8" name="Rettangolo 7"/>
          <p:cNvSpPr/>
          <p:nvPr/>
        </p:nvSpPr>
        <p:spPr>
          <a:xfrm>
            <a:off x="2519892" y="3190693"/>
            <a:ext cx="692818"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3200" b="1" i="0" u="none" strike="noStrike" kern="1200" cap="none" spc="0" normalizeH="0" baseline="0" noProof="0" dirty="0">
                <a:ln>
                  <a:noFill/>
                </a:ln>
                <a:solidFill>
                  <a:prstClr val="white"/>
                </a:solidFill>
                <a:effectLst/>
                <a:uLnTx/>
                <a:uFillTx/>
                <a:latin typeface="Segoe Script" panose="030B0504020000000003" pitchFamily="66" charset="0"/>
                <a:ea typeface="+mn-ea"/>
                <a:cs typeface="+mn-cs"/>
              </a:rPr>
              <a:t>E</a:t>
            </a:r>
            <a:r>
              <a:rPr kumimoji="0" lang="it-IT" sz="3200" b="1" i="0" u="none" strike="noStrike" kern="1200" cap="none" spc="0" normalizeH="0" baseline="-25000" noProof="0" dirty="0">
                <a:ln>
                  <a:noFill/>
                </a:ln>
                <a:solidFill>
                  <a:prstClr val="white"/>
                </a:solidFill>
                <a:effectLst/>
                <a:uLnTx/>
                <a:uFillTx/>
                <a:latin typeface="Segoe Script" panose="030B0504020000000003" pitchFamily="66" charset="0"/>
                <a:ea typeface="+mn-ea"/>
                <a:cs typeface="+mn-cs"/>
              </a:rPr>
              <a:t>0</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5" name="Oval 3">
            <a:extLst>
              <a:ext uri="{FF2B5EF4-FFF2-40B4-BE49-F238E27FC236}">
                <a16:creationId xmlns:a16="http://schemas.microsoft.com/office/drawing/2014/main" id="{0689E048-6756-23A3-DA60-631E1FA26140}"/>
              </a:ext>
            </a:extLst>
          </p:cNvPr>
          <p:cNvSpPr/>
          <p:nvPr/>
        </p:nvSpPr>
        <p:spPr>
          <a:xfrm>
            <a:off x="6541147" y="3509774"/>
            <a:ext cx="537015" cy="478671"/>
          </a:xfrm>
          <a:prstGeom prst="ellipse">
            <a:avLst/>
          </a:prstGeom>
          <a:gradFill flip="none" rotWithShape="1">
            <a:gsLst>
              <a:gs pos="31000">
                <a:srgbClr val="E2E8E2"/>
              </a:gs>
              <a:gs pos="0">
                <a:srgbClr val="196B24">
                  <a:tint val="23500"/>
                  <a:satMod val="160000"/>
                </a:srgbClr>
              </a:gs>
              <a:gs pos="98000">
                <a:srgbClr val="A02B93">
                  <a:lumMod val="60000"/>
                  <a:lumOff val="40000"/>
                </a:srgbClr>
              </a:gs>
              <a:gs pos="12000">
                <a:srgbClr val="196B24">
                  <a:tint val="23500"/>
                  <a:satMod val="160000"/>
                </a:srgbClr>
              </a:gs>
            </a:gsLst>
            <a:path path="shape">
              <a:fillToRect l="50000" t="50000" r="50000" b="50000"/>
            </a:path>
            <a:tileRect/>
          </a:gradFill>
          <a:ln w="3175" cap="flat" cmpd="sng" algn="ctr">
            <a:solidFill>
              <a:sysClr val="windowText" lastClr="000000">
                <a:lumMod val="65000"/>
                <a:lumOff val="3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ptos" panose="02110004020202020204"/>
              <a:ea typeface="+mn-ea"/>
              <a:cs typeface="+mn-cs"/>
            </a:endParaRPr>
          </a:p>
        </p:txBody>
      </p:sp>
    </p:spTree>
    <p:extLst>
      <p:ext uri="{BB962C8B-B14F-4D97-AF65-F5344CB8AC3E}">
        <p14:creationId xmlns:p14="http://schemas.microsoft.com/office/powerpoint/2010/main" val="724453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after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06399" y="229455"/>
            <a:ext cx="11582400" cy="838200"/>
          </a:xfrm>
        </p:spPr>
        <p:txBody>
          <a:bodyPr/>
          <a:lstStyle/>
          <a:p>
            <a:r>
              <a:rPr lang="en-GB" b="1" cap="none" dirty="0">
                <a:solidFill>
                  <a:srgbClr val="C17529">
                    <a:lumMod val="50000"/>
                  </a:srgbClr>
                </a:solidFill>
                <a:effectLst/>
                <a:latin typeface="Segoe Script" panose="030B0504020000000003" pitchFamily="66" charset="0"/>
                <a:ea typeface="Times New Roman" panose="02020603050405020304" pitchFamily="18" charset="0"/>
                <a:cs typeface="Calibri" panose="020F0502020204030204" pitchFamily="34" charset="0"/>
              </a:rPr>
              <a:t>(</a:t>
            </a:r>
            <a:r>
              <a:rPr lang="en-GB" b="1" cap="none" dirty="0" err="1">
                <a:solidFill>
                  <a:srgbClr val="C17529">
                    <a:lumMod val="50000"/>
                  </a:srgbClr>
                </a:solidFill>
                <a:effectLst/>
                <a:latin typeface="Segoe Script" panose="030B0504020000000003" pitchFamily="66" charset="0"/>
                <a:ea typeface="Times New Roman" panose="02020603050405020304" pitchFamily="18" charset="0"/>
                <a:cs typeface="Calibri" panose="020F0502020204030204" pitchFamily="34" charset="0"/>
              </a:rPr>
              <a:t>e,e’p</a:t>
            </a:r>
            <a:r>
              <a:rPr lang="en-GB" b="1" cap="none" dirty="0">
                <a:solidFill>
                  <a:srgbClr val="C17529">
                    <a:lumMod val="50000"/>
                  </a:srgbClr>
                </a:solidFill>
                <a:effectLst/>
                <a:latin typeface="Segoe Script" panose="030B0504020000000003" pitchFamily="66" charset="0"/>
                <a:ea typeface="Times New Roman" panose="02020603050405020304" pitchFamily="18" charset="0"/>
                <a:cs typeface="Calibri" panose="020F0502020204030204" pitchFamily="34" charset="0"/>
              </a:rPr>
              <a:t>) </a:t>
            </a:r>
            <a:r>
              <a:rPr lang="it-IT" b="1" dirty="0" err="1" smtClean="0">
                <a:latin typeface="Segoe Script" panose="030B0504020000000003" pitchFamily="66" charset="0"/>
              </a:rPr>
              <a:t>insteAd</a:t>
            </a:r>
            <a:r>
              <a:rPr lang="it-IT" b="1" dirty="0" smtClean="0">
                <a:latin typeface="Segoe Script" panose="030B0504020000000003" pitchFamily="66" charset="0"/>
              </a:rPr>
              <a:t> of </a:t>
            </a:r>
            <a:r>
              <a:rPr lang="en-GB" b="1" cap="none" dirty="0" smtClean="0">
                <a:solidFill>
                  <a:srgbClr val="C17529">
                    <a:lumMod val="50000"/>
                  </a:srgbClr>
                </a:solidFill>
                <a:effectLst/>
                <a:latin typeface="Segoe Script" panose="030B0504020000000003" pitchFamily="66" charset="0"/>
                <a:ea typeface="Times New Roman" panose="02020603050405020304" pitchFamily="18" charset="0"/>
                <a:cs typeface="Calibri" panose="020F0502020204030204" pitchFamily="34" charset="0"/>
              </a:rPr>
              <a:t>(p,2p)				</a:t>
            </a:r>
            <a:r>
              <a:rPr lang="en-GB" sz="3200" b="1" cap="none" dirty="0" smtClean="0">
                <a:solidFill>
                  <a:srgbClr val="C17529">
                    <a:lumMod val="50000"/>
                  </a:srgbClr>
                </a:solidFill>
                <a:effectLst/>
                <a:latin typeface="Segoe Script" panose="030B0504020000000003" pitchFamily="66" charset="0"/>
                <a:ea typeface="Times New Roman" panose="02020603050405020304" pitchFamily="18" charset="0"/>
                <a:cs typeface="Calibri" panose="020F0502020204030204" pitchFamily="34" charset="0"/>
              </a:rPr>
              <a:t>1962 </a:t>
            </a:r>
            <a:endParaRPr lang="en-GB" sz="3200" b="1" dirty="0">
              <a:latin typeface="Segoe Script" panose="030B0504020000000003" pitchFamily="66" charset="0"/>
            </a:endParaRPr>
          </a:p>
        </p:txBody>
      </p:sp>
      <p:pic>
        <p:nvPicPr>
          <p:cNvPr id="10" name="Segnaposto contenuto 9"/>
          <p:cNvPicPr>
            <a:picLocks noGrp="1" noChangeAspect="1"/>
          </p:cNvPicPr>
          <p:nvPr>
            <p:ph idx="1"/>
          </p:nvPr>
        </p:nvPicPr>
        <p:blipFill>
          <a:blip r:embed="rId3"/>
          <a:stretch>
            <a:fillRect/>
          </a:stretch>
        </p:blipFill>
        <p:spPr>
          <a:xfrm>
            <a:off x="5429437" y="2756348"/>
            <a:ext cx="1536325" cy="2121592"/>
          </a:xfrm>
          <a:prstGeom prst="rect">
            <a:avLst/>
          </a:prstGeom>
        </p:spPr>
      </p:pic>
      <p:sp>
        <p:nvSpPr>
          <p:cNvPr id="5" name="Segnaposto numero diapositiva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sp>
        <p:nvSpPr>
          <p:cNvPr id="6" name="TextBox 3">
            <a:extLst>
              <a:ext uri="{FF2B5EF4-FFF2-40B4-BE49-F238E27FC236}">
                <a16:creationId xmlns:a16="http://schemas.microsoft.com/office/drawing/2014/main" id="{224B0459-7BDB-A0E7-B0D4-233F216B1C3B}"/>
              </a:ext>
            </a:extLst>
          </p:cNvPr>
          <p:cNvSpPr txBox="1"/>
          <p:nvPr/>
        </p:nvSpPr>
        <p:spPr>
          <a:xfrm>
            <a:off x="3796720" y="1034386"/>
            <a:ext cx="4159793" cy="646331"/>
          </a:xfrm>
          <a:prstGeom prst="rect">
            <a:avLst/>
          </a:prstGeom>
          <a:noFill/>
        </p:spPr>
        <p:txBody>
          <a:bodyPr wrap="none" rtlCol="0">
            <a:spAutoFit/>
          </a:bodyPr>
          <a:lstStyle/>
          <a:p>
            <a:pPr algn="ctr" defTabSz="457200"/>
            <a:r>
              <a:rPr lang="en-US" b="1" dirty="0">
                <a:solidFill>
                  <a:srgbClr val="0432FF"/>
                </a:solidFill>
                <a:latin typeface="Aptos" panose="02110004020202020204"/>
              </a:rPr>
              <a:t>ELECTRON SYNCHROTRON </a:t>
            </a:r>
            <a:br>
              <a:rPr lang="en-US" b="1" dirty="0">
                <a:solidFill>
                  <a:srgbClr val="0432FF"/>
                </a:solidFill>
                <a:latin typeface="Aptos" panose="02110004020202020204"/>
              </a:rPr>
            </a:br>
            <a:r>
              <a:rPr lang="en-US" b="1" dirty="0">
                <a:solidFill>
                  <a:srgbClr val="0432FF"/>
                </a:solidFill>
                <a:latin typeface="Aptos" panose="02110004020202020204"/>
              </a:rPr>
              <a:t>INFN LABORATORY @ FRASCATI - 1963</a:t>
            </a:r>
          </a:p>
        </p:txBody>
      </p:sp>
      <p:pic>
        <p:nvPicPr>
          <p:cNvPr id="7" name="Picture 6" descr="Elettrosincrotrone">
            <a:extLst>
              <a:ext uri="{FF2B5EF4-FFF2-40B4-BE49-F238E27FC236}">
                <a16:creationId xmlns:a16="http://schemas.microsoft.com/office/drawing/2014/main" id="{5D43A1A5-AAD8-42E2-AAC8-8250A2C883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4100" t="4861" r="5035" b="10095"/>
          <a:stretch>
            <a:fillRect/>
          </a:stretch>
        </p:blipFill>
        <p:spPr bwMode="auto">
          <a:xfrm>
            <a:off x="2934126" y="1633180"/>
            <a:ext cx="5884985" cy="4272568"/>
          </a:xfrm>
          <a:prstGeom prst="rect">
            <a:avLst/>
          </a:prstGeom>
          <a:noFill/>
          <a:ln w="9525">
            <a:solidFill>
              <a:srgbClr val="000000"/>
            </a:solidFill>
            <a:miter lim="800000"/>
            <a:headEnd/>
            <a:tailEnd/>
          </a:ln>
          <a:effectLst>
            <a:softEdge rad="127000"/>
          </a:effectLst>
          <a:extLst>
            <a:ext uri="{909E8E84-426E-40DD-AFC4-6F175D3DCCD1}">
              <a14:hiddenFill xmlns:a14="http://schemas.microsoft.com/office/drawing/2010/main">
                <a:solidFill>
                  <a:srgbClr val="FFFFFF"/>
                </a:solidFill>
              </a14:hiddenFill>
            </a:ext>
          </a:extLst>
        </p:spPr>
      </p:pic>
      <p:grpSp>
        <p:nvGrpSpPr>
          <p:cNvPr id="14" name="Gruppo 13"/>
          <p:cNvGrpSpPr/>
          <p:nvPr/>
        </p:nvGrpSpPr>
        <p:grpSpPr>
          <a:xfrm>
            <a:off x="3674035" y="2095463"/>
            <a:ext cx="4405165" cy="2734939"/>
            <a:chOff x="3674035" y="2095463"/>
            <a:chExt cx="4405165" cy="2734939"/>
          </a:xfrm>
        </p:grpSpPr>
        <p:cxnSp>
          <p:nvCxnSpPr>
            <p:cNvPr id="8" name="Straight Arrow Connector 13">
              <a:extLst>
                <a:ext uri="{FF2B5EF4-FFF2-40B4-BE49-F238E27FC236}">
                  <a16:creationId xmlns:a16="http://schemas.microsoft.com/office/drawing/2014/main" id="{BF54E73A-292B-367C-00FB-87C6ED20D6E0}"/>
                </a:ext>
              </a:extLst>
            </p:cNvPr>
            <p:cNvCxnSpPr>
              <a:cxnSpLocks/>
            </p:cNvCxnSpPr>
            <p:nvPr/>
          </p:nvCxnSpPr>
          <p:spPr>
            <a:xfrm flipH="1">
              <a:off x="5449200" y="2708525"/>
              <a:ext cx="427418" cy="2121877"/>
            </a:xfrm>
            <a:prstGeom prst="straightConnector1">
              <a:avLst/>
            </a:prstGeom>
            <a:noFill/>
            <a:ln w="28575" cap="flat" cmpd="sng" algn="ctr">
              <a:solidFill>
                <a:sysClr val="window" lastClr="FFFFFF"/>
              </a:solidFill>
              <a:prstDash val="solid"/>
              <a:miter lim="800000"/>
              <a:tailEnd type="triangle"/>
            </a:ln>
            <a:effectLst/>
          </p:spPr>
        </p:cxnSp>
        <p:sp>
          <p:nvSpPr>
            <p:cNvPr id="9" name="TextBox 11">
              <a:extLst>
                <a:ext uri="{FF2B5EF4-FFF2-40B4-BE49-F238E27FC236}">
                  <a16:creationId xmlns:a16="http://schemas.microsoft.com/office/drawing/2014/main" id="{76A77A81-8CE2-D7EA-4108-D888344EE2F2}"/>
                </a:ext>
              </a:extLst>
            </p:cNvPr>
            <p:cNvSpPr txBox="1"/>
            <p:nvPr/>
          </p:nvSpPr>
          <p:spPr>
            <a:xfrm>
              <a:off x="3674035" y="2095463"/>
              <a:ext cx="4405165" cy="707886"/>
            </a:xfrm>
            <a:prstGeom prst="rect">
              <a:avLst/>
            </a:prstGeom>
            <a:solidFill>
              <a:sysClr val="windowText" lastClr="000000">
                <a:lumMod val="50000"/>
                <a:lumOff val="50000"/>
              </a:sysClr>
            </a:solid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prstClr val="white"/>
                  </a:solidFill>
                  <a:effectLst/>
                  <a:uLnTx/>
                  <a:uFillTx/>
                  <a:latin typeface="Aptos" panose="02110004020202020204"/>
                </a:rPr>
                <a:t>Thin internal target traversed by circulating electrons (FIRST TIME)</a:t>
              </a:r>
            </a:p>
          </p:txBody>
        </p:sp>
      </p:grpSp>
      <p:grpSp>
        <p:nvGrpSpPr>
          <p:cNvPr id="13" name="Gruppo 12"/>
          <p:cNvGrpSpPr/>
          <p:nvPr/>
        </p:nvGrpSpPr>
        <p:grpSpPr>
          <a:xfrm>
            <a:off x="351772" y="1528377"/>
            <a:ext cx="2074607" cy="2490924"/>
            <a:chOff x="520100" y="1510886"/>
            <a:chExt cx="2074607" cy="2490924"/>
          </a:xfrm>
        </p:grpSpPr>
        <p:pic>
          <p:nvPicPr>
            <p:cNvPr id="11" name="Immagine 10"/>
            <p:cNvPicPr>
              <a:picLocks noChangeAspect="1"/>
            </p:cNvPicPr>
            <p:nvPr/>
          </p:nvPicPr>
          <p:blipFill>
            <a:blip r:embed="rId3"/>
            <a:stretch>
              <a:fillRect/>
            </a:stretch>
          </p:blipFill>
          <p:spPr>
            <a:xfrm>
              <a:off x="834792" y="1510886"/>
              <a:ext cx="1536325" cy="2121592"/>
            </a:xfrm>
            <a:prstGeom prst="rect">
              <a:avLst/>
            </a:prstGeom>
            <a:effectLst>
              <a:softEdge rad="76200"/>
            </a:effectLst>
          </p:spPr>
        </p:pic>
        <p:sp>
          <p:nvSpPr>
            <p:cNvPr id="12" name="CasellaDiTesto 11"/>
            <p:cNvSpPr txBox="1"/>
            <p:nvPr/>
          </p:nvSpPr>
          <p:spPr>
            <a:xfrm>
              <a:off x="520100" y="3632478"/>
              <a:ext cx="2074607" cy="369332"/>
            </a:xfrm>
            <a:prstGeom prst="rect">
              <a:avLst/>
            </a:prstGeom>
            <a:noFill/>
          </p:spPr>
          <p:txBody>
            <a:bodyPr wrap="none" rtlCol="0">
              <a:spAutoFit/>
            </a:bodyPr>
            <a:lstStyle/>
            <a:p>
              <a:r>
                <a:rPr lang="it-IT" b="1" dirty="0" err="1" smtClean="0">
                  <a:latin typeface="Segoe Script" panose="030B0504020000000003" pitchFamily="66" charset="0"/>
                </a:rPr>
                <a:t>Torleif</a:t>
              </a:r>
              <a:r>
                <a:rPr lang="it-IT" b="1" dirty="0" smtClean="0">
                  <a:latin typeface="Segoe Script" panose="030B0504020000000003" pitchFamily="66" charset="0"/>
                </a:rPr>
                <a:t> </a:t>
              </a:r>
              <a:r>
                <a:rPr lang="it-IT" b="1" dirty="0" err="1" smtClean="0">
                  <a:latin typeface="Segoe Script" panose="030B0504020000000003" pitchFamily="66" charset="0"/>
                </a:rPr>
                <a:t>Erikson</a:t>
              </a:r>
              <a:endParaRPr lang="en-GB" b="1" dirty="0">
                <a:latin typeface="Segoe Script" panose="030B0504020000000003" pitchFamily="66" charset="0"/>
              </a:endParaRPr>
            </a:p>
          </p:txBody>
        </p:sp>
      </p:grpSp>
      <p:sp>
        <p:nvSpPr>
          <p:cNvPr id="15" name="CasellaDiTesto 14"/>
          <p:cNvSpPr txBox="1"/>
          <p:nvPr/>
        </p:nvSpPr>
        <p:spPr>
          <a:xfrm>
            <a:off x="9638430" y="5707969"/>
            <a:ext cx="234630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err="1" smtClean="0">
                <a:ln>
                  <a:noFill/>
                </a:ln>
                <a:solidFill>
                  <a:prstClr val="black"/>
                </a:solidFill>
                <a:effectLst/>
                <a:uLnTx/>
                <a:uFillTx/>
                <a:latin typeface="Comic Sans MS" pitchFamily="66" charset="0"/>
                <a:ea typeface="+mn-ea"/>
                <a:cs typeface="+mn-cs"/>
              </a:rPr>
              <a:t>Courtesy</a:t>
            </a:r>
            <a:r>
              <a:rPr lang="it-IT" dirty="0">
                <a:solidFill>
                  <a:prstClr val="black"/>
                </a:solidFill>
                <a:latin typeface="Comic Sans MS" pitchFamily="66" charset="0"/>
              </a:rPr>
              <a:t> </a:t>
            </a:r>
            <a:r>
              <a:rPr lang="it-IT" dirty="0" smtClean="0">
                <a:solidFill>
                  <a:prstClr val="black"/>
                </a:solidFill>
                <a:latin typeface="Comic Sans MS" pitchFamily="66" charset="0"/>
              </a:rPr>
              <a:t>o</a:t>
            </a:r>
            <a:r>
              <a:rPr kumimoji="0" lang="it-IT" sz="1800" b="0" i="0" u="none" strike="noStrike" kern="1200" cap="none" spc="0" normalizeH="0" baseline="0" noProof="0" dirty="0" smtClean="0">
                <a:ln>
                  <a:noFill/>
                </a:ln>
                <a:solidFill>
                  <a:prstClr val="black"/>
                </a:solidFill>
                <a:effectLst/>
                <a:uLnTx/>
                <a:uFillTx/>
                <a:latin typeface="Comic Sans MS" pitchFamily="66" charset="0"/>
                <a:ea typeface="+mn-ea"/>
                <a:cs typeface="+mn-cs"/>
              </a:rPr>
              <a:t>f</a:t>
            </a:r>
            <a:endParaRPr kumimoji="0" lang="it-IT" sz="1800" b="0" i="0" u="none" strike="noStrike" kern="1200" cap="none" spc="0" normalizeH="0" baseline="0" noProof="0" dirty="0">
              <a:ln>
                <a:noFill/>
              </a:ln>
              <a:solidFill>
                <a:prstClr val="black"/>
              </a:solidFill>
              <a:effectLst/>
              <a:uLnTx/>
              <a:uFillTx/>
              <a:latin typeface="Comic Sans MS" pitchFamily="66"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smtClean="0">
                <a:ln>
                  <a:noFill/>
                </a:ln>
                <a:solidFill>
                  <a:prstClr val="black"/>
                </a:solidFill>
                <a:effectLst/>
                <a:uLnTx/>
                <a:uFillTx/>
                <a:latin typeface="Comic Sans MS" pitchFamily="66" charset="0"/>
                <a:ea typeface="+mn-ea"/>
                <a:cs typeface="+mn-cs"/>
              </a:rPr>
              <a:t>Ugo</a:t>
            </a:r>
            <a:r>
              <a:rPr kumimoji="0" lang="it-IT" sz="1800" b="0" i="0" u="none" strike="noStrike" kern="1200" cap="none" spc="0" normalizeH="0" noProof="0" dirty="0" smtClean="0">
                <a:ln>
                  <a:noFill/>
                </a:ln>
                <a:solidFill>
                  <a:prstClr val="black"/>
                </a:solidFill>
                <a:effectLst/>
                <a:uLnTx/>
                <a:uFillTx/>
                <a:latin typeface="Comic Sans MS" pitchFamily="66" charset="0"/>
                <a:ea typeface="+mn-ea"/>
                <a:cs typeface="+mn-cs"/>
              </a:rPr>
              <a:t> </a:t>
            </a:r>
            <a:r>
              <a:rPr kumimoji="0" lang="it-IT" sz="1800" b="0" i="0" u="none" strike="noStrike" kern="1200" cap="none" spc="0" normalizeH="0" baseline="0" noProof="0" dirty="0" err="1" smtClean="0">
                <a:ln>
                  <a:noFill/>
                </a:ln>
                <a:solidFill>
                  <a:prstClr val="black"/>
                </a:solidFill>
                <a:effectLst/>
                <a:uLnTx/>
                <a:uFillTx/>
                <a:latin typeface="Comic Sans MS" pitchFamily="66" charset="0"/>
                <a:ea typeface="+mn-ea"/>
                <a:cs typeface="+mn-cs"/>
              </a:rPr>
              <a:t>Amaldi</a:t>
            </a:r>
            <a:endParaRPr kumimoji="0" lang="it-IT" sz="1800" b="0" i="0" u="none" strike="noStrike" kern="1200" cap="none" spc="0" normalizeH="0" baseline="0" noProof="0" dirty="0">
              <a:ln>
                <a:noFill/>
              </a:ln>
              <a:solidFill>
                <a:prstClr val="black"/>
              </a:solidFill>
              <a:effectLst/>
              <a:uLnTx/>
              <a:uFillTx/>
              <a:latin typeface="Comic Sans MS" pitchFamily="66" charset="0"/>
              <a:ea typeface="+mn-ea"/>
              <a:cs typeface="+mn-cs"/>
            </a:endParaRPr>
          </a:p>
        </p:txBody>
      </p:sp>
      <p:pic>
        <p:nvPicPr>
          <p:cNvPr id="3" name="Immagin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15100" y="2136909"/>
            <a:ext cx="2358064" cy="3148137"/>
          </a:xfrm>
          <a:prstGeom prst="rect">
            <a:avLst/>
          </a:prstGeom>
          <a:effectLst>
            <a:softEdge rad="1270000"/>
          </a:effectLst>
          <a:scene3d>
            <a:camera prst="orthographicFront"/>
            <a:lightRig rig="threePt" dir="t"/>
          </a:scene3d>
          <a:sp3d>
            <a:bevelT w="254000" h="254000"/>
          </a:sp3d>
        </p:spPr>
      </p:pic>
      <p:sp>
        <p:nvSpPr>
          <p:cNvPr id="16" name="CasellaDiTesto 15"/>
          <p:cNvSpPr txBox="1"/>
          <p:nvPr/>
        </p:nvSpPr>
        <p:spPr>
          <a:xfrm>
            <a:off x="1685066" y="6366574"/>
            <a:ext cx="7221867" cy="338554"/>
          </a:xfrm>
          <a:prstGeom prst="rect">
            <a:avLst/>
          </a:prstGeom>
          <a:noFill/>
        </p:spPr>
        <p:txBody>
          <a:bodyPr wrap="square" rtlCol="0">
            <a:spAutoFit/>
          </a:bodyPr>
          <a:lstStyle/>
          <a:p>
            <a:r>
              <a:rPr lang="en-GB" sz="1600" b="1" dirty="0"/>
              <a:t>SYMPOSIUM FOR UGO’s 90 </a:t>
            </a:r>
            <a:r>
              <a:rPr lang="en-GB" sz="1600" b="1" dirty="0" smtClean="0"/>
              <a:t>YEARS     </a:t>
            </a:r>
            <a:r>
              <a:rPr lang="en-GB" sz="1600" dirty="0" smtClean="0"/>
              <a:t>CERN </a:t>
            </a:r>
            <a:r>
              <a:rPr lang="en-GB" sz="1600" dirty="0"/>
              <a:t>Council Chamber, Friday 4 April 2025</a:t>
            </a:r>
            <a:endParaRPr lang="en-US" sz="1600" dirty="0">
              <a:solidFill>
                <a:prstClr val="black"/>
              </a:solidFill>
              <a:latin typeface="Times New Roman" pitchFamily="18" charset="0"/>
            </a:endParaRPr>
          </a:p>
        </p:txBody>
      </p:sp>
    </p:spTree>
    <p:extLst>
      <p:ext uri="{BB962C8B-B14F-4D97-AF65-F5344CB8AC3E}">
        <p14:creationId xmlns:p14="http://schemas.microsoft.com/office/powerpoint/2010/main" val="883759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1"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25753" y="523525"/>
            <a:ext cx="11582400" cy="838200"/>
          </a:xfrm>
        </p:spPr>
        <p:txBody>
          <a:bodyPr/>
          <a:lstStyle/>
          <a:p>
            <a:r>
              <a:rPr lang="it-IT" dirty="0" smtClean="0"/>
              <a:t>  </a:t>
            </a:r>
            <a:endParaRPr lang="en-GB" dirty="0"/>
          </a:p>
        </p:txBody>
      </p:sp>
      <p:sp>
        <p:nvSpPr>
          <p:cNvPr id="3" name="Segnaposto contenuto 2"/>
          <p:cNvSpPr>
            <a:spLocks noGrp="1"/>
          </p:cNvSpPr>
          <p:nvPr>
            <p:ph idx="1"/>
          </p:nvPr>
        </p:nvSpPr>
        <p:spPr>
          <a:xfrm>
            <a:off x="-1308100" y="1457448"/>
            <a:ext cx="11582400" cy="4525963"/>
          </a:xfrm>
        </p:spPr>
        <p:txBody>
          <a:bodyPr/>
          <a:lstStyle/>
          <a:p>
            <a:r>
              <a:rPr lang="it-IT" dirty="0" smtClean="0"/>
              <a:t>  </a:t>
            </a:r>
            <a:endParaRPr lang="en-GB" dirty="0"/>
          </a:p>
        </p:txBody>
      </p:sp>
      <p:sp>
        <p:nvSpPr>
          <p:cNvPr id="4" name="Segnaposto piè di pagina 3"/>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it-IT" sz="1200" b="0" i="0" u="none" strike="noStrike" kern="1200" cap="none" spc="0" normalizeH="0" baseline="0" noProof="0" dirty="0">
              <a:ln>
                <a:noFill/>
              </a:ln>
              <a:solidFill>
                <a:srgbClr val="F0A22E">
                  <a:shade val="75000"/>
                </a:srgbClr>
              </a:solidFill>
              <a:effectLst/>
              <a:uLnTx/>
              <a:uFillTx/>
              <a:latin typeface="Franklin Gothic Book"/>
              <a:ea typeface="+mn-ea"/>
              <a:cs typeface="+mn-cs"/>
            </a:endParaRPr>
          </a:p>
        </p:txBody>
      </p:sp>
      <p:sp>
        <p:nvSpPr>
          <p:cNvPr id="5" name="Segnaposto numero diapositiva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pic>
        <p:nvPicPr>
          <p:cNvPr id="7" name="Immagine 6"/>
          <p:cNvPicPr>
            <a:picLocks noChangeAspect="1"/>
          </p:cNvPicPr>
          <p:nvPr/>
        </p:nvPicPr>
        <p:blipFill>
          <a:blip r:embed="rId3"/>
          <a:stretch>
            <a:fillRect/>
          </a:stretch>
        </p:blipFill>
        <p:spPr>
          <a:xfrm>
            <a:off x="740447" y="1648895"/>
            <a:ext cx="6450001" cy="4143067"/>
          </a:xfrm>
          <a:prstGeom prst="rect">
            <a:avLst/>
          </a:prstGeom>
          <a:ln w="107950" cmpd="tri">
            <a:solidFill>
              <a:schemeClr val="accent6">
                <a:lumMod val="75000"/>
              </a:schemeClr>
            </a:solidFill>
          </a:ln>
        </p:spPr>
      </p:pic>
      <p:pic>
        <p:nvPicPr>
          <p:cNvPr id="8" name="Immagine 7"/>
          <p:cNvPicPr>
            <a:picLocks noChangeAspect="1"/>
          </p:cNvPicPr>
          <p:nvPr/>
        </p:nvPicPr>
        <p:blipFill>
          <a:blip r:embed="rId4"/>
          <a:stretch>
            <a:fillRect/>
          </a:stretch>
        </p:blipFill>
        <p:spPr>
          <a:xfrm>
            <a:off x="7479559" y="1642128"/>
            <a:ext cx="2002769" cy="2869397"/>
          </a:xfrm>
          <a:prstGeom prst="rect">
            <a:avLst/>
          </a:prstGeom>
          <a:ln w="50800" cmpd="dbl">
            <a:solidFill>
              <a:schemeClr val="accent6">
                <a:lumMod val="50000"/>
              </a:schemeClr>
            </a:solidFill>
          </a:ln>
        </p:spPr>
      </p:pic>
      <p:grpSp>
        <p:nvGrpSpPr>
          <p:cNvPr id="14" name="Gruppo 13"/>
          <p:cNvGrpSpPr/>
          <p:nvPr/>
        </p:nvGrpSpPr>
        <p:grpSpPr>
          <a:xfrm>
            <a:off x="7375506" y="4674823"/>
            <a:ext cx="4440720" cy="1117139"/>
            <a:chOff x="6197599" y="4708992"/>
            <a:chExt cx="4876696" cy="1117139"/>
          </a:xfrm>
        </p:grpSpPr>
        <p:sp>
          <p:nvSpPr>
            <p:cNvPr id="11" name="CasellaDiTesto 10"/>
            <p:cNvSpPr txBox="1"/>
            <p:nvPr/>
          </p:nvSpPr>
          <p:spPr>
            <a:xfrm>
              <a:off x="6197599" y="4708992"/>
              <a:ext cx="4876695" cy="523220"/>
            </a:xfrm>
            <a:prstGeom prst="rect">
              <a:avLst/>
            </a:prstGeom>
            <a:solidFill>
              <a:schemeClr val="tx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8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E</a:t>
              </a:r>
              <a:r>
                <a:rPr kumimoji="0" lang="it-IT" sz="2800" b="1" i="0" u="none" strike="noStrike" kern="1200" cap="none" spc="0" normalizeH="0" baseline="-25000" noProof="0" dirty="0" smtClean="0">
                  <a:ln>
                    <a:noFill/>
                  </a:ln>
                  <a:solidFill>
                    <a:prstClr val="white"/>
                  </a:solidFill>
                  <a:effectLst/>
                  <a:uLnTx/>
                  <a:uFillTx/>
                  <a:latin typeface="Segoe Script" panose="030B0504020000000003" pitchFamily="66" charset="0"/>
                  <a:ea typeface="+mn-ea"/>
                  <a:cs typeface="+mn-cs"/>
                </a:rPr>
                <a:t>0</a:t>
              </a:r>
              <a:r>
                <a:rPr kumimoji="0" lang="it-IT" sz="28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a:t>
              </a:r>
              <a:r>
                <a:rPr kumimoji="0" lang="it-IT" sz="2800" b="1" i="0" u="none" strike="noStrike" kern="1200" cap="none" spc="0" normalizeH="0" baseline="0" noProof="0" dirty="0" smtClean="0">
                  <a:ln>
                    <a:noFill/>
                  </a:ln>
                  <a:solidFill>
                    <a:srgbClr val="FFC000">
                      <a:lumMod val="60000"/>
                      <a:lumOff val="40000"/>
                    </a:srgbClr>
                  </a:solidFill>
                  <a:effectLst/>
                  <a:uLnTx/>
                  <a:uFillTx/>
                  <a:latin typeface="Segoe Script" panose="030B0504020000000003" pitchFamily="66" charset="0"/>
                  <a:ea typeface="+mn-ea"/>
                  <a:cs typeface="+mn-cs"/>
                </a:rPr>
                <a:t>A</a:t>
              </a:r>
              <a:r>
                <a:rPr kumimoji="0" lang="it-IT" sz="2800" b="1" i="0" u="none" strike="noStrike" kern="1200" cap="none" spc="0" normalizeH="0" baseline="-25000" noProof="0" dirty="0" smtClean="0">
                  <a:ln>
                    <a:noFill/>
                  </a:ln>
                  <a:solidFill>
                    <a:srgbClr val="FFC000">
                      <a:lumMod val="60000"/>
                      <a:lumOff val="40000"/>
                    </a:srgbClr>
                  </a:solidFill>
                  <a:effectLst/>
                  <a:uLnTx/>
                  <a:uFillTx/>
                  <a:latin typeface="Segoe Script" panose="030B0504020000000003" pitchFamily="66" charset="0"/>
                  <a:ea typeface="+mn-ea"/>
                  <a:cs typeface="+mn-cs"/>
                </a:rPr>
                <a:t>(N)</a:t>
              </a:r>
              <a:r>
                <a:rPr kumimoji="0" lang="it-IT" sz="28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=E</a:t>
              </a:r>
              <a:r>
                <a:rPr kumimoji="0" lang="it-IT" sz="2800" b="1" i="0" u="none" strike="noStrike" kern="1200" cap="none" spc="0" normalizeH="0" baseline="-25000" noProof="0" dirty="0" smtClean="0">
                  <a:ln>
                    <a:noFill/>
                  </a:ln>
                  <a:solidFill>
                    <a:prstClr val="white"/>
                  </a:solidFill>
                  <a:effectLst/>
                  <a:uLnTx/>
                  <a:uFillTx/>
                  <a:latin typeface="Segoe Script" panose="030B0504020000000003" pitchFamily="66" charset="0"/>
                  <a:ea typeface="+mn-ea"/>
                  <a:cs typeface="+mn-cs"/>
                </a:rPr>
                <a:t>1</a:t>
              </a:r>
              <a:r>
                <a:rPr kumimoji="0" lang="it-IT" sz="28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+E</a:t>
              </a:r>
              <a:r>
                <a:rPr kumimoji="0" lang="it-IT" sz="2800" b="1" i="0" u="none" strike="noStrike" kern="1200" cap="none" spc="0" normalizeH="0" baseline="-25000" noProof="0" dirty="0" smtClean="0">
                  <a:ln>
                    <a:noFill/>
                  </a:ln>
                  <a:solidFill>
                    <a:prstClr val="white"/>
                  </a:solidFill>
                  <a:effectLst/>
                  <a:uLnTx/>
                  <a:uFillTx/>
                  <a:latin typeface="Segoe Script" panose="030B0504020000000003" pitchFamily="66" charset="0"/>
                  <a:ea typeface="+mn-ea"/>
                  <a:cs typeface="+mn-cs"/>
                </a:rPr>
                <a:t>2</a:t>
              </a:r>
              <a:r>
                <a:rPr kumimoji="0" lang="it-IT" sz="28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a:t>
              </a:r>
              <a:r>
                <a:rPr kumimoji="0" lang="it-IT" sz="2800" b="1" i="0" u="none" strike="noStrike" kern="1200" cap="none" spc="0" normalizeH="0" baseline="0" noProof="0" dirty="0" smtClean="0">
                  <a:ln>
                    <a:noFill/>
                  </a:ln>
                  <a:solidFill>
                    <a:srgbClr val="FFC000">
                      <a:lumMod val="60000"/>
                      <a:lumOff val="40000"/>
                    </a:srgbClr>
                  </a:solidFill>
                  <a:effectLst/>
                  <a:uLnTx/>
                  <a:uFillTx/>
                  <a:latin typeface="Segoe Script" panose="030B0504020000000003" pitchFamily="66" charset="0"/>
                  <a:ea typeface="+mn-ea"/>
                  <a:cs typeface="+mn-cs"/>
                </a:rPr>
                <a:t>A</a:t>
              </a:r>
              <a:r>
                <a:rPr kumimoji="0" lang="it-IT" sz="2800" b="1" i="0" u="none" strike="noStrike" kern="1200" cap="none" spc="0" normalizeH="0" baseline="-25000" noProof="0" dirty="0" smtClean="0">
                  <a:ln>
                    <a:noFill/>
                  </a:ln>
                  <a:solidFill>
                    <a:srgbClr val="FFC000">
                      <a:lumMod val="60000"/>
                      <a:lumOff val="40000"/>
                    </a:srgbClr>
                  </a:solidFill>
                  <a:effectLst/>
                  <a:uLnTx/>
                  <a:uFillTx/>
                  <a:latin typeface="Segoe Script" panose="030B0504020000000003" pitchFamily="66" charset="0"/>
                  <a:ea typeface="+mn-ea"/>
                  <a:cs typeface="+mn-cs"/>
                </a:rPr>
                <a:t>(N-1)</a:t>
              </a:r>
              <a:endParaRPr kumimoji="0" lang="en-GB" sz="2800" b="1" i="0" u="none" strike="noStrike" kern="1200" cap="none" spc="0" normalizeH="0" baseline="-25000" noProof="0" dirty="0">
                <a:ln>
                  <a:noFill/>
                </a:ln>
                <a:solidFill>
                  <a:srgbClr val="FFC000">
                    <a:lumMod val="60000"/>
                    <a:lumOff val="40000"/>
                  </a:srgbClr>
                </a:solidFill>
                <a:effectLst/>
                <a:uLnTx/>
                <a:uFillTx/>
                <a:latin typeface="Segoe Script" panose="030B0504020000000003" pitchFamily="66" charset="0"/>
                <a:ea typeface="+mn-ea"/>
                <a:cs typeface="+mn-cs"/>
              </a:endParaRPr>
            </a:p>
          </p:txBody>
        </p:sp>
        <p:sp>
          <p:nvSpPr>
            <p:cNvPr id="13" name="CasellaDiTesto 12"/>
            <p:cNvSpPr txBox="1"/>
            <p:nvPr/>
          </p:nvSpPr>
          <p:spPr>
            <a:xfrm>
              <a:off x="6197704" y="5302911"/>
              <a:ext cx="4876591" cy="523220"/>
            </a:xfrm>
            <a:prstGeom prst="rect">
              <a:avLst/>
            </a:prstGeom>
            <a:solidFill>
              <a:schemeClr val="tx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2800" b="1" dirty="0" smtClean="0">
                  <a:solidFill>
                    <a:srgbClr val="FFC000">
                      <a:lumMod val="60000"/>
                      <a:lumOff val="40000"/>
                    </a:srgbClr>
                  </a:solidFill>
                  <a:latin typeface="Segoe Script" panose="030B0504020000000003" pitchFamily="66" charset="0"/>
                </a:rPr>
                <a:t>BE</a:t>
              </a:r>
              <a:r>
                <a:rPr kumimoji="0" lang="it-IT" sz="2800" b="1" i="0" u="none" strike="noStrike" kern="1200" cap="none" spc="0" normalizeH="0" baseline="-25000" noProof="0" dirty="0" smtClean="0">
                  <a:ln>
                    <a:noFill/>
                  </a:ln>
                  <a:solidFill>
                    <a:srgbClr val="FFC000">
                      <a:lumMod val="60000"/>
                      <a:lumOff val="40000"/>
                    </a:srgbClr>
                  </a:solidFill>
                  <a:effectLst/>
                  <a:uLnTx/>
                  <a:uFillTx/>
                  <a:latin typeface="Segoe Script" panose="030B0504020000000003" pitchFamily="66" charset="0"/>
                  <a:ea typeface="+mn-ea"/>
                  <a:cs typeface="+mn-cs"/>
                </a:rPr>
                <a:t>(n)</a:t>
              </a:r>
              <a:r>
                <a:rPr kumimoji="0" lang="it-IT" sz="28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=-E</a:t>
              </a:r>
              <a:r>
                <a:rPr kumimoji="0" lang="it-IT" sz="2800" b="1" i="0" u="none" strike="noStrike" kern="1200" cap="none" spc="0" normalizeH="0" baseline="-25000" noProof="0" dirty="0" smtClean="0">
                  <a:ln>
                    <a:noFill/>
                  </a:ln>
                  <a:solidFill>
                    <a:prstClr val="white"/>
                  </a:solidFill>
                  <a:effectLst/>
                  <a:uLnTx/>
                  <a:uFillTx/>
                  <a:latin typeface="Segoe Script" panose="030B0504020000000003" pitchFamily="66" charset="0"/>
                  <a:ea typeface="+mn-ea"/>
                  <a:cs typeface="+mn-cs"/>
                </a:rPr>
                <a:t>0</a:t>
              </a:r>
              <a:r>
                <a:rPr kumimoji="0" lang="it-IT" sz="28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+E</a:t>
              </a:r>
              <a:r>
                <a:rPr kumimoji="0" lang="it-IT" sz="2800" b="1" i="0" u="none" strike="noStrike" kern="1200" cap="none" spc="0" normalizeH="0" baseline="-25000" noProof="0" dirty="0" smtClean="0">
                  <a:ln>
                    <a:noFill/>
                  </a:ln>
                  <a:solidFill>
                    <a:prstClr val="white"/>
                  </a:solidFill>
                  <a:effectLst/>
                  <a:uLnTx/>
                  <a:uFillTx/>
                  <a:latin typeface="Segoe Script" panose="030B0504020000000003" pitchFamily="66" charset="0"/>
                  <a:ea typeface="+mn-ea"/>
                  <a:cs typeface="+mn-cs"/>
                </a:rPr>
                <a:t>1</a:t>
              </a:r>
              <a:r>
                <a:rPr kumimoji="0" lang="it-IT" sz="2800" b="1" i="0" u="none" strike="noStrike" kern="1200" cap="none" spc="0" normalizeH="0" baseline="0" noProof="0" dirty="0" smtClean="0">
                  <a:ln>
                    <a:noFill/>
                  </a:ln>
                  <a:solidFill>
                    <a:prstClr val="white"/>
                  </a:solidFill>
                  <a:effectLst/>
                  <a:uLnTx/>
                  <a:uFillTx/>
                  <a:latin typeface="Segoe Script" panose="030B0504020000000003" pitchFamily="66" charset="0"/>
                  <a:ea typeface="+mn-ea"/>
                  <a:cs typeface="+mn-cs"/>
                </a:rPr>
                <a:t>+E</a:t>
              </a:r>
              <a:r>
                <a:rPr kumimoji="0" lang="it-IT" sz="2800" b="1" i="0" u="none" strike="noStrike" kern="1200" cap="none" spc="0" normalizeH="0" baseline="-25000" noProof="0" dirty="0" smtClean="0">
                  <a:ln>
                    <a:noFill/>
                  </a:ln>
                  <a:solidFill>
                    <a:prstClr val="white"/>
                  </a:solidFill>
                  <a:effectLst/>
                  <a:uLnTx/>
                  <a:uFillTx/>
                  <a:latin typeface="Segoe Script" panose="030B0504020000000003" pitchFamily="66" charset="0"/>
                  <a:ea typeface="+mn-ea"/>
                  <a:cs typeface="+mn-cs"/>
                </a:rPr>
                <a:t>2</a:t>
              </a:r>
              <a:endParaRPr kumimoji="0" lang="en-GB" sz="2800" b="1" i="0" u="none" strike="noStrike" kern="1200" cap="none" spc="0" normalizeH="0" baseline="-25000" noProof="0" dirty="0">
                <a:ln>
                  <a:noFill/>
                </a:ln>
                <a:solidFill>
                  <a:srgbClr val="FFC000">
                    <a:lumMod val="60000"/>
                    <a:lumOff val="40000"/>
                  </a:srgbClr>
                </a:solidFill>
                <a:effectLst/>
                <a:uLnTx/>
                <a:uFillTx/>
                <a:latin typeface="Segoe Script" panose="030B0504020000000003" pitchFamily="66" charset="0"/>
                <a:ea typeface="+mn-ea"/>
                <a:cs typeface="+mn-cs"/>
              </a:endParaRPr>
            </a:p>
          </p:txBody>
        </p:sp>
      </p:grpSp>
      <p:sp>
        <p:nvSpPr>
          <p:cNvPr id="16" name="Rettangolo 15"/>
          <p:cNvSpPr/>
          <p:nvPr/>
        </p:nvSpPr>
        <p:spPr>
          <a:xfrm>
            <a:off x="320039" y="487915"/>
            <a:ext cx="11664695" cy="461665"/>
          </a:xfrm>
          <a:prstGeom prst="rect">
            <a:avLst/>
          </a:prstGeom>
          <a:effectLst>
            <a:reflection stA="46000" endPos="65000" dist="63500" dir="5400000" sy="-100000" algn="bl" rotWithShape="0"/>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C17529">
                    <a:lumMod val="50000"/>
                  </a:srgbClr>
                </a:solidFill>
                <a:effectLst/>
                <a:uLnTx/>
                <a:uFillTx/>
                <a:latin typeface="Segoe Script" panose="030B0504020000000003" pitchFamily="66" charset="0"/>
                <a:ea typeface="Times New Roman" panose="02020603050405020304" pitchFamily="18" charset="0"/>
                <a:cs typeface="Calibri" panose="020F0502020204030204" pitchFamily="34" charset="0"/>
              </a:rPr>
              <a:t>FIRST (</a:t>
            </a:r>
            <a:r>
              <a:rPr kumimoji="0" lang="en-GB" sz="2400" b="1" i="0" u="none" strike="noStrike" kern="1200" cap="none" spc="0" normalizeH="0" baseline="0" noProof="0" dirty="0" err="1">
                <a:ln>
                  <a:noFill/>
                </a:ln>
                <a:solidFill>
                  <a:srgbClr val="C17529">
                    <a:lumMod val="50000"/>
                  </a:srgbClr>
                </a:solidFill>
                <a:effectLst/>
                <a:uLnTx/>
                <a:uFillTx/>
                <a:latin typeface="Segoe Script" panose="030B0504020000000003" pitchFamily="66" charset="0"/>
                <a:ea typeface="Times New Roman" panose="02020603050405020304" pitchFamily="18" charset="0"/>
                <a:cs typeface="Calibri" panose="020F0502020204030204" pitchFamily="34" charset="0"/>
              </a:rPr>
              <a:t>e,e’p</a:t>
            </a:r>
            <a:r>
              <a:rPr kumimoji="0" lang="en-GB" sz="2400" b="1" i="0" u="none" strike="noStrike" kern="1200" cap="none" spc="0" normalizeH="0" baseline="0" noProof="0" dirty="0">
                <a:ln>
                  <a:noFill/>
                </a:ln>
                <a:solidFill>
                  <a:srgbClr val="C17529">
                    <a:lumMod val="50000"/>
                  </a:srgbClr>
                </a:solidFill>
                <a:effectLst/>
                <a:uLnTx/>
                <a:uFillTx/>
                <a:latin typeface="Segoe Script" panose="030B0504020000000003" pitchFamily="66" charset="0"/>
                <a:ea typeface="Times New Roman" panose="02020603050405020304" pitchFamily="18" charset="0"/>
                <a:cs typeface="Calibri" panose="020F0502020204030204" pitchFamily="34" charset="0"/>
              </a:rPr>
              <a:t>) EXPERIMENT AT </a:t>
            </a:r>
            <a:r>
              <a:rPr kumimoji="0" lang="en-GB" sz="2400" b="1" i="0" u="none" strike="noStrike" kern="1200" cap="none" spc="0" normalizeH="0" baseline="0" noProof="0" dirty="0" smtClean="0">
                <a:ln>
                  <a:noFill/>
                </a:ln>
                <a:solidFill>
                  <a:srgbClr val="C17529">
                    <a:lumMod val="50000"/>
                  </a:srgbClr>
                </a:solidFill>
                <a:effectLst/>
                <a:uLnTx/>
                <a:uFillTx/>
                <a:latin typeface="Segoe Script" panose="030B0504020000000003" pitchFamily="66" charset="0"/>
                <a:ea typeface="Times New Roman" panose="02020603050405020304" pitchFamily="18" charset="0"/>
                <a:cs typeface="Calibri" panose="020F0502020204030204" pitchFamily="34" charset="0"/>
              </a:rPr>
              <a:t>LNF: </a:t>
            </a:r>
            <a:r>
              <a:rPr kumimoji="0" lang="en-GB" sz="2400" b="1" i="0" u="none" strike="noStrike" kern="1200" cap="none" spc="0" normalizeH="0" baseline="0" noProof="0" dirty="0">
                <a:ln>
                  <a:noFill/>
                </a:ln>
                <a:solidFill>
                  <a:srgbClr val="C17529">
                    <a:lumMod val="50000"/>
                  </a:srgbClr>
                </a:solidFill>
                <a:effectLst/>
                <a:uLnTx/>
                <a:uFillTx/>
                <a:latin typeface="Segoe Script" panose="030B0504020000000003" pitchFamily="66" charset="0"/>
                <a:ea typeface="Times New Roman" panose="02020603050405020304" pitchFamily="18" charset="0"/>
                <a:cs typeface="Calibri" panose="020F0502020204030204" pitchFamily="34" charset="0"/>
              </a:rPr>
              <a:t>NUCLEAR SPECTRAL FUNCTION</a:t>
            </a:r>
            <a:endParaRPr kumimoji="0" lang="en-GB" sz="2400" b="1" i="0" u="none" strike="noStrike" kern="1200" cap="none" spc="0" normalizeH="0" baseline="0" noProof="0" dirty="0">
              <a:ln>
                <a:noFill/>
              </a:ln>
              <a:solidFill>
                <a:srgbClr val="C17529">
                  <a:lumMod val="50000"/>
                </a:srgbClr>
              </a:solidFill>
              <a:effectLst/>
              <a:uLnTx/>
              <a:uFillTx/>
              <a:latin typeface="Segoe Script" panose="030B0504020000000003" pitchFamily="66" charset="0"/>
            </a:endParaRPr>
          </a:p>
        </p:txBody>
      </p:sp>
      <p:cxnSp>
        <p:nvCxnSpPr>
          <p:cNvPr id="15" name="Connettore 4 14"/>
          <p:cNvCxnSpPr/>
          <p:nvPr/>
        </p:nvCxnSpPr>
        <p:spPr>
          <a:xfrm rot="10800000" flipV="1">
            <a:off x="2366776" y="1952976"/>
            <a:ext cx="5546737" cy="1126281"/>
          </a:xfrm>
          <a:prstGeom prst="bentConnector3">
            <a:avLst>
              <a:gd name="adj1" fmla="val 50000"/>
            </a:avLst>
          </a:prstGeom>
          <a:ln w="444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ttore 4 17"/>
          <p:cNvCxnSpPr/>
          <p:nvPr/>
        </p:nvCxnSpPr>
        <p:spPr>
          <a:xfrm rot="10800000" flipV="1">
            <a:off x="4674983" y="4177605"/>
            <a:ext cx="3238531" cy="644768"/>
          </a:xfrm>
          <a:prstGeom prst="bentConnector3">
            <a:avLst>
              <a:gd name="adj1" fmla="val 50000"/>
            </a:avLst>
          </a:prstGeom>
          <a:ln w="44450">
            <a:solidFill>
              <a:srgbClr val="00B050"/>
            </a:solidFill>
            <a:tailEnd type="triangle"/>
          </a:ln>
        </p:spPr>
        <p:style>
          <a:lnRef idx="1">
            <a:schemeClr val="accent1"/>
          </a:lnRef>
          <a:fillRef idx="0">
            <a:schemeClr val="accent1"/>
          </a:fillRef>
          <a:effectRef idx="0">
            <a:schemeClr val="accent1"/>
          </a:effectRef>
          <a:fontRef idx="minor">
            <a:schemeClr val="tx1"/>
          </a:fontRef>
        </p:style>
      </p:cxnSp>
      <p:pic>
        <p:nvPicPr>
          <p:cNvPr id="17" name="Immagine 16"/>
          <p:cNvPicPr>
            <a:picLocks noChangeAspect="1"/>
          </p:cNvPicPr>
          <p:nvPr/>
        </p:nvPicPr>
        <p:blipFill>
          <a:blip r:embed="rId5"/>
          <a:stretch>
            <a:fillRect/>
          </a:stretch>
        </p:blipFill>
        <p:spPr>
          <a:xfrm rot="20194770">
            <a:off x="5294796" y="2341979"/>
            <a:ext cx="6790943" cy="1942280"/>
          </a:xfrm>
          <a:prstGeom prst="rect">
            <a:avLst/>
          </a:prstGeom>
          <a:effectLst>
            <a:softEdge rad="63500"/>
          </a:effectLst>
        </p:spPr>
      </p:pic>
      <p:sp>
        <p:nvSpPr>
          <p:cNvPr id="19" name="CasellaDiTesto 18"/>
          <p:cNvSpPr txBox="1"/>
          <p:nvPr/>
        </p:nvSpPr>
        <p:spPr>
          <a:xfrm>
            <a:off x="1685066" y="6366574"/>
            <a:ext cx="7221867" cy="338554"/>
          </a:xfrm>
          <a:prstGeom prst="rect">
            <a:avLst/>
          </a:prstGeom>
          <a:noFill/>
        </p:spPr>
        <p:txBody>
          <a:bodyPr wrap="square" rtlCol="0">
            <a:spAutoFit/>
          </a:bodyPr>
          <a:lstStyle/>
          <a:p>
            <a:r>
              <a:rPr lang="en-GB" sz="1600" b="1" dirty="0"/>
              <a:t>SYMPOSIUM FOR UGO’s 90 </a:t>
            </a:r>
            <a:r>
              <a:rPr lang="en-GB" sz="1600" b="1" dirty="0" smtClean="0"/>
              <a:t>YEARS     </a:t>
            </a:r>
            <a:r>
              <a:rPr lang="en-GB" sz="1600" dirty="0" smtClean="0"/>
              <a:t>CERN </a:t>
            </a:r>
            <a:r>
              <a:rPr lang="en-GB" sz="1600" dirty="0"/>
              <a:t>Council Chamber, Friday 4 April 2025</a:t>
            </a:r>
            <a:endParaRPr lang="en-US" sz="1600" dirty="0">
              <a:solidFill>
                <a:prstClr val="black"/>
              </a:solidFill>
              <a:latin typeface="Times New Roman" pitchFamily="18" charset="0"/>
            </a:endParaRPr>
          </a:p>
        </p:txBody>
      </p:sp>
    </p:spTree>
    <p:extLst>
      <p:ext uri="{BB962C8B-B14F-4D97-AF65-F5344CB8AC3E}">
        <p14:creationId xmlns:p14="http://schemas.microsoft.com/office/powerpoint/2010/main" val="3717193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1+#ppt_w/2"/>
                                          </p:val>
                                        </p:tav>
                                        <p:tav tm="100000">
                                          <p:val>
                                            <p:strVal val="#ppt_x"/>
                                          </p:val>
                                        </p:tav>
                                      </p:tavLst>
                                    </p:anim>
                                    <p:anim calcmode="lin" valueType="num">
                                      <p:cBhvr additive="base">
                                        <p:cTn id="14" dur="500" fill="hold"/>
                                        <p:tgtEl>
                                          <p:spTgt spid="15"/>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0-#ppt_w/2"/>
                                          </p:val>
                                        </p:tav>
                                        <p:tav tm="100000">
                                          <p:val>
                                            <p:strVal val="#ppt_x"/>
                                          </p:val>
                                        </p:tav>
                                      </p:tavLst>
                                    </p:anim>
                                    <p:anim calcmode="lin" valueType="num">
                                      <p:cBhvr additive="base">
                                        <p:cTn id="24"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p:cNvPicPr>
            <a:picLocks noGrp="1" noChangeAspect="1"/>
          </p:cNvPicPr>
          <p:nvPr>
            <p:ph idx="1"/>
          </p:nvPr>
        </p:nvPicPr>
        <p:blipFill>
          <a:blip r:embed="rId3"/>
          <a:stretch>
            <a:fillRect/>
          </a:stretch>
        </p:blipFill>
        <p:spPr>
          <a:xfrm>
            <a:off x="530578" y="1236853"/>
            <a:ext cx="8112440" cy="5011577"/>
          </a:xfrm>
          <a:prstGeom prst="rect">
            <a:avLst/>
          </a:prstGeom>
          <a:ln w="120650" cmpd="tri">
            <a:solidFill>
              <a:schemeClr val="accent6">
                <a:lumMod val="75000"/>
              </a:schemeClr>
            </a:solidFill>
          </a:ln>
        </p:spPr>
      </p:pic>
      <mc:AlternateContent xmlns:mc="http://schemas.openxmlformats.org/markup-compatibility/2006" xmlns:a14="http://schemas.microsoft.com/office/drawing/2010/main">
        <mc:Choice Requires="a14">
          <p:sp>
            <p:nvSpPr>
              <p:cNvPr id="7" name="Rettangolo arrotondato 6"/>
              <p:cNvSpPr/>
              <p:nvPr/>
            </p:nvSpPr>
            <p:spPr>
              <a:xfrm>
                <a:off x="9144000" y="1195752"/>
                <a:ext cx="2664890" cy="1186963"/>
              </a:xfrm>
              <a:prstGeom prst="roundRect">
                <a:avLst/>
              </a:prstGeom>
              <a:solidFill>
                <a:sysClr val="windowText" lastClr="000000"/>
              </a:solidFill>
              <a:ln w="127000" cap="flat" cmpd="tri" algn="ctr">
                <a:solidFill>
                  <a:srgbClr val="F0A22E">
                    <a:shade val="50000"/>
                  </a:srgbClr>
                </a:solidFill>
                <a:prstDash val="solid"/>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kumimoji="0" lang="en-GB" sz="2800" b="0" i="1" u="none" strike="noStrike" kern="1200" cap="none" spc="0" normalizeH="0" baseline="0" noProof="0" smtClean="0">
                            <a:ln>
                              <a:noFill/>
                            </a:ln>
                            <a:solidFill>
                              <a:prstClr val="white"/>
                            </a:solidFill>
                            <a:effectLst/>
                            <a:uLnTx/>
                            <a:uFillTx/>
                            <a:latin typeface="Cambria Math" panose="02040503050406030204" pitchFamily="18" charset="0"/>
                            <a:ea typeface="+mn-ea"/>
                            <a:cs typeface="Times New Roman" panose="02020603050405020304" pitchFamily="18" charset="0"/>
                          </a:rPr>
                        </m:ctrlPr>
                      </m:accPr>
                      <m:e>
                        <m:r>
                          <a:rPr kumimoji="0" lang="it-IT" sz="2800" b="0" i="1" u="none" strike="noStrike" kern="1200" cap="none" spc="0" normalizeH="0" baseline="0" noProof="0" smtClean="0">
                            <a:ln>
                              <a:noFill/>
                            </a:ln>
                            <a:solidFill>
                              <a:prstClr val="white"/>
                            </a:solidFill>
                            <a:effectLst/>
                            <a:uLnTx/>
                            <a:uFillTx/>
                            <a:latin typeface="Cambria Math" panose="02040503050406030204" pitchFamily="18" charset="0"/>
                            <a:ea typeface="+mn-ea"/>
                            <a:cs typeface="Times New Roman" panose="02020603050405020304" pitchFamily="18" charset="0"/>
                          </a:rPr>
                          <m:t>𝑞</m:t>
                        </m:r>
                      </m:e>
                    </m:acc>
                  </m:oMath>
                </a14:m>
                <a:r>
                  <a:rPr kumimoji="0" lang="en-GB" sz="2800" b="0" i="0" u="none" strike="noStrike" kern="0" cap="none" spc="0" normalizeH="0" baseline="0" noProof="0" dirty="0" smtClean="0">
                    <a:ln>
                      <a:noFill/>
                    </a:ln>
                    <a:solidFill>
                      <a:prstClr val="white"/>
                    </a:solidFill>
                    <a:effectLst/>
                    <a:uLnTx/>
                    <a:uFillTx/>
                    <a:latin typeface="Segoe Script" panose="030B0504020000000003" pitchFamily="66" charset="0"/>
                    <a:ea typeface="+mn-ea"/>
                    <a:cs typeface="+mn-cs"/>
                  </a:rPr>
                  <a:t>=</a:t>
                </a:r>
                <a14:m>
                  <m:oMath xmlns:m="http://schemas.openxmlformats.org/officeDocument/2006/math">
                    <m:acc>
                      <m:accPr>
                        <m:chr m:val="⃗"/>
                        <m:ctrlPr>
                          <a:rPr kumimoji="0" lang="en-GB" sz="2800" b="0" i="1" u="none" strike="noStrike" kern="1200" cap="none" spc="0" normalizeH="0" baseline="0" noProof="0">
                            <a:ln>
                              <a:noFill/>
                            </a:ln>
                            <a:solidFill>
                              <a:prstClr val="white"/>
                            </a:solidFill>
                            <a:effectLst/>
                            <a:uLnTx/>
                            <a:uFillTx/>
                            <a:latin typeface="Cambria Math" panose="02040503050406030204" pitchFamily="18" charset="0"/>
                            <a:ea typeface="+mn-ea"/>
                            <a:cs typeface="Times New Roman" panose="02020603050405020304" pitchFamily="18" charset="0"/>
                          </a:rPr>
                        </m:ctrlPr>
                      </m:accPr>
                      <m:e>
                        <m:sSub>
                          <m:sSubPr>
                            <m:ctrlPr>
                              <a:rPr kumimoji="0" lang="en-GB" sz="2800" b="0" i="1" u="none" strike="noStrike" kern="1200" cap="none" spc="0" normalizeH="0" baseline="0" noProof="0" smtClean="0">
                                <a:ln>
                                  <a:noFill/>
                                </a:ln>
                                <a:solidFill>
                                  <a:prstClr val="white"/>
                                </a:solidFill>
                                <a:effectLst/>
                                <a:uLnTx/>
                                <a:uFillTx/>
                                <a:latin typeface="Cambria Math" panose="02040503050406030204" pitchFamily="18" charset="0"/>
                                <a:ea typeface="+mn-ea"/>
                                <a:cs typeface="Times New Roman" panose="02020603050405020304" pitchFamily="18" charset="0"/>
                              </a:rPr>
                            </m:ctrlPr>
                          </m:sSubPr>
                          <m:e>
                            <m:r>
                              <a:rPr kumimoji="0" lang="it-IT" sz="2800" b="0" i="1" u="none" strike="noStrike" kern="1200" cap="none" spc="0" normalizeH="0" baseline="0" noProof="0" smtClean="0">
                                <a:ln>
                                  <a:noFill/>
                                </a:ln>
                                <a:solidFill>
                                  <a:prstClr val="white"/>
                                </a:solidFill>
                                <a:effectLst/>
                                <a:uLnTx/>
                                <a:uFillTx/>
                                <a:latin typeface="Cambria Math" panose="02040503050406030204" pitchFamily="18" charset="0"/>
                                <a:ea typeface="+mn-ea"/>
                                <a:cs typeface="Times New Roman" panose="02020603050405020304" pitchFamily="18" charset="0"/>
                              </a:rPr>
                              <m:t>𝑝</m:t>
                            </m:r>
                          </m:e>
                          <m:sub>
                            <m:r>
                              <a:rPr kumimoji="0" lang="it-IT" sz="2800" b="0" i="1" u="none" strike="noStrike" kern="1200" cap="none" spc="0" normalizeH="0" baseline="0" noProof="0" smtClean="0">
                                <a:ln>
                                  <a:noFill/>
                                </a:ln>
                                <a:solidFill>
                                  <a:prstClr val="white"/>
                                </a:solidFill>
                                <a:effectLst/>
                                <a:uLnTx/>
                                <a:uFillTx/>
                                <a:latin typeface="Cambria Math" panose="02040503050406030204" pitchFamily="18" charset="0"/>
                                <a:ea typeface="+mn-ea"/>
                                <a:cs typeface="Times New Roman" panose="02020603050405020304" pitchFamily="18" charset="0"/>
                              </a:rPr>
                              <m:t>0</m:t>
                            </m:r>
                          </m:sub>
                        </m:sSub>
                      </m:e>
                    </m:acc>
                  </m:oMath>
                </a14:m>
                <a:r>
                  <a:rPr kumimoji="0" lang="en-GB" sz="2800" b="0" i="0" u="none" strike="noStrike" kern="0" cap="none" spc="0" normalizeH="0" baseline="0" noProof="0" dirty="0" smtClean="0">
                    <a:ln>
                      <a:noFill/>
                    </a:ln>
                    <a:solidFill>
                      <a:prstClr val="white"/>
                    </a:solidFill>
                    <a:effectLst/>
                    <a:uLnTx/>
                    <a:uFillTx/>
                    <a:latin typeface="Segoe Script" panose="030B0504020000000003" pitchFamily="66" charset="0"/>
                    <a:ea typeface="+mn-ea"/>
                    <a:cs typeface="+mn-cs"/>
                  </a:rPr>
                  <a:t>-</a:t>
                </a:r>
                <a14:m>
                  <m:oMath xmlns:m="http://schemas.openxmlformats.org/officeDocument/2006/math">
                    <m:acc>
                      <m:accPr>
                        <m:chr m:val="⃗"/>
                        <m:ctrlPr>
                          <a:rPr kumimoji="0" lang="en-GB" sz="2800" b="0" i="1" u="none" strike="noStrike" kern="0" cap="none" spc="0" normalizeH="0" baseline="0" noProof="0" dirty="0" smtClean="0">
                            <a:ln>
                              <a:noFill/>
                            </a:ln>
                            <a:solidFill>
                              <a:prstClr val="white"/>
                            </a:solidFill>
                            <a:effectLst/>
                            <a:uLnTx/>
                            <a:uFillTx/>
                            <a:latin typeface="Cambria Math" panose="02040503050406030204" pitchFamily="18" charset="0"/>
                            <a:ea typeface="+mn-ea"/>
                            <a:cs typeface="+mn-cs"/>
                          </a:rPr>
                        </m:ctrlPr>
                      </m:accPr>
                      <m:e>
                        <m:sSub>
                          <m:sSubPr>
                            <m:ctrlPr>
                              <a:rPr kumimoji="0" lang="en-GB" sz="2800" b="0" i="1" u="none" strike="noStrike" kern="0" cap="none" spc="0" normalizeH="0" baseline="0" noProof="0" dirty="0" smtClean="0">
                                <a:ln>
                                  <a:noFill/>
                                </a:ln>
                                <a:solidFill>
                                  <a:prstClr val="white"/>
                                </a:solidFill>
                                <a:effectLst/>
                                <a:uLnTx/>
                                <a:uFillTx/>
                                <a:latin typeface="Cambria Math" panose="02040503050406030204" pitchFamily="18" charset="0"/>
                                <a:ea typeface="+mn-ea"/>
                                <a:cs typeface="+mn-cs"/>
                              </a:rPr>
                            </m:ctrlPr>
                          </m:sSubPr>
                          <m:e>
                            <m:r>
                              <a:rPr kumimoji="0" lang="it-IT" sz="2800" b="0" i="1" u="none" strike="noStrike" kern="0" cap="none" spc="0" normalizeH="0" baseline="0" noProof="0" dirty="0" smtClean="0">
                                <a:ln>
                                  <a:noFill/>
                                </a:ln>
                                <a:solidFill>
                                  <a:prstClr val="white"/>
                                </a:solidFill>
                                <a:effectLst/>
                                <a:uLnTx/>
                                <a:uFillTx/>
                                <a:latin typeface="Cambria Math" panose="02040503050406030204" pitchFamily="18" charset="0"/>
                                <a:ea typeface="+mn-ea"/>
                                <a:cs typeface="+mn-cs"/>
                              </a:rPr>
                              <m:t>𝑝</m:t>
                            </m:r>
                          </m:e>
                          <m:sub>
                            <m:r>
                              <a:rPr kumimoji="0" lang="it-IT" sz="2800" b="0" i="1" u="none" strike="noStrike" kern="0" cap="none" spc="0" normalizeH="0" baseline="0" noProof="0" dirty="0" smtClean="0">
                                <a:ln>
                                  <a:noFill/>
                                </a:ln>
                                <a:solidFill>
                                  <a:prstClr val="white"/>
                                </a:solidFill>
                                <a:effectLst/>
                                <a:uLnTx/>
                                <a:uFillTx/>
                                <a:latin typeface="Cambria Math" panose="02040503050406030204" pitchFamily="18" charset="0"/>
                                <a:ea typeface="+mn-ea"/>
                                <a:cs typeface="+mn-cs"/>
                              </a:rPr>
                              <m:t>𝑒</m:t>
                            </m:r>
                          </m:sub>
                        </m:sSub>
                      </m:e>
                    </m:acc>
                  </m:oMath>
                </a14:m>
                <a:r>
                  <a:rPr kumimoji="0" lang="en-GB" sz="2800" b="0" i="0" u="none" strike="noStrike" kern="0" cap="none" spc="0" normalizeH="0" baseline="0" noProof="0" dirty="0" smtClean="0">
                    <a:ln>
                      <a:noFill/>
                    </a:ln>
                    <a:solidFill>
                      <a:prstClr val="white"/>
                    </a:solidFill>
                    <a:effectLst/>
                    <a:uLnTx/>
                    <a:uFillTx/>
                    <a:latin typeface="Segoe Script" panose="030B0504020000000003" pitchFamily="66" charset="0"/>
                    <a:ea typeface="+mn-ea"/>
                    <a:cs typeface="+mn-cs"/>
                  </a:rPr>
                  <a:t>-</a:t>
                </a:r>
                <a14:m>
                  <m:oMath xmlns:m="http://schemas.openxmlformats.org/officeDocument/2006/math">
                    <m:acc>
                      <m:accPr>
                        <m:chr m:val="⃗"/>
                        <m:ctrlPr>
                          <a:rPr kumimoji="0" lang="en-GB" sz="2800" b="0" i="1" u="none" strike="noStrike" kern="0" cap="none" spc="0" normalizeH="0" baseline="0" noProof="0" dirty="0" smtClean="0">
                            <a:ln>
                              <a:noFill/>
                            </a:ln>
                            <a:solidFill>
                              <a:prstClr val="white"/>
                            </a:solidFill>
                            <a:effectLst/>
                            <a:uLnTx/>
                            <a:uFillTx/>
                            <a:latin typeface="Cambria Math" panose="02040503050406030204" pitchFamily="18" charset="0"/>
                            <a:ea typeface="+mn-ea"/>
                            <a:cs typeface="+mn-cs"/>
                          </a:rPr>
                        </m:ctrlPr>
                      </m:accPr>
                      <m:e>
                        <m:r>
                          <a:rPr kumimoji="0" lang="it-IT" sz="2800" b="0" i="1" u="none" strike="noStrike" kern="0" cap="none" spc="0" normalizeH="0" baseline="0" noProof="0" dirty="0" smtClean="0">
                            <a:ln>
                              <a:noFill/>
                            </a:ln>
                            <a:solidFill>
                              <a:prstClr val="white"/>
                            </a:solidFill>
                            <a:effectLst/>
                            <a:uLnTx/>
                            <a:uFillTx/>
                            <a:latin typeface="Cambria Math" panose="02040503050406030204" pitchFamily="18" charset="0"/>
                            <a:ea typeface="+mn-ea"/>
                            <a:cs typeface="+mn-cs"/>
                          </a:rPr>
                          <m:t>𝑝</m:t>
                        </m:r>
                      </m:e>
                    </m:acc>
                  </m:oMath>
                </a14:m>
                <a:endParaRPr kumimoji="0" lang="en-GB" sz="2800" b="0" i="0" u="none" strike="noStrike" kern="0" cap="none" spc="0" normalizeH="0" baseline="0" noProof="0" dirty="0" smtClean="0">
                  <a:ln>
                    <a:noFill/>
                  </a:ln>
                  <a:solidFill>
                    <a:prstClr val="white"/>
                  </a:solidFill>
                  <a:effectLst/>
                  <a:uLnTx/>
                  <a:uFillTx/>
                  <a:latin typeface="Segoe Script" panose="030B0504020000000003" pitchFamily="66" charset="0"/>
                  <a:ea typeface="+mn-ea"/>
                  <a:cs typeface="+mn-cs"/>
                </a:endParaRPr>
              </a:p>
            </p:txBody>
          </p:sp>
        </mc:Choice>
        <mc:Fallback xmlns="">
          <p:sp>
            <p:nvSpPr>
              <p:cNvPr id="7" name="Rettangolo arrotondato 6"/>
              <p:cNvSpPr>
                <a:spLocks noRot="1" noChangeAspect="1" noMove="1" noResize="1" noEditPoints="1" noAdjustHandles="1" noChangeArrowheads="1" noChangeShapeType="1" noTextEdit="1"/>
              </p:cNvSpPr>
              <p:nvPr/>
            </p:nvSpPr>
            <p:spPr>
              <a:xfrm>
                <a:off x="9144000" y="1195752"/>
                <a:ext cx="2664890" cy="1186963"/>
              </a:xfrm>
              <a:prstGeom prst="roundRect">
                <a:avLst/>
              </a:prstGeom>
              <a:blipFill>
                <a:blip r:embed="rId4"/>
                <a:stretch>
                  <a:fillRect r="-1747"/>
                </a:stretch>
              </a:blipFill>
              <a:ln w="127000" cap="flat" cmpd="tri" algn="ctr">
                <a:solidFill>
                  <a:srgbClr val="F0A22E">
                    <a:shade val="50000"/>
                  </a:srgbClr>
                </a:solidFill>
                <a:prstDash val="solid"/>
              </a:ln>
              <a:effectLst/>
            </p:spPr>
            <p:txBody>
              <a:bodyPr/>
              <a:lstStyle/>
              <a:p>
                <a:r>
                  <a:rPr lang="en-GB">
                    <a:noFill/>
                  </a:rPr>
                  <a:t> </a:t>
                </a:r>
              </a:p>
            </p:txBody>
          </p:sp>
        </mc:Fallback>
      </mc:AlternateContent>
      <p:sp>
        <p:nvSpPr>
          <p:cNvPr id="2" name="Titolo 1"/>
          <p:cNvSpPr>
            <a:spLocks noGrp="1"/>
          </p:cNvSpPr>
          <p:nvPr>
            <p:ph type="title"/>
          </p:nvPr>
        </p:nvSpPr>
        <p:spPr>
          <a:xfrm>
            <a:off x="101600" y="318844"/>
            <a:ext cx="11988800" cy="838200"/>
          </a:xfrm>
        </p:spPr>
        <p:txBody>
          <a:bodyPr>
            <a:normAutofit/>
          </a:bodyPr>
          <a:lstStyle/>
          <a:p>
            <a:pPr lvl="0">
              <a:spcBef>
                <a:spcPts val="0"/>
              </a:spcBef>
            </a:pPr>
            <a:r>
              <a:rPr lang="en-GB" sz="2400" b="1" cap="none" dirty="0">
                <a:solidFill>
                  <a:srgbClr val="C17529">
                    <a:lumMod val="50000"/>
                  </a:srgbClr>
                </a:solidFill>
                <a:effectLst/>
                <a:latin typeface="Segoe Script" panose="030B0504020000000003" pitchFamily="66" charset="0"/>
                <a:ea typeface="Times New Roman" panose="02020603050405020304" pitchFamily="18" charset="0"/>
                <a:cs typeface="Calibri" panose="020F0502020204030204" pitchFamily="34" charset="0"/>
              </a:rPr>
              <a:t>FIRST </a:t>
            </a:r>
            <a:r>
              <a:rPr lang="en-GB" sz="2400" b="1" cap="none" dirty="0" smtClean="0">
                <a:solidFill>
                  <a:srgbClr val="C17529">
                    <a:lumMod val="50000"/>
                  </a:srgbClr>
                </a:solidFill>
                <a:effectLst/>
                <a:latin typeface="Segoe Script" panose="030B0504020000000003" pitchFamily="66" charset="0"/>
                <a:ea typeface="Times New Roman" panose="02020603050405020304" pitchFamily="18" charset="0"/>
                <a:cs typeface="Calibri" panose="020F0502020204030204" pitchFamily="34" charset="0"/>
              </a:rPr>
              <a:t>ANGLE RESOLVED (</a:t>
            </a:r>
            <a:r>
              <a:rPr lang="en-GB" sz="2400" b="1" cap="none" dirty="0" err="1" smtClean="0">
                <a:solidFill>
                  <a:srgbClr val="C17529">
                    <a:lumMod val="50000"/>
                  </a:srgbClr>
                </a:solidFill>
                <a:effectLst/>
                <a:latin typeface="Segoe Script" panose="030B0504020000000003" pitchFamily="66" charset="0"/>
                <a:ea typeface="Times New Roman" panose="02020603050405020304" pitchFamily="18" charset="0"/>
                <a:cs typeface="Calibri" panose="020F0502020204030204" pitchFamily="34" charset="0"/>
              </a:rPr>
              <a:t>e,e’p</a:t>
            </a:r>
            <a:r>
              <a:rPr lang="en-GB" sz="2400" b="1" cap="none" dirty="0">
                <a:solidFill>
                  <a:srgbClr val="C17529">
                    <a:lumMod val="50000"/>
                  </a:srgbClr>
                </a:solidFill>
                <a:effectLst/>
                <a:latin typeface="Segoe Script" panose="030B0504020000000003" pitchFamily="66" charset="0"/>
                <a:ea typeface="Times New Roman" panose="02020603050405020304" pitchFamily="18" charset="0"/>
                <a:cs typeface="Calibri" panose="020F0502020204030204" pitchFamily="34" charset="0"/>
              </a:rPr>
              <a:t>) </a:t>
            </a:r>
            <a:r>
              <a:rPr lang="en-GB" sz="2400" b="1" cap="none" dirty="0" smtClean="0">
                <a:solidFill>
                  <a:srgbClr val="C17529">
                    <a:lumMod val="50000"/>
                  </a:srgbClr>
                </a:solidFill>
                <a:effectLst/>
                <a:latin typeface="Segoe Script" panose="030B0504020000000003" pitchFamily="66" charset="0"/>
                <a:ea typeface="Times New Roman" panose="02020603050405020304" pitchFamily="18" charset="0"/>
                <a:cs typeface="Calibri" panose="020F0502020204030204" pitchFamily="34" charset="0"/>
              </a:rPr>
              <a:t>AT </a:t>
            </a:r>
            <a:r>
              <a:rPr lang="en-GB" sz="2400" b="1" cap="none" dirty="0">
                <a:solidFill>
                  <a:srgbClr val="C17529">
                    <a:lumMod val="50000"/>
                  </a:srgbClr>
                </a:solidFill>
                <a:effectLst/>
                <a:latin typeface="Segoe Script" panose="030B0504020000000003" pitchFamily="66" charset="0"/>
                <a:ea typeface="Times New Roman" panose="02020603050405020304" pitchFamily="18" charset="0"/>
                <a:cs typeface="Calibri" panose="020F0502020204030204" pitchFamily="34" charset="0"/>
              </a:rPr>
              <a:t>LNF: </a:t>
            </a:r>
            <a:r>
              <a:rPr lang="en-GB" sz="2400" b="1" cap="none" dirty="0" smtClean="0">
                <a:solidFill>
                  <a:srgbClr val="C17529">
                    <a:lumMod val="50000"/>
                  </a:srgbClr>
                </a:solidFill>
                <a:effectLst/>
                <a:latin typeface="Segoe Script" panose="030B0504020000000003" pitchFamily="66" charset="0"/>
                <a:ea typeface="Times New Roman" panose="02020603050405020304" pitchFamily="18" charset="0"/>
                <a:cs typeface="Calibri" panose="020F0502020204030204" pitchFamily="34" charset="0"/>
              </a:rPr>
              <a:t>MOMENTUM SPECTROSCOPY</a:t>
            </a:r>
            <a:endParaRPr lang="en-GB" sz="2400" b="1" cap="none" dirty="0">
              <a:solidFill>
                <a:srgbClr val="C17529">
                  <a:lumMod val="50000"/>
                </a:srgbClr>
              </a:solidFill>
              <a:effectLst/>
              <a:latin typeface="Segoe Script" panose="030B0504020000000003" pitchFamily="66" charset="0"/>
              <a:ea typeface="+mn-ea"/>
              <a:cs typeface="+mn-cs"/>
            </a:endParaRPr>
          </a:p>
        </p:txBody>
      </p:sp>
      <p:sp>
        <p:nvSpPr>
          <p:cNvPr id="4" name="Segnaposto piè di pagina 3"/>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it-IT" sz="1200" b="0" i="0" u="none" strike="noStrike" kern="1200" cap="none" spc="0" normalizeH="0" baseline="0" noProof="0" dirty="0">
              <a:ln>
                <a:noFill/>
              </a:ln>
              <a:solidFill>
                <a:srgbClr val="F0A22E">
                  <a:shade val="75000"/>
                </a:srgbClr>
              </a:solidFill>
              <a:effectLst/>
              <a:uLnTx/>
              <a:uFillTx/>
              <a:latin typeface="Franklin Gothic Book"/>
              <a:ea typeface="+mn-ea"/>
              <a:cs typeface="+mn-cs"/>
            </a:endParaRPr>
          </a:p>
        </p:txBody>
      </p:sp>
      <p:sp>
        <p:nvSpPr>
          <p:cNvPr id="5" name="Segnaposto numero diapositiva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it-IT" sz="1200" b="0" i="0" u="none" strike="noStrike" kern="1200" cap="none" spc="0" normalizeH="0" baseline="0" noProof="0">
              <a:ln>
                <a:noFill/>
              </a:ln>
              <a:solidFill>
                <a:srgbClr val="F0A22E">
                  <a:shade val="75000"/>
                </a:srgbClr>
              </a:solidFill>
              <a:effectLst/>
              <a:uLnTx/>
              <a:uFillTx/>
              <a:latin typeface="Franklin Gothic Book"/>
              <a:ea typeface="+mn-ea"/>
              <a:cs typeface="+mn-cs"/>
            </a:endParaRPr>
          </a:p>
        </p:txBody>
      </p:sp>
      <p:pic>
        <p:nvPicPr>
          <p:cNvPr id="8" name="Immagine 7"/>
          <p:cNvPicPr>
            <a:picLocks noChangeAspect="1"/>
          </p:cNvPicPr>
          <p:nvPr/>
        </p:nvPicPr>
        <p:blipFill>
          <a:blip r:embed="rId5"/>
          <a:stretch>
            <a:fillRect/>
          </a:stretch>
        </p:blipFill>
        <p:spPr>
          <a:xfrm rot="19693917">
            <a:off x="3721470" y="2644045"/>
            <a:ext cx="8603586" cy="2390520"/>
          </a:xfrm>
          <a:prstGeom prst="rect">
            <a:avLst/>
          </a:prstGeom>
          <a:effectLst>
            <a:softEdge rad="127000"/>
          </a:effectLst>
        </p:spPr>
      </p:pic>
      <p:grpSp>
        <p:nvGrpSpPr>
          <p:cNvPr id="10" name="Gruppo 9"/>
          <p:cNvGrpSpPr/>
          <p:nvPr/>
        </p:nvGrpSpPr>
        <p:grpSpPr>
          <a:xfrm>
            <a:off x="7513035" y="3870732"/>
            <a:ext cx="4459469" cy="2346548"/>
            <a:chOff x="7525266" y="4374292"/>
            <a:chExt cx="4459469" cy="2346548"/>
          </a:xfrm>
        </p:grpSpPr>
        <p:sp>
          <p:nvSpPr>
            <p:cNvPr id="3" name="Ovale 2"/>
            <p:cNvSpPr/>
            <p:nvPr/>
          </p:nvSpPr>
          <p:spPr>
            <a:xfrm>
              <a:off x="7525266" y="4374292"/>
              <a:ext cx="4459469" cy="2346548"/>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CasellaDiTesto 8"/>
            <p:cNvSpPr txBox="1"/>
            <p:nvPr/>
          </p:nvSpPr>
          <p:spPr>
            <a:xfrm>
              <a:off x="7840384" y="4766603"/>
              <a:ext cx="4144351" cy="18158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rPr>
                <a:t>Denis Haigh Wilkinson </a:t>
              </a:r>
              <a:r>
                <a:rPr kumimoji="0" lang="en-GB"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mn-cs"/>
                </a:rPr>
                <a:t>: </a:t>
              </a:r>
              <a:r>
                <a:rPr kumimoji="0" lang="en-GB" sz="2800" b="1" i="0" u="none" strike="noStrike" kern="120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mn-cs"/>
                </a:rPr>
                <a:t>“</a:t>
              </a:r>
              <a:r>
                <a:rPr kumimoji="0" lang="en-GB" sz="2800" b="1" i="1"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rPr>
                <a:t>the most direct proof of the validity of the nuclear shell model</a:t>
              </a:r>
              <a:r>
                <a:rPr kumimoji="0" lang="en-GB" sz="28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rPr>
                <a:t>”. </a:t>
              </a:r>
              <a:endParaRPr kumimoji="0" lang="en-GB" sz="2800" b="1" i="0" u="none" strike="noStrike" kern="1200" cap="none" spc="0" normalizeH="0" baseline="0" noProof="0" dirty="0">
                <a:ln>
                  <a:noFill/>
                </a:ln>
                <a:solidFill>
                  <a:prstClr val="black"/>
                </a:solidFill>
                <a:effectLst/>
                <a:uLnTx/>
                <a:uFillTx/>
                <a:latin typeface="Franklin Gothic Book"/>
                <a:cs typeface="+mn-cs"/>
              </a:endParaRPr>
            </a:p>
          </p:txBody>
        </p:sp>
      </p:grpSp>
      <p:sp>
        <p:nvSpPr>
          <p:cNvPr id="11" name="CasellaDiTesto 10"/>
          <p:cNvSpPr txBox="1"/>
          <p:nvPr/>
        </p:nvSpPr>
        <p:spPr>
          <a:xfrm>
            <a:off x="1922133" y="6441599"/>
            <a:ext cx="7221867" cy="338554"/>
          </a:xfrm>
          <a:prstGeom prst="rect">
            <a:avLst/>
          </a:prstGeom>
          <a:noFill/>
        </p:spPr>
        <p:txBody>
          <a:bodyPr wrap="square" rtlCol="0">
            <a:spAutoFit/>
          </a:bodyPr>
          <a:lstStyle/>
          <a:p>
            <a:r>
              <a:rPr lang="en-GB" sz="1600" b="1" dirty="0"/>
              <a:t>SYMPOSIUM FOR UGO’s 90 </a:t>
            </a:r>
            <a:r>
              <a:rPr lang="en-GB" sz="1600" b="1" dirty="0" smtClean="0"/>
              <a:t>YEARS     </a:t>
            </a:r>
            <a:r>
              <a:rPr lang="en-GB" sz="1600" dirty="0" smtClean="0"/>
              <a:t>CERN </a:t>
            </a:r>
            <a:r>
              <a:rPr lang="en-GB" sz="1600" dirty="0"/>
              <a:t>Council Chamber, Friday 4 April 2025</a:t>
            </a:r>
            <a:endParaRPr lang="en-US" sz="1600" dirty="0">
              <a:solidFill>
                <a:prstClr val="black"/>
              </a:solidFill>
              <a:latin typeface="Times New Roman" pitchFamily="18" charset="0"/>
            </a:endParaRPr>
          </a:p>
        </p:txBody>
      </p:sp>
    </p:spTree>
    <p:extLst>
      <p:ext uri="{BB962C8B-B14F-4D97-AF65-F5344CB8AC3E}">
        <p14:creationId xmlns:p14="http://schemas.microsoft.com/office/powerpoint/2010/main" val="2277371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02336" y="273855"/>
            <a:ext cx="11582400" cy="838200"/>
          </a:xfrm>
        </p:spPr>
        <p:txBody>
          <a:bodyPr/>
          <a:lstStyle/>
          <a:p>
            <a:pPr algn="ctr"/>
            <a:r>
              <a:rPr lang="en-GB" b="1" cap="none" dirty="0">
                <a:solidFill>
                  <a:srgbClr val="C17529">
                    <a:lumMod val="50000"/>
                  </a:srgbClr>
                </a:solidFill>
                <a:effectLst/>
                <a:latin typeface="Segoe Script" panose="030B0504020000000003" pitchFamily="66" charset="0"/>
                <a:ea typeface="Times New Roman" panose="02020603050405020304" pitchFamily="18" charset="0"/>
                <a:cs typeface="Calibri" panose="020F0502020204030204" pitchFamily="34" charset="0"/>
              </a:rPr>
              <a:t>(</a:t>
            </a:r>
            <a:r>
              <a:rPr lang="en-GB" b="1" cap="none" dirty="0" err="1">
                <a:solidFill>
                  <a:srgbClr val="C17529">
                    <a:lumMod val="50000"/>
                  </a:srgbClr>
                </a:solidFill>
                <a:effectLst/>
                <a:latin typeface="Segoe Script" panose="030B0504020000000003" pitchFamily="66" charset="0"/>
                <a:ea typeface="Times New Roman" panose="02020603050405020304" pitchFamily="18" charset="0"/>
                <a:cs typeface="Calibri" panose="020F0502020204030204" pitchFamily="34" charset="0"/>
              </a:rPr>
              <a:t>e,e’p</a:t>
            </a:r>
            <a:r>
              <a:rPr lang="en-GB" b="1" cap="none" dirty="0">
                <a:solidFill>
                  <a:srgbClr val="C17529">
                    <a:lumMod val="50000"/>
                  </a:srgbClr>
                </a:solidFill>
                <a:effectLst/>
                <a:latin typeface="Segoe Script" panose="030B0504020000000003" pitchFamily="66" charset="0"/>
                <a:ea typeface="Times New Roman" panose="02020603050405020304" pitchFamily="18" charset="0"/>
                <a:cs typeface="Calibri" panose="020F0502020204030204" pitchFamily="34" charset="0"/>
              </a:rPr>
              <a:t>) </a:t>
            </a:r>
            <a:r>
              <a:rPr lang="en-GB" b="1" dirty="0" smtClean="0">
                <a:effectLst/>
                <a:latin typeface="Segoe Script" panose="030B0504020000000003" pitchFamily="66" charset="0"/>
              </a:rPr>
              <a:t>50 </a:t>
            </a:r>
            <a:r>
              <a:rPr lang="en-GB" b="1" dirty="0">
                <a:effectLst/>
                <a:latin typeface="Segoe Script" panose="030B0504020000000003" pitchFamily="66" charset="0"/>
              </a:rPr>
              <a:t>YEARS LATER</a:t>
            </a:r>
            <a:endParaRPr lang="en-GB" b="1" dirty="0">
              <a:latin typeface="Segoe Script" panose="030B0504020000000003" pitchFamily="66" charset="0"/>
            </a:endParaRPr>
          </a:p>
        </p:txBody>
      </p:sp>
      <p:pic>
        <p:nvPicPr>
          <p:cNvPr id="6" name="Segnaposto contenuto 5"/>
          <p:cNvPicPr>
            <a:picLocks noGrp="1" noChangeAspect="1"/>
          </p:cNvPicPr>
          <p:nvPr>
            <p:ph idx="1"/>
          </p:nvPr>
        </p:nvPicPr>
        <p:blipFill>
          <a:blip r:embed="rId3"/>
          <a:stretch>
            <a:fillRect/>
          </a:stretch>
        </p:blipFill>
        <p:spPr>
          <a:xfrm>
            <a:off x="473103" y="1230925"/>
            <a:ext cx="7316230" cy="4811574"/>
          </a:xfrm>
          <a:prstGeom prst="rect">
            <a:avLst/>
          </a:prstGeom>
          <a:ln w="41275" cmpd="thickThin">
            <a:solidFill>
              <a:schemeClr val="accent6">
                <a:lumMod val="75000"/>
              </a:schemeClr>
            </a:solidFill>
          </a:ln>
        </p:spPr>
      </p:pic>
      <p:sp>
        <p:nvSpPr>
          <p:cNvPr id="4" name="Segnaposto piè di pagina 3"/>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it-IT" sz="1200" b="0" i="0" u="none" strike="noStrike" kern="1200" cap="none" spc="0" normalizeH="0" baseline="0" noProof="0" dirty="0">
              <a:ln>
                <a:noFill/>
              </a:ln>
              <a:solidFill>
                <a:srgbClr val="F0A22E">
                  <a:shade val="75000"/>
                </a:srgbClr>
              </a:solidFill>
              <a:effectLst/>
              <a:uLnTx/>
              <a:uFillTx/>
              <a:latin typeface="Franklin Gothic Book"/>
              <a:ea typeface="+mn-ea"/>
              <a:cs typeface="+mn-cs"/>
            </a:endParaRPr>
          </a:p>
        </p:txBody>
      </p:sp>
      <p:sp>
        <p:nvSpPr>
          <p:cNvPr id="5" name="Segnaposto numero diapositiva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9D2250-EBC0-4792-B77B-E7500CDAE3C5}" type="slidenum">
              <a:rPr kumimoji="0" lang="it-IT" sz="1200" b="0" i="0" u="none" strike="noStrike" kern="1200" cap="none" spc="0" normalizeH="0" baseline="0" noProof="0" smtClean="0">
                <a:ln>
                  <a:noFill/>
                </a:ln>
                <a:solidFill>
                  <a:srgbClr val="F0A22E">
                    <a:shade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it-IT" sz="1200" b="0" i="0" u="none" strike="noStrike" kern="1200" cap="none" spc="0" normalizeH="0" baseline="0" noProof="0" dirty="0">
              <a:ln>
                <a:noFill/>
              </a:ln>
              <a:solidFill>
                <a:srgbClr val="F0A22E">
                  <a:shade val="75000"/>
                </a:srgbClr>
              </a:solidFill>
              <a:effectLst/>
              <a:uLnTx/>
              <a:uFillTx/>
              <a:latin typeface="Franklin Gothic Book"/>
              <a:ea typeface="+mn-ea"/>
              <a:cs typeface="+mn-cs"/>
            </a:endParaRPr>
          </a:p>
        </p:txBody>
      </p:sp>
      <p:pic>
        <p:nvPicPr>
          <p:cNvPr id="7" name="Immagine 6"/>
          <p:cNvPicPr>
            <a:picLocks noChangeAspect="1"/>
          </p:cNvPicPr>
          <p:nvPr/>
        </p:nvPicPr>
        <p:blipFill>
          <a:blip r:embed="rId4"/>
          <a:stretch>
            <a:fillRect/>
          </a:stretch>
        </p:blipFill>
        <p:spPr>
          <a:xfrm>
            <a:off x="4269843" y="5143289"/>
            <a:ext cx="3519490" cy="905409"/>
          </a:xfrm>
          <a:prstGeom prst="rect">
            <a:avLst/>
          </a:prstGeom>
          <a:ln w="76200" cmpd="thickThin">
            <a:solidFill>
              <a:schemeClr val="tx1">
                <a:lumMod val="50000"/>
                <a:lumOff val="50000"/>
              </a:schemeClr>
            </a:solidFill>
          </a:ln>
        </p:spPr>
      </p:pic>
      <p:sp>
        <p:nvSpPr>
          <p:cNvPr id="8" name="CasellaDiTesto 7"/>
          <p:cNvSpPr txBox="1"/>
          <p:nvPr/>
        </p:nvSpPr>
        <p:spPr>
          <a:xfrm>
            <a:off x="8194514" y="1230925"/>
            <a:ext cx="3700033" cy="4985980"/>
          </a:xfrm>
          <a:prstGeom prst="rect">
            <a:avLst/>
          </a:prstGeom>
          <a:solidFill>
            <a:schemeClr val="accent1">
              <a:lumMod val="60000"/>
              <a:lumOff val="40000"/>
            </a:schemeClr>
          </a:solidFill>
          <a:ln w="53975" cmpd="dbl">
            <a:solidFill>
              <a:schemeClr val="accent1">
                <a:shade val="50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1" i="1" u="none" strike="noStrike" kern="1200" cap="none" spc="0" normalizeH="0" baseline="0" noProof="0" dirty="0" smtClean="0">
                <a:ln>
                  <a:noFill/>
                </a:ln>
                <a:solidFill>
                  <a:prstClr val="black"/>
                </a:solidFill>
                <a:effectLst/>
                <a:uLnTx/>
                <a:uFillTx/>
                <a:latin typeface="Franklin Gothic Book"/>
                <a:ea typeface="+mn-ea"/>
                <a:cs typeface="+mn-cs"/>
              </a:rPr>
              <a:t>Frascati </a:t>
            </a:r>
            <a:r>
              <a:rPr kumimoji="0" lang="it-IT" sz="2000" b="1" i="1" u="none" strike="noStrike" kern="1200" cap="none" spc="0" normalizeH="0" baseline="0" noProof="0" dirty="0">
                <a:ln>
                  <a:noFill/>
                </a:ln>
                <a:solidFill>
                  <a:prstClr val="black"/>
                </a:solidFill>
                <a:effectLst/>
                <a:uLnTx/>
                <a:uFillTx/>
                <a:latin typeface="Franklin Gothic Book"/>
                <a:ea typeface="+mn-ea"/>
                <a:cs typeface="+mn-cs"/>
              </a:rPr>
              <a:t>I </a:t>
            </a:r>
            <a:r>
              <a:rPr kumimoji="0" lang="it-IT" sz="2000" b="1" i="1" u="none" strike="noStrike" kern="1200" cap="none" spc="0" normalizeH="0" baseline="0" noProof="0" dirty="0" smtClean="0">
                <a:ln>
                  <a:noFill/>
                </a:ln>
                <a:solidFill>
                  <a:prstClr val="black"/>
                </a:solidFill>
                <a:effectLst/>
                <a:uLnTx/>
                <a:uFillTx/>
                <a:latin typeface="Franklin Gothic Book"/>
                <a:ea typeface="+mn-ea"/>
                <a:cs typeface="+mn-cs"/>
              </a:rPr>
              <a:t>       (1963)   500MeV</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Franklin Gothic Book"/>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1" i="1" u="none" strike="noStrike" kern="1200" cap="none" spc="0" normalizeH="0" baseline="0" noProof="0" dirty="0" smtClean="0">
                <a:ln>
                  <a:noFill/>
                </a:ln>
                <a:solidFill>
                  <a:prstClr val="black"/>
                </a:solidFill>
                <a:effectLst/>
                <a:uLnTx/>
                <a:uFillTx/>
                <a:latin typeface="Franklin Gothic Book"/>
                <a:ea typeface="+mn-ea"/>
                <a:cs typeface="+mn-cs"/>
              </a:rPr>
              <a:t>Tokyo              (1970)  </a:t>
            </a:r>
            <a:r>
              <a:rPr kumimoji="0" lang="it-IT" sz="2000" b="1" i="1" u="none" strike="noStrike" kern="1200" cap="none" spc="0" normalizeH="0" baseline="0" noProof="0" dirty="0">
                <a:ln>
                  <a:noFill/>
                </a:ln>
                <a:solidFill>
                  <a:prstClr val="black"/>
                </a:solidFill>
                <a:effectLst/>
                <a:uLnTx/>
                <a:uFillTx/>
                <a:latin typeface="Franklin Gothic Book"/>
                <a:ea typeface="+mn-ea"/>
                <a:cs typeface="+mn-cs"/>
              </a:rPr>
              <a:t>750 </a:t>
            </a:r>
            <a:r>
              <a:rPr kumimoji="0" lang="it-IT" sz="2000" b="1" i="1" u="none" strike="noStrike" kern="1200" cap="none" spc="0" normalizeH="0" baseline="0" noProof="0" dirty="0" err="1" smtClean="0">
                <a:ln>
                  <a:noFill/>
                </a:ln>
                <a:solidFill>
                  <a:prstClr val="black"/>
                </a:solidFill>
                <a:effectLst/>
                <a:uLnTx/>
                <a:uFillTx/>
                <a:latin typeface="Franklin Gothic Book"/>
                <a:ea typeface="+mn-ea"/>
                <a:cs typeface="+mn-cs"/>
              </a:rPr>
              <a:t>MeV</a:t>
            </a:r>
            <a:endParaRPr kumimoji="0" lang="it-IT" sz="2000" b="1" i="1" u="none" strike="noStrike" kern="1200" cap="none" spc="0" normalizeH="0" baseline="0" noProof="0" dirty="0" smtClean="0">
              <a:ln>
                <a:noFill/>
              </a:ln>
              <a:solidFill>
                <a:prstClr val="black"/>
              </a:solidFill>
              <a:effectLst/>
              <a:uLnTx/>
              <a:uFillTx/>
              <a:latin typeface="Franklin Gothic Book"/>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Franklin Gothic Book"/>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1" i="1" u="none" strike="noStrike" kern="1200" cap="none" spc="0" normalizeH="0" baseline="0" noProof="0" dirty="0">
                <a:ln>
                  <a:noFill/>
                </a:ln>
                <a:solidFill>
                  <a:prstClr val="black"/>
                </a:solidFill>
                <a:effectLst/>
                <a:uLnTx/>
                <a:uFillTx/>
                <a:latin typeface="Franklin Gothic Book"/>
                <a:ea typeface="+mn-ea"/>
                <a:cs typeface="+mn-cs"/>
              </a:rPr>
              <a:t>Frascati </a:t>
            </a:r>
            <a:r>
              <a:rPr kumimoji="0" lang="it-IT" sz="2000" b="1" i="1" u="none" strike="noStrike" kern="1200" cap="none" spc="0" normalizeH="0" baseline="0" noProof="0" dirty="0" smtClean="0">
                <a:ln>
                  <a:noFill/>
                </a:ln>
                <a:solidFill>
                  <a:prstClr val="black"/>
                </a:solidFill>
                <a:effectLst/>
                <a:uLnTx/>
                <a:uFillTx/>
                <a:latin typeface="Franklin Gothic Book"/>
                <a:ea typeface="+mn-ea"/>
                <a:cs typeface="+mn-cs"/>
              </a:rPr>
              <a:t>II       (</a:t>
            </a:r>
            <a:r>
              <a:rPr kumimoji="0" lang="it-IT" sz="2000" b="1" i="1" u="none" strike="noStrike" kern="1200" cap="none" spc="0" normalizeH="0" baseline="0" noProof="0" dirty="0">
                <a:ln>
                  <a:noFill/>
                </a:ln>
                <a:solidFill>
                  <a:prstClr val="black"/>
                </a:solidFill>
                <a:effectLst/>
                <a:uLnTx/>
                <a:uFillTx/>
                <a:latin typeface="Franklin Gothic Book"/>
                <a:ea typeface="+mn-ea"/>
                <a:cs typeface="+mn-cs"/>
              </a:rPr>
              <a:t>1972) </a:t>
            </a:r>
            <a:r>
              <a:rPr kumimoji="0" lang="it-IT" sz="2000" b="1" i="1" u="none" strike="noStrike" kern="1200" cap="none" spc="0" normalizeH="0" baseline="0" noProof="0" dirty="0" smtClean="0">
                <a:ln>
                  <a:noFill/>
                </a:ln>
                <a:solidFill>
                  <a:prstClr val="black"/>
                </a:solidFill>
                <a:effectLst/>
                <a:uLnTx/>
                <a:uFillTx/>
                <a:latin typeface="Franklin Gothic Book"/>
                <a:ea typeface="+mn-ea"/>
                <a:cs typeface="+mn-cs"/>
              </a:rPr>
              <a:t>  700MeV</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Franklin Gothic Book"/>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1" u="none" strike="noStrike" kern="1200" cap="none" spc="0" normalizeH="0" baseline="0" noProof="0" dirty="0">
                <a:ln>
                  <a:noFill/>
                </a:ln>
                <a:solidFill>
                  <a:prstClr val="black"/>
                </a:solidFill>
                <a:effectLst/>
                <a:uLnTx/>
                <a:uFillTx/>
                <a:latin typeface="Franklin Gothic Book"/>
                <a:ea typeface="+mn-ea"/>
                <a:cs typeface="+mn-cs"/>
              </a:rPr>
              <a:t>SCLAY      </a:t>
            </a:r>
            <a:r>
              <a:rPr kumimoji="0" lang="en-GB" sz="2000" b="1" i="1" u="none" strike="noStrike" kern="1200" cap="none" spc="0" normalizeH="0" baseline="0" noProof="0" dirty="0" smtClean="0">
                <a:ln>
                  <a:noFill/>
                </a:ln>
                <a:solidFill>
                  <a:prstClr val="black"/>
                </a:solidFill>
                <a:effectLst/>
                <a:uLnTx/>
                <a:uFillTx/>
                <a:latin typeface="Franklin Gothic Book"/>
                <a:ea typeface="+mn-ea"/>
                <a:cs typeface="+mn-cs"/>
              </a:rPr>
              <a:t>       (1971-)  500MeV</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smtClean="0">
              <a:ln>
                <a:noFill/>
              </a:ln>
              <a:solidFill>
                <a:prstClr val="black"/>
              </a:solidFill>
              <a:effectLst/>
              <a:uLnTx/>
              <a:uFillTx/>
              <a:latin typeface="Franklin Gothic Book"/>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1" u="none" strike="noStrike" kern="1200" cap="none" spc="0" normalizeH="0" baseline="0" noProof="0" dirty="0" err="1" smtClean="0">
                <a:ln>
                  <a:noFill/>
                </a:ln>
                <a:solidFill>
                  <a:prstClr val="black"/>
                </a:solidFill>
                <a:effectLst/>
                <a:uLnTx/>
                <a:uFillTx/>
                <a:latin typeface="Franklin Gothic Book"/>
                <a:ea typeface="+mn-ea"/>
                <a:cs typeface="+mn-cs"/>
              </a:rPr>
              <a:t>Karkov</a:t>
            </a:r>
            <a:r>
              <a:rPr kumimoji="0" lang="en-GB" sz="2000" b="1" i="1" u="none" strike="noStrike" kern="1200" cap="none" spc="0" normalizeH="0" baseline="0" noProof="0" dirty="0" smtClean="0">
                <a:ln>
                  <a:noFill/>
                </a:ln>
                <a:solidFill>
                  <a:prstClr val="black"/>
                </a:solidFill>
                <a:effectLst/>
                <a:uLnTx/>
                <a:uFillTx/>
                <a:latin typeface="Franklin Gothic Book"/>
                <a:ea typeface="+mn-ea"/>
                <a:cs typeface="+mn-cs"/>
              </a:rPr>
              <a:t>            (1972)    1.2 GeV</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smtClean="0">
              <a:ln>
                <a:noFill/>
              </a:ln>
              <a:solidFill>
                <a:prstClr val="black"/>
              </a:solidFill>
              <a:effectLst/>
              <a:uLnTx/>
              <a:uFillTx/>
              <a:latin typeface="Franklin Gothic Book"/>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1" u="none" strike="noStrike" kern="1200" cap="none" spc="0" normalizeH="0" baseline="0" noProof="0" dirty="0" err="1" smtClean="0">
                <a:ln>
                  <a:noFill/>
                </a:ln>
                <a:solidFill>
                  <a:prstClr val="black"/>
                </a:solidFill>
                <a:effectLst/>
                <a:uLnTx/>
                <a:uFillTx/>
                <a:latin typeface="Franklin Gothic Book"/>
                <a:ea typeface="+mn-ea"/>
                <a:cs typeface="+mn-cs"/>
              </a:rPr>
              <a:t>Desy</a:t>
            </a:r>
            <a:r>
              <a:rPr kumimoji="0" lang="en-GB" sz="2000" b="1" i="1" u="none" strike="noStrike" kern="1200" cap="none" spc="0" normalizeH="0" baseline="0" noProof="0" dirty="0" smtClean="0">
                <a:ln>
                  <a:noFill/>
                </a:ln>
                <a:solidFill>
                  <a:prstClr val="black"/>
                </a:solidFill>
                <a:effectLst/>
                <a:uLnTx/>
                <a:uFillTx/>
                <a:latin typeface="Franklin Gothic Book"/>
                <a:ea typeface="+mn-ea"/>
                <a:cs typeface="+mn-cs"/>
              </a:rPr>
              <a:t>  </a:t>
            </a:r>
            <a:r>
              <a:rPr kumimoji="0" lang="en-GB" sz="2000" b="1" i="1" u="none" strike="noStrike" kern="1200" cap="none" spc="0" normalizeH="0" baseline="0" noProof="0" dirty="0">
                <a:ln>
                  <a:noFill/>
                </a:ln>
                <a:solidFill>
                  <a:prstClr val="black"/>
                </a:solidFill>
                <a:effectLst/>
                <a:uLnTx/>
                <a:uFillTx/>
                <a:latin typeface="Franklin Gothic Book"/>
                <a:ea typeface="+mn-ea"/>
                <a:cs typeface="+mn-cs"/>
              </a:rPr>
              <a:t>	</a:t>
            </a:r>
            <a:r>
              <a:rPr kumimoji="0" lang="en-GB" sz="2000" b="1" i="1" u="none" strike="noStrike" kern="1200" cap="none" spc="0" normalizeH="0" baseline="0" noProof="0" dirty="0" smtClean="0">
                <a:ln>
                  <a:noFill/>
                </a:ln>
                <a:solidFill>
                  <a:prstClr val="black"/>
                </a:solidFill>
                <a:effectLst/>
                <a:uLnTx/>
                <a:uFillTx/>
                <a:latin typeface="Franklin Gothic Book"/>
                <a:ea typeface="+mn-ea"/>
                <a:cs typeface="+mn-cs"/>
              </a:rPr>
              <a:t>        (</a:t>
            </a:r>
            <a:r>
              <a:rPr kumimoji="0" lang="en-GB" sz="2000" b="1" i="1" u="none" strike="noStrike" kern="1200" cap="none" spc="0" normalizeH="0" baseline="0" noProof="0" dirty="0">
                <a:ln>
                  <a:noFill/>
                </a:ln>
                <a:solidFill>
                  <a:prstClr val="black"/>
                </a:solidFill>
                <a:effectLst/>
                <a:uLnTx/>
                <a:uFillTx/>
                <a:latin typeface="Franklin Gothic Book"/>
                <a:ea typeface="+mn-ea"/>
                <a:cs typeface="+mn-cs"/>
              </a:rPr>
              <a:t>1973) </a:t>
            </a:r>
            <a:r>
              <a:rPr kumimoji="0" lang="en-GB" sz="2000" b="1" i="1" u="none" strike="noStrike" kern="1200" cap="none" spc="0" normalizeH="0" baseline="0" noProof="0" dirty="0" smtClean="0">
                <a:ln>
                  <a:noFill/>
                </a:ln>
                <a:solidFill>
                  <a:prstClr val="black"/>
                </a:solidFill>
                <a:effectLst/>
                <a:uLnTx/>
                <a:uFillTx/>
                <a:latin typeface="Franklin Gothic Book"/>
                <a:ea typeface="+mn-ea"/>
                <a:cs typeface="+mn-cs"/>
              </a:rPr>
              <a:t>   2.7 GeV</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Franklin Gothic Book"/>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1" u="none" strike="noStrike" kern="1200" cap="none" spc="0" normalizeH="0" baseline="0" noProof="0" dirty="0">
                <a:ln>
                  <a:noFill/>
                </a:ln>
                <a:solidFill>
                  <a:prstClr val="black"/>
                </a:solidFill>
                <a:effectLst/>
                <a:uLnTx/>
                <a:uFillTx/>
                <a:latin typeface="Franklin Gothic Book"/>
                <a:ea typeface="+mn-ea"/>
                <a:cs typeface="+mn-cs"/>
              </a:rPr>
              <a:t>NIKHEF-K  </a:t>
            </a:r>
            <a:r>
              <a:rPr kumimoji="0" lang="en-GB" sz="2000" b="1" i="1" u="none" strike="noStrike" kern="1200" cap="none" spc="0" normalizeH="0" baseline="0" noProof="0" dirty="0" smtClean="0">
                <a:ln>
                  <a:noFill/>
                </a:ln>
                <a:solidFill>
                  <a:prstClr val="black"/>
                </a:solidFill>
                <a:effectLst/>
                <a:uLnTx/>
                <a:uFillTx/>
                <a:latin typeface="Franklin Gothic Book"/>
                <a:ea typeface="+mn-ea"/>
                <a:cs typeface="+mn-cs"/>
              </a:rPr>
              <a:t>      (</a:t>
            </a:r>
            <a:r>
              <a:rPr kumimoji="0" lang="en-GB" sz="2000" b="1" i="1" u="none" strike="noStrike" kern="1200" cap="none" spc="0" normalizeH="0" baseline="0" noProof="0" dirty="0">
                <a:ln>
                  <a:noFill/>
                </a:ln>
                <a:solidFill>
                  <a:prstClr val="black"/>
                </a:solidFill>
                <a:effectLst/>
                <a:uLnTx/>
                <a:uFillTx/>
                <a:latin typeface="Franklin Gothic Book"/>
                <a:ea typeface="+mn-ea"/>
                <a:cs typeface="+mn-cs"/>
              </a:rPr>
              <a:t>1984) </a:t>
            </a:r>
            <a:r>
              <a:rPr kumimoji="0" lang="en-GB" sz="2000" b="1" i="1" u="none" strike="noStrike" kern="1200" cap="none" spc="0" normalizeH="0" baseline="0" noProof="0" dirty="0" smtClean="0">
                <a:ln>
                  <a:noFill/>
                </a:ln>
                <a:solidFill>
                  <a:prstClr val="black"/>
                </a:solidFill>
                <a:effectLst/>
                <a:uLnTx/>
                <a:uFillTx/>
                <a:latin typeface="Franklin Gothic Book"/>
                <a:ea typeface="+mn-ea"/>
                <a:cs typeface="+mn-cs"/>
              </a:rPr>
              <a:t>  500MeV</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Franklin Gothic Book"/>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1" u="none" strike="noStrike" kern="1200" cap="none" spc="0" normalizeH="0" baseline="0" noProof="0" dirty="0">
                <a:ln>
                  <a:noFill/>
                </a:ln>
                <a:solidFill>
                  <a:prstClr val="black"/>
                </a:solidFill>
                <a:effectLst/>
                <a:uLnTx/>
                <a:uFillTx/>
                <a:latin typeface="Franklin Gothic Book"/>
                <a:ea typeface="+mn-ea"/>
                <a:cs typeface="+mn-cs"/>
              </a:rPr>
              <a:t>Jefferson Lab  (1989</a:t>
            </a:r>
            <a:r>
              <a:rPr kumimoji="0" lang="en-GB" sz="2000" b="1" i="1" u="none" strike="noStrike" kern="1200" cap="none" spc="0" normalizeH="0" baseline="0" noProof="0" dirty="0" smtClean="0">
                <a:ln>
                  <a:noFill/>
                </a:ln>
                <a:solidFill>
                  <a:prstClr val="black"/>
                </a:solidFill>
                <a:effectLst/>
                <a:uLnTx/>
                <a:uFillTx/>
                <a:latin typeface="Franklin Gothic Book"/>
                <a:ea typeface="+mn-ea"/>
                <a:cs typeface="+mn-cs"/>
              </a:rPr>
              <a:t>)    </a:t>
            </a:r>
            <a:r>
              <a:rPr kumimoji="0" lang="en-GB" sz="2000" b="1" i="1" u="none" strike="noStrike" kern="1200" cap="none" spc="0" normalizeH="0" baseline="0" noProof="0" dirty="0">
                <a:ln>
                  <a:noFill/>
                </a:ln>
                <a:solidFill>
                  <a:prstClr val="black"/>
                </a:solidFill>
                <a:effectLst/>
                <a:uLnTx/>
                <a:uFillTx/>
                <a:latin typeface="Franklin Gothic Book"/>
                <a:ea typeface="+mn-ea"/>
                <a:cs typeface="+mn-cs"/>
              </a:rPr>
              <a:t>2.2 GeV</a:t>
            </a:r>
            <a:endParaRPr kumimoji="0" lang="en-GB" sz="2000" b="0" i="0" u="none" strike="noStrike" kern="1200" cap="none" spc="0" normalizeH="0" baseline="0" noProof="0" dirty="0">
              <a:ln>
                <a:noFill/>
              </a:ln>
              <a:solidFill>
                <a:prstClr val="black"/>
              </a:solidFill>
              <a:effectLst/>
              <a:uLnTx/>
              <a:uFillTx/>
              <a:latin typeface="Franklin Gothic Book"/>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anklin Gothic Book"/>
              <a:ea typeface="+mn-ea"/>
              <a:cs typeface="+mn-cs"/>
            </a:endParaRPr>
          </a:p>
        </p:txBody>
      </p:sp>
      <p:pic>
        <p:nvPicPr>
          <p:cNvPr id="9" name="Immagine 8"/>
          <p:cNvPicPr>
            <a:picLocks noChangeAspect="1"/>
          </p:cNvPicPr>
          <p:nvPr/>
        </p:nvPicPr>
        <p:blipFill>
          <a:blip r:embed="rId5"/>
          <a:stretch>
            <a:fillRect/>
          </a:stretch>
        </p:blipFill>
        <p:spPr>
          <a:xfrm>
            <a:off x="473103" y="1133786"/>
            <a:ext cx="3645733" cy="5499654"/>
          </a:xfrm>
          <a:prstGeom prst="rect">
            <a:avLst/>
          </a:prstGeom>
          <a:ln w="76200" cmpd="thickThin">
            <a:solidFill>
              <a:schemeClr val="tx1">
                <a:lumMod val="50000"/>
                <a:lumOff val="50000"/>
              </a:schemeClr>
            </a:solidFill>
          </a:ln>
        </p:spPr>
      </p:pic>
      <p:sp>
        <p:nvSpPr>
          <p:cNvPr id="3" name="Fumetto 3 2"/>
          <p:cNvSpPr/>
          <p:nvPr/>
        </p:nvSpPr>
        <p:spPr>
          <a:xfrm>
            <a:off x="5785422" y="4405863"/>
            <a:ext cx="2409092" cy="967154"/>
          </a:xfrm>
          <a:prstGeom prst="wedgeEllipseCallout">
            <a:avLst>
              <a:gd name="adj1" fmla="val -176255"/>
              <a:gd name="adj2" fmla="val 845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err="1" smtClean="0">
                <a:ln>
                  <a:noFill/>
                </a:ln>
                <a:solidFill>
                  <a:prstClr val="white"/>
                </a:solidFill>
                <a:effectLst/>
                <a:uLnTx/>
                <a:uFillTx/>
                <a:latin typeface="Franklin Gothic Book"/>
                <a:ea typeface="+mn-ea"/>
                <a:cs typeface="+mn-cs"/>
              </a:rPr>
              <a:t>Many</a:t>
            </a:r>
            <a:r>
              <a:rPr kumimoji="0" lang="it-IT" sz="1800" b="0" i="0" u="none" strike="noStrike" kern="1200" cap="none" spc="0" normalizeH="0" baseline="0" noProof="0" dirty="0" smtClean="0">
                <a:ln>
                  <a:noFill/>
                </a:ln>
                <a:solidFill>
                  <a:prstClr val="white"/>
                </a:solidFill>
                <a:effectLst/>
                <a:uLnTx/>
                <a:uFillTx/>
                <a:latin typeface="Franklin Gothic Book"/>
                <a:ea typeface="+mn-ea"/>
                <a:cs typeface="+mn-cs"/>
              </a:rPr>
              <a:t>-body</a:t>
            </a:r>
            <a:endParaRPr kumimoji="0" lang="en-GB" sz="1800" b="0" i="0" u="none" strike="noStrike" kern="1200" cap="none" spc="0" normalizeH="0" baseline="0" noProof="0" dirty="0">
              <a:ln>
                <a:noFill/>
              </a:ln>
              <a:solidFill>
                <a:prstClr val="white"/>
              </a:solidFill>
              <a:effectLst/>
              <a:uLnTx/>
              <a:uFillTx/>
              <a:latin typeface="Franklin Gothic Book"/>
              <a:ea typeface="+mn-ea"/>
              <a:cs typeface="+mn-cs"/>
            </a:endParaRPr>
          </a:p>
        </p:txBody>
      </p:sp>
      <p:sp>
        <p:nvSpPr>
          <p:cNvPr id="10" name="Fumetto 3 9"/>
          <p:cNvSpPr/>
          <p:nvPr/>
        </p:nvSpPr>
        <p:spPr>
          <a:xfrm>
            <a:off x="5571277" y="3295674"/>
            <a:ext cx="2409092" cy="967154"/>
          </a:xfrm>
          <a:prstGeom prst="wedgeEllipseCallout">
            <a:avLst>
              <a:gd name="adj1" fmla="val -176255"/>
              <a:gd name="adj2" fmla="val 845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err="1" smtClean="0">
                <a:ln>
                  <a:noFill/>
                </a:ln>
                <a:solidFill>
                  <a:prstClr val="white"/>
                </a:solidFill>
                <a:effectLst/>
                <a:uLnTx/>
                <a:uFillTx/>
                <a:latin typeface="Franklin Gothic Book"/>
                <a:ea typeface="+mn-ea"/>
                <a:cs typeface="+mn-cs"/>
              </a:rPr>
              <a:t>Many</a:t>
            </a:r>
            <a:r>
              <a:rPr kumimoji="0" lang="it-IT" sz="1800" b="0" i="0" u="none" strike="noStrike" kern="1200" cap="none" spc="0" normalizeH="0" baseline="0" noProof="0" dirty="0" smtClean="0">
                <a:ln>
                  <a:noFill/>
                </a:ln>
                <a:solidFill>
                  <a:prstClr val="white"/>
                </a:solidFill>
                <a:effectLst/>
                <a:uLnTx/>
                <a:uFillTx/>
                <a:latin typeface="Franklin Gothic Book"/>
                <a:ea typeface="+mn-ea"/>
                <a:cs typeface="+mn-cs"/>
              </a:rPr>
              <a:t>-body</a:t>
            </a:r>
            <a:endParaRPr kumimoji="0" lang="en-GB" sz="1800" b="0" i="0" u="none" strike="noStrike" kern="1200" cap="none" spc="0" normalizeH="0" baseline="0" noProof="0" dirty="0">
              <a:ln>
                <a:noFill/>
              </a:ln>
              <a:solidFill>
                <a:prstClr val="white"/>
              </a:solidFill>
              <a:effectLst/>
              <a:uLnTx/>
              <a:uFillTx/>
              <a:latin typeface="Franklin Gothic Book"/>
              <a:ea typeface="+mn-ea"/>
              <a:cs typeface="+mn-cs"/>
            </a:endParaRPr>
          </a:p>
        </p:txBody>
      </p:sp>
      <p:sp>
        <p:nvSpPr>
          <p:cNvPr id="11" name="Fumetto 3 10"/>
          <p:cNvSpPr/>
          <p:nvPr/>
        </p:nvSpPr>
        <p:spPr>
          <a:xfrm>
            <a:off x="5501054" y="1112055"/>
            <a:ext cx="2409092" cy="967154"/>
          </a:xfrm>
          <a:prstGeom prst="wedgeEllipseCallout">
            <a:avLst>
              <a:gd name="adj1" fmla="val -176255"/>
              <a:gd name="adj2" fmla="val 845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err="1" smtClean="0">
                <a:ln>
                  <a:noFill/>
                </a:ln>
                <a:solidFill>
                  <a:prstClr val="white"/>
                </a:solidFill>
                <a:effectLst/>
                <a:uLnTx/>
                <a:uFillTx/>
                <a:latin typeface="Franklin Gothic Book"/>
                <a:ea typeface="+mn-ea"/>
                <a:cs typeface="+mn-cs"/>
              </a:rPr>
              <a:t>Many</a:t>
            </a:r>
            <a:r>
              <a:rPr kumimoji="0" lang="it-IT" sz="1800" b="0" i="0" u="none" strike="noStrike" kern="1200" cap="none" spc="0" normalizeH="0" baseline="0" noProof="0" dirty="0" smtClean="0">
                <a:ln>
                  <a:noFill/>
                </a:ln>
                <a:solidFill>
                  <a:prstClr val="white"/>
                </a:solidFill>
                <a:effectLst/>
                <a:uLnTx/>
                <a:uFillTx/>
                <a:latin typeface="Franklin Gothic Book"/>
                <a:ea typeface="+mn-ea"/>
                <a:cs typeface="+mn-cs"/>
              </a:rPr>
              <a:t>-body</a:t>
            </a:r>
            <a:endParaRPr kumimoji="0" lang="en-GB" sz="1800" b="0" i="0" u="none" strike="noStrike" kern="1200" cap="none" spc="0" normalizeH="0" baseline="0" noProof="0" dirty="0">
              <a:ln>
                <a:noFill/>
              </a:ln>
              <a:solidFill>
                <a:prstClr val="white"/>
              </a:solidFill>
              <a:effectLst/>
              <a:uLnTx/>
              <a:uFillTx/>
              <a:latin typeface="Franklin Gothic Book"/>
              <a:ea typeface="+mn-ea"/>
              <a:cs typeface="+mn-cs"/>
            </a:endParaRPr>
          </a:p>
        </p:txBody>
      </p:sp>
      <p:sp>
        <p:nvSpPr>
          <p:cNvPr id="12" name="Fumetto 3 11"/>
          <p:cNvSpPr/>
          <p:nvPr/>
        </p:nvSpPr>
        <p:spPr>
          <a:xfrm>
            <a:off x="5513713" y="2328520"/>
            <a:ext cx="2409092" cy="967154"/>
          </a:xfrm>
          <a:prstGeom prst="wedgeEllipseCallout">
            <a:avLst>
              <a:gd name="adj1" fmla="val -176255"/>
              <a:gd name="adj2" fmla="val 845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err="1" smtClean="0">
                <a:ln>
                  <a:noFill/>
                </a:ln>
                <a:solidFill>
                  <a:prstClr val="white"/>
                </a:solidFill>
                <a:effectLst/>
                <a:uLnTx/>
                <a:uFillTx/>
                <a:latin typeface="Franklin Gothic Book"/>
                <a:ea typeface="+mn-ea"/>
                <a:cs typeface="+mn-cs"/>
              </a:rPr>
              <a:t>Many</a:t>
            </a:r>
            <a:r>
              <a:rPr kumimoji="0" lang="it-IT" sz="1800" b="0" i="0" u="none" strike="noStrike" kern="1200" cap="none" spc="0" normalizeH="0" baseline="0" noProof="0" dirty="0" smtClean="0">
                <a:ln>
                  <a:noFill/>
                </a:ln>
                <a:solidFill>
                  <a:prstClr val="white"/>
                </a:solidFill>
                <a:effectLst/>
                <a:uLnTx/>
                <a:uFillTx/>
                <a:latin typeface="Franklin Gothic Book"/>
                <a:ea typeface="+mn-ea"/>
                <a:cs typeface="+mn-cs"/>
              </a:rPr>
              <a:t>-body</a:t>
            </a:r>
            <a:endParaRPr kumimoji="0" lang="en-GB" sz="1800" b="0" i="0" u="none" strike="noStrike" kern="1200" cap="none" spc="0" normalizeH="0" baseline="0" noProof="0" dirty="0">
              <a:ln>
                <a:noFill/>
              </a:ln>
              <a:solidFill>
                <a:prstClr val="white"/>
              </a:solidFill>
              <a:effectLst/>
              <a:uLnTx/>
              <a:uFillTx/>
              <a:latin typeface="Franklin Gothic Book"/>
              <a:ea typeface="+mn-ea"/>
              <a:cs typeface="+mn-cs"/>
            </a:endParaRPr>
          </a:p>
        </p:txBody>
      </p:sp>
      <p:sp>
        <p:nvSpPr>
          <p:cNvPr id="13" name="Figura a mano libera 12"/>
          <p:cNvSpPr/>
          <p:nvPr/>
        </p:nvSpPr>
        <p:spPr>
          <a:xfrm>
            <a:off x="1867980" y="2388657"/>
            <a:ext cx="2009932" cy="123567"/>
          </a:xfrm>
          <a:custGeom>
            <a:avLst/>
            <a:gdLst>
              <a:gd name="connsiteX0" fmla="*/ 0 w 2009932"/>
              <a:gd name="connsiteY0" fmla="*/ 123567 h 123567"/>
              <a:gd name="connsiteX1" fmla="*/ 457200 w 2009932"/>
              <a:gd name="connsiteY1" fmla="*/ 24713 h 123567"/>
              <a:gd name="connsiteX2" fmla="*/ 1210963 w 2009932"/>
              <a:gd name="connsiteY2" fmla="*/ 0 h 123567"/>
              <a:gd name="connsiteX3" fmla="*/ 1927654 w 2009932"/>
              <a:gd name="connsiteY3" fmla="*/ 12357 h 123567"/>
              <a:gd name="connsiteX4" fmla="*/ 1964725 w 2009932"/>
              <a:gd name="connsiteY4" fmla="*/ 12357 h 12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9932" h="123567">
                <a:moveTo>
                  <a:pt x="0" y="123567"/>
                </a:moveTo>
                <a:cubicBezTo>
                  <a:pt x="127686" y="84437"/>
                  <a:pt x="255373" y="45308"/>
                  <a:pt x="457200" y="24713"/>
                </a:cubicBezTo>
                <a:cubicBezTo>
                  <a:pt x="659027" y="4118"/>
                  <a:pt x="1210963" y="0"/>
                  <a:pt x="1210963" y="0"/>
                </a:cubicBezTo>
                <a:lnTo>
                  <a:pt x="1927654" y="12357"/>
                </a:lnTo>
                <a:cubicBezTo>
                  <a:pt x="2053281" y="14416"/>
                  <a:pt x="2009003" y="13386"/>
                  <a:pt x="1964725" y="12357"/>
                </a:cubicBezTo>
              </a:path>
            </a:pathLst>
          </a:custGeom>
          <a:noFill/>
          <a:ln w="476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igura a mano libera 13"/>
          <p:cNvSpPr/>
          <p:nvPr/>
        </p:nvSpPr>
        <p:spPr>
          <a:xfrm>
            <a:off x="1925544" y="3608173"/>
            <a:ext cx="1952368" cy="123567"/>
          </a:xfrm>
          <a:custGeom>
            <a:avLst/>
            <a:gdLst>
              <a:gd name="connsiteX0" fmla="*/ 0 w 1952368"/>
              <a:gd name="connsiteY0" fmla="*/ 123567 h 123567"/>
              <a:gd name="connsiteX1" fmla="*/ 556054 w 1952368"/>
              <a:gd name="connsiteY1" fmla="*/ 12357 h 123567"/>
              <a:gd name="connsiteX2" fmla="*/ 1248033 w 1952368"/>
              <a:gd name="connsiteY2" fmla="*/ 24713 h 123567"/>
              <a:gd name="connsiteX3" fmla="*/ 1952368 w 1952368"/>
              <a:gd name="connsiteY3" fmla="*/ 0 h 123567"/>
            </a:gdLst>
            <a:ahLst/>
            <a:cxnLst>
              <a:cxn ang="0">
                <a:pos x="connsiteX0" y="connsiteY0"/>
              </a:cxn>
              <a:cxn ang="0">
                <a:pos x="connsiteX1" y="connsiteY1"/>
              </a:cxn>
              <a:cxn ang="0">
                <a:pos x="connsiteX2" y="connsiteY2"/>
              </a:cxn>
              <a:cxn ang="0">
                <a:pos x="connsiteX3" y="connsiteY3"/>
              </a:cxn>
            </a:cxnLst>
            <a:rect l="l" t="t" r="r" b="b"/>
            <a:pathLst>
              <a:path w="1952368" h="123567">
                <a:moveTo>
                  <a:pt x="0" y="123567"/>
                </a:moveTo>
                <a:cubicBezTo>
                  <a:pt x="174024" y="76200"/>
                  <a:pt x="348049" y="28833"/>
                  <a:pt x="556054" y="12357"/>
                </a:cubicBezTo>
                <a:cubicBezTo>
                  <a:pt x="764059" y="-4119"/>
                  <a:pt x="1015314" y="26772"/>
                  <a:pt x="1248033" y="24713"/>
                </a:cubicBezTo>
                <a:cubicBezTo>
                  <a:pt x="1480752" y="22653"/>
                  <a:pt x="1716560" y="11326"/>
                  <a:pt x="1952368" y="0"/>
                </a:cubicBezTo>
              </a:path>
            </a:pathLst>
          </a:custGeom>
          <a:noFill/>
          <a:ln w="444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igura a mano libera 14"/>
          <p:cNvSpPr/>
          <p:nvPr/>
        </p:nvSpPr>
        <p:spPr>
          <a:xfrm>
            <a:off x="1628982" y="4524546"/>
            <a:ext cx="2248930" cy="311602"/>
          </a:xfrm>
          <a:custGeom>
            <a:avLst/>
            <a:gdLst>
              <a:gd name="connsiteX0" fmla="*/ 0 w 2248930"/>
              <a:gd name="connsiteY0" fmla="*/ 311602 h 311602"/>
              <a:gd name="connsiteX1" fmla="*/ 358346 w 2248930"/>
              <a:gd name="connsiteY1" fmla="*/ 126250 h 311602"/>
              <a:gd name="connsiteX2" fmla="*/ 630195 w 2248930"/>
              <a:gd name="connsiteY2" fmla="*/ 76823 h 311602"/>
              <a:gd name="connsiteX3" fmla="*/ 1198606 w 2248930"/>
              <a:gd name="connsiteY3" fmla="*/ 2683 h 311602"/>
              <a:gd name="connsiteX4" fmla="*/ 2248930 w 2248930"/>
              <a:gd name="connsiteY4" fmla="*/ 15040 h 311602"/>
              <a:gd name="connsiteX5" fmla="*/ 2248930 w 2248930"/>
              <a:gd name="connsiteY5" fmla="*/ 15040 h 311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48930" h="311602">
                <a:moveTo>
                  <a:pt x="0" y="311602"/>
                </a:moveTo>
                <a:cubicBezTo>
                  <a:pt x="126657" y="238491"/>
                  <a:pt x="253314" y="165380"/>
                  <a:pt x="358346" y="126250"/>
                </a:cubicBezTo>
                <a:cubicBezTo>
                  <a:pt x="463378" y="87120"/>
                  <a:pt x="490152" y="97417"/>
                  <a:pt x="630195" y="76823"/>
                </a:cubicBezTo>
                <a:cubicBezTo>
                  <a:pt x="770238" y="56229"/>
                  <a:pt x="928817" y="12980"/>
                  <a:pt x="1198606" y="2683"/>
                </a:cubicBezTo>
                <a:cubicBezTo>
                  <a:pt x="1468395" y="-7614"/>
                  <a:pt x="2248930" y="15040"/>
                  <a:pt x="2248930" y="15040"/>
                </a:cubicBezTo>
                <a:lnTo>
                  <a:pt x="2248930" y="15040"/>
                </a:lnTo>
              </a:path>
            </a:pathLst>
          </a:cu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igura a mano libera 15"/>
          <p:cNvSpPr/>
          <p:nvPr/>
        </p:nvSpPr>
        <p:spPr>
          <a:xfrm>
            <a:off x="1705719" y="5711173"/>
            <a:ext cx="2211860" cy="384889"/>
          </a:xfrm>
          <a:custGeom>
            <a:avLst/>
            <a:gdLst>
              <a:gd name="connsiteX0" fmla="*/ 0 w 2211860"/>
              <a:gd name="connsiteY0" fmla="*/ 384889 h 384889"/>
              <a:gd name="connsiteX1" fmla="*/ 185352 w 2211860"/>
              <a:gd name="connsiteY1" fmla="*/ 224252 h 384889"/>
              <a:gd name="connsiteX2" fmla="*/ 395416 w 2211860"/>
              <a:gd name="connsiteY2" fmla="*/ 100684 h 384889"/>
              <a:gd name="connsiteX3" fmla="*/ 914400 w 2211860"/>
              <a:gd name="connsiteY3" fmla="*/ 26543 h 384889"/>
              <a:gd name="connsiteX4" fmla="*/ 1581665 w 2211860"/>
              <a:gd name="connsiteY4" fmla="*/ 1830 h 384889"/>
              <a:gd name="connsiteX5" fmla="*/ 2211860 w 2211860"/>
              <a:gd name="connsiteY5" fmla="*/ 1830 h 384889"/>
              <a:gd name="connsiteX6" fmla="*/ 2211860 w 2211860"/>
              <a:gd name="connsiteY6" fmla="*/ 1830 h 384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11860" h="384889">
                <a:moveTo>
                  <a:pt x="0" y="384889"/>
                </a:moveTo>
                <a:cubicBezTo>
                  <a:pt x="59724" y="328254"/>
                  <a:pt x="119449" y="271619"/>
                  <a:pt x="185352" y="224252"/>
                </a:cubicBezTo>
                <a:cubicBezTo>
                  <a:pt x="251255" y="176884"/>
                  <a:pt x="273908" y="133635"/>
                  <a:pt x="395416" y="100684"/>
                </a:cubicBezTo>
                <a:cubicBezTo>
                  <a:pt x="516924" y="67733"/>
                  <a:pt x="716692" y="43019"/>
                  <a:pt x="914400" y="26543"/>
                </a:cubicBezTo>
                <a:cubicBezTo>
                  <a:pt x="1112108" y="10067"/>
                  <a:pt x="1365422" y="5949"/>
                  <a:pt x="1581665" y="1830"/>
                </a:cubicBezTo>
                <a:cubicBezTo>
                  <a:pt x="1797908" y="-2289"/>
                  <a:pt x="2211860" y="1830"/>
                  <a:pt x="2211860" y="1830"/>
                </a:cubicBezTo>
                <a:lnTo>
                  <a:pt x="2211860" y="1830"/>
                </a:lnTo>
              </a:path>
            </a:pathLst>
          </a:cu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asellaDiTesto 16"/>
          <p:cNvSpPr txBox="1"/>
          <p:nvPr/>
        </p:nvSpPr>
        <p:spPr>
          <a:xfrm>
            <a:off x="4369435" y="6458475"/>
            <a:ext cx="7221867" cy="338554"/>
          </a:xfrm>
          <a:prstGeom prst="rect">
            <a:avLst/>
          </a:prstGeom>
          <a:noFill/>
        </p:spPr>
        <p:txBody>
          <a:bodyPr wrap="square" rtlCol="0">
            <a:spAutoFit/>
          </a:bodyPr>
          <a:lstStyle/>
          <a:p>
            <a:r>
              <a:rPr lang="en-GB" sz="1600" b="1" dirty="0"/>
              <a:t>SYMPOSIUM FOR UGO’s 90 </a:t>
            </a:r>
            <a:r>
              <a:rPr lang="en-GB" sz="1600" b="1" dirty="0" smtClean="0"/>
              <a:t>YEARS     </a:t>
            </a:r>
            <a:r>
              <a:rPr lang="en-GB" sz="1600" dirty="0" smtClean="0"/>
              <a:t>CERN </a:t>
            </a:r>
            <a:r>
              <a:rPr lang="en-GB" sz="1600" dirty="0"/>
              <a:t>Council Chamber, Friday 4 April 2025</a:t>
            </a:r>
            <a:endParaRPr lang="en-US" sz="1600" dirty="0">
              <a:solidFill>
                <a:prstClr val="black"/>
              </a:solidFill>
              <a:latin typeface="Times New Roman" pitchFamily="18" charset="0"/>
            </a:endParaRPr>
          </a:p>
        </p:txBody>
      </p:sp>
    </p:spTree>
    <p:extLst>
      <p:ext uri="{BB962C8B-B14F-4D97-AF65-F5344CB8AC3E}">
        <p14:creationId xmlns:p14="http://schemas.microsoft.com/office/powerpoint/2010/main" val="3991690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1+#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1+#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500" fill="hold"/>
                                        <p:tgtEl>
                                          <p:spTgt spid="3"/>
                                        </p:tgtEl>
                                        <p:attrNameLst>
                                          <p:attrName>ppt_x</p:attrName>
                                        </p:attrNameLst>
                                      </p:cBhvr>
                                      <p:tavLst>
                                        <p:tav tm="0">
                                          <p:val>
                                            <p:strVal val="1+#ppt_w/2"/>
                                          </p:val>
                                        </p:tav>
                                        <p:tav tm="100000">
                                          <p:val>
                                            <p:strVal val="#ppt_x"/>
                                          </p:val>
                                        </p:tav>
                                      </p:tavLst>
                                    </p:anim>
                                    <p:anim calcmode="lin" valueType="num">
                                      <p:cBhvr additive="base">
                                        <p:cTn id="36" dur="500" fill="hold"/>
                                        <p:tgtEl>
                                          <p:spTgt spid="3"/>
                                        </p:tgtEl>
                                        <p:attrNameLst>
                                          <p:attrName>ppt_y</p:attrName>
                                        </p:attrNameLst>
                                      </p:cBhvr>
                                      <p:tavLst>
                                        <p:tav tm="0">
                                          <p:val>
                                            <p:strVal val="#ppt_y"/>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ppt_x"/>
                                          </p:val>
                                        </p:tav>
                                        <p:tav tm="100000">
                                          <p:val>
                                            <p:strVal val="#ppt_x"/>
                                          </p:val>
                                        </p:tav>
                                      </p:tavLst>
                                    </p:anim>
                                    <p:anim calcmode="lin" valueType="num">
                                      <p:cBhvr additive="base">
                                        <p:cTn id="44" dur="500" fill="hold"/>
                                        <p:tgtEl>
                                          <p:spTgt spid="1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ppt_x"/>
                                          </p:val>
                                        </p:tav>
                                        <p:tav tm="100000">
                                          <p:val>
                                            <p:strVal val="#ppt_x"/>
                                          </p:val>
                                        </p:tav>
                                      </p:tavLst>
                                    </p:anim>
                                    <p:anim calcmode="lin" valueType="num">
                                      <p:cBhvr additive="base">
                                        <p:cTn id="48" dur="500" fill="hold"/>
                                        <p:tgtEl>
                                          <p:spTgt spid="1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animBg="1"/>
      <p:bldP spid="12" grpId="0" animBg="1"/>
      <p:bldP spid="13" grpId="0" animBg="1"/>
      <p:bldP spid="14" grpId="0" animBg="1"/>
      <p:bldP spid="15" grpId="0" animBg="1"/>
      <p:bldP spid="1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1|2.4|9.6"/>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erra">
  <a:themeElements>
    <a:clrScheme name="Terra">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erra">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erra">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1_Terra">
  <a:themeElements>
    <a:clrScheme name="Terra">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erra">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erra">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3.xml><?xml version="1.0" encoding="utf-8"?>
<a:theme xmlns:a="http://schemas.openxmlformats.org/drawingml/2006/main" name="4_Terra">
  <a:themeElements>
    <a:clrScheme name="Terra">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erra">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erra">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4.xml><?xml version="1.0" encoding="utf-8"?>
<a:theme xmlns:a="http://schemas.openxmlformats.org/drawingml/2006/main" name="2_Terra">
  <a:themeElements>
    <a:clrScheme name="Terra">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erra">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erra">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5.xml><?xml version="1.0" encoding="utf-8"?>
<a:theme xmlns:a="http://schemas.openxmlformats.org/drawingml/2006/main" name="3_Terra">
  <a:themeElements>
    <a:clrScheme name="Terra">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erra">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erra">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6.xml><?xml version="1.0" encoding="utf-8"?>
<a:theme xmlns:a="http://schemas.openxmlformats.org/drawingml/2006/main" name="5_Terra">
  <a:themeElements>
    <a:clrScheme name="Terra">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erra">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erra">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7.xml><?xml version="1.0" encoding="utf-8"?>
<a:theme xmlns:a="http://schemas.openxmlformats.org/drawingml/2006/main" name="6_Terra">
  <a:themeElements>
    <a:clrScheme name="Terra">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erra">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erra">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8.xml><?xml version="1.0" encoding="utf-8"?>
<a:theme xmlns:a="http://schemas.openxmlformats.org/drawingml/2006/main" name="7_Terra">
  <a:themeElements>
    <a:clrScheme name="Terra">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erra">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erra">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9.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Terra">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otalTime>4141</TotalTime>
  <Words>1860</Words>
  <Application>Microsoft Office PowerPoint</Application>
  <PresentationFormat>Widescreen</PresentationFormat>
  <Paragraphs>282</Paragraphs>
  <Slides>15</Slides>
  <Notes>15</Notes>
  <HiddenSlides>1</HiddenSlides>
  <MMClips>0</MMClips>
  <ScaleCrop>false</ScaleCrop>
  <HeadingPairs>
    <vt:vector size="6" baseType="variant">
      <vt:variant>
        <vt:lpstr>Caratteri utilizzati</vt:lpstr>
      </vt:variant>
      <vt:variant>
        <vt:i4>12</vt:i4>
      </vt:variant>
      <vt:variant>
        <vt:lpstr>Tema</vt:lpstr>
      </vt:variant>
      <vt:variant>
        <vt:i4>8</vt:i4>
      </vt:variant>
      <vt:variant>
        <vt:lpstr>Titoli diapositive</vt:lpstr>
      </vt:variant>
      <vt:variant>
        <vt:i4>15</vt:i4>
      </vt:variant>
    </vt:vector>
  </HeadingPairs>
  <TitlesOfParts>
    <vt:vector size="35" baseType="lpstr">
      <vt:lpstr>Aptos</vt:lpstr>
      <vt:lpstr>Aptos-Bold</vt:lpstr>
      <vt:lpstr>Arial</vt:lpstr>
      <vt:lpstr>Calibri</vt:lpstr>
      <vt:lpstr>Cambria Math</vt:lpstr>
      <vt:lpstr>Comic Sans MS</vt:lpstr>
      <vt:lpstr>Franklin Gothic Book</vt:lpstr>
      <vt:lpstr>Franklin Gothic Medium</vt:lpstr>
      <vt:lpstr>Ink Free</vt:lpstr>
      <vt:lpstr>Segoe Script</vt:lpstr>
      <vt:lpstr>Times New Roman</vt:lpstr>
      <vt:lpstr>Wingdings 2</vt:lpstr>
      <vt:lpstr>Terra</vt:lpstr>
      <vt:lpstr>1_Terra</vt:lpstr>
      <vt:lpstr>4_Terra</vt:lpstr>
      <vt:lpstr>2_Terra</vt:lpstr>
      <vt:lpstr>3_Terra</vt:lpstr>
      <vt:lpstr>5_Terra</vt:lpstr>
      <vt:lpstr>6_Terra</vt:lpstr>
      <vt:lpstr>7_Terra</vt:lpstr>
      <vt:lpstr>Quasi-free electron scattering on nuclei and atoms</vt:lpstr>
      <vt:lpstr>When I met Ugo              1969</vt:lpstr>
      <vt:lpstr>unified view of electron-matter interaction </vt:lpstr>
      <vt:lpstr>Why quasi-free scatterinG?</vt:lpstr>
      <vt:lpstr>Presentazione standard di PowerPoint</vt:lpstr>
      <vt:lpstr>(e,e’p) insteAd of (p,2p)    1962 </vt:lpstr>
      <vt:lpstr>  </vt:lpstr>
      <vt:lpstr>FIRST ANGLE RESOLVED (e,e’p) AT LNF: MOMENTUM SPECTROSCOPY</vt:lpstr>
      <vt:lpstr>(e,e’p) 50 YEARS LATER</vt:lpstr>
      <vt:lpstr>Presentazione standard di PowerPoint</vt:lpstr>
      <vt:lpstr>Presentazione standard di PowerPoint</vt:lpstr>
      <vt:lpstr>In ugo’s footsteps towards momentum spectroscopy</vt:lpstr>
      <vt:lpstr>First momentum spectroscopy on atoms</vt:lpstr>
      <vt:lpstr>momentum spectroscopy: a vital and evolving legacy</vt:lpstr>
      <vt:lpstr>for the fertile fields of research you have ploughed</vt:lpstr>
    </vt:vector>
  </TitlesOfParts>
  <Company>HP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Quasi-free electron scattering on nuclei and atoms</dc:title>
  <dc:creator>giovanni stefani</dc:creator>
  <cp:lastModifiedBy>giovanni stefani</cp:lastModifiedBy>
  <cp:revision>148</cp:revision>
  <dcterms:created xsi:type="dcterms:W3CDTF">2025-03-25T18:23:11Z</dcterms:created>
  <dcterms:modified xsi:type="dcterms:W3CDTF">2025-04-02T18:34:43Z</dcterms:modified>
</cp:coreProperties>
</file>