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5"/>
  </p:notesMasterIdLst>
  <p:handoutMasterIdLst>
    <p:handoutMasterId r:id="rId16"/>
  </p:handoutMasterIdLst>
  <p:sldIdLst>
    <p:sldId id="256" r:id="rId2"/>
    <p:sldId id="266" r:id="rId3"/>
    <p:sldId id="263" r:id="rId4"/>
    <p:sldId id="265" r:id="rId5"/>
    <p:sldId id="264" r:id="rId6"/>
    <p:sldId id="267" r:id="rId7"/>
    <p:sldId id="268" r:id="rId8"/>
    <p:sldId id="259" r:id="rId9"/>
    <p:sldId id="258" r:id="rId10"/>
    <p:sldId id="260" r:id="rId11"/>
    <p:sldId id="271" r:id="rId12"/>
    <p:sldId id="270" r:id="rId13"/>
    <p:sldId id="261" r:id="rId14"/>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3" autoAdjust="0"/>
    <p:restoredTop sz="94660"/>
  </p:normalViewPr>
  <p:slideViewPr>
    <p:cSldViewPr snapToGrid="0">
      <p:cViewPr varScale="1">
        <p:scale>
          <a:sx n="60" d="100"/>
          <a:sy n="60" d="100"/>
        </p:scale>
        <p:origin x="32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755B11E-2EE8-4F17-8C91-02F5CE6F4D4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9861E04-B3D2-4CCC-9BB3-5F67AE1D143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E820F2-9DEB-40E8-B538-98D31532062F}" type="datetimeFigureOut">
              <a:rPr lang="en-GB" smtClean="0"/>
              <a:t>03/04/2025</a:t>
            </a:fld>
            <a:endParaRPr lang="en-GB"/>
          </a:p>
        </p:txBody>
      </p:sp>
      <p:sp>
        <p:nvSpPr>
          <p:cNvPr id="4" name="Footer Placeholder 3">
            <a:extLst>
              <a:ext uri="{FF2B5EF4-FFF2-40B4-BE49-F238E27FC236}">
                <a16:creationId xmlns:a16="http://schemas.microsoft.com/office/drawing/2014/main" id="{0F2601AC-00B5-41A4-B897-92C3C06460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Symposium to celebrate Ugo Amaldi’s  90th birthday                                     Tord Ekelöf    Uppsala University</a:t>
            </a:r>
            <a:endParaRPr lang="en-GB"/>
          </a:p>
        </p:txBody>
      </p:sp>
      <p:sp>
        <p:nvSpPr>
          <p:cNvPr id="5" name="Slide Number Placeholder 4">
            <a:extLst>
              <a:ext uri="{FF2B5EF4-FFF2-40B4-BE49-F238E27FC236}">
                <a16:creationId xmlns:a16="http://schemas.microsoft.com/office/drawing/2014/main" id="{FE946F1C-EDBC-4236-9618-BB98C965260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2F72D38-B92F-4D03-AF86-1F035DF46C47}" type="slidenum">
              <a:rPr lang="en-GB" smtClean="0"/>
              <a:t>‹#›</a:t>
            </a:fld>
            <a:endParaRPr lang="en-GB"/>
          </a:p>
        </p:txBody>
      </p:sp>
    </p:spTree>
    <p:extLst>
      <p:ext uri="{BB962C8B-B14F-4D97-AF65-F5344CB8AC3E}">
        <p14:creationId xmlns:p14="http://schemas.microsoft.com/office/powerpoint/2010/main" val="100106304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69EAC0-6950-477A-9293-D6C7A2A5D409}" type="datetimeFigureOut">
              <a:rPr lang="en-GB" smtClean="0"/>
              <a:t>03/04/2025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Symposium to celebrate Ugo Amaldi’s  90th birthday                                     Tord Ekelöf    Uppsala University</a:t>
            </a:r>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ED5823-76E9-45BB-B15B-CD3373020EEA}" type="slidenum">
              <a:rPr lang="en-GB" smtClean="0"/>
              <a:t>‹#›</a:t>
            </a:fld>
            <a:endParaRPr lang="en-GB"/>
          </a:p>
        </p:txBody>
      </p:sp>
    </p:spTree>
    <p:extLst>
      <p:ext uri="{BB962C8B-B14F-4D97-AF65-F5344CB8AC3E}">
        <p14:creationId xmlns:p14="http://schemas.microsoft.com/office/powerpoint/2010/main" val="289462933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6BD8C-267F-4D4F-BBE8-EA28ED3D04E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42A7FF5-A4A4-48D6-B515-BB5655C8EAE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4538410-8E64-4F1D-B394-D2971BD2A274}"/>
              </a:ext>
            </a:extLst>
          </p:cNvPr>
          <p:cNvSpPr>
            <a:spLocks noGrp="1"/>
          </p:cNvSpPr>
          <p:nvPr>
            <p:ph type="dt" sz="half" idx="10"/>
          </p:nvPr>
        </p:nvSpPr>
        <p:spPr/>
        <p:txBody>
          <a:bodyPr/>
          <a:lstStyle/>
          <a:p>
            <a:r>
              <a:rPr lang="sv-SE"/>
              <a:t>04/04/2025</a:t>
            </a:r>
            <a:endParaRPr lang="en-GB"/>
          </a:p>
        </p:txBody>
      </p:sp>
      <p:sp>
        <p:nvSpPr>
          <p:cNvPr id="5" name="Footer Placeholder 4">
            <a:extLst>
              <a:ext uri="{FF2B5EF4-FFF2-40B4-BE49-F238E27FC236}">
                <a16:creationId xmlns:a16="http://schemas.microsoft.com/office/drawing/2014/main" id="{08CCA746-B865-428B-9174-21C07B66302E}"/>
              </a:ext>
            </a:extLst>
          </p:cNvPr>
          <p:cNvSpPr>
            <a:spLocks noGrp="1"/>
          </p:cNvSpPr>
          <p:nvPr>
            <p:ph type="ftr" sz="quarter" idx="11"/>
          </p:nvPr>
        </p:nvSpPr>
        <p:spPr/>
        <p:txBody>
          <a:bodyPr/>
          <a:lstStyle/>
          <a:p>
            <a:r>
              <a:rPr lang="en-US"/>
              <a:t>Symposium to celebrate Ugo Amaldi’s 90th birthday                                     Tord Ekelöf   Uppsala University</a:t>
            </a:r>
            <a:endParaRPr lang="en-GB"/>
          </a:p>
        </p:txBody>
      </p:sp>
      <p:sp>
        <p:nvSpPr>
          <p:cNvPr id="6" name="Slide Number Placeholder 5">
            <a:extLst>
              <a:ext uri="{FF2B5EF4-FFF2-40B4-BE49-F238E27FC236}">
                <a16:creationId xmlns:a16="http://schemas.microsoft.com/office/drawing/2014/main" id="{B642DE69-762C-46FD-B428-106D94585FD6}"/>
              </a:ext>
            </a:extLst>
          </p:cNvPr>
          <p:cNvSpPr>
            <a:spLocks noGrp="1"/>
          </p:cNvSpPr>
          <p:nvPr>
            <p:ph type="sldNum" sz="quarter" idx="12"/>
          </p:nvPr>
        </p:nvSpPr>
        <p:spPr/>
        <p:txBody>
          <a:bodyPr/>
          <a:lstStyle/>
          <a:p>
            <a:fld id="{E0047D8A-91A0-4C7F-966E-E61C3BA97339}" type="slidenum">
              <a:rPr lang="en-GB" smtClean="0"/>
              <a:t>‹#›</a:t>
            </a:fld>
            <a:endParaRPr lang="en-GB"/>
          </a:p>
        </p:txBody>
      </p:sp>
    </p:spTree>
    <p:extLst>
      <p:ext uri="{BB962C8B-B14F-4D97-AF65-F5344CB8AC3E}">
        <p14:creationId xmlns:p14="http://schemas.microsoft.com/office/powerpoint/2010/main" val="4046635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43779-BDD2-48CD-B795-492AD41DB09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0A6DD75-F430-4CC4-82C9-36F74E18C72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18FB353-653B-4EEF-A8CE-19B9E950A7F4}"/>
              </a:ext>
            </a:extLst>
          </p:cNvPr>
          <p:cNvSpPr>
            <a:spLocks noGrp="1"/>
          </p:cNvSpPr>
          <p:nvPr>
            <p:ph type="dt" sz="half" idx="10"/>
          </p:nvPr>
        </p:nvSpPr>
        <p:spPr/>
        <p:txBody>
          <a:bodyPr/>
          <a:lstStyle/>
          <a:p>
            <a:r>
              <a:rPr lang="sv-SE"/>
              <a:t>04/04/2025</a:t>
            </a:r>
            <a:endParaRPr lang="en-GB"/>
          </a:p>
        </p:txBody>
      </p:sp>
      <p:sp>
        <p:nvSpPr>
          <p:cNvPr id="5" name="Footer Placeholder 4">
            <a:extLst>
              <a:ext uri="{FF2B5EF4-FFF2-40B4-BE49-F238E27FC236}">
                <a16:creationId xmlns:a16="http://schemas.microsoft.com/office/drawing/2014/main" id="{A860F836-2396-4FF3-8BC7-287EEBB26A0A}"/>
              </a:ext>
            </a:extLst>
          </p:cNvPr>
          <p:cNvSpPr>
            <a:spLocks noGrp="1"/>
          </p:cNvSpPr>
          <p:nvPr>
            <p:ph type="ftr" sz="quarter" idx="11"/>
          </p:nvPr>
        </p:nvSpPr>
        <p:spPr/>
        <p:txBody>
          <a:bodyPr/>
          <a:lstStyle/>
          <a:p>
            <a:r>
              <a:rPr lang="en-US"/>
              <a:t>Symposium to celebrate Ugo Amaldi’s 90th birthday                                     Tord Ekelöf   Uppsala University</a:t>
            </a:r>
            <a:endParaRPr lang="en-GB"/>
          </a:p>
        </p:txBody>
      </p:sp>
      <p:sp>
        <p:nvSpPr>
          <p:cNvPr id="6" name="Slide Number Placeholder 5">
            <a:extLst>
              <a:ext uri="{FF2B5EF4-FFF2-40B4-BE49-F238E27FC236}">
                <a16:creationId xmlns:a16="http://schemas.microsoft.com/office/drawing/2014/main" id="{D273C8B4-54FB-422E-B86C-DF200C182297}"/>
              </a:ext>
            </a:extLst>
          </p:cNvPr>
          <p:cNvSpPr>
            <a:spLocks noGrp="1"/>
          </p:cNvSpPr>
          <p:nvPr>
            <p:ph type="sldNum" sz="quarter" idx="12"/>
          </p:nvPr>
        </p:nvSpPr>
        <p:spPr/>
        <p:txBody>
          <a:bodyPr/>
          <a:lstStyle/>
          <a:p>
            <a:fld id="{E0047D8A-91A0-4C7F-966E-E61C3BA97339}" type="slidenum">
              <a:rPr lang="en-GB" smtClean="0"/>
              <a:t>‹#›</a:t>
            </a:fld>
            <a:endParaRPr lang="en-GB"/>
          </a:p>
        </p:txBody>
      </p:sp>
    </p:spTree>
    <p:extLst>
      <p:ext uri="{BB962C8B-B14F-4D97-AF65-F5344CB8AC3E}">
        <p14:creationId xmlns:p14="http://schemas.microsoft.com/office/powerpoint/2010/main" val="468712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2F3128-0AE5-40CA-A8E3-69F94BCF770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BAB0158-CB7F-4FC7-9A09-8749112EC73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EF59B91-F5F1-4895-83F6-9B02FC62FBEB}"/>
              </a:ext>
            </a:extLst>
          </p:cNvPr>
          <p:cNvSpPr>
            <a:spLocks noGrp="1"/>
          </p:cNvSpPr>
          <p:nvPr>
            <p:ph type="dt" sz="half" idx="10"/>
          </p:nvPr>
        </p:nvSpPr>
        <p:spPr/>
        <p:txBody>
          <a:bodyPr/>
          <a:lstStyle/>
          <a:p>
            <a:r>
              <a:rPr lang="sv-SE"/>
              <a:t>04/04/2025</a:t>
            </a:r>
            <a:endParaRPr lang="en-GB"/>
          </a:p>
        </p:txBody>
      </p:sp>
      <p:sp>
        <p:nvSpPr>
          <p:cNvPr id="5" name="Footer Placeholder 4">
            <a:extLst>
              <a:ext uri="{FF2B5EF4-FFF2-40B4-BE49-F238E27FC236}">
                <a16:creationId xmlns:a16="http://schemas.microsoft.com/office/drawing/2014/main" id="{9ED192F3-0877-4F6F-9FC2-B5F42715E430}"/>
              </a:ext>
            </a:extLst>
          </p:cNvPr>
          <p:cNvSpPr>
            <a:spLocks noGrp="1"/>
          </p:cNvSpPr>
          <p:nvPr>
            <p:ph type="ftr" sz="quarter" idx="11"/>
          </p:nvPr>
        </p:nvSpPr>
        <p:spPr/>
        <p:txBody>
          <a:bodyPr/>
          <a:lstStyle/>
          <a:p>
            <a:r>
              <a:rPr lang="en-US"/>
              <a:t>Symposium to celebrate Ugo Amaldi’s 90th birthday                                     Tord Ekelöf   Uppsala University</a:t>
            </a:r>
            <a:endParaRPr lang="en-GB"/>
          </a:p>
        </p:txBody>
      </p:sp>
      <p:sp>
        <p:nvSpPr>
          <p:cNvPr id="6" name="Slide Number Placeholder 5">
            <a:extLst>
              <a:ext uri="{FF2B5EF4-FFF2-40B4-BE49-F238E27FC236}">
                <a16:creationId xmlns:a16="http://schemas.microsoft.com/office/drawing/2014/main" id="{4300DD22-B953-40D9-8620-74B08B84F98D}"/>
              </a:ext>
            </a:extLst>
          </p:cNvPr>
          <p:cNvSpPr>
            <a:spLocks noGrp="1"/>
          </p:cNvSpPr>
          <p:nvPr>
            <p:ph type="sldNum" sz="quarter" idx="12"/>
          </p:nvPr>
        </p:nvSpPr>
        <p:spPr/>
        <p:txBody>
          <a:bodyPr/>
          <a:lstStyle/>
          <a:p>
            <a:fld id="{E0047D8A-91A0-4C7F-966E-E61C3BA97339}" type="slidenum">
              <a:rPr lang="en-GB" smtClean="0"/>
              <a:t>‹#›</a:t>
            </a:fld>
            <a:endParaRPr lang="en-GB"/>
          </a:p>
        </p:txBody>
      </p:sp>
    </p:spTree>
    <p:extLst>
      <p:ext uri="{BB962C8B-B14F-4D97-AF65-F5344CB8AC3E}">
        <p14:creationId xmlns:p14="http://schemas.microsoft.com/office/powerpoint/2010/main" val="4258534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8F19F-9C4E-4C5F-AC93-7BCB45E88D6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04EBDD6-0283-4266-A46D-BDD4D80E774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2A2AE38-17ED-478F-92C0-3D506DDB2160}"/>
              </a:ext>
            </a:extLst>
          </p:cNvPr>
          <p:cNvSpPr>
            <a:spLocks noGrp="1"/>
          </p:cNvSpPr>
          <p:nvPr>
            <p:ph type="dt" sz="half" idx="10"/>
          </p:nvPr>
        </p:nvSpPr>
        <p:spPr/>
        <p:txBody>
          <a:bodyPr/>
          <a:lstStyle/>
          <a:p>
            <a:r>
              <a:rPr lang="sv-SE"/>
              <a:t>04/04/2025</a:t>
            </a:r>
            <a:endParaRPr lang="en-GB"/>
          </a:p>
        </p:txBody>
      </p:sp>
      <p:sp>
        <p:nvSpPr>
          <p:cNvPr id="5" name="Footer Placeholder 4">
            <a:extLst>
              <a:ext uri="{FF2B5EF4-FFF2-40B4-BE49-F238E27FC236}">
                <a16:creationId xmlns:a16="http://schemas.microsoft.com/office/drawing/2014/main" id="{5B02080B-BBF0-4EC8-A773-5F242B346024}"/>
              </a:ext>
            </a:extLst>
          </p:cNvPr>
          <p:cNvSpPr>
            <a:spLocks noGrp="1"/>
          </p:cNvSpPr>
          <p:nvPr>
            <p:ph type="ftr" sz="quarter" idx="11"/>
          </p:nvPr>
        </p:nvSpPr>
        <p:spPr/>
        <p:txBody>
          <a:bodyPr/>
          <a:lstStyle/>
          <a:p>
            <a:r>
              <a:rPr lang="en-US"/>
              <a:t>Symposium to celebrate Ugo Amaldi’s 90th birthday                                     Tord Ekelöf   Uppsala University</a:t>
            </a:r>
            <a:endParaRPr lang="en-GB"/>
          </a:p>
        </p:txBody>
      </p:sp>
      <p:sp>
        <p:nvSpPr>
          <p:cNvPr id="6" name="Slide Number Placeholder 5">
            <a:extLst>
              <a:ext uri="{FF2B5EF4-FFF2-40B4-BE49-F238E27FC236}">
                <a16:creationId xmlns:a16="http://schemas.microsoft.com/office/drawing/2014/main" id="{7716BFB2-1A0B-4960-9535-AD45D57EC3CF}"/>
              </a:ext>
            </a:extLst>
          </p:cNvPr>
          <p:cNvSpPr>
            <a:spLocks noGrp="1"/>
          </p:cNvSpPr>
          <p:nvPr>
            <p:ph type="sldNum" sz="quarter" idx="12"/>
          </p:nvPr>
        </p:nvSpPr>
        <p:spPr/>
        <p:txBody>
          <a:bodyPr/>
          <a:lstStyle/>
          <a:p>
            <a:fld id="{E0047D8A-91A0-4C7F-966E-E61C3BA97339}" type="slidenum">
              <a:rPr lang="en-GB" smtClean="0"/>
              <a:t>‹#›</a:t>
            </a:fld>
            <a:endParaRPr lang="en-GB"/>
          </a:p>
        </p:txBody>
      </p:sp>
    </p:spTree>
    <p:extLst>
      <p:ext uri="{BB962C8B-B14F-4D97-AF65-F5344CB8AC3E}">
        <p14:creationId xmlns:p14="http://schemas.microsoft.com/office/powerpoint/2010/main" val="15677143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B8B80-B73C-4DF7-B76E-49144C81B65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74CBE25-D4A5-4071-997D-D099F465FFE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7770D5F-F0F0-43A9-8867-D676A57AFBD3}"/>
              </a:ext>
            </a:extLst>
          </p:cNvPr>
          <p:cNvSpPr>
            <a:spLocks noGrp="1"/>
          </p:cNvSpPr>
          <p:nvPr>
            <p:ph type="dt" sz="half" idx="10"/>
          </p:nvPr>
        </p:nvSpPr>
        <p:spPr/>
        <p:txBody>
          <a:bodyPr/>
          <a:lstStyle/>
          <a:p>
            <a:r>
              <a:rPr lang="sv-SE"/>
              <a:t>04/04/2025</a:t>
            </a:r>
            <a:endParaRPr lang="en-GB"/>
          </a:p>
        </p:txBody>
      </p:sp>
      <p:sp>
        <p:nvSpPr>
          <p:cNvPr id="5" name="Footer Placeholder 4">
            <a:extLst>
              <a:ext uri="{FF2B5EF4-FFF2-40B4-BE49-F238E27FC236}">
                <a16:creationId xmlns:a16="http://schemas.microsoft.com/office/drawing/2014/main" id="{C888BBF0-E060-4BA4-9278-04DBAE838CD0}"/>
              </a:ext>
            </a:extLst>
          </p:cNvPr>
          <p:cNvSpPr>
            <a:spLocks noGrp="1"/>
          </p:cNvSpPr>
          <p:nvPr>
            <p:ph type="ftr" sz="quarter" idx="11"/>
          </p:nvPr>
        </p:nvSpPr>
        <p:spPr/>
        <p:txBody>
          <a:bodyPr/>
          <a:lstStyle/>
          <a:p>
            <a:r>
              <a:rPr lang="en-US"/>
              <a:t>Symposium to celebrate Ugo Amaldi’s 90th birthday                                     Tord Ekelöf   Uppsala University</a:t>
            </a:r>
            <a:endParaRPr lang="en-GB"/>
          </a:p>
        </p:txBody>
      </p:sp>
      <p:sp>
        <p:nvSpPr>
          <p:cNvPr id="6" name="Slide Number Placeholder 5">
            <a:extLst>
              <a:ext uri="{FF2B5EF4-FFF2-40B4-BE49-F238E27FC236}">
                <a16:creationId xmlns:a16="http://schemas.microsoft.com/office/drawing/2014/main" id="{65579220-F1C5-4180-B56D-C96861172D5E}"/>
              </a:ext>
            </a:extLst>
          </p:cNvPr>
          <p:cNvSpPr>
            <a:spLocks noGrp="1"/>
          </p:cNvSpPr>
          <p:nvPr>
            <p:ph type="sldNum" sz="quarter" idx="12"/>
          </p:nvPr>
        </p:nvSpPr>
        <p:spPr/>
        <p:txBody>
          <a:bodyPr/>
          <a:lstStyle/>
          <a:p>
            <a:fld id="{E0047D8A-91A0-4C7F-966E-E61C3BA97339}" type="slidenum">
              <a:rPr lang="en-GB" smtClean="0"/>
              <a:t>‹#›</a:t>
            </a:fld>
            <a:endParaRPr lang="en-GB"/>
          </a:p>
        </p:txBody>
      </p:sp>
    </p:spTree>
    <p:extLst>
      <p:ext uri="{BB962C8B-B14F-4D97-AF65-F5344CB8AC3E}">
        <p14:creationId xmlns:p14="http://schemas.microsoft.com/office/powerpoint/2010/main" val="1336349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6A3CB-6D7D-4FCF-ACC2-AA96D564094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E90FBE0-B634-416A-9C94-9FA8053EC76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0B7968D-1CAA-4ACD-AA2B-F33C1F58193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41DC00D-0994-4B27-95BE-1F3801E4E833}"/>
              </a:ext>
            </a:extLst>
          </p:cNvPr>
          <p:cNvSpPr>
            <a:spLocks noGrp="1"/>
          </p:cNvSpPr>
          <p:nvPr>
            <p:ph type="dt" sz="half" idx="10"/>
          </p:nvPr>
        </p:nvSpPr>
        <p:spPr/>
        <p:txBody>
          <a:bodyPr/>
          <a:lstStyle/>
          <a:p>
            <a:r>
              <a:rPr lang="sv-SE"/>
              <a:t>04/04/2025</a:t>
            </a:r>
            <a:endParaRPr lang="en-GB"/>
          </a:p>
        </p:txBody>
      </p:sp>
      <p:sp>
        <p:nvSpPr>
          <p:cNvPr id="6" name="Footer Placeholder 5">
            <a:extLst>
              <a:ext uri="{FF2B5EF4-FFF2-40B4-BE49-F238E27FC236}">
                <a16:creationId xmlns:a16="http://schemas.microsoft.com/office/drawing/2014/main" id="{B517D304-A100-4DA6-AD28-199DCAF25475}"/>
              </a:ext>
            </a:extLst>
          </p:cNvPr>
          <p:cNvSpPr>
            <a:spLocks noGrp="1"/>
          </p:cNvSpPr>
          <p:nvPr>
            <p:ph type="ftr" sz="quarter" idx="11"/>
          </p:nvPr>
        </p:nvSpPr>
        <p:spPr/>
        <p:txBody>
          <a:bodyPr/>
          <a:lstStyle/>
          <a:p>
            <a:r>
              <a:rPr lang="en-US"/>
              <a:t>Symposium to celebrate Ugo Amaldi’s 90th birthday                                     Tord Ekelöf   Uppsala University</a:t>
            </a:r>
            <a:endParaRPr lang="en-GB"/>
          </a:p>
        </p:txBody>
      </p:sp>
      <p:sp>
        <p:nvSpPr>
          <p:cNvPr id="7" name="Slide Number Placeholder 6">
            <a:extLst>
              <a:ext uri="{FF2B5EF4-FFF2-40B4-BE49-F238E27FC236}">
                <a16:creationId xmlns:a16="http://schemas.microsoft.com/office/drawing/2014/main" id="{BAC4FC55-F5BB-4308-B663-618E9208E541}"/>
              </a:ext>
            </a:extLst>
          </p:cNvPr>
          <p:cNvSpPr>
            <a:spLocks noGrp="1"/>
          </p:cNvSpPr>
          <p:nvPr>
            <p:ph type="sldNum" sz="quarter" idx="12"/>
          </p:nvPr>
        </p:nvSpPr>
        <p:spPr/>
        <p:txBody>
          <a:bodyPr/>
          <a:lstStyle/>
          <a:p>
            <a:fld id="{E0047D8A-91A0-4C7F-966E-E61C3BA97339}" type="slidenum">
              <a:rPr lang="en-GB" smtClean="0"/>
              <a:t>‹#›</a:t>
            </a:fld>
            <a:endParaRPr lang="en-GB"/>
          </a:p>
        </p:txBody>
      </p:sp>
    </p:spTree>
    <p:extLst>
      <p:ext uri="{BB962C8B-B14F-4D97-AF65-F5344CB8AC3E}">
        <p14:creationId xmlns:p14="http://schemas.microsoft.com/office/powerpoint/2010/main" val="993974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87EF1E-DE46-47AB-8AB9-99D95E9E0A8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3F90130-39D7-4E3E-9705-BDD213FF320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12FE2E1-D819-4477-898F-5601001C099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2634007-5A77-4BBE-A2D4-96787EB976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167D302-3FEE-4DE9-9280-ED770D1C0A5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B990A20-5823-4269-95F0-4D036BDF3115}"/>
              </a:ext>
            </a:extLst>
          </p:cNvPr>
          <p:cNvSpPr>
            <a:spLocks noGrp="1"/>
          </p:cNvSpPr>
          <p:nvPr>
            <p:ph type="dt" sz="half" idx="10"/>
          </p:nvPr>
        </p:nvSpPr>
        <p:spPr/>
        <p:txBody>
          <a:bodyPr/>
          <a:lstStyle/>
          <a:p>
            <a:r>
              <a:rPr lang="sv-SE"/>
              <a:t>04/04/2025</a:t>
            </a:r>
            <a:endParaRPr lang="en-GB"/>
          </a:p>
        </p:txBody>
      </p:sp>
      <p:sp>
        <p:nvSpPr>
          <p:cNvPr id="8" name="Footer Placeholder 7">
            <a:extLst>
              <a:ext uri="{FF2B5EF4-FFF2-40B4-BE49-F238E27FC236}">
                <a16:creationId xmlns:a16="http://schemas.microsoft.com/office/drawing/2014/main" id="{8B2CC4FE-FF4F-4827-B5C0-821E982A888B}"/>
              </a:ext>
            </a:extLst>
          </p:cNvPr>
          <p:cNvSpPr>
            <a:spLocks noGrp="1"/>
          </p:cNvSpPr>
          <p:nvPr>
            <p:ph type="ftr" sz="quarter" idx="11"/>
          </p:nvPr>
        </p:nvSpPr>
        <p:spPr/>
        <p:txBody>
          <a:bodyPr/>
          <a:lstStyle/>
          <a:p>
            <a:r>
              <a:rPr lang="en-US"/>
              <a:t>Symposium to celebrate Ugo Amaldi’s 90th birthday                                     Tord Ekelöf   Uppsala University</a:t>
            </a:r>
            <a:endParaRPr lang="en-GB"/>
          </a:p>
        </p:txBody>
      </p:sp>
      <p:sp>
        <p:nvSpPr>
          <p:cNvPr id="9" name="Slide Number Placeholder 8">
            <a:extLst>
              <a:ext uri="{FF2B5EF4-FFF2-40B4-BE49-F238E27FC236}">
                <a16:creationId xmlns:a16="http://schemas.microsoft.com/office/drawing/2014/main" id="{5B1D7509-15B9-4E3A-BBDD-E896CA28A573}"/>
              </a:ext>
            </a:extLst>
          </p:cNvPr>
          <p:cNvSpPr>
            <a:spLocks noGrp="1"/>
          </p:cNvSpPr>
          <p:nvPr>
            <p:ph type="sldNum" sz="quarter" idx="12"/>
          </p:nvPr>
        </p:nvSpPr>
        <p:spPr/>
        <p:txBody>
          <a:bodyPr/>
          <a:lstStyle/>
          <a:p>
            <a:fld id="{E0047D8A-91A0-4C7F-966E-E61C3BA97339}" type="slidenum">
              <a:rPr lang="en-GB" smtClean="0"/>
              <a:t>‹#›</a:t>
            </a:fld>
            <a:endParaRPr lang="en-GB"/>
          </a:p>
        </p:txBody>
      </p:sp>
    </p:spTree>
    <p:extLst>
      <p:ext uri="{BB962C8B-B14F-4D97-AF65-F5344CB8AC3E}">
        <p14:creationId xmlns:p14="http://schemas.microsoft.com/office/powerpoint/2010/main" val="279576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BAB69-93B9-449A-83FE-20C80CB067C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229AAAF-A61D-4478-90B7-A4059649BE5C}"/>
              </a:ext>
            </a:extLst>
          </p:cNvPr>
          <p:cNvSpPr>
            <a:spLocks noGrp="1"/>
          </p:cNvSpPr>
          <p:nvPr>
            <p:ph type="dt" sz="half" idx="10"/>
          </p:nvPr>
        </p:nvSpPr>
        <p:spPr/>
        <p:txBody>
          <a:bodyPr/>
          <a:lstStyle/>
          <a:p>
            <a:r>
              <a:rPr lang="sv-SE"/>
              <a:t>04/04/2025</a:t>
            </a:r>
            <a:endParaRPr lang="en-GB"/>
          </a:p>
        </p:txBody>
      </p:sp>
      <p:sp>
        <p:nvSpPr>
          <p:cNvPr id="4" name="Footer Placeholder 3">
            <a:extLst>
              <a:ext uri="{FF2B5EF4-FFF2-40B4-BE49-F238E27FC236}">
                <a16:creationId xmlns:a16="http://schemas.microsoft.com/office/drawing/2014/main" id="{F9CA153B-20DA-4721-8C61-545EF6A176FD}"/>
              </a:ext>
            </a:extLst>
          </p:cNvPr>
          <p:cNvSpPr>
            <a:spLocks noGrp="1"/>
          </p:cNvSpPr>
          <p:nvPr>
            <p:ph type="ftr" sz="quarter" idx="11"/>
          </p:nvPr>
        </p:nvSpPr>
        <p:spPr/>
        <p:txBody>
          <a:bodyPr/>
          <a:lstStyle/>
          <a:p>
            <a:r>
              <a:rPr lang="en-US"/>
              <a:t>Symposium to celebrate Ugo Amaldi’s 90th birthday                                     Tord Ekelöf   Uppsala University</a:t>
            </a:r>
            <a:endParaRPr lang="en-GB"/>
          </a:p>
        </p:txBody>
      </p:sp>
      <p:sp>
        <p:nvSpPr>
          <p:cNvPr id="5" name="Slide Number Placeholder 4">
            <a:extLst>
              <a:ext uri="{FF2B5EF4-FFF2-40B4-BE49-F238E27FC236}">
                <a16:creationId xmlns:a16="http://schemas.microsoft.com/office/drawing/2014/main" id="{5BC660B9-0A5A-4E7D-8B4C-C24F3053EC00}"/>
              </a:ext>
            </a:extLst>
          </p:cNvPr>
          <p:cNvSpPr>
            <a:spLocks noGrp="1"/>
          </p:cNvSpPr>
          <p:nvPr>
            <p:ph type="sldNum" sz="quarter" idx="12"/>
          </p:nvPr>
        </p:nvSpPr>
        <p:spPr/>
        <p:txBody>
          <a:bodyPr/>
          <a:lstStyle/>
          <a:p>
            <a:fld id="{E0047D8A-91A0-4C7F-966E-E61C3BA97339}" type="slidenum">
              <a:rPr lang="en-GB" smtClean="0"/>
              <a:t>‹#›</a:t>
            </a:fld>
            <a:endParaRPr lang="en-GB"/>
          </a:p>
        </p:txBody>
      </p:sp>
    </p:spTree>
    <p:extLst>
      <p:ext uri="{BB962C8B-B14F-4D97-AF65-F5344CB8AC3E}">
        <p14:creationId xmlns:p14="http://schemas.microsoft.com/office/powerpoint/2010/main" val="35081177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78CB3FF-659B-4065-B578-FFB2F2E88C43}"/>
              </a:ext>
            </a:extLst>
          </p:cNvPr>
          <p:cNvSpPr>
            <a:spLocks noGrp="1"/>
          </p:cNvSpPr>
          <p:nvPr>
            <p:ph type="dt" sz="half" idx="10"/>
          </p:nvPr>
        </p:nvSpPr>
        <p:spPr/>
        <p:txBody>
          <a:bodyPr/>
          <a:lstStyle/>
          <a:p>
            <a:r>
              <a:rPr lang="sv-SE"/>
              <a:t>04/04/2025</a:t>
            </a:r>
            <a:endParaRPr lang="en-GB"/>
          </a:p>
        </p:txBody>
      </p:sp>
      <p:sp>
        <p:nvSpPr>
          <p:cNvPr id="3" name="Footer Placeholder 2">
            <a:extLst>
              <a:ext uri="{FF2B5EF4-FFF2-40B4-BE49-F238E27FC236}">
                <a16:creationId xmlns:a16="http://schemas.microsoft.com/office/drawing/2014/main" id="{30B22B26-778D-4D2D-9FC6-FA7763154112}"/>
              </a:ext>
            </a:extLst>
          </p:cNvPr>
          <p:cNvSpPr>
            <a:spLocks noGrp="1"/>
          </p:cNvSpPr>
          <p:nvPr>
            <p:ph type="ftr" sz="quarter" idx="11"/>
          </p:nvPr>
        </p:nvSpPr>
        <p:spPr/>
        <p:txBody>
          <a:bodyPr/>
          <a:lstStyle/>
          <a:p>
            <a:r>
              <a:rPr lang="en-US"/>
              <a:t>Symposium to celebrate Ugo Amaldi’s 90th birthday                                     Tord Ekelöf   Uppsala University</a:t>
            </a:r>
            <a:endParaRPr lang="en-GB"/>
          </a:p>
        </p:txBody>
      </p:sp>
      <p:sp>
        <p:nvSpPr>
          <p:cNvPr id="4" name="Slide Number Placeholder 3">
            <a:extLst>
              <a:ext uri="{FF2B5EF4-FFF2-40B4-BE49-F238E27FC236}">
                <a16:creationId xmlns:a16="http://schemas.microsoft.com/office/drawing/2014/main" id="{3934161F-DC82-4921-AD2A-2EAE2BD224FE}"/>
              </a:ext>
            </a:extLst>
          </p:cNvPr>
          <p:cNvSpPr>
            <a:spLocks noGrp="1"/>
          </p:cNvSpPr>
          <p:nvPr>
            <p:ph type="sldNum" sz="quarter" idx="12"/>
          </p:nvPr>
        </p:nvSpPr>
        <p:spPr/>
        <p:txBody>
          <a:bodyPr/>
          <a:lstStyle/>
          <a:p>
            <a:fld id="{E0047D8A-91A0-4C7F-966E-E61C3BA97339}" type="slidenum">
              <a:rPr lang="en-GB" smtClean="0"/>
              <a:t>‹#›</a:t>
            </a:fld>
            <a:endParaRPr lang="en-GB"/>
          </a:p>
        </p:txBody>
      </p:sp>
    </p:spTree>
    <p:extLst>
      <p:ext uri="{BB962C8B-B14F-4D97-AF65-F5344CB8AC3E}">
        <p14:creationId xmlns:p14="http://schemas.microsoft.com/office/powerpoint/2010/main" val="971046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63E19-B1A2-4AD4-BD80-537B2AC4A57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989666C-FB0F-4EE3-9EB0-808BCE0E76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1108E9C-B0D3-4592-8D6A-977DD3AA1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634C50F-7319-4709-AE58-4685F7DA431F}"/>
              </a:ext>
            </a:extLst>
          </p:cNvPr>
          <p:cNvSpPr>
            <a:spLocks noGrp="1"/>
          </p:cNvSpPr>
          <p:nvPr>
            <p:ph type="dt" sz="half" idx="10"/>
          </p:nvPr>
        </p:nvSpPr>
        <p:spPr/>
        <p:txBody>
          <a:bodyPr/>
          <a:lstStyle/>
          <a:p>
            <a:r>
              <a:rPr lang="sv-SE"/>
              <a:t>04/04/2025</a:t>
            </a:r>
            <a:endParaRPr lang="en-GB"/>
          </a:p>
        </p:txBody>
      </p:sp>
      <p:sp>
        <p:nvSpPr>
          <p:cNvPr id="6" name="Footer Placeholder 5">
            <a:extLst>
              <a:ext uri="{FF2B5EF4-FFF2-40B4-BE49-F238E27FC236}">
                <a16:creationId xmlns:a16="http://schemas.microsoft.com/office/drawing/2014/main" id="{E1FA91BF-CF53-4F4B-AA77-1E3A299C1F76}"/>
              </a:ext>
            </a:extLst>
          </p:cNvPr>
          <p:cNvSpPr>
            <a:spLocks noGrp="1"/>
          </p:cNvSpPr>
          <p:nvPr>
            <p:ph type="ftr" sz="quarter" idx="11"/>
          </p:nvPr>
        </p:nvSpPr>
        <p:spPr/>
        <p:txBody>
          <a:bodyPr/>
          <a:lstStyle/>
          <a:p>
            <a:r>
              <a:rPr lang="en-US"/>
              <a:t>Symposium to celebrate Ugo Amaldi’s 90th birthday                                     Tord Ekelöf   Uppsala University</a:t>
            </a:r>
            <a:endParaRPr lang="en-GB"/>
          </a:p>
        </p:txBody>
      </p:sp>
      <p:sp>
        <p:nvSpPr>
          <p:cNvPr id="7" name="Slide Number Placeholder 6">
            <a:extLst>
              <a:ext uri="{FF2B5EF4-FFF2-40B4-BE49-F238E27FC236}">
                <a16:creationId xmlns:a16="http://schemas.microsoft.com/office/drawing/2014/main" id="{8FFCBC38-187F-493A-BEA3-5F884CDC65BB}"/>
              </a:ext>
            </a:extLst>
          </p:cNvPr>
          <p:cNvSpPr>
            <a:spLocks noGrp="1"/>
          </p:cNvSpPr>
          <p:nvPr>
            <p:ph type="sldNum" sz="quarter" idx="12"/>
          </p:nvPr>
        </p:nvSpPr>
        <p:spPr/>
        <p:txBody>
          <a:bodyPr/>
          <a:lstStyle/>
          <a:p>
            <a:fld id="{E0047D8A-91A0-4C7F-966E-E61C3BA97339}" type="slidenum">
              <a:rPr lang="en-GB" smtClean="0"/>
              <a:t>‹#›</a:t>
            </a:fld>
            <a:endParaRPr lang="en-GB"/>
          </a:p>
        </p:txBody>
      </p:sp>
    </p:spTree>
    <p:extLst>
      <p:ext uri="{BB962C8B-B14F-4D97-AF65-F5344CB8AC3E}">
        <p14:creationId xmlns:p14="http://schemas.microsoft.com/office/powerpoint/2010/main" val="33668563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23C1E-9890-4EA9-AB0A-2CC3F330D92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8071B78-DC3D-45BC-B6B6-8B7F3A76B0C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16F70B5-ECB7-4531-AE00-4AAE622172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387CB47-D95D-4EFE-8FA8-17E44E4FDDFA}"/>
              </a:ext>
            </a:extLst>
          </p:cNvPr>
          <p:cNvSpPr>
            <a:spLocks noGrp="1"/>
          </p:cNvSpPr>
          <p:nvPr>
            <p:ph type="dt" sz="half" idx="10"/>
          </p:nvPr>
        </p:nvSpPr>
        <p:spPr/>
        <p:txBody>
          <a:bodyPr/>
          <a:lstStyle/>
          <a:p>
            <a:r>
              <a:rPr lang="sv-SE"/>
              <a:t>04/04/2025</a:t>
            </a:r>
            <a:endParaRPr lang="en-GB"/>
          </a:p>
        </p:txBody>
      </p:sp>
      <p:sp>
        <p:nvSpPr>
          <p:cNvPr id="6" name="Footer Placeholder 5">
            <a:extLst>
              <a:ext uri="{FF2B5EF4-FFF2-40B4-BE49-F238E27FC236}">
                <a16:creationId xmlns:a16="http://schemas.microsoft.com/office/drawing/2014/main" id="{6C5A2338-72BD-422A-A7F8-829DB4B627AC}"/>
              </a:ext>
            </a:extLst>
          </p:cNvPr>
          <p:cNvSpPr>
            <a:spLocks noGrp="1"/>
          </p:cNvSpPr>
          <p:nvPr>
            <p:ph type="ftr" sz="quarter" idx="11"/>
          </p:nvPr>
        </p:nvSpPr>
        <p:spPr/>
        <p:txBody>
          <a:bodyPr/>
          <a:lstStyle/>
          <a:p>
            <a:r>
              <a:rPr lang="en-US"/>
              <a:t>Symposium to celebrate Ugo Amaldi’s 90th birthday                                     Tord Ekelöf   Uppsala University</a:t>
            </a:r>
            <a:endParaRPr lang="en-GB"/>
          </a:p>
        </p:txBody>
      </p:sp>
      <p:sp>
        <p:nvSpPr>
          <p:cNvPr id="7" name="Slide Number Placeholder 6">
            <a:extLst>
              <a:ext uri="{FF2B5EF4-FFF2-40B4-BE49-F238E27FC236}">
                <a16:creationId xmlns:a16="http://schemas.microsoft.com/office/drawing/2014/main" id="{0A29891E-8603-473B-A28D-3220F098BD19}"/>
              </a:ext>
            </a:extLst>
          </p:cNvPr>
          <p:cNvSpPr>
            <a:spLocks noGrp="1"/>
          </p:cNvSpPr>
          <p:nvPr>
            <p:ph type="sldNum" sz="quarter" idx="12"/>
          </p:nvPr>
        </p:nvSpPr>
        <p:spPr/>
        <p:txBody>
          <a:bodyPr/>
          <a:lstStyle/>
          <a:p>
            <a:fld id="{E0047D8A-91A0-4C7F-966E-E61C3BA97339}" type="slidenum">
              <a:rPr lang="en-GB" smtClean="0"/>
              <a:t>‹#›</a:t>
            </a:fld>
            <a:endParaRPr lang="en-GB"/>
          </a:p>
        </p:txBody>
      </p:sp>
    </p:spTree>
    <p:extLst>
      <p:ext uri="{BB962C8B-B14F-4D97-AF65-F5344CB8AC3E}">
        <p14:creationId xmlns:p14="http://schemas.microsoft.com/office/powerpoint/2010/main" val="1043259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4EF211A-DAB0-42F6-B556-1205D522F25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B30BDA2-89AD-4308-838C-CA7A759F21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F83E4F3-8B6B-427A-AD2E-4EBCFF28C47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sv-SE"/>
              <a:t>04/04/2025</a:t>
            </a:r>
            <a:endParaRPr lang="en-GB"/>
          </a:p>
        </p:txBody>
      </p:sp>
      <p:sp>
        <p:nvSpPr>
          <p:cNvPr id="5" name="Footer Placeholder 4">
            <a:extLst>
              <a:ext uri="{FF2B5EF4-FFF2-40B4-BE49-F238E27FC236}">
                <a16:creationId xmlns:a16="http://schemas.microsoft.com/office/drawing/2014/main" id="{8391CDC2-27B3-4A7F-ACDB-565568B76FF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Symposium to celebrate Ugo Amaldi’s 90th birthday                                     Tord Ekelöf   Uppsala University</a:t>
            </a:r>
            <a:endParaRPr lang="en-GB"/>
          </a:p>
        </p:txBody>
      </p:sp>
      <p:sp>
        <p:nvSpPr>
          <p:cNvPr id="6" name="Slide Number Placeholder 5">
            <a:extLst>
              <a:ext uri="{FF2B5EF4-FFF2-40B4-BE49-F238E27FC236}">
                <a16:creationId xmlns:a16="http://schemas.microsoft.com/office/drawing/2014/main" id="{09EFDA50-EBE4-4B79-8541-7BDA63616B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047D8A-91A0-4C7F-966E-E61C3BA97339}" type="slidenum">
              <a:rPr lang="en-GB" smtClean="0"/>
              <a:t>‹#›</a:t>
            </a:fld>
            <a:endParaRPr lang="en-GB"/>
          </a:p>
        </p:txBody>
      </p:sp>
    </p:spTree>
    <p:extLst>
      <p:ext uri="{BB962C8B-B14F-4D97-AF65-F5344CB8AC3E}">
        <p14:creationId xmlns:p14="http://schemas.microsoft.com/office/powerpoint/2010/main" val="3535359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em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6.xml"/><Relationship Id="rId4" Type="http://schemas.openxmlformats.org/officeDocument/2006/relationships/image" Target="../media/image12.emf"/></Relationships>
</file>

<file path=ppt/slides/_rels/slide8.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emf"/><Relationship Id="rId1" Type="http://schemas.openxmlformats.org/officeDocument/2006/relationships/slideLayout" Target="../slideLayouts/slideLayout6.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F76A4-707C-4348-827F-F4375BD7AE27}"/>
              </a:ext>
            </a:extLst>
          </p:cNvPr>
          <p:cNvSpPr>
            <a:spLocks noGrp="1"/>
          </p:cNvSpPr>
          <p:nvPr>
            <p:ph type="ctrTitle"/>
          </p:nvPr>
        </p:nvSpPr>
        <p:spPr>
          <a:xfrm>
            <a:off x="1523999" y="381635"/>
            <a:ext cx="9144000" cy="2387600"/>
          </a:xfrm>
        </p:spPr>
        <p:txBody>
          <a:bodyPr>
            <a:normAutofit fontScale="90000"/>
          </a:bodyPr>
          <a:lstStyle/>
          <a:p>
            <a:r>
              <a:rPr lang="en-US" dirty="0"/>
              <a:t>Roman pots and the rise of the proton- proton cross section</a:t>
            </a:r>
            <a:endParaRPr lang="en-GB" dirty="0"/>
          </a:p>
        </p:txBody>
      </p:sp>
      <p:sp>
        <p:nvSpPr>
          <p:cNvPr id="3" name="Subtitle 2">
            <a:extLst>
              <a:ext uri="{FF2B5EF4-FFF2-40B4-BE49-F238E27FC236}">
                <a16:creationId xmlns:a16="http://schemas.microsoft.com/office/drawing/2014/main" id="{57ED36F5-8879-480D-9A6F-FB49E2D2C701}"/>
              </a:ext>
            </a:extLst>
          </p:cNvPr>
          <p:cNvSpPr>
            <a:spLocks noGrp="1"/>
          </p:cNvSpPr>
          <p:nvPr>
            <p:ph type="subTitle" idx="1"/>
          </p:nvPr>
        </p:nvSpPr>
        <p:spPr>
          <a:xfrm>
            <a:off x="1523999" y="4820603"/>
            <a:ext cx="9144000" cy="1655762"/>
          </a:xfrm>
        </p:spPr>
        <p:txBody>
          <a:bodyPr>
            <a:normAutofit fontScale="92500" lnSpcReduction="10000"/>
          </a:bodyPr>
          <a:lstStyle/>
          <a:p>
            <a:r>
              <a:rPr lang="en-GB" sz="2800" dirty="0"/>
              <a:t>Symposium to celebrate Ugo </a:t>
            </a:r>
            <a:r>
              <a:rPr lang="en-GB" sz="2800" dirty="0" err="1"/>
              <a:t>Amaldi’s</a:t>
            </a:r>
            <a:r>
              <a:rPr lang="en-GB" sz="2800" dirty="0"/>
              <a:t> 90</a:t>
            </a:r>
            <a:r>
              <a:rPr lang="en-GB" sz="2800" baseline="30000" dirty="0"/>
              <a:t>th</a:t>
            </a:r>
            <a:r>
              <a:rPr lang="en-GB" sz="2800" dirty="0"/>
              <a:t> birthday</a:t>
            </a:r>
          </a:p>
          <a:p>
            <a:endParaRPr lang="en-GB" dirty="0"/>
          </a:p>
          <a:p>
            <a:r>
              <a:rPr lang="en-GB" dirty="0"/>
              <a:t>Tord Ekelöf</a:t>
            </a:r>
          </a:p>
          <a:p>
            <a:r>
              <a:rPr lang="en-GB" dirty="0" err="1"/>
              <a:t>UppsalaUniversity</a:t>
            </a:r>
            <a:endParaRPr lang="en-GB" dirty="0"/>
          </a:p>
        </p:txBody>
      </p:sp>
      <p:pic>
        <p:nvPicPr>
          <p:cNvPr id="4" name="Picture 3">
            <a:extLst>
              <a:ext uri="{FF2B5EF4-FFF2-40B4-BE49-F238E27FC236}">
                <a16:creationId xmlns:a16="http://schemas.microsoft.com/office/drawing/2014/main" id="{C31DC73C-6CC5-4AF1-9465-A33CFA9C35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2512" y="2769235"/>
            <a:ext cx="2466975" cy="1847850"/>
          </a:xfrm>
          <a:prstGeom prst="rect">
            <a:avLst/>
          </a:prstGeom>
        </p:spPr>
      </p:pic>
    </p:spTree>
    <p:extLst>
      <p:ext uri="{BB962C8B-B14F-4D97-AF65-F5344CB8AC3E}">
        <p14:creationId xmlns:p14="http://schemas.microsoft.com/office/powerpoint/2010/main" val="6405612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065E71-CAB8-44C1-99AF-66002C2D8C5E}"/>
              </a:ext>
            </a:extLst>
          </p:cNvPr>
          <p:cNvSpPr>
            <a:spLocks noGrp="1"/>
          </p:cNvSpPr>
          <p:nvPr>
            <p:ph type="title"/>
          </p:nvPr>
        </p:nvSpPr>
        <p:spPr>
          <a:xfrm>
            <a:off x="1092200" y="482633"/>
            <a:ext cx="10515600" cy="1325563"/>
          </a:xfrm>
        </p:spPr>
        <p:txBody>
          <a:bodyPr/>
          <a:lstStyle/>
          <a:p>
            <a:r>
              <a:rPr lang="en-GB" dirty="0"/>
              <a:t>Results of the ATLAS measurements of </a:t>
            </a:r>
            <a:r>
              <a:rPr lang="el-GR" dirty="0"/>
              <a:t>σ</a:t>
            </a:r>
            <a:r>
              <a:rPr lang="sv-SE" baseline="-25000" dirty="0" err="1"/>
              <a:t>tot</a:t>
            </a:r>
            <a:endParaRPr lang="en-GB" baseline="-25000" dirty="0"/>
          </a:p>
        </p:txBody>
      </p:sp>
      <p:pic>
        <p:nvPicPr>
          <p:cNvPr id="4" name="Picture 3">
            <a:extLst>
              <a:ext uri="{FF2B5EF4-FFF2-40B4-BE49-F238E27FC236}">
                <a16:creationId xmlns:a16="http://schemas.microsoft.com/office/drawing/2014/main" id="{2543B2F7-232F-4E80-A9D7-61CEA50DAA62}"/>
              </a:ext>
            </a:extLst>
          </p:cNvPr>
          <p:cNvPicPr>
            <a:picLocks noChangeAspect="1"/>
          </p:cNvPicPr>
          <p:nvPr/>
        </p:nvPicPr>
        <p:blipFill>
          <a:blip r:embed="rId2"/>
          <a:stretch>
            <a:fillRect/>
          </a:stretch>
        </p:blipFill>
        <p:spPr>
          <a:xfrm>
            <a:off x="613434" y="1769576"/>
            <a:ext cx="4704003" cy="4769336"/>
          </a:xfrm>
          <a:prstGeom prst="rect">
            <a:avLst/>
          </a:prstGeom>
        </p:spPr>
      </p:pic>
      <p:cxnSp>
        <p:nvCxnSpPr>
          <p:cNvPr id="16" name="Straight Arrow Connector 15">
            <a:extLst>
              <a:ext uri="{FF2B5EF4-FFF2-40B4-BE49-F238E27FC236}">
                <a16:creationId xmlns:a16="http://schemas.microsoft.com/office/drawing/2014/main" id="{3BF806B3-8C7E-4E6A-9991-822E35D1AE61}"/>
              </a:ext>
            </a:extLst>
          </p:cNvPr>
          <p:cNvCxnSpPr>
            <a:cxnSpLocks/>
          </p:cNvCxnSpPr>
          <p:nvPr/>
        </p:nvCxnSpPr>
        <p:spPr>
          <a:xfrm flipV="1">
            <a:off x="3240157" y="2214802"/>
            <a:ext cx="0" cy="38788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37ED2A35-05B9-41AE-8754-D05B8DF066F5}"/>
              </a:ext>
            </a:extLst>
          </p:cNvPr>
          <p:cNvCxnSpPr>
            <a:cxnSpLocks/>
          </p:cNvCxnSpPr>
          <p:nvPr/>
        </p:nvCxnSpPr>
        <p:spPr>
          <a:xfrm>
            <a:off x="944910" y="4664689"/>
            <a:ext cx="4194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4" name="Picture 33">
            <a:extLst>
              <a:ext uri="{FF2B5EF4-FFF2-40B4-BE49-F238E27FC236}">
                <a16:creationId xmlns:a16="http://schemas.microsoft.com/office/drawing/2014/main" id="{BDECBB55-1545-4542-BC04-14752E8ABA61}"/>
              </a:ext>
            </a:extLst>
          </p:cNvPr>
          <p:cNvPicPr>
            <a:picLocks noChangeAspect="1"/>
          </p:cNvPicPr>
          <p:nvPr/>
        </p:nvPicPr>
        <p:blipFill>
          <a:blip r:embed="rId3"/>
          <a:stretch>
            <a:fillRect/>
          </a:stretch>
        </p:blipFill>
        <p:spPr>
          <a:xfrm>
            <a:off x="5542203" y="2057992"/>
            <a:ext cx="6470372" cy="4480920"/>
          </a:xfrm>
          <a:prstGeom prst="rect">
            <a:avLst/>
          </a:prstGeom>
        </p:spPr>
      </p:pic>
      <p:cxnSp>
        <p:nvCxnSpPr>
          <p:cNvPr id="36" name="Straight Arrow Connector 35">
            <a:extLst>
              <a:ext uri="{FF2B5EF4-FFF2-40B4-BE49-F238E27FC236}">
                <a16:creationId xmlns:a16="http://schemas.microsoft.com/office/drawing/2014/main" id="{0A4F21DF-50B0-4CE8-9696-0326A76EFF25}"/>
              </a:ext>
            </a:extLst>
          </p:cNvPr>
          <p:cNvCxnSpPr>
            <a:cxnSpLocks/>
          </p:cNvCxnSpPr>
          <p:nvPr/>
        </p:nvCxnSpPr>
        <p:spPr>
          <a:xfrm>
            <a:off x="6365240" y="5324312"/>
            <a:ext cx="264476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D7C170FE-933C-4601-9336-BBC6A31181F6}"/>
              </a:ext>
            </a:extLst>
          </p:cNvPr>
          <p:cNvCxnSpPr>
            <a:cxnSpLocks/>
          </p:cNvCxnSpPr>
          <p:nvPr/>
        </p:nvCxnSpPr>
        <p:spPr>
          <a:xfrm>
            <a:off x="6337832" y="5102745"/>
            <a:ext cx="261428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04946597-B5F3-497A-99D2-ABC386F90198}"/>
              </a:ext>
            </a:extLst>
          </p:cNvPr>
          <p:cNvCxnSpPr/>
          <p:nvPr/>
        </p:nvCxnSpPr>
        <p:spPr>
          <a:xfrm flipH="1">
            <a:off x="7904480" y="6400800"/>
            <a:ext cx="10160" cy="101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228F13D2-E8C7-4B02-B12E-670F18BBCC40}"/>
              </a:ext>
            </a:extLst>
          </p:cNvPr>
          <p:cNvCxnSpPr>
            <a:cxnSpLocks/>
          </p:cNvCxnSpPr>
          <p:nvPr/>
        </p:nvCxnSpPr>
        <p:spPr>
          <a:xfrm>
            <a:off x="7904480" y="5078720"/>
            <a:ext cx="10160" cy="9644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A7EBC055-A07A-4A9E-BADA-0920532011E9}"/>
              </a:ext>
            </a:extLst>
          </p:cNvPr>
          <p:cNvCxnSpPr>
            <a:cxnSpLocks/>
          </p:cNvCxnSpPr>
          <p:nvPr/>
        </p:nvCxnSpPr>
        <p:spPr>
          <a:xfrm>
            <a:off x="9010004" y="5078720"/>
            <a:ext cx="0" cy="9644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Date Placeholder 2">
            <a:extLst>
              <a:ext uri="{FF2B5EF4-FFF2-40B4-BE49-F238E27FC236}">
                <a16:creationId xmlns:a16="http://schemas.microsoft.com/office/drawing/2014/main" id="{E8DF33A4-7991-4FCA-99F6-838D8E856AE2}"/>
              </a:ext>
            </a:extLst>
          </p:cNvPr>
          <p:cNvSpPr>
            <a:spLocks noGrp="1"/>
          </p:cNvSpPr>
          <p:nvPr>
            <p:ph type="dt" sz="half" idx="10"/>
          </p:nvPr>
        </p:nvSpPr>
        <p:spPr/>
        <p:txBody>
          <a:bodyPr/>
          <a:lstStyle/>
          <a:p>
            <a:r>
              <a:rPr lang="sv-SE"/>
              <a:t>04/04/2025</a:t>
            </a:r>
            <a:endParaRPr lang="en-GB"/>
          </a:p>
        </p:txBody>
      </p:sp>
      <p:sp>
        <p:nvSpPr>
          <p:cNvPr id="5" name="Footer Placeholder 4">
            <a:extLst>
              <a:ext uri="{FF2B5EF4-FFF2-40B4-BE49-F238E27FC236}">
                <a16:creationId xmlns:a16="http://schemas.microsoft.com/office/drawing/2014/main" id="{F7BB97EA-B70E-4A36-A3D0-F9BE0DF141E7}"/>
              </a:ext>
            </a:extLst>
          </p:cNvPr>
          <p:cNvSpPr>
            <a:spLocks noGrp="1"/>
          </p:cNvSpPr>
          <p:nvPr>
            <p:ph type="ftr" sz="quarter" idx="11"/>
          </p:nvPr>
        </p:nvSpPr>
        <p:spPr/>
        <p:txBody>
          <a:bodyPr/>
          <a:lstStyle/>
          <a:p>
            <a:r>
              <a:rPr lang="en-US"/>
              <a:t>Symposium to celebrate Ugo Amaldi’s 90th birthday                                     Tord Ekelöf   Uppsala University</a:t>
            </a:r>
            <a:endParaRPr lang="en-GB"/>
          </a:p>
        </p:txBody>
      </p:sp>
      <p:sp>
        <p:nvSpPr>
          <p:cNvPr id="6" name="Slide Number Placeholder 5">
            <a:extLst>
              <a:ext uri="{FF2B5EF4-FFF2-40B4-BE49-F238E27FC236}">
                <a16:creationId xmlns:a16="http://schemas.microsoft.com/office/drawing/2014/main" id="{73764E6E-6C7F-4E3B-B772-A8EC2A7560EB}"/>
              </a:ext>
            </a:extLst>
          </p:cNvPr>
          <p:cNvSpPr>
            <a:spLocks noGrp="1"/>
          </p:cNvSpPr>
          <p:nvPr>
            <p:ph type="sldNum" sz="quarter" idx="12"/>
          </p:nvPr>
        </p:nvSpPr>
        <p:spPr/>
        <p:txBody>
          <a:bodyPr/>
          <a:lstStyle/>
          <a:p>
            <a:fld id="{E0047D8A-91A0-4C7F-966E-E61C3BA97339}" type="slidenum">
              <a:rPr lang="en-GB" smtClean="0"/>
              <a:t>10</a:t>
            </a:fld>
            <a:endParaRPr lang="en-GB"/>
          </a:p>
        </p:txBody>
      </p:sp>
      <p:cxnSp>
        <p:nvCxnSpPr>
          <p:cNvPr id="12" name="Straight Arrow Connector 11">
            <a:extLst>
              <a:ext uri="{FF2B5EF4-FFF2-40B4-BE49-F238E27FC236}">
                <a16:creationId xmlns:a16="http://schemas.microsoft.com/office/drawing/2014/main" id="{E6F02A73-E2E9-4B6E-B43B-97697B782097}"/>
              </a:ext>
            </a:extLst>
          </p:cNvPr>
          <p:cNvCxnSpPr>
            <a:cxnSpLocks/>
          </p:cNvCxnSpPr>
          <p:nvPr/>
        </p:nvCxnSpPr>
        <p:spPr>
          <a:xfrm>
            <a:off x="4827181" y="2385030"/>
            <a:ext cx="0" cy="37550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46CE4D9-CE1D-41F0-9F20-A554C6631329}"/>
              </a:ext>
            </a:extLst>
          </p:cNvPr>
          <p:cNvSpPr txBox="1"/>
          <p:nvPr/>
        </p:nvSpPr>
        <p:spPr>
          <a:xfrm>
            <a:off x="1718544" y="3234084"/>
            <a:ext cx="635110" cy="523220"/>
          </a:xfrm>
          <a:prstGeom prst="rect">
            <a:avLst/>
          </a:prstGeom>
          <a:noFill/>
        </p:spPr>
        <p:txBody>
          <a:bodyPr wrap="none" rtlCol="0">
            <a:spAutoFit/>
          </a:bodyPr>
          <a:lstStyle/>
          <a:p>
            <a:r>
              <a:rPr lang="en-GB" sz="2800" dirty="0"/>
              <a:t>ISR</a:t>
            </a:r>
          </a:p>
        </p:txBody>
      </p:sp>
      <p:sp>
        <p:nvSpPr>
          <p:cNvPr id="17" name="TextBox 16">
            <a:extLst>
              <a:ext uri="{FF2B5EF4-FFF2-40B4-BE49-F238E27FC236}">
                <a16:creationId xmlns:a16="http://schemas.microsoft.com/office/drawing/2014/main" id="{9B05BB9D-2BC6-490E-9FB3-FFEA70E52DC6}"/>
              </a:ext>
            </a:extLst>
          </p:cNvPr>
          <p:cNvSpPr txBox="1"/>
          <p:nvPr/>
        </p:nvSpPr>
        <p:spPr>
          <a:xfrm>
            <a:off x="7904480" y="3928698"/>
            <a:ext cx="1876604" cy="523220"/>
          </a:xfrm>
          <a:prstGeom prst="rect">
            <a:avLst/>
          </a:prstGeom>
          <a:noFill/>
        </p:spPr>
        <p:txBody>
          <a:bodyPr wrap="none" rtlCol="0">
            <a:spAutoFit/>
          </a:bodyPr>
          <a:lstStyle/>
          <a:p>
            <a:r>
              <a:rPr lang="en-GB" sz="2800" dirty="0"/>
              <a:t>ATLAS 2022</a:t>
            </a:r>
          </a:p>
        </p:txBody>
      </p:sp>
    </p:spTree>
    <p:extLst>
      <p:ext uri="{BB962C8B-B14F-4D97-AF65-F5344CB8AC3E}">
        <p14:creationId xmlns:p14="http://schemas.microsoft.com/office/powerpoint/2010/main" val="34486685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B264E-3F6F-48E2-BC00-646CCC9E70A8}"/>
              </a:ext>
            </a:extLst>
          </p:cNvPr>
          <p:cNvSpPr>
            <a:spLocks noGrp="1"/>
          </p:cNvSpPr>
          <p:nvPr>
            <p:ph type="title"/>
          </p:nvPr>
        </p:nvSpPr>
        <p:spPr>
          <a:xfrm>
            <a:off x="856999" y="125008"/>
            <a:ext cx="10515600" cy="1325563"/>
          </a:xfrm>
        </p:spPr>
        <p:txBody>
          <a:bodyPr/>
          <a:lstStyle/>
          <a:p>
            <a:r>
              <a:rPr lang="en-GB" dirty="0"/>
              <a:t>Pion-proton total cross-section can only be measure in fixed-target experiments</a:t>
            </a:r>
          </a:p>
        </p:txBody>
      </p:sp>
      <p:sp>
        <p:nvSpPr>
          <p:cNvPr id="3" name="Date Placeholder 2">
            <a:extLst>
              <a:ext uri="{FF2B5EF4-FFF2-40B4-BE49-F238E27FC236}">
                <a16:creationId xmlns:a16="http://schemas.microsoft.com/office/drawing/2014/main" id="{7BB88470-46FA-45BA-ADBD-4F1BB42F6931}"/>
              </a:ext>
            </a:extLst>
          </p:cNvPr>
          <p:cNvSpPr>
            <a:spLocks noGrp="1"/>
          </p:cNvSpPr>
          <p:nvPr>
            <p:ph type="dt" sz="half" idx="10"/>
          </p:nvPr>
        </p:nvSpPr>
        <p:spPr/>
        <p:txBody>
          <a:bodyPr/>
          <a:lstStyle/>
          <a:p>
            <a:r>
              <a:rPr lang="sv-SE"/>
              <a:t>04/04/2025</a:t>
            </a:r>
            <a:endParaRPr lang="en-GB"/>
          </a:p>
        </p:txBody>
      </p:sp>
      <p:sp>
        <p:nvSpPr>
          <p:cNvPr id="4" name="Footer Placeholder 3">
            <a:extLst>
              <a:ext uri="{FF2B5EF4-FFF2-40B4-BE49-F238E27FC236}">
                <a16:creationId xmlns:a16="http://schemas.microsoft.com/office/drawing/2014/main" id="{75B603C0-363C-4C0F-BDC0-D44F1734695C}"/>
              </a:ext>
            </a:extLst>
          </p:cNvPr>
          <p:cNvSpPr>
            <a:spLocks noGrp="1"/>
          </p:cNvSpPr>
          <p:nvPr>
            <p:ph type="ftr" sz="quarter" idx="11"/>
          </p:nvPr>
        </p:nvSpPr>
        <p:spPr/>
        <p:txBody>
          <a:bodyPr/>
          <a:lstStyle/>
          <a:p>
            <a:r>
              <a:rPr lang="en-US"/>
              <a:t>Symposium to celebrate Ugo Amaldi’s 90th birthday                                     Tord Ekelöf   Uppsala University</a:t>
            </a:r>
            <a:endParaRPr lang="en-GB"/>
          </a:p>
        </p:txBody>
      </p:sp>
      <p:sp>
        <p:nvSpPr>
          <p:cNvPr id="5" name="Slide Number Placeholder 4">
            <a:extLst>
              <a:ext uri="{FF2B5EF4-FFF2-40B4-BE49-F238E27FC236}">
                <a16:creationId xmlns:a16="http://schemas.microsoft.com/office/drawing/2014/main" id="{8F797993-1B29-44DA-A47A-2A3003DDF418}"/>
              </a:ext>
            </a:extLst>
          </p:cNvPr>
          <p:cNvSpPr>
            <a:spLocks noGrp="1"/>
          </p:cNvSpPr>
          <p:nvPr>
            <p:ph type="sldNum" sz="quarter" idx="12"/>
          </p:nvPr>
        </p:nvSpPr>
        <p:spPr/>
        <p:txBody>
          <a:bodyPr/>
          <a:lstStyle/>
          <a:p>
            <a:fld id="{E0047D8A-91A0-4C7F-966E-E61C3BA97339}" type="slidenum">
              <a:rPr lang="en-GB" smtClean="0"/>
              <a:t>11</a:t>
            </a:fld>
            <a:endParaRPr lang="en-GB"/>
          </a:p>
        </p:txBody>
      </p:sp>
      <p:pic>
        <p:nvPicPr>
          <p:cNvPr id="6" name="Picture 5">
            <a:extLst>
              <a:ext uri="{FF2B5EF4-FFF2-40B4-BE49-F238E27FC236}">
                <a16:creationId xmlns:a16="http://schemas.microsoft.com/office/drawing/2014/main" id="{456C2857-5A88-4C00-806F-DD5635B44830}"/>
              </a:ext>
            </a:extLst>
          </p:cNvPr>
          <p:cNvPicPr>
            <a:picLocks noChangeAspect="1"/>
          </p:cNvPicPr>
          <p:nvPr/>
        </p:nvPicPr>
        <p:blipFill>
          <a:blip r:embed="rId2"/>
          <a:stretch>
            <a:fillRect/>
          </a:stretch>
        </p:blipFill>
        <p:spPr>
          <a:xfrm rot="5400000">
            <a:off x="4070957" y="-1710528"/>
            <a:ext cx="4087684" cy="11591643"/>
          </a:xfrm>
          <a:prstGeom prst="rect">
            <a:avLst/>
          </a:prstGeom>
        </p:spPr>
      </p:pic>
      <p:sp>
        <p:nvSpPr>
          <p:cNvPr id="7" name="Rectangle 6">
            <a:extLst>
              <a:ext uri="{FF2B5EF4-FFF2-40B4-BE49-F238E27FC236}">
                <a16:creationId xmlns:a16="http://schemas.microsoft.com/office/drawing/2014/main" id="{B82FB250-062E-41C9-8ECD-C09BF64A991A}"/>
              </a:ext>
            </a:extLst>
          </p:cNvPr>
          <p:cNvSpPr/>
          <p:nvPr/>
        </p:nvSpPr>
        <p:spPr>
          <a:xfrm>
            <a:off x="8153400" y="5987018"/>
            <a:ext cx="2511072" cy="369332"/>
          </a:xfrm>
          <a:prstGeom prst="rect">
            <a:avLst/>
          </a:prstGeom>
        </p:spPr>
        <p:txBody>
          <a:bodyPr wrap="none">
            <a:spAutoFit/>
          </a:bodyPr>
          <a:lstStyle/>
          <a:p>
            <a:r>
              <a:rPr lang="en-GB" dirty="0"/>
              <a:t>IKAR recoil spectrometer</a:t>
            </a:r>
          </a:p>
        </p:txBody>
      </p:sp>
      <p:sp>
        <p:nvSpPr>
          <p:cNvPr id="8" name="Rectangle 7">
            <a:extLst>
              <a:ext uri="{FF2B5EF4-FFF2-40B4-BE49-F238E27FC236}">
                <a16:creationId xmlns:a16="http://schemas.microsoft.com/office/drawing/2014/main" id="{499763CB-5BEC-484A-9AB3-945777EC5F8C}"/>
              </a:ext>
            </a:extLst>
          </p:cNvPr>
          <p:cNvSpPr/>
          <p:nvPr/>
        </p:nvSpPr>
        <p:spPr>
          <a:xfrm>
            <a:off x="3385676" y="3900627"/>
            <a:ext cx="3740704" cy="369332"/>
          </a:xfrm>
          <a:prstGeom prst="rect">
            <a:avLst/>
          </a:prstGeom>
        </p:spPr>
        <p:txBody>
          <a:bodyPr wrap="none">
            <a:spAutoFit/>
          </a:bodyPr>
          <a:lstStyle/>
          <a:p>
            <a:r>
              <a:rPr lang="en-GB" dirty="0"/>
              <a:t>Scattered beam particle spectrometer</a:t>
            </a:r>
          </a:p>
        </p:txBody>
      </p:sp>
      <p:sp>
        <p:nvSpPr>
          <p:cNvPr id="9" name="TextBox 8">
            <a:extLst>
              <a:ext uri="{FF2B5EF4-FFF2-40B4-BE49-F238E27FC236}">
                <a16:creationId xmlns:a16="http://schemas.microsoft.com/office/drawing/2014/main" id="{05AC5074-42F8-4709-9555-26FA2252A8F7}"/>
              </a:ext>
            </a:extLst>
          </p:cNvPr>
          <p:cNvSpPr txBox="1"/>
          <p:nvPr/>
        </p:nvSpPr>
        <p:spPr>
          <a:xfrm>
            <a:off x="4324452" y="1635237"/>
            <a:ext cx="4024756" cy="461665"/>
          </a:xfrm>
          <a:prstGeom prst="rect">
            <a:avLst/>
          </a:prstGeom>
          <a:noFill/>
        </p:spPr>
        <p:txBody>
          <a:bodyPr wrap="none" rtlCol="0">
            <a:spAutoFit/>
          </a:bodyPr>
          <a:lstStyle/>
          <a:p>
            <a:r>
              <a:rPr lang="en-GB" sz="2400" dirty="0"/>
              <a:t>The WA9-NA8 SPS experiment </a:t>
            </a:r>
          </a:p>
        </p:txBody>
      </p:sp>
      <p:sp>
        <p:nvSpPr>
          <p:cNvPr id="10" name="Arrow: Up 9">
            <a:extLst>
              <a:ext uri="{FF2B5EF4-FFF2-40B4-BE49-F238E27FC236}">
                <a16:creationId xmlns:a16="http://schemas.microsoft.com/office/drawing/2014/main" id="{5FD0B8C7-645D-4A8C-A571-5F4D7DD3668C}"/>
              </a:ext>
            </a:extLst>
          </p:cNvPr>
          <p:cNvSpPr/>
          <p:nvPr/>
        </p:nvSpPr>
        <p:spPr>
          <a:xfrm rot="18949261">
            <a:off x="8444958" y="3234084"/>
            <a:ext cx="118729" cy="133308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302999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DC20C-4C12-4C5B-80E0-17471EB18706}"/>
              </a:ext>
            </a:extLst>
          </p:cNvPr>
          <p:cNvSpPr>
            <a:spLocks noGrp="1"/>
          </p:cNvSpPr>
          <p:nvPr>
            <p:ph type="title"/>
          </p:nvPr>
        </p:nvSpPr>
        <p:spPr>
          <a:xfrm>
            <a:off x="180753" y="2649744"/>
            <a:ext cx="6974957" cy="1325563"/>
          </a:xfrm>
        </p:spPr>
        <p:txBody>
          <a:bodyPr>
            <a:noAutofit/>
          </a:bodyPr>
          <a:lstStyle/>
          <a:p>
            <a:r>
              <a:rPr lang="en-US" sz="1800" dirty="0"/>
              <a:t>In most fixed-target measurements of the differential cross section for elastic scattering in the Coulomb interference region the forward scattered particle alone has been measured. </a:t>
            </a:r>
            <a:br>
              <a:rPr lang="en-US" sz="1800" dirty="0"/>
            </a:br>
            <a:br>
              <a:rPr lang="en-US" sz="1800" dirty="0"/>
            </a:br>
            <a:r>
              <a:rPr lang="en-US" sz="1800" dirty="0"/>
              <a:t>There are also experiments which have specialized in the measurement of the recoil only. </a:t>
            </a:r>
            <a:br>
              <a:rPr lang="en-US" sz="1800" dirty="0"/>
            </a:br>
            <a:br>
              <a:rPr lang="en-US" sz="1800" dirty="0"/>
            </a:br>
            <a:r>
              <a:rPr lang="en-US" sz="1800" dirty="0"/>
              <a:t>In an experiment I led together with we colleagues 1976-1983 </a:t>
            </a:r>
            <a:br>
              <a:rPr lang="en-US" sz="1800" dirty="0"/>
            </a:br>
            <a:r>
              <a:rPr lang="en-US" sz="1800" dirty="0"/>
              <a:t>at the CERN SPS we measure both the proton recoil, using a specially</a:t>
            </a:r>
            <a:br>
              <a:rPr lang="en-US" sz="1800" dirty="0"/>
            </a:br>
            <a:r>
              <a:rPr lang="en-US" sz="1800" dirty="0"/>
              <a:t>developed ionization chamber spectrometer, and the forward scattered beam particle, using a multiwire </a:t>
            </a:r>
            <a:r>
              <a:rPr lang="en-GB" sz="1800" dirty="0"/>
              <a:t>proportional chamber (MWPC)-magnet spectrometer.</a:t>
            </a:r>
            <a:br>
              <a:rPr lang="en-GB" sz="1800" dirty="0"/>
            </a:br>
            <a:br>
              <a:rPr lang="en-GB" sz="1800" dirty="0"/>
            </a:br>
            <a:r>
              <a:rPr lang="en-US" sz="1800" dirty="0"/>
              <a:t>One advantage of this method is the better resolution</a:t>
            </a:r>
            <a:br>
              <a:rPr lang="en-US" sz="1800" dirty="0"/>
            </a:br>
            <a:r>
              <a:rPr lang="en-US" sz="1800" dirty="0"/>
              <a:t>in four-momentum transfer squared t obtained with the recoil measurements in the Coulomb interference region (of the order of 10</a:t>
            </a:r>
            <a:r>
              <a:rPr lang="en-US" sz="1800" baseline="30000" dirty="0"/>
              <a:t> -4 </a:t>
            </a:r>
            <a:r>
              <a:rPr lang="en-US" sz="1800" dirty="0"/>
              <a:t>(GeV/c) 2) as compared with the forward particle measurement (of the order of 5-10 × 10</a:t>
            </a:r>
            <a:r>
              <a:rPr lang="en-US" sz="1800" baseline="30000" dirty="0"/>
              <a:t> -4 </a:t>
            </a:r>
            <a:r>
              <a:rPr lang="en-US" sz="1800" dirty="0"/>
              <a:t>(GeV/c)2). </a:t>
            </a:r>
            <a:br>
              <a:rPr lang="en-US" sz="1800" dirty="0"/>
            </a:br>
            <a:br>
              <a:rPr lang="en-US" sz="1800" dirty="0"/>
            </a:br>
            <a:r>
              <a:rPr lang="en-US" sz="1800" dirty="0"/>
              <a:t>Another advantage is the more efficient background rejection obtained from the simultaneous measurement of the recoil and the forward particles, as compared with experiments where measurements are made of only one of </a:t>
            </a:r>
            <a:r>
              <a:rPr lang="en-GB" sz="1800" dirty="0"/>
              <a:t>these particles.</a:t>
            </a:r>
          </a:p>
        </p:txBody>
      </p:sp>
      <p:sp>
        <p:nvSpPr>
          <p:cNvPr id="3" name="Date Placeholder 2">
            <a:extLst>
              <a:ext uri="{FF2B5EF4-FFF2-40B4-BE49-F238E27FC236}">
                <a16:creationId xmlns:a16="http://schemas.microsoft.com/office/drawing/2014/main" id="{0E41BED8-E0A8-42DE-BC02-DAFA65961747}"/>
              </a:ext>
            </a:extLst>
          </p:cNvPr>
          <p:cNvSpPr>
            <a:spLocks noGrp="1"/>
          </p:cNvSpPr>
          <p:nvPr>
            <p:ph type="dt" sz="half" idx="10"/>
          </p:nvPr>
        </p:nvSpPr>
        <p:spPr/>
        <p:txBody>
          <a:bodyPr/>
          <a:lstStyle/>
          <a:p>
            <a:r>
              <a:rPr lang="sv-SE"/>
              <a:t>04/04/2025</a:t>
            </a:r>
            <a:endParaRPr lang="en-GB"/>
          </a:p>
        </p:txBody>
      </p:sp>
      <p:sp>
        <p:nvSpPr>
          <p:cNvPr id="4" name="Footer Placeholder 3">
            <a:extLst>
              <a:ext uri="{FF2B5EF4-FFF2-40B4-BE49-F238E27FC236}">
                <a16:creationId xmlns:a16="http://schemas.microsoft.com/office/drawing/2014/main" id="{6072036C-30FB-4F10-8003-80B524CA89A3}"/>
              </a:ext>
            </a:extLst>
          </p:cNvPr>
          <p:cNvSpPr>
            <a:spLocks noGrp="1"/>
          </p:cNvSpPr>
          <p:nvPr>
            <p:ph type="ftr" sz="quarter" idx="11"/>
          </p:nvPr>
        </p:nvSpPr>
        <p:spPr/>
        <p:txBody>
          <a:bodyPr/>
          <a:lstStyle/>
          <a:p>
            <a:r>
              <a:rPr lang="en-US"/>
              <a:t>Symposium to celebrate Ugo Amaldi’s 90th birthday                                     Tord Ekelöf   Uppsala University</a:t>
            </a:r>
            <a:endParaRPr lang="en-GB"/>
          </a:p>
        </p:txBody>
      </p:sp>
      <p:sp>
        <p:nvSpPr>
          <p:cNvPr id="5" name="Slide Number Placeholder 4">
            <a:extLst>
              <a:ext uri="{FF2B5EF4-FFF2-40B4-BE49-F238E27FC236}">
                <a16:creationId xmlns:a16="http://schemas.microsoft.com/office/drawing/2014/main" id="{EAFE0C8D-E214-4278-8313-C9FBED405543}"/>
              </a:ext>
            </a:extLst>
          </p:cNvPr>
          <p:cNvSpPr>
            <a:spLocks noGrp="1"/>
          </p:cNvSpPr>
          <p:nvPr>
            <p:ph type="sldNum" sz="quarter" idx="12"/>
          </p:nvPr>
        </p:nvSpPr>
        <p:spPr/>
        <p:txBody>
          <a:bodyPr/>
          <a:lstStyle/>
          <a:p>
            <a:fld id="{E0047D8A-91A0-4C7F-966E-E61C3BA97339}" type="slidenum">
              <a:rPr lang="en-GB" smtClean="0"/>
              <a:t>12</a:t>
            </a:fld>
            <a:endParaRPr lang="en-GB"/>
          </a:p>
        </p:txBody>
      </p:sp>
      <p:pic>
        <p:nvPicPr>
          <p:cNvPr id="6" name="2588F130-454C-4A5A-B600-D5A222E19731" descr="IMG_7399.jpg">
            <a:extLst>
              <a:ext uri="{FF2B5EF4-FFF2-40B4-BE49-F238E27FC236}">
                <a16:creationId xmlns:a16="http://schemas.microsoft.com/office/drawing/2014/main" id="{A60145D3-055C-4D26-BACF-6AE24B31817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1747"/>
          <a:stretch/>
        </p:blipFill>
        <p:spPr bwMode="auto">
          <a:xfrm rot="5400000">
            <a:off x="7067690" y="1318921"/>
            <a:ext cx="4666526" cy="3987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327532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DB40B-941B-4BDE-AD02-92085C7E3B31}"/>
              </a:ext>
            </a:extLst>
          </p:cNvPr>
          <p:cNvSpPr>
            <a:spLocks noGrp="1"/>
          </p:cNvSpPr>
          <p:nvPr>
            <p:ph type="title"/>
          </p:nvPr>
        </p:nvSpPr>
        <p:spPr>
          <a:xfrm>
            <a:off x="4261885" y="2766218"/>
            <a:ext cx="7370135" cy="1325563"/>
          </a:xfrm>
        </p:spPr>
        <p:txBody>
          <a:bodyPr>
            <a:noAutofit/>
          </a:bodyPr>
          <a:lstStyle/>
          <a:p>
            <a:r>
              <a:rPr lang="en-GB" sz="3200" dirty="0"/>
              <a:t>A personal note</a:t>
            </a:r>
            <a:br>
              <a:rPr lang="en-GB" sz="3200" dirty="0"/>
            </a:br>
            <a:br>
              <a:rPr lang="en-GB" sz="2400" dirty="0"/>
            </a:br>
            <a:r>
              <a:rPr lang="en-US" sz="2400" dirty="0">
                <a:latin typeface="+mn-lt"/>
              </a:rPr>
              <a:t>The small angle pp elastic scattering measurements at ISR of the CERN-Rome collaboration came to be for me an incitement to study small angle </a:t>
            </a:r>
            <a:r>
              <a:rPr lang="el-GR" sz="2400" dirty="0">
                <a:latin typeface="+mn-lt"/>
              </a:rPr>
              <a:t>π</a:t>
            </a:r>
            <a:r>
              <a:rPr lang="en-US" sz="2400" dirty="0">
                <a:latin typeface="+mn-lt"/>
              </a:rPr>
              <a:t>p elastic scattering, be it with a very different method. Ugo became for me an inspiring mentor in my study of this program. Even more so when, at the end of the 1970s, I came to take an interest in the development of what was to become the RICH particle identification detector, which Ugo invited me with colleagues to develop as detector component of the DELPHI LEP experiment of which Ugo was the spokesman. For all this I owe deep gratitude to my friend and colleague </a:t>
            </a:r>
            <a:r>
              <a:rPr lang="en-US" sz="2400">
                <a:latin typeface="+mn-lt"/>
              </a:rPr>
              <a:t>Ugo Amaldi.</a:t>
            </a:r>
            <a:br>
              <a:rPr lang="en-US" sz="2400" dirty="0">
                <a:latin typeface="+mn-lt"/>
              </a:rPr>
            </a:br>
            <a:br>
              <a:rPr lang="en-US" sz="2400" dirty="0">
                <a:latin typeface="+mn-lt"/>
              </a:rPr>
            </a:br>
            <a:r>
              <a:rPr lang="en-US" sz="2400" dirty="0">
                <a:latin typeface="+mn-lt"/>
              </a:rPr>
              <a:t>The picture shows Ugo and Clelia at the occasion of Ugo’s promotion to honorary doctor at Uppsala University in 1993.</a:t>
            </a:r>
            <a:br>
              <a:rPr lang="sv-SE" dirty="0"/>
            </a:br>
            <a:endParaRPr lang="en-GB" sz="2400" dirty="0"/>
          </a:p>
        </p:txBody>
      </p:sp>
      <p:pic>
        <p:nvPicPr>
          <p:cNvPr id="1026" name="image_0" descr="f5e0c0e7-d0ee-4a75-a56c-512f7710a7fb">
            <a:extLst>
              <a:ext uri="{FF2B5EF4-FFF2-40B4-BE49-F238E27FC236}">
                <a16:creationId xmlns:a16="http://schemas.microsoft.com/office/drawing/2014/main" id="{FF8B8DF5-AFF3-40E5-B313-F7CB08280D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08720"/>
            <a:ext cx="2863215" cy="6147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a:extLst>
              <a:ext uri="{FF2B5EF4-FFF2-40B4-BE49-F238E27FC236}">
                <a16:creationId xmlns:a16="http://schemas.microsoft.com/office/drawing/2014/main" id="{1A86F6C4-B59A-4AB0-8A29-12BA408CE30B}"/>
              </a:ext>
            </a:extLst>
          </p:cNvPr>
          <p:cNvSpPr>
            <a:spLocks noGrp="1"/>
          </p:cNvSpPr>
          <p:nvPr>
            <p:ph type="dt" sz="half" idx="10"/>
          </p:nvPr>
        </p:nvSpPr>
        <p:spPr/>
        <p:txBody>
          <a:bodyPr/>
          <a:lstStyle/>
          <a:p>
            <a:r>
              <a:rPr lang="sv-SE"/>
              <a:t>04/04/2025</a:t>
            </a:r>
            <a:endParaRPr lang="en-GB"/>
          </a:p>
        </p:txBody>
      </p:sp>
      <p:sp>
        <p:nvSpPr>
          <p:cNvPr id="4" name="Footer Placeholder 3">
            <a:extLst>
              <a:ext uri="{FF2B5EF4-FFF2-40B4-BE49-F238E27FC236}">
                <a16:creationId xmlns:a16="http://schemas.microsoft.com/office/drawing/2014/main" id="{FAC70FC1-FAAF-487D-BE39-29582699FF34}"/>
              </a:ext>
            </a:extLst>
          </p:cNvPr>
          <p:cNvSpPr>
            <a:spLocks noGrp="1"/>
          </p:cNvSpPr>
          <p:nvPr>
            <p:ph type="ftr" sz="quarter" idx="11"/>
          </p:nvPr>
        </p:nvSpPr>
        <p:spPr/>
        <p:txBody>
          <a:bodyPr/>
          <a:lstStyle/>
          <a:p>
            <a:r>
              <a:rPr lang="en-US"/>
              <a:t>Symposium to celebrate Ugo Amaldi’s 90th birthday                                     Tord Ekelöf   Uppsala University</a:t>
            </a:r>
            <a:endParaRPr lang="en-GB"/>
          </a:p>
        </p:txBody>
      </p:sp>
      <p:sp>
        <p:nvSpPr>
          <p:cNvPr id="5" name="Slide Number Placeholder 4">
            <a:extLst>
              <a:ext uri="{FF2B5EF4-FFF2-40B4-BE49-F238E27FC236}">
                <a16:creationId xmlns:a16="http://schemas.microsoft.com/office/drawing/2014/main" id="{241F2775-694E-4431-975B-3969E79CCB28}"/>
              </a:ext>
            </a:extLst>
          </p:cNvPr>
          <p:cNvSpPr>
            <a:spLocks noGrp="1"/>
          </p:cNvSpPr>
          <p:nvPr>
            <p:ph type="sldNum" sz="quarter" idx="12"/>
          </p:nvPr>
        </p:nvSpPr>
        <p:spPr/>
        <p:txBody>
          <a:bodyPr/>
          <a:lstStyle/>
          <a:p>
            <a:fld id="{E0047D8A-91A0-4C7F-966E-E61C3BA97339}" type="slidenum">
              <a:rPr lang="en-GB" smtClean="0"/>
              <a:t>13</a:t>
            </a:fld>
            <a:endParaRPr lang="en-GB"/>
          </a:p>
        </p:txBody>
      </p:sp>
    </p:spTree>
    <p:extLst>
      <p:ext uri="{BB962C8B-B14F-4D97-AF65-F5344CB8AC3E}">
        <p14:creationId xmlns:p14="http://schemas.microsoft.com/office/powerpoint/2010/main" val="3735504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A8F12-4BB7-4183-9FCA-A5025ECC5D29}"/>
              </a:ext>
            </a:extLst>
          </p:cNvPr>
          <p:cNvSpPr>
            <a:spLocks noGrp="1"/>
          </p:cNvSpPr>
          <p:nvPr>
            <p:ph type="title"/>
          </p:nvPr>
        </p:nvSpPr>
        <p:spPr>
          <a:xfrm>
            <a:off x="4663440" y="365125"/>
            <a:ext cx="6690360" cy="1325563"/>
          </a:xfrm>
        </p:spPr>
        <p:txBody>
          <a:bodyPr>
            <a:normAutofit/>
          </a:bodyPr>
          <a:lstStyle/>
          <a:p>
            <a:r>
              <a:rPr lang="en-GB" sz="6000" dirty="0"/>
              <a:t>Roman Pots</a:t>
            </a:r>
          </a:p>
        </p:txBody>
      </p:sp>
      <p:sp>
        <p:nvSpPr>
          <p:cNvPr id="3" name="Date Placeholder 2">
            <a:extLst>
              <a:ext uri="{FF2B5EF4-FFF2-40B4-BE49-F238E27FC236}">
                <a16:creationId xmlns:a16="http://schemas.microsoft.com/office/drawing/2014/main" id="{F3482A01-0590-4DEE-B69B-FAF9F19056C3}"/>
              </a:ext>
            </a:extLst>
          </p:cNvPr>
          <p:cNvSpPr>
            <a:spLocks noGrp="1"/>
          </p:cNvSpPr>
          <p:nvPr>
            <p:ph type="dt" sz="half" idx="10"/>
          </p:nvPr>
        </p:nvSpPr>
        <p:spPr/>
        <p:txBody>
          <a:bodyPr/>
          <a:lstStyle/>
          <a:p>
            <a:r>
              <a:rPr lang="sv-SE"/>
              <a:t>04/04/2025</a:t>
            </a:r>
            <a:endParaRPr lang="en-GB"/>
          </a:p>
        </p:txBody>
      </p:sp>
      <p:sp>
        <p:nvSpPr>
          <p:cNvPr id="4" name="Footer Placeholder 3">
            <a:extLst>
              <a:ext uri="{FF2B5EF4-FFF2-40B4-BE49-F238E27FC236}">
                <a16:creationId xmlns:a16="http://schemas.microsoft.com/office/drawing/2014/main" id="{5A3A349F-6906-4FAE-900C-4BF293FA7EB9}"/>
              </a:ext>
            </a:extLst>
          </p:cNvPr>
          <p:cNvSpPr>
            <a:spLocks noGrp="1"/>
          </p:cNvSpPr>
          <p:nvPr>
            <p:ph type="ftr" sz="quarter" idx="11"/>
          </p:nvPr>
        </p:nvSpPr>
        <p:spPr/>
        <p:txBody>
          <a:bodyPr/>
          <a:lstStyle/>
          <a:p>
            <a:r>
              <a:rPr lang="en-US"/>
              <a:t>Symposium to celebrate Ugo Amaldi’s 90th birthday                                     Tord Ekelöf   Uppsala University</a:t>
            </a:r>
            <a:endParaRPr lang="en-GB"/>
          </a:p>
        </p:txBody>
      </p:sp>
      <p:sp>
        <p:nvSpPr>
          <p:cNvPr id="5" name="Slide Number Placeholder 4">
            <a:extLst>
              <a:ext uri="{FF2B5EF4-FFF2-40B4-BE49-F238E27FC236}">
                <a16:creationId xmlns:a16="http://schemas.microsoft.com/office/drawing/2014/main" id="{86876DE6-C27F-4879-B5E5-BF57A0851EF4}"/>
              </a:ext>
            </a:extLst>
          </p:cNvPr>
          <p:cNvSpPr>
            <a:spLocks noGrp="1"/>
          </p:cNvSpPr>
          <p:nvPr>
            <p:ph type="sldNum" sz="quarter" idx="12"/>
          </p:nvPr>
        </p:nvSpPr>
        <p:spPr/>
        <p:txBody>
          <a:bodyPr/>
          <a:lstStyle/>
          <a:p>
            <a:fld id="{E0047D8A-91A0-4C7F-966E-E61C3BA97339}" type="slidenum">
              <a:rPr lang="en-GB" smtClean="0"/>
              <a:t>2</a:t>
            </a:fld>
            <a:endParaRPr lang="en-GB"/>
          </a:p>
        </p:txBody>
      </p:sp>
      <p:pic>
        <p:nvPicPr>
          <p:cNvPr id="7" name="Picture 6">
            <a:extLst>
              <a:ext uri="{FF2B5EF4-FFF2-40B4-BE49-F238E27FC236}">
                <a16:creationId xmlns:a16="http://schemas.microsoft.com/office/drawing/2014/main" id="{87545D9A-BE35-4FD6-BBD2-A63BC49188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0203" y="1803400"/>
            <a:ext cx="3902393" cy="3672840"/>
          </a:xfrm>
          <a:prstGeom prst="rect">
            <a:avLst/>
          </a:prstGeom>
        </p:spPr>
      </p:pic>
      <p:pic>
        <p:nvPicPr>
          <p:cNvPr id="8" name="Picture 7">
            <a:extLst>
              <a:ext uri="{FF2B5EF4-FFF2-40B4-BE49-F238E27FC236}">
                <a16:creationId xmlns:a16="http://schemas.microsoft.com/office/drawing/2014/main" id="{3C490C46-BDDF-4F91-A722-7CFB19870109}"/>
              </a:ext>
            </a:extLst>
          </p:cNvPr>
          <p:cNvPicPr>
            <a:picLocks noChangeAspect="1"/>
          </p:cNvPicPr>
          <p:nvPr/>
        </p:nvPicPr>
        <p:blipFill>
          <a:blip r:embed="rId3"/>
          <a:stretch>
            <a:fillRect/>
          </a:stretch>
        </p:blipFill>
        <p:spPr>
          <a:xfrm>
            <a:off x="6949757" y="1446848"/>
            <a:ext cx="3697923" cy="4312820"/>
          </a:xfrm>
          <a:prstGeom prst="rect">
            <a:avLst/>
          </a:prstGeom>
        </p:spPr>
      </p:pic>
      <p:sp>
        <p:nvSpPr>
          <p:cNvPr id="9" name="TextBox 8">
            <a:extLst>
              <a:ext uri="{FF2B5EF4-FFF2-40B4-BE49-F238E27FC236}">
                <a16:creationId xmlns:a16="http://schemas.microsoft.com/office/drawing/2014/main" id="{A576829D-5D2E-479D-8DE0-A2970CE0F307}"/>
              </a:ext>
            </a:extLst>
          </p:cNvPr>
          <p:cNvSpPr txBox="1"/>
          <p:nvPr/>
        </p:nvSpPr>
        <p:spPr>
          <a:xfrm>
            <a:off x="7691445" y="5748456"/>
            <a:ext cx="2290755" cy="369332"/>
          </a:xfrm>
          <a:prstGeom prst="rect">
            <a:avLst/>
          </a:prstGeom>
          <a:noFill/>
        </p:spPr>
        <p:txBody>
          <a:bodyPr wrap="none" rtlCol="0">
            <a:spAutoFit/>
          </a:bodyPr>
          <a:lstStyle/>
          <a:p>
            <a:r>
              <a:rPr lang="en-GB" dirty="0"/>
              <a:t>Roman Pot used at ISR</a:t>
            </a:r>
          </a:p>
        </p:txBody>
      </p:sp>
      <p:sp>
        <p:nvSpPr>
          <p:cNvPr id="10" name="TextBox 9">
            <a:extLst>
              <a:ext uri="{FF2B5EF4-FFF2-40B4-BE49-F238E27FC236}">
                <a16:creationId xmlns:a16="http://schemas.microsoft.com/office/drawing/2014/main" id="{4BF2ACCD-EAEA-4075-9F94-039602751154}"/>
              </a:ext>
            </a:extLst>
          </p:cNvPr>
          <p:cNvSpPr txBox="1"/>
          <p:nvPr/>
        </p:nvSpPr>
        <p:spPr>
          <a:xfrm>
            <a:off x="1833403" y="5759668"/>
            <a:ext cx="3070584" cy="369332"/>
          </a:xfrm>
          <a:prstGeom prst="rect">
            <a:avLst/>
          </a:prstGeom>
          <a:noFill/>
        </p:spPr>
        <p:txBody>
          <a:bodyPr wrap="none" rtlCol="0">
            <a:spAutoFit/>
          </a:bodyPr>
          <a:lstStyle/>
          <a:p>
            <a:r>
              <a:rPr lang="en-GB" dirty="0"/>
              <a:t>Roman pot at Malton Museum</a:t>
            </a:r>
          </a:p>
        </p:txBody>
      </p:sp>
    </p:spTree>
    <p:extLst>
      <p:ext uri="{BB962C8B-B14F-4D97-AF65-F5344CB8AC3E}">
        <p14:creationId xmlns:p14="http://schemas.microsoft.com/office/powerpoint/2010/main" val="242424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4B768-AD88-4DB5-A16B-CCF955E27CF7}"/>
              </a:ext>
            </a:extLst>
          </p:cNvPr>
          <p:cNvSpPr>
            <a:spLocks noGrp="1"/>
          </p:cNvSpPr>
          <p:nvPr>
            <p:ph type="title"/>
          </p:nvPr>
        </p:nvSpPr>
        <p:spPr/>
        <p:txBody>
          <a:bodyPr/>
          <a:lstStyle/>
          <a:p>
            <a:r>
              <a:rPr lang="en-GB" dirty="0"/>
              <a:t>Total cross-sections 1970 and Asymptotia</a:t>
            </a:r>
          </a:p>
        </p:txBody>
      </p:sp>
      <p:sp>
        <p:nvSpPr>
          <p:cNvPr id="3" name="Date Placeholder 2">
            <a:extLst>
              <a:ext uri="{FF2B5EF4-FFF2-40B4-BE49-F238E27FC236}">
                <a16:creationId xmlns:a16="http://schemas.microsoft.com/office/drawing/2014/main" id="{94B64C99-17BA-4ACC-924F-5C63E618F5F5}"/>
              </a:ext>
            </a:extLst>
          </p:cNvPr>
          <p:cNvSpPr>
            <a:spLocks noGrp="1"/>
          </p:cNvSpPr>
          <p:nvPr>
            <p:ph type="dt" sz="half" idx="10"/>
          </p:nvPr>
        </p:nvSpPr>
        <p:spPr/>
        <p:txBody>
          <a:bodyPr/>
          <a:lstStyle/>
          <a:p>
            <a:r>
              <a:rPr lang="sv-SE"/>
              <a:t>04/04/2025</a:t>
            </a:r>
            <a:endParaRPr lang="en-GB"/>
          </a:p>
        </p:txBody>
      </p:sp>
      <p:sp>
        <p:nvSpPr>
          <p:cNvPr id="4" name="Footer Placeholder 3">
            <a:extLst>
              <a:ext uri="{FF2B5EF4-FFF2-40B4-BE49-F238E27FC236}">
                <a16:creationId xmlns:a16="http://schemas.microsoft.com/office/drawing/2014/main" id="{3E22DC52-7F41-4831-B78F-0DBC54C789B6}"/>
              </a:ext>
            </a:extLst>
          </p:cNvPr>
          <p:cNvSpPr>
            <a:spLocks noGrp="1"/>
          </p:cNvSpPr>
          <p:nvPr>
            <p:ph type="ftr" sz="quarter" idx="11"/>
          </p:nvPr>
        </p:nvSpPr>
        <p:spPr/>
        <p:txBody>
          <a:bodyPr/>
          <a:lstStyle/>
          <a:p>
            <a:r>
              <a:rPr lang="en-US"/>
              <a:t>Symposium to celebrate Ugo Amaldi’s 90th birthday                                     Tord Ekelöf   Uppsala University</a:t>
            </a:r>
            <a:endParaRPr lang="en-GB"/>
          </a:p>
        </p:txBody>
      </p:sp>
      <p:sp>
        <p:nvSpPr>
          <p:cNvPr id="5" name="Slide Number Placeholder 4">
            <a:extLst>
              <a:ext uri="{FF2B5EF4-FFF2-40B4-BE49-F238E27FC236}">
                <a16:creationId xmlns:a16="http://schemas.microsoft.com/office/drawing/2014/main" id="{B8EE209B-4BF9-4E7D-8FC5-841711F85307}"/>
              </a:ext>
            </a:extLst>
          </p:cNvPr>
          <p:cNvSpPr>
            <a:spLocks noGrp="1"/>
          </p:cNvSpPr>
          <p:nvPr>
            <p:ph type="sldNum" sz="quarter" idx="12"/>
          </p:nvPr>
        </p:nvSpPr>
        <p:spPr/>
        <p:txBody>
          <a:bodyPr/>
          <a:lstStyle/>
          <a:p>
            <a:fld id="{E0047D8A-91A0-4C7F-966E-E61C3BA97339}" type="slidenum">
              <a:rPr lang="en-GB" smtClean="0"/>
              <a:t>3</a:t>
            </a:fld>
            <a:endParaRPr lang="en-GB"/>
          </a:p>
        </p:txBody>
      </p:sp>
      <p:pic>
        <p:nvPicPr>
          <p:cNvPr id="6" name="Picture 5">
            <a:extLst>
              <a:ext uri="{FF2B5EF4-FFF2-40B4-BE49-F238E27FC236}">
                <a16:creationId xmlns:a16="http://schemas.microsoft.com/office/drawing/2014/main" id="{EF9D1A7B-A80D-4DC5-ADA7-493077D9A2FF}"/>
              </a:ext>
            </a:extLst>
          </p:cNvPr>
          <p:cNvPicPr>
            <a:picLocks noChangeAspect="1"/>
          </p:cNvPicPr>
          <p:nvPr/>
        </p:nvPicPr>
        <p:blipFill>
          <a:blip r:embed="rId2"/>
          <a:stretch>
            <a:fillRect/>
          </a:stretch>
        </p:blipFill>
        <p:spPr>
          <a:xfrm>
            <a:off x="426721" y="1811566"/>
            <a:ext cx="4276068" cy="4909909"/>
          </a:xfrm>
          <a:prstGeom prst="rect">
            <a:avLst/>
          </a:prstGeom>
        </p:spPr>
      </p:pic>
      <p:sp>
        <p:nvSpPr>
          <p:cNvPr id="7" name="TextBox 6">
            <a:extLst>
              <a:ext uri="{FF2B5EF4-FFF2-40B4-BE49-F238E27FC236}">
                <a16:creationId xmlns:a16="http://schemas.microsoft.com/office/drawing/2014/main" id="{354A647A-EC57-43C5-8F15-CDE726F8C0DE}"/>
              </a:ext>
            </a:extLst>
          </p:cNvPr>
          <p:cNvSpPr txBox="1"/>
          <p:nvPr/>
        </p:nvSpPr>
        <p:spPr>
          <a:xfrm>
            <a:off x="4927208" y="1642675"/>
            <a:ext cx="6909584" cy="4955203"/>
          </a:xfrm>
          <a:prstGeom prst="rect">
            <a:avLst/>
          </a:prstGeom>
          <a:noFill/>
        </p:spPr>
        <p:txBody>
          <a:bodyPr wrap="none" rtlCol="0">
            <a:spAutoFit/>
          </a:bodyPr>
          <a:lstStyle/>
          <a:p>
            <a:r>
              <a:rPr lang="en-GB" sz="2000" dirty="0"/>
              <a:t>Around 1970 the accelerator with the world’s highest </a:t>
            </a:r>
          </a:p>
          <a:p>
            <a:r>
              <a:rPr lang="en-GB" sz="2000" dirty="0"/>
              <a:t>energy was the 70 GeV proton synchrotron in </a:t>
            </a:r>
            <a:r>
              <a:rPr lang="en-GB" sz="2000" dirty="0" err="1"/>
              <a:t>Serpukov</a:t>
            </a:r>
            <a:r>
              <a:rPr lang="en-GB" sz="2000" dirty="0"/>
              <a:t> </a:t>
            </a:r>
          </a:p>
          <a:p>
            <a:r>
              <a:rPr lang="en-GB" sz="2000" dirty="0"/>
              <a:t>south of Moscow. The measurements of total cross-sections </a:t>
            </a:r>
          </a:p>
          <a:p>
            <a:r>
              <a:rPr lang="en-GB" sz="2000" dirty="0"/>
              <a:t>in the plot were  published in 1970. Each total cross-sections </a:t>
            </a:r>
          </a:p>
          <a:p>
            <a:r>
              <a:rPr lang="en-GB" sz="2000" dirty="0"/>
              <a:t>seem to flatten out towards a constant value which gave </a:t>
            </a:r>
          </a:p>
          <a:p>
            <a:r>
              <a:rPr lang="en-GB" sz="2000" dirty="0"/>
              <a:t>rise to the concept of </a:t>
            </a:r>
            <a:r>
              <a:rPr lang="en-GB" sz="2000" dirty="0" err="1"/>
              <a:t>Asymtotia</a:t>
            </a:r>
            <a:r>
              <a:rPr lang="en-GB" sz="2000" dirty="0"/>
              <a:t> that the cross-sections</a:t>
            </a:r>
          </a:p>
          <a:p>
            <a:r>
              <a:rPr lang="en-GB" sz="2000" dirty="0"/>
              <a:t>would not change any more with energy when going to higher </a:t>
            </a:r>
          </a:p>
          <a:p>
            <a:r>
              <a:rPr lang="en-GB" sz="2000" dirty="0"/>
              <a:t>and higher energies and that there would in consequence </a:t>
            </a:r>
          </a:p>
          <a:p>
            <a:r>
              <a:rPr lang="en-GB" sz="2000" dirty="0"/>
              <a:t>be no interest in making experiments at higher energies. </a:t>
            </a:r>
          </a:p>
          <a:p>
            <a:endParaRPr lang="en-GB" sz="2000" dirty="0"/>
          </a:p>
          <a:p>
            <a:r>
              <a:rPr lang="en-GB" sz="2000" dirty="0"/>
              <a:t>Ugo Amaldi, who had started to work at CERN around that</a:t>
            </a:r>
          </a:p>
          <a:p>
            <a:r>
              <a:rPr lang="en-GB" sz="2000" dirty="0"/>
              <a:t>time did not believe in the idea of Asymptotia. But where would</a:t>
            </a:r>
          </a:p>
          <a:p>
            <a:r>
              <a:rPr lang="en-GB" sz="2000" dirty="0"/>
              <a:t>it be possible to measure total cross-sections at higher energies </a:t>
            </a:r>
          </a:p>
          <a:p>
            <a:r>
              <a:rPr lang="en-GB" sz="2000" dirty="0"/>
              <a:t>than at </a:t>
            </a:r>
            <a:r>
              <a:rPr lang="en-GB" sz="2000" dirty="0" err="1"/>
              <a:t>Serpukov</a:t>
            </a:r>
            <a:r>
              <a:rPr lang="en-GB" sz="2000" dirty="0"/>
              <a:t>?</a:t>
            </a:r>
          </a:p>
          <a:p>
            <a:endParaRPr lang="en-GB" dirty="0"/>
          </a:p>
          <a:p>
            <a:endParaRPr lang="en-GB" dirty="0"/>
          </a:p>
        </p:txBody>
      </p:sp>
    </p:spTree>
    <p:extLst>
      <p:ext uri="{BB962C8B-B14F-4D97-AF65-F5344CB8AC3E}">
        <p14:creationId xmlns:p14="http://schemas.microsoft.com/office/powerpoint/2010/main" val="9039294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F78EB-C6B4-49F7-8B9E-A7CE707C20D3}"/>
              </a:ext>
            </a:extLst>
          </p:cNvPr>
          <p:cNvSpPr>
            <a:spLocks noGrp="1"/>
          </p:cNvSpPr>
          <p:nvPr>
            <p:ph type="title"/>
          </p:nvPr>
        </p:nvSpPr>
        <p:spPr>
          <a:xfrm>
            <a:off x="838200" y="108070"/>
            <a:ext cx="10515600" cy="1325563"/>
          </a:xfrm>
        </p:spPr>
        <p:txBody>
          <a:bodyPr>
            <a:normAutofit/>
          </a:bodyPr>
          <a:lstStyle/>
          <a:p>
            <a:r>
              <a:rPr lang="en-GB" sz="4800" dirty="0"/>
              <a:t>          The Intersecting Storage Rings</a:t>
            </a:r>
          </a:p>
        </p:txBody>
      </p:sp>
      <p:pic>
        <p:nvPicPr>
          <p:cNvPr id="4" name="Picture 3">
            <a:extLst>
              <a:ext uri="{FF2B5EF4-FFF2-40B4-BE49-F238E27FC236}">
                <a16:creationId xmlns:a16="http://schemas.microsoft.com/office/drawing/2014/main" id="{60BD59E1-2380-44A7-B0F7-89C991BD5F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59252" y="1199170"/>
            <a:ext cx="3912587" cy="2377440"/>
          </a:xfrm>
          <a:prstGeom prst="rect">
            <a:avLst/>
          </a:prstGeom>
        </p:spPr>
      </p:pic>
      <p:pic>
        <p:nvPicPr>
          <p:cNvPr id="8" name="Picture 7">
            <a:extLst>
              <a:ext uri="{FF2B5EF4-FFF2-40B4-BE49-F238E27FC236}">
                <a16:creationId xmlns:a16="http://schemas.microsoft.com/office/drawing/2014/main" id="{A733C7C7-F3E3-4A63-A005-BA55F0CEDC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3626" y="3709374"/>
            <a:ext cx="2829560" cy="2829560"/>
          </a:xfrm>
          <a:prstGeom prst="rect">
            <a:avLst/>
          </a:prstGeom>
        </p:spPr>
      </p:pic>
      <p:sp>
        <p:nvSpPr>
          <p:cNvPr id="9" name="Rectangle 8">
            <a:extLst>
              <a:ext uri="{FF2B5EF4-FFF2-40B4-BE49-F238E27FC236}">
                <a16:creationId xmlns:a16="http://schemas.microsoft.com/office/drawing/2014/main" id="{0697E89F-2531-4DB0-BDF5-090446378FF4}"/>
              </a:ext>
            </a:extLst>
          </p:cNvPr>
          <p:cNvSpPr/>
          <p:nvPr/>
        </p:nvSpPr>
        <p:spPr>
          <a:xfrm>
            <a:off x="612220" y="1458288"/>
            <a:ext cx="6832599" cy="4524315"/>
          </a:xfrm>
          <a:prstGeom prst="rect">
            <a:avLst/>
          </a:prstGeom>
        </p:spPr>
        <p:txBody>
          <a:bodyPr wrap="square">
            <a:spAutoFit/>
          </a:bodyPr>
          <a:lstStyle/>
          <a:p>
            <a:r>
              <a:rPr lang="en-US" sz="2400" dirty="0"/>
              <a:t>At CERN the operation of the ISR (Intersecting Storage Rings), two intersecting proton synchrotron rings each with a circumference of 942 m, were to start in 1971. The CERN PS was to inject 26 GeV/c proton beams into the two rings that could accelerate up to 31.4 GeV/c implying a proton-proton </a:t>
            </a:r>
            <a:r>
              <a:rPr lang="en-US" sz="2400" dirty="0" err="1"/>
              <a:t>centre</a:t>
            </a:r>
            <a:r>
              <a:rPr lang="en-US" sz="2400" dirty="0"/>
              <a:t>-of mass energy of 63 GeV. This was a 5-fold increase with regard to the proton-proton collisions of the </a:t>
            </a:r>
            <a:r>
              <a:rPr lang="en-US" sz="2400" dirty="0" err="1"/>
              <a:t>Serpukov</a:t>
            </a:r>
            <a:r>
              <a:rPr lang="en-US" sz="2400" dirty="0"/>
              <a:t> fixed target measurement which could reach a center-of-mass energy of only 12GeV. Ugo realized at an early stage the opportunity to use ISR to challenge the idea of Asymptotia.</a:t>
            </a:r>
            <a:endParaRPr lang="en-GB" sz="2400" dirty="0"/>
          </a:p>
        </p:txBody>
      </p:sp>
      <p:sp>
        <p:nvSpPr>
          <p:cNvPr id="10" name="Date Placeholder 9">
            <a:extLst>
              <a:ext uri="{FF2B5EF4-FFF2-40B4-BE49-F238E27FC236}">
                <a16:creationId xmlns:a16="http://schemas.microsoft.com/office/drawing/2014/main" id="{97B7EDAD-A89A-4F07-90B3-93407C4839FD}"/>
              </a:ext>
            </a:extLst>
          </p:cNvPr>
          <p:cNvSpPr>
            <a:spLocks noGrp="1"/>
          </p:cNvSpPr>
          <p:nvPr>
            <p:ph type="dt" sz="half" idx="10"/>
          </p:nvPr>
        </p:nvSpPr>
        <p:spPr/>
        <p:txBody>
          <a:bodyPr/>
          <a:lstStyle/>
          <a:p>
            <a:r>
              <a:rPr lang="sv-SE"/>
              <a:t>04/04/2025</a:t>
            </a:r>
            <a:endParaRPr lang="en-GB"/>
          </a:p>
        </p:txBody>
      </p:sp>
      <p:sp>
        <p:nvSpPr>
          <p:cNvPr id="11" name="Footer Placeholder 10">
            <a:extLst>
              <a:ext uri="{FF2B5EF4-FFF2-40B4-BE49-F238E27FC236}">
                <a16:creationId xmlns:a16="http://schemas.microsoft.com/office/drawing/2014/main" id="{3DC64717-FA82-42A4-9981-3BA534B04A0D}"/>
              </a:ext>
            </a:extLst>
          </p:cNvPr>
          <p:cNvSpPr>
            <a:spLocks noGrp="1"/>
          </p:cNvSpPr>
          <p:nvPr>
            <p:ph type="ftr" sz="quarter" idx="11"/>
          </p:nvPr>
        </p:nvSpPr>
        <p:spPr>
          <a:xfrm>
            <a:off x="4038600" y="6139973"/>
            <a:ext cx="4114800" cy="1053307"/>
          </a:xfrm>
        </p:spPr>
        <p:txBody>
          <a:bodyPr/>
          <a:lstStyle/>
          <a:p>
            <a:r>
              <a:rPr lang="en-US" dirty="0"/>
              <a:t>Symposium to celebrate Ugo </a:t>
            </a:r>
            <a:r>
              <a:rPr lang="en-US" dirty="0" err="1"/>
              <a:t>Amaldi’s</a:t>
            </a:r>
            <a:r>
              <a:rPr lang="en-US" dirty="0"/>
              <a:t> 90th birthday                                     Tord Ekelöf   Uppsala University</a:t>
            </a:r>
            <a:endParaRPr lang="en-GB" dirty="0"/>
          </a:p>
        </p:txBody>
      </p:sp>
      <p:sp>
        <p:nvSpPr>
          <p:cNvPr id="12" name="Slide Number Placeholder 11">
            <a:extLst>
              <a:ext uri="{FF2B5EF4-FFF2-40B4-BE49-F238E27FC236}">
                <a16:creationId xmlns:a16="http://schemas.microsoft.com/office/drawing/2014/main" id="{42A68A81-20A9-442B-8C06-238D9C514714}"/>
              </a:ext>
            </a:extLst>
          </p:cNvPr>
          <p:cNvSpPr>
            <a:spLocks noGrp="1"/>
          </p:cNvSpPr>
          <p:nvPr>
            <p:ph type="sldNum" sz="quarter" idx="12"/>
          </p:nvPr>
        </p:nvSpPr>
        <p:spPr/>
        <p:txBody>
          <a:bodyPr/>
          <a:lstStyle/>
          <a:p>
            <a:fld id="{E0047D8A-91A0-4C7F-966E-E61C3BA97339}" type="slidenum">
              <a:rPr lang="en-GB" smtClean="0"/>
              <a:t>4</a:t>
            </a:fld>
            <a:endParaRPr lang="en-GB"/>
          </a:p>
        </p:txBody>
      </p:sp>
    </p:spTree>
    <p:extLst>
      <p:ext uri="{BB962C8B-B14F-4D97-AF65-F5344CB8AC3E}">
        <p14:creationId xmlns:p14="http://schemas.microsoft.com/office/powerpoint/2010/main" val="24669312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BFE13-30EF-46D2-806F-512836C843D3}"/>
              </a:ext>
            </a:extLst>
          </p:cNvPr>
          <p:cNvSpPr>
            <a:spLocks noGrp="1"/>
          </p:cNvSpPr>
          <p:nvPr>
            <p:ph type="title"/>
          </p:nvPr>
        </p:nvSpPr>
        <p:spPr>
          <a:xfrm>
            <a:off x="838200" y="61938"/>
            <a:ext cx="10515600" cy="1325563"/>
          </a:xfrm>
        </p:spPr>
        <p:txBody>
          <a:bodyPr/>
          <a:lstStyle/>
          <a:p>
            <a:r>
              <a:rPr lang="en-GB" dirty="0"/>
              <a:t>The CERN-Rome experiment at ISR</a:t>
            </a:r>
          </a:p>
        </p:txBody>
      </p:sp>
      <p:sp>
        <p:nvSpPr>
          <p:cNvPr id="3" name="Date Placeholder 2">
            <a:extLst>
              <a:ext uri="{FF2B5EF4-FFF2-40B4-BE49-F238E27FC236}">
                <a16:creationId xmlns:a16="http://schemas.microsoft.com/office/drawing/2014/main" id="{B11F839B-E39F-486D-B88F-A1E954480709}"/>
              </a:ext>
            </a:extLst>
          </p:cNvPr>
          <p:cNvSpPr>
            <a:spLocks noGrp="1"/>
          </p:cNvSpPr>
          <p:nvPr>
            <p:ph type="dt" sz="half" idx="10"/>
          </p:nvPr>
        </p:nvSpPr>
        <p:spPr/>
        <p:txBody>
          <a:bodyPr/>
          <a:lstStyle/>
          <a:p>
            <a:r>
              <a:rPr lang="sv-SE"/>
              <a:t>04/04/2025</a:t>
            </a:r>
            <a:endParaRPr lang="en-GB"/>
          </a:p>
        </p:txBody>
      </p:sp>
      <p:sp>
        <p:nvSpPr>
          <p:cNvPr id="4" name="Footer Placeholder 3">
            <a:extLst>
              <a:ext uri="{FF2B5EF4-FFF2-40B4-BE49-F238E27FC236}">
                <a16:creationId xmlns:a16="http://schemas.microsoft.com/office/drawing/2014/main" id="{FF3F6F14-0998-4546-AF61-9ADB15EC3C50}"/>
              </a:ext>
            </a:extLst>
          </p:cNvPr>
          <p:cNvSpPr>
            <a:spLocks noGrp="1"/>
          </p:cNvSpPr>
          <p:nvPr>
            <p:ph type="ftr" sz="quarter" idx="11"/>
          </p:nvPr>
        </p:nvSpPr>
        <p:spPr/>
        <p:txBody>
          <a:bodyPr/>
          <a:lstStyle/>
          <a:p>
            <a:r>
              <a:rPr lang="en-US"/>
              <a:t>Symposium to celebrate Ugo Amaldi’s 90th birthday                                     Tord Ekelöf   Uppsala University</a:t>
            </a:r>
            <a:endParaRPr lang="en-GB"/>
          </a:p>
        </p:txBody>
      </p:sp>
      <p:sp>
        <p:nvSpPr>
          <p:cNvPr id="5" name="Slide Number Placeholder 4">
            <a:extLst>
              <a:ext uri="{FF2B5EF4-FFF2-40B4-BE49-F238E27FC236}">
                <a16:creationId xmlns:a16="http://schemas.microsoft.com/office/drawing/2014/main" id="{AD272F5E-C4BC-4FCA-BBAD-54597FE46B0A}"/>
              </a:ext>
            </a:extLst>
          </p:cNvPr>
          <p:cNvSpPr>
            <a:spLocks noGrp="1"/>
          </p:cNvSpPr>
          <p:nvPr>
            <p:ph type="sldNum" sz="quarter" idx="12"/>
          </p:nvPr>
        </p:nvSpPr>
        <p:spPr/>
        <p:txBody>
          <a:bodyPr/>
          <a:lstStyle/>
          <a:p>
            <a:fld id="{E0047D8A-91A0-4C7F-966E-E61C3BA97339}" type="slidenum">
              <a:rPr lang="en-GB" smtClean="0"/>
              <a:t>5</a:t>
            </a:fld>
            <a:endParaRPr lang="en-GB"/>
          </a:p>
        </p:txBody>
      </p:sp>
      <p:sp>
        <p:nvSpPr>
          <p:cNvPr id="6" name="TextBox 5">
            <a:extLst>
              <a:ext uri="{FF2B5EF4-FFF2-40B4-BE49-F238E27FC236}">
                <a16:creationId xmlns:a16="http://schemas.microsoft.com/office/drawing/2014/main" id="{2EBAD0B3-11A6-46FC-BE65-177CF395F74F}"/>
              </a:ext>
            </a:extLst>
          </p:cNvPr>
          <p:cNvSpPr txBox="1"/>
          <p:nvPr/>
        </p:nvSpPr>
        <p:spPr>
          <a:xfrm>
            <a:off x="6482994" y="1354869"/>
            <a:ext cx="5478634" cy="3785652"/>
          </a:xfrm>
          <a:prstGeom prst="rect">
            <a:avLst/>
          </a:prstGeom>
          <a:noFill/>
        </p:spPr>
        <p:txBody>
          <a:bodyPr wrap="square" rtlCol="0">
            <a:spAutoFit/>
          </a:bodyPr>
          <a:lstStyle/>
          <a:p>
            <a:r>
              <a:rPr lang="en-GB" sz="2000" dirty="0"/>
              <a:t>The basic idea of with the Roman pots was to measure the elastic differential cross-section at very small values of the four-momentum transfer squared t where the strong scattering amplitude becomes comparable in magnitude to the electric scattering amplitude, which is around at t=-0.002 (GeV/c)</a:t>
            </a:r>
            <a:r>
              <a:rPr lang="en-GB" sz="2000" baseline="30000" dirty="0"/>
              <a:t>2</a:t>
            </a:r>
            <a:r>
              <a:rPr lang="en-GB" sz="2000" dirty="0"/>
              <a:t>. This allows to determine at the same time the phase  </a:t>
            </a:r>
            <a:r>
              <a:rPr lang="el-GR" sz="2000" dirty="0"/>
              <a:t>ρ</a:t>
            </a:r>
            <a:r>
              <a:rPr lang="en-GB" sz="2000" dirty="0"/>
              <a:t> of the strong elastic cross-section d</a:t>
            </a:r>
            <a:r>
              <a:rPr lang="el-GR" sz="2000" dirty="0"/>
              <a:t>σ</a:t>
            </a:r>
            <a:r>
              <a:rPr lang="sv-SE" sz="2000" dirty="0"/>
              <a:t>/dt</a:t>
            </a:r>
            <a:r>
              <a:rPr lang="en-GB" sz="2000" dirty="0"/>
              <a:t> and, by extrapolation, its value at t=0. From these two quantities the total cross-section </a:t>
            </a:r>
            <a:r>
              <a:rPr lang="el-GR" sz="2000" dirty="0"/>
              <a:t>σ</a:t>
            </a:r>
            <a:r>
              <a:rPr lang="sv-SE" sz="2000" baseline="-25000" dirty="0" err="1"/>
              <a:t>tot</a:t>
            </a:r>
            <a:r>
              <a:rPr lang="sv-SE" sz="2000" dirty="0"/>
              <a:t> </a:t>
            </a:r>
            <a:r>
              <a:rPr lang="sv-SE" sz="2000" dirty="0" err="1"/>
              <a:t>can</a:t>
            </a:r>
            <a:r>
              <a:rPr lang="sv-SE" sz="2000" dirty="0"/>
              <a:t> be </a:t>
            </a:r>
            <a:r>
              <a:rPr lang="sv-SE" sz="2000" dirty="0" err="1"/>
              <a:t>evaluated</a:t>
            </a:r>
            <a:r>
              <a:rPr lang="sv-SE" sz="2000" dirty="0"/>
              <a:t> </a:t>
            </a:r>
            <a:r>
              <a:rPr lang="sv-SE" sz="2000" dirty="0" err="1"/>
              <a:t>using</a:t>
            </a:r>
            <a:r>
              <a:rPr lang="sv-SE" sz="2000" dirty="0"/>
              <a:t> the </a:t>
            </a:r>
            <a:r>
              <a:rPr lang="sv-SE" sz="2000" dirty="0" err="1"/>
              <a:t>optical</a:t>
            </a:r>
            <a:r>
              <a:rPr lang="sv-SE" sz="2000" dirty="0"/>
              <a:t> </a:t>
            </a:r>
            <a:r>
              <a:rPr lang="sv-SE" sz="2000" dirty="0" err="1"/>
              <a:t>theorem</a:t>
            </a:r>
            <a:r>
              <a:rPr lang="sv-SE" sz="2000" dirty="0"/>
              <a:t>: </a:t>
            </a:r>
            <a:endParaRPr lang="en-GB" sz="2000" dirty="0"/>
          </a:p>
        </p:txBody>
      </p:sp>
      <p:pic>
        <p:nvPicPr>
          <p:cNvPr id="9" name="Picture 8">
            <a:extLst>
              <a:ext uri="{FF2B5EF4-FFF2-40B4-BE49-F238E27FC236}">
                <a16:creationId xmlns:a16="http://schemas.microsoft.com/office/drawing/2014/main" id="{B839486B-E103-404A-9E15-C46DF36DC11B}"/>
              </a:ext>
            </a:extLst>
          </p:cNvPr>
          <p:cNvPicPr>
            <a:picLocks noChangeAspect="1"/>
          </p:cNvPicPr>
          <p:nvPr/>
        </p:nvPicPr>
        <p:blipFill>
          <a:blip r:embed="rId2"/>
          <a:stretch>
            <a:fillRect/>
          </a:stretch>
        </p:blipFill>
        <p:spPr>
          <a:xfrm>
            <a:off x="7389327" y="5237494"/>
            <a:ext cx="2719505" cy="869950"/>
          </a:xfrm>
          <a:prstGeom prst="rect">
            <a:avLst/>
          </a:prstGeom>
        </p:spPr>
      </p:pic>
      <p:pic>
        <p:nvPicPr>
          <p:cNvPr id="11" name="Picture 10">
            <a:extLst>
              <a:ext uri="{FF2B5EF4-FFF2-40B4-BE49-F238E27FC236}">
                <a16:creationId xmlns:a16="http://schemas.microsoft.com/office/drawing/2014/main" id="{6536D664-EE5C-4EE6-BEDB-8EFA42D59BBA}"/>
              </a:ext>
            </a:extLst>
          </p:cNvPr>
          <p:cNvPicPr>
            <a:picLocks noChangeAspect="1"/>
          </p:cNvPicPr>
          <p:nvPr/>
        </p:nvPicPr>
        <p:blipFill>
          <a:blip r:embed="rId3"/>
          <a:stretch>
            <a:fillRect/>
          </a:stretch>
        </p:blipFill>
        <p:spPr>
          <a:xfrm>
            <a:off x="827183" y="1387501"/>
            <a:ext cx="4971454" cy="4891909"/>
          </a:xfrm>
          <a:prstGeom prst="rect">
            <a:avLst/>
          </a:prstGeom>
        </p:spPr>
      </p:pic>
      <p:sp>
        <p:nvSpPr>
          <p:cNvPr id="12" name="TextBox 11">
            <a:extLst>
              <a:ext uri="{FF2B5EF4-FFF2-40B4-BE49-F238E27FC236}">
                <a16:creationId xmlns:a16="http://schemas.microsoft.com/office/drawing/2014/main" id="{1A2CDD9B-E4B2-4289-BAB6-9A1247FBC6AE}"/>
              </a:ext>
            </a:extLst>
          </p:cNvPr>
          <p:cNvSpPr txBox="1"/>
          <p:nvPr/>
        </p:nvSpPr>
        <p:spPr>
          <a:xfrm>
            <a:off x="5599417" y="1839074"/>
            <a:ext cx="383952" cy="667283"/>
          </a:xfrm>
          <a:prstGeom prst="rect">
            <a:avLst/>
          </a:prstGeom>
          <a:solidFill>
            <a:schemeClr val="bg1"/>
          </a:solidFill>
        </p:spPr>
        <p:txBody>
          <a:bodyPr wrap="square" rtlCol="0">
            <a:spAutoFit/>
          </a:bodyPr>
          <a:lstStyle/>
          <a:p>
            <a:endParaRPr lang="en-GB" dirty="0"/>
          </a:p>
        </p:txBody>
      </p:sp>
    </p:spTree>
    <p:extLst>
      <p:ext uri="{BB962C8B-B14F-4D97-AF65-F5344CB8AC3E}">
        <p14:creationId xmlns:p14="http://schemas.microsoft.com/office/powerpoint/2010/main" val="347321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3525F-2D19-449D-A9E0-179AB36CBA51}"/>
              </a:ext>
            </a:extLst>
          </p:cNvPr>
          <p:cNvSpPr>
            <a:spLocks noGrp="1"/>
          </p:cNvSpPr>
          <p:nvPr>
            <p:ph type="title"/>
          </p:nvPr>
        </p:nvSpPr>
        <p:spPr/>
        <p:txBody>
          <a:bodyPr/>
          <a:lstStyle/>
          <a:p>
            <a:r>
              <a:rPr lang="en-GB" dirty="0"/>
              <a:t>How to measure very close to the circulating ISR beams</a:t>
            </a:r>
          </a:p>
        </p:txBody>
      </p:sp>
      <p:sp>
        <p:nvSpPr>
          <p:cNvPr id="3" name="Date Placeholder 2">
            <a:extLst>
              <a:ext uri="{FF2B5EF4-FFF2-40B4-BE49-F238E27FC236}">
                <a16:creationId xmlns:a16="http://schemas.microsoft.com/office/drawing/2014/main" id="{C3BC9829-6217-4D2C-A595-24ADD46A2C88}"/>
              </a:ext>
            </a:extLst>
          </p:cNvPr>
          <p:cNvSpPr>
            <a:spLocks noGrp="1"/>
          </p:cNvSpPr>
          <p:nvPr>
            <p:ph type="dt" sz="half" idx="10"/>
          </p:nvPr>
        </p:nvSpPr>
        <p:spPr/>
        <p:txBody>
          <a:bodyPr/>
          <a:lstStyle/>
          <a:p>
            <a:r>
              <a:rPr lang="sv-SE"/>
              <a:t>04/04/2025</a:t>
            </a:r>
            <a:endParaRPr lang="en-GB"/>
          </a:p>
        </p:txBody>
      </p:sp>
      <p:sp>
        <p:nvSpPr>
          <p:cNvPr id="4" name="Footer Placeholder 3">
            <a:extLst>
              <a:ext uri="{FF2B5EF4-FFF2-40B4-BE49-F238E27FC236}">
                <a16:creationId xmlns:a16="http://schemas.microsoft.com/office/drawing/2014/main" id="{3C8173BD-E970-4FD5-BA98-D772ABBD4DFE}"/>
              </a:ext>
            </a:extLst>
          </p:cNvPr>
          <p:cNvSpPr>
            <a:spLocks noGrp="1"/>
          </p:cNvSpPr>
          <p:nvPr>
            <p:ph type="ftr" sz="quarter" idx="11"/>
          </p:nvPr>
        </p:nvSpPr>
        <p:spPr/>
        <p:txBody>
          <a:bodyPr/>
          <a:lstStyle/>
          <a:p>
            <a:r>
              <a:rPr lang="en-US"/>
              <a:t>Symposium to celebrate Ugo Amaldi’s 90th birthday                                     Tord Ekelöf   Uppsala University</a:t>
            </a:r>
            <a:endParaRPr lang="en-GB"/>
          </a:p>
        </p:txBody>
      </p:sp>
      <p:sp>
        <p:nvSpPr>
          <p:cNvPr id="5" name="Slide Number Placeholder 4">
            <a:extLst>
              <a:ext uri="{FF2B5EF4-FFF2-40B4-BE49-F238E27FC236}">
                <a16:creationId xmlns:a16="http://schemas.microsoft.com/office/drawing/2014/main" id="{9795E70D-F438-4126-B36C-1E24510E50C2}"/>
              </a:ext>
            </a:extLst>
          </p:cNvPr>
          <p:cNvSpPr>
            <a:spLocks noGrp="1"/>
          </p:cNvSpPr>
          <p:nvPr>
            <p:ph type="sldNum" sz="quarter" idx="12"/>
          </p:nvPr>
        </p:nvSpPr>
        <p:spPr/>
        <p:txBody>
          <a:bodyPr/>
          <a:lstStyle/>
          <a:p>
            <a:fld id="{E0047D8A-91A0-4C7F-966E-E61C3BA97339}" type="slidenum">
              <a:rPr lang="en-GB" smtClean="0"/>
              <a:t>6</a:t>
            </a:fld>
            <a:endParaRPr lang="en-GB"/>
          </a:p>
        </p:txBody>
      </p:sp>
      <p:pic>
        <p:nvPicPr>
          <p:cNvPr id="6" name="Picture 5">
            <a:extLst>
              <a:ext uri="{FF2B5EF4-FFF2-40B4-BE49-F238E27FC236}">
                <a16:creationId xmlns:a16="http://schemas.microsoft.com/office/drawing/2014/main" id="{ABDFBDFB-92FE-471E-80D5-B32A6261A546}"/>
              </a:ext>
            </a:extLst>
          </p:cNvPr>
          <p:cNvPicPr>
            <a:picLocks noChangeAspect="1"/>
          </p:cNvPicPr>
          <p:nvPr/>
        </p:nvPicPr>
        <p:blipFill>
          <a:blip r:embed="rId2"/>
          <a:stretch>
            <a:fillRect/>
          </a:stretch>
        </p:blipFill>
        <p:spPr>
          <a:xfrm>
            <a:off x="1022837" y="1791641"/>
            <a:ext cx="8816234" cy="2958467"/>
          </a:xfrm>
          <a:prstGeom prst="rect">
            <a:avLst/>
          </a:prstGeom>
        </p:spPr>
      </p:pic>
      <p:pic>
        <p:nvPicPr>
          <p:cNvPr id="7" name="Picture 6">
            <a:extLst>
              <a:ext uri="{FF2B5EF4-FFF2-40B4-BE49-F238E27FC236}">
                <a16:creationId xmlns:a16="http://schemas.microsoft.com/office/drawing/2014/main" id="{F883CBFF-3AFB-42F1-B2F4-97D1A020E8E5}"/>
              </a:ext>
            </a:extLst>
          </p:cNvPr>
          <p:cNvPicPr>
            <a:picLocks noChangeAspect="1"/>
          </p:cNvPicPr>
          <p:nvPr/>
        </p:nvPicPr>
        <p:blipFill>
          <a:blip r:embed="rId3"/>
          <a:stretch>
            <a:fillRect/>
          </a:stretch>
        </p:blipFill>
        <p:spPr>
          <a:xfrm>
            <a:off x="9575865" y="2343016"/>
            <a:ext cx="1211857" cy="1413366"/>
          </a:xfrm>
          <a:prstGeom prst="rect">
            <a:avLst/>
          </a:prstGeom>
        </p:spPr>
      </p:pic>
      <p:sp>
        <p:nvSpPr>
          <p:cNvPr id="8" name="TextBox 7">
            <a:extLst>
              <a:ext uri="{FF2B5EF4-FFF2-40B4-BE49-F238E27FC236}">
                <a16:creationId xmlns:a16="http://schemas.microsoft.com/office/drawing/2014/main" id="{995A0C0B-161D-47A4-B56D-996D78D87130}"/>
              </a:ext>
            </a:extLst>
          </p:cNvPr>
          <p:cNvSpPr txBox="1"/>
          <p:nvPr/>
        </p:nvSpPr>
        <p:spPr>
          <a:xfrm>
            <a:off x="853635" y="4851061"/>
            <a:ext cx="10783145" cy="1754326"/>
          </a:xfrm>
          <a:prstGeom prst="rect">
            <a:avLst/>
          </a:prstGeom>
          <a:noFill/>
        </p:spPr>
        <p:txBody>
          <a:bodyPr wrap="none" rtlCol="0">
            <a:spAutoFit/>
          </a:bodyPr>
          <a:lstStyle/>
          <a:p>
            <a:r>
              <a:rPr lang="en-GB" dirty="0"/>
              <a:t>With the aid of vacuum insertions, the  Roman Pots, it would be possible to measure very small scattering angles </a:t>
            </a:r>
          </a:p>
          <a:p>
            <a:r>
              <a:rPr lang="en-GB" dirty="0"/>
              <a:t>by approaching on either sides of the ISR collision region </a:t>
            </a:r>
            <a:r>
              <a:rPr lang="en-GB" dirty="0" err="1"/>
              <a:t>hodoscopes</a:t>
            </a:r>
            <a:r>
              <a:rPr lang="en-GB" dirty="0"/>
              <a:t> made of very thin scintillation counters </a:t>
            </a:r>
          </a:p>
          <a:p>
            <a:r>
              <a:rPr lang="en-GB" dirty="0"/>
              <a:t>just </a:t>
            </a:r>
            <a:r>
              <a:rPr lang="en-GB" dirty="0" err="1"/>
              <a:t>millimeters</a:t>
            </a:r>
            <a:r>
              <a:rPr lang="en-GB" dirty="0"/>
              <a:t> from the circulating beams and measure elastically scattered protons in coincidence in the </a:t>
            </a:r>
          </a:p>
          <a:p>
            <a:r>
              <a:rPr lang="en-GB" dirty="0"/>
              <a:t>two arms of ISR. The insertions got the name Roman Pots because they were designed by a French </a:t>
            </a:r>
          </a:p>
          <a:p>
            <a:r>
              <a:rPr lang="en-GB" dirty="0"/>
              <a:t>engineer working in Rome.</a:t>
            </a:r>
          </a:p>
          <a:p>
            <a:r>
              <a:rPr lang="en-GB" dirty="0"/>
              <a:t> </a:t>
            </a:r>
          </a:p>
        </p:txBody>
      </p:sp>
    </p:spTree>
    <p:extLst>
      <p:ext uri="{BB962C8B-B14F-4D97-AF65-F5344CB8AC3E}">
        <p14:creationId xmlns:p14="http://schemas.microsoft.com/office/powerpoint/2010/main" val="582719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34D33-0A79-4D12-A23A-0670394747EE}"/>
              </a:ext>
            </a:extLst>
          </p:cNvPr>
          <p:cNvSpPr>
            <a:spLocks noGrp="1"/>
          </p:cNvSpPr>
          <p:nvPr>
            <p:ph type="title"/>
          </p:nvPr>
        </p:nvSpPr>
        <p:spPr>
          <a:xfrm>
            <a:off x="1071977" y="228056"/>
            <a:ext cx="10515600" cy="1529436"/>
          </a:xfrm>
        </p:spPr>
        <p:txBody>
          <a:bodyPr>
            <a:normAutofit fontScale="90000"/>
          </a:bodyPr>
          <a:lstStyle/>
          <a:p>
            <a:r>
              <a:rPr lang="en-GB" dirty="0"/>
              <a:t>With this method the CERN-Rome discovered in 1972 - 1973, together with the Pisa-Stony Brook </a:t>
            </a:r>
            <a:r>
              <a:rPr lang="en-GB" dirty="0" err="1"/>
              <a:t>group,the</a:t>
            </a:r>
            <a:r>
              <a:rPr lang="en-GB" dirty="0"/>
              <a:t> rise of the total pp cross-section</a:t>
            </a:r>
          </a:p>
        </p:txBody>
      </p:sp>
      <p:sp>
        <p:nvSpPr>
          <p:cNvPr id="3" name="Date Placeholder 2">
            <a:extLst>
              <a:ext uri="{FF2B5EF4-FFF2-40B4-BE49-F238E27FC236}">
                <a16:creationId xmlns:a16="http://schemas.microsoft.com/office/drawing/2014/main" id="{C4230DB5-4958-43E2-989E-7C340598B53F}"/>
              </a:ext>
            </a:extLst>
          </p:cNvPr>
          <p:cNvSpPr>
            <a:spLocks noGrp="1"/>
          </p:cNvSpPr>
          <p:nvPr>
            <p:ph type="dt" sz="half" idx="10"/>
          </p:nvPr>
        </p:nvSpPr>
        <p:spPr/>
        <p:txBody>
          <a:bodyPr/>
          <a:lstStyle/>
          <a:p>
            <a:r>
              <a:rPr lang="sv-SE"/>
              <a:t>04/04/2025</a:t>
            </a:r>
            <a:endParaRPr lang="en-GB"/>
          </a:p>
        </p:txBody>
      </p:sp>
      <p:sp>
        <p:nvSpPr>
          <p:cNvPr id="4" name="Footer Placeholder 3">
            <a:extLst>
              <a:ext uri="{FF2B5EF4-FFF2-40B4-BE49-F238E27FC236}">
                <a16:creationId xmlns:a16="http://schemas.microsoft.com/office/drawing/2014/main" id="{13C5738E-F7B9-4160-B139-6C33188139F8}"/>
              </a:ext>
            </a:extLst>
          </p:cNvPr>
          <p:cNvSpPr>
            <a:spLocks noGrp="1"/>
          </p:cNvSpPr>
          <p:nvPr>
            <p:ph type="ftr" sz="quarter" idx="11"/>
          </p:nvPr>
        </p:nvSpPr>
        <p:spPr/>
        <p:txBody>
          <a:bodyPr/>
          <a:lstStyle/>
          <a:p>
            <a:r>
              <a:rPr lang="en-US"/>
              <a:t>Symposium to celebrate Ugo Amaldi’s 90th birthday                                     Tord Ekelöf   Uppsala University</a:t>
            </a:r>
            <a:endParaRPr lang="en-GB"/>
          </a:p>
        </p:txBody>
      </p:sp>
      <p:sp>
        <p:nvSpPr>
          <p:cNvPr id="5" name="Slide Number Placeholder 4">
            <a:extLst>
              <a:ext uri="{FF2B5EF4-FFF2-40B4-BE49-F238E27FC236}">
                <a16:creationId xmlns:a16="http://schemas.microsoft.com/office/drawing/2014/main" id="{5DEA58AD-207C-42CE-9EA1-19D241396B75}"/>
              </a:ext>
            </a:extLst>
          </p:cNvPr>
          <p:cNvSpPr>
            <a:spLocks noGrp="1"/>
          </p:cNvSpPr>
          <p:nvPr>
            <p:ph type="sldNum" sz="quarter" idx="12"/>
          </p:nvPr>
        </p:nvSpPr>
        <p:spPr/>
        <p:txBody>
          <a:bodyPr/>
          <a:lstStyle/>
          <a:p>
            <a:fld id="{E0047D8A-91A0-4C7F-966E-E61C3BA97339}" type="slidenum">
              <a:rPr lang="en-GB" smtClean="0"/>
              <a:t>7</a:t>
            </a:fld>
            <a:endParaRPr lang="en-GB"/>
          </a:p>
        </p:txBody>
      </p:sp>
      <p:pic>
        <p:nvPicPr>
          <p:cNvPr id="6" name="Picture 5">
            <a:extLst>
              <a:ext uri="{FF2B5EF4-FFF2-40B4-BE49-F238E27FC236}">
                <a16:creationId xmlns:a16="http://schemas.microsoft.com/office/drawing/2014/main" id="{28400113-A1A8-460E-8F2A-F49B1FB61CE2}"/>
              </a:ext>
            </a:extLst>
          </p:cNvPr>
          <p:cNvPicPr>
            <a:picLocks noChangeAspect="1"/>
          </p:cNvPicPr>
          <p:nvPr/>
        </p:nvPicPr>
        <p:blipFill rotWithShape="1">
          <a:blip r:embed="rId2"/>
          <a:srcRect l="39438"/>
          <a:stretch/>
        </p:blipFill>
        <p:spPr>
          <a:xfrm>
            <a:off x="3652893" y="2047832"/>
            <a:ext cx="3580114" cy="2419721"/>
          </a:xfrm>
          <a:prstGeom prst="rect">
            <a:avLst/>
          </a:prstGeom>
        </p:spPr>
      </p:pic>
      <p:pic>
        <p:nvPicPr>
          <p:cNvPr id="7" name="Picture 6">
            <a:extLst>
              <a:ext uri="{FF2B5EF4-FFF2-40B4-BE49-F238E27FC236}">
                <a16:creationId xmlns:a16="http://schemas.microsoft.com/office/drawing/2014/main" id="{29EC34A1-8985-40BD-804B-CFBD77F247B3}"/>
              </a:ext>
            </a:extLst>
          </p:cNvPr>
          <p:cNvPicPr>
            <a:picLocks noChangeAspect="1"/>
          </p:cNvPicPr>
          <p:nvPr/>
        </p:nvPicPr>
        <p:blipFill rotWithShape="1">
          <a:blip r:embed="rId3"/>
          <a:srcRect r="31389"/>
          <a:stretch/>
        </p:blipFill>
        <p:spPr>
          <a:xfrm>
            <a:off x="7674796" y="1692416"/>
            <a:ext cx="3999159" cy="2883521"/>
          </a:xfrm>
          <a:prstGeom prst="rect">
            <a:avLst/>
          </a:prstGeom>
        </p:spPr>
      </p:pic>
      <p:sp>
        <p:nvSpPr>
          <p:cNvPr id="8" name="TextBox 7">
            <a:extLst>
              <a:ext uri="{FF2B5EF4-FFF2-40B4-BE49-F238E27FC236}">
                <a16:creationId xmlns:a16="http://schemas.microsoft.com/office/drawing/2014/main" id="{1B798330-B54B-481F-AC63-B40DE46532BD}"/>
              </a:ext>
            </a:extLst>
          </p:cNvPr>
          <p:cNvSpPr txBox="1"/>
          <p:nvPr/>
        </p:nvSpPr>
        <p:spPr>
          <a:xfrm>
            <a:off x="1116418" y="4727479"/>
            <a:ext cx="9034012" cy="1477328"/>
          </a:xfrm>
          <a:prstGeom prst="rect">
            <a:avLst/>
          </a:prstGeom>
          <a:noFill/>
        </p:spPr>
        <p:txBody>
          <a:bodyPr wrap="none" rtlCol="0">
            <a:spAutoFit/>
          </a:bodyPr>
          <a:lstStyle/>
          <a:p>
            <a:r>
              <a:rPr lang="en-US" dirty="0"/>
              <a:t>U. Amaldi </a:t>
            </a:r>
            <a:r>
              <a:rPr lang="en-US" i="1" dirty="0"/>
              <a:t>et al. </a:t>
            </a:r>
            <a:r>
              <a:rPr lang="en-US" dirty="0"/>
              <a:t>(CERN–Rome Collaboration), The energy dependence of the proton-proton</a:t>
            </a:r>
          </a:p>
          <a:p>
            <a:r>
              <a:rPr lang="en-US" dirty="0"/>
              <a:t>total </a:t>
            </a:r>
            <a:r>
              <a:rPr lang="en-US" dirty="0" err="1"/>
              <a:t>cros</a:t>
            </a:r>
            <a:r>
              <a:rPr lang="en-US" dirty="0"/>
              <a:t>-section for center-of-mass energies between 23 and 53 GeV, Phys. Lett. </a:t>
            </a:r>
            <a:r>
              <a:rPr lang="en-US" b="1" dirty="0"/>
              <a:t>B44</a:t>
            </a:r>
            <a:r>
              <a:rPr lang="en-US" dirty="0"/>
              <a:t>, 112–</a:t>
            </a:r>
          </a:p>
          <a:p>
            <a:r>
              <a:rPr lang="en-GB" dirty="0"/>
              <a:t>118, (1973).</a:t>
            </a:r>
            <a:r>
              <a:rPr lang="en-US" dirty="0"/>
              <a:t> </a:t>
            </a:r>
          </a:p>
          <a:p>
            <a:r>
              <a:rPr lang="en-US" dirty="0"/>
              <a:t>R. </a:t>
            </a:r>
            <a:r>
              <a:rPr lang="en-US" dirty="0" err="1"/>
              <a:t>Amendolia</a:t>
            </a:r>
            <a:r>
              <a:rPr lang="en-US" dirty="0"/>
              <a:t> </a:t>
            </a:r>
            <a:r>
              <a:rPr lang="en-US" i="1" dirty="0"/>
              <a:t>et al. </a:t>
            </a:r>
            <a:r>
              <a:rPr lang="en-US" dirty="0"/>
              <a:t>(Pisa–Stony Brook Collaboration), Measurements of the total </a:t>
            </a:r>
            <a:r>
              <a:rPr lang="en-US" dirty="0" err="1"/>
              <a:t>protonproton</a:t>
            </a:r>
            <a:endParaRPr lang="en-US" dirty="0"/>
          </a:p>
          <a:p>
            <a:r>
              <a:rPr lang="en-US" dirty="0"/>
              <a:t>cross-section at the ISR, </a:t>
            </a:r>
            <a:r>
              <a:rPr lang="en-US" i="1" dirty="0"/>
              <a:t>Phys. Lett. </a:t>
            </a:r>
            <a:r>
              <a:rPr lang="en-US" b="1" dirty="0"/>
              <a:t>B44</a:t>
            </a:r>
            <a:r>
              <a:rPr lang="en-US" dirty="0"/>
              <a:t>, 119–124, (1973).</a:t>
            </a:r>
            <a:endParaRPr lang="en-GB" dirty="0"/>
          </a:p>
        </p:txBody>
      </p:sp>
      <p:pic>
        <p:nvPicPr>
          <p:cNvPr id="9" name="Picture 8">
            <a:extLst>
              <a:ext uri="{FF2B5EF4-FFF2-40B4-BE49-F238E27FC236}">
                <a16:creationId xmlns:a16="http://schemas.microsoft.com/office/drawing/2014/main" id="{96EC805F-79C8-4C4D-AA1F-226A9CDF59E2}"/>
              </a:ext>
            </a:extLst>
          </p:cNvPr>
          <p:cNvPicPr>
            <a:picLocks noChangeAspect="1"/>
          </p:cNvPicPr>
          <p:nvPr/>
        </p:nvPicPr>
        <p:blipFill>
          <a:blip r:embed="rId4"/>
          <a:stretch>
            <a:fillRect/>
          </a:stretch>
        </p:blipFill>
        <p:spPr>
          <a:xfrm>
            <a:off x="422120" y="2047833"/>
            <a:ext cx="2670401" cy="2389306"/>
          </a:xfrm>
          <a:prstGeom prst="rect">
            <a:avLst/>
          </a:prstGeom>
        </p:spPr>
      </p:pic>
    </p:spTree>
    <p:extLst>
      <p:ext uri="{BB962C8B-B14F-4D97-AF65-F5344CB8AC3E}">
        <p14:creationId xmlns:p14="http://schemas.microsoft.com/office/powerpoint/2010/main" val="16212093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079A6-29E0-46AC-8442-28448AD58699}"/>
              </a:ext>
            </a:extLst>
          </p:cNvPr>
          <p:cNvSpPr>
            <a:spLocks noGrp="1"/>
          </p:cNvSpPr>
          <p:nvPr>
            <p:ph type="title"/>
          </p:nvPr>
        </p:nvSpPr>
        <p:spPr/>
        <p:txBody>
          <a:bodyPr/>
          <a:lstStyle/>
          <a:p>
            <a:r>
              <a:rPr lang="en-GB" dirty="0"/>
              <a:t>The use of dispersion relations to extrapolate the total cross-section to higher energies</a:t>
            </a:r>
          </a:p>
        </p:txBody>
      </p:sp>
      <p:pic>
        <p:nvPicPr>
          <p:cNvPr id="4" name="Picture 3">
            <a:extLst>
              <a:ext uri="{FF2B5EF4-FFF2-40B4-BE49-F238E27FC236}">
                <a16:creationId xmlns:a16="http://schemas.microsoft.com/office/drawing/2014/main" id="{49299ABB-1187-4768-8817-F1F1E9A649F2}"/>
              </a:ext>
            </a:extLst>
          </p:cNvPr>
          <p:cNvPicPr>
            <a:picLocks noChangeAspect="1"/>
          </p:cNvPicPr>
          <p:nvPr/>
        </p:nvPicPr>
        <p:blipFill>
          <a:blip r:embed="rId2"/>
          <a:stretch>
            <a:fillRect/>
          </a:stretch>
        </p:blipFill>
        <p:spPr>
          <a:xfrm>
            <a:off x="2422452" y="1797152"/>
            <a:ext cx="6920023" cy="4452733"/>
          </a:xfrm>
          <a:prstGeom prst="rect">
            <a:avLst/>
          </a:prstGeom>
        </p:spPr>
      </p:pic>
      <p:sp>
        <p:nvSpPr>
          <p:cNvPr id="3" name="Date Placeholder 2">
            <a:extLst>
              <a:ext uri="{FF2B5EF4-FFF2-40B4-BE49-F238E27FC236}">
                <a16:creationId xmlns:a16="http://schemas.microsoft.com/office/drawing/2014/main" id="{C8CE1FE1-0186-43D9-A0F7-4F3D04389B7A}"/>
              </a:ext>
            </a:extLst>
          </p:cNvPr>
          <p:cNvSpPr>
            <a:spLocks noGrp="1"/>
          </p:cNvSpPr>
          <p:nvPr>
            <p:ph type="dt" sz="half" idx="10"/>
          </p:nvPr>
        </p:nvSpPr>
        <p:spPr/>
        <p:txBody>
          <a:bodyPr/>
          <a:lstStyle/>
          <a:p>
            <a:r>
              <a:rPr lang="sv-SE"/>
              <a:t>04/04/2025</a:t>
            </a:r>
            <a:endParaRPr lang="en-GB"/>
          </a:p>
        </p:txBody>
      </p:sp>
      <p:sp>
        <p:nvSpPr>
          <p:cNvPr id="5" name="Footer Placeholder 4">
            <a:extLst>
              <a:ext uri="{FF2B5EF4-FFF2-40B4-BE49-F238E27FC236}">
                <a16:creationId xmlns:a16="http://schemas.microsoft.com/office/drawing/2014/main" id="{131DC8C7-121D-4F4F-A5B5-9117926BC7AC}"/>
              </a:ext>
            </a:extLst>
          </p:cNvPr>
          <p:cNvSpPr>
            <a:spLocks noGrp="1"/>
          </p:cNvSpPr>
          <p:nvPr>
            <p:ph type="ftr" sz="quarter" idx="11"/>
          </p:nvPr>
        </p:nvSpPr>
        <p:spPr/>
        <p:txBody>
          <a:bodyPr/>
          <a:lstStyle/>
          <a:p>
            <a:r>
              <a:rPr lang="en-US"/>
              <a:t>Symposium to celebrate Ugo Amaldi’s 90th birthday                                     Tord Ekelöf   Uppsala University</a:t>
            </a:r>
            <a:endParaRPr lang="en-GB"/>
          </a:p>
        </p:txBody>
      </p:sp>
      <p:sp>
        <p:nvSpPr>
          <p:cNvPr id="6" name="Slide Number Placeholder 5">
            <a:extLst>
              <a:ext uri="{FF2B5EF4-FFF2-40B4-BE49-F238E27FC236}">
                <a16:creationId xmlns:a16="http://schemas.microsoft.com/office/drawing/2014/main" id="{EFA66BD6-0F4C-490C-8EB2-5269384DFFE3}"/>
              </a:ext>
            </a:extLst>
          </p:cNvPr>
          <p:cNvSpPr>
            <a:spLocks noGrp="1"/>
          </p:cNvSpPr>
          <p:nvPr>
            <p:ph type="sldNum" sz="quarter" idx="12"/>
          </p:nvPr>
        </p:nvSpPr>
        <p:spPr/>
        <p:txBody>
          <a:bodyPr/>
          <a:lstStyle/>
          <a:p>
            <a:fld id="{E0047D8A-91A0-4C7F-966E-E61C3BA97339}" type="slidenum">
              <a:rPr lang="en-GB" smtClean="0"/>
              <a:t>8</a:t>
            </a:fld>
            <a:endParaRPr lang="en-GB"/>
          </a:p>
        </p:txBody>
      </p:sp>
    </p:spTree>
    <p:extLst>
      <p:ext uri="{BB962C8B-B14F-4D97-AF65-F5344CB8AC3E}">
        <p14:creationId xmlns:p14="http://schemas.microsoft.com/office/powerpoint/2010/main" val="8442834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85585-6064-4593-8B09-6683D46504F2}"/>
              </a:ext>
            </a:extLst>
          </p:cNvPr>
          <p:cNvSpPr>
            <a:spLocks noGrp="1"/>
          </p:cNvSpPr>
          <p:nvPr>
            <p:ph type="title"/>
          </p:nvPr>
        </p:nvSpPr>
        <p:spPr>
          <a:xfrm>
            <a:off x="1040218" y="846999"/>
            <a:ext cx="10515600" cy="1325563"/>
          </a:xfrm>
        </p:spPr>
        <p:txBody>
          <a:bodyPr>
            <a:normAutofit fontScale="90000"/>
          </a:bodyPr>
          <a:lstStyle/>
          <a:p>
            <a:r>
              <a:rPr lang="en-GB" dirty="0"/>
              <a:t>The method of measuring the total cross-section with Roman pots is currently used in the ATLAS experiment at the LHC</a:t>
            </a:r>
          </a:p>
        </p:txBody>
      </p:sp>
      <p:pic>
        <p:nvPicPr>
          <p:cNvPr id="3" name="Picture 2">
            <a:extLst>
              <a:ext uri="{FF2B5EF4-FFF2-40B4-BE49-F238E27FC236}">
                <a16:creationId xmlns:a16="http://schemas.microsoft.com/office/drawing/2014/main" id="{FBEE039F-7793-4CE8-8AA5-17E87C00C8AE}"/>
              </a:ext>
            </a:extLst>
          </p:cNvPr>
          <p:cNvPicPr>
            <a:picLocks noChangeAspect="1"/>
          </p:cNvPicPr>
          <p:nvPr/>
        </p:nvPicPr>
        <p:blipFill>
          <a:blip r:embed="rId2"/>
          <a:stretch>
            <a:fillRect/>
          </a:stretch>
        </p:blipFill>
        <p:spPr>
          <a:xfrm>
            <a:off x="555661" y="2527459"/>
            <a:ext cx="6051477" cy="2992119"/>
          </a:xfrm>
          <a:prstGeom prst="rect">
            <a:avLst/>
          </a:prstGeom>
        </p:spPr>
      </p:pic>
      <p:sp>
        <p:nvSpPr>
          <p:cNvPr id="5" name="Date Placeholder 4">
            <a:extLst>
              <a:ext uri="{FF2B5EF4-FFF2-40B4-BE49-F238E27FC236}">
                <a16:creationId xmlns:a16="http://schemas.microsoft.com/office/drawing/2014/main" id="{CE60B696-AF4C-4937-992F-D87E8F51545D}"/>
              </a:ext>
            </a:extLst>
          </p:cNvPr>
          <p:cNvSpPr>
            <a:spLocks noGrp="1"/>
          </p:cNvSpPr>
          <p:nvPr>
            <p:ph type="dt" sz="half" idx="10"/>
          </p:nvPr>
        </p:nvSpPr>
        <p:spPr/>
        <p:txBody>
          <a:bodyPr/>
          <a:lstStyle/>
          <a:p>
            <a:r>
              <a:rPr lang="sv-SE"/>
              <a:t>04/04/2025</a:t>
            </a:r>
            <a:endParaRPr lang="en-GB"/>
          </a:p>
        </p:txBody>
      </p:sp>
      <p:sp>
        <p:nvSpPr>
          <p:cNvPr id="6" name="Footer Placeholder 5">
            <a:extLst>
              <a:ext uri="{FF2B5EF4-FFF2-40B4-BE49-F238E27FC236}">
                <a16:creationId xmlns:a16="http://schemas.microsoft.com/office/drawing/2014/main" id="{B541B2B0-5A62-4A4A-BC2C-204DA09B0A15}"/>
              </a:ext>
            </a:extLst>
          </p:cNvPr>
          <p:cNvSpPr>
            <a:spLocks noGrp="1"/>
          </p:cNvSpPr>
          <p:nvPr>
            <p:ph type="ftr" sz="quarter" idx="11"/>
          </p:nvPr>
        </p:nvSpPr>
        <p:spPr/>
        <p:txBody>
          <a:bodyPr/>
          <a:lstStyle/>
          <a:p>
            <a:r>
              <a:rPr lang="en-US"/>
              <a:t>Symposium to celebrate Ugo Amaldi’s 90th birthday                                     Tord Ekelöf   Uppsala University</a:t>
            </a:r>
            <a:endParaRPr lang="en-GB"/>
          </a:p>
        </p:txBody>
      </p:sp>
      <p:sp>
        <p:nvSpPr>
          <p:cNvPr id="7" name="Slide Number Placeholder 6">
            <a:extLst>
              <a:ext uri="{FF2B5EF4-FFF2-40B4-BE49-F238E27FC236}">
                <a16:creationId xmlns:a16="http://schemas.microsoft.com/office/drawing/2014/main" id="{69E46D06-750B-41CE-9924-6ED91B099EEB}"/>
              </a:ext>
            </a:extLst>
          </p:cNvPr>
          <p:cNvSpPr>
            <a:spLocks noGrp="1"/>
          </p:cNvSpPr>
          <p:nvPr>
            <p:ph type="sldNum" sz="quarter" idx="12"/>
          </p:nvPr>
        </p:nvSpPr>
        <p:spPr/>
        <p:txBody>
          <a:bodyPr/>
          <a:lstStyle/>
          <a:p>
            <a:fld id="{E0047D8A-91A0-4C7F-966E-E61C3BA97339}" type="slidenum">
              <a:rPr lang="en-GB" smtClean="0"/>
              <a:t>9</a:t>
            </a:fld>
            <a:endParaRPr lang="en-GB"/>
          </a:p>
        </p:txBody>
      </p:sp>
      <p:pic>
        <p:nvPicPr>
          <p:cNvPr id="8" name="Picture 7">
            <a:extLst>
              <a:ext uri="{FF2B5EF4-FFF2-40B4-BE49-F238E27FC236}">
                <a16:creationId xmlns:a16="http://schemas.microsoft.com/office/drawing/2014/main" id="{1C849364-C310-48B7-85B6-FFA1E4208599}"/>
              </a:ext>
            </a:extLst>
          </p:cNvPr>
          <p:cNvPicPr>
            <a:picLocks noChangeAspect="1"/>
          </p:cNvPicPr>
          <p:nvPr/>
        </p:nvPicPr>
        <p:blipFill>
          <a:blip r:embed="rId3"/>
          <a:stretch>
            <a:fillRect/>
          </a:stretch>
        </p:blipFill>
        <p:spPr>
          <a:xfrm>
            <a:off x="6607138" y="2857941"/>
            <a:ext cx="2553982" cy="2490278"/>
          </a:xfrm>
          <a:prstGeom prst="rect">
            <a:avLst/>
          </a:prstGeom>
        </p:spPr>
      </p:pic>
      <p:pic>
        <p:nvPicPr>
          <p:cNvPr id="9" name="Picture 8">
            <a:extLst>
              <a:ext uri="{FF2B5EF4-FFF2-40B4-BE49-F238E27FC236}">
                <a16:creationId xmlns:a16="http://schemas.microsoft.com/office/drawing/2014/main" id="{4689EF94-42D7-4433-9BBC-CB1E42E0A320}"/>
              </a:ext>
            </a:extLst>
          </p:cNvPr>
          <p:cNvPicPr>
            <a:picLocks noChangeAspect="1"/>
          </p:cNvPicPr>
          <p:nvPr/>
        </p:nvPicPr>
        <p:blipFill>
          <a:blip r:embed="rId4"/>
          <a:stretch>
            <a:fillRect/>
          </a:stretch>
        </p:blipFill>
        <p:spPr>
          <a:xfrm>
            <a:off x="9161120" y="2857941"/>
            <a:ext cx="2869983" cy="2490278"/>
          </a:xfrm>
          <a:prstGeom prst="rect">
            <a:avLst/>
          </a:prstGeom>
        </p:spPr>
      </p:pic>
    </p:spTree>
    <p:extLst>
      <p:ext uri="{BB962C8B-B14F-4D97-AF65-F5344CB8AC3E}">
        <p14:creationId xmlns:p14="http://schemas.microsoft.com/office/powerpoint/2010/main" val="5336962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1245</TotalTime>
  <Words>1145</Words>
  <Application>Microsoft Office PowerPoint</Application>
  <PresentationFormat>Widescreen</PresentationFormat>
  <Paragraphs>87</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Roman pots and the rise of the proton- proton cross section</vt:lpstr>
      <vt:lpstr>Roman Pots</vt:lpstr>
      <vt:lpstr>Total cross-sections 1970 and Asymptotia</vt:lpstr>
      <vt:lpstr>          The Intersecting Storage Rings</vt:lpstr>
      <vt:lpstr>The CERN-Rome experiment at ISR</vt:lpstr>
      <vt:lpstr>How to measure very close to the circulating ISR beams</vt:lpstr>
      <vt:lpstr>With this method the CERN-Rome discovered in 1972 - 1973, together with the Pisa-Stony Brook group,the rise of the total pp cross-section</vt:lpstr>
      <vt:lpstr>The use of dispersion relations to extrapolate the total cross-section to higher energies</vt:lpstr>
      <vt:lpstr>The method of measuring the total cross-section with Roman pots is currently used in the ATLAS experiment at the LHC</vt:lpstr>
      <vt:lpstr>Results of the ATLAS measurements of σtot</vt:lpstr>
      <vt:lpstr>Pion-proton total cross-section can only be measure in fixed-target experiments</vt:lpstr>
      <vt:lpstr>In most fixed-target measurements of the differential cross section for elastic scattering in the Coulomb interference region the forward scattered particle alone has been measured.   There are also experiments which have specialized in the measurement of the recoil only.   In an experiment I led together with we colleagues 1976-1983  at the CERN SPS we measure both the proton recoil, using a specially developed ionization chamber spectrometer, and the forward scattered beam particle, using a multiwire proportional chamber (MWPC)-magnet spectrometer.  One advantage of this method is the better resolution in four-momentum transfer squared t obtained with the recoil measurements in the Coulomb interference region (of the order of 10 -4 (GeV/c) 2) as compared with the forward particle measurement (of the order of 5-10 × 10 -4 (GeV/c)2).   Another advantage is the more efficient background rejection obtained from the simultaneous measurement of the recoil and the forward particles, as compared with experiments where measurements are made of only one of these particles.</vt:lpstr>
      <vt:lpstr>A personal note  The small angle pp elastic scattering measurements at ISR of the CERN-Rome collaboration came to be for me an incitement to study small angle πp elastic scattering, be it with a very different method. Ugo became for me an inspiring mentor in my study of this program. Even more so when, at the end of the 1970s, I came to take an interest in the development of what was to become the RICH particle identification detector, which Ugo invited me with colleagues to develop as detector component of the DELPHI LEP experiment of which Ugo was the spokesman. For all this I owe deep gratitude to my friend and colleague Ugo Amaldi.  The picture shows Ugo and Clelia at the occasion of Ugo’s promotion to honorary doctor at Uppsala University in 1993.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Tord Ekelöf</dc:creator>
  <cp:lastModifiedBy>Tord Ekelöf</cp:lastModifiedBy>
  <cp:revision>43</cp:revision>
  <dcterms:created xsi:type="dcterms:W3CDTF">2025-04-03T10:16:46Z</dcterms:created>
  <dcterms:modified xsi:type="dcterms:W3CDTF">2025-04-04T09:07:52Z</dcterms:modified>
</cp:coreProperties>
</file>