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1"/>
  </p:notesMasterIdLst>
  <p:sldIdLst>
    <p:sldId id="256" r:id="rId2"/>
    <p:sldId id="266" r:id="rId3"/>
    <p:sldId id="264" r:id="rId4"/>
    <p:sldId id="257" r:id="rId5"/>
    <p:sldId id="285" r:id="rId6"/>
    <p:sldId id="284" r:id="rId7"/>
    <p:sldId id="270" r:id="rId8"/>
    <p:sldId id="283" r:id="rId9"/>
    <p:sldId id="286" r:id="rId10"/>
    <p:sldId id="287" r:id="rId11"/>
    <p:sldId id="288" r:id="rId12"/>
    <p:sldId id="290" r:id="rId13"/>
    <p:sldId id="293" r:id="rId14"/>
    <p:sldId id="292" r:id="rId15"/>
    <p:sldId id="291" r:id="rId16"/>
    <p:sldId id="282" r:id="rId17"/>
    <p:sldId id="281" r:id="rId18"/>
    <p:sldId id="262" r:id="rId19"/>
    <p:sldId id="261" r:id="rId20"/>
  </p:sldIdLst>
  <p:sldSz cx="9144000" cy="6858000" type="screen4x3"/>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26">
          <p15:clr>
            <a:srgbClr val="A4A3A4"/>
          </p15:clr>
        </p15:guide>
        <p15:guide id="2" pos="214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765" autoAdjust="0"/>
    <p:restoredTop sz="94638" autoAdjust="0"/>
  </p:normalViewPr>
  <p:slideViewPr>
    <p:cSldViewPr>
      <p:cViewPr>
        <p:scale>
          <a:sx n="110" d="100"/>
          <a:sy n="110" d="100"/>
        </p:scale>
        <p:origin x="1408" y="568"/>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notesViewPr>
    <p:cSldViewPr>
      <p:cViewPr varScale="1">
        <p:scale>
          <a:sx n="55" d="100"/>
          <a:sy n="55" d="100"/>
        </p:scale>
        <p:origin x="-2676" y="-84"/>
      </p:cViewPr>
      <p:guideLst>
        <p:guide orient="horz" pos="3126"/>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49688" y="0"/>
            <a:ext cx="2946400" cy="496888"/>
          </a:xfrm>
          <a:prstGeom prst="rect">
            <a:avLst/>
          </a:prstGeom>
        </p:spPr>
        <p:txBody>
          <a:bodyPr vert="horz" lIns="91440" tIns="45720" rIns="91440" bIns="45720" rtlCol="0"/>
          <a:lstStyle>
            <a:lvl1pPr algn="r">
              <a:defRPr sz="1200"/>
            </a:lvl1pPr>
          </a:lstStyle>
          <a:p>
            <a:fld id="{778B209A-F463-41C5-806D-8608565B7655}" type="datetimeFigureOut">
              <a:rPr lang="en-GB" smtClean="0"/>
              <a:t>03/04/2025</a:t>
            </a:fld>
            <a:endParaRPr lang="en-GB"/>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79450" y="4714875"/>
            <a:ext cx="5438775" cy="4467225"/>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9428163"/>
            <a:ext cx="2946400" cy="4968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49688" y="9428163"/>
            <a:ext cx="2946400" cy="496887"/>
          </a:xfrm>
          <a:prstGeom prst="rect">
            <a:avLst/>
          </a:prstGeom>
        </p:spPr>
        <p:txBody>
          <a:bodyPr vert="horz" lIns="91440" tIns="45720" rIns="91440" bIns="45720" rtlCol="0" anchor="b"/>
          <a:lstStyle>
            <a:lvl1pPr algn="r">
              <a:defRPr sz="1200"/>
            </a:lvl1pPr>
          </a:lstStyle>
          <a:p>
            <a:fld id="{38AF66BA-46F4-495E-AE3C-7EBEB305ACC4}" type="slidenum">
              <a:rPr lang="en-GB" smtClean="0"/>
              <a:t>‹#›</a:t>
            </a:fld>
            <a:endParaRPr lang="en-GB"/>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T" dirty="0"/>
          </a:p>
        </p:txBody>
      </p:sp>
      <p:sp>
        <p:nvSpPr>
          <p:cNvPr id="4" name="Slide Number Placeholder 3"/>
          <p:cNvSpPr>
            <a:spLocks noGrp="1"/>
          </p:cNvSpPr>
          <p:nvPr>
            <p:ph type="sldNum" sz="quarter" idx="5"/>
          </p:nvPr>
        </p:nvSpPr>
        <p:spPr/>
        <p:txBody>
          <a:bodyPr/>
          <a:lstStyle/>
          <a:p>
            <a:fld id="{38AF66BA-46F4-495E-AE3C-7EBEB305ACC4}" type="slidenum">
              <a:rPr lang="en-GB" smtClean="0"/>
              <a:t>4</a:t>
            </a:fld>
            <a:endParaRPr lang="en-GB"/>
          </a:p>
        </p:txBody>
      </p:sp>
    </p:spTree>
    <p:extLst>
      <p:ext uri="{BB962C8B-B14F-4D97-AF65-F5344CB8AC3E}">
        <p14:creationId xmlns:p14="http://schemas.microsoft.com/office/powerpoint/2010/main" val="202590166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IT" dirty="0"/>
          </a:p>
        </p:txBody>
      </p:sp>
      <p:sp>
        <p:nvSpPr>
          <p:cNvPr id="4" name="Slide Number Placeholder 3"/>
          <p:cNvSpPr>
            <a:spLocks noGrp="1"/>
          </p:cNvSpPr>
          <p:nvPr>
            <p:ph type="sldNum" sz="quarter" idx="5"/>
          </p:nvPr>
        </p:nvSpPr>
        <p:spPr/>
        <p:txBody>
          <a:bodyPr/>
          <a:lstStyle/>
          <a:p>
            <a:fld id="{38AF66BA-46F4-495E-AE3C-7EBEB305ACC4}" type="slidenum">
              <a:rPr lang="en-GB" smtClean="0"/>
              <a:t>5</a:t>
            </a:fld>
            <a:endParaRPr lang="en-GB"/>
          </a:p>
        </p:txBody>
      </p:sp>
    </p:spTree>
    <p:extLst>
      <p:ext uri="{BB962C8B-B14F-4D97-AF65-F5344CB8AC3E}">
        <p14:creationId xmlns:p14="http://schemas.microsoft.com/office/powerpoint/2010/main" val="34535703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GB"/>
          </a:p>
        </p:txBody>
      </p:sp>
      <p:sp>
        <p:nvSpPr>
          <p:cNvPr id="4" name="Slide Number Placeholder 3"/>
          <p:cNvSpPr>
            <a:spLocks noGrp="1"/>
          </p:cNvSpPr>
          <p:nvPr>
            <p:ph type="sldNum" sz="quarter" idx="10"/>
          </p:nvPr>
        </p:nvSpPr>
        <p:spPr/>
        <p:txBody>
          <a:bodyPr/>
          <a:lstStyle/>
          <a:p>
            <a:fld id="{38AF66BA-46F4-495E-AE3C-7EBEB305ACC4}" type="slidenum">
              <a:rPr lang="en-GB" smtClean="0"/>
              <a:t>7</a:t>
            </a:fld>
            <a:endParaRPr lang="en-GB"/>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a:t>Click to edit Master title style</a:t>
            </a:r>
            <a:endParaRPr lang="en-GB"/>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GB"/>
          </a:p>
        </p:txBody>
      </p:sp>
      <p:sp>
        <p:nvSpPr>
          <p:cNvPr id="4" name="Date Placeholder 3"/>
          <p:cNvSpPr>
            <a:spLocks noGrp="1"/>
          </p:cNvSpPr>
          <p:nvPr>
            <p:ph type="dt" sz="half" idx="10"/>
          </p:nvPr>
        </p:nvSpPr>
        <p:spPr/>
        <p:txBody>
          <a:bodyPr/>
          <a:lstStyle/>
          <a:p>
            <a:fld id="{85ED5B83-83F8-433D-98D5-98F4D7E4086C}" type="datetimeFigureOut">
              <a:rPr lang="en-GB" smtClean="0"/>
              <a:pPr/>
              <a:t>03/04/2025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B2F004D-4796-475F-A35A-ADFBED2845AD}" type="slidenum">
              <a:rPr lang="en-GB" smtClean="0"/>
              <a:pPr/>
              <a:t>‹#›</a:t>
            </a:fld>
            <a:endParaRPr lang="en-GB"/>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85ED5B83-83F8-433D-98D5-98F4D7E4086C}" type="datetimeFigureOut">
              <a:rPr lang="en-GB" smtClean="0"/>
              <a:pPr/>
              <a:t>03/04/2025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B2F004D-4796-475F-A35A-ADFBED2845AD}" type="slidenum">
              <a:rPr lang="en-GB" smtClean="0"/>
              <a:pPr/>
              <a:t>‹#›</a:t>
            </a:fld>
            <a:endParaRPr lang="en-GB"/>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a:t>Click to edit Master title style</a:t>
            </a:r>
            <a:endParaRPr lang="en-GB"/>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85ED5B83-83F8-433D-98D5-98F4D7E4086C}" type="datetimeFigureOut">
              <a:rPr lang="en-GB" smtClean="0"/>
              <a:pPr/>
              <a:t>03/04/2025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B2F004D-4796-475F-A35A-ADFBED2845AD}" type="slidenum">
              <a:rPr lang="en-GB" smtClean="0"/>
              <a:pPr/>
              <a:t>‹#›</a:t>
            </a:fld>
            <a:endParaRPr lang="en-GB"/>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10"/>
          </p:nvPr>
        </p:nvSpPr>
        <p:spPr/>
        <p:txBody>
          <a:bodyPr/>
          <a:lstStyle/>
          <a:p>
            <a:fld id="{85ED5B83-83F8-433D-98D5-98F4D7E4086C}" type="datetimeFigureOut">
              <a:rPr lang="en-GB" smtClean="0"/>
              <a:pPr/>
              <a:t>03/04/2025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B2F004D-4796-475F-A35A-ADFBED2845AD}" type="slidenum">
              <a:rPr lang="en-GB" smtClean="0"/>
              <a:pPr/>
              <a:t>‹#›</a:t>
            </a:fld>
            <a:endParaRPr lang="en-GB"/>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a:t>Click to edit Master title style</a:t>
            </a:r>
            <a:endParaRPr lang="en-GB"/>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85ED5B83-83F8-433D-98D5-98F4D7E4086C}" type="datetimeFigureOut">
              <a:rPr lang="en-GB" smtClean="0"/>
              <a:pPr/>
              <a:t>03/04/2025</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6B2F004D-4796-475F-A35A-ADFBED2845AD}" type="slidenum">
              <a:rPr lang="en-GB" smtClean="0"/>
              <a:pPr/>
              <a:t>‹#›</a:t>
            </a:fld>
            <a:endParaRPr lang="en-GB"/>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Date Placeholder 4"/>
          <p:cNvSpPr>
            <a:spLocks noGrp="1"/>
          </p:cNvSpPr>
          <p:nvPr>
            <p:ph type="dt" sz="half" idx="10"/>
          </p:nvPr>
        </p:nvSpPr>
        <p:spPr/>
        <p:txBody>
          <a:bodyPr/>
          <a:lstStyle/>
          <a:p>
            <a:fld id="{85ED5B83-83F8-433D-98D5-98F4D7E4086C}" type="datetimeFigureOut">
              <a:rPr lang="en-GB" smtClean="0"/>
              <a:pPr/>
              <a:t>03/04/2025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B2F004D-4796-475F-A35A-ADFBED2845AD}" type="slidenum">
              <a:rPr lang="en-GB" smtClean="0"/>
              <a:pPr/>
              <a:t>‹#›</a:t>
            </a:fld>
            <a:endParaRPr lang="en-GB"/>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GB"/>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7" name="Date Placeholder 6"/>
          <p:cNvSpPr>
            <a:spLocks noGrp="1"/>
          </p:cNvSpPr>
          <p:nvPr>
            <p:ph type="dt" sz="half" idx="10"/>
          </p:nvPr>
        </p:nvSpPr>
        <p:spPr/>
        <p:txBody>
          <a:bodyPr/>
          <a:lstStyle/>
          <a:p>
            <a:fld id="{85ED5B83-83F8-433D-98D5-98F4D7E4086C}" type="datetimeFigureOut">
              <a:rPr lang="en-GB" smtClean="0"/>
              <a:pPr/>
              <a:t>03/04/2025</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6B2F004D-4796-475F-A35A-ADFBED2845AD}" type="slidenum">
              <a:rPr lang="en-GB" smtClean="0"/>
              <a:pPr/>
              <a:t>‹#›</a:t>
            </a:fld>
            <a:endParaRPr lang="en-GB"/>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Date Placeholder 2"/>
          <p:cNvSpPr>
            <a:spLocks noGrp="1"/>
          </p:cNvSpPr>
          <p:nvPr>
            <p:ph type="dt" sz="half" idx="10"/>
          </p:nvPr>
        </p:nvSpPr>
        <p:spPr/>
        <p:txBody>
          <a:bodyPr/>
          <a:lstStyle/>
          <a:p>
            <a:fld id="{85ED5B83-83F8-433D-98D5-98F4D7E4086C}" type="datetimeFigureOut">
              <a:rPr lang="en-GB" smtClean="0"/>
              <a:pPr/>
              <a:t>03/04/2025</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6B2F004D-4796-475F-A35A-ADFBED2845AD}" type="slidenum">
              <a:rPr lang="en-GB" smtClean="0"/>
              <a:pPr/>
              <a:t>‹#›</a:t>
            </a:fld>
            <a:endParaRPr lang="en-GB"/>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85ED5B83-83F8-433D-98D5-98F4D7E4086C}" type="datetimeFigureOut">
              <a:rPr lang="en-GB" smtClean="0"/>
              <a:pPr/>
              <a:t>03/04/2025</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6B2F004D-4796-475F-A35A-ADFBED2845AD}" type="slidenum">
              <a:rPr lang="en-GB" smtClean="0"/>
              <a:pPr/>
              <a:t>‹#›</a:t>
            </a:fld>
            <a:endParaRPr lang="en-GB"/>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a:t>Click to edit Master title style</a:t>
            </a:r>
            <a:endParaRPr lang="en-GB"/>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5ED5B83-83F8-433D-98D5-98F4D7E4086C}" type="datetimeFigureOut">
              <a:rPr lang="en-GB" smtClean="0"/>
              <a:pPr/>
              <a:t>03/04/2025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B2F004D-4796-475F-A35A-ADFBED2845AD}" type="slidenum">
              <a:rPr lang="en-GB" smtClean="0"/>
              <a:pPr/>
              <a:t>‹#›</a:t>
            </a:fld>
            <a:endParaRPr lang="en-GB"/>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a:t>Click to edit Master title style</a:t>
            </a:r>
            <a:endParaRPr lang="en-GB"/>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85ED5B83-83F8-433D-98D5-98F4D7E4086C}" type="datetimeFigureOut">
              <a:rPr lang="en-GB" smtClean="0"/>
              <a:pPr/>
              <a:t>03/04/2025</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6B2F004D-4796-475F-A35A-ADFBED2845AD}" type="slidenum">
              <a:rPr lang="en-GB" smtClean="0"/>
              <a:pPr/>
              <a:t>‹#›</a:t>
            </a:fld>
            <a:endParaRPr lang="en-GB"/>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a:t>Click to edit Master title style</a:t>
            </a:r>
            <a:endParaRPr lang="en-GB"/>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85ED5B83-83F8-433D-98D5-98F4D7E4086C}" type="datetimeFigureOut">
              <a:rPr lang="en-GB" smtClean="0"/>
              <a:pPr/>
              <a:t>03/04/2025</a:t>
            </a:fld>
            <a:endParaRPr lang="en-GB"/>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6B2F004D-4796-475F-A35A-ADFBED2845AD}" type="slidenum">
              <a:rPr lang="en-GB" smtClean="0"/>
              <a:pPr/>
              <a:t>‹#›</a:t>
            </a:fld>
            <a:endParaRPr lang="en-GB"/>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gif"/><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12.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5.gif"/><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image" Target="../media/image16.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1812" y="1052736"/>
            <a:ext cx="9132188" cy="3096344"/>
          </a:xfrm>
        </p:spPr>
        <p:txBody>
          <a:bodyPr>
            <a:normAutofit/>
          </a:bodyPr>
          <a:lstStyle/>
          <a:p>
            <a:r>
              <a:rPr lang="en-GB" dirty="0">
                <a:solidFill>
                  <a:srgbClr val="0070C0"/>
                </a:solidFill>
              </a:rPr>
              <a:t>DELPHI Collaboration</a:t>
            </a:r>
            <a:br>
              <a:rPr lang="en-GB" dirty="0">
                <a:solidFill>
                  <a:srgbClr val="0070C0"/>
                </a:solidFill>
              </a:rPr>
            </a:br>
            <a:r>
              <a:rPr lang="en-GB" dirty="0">
                <a:solidFill>
                  <a:srgbClr val="0070C0"/>
                </a:solidFill>
              </a:rPr>
              <a:t>and</a:t>
            </a:r>
            <a:br>
              <a:rPr lang="en-GB" dirty="0">
                <a:solidFill>
                  <a:srgbClr val="0070C0"/>
                </a:solidFill>
              </a:rPr>
            </a:br>
            <a:r>
              <a:rPr lang="en-GB" dirty="0">
                <a:solidFill>
                  <a:srgbClr val="0070C0"/>
                </a:solidFill>
              </a:rPr>
              <a:t>The Physics Legacy of LEP</a:t>
            </a:r>
            <a:br>
              <a:rPr lang="en-GB" dirty="0">
                <a:solidFill>
                  <a:srgbClr val="0070C0"/>
                </a:solidFill>
              </a:rPr>
            </a:br>
            <a:endParaRPr lang="en-GB" dirty="0">
              <a:solidFill>
                <a:srgbClr val="0070C0"/>
              </a:solidFill>
            </a:endParaRPr>
          </a:p>
        </p:txBody>
      </p:sp>
      <p:sp>
        <p:nvSpPr>
          <p:cNvPr id="4" name="TextBox 3">
            <a:extLst>
              <a:ext uri="{FF2B5EF4-FFF2-40B4-BE49-F238E27FC236}">
                <a16:creationId xmlns:a16="http://schemas.microsoft.com/office/drawing/2014/main" id="{48D0B07A-B566-3BB8-37EC-539C4D346C0E}"/>
              </a:ext>
            </a:extLst>
          </p:cNvPr>
          <p:cNvSpPr txBox="1"/>
          <p:nvPr/>
        </p:nvSpPr>
        <p:spPr>
          <a:xfrm>
            <a:off x="3898012" y="5657671"/>
            <a:ext cx="5245988" cy="1200329"/>
          </a:xfrm>
          <a:prstGeom prst="rect">
            <a:avLst/>
          </a:prstGeom>
          <a:noFill/>
        </p:spPr>
        <p:txBody>
          <a:bodyPr wrap="none" rtlCol="0">
            <a:spAutoFit/>
          </a:bodyPr>
          <a:lstStyle/>
          <a:p>
            <a:r>
              <a:rPr lang="en-IT" dirty="0"/>
              <a:t>Symposium to celebrate Ugo</a:t>
            </a:r>
          </a:p>
          <a:p>
            <a:r>
              <a:rPr lang="en-IT" dirty="0"/>
              <a:t>CERN, April 4, 2025</a:t>
            </a:r>
          </a:p>
          <a:p>
            <a:r>
              <a:rPr lang="en-IT" dirty="0"/>
              <a:t>Alessandro De Angelis</a:t>
            </a:r>
          </a:p>
          <a:p>
            <a:r>
              <a:rPr lang="en-IT" dirty="0"/>
              <a:t>Most of the material from Gerald Myatt and from Ugo</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BC69F9-E5A1-5917-66F1-AD497733920E}"/>
              </a:ext>
            </a:extLst>
          </p:cNvPr>
          <p:cNvSpPr>
            <a:spLocks noGrp="1"/>
          </p:cNvSpPr>
          <p:nvPr>
            <p:ph type="title"/>
          </p:nvPr>
        </p:nvSpPr>
        <p:spPr>
          <a:xfrm>
            <a:off x="-1" y="22311"/>
            <a:ext cx="9111615" cy="1021703"/>
          </a:xfrm>
        </p:spPr>
        <p:txBody>
          <a:bodyPr>
            <a:noAutofit/>
          </a:bodyPr>
          <a:lstStyle/>
          <a:p>
            <a:r>
              <a:rPr lang="en-GB" sz="3600" dirty="0">
                <a:solidFill>
                  <a:srgbClr val="0070C0"/>
                </a:solidFill>
              </a:rPr>
              <a:t>Changing the spokesperson</a:t>
            </a:r>
          </a:p>
        </p:txBody>
      </p:sp>
      <p:sp>
        <p:nvSpPr>
          <p:cNvPr id="6" name="TextBox 5">
            <a:extLst>
              <a:ext uri="{FF2B5EF4-FFF2-40B4-BE49-F238E27FC236}">
                <a16:creationId xmlns:a16="http://schemas.microsoft.com/office/drawing/2014/main" id="{5594BE87-6278-73F9-3814-63419FFC95E0}"/>
              </a:ext>
            </a:extLst>
          </p:cNvPr>
          <p:cNvSpPr txBox="1"/>
          <p:nvPr/>
        </p:nvSpPr>
        <p:spPr>
          <a:xfrm>
            <a:off x="32385" y="1044014"/>
            <a:ext cx="5040560" cy="8217634"/>
          </a:xfrm>
          <a:prstGeom prst="rect">
            <a:avLst/>
          </a:prstGeom>
          <a:noFill/>
        </p:spPr>
        <p:txBody>
          <a:bodyPr wrap="square" rtlCol="0">
            <a:spAutoFit/>
          </a:bodyPr>
          <a:lstStyle/>
          <a:p>
            <a:r>
              <a:rPr lang="en-GB" sz="2400" dirty="0"/>
              <a:t>By 1993 Ugo had been Spokesman for 13 years and he felt it was time for a change. The Collaboration moved to a scheme of Spokesman who served for two years alongside of a Spokesman Elect who succeeded</a:t>
            </a:r>
          </a:p>
          <a:p>
            <a:endParaRPr lang="en-GB" sz="2400" dirty="0"/>
          </a:p>
          <a:p>
            <a:r>
              <a:rPr lang="en-GB" sz="2400" dirty="0"/>
              <a:t>The DELPHI Spokesmen were</a:t>
            </a:r>
          </a:p>
          <a:p>
            <a:endParaRPr lang="en-GB" sz="2400" dirty="0"/>
          </a:p>
          <a:p>
            <a:r>
              <a:rPr lang="en-GB" sz="2400" dirty="0"/>
              <a:t>Ugo </a:t>
            </a:r>
            <a:r>
              <a:rPr lang="en-GB" sz="2400" dirty="0" err="1"/>
              <a:t>Amaldi</a:t>
            </a:r>
            <a:endParaRPr lang="en-GB" sz="2400" dirty="0"/>
          </a:p>
          <a:p>
            <a:r>
              <a:rPr lang="en-GB" sz="2400" dirty="0"/>
              <a:t>Jean-</a:t>
            </a:r>
            <a:r>
              <a:rPr lang="en-GB" sz="2400" dirty="0" err="1"/>
              <a:t>Eudes</a:t>
            </a:r>
            <a:r>
              <a:rPr lang="en-GB" sz="2400" dirty="0"/>
              <a:t> Augustin</a:t>
            </a:r>
          </a:p>
          <a:p>
            <a:r>
              <a:rPr lang="en-GB" sz="2400" dirty="0"/>
              <a:t>Daniel </a:t>
            </a:r>
            <a:r>
              <a:rPr lang="en-GB" sz="2400" dirty="0" err="1"/>
              <a:t>Treille</a:t>
            </a:r>
            <a:endParaRPr lang="en-GB" sz="2400" dirty="0"/>
          </a:p>
          <a:p>
            <a:r>
              <a:rPr lang="en-GB" sz="2400" dirty="0"/>
              <a:t>Wilbur Venus</a:t>
            </a:r>
          </a:p>
          <a:p>
            <a:r>
              <a:rPr lang="en-GB" sz="2400" dirty="0" err="1"/>
              <a:t>Tiziano</a:t>
            </a:r>
            <a:r>
              <a:rPr lang="en-GB" sz="2400" dirty="0"/>
              <a:t> </a:t>
            </a:r>
            <a:r>
              <a:rPr lang="en-GB" sz="2400" dirty="0" err="1"/>
              <a:t>Camporesi</a:t>
            </a:r>
            <a:r>
              <a:rPr lang="en-GB" sz="2400" dirty="0"/>
              <a:t> </a:t>
            </a:r>
          </a:p>
          <a:p>
            <a:r>
              <a:rPr lang="en-GB" sz="2400" dirty="0"/>
              <a:t>Jan Timmermans</a:t>
            </a:r>
          </a:p>
          <a:p>
            <a:endParaRPr lang="en-GB" sz="2400" dirty="0"/>
          </a:p>
          <a:p>
            <a:pPr marL="1028700" lvl="1" indent="-571500">
              <a:buFont typeface="Arial" panose="020B0604020202020204" pitchFamily="34" charset="0"/>
              <a:buChar char="•"/>
            </a:pPr>
            <a:endParaRPr lang="en-US" sz="2400" dirty="0"/>
          </a:p>
          <a:p>
            <a:pPr marL="571500" indent="-571500">
              <a:buFont typeface="Arial" panose="020B0604020202020204" pitchFamily="34" charset="0"/>
              <a:buChar char="•"/>
            </a:pPr>
            <a:endParaRPr lang="en-US" sz="2400" dirty="0"/>
          </a:p>
          <a:p>
            <a:pPr marL="571500" indent="-571500">
              <a:buFont typeface="Arial" panose="020B0604020202020204" pitchFamily="34" charset="0"/>
              <a:buChar char="•"/>
            </a:pPr>
            <a:endParaRPr lang="en-US" sz="2400" dirty="0"/>
          </a:p>
          <a:p>
            <a:pPr marL="571500" indent="-571500">
              <a:buFont typeface="Arial" panose="020B0604020202020204" pitchFamily="34" charset="0"/>
              <a:buChar char="•"/>
            </a:pPr>
            <a:endParaRPr lang="en-US" sz="2400" dirty="0"/>
          </a:p>
          <a:p>
            <a:pPr marL="571500" indent="-571500">
              <a:buFont typeface="Arial" panose="020B0604020202020204" pitchFamily="34" charset="0"/>
              <a:buChar char="•"/>
            </a:pPr>
            <a:endParaRPr lang="en-US" sz="2400" dirty="0"/>
          </a:p>
          <a:p>
            <a:pPr marL="571500" indent="-571500">
              <a:buFont typeface="Arial" panose="020B0604020202020204" pitchFamily="34" charset="0"/>
              <a:buChar char="•"/>
            </a:pPr>
            <a:endParaRPr lang="en-GB" sz="2400" dirty="0"/>
          </a:p>
        </p:txBody>
      </p:sp>
      <p:pic>
        <p:nvPicPr>
          <p:cNvPr id="8" name="Picture 7" descr="A group of men standing in front of a large machine&#10;&#10;Description automatically generated">
            <a:extLst>
              <a:ext uri="{FF2B5EF4-FFF2-40B4-BE49-F238E27FC236}">
                <a16:creationId xmlns:a16="http://schemas.microsoft.com/office/drawing/2014/main" id="{4D56D57E-54AB-6BCF-76D0-0C3FC64D899A}"/>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876368" y="1196751"/>
            <a:ext cx="4267632" cy="5686673"/>
          </a:xfrm>
          <a:prstGeom prst="rect">
            <a:avLst/>
          </a:prstGeom>
        </p:spPr>
      </p:pic>
    </p:spTree>
    <p:extLst>
      <p:ext uri="{BB962C8B-B14F-4D97-AF65-F5344CB8AC3E}">
        <p14:creationId xmlns:p14="http://schemas.microsoft.com/office/powerpoint/2010/main" val="2859730143"/>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BC69F9-E5A1-5917-66F1-AD497733920E}"/>
              </a:ext>
            </a:extLst>
          </p:cNvPr>
          <p:cNvSpPr>
            <a:spLocks noGrp="1"/>
          </p:cNvSpPr>
          <p:nvPr>
            <p:ph type="title"/>
          </p:nvPr>
        </p:nvSpPr>
        <p:spPr>
          <a:xfrm>
            <a:off x="-1" y="22311"/>
            <a:ext cx="9111615" cy="1021703"/>
          </a:xfrm>
        </p:spPr>
        <p:txBody>
          <a:bodyPr>
            <a:noAutofit/>
          </a:bodyPr>
          <a:lstStyle/>
          <a:p>
            <a:r>
              <a:rPr lang="en-GB" sz="3600" dirty="0">
                <a:solidFill>
                  <a:srgbClr val="0070C0"/>
                </a:solidFill>
              </a:rPr>
              <a:t>Energy increase, W studies and Higgs hunting</a:t>
            </a:r>
          </a:p>
        </p:txBody>
      </p:sp>
      <p:sp>
        <p:nvSpPr>
          <p:cNvPr id="6" name="TextBox 5">
            <a:extLst>
              <a:ext uri="{FF2B5EF4-FFF2-40B4-BE49-F238E27FC236}">
                <a16:creationId xmlns:a16="http://schemas.microsoft.com/office/drawing/2014/main" id="{5594BE87-6278-73F9-3814-63419FFC95E0}"/>
              </a:ext>
            </a:extLst>
          </p:cNvPr>
          <p:cNvSpPr txBox="1"/>
          <p:nvPr/>
        </p:nvSpPr>
        <p:spPr>
          <a:xfrm>
            <a:off x="4901128" y="5589240"/>
            <a:ext cx="4242872" cy="1938992"/>
          </a:xfrm>
          <a:prstGeom prst="rect">
            <a:avLst/>
          </a:prstGeom>
          <a:noFill/>
        </p:spPr>
        <p:txBody>
          <a:bodyPr wrap="square" rtlCol="0">
            <a:spAutoFit/>
          </a:bodyPr>
          <a:lstStyle/>
          <a:p>
            <a:r>
              <a:rPr lang="en-GB" sz="2400" dirty="0"/>
              <a:t>On July 9, 1998, LEP achieves 161 GeV </a:t>
            </a:r>
            <a:r>
              <a:rPr lang="en-GB" sz="2400" dirty="0" err="1"/>
              <a:t>c.m.</a:t>
            </a:r>
            <a:r>
              <a:rPr lang="en-GB" sz="2400" dirty="0"/>
              <a:t> energy. DELPHI observes the first WW pair</a:t>
            </a:r>
          </a:p>
          <a:p>
            <a:pPr marL="571500" indent="-571500">
              <a:buFont typeface="Arial" panose="020B0604020202020204" pitchFamily="34" charset="0"/>
              <a:buChar char="•"/>
            </a:pPr>
            <a:endParaRPr lang="en-US" sz="2400" dirty="0"/>
          </a:p>
          <a:p>
            <a:endParaRPr lang="en-US" sz="2400" dirty="0"/>
          </a:p>
        </p:txBody>
      </p:sp>
      <p:pic>
        <p:nvPicPr>
          <p:cNvPr id="8194" name="Picture 2" descr="[z view]">
            <a:extLst>
              <a:ext uri="{FF2B5EF4-FFF2-40B4-BE49-F238E27FC236}">
                <a16:creationId xmlns:a16="http://schemas.microsoft.com/office/drawing/2014/main" id="{5CD59AEB-FCBE-6274-72B7-F8A1F460C722}"/>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901128" y="1196752"/>
            <a:ext cx="4203700" cy="4191000"/>
          </a:xfrm>
          <a:prstGeom prst="rect">
            <a:avLst/>
          </a:prstGeom>
          <a:noFill/>
          <a:extLst>
            <a:ext uri="{909E8E84-426E-40DD-AFC4-6F175D3DCCD1}">
              <a14:hiddenFill xmlns:a14="http://schemas.microsoft.com/office/drawing/2010/main">
                <a:solidFill>
                  <a:srgbClr val="FFFFFF"/>
                </a:solidFill>
              </a14:hiddenFill>
            </a:ext>
          </a:extLst>
        </p:spPr>
      </p:pic>
      <p:pic>
        <p:nvPicPr>
          <p:cNvPr id="7" name="Picture 6">
            <a:extLst>
              <a:ext uri="{FF2B5EF4-FFF2-40B4-BE49-F238E27FC236}">
                <a16:creationId xmlns:a16="http://schemas.microsoft.com/office/drawing/2014/main" id="{92F45044-9D67-2DD6-2554-6FD54CBECEC3}"/>
              </a:ext>
            </a:extLst>
          </p:cNvPr>
          <p:cNvPicPr>
            <a:picLocks noChangeAspect="1"/>
          </p:cNvPicPr>
          <p:nvPr/>
        </p:nvPicPr>
        <p:blipFill rotWithShape="1">
          <a:blip r:embed="rId3"/>
          <a:srcRect l="84279"/>
          <a:stretch/>
        </p:blipFill>
        <p:spPr>
          <a:xfrm>
            <a:off x="2558008" y="1452343"/>
            <a:ext cx="1221904" cy="5433041"/>
          </a:xfrm>
          <a:prstGeom prst="rect">
            <a:avLst/>
          </a:prstGeom>
        </p:spPr>
      </p:pic>
      <p:pic>
        <p:nvPicPr>
          <p:cNvPr id="9" name="Picture 8">
            <a:extLst>
              <a:ext uri="{FF2B5EF4-FFF2-40B4-BE49-F238E27FC236}">
                <a16:creationId xmlns:a16="http://schemas.microsoft.com/office/drawing/2014/main" id="{BB28E96B-2B7E-36FD-3E2B-5E636F8321BB}"/>
              </a:ext>
            </a:extLst>
          </p:cNvPr>
          <p:cNvPicPr>
            <a:picLocks noChangeAspect="1"/>
          </p:cNvPicPr>
          <p:nvPr/>
        </p:nvPicPr>
        <p:blipFill rotWithShape="1">
          <a:blip r:embed="rId3"/>
          <a:srcRect r="82397"/>
          <a:stretch/>
        </p:blipFill>
        <p:spPr>
          <a:xfrm>
            <a:off x="1207102" y="1452343"/>
            <a:ext cx="1368152" cy="5433041"/>
          </a:xfrm>
          <a:prstGeom prst="rect">
            <a:avLst/>
          </a:prstGeom>
        </p:spPr>
      </p:pic>
      <p:sp>
        <p:nvSpPr>
          <p:cNvPr id="10" name="TextBox 9">
            <a:extLst>
              <a:ext uri="{FF2B5EF4-FFF2-40B4-BE49-F238E27FC236}">
                <a16:creationId xmlns:a16="http://schemas.microsoft.com/office/drawing/2014/main" id="{F031B56D-CF41-9164-2926-C7EFBDCA4E16}"/>
              </a:ext>
            </a:extLst>
          </p:cNvPr>
          <p:cNvSpPr txBox="1"/>
          <p:nvPr/>
        </p:nvSpPr>
        <p:spPr>
          <a:xfrm>
            <a:off x="1331640" y="1044014"/>
            <a:ext cx="2284793" cy="369332"/>
          </a:xfrm>
          <a:prstGeom prst="rect">
            <a:avLst/>
          </a:prstGeom>
          <a:noFill/>
        </p:spPr>
        <p:txBody>
          <a:bodyPr wrap="none" rtlCol="0">
            <a:spAutoFit/>
          </a:bodyPr>
          <a:lstStyle/>
          <a:p>
            <a:r>
              <a:rPr lang="en-IT" dirty="0"/>
              <a:t>Date                 E_beam</a:t>
            </a:r>
          </a:p>
        </p:txBody>
      </p:sp>
    </p:spTree>
    <p:extLst>
      <p:ext uri="{BB962C8B-B14F-4D97-AF65-F5344CB8AC3E}">
        <p14:creationId xmlns:p14="http://schemas.microsoft.com/office/powerpoint/2010/main" val="3348249908"/>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BC69F9-E5A1-5917-66F1-AD497733920E}"/>
              </a:ext>
            </a:extLst>
          </p:cNvPr>
          <p:cNvSpPr>
            <a:spLocks noGrp="1"/>
          </p:cNvSpPr>
          <p:nvPr>
            <p:ph type="title"/>
          </p:nvPr>
        </p:nvSpPr>
        <p:spPr>
          <a:xfrm>
            <a:off x="-1" y="-171400"/>
            <a:ext cx="9111615" cy="1021703"/>
          </a:xfrm>
        </p:spPr>
        <p:txBody>
          <a:bodyPr>
            <a:noAutofit/>
          </a:bodyPr>
          <a:lstStyle/>
          <a:p>
            <a:r>
              <a:rPr lang="en-GB" sz="3600" dirty="0">
                <a:solidFill>
                  <a:srgbClr val="0070C0"/>
                </a:solidFill>
              </a:rPr>
              <a:t>The end (?)</a:t>
            </a:r>
          </a:p>
        </p:txBody>
      </p:sp>
      <p:sp>
        <p:nvSpPr>
          <p:cNvPr id="6" name="TextBox 5">
            <a:extLst>
              <a:ext uri="{FF2B5EF4-FFF2-40B4-BE49-F238E27FC236}">
                <a16:creationId xmlns:a16="http://schemas.microsoft.com/office/drawing/2014/main" id="{5594BE87-6278-73F9-3814-63419FFC95E0}"/>
              </a:ext>
            </a:extLst>
          </p:cNvPr>
          <p:cNvSpPr txBox="1"/>
          <p:nvPr/>
        </p:nvSpPr>
        <p:spPr>
          <a:xfrm>
            <a:off x="32386" y="836712"/>
            <a:ext cx="9111615" cy="8586966"/>
          </a:xfrm>
          <a:prstGeom prst="rect">
            <a:avLst/>
          </a:prstGeom>
          <a:noFill/>
        </p:spPr>
        <p:txBody>
          <a:bodyPr wrap="square" rtlCol="0">
            <a:spAutoFit/>
          </a:bodyPr>
          <a:lstStyle/>
          <a:p>
            <a:r>
              <a:rPr lang="en-GB" sz="2400" dirty="0"/>
              <a:t>By late 2000 LEP had reached a CM energy of 209 GeV and some were seeing signs of an accumulation of Higgs candidates at about 114 GeV, the top end of the accessible region </a:t>
            </a:r>
          </a:p>
          <a:p>
            <a:endParaRPr lang="en-GB" sz="2400" dirty="0"/>
          </a:p>
          <a:p>
            <a:r>
              <a:rPr lang="en-GB" sz="2400" dirty="0"/>
              <a:t>Researchers were split: some did not believe</a:t>
            </a:r>
          </a:p>
          <a:p>
            <a:endParaRPr lang="en-GB" sz="2400" dirty="0"/>
          </a:p>
          <a:p>
            <a:r>
              <a:rPr lang="en-GB" sz="2400" dirty="0">
                <a:effectLst/>
              </a:rPr>
              <a:t>The DG Luciano </a:t>
            </a:r>
            <a:r>
              <a:rPr lang="en-GB" sz="2400" dirty="0" err="1">
                <a:effectLst/>
              </a:rPr>
              <a:t>Maiani</a:t>
            </a:r>
            <a:r>
              <a:rPr lang="en-GB" sz="2400" dirty="0">
                <a:effectLst/>
              </a:rPr>
              <a:t> was required to make a decision. If he were to delay the end of LEP by one year, the people working on LHC could lose enthusiasm and CERN would have had to pay penalty of 100 million Swiss Francs to companies ready to dismantle LEP. </a:t>
            </a:r>
          </a:p>
          <a:p>
            <a:endParaRPr lang="en-GB" sz="2400" dirty="0"/>
          </a:p>
          <a:p>
            <a:r>
              <a:rPr lang="en-GB" sz="2400" dirty="0">
                <a:effectLst/>
              </a:rPr>
              <a:t>He did not risk, and </a:t>
            </a:r>
            <a:r>
              <a:rPr lang="en-GB" sz="2400" dirty="0"/>
              <a:t>LEP closed forever in November 2000.</a:t>
            </a:r>
          </a:p>
          <a:p>
            <a:endParaRPr lang="en-GB" sz="2400" dirty="0"/>
          </a:p>
          <a:p>
            <a:r>
              <a:rPr lang="en-GB" sz="2400" dirty="0"/>
              <a:t>A 125 </a:t>
            </a:r>
            <a:r>
              <a:rPr lang="en-GB" sz="2400" dirty="0" err="1"/>
              <a:t>HeV</a:t>
            </a:r>
            <a:r>
              <a:rPr lang="en-GB" sz="2400" dirty="0"/>
              <a:t> Higgs </a:t>
            </a:r>
            <a:r>
              <a:rPr lang="en-GB" sz="2400" dirty="0">
                <a:effectLst/>
              </a:rPr>
              <a:t>would have been detected with a very long LEP run, if the CM energy had reached 220 GeV</a:t>
            </a:r>
          </a:p>
          <a:p>
            <a:endParaRPr lang="en-GB" sz="2400" dirty="0"/>
          </a:p>
          <a:p>
            <a:endParaRPr lang="en-GB" sz="2400" dirty="0"/>
          </a:p>
          <a:p>
            <a:pPr marL="1028700" lvl="1" indent="-571500">
              <a:buFont typeface="Arial" panose="020B0604020202020204" pitchFamily="34" charset="0"/>
              <a:buChar char="•"/>
            </a:pPr>
            <a:endParaRPr lang="en-US" sz="2400" dirty="0"/>
          </a:p>
          <a:p>
            <a:pPr marL="571500" indent="-571500">
              <a:buFont typeface="Arial" panose="020B0604020202020204" pitchFamily="34" charset="0"/>
              <a:buChar char="•"/>
            </a:pPr>
            <a:endParaRPr lang="en-US" sz="2400" dirty="0"/>
          </a:p>
          <a:p>
            <a:pPr marL="571500" indent="-571500">
              <a:buFont typeface="Arial" panose="020B0604020202020204" pitchFamily="34" charset="0"/>
              <a:buChar char="•"/>
            </a:pPr>
            <a:endParaRPr lang="en-US" sz="2400" dirty="0"/>
          </a:p>
          <a:p>
            <a:pPr marL="571500" indent="-571500">
              <a:buFont typeface="Arial" panose="020B0604020202020204" pitchFamily="34" charset="0"/>
              <a:buChar char="•"/>
            </a:pPr>
            <a:endParaRPr lang="en-US" sz="2400" dirty="0"/>
          </a:p>
          <a:p>
            <a:pPr marL="571500" indent="-571500">
              <a:buFont typeface="Arial" panose="020B0604020202020204" pitchFamily="34" charset="0"/>
              <a:buChar char="•"/>
            </a:pPr>
            <a:endParaRPr lang="en-US" sz="2400" dirty="0"/>
          </a:p>
          <a:p>
            <a:pPr marL="571500" indent="-571500">
              <a:buFont typeface="Arial" panose="020B0604020202020204" pitchFamily="34" charset="0"/>
              <a:buChar char="•"/>
            </a:pPr>
            <a:endParaRPr lang="en-GB" sz="2400" dirty="0"/>
          </a:p>
        </p:txBody>
      </p:sp>
    </p:spTree>
    <p:extLst>
      <p:ext uri="{BB962C8B-B14F-4D97-AF65-F5344CB8AC3E}">
        <p14:creationId xmlns:p14="http://schemas.microsoft.com/office/powerpoint/2010/main" val="3477669378"/>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BC69F9-E5A1-5917-66F1-AD497733920E}"/>
              </a:ext>
            </a:extLst>
          </p:cNvPr>
          <p:cNvSpPr>
            <a:spLocks noGrp="1"/>
          </p:cNvSpPr>
          <p:nvPr>
            <p:ph type="title"/>
          </p:nvPr>
        </p:nvSpPr>
        <p:spPr>
          <a:xfrm>
            <a:off x="-1" y="-171400"/>
            <a:ext cx="9111615" cy="1021703"/>
          </a:xfrm>
        </p:spPr>
        <p:txBody>
          <a:bodyPr>
            <a:noAutofit/>
          </a:bodyPr>
          <a:lstStyle/>
          <a:p>
            <a:r>
              <a:rPr lang="en-GB" sz="3600" dirty="0">
                <a:solidFill>
                  <a:srgbClr val="0070C0"/>
                </a:solidFill>
              </a:rPr>
              <a:t>LEP Indirect measurement of </a:t>
            </a:r>
            <a:r>
              <a:rPr lang="en-GB" sz="3600" dirty="0" err="1">
                <a:solidFill>
                  <a:srgbClr val="0070C0"/>
                </a:solidFill>
              </a:rPr>
              <a:t>m_H</a:t>
            </a:r>
            <a:r>
              <a:rPr lang="en-GB" sz="3600" dirty="0">
                <a:solidFill>
                  <a:srgbClr val="0070C0"/>
                </a:solidFill>
              </a:rPr>
              <a:t> (2004)</a:t>
            </a:r>
          </a:p>
        </p:txBody>
      </p:sp>
      <p:sp>
        <p:nvSpPr>
          <p:cNvPr id="6" name="TextBox 5">
            <a:extLst>
              <a:ext uri="{FF2B5EF4-FFF2-40B4-BE49-F238E27FC236}">
                <a16:creationId xmlns:a16="http://schemas.microsoft.com/office/drawing/2014/main" id="{5594BE87-6278-73F9-3814-63419FFC95E0}"/>
              </a:ext>
            </a:extLst>
          </p:cNvPr>
          <p:cNvSpPr txBox="1"/>
          <p:nvPr/>
        </p:nvSpPr>
        <p:spPr>
          <a:xfrm>
            <a:off x="5580112" y="1412776"/>
            <a:ext cx="3563889" cy="4524315"/>
          </a:xfrm>
          <a:prstGeom prst="rect">
            <a:avLst/>
          </a:prstGeom>
          <a:noFill/>
        </p:spPr>
        <p:txBody>
          <a:bodyPr wrap="square" rtlCol="0">
            <a:spAutoFit/>
          </a:bodyPr>
          <a:lstStyle/>
          <a:p>
            <a:endParaRPr lang="en-GB" sz="2400" dirty="0"/>
          </a:p>
          <a:p>
            <a:r>
              <a:rPr lang="en-GB" sz="2400" dirty="0"/>
              <a:t>M_H = 91+58-37 GeV</a:t>
            </a:r>
          </a:p>
          <a:p>
            <a:endParaRPr lang="en-GB" sz="2400" dirty="0"/>
          </a:p>
          <a:p>
            <a:r>
              <a:rPr lang="en-GB" sz="2400" dirty="0"/>
              <a:t>M_H &gt;114.4 GeV (95% CL)</a:t>
            </a:r>
          </a:p>
          <a:p>
            <a:r>
              <a:rPr lang="en-GB" sz="2400" dirty="0"/>
              <a:t>M_H &lt; 202 GeV (95% CL)</a:t>
            </a:r>
          </a:p>
          <a:p>
            <a:endParaRPr lang="en-GB" sz="2400" dirty="0"/>
          </a:p>
          <a:p>
            <a:pPr marL="1028700" lvl="1" indent="-571500">
              <a:buFont typeface="Arial" panose="020B0604020202020204" pitchFamily="34" charset="0"/>
              <a:buChar char="•"/>
            </a:pPr>
            <a:endParaRPr lang="en-US" sz="2400" dirty="0"/>
          </a:p>
          <a:p>
            <a:pPr marL="571500" indent="-571500">
              <a:buFont typeface="Arial" panose="020B0604020202020204" pitchFamily="34" charset="0"/>
              <a:buChar char="•"/>
            </a:pPr>
            <a:endParaRPr lang="en-US" sz="2400" dirty="0"/>
          </a:p>
          <a:p>
            <a:pPr marL="571500" indent="-571500">
              <a:buFont typeface="Arial" panose="020B0604020202020204" pitchFamily="34" charset="0"/>
              <a:buChar char="•"/>
            </a:pPr>
            <a:endParaRPr lang="en-US" sz="2400" dirty="0"/>
          </a:p>
          <a:p>
            <a:pPr marL="571500" indent="-571500">
              <a:buFont typeface="Arial" panose="020B0604020202020204" pitchFamily="34" charset="0"/>
              <a:buChar char="•"/>
            </a:pPr>
            <a:endParaRPr lang="en-US" sz="2400" dirty="0"/>
          </a:p>
          <a:p>
            <a:pPr marL="571500" indent="-571500">
              <a:buFont typeface="Arial" panose="020B0604020202020204" pitchFamily="34" charset="0"/>
              <a:buChar char="•"/>
            </a:pPr>
            <a:endParaRPr lang="en-US" sz="2400" dirty="0"/>
          </a:p>
          <a:p>
            <a:pPr marL="571500" indent="-571500">
              <a:buFont typeface="Arial" panose="020B0604020202020204" pitchFamily="34" charset="0"/>
              <a:buChar char="•"/>
            </a:pPr>
            <a:endParaRPr lang="en-GB" sz="2400" dirty="0"/>
          </a:p>
        </p:txBody>
      </p:sp>
      <p:pic>
        <p:nvPicPr>
          <p:cNvPr id="9218" name="Picture 2" descr="cernlep15_5-04">
            <a:extLst>
              <a:ext uri="{FF2B5EF4-FFF2-40B4-BE49-F238E27FC236}">
                <a16:creationId xmlns:a16="http://schemas.microsoft.com/office/drawing/2014/main" id="{2E843024-A898-F095-7B6B-92AA0EC6190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0" y="984198"/>
            <a:ext cx="5580112" cy="587380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22221377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BC69F9-E5A1-5917-66F1-AD497733920E}"/>
              </a:ext>
            </a:extLst>
          </p:cNvPr>
          <p:cNvSpPr>
            <a:spLocks noGrp="1"/>
          </p:cNvSpPr>
          <p:nvPr>
            <p:ph type="title"/>
          </p:nvPr>
        </p:nvSpPr>
        <p:spPr>
          <a:xfrm>
            <a:off x="0" y="35976"/>
            <a:ext cx="9111615" cy="1021703"/>
          </a:xfrm>
        </p:spPr>
        <p:txBody>
          <a:bodyPr>
            <a:noAutofit/>
          </a:bodyPr>
          <a:lstStyle/>
          <a:p>
            <a:r>
              <a:rPr lang="en-GB" sz="3600" dirty="0">
                <a:solidFill>
                  <a:srgbClr val="0070C0"/>
                </a:solidFill>
              </a:rPr>
              <a:t>One of the most quoted “DELPHI” papers comes from an idea by Ugo</a:t>
            </a:r>
          </a:p>
        </p:txBody>
      </p:sp>
      <p:sp>
        <p:nvSpPr>
          <p:cNvPr id="6" name="TextBox 5">
            <a:extLst>
              <a:ext uri="{FF2B5EF4-FFF2-40B4-BE49-F238E27FC236}">
                <a16:creationId xmlns:a16="http://schemas.microsoft.com/office/drawing/2014/main" id="{5594BE87-6278-73F9-3814-63419FFC95E0}"/>
              </a:ext>
            </a:extLst>
          </p:cNvPr>
          <p:cNvSpPr txBox="1"/>
          <p:nvPr/>
        </p:nvSpPr>
        <p:spPr>
          <a:xfrm>
            <a:off x="21815" y="1268760"/>
            <a:ext cx="9111614" cy="2862322"/>
          </a:xfrm>
          <a:prstGeom prst="rect">
            <a:avLst/>
          </a:prstGeom>
          <a:noFill/>
        </p:spPr>
        <p:txBody>
          <a:bodyPr wrap="square" rtlCol="0">
            <a:spAutoFit/>
          </a:bodyPr>
          <a:lstStyle/>
          <a:p>
            <a:r>
              <a:rPr lang="en-GB" sz="2000" dirty="0">
                <a:effectLst/>
                <a:latin typeface="Helvetica" pitchFamily="2" charset="0"/>
              </a:rPr>
              <a:t>By extrapolating coupling constants of </a:t>
            </a:r>
            <a:r>
              <a:rPr lang="en-GB" sz="2000" dirty="0" err="1">
                <a:effectLst/>
                <a:latin typeface="Helvetica" pitchFamily="2" charset="0"/>
              </a:rPr>
              <a:t>em</a:t>
            </a:r>
            <a:r>
              <a:rPr lang="en-GB" sz="2000" dirty="0">
                <a:effectLst/>
                <a:latin typeface="Helvetica" pitchFamily="2" charset="0"/>
              </a:rPr>
              <a:t>, weak and strong </a:t>
            </a:r>
            <a:r>
              <a:rPr lang="en-GB" sz="2000" dirty="0">
                <a:latin typeface="Helvetica" pitchFamily="2" charset="0"/>
              </a:rPr>
              <a:t>interactions, </a:t>
            </a:r>
            <a:r>
              <a:rPr lang="en-GB" sz="2000" dirty="0">
                <a:effectLst/>
                <a:latin typeface="Helvetica" pitchFamily="2" charset="0"/>
              </a:rPr>
              <a:t>Ugo showed that unification was not possible without extensions of the SM, and SUSY could play the game</a:t>
            </a:r>
          </a:p>
          <a:p>
            <a:endParaRPr lang="en-GB" sz="2000" dirty="0">
              <a:latin typeface="Helvetica" pitchFamily="2" charset="0"/>
            </a:endParaRPr>
          </a:p>
          <a:p>
            <a:r>
              <a:rPr lang="en-GB" sz="2000" dirty="0">
                <a:effectLst/>
                <a:latin typeface="Helvetica" pitchFamily="2" charset="0"/>
              </a:rPr>
              <a:t>The visual power of the three converging lines and the novelty of the fitted masses M_GUT and M_SUSY with their errors caused overwhelming reactions</a:t>
            </a:r>
          </a:p>
          <a:p>
            <a:endParaRPr lang="en-GB" sz="2000" dirty="0">
              <a:latin typeface="Helvetica" pitchFamily="2" charset="0"/>
            </a:endParaRPr>
          </a:p>
          <a:p>
            <a:r>
              <a:rPr lang="en-GB" sz="2000" dirty="0">
                <a:effectLst/>
                <a:latin typeface="Helvetica" pitchFamily="2" charset="0"/>
              </a:rPr>
              <a:t>A very impacting plot to show in a particle physics course </a:t>
            </a:r>
          </a:p>
          <a:p>
            <a:pPr marL="571500" indent="-571500">
              <a:buFont typeface="Arial" panose="020B0604020202020204" pitchFamily="34" charset="0"/>
              <a:buChar char="•"/>
            </a:pPr>
            <a:endParaRPr lang="en-GB" sz="2000" dirty="0"/>
          </a:p>
        </p:txBody>
      </p:sp>
      <p:pic>
        <p:nvPicPr>
          <p:cNvPr id="7" name="Picture 6" descr="A graph of a model&#10;&#10;Description automatically generated with medium confidence">
            <a:extLst>
              <a:ext uri="{FF2B5EF4-FFF2-40B4-BE49-F238E27FC236}">
                <a16:creationId xmlns:a16="http://schemas.microsoft.com/office/drawing/2014/main" id="{288A982A-7A86-67A0-7FAE-47F13572AC74}"/>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5911" y="3995678"/>
            <a:ext cx="8219791" cy="2862322"/>
          </a:xfrm>
          <a:prstGeom prst="rect">
            <a:avLst/>
          </a:prstGeom>
        </p:spPr>
      </p:pic>
    </p:spTree>
    <p:extLst>
      <p:ext uri="{BB962C8B-B14F-4D97-AF65-F5344CB8AC3E}">
        <p14:creationId xmlns:p14="http://schemas.microsoft.com/office/powerpoint/2010/main" val="3578702874"/>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BC69F9-E5A1-5917-66F1-AD497733920E}"/>
              </a:ext>
            </a:extLst>
          </p:cNvPr>
          <p:cNvSpPr>
            <a:spLocks noGrp="1"/>
          </p:cNvSpPr>
          <p:nvPr>
            <p:ph type="title"/>
          </p:nvPr>
        </p:nvSpPr>
        <p:spPr>
          <a:xfrm>
            <a:off x="-1" y="-171400"/>
            <a:ext cx="9111615" cy="1021703"/>
          </a:xfrm>
        </p:spPr>
        <p:txBody>
          <a:bodyPr>
            <a:noAutofit/>
          </a:bodyPr>
          <a:lstStyle/>
          <a:p>
            <a:r>
              <a:rPr lang="en-GB" sz="3600" dirty="0">
                <a:solidFill>
                  <a:srgbClr val="0070C0"/>
                </a:solidFill>
              </a:rPr>
              <a:t>A few thoughts on DELPHI and scientific policy </a:t>
            </a:r>
          </a:p>
        </p:txBody>
      </p:sp>
      <p:sp>
        <p:nvSpPr>
          <p:cNvPr id="6" name="TextBox 5">
            <a:extLst>
              <a:ext uri="{FF2B5EF4-FFF2-40B4-BE49-F238E27FC236}">
                <a16:creationId xmlns:a16="http://schemas.microsoft.com/office/drawing/2014/main" id="{5594BE87-6278-73F9-3814-63419FFC95E0}"/>
              </a:ext>
            </a:extLst>
          </p:cNvPr>
          <p:cNvSpPr txBox="1"/>
          <p:nvPr/>
        </p:nvSpPr>
        <p:spPr>
          <a:xfrm>
            <a:off x="32385" y="1124744"/>
            <a:ext cx="9111615" cy="9694962"/>
          </a:xfrm>
          <a:prstGeom prst="rect">
            <a:avLst/>
          </a:prstGeom>
          <a:noFill/>
        </p:spPr>
        <p:txBody>
          <a:bodyPr wrap="square" rtlCol="0">
            <a:spAutoFit/>
          </a:bodyPr>
          <a:lstStyle/>
          <a:p>
            <a:r>
              <a:rPr lang="en-GB" sz="2400" dirty="0"/>
              <a:t>DELPHI was the largest of the LEP collaborations</a:t>
            </a:r>
          </a:p>
          <a:p>
            <a:endParaRPr lang="en-GB" sz="2400" dirty="0"/>
          </a:p>
          <a:p>
            <a:r>
              <a:rPr lang="en-GB" sz="2400" dirty="0"/>
              <a:t>Need for a mechanism of giving visibility to younger physicists (e.g. DELPHI Speakers Bureau)</a:t>
            </a:r>
          </a:p>
          <a:p>
            <a:endParaRPr lang="en-GB" sz="2400" dirty="0"/>
          </a:p>
          <a:p>
            <a:r>
              <a:rPr lang="en-GB" sz="2400" dirty="0"/>
              <a:t>Promoted the formation of LEP Working Groups to combine the published results of the 4 Collaborations and take proper account of correlated systematic uncertainties</a:t>
            </a:r>
          </a:p>
          <a:p>
            <a:r>
              <a:rPr lang="en-GB" sz="2400" dirty="0"/>
              <a:t>	Also Jack Steinberger insisted that the combination was a job for 	the experimentalists from the four collaborations</a:t>
            </a:r>
          </a:p>
          <a:p>
            <a:endParaRPr lang="en-GB" sz="2400" dirty="0"/>
          </a:p>
          <a:p>
            <a:r>
              <a:rPr lang="en-GB" sz="2400" dirty="0"/>
              <a:t>DELPHI promoted allowing access to the data by people outside the Collaboration, but with strict rules. This was an immense amount of work, and only recently became a reality.</a:t>
            </a:r>
          </a:p>
          <a:p>
            <a:endParaRPr lang="en-GB" sz="2400" dirty="0"/>
          </a:p>
          <a:p>
            <a:endParaRPr lang="en-GB" sz="2400" dirty="0"/>
          </a:p>
          <a:p>
            <a:endParaRPr lang="en-GB" sz="2400" dirty="0">
              <a:effectLst/>
            </a:endParaRPr>
          </a:p>
          <a:p>
            <a:endParaRPr lang="en-GB" sz="2400" dirty="0">
              <a:effectLst/>
            </a:endParaRPr>
          </a:p>
          <a:p>
            <a:endParaRPr lang="en-GB" sz="2400" dirty="0"/>
          </a:p>
          <a:p>
            <a:endParaRPr lang="en-GB" sz="2400" dirty="0"/>
          </a:p>
          <a:p>
            <a:pPr marL="1028700" lvl="1" indent="-571500">
              <a:buFont typeface="Arial" panose="020B0604020202020204" pitchFamily="34" charset="0"/>
              <a:buChar char="•"/>
            </a:pPr>
            <a:endParaRPr lang="en-US" sz="2400" dirty="0"/>
          </a:p>
          <a:p>
            <a:pPr marL="571500" indent="-571500">
              <a:buFont typeface="Arial" panose="020B0604020202020204" pitchFamily="34" charset="0"/>
              <a:buChar char="•"/>
            </a:pPr>
            <a:endParaRPr lang="en-US" sz="2400" dirty="0"/>
          </a:p>
          <a:p>
            <a:pPr marL="571500" indent="-571500">
              <a:buFont typeface="Arial" panose="020B0604020202020204" pitchFamily="34" charset="0"/>
              <a:buChar char="•"/>
            </a:pPr>
            <a:endParaRPr lang="en-US" sz="2400" dirty="0"/>
          </a:p>
          <a:p>
            <a:pPr marL="571500" indent="-571500">
              <a:buFont typeface="Arial" panose="020B0604020202020204" pitchFamily="34" charset="0"/>
              <a:buChar char="•"/>
            </a:pPr>
            <a:endParaRPr lang="en-US" sz="2400" dirty="0"/>
          </a:p>
          <a:p>
            <a:pPr marL="571500" indent="-571500">
              <a:buFont typeface="Arial" panose="020B0604020202020204" pitchFamily="34" charset="0"/>
              <a:buChar char="•"/>
            </a:pPr>
            <a:endParaRPr lang="en-US" sz="2400" dirty="0"/>
          </a:p>
          <a:p>
            <a:pPr marL="571500" indent="-571500">
              <a:buFont typeface="Arial" panose="020B0604020202020204" pitchFamily="34" charset="0"/>
              <a:buChar char="•"/>
            </a:pPr>
            <a:endParaRPr lang="en-GB" sz="2400" dirty="0"/>
          </a:p>
        </p:txBody>
      </p:sp>
    </p:spTree>
    <p:extLst>
      <p:ext uri="{BB962C8B-B14F-4D97-AF65-F5344CB8AC3E}">
        <p14:creationId xmlns:p14="http://schemas.microsoft.com/office/powerpoint/2010/main" val="74421927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OpenData.jpg"/>
          <p:cNvPicPr>
            <a:picLocks noChangeAspect="1"/>
          </p:cNvPicPr>
          <p:nvPr/>
        </p:nvPicPr>
        <p:blipFill>
          <a:blip r:embed="rId2" cstate="print"/>
          <a:stretch>
            <a:fillRect/>
          </a:stretch>
        </p:blipFill>
        <p:spPr>
          <a:xfrm>
            <a:off x="-33830" y="-29381"/>
            <a:ext cx="9154236" cy="12945124"/>
          </a:xfrm>
          <a:prstGeom prst="rect">
            <a:avLst/>
          </a:prstGeom>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3"/>
          <p:cNvSpPr/>
          <p:nvPr/>
        </p:nvSpPr>
        <p:spPr>
          <a:xfrm>
            <a:off x="0" y="35609"/>
            <a:ext cx="9144000" cy="1323439"/>
          </a:xfrm>
          <a:prstGeom prst="rect">
            <a:avLst/>
          </a:prstGeom>
        </p:spPr>
        <p:txBody>
          <a:bodyPr wrap="square">
            <a:spAutoFit/>
          </a:bodyPr>
          <a:lstStyle/>
          <a:p>
            <a:pPr lvl="0" algn="ctr">
              <a:spcBef>
                <a:spcPct val="0"/>
              </a:spcBef>
              <a:defRPr/>
            </a:pPr>
            <a:r>
              <a:rPr lang="en-GB" sz="4000" dirty="0"/>
              <a:t>Congratulations Ugo on 90 years of achievements</a:t>
            </a:r>
          </a:p>
        </p:txBody>
      </p:sp>
      <p:sp>
        <p:nvSpPr>
          <p:cNvPr id="5" name="Rectangle 4"/>
          <p:cNvSpPr/>
          <p:nvPr/>
        </p:nvSpPr>
        <p:spPr>
          <a:xfrm>
            <a:off x="0" y="4077072"/>
            <a:ext cx="9144000" cy="707886"/>
          </a:xfrm>
          <a:prstGeom prst="rect">
            <a:avLst/>
          </a:prstGeom>
        </p:spPr>
        <p:txBody>
          <a:bodyPr wrap="square">
            <a:spAutoFit/>
          </a:bodyPr>
          <a:lstStyle/>
          <a:p>
            <a:pPr marL="342900" lvl="0" indent="-342900" algn="ctr">
              <a:spcBef>
                <a:spcPct val="20000"/>
              </a:spcBef>
              <a:defRPr/>
            </a:pPr>
            <a:r>
              <a:rPr lang="en-GB" sz="4000" dirty="0"/>
              <a:t>And long live DELPHI!</a:t>
            </a:r>
          </a:p>
        </p:txBody>
      </p:sp>
    </p:spTree>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Picture 1" descr="nnu.big.gif"/>
          <p:cNvPicPr>
            <a:picLocks noChangeAspect="1"/>
          </p:cNvPicPr>
          <p:nvPr/>
        </p:nvPicPr>
        <p:blipFill>
          <a:blip r:embed="rId2" cstate="print"/>
          <a:stretch>
            <a:fillRect/>
          </a:stretch>
        </p:blipFill>
        <p:spPr>
          <a:xfrm>
            <a:off x="1671637" y="481012"/>
            <a:ext cx="5800725" cy="5895975"/>
          </a:xfrm>
          <a:prstGeom prst="rect">
            <a:avLst/>
          </a:prstGeom>
        </p:spPr>
      </p:pic>
    </p:spTree>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BKPIPI.jpg"/>
          <p:cNvPicPr>
            <a:picLocks noGrp="1" noChangeAspect="1"/>
          </p:cNvPicPr>
          <p:nvPr>
            <p:ph idx="1"/>
          </p:nvPr>
        </p:nvPicPr>
        <p:blipFill>
          <a:blip r:embed="rId2" cstate="print"/>
          <a:stretch>
            <a:fillRect/>
          </a:stretch>
        </p:blipFill>
        <p:spPr>
          <a:xfrm>
            <a:off x="457200" y="1810251"/>
            <a:ext cx="8229600" cy="4105861"/>
          </a:xfrm>
        </p:spPr>
      </p:pic>
      <p:sp>
        <p:nvSpPr>
          <p:cNvPr id="2" name="TextBox 1">
            <a:extLst>
              <a:ext uri="{FF2B5EF4-FFF2-40B4-BE49-F238E27FC236}">
                <a16:creationId xmlns:a16="http://schemas.microsoft.com/office/drawing/2014/main" id="{6206B532-BD1A-9858-ED56-D5F52C251725}"/>
              </a:ext>
            </a:extLst>
          </p:cNvPr>
          <p:cNvSpPr txBox="1"/>
          <p:nvPr/>
        </p:nvSpPr>
        <p:spPr>
          <a:xfrm>
            <a:off x="457200" y="764704"/>
            <a:ext cx="4149021" cy="369332"/>
          </a:xfrm>
          <a:prstGeom prst="rect">
            <a:avLst/>
          </a:prstGeom>
          <a:noFill/>
        </p:spPr>
        <p:txBody>
          <a:bodyPr wrap="none" rtlCol="0">
            <a:spAutoFit/>
          </a:bodyPr>
          <a:lstStyle/>
          <a:p>
            <a:r>
              <a:rPr lang="en-IT" dirty="0"/>
              <a:t>DELPHI: the most precise b (and c) tagging</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36512" y="1988839"/>
            <a:ext cx="6120680" cy="2862322"/>
          </a:xfrm>
          <a:prstGeom prst="rect">
            <a:avLst/>
          </a:prstGeom>
          <a:noFill/>
        </p:spPr>
        <p:txBody>
          <a:bodyPr wrap="square" rtlCol="0">
            <a:spAutoFit/>
          </a:bodyPr>
          <a:lstStyle/>
          <a:p>
            <a:pPr algn="ctr"/>
            <a:endParaRPr lang="en-GB" sz="2000" dirty="0"/>
          </a:p>
          <a:p>
            <a:pPr algn="ctr"/>
            <a:r>
              <a:rPr lang="en-GB" sz="2000" dirty="0"/>
              <a:t>In the beginning it was COLLEPS </a:t>
            </a:r>
          </a:p>
          <a:p>
            <a:pPr algn="ctr"/>
            <a:r>
              <a:rPr lang="en-GB" sz="2000" dirty="0" err="1"/>
              <a:t>COLlaboration</a:t>
            </a:r>
            <a:r>
              <a:rPr lang="en-GB" sz="2000" dirty="0"/>
              <a:t> for LEP Studies</a:t>
            </a:r>
          </a:p>
          <a:p>
            <a:pPr algn="ctr"/>
            <a:r>
              <a:rPr lang="en-GB" sz="2000" dirty="0"/>
              <a:t>But this was judged unsuitable</a:t>
            </a:r>
          </a:p>
          <a:p>
            <a:pPr algn="ctr"/>
            <a:endParaRPr lang="en-GB" sz="2000" dirty="0"/>
          </a:p>
          <a:p>
            <a:pPr algn="ctr"/>
            <a:r>
              <a:rPr lang="en-GB" sz="2000" dirty="0"/>
              <a:t>So </a:t>
            </a:r>
            <a:r>
              <a:rPr lang="en-GB" sz="2000" dirty="0">
                <a:solidFill>
                  <a:srgbClr val="0070C0"/>
                </a:solidFill>
              </a:rPr>
              <a:t>DELPHI</a:t>
            </a:r>
            <a:r>
              <a:rPr lang="en-GB" sz="2000" dirty="0"/>
              <a:t> was chosen</a:t>
            </a:r>
          </a:p>
          <a:p>
            <a:pPr algn="ctr"/>
            <a:r>
              <a:rPr lang="en-GB" sz="2000" dirty="0" err="1"/>
              <a:t>DEtector</a:t>
            </a:r>
            <a:r>
              <a:rPr lang="en-GB" sz="2000" dirty="0"/>
              <a:t> with Lepton Photon and </a:t>
            </a:r>
            <a:r>
              <a:rPr lang="en-GB" sz="2000" dirty="0" err="1"/>
              <a:t>Hadron</a:t>
            </a:r>
            <a:r>
              <a:rPr lang="en-GB" sz="2000" dirty="0"/>
              <a:t> Identification</a:t>
            </a:r>
          </a:p>
          <a:p>
            <a:pPr algn="ctr"/>
            <a:r>
              <a:rPr lang="en-GB" sz="2000" dirty="0"/>
              <a:t>(a proposal by Gerald Myatt) </a:t>
            </a:r>
          </a:p>
          <a:p>
            <a:pPr algn="ctr"/>
            <a:r>
              <a:rPr lang="en-GB" sz="2000" dirty="0"/>
              <a:t>and then a logo was needed</a:t>
            </a:r>
          </a:p>
        </p:txBody>
      </p:sp>
      <p:sp>
        <p:nvSpPr>
          <p:cNvPr id="5" name="TextBox 4"/>
          <p:cNvSpPr txBox="1"/>
          <p:nvPr/>
        </p:nvSpPr>
        <p:spPr>
          <a:xfrm>
            <a:off x="9736" y="5373216"/>
            <a:ext cx="9144000" cy="646331"/>
          </a:xfrm>
          <a:prstGeom prst="rect">
            <a:avLst/>
          </a:prstGeom>
          <a:noFill/>
        </p:spPr>
        <p:txBody>
          <a:bodyPr wrap="square" rtlCol="0">
            <a:spAutoFit/>
          </a:bodyPr>
          <a:lstStyle/>
          <a:p>
            <a:pPr algn="r"/>
            <a:r>
              <a:rPr lang="en-GB" dirty="0"/>
              <a:t>Logo by Angelo </a:t>
            </a:r>
            <a:r>
              <a:rPr lang="en-GB" dirty="0" err="1"/>
              <a:t>Rampazzo</a:t>
            </a:r>
            <a:r>
              <a:rPr lang="en-GB" dirty="0"/>
              <a:t> (Padua)</a:t>
            </a:r>
          </a:p>
          <a:p>
            <a:pPr algn="r"/>
            <a:r>
              <a:rPr lang="en-GB" dirty="0"/>
              <a:t>Apollo </a:t>
            </a:r>
            <a:r>
              <a:rPr lang="en-GB" dirty="0" err="1"/>
              <a:t>traveled</a:t>
            </a:r>
            <a:r>
              <a:rPr lang="en-GB" dirty="0"/>
              <a:t> to Delphi in the form of a dolphin (</a:t>
            </a:r>
            <a:r>
              <a:rPr lang="en-GB" dirty="0" err="1"/>
              <a:t>delfino</a:t>
            </a:r>
            <a:r>
              <a:rPr lang="en-GB" dirty="0"/>
              <a:t> in Italian)</a:t>
            </a:r>
          </a:p>
        </p:txBody>
      </p:sp>
      <p:pic>
        <p:nvPicPr>
          <p:cNvPr id="6" name="Picture 5" descr="A black and white drawing of a dolphin&#10;&#10;Description automatically generated">
            <a:extLst>
              <a:ext uri="{FF2B5EF4-FFF2-40B4-BE49-F238E27FC236}">
                <a16:creationId xmlns:a16="http://schemas.microsoft.com/office/drawing/2014/main" id="{11AAA0BD-3B81-4671-3CEB-02825F17633C}"/>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6045981" y="1988839"/>
            <a:ext cx="3098019" cy="2880320"/>
          </a:xfrm>
          <a:prstGeom prst="rect">
            <a:avLst/>
          </a:prstGeom>
        </p:spPr>
      </p:pic>
      <p:sp>
        <p:nvSpPr>
          <p:cNvPr id="7" name="Title 1">
            <a:extLst>
              <a:ext uri="{FF2B5EF4-FFF2-40B4-BE49-F238E27FC236}">
                <a16:creationId xmlns:a16="http://schemas.microsoft.com/office/drawing/2014/main" id="{327FF5E7-DF89-83D1-C4B5-37684F448755}"/>
              </a:ext>
            </a:extLst>
          </p:cNvPr>
          <p:cNvSpPr>
            <a:spLocks noGrp="1"/>
          </p:cNvSpPr>
          <p:nvPr>
            <p:ph type="title"/>
          </p:nvPr>
        </p:nvSpPr>
        <p:spPr>
          <a:xfrm>
            <a:off x="-13186" y="22311"/>
            <a:ext cx="9157186" cy="1143000"/>
          </a:xfrm>
        </p:spPr>
        <p:txBody>
          <a:bodyPr/>
          <a:lstStyle/>
          <a:p>
            <a:r>
              <a:rPr lang="en-GB" dirty="0">
                <a:solidFill>
                  <a:srgbClr val="0070C0"/>
                </a:solidFill>
              </a:rPr>
              <a:t>The game of the name</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Content Placeholder 3" descr="LOI(1).jpg"/>
          <p:cNvPicPr>
            <a:picLocks noGrp="1" noChangeAspect="1"/>
          </p:cNvPicPr>
          <p:nvPr>
            <p:ph idx="1"/>
          </p:nvPr>
        </p:nvPicPr>
        <p:blipFill>
          <a:blip r:embed="rId2" cstate="print"/>
          <a:srcRect b="54839"/>
          <a:stretch>
            <a:fillRect/>
          </a:stretch>
        </p:blipFill>
        <p:spPr>
          <a:xfrm>
            <a:off x="5597481" y="2420888"/>
            <a:ext cx="3546519" cy="2232248"/>
          </a:xfrm>
        </p:spPr>
      </p:pic>
      <p:sp>
        <p:nvSpPr>
          <p:cNvPr id="3" name="TextBox 2"/>
          <p:cNvSpPr txBox="1"/>
          <p:nvPr/>
        </p:nvSpPr>
        <p:spPr>
          <a:xfrm>
            <a:off x="-13186" y="1733846"/>
            <a:ext cx="5271548" cy="5078313"/>
          </a:xfrm>
          <a:prstGeom prst="rect">
            <a:avLst/>
          </a:prstGeom>
          <a:noFill/>
        </p:spPr>
        <p:txBody>
          <a:bodyPr wrap="square" rtlCol="0">
            <a:spAutoFit/>
          </a:bodyPr>
          <a:lstStyle/>
          <a:p>
            <a:r>
              <a:rPr lang="en-GB" dirty="0"/>
              <a:t>One key question was whether to play safe, or to plan for a detector which looked forward to new horizons. Ugo had a major influence along the second direction, particularly on the particle identification which was DELPHI’s strongest points.</a:t>
            </a:r>
          </a:p>
          <a:p>
            <a:endParaRPr lang="en-GB" dirty="0"/>
          </a:p>
          <a:p>
            <a:r>
              <a:rPr lang="en-GB" dirty="0"/>
              <a:t>Tom </a:t>
            </a:r>
            <a:r>
              <a:rPr lang="en-GB" dirty="0" err="1"/>
              <a:t>Ypsilantis</a:t>
            </a:r>
            <a:r>
              <a:rPr lang="en-GB" dirty="0"/>
              <a:t>, Jacques </a:t>
            </a:r>
            <a:r>
              <a:rPr lang="en-GB" dirty="0" err="1"/>
              <a:t>Seguinot</a:t>
            </a:r>
            <a:r>
              <a:rPr lang="en-GB" dirty="0"/>
              <a:t> and then </a:t>
            </a:r>
            <a:r>
              <a:rPr lang="en-GB" dirty="0" err="1"/>
              <a:t>Tord</a:t>
            </a:r>
            <a:r>
              <a:rPr lang="en-GB" dirty="0"/>
              <a:t> </a:t>
            </a:r>
            <a:r>
              <a:rPr lang="en-GB" dirty="0" err="1"/>
              <a:t>Ekelof</a:t>
            </a:r>
            <a:r>
              <a:rPr lang="en-GB" dirty="0"/>
              <a:t>, RICH specialists, joined the collaboration. By 1992, the Barrel Rich was established.</a:t>
            </a:r>
          </a:p>
          <a:p>
            <a:endParaRPr lang="en-GB" dirty="0"/>
          </a:p>
          <a:p>
            <a:r>
              <a:rPr lang="en-GB" dirty="0"/>
              <a:t>Ugo insisted that there be sufficient space inside the Inner Detector  to allow for 3 layers of Silicon strips. </a:t>
            </a:r>
            <a:r>
              <a:rPr lang="en-GB" i="1" dirty="0"/>
              <a:t>There is one and only one experimental line passing through three points (anonymous).</a:t>
            </a:r>
          </a:p>
          <a:p>
            <a:r>
              <a:rPr lang="en-GB" dirty="0"/>
              <a:t>The b </a:t>
            </a:r>
            <a:r>
              <a:rPr lang="en-GB" dirty="0" err="1"/>
              <a:t>quarj</a:t>
            </a:r>
            <a:r>
              <a:rPr lang="en-GB" dirty="0"/>
              <a:t> had just been discovered, and there was little information on the b lifetime</a:t>
            </a:r>
          </a:p>
          <a:p>
            <a:endParaRPr lang="en-GB" i="1" dirty="0"/>
          </a:p>
          <a:p>
            <a:r>
              <a:rPr lang="en-GB" dirty="0"/>
              <a:t>TPC was chosen as main tracking device.</a:t>
            </a:r>
          </a:p>
        </p:txBody>
      </p:sp>
      <p:sp>
        <p:nvSpPr>
          <p:cNvPr id="5" name="TextBox 4"/>
          <p:cNvSpPr txBox="1"/>
          <p:nvPr/>
        </p:nvSpPr>
        <p:spPr>
          <a:xfrm>
            <a:off x="5813506" y="5229200"/>
            <a:ext cx="3168352" cy="1200329"/>
          </a:xfrm>
          <a:prstGeom prst="rect">
            <a:avLst/>
          </a:prstGeom>
          <a:noFill/>
        </p:spPr>
        <p:txBody>
          <a:bodyPr wrap="square" rtlCol="0">
            <a:spAutoFit/>
          </a:bodyPr>
          <a:lstStyle/>
          <a:p>
            <a:r>
              <a:rPr lang="en-GB" dirty="0" err="1"/>
              <a:t>Ugo</a:t>
            </a:r>
            <a:r>
              <a:rPr lang="en-GB" dirty="0"/>
              <a:t> presented the DELPHI Letter of Intent to the LEPC in March 1982 and it was approved.</a:t>
            </a:r>
          </a:p>
        </p:txBody>
      </p:sp>
      <p:sp>
        <p:nvSpPr>
          <p:cNvPr id="2" name="Title 1">
            <a:extLst>
              <a:ext uri="{FF2B5EF4-FFF2-40B4-BE49-F238E27FC236}">
                <a16:creationId xmlns:a16="http://schemas.microsoft.com/office/drawing/2014/main" id="{B7BC69F9-E5A1-5917-66F1-AD497733920E}"/>
              </a:ext>
            </a:extLst>
          </p:cNvPr>
          <p:cNvSpPr>
            <a:spLocks noGrp="1"/>
          </p:cNvSpPr>
          <p:nvPr>
            <p:ph type="title"/>
          </p:nvPr>
        </p:nvSpPr>
        <p:spPr>
          <a:xfrm>
            <a:off x="-13186" y="22311"/>
            <a:ext cx="9157186" cy="1143000"/>
          </a:xfrm>
        </p:spPr>
        <p:txBody>
          <a:bodyPr>
            <a:normAutofit fontScale="90000"/>
          </a:bodyPr>
          <a:lstStyle/>
          <a:p>
            <a:r>
              <a:rPr lang="en-GB" dirty="0">
                <a:solidFill>
                  <a:srgbClr val="0070C0"/>
                </a:solidFill>
              </a:rPr>
              <a:t>A complex experiment</a:t>
            </a:r>
            <a:br>
              <a:rPr lang="en-GB" dirty="0">
                <a:solidFill>
                  <a:srgbClr val="0070C0"/>
                </a:solidFill>
              </a:rPr>
            </a:br>
            <a:r>
              <a:rPr lang="en-GB" dirty="0">
                <a:solidFill>
                  <a:srgbClr val="0070C0"/>
                </a:solidFill>
              </a:rPr>
              <a:t>with a lot of information</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053" y="0"/>
            <a:ext cx="9144000" cy="1143000"/>
          </a:xfrm>
        </p:spPr>
        <p:txBody>
          <a:bodyPr>
            <a:normAutofit fontScale="90000"/>
          </a:bodyPr>
          <a:lstStyle/>
          <a:p>
            <a:r>
              <a:rPr lang="en-GB" dirty="0">
                <a:solidFill>
                  <a:srgbClr val="0070C0"/>
                </a:solidFill>
              </a:rPr>
              <a:t>The largest superconducting coil (by RAL)</a:t>
            </a:r>
            <a:br>
              <a:rPr lang="en-GB" dirty="0">
                <a:solidFill>
                  <a:srgbClr val="0070C0"/>
                </a:solidFill>
              </a:rPr>
            </a:br>
            <a:r>
              <a:rPr lang="en-GB" dirty="0">
                <a:solidFill>
                  <a:srgbClr val="0070C0"/>
                </a:solidFill>
              </a:rPr>
              <a:t>7.4 m long, 6.2 m in diameter, a 1.2 T field</a:t>
            </a:r>
          </a:p>
        </p:txBody>
      </p:sp>
      <p:pic>
        <p:nvPicPr>
          <p:cNvPr id="1030" name="Picture 6" descr="DELPHI's 6.2 metre diameter superconducting coil">
            <a:extLst>
              <a:ext uri="{FF2B5EF4-FFF2-40B4-BE49-F238E27FC236}">
                <a16:creationId xmlns:a16="http://schemas.microsoft.com/office/drawing/2014/main" id="{8E6F2FA9-A2CA-8089-0077-E4B9B5A4D64F}"/>
              </a:ext>
            </a:extLst>
          </p:cNvP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600738" y="1192234"/>
            <a:ext cx="5906417" cy="5981182"/>
          </a:xfrm>
          <a:prstGeom prst="rect">
            <a:avLst/>
          </a:prstGeom>
          <a:noFill/>
          <a:extLst>
            <a:ext uri="{909E8E84-426E-40DD-AFC4-6F175D3DCCD1}">
              <a14:hiddenFill xmlns:a14="http://schemas.microsoft.com/office/drawing/2010/main">
                <a:solidFill>
                  <a:srgbClr val="FFFFFF"/>
                </a:solidFill>
              </a14:hiddenFill>
            </a:ext>
          </a:extLst>
        </p:spPr>
      </p:pic>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9" descr="A drawing of a machine&#10;&#10;Description automatically generated">
            <a:extLst>
              <a:ext uri="{FF2B5EF4-FFF2-40B4-BE49-F238E27FC236}">
                <a16:creationId xmlns:a16="http://schemas.microsoft.com/office/drawing/2014/main" id="{85184223-3E4D-1C60-D9A3-DBA994AFCA10}"/>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80528" y="116632"/>
            <a:ext cx="9425514" cy="6741368"/>
          </a:xfrm>
          <a:prstGeom prst="rect">
            <a:avLst/>
          </a:prstGeom>
        </p:spPr>
      </p:pic>
    </p:spTree>
    <p:extLst>
      <p:ext uri="{BB962C8B-B14F-4D97-AF65-F5344CB8AC3E}">
        <p14:creationId xmlns:p14="http://schemas.microsoft.com/office/powerpoint/2010/main" val="409683888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4" name="Picture 2">
            <a:extLst>
              <a:ext uri="{FF2B5EF4-FFF2-40B4-BE49-F238E27FC236}">
                <a16:creationId xmlns:a16="http://schemas.microsoft.com/office/drawing/2014/main" id="{37C85D05-F165-5286-98EA-4F3ABD93C6D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683568" y="894883"/>
            <a:ext cx="8484210" cy="5990501"/>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a:extLst>
              <a:ext uri="{FF2B5EF4-FFF2-40B4-BE49-F238E27FC236}">
                <a16:creationId xmlns:a16="http://schemas.microsoft.com/office/drawing/2014/main" id="{DC9C5897-3509-BE75-8BFA-601CFDC6CB83}"/>
              </a:ext>
            </a:extLst>
          </p:cNvPr>
          <p:cNvSpPr txBox="1"/>
          <p:nvPr/>
        </p:nvSpPr>
        <p:spPr>
          <a:xfrm>
            <a:off x="6300192" y="32305"/>
            <a:ext cx="2814553" cy="584775"/>
          </a:xfrm>
          <a:prstGeom prst="rect">
            <a:avLst/>
          </a:prstGeom>
          <a:noFill/>
        </p:spPr>
        <p:txBody>
          <a:bodyPr wrap="none" rtlCol="0">
            <a:spAutoFit/>
          </a:bodyPr>
          <a:lstStyle/>
          <a:p>
            <a:r>
              <a:rPr lang="en-IT" sz="1600" dirty="0">
                <a:solidFill>
                  <a:srgbClr val="0070C0"/>
                </a:solidFill>
              </a:rPr>
              <a:t>(drawing by Gabriele Cosmo, </a:t>
            </a:r>
          </a:p>
          <a:p>
            <a:r>
              <a:rPr lang="en-IT" sz="1600" dirty="0">
                <a:solidFill>
                  <a:srgbClr val="0070C0"/>
                </a:solidFill>
              </a:rPr>
              <a:t>Erik Vallazza, AdA, from the DB)</a:t>
            </a:r>
          </a:p>
        </p:txBody>
      </p:sp>
      <p:pic>
        <p:nvPicPr>
          <p:cNvPr id="5" name="Picture 4">
            <a:extLst>
              <a:ext uri="{FF2B5EF4-FFF2-40B4-BE49-F238E27FC236}">
                <a16:creationId xmlns:a16="http://schemas.microsoft.com/office/drawing/2014/main" id="{CF47E8EC-6909-8945-C44E-E3DC9E75624A}"/>
              </a:ext>
            </a:extLst>
          </p:cNvPr>
          <p:cNvPicPr>
            <a:picLocks noChangeAspect="1"/>
          </p:cNvPicPr>
          <p:nvPr/>
        </p:nvPicPr>
        <p:blipFill>
          <a:blip r:embed="rId3"/>
          <a:stretch>
            <a:fillRect/>
          </a:stretch>
        </p:blipFill>
        <p:spPr>
          <a:xfrm>
            <a:off x="-29412" y="-31440"/>
            <a:ext cx="1445642" cy="1965831"/>
          </a:xfrm>
          <a:prstGeom prst="rect">
            <a:avLst/>
          </a:prstGeom>
        </p:spPr>
      </p:pic>
    </p:spTree>
    <p:extLst>
      <p:ext uri="{BB962C8B-B14F-4D97-AF65-F5344CB8AC3E}">
        <p14:creationId xmlns:p14="http://schemas.microsoft.com/office/powerpoint/2010/main" val="61752984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0" y="0"/>
            <a:ext cx="9144000" cy="6817251"/>
          </a:xfrm>
          <a:prstGeom prst="rect">
            <a:avLst/>
          </a:prstGeom>
          <a:noFill/>
        </p:spPr>
        <p:txBody>
          <a:bodyPr wrap="square" rtlCol="0">
            <a:spAutoFit/>
          </a:bodyPr>
          <a:lstStyle/>
          <a:p>
            <a:pPr marL="571500" indent="-571500">
              <a:buFont typeface="Arial" panose="020B0604020202020204" pitchFamily="34" charset="0"/>
              <a:buChar char="•"/>
            </a:pPr>
            <a:r>
              <a:rPr lang="en-GB" sz="2300" dirty="0"/>
              <a:t>Installation times were very tense! Ugo was sleeping at the Novotel. In the control room, he was behind a yellow tape line that people were authorized to cross only if invited</a:t>
            </a:r>
          </a:p>
          <a:p>
            <a:pPr lvl="1"/>
            <a:r>
              <a:rPr lang="en-GB" sz="2300" dirty="0"/>
              <a:t>	And un-understandable protocols like “roman one, roman two”</a:t>
            </a:r>
          </a:p>
          <a:p>
            <a:pPr marL="571500" indent="-571500">
              <a:buFont typeface="Arial" panose="020B0604020202020204" pitchFamily="34" charset="0"/>
              <a:buChar char="•"/>
            </a:pPr>
            <a:r>
              <a:rPr lang="en-GB" sz="2300" dirty="0"/>
              <a:t>LEP operation began in July 1989. DELPHI was ready, more or less</a:t>
            </a:r>
          </a:p>
          <a:p>
            <a:pPr marL="571500" indent="-571500">
              <a:buFont typeface="Arial" panose="020B0604020202020204" pitchFamily="34" charset="0"/>
              <a:buChar char="•"/>
            </a:pPr>
            <a:r>
              <a:rPr lang="en-GB" sz="2300" dirty="0"/>
              <a:t>First events were observed in August. On August 14, 3 out of 4  experiments had seen a Z. DELPHI, despite its wishful logo, none! </a:t>
            </a:r>
            <a:r>
              <a:rPr lang="en-GB" sz="2300" dirty="0">
                <a:effectLst/>
              </a:rPr>
              <a:t>This was traced to a misalignment of the</a:t>
            </a:r>
            <a:r>
              <a:rPr lang="en-GB" sz="2300" dirty="0"/>
              <a:t> </a:t>
            </a:r>
            <a:r>
              <a:rPr lang="en-GB" sz="2300" dirty="0">
                <a:effectLst/>
              </a:rPr>
              <a:t>beams in our crossing region, and within hours also DELPHI was observing its first Zs</a:t>
            </a:r>
          </a:p>
          <a:p>
            <a:pPr marL="571500" indent="-571500">
              <a:buFont typeface="Arial" panose="020B0604020202020204" pitchFamily="34" charset="0"/>
              <a:buChar char="•"/>
            </a:pPr>
            <a:r>
              <a:rPr lang="en-GB" sz="2300" dirty="0"/>
              <a:t>Until the end of the year LEP operated at 5 energies at 1 GeV spacing on and around the Z peak and soon (early November) results on the mass and width of the Z boson were published as well a determination of the number of light neutrino species. The first DELPHI paper, sketched before the observations (Ugo’s protocol, again), contained the sentence “</a:t>
            </a:r>
            <a:r>
              <a:rPr lang="en-US" sz="2300" dirty="0">
                <a:solidFill>
                  <a:srgbClr val="0A0A0A"/>
                </a:solidFill>
              </a:rPr>
              <a:t>the t</a:t>
            </a:r>
            <a:r>
              <a:rPr lang="en-US" sz="2300" dirty="0">
                <a:solidFill>
                  <a:srgbClr val="0A0A0A"/>
                </a:solidFill>
                <a:effectLst/>
                <a:ea typeface="Arial" panose="020B0604020202020204" pitchFamily="34" charset="0"/>
              </a:rPr>
              <a:t>rigger</a:t>
            </a:r>
            <a:r>
              <a:rPr lang="en-US" sz="2300" spc="120" dirty="0">
                <a:solidFill>
                  <a:srgbClr val="0A0A0A"/>
                </a:solidFill>
                <a:effectLst/>
                <a:ea typeface="Arial" panose="020B0604020202020204" pitchFamily="34" charset="0"/>
              </a:rPr>
              <a:t> </a:t>
            </a:r>
            <a:r>
              <a:rPr lang="en-US" sz="2300" dirty="0">
                <a:solidFill>
                  <a:srgbClr val="0A0A0A"/>
                </a:solidFill>
                <a:effectLst/>
                <a:ea typeface="Arial" panose="020B0604020202020204" pitchFamily="34" charset="0"/>
              </a:rPr>
              <a:t>efficiency</a:t>
            </a:r>
            <a:r>
              <a:rPr lang="en-US" sz="2300" spc="65" dirty="0">
                <a:solidFill>
                  <a:srgbClr val="0A0A0A"/>
                </a:solidFill>
                <a:effectLst/>
                <a:ea typeface="Arial" panose="020B0604020202020204" pitchFamily="34" charset="0"/>
              </a:rPr>
              <a:t> </a:t>
            </a:r>
            <a:r>
              <a:rPr lang="en-US" sz="2300" dirty="0">
                <a:solidFill>
                  <a:srgbClr val="0A0A0A"/>
                </a:solidFill>
                <a:effectLst/>
                <a:ea typeface="Arial" panose="020B0604020202020204" pitchFamily="34" charset="0"/>
              </a:rPr>
              <a:t>is</a:t>
            </a:r>
            <a:r>
              <a:rPr lang="en-US" sz="2300" spc="95" dirty="0">
                <a:solidFill>
                  <a:srgbClr val="0A0A0A"/>
                </a:solidFill>
                <a:effectLst/>
                <a:ea typeface="Arial" panose="020B0604020202020204" pitchFamily="34" charset="0"/>
              </a:rPr>
              <a:t> </a:t>
            </a:r>
            <a:r>
              <a:rPr lang="en-US" sz="2300" dirty="0">
                <a:solidFill>
                  <a:srgbClr val="0A0A0A"/>
                </a:solidFill>
                <a:effectLst/>
                <a:ea typeface="Arial" panose="020B0604020202020204" pitchFamily="34" charset="0"/>
              </a:rPr>
              <a:t>believed</a:t>
            </a:r>
            <a:r>
              <a:rPr lang="en-US" sz="2300" spc="65" dirty="0">
                <a:solidFill>
                  <a:srgbClr val="0A0A0A"/>
                </a:solidFill>
                <a:effectLst/>
                <a:ea typeface="Arial" panose="020B0604020202020204" pitchFamily="34" charset="0"/>
              </a:rPr>
              <a:t> </a:t>
            </a:r>
            <a:r>
              <a:rPr lang="en-US" sz="2300" dirty="0">
                <a:solidFill>
                  <a:srgbClr val="0A0A0A"/>
                </a:solidFill>
                <a:effectLst/>
                <a:ea typeface="Arial" panose="020B0604020202020204" pitchFamily="34" charset="0"/>
              </a:rPr>
              <a:t>to</a:t>
            </a:r>
            <a:r>
              <a:rPr lang="en-US" sz="2300" spc="110" dirty="0">
                <a:solidFill>
                  <a:srgbClr val="0A0A0A"/>
                </a:solidFill>
                <a:effectLst/>
                <a:ea typeface="Arial" panose="020B0604020202020204" pitchFamily="34" charset="0"/>
              </a:rPr>
              <a:t> </a:t>
            </a:r>
            <a:r>
              <a:rPr lang="en-US" sz="2300" dirty="0">
                <a:solidFill>
                  <a:srgbClr val="0A0A0A"/>
                </a:solidFill>
                <a:effectLst/>
                <a:ea typeface="Arial" panose="020B0604020202020204" pitchFamily="34" charset="0"/>
              </a:rPr>
              <a:t>be</a:t>
            </a:r>
            <a:r>
              <a:rPr lang="en-US" sz="2300" spc="75" dirty="0">
                <a:solidFill>
                  <a:srgbClr val="0A0A0A"/>
                </a:solidFill>
                <a:effectLst/>
                <a:ea typeface="Arial" panose="020B0604020202020204" pitchFamily="34" charset="0"/>
              </a:rPr>
              <a:t> </a:t>
            </a:r>
            <a:r>
              <a:rPr lang="en-US" sz="2300" dirty="0">
                <a:solidFill>
                  <a:srgbClr val="0A0A0A"/>
                </a:solidFill>
                <a:effectLst/>
                <a:ea typeface="Arial" panose="020B0604020202020204" pitchFamily="34" charset="0"/>
              </a:rPr>
              <a:t>(98</a:t>
            </a:r>
            <a:r>
              <a:rPr lang="en-US" sz="2300" spc="90" dirty="0">
                <a:solidFill>
                  <a:srgbClr val="0A0A0A"/>
                </a:solidFill>
                <a:effectLst/>
                <a:ea typeface="Arial" panose="020B0604020202020204" pitchFamily="34" charset="0"/>
              </a:rPr>
              <a:t> </a:t>
            </a:r>
            <a:r>
              <a:rPr lang="en-US" sz="2300" dirty="0">
                <a:solidFill>
                  <a:srgbClr val="1C1C1C"/>
                </a:solidFill>
                <a:effectLst/>
                <a:ea typeface="Arial" panose="020B0604020202020204" pitchFamily="34" charset="0"/>
              </a:rPr>
              <a:t>±</a:t>
            </a:r>
            <a:r>
              <a:rPr lang="en-US" sz="2300" spc="-5" dirty="0">
                <a:solidFill>
                  <a:srgbClr val="1C1C1C"/>
                </a:solidFill>
                <a:effectLst/>
                <a:ea typeface="Arial" panose="020B0604020202020204" pitchFamily="34" charset="0"/>
              </a:rPr>
              <a:t> </a:t>
            </a:r>
            <a:r>
              <a:rPr lang="en-US" sz="2300" dirty="0">
                <a:solidFill>
                  <a:srgbClr val="0A0A0A"/>
                </a:solidFill>
                <a:effectLst/>
                <a:ea typeface="Arial" panose="020B0604020202020204" pitchFamily="34" charset="0"/>
              </a:rPr>
              <a:t>2)% […]</a:t>
            </a:r>
            <a:r>
              <a:rPr lang="en-GB" sz="2300" dirty="0"/>
              <a:t>”</a:t>
            </a:r>
          </a:p>
          <a:p>
            <a:pPr marL="571500" indent="-571500">
              <a:buFont typeface="Arial" panose="020B0604020202020204" pitchFamily="34" charset="0"/>
              <a:buChar char="•"/>
            </a:pPr>
            <a:r>
              <a:rPr lang="en-GB" sz="2300" dirty="0"/>
              <a:t>“Measurement of the Mass and Width of the Z Particle from Multi- Hadronic Final States Produced in </a:t>
            </a:r>
            <a:r>
              <a:rPr lang="en-GB" sz="2300" dirty="0" err="1"/>
              <a:t>e+e</a:t>
            </a:r>
            <a:r>
              <a:rPr lang="en-GB" sz="2300" dirty="0"/>
              <a:t>- Annihilations, </a:t>
            </a:r>
            <a:r>
              <a:rPr lang="en-GB" sz="2300" dirty="0">
                <a:effectLst/>
              </a:rPr>
              <a:t>Phys. Lett. B 231 (1989) 539</a:t>
            </a:r>
            <a:r>
              <a:rPr lang="en-GB" sz="2300" dirty="0"/>
              <a:t>.</a:t>
            </a:r>
          </a:p>
          <a:p>
            <a:pPr lvl="1"/>
            <a:r>
              <a:rPr lang="en-GB" sz="2300" dirty="0"/>
              <a:t>	Ugo was calm again, and listening a lot</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solidFill>
                  <a:srgbClr val="0070C0"/>
                </a:solidFill>
              </a:rPr>
              <a:t>LEP Official Inauguration  Nov 1989</a:t>
            </a:r>
          </a:p>
        </p:txBody>
      </p:sp>
      <p:pic>
        <p:nvPicPr>
          <p:cNvPr id="4" name="Content Placeholder 3" descr="image(2).png"/>
          <p:cNvPicPr>
            <a:picLocks noGrp="1" noChangeAspect="1"/>
          </p:cNvPicPr>
          <p:nvPr>
            <p:ph idx="1"/>
          </p:nvPr>
        </p:nvPicPr>
        <p:blipFill>
          <a:blip r:embed="rId2" cstate="print"/>
          <a:stretch>
            <a:fillRect/>
          </a:stretch>
        </p:blipFill>
        <p:spPr>
          <a:xfrm>
            <a:off x="20038" y="1628800"/>
            <a:ext cx="9144000" cy="4758036"/>
          </a:xfrm>
        </p:spPr>
      </p:pic>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BC69F9-E5A1-5917-66F1-AD497733920E}"/>
              </a:ext>
            </a:extLst>
          </p:cNvPr>
          <p:cNvSpPr>
            <a:spLocks noGrp="1"/>
          </p:cNvSpPr>
          <p:nvPr>
            <p:ph type="title"/>
          </p:nvPr>
        </p:nvSpPr>
        <p:spPr>
          <a:xfrm>
            <a:off x="4788024" y="22311"/>
            <a:ext cx="4355976" cy="1143000"/>
          </a:xfrm>
        </p:spPr>
        <p:txBody>
          <a:bodyPr>
            <a:noAutofit/>
          </a:bodyPr>
          <a:lstStyle/>
          <a:p>
            <a:r>
              <a:rPr lang="en-GB" sz="3600" dirty="0">
                <a:solidFill>
                  <a:srgbClr val="0070C0"/>
                </a:solidFill>
              </a:rPr>
              <a:t>Necessity is the mother of invention</a:t>
            </a:r>
          </a:p>
        </p:txBody>
      </p:sp>
      <p:sp>
        <p:nvSpPr>
          <p:cNvPr id="6" name="TextBox 5">
            <a:extLst>
              <a:ext uri="{FF2B5EF4-FFF2-40B4-BE49-F238E27FC236}">
                <a16:creationId xmlns:a16="http://schemas.microsoft.com/office/drawing/2014/main" id="{5594BE87-6278-73F9-3814-63419FFC95E0}"/>
              </a:ext>
            </a:extLst>
          </p:cNvPr>
          <p:cNvSpPr txBox="1"/>
          <p:nvPr/>
        </p:nvSpPr>
        <p:spPr>
          <a:xfrm>
            <a:off x="0" y="188640"/>
            <a:ext cx="5784561" cy="8586966"/>
          </a:xfrm>
          <a:prstGeom prst="rect">
            <a:avLst/>
          </a:prstGeom>
          <a:noFill/>
        </p:spPr>
        <p:txBody>
          <a:bodyPr wrap="square" rtlCol="0">
            <a:spAutoFit/>
          </a:bodyPr>
          <a:lstStyle/>
          <a:p>
            <a:pPr marL="571500" indent="-571500">
              <a:buFont typeface="Arial" panose="020B0604020202020204" pitchFamily="34" charset="0"/>
              <a:buChar char="•"/>
            </a:pPr>
            <a:r>
              <a:rPr lang="en-US" sz="2400" dirty="0"/>
              <a:t>The fact that DELPHI was more complicated than other detectors (complex geometry, scattered information) imposed creativity (that Ugo encouraged a lot)</a:t>
            </a:r>
          </a:p>
          <a:p>
            <a:pPr marL="1028700" lvl="1" indent="-571500">
              <a:buFont typeface="Arial" panose="020B0604020202020204" pitchFamily="34" charset="0"/>
              <a:buChar char="•"/>
            </a:pPr>
            <a:r>
              <a:rPr lang="en-US" sz="2400" dirty="0"/>
              <a:t>Careful software studies</a:t>
            </a:r>
          </a:p>
          <a:p>
            <a:pPr marL="1028700" lvl="1" indent="-571500">
              <a:buFont typeface="Arial" panose="020B0604020202020204" pitchFamily="34" charset="0"/>
              <a:buChar char="•"/>
            </a:pPr>
            <a:r>
              <a:rPr lang="en-US" sz="2400" dirty="0"/>
              <a:t>Graphic interface </a:t>
            </a:r>
          </a:p>
          <a:p>
            <a:pPr marL="1028700" lvl="1" indent="-571500">
              <a:buFont typeface="Arial" panose="020B0604020202020204" pitchFamily="34" charset="0"/>
              <a:buChar char="•"/>
            </a:pPr>
            <a:r>
              <a:rPr lang="en-US" sz="2400" dirty="0"/>
              <a:t>Database </a:t>
            </a:r>
          </a:p>
          <a:p>
            <a:pPr marL="1028700" lvl="1" indent="-571500">
              <a:buFont typeface="Arial" panose="020B0604020202020204" pitchFamily="34" charset="0"/>
              <a:buChar char="•"/>
            </a:pPr>
            <a:r>
              <a:rPr lang="en-US" sz="2400" dirty="0"/>
              <a:t>Analysis tools</a:t>
            </a:r>
          </a:p>
          <a:p>
            <a:pPr marL="571500" indent="-571500">
              <a:buFont typeface="Arial" panose="020B0604020202020204" pitchFamily="34" charset="0"/>
              <a:buChar char="•"/>
            </a:pPr>
            <a:r>
              <a:rPr lang="en-US" sz="2400" dirty="0"/>
              <a:t>Merging inhomogeneous information for PID was a challenge. The first physics analysis paper in HEP based on Artificial Neural Networks has been by DELPHI </a:t>
            </a:r>
          </a:p>
          <a:p>
            <a:pPr marL="1028700" lvl="1" indent="-571500">
              <a:buFont typeface="Arial" panose="020B0604020202020204" pitchFamily="34" charset="0"/>
              <a:buChar char="•"/>
            </a:pPr>
            <a:r>
              <a:rPr lang="en-GB" sz="2400" dirty="0"/>
              <a:t>Classification of the hadronic decays of the Z into b and c quark pairs using a neural network, Phys. Lett. B295 (1992) 383</a:t>
            </a:r>
          </a:p>
          <a:p>
            <a:pPr marL="1028700" lvl="1" indent="-571500">
              <a:buFont typeface="Arial" panose="020B0604020202020204" pitchFamily="34" charset="0"/>
              <a:buChar char="•"/>
            </a:pPr>
            <a:endParaRPr lang="en-US" sz="2400" dirty="0"/>
          </a:p>
          <a:p>
            <a:pPr marL="571500" indent="-571500">
              <a:buFont typeface="Arial" panose="020B0604020202020204" pitchFamily="34" charset="0"/>
              <a:buChar char="•"/>
            </a:pPr>
            <a:endParaRPr lang="en-US" sz="2400" dirty="0"/>
          </a:p>
          <a:p>
            <a:pPr marL="571500" indent="-571500">
              <a:buFont typeface="Arial" panose="020B0604020202020204" pitchFamily="34" charset="0"/>
              <a:buChar char="•"/>
            </a:pPr>
            <a:endParaRPr lang="en-US" sz="2400" dirty="0"/>
          </a:p>
          <a:p>
            <a:pPr marL="571500" indent="-571500">
              <a:buFont typeface="Arial" panose="020B0604020202020204" pitchFamily="34" charset="0"/>
              <a:buChar char="•"/>
            </a:pPr>
            <a:endParaRPr lang="en-US" sz="2400" dirty="0"/>
          </a:p>
          <a:p>
            <a:pPr marL="571500" indent="-571500">
              <a:buFont typeface="Arial" panose="020B0604020202020204" pitchFamily="34" charset="0"/>
              <a:buChar char="•"/>
            </a:pPr>
            <a:endParaRPr lang="en-US" sz="2400" dirty="0"/>
          </a:p>
          <a:p>
            <a:pPr marL="571500" indent="-571500">
              <a:buFont typeface="Arial" panose="020B0604020202020204" pitchFamily="34" charset="0"/>
              <a:buChar char="•"/>
            </a:pPr>
            <a:endParaRPr lang="en-GB" sz="2400" dirty="0"/>
          </a:p>
        </p:txBody>
      </p:sp>
      <p:pic>
        <p:nvPicPr>
          <p:cNvPr id="5122" name="Picture 2" descr="CCann11_09_09">
            <a:extLst>
              <a:ext uri="{FF2B5EF4-FFF2-40B4-BE49-F238E27FC236}">
                <a16:creationId xmlns:a16="http://schemas.microsoft.com/office/drawing/2014/main" id="{09ED2E45-A6C0-0122-FCDA-898E238E4B6B}"/>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9915" r="11545"/>
          <a:stretch/>
        </p:blipFill>
        <p:spPr bwMode="auto">
          <a:xfrm>
            <a:off x="5724000" y="1844824"/>
            <a:ext cx="3420000" cy="345464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92265816"/>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685</TotalTime>
  <Words>1119</Words>
  <Application>Microsoft Macintosh PowerPoint</Application>
  <PresentationFormat>On-screen Show (4:3)</PresentationFormat>
  <Paragraphs>127</Paragraphs>
  <Slides>19</Slides>
  <Notes>3</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19</vt:i4>
      </vt:variant>
    </vt:vector>
  </HeadingPairs>
  <TitlesOfParts>
    <vt:vector size="23" baseType="lpstr">
      <vt:lpstr>Arial</vt:lpstr>
      <vt:lpstr>Calibri</vt:lpstr>
      <vt:lpstr>Helvetica</vt:lpstr>
      <vt:lpstr>Office Theme</vt:lpstr>
      <vt:lpstr>DELPHI Collaboration and The Physics Legacy of LEP </vt:lpstr>
      <vt:lpstr>The game of the name</vt:lpstr>
      <vt:lpstr>A complex experiment with a lot of information</vt:lpstr>
      <vt:lpstr>The largest superconducting coil (by RAL) 7.4 m long, 6.2 m in diameter, a 1.2 T field</vt:lpstr>
      <vt:lpstr>PowerPoint Presentation</vt:lpstr>
      <vt:lpstr>PowerPoint Presentation</vt:lpstr>
      <vt:lpstr>PowerPoint Presentation</vt:lpstr>
      <vt:lpstr>LEP Official Inauguration  Nov 1989</vt:lpstr>
      <vt:lpstr>Necessity is the mother of invention</vt:lpstr>
      <vt:lpstr>Changing the spokesperson</vt:lpstr>
      <vt:lpstr>Energy increase, W studies and Higgs hunting</vt:lpstr>
      <vt:lpstr>The end (?)</vt:lpstr>
      <vt:lpstr>LEP Indirect measurement of m_H (2004)</vt:lpstr>
      <vt:lpstr>One of the most quoted “DELPHI” papers comes from an idea by Ugo</vt:lpstr>
      <vt:lpstr>A few thoughts on DELPHI and scientific policy </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Ugo Amaldi at 90 </dc:title>
  <dc:creator>admin</dc:creator>
  <cp:lastModifiedBy>De Angelis Alessandro</cp:lastModifiedBy>
  <cp:revision>91</cp:revision>
  <cp:lastPrinted>2025-03-14T10:54:19Z</cp:lastPrinted>
  <dcterms:created xsi:type="dcterms:W3CDTF">2024-11-17T16:17:49Z</dcterms:created>
  <dcterms:modified xsi:type="dcterms:W3CDTF">2025-04-03T21:39:54Z</dcterms:modified>
</cp:coreProperties>
</file>