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28"/>
  </p:notesMasterIdLst>
  <p:sldIdLst>
    <p:sldId id="405" r:id="rId7"/>
    <p:sldId id="406" r:id="rId8"/>
    <p:sldId id="408" r:id="rId9"/>
    <p:sldId id="409" r:id="rId10"/>
    <p:sldId id="410" r:id="rId11"/>
    <p:sldId id="411" r:id="rId12"/>
    <p:sldId id="412" r:id="rId13"/>
    <p:sldId id="420" r:id="rId14"/>
    <p:sldId id="418" r:id="rId15"/>
    <p:sldId id="419" r:id="rId16"/>
    <p:sldId id="413" r:id="rId17"/>
    <p:sldId id="422" r:id="rId18"/>
    <p:sldId id="414" r:id="rId19"/>
    <p:sldId id="416" r:id="rId20"/>
    <p:sldId id="423" r:id="rId21"/>
    <p:sldId id="425" r:id="rId22"/>
    <p:sldId id="426" r:id="rId23"/>
    <p:sldId id="427" r:id="rId24"/>
    <p:sldId id="417" r:id="rId25"/>
    <p:sldId id="424" r:id="rId26"/>
    <p:sldId id="407"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E2466"/>
    <a:srgbClr val="1B426B"/>
    <a:srgbClr val="C0BFCB"/>
    <a:srgbClr val="1B436B"/>
    <a:srgbClr val="A8CEE3"/>
    <a:srgbClr val="668BCC"/>
    <a:srgbClr val="B9CFFF"/>
    <a:srgbClr val="2F2F2F"/>
    <a:srgbClr val="BFBFCB"/>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31" autoAdjust="0"/>
    <p:restoredTop sz="92449"/>
  </p:normalViewPr>
  <p:slideViewPr>
    <p:cSldViewPr snapToGrid="0" snapToObjects="1">
      <p:cViewPr varScale="1">
        <p:scale>
          <a:sx n="118" d="100"/>
          <a:sy n="118" d="100"/>
        </p:scale>
        <p:origin x="840" y="192"/>
      </p:cViewPr>
      <p:guideLst>
        <p:guide orient="horz" pos="4020"/>
        <p:guide pos="3863"/>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 d="1"/>
        <a:sy n="1" d="1"/>
      </p:scale>
      <p:origin x="0" y="-13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8"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04/04/2025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0" i="0" dirty="0">
                <a:solidFill>
                  <a:srgbClr val="FFFFFF"/>
                </a:solidFill>
                <a:effectLst/>
                <a:latin typeface="Verdana" panose="020B0604030504040204" pitchFamily="34" charset="0"/>
              </a:rPr>
              <a:t>Since its founding in 1992 by Ugo </a:t>
            </a:r>
            <a:r>
              <a:rPr lang="en-GB" b="0" i="0" dirty="0" err="1">
                <a:solidFill>
                  <a:srgbClr val="FFFFFF"/>
                </a:solidFill>
                <a:effectLst/>
                <a:latin typeface="Verdana" panose="020B0604030504040204" pitchFamily="34" charset="0"/>
              </a:rPr>
              <a:t>Amaldi</a:t>
            </a:r>
            <a:r>
              <a:rPr lang="en-GB" b="0" i="0" dirty="0">
                <a:solidFill>
                  <a:srgbClr val="FFFFFF"/>
                </a:solidFill>
                <a:effectLst/>
                <a:latin typeface="Verdana" panose="020B0604030504040204" pitchFamily="34" charset="0"/>
              </a:rPr>
              <a:t> (CERN), Elio </a:t>
            </a:r>
            <a:r>
              <a:rPr lang="en-GB" b="0" i="0" dirty="0" err="1">
                <a:solidFill>
                  <a:srgbClr val="FFFFFF"/>
                </a:solidFill>
                <a:effectLst/>
                <a:latin typeface="Verdana" panose="020B0604030504040204" pitchFamily="34" charset="0"/>
              </a:rPr>
              <a:t>Borgonovi</a:t>
            </a:r>
            <a:r>
              <a:rPr lang="en-GB" b="0" i="0" dirty="0">
                <a:solidFill>
                  <a:srgbClr val="FFFFFF"/>
                </a:solidFill>
                <a:effectLst/>
                <a:latin typeface="Verdana" panose="020B0604030504040204" pitchFamily="34" charset="0"/>
              </a:rPr>
              <a:t> (Bocconi University), </a:t>
            </a:r>
            <a:r>
              <a:rPr lang="en-GB" b="0" i="0" dirty="0" err="1">
                <a:solidFill>
                  <a:srgbClr val="FFFFFF"/>
                </a:solidFill>
                <a:effectLst/>
                <a:latin typeface="Verdana" panose="020B0604030504040204" pitchFamily="34" charset="0"/>
              </a:rPr>
              <a:t>Giampiero</a:t>
            </a:r>
            <a:r>
              <a:rPr lang="en-GB" b="0" i="0" dirty="0">
                <a:solidFill>
                  <a:srgbClr val="FFFFFF"/>
                </a:solidFill>
                <a:effectLst/>
                <a:latin typeface="Verdana" panose="020B0604030504040204" pitchFamily="34" charset="0"/>
              </a:rPr>
              <a:t> Tosi (Niguarda Hospital) and </a:t>
            </a:r>
            <a:r>
              <a:rPr lang="en-GB" b="0" i="0" dirty="0" err="1">
                <a:solidFill>
                  <a:srgbClr val="FFFFFF"/>
                </a:solidFill>
                <a:effectLst/>
                <a:latin typeface="Verdana" panose="020B0604030504040204" pitchFamily="34" charset="0"/>
              </a:rPr>
              <a:t>Gaudenzio</a:t>
            </a:r>
            <a:r>
              <a:rPr lang="en-GB" b="0" i="0" dirty="0">
                <a:solidFill>
                  <a:srgbClr val="FFFFFF"/>
                </a:solidFill>
                <a:effectLst/>
                <a:latin typeface="Verdana" panose="020B0604030504040204" pitchFamily="34" charset="0"/>
              </a:rPr>
              <a:t> </a:t>
            </a:r>
            <a:r>
              <a:rPr lang="en-GB" b="0" i="0" dirty="0" err="1">
                <a:solidFill>
                  <a:srgbClr val="FFFFFF"/>
                </a:solidFill>
                <a:effectLst/>
                <a:latin typeface="Verdana" panose="020B0604030504040204" pitchFamily="34" charset="0"/>
              </a:rPr>
              <a:t>Vanolo</a:t>
            </a:r>
            <a:r>
              <a:rPr lang="en-GB" b="0" i="0" dirty="0">
                <a:solidFill>
                  <a:srgbClr val="FFFFFF"/>
                </a:solidFill>
                <a:effectLst/>
                <a:latin typeface="Verdana" panose="020B0604030504040204" pitchFamily="34" charset="0"/>
              </a:rPr>
              <a:t> (Secretary-General of the TERA foundation) – joined a few years later by Roberto </a:t>
            </a:r>
            <a:r>
              <a:rPr lang="en-GB" b="0" i="0" dirty="0" err="1">
                <a:solidFill>
                  <a:srgbClr val="FFFFFF"/>
                </a:solidFill>
                <a:effectLst/>
                <a:latin typeface="Verdana" panose="020B0604030504040204" pitchFamily="34" charset="0"/>
              </a:rPr>
              <a:t>Orecchia</a:t>
            </a:r>
            <a:r>
              <a:rPr lang="en-GB" b="0" i="0" dirty="0">
                <a:solidFill>
                  <a:srgbClr val="FFFFFF"/>
                </a:solidFill>
                <a:effectLst/>
                <a:latin typeface="Verdana" panose="020B0604030504040204" pitchFamily="34" charset="0"/>
              </a:rPr>
              <a:t> (Scientific Director of the European Institute of Oncology, Milan) – the foundation has been active in research and development in hadron therapy, a technique aimed at treating solid tumours with beams of hadrons, in particular protons and carbon ions. With strong links to CERN (most activities have been performed in collaboration with CERN physicists and engineers), the foundation has given rise to successful offspring, including the ion therapy centre CNAO in Pavia, which, to date, has treated more than 4000 patients.</a:t>
            </a:r>
          </a:p>
          <a:p>
            <a:pPr algn="just"/>
            <a:r>
              <a:rPr lang="en-GB" b="0" i="0" dirty="0">
                <a:solidFill>
                  <a:srgbClr val="FFFFFF"/>
                </a:solidFill>
                <a:effectLst/>
                <a:latin typeface="Verdana" panose="020B0604030504040204" pitchFamily="34" charset="0"/>
              </a:rPr>
              <a:t>On 15 September 1992, the TERA Foundation was established in Novara, Italy. Exactly 30 years later, a Symposium was held at CERN to review its contributions to hadron therapy.</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2233441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TERA has followed 4 guidelines.</a:t>
            </a:r>
          </a:p>
          <a:p>
            <a:endParaRPr lang="en-GB" dirty="0"/>
          </a:p>
          <a:p>
            <a:r>
              <a:rPr lang="en-CH" sz="1200" u="none" dirty="0">
                <a:solidFill>
                  <a:schemeClr val="tx1"/>
                </a:solidFill>
              </a:rPr>
              <a:t>In the choice of the programmes:</a:t>
            </a:r>
          </a:p>
          <a:p>
            <a:r>
              <a:rPr lang="en-CH" sz="1200" u="none" dirty="0">
                <a:solidFill>
                  <a:schemeClr val="tx1"/>
                </a:solidFill>
              </a:rPr>
              <a:t>CONSERVATION         </a:t>
            </a:r>
          </a:p>
          <a:p>
            <a:r>
              <a:rPr lang="en-CH" sz="1200" u="none" dirty="0">
                <a:solidFill>
                  <a:schemeClr val="tx1"/>
                </a:solidFill>
              </a:rPr>
              <a:t>INNOVATION</a:t>
            </a:r>
            <a:endParaRPr lang="en-CH" sz="1200" u="none" dirty="0">
              <a:solidFill>
                <a:schemeClr val="accent1">
                  <a:lumMod val="20000"/>
                  <a:lumOff val="80000"/>
                </a:schemeClr>
              </a:solidFill>
            </a:endParaRPr>
          </a:p>
          <a:p>
            <a:endParaRPr lang="en-CH" sz="1200" dirty="0">
              <a:solidFill>
                <a:schemeClr val="tx1"/>
              </a:solidFill>
            </a:endParaRPr>
          </a:p>
          <a:p>
            <a:r>
              <a:rPr lang="en-CH" sz="1200" dirty="0">
                <a:solidFill>
                  <a:schemeClr val="tx1"/>
                </a:solidFill>
              </a:rPr>
              <a:t>In the approach to realize them:</a:t>
            </a:r>
          </a:p>
          <a:p>
            <a:r>
              <a:rPr lang="en-CH" sz="1200" u="none" dirty="0">
                <a:solidFill>
                  <a:schemeClr val="tx1"/>
                </a:solidFill>
              </a:rPr>
              <a:t>COLLABORATION     </a:t>
            </a:r>
          </a:p>
          <a:p>
            <a:r>
              <a:rPr lang="en-CH" sz="1200" u="none" dirty="0">
                <a:solidFill>
                  <a:schemeClr val="tx1"/>
                </a:solidFill>
              </a:rPr>
              <a:t>DOCUMENTATION    </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873171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Transfer of more than 20 people</a:t>
            </a:r>
          </a:p>
        </p:txBody>
      </p:sp>
      <p:sp>
        <p:nvSpPr>
          <p:cNvPr id="4" name="Slide Number Placeholder 3"/>
          <p:cNvSpPr>
            <a:spLocks noGrp="1"/>
          </p:cNvSpPr>
          <p:nvPr>
            <p:ph type="sldNum" sz="quarter" idx="5"/>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4193939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2005: CNAO’s first stone</a:t>
            </a:r>
          </a:p>
          <a:p>
            <a:r>
              <a:rPr lang="en-GB" dirty="0"/>
              <a:t>2010: CNAO’s inauguration</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8</a:t>
            </a:fld>
            <a:endParaRPr lang="fr-FR"/>
          </a:p>
        </p:txBody>
      </p:sp>
    </p:spTree>
    <p:extLst>
      <p:ext uri="{BB962C8B-B14F-4D97-AF65-F5344CB8AC3E}">
        <p14:creationId xmlns:p14="http://schemas.microsoft.com/office/powerpoint/2010/main" val="1434466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Agreement still in force today</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345114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Linac</a:t>
            </a:r>
            <a:r>
              <a:rPr lang="en-GB" dirty="0"/>
              <a:t> for Image Guided Hadron </a:t>
            </a:r>
            <a:r>
              <a:rPr lang="en-GB" dirty="0" err="1"/>
              <a:t>Theraphy</a:t>
            </a:r>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2675401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Various versions</a:t>
            </a:r>
          </a:p>
        </p:txBody>
      </p:sp>
      <p:sp>
        <p:nvSpPr>
          <p:cNvPr id="4" name="Slide Number Placeholder 3"/>
          <p:cNvSpPr>
            <a:spLocks noGrp="1"/>
          </p:cNvSpPr>
          <p:nvPr>
            <p:ph type="sldNum" sz="quarter" idx="5"/>
          </p:nvPr>
        </p:nvSpPr>
        <p:spPr/>
        <p:txBody>
          <a:bodyPr/>
          <a:lstStyle/>
          <a:p>
            <a:fld id="{BC549E03-5E61-9344-9F2B-A7AC2BD1FB60}" type="slidenum">
              <a:rPr lang="fr-FR" smtClean="0"/>
              <a:t>14</a:t>
            </a:fld>
            <a:endParaRPr lang="fr-FR"/>
          </a:p>
        </p:txBody>
      </p:sp>
    </p:spTree>
    <p:extLst>
      <p:ext uri="{BB962C8B-B14F-4D97-AF65-F5344CB8AC3E}">
        <p14:creationId xmlns:p14="http://schemas.microsoft.com/office/powerpoint/2010/main" val="1554146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a:prstGeom prst="rect">
            <a:avLst/>
          </a:prstGeom>
        </p:spPr>
        <p:txBody>
          <a:bodyPr/>
          <a:lstStyle/>
          <a:p>
            <a:r>
              <a:rPr lang="fr-FR"/>
              <a:t>Presentation - Finland</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numéro de diapositive 5"/>
          <p:cNvSpPr>
            <a:spLocks noGrp="1"/>
          </p:cNvSpPr>
          <p:nvPr>
            <p:ph type="sldNum" sz="quarter" idx="12"/>
          </p:nvPr>
        </p:nvSpPr>
        <p:spPr>
          <a:xfrm>
            <a:off x="11290299" y="6316305"/>
            <a:ext cx="205699" cy="365125"/>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1"/>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1"/>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1"/>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1"/>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a:xfrm>
            <a:off x="9666000" y="6440400"/>
            <a:ext cx="1517702" cy="232864"/>
          </a:xfrm>
          <a:prstGeom prst="rect">
            <a:avLst/>
          </a:prstGeom>
        </p:spPr>
        <p:txBody>
          <a:bodyPr/>
          <a:lstStyle/>
          <a:p>
            <a:r>
              <a:rPr lang="en-US"/>
              <a:t>10 May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a:xfrm>
            <a:off x="1242000" y="6440400"/>
            <a:ext cx="4114800" cy="232864"/>
          </a:xfrm>
          <a:prstGeom prst="rect">
            <a:avLst/>
          </a:prstGeom>
        </p:spPr>
        <p:txBody>
          <a:bodyPr/>
          <a:lstStyle/>
          <a:p>
            <a:r>
              <a:rPr lang="fr-FR"/>
              <a:t>Presentation - Finland</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a:xfrm>
            <a:off x="11296800" y="6440400"/>
            <a:ext cx="155940" cy="232864"/>
          </a:xfrm>
          <a:prstGeom prst="rect">
            <a:avLst/>
          </a:prstGeom>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32864"/>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32864"/>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32864"/>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32864"/>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1742"/>
            <a:ext cx="1517702" cy="239688"/>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1360" y="6441742"/>
            <a:ext cx="4117760" cy="239688"/>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24761"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1742"/>
            <a:ext cx="1517702" cy="239688"/>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1360" y="6441742"/>
            <a:ext cx="4117760" cy="239688"/>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6" Type="http://schemas.openxmlformats.org/officeDocument/2006/relationships/theme" Target="../theme/theme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hyperlink" Target="https://www.tera.it/" TargetMode="External"/><Relationship Id="rId2" Type="http://schemas.openxmlformats.org/officeDocument/2006/relationships/hyperlink" Target="https://indico.cern.ch/event/1184432/"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ZoneTexte 11"/>
          <p:cNvSpPr txBox="1"/>
          <p:nvPr/>
        </p:nvSpPr>
        <p:spPr>
          <a:xfrm>
            <a:off x="523058" y="1196960"/>
            <a:ext cx="11145883" cy="4708981"/>
          </a:xfrm>
          <a:prstGeom prst="rect">
            <a:avLst/>
          </a:prstGeom>
          <a:noFill/>
        </p:spPr>
        <p:txBody>
          <a:bodyPr wrap="square" rtlCol="0">
            <a:spAutoFit/>
          </a:bodyPr>
          <a:lstStyle/>
          <a:p>
            <a:pPr algn="ctr"/>
            <a:r>
              <a:rPr lang="en-US" sz="4000" dirty="0"/>
              <a:t>Collaboration between CERN and the TERA Foundation</a:t>
            </a:r>
          </a:p>
          <a:p>
            <a:pPr algn="ctr"/>
            <a:endParaRPr lang="en-US" sz="3600" dirty="0">
              <a:solidFill>
                <a:schemeClr val="tx2">
                  <a:lumMod val="90000"/>
                  <a:lumOff val="10000"/>
                </a:schemeClr>
              </a:solidFill>
            </a:endParaRPr>
          </a:p>
          <a:p>
            <a:pPr algn="ctr"/>
            <a:r>
              <a:rPr lang="en-US" sz="2400" dirty="0">
                <a:solidFill>
                  <a:schemeClr val="tx2">
                    <a:lumMod val="90000"/>
                    <a:lumOff val="10000"/>
                  </a:schemeClr>
                </a:solidFill>
              </a:rPr>
              <a:t>Symposium to celebrate Ugo </a:t>
            </a:r>
            <a:r>
              <a:rPr lang="en-US" sz="2400" dirty="0" err="1">
                <a:solidFill>
                  <a:schemeClr val="tx2">
                    <a:lumMod val="90000"/>
                    <a:lumOff val="10000"/>
                  </a:schemeClr>
                </a:solidFill>
              </a:rPr>
              <a:t>Amaldi’s</a:t>
            </a:r>
            <a:r>
              <a:rPr lang="en-US" sz="2400" dirty="0">
                <a:solidFill>
                  <a:schemeClr val="tx2">
                    <a:lumMod val="90000"/>
                    <a:lumOff val="10000"/>
                  </a:schemeClr>
                </a:solidFill>
              </a:rPr>
              <a:t> 90</a:t>
            </a:r>
            <a:r>
              <a:rPr lang="en-US" sz="2400" baseline="30000" dirty="0">
                <a:solidFill>
                  <a:schemeClr val="tx2">
                    <a:lumMod val="90000"/>
                    <a:lumOff val="10000"/>
                  </a:schemeClr>
                </a:solidFill>
              </a:rPr>
              <a:t>th</a:t>
            </a:r>
            <a:r>
              <a:rPr lang="en-US" sz="2400" dirty="0">
                <a:solidFill>
                  <a:schemeClr val="tx2">
                    <a:lumMod val="90000"/>
                    <a:lumOff val="10000"/>
                  </a:schemeClr>
                </a:solidFill>
              </a:rPr>
              <a:t> birthday</a:t>
            </a:r>
          </a:p>
          <a:p>
            <a:pPr algn="ctr"/>
            <a:r>
              <a:rPr lang="en-US" sz="2400" dirty="0">
                <a:solidFill>
                  <a:schemeClr val="tx2">
                    <a:lumMod val="90000"/>
                    <a:lumOff val="10000"/>
                  </a:schemeClr>
                </a:solidFill>
              </a:rPr>
              <a:t>4</a:t>
            </a:r>
            <a:r>
              <a:rPr lang="en-US" sz="2400" baseline="30000" dirty="0">
                <a:solidFill>
                  <a:schemeClr val="tx2">
                    <a:lumMod val="90000"/>
                    <a:lumOff val="10000"/>
                  </a:schemeClr>
                </a:solidFill>
              </a:rPr>
              <a:t>th</a:t>
            </a:r>
            <a:r>
              <a:rPr lang="en-US" sz="2400" dirty="0">
                <a:solidFill>
                  <a:schemeClr val="tx2">
                    <a:lumMod val="90000"/>
                    <a:lumOff val="10000"/>
                  </a:schemeClr>
                </a:solidFill>
              </a:rPr>
              <a:t> April 2025</a:t>
            </a:r>
          </a:p>
          <a:p>
            <a:pPr algn="ctr"/>
            <a:endParaRPr lang="en-US" sz="2000" dirty="0">
              <a:solidFill>
                <a:schemeClr val="tx2">
                  <a:lumMod val="90000"/>
                  <a:lumOff val="10000"/>
                </a:schemeClr>
              </a:solidFill>
            </a:endParaRPr>
          </a:p>
          <a:p>
            <a:pPr algn="ctr"/>
            <a:endParaRPr lang="en-US" sz="2000" dirty="0">
              <a:solidFill>
                <a:schemeClr val="tx2">
                  <a:lumMod val="90000"/>
                  <a:lumOff val="10000"/>
                </a:schemeClr>
              </a:solidFill>
            </a:endParaRPr>
          </a:p>
          <a:p>
            <a:pPr algn="ctr"/>
            <a:endParaRPr lang="en-US" sz="2000" dirty="0">
              <a:solidFill>
                <a:schemeClr val="tx2">
                  <a:lumMod val="90000"/>
                  <a:lumOff val="10000"/>
                </a:schemeClr>
              </a:solidFill>
            </a:endParaRPr>
          </a:p>
          <a:p>
            <a:pPr algn="ctr"/>
            <a:endParaRPr lang="en-US" sz="2000" dirty="0">
              <a:solidFill>
                <a:schemeClr val="tx2">
                  <a:lumMod val="90000"/>
                  <a:lumOff val="10000"/>
                </a:schemeClr>
              </a:solidFill>
            </a:endParaRPr>
          </a:p>
          <a:p>
            <a:pPr algn="ctr"/>
            <a:endParaRPr lang="en-US" sz="2000" dirty="0">
              <a:solidFill>
                <a:schemeClr val="tx2">
                  <a:lumMod val="90000"/>
                  <a:lumOff val="10000"/>
                </a:schemeClr>
              </a:solidFill>
            </a:endParaRPr>
          </a:p>
          <a:p>
            <a:pPr algn="ctr"/>
            <a:endParaRPr lang="en-US" sz="2000" dirty="0">
              <a:solidFill>
                <a:schemeClr val="tx2">
                  <a:lumMod val="90000"/>
                  <a:lumOff val="10000"/>
                </a:schemeClr>
              </a:solidFill>
            </a:endParaRPr>
          </a:p>
          <a:p>
            <a:pPr algn="ctr"/>
            <a:r>
              <a:rPr lang="en-US" sz="1600" dirty="0">
                <a:solidFill>
                  <a:schemeClr val="tx2">
                    <a:lumMod val="90000"/>
                    <a:lumOff val="10000"/>
                  </a:schemeClr>
                </a:solidFill>
              </a:rPr>
              <a:t>Giovanni </a:t>
            </a:r>
            <a:r>
              <a:rPr lang="en-US" sz="1600" dirty="0" err="1">
                <a:solidFill>
                  <a:schemeClr val="tx2">
                    <a:lumMod val="90000"/>
                    <a:lumOff val="10000"/>
                  </a:schemeClr>
                </a:solidFill>
              </a:rPr>
              <a:t>Anelli</a:t>
            </a:r>
            <a:r>
              <a:rPr lang="en-US" sz="1600" dirty="0">
                <a:solidFill>
                  <a:schemeClr val="tx2">
                    <a:lumMod val="90000"/>
                    <a:lumOff val="10000"/>
                  </a:schemeClr>
                </a:solidFill>
              </a:rPr>
              <a:t>, Head of Knowledge Transfer Group, CERN</a:t>
            </a:r>
          </a:p>
        </p:txBody>
      </p:sp>
    </p:spTree>
    <p:extLst>
      <p:ext uri="{BB962C8B-B14F-4D97-AF65-F5344CB8AC3E}">
        <p14:creationId xmlns:p14="http://schemas.microsoft.com/office/powerpoint/2010/main" val="2505837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ocument with text and a letter&#10;&#10;AI-generated content may be incorrect.">
            <a:extLst>
              <a:ext uri="{FF2B5EF4-FFF2-40B4-BE49-F238E27FC236}">
                <a16:creationId xmlns:a16="http://schemas.microsoft.com/office/drawing/2014/main" id="{B4156213-EA9A-C38C-5302-A6C8E0DA909C}"/>
              </a:ext>
            </a:extLst>
          </p:cNvPr>
          <p:cNvPicPr>
            <a:picLocks noChangeAspect="1"/>
          </p:cNvPicPr>
          <p:nvPr/>
        </p:nvPicPr>
        <p:blipFill>
          <a:blip r:embed="rId2"/>
          <a:stretch>
            <a:fillRect/>
          </a:stretch>
        </p:blipFill>
        <p:spPr>
          <a:xfrm>
            <a:off x="6412486" y="0"/>
            <a:ext cx="5293267" cy="6858000"/>
          </a:xfrm>
          <a:prstGeom prst="rect">
            <a:avLst/>
          </a:prstGeom>
        </p:spPr>
      </p:pic>
      <p:pic>
        <p:nvPicPr>
          <p:cNvPr id="8" name="Picture 7" descr="A paper with black text&#10;&#10;AI-generated content may be incorrect.">
            <a:extLst>
              <a:ext uri="{FF2B5EF4-FFF2-40B4-BE49-F238E27FC236}">
                <a16:creationId xmlns:a16="http://schemas.microsoft.com/office/drawing/2014/main" id="{83DEA4CA-B687-5579-167A-551761E8E77F}"/>
              </a:ext>
            </a:extLst>
          </p:cNvPr>
          <p:cNvPicPr>
            <a:picLocks noChangeAspect="1"/>
          </p:cNvPicPr>
          <p:nvPr/>
        </p:nvPicPr>
        <p:blipFill>
          <a:blip r:embed="rId3"/>
          <a:stretch>
            <a:fillRect/>
          </a:stretch>
        </p:blipFill>
        <p:spPr>
          <a:xfrm>
            <a:off x="586908" y="0"/>
            <a:ext cx="5192608" cy="6858000"/>
          </a:xfrm>
          <a:prstGeom prst="rect">
            <a:avLst/>
          </a:prstGeom>
        </p:spPr>
      </p:pic>
      <p:sp>
        <p:nvSpPr>
          <p:cNvPr id="9" name="Oval 8">
            <a:extLst>
              <a:ext uri="{FF2B5EF4-FFF2-40B4-BE49-F238E27FC236}">
                <a16:creationId xmlns:a16="http://schemas.microsoft.com/office/drawing/2014/main" id="{3A76CD84-BE6F-41C9-EA9D-FA3F539A4D3C}"/>
              </a:ext>
            </a:extLst>
          </p:cNvPr>
          <p:cNvSpPr/>
          <p:nvPr/>
        </p:nvSpPr>
        <p:spPr>
          <a:xfrm>
            <a:off x="2815817" y="5796643"/>
            <a:ext cx="636815" cy="29391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82887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AI-generated content may be incorrect.">
            <a:extLst>
              <a:ext uri="{FF2B5EF4-FFF2-40B4-BE49-F238E27FC236}">
                <a16:creationId xmlns:a16="http://schemas.microsoft.com/office/drawing/2014/main" id="{1DAFF578-77CE-0F0B-BD25-A72CACB07070}"/>
              </a:ext>
            </a:extLst>
          </p:cNvPr>
          <p:cNvPicPr>
            <a:picLocks noChangeAspect="1"/>
          </p:cNvPicPr>
          <p:nvPr/>
        </p:nvPicPr>
        <p:blipFill>
          <a:blip r:embed="rId2"/>
          <a:stretch>
            <a:fillRect/>
          </a:stretch>
        </p:blipFill>
        <p:spPr>
          <a:xfrm>
            <a:off x="2493291" y="1420585"/>
            <a:ext cx="7205418" cy="5104279"/>
          </a:xfrm>
          <a:prstGeom prst="rect">
            <a:avLst/>
          </a:prstGeom>
        </p:spPr>
      </p:pic>
      <p:sp>
        <p:nvSpPr>
          <p:cNvPr id="9" name="Title 8">
            <a:extLst>
              <a:ext uri="{FF2B5EF4-FFF2-40B4-BE49-F238E27FC236}">
                <a16:creationId xmlns:a16="http://schemas.microsoft.com/office/drawing/2014/main" id="{8ECDF42E-1FE0-9C26-58C8-1C1FEA7C0650}"/>
              </a:ext>
            </a:extLst>
          </p:cNvPr>
          <p:cNvSpPr>
            <a:spLocks noGrp="1"/>
          </p:cNvSpPr>
          <p:nvPr>
            <p:ph type="title"/>
          </p:nvPr>
        </p:nvSpPr>
        <p:spPr/>
        <p:txBody>
          <a:bodyPr/>
          <a:lstStyle/>
          <a:p>
            <a:r>
              <a:rPr lang="en-GB" dirty="0"/>
              <a:t>From “Conservative” to “Innovative”</a:t>
            </a:r>
          </a:p>
        </p:txBody>
      </p:sp>
      <p:grpSp>
        <p:nvGrpSpPr>
          <p:cNvPr id="14" name="Group 13">
            <a:extLst>
              <a:ext uri="{FF2B5EF4-FFF2-40B4-BE49-F238E27FC236}">
                <a16:creationId xmlns:a16="http://schemas.microsoft.com/office/drawing/2014/main" id="{F2823567-AD80-29C6-7C75-9049C91FEEC1}"/>
              </a:ext>
            </a:extLst>
          </p:cNvPr>
          <p:cNvGrpSpPr/>
          <p:nvPr/>
        </p:nvGrpSpPr>
        <p:grpSpPr>
          <a:xfrm>
            <a:off x="2438400" y="1222510"/>
            <a:ext cx="7315200" cy="5514631"/>
            <a:chOff x="2438400" y="1010233"/>
            <a:chExt cx="7315200" cy="5514631"/>
          </a:xfrm>
        </p:grpSpPr>
        <p:pic>
          <p:nvPicPr>
            <p:cNvPr id="12" name="Picture 11" descr="A machine on a stand&#10;&#10;AI-generated content may be incorrect.">
              <a:extLst>
                <a:ext uri="{FF2B5EF4-FFF2-40B4-BE49-F238E27FC236}">
                  <a16:creationId xmlns:a16="http://schemas.microsoft.com/office/drawing/2014/main" id="{E998233C-664B-4C3B-D558-1F091CD48F4B}"/>
                </a:ext>
              </a:extLst>
            </p:cNvPr>
            <p:cNvPicPr>
              <a:picLocks noChangeAspect="1"/>
            </p:cNvPicPr>
            <p:nvPr/>
          </p:nvPicPr>
          <p:blipFill>
            <a:blip r:embed="rId3"/>
            <a:stretch>
              <a:fillRect/>
            </a:stretch>
          </p:blipFill>
          <p:spPr>
            <a:xfrm>
              <a:off x="2438400" y="1038464"/>
              <a:ext cx="7315200" cy="5486400"/>
            </a:xfrm>
            <a:prstGeom prst="rect">
              <a:avLst/>
            </a:prstGeom>
          </p:spPr>
        </p:pic>
        <p:sp>
          <p:nvSpPr>
            <p:cNvPr id="13" name="TextBox 12">
              <a:extLst>
                <a:ext uri="{FF2B5EF4-FFF2-40B4-BE49-F238E27FC236}">
                  <a16:creationId xmlns:a16="http://schemas.microsoft.com/office/drawing/2014/main" id="{EBE11330-F2C8-B828-D9FF-59CC8981FE30}"/>
                </a:ext>
              </a:extLst>
            </p:cNvPr>
            <p:cNvSpPr txBox="1"/>
            <p:nvPr/>
          </p:nvSpPr>
          <p:spPr>
            <a:xfrm>
              <a:off x="4310745" y="1010233"/>
              <a:ext cx="4098472" cy="523220"/>
            </a:xfrm>
            <a:prstGeom prst="rect">
              <a:avLst/>
            </a:prstGeom>
            <a:noFill/>
          </p:spPr>
          <p:txBody>
            <a:bodyPr wrap="square" rtlCol="0">
              <a:spAutoFit/>
            </a:bodyPr>
            <a:lstStyle/>
            <a:p>
              <a:r>
                <a:rPr lang="en-GB" sz="2800" b="1" dirty="0">
                  <a:solidFill>
                    <a:schemeClr val="bg1"/>
                  </a:solidFill>
                </a:rPr>
                <a:t>CERN Open Days 2013</a:t>
              </a:r>
            </a:p>
          </p:txBody>
        </p:sp>
      </p:grpSp>
    </p:spTree>
    <p:extLst>
      <p:ext uri="{BB962C8B-B14F-4D97-AF65-F5344CB8AC3E}">
        <p14:creationId xmlns:p14="http://schemas.microsoft.com/office/powerpoint/2010/main" val="3486888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aper with text on it&#10;&#10;AI-generated content may be incorrect.">
            <a:extLst>
              <a:ext uri="{FF2B5EF4-FFF2-40B4-BE49-F238E27FC236}">
                <a16:creationId xmlns:a16="http://schemas.microsoft.com/office/drawing/2014/main" id="{25C48D63-2082-C1B7-09CE-12B0AC7EE792}"/>
              </a:ext>
            </a:extLst>
          </p:cNvPr>
          <p:cNvPicPr>
            <a:picLocks noChangeAspect="1"/>
          </p:cNvPicPr>
          <p:nvPr/>
        </p:nvPicPr>
        <p:blipFill>
          <a:blip r:embed="rId3"/>
          <a:stretch>
            <a:fillRect/>
          </a:stretch>
        </p:blipFill>
        <p:spPr>
          <a:xfrm>
            <a:off x="0" y="0"/>
            <a:ext cx="6075471" cy="6858000"/>
          </a:xfrm>
          <a:prstGeom prst="rect">
            <a:avLst/>
          </a:prstGeom>
        </p:spPr>
      </p:pic>
      <p:pic>
        <p:nvPicPr>
          <p:cNvPr id="8" name="Picture 7" descr="A document with signature on it&#10;&#10;AI-generated content may be incorrect.">
            <a:extLst>
              <a:ext uri="{FF2B5EF4-FFF2-40B4-BE49-F238E27FC236}">
                <a16:creationId xmlns:a16="http://schemas.microsoft.com/office/drawing/2014/main" id="{16FCCF41-916C-0A25-AB02-77A09A8A54E8}"/>
              </a:ext>
            </a:extLst>
          </p:cNvPr>
          <p:cNvPicPr>
            <a:picLocks noChangeAspect="1"/>
          </p:cNvPicPr>
          <p:nvPr/>
        </p:nvPicPr>
        <p:blipFill>
          <a:blip r:embed="rId4"/>
          <a:stretch>
            <a:fillRect/>
          </a:stretch>
        </p:blipFill>
        <p:spPr>
          <a:xfrm>
            <a:off x="7056664" y="3385502"/>
            <a:ext cx="4699907" cy="3450443"/>
          </a:xfrm>
          <a:prstGeom prst="rect">
            <a:avLst/>
          </a:prstGeom>
        </p:spPr>
      </p:pic>
      <p:pic>
        <p:nvPicPr>
          <p:cNvPr id="10" name="Picture 9" descr="A document with text on it&#10;&#10;AI-generated content may be incorrect.">
            <a:extLst>
              <a:ext uri="{FF2B5EF4-FFF2-40B4-BE49-F238E27FC236}">
                <a16:creationId xmlns:a16="http://schemas.microsoft.com/office/drawing/2014/main" id="{AC66E1BA-62A9-32AA-5859-DF30C4C7C39E}"/>
              </a:ext>
            </a:extLst>
          </p:cNvPr>
          <p:cNvPicPr>
            <a:picLocks noChangeAspect="1"/>
          </p:cNvPicPr>
          <p:nvPr/>
        </p:nvPicPr>
        <p:blipFill>
          <a:blip r:embed="rId5"/>
          <a:stretch>
            <a:fillRect/>
          </a:stretch>
        </p:blipFill>
        <p:spPr>
          <a:xfrm>
            <a:off x="6369504" y="1"/>
            <a:ext cx="5563206" cy="3423511"/>
          </a:xfrm>
          <a:prstGeom prst="rect">
            <a:avLst/>
          </a:prstGeom>
        </p:spPr>
      </p:pic>
      <p:sp>
        <p:nvSpPr>
          <p:cNvPr id="11" name="Oval 10">
            <a:extLst>
              <a:ext uri="{FF2B5EF4-FFF2-40B4-BE49-F238E27FC236}">
                <a16:creationId xmlns:a16="http://schemas.microsoft.com/office/drawing/2014/main" id="{649871E5-F5DB-65A6-EC8E-BBBA0154AD20}"/>
              </a:ext>
            </a:extLst>
          </p:cNvPr>
          <p:cNvSpPr/>
          <p:nvPr/>
        </p:nvSpPr>
        <p:spPr>
          <a:xfrm>
            <a:off x="9323620" y="3951513"/>
            <a:ext cx="636815" cy="29391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06182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41769-6272-F0C7-463F-43D253A5F081}"/>
              </a:ext>
            </a:extLst>
          </p:cNvPr>
          <p:cNvSpPr>
            <a:spLocks noGrp="1"/>
          </p:cNvSpPr>
          <p:nvPr>
            <p:ph type="title"/>
          </p:nvPr>
        </p:nvSpPr>
        <p:spPr>
          <a:xfrm>
            <a:off x="696000" y="403806"/>
            <a:ext cx="10800000" cy="1116849"/>
          </a:xfrm>
        </p:spPr>
        <p:txBody>
          <a:bodyPr>
            <a:normAutofit fontScale="90000"/>
          </a:bodyPr>
          <a:lstStyle/>
          <a:p>
            <a:r>
              <a:rPr lang="en-GB" dirty="0"/>
              <a:t>From LIBO to LIGHT: ADAM was created in 2007</a:t>
            </a:r>
          </a:p>
        </p:txBody>
      </p:sp>
      <p:pic>
        <p:nvPicPr>
          <p:cNvPr id="8" name="Picture 7" descr="1st unit of LIGHT (2010)">
            <a:extLst>
              <a:ext uri="{FF2B5EF4-FFF2-40B4-BE49-F238E27FC236}">
                <a16:creationId xmlns:a16="http://schemas.microsoft.com/office/drawing/2014/main" id="{93CBBA3D-1F95-2511-79F2-9D5ACE7A28EB}"/>
              </a:ext>
            </a:extLst>
          </p:cNvPr>
          <p:cNvPicPr>
            <a:picLocks noChangeAspect="1"/>
          </p:cNvPicPr>
          <p:nvPr/>
        </p:nvPicPr>
        <p:blipFill>
          <a:blip r:embed="rId3"/>
          <a:stretch>
            <a:fillRect/>
          </a:stretch>
        </p:blipFill>
        <p:spPr>
          <a:xfrm>
            <a:off x="2078966" y="1220441"/>
            <a:ext cx="7772400" cy="5171968"/>
          </a:xfrm>
          <a:prstGeom prst="rect">
            <a:avLst/>
          </a:prstGeom>
        </p:spPr>
      </p:pic>
      <p:sp>
        <p:nvSpPr>
          <p:cNvPr id="9" name="TextBox 8">
            <a:extLst>
              <a:ext uri="{FF2B5EF4-FFF2-40B4-BE49-F238E27FC236}">
                <a16:creationId xmlns:a16="http://schemas.microsoft.com/office/drawing/2014/main" id="{3494778C-352F-B497-2A94-7940E56A9F12}"/>
              </a:ext>
            </a:extLst>
          </p:cNvPr>
          <p:cNvSpPr txBox="1"/>
          <p:nvPr/>
        </p:nvSpPr>
        <p:spPr>
          <a:xfrm>
            <a:off x="7861928" y="5637559"/>
            <a:ext cx="1989438" cy="646331"/>
          </a:xfrm>
          <a:prstGeom prst="rect">
            <a:avLst/>
          </a:prstGeom>
          <a:noFill/>
        </p:spPr>
        <p:txBody>
          <a:bodyPr wrap="square" rtlCol="0">
            <a:spAutoFit/>
          </a:bodyPr>
          <a:lstStyle/>
          <a:p>
            <a:r>
              <a:rPr lang="en-GB" dirty="0">
                <a:solidFill>
                  <a:schemeClr val="bg1"/>
                </a:solidFill>
              </a:rPr>
              <a:t>First unit of LIGHT (2010)</a:t>
            </a:r>
          </a:p>
        </p:txBody>
      </p:sp>
    </p:spTree>
    <p:extLst>
      <p:ext uri="{BB962C8B-B14F-4D97-AF65-F5344CB8AC3E}">
        <p14:creationId xmlns:p14="http://schemas.microsoft.com/office/powerpoint/2010/main" val="2570506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A57E0-3347-74D5-BC94-DDD3956707F2}"/>
              </a:ext>
            </a:extLst>
          </p:cNvPr>
          <p:cNvSpPr>
            <a:spLocks noGrp="1"/>
          </p:cNvSpPr>
          <p:nvPr>
            <p:ph type="title"/>
          </p:nvPr>
        </p:nvSpPr>
        <p:spPr/>
        <p:txBody>
          <a:bodyPr/>
          <a:lstStyle/>
          <a:p>
            <a:r>
              <a:rPr lang="en-GB" dirty="0"/>
              <a:t>TULIP and CABOTO: 2008 - 2015</a:t>
            </a:r>
          </a:p>
        </p:txBody>
      </p:sp>
      <p:pic>
        <p:nvPicPr>
          <p:cNvPr id="5" name="Picture 4">
            <a:extLst>
              <a:ext uri="{FF2B5EF4-FFF2-40B4-BE49-F238E27FC236}">
                <a16:creationId xmlns:a16="http://schemas.microsoft.com/office/drawing/2014/main" id="{4C172FC0-2EC5-8575-F74E-D37EB41B54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5096" y="1332637"/>
            <a:ext cx="2743200" cy="2414660"/>
          </a:xfrm>
          <a:prstGeom prst="rect">
            <a:avLst/>
          </a:prstGeom>
        </p:spPr>
      </p:pic>
      <p:sp>
        <p:nvSpPr>
          <p:cNvPr id="6" name="TextBox 5">
            <a:extLst>
              <a:ext uri="{FF2B5EF4-FFF2-40B4-BE49-F238E27FC236}">
                <a16:creationId xmlns:a16="http://schemas.microsoft.com/office/drawing/2014/main" id="{984D678A-2383-530D-5A91-4270612359DB}"/>
              </a:ext>
            </a:extLst>
          </p:cNvPr>
          <p:cNvSpPr txBox="1"/>
          <p:nvPr/>
        </p:nvSpPr>
        <p:spPr>
          <a:xfrm>
            <a:off x="1757245" y="3813001"/>
            <a:ext cx="4116907" cy="892552"/>
          </a:xfrm>
          <a:prstGeom prst="rect">
            <a:avLst/>
          </a:prstGeom>
          <a:noFill/>
        </p:spPr>
        <p:txBody>
          <a:bodyPr wrap="square" rtlCol="0">
            <a:spAutoFit/>
          </a:bodyPr>
          <a:lstStyle/>
          <a:p>
            <a:pPr algn="ctr"/>
            <a:r>
              <a:rPr lang="en-US" b="1" dirty="0"/>
              <a:t>TULIP</a:t>
            </a:r>
          </a:p>
          <a:p>
            <a:pPr algn="ctr"/>
            <a:r>
              <a:rPr lang="en-US" b="1" dirty="0"/>
              <a:t>Single-room proton therapy</a:t>
            </a:r>
            <a:endParaRPr lang="en-US" sz="1600" dirty="0"/>
          </a:p>
          <a:p>
            <a:pPr algn="ctr"/>
            <a:endParaRPr lang="en-US" sz="1600" dirty="0"/>
          </a:p>
        </p:txBody>
      </p:sp>
      <p:pic>
        <p:nvPicPr>
          <p:cNvPr id="7" name="Picture 6">
            <a:extLst>
              <a:ext uri="{FF2B5EF4-FFF2-40B4-BE49-F238E27FC236}">
                <a16:creationId xmlns:a16="http://schemas.microsoft.com/office/drawing/2014/main" id="{D1A97F69-E868-C4B3-3F4F-F9A0405A5F8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3588"/>
          <a:stretch/>
        </p:blipFill>
        <p:spPr>
          <a:xfrm>
            <a:off x="5950202" y="1582440"/>
            <a:ext cx="4087406" cy="2154361"/>
          </a:xfrm>
          <a:prstGeom prst="rect">
            <a:avLst/>
          </a:prstGeom>
        </p:spPr>
      </p:pic>
      <p:sp>
        <p:nvSpPr>
          <p:cNvPr id="8" name="TextBox 7">
            <a:extLst>
              <a:ext uri="{FF2B5EF4-FFF2-40B4-BE49-F238E27FC236}">
                <a16:creationId xmlns:a16="http://schemas.microsoft.com/office/drawing/2014/main" id="{45368410-3E4A-78F6-AFD5-E48D4EEDDDAE}"/>
              </a:ext>
            </a:extLst>
          </p:cNvPr>
          <p:cNvSpPr txBox="1"/>
          <p:nvPr/>
        </p:nvSpPr>
        <p:spPr>
          <a:xfrm>
            <a:off x="5950202" y="3813001"/>
            <a:ext cx="4087407" cy="646331"/>
          </a:xfrm>
          <a:prstGeom prst="rect">
            <a:avLst/>
          </a:prstGeom>
          <a:noFill/>
        </p:spPr>
        <p:txBody>
          <a:bodyPr wrap="square" rtlCol="0">
            <a:spAutoFit/>
          </a:bodyPr>
          <a:lstStyle/>
          <a:p>
            <a:pPr algn="ctr"/>
            <a:r>
              <a:rPr lang="en-US" b="1" dirty="0"/>
              <a:t>CABOTO</a:t>
            </a:r>
          </a:p>
          <a:p>
            <a:pPr algn="ctr"/>
            <a:r>
              <a:rPr lang="en-US" b="1" dirty="0"/>
              <a:t>Carbon ion therapy</a:t>
            </a:r>
          </a:p>
        </p:txBody>
      </p:sp>
      <p:sp>
        <p:nvSpPr>
          <p:cNvPr id="9" name="TextBox 8">
            <a:extLst>
              <a:ext uri="{FF2B5EF4-FFF2-40B4-BE49-F238E27FC236}">
                <a16:creationId xmlns:a16="http://schemas.microsoft.com/office/drawing/2014/main" id="{81CA47A9-992D-134C-9A55-C324A7EC3095}"/>
              </a:ext>
            </a:extLst>
          </p:cNvPr>
          <p:cNvSpPr txBox="1"/>
          <p:nvPr/>
        </p:nvSpPr>
        <p:spPr>
          <a:xfrm>
            <a:off x="1030147" y="4902325"/>
            <a:ext cx="9896354" cy="1200329"/>
          </a:xfrm>
          <a:prstGeom prst="rect">
            <a:avLst/>
          </a:prstGeom>
          <a:noFill/>
        </p:spPr>
        <p:txBody>
          <a:bodyPr wrap="square" rtlCol="0">
            <a:spAutoFit/>
          </a:bodyPr>
          <a:lstStyle/>
          <a:p>
            <a:r>
              <a:rPr lang="en-GB" sz="2400" dirty="0"/>
              <a:t>Synergies with CLIC studies at CERN</a:t>
            </a:r>
          </a:p>
          <a:p>
            <a:endParaRPr lang="en-GB" sz="2400" dirty="0"/>
          </a:p>
          <a:p>
            <a:r>
              <a:rPr lang="en-GB" sz="2400" dirty="0"/>
              <a:t>Some funding from the KT fund</a:t>
            </a:r>
          </a:p>
        </p:txBody>
      </p:sp>
    </p:spTree>
    <p:extLst>
      <p:ext uri="{BB962C8B-B14F-4D97-AF65-F5344CB8AC3E}">
        <p14:creationId xmlns:p14="http://schemas.microsoft.com/office/powerpoint/2010/main" val="2800977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aper with text on it&#10;&#10;AI-generated content may be incorrect.">
            <a:extLst>
              <a:ext uri="{FF2B5EF4-FFF2-40B4-BE49-F238E27FC236}">
                <a16:creationId xmlns:a16="http://schemas.microsoft.com/office/drawing/2014/main" id="{FC886ABB-513A-7F0C-CE4A-994AC8A041F0}"/>
              </a:ext>
            </a:extLst>
          </p:cNvPr>
          <p:cNvPicPr>
            <a:picLocks noChangeAspect="1"/>
          </p:cNvPicPr>
          <p:nvPr/>
        </p:nvPicPr>
        <p:blipFill>
          <a:blip r:embed="rId2"/>
          <a:stretch>
            <a:fillRect/>
          </a:stretch>
        </p:blipFill>
        <p:spPr>
          <a:xfrm>
            <a:off x="0" y="0"/>
            <a:ext cx="6051176" cy="6858000"/>
          </a:xfrm>
          <a:prstGeom prst="rect">
            <a:avLst/>
          </a:prstGeom>
        </p:spPr>
      </p:pic>
      <p:pic>
        <p:nvPicPr>
          <p:cNvPr id="8" name="Picture 7" descr="A white text on a black background&#10;&#10;AI-generated content may be incorrect.">
            <a:extLst>
              <a:ext uri="{FF2B5EF4-FFF2-40B4-BE49-F238E27FC236}">
                <a16:creationId xmlns:a16="http://schemas.microsoft.com/office/drawing/2014/main" id="{BB61085D-2178-CA66-F34D-6222260765DB}"/>
              </a:ext>
            </a:extLst>
          </p:cNvPr>
          <p:cNvPicPr>
            <a:picLocks noChangeAspect="1"/>
          </p:cNvPicPr>
          <p:nvPr/>
        </p:nvPicPr>
        <p:blipFill>
          <a:blip r:embed="rId3"/>
          <a:stretch>
            <a:fillRect/>
          </a:stretch>
        </p:blipFill>
        <p:spPr>
          <a:xfrm>
            <a:off x="5524420" y="1233026"/>
            <a:ext cx="6409587" cy="3987157"/>
          </a:xfrm>
          <a:prstGeom prst="rect">
            <a:avLst/>
          </a:prstGeom>
        </p:spPr>
      </p:pic>
      <p:sp>
        <p:nvSpPr>
          <p:cNvPr id="9" name="TextBox 8">
            <a:extLst>
              <a:ext uri="{FF2B5EF4-FFF2-40B4-BE49-F238E27FC236}">
                <a16:creationId xmlns:a16="http://schemas.microsoft.com/office/drawing/2014/main" id="{57FD3121-E000-6730-DEEB-C05C90EB662C}"/>
              </a:ext>
            </a:extLst>
          </p:cNvPr>
          <p:cNvSpPr txBox="1"/>
          <p:nvPr/>
        </p:nvSpPr>
        <p:spPr>
          <a:xfrm>
            <a:off x="3136740" y="6123008"/>
            <a:ext cx="821803" cy="307777"/>
          </a:xfrm>
          <a:prstGeom prst="rect">
            <a:avLst/>
          </a:prstGeom>
          <a:noFill/>
        </p:spPr>
        <p:txBody>
          <a:bodyPr wrap="square" rtlCol="0">
            <a:spAutoFit/>
          </a:bodyPr>
          <a:lstStyle/>
          <a:p>
            <a:r>
              <a:rPr lang="en-GB" sz="1400" b="1" dirty="0">
                <a:solidFill>
                  <a:schemeClr val="tx2"/>
                </a:solidFill>
                <a:latin typeface="Times New Roman" panose="02020603050405020304" pitchFamily="18" charset="0"/>
                <a:cs typeface="Times New Roman" panose="02020603050405020304" pitchFamily="18" charset="0"/>
              </a:rPr>
              <a:t>2010</a:t>
            </a:r>
          </a:p>
        </p:txBody>
      </p:sp>
      <p:sp>
        <p:nvSpPr>
          <p:cNvPr id="2" name="Oval 1">
            <a:extLst>
              <a:ext uri="{FF2B5EF4-FFF2-40B4-BE49-F238E27FC236}">
                <a16:creationId xmlns:a16="http://schemas.microsoft.com/office/drawing/2014/main" id="{1AE7512D-085A-A017-F1A1-87581E1656A0}"/>
              </a:ext>
            </a:extLst>
          </p:cNvPr>
          <p:cNvSpPr/>
          <p:nvPr/>
        </p:nvSpPr>
        <p:spPr>
          <a:xfrm>
            <a:off x="3136740" y="6154432"/>
            <a:ext cx="509974" cy="265467"/>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9273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CF05A-69D8-3CEC-89E6-0BABF65BFFD5}"/>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7C16BD6A-11BA-E251-CC8A-007DE2065225}"/>
              </a:ext>
            </a:extLst>
          </p:cNvPr>
          <p:cNvSpPr>
            <a:spLocks noGrp="1"/>
          </p:cNvSpPr>
          <p:nvPr>
            <p:ph type="title"/>
          </p:nvPr>
        </p:nvSpPr>
        <p:spPr>
          <a:xfrm>
            <a:off x="696000" y="2398559"/>
            <a:ext cx="10800000" cy="1116849"/>
          </a:xfrm>
        </p:spPr>
        <p:txBody>
          <a:bodyPr>
            <a:normAutofit fontScale="90000"/>
          </a:bodyPr>
          <a:lstStyle/>
          <a:p>
            <a:r>
              <a:rPr lang="en-GB" dirty="0"/>
              <a:t>South-East Europe International Institute for Sustainable Technologies (SEEIST)</a:t>
            </a:r>
            <a:br>
              <a:rPr lang="en-GB" dirty="0"/>
            </a:br>
            <a:br>
              <a:rPr lang="en-GB" dirty="0"/>
            </a:br>
            <a:r>
              <a:rPr lang="en-GB" dirty="0"/>
              <a:t>Next Ion Medical Machine Study (NIMMS)</a:t>
            </a:r>
            <a:br>
              <a:rPr lang="en-GB" dirty="0"/>
            </a:br>
            <a:endParaRPr lang="en-GB" dirty="0"/>
          </a:p>
        </p:txBody>
      </p:sp>
    </p:spTree>
    <p:extLst>
      <p:ext uri="{BB962C8B-B14F-4D97-AF65-F5344CB8AC3E}">
        <p14:creationId xmlns:p14="http://schemas.microsoft.com/office/powerpoint/2010/main" val="3848537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medical machine study poster&#10;&#10;AI-generated content may be incorrect.">
            <a:extLst>
              <a:ext uri="{FF2B5EF4-FFF2-40B4-BE49-F238E27FC236}">
                <a16:creationId xmlns:a16="http://schemas.microsoft.com/office/drawing/2014/main" id="{86100A72-6AFE-DACD-A5D4-B519DE743BF8}"/>
              </a:ext>
            </a:extLst>
          </p:cNvPr>
          <p:cNvPicPr>
            <a:picLocks noChangeAspect="1"/>
          </p:cNvPicPr>
          <p:nvPr/>
        </p:nvPicPr>
        <p:blipFill>
          <a:blip r:embed="rId2"/>
          <a:stretch>
            <a:fillRect/>
          </a:stretch>
        </p:blipFill>
        <p:spPr>
          <a:xfrm>
            <a:off x="9918" y="0"/>
            <a:ext cx="12182081" cy="6863588"/>
          </a:xfrm>
          <a:prstGeom prst="rect">
            <a:avLst/>
          </a:prstGeom>
        </p:spPr>
      </p:pic>
    </p:spTree>
    <p:extLst>
      <p:ext uri="{BB962C8B-B14F-4D97-AF65-F5344CB8AC3E}">
        <p14:creationId xmlns:p14="http://schemas.microsoft.com/office/powerpoint/2010/main" val="3536448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2FAB5-E858-B1A7-D041-8F0CF50A7075}"/>
            </a:ext>
          </a:extLst>
        </p:cNvPr>
        <p:cNvGrpSpPr/>
        <p:nvPr/>
      </p:nvGrpSpPr>
      <p:grpSpPr>
        <a:xfrm>
          <a:off x="0" y="0"/>
          <a:ext cx="0" cy="0"/>
          <a:chOff x="0" y="0"/>
          <a:chExt cx="0" cy="0"/>
        </a:xfrm>
      </p:grpSpPr>
      <p:pic>
        <p:nvPicPr>
          <p:cNvPr id="3" name="Picture 2" descr="A screenshot of a computer&#10;&#10;AI-generated content may be incorrect.">
            <a:extLst>
              <a:ext uri="{FF2B5EF4-FFF2-40B4-BE49-F238E27FC236}">
                <a16:creationId xmlns:a16="http://schemas.microsoft.com/office/drawing/2014/main" id="{45093ACD-9B19-512E-B304-B3A2F3B06D06}"/>
              </a:ext>
            </a:extLst>
          </p:cNvPr>
          <p:cNvPicPr>
            <a:picLocks noChangeAspect="1"/>
          </p:cNvPicPr>
          <p:nvPr/>
        </p:nvPicPr>
        <p:blipFill>
          <a:blip r:embed="rId2"/>
          <a:stretch>
            <a:fillRect/>
          </a:stretch>
        </p:blipFill>
        <p:spPr>
          <a:xfrm>
            <a:off x="0" y="11469"/>
            <a:ext cx="12192000" cy="6835059"/>
          </a:xfrm>
          <a:prstGeom prst="rect">
            <a:avLst/>
          </a:prstGeom>
        </p:spPr>
      </p:pic>
    </p:spTree>
    <p:extLst>
      <p:ext uri="{BB962C8B-B14F-4D97-AF65-F5344CB8AC3E}">
        <p14:creationId xmlns:p14="http://schemas.microsoft.com/office/powerpoint/2010/main" val="34997153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aper with text on it&#10;&#10;AI-generated content may be incorrect.">
            <a:extLst>
              <a:ext uri="{FF2B5EF4-FFF2-40B4-BE49-F238E27FC236}">
                <a16:creationId xmlns:a16="http://schemas.microsoft.com/office/drawing/2014/main" id="{534D6B0A-7585-7982-EC6F-FFA1AB3B3A35}"/>
              </a:ext>
            </a:extLst>
          </p:cNvPr>
          <p:cNvPicPr>
            <a:picLocks noChangeAspect="1"/>
          </p:cNvPicPr>
          <p:nvPr/>
        </p:nvPicPr>
        <p:blipFill>
          <a:blip r:embed="rId2"/>
          <a:stretch>
            <a:fillRect/>
          </a:stretch>
        </p:blipFill>
        <p:spPr>
          <a:xfrm>
            <a:off x="1870104" y="57150"/>
            <a:ext cx="6034071" cy="6858000"/>
          </a:xfrm>
          <a:prstGeom prst="rect">
            <a:avLst/>
          </a:prstGeom>
        </p:spPr>
      </p:pic>
      <p:pic>
        <p:nvPicPr>
          <p:cNvPr id="12" name="Picture 11" descr="A document with text on it&#10;&#10;AI-generated content may be incorrect.">
            <a:extLst>
              <a:ext uri="{FF2B5EF4-FFF2-40B4-BE49-F238E27FC236}">
                <a16:creationId xmlns:a16="http://schemas.microsoft.com/office/drawing/2014/main" id="{58F70B2F-246E-DBD7-4627-D5AB88B1C7C7}"/>
              </a:ext>
            </a:extLst>
          </p:cNvPr>
          <p:cNvPicPr>
            <a:picLocks noChangeAspect="1"/>
          </p:cNvPicPr>
          <p:nvPr/>
        </p:nvPicPr>
        <p:blipFill>
          <a:blip r:embed="rId3"/>
          <a:stretch>
            <a:fillRect/>
          </a:stretch>
        </p:blipFill>
        <p:spPr>
          <a:xfrm>
            <a:off x="2640131" y="0"/>
            <a:ext cx="6230222" cy="6858000"/>
          </a:xfrm>
          <a:prstGeom prst="rect">
            <a:avLst/>
          </a:prstGeom>
        </p:spPr>
      </p:pic>
      <p:pic>
        <p:nvPicPr>
          <p:cNvPr id="14" name="Picture 13" descr="A paper with text on it&#10;&#10;AI-generated content may be incorrect.">
            <a:extLst>
              <a:ext uri="{FF2B5EF4-FFF2-40B4-BE49-F238E27FC236}">
                <a16:creationId xmlns:a16="http://schemas.microsoft.com/office/drawing/2014/main" id="{F403722B-0DF2-277B-9F4F-0919FF4685E9}"/>
              </a:ext>
            </a:extLst>
          </p:cNvPr>
          <p:cNvPicPr>
            <a:picLocks noChangeAspect="1"/>
          </p:cNvPicPr>
          <p:nvPr/>
        </p:nvPicPr>
        <p:blipFill>
          <a:blip r:embed="rId4"/>
          <a:stretch>
            <a:fillRect/>
          </a:stretch>
        </p:blipFill>
        <p:spPr>
          <a:xfrm>
            <a:off x="2990634" y="0"/>
            <a:ext cx="5811689" cy="6858000"/>
          </a:xfrm>
          <a:prstGeom prst="rect">
            <a:avLst/>
          </a:prstGeom>
        </p:spPr>
      </p:pic>
      <p:grpSp>
        <p:nvGrpSpPr>
          <p:cNvPr id="18" name="Group 17">
            <a:extLst>
              <a:ext uri="{FF2B5EF4-FFF2-40B4-BE49-F238E27FC236}">
                <a16:creationId xmlns:a16="http://schemas.microsoft.com/office/drawing/2014/main" id="{1011C590-10C8-AE8E-F66D-8BEE62FF3FD3}"/>
              </a:ext>
            </a:extLst>
          </p:cNvPr>
          <p:cNvGrpSpPr/>
          <p:nvPr/>
        </p:nvGrpSpPr>
        <p:grpSpPr>
          <a:xfrm>
            <a:off x="3278617" y="171450"/>
            <a:ext cx="7061200" cy="6743700"/>
            <a:chOff x="2565400" y="57150"/>
            <a:chExt cx="7061200" cy="6743700"/>
          </a:xfrm>
        </p:grpSpPr>
        <p:pic>
          <p:nvPicPr>
            <p:cNvPr id="16" name="Picture 15" descr="A document with black text&#10;&#10;AI-generated content may be incorrect.">
              <a:extLst>
                <a:ext uri="{FF2B5EF4-FFF2-40B4-BE49-F238E27FC236}">
                  <a16:creationId xmlns:a16="http://schemas.microsoft.com/office/drawing/2014/main" id="{3DC27595-363C-03F9-C83D-168A77ED3C54}"/>
                </a:ext>
              </a:extLst>
            </p:cNvPr>
            <p:cNvPicPr>
              <a:picLocks noChangeAspect="1"/>
            </p:cNvPicPr>
            <p:nvPr/>
          </p:nvPicPr>
          <p:blipFill>
            <a:blip r:embed="rId5"/>
            <a:stretch>
              <a:fillRect/>
            </a:stretch>
          </p:blipFill>
          <p:spPr>
            <a:xfrm>
              <a:off x="2565400" y="57150"/>
              <a:ext cx="7061200" cy="6743700"/>
            </a:xfrm>
            <a:prstGeom prst="rect">
              <a:avLst/>
            </a:prstGeom>
          </p:spPr>
        </p:pic>
        <p:sp>
          <p:nvSpPr>
            <p:cNvPr id="17" name="TextBox 16">
              <a:extLst>
                <a:ext uri="{FF2B5EF4-FFF2-40B4-BE49-F238E27FC236}">
                  <a16:creationId xmlns:a16="http://schemas.microsoft.com/office/drawing/2014/main" id="{8A30385F-5DF2-5EF8-9AEE-D2F24679B457}"/>
                </a:ext>
              </a:extLst>
            </p:cNvPr>
            <p:cNvSpPr txBox="1"/>
            <p:nvPr/>
          </p:nvSpPr>
          <p:spPr>
            <a:xfrm>
              <a:off x="5725610" y="6123007"/>
              <a:ext cx="740780" cy="369332"/>
            </a:xfrm>
            <a:prstGeom prst="rect">
              <a:avLst/>
            </a:prstGeom>
            <a:noFill/>
          </p:spPr>
          <p:txBody>
            <a:bodyPr wrap="square" rtlCol="0">
              <a:spAutoFit/>
            </a:bodyPr>
            <a:lstStyle/>
            <a:p>
              <a:r>
                <a:rPr lang="en-GB" b="1" dirty="0">
                  <a:solidFill>
                    <a:schemeClr val="tx2"/>
                  </a:solidFill>
                  <a:latin typeface="Times New Roman" panose="02020603050405020304" pitchFamily="18" charset="0"/>
                  <a:cs typeface="Times New Roman" panose="02020603050405020304" pitchFamily="18" charset="0"/>
                </a:rPr>
                <a:t>2022</a:t>
              </a:r>
            </a:p>
          </p:txBody>
        </p:sp>
      </p:grpSp>
      <p:pic>
        <p:nvPicPr>
          <p:cNvPr id="20" name="Picture 19" descr="A paper with black text&#10;&#10;AI-generated content may be incorrect.">
            <a:extLst>
              <a:ext uri="{FF2B5EF4-FFF2-40B4-BE49-F238E27FC236}">
                <a16:creationId xmlns:a16="http://schemas.microsoft.com/office/drawing/2014/main" id="{D22B5B7E-1A0D-92DC-4AC6-9B1E34462A68}"/>
              </a:ext>
            </a:extLst>
          </p:cNvPr>
          <p:cNvPicPr>
            <a:picLocks noChangeAspect="1"/>
          </p:cNvPicPr>
          <p:nvPr/>
        </p:nvPicPr>
        <p:blipFill>
          <a:blip r:embed="rId6"/>
          <a:stretch>
            <a:fillRect/>
          </a:stretch>
        </p:blipFill>
        <p:spPr>
          <a:xfrm>
            <a:off x="3713505" y="-1"/>
            <a:ext cx="6021260" cy="7409861"/>
          </a:xfrm>
          <a:prstGeom prst="rect">
            <a:avLst/>
          </a:prstGeom>
        </p:spPr>
      </p:pic>
    </p:spTree>
    <p:extLst>
      <p:ext uri="{BB962C8B-B14F-4D97-AF65-F5344CB8AC3E}">
        <p14:creationId xmlns:p14="http://schemas.microsoft.com/office/powerpoint/2010/main" val="362574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dissolv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397F0-467F-AA6D-D827-EAE308C2F352}"/>
              </a:ext>
            </a:extLst>
          </p:cNvPr>
          <p:cNvSpPr>
            <a:spLocks noGrp="1"/>
          </p:cNvSpPr>
          <p:nvPr>
            <p:ph type="title"/>
          </p:nvPr>
        </p:nvSpPr>
        <p:spPr/>
        <p:txBody>
          <a:bodyPr/>
          <a:lstStyle/>
          <a:p>
            <a:r>
              <a:rPr lang="en-GB" dirty="0"/>
              <a:t>Many thanks</a:t>
            </a:r>
          </a:p>
        </p:txBody>
      </p:sp>
      <p:sp>
        <p:nvSpPr>
          <p:cNvPr id="3" name="Content Placeholder 2">
            <a:extLst>
              <a:ext uri="{FF2B5EF4-FFF2-40B4-BE49-F238E27FC236}">
                <a16:creationId xmlns:a16="http://schemas.microsoft.com/office/drawing/2014/main" id="{615B4DB3-9DC6-26F5-676A-57B3F9224FC2}"/>
              </a:ext>
            </a:extLst>
          </p:cNvPr>
          <p:cNvSpPr>
            <a:spLocks noGrp="1"/>
          </p:cNvSpPr>
          <p:nvPr>
            <p:ph idx="1"/>
          </p:nvPr>
        </p:nvSpPr>
        <p:spPr>
          <a:xfrm>
            <a:off x="696000" y="1589166"/>
            <a:ext cx="10800000" cy="4409398"/>
          </a:xfrm>
        </p:spPr>
        <p:txBody>
          <a:bodyPr/>
          <a:lstStyle/>
          <a:p>
            <a:r>
              <a:rPr lang="en-GB" dirty="0"/>
              <a:t>To all the people who, knowingly or not, have contributed to this presentation.</a:t>
            </a:r>
            <a:br>
              <a:rPr lang="en-GB" dirty="0"/>
            </a:br>
            <a:r>
              <a:rPr lang="en-GB" dirty="0"/>
              <a:t>A lot of excellent material on the history of TERA (and, </a:t>
            </a:r>
            <a:r>
              <a:rPr lang="en-GB" u="sng" dirty="0"/>
              <a:t>necessarily</a:t>
            </a:r>
            <a:r>
              <a:rPr lang="en-GB" dirty="0"/>
              <a:t>, its collaboration with CERN), can be found here:</a:t>
            </a:r>
          </a:p>
          <a:p>
            <a:endParaRPr lang="en-GB" dirty="0"/>
          </a:p>
          <a:p>
            <a:r>
              <a:rPr lang="en-GB" dirty="0">
                <a:hlinkClick r:id="rId2"/>
              </a:rPr>
              <a:t>30th Anniversary of the TERA Foundation Symposium</a:t>
            </a:r>
            <a:endParaRPr lang="en-GB" dirty="0"/>
          </a:p>
          <a:p>
            <a:endParaRPr lang="en-GB" dirty="0"/>
          </a:p>
          <a:p>
            <a:r>
              <a:rPr lang="en-GB" dirty="0">
                <a:hlinkClick r:id="rId3"/>
              </a:rPr>
              <a:t>TERA Foundation Website</a:t>
            </a:r>
            <a:endParaRPr lang="en-GB" dirty="0"/>
          </a:p>
          <a:p>
            <a:endParaRPr lang="en-GB" dirty="0"/>
          </a:p>
          <a:p>
            <a:r>
              <a:rPr lang="en-GB" dirty="0"/>
              <a:t>Having limited time in a dense program I had to make a selection, there would be so much to say about TERA and CERN…. Apologises in advance if your favourite project is not mentioned!</a:t>
            </a:r>
          </a:p>
        </p:txBody>
      </p:sp>
    </p:spTree>
    <p:extLst>
      <p:ext uri="{BB962C8B-B14F-4D97-AF65-F5344CB8AC3E}">
        <p14:creationId xmlns:p14="http://schemas.microsoft.com/office/powerpoint/2010/main" val="4202836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2ED9D-A2C1-2857-6910-4C82DE0071B4}"/>
            </a:ext>
          </a:extLst>
        </p:cNvPr>
        <p:cNvGrpSpPr/>
        <p:nvPr/>
      </p:nvGrpSpPr>
      <p:grpSpPr>
        <a:xfrm>
          <a:off x="0" y="0"/>
          <a:ext cx="0" cy="0"/>
          <a:chOff x="0" y="0"/>
          <a:chExt cx="0" cy="0"/>
        </a:xfrm>
      </p:grpSpPr>
      <p:pic>
        <p:nvPicPr>
          <p:cNvPr id="5" name="Content Placeholder 4" descr="A person lying on a bed in a hospital room&#10;&#10;AI-generated content may be incorrect.">
            <a:extLst>
              <a:ext uri="{FF2B5EF4-FFF2-40B4-BE49-F238E27FC236}">
                <a16:creationId xmlns:a16="http://schemas.microsoft.com/office/drawing/2014/main" id="{C77E993E-B96C-E65A-211B-75F3BD8FA491}"/>
              </a:ext>
            </a:extLst>
          </p:cNvPr>
          <p:cNvPicPr>
            <a:picLocks noGrp="1" noChangeAspect="1"/>
          </p:cNvPicPr>
          <p:nvPr>
            <p:ph idx="1"/>
          </p:nvPr>
        </p:nvPicPr>
        <p:blipFill>
          <a:blip r:embed="rId2"/>
          <a:stretch>
            <a:fillRect/>
          </a:stretch>
        </p:blipFill>
        <p:spPr>
          <a:xfrm>
            <a:off x="569855" y="135516"/>
            <a:ext cx="11052289" cy="6586967"/>
          </a:xfrm>
        </p:spPr>
      </p:pic>
      <p:grpSp>
        <p:nvGrpSpPr>
          <p:cNvPr id="11" name="Group 10">
            <a:extLst>
              <a:ext uri="{FF2B5EF4-FFF2-40B4-BE49-F238E27FC236}">
                <a16:creationId xmlns:a16="http://schemas.microsoft.com/office/drawing/2014/main" id="{DA9546FE-2A5B-765E-726A-46574E8FBBBD}"/>
              </a:ext>
            </a:extLst>
          </p:cNvPr>
          <p:cNvGrpSpPr/>
          <p:nvPr/>
        </p:nvGrpSpPr>
        <p:grpSpPr>
          <a:xfrm>
            <a:off x="3244562" y="8194"/>
            <a:ext cx="5702873" cy="6858000"/>
            <a:chOff x="3244562" y="8194"/>
            <a:chExt cx="5702873" cy="6858000"/>
          </a:xfrm>
        </p:grpSpPr>
        <p:pic>
          <p:nvPicPr>
            <p:cNvPr id="9" name="Picture 8" descr="A screenshot of a phone&#10;&#10;AI-generated content may be incorrect.">
              <a:extLst>
                <a:ext uri="{FF2B5EF4-FFF2-40B4-BE49-F238E27FC236}">
                  <a16:creationId xmlns:a16="http://schemas.microsoft.com/office/drawing/2014/main" id="{301644ED-2E32-D5A9-6433-1FD9F13EF688}"/>
                </a:ext>
              </a:extLst>
            </p:cNvPr>
            <p:cNvPicPr>
              <a:picLocks noChangeAspect="1"/>
            </p:cNvPicPr>
            <p:nvPr/>
          </p:nvPicPr>
          <p:blipFill>
            <a:blip r:embed="rId3"/>
            <a:stretch>
              <a:fillRect/>
            </a:stretch>
          </p:blipFill>
          <p:spPr>
            <a:xfrm>
              <a:off x="3244562" y="8194"/>
              <a:ext cx="5702873" cy="6858000"/>
            </a:xfrm>
            <a:prstGeom prst="rect">
              <a:avLst/>
            </a:prstGeom>
          </p:spPr>
        </p:pic>
        <p:sp>
          <p:nvSpPr>
            <p:cNvPr id="10" name="TextBox 9">
              <a:extLst>
                <a:ext uri="{FF2B5EF4-FFF2-40B4-BE49-F238E27FC236}">
                  <a16:creationId xmlns:a16="http://schemas.microsoft.com/office/drawing/2014/main" id="{2B6AF059-7015-F05C-4281-3377FD992BEB}"/>
                </a:ext>
              </a:extLst>
            </p:cNvPr>
            <p:cNvSpPr txBox="1"/>
            <p:nvPr/>
          </p:nvSpPr>
          <p:spPr>
            <a:xfrm>
              <a:off x="5717892" y="6496862"/>
              <a:ext cx="983848" cy="307777"/>
            </a:xfrm>
            <a:prstGeom prst="rect">
              <a:avLst/>
            </a:prstGeom>
            <a:noFill/>
          </p:spPr>
          <p:txBody>
            <a:bodyPr wrap="square" rtlCol="0">
              <a:spAutoFit/>
            </a:bodyPr>
            <a:lstStyle/>
            <a:p>
              <a:pPr algn="ctr"/>
              <a:r>
                <a:rPr lang="en-GB" sz="1400" b="1" dirty="0">
                  <a:solidFill>
                    <a:schemeClr val="tx2"/>
                  </a:solidFill>
                </a:rPr>
                <a:t>2024</a:t>
              </a:r>
            </a:p>
          </p:txBody>
        </p:sp>
      </p:grpSp>
    </p:spTree>
    <p:extLst>
      <p:ext uri="{BB962C8B-B14F-4D97-AF65-F5344CB8AC3E}">
        <p14:creationId xmlns:p14="http://schemas.microsoft.com/office/powerpoint/2010/main" val="280886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13E42-D7A3-9ABE-817F-4041999A4F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331D5B-CE50-B091-F58E-40B73D1B2B31}"/>
              </a:ext>
            </a:extLst>
          </p:cNvPr>
          <p:cNvSpPr>
            <a:spLocks noGrp="1"/>
          </p:cNvSpPr>
          <p:nvPr>
            <p:ph type="title"/>
          </p:nvPr>
        </p:nvSpPr>
        <p:spPr>
          <a:xfrm>
            <a:off x="696000" y="315116"/>
            <a:ext cx="10800000" cy="1116849"/>
          </a:xfrm>
        </p:spPr>
        <p:txBody>
          <a:bodyPr/>
          <a:lstStyle/>
          <a:p>
            <a:r>
              <a:rPr lang="en-GB" dirty="0"/>
              <a:t>A few personal reflections to conclude</a:t>
            </a:r>
          </a:p>
        </p:txBody>
      </p:sp>
      <p:sp>
        <p:nvSpPr>
          <p:cNvPr id="3" name="Content Placeholder 2">
            <a:extLst>
              <a:ext uri="{FF2B5EF4-FFF2-40B4-BE49-F238E27FC236}">
                <a16:creationId xmlns:a16="http://schemas.microsoft.com/office/drawing/2014/main" id="{751D7219-533D-944A-376D-205A22AFA4A3}"/>
              </a:ext>
            </a:extLst>
          </p:cNvPr>
          <p:cNvSpPr>
            <a:spLocks noGrp="1"/>
          </p:cNvSpPr>
          <p:nvPr>
            <p:ph idx="1"/>
          </p:nvPr>
        </p:nvSpPr>
        <p:spPr>
          <a:xfrm>
            <a:off x="696000" y="1307941"/>
            <a:ext cx="10800000" cy="4923358"/>
          </a:xfrm>
        </p:spPr>
        <p:txBody>
          <a:bodyPr>
            <a:normAutofit/>
          </a:bodyPr>
          <a:lstStyle/>
          <a:p>
            <a:r>
              <a:rPr lang="en-GB" dirty="0"/>
              <a:t>The ”fil rouge” of all these highlights is Ugo.</a:t>
            </a:r>
          </a:p>
          <a:p>
            <a:endParaRPr lang="en-GB" dirty="0"/>
          </a:p>
          <a:p>
            <a:r>
              <a:rPr lang="en-GB" dirty="0"/>
              <a:t>Thank you for having pushed CERN (multiple times) to be active in this field with vision, passion and persistence!</a:t>
            </a:r>
          </a:p>
          <a:p>
            <a:endParaRPr lang="en-GB" dirty="0"/>
          </a:p>
          <a:p>
            <a:r>
              <a:rPr lang="en-GB" dirty="0"/>
              <a:t>The importance of training people (and KT through people, from TERA to CNAO, CERN, SEEIST)</a:t>
            </a:r>
          </a:p>
          <a:p>
            <a:endParaRPr lang="en-GB" dirty="0"/>
          </a:p>
          <a:p>
            <a:r>
              <a:rPr lang="en-GB" dirty="0"/>
              <a:t>The </a:t>
            </a:r>
            <a:r>
              <a:rPr lang="en-GB" dirty="0" err="1"/>
              <a:t>Amaldi</a:t>
            </a:r>
            <a:r>
              <a:rPr lang="en-GB" dirty="0"/>
              <a:t> family for an Italian Scientific High-School student</a:t>
            </a:r>
          </a:p>
          <a:p>
            <a:endParaRPr lang="en-GB" dirty="0"/>
          </a:p>
          <a:p>
            <a:r>
              <a:rPr lang="en-GB" dirty="0"/>
              <a:t>Belated happy birthday Ugo!</a:t>
            </a:r>
          </a:p>
          <a:p>
            <a:endParaRPr lang="en-GB" dirty="0"/>
          </a:p>
        </p:txBody>
      </p:sp>
      <p:pic>
        <p:nvPicPr>
          <p:cNvPr id="6" name="Picture 5" descr="A book with a blue design&#10;&#10;AI-generated content may be incorrect.">
            <a:extLst>
              <a:ext uri="{FF2B5EF4-FFF2-40B4-BE49-F238E27FC236}">
                <a16:creationId xmlns:a16="http://schemas.microsoft.com/office/drawing/2014/main" id="{8F16C113-3654-5361-4569-1D67D6F5408A}"/>
              </a:ext>
            </a:extLst>
          </p:cNvPr>
          <p:cNvPicPr>
            <a:picLocks noChangeAspect="1"/>
          </p:cNvPicPr>
          <p:nvPr/>
        </p:nvPicPr>
        <p:blipFill>
          <a:blip r:embed="rId2"/>
          <a:stretch>
            <a:fillRect/>
          </a:stretch>
        </p:blipFill>
        <p:spPr>
          <a:xfrm>
            <a:off x="9291273" y="1556286"/>
            <a:ext cx="2020507" cy="2963410"/>
          </a:xfrm>
          <a:prstGeom prst="rect">
            <a:avLst/>
          </a:prstGeom>
        </p:spPr>
      </p:pic>
      <p:pic>
        <p:nvPicPr>
          <p:cNvPr id="8" name="Picture 7" descr="A book cover with red and yellow lines&#10;&#10;AI-generated content may be incorrect.">
            <a:extLst>
              <a:ext uri="{FF2B5EF4-FFF2-40B4-BE49-F238E27FC236}">
                <a16:creationId xmlns:a16="http://schemas.microsoft.com/office/drawing/2014/main" id="{90890D8F-C85A-90D2-9F75-55A057DCD9A9}"/>
              </a:ext>
            </a:extLst>
          </p:cNvPr>
          <p:cNvPicPr>
            <a:picLocks noChangeAspect="1"/>
          </p:cNvPicPr>
          <p:nvPr/>
        </p:nvPicPr>
        <p:blipFill>
          <a:blip r:embed="rId3"/>
          <a:stretch>
            <a:fillRect/>
          </a:stretch>
        </p:blipFill>
        <p:spPr>
          <a:xfrm>
            <a:off x="7110519" y="1556287"/>
            <a:ext cx="2031257" cy="2963409"/>
          </a:xfrm>
          <a:prstGeom prst="rect">
            <a:avLst/>
          </a:prstGeom>
        </p:spPr>
      </p:pic>
    </p:spTree>
    <p:extLst>
      <p:ext uri="{BB962C8B-B14F-4D97-AF65-F5344CB8AC3E}">
        <p14:creationId xmlns:p14="http://schemas.microsoft.com/office/powerpoint/2010/main" val="2503865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par>
                                <p:cTn id="24" presetID="9"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3B15D-13F8-B003-FF75-9DD5C80DAD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315DB7-6748-B450-7F72-142D3646B2E9}"/>
              </a:ext>
            </a:extLst>
          </p:cNvPr>
          <p:cNvSpPr>
            <a:spLocks noGrp="1"/>
          </p:cNvSpPr>
          <p:nvPr>
            <p:ph type="title"/>
          </p:nvPr>
        </p:nvSpPr>
        <p:spPr/>
        <p:txBody>
          <a:bodyPr/>
          <a:lstStyle/>
          <a:p>
            <a:r>
              <a:rPr lang="en-GB" dirty="0"/>
              <a:t>The seminal idea</a:t>
            </a:r>
          </a:p>
        </p:txBody>
      </p:sp>
      <p:pic>
        <p:nvPicPr>
          <p:cNvPr id="6" name="Picture 5">
            <a:extLst>
              <a:ext uri="{FF2B5EF4-FFF2-40B4-BE49-F238E27FC236}">
                <a16:creationId xmlns:a16="http://schemas.microsoft.com/office/drawing/2014/main" id="{31965DAA-538F-EFA7-A351-B47E076687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1115" y="1329062"/>
            <a:ext cx="10036385" cy="5169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ounded Rectangle 1">
            <a:extLst>
              <a:ext uri="{FF2B5EF4-FFF2-40B4-BE49-F238E27FC236}">
                <a16:creationId xmlns:a16="http://schemas.microsoft.com/office/drawing/2014/main" id="{227E5F2C-3910-1CC6-20EE-ED7AC5E1481F}"/>
              </a:ext>
            </a:extLst>
          </p:cNvPr>
          <p:cNvSpPr>
            <a:spLocks noChangeArrowheads="1"/>
          </p:cNvSpPr>
          <p:nvPr/>
        </p:nvSpPr>
        <p:spPr bwMode="auto">
          <a:xfrm>
            <a:off x="5230914" y="4630822"/>
            <a:ext cx="186038" cy="344073"/>
          </a:xfrm>
          <a:prstGeom prst="roundRect">
            <a:avLst>
              <a:gd name="adj" fmla="val 16667"/>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Font typeface="Wingdings" pitchFamily="2" charset="2"/>
              <a:buChar char="l"/>
              <a:defRPr sz="2000">
                <a:solidFill>
                  <a:schemeClr val="folHlink"/>
                </a:solidFill>
                <a:latin typeface="Arial" panose="020B0604020202020204" pitchFamily="34" charset="0"/>
              </a:defRPr>
            </a:lvl1pPr>
            <a:lvl2pPr marL="742950" indent="-285750">
              <a:spcBef>
                <a:spcPct val="20000"/>
              </a:spcBef>
              <a:buClr>
                <a:schemeClr val="folHlink"/>
              </a:buClr>
              <a:buChar char="–"/>
              <a:defRPr>
                <a:solidFill>
                  <a:schemeClr val="folHlink"/>
                </a:solidFill>
                <a:latin typeface="Arial" panose="020B0604020202020204" pitchFamily="34" charset="0"/>
              </a:defRPr>
            </a:lvl2pPr>
            <a:lvl3pPr marL="1143000" indent="-228600">
              <a:spcBef>
                <a:spcPct val="20000"/>
              </a:spcBef>
              <a:buClr>
                <a:schemeClr val="folHlink"/>
              </a:buClr>
              <a:buFont typeface="Wingdings" pitchFamily="2" charset="2"/>
              <a:buChar char="l"/>
              <a:defRPr>
                <a:solidFill>
                  <a:schemeClr val="folHlink"/>
                </a:solidFill>
                <a:latin typeface="Arial" panose="020B0604020202020204" pitchFamily="34" charset="0"/>
              </a:defRPr>
            </a:lvl3pPr>
            <a:lvl4pPr marL="1600200" indent="-228600">
              <a:spcBef>
                <a:spcPct val="20000"/>
              </a:spcBef>
              <a:buClr>
                <a:schemeClr val="folHlink"/>
              </a:buClr>
              <a:buChar char="–"/>
              <a:defRPr>
                <a:solidFill>
                  <a:schemeClr val="folHlink"/>
                </a:solidFill>
                <a:latin typeface="Arial" panose="020B0604020202020204" pitchFamily="34" charset="0"/>
              </a:defRPr>
            </a:lvl4pPr>
            <a:lvl5pPr marL="2057400" indent="-228600">
              <a:spcBef>
                <a:spcPct val="20000"/>
              </a:spcBef>
              <a:buClr>
                <a:schemeClr val="folHlink"/>
              </a:buClr>
              <a:buChar char="•"/>
              <a:defRPr>
                <a:solidFill>
                  <a:schemeClr val="folHlink"/>
                </a:solidFill>
                <a:latin typeface="Arial" panose="020B0604020202020204" pitchFamily="34" charset="0"/>
              </a:defRPr>
            </a:lvl5pPr>
            <a:lvl6pPr marL="25146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6pPr>
            <a:lvl7pPr marL="29718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7pPr>
            <a:lvl8pPr marL="34290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8pPr>
            <a:lvl9pPr marL="38862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9pPr>
          </a:lstStyle>
          <a:p>
            <a:pPr algn="ctr" eaLnBrk="1" hangingPunct="1">
              <a:spcBef>
                <a:spcPct val="50000"/>
              </a:spcBef>
              <a:buClrTx/>
              <a:buFontTx/>
              <a:buNone/>
            </a:pPr>
            <a:endParaRPr lang="en-CH" altLang="en-CH" sz="1400">
              <a:solidFill>
                <a:schemeClr val="bg1"/>
              </a:solidFill>
            </a:endParaRPr>
          </a:p>
        </p:txBody>
      </p:sp>
      <p:sp>
        <p:nvSpPr>
          <p:cNvPr id="11" name="Rounded Rectangle 1">
            <a:extLst>
              <a:ext uri="{FF2B5EF4-FFF2-40B4-BE49-F238E27FC236}">
                <a16:creationId xmlns:a16="http://schemas.microsoft.com/office/drawing/2014/main" id="{8D934449-AB6D-A34B-0232-F2F6BA60FE11}"/>
              </a:ext>
            </a:extLst>
          </p:cNvPr>
          <p:cNvSpPr>
            <a:spLocks noChangeArrowheads="1"/>
          </p:cNvSpPr>
          <p:nvPr/>
        </p:nvSpPr>
        <p:spPr bwMode="auto">
          <a:xfrm>
            <a:off x="1413196" y="5575238"/>
            <a:ext cx="496627" cy="344073"/>
          </a:xfrm>
          <a:prstGeom prst="roundRect">
            <a:avLst>
              <a:gd name="adj" fmla="val 16667"/>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Font typeface="Wingdings" pitchFamily="2" charset="2"/>
              <a:buChar char="l"/>
              <a:defRPr sz="2000">
                <a:solidFill>
                  <a:schemeClr val="folHlink"/>
                </a:solidFill>
                <a:latin typeface="Arial" panose="020B0604020202020204" pitchFamily="34" charset="0"/>
              </a:defRPr>
            </a:lvl1pPr>
            <a:lvl2pPr marL="742950" indent="-285750">
              <a:spcBef>
                <a:spcPct val="20000"/>
              </a:spcBef>
              <a:buClr>
                <a:schemeClr val="folHlink"/>
              </a:buClr>
              <a:buChar char="–"/>
              <a:defRPr>
                <a:solidFill>
                  <a:schemeClr val="folHlink"/>
                </a:solidFill>
                <a:latin typeface="Arial" panose="020B0604020202020204" pitchFamily="34" charset="0"/>
              </a:defRPr>
            </a:lvl2pPr>
            <a:lvl3pPr marL="1143000" indent="-228600">
              <a:spcBef>
                <a:spcPct val="20000"/>
              </a:spcBef>
              <a:buClr>
                <a:schemeClr val="folHlink"/>
              </a:buClr>
              <a:buFont typeface="Wingdings" pitchFamily="2" charset="2"/>
              <a:buChar char="l"/>
              <a:defRPr>
                <a:solidFill>
                  <a:schemeClr val="folHlink"/>
                </a:solidFill>
                <a:latin typeface="Arial" panose="020B0604020202020204" pitchFamily="34" charset="0"/>
              </a:defRPr>
            </a:lvl3pPr>
            <a:lvl4pPr marL="1600200" indent="-228600">
              <a:spcBef>
                <a:spcPct val="20000"/>
              </a:spcBef>
              <a:buClr>
                <a:schemeClr val="folHlink"/>
              </a:buClr>
              <a:buChar char="–"/>
              <a:defRPr>
                <a:solidFill>
                  <a:schemeClr val="folHlink"/>
                </a:solidFill>
                <a:latin typeface="Arial" panose="020B0604020202020204" pitchFamily="34" charset="0"/>
              </a:defRPr>
            </a:lvl4pPr>
            <a:lvl5pPr marL="2057400" indent="-228600">
              <a:spcBef>
                <a:spcPct val="20000"/>
              </a:spcBef>
              <a:buClr>
                <a:schemeClr val="folHlink"/>
              </a:buClr>
              <a:buChar char="•"/>
              <a:defRPr>
                <a:solidFill>
                  <a:schemeClr val="folHlink"/>
                </a:solidFill>
                <a:latin typeface="Arial" panose="020B0604020202020204" pitchFamily="34" charset="0"/>
              </a:defRPr>
            </a:lvl5pPr>
            <a:lvl6pPr marL="25146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6pPr>
            <a:lvl7pPr marL="29718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7pPr>
            <a:lvl8pPr marL="34290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8pPr>
            <a:lvl9pPr marL="3886200" indent="-228600" eaLnBrk="0" fontAlgn="base" hangingPunct="0">
              <a:spcBef>
                <a:spcPct val="20000"/>
              </a:spcBef>
              <a:spcAft>
                <a:spcPct val="0"/>
              </a:spcAft>
              <a:buClr>
                <a:schemeClr val="folHlink"/>
              </a:buClr>
              <a:buChar char="•"/>
              <a:defRPr>
                <a:solidFill>
                  <a:schemeClr val="folHlink"/>
                </a:solidFill>
                <a:latin typeface="Arial" panose="020B0604020202020204" pitchFamily="34" charset="0"/>
              </a:defRPr>
            </a:lvl9pPr>
          </a:lstStyle>
          <a:p>
            <a:pPr algn="ctr" eaLnBrk="1" hangingPunct="1">
              <a:spcBef>
                <a:spcPct val="50000"/>
              </a:spcBef>
              <a:buClrTx/>
              <a:buFontTx/>
              <a:buNone/>
            </a:pPr>
            <a:endParaRPr lang="en-CH" altLang="en-CH" sz="1400">
              <a:solidFill>
                <a:schemeClr val="bg1"/>
              </a:solidFill>
            </a:endParaRPr>
          </a:p>
        </p:txBody>
      </p:sp>
      <p:sp>
        <p:nvSpPr>
          <p:cNvPr id="3" name="Oval 2">
            <a:extLst>
              <a:ext uri="{FF2B5EF4-FFF2-40B4-BE49-F238E27FC236}">
                <a16:creationId xmlns:a16="http://schemas.microsoft.com/office/drawing/2014/main" id="{791FD293-11DB-945D-844F-F7513F71CD0E}"/>
              </a:ext>
            </a:extLst>
          </p:cNvPr>
          <p:cNvSpPr/>
          <p:nvPr/>
        </p:nvSpPr>
        <p:spPr>
          <a:xfrm>
            <a:off x="9993090" y="1959261"/>
            <a:ext cx="761995" cy="34851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06273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E365A-E65B-5EA4-B11B-FB0735BC45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9F0042-02AF-F485-4081-51F83D855881}"/>
              </a:ext>
            </a:extLst>
          </p:cNvPr>
          <p:cNvSpPr>
            <a:spLocks noGrp="1"/>
          </p:cNvSpPr>
          <p:nvPr>
            <p:ph type="title"/>
          </p:nvPr>
        </p:nvSpPr>
        <p:spPr/>
        <p:txBody>
          <a:bodyPr/>
          <a:lstStyle/>
          <a:p>
            <a:r>
              <a:rPr lang="en-GB" dirty="0"/>
              <a:t>The “conservative” beginnings</a:t>
            </a:r>
          </a:p>
        </p:txBody>
      </p:sp>
      <p:pic>
        <p:nvPicPr>
          <p:cNvPr id="5" name="Picture 4">
            <a:extLst>
              <a:ext uri="{FF2B5EF4-FFF2-40B4-BE49-F238E27FC236}">
                <a16:creationId xmlns:a16="http://schemas.microsoft.com/office/drawing/2014/main" id="{B705B505-7E09-B4F3-FB9D-A175448A7333}"/>
              </a:ext>
            </a:extLst>
          </p:cNvPr>
          <p:cNvPicPr>
            <a:picLocks noChangeAspect="1"/>
          </p:cNvPicPr>
          <p:nvPr/>
        </p:nvPicPr>
        <p:blipFill>
          <a:blip r:embed="rId2"/>
          <a:stretch>
            <a:fillRect/>
          </a:stretch>
        </p:blipFill>
        <p:spPr>
          <a:xfrm>
            <a:off x="1953338" y="1404089"/>
            <a:ext cx="8452303" cy="4782796"/>
          </a:xfrm>
          <a:prstGeom prst="rect">
            <a:avLst/>
          </a:prstGeom>
        </p:spPr>
      </p:pic>
      <p:sp>
        <p:nvSpPr>
          <p:cNvPr id="3" name="Oval 2">
            <a:extLst>
              <a:ext uri="{FF2B5EF4-FFF2-40B4-BE49-F238E27FC236}">
                <a16:creationId xmlns:a16="http://schemas.microsoft.com/office/drawing/2014/main" id="{C96344C8-AD30-20FB-2DED-D38933469845}"/>
              </a:ext>
            </a:extLst>
          </p:cNvPr>
          <p:cNvSpPr/>
          <p:nvPr/>
        </p:nvSpPr>
        <p:spPr>
          <a:xfrm>
            <a:off x="9818915" y="1425861"/>
            <a:ext cx="419748" cy="29391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536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25941-514E-5552-8AAD-65E6D10C948D}"/>
              </a:ext>
            </a:extLst>
          </p:cNvPr>
          <p:cNvSpPr>
            <a:spLocks noGrp="1"/>
          </p:cNvSpPr>
          <p:nvPr>
            <p:ph type="title"/>
          </p:nvPr>
        </p:nvSpPr>
        <p:spPr>
          <a:xfrm>
            <a:off x="696000" y="465591"/>
            <a:ext cx="4245558" cy="1116849"/>
          </a:xfrm>
        </p:spPr>
        <p:txBody>
          <a:bodyPr/>
          <a:lstStyle/>
          <a:p>
            <a:r>
              <a:rPr lang="en-GB" dirty="0"/>
              <a:t>1994</a:t>
            </a:r>
          </a:p>
        </p:txBody>
      </p:sp>
      <p:pic>
        <p:nvPicPr>
          <p:cNvPr id="5" name="Picture 5">
            <a:extLst>
              <a:ext uri="{FF2B5EF4-FFF2-40B4-BE49-F238E27FC236}">
                <a16:creationId xmlns:a16="http://schemas.microsoft.com/office/drawing/2014/main" id="{5F591F6D-BEFC-D914-4EAD-F84E98662849}"/>
              </a:ext>
            </a:extLst>
          </p:cNvPr>
          <p:cNvPicPr>
            <a:picLocks noChangeAspect="1" noChangeArrowheads="1"/>
          </p:cNvPicPr>
          <p:nvPr/>
        </p:nvPicPr>
        <p:blipFill>
          <a:blip r:embed="rId3">
            <a:lum contrast="40000"/>
            <a:extLst>
              <a:ext uri="{28A0092B-C50C-407E-A947-70E740481C1C}">
                <a14:useLocalDpi xmlns:a14="http://schemas.microsoft.com/office/drawing/2010/main" val="0"/>
              </a:ext>
            </a:extLst>
          </a:blip>
          <a:srcRect/>
          <a:stretch>
            <a:fillRect/>
          </a:stretch>
        </p:blipFill>
        <p:spPr bwMode="auto">
          <a:xfrm>
            <a:off x="909308" y="1370908"/>
            <a:ext cx="4032250" cy="5262563"/>
          </a:xfrm>
          <a:prstGeom prst="rect">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1">
            <a:extLst>
              <a:ext uri="{FF2B5EF4-FFF2-40B4-BE49-F238E27FC236}">
                <a16:creationId xmlns:a16="http://schemas.microsoft.com/office/drawing/2014/main" id="{6317B574-2C45-01CC-47A4-2C55662ABCA3}"/>
              </a:ext>
            </a:extLst>
          </p:cNvPr>
          <p:cNvPicPr>
            <a:picLocks noChangeAspect="1"/>
          </p:cNvPicPr>
          <p:nvPr/>
        </p:nvPicPr>
        <p:blipFill>
          <a:blip r:embed="rId4">
            <a:extLst>
              <a:ext uri="{28A0092B-C50C-407E-A947-70E740481C1C}">
                <a14:useLocalDpi xmlns:a14="http://schemas.microsoft.com/office/drawing/2010/main" val="0"/>
              </a:ext>
            </a:extLst>
          </a:blip>
          <a:srcRect t="6146" b="12943"/>
          <a:stretch>
            <a:fillRect/>
          </a:stretch>
        </p:blipFill>
        <p:spPr bwMode="auto">
          <a:xfrm>
            <a:off x="5230170" y="3866008"/>
            <a:ext cx="5473700" cy="27416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5">
            <a:extLst>
              <a:ext uri="{FF2B5EF4-FFF2-40B4-BE49-F238E27FC236}">
                <a16:creationId xmlns:a16="http://schemas.microsoft.com/office/drawing/2014/main" id="{A05C25D3-8351-C0F9-8183-16F73FF633E1}"/>
              </a:ext>
            </a:extLst>
          </p:cNvPr>
          <p:cNvPicPr>
            <a:picLocks noChangeAspect="1" noChangeArrowheads="1"/>
          </p:cNvPicPr>
          <p:nvPr/>
        </p:nvPicPr>
        <p:blipFill>
          <a:blip r:embed="rId3">
            <a:lum contrast="40000"/>
            <a:extLst>
              <a:ext uri="{28A0092B-C50C-407E-A947-70E740481C1C}">
                <a14:useLocalDpi xmlns:a14="http://schemas.microsoft.com/office/drawing/2010/main" val="0"/>
              </a:ext>
            </a:extLst>
          </a:blip>
          <a:srcRect l="16409" t="73956" r="17783" b="5014"/>
          <a:stretch>
            <a:fillRect/>
          </a:stretch>
        </p:blipFill>
        <p:spPr bwMode="auto">
          <a:xfrm>
            <a:off x="5220645" y="1003171"/>
            <a:ext cx="5473700" cy="2646362"/>
          </a:xfrm>
          <a:prstGeom prst="rect">
            <a:avLst/>
          </a:prstGeom>
          <a:noFill/>
          <a:ln w="285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Box 7">
            <a:extLst>
              <a:ext uri="{FF2B5EF4-FFF2-40B4-BE49-F238E27FC236}">
                <a16:creationId xmlns:a16="http://schemas.microsoft.com/office/drawing/2014/main" id="{D4FE825A-AF08-0024-4B59-6B458B3BB9E7}"/>
              </a:ext>
            </a:extLst>
          </p:cNvPr>
          <p:cNvSpPr txBox="1"/>
          <p:nvPr/>
        </p:nvSpPr>
        <p:spPr>
          <a:xfrm rot="19816820">
            <a:off x="404734" y="3113413"/>
            <a:ext cx="11137692" cy="707886"/>
          </a:xfrm>
          <a:prstGeom prst="rect">
            <a:avLst/>
          </a:prstGeom>
          <a:solidFill>
            <a:schemeClr val="accent5"/>
          </a:solidFill>
        </p:spPr>
        <p:txBody>
          <a:bodyPr wrap="square" rtlCol="0">
            <a:spAutoFit/>
          </a:bodyPr>
          <a:lstStyle/>
          <a:p>
            <a:pPr algn="ctr"/>
            <a:r>
              <a:rPr lang="en-GB" sz="4000" b="1" dirty="0"/>
              <a:t>COLLABORATION &amp; DOCUMENTATION !</a:t>
            </a:r>
          </a:p>
        </p:txBody>
      </p:sp>
    </p:spTree>
    <p:extLst>
      <p:ext uri="{BB962C8B-B14F-4D97-AF65-F5344CB8AC3E}">
        <p14:creationId xmlns:p14="http://schemas.microsoft.com/office/powerpoint/2010/main" val="111854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88035-B1CA-D97A-E2E7-247437830F6F}"/>
              </a:ext>
            </a:extLst>
          </p:cNvPr>
          <p:cNvSpPr>
            <a:spLocks noGrp="1"/>
          </p:cNvSpPr>
          <p:nvPr>
            <p:ph type="title"/>
          </p:nvPr>
        </p:nvSpPr>
        <p:spPr/>
        <p:txBody>
          <a:bodyPr/>
          <a:lstStyle/>
          <a:p>
            <a:r>
              <a:rPr lang="en-GB" dirty="0"/>
              <a:t>1996 – 1999 PIMMS</a:t>
            </a:r>
          </a:p>
        </p:txBody>
      </p:sp>
      <p:pic>
        <p:nvPicPr>
          <p:cNvPr id="5" name="Picture 1031">
            <a:extLst>
              <a:ext uri="{FF2B5EF4-FFF2-40B4-BE49-F238E27FC236}">
                <a16:creationId xmlns:a16="http://schemas.microsoft.com/office/drawing/2014/main" id="{38AD3CB7-ACF8-31A8-0671-D24A4D637E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66" t="920" r="1894"/>
          <a:stretch>
            <a:fillRect/>
          </a:stretch>
        </p:blipFill>
        <p:spPr bwMode="auto">
          <a:xfrm>
            <a:off x="1783556" y="1126672"/>
            <a:ext cx="9097962"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032">
            <a:extLst>
              <a:ext uri="{FF2B5EF4-FFF2-40B4-BE49-F238E27FC236}">
                <a16:creationId xmlns:a16="http://schemas.microsoft.com/office/drawing/2014/main" id="{35AC41C2-30F0-421D-2F3D-59BF51362B48}"/>
              </a:ext>
            </a:extLst>
          </p:cNvPr>
          <p:cNvSpPr txBox="1">
            <a:spLocks noChangeArrowheads="1"/>
          </p:cNvSpPr>
          <p:nvPr/>
        </p:nvSpPr>
        <p:spPr bwMode="auto">
          <a:xfrm>
            <a:off x="891251" y="3700690"/>
            <a:ext cx="3567113" cy="1600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30000"/>
              </a:spcBef>
              <a:buClr>
                <a:schemeClr val="accent1"/>
              </a:buClr>
              <a:buFont typeface="Wingdings" panose="05000000000000000000" pitchFamily="2" charset="2"/>
              <a:buChar char="§"/>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r>
              <a:rPr lang="en-US" altLang="it-IT" sz="1600" b="0" dirty="0">
                <a:solidFill>
                  <a:schemeClr val="tx2"/>
                </a:solidFill>
                <a:latin typeface="Trebuchet MS" panose="020B0603020202020204" pitchFamily="34" charset="0"/>
                <a:cs typeface="Arial" panose="020B0604020202020204" pitchFamily="34" charset="0"/>
              </a:rPr>
              <a:t>CERN – GSI – </a:t>
            </a:r>
            <a:r>
              <a:rPr lang="en-US" altLang="it-IT" sz="1600" b="0" dirty="0" err="1">
                <a:solidFill>
                  <a:schemeClr val="tx2"/>
                </a:solidFill>
                <a:latin typeface="Trebuchet MS" panose="020B0603020202020204" pitchFamily="34" charset="0"/>
                <a:cs typeface="Arial" panose="020B0604020202020204" pitchFamily="34" charset="0"/>
              </a:rPr>
              <a:t>MedAUSTRON</a:t>
            </a:r>
            <a:r>
              <a:rPr lang="en-US" altLang="it-IT" sz="1600" b="0" dirty="0">
                <a:solidFill>
                  <a:schemeClr val="tx2"/>
                </a:solidFill>
                <a:latin typeface="Trebuchet MS" panose="020B0603020202020204" pitchFamily="34" charset="0"/>
                <a:cs typeface="Arial" panose="020B0604020202020204" pitchFamily="34" charset="0"/>
              </a:rPr>
              <a:t> - Oncology2000 - TERA</a:t>
            </a:r>
          </a:p>
          <a:p>
            <a:pPr>
              <a:spcBef>
                <a:spcPct val="0"/>
              </a:spcBef>
              <a:buClrTx/>
              <a:buFontTx/>
              <a:buNone/>
            </a:pPr>
            <a:endParaRPr lang="en-US" altLang="it-IT" sz="1600" b="0" dirty="0">
              <a:solidFill>
                <a:srgbClr val="FF0000"/>
              </a:solidFill>
              <a:latin typeface="Trebuchet MS" panose="020B0603020202020204" pitchFamily="34" charset="0"/>
              <a:cs typeface="Arial" panose="020B0604020202020204" pitchFamily="34" charset="0"/>
            </a:endParaRPr>
          </a:p>
          <a:p>
            <a:pPr>
              <a:spcBef>
                <a:spcPct val="0"/>
              </a:spcBef>
              <a:buClrTx/>
              <a:buFontTx/>
              <a:buNone/>
            </a:pPr>
            <a:r>
              <a:rPr lang="en-US" altLang="it-IT" sz="1600" b="0" dirty="0">
                <a:solidFill>
                  <a:srgbClr val="000000"/>
                </a:solidFill>
                <a:latin typeface="Trebuchet MS" panose="020B0603020202020204" pitchFamily="34" charset="0"/>
                <a:cs typeface="Arial" panose="020B0604020202020204" pitchFamily="34" charset="0"/>
              </a:rPr>
              <a:t>Project Leader: Phil Bryant (CERN)</a:t>
            </a:r>
          </a:p>
          <a:p>
            <a:pPr>
              <a:spcBef>
                <a:spcPct val="0"/>
              </a:spcBef>
              <a:buClrTx/>
              <a:buFontTx/>
              <a:buNone/>
            </a:pPr>
            <a:r>
              <a:rPr lang="en-US" altLang="it-IT" sz="1600" b="0" dirty="0">
                <a:solidFill>
                  <a:srgbClr val="000000"/>
                </a:solidFill>
                <a:latin typeface="Trebuchet MS" panose="020B0603020202020204" pitchFamily="34" charset="0"/>
                <a:cs typeface="Arial" panose="020B0604020202020204" pitchFamily="34" charset="0"/>
              </a:rPr>
              <a:t>Project Advisory Committee Chairman: Giorgio </a:t>
            </a:r>
            <a:r>
              <a:rPr lang="en-US" altLang="it-IT" sz="1600" b="0" dirty="0" err="1">
                <a:solidFill>
                  <a:srgbClr val="000000"/>
                </a:solidFill>
                <a:latin typeface="Trebuchet MS" panose="020B0603020202020204" pitchFamily="34" charset="0"/>
                <a:cs typeface="Arial" panose="020B0604020202020204" pitchFamily="34" charset="0"/>
              </a:rPr>
              <a:t>Brianti</a:t>
            </a:r>
            <a:r>
              <a:rPr lang="en-US" altLang="it-IT" sz="1600" b="0" dirty="0">
                <a:solidFill>
                  <a:srgbClr val="000000"/>
                </a:solidFill>
                <a:latin typeface="Trebuchet MS" panose="020B0603020202020204" pitchFamily="34" charset="0"/>
                <a:cs typeface="Arial" panose="020B0604020202020204" pitchFamily="34" charset="0"/>
              </a:rPr>
              <a:t> (CERN)</a:t>
            </a:r>
          </a:p>
        </p:txBody>
      </p:sp>
    </p:spTree>
    <p:extLst>
      <p:ext uri="{BB962C8B-B14F-4D97-AF65-F5344CB8AC3E}">
        <p14:creationId xmlns:p14="http://schemas.microsoft.com/office/powerpoint/2010/main" val="394312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2">
            <a:extLst>
              <a:ext uri="{FF2B5EF4-FFF2-40B4-BE49-F238E27FC236}">
                <a16:creationId xmlns:a16="http://schemas.microsoft.com/office/drawing/2014/main" id="{028D4A72-6D55-13F1-7AC7-479F48248A14}"/>
              </a:ext>
            </a:extLst>
          </p:cNvPr>
          <p:cNvPicPr>
            <a:picLocks noChangeAspect="1"/>
          </p:cNvPicPr>
          <p:nvPr/>
        </p:nvPicPr>
        <p:blipFill rotWithShape="1">
          <a:blip r:embed="rId3">
            <a:extLst>
              <a:ext uri="{28A0092B-C50C-407E-A947-70E740481C1C}">
                <a14:useLocalDpi xmlns:a14="http://schemas.microsoft.com/office/drawing/2010/main" val="0"/>
              </a:ext>
            </a:extLst>
          </a:blip>
          <a:srcRect t="4196"/>
          <a:stretch/>
        </p:blipFill>
        <p:spPr>
          <a:xfrm rot="5400000">
            <a:off x="53413" y="965163"/>
            <a:ext cx="6858000" cy="4927675"/>
          </a:xfrm>
          <a:prstGeom prst="rect">
            <a:avLst/>
          </a:prstGeom>
        </p:spPr>
      </p:pic>
      <p:pic>
        <p:nvPicPr>
          <p:cNvPr id="6" name="Immagine 3">
            <a:extLst>
              <a:ext uri="{FF2B5EF4-FFF2-40B4-BE49-F238E27FC236}">
                <a16:creationId xmlns:a16="http://schemas.microsoft.com/office/drawing/2014/main" id="{09D20F7B-3CDB-47DB-1D41-1DA74A8859AC}"/>
              </a:ext>
            </a:extLst>
          </p:cNvPr>
          <p:cNvPicPr>
            <a:picLocks noChangeAspect="1"/>
          </p:cNvPicPr>
          <p:nvPr/>
        </p:nvPicPr>
        <p:blipFill rotWithShape="1">
          <a:blip r:embed="rId4">
            <a:extLst>
              <a:ext uri="{28A0092B-C50C-407E-A947-70E740481C1C}">
                <a14:useLocalDpi xmlns:a14="http://schemas.microsoft.com/office/drawing/2010/main" val="0"/>
              </a:ext>
            </a:extLst>
          </a:blip>
          <a:srcRect t="3778" b="3568"/>
          <a:stretch/>
        </p:blipFill>
        <p:spPr>
          <a:xfrm rot="5400000">
            <a:off x="4895038" y="1046182"/>
            <a:ext cx="6858000" cy="4765638"/>
          </a:xfrm>
          <a:prstGeom prst="rect">
            <a:avLst/>
          </a:prstGeom>
        </p:spPr>
      </p:pic>
      <p:sp>
        <p:nvSpPr>
          <p:cNvPr id="7" name="TextBox 6">
            <a:extLst>
              <a:ext uri="{FF2B5EF4-FFF2-40B4-BE49-F238E27FC236}">
                <a16:creationId xmlns:a16="http://schemas.microsoft.com/office/drawing/2014/main" id="{BEDEBB11-1682-79C4-A23B-941580BE9E19}"/>
              </a:ext>
            </a:extLst>
          </p:cNvPr>
          <p:cNvSpPr txBox="1"/>
          <p:nvPr/>
        </p:nvSpPr>
        <p:spPr>
          <a:xfrm>
            <a:off x="4065372" y="4930345"/>
            <a:ext cx="3830596" cy="383060"/>
          </a:xfrm>
          <a:prstGeom prst="rect">
            <a:avLst/>
          </a:prstGeom>
          <a:solidFill>
            <a:schemeClr val="bg1"/>
          </a:solidFill>
        </p:spPr>
        <p:txBody>
          <a:bodyPr wrap="square" rtlCol="0">
            <a:spAutoFit/>
          </a:bodyPr>
          <a:lstStyle/>
          <a:p>
            <a:r>
              <a:rPr lang="en-GB" dirty="0"/>
              <a:t>PIMMS </a:t>
            </a:r>
            <a:r>
              <a:rPr lang="en-GB" dirty="0">
                <a:sym typeface="Wingdings" pitchFamily="2" charset="2"/>
              </a:rPr>
              <a:t></a:t>
            </a:r>
            <a:r>
              <a:rPr lang="en-GB" dirty="0"/>
              <a:t> PIMMS / TERA </a:t>
            </a:r>
            <a:r>
              <a:rPr lang="en-GB" dirty="0">
                <a:sym typeface="Wingdings" pitchFamily="2" charset="2"/>
              </a:rPr>
              <a:t> CNAO</a:t>
            </a:r>
            <a:endParaRPr lang="en-GB" dirty="0"/>
          </a:p>
        </p:txBody>
      </p:sp>
      <p:sp>
        <p:nvSpPr>
          <p:cNvPr id="2" name="Oval 1">
            <a:extLst>
              <a:ext uri="{FF2B5EF4-FFF2-40B4-BE49-F238E27FC236}">
                <a16:creationId xmlns:a16="http://schemas.microsoft.com/office/drawing/2014/main" id="{BB943F27-9B4D-CDBF-0691-6AF848BE805B}"/>
              </a:ext>
            </a:extLst>
          </p:cNvPr>
          <p:cNvSpPr/>
          <p:nvPr/>
        </p:nvSpPr>
        <p:spPr>
          <a:xfrm>
            <a:off x="3482413" y="6417131"/>
            <a:ext cx="262273" cy="22315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23C0B082-C589-6206-0E1D-D90C36A97316}"/>
              </a:ext>
            </a:extLst>
          </p:cNvPr>
          <p:cNvSpPr/>
          <p:nvPr/>
        </p:nvSpPr>
        <p:spPr>
          <a:xfrm>
            <a:off x="8334925" y="6025246"/>
            <a:ext cx="362762" cy="21227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92902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lue door with white text on it&#10;&#10;AI-generated content may be incorrect.">
            <a:extLst>
              <a:ext uri="{FF2B5EF4-FFF2-40B4-BE49-F238E27FC236}">
                <a16:creationId xmlns:a16="http://schemas.microsoft.com/office/drawing/2014/main" id="{A018AEA5-71A5-16E4-1DD1-72610BD8DBE5}"/>
              </a:ext>
            </a:extLst>
          </p:cNvPr>
          <p:cNvPicPr>
            <a:picLocks noChangeAspect="1"/>
          </p:cNvPicPr>
          <p:nvPr/>
        </p:nvPicPr>
        <p:blipFill>
          <a:blip r:embed="rId3"/>
          <a:stretch>
            <a:fillRect/>
          </a:stretch>
        </p:blipFill>
        <p:spPr>
          <a:xfrm rot="5400000">
            <a:off x="-857250" y="857250"/>
            <a:ext cx="6858000" cy="5143500"/>
          </a:xfrm>
          <a:prstGeom prst="rect">
            <a:avLst/>
          </a:prstGeom>
        </p:spPr>
      </p:pic>
      <p:pic>
        <p:nvPicPr>
          <p:cNvPr id="8" name="Picture 7" descr="Posters on a door&#10;&#10;AI-generated content may be incorrect.">
            <a:extLst>
              <a:ext uri="{FF2B5EF4-FFF2-40B4-BE49-F238E27FC236}">
                <a16:creationId xmlns:a16="http://schemas.microsoft.com/office/drawing/2014/main" id="{EFD3C1F2-9226-B91B-22D5-981AFE5EC640}"/>
              </a:ext>
            </a:extLst>
          </p:cNvPr>
          <p:cNvPicPr>
            <a:picLocks noChangeAspect="1"/>
          </p:cNvPicPr>
          <p:nvPr/>
        </p:nvPicPr>
        <p:blipFill>
          <a:blip r:embed="rId4"/>
          <a:stretch>
            <a:fillRect/>
          </a:stretch>
        </p:blipFill>
        <p:spPr>
          <a:xfrm rot="5400000">
            <a:off x="4367275" y="857250"/>
            <a:ext cx="6858000" cy="5143500"/>
          </a:xfrm>
          <a:prstGeom prst="rect">
            <a:avLst/>
          </a:prstGeom>
        </p:spPr>
      </p:pic>
      <p:pic>
        <p:nvPicPr>
          <p:cNvPr id="10" name="Picture 9" descr="A sign on a wall&#10;&#10;AI-generated content may be incorrect.">
            <a:extLst>
              <a:ext uri="{FF2B5EF4-FFF2-40B4-BE49-F238E27FC236}">
                <a16:creationId xmlns:a16="http://schemas.microsoft.com/office/drawing/2014/main" id="{54A095C9-34B3-91A5-039A-4BD5198CFA54}"/>
              </a:ext>
            </a:extLst>
          </p:cNvPr>
          <p:cNvPicPr>
            <a:picLocks noChangeAspect="1"/>
          </p:cNvPicPr>
          <p:nvPr/>
        </p:nvPicPr>
        <p:blipFill>
          <a:blip r:embed="rId5"/>
          <a:stretch>
            <a:fillRect/>
          </a:stretch>
        </p:blipFill>
        <p:spPr>
          <a:xfrm>
            <a:off x="9433366" y="2471351"/>
            <a:ext cx="2758633" cy="2707923"/>
          </a:xfrm>
          <a:prstGeom prst="rect">
            <a:avLst/>
          </a:prstGeom>
        </p:spPr>
      </p:pic>
    </p:spTree>
    <p:extLst>
      <p:ext uri="{BB962C8B-B14F-4D97-AF65-F5344CB8AC3E}">
        <p14:creationId xmlns:p14="http://schemas.microsoft.com/office/powerpoint/2010/main" val="3567758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aper with black text&#10;&#10;AI-generated content may be incorrect.">
            <a:extLst>
              <a:ext uri="{FF2B5EF4-FFF2-40B4-BE49-F238E27FC236}">
                <a16:creationId xmlns:a16="http://schemas.microsoft.com/office/drawing/2014/main" id="{AF846ACA-AABC-A722-912D-629A351FCAE8}"/>
              </a:ext>
            </a:extLst>
          </p:cNvPr>
          <p:cNvPicPr>
            <a:picLocks noChangeAspect="1"/>
          </p:cNvPicPr>
          <p:nvPr/>
        </p:nvPicPr>
        <p:blipFill>
          <a:blip r:embed="rId2"/>
          <a:stretch>
            <a:fillRect/>
          </a:stretch>
        </p:blipFill>
        <p:spPr>
          <a:xfrm>
            <a:off x="153536" y="0"/>
            <a:ext cx="5796643" cy="6858000"/>
          </a:xfrm>
          <a:prstGeom prst="rect">
            <a:avLst/>
          </a:prstGeom>
        </p:spPr>
      </p:pic>
      <p:pic>
        <p:nvPicPr>
          <p:cNvPr id="8" name="Picture 7" descr="A black text on a white background&#10;&#10;AI-generated content may be incorrect.">
            <a:extLst>
              <a:ext uri="{FF2B5EF4-FFF2-40B4-BE49-F238E27FC236}">
                <a16:creationId xmlns:a16="http://schemas.microsoft.com/office/drawing/2014/main" id="{44D7EF6B-59A5-6820-CF0D-A1B590C02CB2}"/>
              </a:ext>
            </a:extLst>
          </p:cNvPr>
          <p:cNvPicPr>
            <a:picLocks noChangeAspect="1"/>
          </p:cNvPicPr>
          <p:nvPr/>
        </p:nvPicPr>
        <p:blipFill>
          <a:blip r:embed="rId3"/>
          <a:stretch>
            <a:fillRect/>
          </a:stretch>
        </p:blipFill>
        <p:spPr>
          <a:xfrm>
            <a:off x="5950179" y="107950"/>
            <a:ext cx="5867400" cy="1168400"/>
          </a:xfrm>
          <a:prstGeom prst="rect">
            <a:avLst/>
          </a:prstGeom>
        </p:spPr>
      </p:pic>
      <p:pic>
        <p:nvPicPr>
          <p:cNvPr id="10" name="Picture 9" descr="A close-up of a document&#10;&#10;AI-generated content may be incorrect.">
            <a:extLst>
              <a:ext uri="{FF2B5EF4-FFF2-40B4-BE49-F238E27FC236}">
                <a16:creationId xmlns:a16="http://schemas.microsoft.com/office/drawing/2014/main" id="{04E98BC9-61F3-3EDF-88A9-FED1F79392EB}"/>
              </a:ext>
            </a:extLst>
          </p:cNvPr>
          <p:cNvPicPr>
            <a:picLocks noChangeAspect="1"/>
          </p:cNvPicPr>
          <p:nvPr/>
        </p:nvPicPr>
        <p:blipFill>
          <a:blip r:embed="rId4"/>
          <a:stretch>
            <a:fillRect/>
          </a:stretch>
        </p:blipFill>
        <p:spPr>
          <a:xfrm>
            <a:off x="5753100" y="1276350"/>
            <a:ext cx="6438900" cy="5473700"/>
          </a:xfrm>
          <a:prstGeom prst="rect">
            <a:avLst/>
          </a:prstGeom>
        </p:spPr>
      </p:pic>
      <p:sp>
        <p:nvSpPr>
          <p:cNvPr id="11" name="Oval 10">
            <a:extLst>
              <a:ext uri="{FF2B5EF4-FFF2-40B4-BE49-F238E27FC236}">
                <a16:creationId xmlns:a16="http://schemas.microsoft.com/office/drawing/2014/main" id="{4972185C-B9F3-74D1-4573-0715DA1AD453}"/>
              </a:ext>
            </a:extLst>
          </p:cNvPr>
          <p:cNvSpPr/>
          <p:nvPr/>
        </p:nvSpPr>
        <p:spPr>
          <a:xfrm>
            <a:off x="9078685" y="4816929"/>
            <a:ext cx="636815" cy="29391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152939"/>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27670</TotalTime>
  <Words>554</Words>
  <Application>Microsoft Macintosh PowerPoint</Application>
  <PresentationFormat>Widescreen</PresentationFormat>
  <Paragraphs>80</Paragraphs>
  <Slides>21</Slides>
  <Notes>8</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21</vt:i4>
      </vt:variant>
    </vt:vector>
  </HeadingPairs>
  <TitlesOfParts>
    <vt:vector size="33" baseType="lpstr">
      <vt:lpstr>Arial</vt:lpstr>
      <vt:lpstr>Calibri</vt:lpstr>
      <vt:lpstr>Times New Roman</vt:lpstr>
      <vt:lpstr>Trebuchet MS</vt:lpstr>
      <vt:lpstr>Verdana</vt:lpstr>
      <vt:lpstr>Wingdings</vt:lpstr>
      <vt:lpstr>CERN_Corporate</vt:lpstr>
      <vt:lpstr>1_Research</vt:lpstr>
      <vt:lpstr>2_Collaboration</vt:lpstr>
      <vt:lpstr>3_Innovation</vt:lpstr>
      <vt:lpstr>4_Education and Training</vt:lpstr>
      <vt:lpstr>Country</vt:lpstr>
      <vt:lpstr>PowerPoint Presentation</vt:lpstr>
      <vt:lpstr>Many thanks</vt:lpstr>
      <vt:lpstr>The seminal idea</vt:lpstr>
      <vt:lpstr>The “conservative” beginnings</vt:lpstr>
      <vt:lpstr>1994</vt:lpstr>
      <vt:lpstr>1996 – 1999 PIMMS</vt:lpstr>
      <vt:lpstr>PowerPoint Presentation</vt:lpstr>
      <vt:lpstr>PowerPoint Presentation</vt:lpstr>
      <vt:lpstr>PowerPoint Presentation</vt:lpstr>
      <vt:lpstr>PowerPoint Presentation</vt:lpstr>
      <vt:lpstr>From “Conservative” to “Innovative”</vt:lpstr>
      <vt:lpstr>PowerPoint Presentation</vt:lpstr>
      <vt:lpstr>From LIBO to LIGHT: ADAM was created in 2007</vt:lpstr>
      <vt:lpstr>TULIP and CABOTO: 2008 - 2015</vt:lpstr>
      <vt:lpstr>PowerPoint Presentation</vt:lpstr>
      <vt:lpstr>South-East Europe International Institute for Sustainable Technologies (SEEIST)  Next Ion Medical Machine Study (NIMMS) </vt:lpstr>
      <vt:lpstr>PowerPoint Presentation</vt:lpstr>
      <vt:lpstr>PowerPoint Presentation</vt:lpstr>
      <vt:lpstr>PowerPoint Presentation</vt:lpstr>
      <vt:lpstr>PowerPoint Presentation</vt:lpstr>
      <vt:lpstr>A few personal reflections to conclude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Giovanni Anelli</cp:lastModifiedBy>
  <cp:revision>1116</cp:revision>
  <cp:lastPrinted>2021-04-15T12:33:04Z</cp:lastPrinted>
  <dcterms:created xsi:type="dcterms:W3CDTF">2017-12-12T17:17:03Z</dcterms:created>
  <dcterms:modified xsi:type="dcterms:W3CDTF">2025-04-04T09:53:11Z</dcterms:modified>
</cp:coreProperties>
</file>