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74"/>
  </p:notesMasterIdLst>
  <p:sldIdLst>
    <p:sldId id="259" r:id="rId2"/>
    <p:sldId id="260" r:id="rId3"/>
    <p:sldId id="297" r:id="rId4"/>
    <p:sldId id="298" r:id="rId5"/>
    <p:sldId id="261" r:id="rId6"/>
    <p:sldId id="299" r:id="rId7"/>
    <p:sldId id="300" r:id="rId8"/>
    <p:sldId id="262" r:id="rId9"/>
    <p:sldId id="263" r:id="rId10"/>
    <p:sldId id="258" r:id="rId11"/>
    <p:sldId id="257" r:id="rId12"/>
    <p:sldId id="264" r:id="rId13"/>
    <p:sldId id="318" r:id="rId14"/>
    <p:sldId id="319" r:id="rId15"/>
    <p:sldId id="265" r:id="rId16"/>
    <p:sldId id="301" r:id="rId17"/>
    <p:sldId id="302" r:id="rId18"/>
    <p:sldId id="303" r:id="rId19"/>
    <p:sldId id="304" r:id="rId20"/>
    <p:sldId id="305" r:id="rId21"/>
    <p:sldId id="306" r:id="rId22"/>
    <p:sldId id="266" r:id="rId23"/>
    <p:sldId id="256" r:id="rId24"/>
    <p:sldId id="278" r:id="rId25"/>
    <p:sldId id="267" r:id="rId26"/>
    <p:sldId id="307" r:id="rId27"/>
    <p:sldId id="308" r:id="rId28"/>
    <p:sldId id="268" r:id="rId29"/>
    <p:sldId id="309" r:id="rId30"/>
    <p:sldId id="310" r:id="rId31"/>
    <p:sldId id="269" r:id="rId32"/>
    <p:sldId id="279" r:id="rId33"/>
    <p:sldId id="280" r:id="rId34"/>
    <p:sldId id="281" r:id="rId35"/>
    <p:sldId id="282" r:id="rId36"/>
    <p:sldId id="270" r:id="rId37"/>
    <p:sldId id="313" r:id="rId38"/>
    <p:sldId id="314" r:id="rId39"/>
    <p:sldId id="317" r:id="rId40"/>
    <p:sldId id="315" r:id="rId41"/>
    <p:sldId id="316" r:id="rId42"/>
    <p:sldId id="271" r:id="rId43"/>
    <p:sldId id="285" r:id="rId44"/>
    <p:sldId id="286" r:id="rId45"/>
    <p:sldId id="272" r:id="rId46"/>
    <p:sldId id="287" r:id="rId47"/>
    <p:sldId id="288" r:id="rId48"/>
    <p:sldId id="273" r:id="rId49"/>
    <p:sldId id="331" r:id="rId50"/>
    <p:sldId id="292" r:id="rId51"/>
    <p:sldId id="290" r:id="rId52"/>
    <p:sldId id="291" r:id="rId53"/>
    <p:sldId id="294" r:id="rId54"/>
    <p:sldId id="328" r:id="rId55"/>
    <p:sldId id="321" r:id="rId56"/>
    <p:sldId id="322" r:id="rId57"/>
    <p:sldId id="323" r:id="rId58"/>
    <p:sldId id="324" r:id="rId59"/>
    <p:sldId id="325" r:id="rId60"/>
    <p:sldId id="326" r:id="rId61"/>
    <p:sldId id="274" r:id="rId62"/>
    <p:sldId id="283" r:id="rId63"/>
    <p:sldId id="284" r:id="rId64"/>
    <p:sldId id="275" r:id="rId65"/>
    <p:sldId id="276" r:id="rId66"/>
    <p:sldId id="311" r:id="rId67"/>
    <p:sldId id="329" r:id="rId68"/>
    <p:sldId id="312" r:id="rId69"/>
    <p:sldId id="330" r:id="rId70"/>
    <p:sldId id="277" r:id="rId71"/>
    <p:sldId id="295" r:id="rId72"/>
    <p:sldId id="296" r:id="rId7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AA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EC38A2-DB82-4FA4-BFF6-05DA871F6E54}" v="1" dt="2025-09-04T12:14:20.6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170" autoAdjust="0"/>
    <p:restoredTop sz="94607" autoAdjust="0"/>
  </p:normalViewPr>
  <p:slideViewPr>
    <p:cSldViewPr snapToGrid="0">
      <p:cViewPr varScale="1">
        <p:scale>
          <a:sx n="144" d="100"/>
          <a:sy n="144" d="100"/>
        </p:scale>
        <p:origin x="1680"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2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CD2F05-BF74-4386-B64C-41333A34448A}" type="datetimeFigureOut">
              <a:rPr lang="en-GB" smtClean="0"/>
              <a:t>20/09/2025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446425-B7FB-4D05-8349-9345E2BC5393}" type="slidenum">
              <a:rPr lang="en-GB" smtClean="0"/>
              <a:t>‹#›</a:t>
            </a:fld>
            <a:endParaRPr lang="en-GB"/>
          </a:p>
        </p:txBody>
      </p:sp>
    </p:spTree>
    <p:extLst>
      <p:ext uri="{BB962C8B-B14F-4D97-AF65-F5344CB8AC3E}">
        <p14:creationId xmlns:p14="http://schemas.microsoft.com/office/powerpoint/2010/main" val="451155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ui.gitlab-pages.esrf.fr/daiquiri/?utm_source=chatgpt.co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In a nutshell, what UI technologies are you using (including any frameworks), for what? and Why?</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Deutsches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Elektronen</a:t>
            </a:r>
            <a:r>
              <a:rPr lang="en-US" sz="1200" kern="1200" dirty="0">
                <a:solidFill>
                  <a:schemeClr val="tx1"/>
                </a:solidFill>
                <a:effectLst/>
                <a:latin typeface="+mn-lt"/>
                <a:ea typeface="+mn-ea"/>
                <a:cs typeface="+mn-cs"/>
              </a:rPr>
              <a:t>-Synchrotron DESY’s PETRA III (3</a:t>
            </a:r>
            <a:r>
              <a:rPr lang="en-US" sz="1200" kern="1200" baseline="30000" dirty="0">
                <a:solidFill>
                  <a:schemeClr val="tx1"/>
                </a:solidFill>
                <a:effectLst/>
                <a:latin typeface="+mn-lt"/>
                <a:ea typeface="+mn-ea"/>
                <a:cs typeface="+mn-cs"/>
              </a:rPr>
              <a:t>rd</a:t>
            </a:r>
            <a:r>
              <a:rPr lang="en-US" sz="1200" kern="1200" dirty="0">
                <a:solidFill>
                  <a:schemeClr val="tx1"/>
                </a:solidFill>
                <a:effectLst/>
                <a:latin typeface="+mn-lt"/>
                <a:ea typeface="+mn-ea"/>
                <a:cs typeface="+mn-cs"/>
              </a:rPr>
              <a:t> generation synchrotron light source) has 25 beamlines, ranging from protein crystallography to catalysis research. </a:t>
            </a:r>
            <a:r>
              <a:rPr lang="de-DE" dirty="0"/>
              <a:t>DESY | FLASH (</a:t>
            </a:r>
            <a:r>
              <a:rPr lang="de-DE" dirty="0" err="1"/>
              <a:t>free</a:t>
            </a:r>
            <a:r>
              <a:rPr lang="de-DE" dirty="0"/>
              <a:t> </a:t>
            </a:r>
            <a:r>
              <a:rPr lang="de-DE" dirty="0" err="1"/>
              <a:t>electron</a:t>
            </a:r>
            <a:r>
              <a:rPr lang="de-DE" dirty="0"/>
              <a:t> </a:t>
            </a:r>
            <a:r>
              <a:rPr lang="de-DE" dirty="0" err="1"/>
              <a:t>laser</a:t>
            </a:r>
            <a:r>
              <a:rPr lang="de-DE" dirty="0"/>
              <a:t> </a:t>
            </a:r>
            <a:r>
              <a:rPr lang="de-DE" dirty="0" err="1"/>
              <a:t>facility</a:t>
            </a:r>
            <a:r>
              <a:rPr lang="de-DE" dirty="0"/>
              <a:t>) - 11 </a:t>
            </a:r>
            <a:r>
              <a:rPr lang="de-DE" dirty="0" err="1"/>
              <a:t>beamlines</a:t>
            </a:r>
            <a:r>
              <a:rPr lang="de-DE" dirty="0"/>
              <a:t>. </a:t>
            </a:r>
            <a:endParaRPr lang="en-US" dirty="0"/>
          </a:p>
          <a:p>
            <a:pPr lvl="0"/>
            <a:r>
              <a:rPr lang="en-US" sz="1200" kern="1200" dirty="0">
                <a:solidFill>
                  <a:schemeClr val="tx1"/>
                </a:solidFill>
                <a:effectLst/>
                <a:latin typeface="+mn-lt"/>
                <a:ea typeface="+mn-ea"/>
                <a:cs typeface="+mn-cs"/>
              </a:rPr>
              <a:t>At these various beamlines at DESY, most of the beamlines have their own UI solution specifically designed for their needs. Many of these UI solutions are individual solutions developed by beamline scientists, based on Python-coded graphical frameworks.</a:t>
            </a:r>
          </a:p>
          <a:p>
            <a:pPr lvl="0"/>
            <a:endParaRPr lang="en-US" sz="1200" b="1"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What challenges are you facing? (can be technical and/or organizational)</a:t>
            </a:r>
            <a:endParaRPr lang="en-US" sz="12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I’ll give an answer from the </a:t>
            </a:r>
            <a:r>
              <a:rPr lang="en-US" dirty="0"/>
              <a:t>UX perspective: Most common feedback was remembering the GUI, training time, many things to figure out - time consuming for both users and beamline scientists.</a:t>
            </a:r>
          </a:p>
          <a:p>
            <a:pPr lvl="1" fontAlgn="base"/>
            <a:r>
              <a:rPr lang="de-DE" dirty="0"/>
              <a:t>Solution: A</a:t>
            </a:r>
            <a:r>
              <a:rPr lang="en-US" dirty="0" err="1"/>
              <a:t>utomation</a:t>
            </a:r>
            <a:r>
              <a:rPr lang="en-US" dirty="0"/>
              <a:t>, unified GUI design, online training before beamtime, well-designed digital user manual.</a:t>
            </a:r>
          </a:p>
          <a:p>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Do you have distinct or common approaches to UI solutions for both Accelerator Controls &amp; Beamline Controls?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At DESY, each beamline has their own UI solution specifically designed for their needs. These are mostly designed by beamline scientists, throughout times according to the needs. Accelerator controls were developed separately by the MCS (Accelerator Control System) group at DESY. </a:t>
            </a:r>
          </a:p>
          <a:p>
            <a:r>
              <a:rPr lang="en-US" sz="1200" kern="1200" dirty="0">
                <a:solidFill>
                  <a:schemeClr val="tx1"/>
                </a:solidFill>
                <a:effectLst/>
                <a:latin typeface="+mn-lt"/>
                <a:ea typeface="+mn-ea"/>
                <a:cs typeface="+mn-cs"/>
              </a:rPr>
              <a:t>I am not really sure about this answer. Though it is probably valid for PETRA III, but I would say at FLASH, the UIs are more unified.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The Accelerator control modules following a similar logics and the same UIs for modules like camera control or motors are used at both accelerator and the beamlines. </a:t>
            </a:r>
          </a:p>
          <a:p>
            <a:endParaRPr lang="de-DE" sz="1200" kern="1200" dirty="0">
              <a:solidFill>
                <a:schemeClr val="tx1"/>
              </a:solidFill>
              <a:effectLst/>
              <a:latin typeface="+mn-lt"/>
              <a:ea typeface="+mn-ea"/>
              <a:cs typeface="+mn-cs"/>
            </a:endParaRPr>
          </a:p>
          <a:p>
            <a:r>
              <a:rPr lang="en-US" b="1" dirty="0"/>
              <a:t>MCS</a:t>
            </a:r>
            <a:r>
              <a:rPr lang="en-US" dirty="0"/>
              <a:t> — it stands for </a:t>
            </a:r>
            <a:r>
              <a:rPr lang="en-US" i="1" dirty="0"/>
              <a:t>Accelerator Control System</a:t>
            </a:r>
            <a:r>
              <a:rPr lang="en-US" dirty="0"/>
              <a:t> (</a:t>
            </a:r>
            <a:r>
              <a:rPr lang="en-US" dirty="0" err="1"/>
              <a:t>Beschleunigerkontrollsystem</a:t>
            </a:r>
            <a:r>
              <a:rPr lang="en-US" dirty="0"/>
              <a:t>) at DESY.</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E5446425-B7FB-4D05-8349-9345E2BC5393}" type="slidenum">
              <a:rPr lang="en-GB" smtClean="0"/>
              <a:t>13</a:t>
            </a:fld>
            <a:endParaRPr lang="en-GB"/>
          </a:p>
        </p:txBody>
      </p:sp>
    </p:spTree>
    <p:extLst>
      <p:ext uri="{BB962C8B-B14F-4D97-AF65-F5344CB8AC3E}">
        <p14:creationId xmlns:p14="http://schemas.microsoft.com/office/powerpoint/2010/main" val="293630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37fa303925e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g37fa303925e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8" name="Google Shape;15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 name="Google Shape;16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 name="Google Shape;14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 Do you have reusable UI components?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Yes. </a:t>
            </a:r>
            <a:r>
              <a:rPr lang="de-DE" dirty="0"/>
              <a:t>R</a:t>
            </a:r>
            <a:r>
              <a:rPr lang="en-US" dirty="0"/>
              <a:t>OCK-IT will use the Daiquiri GUI. </a:t>
            </a:r>
            <a:r>
              <a:rPr lang="en-US" sz="1200" b="0" i="0" kern="1200" dirty="0">
                <a:solidFill>
                  <a:schemeClr val="tx1"/>
                </a:solidFill>
                <a:effectLst/>
                <a:latin typeface="+mn-lt"/>
                <a:ea typeface="+mn-ea"/>
                <a:cs typeface="+mn-cs"/>
              </a:rPr>
              <a:t>Daiquiri’s frontend is built in a modular manner, with many reusable UI components. The Components section in the Daiquiri documentation (File Browser, File Editor, Image Viewer, Scans, Synoptic, </a:t>
            </a:r>
            <a:r>
              <a:rPr lang="en-US" sz="1200" b="0" i="0" kern="1200" dirty="0" err="1">
                <a:solidFill>
                  <a:schemeClr val="tx1"/>
                </a:solidFill>
                <a:effectLst/>
                <a:latin typeface="+mn-lt"/>
                <a:ea typeface="+mn-ea"/>
                <a:cs typeface="+mn-cs"/>
              </a:rPr>
              <a:t>Parameteriser</a:t>
            </a:r>
            <a:r>
              <a:rPr lang="en-US" sz="1200" b="0" i="0" kern="1200" dirty="0">
                <a:solidFill>
                  <a:schemeClr val="tx1"/>
                </a:solidFill>
                <a:effectLst/>
                <a:latin typeface="+mn-lt"/>
                <a:ea typeface="+mn-ea"/>
                <a:cs typeface="+mn-cs"/>
              </a:rPr>
              <a:t>, etc.) are designed to be reusable across different modules of the system. (</a:t>
            </a:r>
            <a:r>
              <a:rPr lang="en-US" sz="1200" b="0" i="0" u="none" strike="noStrike" kern="1200" dirty="0">
                <a:solidFill>
                  <a:schemeClr val="tx1"/>
                </a:solidFill>
                <a:effectLst/>
                <a:latin typeface="+mn-lt"/>
                <a:ea typeface="+mn-ea"/>
                <a:cs typeface="+mn-cs"/>
                <a:hlinkClick r:id="rId3"/>
              </a:rPr>
              <a:t>ui.gitlab-pages.esrf.fr</a:t>
            </a:r>
            <a:r>
              <a:rPr lang="en-US" sz="1200" b="0" i="0" kern="1200" dirty="0">
                <a:solidFill>
                  <a:schemeClr val="tx1"/>
                </a:solidFill>
                <a:effectLst/>
                <a:latin typeface="+mn-lt"/>
                <a:ea typeface="+mn-ea"/>
                <a:cs typeface="+mn-cs"/>
              </a:rPr>
              <a:t>) These shared components allow consistent UI behavior and appearance, and reduce duplication.</a:t>
            </a:r>
          </a:p>
          <a:p>
            <a:r>
              <a:rPr lang="en-US" sz="1200" b="1" i="0" kern="1200" dirty="0">
                <a:solidFill>
                  <a:schemeClr val="tx1"/>
                </a:solidFill>
                <a:effectLst/>
                <a:latin typeface="+mn-lt"/>
                <a:ea typeface="+mn-ea"/>
                <a:cs typeface="+mn-cs"/>
              </a:rPr>
              <a:t>• How do you document them and keep this updated?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Documentation is maintained via the Daiquiri docs site (“About”, “Installation”, “Configuration”, “Concepts”, “Resources”, “Components”) which includes an up-to-date reference of available components, layouts, usage guidelines, and examples. (</a:t>
            </a:r>
            <a:r>
              <a:rPr lang="en-US" sz="1200" b="0" i="0" u="none" strike="noStrike" kern="1200" dirty="0">
                <a:solidFill>
                  <a:schemeClr val="tx1"/>
                </a:solidFill>
                <a:effectLst/>
                <a:latin typeface="+mn-lt"/>
                <a:ea typeface="+mn-ea"/>
                <a:cs typeface="+mn-cs"/>
                <a:hlinkClick r:id="rId3"/>
              </a:rPr>
              <a:t>ui.gitlab-pages.esrf.fr</a:t>
            </a:r>
            <a:r>
              <a:rPr lang="en-US" sz="1200" b="0" i="0" kern="1200" dirty="0">
                <a:solidFill>
                  <a:schemeClr val="tx1"/>
                </a:solidFill>
                <a:effectLst/>
                <a:latin typeface="+mn-lt"/>
                <a:ea typeface="+mn-ea"/>
                <a:cs typeface="+mn-cs"/>
              </a:rPr>
              <a:t>) Changes to UI components are accompanied by documentation updates, so developers and users always have a synchronized view.</a:t>
            </a:r>
          </a:p>
          <a:p>
            <a:r>
              <a:rPr lang="en-US" sz="1200" b="1" i="0" kern="1200" dirty="0">
                <a:solidFill>
                  <a:schemeClr val="tx1"/>
                </a:solidFill>
                <a:effectLst/>
                <a:latin typeface="+mn-lt"/>
                <a:ea typeface="+mn-ea"/>
                <a:cs typeface="+mn-cs"/>
              </a:rPr>
              <a:t>• Do you, or do you plan to, utilize any form of automated UI Generation?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At present, the UI is not automatically generated from schema definitions. Instead, modules explicitly use well-defined UI components from the shared library, such as the Scans view, Hardware views, and Image Viewer.</a:t>
            </a:r>
          </a:p>
          <a:p>
            <a:r>
              <a:rPr lang="en-US" sz="1200" b="0" i="0" kern="1200" dirty="0">
                <a:solidFill>
                  <a:schemeClr val="tx1"/>
                </a:solidFill>
                <a:effectLst/>
                <a:latin typeface="+mn-lt"/>
                <a:ea typeface="+mn-ea"/>
                <a:cs typeface="+mn-cs"/>
              </a:rPr>
              <a:t>Looking ahead, there are concrete plans to integrate with the </a:t>
            </a:r>
            <a:r>
              <a:rPr lang="en-US" sz="1200" b="1" i="0" kern="1200" dirty="0" err="1">
                <a:solidFill>
                  <a:schemeClr val="tx1"/>
                </a:solidFill>
                <a:effectLst/>
                <a:latin typeface="+mn-lt"/>
                <a:ea typeface="+mn-ea"/>
                <a:cs typeface="+mn-cs"/>
              </a:rPr>
              <a:t>Bluesky</a:t>
            </a:r>
            <a:r>
              <a:rPr lang="en-US" sz="1200" b="1" i="0" kern="1200" dirty="0">
                <a:solidFill>
                  <a:schemeClr val="tx1"/>
                </a:solidFill>
                <a:effectLst/>
                <a:latin typeface="+mn-lt"/>
                <a:ea typeface="+mn-ea"/>
                <a:cs typeface="+mn-cs"/>
              </a:rPr>
              <a:t> </a:t>
            </a:r>
            <a:r>
              <a:rPr lang="en-US" sz="1200" b="1" i="0" kern="1200" dirty="0" err="1">
                <a:solidFill>
                  <a:schemeClr val="tx1"/>
                </a:solidFill>
                <a:effectLst/>
                <a:latin typeface="+mn-lt"/>
                <a:ea typeface="+mn-ea"/>
                <a:cs typeface="+mn-cs"/>
              </a:rPr>
              <a:t>QueueServer</a:t>
            </a:r>
            <a:r>
              <a:rPr lang="en-US" sz="1200" b="0" i="0" kern="1200" dirty="0">
                <a:solidFill>
                  <a:schemeClr val="tx1"/>
                </a:solidFill>
                <a:effectLst/>
                <a:latin typeface="+mn-lt"/>
                <a:ea typeface="+mn-ea"/>
                <a:cs typeface="+mn-cs"/>
              </a:rPr>
              <a:t> to enable automatic UI generation for experiment control. This would allow Daiquiri to dynamically build forms and interfaces for available </a:t>
            </a:r>
            <a:r>
              <a:rPr lang="en-US" sz="1200" b="1" i="0" kern="1200" dirty="0">
                <a:solidFill>
                  <a:schemeClr val="tx1"/>
                </a:solidFill>
                <a:effectLst/>
                <a:latin typeface="+mn-lt"/>
                <a:ea typeface="+mn-ea"/>
                <a:cs typeface="+mn-cs"/>
              </a:rPr>
              <a:t>plans</a:t>
            </a:r>
            <a:r>
              <a:rPr lang="en-US" sz="1200" b="0" i="0" kern="1200" dirty="0">
                <a:solidFill>
                  <a:schemeClr val="tx1"/>
                </a:solidFill>
                <a:effectLst/>
                <a:latin typeface="+mn-lt"/>
                <a:ea typeface="+mn-ea"/>
                <a:cs typeface="+mn-cs"/>
              </a:rPr>
              <a:t> exposed by the </a:t>
            </a:r>
            <a:r>
              <a:rPr lang="en-US" sz="1200" b="0" i="0" kern="1200" dirty="0" err="1">
                <a:solidFill>
                  <a:schemeClr val="tx1"/>
                </a:solidFill>
                <a:effectLst/>
                <a:latin typeface="+mn-lt"/>
                <a:ea typeface="+mn-ea"/>
                <a:cs typeface="+mn-cs"/>
              </a:rPr>
              <a:t>QueueServer</a:t>
            </a:r>
            <a:r>
              <a:rPr lang="en-US" sz="1200" b="0" i="0" kern="1200" dirty="0">
                <a:solidFill>
                  <a:schemeClr val="tx1"/>
                </a:solidFill>
                <a:effectLst/>
                <a:latin typeface="+mn-lt"/>
                <a:ea typeface="+mn-ea"/>
                <a:cs typeface="+mn-cs"/>
              </a:rPr>
              <a:t>, reducing manual frontend work and ensuring the UI reflects the current experimental workflow. This approach would make experiment setup more flexible and responsive to changes in the beamline environment. </a:t>
            </a:r>
          </a:p>
          <a:p>
            <a:endParaRPr lang="en-US" dirty="0"/>
          </a:p>
        </p:txBody>
      </p:sp>
      <p:sp>
        <p:nvSpPr>
          <p:cNvPr id="4" name="Slide Number Placeholder 3"/>
          <p:cNvSpPr>
            <a:spLocks noGrp="1"/>
          </p:cNvSpPr>
          <p:nvPr>
            <p:ph type="sldNum" sz="quarter" idx="5"/>
          </p:nvPr>
        </p:nvSpPr>
        <p:spPr/>
        <p:txBody>
          <a:bodyPr/>
          <a:lstStyle/>
          <a:p>
            <a:fld id="{E5446425-B7FB-4D05-8349-9345E2BC5393}" type="slidenum">
              <a:rPr lang="en-GB" smtClean="0"/>
              <a:t>14</a:t>
            </a:fld>
            <a:endParaRPr lang="en-GB"/>
          </a:p>
        </p:txBody>
      </p:sp>
    </p:spTree>
    <p:extLst>
      <p:ext uri="{BB962C8B-B14F-4D97-AF65-F5344CB8AC3E}">
        <p14:creationId xmlns:p14="http://schemas.microsoft.com/office/powerpoint/2010/main" val="200920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notes"/>
          <p:cNvSpPr txBox="1">
            <a:spLocks noGrp="1"/>
          </p:cNvSpPr>
          <p:nvPr>
            <p:ph type="body" idx="1"/>
          </p:nvPr>
        </p:nvSpPr>
        <p:spPr>
          <a:xfrm>
            <a:off x="777225" y="4777725"/>
            <a:ext cx="6217900" cy="45262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1:notes"/>
          <p:cNvSpPr>
            <a:spLocks noGrp="1" noRot="1" noChangeAspect="1"/>
          </p:cNvSpPr>
          <p:nvPr>
            <p:ph type="sldImg" idx="2"/>
          </p:nvPr>
        </p:nvSpPr>
        <p:spPr>
          <a:xfrm>
            <a:off x="533400" y="754063"/>
            <a:ext cx="6705600"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2:notes"/>
          <p:cNvSpPr txBox="1">
            <a:spLocks noGrp="1"/>
          </p:cNvSpPr>
          <p:nvPr>
            <p:ph type="body" idx="1"/>
          </p:nvPr>
        </p:nvSpPr>
        <p:spPr>
          <a:xfrm>
            <a:off x="777225" y="4777725"/>
            <a:ext cx="6217900" cy="45262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7" name="Google Shape;187;p2:notes"/>
          <p:cNvSpPr>
            <a:spLocks noGrp="1" noRot="1" noChangeAspect="1"/>
          </p:cNvSpPr>
          <p:nvPr>
            <p:ph type="sldImg" idx="2"/>
          </p:nvPr>
        </p:nvSpPr>
        <p:spPr>
          <a:xfrm>
            <a:off x="533400" y="754063"/>
            <a:ext cx="6705600"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397475C8-9621-DE43-F64F-89892FD763B3}" type="slidenum">
              <a:rPr/>
              <a:t>29</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A98A8CB0-1B51-C920-D88C-7E879B2F8145}" type="slidenum">
              <a:rPr/>
              <a:t>30</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44</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9/20/25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80C674-7DFC-42FE-B9CD-82963CDB1557}" type="datetimeFigureOut">
              <a:rPr lang="en-US" dirty="0"/>
              <a:t>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076456F-F47D-4F25-8053-2A695DA0CA7D}" type="datetimeFigureOut">
              <a:rPr lang="en-US" dirty="0"/>
              <a:t>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D6C7379-69CC-4837-9905-BEBA22830C8A}" type="datetimeFigureOut">
              <a:rPr lang="en-US" dirty="0"/>
              <a:t>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EB8B7E-8AEE-4F10-BFEE-C999AD004D36}" type="datetimeFigureOut">
              <a:rPr lang="en-US" dirty="0"/>
              <a:t>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8668F3F9-58BC-440B-B37B-805B9055EF92}" type="datetimeFigureOut">
              <a:rPr lang="en-US" dirty="0"/>
              <a:t>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0D5A53AF-48EA-489D-8260-9DCAB666386A}" type="datetimeFigureOut">
              <a:rPr lang="en-US" dirty="0"/>
              <a:t>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a:xfrm>
            <a:off x="426720" y="136525"/>
            <a:ext cx="11414760" cy="1325563"/>
          </a:xfrm>
        </p:spPr>
        <p:txBody>
          <a:bodyPr/>
          <a:lstStyle/>
          <a:p>
            <a:r>
              <a:rPr lang="en-US"/>
              <a:t>Click to edit Master title style</a:t>
            </a:r>
            <a:endParaRPr lang="en-US" dirty="0"/>
          </a:p>
        </p:txBody>
      </p:sp>
      <p:sp>
        <p:nvSpPr>
          <p:cNvPr id="3" name="Content Placeholder 2"/>
          <p:cNvSpPr>
            <a:spLocks noGrp="1"/>
          </p:cNvSpPr>
          <p:nvPr>
            <p:ph idx="1"/>
          </p:nvPr>
        </p:nvSpPr>
        <p:spPr>
          <a:xfrm>
            <a:off x="426720" y="1524000"/>
            <a:ext cx="11414760" cy="46253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9916976-5D93-46E4-A98A-FAD63E4D0EA8}" type="datetimeFigureOut">
              <a:rPr lang="en-US" dirty="0"/>
              <a:t>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9/20/25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8" name="Rectangle 7">
            <a:extLst>
              <a:ext uri="{FF2B5EF4-FFF2-40B4-BE49-F238E27FC236}">
                <a16:creationId xmlns:a16="http://schemas.microsoft.com/office/drawing/2014/main" id="{39DE1BA4-3BD5-53C9-DA2C-368EF52BD2D3}"/>
              </a:ext>
            </a:extLst>
          </p:cNvPr>
          <p:cNvSpPr/>
          <p:nvPr userDrawn="1"/>
        </p:nvSpPr>
        <p:spPr>
          <a:xfrm>
            <a:off x="0" y="6182314"/>
            <a:ext cx="12192000" cy="575883"/>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1600" b="1" dirty="0">
                <a:solidFill>
                  <a:srgbClr val="25AAE1"/>
                </a:solidFill>
              </a:rPr>
              <a:t>Controls GUI Strategies Workshop @ ICALEPCS 2025</a:t>
            </a:r>
            <a:endParaRPr lang="en-GB" sz="1600" b="1" dirty="0">
              <a:solidFill>
                <a:srgbClr val="25AAE1"/>
              </a:solidFill>
            </a:endParaRPr>
          </a:p>
        </p:txBody>
      </p:sp>
      <p:pic>
        <p:nvPicPr>
          <p:cNvPr id="9" name="Picture 8" descr="A blue skyline with text&#10;&#10;AI-generated content may be incorrect.">
            <a:extLst>
              <a:ext uri="{FF2B5EF4-FFF2-40B4-BE49-F238E27FC236}">
                <a16:creationId xmlns:a16="http://schemas.microsoft.com/office/drawing/2014/main" id="{6258643A-C89D-9B58-6921-825CF8876B63}"/>
              </a:ext>
            </a:extLst>
          </p:cNvPr>
          <p:cNvPicPr>
            <a:picLocks noChangeAspect="1"/>
          </p:cNvPicPr>
          <p:nvPr userDrawn="1"/>
        </p:nvPicPr>
        <p:blipFill>
          <a:blip r:embed="rId2"/>
          <a:stretch>
            <a:fillRect/>
          </a:stretch>
        </p:blipFill>
        <p:spPr>
          <a:xfrm>
            <a:off x="387518" y="6182314"/>
            <a:ext cx="1439708" cy="575883"/>
          </a:xfrm>
          <a:prstGeom prst="rect">
            <a:avLst/>
          </a:prstGeom>
        </p:spPr>
      </p:pic>
      <p:sp>
        <p:nvSpPr>
          <p:cNvPr id="5" name="Slide Number Placeholder 4"/>
          <p:cNvSpPr>
            <a:spLocks noGrp="1"/>
          </p:cNvSpPr>
          <p:nvPr>
            <p:ph type="sldNum" sz="quarter" idx="12"/>
          </p:nvPr>
        </p:nvSpPr>
        <p:spPr>
          <a:xfrm>
            <a:off x="9326880" y="6287692"/>
            <a:ext cx="2743200" cy="365125"/>
          </a:xfrm>
        </p:spPr>
        <p:txBody>
          <a:bodyPr/>
          <a:lstStyle>
            <a:lvl1pPr>
              <a:defRPr>
                <a:solidFill>
                  <a:srgbClr val="25AAE1"/>
                </a:solidFill>
              </a:defRPr>
            </a:lvl1pPr>
          </a:lstStyle>
          <a:p>
            <a:fld id="{6D22F896-40B5-4ADD-8801-0D06FADFA09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9/20/25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7D1BD23-6E54-4D9D-AD88-A2813C73CC25}" type="datetimeFigureOut">
              <a:rPr lang="en-US" dirty="0"/>
              <a:t>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471A834-4F3C-4AF9-9C74-05EC35A0F292}" type="datetimeFigureOut">
              <a:rPr lang="en-US" dirty="0"/>
              <a:t>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720" y="136525"/>
            <a:ext cx="114300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26720" y="1527570"/>
            <a:ext cx="11430000" cy="465474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9/20/25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
        <p:nvSpPr>
          <p:cNvPr id="7" name="Rectangle 6">
            <a:extLst>
              <a:ext uri="{FF2B5EF4-FFF2-40B4-BE49-F238E27FC236}">
                <a16:creationId xmlns:a16="http://schemas.microsoft.com/office/drawing/2014/main" id="{A1D1C928-BA1E-40A8-4A74-411001FEAD6F}"/>
              </a:ext>
            </a:extLst>
          </p:cNvPr>
          <p:cNvSpPr/>
          <p:nvPr userDrawn="1"/>
        </p:nvSpPr>
        <p:spPr>
          <a:xfrm>
            <a:off x="0" y="6182314"/>
            <a:ext cx="12192000" cy="575883"/>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1600" b="1" dirty="0">
                <a:solidFill>
                  <a:srgbClr val="25AAE1"/>
                </a:solidFill>
              </a:rPr>
              <a:t>Controls GUI Strategies Workshop – 20.09.2025</a:t>
            </a:r>
            <a:endParaRPr lang="en-GB" sz="1600" b="1" dirty="0">
              <a:solidFill>
                <a:srgbClr val="25AAE1"/>
              </a:solidFill>
            </a:endParaRPr>
          </a:p>
        </p:txBody>
      </p:sp>
      <p:sp>
        <p:nvSpPr>
          <p:cNvPr id="8" name="Slide Number Placeholder 4">
            <a:extLst>
              <a:ext uri="{FF2B5EF4-FFF2-40B4-BE49-F238E27FC236}">
                <a16:creationId xmlns:a16="http://schemas.microsoft.com/office/drawing/2014/main" id="{E7257BA6-AE68-304F-83C7-9AB686F4D6A3}"/>
              </a:ext>
            </a:extLst>
          </p:cNvPr>
          <p:cNvSpPr txBox="1">
            <a:spLocks/>
          </p:cNvSpPr>
          <p:nvPr userDrawn="1"/>
        </p:nvSpPr>
        <p:spPr>
          <a:xfrm>
            <a:off x="9326880" y="6287692"/>
            <a:ext cx="2743200" cy="365125"/>
          </a:xfrm>
          <a:prstGeom prst="rect">
            <a:avLst/>
          </a:prstGeom>
        </p:spPr>
        <p:txBody>
          <a:bodyPr/>
          <a:lstStyle>
            <a:defPPr>
              <a:defRPr lang="en-US"/>
            </a:defPPr>
            <a:lvl1pPr marL="0" algn="l" defTabSz="457200" rtl="0" eaLnBrk="1" latinLnBrk="0" hangingPunct="1">
              <a:defRPr sz="1800" kern="1200">
                <a:solidFill>
                  <a:srgbClr val="25AAE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6D22F896-40B5-4ADD-8801-0D06FADFA095}" type="slidenum">
              <a:rPr lang="en-US" sz="1400" smtClean="0"/>
              <a:pPr algn="r"/>
              <a:t>‹#›</a:t>
            </a:fld>
            <a:endParaRPr lang="en-US" sz="1400" dirty="0"/>
          </a:p>
        </p:txBody>
      </p:sp>
      <p:pic>
        <p:nvPicPr>
          <p:cNvPr id="9" name="Picture 8" descr="A blue skyline with text&#10;&#10;AI-generated content may be incorrect.">
            <a:extLst>
              <a:ext uri="{FF2B5EF4-FFF2-40B4-BE49-F238E27FC236}">
                <a16:creationId xmlns:a16="http://schemas.microsoft.com/office/drawing/2014/main" id="{152E451F-7AA1-758D-7B4E-47DEA6DFCB57}"/>
              </a:ext>
            </a:extLst>
          </p:cNvPr>
          <p:cNvPicPr>
            <a:picLocks noChangeAspect="1"/>
          </p:cNvPicPr>
          <p:nvPr userDrawn="1"/>
        </p:nvPicPr>
        <p:blipFill>
          <a:blip r:embed="rId20"/>
          <a:stretch>
            <a:fillRect/>
          </a:stretch>
        </p:blipFill>
        <p:spPr>
          <a:xfrm>
            <a:off x="387518" y="6182314"/>
            <a:ext cx="1439708" cy="575883"/>
          </a:xfrm>
          <a:prstGeom prst="rect">
            <a:avLst/>
          </a:prstGeom>
        </p:spPr>
      </p:pic>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event/1513914/contributions/6681315/" TargetMode="External"/><Relationship Id="rId2" Type="http://schemas.openxmlformats.org/officeDocument/2006/relationships/hyperlink" Target="https://acw-demo.web.cern.ch/"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taurus-scada.org/"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emf"/><Relationship Id="rId7" Type="http://schemas.openxmlformats.org/officeDocument/2006/relationships/image" Target="../media/image25.png"/><Relationship Id="rId2" Type="http://schemas.openxmlformats.org/officeDocument/2006/relationships/oleObject" Target="../embeddings/oleObject1.bin"/><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0.png"/><Relationship Id="rId5" Type="http://schemas.openxmlformats.org/officeDocument/2006/relationships/image" Target="../media/image23.png"/><Relationship Id="rId10" Type="http://schemas.openxmlformats.org/officeDocument/2006/relationships/image" Target="../media/image19.png"/><Relationship Id="rId4" Type="http://schemas.openxmlformats.org/officeDocument/2006/relationships/image" Target="../media/image22.png"/><Relationship Id="rId9"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s://github.com/trpc/trpc" TargetMode="External"/><Relationship Id="rId3" Type="http://schemas.openxmlformats.org/officeDocument/2006/relationships/hyperlink" Target="https://slaclab.github.io/pydm/index.html" TargetMode="External"/><Relationship Id="rId7" Type="http://schemas.openxmlformats.org/officeDocument/2006/relationships/hyperlink" Target="https://github.com/shadcn-ui/ui" TargetMode="External"/><Relationship Id="rId2" Type="http://schemas.openxmlformats.org/officeDocument/2006/relationships/hyperlink" Target="https://doc.qt.io/archives/qtforpython-5/quickstart.html" TargetMode="External"/><Relationship Id="rId1" Type="http://schemas.openxmlformats.org/officeDocument/2006/relationships/slideLayout" Target="../slideLayouts/slideLayout2.xml"/><Relationship Id="rId6" Type="http://schemas.openxmlformats.org/officeDocument/2006/relationships/hyperlink" Target="https://nextjs.org/" TargetMode="External"/><Relationship Id="rId11" Type="http://schemas.openxmlformats.org/officeDocument/2006/relationships/image" Target="../media/image34.png"/><Relationship Id="rId5" Type="http://schemas.openxmlformats.org/officeDocument/2006/relationships/hyperlink" Target="https://jupyter.org/" TargetMode="External"/><Relationship Id="rId10" Type="http://schemas.openxmlformats.org/officeDocument/2006/relationships/hyperlink" Target="https://github.com/JeffersonLab/epics2web" TargetMode="External"/><Relationship Id="rId4" Type="http://schemas.openxmlformats.org/officeDocument/2006/relationships/hyperlink" Target="https://pyqtgraph.readthedocs.io/en/latest/index.html" TargetMode="External"/><Relationship Id="rId9" Type="http://schemas.openxmlformats.org/officeDocument/2006/relationships/hyperlink" Target="https://github.com/lnls-sirius/archiver-viewer"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github.com/cnpem/sophys-gui" TargetMode="External"/><Relationship Id="rId7" Type="http://schemas.openxmlformats.org/officeDocument/2006/relationships/image" Target="../media/image34.png"/><Relationship Id="rId2" Type="http://schemas.openxmlformats.org/officeDocument/2006/relationships/hyperlink" Target="https://doc.qt.io/archives/qtforpython-5/quickstart.html" TargetMode="External"/><Relationship Id="rId1" Type="http://schemas.openxmlformats.org/officeDocument/2006/relationships/slideLayout" Target="../slideLayouts/slideLayout2.xml"/><Relationship Id="rId6" Type="http://schemas.openxmlformats.org/officeDocument/2006/relationships/hyperlink" Target="https://doc.qt.io/qt-6/qtdesigner-manual.html" TargetMode="External"/><Relationship Id="rId5" Type="http://schemas.openxmlformats.org/officeDocument/2006/relationships/hyperlink" Target="https://blueskyproject.io/" TargetMode="External"/><Relationship Id="rId4" Type="http://schemas.openxmlformats.org/officeDocument/2006/relationships/hyperlink" Target="https://github.com/cnpem/sophys-web" TargetMode="External"/></Relationships>
</file>

<file path=ppt/slides/_rels/slide42.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caqtdm.github.io/"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5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5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3.svg"/><Relationship Id="rId2" Type="http://schemas.openxmlformats.org/officeDocument/2006/relationships/image" Target="../media/image42.png"/><Relationship Id="rId1" Type="http://schemas.openxmlformats.org/officeDocument/2006/relationships/slideLayout" Target="../slideLayouts/slideLayout3.xml"/><Relationship Id="rId5" Type="http://schemas.openxmlformats.org/officeDocument/2006/relationships/image" Target="../media/image45.svg"/><Relationship Id="rId4" Type="http://schemas.openxmlformats.org/officeDocument/2006/relationships/image" Target="../media/image44.png"/></Relationships>
</file>

<file path=ppt/slides/_rels/slide6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github.com/ornl-epics/pvws" TargetMode="External"/><Relationship Id="rId1" Type="http://schemas.openxmlformats.org/officeDocument/2006/relationships/slideLayout" Target="../slideLayouts/slideLayout2.xml"/><Relationship Id="rId6" Type="http://schemas.openxmlformats.org/officeDocument/2006/relationships/image" Target="../media/image45.svg"/><Relationship Id="rId5" Type="http://schemas.openxmlformats.org/officeDocument/2006/relationships/image" Target="../media/image44.png"/><Relationship Id="rId4" Type="http://schemas.openxmlformats.org/officeDocument/2006/relationships/image" Target="../media/image43.svg"/></Relationships>
</file>

<file path=ppt/slides/_rels/slide63.xml.rels><?xml version="1.0" encoding="UTF-8" standalone="yes"?>
<Relationships xmlns="http://schemas.openxmlformats.org/package/2006/relationships"><Relationship Id="rId3" Type="http://schemas.openxmlformats.org/officeDocument/2006/relationships/image" Target="../media/image43.sv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svg"/><Relationship Id="rId4" Type="http://schemas.openxmlformats.org/officeDocument/2006/relationships/image" Target="../media/image44.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23346-C9C3-BD8F-1164-3B1CFA4713AD}"/>
              </a:ext>
            </a:extLst>
          </p:cNvPr>
          <p:cNvSpPr>
            <a:spLocks noGrp="1"/>
          </p:cNvSpPr>
          <p:nvPr>
            <p:ph type="ctrTitle"/>
          </p:nvPr>
        </p:nvSpPr>
        <p:spPr>
          <a:xfrm>
            <a:off x="606903" y="4464028"/>
            <a:ext cx="10746897" cy="1641490"/>
          </a:xfrm>
        </p:spPr>
        <p:txBody>
          <a:bodyPr>
            <a:normAutofit/>
          </a:bodyPr>
          <a:lstStyle/>
          <a:p>
            <a:r>
              <a:rPr lang="en-US" sz="4800" b="1" dirty="0">
                <a:effectLst/>
              </a:rPr>
              <a:t>Latest State of Play at Participating Institutes</a:t>
            </a:r>
            <a:endParaRPr lang="en-GB" sz="4800" dirty="0"/>
          </a:p>
        </p:txBody>
      </p:sp>
      <p:sp>
        <p:nvSpPr>
          <p:cNvPr id="3" name="Subtitle 2">
            <a:extLst>
              <a:ext uri="{FF2B5EF4-FFF2-40B4-BE49-F238E27FC236}">
                <a16:creationId xmlns:a16="http://schemas.microsoft.com/office/drawing/2014/main" id="{797E9514-CD12-03F3-1C14-3A7C892F3CCF}"/>
              </a:ext>
            </a:extLst>
          </p:cNvPr>
          <p:cNvSpPr>
            <a:spLocks noGrp="1"/>
          </p:cNvSpPr>
          <p:nvPr>
            <p:ph type="subTitle" idx="1"/>
          </p:nvPr>
        </p:nvSpPr>
        <p:spPr/>
        <p:txBody>
          <a:bodyPr>
            <a:normAutofit/>
          </a:bodyPr>
          <a:lstStyle/>
          <a:p>
            <a:r>
              <a:rPr lang="en-US" b="1" dirty="0"/>
              <a:t>Setting the Scene:</a:t>
            </a:r>
            <a:endParaRPr lang="en-GB" dirty="0"/>
          </a:p>
        </p:txBody>
      </p:sp>
    </p:spTree>
    <p:extLst>
      <p:ext uri="{BB962C8B-B14F-4D97-AF65-F5344CB8AC3E}">
        <p14:creationId xmlns:p14="http://schemas.microsoft.com/office/powerpoint/2010/main" val="4115054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a:xfrm>
            <a:off x="426720" y="1443080"/>
            <a:ext cx="11414760" cy="4625340"/>
          </a:xfrm>
        </p:spPr>
        <p:txBody>
          <a:bodyPr>
            <a:normAutofit fontScale="85000" lnSpcReduction="20000"/>
          </a:bodyPr>
          <a:lstStyle/>
          <a:p>
            <a:pPr fontAlgn="base"/>
            <a:r>
              <a:rPr lang="en-US" sz="2400" dirty="0"/>
              <a:t>UI technologies</a:t>
            </a:r>
            <a:endParaRPr lang="en-US" sz="2400" dirty="0">
              <a:solidFill>
                <a:schemeClr val="accent5"/>
              </a:solidFill>
            </a:endParaRPr>
          </a:p>
          <a:p>
            <a:pPr lvl="1" fontAlgn="base"/>
            <a:r>
              <a:rPr lang="en-US" sz="1900" dirty="0"/>
              <a:t>Web: Angular and Java with </a:t>
            </a:r>
            <a:r>
              <a:rPr lang="en-US" sz="1900" dirty="0" err="1"/>
              <a:t>SpringBoot</a:t>
            </a:r>
            <a:r>
              <a:rPr lang="en-US" sz="1900" dirty="0"/>
              <a:t>. Integrated in a home-made framework (ACW)</a:t>
            </a:r>
          </a:p>
          <a:p>
            <a:pPr lvl="2" fontAlgn="base"/>
            <a:r>
              <a:rPr lang="en-US" sz="1600" dirty="0"/>
              <a:t>Mainly data manipulation (view/edit) and management at first. Moved to full-fledged Controls since a few years</a:t>
            </a:r>
          </a:p>
          <a:p>
            <a:pPr lvl="1" fontAlgn="base"/>
            <a:r>
              <a:rPr lang="en-US" sz="1900" dirty="0"/>
              <a:t>Desktop: Python and Qt (</a:t>
            </a:r>
            <a:r>
              <a:rPr lang="en-US" sz="1900" dirty="0" err="1"/>
              <a:t>PyQt</a:t>
            </a:r>
            <a:r>
              <a:rPr lang="en-US" sz="1900" dirty="0"/>
              <a:t> 5 &amp; 6) + home-made widgets and Controls integration libs</a:t>
            </a:r>
          </a:p>
          <a:p>
            <a:pPr lvl="2" fontAlgn="base"/>
            <a:r>
              <a:rPr lang="en-US" sz="1600" dirty="0"/>
              <a:t>Simpler than web but more flexible than no-code/low-code platform. Maintenance cost to take into account</a:t>
            </a:r>
          </a:p>
          <a:p>
            <a:pPr lvl="1" fontAlgn="base"/>
            <a:r>
              <a:rPr lang="en-US" sz="1900" dirty="0"/>
              <a:t>Obsolete but still alive: Java Swing (will stay for the next 15 years i.e. HL LHC lifetime).</a:t>
            </a:r>
          </a:p>
          <a:p>
            <a:pPr fontAlgn="base"/>
            <a:endParaRPr lang="en-US" sz="2100" dirty="0"/>
          </a:p>
          <a:p>
            <a:pPr fontAlgn="base"/>
            <a:r>
              <a:rPr lang="en-US" sz="2400" dirty="0"/>
              <a:t>What challenges are you facing?</a:t>
            </a:r>
            <a:endParaRPr lang="en-US" sz="2400" dirty="0">
              <a:solidFill>
                <a:schemeClr val="accent5"/>
              </a:solidFill>
            </a:endParaRPr>
          </a:p>
          <a:p>
            <a:pPr lvl="1" fontAlgn="base"/>
            <a:r>
              <a:rPr lang="en-US" sz="1900" dirty="0"/>
              <a:t>Angular JS still present and web stability is a remaining concern, although it’s better than 8 years ago </a:t>
            </a:r>
            <a:r>
              <a:rPr lang="en-US" sz="1900" dirty="0">
                <a:sym typeface="Wingdings" panose="05000000000000000000" pitchFamily="2" charset="2"/>
              </a:rPr>
              <a:t> </a:t>
            </a:r>
            <a:r>
              <a:rPr lang="en-US" sz="1900" dirty="0"/>
              <a:t>Put in place a yearly update</a:t>
            </a:r>
          </a:p>
          <a:p>
            <a:pPr lvl="1" fontAlgn="base"/>
            <a:r>
              <a:rPr lang="en-US" sz="1900" dirty="0"/>
              <a:t>Qt5 to Qt6 wasn’t straight-forward – PyQt vs </a:t>
            </a:r>
            <a:r>
              <a:rPr lang="en-US" sz="1900" dirty="0" err="1"/>
              <a:t>PySide</a:t>
            </a:r>
            <a:r>
              <a:rPr lang="en-US" sz="1900" dirty="0"/>
              <a:t>, OS compatibility, etc. </a:t>
            </a:r>
          </a:p>
          <a:p>
            <a:pPr lvl="1" fontAlgn="base"/>
            <a:r>
              <a:rPr lang="en-US" sz="1900" dirty="0"/>
              <a:t>Pressure from users to keep investing in Java Swing – obsolescence is seen as stability</a:t>
            </a:r>
          </a:p>
          <a:p>
            <a:pPr marL="457200" lvl="1" indent="0" fontAlgn="base">
              <a:buNone/>
            </a:pPr>
            <a:endParaRPr lang="en-US" sz="2100" dirty="0"/>
          </a:p>
          <a:p>
            <a:pPr fontAlgn="base"/>
            <a:r>
              <a:rPr lang="en-US" sz="2400" dirty="0"/>
              <a:t>Accelerator Controls </a:t>
            </a:r>
            <a:r>
              <a:rPr lang="en-US" sz="2400" i="1" dirty="0"/>
              <a:t>vs</a:t>
            </a:r>
            <a:r>
              <a:rPr lang="en-US" sz="2400" dirty="0"/>
              <a:t> Beamline Controls</a:t>
            </a:r>
          </a:p>
          <a:p>
            <a:pPr lvl="1" fontAlgn="base"/>
            <a:r>
              <a:rPr lang="en-US" sz="1900" dirty="0"/>
              <a:t>In the past, the high-level control system was completely different (professional operators vs visiting physicists)</a:t>
            </a:r>
          </a:p>
          <a:p>
            <a:pPr lvl="1" fontAlgn="base"/>
            <a:r>
              <a:rPr lang="en-US" sz="1900" dirty="0"/>
              <a:t>Consolidation project ongoing (Java 8 &amp; NetBeans) with the strategy to exclusively rely on customized Accelerator controls components.</a:t>
            </a:r>
          </a:p>
          <a:p>
            <a:endParaRPr lang="en-GB" dirty="0"/>
          </a:p>
        </p:txBody>
      </p:sp>
      <p:sp>
        <p:nvSpPr>
          <p:cNvPr id="7" name="Rectangle 6">
            <a:extLst>
              <a:ext uri="{FF2B5EF4-FFF2-40B4-BE49-F238E27FC236}">
                <a16:creationId xmlns:a16="http://schemas.microsoft.com/office/drawing/2014/main" id="{B48AB379-C741-5DDF-976A-EDAEAE7DB884}"/>
              </a:ext>
            </a:extLst>
          </p:cNvPr>
          <p:cNvSpPr/>
          <p:nvPr/>
        </p:nvSpPr>
        <p:spPr>
          <a:xfrm>
            <a:off x="9917493" y="6178550"/>
            <a:ext cx="1213462"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en-US" sz="1600" dirty="0">
                <a:solidFill>
                  <a:srgbClr val="25AAE1"/>
                </a:solidFill>
              </a:rPr>
              <a:t>Stephane </a:t>
            </a:r>
          </a:p>
          <a:p>
            <a:pPr algn="r"/>
            <a:r>
              <a:rPr lang="en-US" sz="1600" dirty="0">
                <a:solidFill>
                  <a:srgbClr val="25AAE1"/>
                </a:solidFill>
              </a:rPr>
              <a:t>Deghaye</a:t>
            </a:r>
            <a:endParaRPr lang="en-GB" sz="1600" dirty="0">
              <a:solidFill>
                <a:srgbClr val="25AAE1"/>
              </a:solidFill>
            </a:endParaRPr>
          </a:p>
        </p:txBody>
      </p:sp>
      <p:pic>
        <p:nvPicPr>
          <p:cNvPr id="3" name="Picture 2">
            <a:extLst>
              <a:ext uri="{FF2B5EF4-FFF2-40B4-BE49-F238E27FC236}">
                <a16:creationId xmlns:a16="http://schemas.microsoft.com/office/drawing/2014/main" id="{3AE07FA1-A4F4-392D-86B3-CED8B054130B}"/>
              </a:ext>
            </a:extLst>
          </p:cNvPr>
          <p:cNvPicPr>
            <a:picLocks noChangeAspect="1"/>
          </p:cNvPicPr>
          <p:nvPr/>
        </p:nvPicPr>
        <p:blipFill>
          <a:blip r:embed="rId2"/>
          <a:srcRect l="7206" t="7890" r="6411" b="7911"/>
          <a:stretch>
            <a:fillRect/>
          </a:stretch>
        </p:blipFill>
        <p:spPr>
          <a:xfrm>
            <a:off x="11164282" y="6201556"/>
            <a:ext cx="554831" cy="540807"/>
          </a:xfrm>
          <a:prstGeom prst="rect">
            <a:avLst/>
          </a:prstGeom>
        </p:spPr>
      </p:pic>
    </p:spTree>
    <p:extLst>
      <p:ext uri="{BB962C8B-B14F-4D97-AF65-F5344CB8AC3E}">
        <p14:creationId xmlns:p14="http://schemas.microsoft.com/office/powerpoint/2010/main" val="365079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txEl>
                                              <p:pRg st="13" end="1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a:xfrm>
            <a:off x="426720" y="1524000"/>
            <a:ext cx="11557584" cy="4625340"/>
          </a:xfrm>
        </p:spPr>
        <p:txBody>
          <a:bodyPr>
            <a:normAutofit/>
          </a:bodyPr>
          <a:lstStyle/>
          <a:p>
            <a:pPr fontAlgn="base"/>
            <a:r>
              <a:rPr lang="en-US" sz="2000" dirty="0"/>
              <a:t>Do you have reusable UI components?</a:t>
            </a:r>
            <a:endParaRPr lang="en-US" sz="2400" dirty="0">
              <a:solidFill>
                <a:srgbClr val="25AAE1"/>
              </a:solidFill>
            </a:endParaRPr>
          </a:p>
          <a:p>
            <a:pPr marL="457200" lvl="1" indent="0" fontAlgn="base">
              <a:buNone/>
            </a:pPr>
            <a:r>
              <a:rPr lang="en-US" sz="1600" b="1" dirty="0"/>
              <a:t>Web</a:t>
            </a:r>
            <a:r>
              <a:rPr lang="en-US" sz="1200" dirty="0"/>
              <a:t> </a:t>
            </a:r>
          </a:p>
          <a:p>
            <a:pPr lvl="1" fontAlgn="base"/>
            <a:r>
              <a:rPr lang="en-US" sz="1600" dirty="0"/>
              <a:t>In addition to Angular Material, ACW Components to homogenize tables, navigation, dialogues, etc.</a:t>
            </a:r>
          </a:p>
          <a:p>
            <a:pPr lvl="1" fontAlgn="base"/>
            <a:r>
              <a:rPr lang="en-US" sz="1600" dirty="0"/>
              <a:t>Online documentation based on </a:t>
            </a:r>
            <a:r>
              <a:rPr lang="en-US" sz="1600" dirty="0" err="1"/>
              <a:t>StoryBook</a:t>
            </a:r>
            <a:r>
              <a:rPr lang="en-US" sz="1600" dirty="0"/>
              <a:t>. Although the maintenance is manual, gives user interactive options </a:t>
            </a:r>
          </a:p>
          <a:p>
            <a:pPr lvl="1" fontAlgn="base"/>
            <a:r>
              <a:rPr lang="en-US" sz="1600" dirty="0">
                <a:hlinkClick r:id="rId2"/>
              </a:rPr>
              <a:t>https://acw-demo.web.cern.ch</a:t>
            </a:r>
            <a:r>
              <a:rPr lang="en-US" sz="1600" dirty="0"/>
              <a:t> </a:t>
            </a:r>
          </a:p>
          <a:p>
            <a:pPr lvl="1" fontAlgn="base"/>
            <a:r>
              <a:rPr lang="en-US" sz="1600" dirty="0"/>
              <a:t>Our low-code </a:t>
            </a:r>
            <a:r>
              <a:rPr lang="en-US" sz="1600" dirty="0" err="1"/>
              <a:t>plateform</a:t>
            </a:r>
            <a:r>
              <a:rPr lang="en-US" sz="1600" dirty="0"/>
              <a:t> (WRAP) provides several reusable components but within its scope only (so far)</a:t>
            </a:r>
          </a:p>
          <a:p>
            <a:pPr marL="457200" lvl="1" indent="0" fontAlgn="base">
              <a:buNone/>
            </a:pPr>
            <a:r>
              <a:rPr lang="en-US" sz="1600" b="1" dirty="0"/>
              <a:t>Python</a:t>
            </a:r>
          </a:p>
          <a:p>
            <a:pPr lvl="1" fontAlgn="base"/>
            <a:r>
              <a:rPr lang="en-US" sz="1600" dirty="0"/>
              <a:t>Rely on </a:t>
            </a:r>
            <a:r>
              <a:rPr lang="en-US" sz="1600" dirty="0" err="1"/>
              <a:t>Qwidgets</a:t>
            </a:r>
            <a:r>
              <a:rPr lang="en-US" sz="1600" dirty="0"/>
              <a:t> and </a:t>
            </a:r>
            <a:r>
              <a:rPr lang="en-US" sz="1600" dirty="0" err="1"/>
              <a:t>PyQtGraph</a:t>
            </a:r>
            <a:r>
              <a:rPr lang="en-US" sz="1600" dirty="0"/>
              <a:t> but added a few accelerator-specific widgets (more controls oriented than ACW)</a:t>
            </a:r>
          </a:p>
          <a:p>
            <a:pPr lvl="1" fontAlgn="base"/>
            <a:r>
              <a:rPr lang="en-US" sz="1600" dirty="0"/>
              <a:t>Website to document the components and to cover typical use-cases with runnable examples</a:t>
            </a:r>
          </a:p>
          <a:p>
            <a:pPr fontAlgn="base"/>
            <a:endParaRPr lang="en-US" sz="1600" dirty="0"/>
          </a:p>
          <a:p>
            <a:pPr fontAlgn="base"/>
            <a:r>
              <a:rPr lang="en-US" sz="2000" dirty="0"/>
              <a:t>Do you, or do you plan to, utilize any form of automated UI Generation? </a:t>
            </a:r>
          </a:p>
          <a:p>
            <a:pPr lvl="1" fontAlgn="base"/>
            <a:r>
              <a:rPr lang="en-US" sz="1600" dirty="0"/>
              <a:t>Yes, we want to leverage the accelerators’ descriptions (functional position) to generate synoptic views (see </a:t>
            </a:r>
            <a:r>
              <a:rPr lang="en-GB" sz="1600" dirty="0">
                <a:hlinkClick r:id="rId3"/>
              </a:rPr>
              <a:t>Procedurally-generated beamline controls and monitoring UI</a:t>
            </a:r>
            <a:r>
              <a:rPr lang="en-GB" sz="1600" dirty="0"/>
              <a:t> by Nodas later today</a:t>
            </a:r>
            <a:r>
              <a:rPr lang="en-US" sz="1600" dirty="0"/>
              <a:t>)</a:t>
            </a:r>
          </a:p>
          <a:p>
            <a:pPr lvl="1" fontAlgn="base"/>
            <a:r>
              <a:rPr lang="en-US" sz="1600" dirty="0"/>
              <a:t>First attempt to connect the Layout data with the controls data </a:t>
            </a:r>
          </a:p>
          <a:p>
            <a:pPr lvl="1" fontAlgn="base"/>
            <a:r>
              <a:rPr lang="en-US" sz="1600" dirty="0"/>
              <a:t>Optimal solution for experimental areas where beamlines change on a weekly basis; may lack good UX for stable accelerators</a:t>
            </a:r>
          </a:p>
        </p:txBody>
      </p:sp>
      <p:sp>
        <p:nvSpPr>
          <p:cNvPr id="4" name="Rectangle 3">
            <a:extLst>
              <a:ext uri="{FF2B5EF4-FFF2-40B4-BE49-F238E27FC236}">
                <a16:creationId xmlns:a16="http://schemas.microsoft.com/office/drawing/2014/main" id="{A89B5073-881A-8A37-FDFE-6DCF1CF51988}"/>
              </a:ext>
            </a:extLst>
          </p:cNvPr>
          <p:cNvSpPr/>
          <p:nvPr/>
        </p:nvSpPr>
        <p:spPr>
          <a:xfrm>
            <a:off x="9924473" y="6178550"/>
            <a:ext cx="1213462"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en-US" sz="1600" dirty="0">
                <a:solidFill>
                  <a:srgbClr val="25AAE1"/>
                </a:solidFill>
              </a:rPr>
              <a:t>Stephane </a:t>
            </a:r>
          </a:p>
          <a:p>
            <a:pPr algn="r"/>
            <a:r>
              <a:rPr lang="en-US" sz="1600" dirty="0">
                <a:solidFill>
                  <a:srgbClr val="25AAE1"/>
                </a:solidFill>
              </a:rPr>
              <a:t>Deghaye</a:t>
            </a:r>
            <a:endParaRPr lang="en-GB" sz="1600" dirty="0">
              <a:solidFill>
                <a:srgbClr val="25AAE1"/>
              </a:solidFill>
            </a:endParaRPr>
          </a:p>
        </p:txBody>
      </p:sp>
      <p:pic>
        <p:nvPicPr>
          <p:cNvPr id="6" name="Picture 5">
            <a:extLst>
              <a:ext uri="{FF2B5EF4-FFF2-40B4-BE49-F238E27FC236}">
                <a16:creationId xmlns:a16="http://schemas.microsoft.com/office/drawing/2014/main" id="{E947CC93-ACBE-BC18-2779-B427C5825BFD}"/>
              </a:ext>
            </a:extLst>
          </p:cNvPr>
          <p:cNvPicPr>
            <a:picLocks noChangeAspect="1"/>
          </p:cNvPicPr>
          <p:nvPr/>
        </p:nvPicPr>
        <p:blipFill>
          <a:blip r:embed="rId4"/>
          <a:srcRect l="7206" t="7890" r="6411" b="7911"/>
          <a:stretch>
            <a:fillRect/>
          </a:stretch>
        </p:blipFill>
        <p:spPr>
          <a:xfrm>
            <a:off x="11171262" y="6201556"/>
            <a:ext cx="554831" cy="540807"/>
          </a:xfrm>
          <a:prstGeom prst="rect">
            <a:avLst/>
          </a:prstGeom>
        </p:spPr>
      </p:pic>
    </p:spTree>
    <p:extLst>
      <p:ext uri="{BB962C8B-B14F-4D97-AF65-F5344CB8AC3E}">
        <p14:creationId xmlns:p14="http://schemas.microsoft.com/office/powerpoint/2010/main" val="1935423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37FA25-1213-F782-8DF6-0ED714CC7E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89A2C5-1E6C-B144-7B6F-FDFA87526D38}"/>
              </a:ext>
            </a:extLst>
          </p:cNvPr>
          <p:cNvSpPr>
            <a:spLocks noGrp="1"/>
          </p:cNvSpPr>
          <p:nvPr>
            <p:ph type="ctrTitle"/>
          </p:nvPr>
        </p:nvSpPr>
        <p:spPr/>
        <p:txBody>
          <a:bodyPr/>
          <a:lstStyle/>
          <a:p>
            <a:r>
              <a:rPr lang="en-US" dirty="0"/>
              <a:t>DESY</a:t>
            </a:r>
            <a:endParaRPr lang="en-GB" dirty="0"/>
          </a:p>
        </p:txBody>
      </p:sp>
      <p:sp>
        <p:nvSpPr>
          <p:cNvPr id="3" name="Subtitle 2">
            <a:extLst>
              <a:ext uri="{FF2B5EF4-FFF2-40B4-BE49-F238E27FC236}">
                <a16:creationId xmlns:a16="http://schemas.microsoft.com/office/drawing/2014/main" id="{FCE309D9-C0AD-C952-4AA3-2F64D0AE7857}"/>
              </a:ext>
            </a:extLst>
          </p:cNvPr>
          <p:cNvSpPr>
            <a:spLocks noGrp="1"/>
          </p:cNvSpPr>
          <p:nvPr>
            <p:ph type="subTitle" idx="1"/>
          </p:nvPr>
        </p:nvSpPr>
        <p:spPr/>
        <p:txBody>
          <a:bodyPr/>
          <a:lstStyle/>
          <a:p>
            <a:r>
              <a:rPr lang="en-GB" cap="small" dirty="0"/>
              <a:t>Zeynep Isil Isik Dursun</a:t>
            </a:r>
          </a:p>
        </p:txBody>
      </p:sp>
      <p:grpSp>
        <p:nvGrpSpPr>
          <p:cNvPr id="4" name="Group 3">
            <a:extLst>
              <a:ext uri="{FF2B5EF4-FFF2-40B4-BE49-F238E27FC236}">
                <a16:creationId xmlns:a16="http://schemas.microsoft.com/office/drawing/2014/main" id="{FDD4D7B5-61A1-A6EE-9EF5-DC640B2374ED}"/>
              </a:ext>
            </a:extLst>
          </p:cNvPr>
          <p:cNvGrpSpPr/>
          <p:nvPr/>
        </p:nvGrpSpPr>
        <p:grpSpPr>
          <a:xfrm>
            <a:off x="7874947" y="6206373"/>
            <a:ext cx="3894770" cy="444606"/>
            <a:chOff x="7874947" y="6206373"/>
            <a:chExt cx="3894770" cy="444606"/>
          </a:xfrm>
        </p:grpSpPr>
        <p:pic>
          <p:nvPicPr>
            <p:cNvPr id="5" name="Picture 4">
              <a:extLst>
                <a:ext uri="{FF2B5EF4-FFF2-40B4-BE49-F238E27FC236}">
                  <a16:creationId xmlns:a16="http://schemas.microsoft.com/office/drawing/2014/main" id="{0B7772DB-726C-C4A7-86CF-A7825D6F5A97}"/>
                </a:ext>
              </a:extLst>
            </p:cNvPr>
            <p:cNvPicPr>
              <a:picLocks noChangeAspect="1"/>
            </p:cNvPicPr>
            <p:nvPr/>
          </p:nvPicPr>
          <p:blipFill>
            <a:blip r:embed="rId2"/>
            <a:stretch>
              <a:fillRect/>
            </a:stretch>
          </p:blipFill>
          <p:spPr>
            <a:xfrm>
              <a:off x="10054244" y="6446685"/>
              <a:ext cx="666024" cy="90378"/>
            </a:xfrm>
            <a:prstGeom prst="rect">
              <a:avLst/>
            </a:prstGeom>
          </p:spPr>
        </p:pic>
        <p:pic>
          <p:nvPicPr>
            <p:cNvPr id="6" name="Picture 5">
              <a:extLst>
                <a:ext uri="{FF2B5EF4-FFF2-40B4-BE49-F238E27FC236}">
                  <a16:creationId xmlns:a16="http://schemas.microsoft.com/office/drawing/2014/main" id="{4324888C-EBF5-51E8-12FB-844FB167EFB8}"/>
                </a:ext>
              </a:extLst>
            </p:cNvPr>
            <p:cNvPicPr>
              <a:picLocks noChangeAspect="1"/>
            </p:cNvPicPr>
            <p:nvPr/>
          </p:nvPicPr>
          <p:blipFill>
            <a:blip r:embed="rId3"/>
            <a:stretch>
              <a:fillRect/>
            </a:stretch>
          </p:blipFill>
          <p:spPr>
            <a:xfrm>
              <a:off x="11164685" y="6332770"/>
              <a:ext cx="605032" cy="318209"/>
            </a:xfrm>
            <a:prstGeom prst="rect">
              <a:avLst/>
            </a:prstGeom>
          </p:spPr>
        </p:pic>
        <p:pic>
          <p:nvPicPr>
            <p:cNvPr id="7" name="Picture 6">
              <a:extLst>
                <a:ext uri="{FF2B5EF4-FFF2-40B4-BE49-F238E27FC236}">
                  <a16:creationId xmlns:a16="http://schemas.microsoft.com/office/drawing/2014/main" id="{B755B311-EEA8-1D29-6860-0844308E10A4}"/>
                </a:ext>
              </a:extLst>
            </p:cNvPr>
            <p:cNvPicPr>
              <a:picLocks noChangeAspect="1"/>
            </p:cNvPicPr>
            <p:nvPr/>
          </p:nvPicPr>
          <p:blipFill>
            <a:blip r:embed="rId4"/>
            <a:stretch>
              <a:fillRect/>
            </a:stretch>
          </p:blipFill>
          <p:spPr>
            <a:xfrm>
              <a:off x="10811742" y="6347119"/>
              <a:ext cx="289511" cy="289511"/>
            </a:xfrm>
            <a:prstGeom prst="rect">
              <a:avLst/>
            </a:prstGeom>
          </p:spPr>
        </p:pic>
        <p:sp>
          <p:nvSpPr>
            <p:cNvPr id="8" name="TextBox 7">
              <a:extLst>
                <a:ext uri="{FF2B5EF4-FFF2-40B4-BE49-F238E27FC236}">
                  <a16:creationId xmlns:a16="http://schemas.microsoft.com/office/drawing/2014/main" id="{C190F38B-3D05-D329-9AE2-F0E7C24F1113}"/>
                </a:ext>
              </a:extLst>
            </p:cNvPr>
            <p:cNvSpPr txBox="1"/>
            <p:nvPr/>
          </p:nvSpPr>
          <p:spPr>
            <a:xfrm>
              <a:off x="7874947" y="6206373"/>
              <a:ext cx="2068463" cy="307777"/>
            </a:xfrm>
            <a:prstGeom prst="rect">
              <a:avLst/>
            </a:prstGeom>
            <a:noFill/>
          </p:spPr>
          <p:txBody>
            <a:bodyPr wrap="square" rtlCol="0">
              <a:spAutoFit/>
            </a:bodyPr>
            <a:lstStyle/>
            <a:p>
              <a:pPr algn="r"/>
              <a:endParaRPr lang="en-US" sz="1400" dirty="0">
                <a:solidFill>
                  <a:srgbClr val="12445A"/>
                </a:solidFill>
              </a:endParaRPr>
            </a:p>
          </p:txBody>
        </p:sp>
      </p:grpSp>
    </p:spTree>
    <p:extLst>
      <p:ext uri="{BB962C8B-B14F-4D97-AF65-F5344CB8AC3E}">
        <p14:creationId xmlns:p14="http://schemas.microsoft.com/office/powerpoint/2010/main" val="17116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a:xfrm>
            <a:off x="426720" y="1304544"/>
            <a:ext cx="11414760" cy="4919526"/>
          </a:xfrm>
        </p:spPr>
        <p:txBody>
          <a:bodyPr>
            <a:normAutofit fontScale="85000" lnSpcReduction="20000"/>
          </a:bodyPr>
          <a:lstStyle/>
          <a:p>
            <a:pPr fontAlgn="base"/>
            <a:r>
              <a:rPr lang="en-US" dirty="0"/>
              <a:t>In a nutshell, what UI technologies are you using </a:t>
            </a:r>
            <a:r>
              <a:rPr lang="en-US" sz="2000" dirty="0"/>
              <a:t>(including any frameworks)</a:t>
            </a:r>
            <a:r>
              <a:rPr lang="en-US" dirty="0"/>
              <a:t>, for what? and Why?</a:t>
            </a:r>
          </a:p>
          <a:p>
            <a:pPr lvl="1" fontAlgn="base"/>
            <a:r>
              <a:rPr lang="en-US" dirty="0"/>
              <a:t>DESY | PETRA III – 25 beamlines, ~60 measuring stations. Various UI solutions developed by beamline scientists, based on Python-coded graphical frameworks.</a:t>
            </a:r>
          </a:p>
          <a:p>
            <a:pPr lvl="1" fontAlgn="base"/>
            <a:r>
              <a:rPr lang="en-US" dirty="0"/>
              <a:t>DESY | FLASH – 11 beamlines. More unified UIs compared to PETRA III.</a:t>
            </a:r>
          </a:p>
          <a:p>
            <a:pPr fontAlgn="base"/>
            <a:r>
              <a:rPr lang="en-US" dirty="0"/>
              <a:t>What challenges are you facing? </a:t>
            </a:r>
            <a:r>
              <a:rPr lang="en-US" sz="2400" dirty="0"/>
              <a:t>(can be technical and/or organizational)</a:t>
            </a:r>
          </a:p>
          <a:p>
            <a:pPr lvl="1" fontAlgn="base"/>
            <a:r>
              <a:rPr lang="en-US" dirty="0"/>
              <a:t>UX perspective: Remembering the GUI, training time, many things to figure out - time consuming for both users and beamline scientists.</a:t>
            </a:r>
          </a:p>
          <a:p>
            <a:pPr lvl="1" fontAlgn="base"/>
            <a:r>
              <a:rPr lang="de-DE" dirty="0"/>
              <a:t>A</a:t>
            </a:r>
            <a:r>
              <a:rPr lang="en-US" dirty="0" err="1"/>
              <a:t>utomation</a:t>
            </a:r>
            <a:r>
              <a:rPr lang="en-US" dirty="0"/>
              <a:t>, unified GUI design, online training before beamtime, well-designed digital user manual.</a:t>
            </a:r>
          </a:p>
          <a:p>
            <a:pPr lvl="1" fontAlgn="base"/>
            <a:endParaRPr lang="en-US" dirty="0"/>
          </a:p>
          <a:p>
            <a:pPr fontAlgn="base"/>
            <a:r>
              <a:rPr lang="en-US" dirty="0"/>
              <a:t>Do you have distinct or common approaches to UI solutions for both Accelerator Controls &amp; Beamline Controls?</a:t>
            </a:r>
          </a:p>
          <a:p>
            <a:pPr lvl="1"/>
            <a:r>
              <a:rPr lang="en-US" dirty="0">
                <a:solidFill>
                  <a:schemeClr val="tx1"/>
                </a:solidFill>
              </a:rPr>
              <a:t>At PETRA III, most beamlines have individual UI solutions created and updated by various beamlines scientists, specifically designed for their needs. Accelerator controls are being developed separately by the MCS (Accelerator Control System) group. </a:t>
            </a:r>
          </a:p>
          <a:p>
            <a:pPr lvl="1"/>
            <a:r>
              <a:rPr lang="en-US" dirty="0">
                <a:solidFill>
                  <a:schemeClr val="tx1"/>
                </a:solidFill>
              </a:rPr>
              <a:t>FLASH – More unified; following a similar logic, using same UI modules when possible (camera control, motors, …).</a:t>
            </a:r>
          </a:p>
          <a:p>
            <a:pPr lvl="1"/>
            <a:endParaRPr lang="en-US" dirty="0"/>
          </a:p>
        </p:txBody>
      </p:sp>
      <p:grpSp>
        <p:nvGrpSpPr>
          <p:cNvPr id="12" name="Group 11">
            <a:extLst>
              <a:ext uri="{FF2B5EF4-FFF2-40B4-BE49-F238E27FC236}">
                <a16:creationId xmlns:a16="http://schemas.microsoft.com/office/drawing/2014/main" id="{40F1888D-C58B-44D8-A209-6CC1ABB96B90}"/>
              </a:ext>
            </a:extLst>
          </p:cNvPr>
          <p:cNvGrpSpPr/>
          <p:nvPr/>
        </p:nvGrpSpPr>
        <p:grpSpPr>
          <a:xfrm>
            <a:off x="7874947" y="6206373"/>
            <a:ext cx="3894770" cy="523220"/>
            <a:chOff x="7874947" y="6206373"/>
            <a:chExt cx="3894770" cy="523220"/>
          </a:xfrm>
        </p:grpSpPr>
        <p:pic>
          <p:nvPicPr>
            <p:cNvPr id="3" name="Picture 2">
              <a:extLst>
                <a:ext uri="{FF2B5EF4-FFF2-40B4-BE49-F238E27FC236}">
                  <a16:creationId xmlns:a16="http://schemas.microsoft.com/office/drawing/2014/main" id="{0E706FE7-4D68-4996-A8F6-08FB8AC3B9B2}"/>
                </a:ext>
              </a:extLst>
            </p:cNvPr>
            <p:cNvPicPr>
              <a:picLocks noChangeAspect="1"/>
            </p:cNvPicPr>
            <p:nvPr/>
          </p:nvPicPr>
          <p:blipFill>
            <a:blip r:embed="rId3"/>
            <a:stretch>
              <a:fillRect/>
            </a:stretch>
          </p:blipFill>
          <p:spPr>
            <a:xfrm>
              <a:off x="10054244" y="6446685"/>
              <a:ext cx="666024" cy="90378"/>
            </a:xfrm>
            <a:prstGeom prst="rect">
              <a:avLst/>
            </a:prstGeom>
          </p:spPr>
        </p:pic>
        <p:pic>
          <p:nvPicPr>
            <p:cNvPr id="8" name="Picture 7">
              <a:extLst>
                <a:ext uri="{FF2B5EF4-FFF2-40B4-BE49-F238E27FC236}">
                  <a16:creationId xmlns:a16="http://schemas.microsoft.com/office/drawing/2014/main" id="{4E27601F-C23F-4F35-895F-33B72B878552}"/>
                </a:ext>
              </a:extLst>
            </p:cNvPr>
            <p:cNvPicPr>
              <a:picLocks noChangeAspect="1"/>
            </p:cNvPicPr>
            <p:nvPr/>
          </p:nvPicPr>
          <p:blipFill>
            <a:blip r:embed="rId4"/>
            <a:stretch>
              <a:fillRect/>
            </a:stretch>
          </p:blipFill>
          <p:spPr>
            <a:xfrm>
              <a:off x="11164685" y="6332770"/>
              <a:ext cx="605032" cy="318209"/>
            </a:xfrm>
            <a:prstGeom prst="rect">
              <a:avLst/>
            </a:prstGeom>
          </p:spPr>
        </p:pic>
        <p:pic>
          <p:nvPicPr>
            <p:cNvPr id="10" name="Picture 9">
              <a:extLst>
                <a:ext uri="{FF2B5EF4-FFF2-40B4-BE49-F238E27FC236}">
                  <a16:creationId xmlns:a16="http://schemas.microsoft.com/office/drawing/2014/main" id="{E931458B-360A-4A47-BB92-C92B87EC2781}"/>
                </a:ext>
              </a:extLst>
            </p:cNvPr>
            <p:cNvPicPr>
              <a:picLocks noChangeAspect="1"/>
            </p:cNvPicPr>
            <p:nvPr/>
          </p:nvPicPr>
          <p:blipFill>
            <a:blip r:embed="rId5"/>
            <a:stretch>
              <a:fillRect/>
            </a:stretch>
          </p:blipFill>
          <p:spPr>
            <a:xfrm>
              <a:off x="10811742" y="6347119"/>
              <a:ext cx="289511" cy="289511"/>
            </a:xfrm>
            <a:prstGeom prst="rect">
              <a:avLst/>
            </a:prstGeom>
          </p:spPr>
        </p:pic>
        <p:sp>
          <p:nvSpPr>
            <p:cNvPr id="11" name="TextBox 10">
              <a:extLst>
                <a:ext uri="{FF2B5EF4-FFF2-40B4-BE49-F238E27FC236}">
                  <a16:creationId xmlns:a16="http://schemas.microsoft.com/office/drawing/2014/main" id="{02331932-D890-4636-84D4-4E7538E3EFB2}"/>
                </a:ext>
              </a:extLst>
            </p:cNvPr>
            <p:cNvSpPr txBox="1"/>
            <p:nvPr/>
          </p:nvSpPr>
          <p:spPr>
            <a:xfrm>
              <a:off x="7874947" y="6206373"/>
              <a:ext cx="2068463" cy="523220"/>
            </a:xfrm>
            <a:prstGeom prst="rect">
              <a:avLst/>
            </a:prstGeom>
            <a:noFill/>
          </p:spPr>
          <p:txBody>
            <a:bodyPr wrap="square" rtlCol="0">
              <a:spAutoFit/>
            </a:bodyPr>
            <a:lstStyle/>
            <a:p>
              <a:pPr algn="r"/>
              <a:r>
                <a:rPr lang="de-DE" sz="1400" dirty="0">
                  <a:solidFill>
                    <a:srgbClr val="12445A"/>
                  </a:solidFill>
                </a:rPr>
                <a:t>Zeynep </a:t>
              </a:r>
              <a:r>
                <a:rPr lang="de-DE" sz="1400" dirty="0" err="1">
                  <a:solidFill>
                    <a:srgbClr val="12445A"/>
                  </a:solidFill>
                </a:rPr>
                <a:t>Isil</a:t>
              </a:r>
              <a:br>
                <a:rPr lang="de-DE" sz="1400" dirty="0">
                  <a:solidFill>
                    <a:srgbClr val="12445A"/>
                  </a:solidFill>
                </a:rPr>
              </a:br>
              <a:r>
                <a:rPr lang="de-DE" sz="1400" dirty="0">
                  <a:solidFill>
                    <a:srgbClr val="12445A"/>
                  </a:solidFill>
                </a:rPr>
                <a:t>ISIK DURSUN</a:t>
              </a:r>
              <a:endParaRPr lang="en-US" sz="1400" dirty="0">
                <a:solidFill>
                  <a:srgbClr val="12445A"/>
                </a:solidFill>
              </a:endParaRPr>
            </a:p>
          </p:txBody>
        </p:sp>
      </p:grpSp>
    </p:spTree>
    <p:extLst>
      <p:ext uri="{BB962C8B-B14F-4D97-AF65-F5344CB8AC3E}">
        <p14:creationId xmlns:p14="http://schemas.microsoft.com/office/powerpoint/2010/main" val="1120158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a:xfrm>
            <a:off x="426720" y="1377696"/>
            <a:ext cx="11414760" cy="4846374"/>
          </a:xfrm>
        </p:spPr>
        <p:txBody>
          <a:bodyPr>
            <a:normAutofit fontScale="85000" lnSpcReduction="20000"/>
          </a:bodyPr>
          <a:lstStyle/>
          <a:p>
            <a:pPr fontAlgn="base"/>
            <a:r>
              <a:rPr lang="en-US" dirty="0"/>
              <a:t>Do you have reusable UI components?</a:t>
            </a:r>
          </a:p>
          <a:p>
            <a:pPr lvl="1" fontAlgn="base"/>
            <a:r>
              <a:rPr lang="en-US" dirty="0"/>
              <a:t>ROCK-IT will use the Daiquiri GUI  - modular, many reusable components. </a:t>
            </a:r>
          </a:p>
          <a:p>
            <a:pPr lvl="1" fontAlgn="base"/>
            <a:r>
              <a:rPr lang="en-US" dirty="0"/>
              <a:t>Components section in the daiquiri documentation </a:t>
            </a:r>
            <a:r>
              <a:rPr lang="en-US" dirty="0">
                <a:solidFill>
                  <a:schemeClr val="tx1"/>
                </a:solidFill>
              </a:rPr>
              <a:t>(File Browser, File Editor, Image Viewer, Scans, Synoptic, </a:t>
            </a:r>
            <a:r>
              <a:rPr lang="en-US" dirty="0" err="1">
                <a:solidFill>
                  <a:schemeClr val="tx1"/>
                </a:solidFill>
              </a:rPr>
              <a:t>Parameteriser</a:t>
            </a:r>
            <a:r>
              <a:rPr lang="en-US" dirty="0">
                <a:solidFill>
                  <a:schemeClr val="tx1"/>
                </a:solidFill>
              </a:rPr>
              <a:t>, etc.) are</a:t>
            </a:r>
            <a:r>
              <a:rPr lang="en-US" dirty="0"/>
              <a:t> designed to be usable.</a:t>
            </a:r>
          </a:p>
          <a:p>
            <a:pPr lvl="1" fontAlgn="base"/>
            <a:endParaRPr lang="en-US" dirty="0"/>
          </a:p>
          <a:p>
            <a:pPr lvl="1" fontAlgn="base"/>
            <a:r>
              <a:rPr lang="en-US" dirty="0"/>
              <a:t> How do you document them and keep this updated?</a:t>
            </a:r>
          </a:p>
          <a:p>
            <a:pPr lvl="1" fontAlgn="base"/>
            <a:r>
              <a:rPr lang="en-US" dirty="0"/>
              <a:t>Documentation maintained via Daiquiri docs site </a:t>
            </a:r>
            <a:r>
              <a:rPr lang="en-US" dirty="0">
                <a:solidFill>
                  <a:schemeClr val="tx1"/>
                </a:solidFill>
              </a:rPr>
              <a:t>(“About”, “Installation”, “Configuration”, “Concepts”, “Resources”, “Components”) – includes up-to-date reference of available and updated components, layouts, usage guidelines, and examples. </a:t>
            </a:r>
            <a:endParaRPr lang="en-US" dirty="0"/>
          </a:p>
          <a:p>
            <a:pPr fontAlgn="base"/>
            <a:r>
              <a:rPr lang="en-US" dirty="0"/>
              <a:t>Do you, or do you plan to, utilize any form of automated UI Generation? </a:t>
            </a:r>
          </a:p>
          <a:p>
            <a:pPr lvl="1" fontAlgn="base"/>
            <a:r>
              <a:rPr lang="en-US" dirty="0"/>
              <a:t>Present: UI not automatically generated from schema definitions. Modules use well-defined UI components from the shared library. </a:t>
            </a:r>
          </a:p>
          <a:p>
            <a:pPr lvl="1" fontAlgn="base"/>
            <a:r>
              <a:rPr lang="en-US" dirty="0"/>
              <a:t>Looking ahead: plans to integrate with the </a:t>
            </a:r>
            <a:r>
              <a:rPr lang="en-US" dirty="0" err="1"/>
              <a:t>Bluesky</a:t>
            </a:r>
            <a:r>
              <a:rPr lang="en-US" dirty="0"/>
              <a:t> </a:t>
            </a:r>
            <a:r>
              <a:rPr lang="en-US" dirty="0" err="1"/>
              <a:t>QueueServer</a:t>
            </a:r>
            <a:r>
              <a:rPr lang="en-US" dirty="0"/>
              <a:t> to enable automatic UI generation</a:t>
            </a:r>
          </a:p>
          <a:p>
            <a:pPr lvl="2" fontAlgn="base"/>
            <a:r>
              <a:rPr lang="en-US" dirty="0"/>
              <a:t>Allowing Daiquiri to dynamically build forms &amp; interfaces for plans exposed by the </a:t>
            </a:r>
            <a:r>
              <a:rPr lang="en-US" dirty="0" err="1"/>
              <a:t>QueueServer</a:t>
            </a:r>
            <a:r>
              <a:rPr lang="en-US" dirty="0"/>
              <a:t>.</a:t>
            </a:r>
          </a:p>
          <a:p>
            <a:pPr lvl="2" fontAlgn="base"/>
            <a:r>
              <a:rPr lang="en-US" dirty="0"/>
              <a:t>Reduced manual frontend work, ensured reflection of the current experimental workflow on the UI, more flexible experiment setup and responsive to changes.</a:t>
            </a:r>
          </a:p>
          <a:p>
            <a:pPr marL="457200" lvl="1" indent="0" algn="r" fontAlgn="base">
              <a:buNone/>
            </a:pPr>
            <a:endParaRPr lang="en-US" sz="1600" dirty="0"/>
          </a:p>
          <a:p>
            <a:pPr marL="457200" lvl="1" indent="0" algn="r" fontAlgn="base">
              <a:buNone/>
            </a:pPr>
            <a:r>
              <a:rPr lang="en-US" sz="1600" dirty="0"/>
              <a:t>Acknowledgement: Udai Singh (DESY) | udai.singh@desy.de</a:t>
            </a:r>
          </a:p>
        </p:txBody>
      </p:sp>
      <p:grpSp>
        <p:nvGrpSpPr>
          <p:cNvPr id="4" name="Group 3">
            <a:extLst>
              <a:ext uri="{FF2B5EF4-FFF2-40B4-BE49-F238E27FC236}">
                <a16:creationId xmlns:a16="http://schemas.microsoft.com/office/drawing/2014/main" id="{F35FC974-DD08-566F-36AE-250FEED4DA80}"/>
              </a:ext>
            </a:extLst>
          </p:cNvPr>
          <p:cNvGrpSpPr/>
          <p:nvPr/>
        </p:nvGrpSpPr>
        <p:grpSpPr>
          <a:xfrm>
            <a:off x="7874947" y="6206373"/>
            <a:ext cx="3894770" cy="523220"/>
            <a:chOff x="7874947" y="6206373"/>
            <a:chExt cx="3894770" cy="523220"/>
          </a:xfrm>
        </p:grpSpPr>
        <p:pic>
          <p:nvPicPr>
            <p:cNvPr id="5" name="Picture 4">
              <a:extLst>
                <a:ext uri="{FF2B5EF4-FFF2-40B4-BE49-F238E27FC236}">
                  <a16:creationId xmlns:a16="http://schemas.microsoft.com/office/drawing/2014/main" id="{479EEF6A-E65D-0DAE-55A3-8CC272177725}"/>
                </a:ext>
              </a:extLst>
            </p:cNvPr>
            <p:cNvPicPr>
              <a:picLocks noChangeAspect="1"/>
            </p:cNvPicPr>
            <p:nvPr/>
          </p:nvPicPr>
          <p:blipFill>
            <a:blip r:embed="rId3"/>
            <a:stretch>
              <a:fillRect/>
            </a:stretch>
          </p:blipFill>
          <p:spPr>
            <a:xfrm>
              <a:off x="10054244" y="6446685"/>
              <a:ext cx="666024" cy="90378"/>
            </a:xfrm>
            <a:prstGeom prst="rect">
              <a:avLst/>
            </a:prstGeom>
          </p:spPr>
        </p:pic>
        <p:pic>
          <p:nvPicPr>
            <p:cNvPr id="11" name="Picture 10">
              <a:extLst>
                <a:ext uri="{FF2B5EF4-FFF2-40B4-BE49-F238E27FC236}">
                  <a16:creationId xmlns:a16="http://schemas.microsoft.com/office/drawing/2014/main" id="{650A929D-FC1F-1E5C-7DCD-1F62C0B2B82C}"/>
                </a:ext>
              </a:extLst>
            </p:cNvPr>
            <p:cNvPicPr>
              <a:picLocks noChangeAspect="1"/>
            </p:cNvPicPr>
            <p:nvPr/>
          </p:nvPicPr>
          <p:blipFill>
            <a:blip r:embed="rId4"/>
            <a:stretch>
              <a:fillRect/>
            </a:stretch>
          </p:blipFill>
          <p:spPr>
            <a:xfrm>
              <a:off x="11164685" y="6332770"/>
              <a:ext cx="605032" cy="318209"/>
            </a:xfrm>
            <a:prstGeom prst="rect">
              <a:avLst/>
            </a:prstGeom>
          </p:spPr>
        </p:pic>
        <p:pic>
          <p:nvPicPr>
            <p:cNvPr id="12" name="Picture 11">
              <a:extLst>
                <a:ext uri="{FF2B5EF4-FFF2-40B4-BE49-F238E27FC236}">
                  <a16:creationId xmlns:a16="http://schemas.microsoft.com/office/drawing/2014/main" id="{7B732E21-A336-FA38-949E-C32C145D537C}"/>
                </a:ext>
              </a:extLst>
            </p:cNvPr>
            <p:cNvPicPr>
              <a:picLocks noChangeAspect="1"/>
            </p:cNvPicPr>
            <p:nvPr/>
          </p:nvPicPr>
          <p:blipFill>
            <a:blip r:embed="rId5"/>
            <a:stretch>
              <a:fillRect/>
            </a:stretch>
          </p:blipFill>
          <p:spPr>
            <a:xfrm>
              <a:off x="10811742" y="6347119"/>
              <a:ext cx="289511" cy="289511"/>
            </a:xfrm>
            <a:prstGeom prst="rect">
              <a:avLst/>
            </a:prstGeom>
          </p:spPr>
        </p:pic>
        <p:sp>
          <p:nvSpPr>
            <p:cNvPr id="13" name="TextBox 12">
              <a:extLst>
                <a:ext uri="{FF2B5EF4-FFF2-40B4-BE49-F238E27FC236}">
                  <a16:creationId xmlns:a16="http://schemas.microsoft.com/office/drawing/2014/main" id="{32EB2ED9-330C-C920-8972-476D63C311B8}"/>
                </a:ext>
              </a:extLst>
            </p:cNvPr>
            <p:cNvSpPr txBox="1"/>
            <p:nvPr/>
          </p:nvSpPr>
          <p:spPr>
            <a:xfrm>
              <a:off x="7874947" y="6206373"/>
              <a:ext cx="2068463" cy="523220"/>
            </a:xfrm>
            <a:prstGeom prst="rect">
              <a:avLst/>
            </a:prstGeom>
            <a:noFill/>
          </p:spPr>
          <p:txBody>
            <a:bodyPr wrap="square" rtlCol="0">
              <a:spAutoFit/>
            </a:bodyPr>
            <a:lstStyle/>
            <a:p>
              <a:pPr algn="r"/>
              <a:r>
                <a:rPr lang="de-DE" sz="1400" dirty="0">
                  <a:solidFill>
                    <a:srgbClr val="12445A"/>
                  </a:solidFill>
                </a:rPr>
                <a:t>Zeynep </a:t>
              </a:r>
              <a:r>
                <a:rPr lang="de-DE" sz="1400" dirty="0" err="1">
                  <a:solidFill>
                    <a:srgbClr val="12445A"/>
                  </a:solidFill>
                </a:rPr>
                <a:t>Isil</a:t>
              </a:r>
              <a:br>
                <a:rPr lang="de-DE" sz="1400" dirty="0">
                  <a:solidFill>
                    <a:srgbClr val="12445A"/>
                  </a:solidFill>
                </a:rPr>
              </a:br>
              <a:r>
                <a:rPr lang="de-DE" sz="1400" dirty="0">
                  <a:solidFill>
                    <a:srgbClr val="12445A"/>
                  </a:solidFill>
                </a:rPr>
                <a:t>ISIK DURSUN</a:t>
              </a:r>
              <a:endParaRPr lang="en-US" sz="1400" dirty="0">
                <a:solidFill>
                  <a:srgbClr val="12445A"/>
                </a:solidFill>
              </a:endParaRPr>
            </a:p>
          </p:txBody>
        </p:sp>
      </p:grpSp>
    </p:spTree>
    <p:extLst>
      <p:ext uri="{BB962C8B-B14F-4D97-AF65-F5344CB8AC3E}">
        <p14:creationId xmlns:p14="http://schemas.microsoft.com/office/powerpoint/2010/main" val="1540582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6DB6CD-6371-4893-F05E-F130AC6561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EA4AF4-053B-518E-DDED-DFBD00DB801A}"/>
              </a:ext>
            </a:extLst>
          </p:cNvPr>
          <p:cNvSpPr>
            <a:spLocks noGrp="1"/>
          </p:cNvSpPr>
          <p:nvPr>
            <p:ph type="ctrTitle"/>
          </p:nvPr>
        </p:nvSpPr>
        <p:spPr/>
        <p:txBody>
          <a:bodyPr/>
          <a:lstStyle/>
          <a:p>
            <a:r>
              <a:rPr lang="en-US" dirty="0"/>
              <a:t>DIAMOND</a:t>
            </a:r>
            <a:endParaRPr lang="en-GB" dirty="0"/>
          </a:p>
        </p:txBody>
      </p:sp>
      <p:sp>
        <p:nvSpPr>
          <p:cNvPr id="3" name="Subtitle 2">
            <a:extLst>
              <a:ext uri="{FF2B5EF4-FFF2-40B4-BE49-F238E27FC236}">
                <a16:creationId xmlns:a16="http://schemas.microsoft.com/office/drawing/2014/main" id="{D0B9462D-CAC4-5A88-4D53-FBA025A2A258}"/>
              </a:ext>
            </a:extLst>
          </p:cNvPr>
          <p:cNvSpPr>
            <a:spLocks noGrp="1"/>
          </p:cNvSpPr>
          <p:nvPr>
            <p:ph type="subTitle" idx="1"/>
          </p:nvPr>
        </p:nvSpPr>
        <p:spPr/>
        <p:txBody>
          <a:bodyPr vert="horz" lIns="91440" tIns="45720" rIns="91440" bIns="45720" rtlCol="0" anchor="b">
            <a:normAutofit/>
          </a:bodyPr>
          <a:lstStyle/>
          <a:p>
            <a:r>
              <a:rPr lang="en-US" cap="small" dirty="0"/>
              <a:t>Mark Heron</a:t>
            </a:r>
          </a:p>
        </p:txBody>
      </p:sp>
      <p:pic>
        <p:nvPicPr>
          <p:cNvPr id="5" name="Picture 4" descr="A logo with a yellow circle and a star&#10;&#10;AI-generated content may be incorrect.">
            <a:extLst>
              <a:ext uri="{FF2B5EF4-FFF2-40B4-BE49-F238E27FC236}">
                <a16:creationId xmlns:a16="http://schemas.microsoft.com/office/drawing/2014/main" id="{FF7F76FD-5591-8370-C226-5C1E5A659F9D}"/>
              </a:ext>
            </a:extLst>
          </p:cNvPr>
          <p:cNvPicPr>
            <a:picLocks noChangeAspect="1"/>
          </p:cNvPicPr>
          <p:nvPr/>
        </p:nvPicPr>
        <p:blipFill>
          <a:blip r:embed="rId2"/>
          <a:srcRect t="35114" b="35166"/>
          <a:stretch>
            <a:fillRect/>
          </a:stretch>
        </p:blipFill>
        <p:spPr>
          <a:xfrm>
            <a:off x="9863533" y="6192510"/>
            <a:ext cx="1884060" cy="559945"/>
          </a:xfrm>
          <a:prstGeom prst="rect">
            <a:avLst/>
          </a:prstGeom>
        </p:spPr>
      </p:pic>
    </p:spTree>
    <p:extLst>
      <p:ext uri="{BB962C8B-B14F-4D97-AF65-F5344CB8AC3E}">
        <p14:creationId xmlns:p14="http://schemas.microsoft.com/office/powerpoint/2010/main" val="601122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9ABD4-7160-5075-856F-168892D3F471}"/>
              </a:ext>
            </a:extLst>
          </p:cNvPr>
          <p:cNvSpPr>
            <a:spLocks noGrp="1"/>
          </p:cNvSpPr>
          <p:nvPr>
            <p:ph type="title"/>
          </p:nvPr>
        </p:nvSpPr>
        <p:spPr>
          <a:xfrm>
            <a:off x="311499" y="136526"/>
            <a:ext cx="11529981" cy="647246"/>
          </a:xfrm>
        </p:spPr>
        <p:txBody>
          <a:bodyPr>
            <a:normAutofit fontScale="90000"/>
          </a:bodyPr>
          <a:lstStyle/>
          <a:p>
            <a:r>
              <a:rPr lang="en-GB" dirty="0"/>
              <a:t>Where we are </a:t>
            </a:r>
          </a:p>
        </p:txBody>
      </p:sp>
      <p:sp>
        <p:nvSpPr>
          <p:cNvPr id="3" name="Content Placeholder 2">
            <a:extLst>
              <a:ext uri="{FF2B5EF4-FFF2-40B4-BE49-F238E27FC236}">
                <a16:creationId xmlns:a16="http://schemas.microsoft.com/office/drawing/2014/main" id="{5926FBB1-C5FD-3753-2F68-4C701BC645DB}"/>
              </a:ext>
            </a:extLst>
          </p:cNvPr>
          <p:cNvSpPr>
            <a:spLocks noGrp="1"/>
          </p:cNvSpPr>
          <p:nvPr>
            <p:ph idx="1"/>
          </p:nvPr>
        </p:nvSpPr>
        <p:spPr>
          <a:xfrm>
            <a:off x="311499" y="783772"/>
            <a:ext cx="5067249" cy="5365568"/>
          </a:xfrm>
        </p:spPr>
        <p:txBody>
          <a:bodyPr>
            <a:noAutofit/>
          </a:bodyPr>
          <a:lstStyle/>
          <a:p>
            <a:r>
              <a:rPr lang="en-GB" sz="2000" dirty="0"/>
              <a:t>Controls </a:t>
            </a:r>
            <a:r>
              <a:rPr lang="en-GB" sz="2000" dirty="0" err="1"/>
              <a:t>Acc</a:t>
            </a:r>
            <a:r>
              <a:rPr lang="en-GB" sz="2000" dirty="0"/>
              <a:t> and BLs : EDM, CSS</a:t>
            </a:r>
          </a:p>
          <a:p>
            <a:pPr lvl="1"/>
            <a:r>
              <a:rPr lang="en-GB" sz="1600" dirty="0"/>
              <a:t>Panda UI: React and WebUI : React</a:t>
            </a:r>
          </a:p>
          <a:p>
            <a:r>
              <a:rPr lang="en-GB" sz="2000" dirty="0"/>
              <a:t>Data Acquisition: Java RCP</a:t>
            </a:r>
          </a:p>
          <a:p>
            <a:r>
              <a:rPr lang="en-GB" sz="2000" dirty="0"/>
              <a:t>Data Analysis: mixed</a:t>
            </a:r>
          </a:p>
          <a:p>
            <a:r>
              <a:rPr lang="en-GB" sz="2000" dirty="0"/>
              <a:t>LIMS: ISPYB </a:t>
            </a:r>
            <a:r>
              <a:rPr lang="en-GB" sz="2000" dirty="0" err="1"/>
              <a:t>SynchWeb</a:t>
            </a:r>
            <a:r>
              <a:rPr lang="en-GB" sz="2000" dirty="0"/>
              <a:t> Backbone/Marionette &amp; Vue</a:t>
            </a:r>
          </a:p>
          <a:p>
            <a:r>
              <a:rPr lang="en-GB" sz="2000" dirty="0"/>
              <a:t>UAS: GWT</a:t>
            </a:r>
          </a:p>
          <a:p>
            <a:r>
              <a:rPr lang="en-GB" sz="2000" dirty="0"/>
              <a:t>Data archive: ??? </a:t>
            </a:r>
          </a:p>
          <a:p>
            <a:r>
              <a:rPr lang="en-GB" sz="2000" dirty="0"/>
              <a:t>Problem: separate systems, separate interfaces, no standardization</a:t>
            </a:r>
          </a:p>
          <a:p>
            <a:r>
              <a:rPr lang="en-GB" sz="2000" dirty="0"/>
              <a:t>Controls, </a:t>
            </a:r>
            <a:r>
              <a:rPr lang="en-GB" sz="2000" dirty="0" err="1"/>
              <a:t>Acq</a:t>
            </a:r>
            <a:r>
              <a:rPr lang="en-GB" sz="2000" dirty="0"/>
              <a:t>, Analysis remote access is through NX </a:t>
            </a:r>
            <a:r>
              <a:rPr lang="en-GB" sz="2000" dirty="0" err="1"/>
              <a:t>NoMachine</a:t>
            </a:r>
            <a:endParaRPr lang="en-GB" sz="2000" dirty="0"/>
          </a:p>
          <a:p>
            <a:r>
              <a:rPr lang="en-GB" sz="2000" dirty="0"/>
              <a:t>Made excellent use of </a:t>
            </a:r>
            <a:r>
              <a:rPr lang="en-GB" sz="2000" dirty="0" err="1"/>
              <a:t>ISPyB</a:t>
            </a:r>
            <a:r>
              <a:rPr lang="en-GB" sz="2000" dirty="0"/>
              <a:t> for remote access and unattended access mainly to MX beamlines and EMs</a:t>
            </a:r>
          </a:p>
        </p:txBody>
      </p:sp>
      <p:pic>
        <p:nvPicPr>
          <p:cNvPr id="5" name="Picture 4">
            <a:extLst>
              <a:ext uri="{FF2B5EF4-FFF2-40B4-BE49-F238E27FC236}">
                <a16:creationId xmlns:a16="http://schemas.microsoft.com/office/drawing/2014/main" id="{AA4A19E7-FDD9-B493-EEBB-398EB6D3E23D}"/>
              </a:ext>
            </a:extLst>
          </p:cNvPr>
          <p:cNvPicPr>
            <a:picLocks noChangeAspect="1"/>
          </p:cNvPicPr>
          <p:nvPr/>
        </p:nvPicPr>
        <p:blipFill>
          <a:blip r:embed="rId2"/>
          <a:stretch>
            <a:fillRect/>
          </a:stretch>
        </p:blipFill>
        <p:spPr>
          <a:xfrm>
            <a:off x="5378748" y="1587640"/>
            <a:ext cx="6623975" cy="3434008"/>
          </a:xfrm>
          <a:prstGeom prst="rect">
            <a:avLst/>
          </a:prstGeom>
        </p:spPr>
      </p:pic>
      <p:sp>
        <p:nvSpPr>
          <p:cNvPr id="6" name="Rectangle 5">
            <a:extLst>
              <a:ext uri="{FF2B5EF4-FFF2-40B4-BE49-F238E27FC236}">
                <a16:creationId xmlns:a16="http://schemas.microsoft.com/office/drawing/2014/main" id="{875FE24B-67CF-C46D-0140-7FA77235A7E8}"/>
              </a:ext>
            </a:extLst>
          </p:cNvPr>
          <p:cNvSpPr/>
          <p:nvPr/>
        </p:nvSpPr>
        <p:spPr>
          <a:xfrm>
            <a:off x="8196799" y="6178550"/>
            <a:ext cx="1708035"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en-US" sz="1600" dirty="0">
                <a:solidFill>
                  <a:srgbClr val="25AAE1"/>
                </a:solidFill>
              </a:rPr>
              <a:t>Mark</a:t>
            </a:r>
          </a:p>
          <a:p>
            <a:pPr algn="r"/>
            <a:r>
              <a:rPr lang="en-US" sz="1600" dirty="0">
                <a:solidFill>
                  <a:srgbClr val="25AAE1"/>
                </a:solidFill>
              </a:rPr>
              <a:t>Heron</a:t>
            </a:r>
            <a:endParaRPr lang="en-GB" sz="1600" dirty="0">
              <a:solidFill>
                <a:srgbClr val="25AAE1"/>
              </a:solidFill>
            </a:endParaRPr>
          </a:p>
        </p:txBody>
      </p:sp>
      <p:pic>
        <p:nvPicPr>
          <p:cNvPr id="7" name="Picture 6" descr="A logo with a yellow circle and a star&#10;&#10;AI-generated content may be incorrect.">
            <a:extLst>
              <a:ext uri="{FF2B5EF4-FFF2-40B4-BE49-F238E27FC236}">
                <a16:creationId xmlns:a16="http://schemas.microsoft.com/office/drawing/2014/main" id="{76C223F2-1BE0-0000-45A9-BBBB466EA8EE}"/>
              </a:ext>
            </a:extLst>
          </p:cNvPr>
          <p:cNvPicPr>
            <a:picLocks noChangeAspect="1"/>
          </p:cNvPicPr>
          <p:nvPr/>
        </p:nvPicPr>
        <p:blipFill>
          <a:blip r:embed="rId3"/>
          <a:srcRect t="35114" b="35166"/>
          <a:stretch>
            <a:fillRect/>
          </a:stretch>
        </p:blipFill>
        <p:spPr>
          <a:xfrm>
            <a:off x="9863533" y="6192510"/>
            <a:ext cx="1884060" cy="559945"/>
          </a:xfrm>
          <a:prstGeom prst="rect">
            <a:avLst/>
          </a:prstGeom>
        </p:spPr>
      </p:pic>
    </p:spTree>
    <p:extLst>
      <p:ext uri="{BB962C8B-B14F-4D97-AF65-F5344CB8AC3E}">
        <p14:creationId xmlns:p14="http://schemas.microsoft.com/office/powerpoint/2010/main" val="4028014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3372A-1D3F-E05B-F299-6FC34367824E}"/>
              </a:ext>
            </a:extLst>
          </p:cNvPr>
          <p:cNvSpPr>
            <a:spLocks noGrp="1"/>
          </p:cNvSpPr>
          <p:nvPr>
            <p:ph type="title"/>
          </p:nvPr>
        </p:nvSpPr>
        <p:spPr>
          <a:xfrm>
            <a:off x="301451" y="136525"/>
            <a:ext cx="11540029" cy="572135"/>
          </a:xfrm>
        </p:spPr>
        <p:txBody>
          <a:bodyPr>
            <a:normAutofit fontScale="90000"/>
          </a:bodyPr>
          <a:lstStyle/>
          <a:p>
            <a:r>
              <a:rPr lang="en-GB" dirty="0"/>
              <a:t>Goal</a:t>
            </a:r>
          </a:p>
        </p:txBody>
      </p:sp>
      <p:sp>
        <p:nvSpPr>
          <p:cNvPr id="3" name="Content Placeholder 2">
            <a:extLst>
              <a:ext uri="{FF2B5EF4-FFF2-40B4-BE49-F238E27FC236}">
                <a16:creationId xmlns:a16="http://schemas.microsoft.com/office/drawing/2014/main" id="{F7702475-56BC-C796-97CB-455F4F3A0010}"/>
              </a:ext>
            </a:extLst>
          </p:cNvPr>
          <p:cNvSpPr>
            <a:spLocks noGrp="1"/>
          </p:cNvSpPr>
          <p:nvPr>
            <p:ph idx="1"/>
          </p:nvPr>
        </p:nvSpPr>
        <p:spPr>
          <a:xfrm>
            <a:off x="301451" y="934245"/>
            <a:ext cx="4541769" cy="5215095"/>
          </a:xfrm>
        </p:spPr>
        <p:txBody>
          <a:bodyPr/>
          <a:lstStyle/>
          <a:p>
            <a:r>
              <a:rPr lang="en-GB" sz="2000" dirty="0"/>
              <a:t>Integrated user experience from beamtime submission through experiment orchestration, data processing and data access. </a:t>
            </a:r>
          </a:p>
          <a:p>
            <a:r>
              <a:rPr lang="en-GB" sz="2000" dirty="0"/>
              <a:t>All through a common UI, accessible locally or remotely, in a secure way, with consistent behaviour. </a:t>
            </a:r>
          </a:p>
          <a:p>
            <a:endParaRPr lang="en-GB" dirty="0"/>
          </a:p>
        </p:txBody>
      </p:sp>
      <p:pic>
        <p:nvPicPr>
          <p:cNvPr id="4" name="Picture 3">
            <a:extLst>
              <a:ext uri="{FF2B5EF4-FFF2-40B4-BE49-F238E27FC236}">
                <a16:creationId xmlns:a16="http://schemas.microsoft.com/office/drawing/2014/main" id="{288D2284-D6F8-E2C0-AA16-F260198953DC}"/>
              </a:ext>
            </a:extLst>
          </p:cNvPr>
          <p:cNvPicPr>
            <a:picLocks noChangeAspect="1"/>
          </p:cNvPicPr>
          <p:nvPr/>
        </p:nvPicPr>
        <p:blipFill>
          <a:blip r:embed="rId2"/>
          <a:stretch>
            <a:fillRect/>
          </a:stretch>
        </p:blipFill>
        <p:spPr>
          <a:xfrm>
            <a:off x="4929943" y="708660"/>
            <a:ext cx="6679059" cy="5215095"/>
          </a:xfrm>
          <a:prstGeom prst="rect">
            <a:avLst/>
          </a:prstGeom>
        </p:spPr>
      </p:pic>
      <p:sp>
        <p:nvSpPr>
          <p:cNvPr id="6" name="Rectangle 5">
            <a:extLst>
              <a:ext uri="{FF2B5EF4-FFF2-40B4-BE49-F238E27FC236}">
                <a16:creationId xmlns:a16="http://schemas.microsoft.com/office/drawing/2014/main" id="{8AB8796A-7B30-26BD-4DB8-FDFE2EE5F92A}"/>
              </a:ext>
            </a:extLst>
          </p:cNvPr>
          <p:cNvSpPr/>
          <p:nvPr/>
        </p:nvSpPr>
        <p:spPr>
          <a:xfrm>
            <a:off x="8196799" y="6178550"/>
            <a:ext cx="1708035"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en-US" sz="1600" dirty="0">
                <a:solidFill>
                  <a:srgbClr val="25AAE1"/>
                </a:solidFill>
              </a:rPr>
              <a:t>Mark</a:t>
            </a:r>
          </a:p>
          <a:p>
            <a:pPr algn="r"/>
            <a:r>
              <a:rPr lang="en-US" sz="1600" dirty="0">
                <a:solidFill>
                  <a:srgbClr val="25AAE1"/>
                </a:solidFill>
              </a:rPr>
              <a:t>Heron</a:t>
            </a:r>
            <a:endParaRPr lang="en-GB" sz="1600" dirty="0">
              <a:solidFill>
                <a:srgbClr val="25AAE1"/>
              </a:solidFill>
            </a:endParaRPr>
          </a:p>
        </p:txBody>
      </p:sp>
      <p:pic>
        <p:nvPicPr>
          <p:cNvPr id="7" name="Picture 6" descr="A logo with a yellow circle and a star&#10;&#10;AI-generated content may be incorrect.">
            <a:extLst>
              <a:ext uri="{FF2B5EF4-FFF2-40B4-BE49-F238E27FC236}">
                <a16:creationId xmlns:a16="http://schemas.microsoft.com/office/drawing/2014/main" id="{01CEC127-347A-A8EB-2140-83BB8B0691C0}"/>
              </a:ext>
            </a:extLst>
          </p:cNvPr>
          <p:cNvPicPr>
            <a:picLocks noChangeAspect="1"/>
          </p:cNvPicPr>
          <p:nvPr/>
        </p:nvPicPr>
        <p:blipFill>
          <a:blip r:embed="rId3"/>
          <a:srcRect t="35114" b="35166"/>
          <a:stretch>
            <a:fillRect/>
          </a:stretch>
        </p:blipFill>
        <p:spPr>
          <a:xfrm>
            <a:off x="9863533" y="6192510"/>
            <a:ext cx="1884060" cy="559945"/>
          </a:xfrm>
          <a:prstGeom prst="rect">
            <a:avLst/>
          </a:prstGeom>
        </p:spPr>
      </p:pic>
    </p:spTree>
    <p:extLst>
      <p:ext uri="{BB962C8B-B14F-4D97-AF65-F5344CB8AC3E}">
        <p14:creationId xmlns:p14="http://schemas.microsoft.com/office/powerpoint/2010/main" val="6266438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a:xfrm>
            <a:off x="426720" y="136525"/>
            <a:ext cx="11096095" cy="572135"/>
          </a:xfrm>
        </p:spPr>
        <p:txBody>
          <a:bodyPr>
            <a:normAutofit fontScale="90000"/>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a:xfrm>
            <a:off x="185631" y="591267"/>
            <a:ext cx="11845948" cy="5558074"/>
          </a:xfrm>
        </p:spPr>
        <p:txBody>
          <a:bodyPr/>
          <a:lstStyle/>
          <a:p>
            <a:pPr fontAlgn="base"/>
            <a:r>
              <a:rPr lang="en-US" sz="1600" dirty="0"/>
              <a:t>In a nutshell, what UI technologies are you</a:t>
            </a:r>
            <a:r>
              <a:rPr lang="en-US" sz="1600" strike="dblStrike" dirty="0"/>
              <a:t> using </a:t>
            </a:r>
            <a:r>
              <a:rPr lang="en-US" sz="1600" dirty="0">
                <a:solidFill>
                  <a:srgbClr val="FF0000"/>
                </a:solidFill>
              </a:rPr>
              <a:t>adopting </a:t>
            </a:r>
            <a:r>
              <a:rPr lang="en-US" sz="1600" dirty="0"/>
              <a:t>(including any frameworks), for what? and Why?</a:t>
            </a:r>
          </a:p>
          <a:p>
            <a:pPr lvl="1" fontAlgn="base">
              <a:spcBef>
                <a:spcPts val="0"/>
              </a:spcBef>
            </a:pPr>
            <a:r>
              <a:rPr lang="en-GB" sz="1800" dirty="0"/>
              <a:t>For most systems React with Material UI components and Material Table to facilitate </a:t>
            </a:r>
            <a:r>
              <a:rPr lang="en-GB" sz="1800" dirty="0" err="1"/>
              <a:t>dataTables</a:t>
            </a:r>
            <a:endParaRPr lang="en-GB" sz="1800" dirty="0"/>
          </a:p>
          <a:p>
            <a:pPr lvl="1" fontAlgn="base">
              <a:spcBef>
                <a:spcPts val="0"/>
              </a:spcBef>
            </a:pPr>
            <a:r>
              <a:rPr lang="en-GB" sz="1800" dirty="0" err="1"/>
              <a:t>PATo</a:t>
            </a:r>
            <a:r>
              <a:rPr lang="en-GB" sz="1800" dirty="0"/>
              <a:t> is currently using Chakra Ui </a:t>
            </a:r>
          </a:p>
          <a:p>
            <a:pPr lvl="1" fontAlgn="base">
              <a:spcBef>
                <a:spcPts val="0"/>
              </a:spcBef>
            </a:pPr>
            <a:r>
              <a:rPr lang="en-GB" sz="1800" dirty="0"/>
              <a:t>Controls Phoebus BOB files, which Phoebus, and our Web application Daedalus application can render.</a:t>
            </a:r>
          </a:p>
          <a:p>
            <a:pPr lvl="1" fontAlgn="base">
              <a:spcBef>
                <a:spcPts val="0"/>
              </a:spcBef>
            </a:pPr>
            <a:r>
              <a:rPr lang="en-GB" sz="1800" dirty="0"/>
              <a:t>See React as performant, robust, and market leading </a:t>
            </a:r>
          </a:p>
          <a:p>
            <a:pPr fontAlgn="base"/>
            <a:r>
              <a:rPr lang="en-US" sz="1600" dirty="0"/>
              <a:t>What challenges are you facing? (can be technical and/or organizational)</a:t>
            </a:r>
          </a:p>
          <a:p>
            <a:pPr lvl="1">
              <a:spcBef>
                <a:spcPts val="0"/>
              </a:spcBef>
            </a:pPr>
            <a:r>
              <a:rPr lang="en-GB" sz="1800" dirty="0"/>
              <a:t>There is no defined Design system @Diamond </a:t>
            </a:r>
          </a:p>
          <a:p>
            <a:pPr lvl="1">
              <a:spcBef>
                <a:spcPts val="0"/>
              </a:spcBef>
            </a:pPr>
            <a:r>
              <a:rPr lang="en-GB" sz="1800" dirty="0"/>
              <a:t>Standardisation of behaviour of different through one Web interface</a:t>
            </a:r>
          </a:p>
          <a:p>
            <a:pPr lvl="1">
              <a:spcBef>
                <a:spcPts val="0"/>
              </a:spcBef>
            </a:pPr>
            <a:r>
              <a:rPr lang="en-GB" sz="1800" dirty="0"/>
              <a:t>How we interact with </a:t>
            </a:r>
            <a:r>
              <a:rPr lang="en-GB" sz="1800" dirty="0" err="1"/>
              <a:t>GraphQL</a:t>
            </a:r>
            <a:r>
              <a:rPr lang="en-GB" sz="1800" dirty="0"/>
              <a:t> from web UIs</a:t>
            </a:r>
          </a:p>
          <a:p>
            <a:pPr lvl="1">
              <a:spcBef>
                <a:spcPts val="0"/>
              </a:spcBef>
            </a:pPr>
            <a:r>
              <a:rPr lang="en-GB" sz="1800" dirty="0"/>
              <a:t>Unsure yet of approach to plotting</a:t>
            </a:r>
          </a:p>
          <a:p>
            <a:pPr lvl="1">
              <a:spcBef>
                <a:spcPts val="0"/>
              </a:spcBef>
            </a:pPr>
            <a:r>
              <a:rPr lang="en-GB" sz="1800" dirty="0"/>
              <a:t>UI/UX design tried with Figma, though as a team we are not too confident with this at the moment </a:t>
            </a:r>
          </a:p>
          <a:p>
            <a:pPr lvl="1">
              <a:spcBef>
                <a:spcPts val="0"/>
              </a:spcBef>
            </a:pPr>
            <a:r>
              <a:rPr lang="en-GB" sz="1800" dirty="0"/>
              <a:t>Accessibility has had some thoughts, but still questions around how accessible our UIs are.</a:t>
            </a:r>
          </a:p>
          <a:p>
            <a:pPr lvl="1">
              <a:spcBef>
                <a:spcPts val="0"/>
              </a:spcBef>
            </a:pPr>
            <a:r>
              <a:rPr lang="en-GB" sz="1800" dirty="0"/>
              <a:t>Authentication and Authorisation</a:t>
            </a:r>
          </a:p>
          <a:p>
            <a:pPr lvl="1">
              <a:spcBef>
                <a:spcPts val="0"/>
              </a:spcBef>
            </a:pPr>
            <a:r>
              <a:rPr lang="en-GB" sz="1800" dirty="0"/>
              <a:t>Scale and mix of in-house development resource – mainly backend developers</a:t>
            </a:r>
          </a:p>
          <a:p>
            <a:pPr lvl="1">
              <a:spcBef>
                <a:spcPts val="0"/>
              </a:spcBef>
            </a:pPr>
            <a:r>
              <a:rPr lang="en-GB" sz="1800" dirty="0"/>
              <a:t>Number of touch points to add new information to a UI</a:t>
            </a:r>
          </a:p>
          <a:p>
            <a:pPr lvl="1">
              <a:spcBef>
                <a:spcPts val="0"/>
              </a:spcBef>
            </a:pPr>
            <a:r>
              <a:rPr lang="en-GB" sz="1800" dirty="0"/>
              <a:t>Risk to changes to licensing </a:t>
            </a:r>
          </a:p>
          <a:p>
            <a:pPr fontAlgn="base"/>
            <a:r>
              <a:rPr lang="en-US" sz="1600" dirty="0"/>
              <a:t>Do you have distinct or common approaches to UI solutions for both Accelerator Controls &amp; Beamline Controls?</a:t>
            </a:r>
            <a:endParaRPr lang="en-US" sz="1200" dirty="0"/>
          </a:p>
          <a:p>
            <a:pPr lvl="1">
              <a:spcBef>
                <a:spcPts val="0"/>
              </a:spcBef>
            </a:pPr>
            <a:r>
              <a:rPr lang="en-GB" sz="1800" dirty="0"/>
              <a:t>Both use Phoebus BOB files, but Accelerator are likely to use Phoebus to render, while beamlines will use the Daedalus web </a:t>
            </a:r>
            <a:r>
              <a:rPr lang="en-GB" sz="1800" dirty="0" err="1"/>
              <a:t>applciation</a:t>
            </a:r>
            <a:endParaRPr lang="en-GB" sz="1800" dirty="0"/>
          </a:p>
          <a:p>
            <a:pPr lvl="1">
              <a:spcBef>
                <a:spcPts val="0"/>
              </a:spcBef>
            </a:pPr>
            <a:r>
              <a:rPr lang="en-GB" sz="1800" dirty="0"/>
              <a:t>Goal is a common UI for facility users across UAS, Controls, Data Acquisition, Data Processing, Data Download, LIMS</a:t>
            </a:r>
          </a:p>
          <a:p>
            <a:pPr lvl="1"/>
            <a:endParaRPr lang="en-GB" dirty="0"/>
          </a:p>
        </p:txBody>
      </p:sp>
      <p:sp>
        <p:nvSpPr>
          <p:cNvPr id="2" name="Rectangle 1">
            <a:extLst>
              <a:ext uri="{FF2B5EF4-FFF2-40B4-BE49-F238E27FC236}">
                <a16:creationId xmlns:a16="http://schemas.microsoft.com/office/drawing/2014/main" id="{06C2EDBF-6EE5-A8CE-5CC6-52328B04F383}"/>
              </a:ext>
            </a:extLst>
          </p:cNvPr>
          <p:cNvSpPr/>
          <p:nvPr/>
        </p:nvSpPr>
        <p:spPr>
          <a:xfrm>
            <a:off x="8196799" y="6178550"/>
            <a:ext cx="1708035"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en-US" sz="1600" dirty="0">
                <a:solidFill>
                  <a:srgbClr val="25AAE1"/>
                </a:solidFill>
              </a:rPr>
              <a:t>Mark</a:t>
            </a:r>
          </a:p>
          <a:p>
            <a:pPr algn="r"/>
            <a:r>
              <a:rPr lang="en-US" sz="1600" dirty="0">
                <a:solidFill>
                  <a:srgbClr val="25AAE1"/>
                </a:solidFill>
              </a:rPr>
              <a:t>Heron</a:t>
            </a:r>
            <a:endParaRPr lang="en-GB" sz="1600" dirty="0">
              <a:solidFill>
                <a:srgbClr val="25AAE1"/>
              </a:solidFill>
            </a:endParaRPr>
          </a:p>
        </p:txBody>
      </p:sp>
      <p:pic>
        <p:nvPicPr>
          <p:cNvPr id="3" name="Picture 2" descr="A logo with a yellow circle and a star&#10;&#10;AI-generated content may be incorrect.">
            <a:extLst>
              <a:ext uri="{FF2B5EF4-FFF2-40B4-BE49-F238E27FC236}">
                <a16:creationId xmlns:a16="http://schemas.microsoft.com/office/drawing/2014/main" id="{8087FF4E-F114-B1FD-C49B-27066459FB19}"/>
              </a:ext>
            </a:extLst>
          </p:cNvPr>
          <p:cNvPicPr>
            <a:picLocks noChangeAspect="1"/>
          </p:cNvPicPr>
          <p:nvPr/>
        </p:nvPicPr>
        <p:blipFill>
          <a:blip r:embed="rId2"/>
          <a:srcRect t="35114" b="35166"/>
          <a:stretch>
            <a:fillRect/>
          </a:stretch>
        </p:blipFill>
        <p:spPr>
          <a:xfrm>
            <a:off x="9863533" y="6192510"/>
            <a:ext cx="1884060" cy="559945"/>
          </a:xfrm>
          <a:prstGeom prst="rect">
            <a:avLst/>
          </a:prstGeom>
        </p:spPr>
      </p:pic>
    </p:spTree>
    <p:extLst>
      <p:ext uri="{BB962C8B-B14F-4D97-AF65-F5344CB8AC3E}">
        <p14:creationId xmlns:p14="http://schemas.microsoft.com/office/powerpoint/2010/main" val="31554079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a:xfrm>
            <a:off x="199380" y="136525"/>
            <a:ext cx="11642100" cy="523493"/>
          </a:xfrm>
        </p:spPr>
        <p:txBody>
          <a:bodyPr>
            <a:normAutofit fontScale="90000"/>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a:xfrm>
            <a:off x="199380" y="728770"/>
            <a:ext cx="11770322" cy="5358658"/>
          </a:xfrm>
        </p:spPr>
        <p:txBody>
          <a:bodyPr/>
          <a:lstStyle/>
          <a:p>
            <a:pPr fontAlgn="base"/>
            <a:r>
              <a:rPr lang="en-US" sz="1600" dirty="0"/>
              <a:t>Do you have reusable UI components?</a:t>
            </a:r>
          </a:p>
          <a:p>
            <a:pPr lvl="1" fontAlgn="base"/>
            <a:r>
              <a:rPr lang="en-GB" sz="1800" dirty="0"/>
              <a:t>Sci React UI components</a:t>
            </a:r>
          </a:p>
          <a:p>
            <a:pPr lvl="1" fontAlgn="base"/>
            <a:r>
              <a:rPr lang="en-GB" sz="1800" dirty="0"/>
              <a:t>cs-web-lib is a reusable component library that has good support for Phoebus .bob file widgets, and a full compatibility matrix is available on the GitHub page</a:t>
            </a:r>
          </a:p>
          <a:p>
            <a:pPr lvl="1" fontAlgn="base"/>
            <a:endParaRPr lang="en-GB" sz="2000" dirty="0"/>
          </a:p>
          <a:p>
            <a:pPr fontAlgn="base"/>
            <a:r>
              <a:rPr lang="en-GB" sz="1600" dirty="0"/>
              <a:t>H</a:t>
            </a:r>
            <a:r>
              <a:rPr lang="en-US" sz="1600" dirty="0"/>
              <a:t>ow do you document them and keep this updated?</a:t>
            </a:r>
          </a:p>
          <a:p>
            <a:pPr lvl="1" fontAlgn="base"/>
            <a:r>
              <a:rPr lang="en-US" sz="1600" dirty="0"/>
              <a:t>Usual code maintenance</a:t>
            </a:r>
          </a:p>
          <a:p>
            <a:pPr fontAlgn="base"/>
            <a:r>
              <a:rPr lang="en-US" sz="1600" dirty="0"/>
              <a:t>Do you, or do you plan to, utilize any form of automated UI Generation? If so, for what?</a:t>
            </a:r>
          </a:p>
          <a:p>
            <a:pPr lvl="1" fontAlgn="base"/>
            <a:r>
              <a:rPr lang="en-GB" sz="1800" dirty="0"/>
              <a:t>Use JSON Forms for automatic UI generation. For example we are using this for sample creation views. </a:t>
            </a:r>
          </a:p>
          <a:p>
            <a:pPr lvl="1" fontAlgn="base"/>
            <a:r>
              <a:rPr lang="en-GB" sz="1800" dirty="0"/>
              <a:t>Beamline Controls use </a:t>
            </a:r>
            <a:r>
              <a:rPr lang="en-GB" sz="1800" dirty="0" err="1"/>
              <a:t>FastCS</a:t>
            </a:r>
            <a:r>
              <a:rPr lang="en-GB" sz="1800" dirty="0"/>
              <a:t> ( In house builder) to generate .bob files</a:t>
            </a:r>
          </a:p>
          <a:p>
            <a:pPr lvl="1" fontAlgn="base"/>
            <a:r>
              <a:rPr lang="en-GB" sz="1800" dirty="0"/>
              <a:t>Automated conversion from .</a:t>
            </a:r>
            <a:r>
              <a:rPr lang="en-GB" sz="1800" dirty="0" err="1"/>
              <a:t>opi</a:t>
            </a:r>
            <a:r>
              <a:rPr lang="en-GB" sz="1800" dirty="0"/>
              <a:t> to .bob is usually possible</a:t>
            </a:r>
            <a:endParaRPr lang="en-US" sz="1800" dirty="0"/>
          </a:p>
          <a:p>
            <a:pPr lvl="1" fontAlgn="base"/>
            <a:endParaRPr lang="en-US" dirty="0"/>
          </a:p>
          <a:p>
            <a:pPr lvl="1" fontAlgn="base"/>
            <a:endParaRPr lang="en-US" dirty="0"/>
          </a:p>
          <a:p>
            <a:pPr lvl="1" fontAlgn="base"/>
            <a:endParaRPr lang="en-US" dirty="0"/>
          </a:p>
          <a:p>
            <a:pPr marL="457200" lvl="1" indent="0" fontAlgn="base">
              <a:buNone/>
            </a:pPr>
            <a:endParaRPr lang="en-US" dirty="0"/>
          </a:p>
        </p:txBody>
      </p:sp>
      <p:sp>
        <p:nvSpPr>
          <p:cNvPr id="7" name="Rectangle 6">
            <a:extLst>
              <a:ext uri="{FF2B5EF4-FFF2-40B4-BE49-F238E27FC236}">
                <a16:creationId xmlns:a16="http://schemas.microsoft.com/office/drawing/2014/main" id="{8E6ED119-D707-94AC-611F-AFD56475FBB1}"/>
              </a:ext>
            </a:extLst>
          </p:cNvPr>
          <p:cNvSpPr/>
          <p:nvPr/>
        </p:nvSpPr>
        <p:spPr>
          <a:xfrm>
            <a:off x="8196799" y="6178550"/>
            <a:ext cx="1708035"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en-US" sz="1600" dirty="0">
                <a:solidFill>
                  <a:srgbClr val="25AAE1"/>
                </a:solidFill>
              </a:rPr>
              <a:t>Mark</a:t>
            </a:r>
          </a:p>
          <a:p>
            <a:pPr algn="r"/>
            <a:r>
              <a:rPr lang="en-US" sz="1600" dirty="0">
                <a:solidFill>
                  <a:srgbClr val="25AAE1"/>
                </a:solidFill>
              </a:rPr>
              <a:t>Heron</a:t>
            </a:r>
            <a:endParaRPr lang="en-GB" sz="1600" dirty="0">
              <a:solidFill>
                <a:srgbClr val="25AAE1"/>
              </a:solidFill>
            </a:endParaRPr>
          </a:p>
        </p:txBody>
      </p:sp>
      <p:pic>
        <p:nvPicPr>
          <p:cNvPr id="8" name="Picture 7" descr="A logo with a yellow circle and a star&#10;&#10;AI-generated content may be incorrect.">
            <a:extLst>
              <a:ext uri="{FF2B5EF4-FFF2-40B4-BE49-F238E27FC236}">
                <a16:creationId xmlns:a16="http://schemas.microsoft.com/office/drawing/2014/main" id="{FC83C3FD-EBDD-F007-2782-605D227E6F2D}"/>
              </a:ext>
            </a:extLst>
          </p:cNvPr>
          <p:cNvPicPr>
            <a:picLocks noChangeAspect="1"/>
          </p:cNvPicPr>
          <p:nvPr/>
        </p:nvPicPr>
        <p:blipFill>
          <a:blip r:embed="rId2"/>
          <a:srcRect t="35114" b="35166"/>
          <a:stretch>
            <a:fillRect/>
          </a:stretch>
        </p:blipFill>
        <p:spPr>
          <a:xfrm>
            <a:off x="9863533" y="6192510"/>
            <a:ext cx="1884060" cy="559945"/>
          </a:xfrm>
          <a:prstGeom prst="rect">
            <a:avLst/>
          </a:prstGeom>
        </p:spPr>
      </p:pic>
    </p:spTree>
    <p:extLst>
      <p:ext uri="{BB962C8B-B14F-4D97-AF65-F5344CB8AC3E}">
        <p14:creationId xmlns:p14="http://schemas.microsoft.com/office/powerpoint/2010/main" val="278971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BF52D-59D5-4BD0-D5CD-C34A7750693B}"/>
              </a:ext>
            </a:extLst>
          </p:cNvPr>
          <p:cNvSpPr>
            <a:spLocks noGrp="1"/>
          </p:cNvSpPr>
          <p:nvPr>
            <p:ph type="ctrTitle"/>
          </p:nvPr>
        </p:nvSpPr>
        <p:spPr/>
        <p:txBody>
          <a:bodyPr/>
          <a:lstStyle/>
          <a:p>
            <a:r>
              <a:rPr lang="en-US" dirty="0"/>
              <a:t>ALBA</a:t>
            </a:r>
            <a:endParaRPr lang="en-GB" dirty="0"/>
          </a:p>
        </p:txBody>
      </p:sp>
      <p:sp>
        <p:nvSpPr>
          <p:cNvPr id="3" name="Subtitle 2">
            <a:extLst>
              <a:ext uri="{FF2B5EF4-FFF2-40B4-BE49-F238E27FC236}">
                <a16:creationId xmlns:a16="http://schemas.microsoft.com/office/drawing/2014/main" id="{C65FE4B4-FB2D-2F5E-81A2-CA1D38B334FD}"/>
              </a:ext>
            </a:extLst>
          </p:cNvPr>
          <p:cNvSpPr>
            <a:spLocks noGrp="1"/>
          </p:cNvSpPr>
          <p:nvPr>
            <p:ph type="subTitle" idx="1"/>
          </p:nvPr>
        </p:nvSpPr>
        <p:spPr/>
        <p:txBody>
          <a:bodyPr>
            <a:normAutofit fontScale="25000" lnSpcReduction="20000"/>
          </a:bodyPr>
          <a:lstStyle/>
          <a:p>
            <a:endParaRPr lang="en-GB" dirty="0"/>
          </a:p>
          <a:p>
            <a:endParaRPr lang="en-GB" dirty="0"/>
          </a:p>
          <a:p>
            <a:r>
              <a:rPr lang="en-GB" dirty="0"/>
              <a:t> </a:t>
            </a:r>
            <a:r>
              <a:rPr lang="en-GB" sz="12800" cap="small" dirty="0" err="1"/>
              <a:t>F.Becheri</a:t>
            </a:r>
            <a:r>
              <a:rPr lang="en-GB" sz="12800" cap="small" dirty="0"/>
              <a:t> &amp; </a:t>
            </a:r>
            <a:r>
              <a:rPr lang="en-GB" sz="12800" cap="small" dirty="0" err="1"/>
              <a:t>E.Morales</a:t>
            </a:r>
            <a:endParaRPr lang="en-GB" sz="12800" cap="small" dirty="0"/>
          </a:p>
        </p:txBody>
      </p:sp>
      <p:grpSp>
        <p:nvGrpSpPr>
          <p:cNvPr id="4" name="Group 3">
            <a:extLst>
              <a:ext uri="{FF2B5EF4-FFF2-40B4-BE49-F238E27FC236}">
                <a16:creationId xmlns:a16="http://schemas.microsoft.com/office/drawing/2014/main" id="{38CEDC1C-C86C-94D4-45F5-C1CC525D9E5E}"/>
              </a:ext>
            </a:extLst>
          </p:cNvPr>
          <p:cNvGrpSpPr/>
          <p:nvPr/>
        </p:nvGrpSpPr>
        <p:grpSpPr>
          <a:xfrm>
            <a:off x="10858014" y="6199346"/>
            <a:ext cx="879499" cy="537055"/>
            <a:chOff x="9967658" y="3704027"/>
            <a:chExt cx="879499" cy="537055"/>
          </a:xfrm>
        </p:grpSpPr>
        <p:sp>
          <p:nvSpPr>
            <p:cNvPr id="5" name="Rectangle 4">
              <a:extLst>
                <a:ext uri="{FF2B5EF4-FFF2-40B4-BE49-F238E27FC236}">
                  <a16:creationId xmlns:a16="http://schemas.microsoft.com/office/drawing/2014/main" id="{2289CACA-431B-9161-C2BC-B9EDED0A4FCD}"/>
                </a:ext>
              </a:extLst>
            </p:cNvPr>
            <p:cNvSpPr/>
            <p:nvPr/>
          </p:nvSpPr>
          <p:spPr>
            <a:xfrm>
              <a:off x="9967658" y="3704027"/>
              <a:ext cx="879499" cy="537055"/>
            </a:xfrm>
            <a:prstGeom prst="rect">
              <a:avLst/>
            </a:prstGeom>
            <a:solidFill>
              <a:srgbClr val="25AA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6" name="Picture 5">
              <a:extLst>
                <a:ext uri="{FF2B5EF4-FFF2-40B4-BE49-F238E27FC236}">
                  <a16:creationId xmlns:a16="http://schemas.microsoft.com/office/drawing/2014/main" id="{96E7FD5D-1F8B-2B44-15BB-A0105B9450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5169" y="3711008"/>
              <a:ext cx="804476" cy="523237"/>
            </a:xfrm>
            <a:prstGeom prst="rect">
              <a:avLst/>
            </a:prstGeom>
          </p:spPr>
        </p:pic>
      </p:grpSp>
    </p:spTree>
    <p:extLst>
      <p:ext uri="{BB962C8B-B14F-4D97-AF65-F5344CB8AC3E}">
        <p14:creationId xmlns:p14="http://schemas.microsoft.com/office/powerpoint/2010/main" val="34303999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7FE7E-F9C2-6D5E-ED54-8129B5C59BB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B354BB2-F81A-7D31-9964-282BFB0F1714}"/>
              </a:ext>
            </a:extLst>
          </p:cNvPr>
          <p:cNvSpPr>
            <a:spLocks noGrp="1"/>
          </p:cNvSpPr>
          <p:nvPr>
            <p:ph idx="1"/>
          </p:nvPr>
        </p:nvSpPr>
        <p:spPr/>
        <p:txBody>
          <a:bodyPr/>
          <a:lstStyle/>
          <a:p>
            <a:endParaRPr lang="en-GB" dirty="0"/>
          </a:p>
        </p:txBody>
      </p:sp>
      <p:pic>
        <p:nvPicPr>
          <p:cNvPr id="5" name="Picture 4">
            <a:extLst>
              <a:ext uri="{FF2B5EF4-FFF2-40B4-BE49-F238E27FC236}">
                <a16:creationId xmlns:a16="http://schemas.microsoft.com/office/drawing/2014/main" id="{982C3E03-B7C6-74E6-35D8-56CB149C058A}"/>
              </a:ext>
            </a:extLst>
          </p:cNvPr>
          <p:cNvPicPr>
            <a:picLocks noChangeAspect="1"/>
          </p:cNvPicPr>
          <p:nvPr/>
        </p:nvPicPr>
        <p:blipFill>
          <a:blip r:embed="rId2"/>
          <a:stretch>
            <a:fillRect/>
          </a:stretch>
        </p:blipFill>
        <p:spPr>
          <a:xfrm>
            <a:off x="1559241" y="266218"/>
            <a:ext cx="8649630" cy="5771870"/>
          </a:xfrm>
          <a:prstGeom prst="rect">
            <a:avLst/>
          </a:prstGeom>
        </p:spPr>
      </p:pic>
      <p:sp>
        <p:nvSpPr>
          <p:cNvPr id="4" name="Rectangle 3">
            <a:extLst>
              <a:ext uri="{FF2B5EF4-FFF2-40B4-BE49-F238E27FC236}">
                <a16:creationId xmlns:a16="http://schemas.microsoft.com/office/drawing/2014/main" id="{05486322-4DB8-F358-3856-2F1584159F5D}"/>
              </a:ext>
            </a:extLst>
          </p:cNvPr>
          <p:cNvSpPr/>
          <p:nvPr/>
        </p:nvSpPr>
        <p:spPr>
          <a:xfrm>
            <a:off x="8196799" y="6178550"/>
            <a:ext cx="1708035"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en-US" sz="1600" dirty="0">
                <a:solidFill>
                  <a:srgbClr val="25AAE1"/>
                </a:solidFill>
              </a:rPr>
              <a:t>Mark</a:t>
            </a:r>
          </a:p>
          <a:p>
            <a:pPr algn="r"/>
            <a:r>
              <a:rPr lang="en-US" sz="1600" dirty="0">
                <a:solidFill>
                  <a:srgbClr val="25AAE1"/>
                </a:solidFill>
              </a:rPr>
              <a:t>Heron</a:t>
            </a:r>
            <a:endParaRPr lang="en-GB" sz="1600" dirty="0">
              <a:solidFill>
                <a:srgbClr val="25AAE1"/>
              </a:solidFill>
            </a:endParaRPr>
          </a:p>
        </p:txBody>
      </p:sp>
      <p:pic>
        <p:nvPicPr>
          <p:cNvPr id="7" name="Picture 6" descr="A logo with a yellow circle and a star&#10;&#10;AI-generated content may be incorrect.">
            <a:extLst>
              <a:ext uri="{FF2B5EF4-FFF2-40B4-BE49-F238E27FC236}">
                <a16:creationId xmlns:a16="http://schemas.microsoft.com/office/drawing/2014/main" id="{67DC2784-1342-FAC2-6DCF-8EC0511A54FB}"/>
              </a:ext>
            </a:extLst>
          </p:cNvPr>
          <p:cNvPicPr>
            <a:picLocks noChangeAspect="1"/>
          </p:cNvPicPr>
          <p:nvPr/>
        </p:nvPicPr>
        <p:blipFill>
          <a:blip r:embed="rId3"/>
          <a:srcRect t="35114" b="35166"/>
          <a:stretch>
            <a:fillRect/>
          </a:stretch>
        </p:blipFill>
        <p:spPr>
          <a:xfrm>
            <a:off x="9863533" y="6192510"/>
            <a:ext cx="1884060" cy="559945"/>
          </a:xfrm>
          <a:prstGeom prst="rect">
            <a:avLst/>
          </a:prstGeom>
        </p:spPr>
      </p:pic>
    </p:spTree>
    <p:extLst>
      <p:ext uri="{BB962C8B-B14F-4D97-AF65-F5344CB8AC3E}">
        <p14:creationId xmlns:p14="http://schemas.microsoft.com/office/powerpoint/2010/main" val="9097889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DE211-F8D5-EADC-91C2-EF8892C50B14}"/>
              </a:ext>
            </a:extLst>
          </p:cNvPr>
          <p:cNvSpPr>
            <a:spLocks noGrp="1"/>
          </p:cNvSpPr>
          <p:nvPr>
            <p:ph type="title"/>
          </p:nvPr>
        </p:nvSpPr>
        <p:spPr>
          <a:xfrm>
            <a:off x="426720" y="136526"/>
            <a:ext cx="11414760" cy="710968"/>
          </a:xfrm>
        </p:spPr>
        <p:txBody>
          <a:bodyPr>
            <a:normAutofit fontScale="90000"/>
          </a:bodyPr>
          <a:lstStyle/>
          <a:p>
            <a:endParaRPr lang="en-GB" dirty="0"/>
          </a:p>
        </p:txBody>
      </p:sp>
      <p:sp>
        <p:nvSpPr>
          <p:cNvPr id="3" name="Content Placeholder 2">
            <a:extLst>
              <a:ext uri="{FF2B5EF4-FFF2-40B4-BE49-F238E27FC236}">
                <a16:creationId xmlns:a16="http://schemas.microsoft.com/office/drawing/2014/main" id="{BD34F045-C988-7475-677D-63D630DC0258}"/>
              </a:ext>
            </a:extLst>
          </p:cNvPr>
          <p:cNvSpPr>
            <a:spLocks noGrp="1"/>
          </p:cNvSpPr>
          <p:nvPr>
            <p:ph idx="1"/>
          </p:nvPr>
        </p:nvSpPr>
        <p:spPr>
          <a:xfrm>
            <a:off x="426720" y="1025912"/>
            <a:ext cx="11414760" cy="5123428"/>
          </a:xfrm>
        </p:spPr>
        <p:txBody>
          <a:bodyPr/>
          <a:lstStyle/>
          <a:p>
            <a:r>
              <a:rPr lang="en-GB" dirty="0"/>
              <a:t>Sci React UI </a:t>
            </a:r>
          </a:p>
          <a:p>
            <a:pPr lvl="1"/>
            <a:r>
              <a:rPr lang="en-GB" dirty="0"/>
              <a:t>https://github.com/DiamondLightSource/sci-react-ui</a:t>
            </a:r>
          </a:p>
          <a:p>
            <a:r>
              <a:rPr lang="en-GB" dirty="0"/>
              <a:t>Library for CS web UI prototype cs-web-lib</a:t>
            </a:r>
          </a:p>
          <a:p>
            <a:pPr lvl="1"/>
            <a:r>
              <a:rPr lang="en-GB" dirty="0"/>
              <a:t>https://github.com/DiamondLightSource/cs-web-lib</a:t>
            </a:r>
          </a:p>
          <a:p>
            <a:endParaRPr lang="en-GB" dirty="0"/>
          </a:p>
        </p:txBody>
      </p:sp>
      <p:sp>
        <p:nvSpPr>
          <p:cNvPr id="7" name="Rectangle 6">
            <a:extLst>
              <a:ext uri="{FF2B5EF4-FFF2-40B4-BE49-F238E27FC236}">
                <a16:creationId xmlns:a16="http://schemas.microsoft.com/office/drawing/2014/main" id="{A1095094-9295-CEB7-0B5A-138C33E83FF6}"/>
              </a:ext>
            </a:extLst>
          </p:cNvPr>
          <p:cNvSpPr/>
          <p:nvPr/>
        </p:nvSpPr>
        <p:spPr>
          <a:xfrm>
            <a:off x="8196799" y="6178550"/>
            <a:ext cx="1708035"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en-US" sz="1600" dirty="0">
                <a:solidFill>
                  <a:srgbClr val="25AAE1"/>
                </a:solidFill>
              </a:rPr>
              <a:t>Mark</a:t>
            </a:r>
          </a:p>
          <a:p>
            <a:pPr algn="r"/>
            <a:r>
              <a:rPr lang="en-US" sz="1600" dirty="0">
                <a:solidFill>
                  <a:srgbClr val="25AAE1"/>
                </a:solidFill>
              </a:rPr>
              <a:t>Heron</a:t>
            </a:r>
            <a:endParaRPr lang="en-GB" sz="1600" dirty="0">
              <a:solidFill>
                <a:srgbClr val="25AAE1"/>
              </a:solidFill>
            </a:endParaRPr>
          </a:p>
        </p:txBody>
      </p:sp>
      <p:pic>
        <p:nvPicPr>
          <p:cNvPr id="8" name="Picture 7" descr="A logo with a yellow circle and a star&#10;&#10;AI-generated content may be incorrect.">
            <a:extLst>
              <a:ext uri="{FF2B5EF4-FFF2-40B4-BE49-F238E27FC236}">
                <a16:creationId xmlns:a16="http://schemas.microsoft.com/office/drawing/2014/main" id="{B1A123E3-4F30-4E21-80B1-CEAD126DFB2A}"/>
              </a:ext>
            </a:extLst>
          </p:cNvPr>
          <p:cNvPicPr>
            <a:picLocks noChangeAspect="1"/>
          </p:cNvPicPr>
          <p:nvPr/>
        </p:nvPicPr>
        <p:blipFill>
          <a:blip r:embed="rId2"/>
          <a:srcRect t="35114" b="35166"/>
          <a:stretch>
            <a:fillRect/>
          </a:stretch>
        </p:blipFill>
        <p:spPr>
          <a:xfrm>
            <a:off x="9863533" y="6192510"/>
            <a:ext cx="1884060" cy="559945"/>
          </a:xfrm>
          <a:prstGeom prst="rect">
            <a:avLst/>
          </a:prstGeom>
        </p:spPr>
      </p:pic>
    </p:spTree>
    <p:extLst>
      <p:ext uri="{BB962C8B-B14F-4D97-AF65-F5344CB8AC3E}">
        <p14:creationId xmlns:p14="http://schemas.microsoft.com/office/powerpoint/2010/main" val="16752676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DDE71F-9AEB-BB82-35E3-D4B9CC82CB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462F03-FDBE-3D3D-1E85-C84D02A23259}"/>
              </a:ext>
            </a:extLst>
          </p:cNvPr>
          <p:cNvSpPr>
            <a:spLocks noGrp="1"/>
          </p:cNvSpPr>
          <p:nvPr>
            <p:ph type="ctrTitle"/>
          </p:nvPr>
        </p:nvSpPr>
        <p:spPr/>
        <p:txBody>
          <a:bodyPr/>
          <a:lstStyle/>
          <a:p>
            <a:r>
              <a:rPr lang="en-US" dirty="0"/>
              <a:t>Elettra </a:t>
            </a:r>
            <a:endParaRPr lang="en-GB" dirty="0"/>
          </a:p>
        </p:txBody>
      </p:sp>
      <p:sp>
        <p:nvSpPr>
          <p:cNvPr id="3" name="Subtitle 2">
            <a:extLst>
              <a:ext uri="{FF2B5EF4-FFF2-40B4-BE49-F238E27FC236}">
                <a16:creationId xmlns:a16="http://schemas.microsoft.com/office/drawing/2014/main" id="{D142E5EC-DB68-D3AD-1BC0-D38B3608E353}"/>
              </a:ext>
            </a:extLst>
          </p:cNvPr>
          <p:cNvSpPr>
            <a:spLocks noGrp="1"/>
          </p:cNvSpPr>
          <p:nvPr>
            <p:ph type="subTitle" idx="1"/>
          </p:nvPr>
        </p:nvSpPr>
        <p:spPr/>
        <p:txBody>
          <a:bodyPr/>
          <a:lstStyle/>
          <a:p>
            <a:r>
              <a:rPr lang="en-GB" cap="small" dirty="0"/>
              <a:t>Lucio Zambon </a:t>
            </a:r>
          </a:p>
        </p:txBody>
      </p:sp>
      <p:pic>
        <p:nvPicPr>
          <p:cNvPr id="4" name="Google Shape;184;p1">
            <a:extLst>
              <a:ext uri="{FF2B5EF4-FFF2-40B4-BE49-F238E27FC236}">
                <a16:creationId xmlns:a16="http://schemas.microsoft.com/office/drawing/2014/main" id="{2086C2F5-9FDD-9CBB-AC16-9B53FF0A07CC}"/>
              </a:ext>
            </a:extLst>
          </p:cNvPr>
          <p:cNvPicPr preferRelativeResize="0"/>
          <p:nvPr/>
        </p:nvPicPr>
        <p:blipFill rotWithShape="1">
          <a:blip r:embed="rId2">
            <a:alphaModFix/>
          </a:blip>
          <a:srcRect/>
          <a:stretch/>
        </p:blipFill>
        <p:spPr>
          <a:xfrm>
            <a:off x="10765080" y="6182640"/>
            <a:ext cx="855360" cy="574560"/>
          </a:xfrm>
          <a:prstGeom prst="rect">
            <a:avLst/>
          </a:prstGeom>
          <a:noFill/>
          <a:ln>
            <a:noFill/>
          </a:ln>
        </p:spPr>
      </p:pic>
    </p:spTree>
    <p:extLst>
      <p:ext uri="{BB962C8B-B14F-4D97-AF65-F5344CB8AC3E}">
        <p14:creationId xmlns:p14="http://schemas.microsoft.com/office/powerpoint/2010/main" val="7060123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1"/>
          <p:cNvSpPr txBox="1">
            <a:spLocks noGrp="1"/>
          </p:cNvSpPr>
          <p:nvPr>
            <p:ph type="title"/>
          </p:nvPr>
        </p:nvSpPr>
        <p:spPr>
          <a:xfrm>
            <a:off x="426600" y="136440"/>
            <a:ext cx="11414160" cy="1324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400"/>
              <a:buFont typeface="Corbel"/>
              <a:buNone/>
            </a:pPr>
            <a:r>
              <a:rPr lang="en-US" sz="4400" b="0" u="none" strike="noStrike" cap="small">
                <a:solidFill>
                  <a:srgbClr val="FFFFFF"/>
                </a:solidFill>
                <a:latin typeface="Corbel"/>
                <a:ea typeface="Corbel"/>
                <a:cs typeface="Corbel"/>
                <a:sym typeface="Corbel"/>
              </a:rPr>
              <a:t>UI Technologies – Approaches &amp; Challenges</a:t>
            </a:r>
            <a:endParaRPr sz="4400" b="0" u="none" strike="noStrike">
              <a:solidFill>
                <a:srgbClr val="FFFFFF"/>
              </a:solidFill>
              <a:latin typeface="Arial"/>
              <a:ea typeface="Arial"/>
              <a:cs typeface="Arial"/>
              <a:sym typeface="Arial"/>
            </a:endParaRPr>
          </a:p>
        </p:txBody>
      </p:sp>
      <p:sp>
        <p:nvSpPr>
          <p:cNvPr id="182" name="Google Shape;182;p1"/>
          <p:cNvSpPr txBox="1">
            <a:spLocks noGrp="1"/>
          </p:cNvSpPr>
          <p:nvPr>
            <p:ph type="body" idx="1"/>
          </p:nvPr>
        </p:nvSpPr>
        <p:spPr>
          <a:xfrm>
            <a:off x="426600" y="1371600"/>
            <a:ext cx="11414160" cy="46245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EDEDED"/>
              </a:buClr>
              <a:buSzPts val="2800"/>
              <a:buFont typeface="Arial"/>
              <a:buChar char="•"/>
            </a:pPr>
            <a:r>
              <a:rPr lang="en-US" sz="2800" b="0" i="0" u="none" strike="noStrike" cap="none" dirty="0">
                <a:solidFill>
                  <a:srgbClr val="FFFFFF"/>
                </a:solidFill>
                <a:latin typeface="Corbel"/>
                <a:ea typeface="Corbel"/>
                <a:cs typeface="Corbel"/>
                <a:sym typeface="Corbel"/>
              </a:rPr>
              <a:t>UI technologies: </a:t>
            </a:r>
            <a:r>
              <a:rPr lang="en-US" sz="2400" b="0" i="0" u="none" strike="noStrike" cap="none" dirty="0">
                <a:solidFill>
                  <a:srgbClr val="FFFFFF"/>
                </a:solidFill>
                <a:latin typeface="Corbel"/>
                <a:ea typeface="Corbel"/>
                <a:cs typeface="Corbel"/>
                <a:sym typeface="Corbel"/>
              </a:rPr>
              <a:t>QT, with Taurus (python) and Cumbia (C++), JavaScript, SVG, </a:t>
            </a:r>
            <a:r>
              <a:rPr lang="en-US" sz="2400" b="0" i="0" u="none" strike="noStrike" cap="none" dirty="0" err="1">
                <a:solidFill>
                  <a:srgbClr val="FFFFFF"/>
                </a:solidFill>
                <a:latin typeface="Corbel"/>
                <a:ea typeface="Corbel"/>
                <a:cs typeface="Corbel"/>
                <a:sym typeface="Corbel"/>
              </a:rPr>
              <a:t>ThreeJS</a:t>
            </a:r>
            <a:r>
              <a:rPr lang="en-US" sz="2400" b="0" i="0" u="none" strike="noStrike" cap="none" dirty="0">
                <a:solidFill>
                  <a:srgbClr val="FFFFFF"/>
                </a:solidFill>
                <a:latin typeface="Corbel"/>
                <a:ea typeface="Corbel"/>
                <a:cs typeface="Corbel"/>
                <a:sym typeface="Corbel"/>
              </a:rPr>
              <a:t>, </a:t>
            </a:r>
            <a:r>
              <a:rPr lang="en-US" sz="2400" b="0" i="0" u="none" strike="noStrike" cap="none" dirty="0" err="1">
                <a:solidFill>
                  <a:srgbClr val="FFFFFF"/>
                </a:solidFill>
                <a:latin typeface="Corbel"/>
                <a:ea typeface="Corbel"/>
                <a:cs typeface="Corbel"/>
                <a:sym typeface="Corbel"/>
              </a:rPr>
              <a:t>Websockets</a:t>
            </a:r>
            <a:r>
              <a:rPr lang="en-US" sz="2400" b="0" i="0" u="none" strike="noStrike" cap="none" dirty="0">
                <a:solidFill>
                  <a:srgbClr val="FFFFFF"/>
                </a:solidFill>
                <a:latin typeface="Corbel"/>
                <a:ea typeface="Corbel"/>
                <a:cs typeface="Corbel"/>
                <a:sym typeface="Corbel"/>
              </a:rPr>
              <a:t>, Node.js, </a:t>
            </a:r>
            <a:r>
              <a:rPr lang="en-US" sz="2400" b="0" i="0" u="none" strike="noStrike" cap="none" dirty="0" err="1">
                <a:solidFill>
                  <a:srgbClr val="FFFFFF"/>
                </a:solidFill>
                <a:latin typeface="Corbel"/>
                <a:ea typeface="Corbel"/>
                <a:cs typeface="Corbel"/>
                <a:sym typeface="Corbel"/>
              </a:rPr>
              <a:t>NiceGUI</a:t>
            </a:r>
            <a:r>
              <a:rPr lang="en-US" sz="2400" b="0" i="0" u="none" strike="noStrike" cap="none" dirty="0">
                <a:solidFill>
                  <a:srgbClr val="FFFFFF"/>
                </a:solidFill>
                <a:latin typeface="Corbel"/>
                <a:ea typeface="Corbel"/>
                <a:cs typeface="Corbel"/>
                <a:sym typeface="Corbel"/>
              </a:rPr>
              <a:t>, Flask, </a:t>
            </a:r>
            <a:r>
              <a:rPr lang="en-US" sz="2400" b="0" i="0" u="none" strike="noStrike" cap="none" dirty="0" err="1">
                <a:solidFill>
                  <a:srgbClr val="FFFFFF"/>
                </a:solidFill>
                <a:latin typeface="Corbel"/>
                <a:ea typeface="Corbel"/>
                <a:cs typeface="Corbel"/>
                <a:sym typeface="Corbel"/>
              </a:rPr>
              <a:t>FastAPI</a:t>
            </a:r>
            <a:r>
              <a:rPr lang="en-US" sz="2400" b="0" i="0" u="none" strike="noStrike" cap="none" dirty="0">
                <a:solidFill>
                  <a:srgbClr val="FFFFFF"/>
                </a:solidFill>
                <a:latin typeface="Corbel"/>
                <a:ea typeface="Corbel"/>
                <a:cs typeface="Corbel"/>
                <a:sym typeface="Corbel"/>
              </a:rPr>
              <a:t>, Bottle, </a:t>
            </a:r>
            <a:r>
              <a:rPr lang="en-US" sz="2400" b="0" i="0" u="none" strike="noStrike" cap="none" dirty="0" err="1">
                <a:solidFill>
                  <a:srgbClr val="FFFFFF"/>
                </a:solidFill>
                <a:latin typeface="Corbel"/>
                <a:ea typeface="Corbel"/>
                <a:cs typeface="Corbel"/>
                <a:sym typeface="Corbel"/>
              </a:rPr>
              <a:t>Streamlit</a:t>
            </a:r>
            <a:r>
              <a:rPr lang="en-US" sz="2400" b="0" i="0" u="none" strike="noStrike" cap="none" dirty="0">
                <a:solidFill>
                  <a:srgbClr val="FFFFFF"/>
                </a:solidFill>
                <a:latin typeface="Corbel"/>
                <a:ea typeface="Corbel"/>
                <a:cs typeface="Corbel"/>
                <a:sym typeface="Corbel"/>
              </a:rPr>
              <a:t>, </a:t>
            </a:r>
            <a:r>
              <a:rPr lang="en-US" sz="2400" b="0" i="0" u="none" strike="noStrike" cap="none" dirty="0" err="1">
                <a:solidFill>
                  <a:srgbClr val="FFFFFF"/>
                </a:solidFill>
                <a:latin typeface="Corbel"/>
                <a:ea typeface="Corbel"/>
                <a:cs typeface="Corbel"/>
                <a:sym typeface="Corbel"/>
              </a:rPr>
              <a:t>Plotly</a:t>
            </a:r>
            <a:r>
              <a:rPr lang="en-US" sz="2400" b="0" i="0" u="none" strike="noStrike" cap="none" dirty="0">
                <a:solidFill>
                  <a:srgbClr val="FFFFFF"/>
                </a:solidFill>
                <a:latin typeface="Corbel"/>
                <a:ea typeface="Corbel"/>
                <a:cs typeface="Corbel"/>
                <a:sym typeface="Corbel"/>
              </a:rPr>
              <a:t> Dash. We have different points of view about easiness of development, maintenance and quality of final results in terms of efficiency, responsiveness etc. We tested a configuration in Firefox that allows native applications to be launched directly from a web page.</a:t>
            </a:r>
            <a:endParaRPr sz="2400" b="0" i="0" u="none" strike="noStrike" cap="none" dirty="0">
              <a:solidFill>
                <a:srgbClr val="FFFFFF"/>
              </a:solidFill>
              <a:latin typeface="Arial"/>
              <a:ea typeface="Arial"/>
              <a:cs typeface="Arial"/>
              <a:sym typeface="Arial"/>
            </a:endParaRPr>
          </a:p>
          <a:p>
            <a:pPr marL="228600" marR="0" lvl="0" indent="-228600" algn="l" rtl="0">
              <a:lnSpc>
                <a:spcPct val="90000"/>
              </a:lnSpc>
              <a:spcBef>
                <a:spcPts val="1001"/>
              </a:spcBef>
              <a:spcAft>
                <a:spcPts val="0"/>
              </a:spcAft>
              <a:buClr>
                <a:srgbClr val="EDEDED"/>
              </a:buClr>
              <a:buSzPts val="2800"/>
              <a:buFont typeface="Arial"/>
              <a:buChar char="•"/>
            </a:pPr>
            <a:r>
              <a:rPr lang="en-US" sz="2800" b="0" i="0" u="none" strike="noStrike" cap="none" dirty="0">
                <a:solidFill>
                  <a:srgbClr val="FFFFFF"/>
                </a:solidFill>
                <a:latin typeface="Corbel"/>
                <a:ea typeface="Corbel"/>
                <a:cs typeface="Corbel"/>
                <a:sym typeface="Corbel"/>
              </a:rPr>
              <a:t>Our challenges are: </a:t>
            </a:r>
            <a:r>
              <a:rPr lang="en-US" sz="2400" b="0" i="0" u="none" strike="noStrike" cap="none" dirty="0">
                <a:solidFill>
                  <a:srgbClr val="FFFFFF"/>
                </a:solidFill>
                <a:latin typeface="Corbel"/>
                <a:ea typeface="Corbel"/>
                <a:cs typeface="Corbel"/>
                <a:sym typeface="Corbel"/>
              </a:rPr>
              <a:t>some old OS versions, hard to find a general purpose web framework, use of AI as a development techniques, for example development of microservices customized for specific applications.</a:t>
            </a:r>
            <a:endParaRPr sz="2400" b="0" i="0" u="none" strike="noStrike" cap="none" dirty="0">
              <a:solidFill>
                <a:srgbClr val="FFFFFF"/>
              </a:solidFill>
              <a:latin typeface="Arial"/>
              <a:ea typeface="Arial"/>
              <a:cs typeface="Arial"/>
              <a:sym typeface="Arial"/>
            </a:endParaRPr>
          </a:p>
          <a:p>
            <a:pPr marL="228600" marR="0" lvl="0" indent="-228600" algn="l" rtl="0">
              <a:lnSpc>
                <a:spcPct val="90000"/>
              </a:lnSpc>
              <a:spcBef>
                <a:spcPts val="1001"/>
              </a:spcBef>
              <a:spcAft>
                <a:spcPts val="0"/>
              </a:spcAft>
              <a:buClr>
                <a:srgbClr val="EDEDED"/>
              </a:buClr>
              <a:buSzPts val="2800"/>
              <a:buFont typeface="Arial"/>
              <a:buChar char="•"/>
            </a:pPr>
            <a:r>
              <a:rPr lang="en-US" sz="2800" b="0" i="0" u="none" strike="noStrike" cap="none" dirty="0">
                <a:solidFill>
                  <a:srgbClr val="FFFFFF"/>
                </a:solidFill>
                <a:latin typeface="Corbel"/>
                <a:ea typeface="Corbel"/>
                <a:cs typeface="Corbel"/>
                <a:sym typeface="Corbel"/>
              </a:rPr>
              <a:t>We have distinct approaches to UI solutions for both Accelerator Controls &amp; Beamline Controls</a:t>
            </a:r>
            <a:endParaRPr sz="2800" b="0" i="0" u="none" strike="noStrike" cap="none" dirty="0">
              <a:solidFill>
                <a:srgbClr val="FFFFFF"/>
              </a:solidFill>
              <a:latin typeface="Arial"/>
              <a:ea typeface="Arial"/>
              <a:cs typeface="Arial"/>
              <a:sym typeface="Arial"/>
            </a:endParaRPr>
          </a:p>
          <a:p>
            <a:pPr marL="0" marR="0" lvl="0" indent="0" algn="l" rtl="0">
              <a:lnSpc>
                <a:spcPct val="90000"/>
              </a:lnSpc>
              <a:spcBef>
                <a:spcPts val="1001"/>
              </a:spcBef>
              <a:spcAft>
                <a:spcPts val="0"/>
              </a:spcAft>
              <a:buSzPts val="2800"/>
              <a:buFont typeface="Arial"/>
              <a:buNone/>
            </a:pPr>
            <a:endParaRPr sz="2800" b="0" i="0" u="none" strike="noStrike" cap="none" dirty="0">
              <a:solidFill>
                <a:srgbClr val="FFFFFF"/>
              </a:solidFill>
              <a:latin typeface="Arial"/>
              <a:ea typeface="Arial"/>
              <a:cs typeface="Arial"/>
              <a:sym typeface="Arial"/>
            </a:endParaRPr>
          </a:p>
        </p:txBody>
      </p:sp>
      <p:sp>
        <p:nvSpPr>
          <p:cNvPr id="183" name="Google Shape;183;p1"/>
          <p:cNvSpPr/>
          <p:nvPr/>
        </p:nvSpPr>
        <p:spPr>
          <a:xfrm>
            <a:off x="8704949" y="6178675"/>
            <a:ext cx="2016000" cy="581100"/>
          </a:xfrm>
          <a:prstGeom prst="rect">
            <a:avLst/>
          </a:prstGeom>
          <a:noFill/>
          <a:ln>
            <a:noFill/>
          </a:ln>
        </p:spPr>
        <p:txBody>
          <a:bodyPr spcFirstLastPara="1" wrap="square" lIns="90000" tIns="45000" rIns="90000" bIns="45000" anchor="ctr" anchorCtr="0">
            <a:noAutofit/>
          </a:bodyPr>
          <a:lstStyle/>
          <a:p>
            <a:pPr marL="0" marR="0" lvl="0" indent="0" algn="r" rtl="0">
              <a:lnSpc>
                <a:spcPct val="100000"/>
              </a:lnSpc>
              <a:spcBef>
                <a:spcPts val="0"/>
              </a:spcBef>
              <a:spcAft>
                <a:spcPts val="0"/>
              </a:spcAft>
              <a:buNone/>
            </a:pPr>
            <a:r>
              <a:rPr lang="en-US" sz="1800" b="0" i="0" u="none" strike="noStrike" cap="none" dirty="0">
                <a:solidFill>
                  <a:srgbClr val="25AAE1"/>
                </a:solidFill>
                <a:latin typeface="Corbel"/>
                <a:ea typeface="Corbel"/>
                <a:cs typeface="Corbel"/>
                <a:sym typeface="Corbel"/>
              </a:rPr>
              <a:t>Lucio Zambon                    </a:t>
            </a:r>
            <a:endParaRPr lang="en-US" sz="1800" b="0" i="0" u="none" strike="noStrike" cap="none" dirty="0">
              <a:solidFill>
                <a:srgbClr val="25AAE1"/>
              </a:solidFill>
              <a:latin typeface="Arial"/>
              <a:ea typeface="Arial"/>
              <a:cs typeface="Arial"/>
              <a:sym typeface="Arial"/>
            </a:endParaRPr>
          </a:p>
        </p:txBody>
      </p:sp>
      <p:pic>
        <p:nvPicPr>
          <p:cNvPr id="184" name="Google Shape;184;p1"/>
          <p:cNvPicPr preferRelativeResize="0"/>
          <p:nvPr/>
        </p:nvPicPr>
        <p:blipFill rotWithShape="1">
          <a:blip r:embed="rId3">
            <a:alphaModFix/>
          </a:blip>
          <a:srcRect/>
          <a:stretch/>
        </p:blipFill>
        <p:spPr>
          <a:xfrm>
            <a:off x="10765080" y="6182640"/>
            <a:ext cx="855360" cy="57456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
          <p:cNvSpPr txBox="1">
            <a:spLocks noGrp="1"/>
          </p:cNvSpPr>
          <p:nvPr>
            <p:ph type="title"/>
          </p:nvPr>
        </p:nvSpPr>
        <p:spPr>
          <a:xfrm>
            <a:off x="426600" y="136440"/>
            <a:ext cx="11414160" cy="1324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400"/>
              <a:buFont typeface="Corbel"/>
              <a:buNone/>
            </a:pPr>
            <a:r>
              <a:rPr lang="en-US" sz="4400" b="0" u="none" strike="noStrike" cap="small">
                <a:solidFill>
                  <a:srgbClr val="FFFFFF"/>
                </a:solidFill>
                <a:latin typeface="Corbel"/>
                <a:ea typeface="Corbel"/>
                <a:cs typeface="Corbel"/>
                <a:sym typeface="Corbel"/>
              </a:rPr>
              <a:t>UI Components &amp; Tools - Optimization</a:t>
            </a:r>
            <a:endParaRPr sz="4400" b="0" u="none" strike="noStrike">
              <a:solidFill>
                <a:srgbClr val="FFFFFF"/>
              </a:solidFill>
              <a:latin typeface="Arial"/>
              <a:ea typeface="Arial"/>
              <a:cs typeface="Arial"/>
              <a:sym typeface="Arial"/>
            </a:endParaRPr>
          </a:p>
        </p:txBody>
      </p:sp>
      <p:sp>
        <p:nvSpPr>
          <p:cNvPr id="190" name="Google Shape;190;p2"/>
          <p:cNvSpPr txBox="1">
            <a:spLocks noGrp="1"/>
          </p:cNvSpPr>
          <p:nvPr>
            <p:ph type="body" idx="1"/>
          </p:nvPr>
        </p:nvSpPr>
        <p:spPr>
          <a:xfrm>
            <a:off x="426600" y="1523880"/>
            <a:ext cx="11414160" cy="46245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EDEDED"/>
              </a:buClr>
              <a:buSzPts val="2800"/>
              <a:buFont typeface="Arial"/>
              <a:buChar char="•"/>
            </a:pPr>
            <a:r>
              <a:rPr lang="en-US" sz="2800" b="0" i="0" u="none" strike="noStrike" cap="none">
                <a:solidFill>
                  <a:srgbClr val="FFFFFF"/>
                </a:solidFill>
                <a:latin typeface="Corbel"/>
                <a:ea typeface="Corbel"/>
                <a:cs typeface="Corbel"/>
                <a:sym typeface="Corbel"/>
              </a:rPr>
              <a:t>Reusable UI components: Taurus &amp; Cumbia components, SVG files used as standalone elements placed in an HTML synoptic or as &lt;symbol&gt; called by &lt;use&gt; tag in an SVG map/synoptic with transformations  (rotation &amp; translation); 3D components written in JavaScript using ThreeJS primitives (extended at low level in a specific case); GLB files derived from mechanical department designs and from photogrammetry. To capture user attention on another browser tab, we implemented a blinking LED effect displayed in the favicon area.</a:t>
            </a:r>
            <a:endParaRPr sz="2800" b="0" i="0" u="none" strike="noStrike" cap="none">
              <a:solidFill>
                <a:srgbClr val="FFFFFF"/>
              </a:solidFill>
              <a:latin typeface="Arial"/>
              <a:ea typeface="Arial"/>
              <a:cs typeface="Arial"/>
              <a:sym typeface="Arial"/>
            </a:endParaRPr>
          </a:p>
          <a:p>
            <a:pPr marL="228600" marR="0" lvl="0" indent="-228600" algn="l" rtl="0">
              <a:lnSpc>
                <a:spcPct val="90000"/>
              </a:lnSpc>
              <a:spcBef>
                <a:spcPts val="1001"/>
              </a:spcBef>
              <a:spcAft>
                <a:spcPts val="0"/>
              </a:spcAft>
              <a:buClr>
                <a:srgbClr val="EDEDED"/>
              </a:buClr>
              <a:buSzPts val="2800"/>
              <a:buFont typeface="Arial"/>
              <a:buChar char="•"/>
            </a:pPr>
            <a:r>
              <a:rPr lang="en-US" sz="2800" b="0" i="0" u="none" strike="noStrike" cap="none">
                <a:solidFill>
                  <a:srgbClr val="FFFFFF"/>
                </a:solidFill>
                <a:latin typeface="Corbel"/>
                <a:ea typeface="Corbel"/>
                <a:cs typeface="Corbel"/>
                <a:sym typeface="Corbel"/>
              </a:rPr>
              <a:t>Automated UI Generation: DonkiGUI &amp; DonkiWEB (few lines of python or JavaScript), JSON lattice file for interactive web maps. Internal gitlab for versioning and custom PHP scripts to check components misalignment.</a:t>
            </a:r>
            <a:endParaRPr sz="2800" b="0" i="0" u="none" strike="noStrike" cap="none">
              <a:solidFill>
                <a:srgbClr val="FFFFFF"/>
              </a:solidFill>
              <a:latin typeface="Arial"/>
              <a:ea typeface="Arial"/>
              <a:cs typeface="Arial"/>
              <a:sym typeface="Arial"/>
            </a:endParaRPr>
          </a:p>
        </p:txBody>
      </p:sp>
      <p:pic>
        <p:nvPicPr>
          <p:cNvPr id="191" name="Google Shape;191;p2"/>
          <p:cNvPicPr preferRelativeResize="0"/>
          <p:nvPr/>
        </p:nvPicPr>
        <p:blipFill rotWithShape="1">
          <a:blip r:embed="rId3">
            <a:alphaModFix/>
          </a:blip>
          <a:srcRect/>
          <a:stretch/>
        </p:blipFill>
        <p:spPr>
          <a:xfrm>
            <a:off x="10765080" y="6182640"/>
            <a:ext cx="855360" cy="574560"/>
          </a:xfrm>
          <a:prstGeom prst="rect">
            <a:avLst/>
          </a:prstGeom>
          <a:noFill/>
          <a:ln>
            <a:noFill/>
          </a:ln>
        </p:spPr>
      </p:pic>
      <p:sp>
        <p:nvSpPr>
          <p:cNvPr id="192" name="Google Shape;192;p2"/>
          <p:cNvSpPr/>
          <p:nvPr/>
        </p:nvSpPr>
        <p:spPr>
          <a:xfrm>
            <a:off x="8704949" y="6178675"/>
            <a:ext cx="2016000" cy="581100"/>
          </a:xfrm>
          <a:prstGeom prst="rect">
            <a:avLst/>
          </a:prstGeom>
          <a:noFill/>
          <a:ln>
            <a:noFill/>
          </a:ln>
        </p:spPr>
        <p:txBody>
          <a:bodyPr spcFirstLastPara="1" wrap="square" lIns="90000" tIns="45000" rIns="90000" bIns="45000" anchor="ctr" anchorCtr="0">
            <a:noAutofit/>
          </a:bodyPr>
          <a:lstStyle/>
          <a:p>
            <a:pPr marL="0" marR="0" lvl="0" indent="0" algn="r" rtl="0">
              <a:lnSpc>
                <a:spcPct val="100000"/>
              </a:lnSpc>
              <a:spcBef>
                <a:spcPts val="0"/>
              </a:spcBef>
              <a:spcAft>
                <a:spcPts val="0"/>
              </a:spcAft>
              <a:buNone/>
            </a:pPr>
            <a:r>
              <a:rPr lang="en-US" sz="1800" b="0" i="0" u="none" strike="noStrike" cap="none" dirty="0">
                <a:solidFill>
                  <a:srgbClr val="25AAE1"/>
                </a:solidFill>
                <a:latin typeface="Corbel"/>
                <a:ea typeface="Corbel"/>
                <a:cs typeface="Corbel"/>
                <a:sym typeface="Corbel"/>
              </a:rPr>
              <a:t>Lucio Zambon                    </a:t>
            </a:r>
            <a:endParaRPr lang="en-US" sz="1800" b="0" i="0" u="none" strike="noStrike" cap="none" dirty="0">
              <a:solidFill>
                <a:srgbClr val="25AAE1"/>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60592-A2CC-B345-81AF-6990C8BF9E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8BAF6A-F13E-0E91-4D83-2CDD3856249A}"/>
              </a:ext>
            </a:extLst>
          </p:cNvPr>
          <p:cNvSpPr>
            <a:spLocks noGrp="1"/>
          </p:cNvSpPr>
          <p:nvPr>
            <p:ph type="ctrTitle"/>
          </p:nvPr>
        </p:nvSpPr>
        <p:spPr/>
        <p:txBody>
          <a:bodyPr/>
          <a:lstStyle/>
          <a:p>
            <a:r>
              <a:rPr lang="en-US" dirty="0"/>
              <a:t>European XFEL</a:t>
            </a:r>
            <a:endParaRPr lang="en-GB" dirty="0"/>
          </a:p>
        </p:txBody>
      </p:sp>
      <p:sp>
        <p:nvSpPr>
          <p:cNvPr id="3" name="Subtitle 2">
            <a:extLst>
              <a:ext uri="{FF2B5EF4-FFF2-40B4-BE49-F238E27FC236}">
                <a16:creationId xmlns:a16="http://schemas.microsoft.com/office/drawing/2014/main" id="{F625CCC8-F46C-4B9E-7759-97DD7E470C25}"/>
              </a:ext>
            </a:extLst>
          </p:cNvPr>
          <p:cNvSpPr>
            <a:spLocks noGrp="1"/>
          </p:cNvSpPr>
          <p:nvPr>
            <p:ph type="subTitle" idx="1"/>
          </p:nvPr>
        </p:nvSpPr>
        <p:spPr/>
        <p:txBody>
          <a:bodyPr/>
          <a:lstStyle/>
          <a:p>
            <a:r>
              <a:rPr lang="en-GB" cap="small" dirty="0"/>
              <a:t> Cammille </a:t>
            </a:r>
            <a:r>
              <a:rPr lang="en-GB" cap="small" dirty="0" err="1"/>
              <a:t>Carinan</a:t>
            </a:r>
            <a:endParaRPr lang="en-GB" cap="small" dirty="0"/>
          </a:p>
        </p:txBody>
      </p:sp>
      <p:pic>
        <p:nvPicPr>
          <p:cNvPr id="4" name="Picture 3">
            <a:extLst>
              <a:ext uri="{FF2B5EF4-FFF2-40B4-BE49-F238E27FC236}">
                <a16:creationId xmlns:a16="http://schemas.microsoft.com/office/drawing/2014/main" id="{0DC0C1D1-88E4-AA5A-D1D3-4DA4F0F1F2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0848" y="6204272"/>
            <a:ext cx="541559" cy="548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1553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p:txBody>
          <a:bodyPr numCol="3" spcCol="360000">
            <a:normAutofit/>
          </a:bodyPr>
          <a:lstStyle/>
          <a:p>
            <a:pPr marL="0" indent="0" fontAlgn="base">
              <a:buNone/>
            </a:pPr>
            <a:r>
              <a:rPr lang="en-US" sz="2400" b="1" dirty="0">
                <a:latin typeface="+mj-lt"/>
              </a:rPr>
              <a:t>Tech Stack</a:t>
            </a:r>
          </a:p>
          <a:p>
            <a:pPr fontAlgn="base"/>
            <a:r>
              <a:rPr lang="en-US" sz="2000" dirty="0"/>
              <a:t>Desktop (main):</a:t>
            </a:r>
          </a:p>
          <a:p>
            <a:pPr marL="447675" lvl="1" fontAlgn="base"/>
            <a:r>
              <a:rPr lang="en-US" sz="1800" dirty="0" err="1"/>
              <a:t>PyQt</a:t>
            </a:r>
            <a:r>
              <a:rPr lang="en-US" sz="1800" dirty="0"/>
              <a:t> (framework)</a:t>
            </a:r>
          </a:p>
          <a:p>
            <a:pPr marL="447675" lvl="1" fontAlgn="base"/>
            <a:r>
              <a:rPr lang="en-US" sz="1800" dirty="0"/>
              <a:t>Traits (typed observables)</a:t>
            </a:r>
          </a:p>
          <a:p>
            <a:pPr marL="447675" lvl="1" fontAlgn="base"/>
            <a:r>
              <a:rPr lang="en-US" sz="1800" dirty="0" err="1"/>
              <a:t>Pyqtgraph</a:t>
            </a:r>
            <a:r>
              <a:rPr lang="en-US" sz="1800" dirty="0"/>
              <a:t> (plotting)</a:t>
            </a:r>
          </a:p>
          <a:p>
            <a:pPr fontAlgn="base"/>
            <a:r>
              <a:rPr lang="en-US" sz="2000" dirty="0"/>
              <a:t>Web (development):</a:t>
            </a:r>
          </a:p>
          <a:p>
            <a:pPr marL="447675" lvl="1" fontAlgn="base"/>
            <a:r>
              <a:rPr lang="en-US" sz="1800" dirty="0"/>
              <a:t>React (framework)</a:t>
            </a:r>
          </a:p>
          <a:p>
            <a:pPr marL="447675" lvl="1" fontAlgn="base"/>
            <a:r>
              <a:rPr lang="en-US" sz="1800" dirty="0" err="1"/>
              <a:t>Zustand</a:t>
            </a:r>
            <a:r>
              <a:rPr lang="en-US" sz="1800" dirty="0"/>
              <a:t>/Redux (state management)</a:t>
            </a:r>
          </a:p>
          <a:p>
            <a:pPr marL="447675" lvl="1" fontAlgn="base"/>
            <a:r>
              <a:rPr lang="en-US" sz="1800" dirty="0"/>
              <a:t>Material UI (components)</a:t>
            </a:r>
          </a:p>
          <a:p>
            <a:pPr marL="447675" lvl="1" fontAlgn="base"/>
            <a:r>
              <a:rPr lang="en-US" sz="1800" dirty="0" err="1"/>
              <a:t>Plotly</a:t>
            </a:r>
            <a:r>
              <a:rPr lang="en-US" sz="1800" dirty="0"/>
              <a:t> (plotting)</a:t>
            </a:r>
            <a:endParaRPr lang="en-US" dirty="0"/>
          </a:p>
          <a:p>
            <a:pPr marL="0" indent="0" fontAlgn="base">
              <a:buNone/>
            </a:pPr>
            <a:endParaRPr lang="en-US" sz="2000" dirty="0"/>
          </a:p>
          <a:p>
            <a:pPr marL="0" indent="0" fontAlgn="base">
              <a:buNone/>
            </a:pPr>
            <a:endParaRPr lang="en-US" sz="2000" dirty="0"/>
          </a:p>
          <a:p>
            <a:pPr marL="0" indent="0" fontAlgn="base">
              <a:buNone/>
            </a:pPr>
            <a:r>
              <a:rPr lang="en-US" sz="2400" b="1" dirty="0">
                <a:latin typeface="+mj-lt"/>
              </a:rPr>
              <a:t>Challenges</a:t>
            </a:r>
          </a:p>
          <a:p>
            <a:pPr marL="0" indent="0" fontAlgn="base">
              <a:buNone/>
            </a:pPr>
            <a:r>
              <a:rPr lang="en-US" sz="2000" dirty="0"/>
              <a:t>Transitioning to and developing a web framework</a:t>
            </a:r>
          </a:p>
          <a:p>
            <a:pPr fontAlgn="base"/>
            <a:r>
              <a:rPr lang="en-US" sz="2000" dirty="0"/>
              <a:t>Interchangeability of components (e.g., widgets) across desktop/web &amp; external tools (e.g., Inkscape)</a:t>
            </a:r>
          </a:p>
          <a:p>
            <a:pPr fontAlgn="base"/>
            <a:r>
              <a:rPr lang="en-US" sz="2000" dirty="0"/>
              <a:t>Similar look and feel (fonts, layouts, functionality)</a:t>
            </a:r>
          </a:p>
          <a:p>
            <a:pPr fontAlgn="base"/>
            <a:r>
              <a:rPr lang="en-US" sz="2000" dirty="0"/>
              <a:t>Strict performance requirements and diverse UI elements</a:t>
            </a:r>
          </a:p>
          <a:p>
            <a:pPr fontAlgn="base"/>
            <a:endParaRPr lang="en-US" sz="2000" dirty="0">
              <a:latin typeface="+mj-lt"/>
            </a:endParaRPr>
          </a:p>
          <a:p>
            <a:pPr marL="0" indent="0" fontAlgn="base">
              <a:buNone/>
            </a:pPr>
            <a:r>
              <a:rPr lang="en-US" sz="2400" b="1" dirty="0">
                <a:latin typeface="+mj-lt"/>
              </a:rPr>
              <a:t>Consistency (across accelerator and beamline)</a:t>
            </a:r>
          </a:p>
          <a:p>
            <a:pPr fontAlgn="base"/>
            <a:r>
              <a:rPr lang="en-US" sz="2000" dirty="0"/>
              <a:t>Accelerator runs on a different control system (DOOCS)</a:t>
            </a:r>
          </a:p>
          <a:p>
            <a:pPr fontAlgn="base"/>
            <a:r>
              <a:rPr lang="en-US" sz="2000" dirty="0"/>
              <a:t>Bridges (both directions) provide UI in each control system using the relevant standard</a:t>
            </a:r>
          </a:p>
        </p:txBody>
      </p:sp>
      <p:sp>
        <p:nvSpPr>
          <p:cNvPr id="7" name="Rectangle 6">
            <a:extLst>
              <a:ext uri="{FF2B5EF4-FFF2-40B4-BE49-F238E27FC236}">
                <a16:creationId xmlns:a16="http://schemas.microsoft.com/office/drawing/2014/main" id="{B48AB379-C741-5DDF-976A-EDAEAE7DB884}"/>
              </a:ext>
            </a:extLst>
          </p:cNvPr>
          <p:cNvSpPr/>
          <p:nvPr/>
        </p:nvSpPr>
        <p:spPr>
          <a:xfrm>
            <a:off x="9132141" y="6178550"/>
            <a:ext cx="1959320"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r>
              <a:rPr lang="en-US" sz="1600" dirty="0">
                <a:solidFill>
                  <a:srgbClr val="25AAE1"/>
                </a:solidFill>
              </a:rPr>
              <a:t>  Cammille Carinan</a:t>
            </a:r>
            <a:endParaRPr lang="en-GB" sz="1600" dirty="0">
              <a:solidFill>
                <a:srgbClr val="25AAE1"/>
              </a:solidFill>
            </a:endParaRPr>
          </a:p>
        </p:txBody>
      </p:sp>
      <p:pic>
        <p:nvPicPr>
          <p:cNvPr id="2" name="Picture 1">
            <a:extLst>
              <a:ext uri="{FF2B5EF4-FFF2-40B4-BE49-F238E27FC236}">
                <a16:creationId xmlns:a16="http://schemas.microsoft.com/office/drawing/2014/main" id="{4DE2153B-9395-0466-C989-4481FC500B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0848" y="6204272"/>
            <a:ext cx="541559" cy="548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5549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6" name="Content Placeholder 5">
            <a:extLst>
              <a:ext uri="{FF2B5EF4-FFF2-40B4-BE49-F238E27FC236}">
                <a16:creationId xmlns:a16="http://schemas.microsoft.com/office/drawing/2014/main" id="{7C934B4C-ED25-C095-954B-249352925ECF}"/>
              </a:ext>
            </a:extLst>
          </p:cNvPr>
          <p:cNvSpPr>
            <a:spLocks noGrp="1"/>
          </p:cNvSpPr>
          <p:nvPr>
            <p:ph idx="1"/>
          </p:nvPr>
        </p:nvSpPr>
        <p:spPr/>
        <p:txBody>
          <a:bodyPr numCol="2" spcCol="360000">
            <a:normAutofit/>
          </a:bodyPr>
          <a:lstStyle/>
          <a:p>
            <a:pPr marL="0" indent="0" fontAlgn="base">
              <a:buNone/>
            </a:pPr>
            <a:r>
              <a:rPr lang="en-US" sz="2400" b="1" dirty="0">
                <a:latin typeface="+mj-lt"/>
              </a:rPr>
              <a:t>Reusable UI Components</a:t>
            </a:r>
          </a:p>
          <a:p>
            <a:pPr marL="0" indent="0" fontAlgn="base">
              <a:buNone/>
            </a:pPr>
            <a:r>
              <a:rPr lang="en-US" sz="2000" dirty="0"/>
              <a:t>Yes; both desktop and web use reusable base widgets (components)</a:t>
            </a:r>
          </a:p>
          <a:p>
            <a:pPr fontAlgn="base"/>
            <a:r>
              <a:rPr lang="en-US" sz="2000" dirty="0"/>
              <a:t>External description (XML</a:t>
            </a:r>
            <a:r>
              <a:rPr lang="en-US" sz="2000"/>
              <a:t>) in a </a:t>
            </a:r>
            <a:r>
              <a:rPr lang="en-US" sz="2000" dirty="0"/>
              <a:t>database is UI-independent</a:t>
            </a:r>
          </a:p>
          <a:p>
            <a:pPr fontAlgn="base"/>
            <a:r>
              <a:rPr lang="en-US" sz="2000" dirty="0"/>
              <a:t>Web components targeted to be split into their own package</a:t>
            </a:r>
          </a:p>
          <a:p>
            <a:pPr marL="0" indent="0" fontAlgn="base">
              <a:buNone/>
            </a:pPr>
            <a:endParaRPr lang="en-US" sz="2000" dirty="0"/>
          </a:p>
          <a:p>
            <a:pPr marL="0" indent="0" fontAlgn="base">
              <a:buNone/>
            </a:pPr>
            <a:endParaRPr lang="en-US" sz="2000" dirty="0"/>
          </a:p>
          <a:p>
            <a:pPr marL="0" indent="0" fontAlgn="base">
              <a:buNone/>
            </a:pPr>
            <a:endParaRPr lang="en-US" sz="2000" dirty="0"/>
          </a:p>
          <a:p>
            <a:pPr marL="0" indent="0" fontAlgn="base">
              <a:buNone/>
            </a:pPr>
            <a:endParaRPr lang="en-US" sz="2400" b="1" dirty="0"/>
          </a:p>
          <a:p>
            <a:pPr marL="0" indent="0" fontAlgn="base">
              <a:buNone/>
            </a:pPr>
            <a:endParaRPr lang="en-US" sz="2400" b="1" dirty="0"/>
          </a:p>
          <a:p>
            <a:pPr marL="0" indent="0" fontAlgn="base">
              <a:buNone/>
            </a:pPr>
            <a:r>
              <a:rPr lang="en-US" sz="2400" b="1" dirty="0"/>
              <a:t>Automated UI Generation</a:t>
            </a:r>
          </a:p>
          <a:p>
            <a:pPr marL="0" indent="0" fontAlgn="base">
              <a:buNone/>
            </a:pPr>
            <a:r>
              <a:rPr lang="en-US" sz="2000" dirty="0"/>
              <a:t>Yes; exists in the desktop application from device definitions</a:t>
            </a:r>
          </a:p>
          <a:p>
            <a:pPr fontAlgn="base"/>
            <a:r>
              <a:rPr lang="en-US" sz="2000" dirty="0"/>
              <a:t>Interlock views</a:t>
            </a:r>
          </a:p>
          <a:p>
            <a:pPr fontAlgn="base"/>
            <a:r>
              <a:rPr lang="en-US" sz="2000" dirty="0"/>
              <a:t>Synoptic views</a:t>
            </a:r>
          </a:p>
          <a:p>
            <a:pPr fontAlgn="base"/>
            <a:r>
              <a:rPr lang="en-US" sz="2000" dirty="0"/>
              <a:t>Combined control</a:t>
            </a:r>
            <a:br>
              <a:rPr lang="en-US" sz="2000" dirty="0"/>
            </a:br>
            <a:r>
              <a:rPr lang="en-US" sz="2000" dirty="0"/>
              <a:t>elements</a:t>
            </a:r>
          </a:p>
        </p:txBody>
      </p:sp>
      <p:pic>
        <p:nvPicPr>
          <p:cNvPr id="8" name="Grafik 7">
            <a:extLst>
              <a:ext uri="{FF2B5EF4-FFF2-40B4-BE49-F238E27FC236}">
                <a16:creationId xmlns:a16="http://schemas.microsoft.com/office/drawing/2014/main" id="{BAFBD7F7-60D0-6B59-430A-1CA1A2F85620}"/>
              </a:ext>
            </a:extLst>
          </p:cNvPr>
          <p:cNvPicPr/>
          <p:nvPr/>
        </p:nvPicPr>
        <p:blipFill>
          <a:blip r:embed="rId2"/>
          <a:stretch/>
        </p:blipFill>
        <p:spPr>
          <a:xfrm>
            <a:off x="2815598" y="3858754"/>
            <a:ext cx="2667000" cy="2025138"/>
          </a:xfrm>
          <a:prstGeom prst="rect">
            <a:avLst/>
          </a:prstGeom>
          <a:ln w="0">
            <a:noFill/>
          </a:ln>
          <a:effectLst>
            <a:outerShdw blurRad="63360" sx="102000" sy="102000" algn="ctr" rotWithShape="0">
              <a:srgbClr val="000000">
                <a:alpha val="40000"/>
              </a:srgbClr>
            </a:outerShdw>
          </a:effectLst>
        </p:spPr>
      </p:pic>
      <p:pic>
        <p:nvPicPr>
          <p:cNvPr id="9" name="Picture 8">
            <a:extLst>
              <a:ext uri="{FF2B5EF4-FFF2-40B4-BE49-F238E27FC236}">
                <a16:creationId xmlns:a16="http://schemas.microsoft.com/office/drawing/2014/main" id="{FF35545C-085D-5B23-BE5D-379D042C9807}"/>
              </a:ext>
            </a:extLst>
          </p:cNvPr>
          <p:cNvPicPr>
            <a:picLocks noChangeAspect="1"/>
          </p:cNvPicPr>
          <p:nvPr/>
        </p:nvPicPr>
        <p:blipFill>
          <a:blip r:embed="rId3"/>
          <a:stretch>
            <a:fillRect/>
          </a:stretch>
        </p:blipFill>
        <p:spPr>
          <a:xfrm>
            <a:off x="8735995" y="3618770"/>
            <a:ext cx="2666999" cy="2265122"/>
          </a:xfrm>
          <a:prstGeom prst="rect">
            <a:avLst/>
          </a:prstGeom>
        </p:spPr>
      </p:pic>
      <p:pic>
        <p:nvPicPr>
          <p:cNvPr id="3" name="Picture 2">
            <a:extLst>
              <a:ext uri="{FF2B5EF4-FFF2-40B4-BE49-F238E27FC236}">
                <a16:creationId xmlns:a16="http://schemas.microsoft.com/office/drawing/2014/main" id="{A8D57959-72DC-83D6-4B3E-CDF7B03D3E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0848" y="6204272"/>
            <a:ext cx="541559" cy="54894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CB7F9AE4-4E2E-6E0E-E84B-F8DDBC7EF67B}"/>
              </a:ext>
            </a:extLst>
          </p:cNvPr>
          <p:cNvSpPr/>
          <p:nvPr/>
        </p:nvSpPr>
        <p:spPr>
          <a:xfrm>
            <a:off x="9132141" y="6178550"/>
            <a:ext cx="1959320"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r>
              <a:rPr lang="en-US" sz="1600" dirty="0">
                <a:solidFill>
                  <a:srgbClr val="25AAE1"/>
                </a:solidFill>
              </a:rPr>
              <a:t>  Cammille Carinan</a:t>
            </a:r>
            <a:endParaRPr lang="en-GB" sz="1600" dirty="0">
              <a:solidFill>
                <a:srgbClr val="25AAE1"/>
              </a:solidFill>
            </a:endParaRPr>
          </a:p>
        </p:txBody>
      </p:sp>
    </p:spTree>
    <p:extLst>
      <p:ext uri="{BB962C8B-B14F-4D97-AF65-F5344CB8AC3E}">
        <p14:creationId xmlns:p14="http://schemas.microsoft.com/office/powerpoint/2010/main" val="7803535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016D0F-41C5-7CCB-CF9D-6504D7354A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8B41CC-7F53-3778-123F-C3E0E4D55E20}"/>
              </a:ext>
            </a:extLst>
          </p:cNvPr>
          <p:cNvSpPr>
            <a:spLocks noGrp="1"/>
          </p:cNvSpPr>
          <p:nvPr>
            <p:ph type="ctrTitle"/>
          </p:nvPr>
        </p:nvSpPr>
        <p:spPr/>
        <p:txBody>
          <a:bodyPr/>
          <a:lstStyle/>
          <a:p>
            <a:r>
              <a:rPr lang="en-US" dirty="0"/>
              <a:t>FNAL</a:t>
            </a:r>
            <a:endParaRPr lang="en-GB" dirty="0"/>
          </a:p>
        </p:txBody>
      </p:sp>
      <p:sp>
        <p:nvSpPr>
          <p:cNvPr id="3" name="Subtitle 2">
            <a:extLst>
              <a:ext uri="{FF2B5EF4-FFF2-40B4-BE49-F238E27FC236}">
                <a16:creationId xmlns:a16="http://schemas.microsoft.com/office/drawing/2014/main" id="{446909BF-B87C-9752-E1AB-4E50E85B67CB}"/>
              </a:ext>
            </a:extLst>
          </p:cNvPr>
          <p:cNvSpPr>
            <a:spLocks noGrp="1"/>
          </p:cNvSpPr>
          <p:nvPr>
            <p:ph type="subTitle" idx="1"/>
          </p:nvPr>
        </p:nvSpPr>
        <p:spPr/>
        <p:txBody>
          <a:bodyPr/>
          <a:lstStyle/>
          <a:p>
            <a:r>
              <a:rPr lang="en-GB" cap="small" dirty="0"/>
              <a:t>Beau Harrison</a:t>
            </a:r>
          </a:p>
        </p:txBody>
      </p:sp>
      <p:pic>
        <p:nvPicPr>
          <p:cNvPr id="4" name="Picture 16" descr="Logo, company name&#10;&#10;AI-generated content may be incorrect.">
            <a:extLst>
              <a:ext uri="{FF2B5EF4-FFF2-40B4-BE49-F238E27FC236}">
                <a16:creationId xmlns:a16="http://schemas.microsoft.com/office/drawing/2014/main" id="{ADD922D6-D6A2-6EA5-D1C0-191D10011811}"/>
              </a:ext>
            </a:extLst>
          </p:cNvPr>
          <p:cNvPicPr>
            <a:picLocks noChangeAspect="1"/>
          </p:cNvPicPr>
          <p:nvPr/>
        </p:nvPicPr>
        <p:blipFill>
          <a:blip r:embed="rId2"/>
          <a:stretch/>
        </p:blipFill>
        <p:spPr bwMode="auto">
          <a:xfrm>
            <a:off x="11234625" y="6238411"/>
            <a:ext cx="471091" cy="471091"/>
          </a:xfrm>
          <a:prstGeom prst="rect">
            <a:avLst/>
          </a:prstGeom>
        </p:spPr>
      </p:pic>
    </p:spTree>
    <p:extLst>
      <p:ext uri="{BB962C8B-B14F-4D97-AF65-F5344CB8AC3E}">
        <p14:creationId xmlns:p14="http://schemas.microsoft.com/office/powerpoint/2010/main" val="27851439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037436935" name="Title 3"/>
          <p:cNvSpPr>
            <a:spLocks noGrp="1"/>
          </p:cNvSpPr>
          <p:nvPr>
            <p:ph type="title"/>
          </p:nvPr>
        </p:nvSpPr>
        <p:spPr bwMode="auto"/>
        <p:txBody>
          <a:bodyPr>
            <a:normAutofit/>
          </a:bodyPr>
          <a:lstStyle/>
          <a:p>
            <a:pPr>
              <a:defRPr/>
            </a:pPr>
            <a:r>
              <a:rPr lang="en-US" sz="4400" cap="small"/>
              <a:t>UI Technologies – Approaches &amp; Challenges</a:t>
            </a:r>
            <a:endParaRPr lang="en-GB" sz="4400" cap="small"/>
          </a:p>
        </p:txBody>
      </p:sp>
      <p:sp>
        <p:nvSpPr>
          <p:cNvPr id="1200065701" name="Content Placeholder 4"/>
          <p:cNvSpPr>
            <a:spLocks noGrp="1"/>
          </p:cNvSpPr>
          <p:nvPr>
            <p:ph idx="1"/>
          </p:nvPr>
        </p:nvSpPr>
        <p:spPr bwMode="auto"/>
        <p:txBody>
          <a:bodyPr vertOverflow="overflow" horzOverflow="overflow" vert="horz" wrap="square" lIns="91440" tIns="45720" rIns="91440" bIns="45720" numCol="1" spcCol="0" rtlCol="0" fromWordArt="0" anchor="t" anchorCtr="0" forceAA="0" compatLnSpc="0">
            <a:normAutofit/>
          </a:bodyPr>
          <a:lstStyle/>
          <a:p>
            <a:pPr>
              <a:defRPr/>
            </a:pPr>
            <a:r>
              <a:rPr lang="en-US"/>
              <a:t>In a nutshell, what UI technologies are you using </a:t>
            </a:r>
            <a:r>
              <a:rPr lang="en-US" sz="2000"/>
              <a:t>(including any frameworks)</a:t>
            </a:r>
            <a:r>
              <a:rPr lang="en-US"/>
              <a:t>, for what? and Why?</a:t>
            </a:r>
          </a:p>
          <a:p>
            <a:pPr lvl="1">
              <a:defRPr/>
            </a:pPr>
            <a:r>
              <a:rPr lang="en-US" sz="2200" b="0" i="0" u="none" strike="noStrike" cap="none" spc="0">
                <a:solidFill>
                  <a:srgbClr val="FFC000"/>
                </a:solidFill>
                <a:latin typeface="Corbel"/>
                <a:ea typeface="Corbel"/>
                <a:cs typeface="Corbel"/>
              </a:rPr>
              <a:t>We use Flutter deployed to the web, with a GraphQL API gateway.</a:t>
            </a:r>
            <a:endParaRPr sz="2600" b="0" i="0" u="none" strike="noStrike" cap="none" spc="0">
              <a:solidFill>
                <a:srgbClr val="FFC000"/>
              </a:solidFill>
              <a:latin typeface="Corbel"/>
              <a:cs typeface="Corbel"/>
            </a:endParaRPr>
          </a:p>
          <a:p>
            <a:pPr>
              <a:defRPr/>
            </a:pPr>
            <a:r>
              <a:rPr lang="en-US"/>
              <a:t>What challenges are you facing? </a:t>
            </a:r>
            <a:r>
              <a:rPr lang="en-US" sz="2400"/>
              <a:t>(can be technical and/or organizational)</a:t>
            </a:r>
          </a:p>
          <a:p>
            <a:pPr marL="685800" marR="0" lvl="1" indent="-228600" algn="l">
              <a:lnSpc>
                <a:spcPct val="90000"/>
              </a:lnSpc>
              <a:spcBef>
                <a:spcPts val="499"/>
              </a:spcBef>
              <a:spcAft>
                <a:spcPts val="0"/>
              </a:spcAft>
              <a:buFont typeface="Arial"/>
              <a:buChar char="•"/>
              <a:defRPr/>
            </a:pPr>
            <a:r>
              <a:rPr lang="en-US" sz="2200" b="0" i="0" u="none" strike="noStrike" cap="none" spc="0">
                <a:solidFill>
                  <a:srgbClr val="FFC000"/>
                </a:solidFill>
                <a:latin typeface="Corbel"/>
                <a:ea typeface="Corbel"/>
                <a:cs typeface="Corbel"/>
              </a:rPr>
              <a:t>AuthN/AuthZ</a:t>
            </a:r>
          </a:p>
          <a:p>
            <a:pPr marL="685800" marR="0" lvl="1" indent="-228600" algn="l">
              <a:lnSpc>
                <a:spcPct val="90000"/>
              </a:lnSpc>
              <a:spcBef>
                <a:spcPts val="499"/>
              </a:spcBef>
              <a:spcAft>
                <a:spcPts val="0"/>
              </a:spcAft>
              <a:buFont typeface="Arial"/>
              <a:buChar char="•"/>
              <a:defRPr/>
            </a:pPr>
            <a:r>
              <a:rPr lang="en-US" sz="2200" b="0" i="0" u="none" strike="noStrike" cap="none" spc="0">
                <a:solidFill>
                  <a:srgbClr val="FFC000"/>
                </a:solidFill>
                <a:latin typeface="Corbel"/>
                <a:ea typeface="Corbel"/>
                <a:cs typeface="Corbel"/>
              </a:rPr>
              <a:t>API stability</a:t>
            </a:r>
          </a:p>
          <a:p>
            <a:pPr marL="685800" marR="0" lvl="1" indent="-228600" algn="l">
              <a:lnSpc>
                <a:spcPct val="90000"/>
              </a:lnSpc>
              <a:spcBef>
                <a:spcPts val="499"/>
              </a:spcBef>
              <a:spcAft>
                <a:spcPts val="0"/>
              </a:spcAft>
              <a:buFont typeface="Arial"/>
              <a:buChar char="•"/>
              <a:defRPr/>
            </a:pPr>
            <a:r>
              <a:rPr lang="en-US" sz="2200" b="0" i="0" u="none" strike="noStrike" cap="none" spc="0">
                <a:solidFill>
                  <a:srgbClr val="FFC000"/>
                </a:solidFill>
                <a:latin typeface="Corbel"/>
                <a:ea typeface="Corbel"/>
                <a:cs typeface="Corbel"/>
              </a:rPr>
              <a:t>Microservices architecture education</a:t>
            </a:r>
            <a:endParaRPr lang="en-US" sz="2200" b="0" i="0" u="none" strike="noStrike" cap="none" spc="0">
              <a:solidFill>
                <a:srgbClr val="FFC000"/>
              </a:solidFill>
              <a:latin typeface="Corbel"/>
              <a:cs typeface="Corbel"/>
            </a:endParaRPr>
          </a:p>
          <a:p>
            <a:pPr>
              <a:defRPr/>
            </a:pPr>
            <a:r>
              <a:rPr lang="en-US"/>
              <a:t>Do you have distinct or common approaches to UI solutions for both Accelerator Controls &amp; Beamline Controls?</a:t>
            </a:r>
          </a:p>
          <a:p>
            <a:pPr marL="685800" marR="0" lvl="1" indent="-228600" algn="l">
              <a:lnSpc>
                <a:spcPct val="90000"/>
              </a:lnSpc>
              <a:spcBef>
                <a:spcPts val="499"/>
              </a:spcBef>
              <a:spcAft>
                <a:spcPts val="0"/>
              </a:spcAft>
              <a:buFont typeface="Arial"/>
              <a:buChar char="•"/>
              <a:defRPr/>
            </a:pPr>
            <a:r>
              <a:rPr lang="en-US" sz="2200" b="0" i="0" u="none" strike="noStrike" cap="none" spc="0">
                <a:solidFill>
                  <a:srgbClr val="FFC000"/>
                </a:solidFill>
                <a:latin typeface="Corbel"/>
                <a:ea typeface="Corbel"/>
                <a:cs typeface="Corbel"/>
              </a:rPr>
              <a:t>Our exising system is unified and we don’t have plans to change that</a:t>
            </a:r>
            <a:endParaRPr>
              <a:solidFill>
                <a:srgbClr val="FFC000"/>
              </a:solidFill>
            </a:endParaRPr>
          </a:p>
        </p:txBody>
      </p:sp>
      <p:sp>
        <p:nvSpPr>
          <p:cNvPr id="1753298233" name="TextBox 1753298232"/>
          <p:cNvSpPr txBox="1"/>
          <p:nvPr/>
        </p:nvSpPr>
        <p:spPr bwMode="auto">
          <a:xfrm>
            <a:off x="9030937" y="6270624"/>
            <a:ext cx="2203688" cy="342786"/>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lgn="r">
              <a:defRPr/>
            </a:pPr>
            <a:r>
              <a:rPr sz="1600" dirty="0">
                <a:solidFill>
                  <a:srgbClr val="25AAE1"/>
                </a:solidFill>
              </a:rPr>
              <a:t>Beau Harrison</a:t>
            </a:r>
          </a:p>
        </p:txBody>
      </p:sp>
      <p:pic>
        <p:nvPicPr>
          <p:cNvPr id="2" name="Picture 16" descr="Logo, company name&#10;&#10;AI-generated content may be incorrect.">
            <a:extLst>
              <a:ext uri="{FF2B5EF4-FFF2-40B4-BE49-F238E27FC236}">
                <a16:creationId xmlns:a16="http://schemas.microsoft.com/office/drawing/2014/main" id="{43A17B39-C89C-0391-4580-B27B07EAA45F}"/>
              </a:ext>
            </a:extLst>
          </p:cNvPr>
          <p:cNvPicPr>
            <a:picLocks noChangeAspect="1"/>
          </p:cNvPicPr>
          <p:nvPr/>
        </p:nvPicPr>
        <p:blipFill>
          <a:blip r:embed="rId3"/>
          <a:stretch/>
        </p:blipFill>
        <p:spPr bwMode="auto">
          <a:xfrm>
            <a:off x="11234625" y="6238411"/>
            <a:ext cx="471091" cy="47109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p:txBody>
          <a:bodyPr>
            <a:normAutofit/>
          </a:bodyPr>
          <a:lstStyle/>
          <a:p>
            <a:pPr fontAlgn="base"/>
            <a:r>
              <a:rPr lang="en-US" dirty="0"/>
              <a:t>We use and maintain </a:t>
            </a:r>
            <a:r>
              <a:rPr lang="en-US" dirty="0">
                <a:hlinkClick r:id="rId2"/>
              </a:rPr>
              <a:t>Taurus</a:t>
            </a:r>
            <a:r>
              <a:rPr lang="en-US" dirty="0"/>
              <a:t>, a python framework for control and data acquisition GUIs. Relies on </a:t>
            </a:r>
            <a:r>
              <a:rPr lang="en-US" dirty="0" err="1"/>
              <a:t>Qt</a:t>
            </a:r>
            <a:r>
              <a:rPr lang="en-US" dirty="0"/>
              <a:t>/PyQt5/PyQt6 and </a:t>
            </a:r>
            <a:r>
              <a:rPr lang="en-US" dirty="0" err="1"/>
              <a:t>PyQtGraph</a:t>
            </a:r>
            <a:r>
              <a:rPr lang="en-US" dirty="0"/>
              <a:t> libraries.</a:t>
            </a:r>
          </a:p>
          <a:p>
            <a:pPr lvl="1" fontAlgn="base"/>
            <a:r>
              <a:rPr lang="en-US" dirty="0"/>
              <a:t>Other applications: </a:t>
            </a:r>
            <a:r>
              <a:rPr lang="en-US" dirty="0" err="1"/>
              <a:t>MxCube</a:t>
            </a:r>
            <a:r>
              <a:rPr lang="en-US" dirty="0"/>
              <a:t>, E-Giga, </a:t>
            </a:r>
            <a:r>
              <a:rPr lang="en-US" dirty="0" err="1"/>
              <a:t>LaVue</a:t>
            </a:r>
            <a:r>
              <a:rPr lang="en-US" dirty="0"/>
              <a:t>, pure </a:t>
            </a:r>
            <a:r>
              <a:rPr lang="en-US" dirty="0" err="1"/>
              <a:t>Qt</a:t>
            </a:r>
            <a:r>
              <a:rPr lang="en-US" dirty="0"/>
              <a:t> apps. </a:t>
            </a:r>
          </a:p>
          <a:p>
            <a:pPr lvl="1" fontAlgn="base"/>
            <a:r>
              <a:rPr lang="en-US" dirty="0"/>
              <a:t>Proprietary software.</a:t>
            </a:r>
          </a:p>
          <a:p>
            <a:pPr fontAlgn="base"/>
            <a:r>
              <a:rPr lang="en-US" dirty="0"/>
              <a:t>Challenges:</a:t>
            </a:r>
          </a:p>
          <a:p>
            <a:pPr lvl="1" fontAlgn="base"/>
            <a:r>
              <a:rPr lang="en-US" dirty="0"/>
              <a:t>Keep up-to-date with </a:t>
            </a:r>
            <a:r>
              <a:rPr lang="en-US" dirty="0" err="1"/>
              <a:t>Qt</a:t>
            </a:r>
            <a:r>
              <a:rPr lang="en-US" dirty="0"/>
              <a:t> versions. </a:t>
            </a:r>
          </a:p>
          <a:p>
            <a:pPr lvl="1" fontAlgn="base"/>
            <a:r>
              <a:rPr lang="en-US" dirty="0"/>
              <a:t>Plotting efficiency and general performance.</a:t>
            </a:r>
          </a:p>
          <a:p>
            <a:pPr lvl="1" fontAlgn="base"/>
            <a:r>
              <a:rPr lang="en-US" dirty="0"/>
              <a:t>Centralize GUIs for support groups (Web?).</a:t>
            </a:r>
          </a:p>
          <a:p>
            <a:pPr fontAlgn="base"/>
            <a:r>
              <a:rPr lang="en-US" dirty="0"/>
              <a:t>We use common approaches for GUIs </a:t>
            </a:r>
            <a:r>
              <a:rPr lang="en-US" dirty="0" err="1"/>
              <a:t>devel</a:t>
            </a:r>
            <a:r>
              <a:rPr lang="en-US" dirty="0"/>
              <a:t>.</a:t>
            </a:r>
            <a:br>
              <a:rPr lang="en-US" dirty="0"/>
            </a:br>
            <a:r>
              <a:rPr lang="en-US" dirty="0"/>
              <a:t>for Accelerator and Experiments.</a:t>
            </a:r>
          </a:p>
          <a:p>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63943" y="6211252"/>
            <a:ext cx="804476" cy="523237"/>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2692" y="2776756"/>
            <a:ext cx="4891947" cy="3003259"/>
          </a:xfrm>
          <a:prstGeom prst="rect">
            <a:avLst/>
          </a:prstGeom>
        </p:spPr>
      </p:pic>
      <p:sp>
        <p:nvSpPr>
          <p:cNvPr id="14" name="Rectangle 13">
            <a:extLst>
              <a:ext uri="{FF2B5EF4-FFF2-40B4-BE49-F238E27FC236}">
                <a16:creationId xmlns:a16="http://schemas.microsoft.com/office/drawing/2014/main" id="{A8A5B51F-8416-38E5-E5AE-6A2A3758D4EC}"/>
              </a:ext>
            </a:extLst>
          </p:cNvPr>
          <p:cNvSpPr/>
          <p:nvPr/>
        </p:nvSpPr>
        <p:spPr>
          <a:xfrm>
            <a:off x="8482988" y="6178550"/>
            <a:ext cx="2375025"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endParaRPr lang="en-US" sz="1600" dirty="0">
              <a:solidFill>
                <a:srgbClr val="25AAE1"/>
              </a:solidFill>
            </a:endParaRPr>
          </a:p>
          <a:p>
            <a:pPr algn="r"/>
            <a:r>
              <a:rPr lang="en-US" sz="1600" dirty="0">
                <a:solidFill>
                  <a:srgbClr val="25AAE1"/>
                </a:solidFill>
              </a:rPr>
              <a:t> </a:t>
            </a:r>
            <a:r>
              <a:rPr lang="en-US" sz="1600" dirty="0" err="1">
                <a:solidFill>
                  <a:srgbClr val="25AAE1"/>
                </a:solidFill>
              </a:rPr>
              <a:t>F.Becheri</a:t>
            </a:r>
            <a:r>
              <a:rPr lang="en-US" sz="1600" dirty="0">
                <a:solidFill>
                  <a:srgbClr val="25AAE1"/>
                </a:solidFill>
              </a:rPr>
              <a:t> &amp;</a:t>
            </a:r>
            <a:br>
              <a:rPr lang="en-US" sz="1600" dirty="0">
                <a:solidFill>
                  <a:srgbClr val="25AAE1"/>
                </a:solidFill>
              </a:rPr>
            </a:br>
            <a:r>
              <a:rPr lang="en-US" sz="1600" dirty="0" err="1">
                <a:solidFill>
                  <a:srgbClr val="25AAE1"/>
                </a:solidFill>
              </a:rPr>
              <a:t>E.Morales</a:t>
            </a:r>
            <a:endParaRPr lang="en-US" sz="1600" dirty="0">
              <a:solidFill>
                <a:srgbClr val="25AAE1"/>
              </a:solidFill>
            </a:endParaRPr>
          </a:p>
          <a:p>
            <a:pPr algn="r"/>
            <a:endParaRPr lang="en-GB" sz="1600" dirty="0">
              <a:solidFill>
                <a:srgbClr val="25AAE1"/>
              </a:solidFill>
            </a:endParaRPr>
          </a:p>
        </p:txBody>
      </p:sp>
      <p:grpSp>
        <p:nvGrpSpPr>
          <p:cNvPr id="15" name="Group 14">
            <a:extLst>
              <a:ext uri="{FF2B5EF4-FFF2-40B4-BE49-F238E27FC236}">
                <a16:creationId xmlns:a16="http://schemas.microsoft.com/office/drawing/2014/main" id="{52854A1F-C3B6-957C-9587-1B4A744ED246}"/>
              </a:ext>
            </a:extLst>
          </p:cNvPr>
          <p:cNvGrpSpPr/>
          <p:nvPr/>
        </p:nvGrpSpPr>
        <p:grpSpPr>
          <a:xfrm>
            <a:off x="10858014" y="6199346"/>
            <a:ext cx="879499" cy="537055"/>
            <a:chOff x="9967658" y="3704027"/>
            <a:chExt cx="879499" cy="537055"/>
          </a:xfrm>
        </p:grpSpPr>
        <p:sp>
          <p:nvSpPr>
            <p:cNvPr id="16" name="Rectangle 15">
              <a:extLst>
                <a:ext uri="{FF2B5EF4-FFF2-40B4-BE49-F238E27FC236}">
                  <a16:creationId xmlns:a16="http://schemas.microsoft.com/office/drawing/2014/main" id="{019CC997-30A8-2575-551B-B0F1C1EACA43}"/>
                </a:ext>
              </a:extLst>
            </p:cNvPr>
            <p:cNvSpPr/>
            <p:nvPr/>
          </p:nvSpPr>
          <p:spPr>
            <a:xfrm>
              <a:off x="9967658" y="3704027"/>
              <a:ext cx="879499" cy="537055"/>
            </a:xfrm>
            <a:prstGeom prst="rect">
              <a:avLst/>
            </a:prstGeom>
            <a:solidFill>
              <a:srgbClr val="25AA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7" name="Picture 16">
              <a:extLst>
                <a:ext uri="{FF2B5EF4-FFF2-40B4-BE49-F238E27FC236}">
                  <a16:creationId xmlns:a16="http://schemas.microsoft.com/office/drawing/2014/main" id="{DC15E9FD-5963-5B9E-CFE1-4947B1A1C0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5169" y="3711008"/>
              <a:ext cx="804476" cy="523237"/>
            </a:xfrm>
            <a:prstGeom prst="rect">
              <a:avLst/>
            </a:prstGeom>
          </p:spPr>
        </p:pic>
      </p:grpSp>
    </p:spTree>
    <p:extLst>
      <p:ext uri="{BB962C8B-B14F-4D97-AF65-F5344CB8AC3E}">
        <p14:creationId xmlns:p14="http://schemas.microsoft.com/office/powerpoint/2010/main" val="13165366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79671144" name="Title 1"/>
          <p:cNvSpPr>
            <a:spLocks noGrp="1"/>
          </p:cNvSpPr>
          <p:nvPr>
            <p:ph type="title"/>
          </p:nvPr>
        </p:nvSpPr>
        <p:spPr bwMode="auto"/>
        <p:txBody>
          <a:bodyPr>
            <a:normAutofit/>
          </a:bodyPr>
          <a:lstStyle/>
          <a:p>
            <a:pPr>
              <a:defRPr/>
            </a:pPr>
            <a:r>
              <a:rPr lang="en-US" sz="4400" cap="small"/>
              <a:t>UI Components &amp; Tools - Optimization</a:t>
            </a:r>
            <a:endParaRPr lang="en-GB" sz="4400" cap="small"/>
          </a:p>
        </p:txBody>
      </p:sp>
      <p:sp>
        <p:nvSpPr>
          <p:cNvPr id="226869144" name="Content Placeholder 2"/>
          <p:cNvSpPr>
            <a:spLocks noGrp="1"/>
          </p:cNvSpPr>
          <p:nvPr>
            <p:ph idx="1"/>
          </p:nvPr>
        </p:nvSpPr>
        <p:spPr bwMode="auto"/>
        <p:txBody>
          <a:bodyPr vertOverflow="overflow" horzOverflow="overflow" vert="horz" wrap="square" lIns="91440" tIns="45720" rIns="91440" bIns="45720" numCol="1" spcCol="0" rtlCol="0" fromWordArt="0" anchor="t" anchorCtr="0" forceAA="0" compatLnSpc="0">
            <a:normAutofit/>
          </a:bodyPr>
          <a:lstStyle/>
          <a:p>
            <a:pPr>
              <a:defRPr/>
            </a:pPr>
            <a:r>
              <a:rPr lang="en-US"/>
              <a:t>Do you have reusable UI components?</a:t>
            </a:r>
            <a:endParaRPr/>
          </a:p>
          <a:p>
            <a:pPr lvl="1">
              <a:defRPr/>
            </a:pPr>
            <a:r>
              <a:rPr lang="en-US"/>
              <a:t> how do you document them and keep this updated?</a:t>
            </a:r>
          </a:p>
          <a:p>
            <a:pPr marL="685800" marR="0" lvl="1" indent="-228600" algn="l">
              <a:lnSpc>
                <a:spcPct val="90000"/>
              </a:lnSpc>
              <a:spcBef>
                <a:spcPts val="499"/>
              </a:spcBef>
              <a:spcAft>
                <a:spcPts val="0"/>
              </a:spcAft>
              <a:buFont typeface="Arial"/>
              <a:buChar char="•"/>
              <a:defRPr/>
            </a:pPr>
            <a:r>
              <a:rPr lang="en-US" sz="2200" b="0" i="0" u="none" strike="noStrike" cap="none" spc="0">
                <a:solidFill>
                  <a:srgbClr val="FFC000"/>
                </a:solidFill>
                <a:latin typeface="Corbel"/>
                <a:ea typeface="Corbel"/>
                <a:cs typeface="Corbel"/>
              </a:rPr>
              <a:t>We have a core library of reusable functions and GUI elements. Our main challenge is making developers aware of the existing functionality.</a:t>
            </a:r>
          </a:p>
          <a:p>
            <a:pPr marL="685800" marR="0" lvl="1" indent="-228600" algn="l">
              <a:lnSpc>
                <a:spcPct val="90000"/>
              </a:lnSpc>
              <a:spcBef>
                <a:spcPts val="499"/>
              </a:spcBef>
              <a:spcAft>
                <a:spcPts val="0"/>
              </a:spcAft>
              <a:buFont typeface="Arial"/>
              <a:buChar char="•"/>
              <a:defRPr/>
            </a:pPr>
            <a:r>
              <a:rPr lang="en-US" sz="2200" b="0" i="0" u="none" strike="noStrike" cap="none" spc="0">
                <a:solidFill>
                  <a:srgbClr val="FFC000"/>
                </a:solidFill>
                <a:latin typeface="Corbel"/>
                <a:ea typeface="Corbel"/>
                <a:cs typeface="Corbel"/>
              </a:rPr>
              <a:t>We are fans of Storybook but have not yet implemented a formal system for documentation.</a:t>
            </a:r>
            <a:endParaRPr lang="en-US" sz="2200" b="0" i="0" u="none" strike="noStrike" cap="none" spc="0">
              <a:solidFill>
                <a:srgbClr val="FFC000"/>
              </a:solidFill>
              <a:latin typeface="Corbel"/>
              <a:cs typeface="Corbel"/>
            </a:endParaRPr>
          </a:p>
          <a:p>
            <a:pPr>
              <a:defRPr/>
            </a:pPr>
            <a:r>
              <a:rPr lang="en-US"/>
              <a:t>Do you, or do you plan to, utilize any form of automated UI Generation? </a:t>
            </a:r>
            <a:endParaRPr/>
          </a:p>
          <a:p>
            <a:pPr lvl="1">
              <a:defRPr/>
            </a:pPr>
            <a:r>
              <a:rPr lang="en-US"/>
              <a:t>If so, for what?</a:t>
            </a:r>
          </a:p>
          <a:p>
            <a:pPr marL="685800" marR="0" lvl="1" indent="-228600" algn="l">
              <a:lnSpc>
                <a:spcPct val="90000"/>
              </a:lnSpc>
              <a:spcBef>
                <a:spcPts val="499"/>
              </a:spcBef>
              <a:spcAft>
                <a:spcPts val="0"/>
              </a:spcAft>
              <a:buFont typeface="Arial"/>
              <a:buChar char="•"/>
              <a:defRPr/>
            </a:pPr>
            <a:r>
              <a:rPr lang="en-US" sz="2200" b="0" i="0" u="none" strike="noStrike" cap="none" spc="0">
                <a:solidFill>
                  <a:srgbClr val="FFC000"/>
                </a:solidFill>
                <a:latin typeface="Corbel"/>
                <a:ea typeface="Corbel"/>
                <a:cs typeface="Corbel"/>
              </a:rPr>
              <a:t>We're exploring tools for automated UI generation, similar to what DLS does with Phoebus to generate engineering displays.</a:t>
            </a:r>
            <a:endParaRPr lang="en-US" sz="2400" b="0" i="0" u="none" strike="noStrike" cap="none" spc="0">
              <a:gradFill>
                <a:gsLst>
                  <a:gs pos="0">
                    <a:schemeClr val="bg1">
                      <a:lumMod val="25000"/>
                      <a:lumOff val="75000"/>
                    </a:schemeClr>
                  </a:gs>
                  <a:gs pos="34000">
                    <a:schemeClr val="tx1">
                      <a:lumMod val="93000"/>
                    </a:schemeClr>
                  </a:gs>
                  <a:gs pos="100000">
                    <a:schemeClr val="tx2">
                      <a:lumMod val="0"/>
                      <a:lumOff val="100000"/>
                    </a:schemeClr>
                  </a:gs>
                </a:gsLst>
                <a:lin ang="4800000" scaled="0"/>
              </a:gradFill>
              <a:latin typeface="Corbel"/>
              <a:cs typeface="Corbel"/>
            </a:endParaRPr>
          </a:p>
        </p:txBody>
      </p:sp>
      <p:pic>
        <p:nvPicPr>
          <p:cNvPr id="2" name="Picture 16" descr="Logo, company name&#10;&#10;AI-generated content may be incorrect.">
            <a:extLst>
              <a:ext uri="{FF2B5EF4-FFF2-40B4-BE49-F238E27FC236}">
                <a16:creationId xmlns:a16="http://schemas.microsoft.com/office/drawing/2014/main" id="{22B0E5E3-60BF-22A0-048B-AAD150E6D54B}"/>
              </a:ext>
            </a:extLst>
          </p:cNvPr>
          <p:cNvPicPr>
            <a:picLocks noChangeAspect="1"/>
          </p:cNvPicPr>
          <p:nvPr/>
        </p:nvPicPr>
        <p:blipFill>
          <a:blip r:embed="rId3"/>
          <a:stretch/>
        </p:blipFill>
        <p:spPr bwMode="auto">
          <a:xfrm>
            <a:off x="11234625" y="6238411"/>
            <a:ext cx="471091" cy="471091"/>
          </a:xfrm>
          <a:prstGeom prst="rect">
            <a:avLst/>
          </a:prstGeom>
        </p:spPr>
      </p:pic>
      <p:sp>
        <p:nvSpPr>
          <p:cNvPr id="3" name="TextBox 2">
            <a:extLst>
              <a:ext uri="{FF2B5EF4-FFF2-40B4-BE49-F238E27FC236}">
                <a16:creationId xmlns:a16="http://schemas.microsoft.com/office/drawing/2014/main" id="{18282DE1-79EF-BA6A-13BE-809A3A969A1B}"/>
              </a:ext>
            </a:extLst>
          </p:cNvPr>
          <p:cNvSpPr txBox="1"/>
          <p:nvPr/>
        </p:nvSpPr>
        <p:spPr bwMode="auto">
          <a:xfrm>
            <a:off x="9030937" y="6270624"/>
            <a:ext cx="2203688" cy="342786"/>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lgn="r">
              <a:defRPr/>
            </a:pPr>
            <a:r>
              <a:rPr sz="1600" dirty="0">
                <a:solidFill>
                  <a:srgbClr val="25AAE1"/>
                </a:solidFill>
              </a:rPr>
              <a:t>Beau Harrison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CEEC7A-BC99-6D4E-CE1C-646327BE95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0387F4-74C4-DFF7-7328-71D9E26F4103}"/>
              </a:ext>
            </a:extLst>
          </p:cNvPr>
          <p:cNvSpPr>
            <a:spLocks noGrp="1"/>
          </p:cNvSpPr>
          <p:nvPr>
            <p:ph type="ctrTitle"/>
          </p:nvPr>
        </p:nvSpPr>
        <p:spPr/>
        <p:txBody>
          <a:bodyPr/>
          <a:lstStyle/>
          <a:p>
            <a:r>
              <a:rPr lang="en-US" dirty="0"/>
              <a:t>GSI</a:t>
            </a:r>
            <a:endParaRPr lang="en-GB" dirty="0"/>
          </a:p>
        </p:txBody>
      </p:sp>
      <p:sp>
        <p:nvSpPr>
          <p:cNvPr id="3" name="Subtitle 2">
            <a:extLst>
              <a:ext uri="{FF2B5EF4-FFF2-40B4-BE49-F238E27FC236}">
                <a16:creationId xmlns:a16="http://schemas.microsoft.com/office/drawing/2014/main" id="{A4721A60-AEAF-5159-B560-3A0622566F98}"/>
              </a:ext>
            </a:extLst>
          </p:cNvPr>
          <p:cNvSpPr>
            <a:spLocks noGrp="1"/>
          </p:cNvSpPr>
          <p:nvPr>
            <p:ph type="subTitle" idx="1"/>
          </p:nvPr>
        </p:nvSpPr>
        <p:spPr/>
        <p:txBody>
          <a:bodyPr/>
          <a:lstStyle/>
          <a:p>
            <a:r>
              <a:rPr lang="en-GB" cap="small" dirty="0"/>
              <a:t>Jutta Fitzek</a:t>
            </a:r>
          </a:p>
        </p:txBody>
      </p:sp>
      <p:pic>
        <p:nvPicPr>
          <p:cNvPr id="4" name="Picture 3">
            <a:extLst>
              <a:ext uri="{FF2B5EF4-FFF2-40B4-BE49-F238E27FC236}">
                <a16:creationId xmlns:a16="http://schemas.microsoft.com/office/drawing/2014/main" id="{1B49AF70-33C9-70EE-C920-E56DA373DA15}"/>
              </a:ext>
            </a:extLst>
          </p:cNvPr>
          <p:cNvPicPr>
            <a:picLocks noChangeAspect="1"/>
          </p:cNvPicPr>
          <p:nvPr/>
        </p:nvPicPr>
        <p:blipFill>
          <a:blip r:embed="rId2"/>
          <a:stretch>
            <a:fillRect/>
          </a:stretch>
        </p:blipFill>
        <p:spPr>
          <a:xfrm>
            <a:off x="9782139" y="6247793"/>
            <a:ext cx="964954" cy="321650"/>
          </a:xfrm>
          <a:prstGeom prst="rect">
            <a:avLst/>
          </a:prstGeom>
        </p:spPr>
      </p:pic>
      <p:pic>
        <p:nvPicPr>
          <p:cNvPr id="5" name="Picture 4">
            <a:extLst>
              <a:ext uri="{FF2B5EF4-FFF2-40B4-BE49-F238E27FC236}">
                <a16:creationId xmlns:a16="http://schemas.microsoft.com/office/drawing/2014/main" id="{85D718E5-5444-4E0A-7DAA-C92EED3A94A8}"/>
              </a:ext>
            </a:extLst>
          </p:cNvPr>
          <p:cNvPicPr>
            <a:picLocks noChangeAspect="1"/>
          </p:cNvPicPr>
          <p:nvPr/>
        </p:nvPicPr>
        <p:blipFill>
          <a:blip r:embed="rId3"/>
          <a:stretch>
            <a:fillRect/>
          </a:stretch>
        </p:blipFill>
        <p:spPr>
          <a:xfrm>
            <a:off x="10915132" y="6219085"/>
            <a:ext cx="586452" cy="488710"/>
          </a:xfrm>
          <a:prstGeom prst="rect">
            <a:avLst/>
          </a:prstGeom>
        </p:spPr>
      </p:pic>
    </p:spTree>
    <p:extLst>
      <p:ext uri="{BB962C8B-B14F-4D97-AF65-F5344CB8AC3E}">
        <p14:creationId xmlns:p14="http://schemas.microsoft.com/office/powerpoint/2010/main" val="4114982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a:xfrm>
            <a:off x="426720" y="1524000"/>
            <a:ext cx="11703548" cy="4625340"/>
          </a:xfrm>
        </p:spPr>
        <p:txBody>
          <a:bodyPr>
            <a:normAutofit/>
          </a:bodyPr>
          <a:lstStyle/>
          <a:p>
            <a:pPr fontAlgn="base"/>
            <a:r>
              <a:rPr lang="en-US" dirty="0"/>
              <a:t>In a nutshell, what UI technologies are you using?</a:t>
            </a:r>
          </a:p>
          <a:p>
            <a:pPr lvl="1" fontAlgn="base"/>
            <a:r>
              <a:rPr lang="en-US" dirty="0"/>
              <a:t>Java 17, JavaFX 19, (few Swing legacy apps), </a:t>
            </a:r>
            <a:br>
              <a:rPr lang="en-US" dirty="0"/>
            </a:br>
            <a:r>
              <a:rPr lang="en-US" dirty="0" err="1"/>
              <a:t>ControlsFX</a:t>
            </a:r>
            <a:r>
              <a:rPr lang="en-US" dirty="0"/>
              <a:t> (e.g. </a:t>
            </a:r>
            <a:r>
              <a:rPr lang="en-US" dirty="0" err="1"/>
              <a:t>ToggleSwitch</a:t>
            </a:r>
            <a:r>
              <a:rPr lang="en-US" dirty="0"/>
              <a:t>), </a:t>
            </a:r>
            <a:r>
              <a:rPr lang="en-US" dirty="0" err="1"/>
              <a:t>RichTextFX</a:t>
            </a:r>
            <a:r>
              <a:rPr lang="en-US" dirty="0"/>
              <a:t>, Flowless (only renders what you see), </a:t>
            </a:r>
            <a:br>
              <a:rPr lang="en-US" dirty="0"/>
            </a:br>
            <a:r>
              <a:rPr lang="en-US" dirty="0" err="1"/>
              <a:t>accsoft-gui-fx</a:t>
            </a:r>
            <a:r>
              <a:rPr lang="en-US" dirty="0"/>
              <a:t> (CERN), </a:t>
            </a:r>
            <a:r>
              <a:rPr lang="en-US" dirty="0" err="1"/>
              <a:t>ChartFx</a:t>
            </a:r>
            <a:r>
              <a:rPr lang="en-US" dirty="0"/>
              <a:t> (FAIR), </a:t>
            </a:r>
            <a:r>
              <a:rPr lang="en-US" dirty="0" err="1"/>
              <a:t>TestFX</a:t>
            </a:r>
            <a:endParaRPr lang="en-US" dirty="0"/>
          </a:p>
          <a:p>
            <a:pPr lvl="1" fontAlgn="base"/>
            <a:r>
              <a:rPr lang="en-US" dirty="0"/>
              <a:t>Separation into more light-weight UI and an application </a:t>
            </a:r>
            <a:r>
              <a:rPr lang="en-US"/>
              <a:t>service for the logic</a:t>
            </a:r>
            <a:endParaRPr lang="en-US" dirty="0"/>
          </a:p>
          <a:p>
            <a:pPr marL="0" indent="0" fontAlgn="base">
              <a:buNone/>
            </a:pPr>
            <a:endParaRPr lang="en-US" dirty="0"/>
          </a:p>
          <a:p>
            <a:endParaRPr lang="en-GB" dirty="0"/>
          </a:p>
        </p:txBody>
      </p:sp>
      <p:graphicFrame>
        <p:nvGraphicFramePr>
          <p:cNvPr id="6" name="Object 5">
            <a:extLst>
              <a:ext uri="{FF2B5EF4-FFF2-40B4-BE49-F238E27FC236}">
                <a16:creationId xmlns:a16="http://schemas.microsoft.com/office/drawing/2014/main" id="{F1820DBE-CCEF-486E-A869-34CC233B5BEC}"/>
              </a:ext>
            </a:extLst>
          </p:cNvPr>
          <p:cNvGraphicFramePr>
            <a:graphicFrameLocks noChangeAspect="1"/>
          </p:cNvGraphicFramePr>
          <p:nvPr/>
        </p:nvGraphicFramePr>
        <p:xfrm>
          <a:off x="802045" y="3604686"/>
          <a:ext cx="1692206" cy="1137581"/>
        </p:xfrm>
        <a:graphic>
          <a:graphicData uri="http://schemas.openxmlformats.org/presentationml/2006/ole">
            <mc:AlternateContent xmlns:mc="http://schemas.openxmlformats.org/markup-compatibility/2006">
              <mc:Choice xmlns:v="urn:schemas-microsoft-com:vml" Requires="v">
                <p:oleObj name="Bitmap Image" r:id="rId2" imgW="14470332" imgH="9726554" progId="Paint.Picture">
                  <p:embed/>
                </p:oleObj>
              </mc:Choice>
              <mc:Fallback>
                <p:oleObj name="Bitmap Image" r:id="rId2" imgW="14470332" imgH="9726554" progId="Paint.Picture">
                  <p:embed/>
                  <p:pic>
                    <p:nvPicPr>
                      <p:cNvPr id="6" name="Object 5">
                        <a:extLst>
                          <a:ext uri="{FF2B5EF4-FFF2-40B4-BE49-F238E27FC236}">
                            <a16:creationId xmlns:a16="http://schemas.microsoft.com/office/drawing/2014/main" id="{F1820DBE-CCEF-486E-A869-34CC233B5BEC}"/>
                          </a:ext>
                        </a:extLst>
                      </p:cNvPr>
                      <p:cNvPicPr/>
                      <p:nvPr/>
                    </p:nvPicPr>
                    <p:blipFill>
                      <a:blip r:embed="rId3"/>
                      <a:stretch>
                        <a:fillRect/>
                      </a:stretch>
                    </p:blipFill>
                    <p:spPr>
                      <a:xfrm>
                        <a:off x="802045" y="3604686"/>
                        <a:ext cx="1692206" cy="1137581"/>
                      </a:xfrm>
                      <a:prstGeom prst="rect">
                        <a:avLst/>
                      </a:prstGeom>
                    </p:spPr>
                  </p:pic>
                </p:oleObj>
              </mc:Fallback>
            </mc:AlternateContent>
          </a:graphicData>
        </a:graphic>
      </p:graphicFrame>
      <p:pic>
        <p:nvPicPr>
          <p:cNvPr id="8" name="Picture 7">
            <a:extLst>
              <a:ext uri="{FF2B5EF4-FFF2-40B4-BE49-F238E27FC236}">
                <a16:creationId xmlns:a16="http://schemas.microsoft.com/office/drawing/2014/main" id="{288E6EA9-4ACE-4E67-90AA-B9D9BF2E07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2405" y="3604686"/>
            <a:ext cx="2091806" cy="1137581"/>
          </a:xfrm>
          <a:prstGeom prst="rect">
            <a:avLst/>
          </a:prstGeom>
        </p:spPr>
      </p:pic>
      <p:pic>
        <p:nvPicPr>
          <p:cNvPr id="9" name="Picture 8">
            <a:extLst>
              <a:ext uri="{FF2B5EF4-FFF2-40B4-BE49-F238E27FC236}">
                <a16:creationId xmlns:a16="http://schemas.microsoft.com/office/drawing/2014/main" id="{17CC2ADD-B361-485C-8B70-AF5311558483}"/>
              </a:ext>
            </a:extLst>
          </p:cNvPr>
          <p:cNvPicPr>
            <a:picLocks noChangeAspect="1"/>
          </p:cNvPicPr>
          <p:nvPr/>
        </p:nvPicPr>
        <p:blipFill>
          <a:blip r:embed="rId5"/>
          <a:stretch>
            <a:fillRect/>
          </a:stretch>
        </p:blipFill>
        <p:spPr>
          <a:xfrm>
            <a:off x="6862365" y="3604686"/>
            <a:ext cx="1885950" cy="1143000"/>
          </a:xfrm>
          <a:prstGeom prst="rect">
            <a:avLst/>
          </a:prstGeom>
        </p:spPr>
      </p:pic>
      <p:pic>
        <p:nvPicPr>
          <p:cNvPr id="10" name="Picture 9">
            <a:extLst>
              <a:ext uri="{FF2B5EF4-FFF2-40B4-BE49-F238E27FC236}">
                <a16:creationId xmlns:a16="http://schemas.microsoft.com/office/drawing/2014/main" id="{717A03AA-F89F-48ED-855C-9BBBB7463FE5}"/>
              </a:ext>
            </a:extLst>
          </p:cNvPr>
          <p:cNvPicPr>
            <a:picLocks noChangeAspect="1"/>
          </p:cNvPicPr>
          <p:nvPr/>
        </p:nvPicPr>
        <p:blipFill>
          <a:blip r:embed="rId6"/>
          <a:stretch>
            <a:fillRect/>
          </a:stretch>
        </p:blipFill>
        <p:spPr>
          <a:xfrm>
            <a:off x="9886470" y="3604686"/>
            <a:ext cx="1479774" cy="1257869"/>
          </a:xfrm>
          <a:prstGeom prst="rect">
            <a:avLst/>
          </a:prstGeom>
        </p:spPr>
      </p:pic>
      <p:pic>
        <p:nvPicPr>
          <p:cNvPr id="3" name="Picture 2">
            <a:extLst>
              <a:ext uri="{FF2B5EF4-FFF2-40B4-BE49-F238E27FC236}">
                <a16:creationId xmlns:a16="http://schemas.microsoft.com/office/drawing/2014/main" id="{66585C11-C38F-4303-A8FA-48A7E6F8006D}"/>
              </a:ext>
            </a:extLst>
          </p:cNvPr>
          <p:cNvPicPr>
            <a:picLocks noChangeAspect="1"/>
          </p:cNvPicPr>
          <p:nvPr/>
        </p:nvPicPr>
        <p:blipFill>
          <a:blip r:embed="rId7"/>
          <a:stretch>
            <a:fillRect/>
          </a:stretch>
        </p:blipFill>
        <p:spPr>
          <a:xfrm>
            <a:off x="1921397" y="4945263"/>
            <a:ext cx="2222339" cy="1163825"/>
          </a:xfrm>
          <a:prstGeom prst="rect">
            <a:avLst/>
          </a:prstGeom>
        </p:spPr>
      </p:pic>
      <p:pic>
        <p:nvPicPr>
          <p:cNvPr id="12" name="Picture 11">
            <a:extLst>
              <a:ext uri="{FF2B5EF4-FFF2-40B4-BE49-F238E27FC236}">
                <a16:creationId xmlns:a16="http://schemas.microsoft.com/office/drawing/2014/main" id="{07DDE9EA-FD35-4064-AF78-CE6D5420444D}"/>
              </a:ext>
            </a:extLst>
          </p:cNvPr>
          <p:cNvPicPr>
            <a:picLocks noChangeAspect="1"/>
          </p:cNvPicPr>
          <p:nvPr/>
        </p:nvPicPr>
        <p:blipFill>
          <a:blip r:embed="rId8"/>
          <a:stretch>
            <a:fillRect/>
          </a:stretch>
        </p:blipFill>
        <p:spPr>
          <a:xfrm>
            <a:off x="5284099" y="4941459"/>
            <a:ext cx="1384540" cy="1167629"/>
          </a:xfrm>
          <a:prstGeom prst="rect">
            <a:avLst/>
          </a:prstGeom>
        </p:spPr>
      </p:pic>
      <p:pic>
        <p:nvPicPr>
          <p:cNvPr id="14" name="Picture 13">
            <a:extLst>
              <a:ext uri="{FF2B5EF4-FFF2-40B4-BE49-F238E27FC236}">
                <a16:creationId xmlns:a16="http://schemas.microsoft.com/office/drawing/2014/main" id="{264939F0-C6B0-4631-93E9-68C71C5676F4}"/>
              </a:ext>
            </a:extLst>
          </p:cNvPr>
          <p:cNvPicPr>
            <a:picLocks noChangeAspect="1"/>
          </p:cNvPicPr>
          <p:nvPr/>
        </p:nvPicPr>
        <p:blipFill>
          <a:blip r:embed="rId9"/>
          <a:stretch>
            <a:fillRect/>
          </a:stretch>
        </p:blipFill>
        <p:spPr>
          <a:xfrm>
            <a:off x="7809001" y="4972126"/>
            <a:ext cx="1809563" cy="1136962"/>
          </a:xfrm>
          <a:prstGeom prst="rect">
            <a:avLst/>
          </a:prstGeom>
        </p:spPr>
      </p:pic>
      <p:pic>
        <p:nvPicPr>
          <p:cNvPr id="2" name="Picture 1">
            <a:extLst>
              <a:ext uri="{FF2B5EF4-FFF2-40B4-BE49-F238E27FC236}">
                <a16:creationId xmlns:a16="http://schemas.microsoft.com/office/drawing/2014/main" id="{78BDA526-6A30-A1D3-4A6D-116127D5FBAC}"/>
              </a:ext>
            </a:extLst>
          </p:cNvPr>
          <p:cNvPicPr>
            <a:picLocks noChangeAspect="1"/>
          </p:cNvPicPr>
          <p:nvPr/>
        </p:nvPicPr>
        <p:blipFill>
          <a:blip r:embed="rId10"/>
          <a:stretch>
            <a:fillRect/>
          </a:stretch>
        </p:blipFill>
        <p:spPr>
          <a:xfrm>
            <a:off x="9782139" y="6247793"/>
            <a:ext cx="964954" cy="321650"/>
          </a:xfrm>
          <a:prstGeom prst="rect">
            <a:avLst/>
          </a:prstGeom>
        </p:spPr>
      </p:pic>
      <p:pic>
        <p:nvPicPr>
          <p:cNvPr id="7" name="Picture 6">
            <a:extLst>
              <a:ext uri="{FF2B5EF4-FFF2-40B4-BE49-F238E27FC236}">
                <a16:creationId xmlns:a16="http://schemas.microsoft.com/office/drawing/2014/main" id="{74B1F9B9-2EF8-B5A0-4AFC-C771653258CB}"/>
              </a:ext>
            </a:extLst>
          </p:cNvPr>
          <p:cNvPicPr>
            <a:picLocks noChangeAspect="1"/>
          </p:cNvPicPr>
          <p:nvPr/>
        </p:nvPicPr>
        <p:blipFill>
          <a:blip r:embed="rId11"/>
          <a:stretch>
            <a:fillRect/>
          </a:stretch>
        </p:blipFill>
        <p:spPr>
          <a:xfrm>
            <a:off x="10915132" y="6219085"/>
            <a:ext cx="586452" cy="488710"/>
          </a:xfrm>
          <a:prstGeom prst="rect">
            <a:avLst/>
          </a:prstGeom>
        </p:spPr>
      </p:pic>
      <p:sp>
        <p:nvSpPr>
          <p:cNvPr id="13" name="TextBox 12">
            <a:extLst>
              <a:ext uri="{FF2B5EF4-FFF2-40B4-BE49-F238E27FC236}">
                <a16:creationId xmlns:a16="http://schemas.microsoft.com/office/drawing/2014/main" id="{75B150FC-295D-58D5-750C-03F4CF5C8546}"/>
              </a:ext>
            </a:extLst>
          </p:cNvPr>
          <p:cNvSpPr txBox="1"/>
          <p:nvPr/>
        </p:nvSpPr>
        <p:spPr>
          <a:xfrm>
            <a:off x="8171885" y="6302636"/>
            <a:ext cx="1525247" cy="338554"/>
          </a:xfrm>
          <a:prstGeom prst="rect">
            <a:avLst/>
          </a:prstGeom>
          <a:noFill/>
        </p:spPr>
        <p:txBody>
          <a:bodyPr wrap="square">
            <a:spAutoFit/>
          </a:bodyPr>
          <a:lstStyle/>
          <a:p>
            <a:pPr algn="r"/>
            <a:r>
              <a:rPr lang="it-IT" sz="1600" b="1" dirty="0">
                <a:solidFill>
                  <a:srgbClr val="25AAE1"/>
                </a:solidFill>
              </a:rPr>
              <a:t>Jutta Fitzek</a:t>
            </a:r>
            <a:endParaRPr lang="en-GB" sz="1600" dirty="0"/>
          </a:p>
        </p:txBody>
      </p:sp>
    </p:spTree>
    <p:extLst>
      <p:ext uri="{BB962C8B-B14F-4D97-AF65-F5344CB8AC3E}">
        <p14:creationId xmlns:p14="http://schemas.microsoft.com/office/powerpoint/2010/main" val="30967343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a:xfrm>
            <a:off x="426720" y="1524000"/>
            <a:ext cx="11703548" cy="4625340"/>
          </a:xfrm>
        </p:spPr>
        <p:txBody>
          <a:bodyPr>
            <a:normAutofit/>
          </a:bodyPr>
          <a:lstStyle/>
          <a:p>
            <a:pPr fontAlgn="base"/>
            <a:r>
              <a:rPr lang="en-US" dirty="0"/>
              <a:t>In a nutshell, what UI technologies are you using - why?</a:t>
            </a:r>
          </a:p>
          <a:p>
            <a:pPr lvl="1" fontAlgn="base"/>
            <a:r>
              <a:rPr lang="en-US" dirty="0"/>
              <a:t>Why?</a:t>
            </a:r>
          </a:p>
          <a:p>
            <a:pPr lvl="2" fontAlgn="base"/>
            <a:r>
              <a:rPr lang="en-US" dirty="0"/>
              <a:t>coming from Swing with JavaFX we are more productive, </a:t>
            </a:r>
            <a:br>
              <a:rPr lang="en-US" dirty="0"/>
            </a:br>
            <a:r>
              <a:rPr lang="en-US" dirty="0"/>
              <a:t>good features also for graphical functionalities, stylesheets, more structured</a:t>
            </a:r>
          </a:p>
          <a:p>
            <a:pPr lvl="2" fontAlgn="base"/>
            <a:r>
              <a:rPr lang="en-US" dirty="0"/>
              <a:t>writing solid and robust applications seems easier in Java than in other technologies</a:t>
            </a:r>
          </a:p>
          <a:p>
            <a:pPr lvl="1" fontAlgn="base"/>
            <a:r>
              <a:rPr lang="en-US" dirty="0"/>
              <a:t>Why  not..   </a:t>
            </a:r>
          </a:p>
          <a:p>
            <a:pPr lvl="2" fontAlgn="base"/>
            <a:r>
              <a:rPr lang="en-US" dirty="0"/>
              <a:t>Why not Web?	    	very high pace ecosystem</a:t>
            </a:r>
          </a:p>
          <a:p>
            <a:pPr lvl="2" fontAlgn="base"/>
            <a:r>
              <a:rPr lang="en-US" dirty="0"/>
              <a:t>Why not C++/Qt? 	manpower consists of Java developers as also services are written in Java</a:t>
            </a:r>
          </a:p>
          <a:p>
            <a:pPr lvl="2" fontAlgn="base"/>
            <a:r>
              <a:rPr lang="en-US" dirty="0"/>
              <a:t>Why not python? 	python sometimes used for internal tools or prototypes</a:t>
            </a:r>
          </a:p>
          <a:p>
            <a:pPr marL="914400" lvl="2" indent="0" fontAlgn="base">
              <a:buNone/>
            </a:pPr>
            <a:r>
              <a:rPr lang="en-US" dirty="0"/>
              <a:t>=&gt; we prefer solid applications over fast prototypes </a:t>
            </a:r>
            <a:br>
              <a:rPr lang="en-US" dirty="0"/>
            </a:br>
            <a:r>
              <a:rPr lang="en-US" dirty="0"/>
              <a:t>and don’t have the need for super-high performance</a:t>
            </a:r>
            <a:br>
              <a:rPr lang="en-US" dirty="0"/>
            </a:br>
            <a:r>
              <a:rPr lang="en-US" dirty="0"/>
              <a:t>(although we </a:t>
            </a:r>
            <a:r>
              <a:rPr lang="en-US" i="1" dirty="0"/>
              <a:t>do</a:t>
            </a:r>
            <a:r>
              <a:rPr lang="en-US" dirty="0"/>
              <a:t> have some special apps in each of those technologies)</a:t>
            </a:r>
          </a:p>
          <a:p>
            <a:pPr marL="0" indent="0" fontAlgn="base">
              <a:buNone/>
            </a:pPr>
            <a:endParaRPr lang="en-US" dirty="0"/>
          </a:p>
          <a:p>
            <a:endParaRPr lang="en-GB" dirty="0"/>
          </a:p>
        </p:txBody>
      </p:sp>
      <p:pic>
        <p:nvPicPr>
          <p:cNvPr id="2" name="Picture 1">
            <a:extLst>
              <a:ext uri="{FF2B5EF4-FFF2-40B4-BE49-F238E27FC236}">
                <a16:creationId xmlns:a16="http://schemas.microsoft.com/office/drawing/2014/main" id="{90D8DACF-3D22-9CE2-7C0D-5A9B9AB1DF03}"/>
              </a:ext>
            </a:extLst>
          </p:cNvPr>
          <p:cNvPicPr>
            <a:picLocks noChangeAspect="1"/>
          </p:cNvPicPr>
          <p:nvPr/>
        </p:nvPicPr>
        <p:blipFill>
          <a:blip r:embed="rId2"/>
          <a:stretch>
            <a:fillRect/>
          </a:stretch>
        </p:blipFill>
        <p:spPr>
          <a:xfrm>
            <a:off x="9782139" y="6247793"/>
            <a:ext cx="964954" cy="321650"/>
          </a:xfrm>
          <a:prstGeom prst="rect">
            <a:avLst/>
          </a:prstGeom>
        </p:spPr>
      </p:pic>
      <p:pic>
        <p:nvPicPr>
          <p:cNvPr id="3" name="Picture 2">
            <a:extLst>
              <a:ext uri="{FF2B5EF4-FFF2-40B4-BE49-F238E27FC236}">
                <a16:creationId xmlns:a16="http://schemas.microsoft.com/office/drawing/2014/main" id="{3B673DB6-91AD-7432-87D8-A0EE31DC56AD}"/>
              </a:ext>
            </a:extLst>
          </p:cNvPr>
          <p:cNvPicPr>
            <a:picLocks noChangeAspect="1"/>
          </p:cNvPicPr>
          <p:nvPr/>
        </p:nvPicPr>
        <p:blipFill>
          <a:blip r:embed="rId3"/>
          <a:stretch>
            <a:fillRect/>
          </a:stretch>
        </p:blipFill>
        <p:spPr>
          <a:xfrm>
            <a:off x="10915132" y="6219085"/>
            <a:ext cx="586452" cy="488710"/>
          </a:xfrm>
          <a:prstGeom prst="rect">
            <a:avLst/>
          </a:prstGeom>
        </p:spPr>
      </p:pic>
      <p:sp>
        <p:nvSpPr>
          <p:cNvPr id="7" name="TextBox 6">
            <a:extLst>
              <a:ext uri="{FF2B5EF4-FFF2-40B4-BE49-F238E27FC236}">
                <a16:creationId xmlns:a16="http://schemas.microsoft.com/office/drawing/2014/main" id="{E4E4E39F-866B-6F89-680C-F9A1C757AE52}"/>
              </a:ext>
            </a:extLst>
          </p:cNvPr>
          <p:cNvSpPr txBox="1"/>
          <p:nvPr/>
        </p:nvSpPr>
        <p:spPr>
          <a:xfrm>
            <a:off x="8171885" y="6302636"/>
            <a:ext cx="1525247" cy="338554"/>
          </a:xfrm>
          <a:prstGeom prst="rect">
            <a:avLst/>
          </a:prstGeom>
          <a:noFill/>
        </p:spPr>
        <p:txBody>
          <a:bodyPr wrap="square">
            <a:spAutoFit/>
          </a:bodyPr>
          <a:lstStyle/>
          <a:p>
            <a:pPr algn="r"/>
            <a:r>
              <a:rPr lang="it-IT" sz="1600" b="1" dirty="0">
                <a:solidFill>
                  <a:srgbClr val="25AAE1"/>
                </a:solidFill>
              </a:rPr>
              <a:t>Jutta Fitzek</a:t>
            </a:r>
            <a:endParaRPr lang="en-GB" sz="1600" dirty="0"/>
          </a:p>
        </p:txBody>
      </p:sp>
    </p:spTree>
    <p:extLst>
      <p:ext uri="{BB962C8B-B14F-4D97-AF65-F5344CB8AC3E}">
        <p14:creationId xmlns:p14="http://schemas.microsoft.com/office/powerpoint/2010/main" val="33208743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a:xfrm>
            <a:off x="426720" y="1524000"/>
            <a:ext cx="11703548" cy="4625340"/>
          </a:xfrm>
        </p:spPr>
        <p:txBody>
          <a:bodyPr>
            <a:normAutofit/>
          </a:bodyPr>
          <a:lstStyle/>
          <a:p>
            <a:pPr fontAlgn="base"/>
            <a:r>
              <a:rPr lang="en-US" dirty="0"/>
              <a:t>What challenges are you facing? </a:t>
            </a:r>
            <a:endParaRPr lang="en-US" sz="2400" dirty="0"/>
          </a:p>
          <a:p>
            <a:pPr lvl="1" fontAlgn="base"/>
            <a:r>
              <a:rPr lang="en-US" sz="2000" dirty="0"/>
              <a:t>Organizational challenges:</a:t>
            </a:r>
          </a:p>
          <a:p>
            <a:pPr lvl="2" fontAlgn="base"/>
            <a:r>
              <a:rPr lang="en-US" sz="1600" dirty="0"/>
              <a:t>hard to find new developers with JavaFX knowledge, training on the job necessary</a:t>
            </a:r>
          </a:p>
          <a:p>
            <a:pPr lvl="1" fontAlgn="base"/>
            <a:r>
              <a:rPr lang="en-US" sz="2000" dirty="0"/>
              <a:t>Technical challenges:</a:t>
            </a:r>
          </a:p>
          <a:p>
            <a:pPr lvl="2" fontAlgn="base"/>
            <a:r>
              <a:rPr lang="en-US" sz="1600" dirty="0"/>
              <a:t>ecosystem is not that big, not for everything a library exists</a:t>
            </a:r>
          </a:p>
          <a:p>
            <a:pPr lvl="2" fontAlgn="base"/>
            <a:r>
              <a:rPr lang="en-US" sz="1600" dirty="0"/>
              <a:t>JavaFX still has some bugs that cost time for workarounds, effort for reporting bugs and getting it fixed</a:t>
            </a:r>
          </a:p>
          <a:p>
            <a:pPr lvl="2" fontAlgn="base"/>
            <a:r>
              <a:rPr lang="en-US" sz="1600" dirty="0"/>
              <a:t>some libraries used still have performance issues, tackled by careful programming</a:t>
            </a:r>
          </a:p>
          <a:p>
            <a:pPr lvl="2" fontAlgn="base"/>
            <a:endParaRPr lang="en-US" sz="1600" dirty="0"/>
          </a:p>
          <a:p>
            <a:pPr fontAlgn="base"/>
            <a:r>
              <a:rPr lang="en-US" dirty="0"/>
              <a:t>Do you have distinct or common approaches to UI solutions for both Accelerator Controls &amp; Beamline Controls?</a:t>
            </a:r>
          </a:p>
          <a:p>
            <a:pPr lvl="1" fontAlgn="base"/>
            <a:r>
              <a:rPr lang="en-US" dirty="0"/>
              <a:t>same Control System and same applications are used for both</a:t>
            </a:r>
          </a:p>
          <a:p>
            <a:endParaRPr lang="en-GB" dirty="0"/>
          </a:p>
        </p:txBody>
      </p:sp>
      <p:pic>
        <p:nvPicPr>
          <p:cNvPr id="2" name="Picture 1">
            <a:extLst>
              <a:ext uri="{FF2B5EF4-FFF2-40B4-BE49-F238E27FC236}">
                <a16:creationId xmlns:a16="http://schemas.microsoft.com/office/drawing/2014/main" id="{3A0CE46A-14BA-4816-2E29-ECECEF2265A6}"/>
              </a:ext>
            </a:extLst>
          </p:cNvPr>
          <p:cNvPicPr>
            <a:picLocks noChangeAspect="1"/>
          </p:cNvPicPr>
          <p:nvPr/>
        </p:nvPicPr>
        <p:blipFill>
          <a:blip r:embed="rId2"/>
          <a:stretch>
            <a:fillRect/>
          </a:stretch>
        </p:blipFill>
        <p:spPr>
          <a:xfrm>
            <a:off x="9782139" y="6247793"/>
            <a:ext cx="964954" cy="321650"/>
          </a:xfrm>
          <a:prstGeom prst="rect">
            <a:avLst/>
          </a:prstGeom>
        </p:spPr>
      </p:pic>
      <p:pic>
        <p:nvPicPr>
          <p:cNvPr id="3" name="Picture 2">
            <a:extLst>
              <a:ext uri="{FF2B5EF4-FFF2-40B4-BE49-F238E27FC236}">
                <a16:creationId xmlns:a16="http://schemas.microsoft.com/office/drawing/2014/main" id="{56C87AEB-239A-5082-08A8-920997F6F764}"/>
              </a:ext>
            </a:extLst>
          </p:cNvPr>
          <p:cNvPicPr>
            <a:picLocks noChangeAspect="1"/>
          </p:cNvPicPr>
          <p:nvPr/>
        </p:nvPicPr>
        <p:blipFill>
          <a:blip r:embed="rId3"/>
          <a:stretch>
            <a:fillRect/>
          </a:stretch>
        </p:blipFill>
        <p:spPr>
          <a:xfrm>
            <a:off x="10915132" y="6219085"/>
            <a:ext cx="586452" cy="488710"/>
          </a:xfrm>
          <a:prstGeom prst="rect">
            <a:avLst/>
          </a:prstGeom>
        </p:spPr>
      </p:pic>
      <p:sp>
        <p:nvSpPr>
          <p:cNvPr id="7" name="TextBox 6">
            <a:extLst>
              <a:ext uri="{FF2B5EF4-FFF2-40B4-BE49-F238E27FC236}">
                <a16:creationId xmlns:a16="http://schemas.microsoft.com/office/drawing/2014/main" id="{235C6072-A8BF-1423-BFC2-1E528700D120}"/>
              </a:ext>
            </a:extLst>
          </p:cNvPr>
          <p:cNvSpPr txBox="1"/>
          <p:nvPr/>
        </p:nvSpPr>
        <p:spPr>
          <a:xfrm>
            <a:off x="8171885" y="6302636"/>
            <a:ext cx="1525247" cy="338554"/>
          </a:xfrm>
          <a:prstGeom prst="rect">
            <a:avLst/>
          </a:prstGeom>
          <a:noFill/>
        </p:spPr>
        <p:txBody>
          <a:bodyPr wrap="square">
            <a:spAutoFit/>
          </a:bodyPr>
          <a:lstStyle/>
          <a:p>
            <a:pPr algn="r"/>
            <a:r>
              <a:rPr lang="it-IT" sz="1600" b="1" dirty="0">
                <a:solidFill>
                  <a:srgbClr val="25AAE1"/>
                </a:solidFill>
              </a:rPr>
              <a:t>Jutta Fitzek</a:t>
            </a:r>
            <a:endParaRPr lang="en-GB" sz="1600" dirty="0"/>
          </a:p>
        </p:txBody>
      </p:sp>
    </p:spTree>
    <p:extLst>
      <p:ext uri="{BB962C8B-B14F-4D97-AF65-F5344CB8AC3E}">
        <p14:creationId xmlns:p14="http://schemas.microsoft.com/office/powerpoint/2010/main" val="12400442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p:txBody>
          <a:bodyPr>
            <a:normAutofit/>
          </a:bodyPr>
          <a:lstStyle/>
          <a:p>
            <a:pPr fontAlgn="base"/>
            <a:r>
              <a:rPr lang="en-US" dirty="0"/>
              <a:t>Do you have reusable UI components? </a:t>
            </a:r>
            <a:br>
              <a:rPr lang="en-US" dirty="0"/>
            </a:br>
            <a:r>
              <a:rPr lang="en-US" dirty="0"/>
              <a:t>How do you document them and keep this updated?</a:t>
            </a:r>
          </a:p>
          <a:p>
            <a:pPr lvl="1" fontAlgn="base"/>
            <a:r>
              <a:rPr lang="en-US" dirty="0"/>
              <a:t>Common Widgets like the frame, the beam (“context”) selector, …</a:t>
            </a:r>
          </a:p>
          <a:p>
            <a:pPr lvl="1" fontAlgn="base"/>
            <a:r>
              <a:rPr lang="en-US" dirty="0"/>
              <a:t>Documentation in the Web, updated by the developers</a:t>
            </a:r>
          </a:p>
          <a:p>
            <a:pPr lvl="2" fontAlgn="base"/>
            <a:r>
              <a:rPr lang="en-US" dirty="0"/>
              <a:t>Browsable platform with lists of all projects, specific project for common UI widgets</a:t>
            </a:r>
          </a:p>
          <a:p>
            <a:pPr lvl="2" fontAlgn="base"/>
            <a:r>
              <a:rPr lang="en-US" dirty="0"/>
              <a:t>Quick usage guide / readme in Git as .md file</a:t>
            </a:r>
          </a:p>
          <a:p>
            <a:pPr lvl="2" fontAlgn="base"/>
            <a:r>
              <a:rPr lang="en-US" dirty="0"/>
              <a:t>Detailed documentation in </a:t>
            </a:r>
            <a:r>
              <a:rPr lang="en-US" dirty="0" err="1"/>
              <a:t>JavaDoc</a:t>
            </a:r>
            <a:endParaRPr lang="en-US" dirty="0"/>
          </a:p>
          <a:p>
            <a:pPr lvl="1" fontAlgn="base"/>
            <a:r>
              <a:rPr lang="en-US" dirty="0"/>
              <a:t>Not so many GUI developers outside the Accelerator Controls Department</a:t>
            </a:r>
            <a:br>
              <a:rPr lang="en-US" dirty="0"/>
            </a:br>
            <a:r>
              <a:rPr lang="en-US" dirty="0"/>
              <a:t>(just a handful), it’s therefore easy to inform them about changes in regular meetings</a:t>
            </a:r>
          </a:p>
          <a:p>
            <a:pPr fontAlgn="base"/>
            <a:r>
              <a:rPr lang="en-US" dirty="0"/>
              <a:t>Do you, or do you plan to, utilize any form of automated UI Generation? </a:t>
            </a:r>
          </a:p>
          <a:p>
            <a:pPr lvl="1" fontAlgn="base"/>
            <a:r>
              <a:rPr lang="en-US" dirty="0"/>
              <a:t>Not planned so far</a:t>
            </a:r>
          </a:p>
        </p:txBody>
      </p:sp>
      <p:pic>
        <p:nvPicPr>
          <p:cNvPr id="4" name="Picture 3">
            <a:extLst>
              <a:ext uri="{FF2B5EF4-FFF2-40B4-BE49-F238E27FC236}">
                <a16:creationId xmlns:a16="http://schemas.microsoft.com/office/drawing/2014/main" id="{15A06091-4042-27E9-6601-77FCA2A978E6}"/>
              </a:ext>
            </a:extLst>
          </p:cNvPr>
          <p:cNvPicPr>
            <a:picLocks noChangeAspect="1"/>
          </p:cNvPicPr>
          <p:nvPr/>
        </p:nvPicPr>
        <p:blipFill>
          <a:blip r:embed="rId2"/>
          <a:stretch>
            <a:fillRect/>
          </a:stretch>
        </p:blipFill>
        <p:spPr>
          <a:xfrm>
            <a:off x="9782139" y="6247793"/>
            <a:ext cx="964954" cy="321650"/>
          </a:xfrm>
          <a:prstGeom prst="rect">
            <a:avLst/>
          </a:prstGeom>
        </p:spPr>
      </p:pic>
      <p:pic>
        <p:nvPicPr>
          <p:cNvPr id="5" name="Picture 4">
            <a:extLst>
              <a:ext uri="{FF2B5EF4-FFF2-40B4-BE49-F238E27FC236}">
                <a16:creationId xmlns:a16="http://schemas.microsoft.com/office/drawing/2014/main" id="{4C87C95E-3BAB-F669-F5ED-CC9E69896D08}"/>
              </a:ext>
            </a:extLst>
          </p:cNvPr>
          <p:cNvPicPr>
            <a:picLocks noChangeAspect="1"/>
          </p:cNvPicPr>
          <p:nvPr/>
        </p:nvPicPr>
        <p:blipFill>
          <a:blip r:embed="rId3"/>
          <a:stretch>
            <a:fillRect/>
          </a:stretch>
        </p:blipFill>
        <p:spPr>
          <a:xfrm>
            <a:off x="10915132" y="6219085"/>
            <a:ext cx="586452" cy="488710"/>
          </a:xfrm>
          <a:prstGeom prst="rect">
            <a:avLst/>
          </a:prstGeom>
        </p:spPr>
      </p:pic>
      <p:sp>
        <p:nvSpPr>
          <p:cNvPr id="7" name="TextBox 6">
            <a:extLst>
              <a:ext uri="{FF2B5EF4-FFF2-40B4-BE49-F238E27FC236}">
                <a16:creationId xmlns:a16="http://schemas.microsoft.com/office/drawing/2014/main" id="{56F4D4FA-0E6D-D4F0-D79F-BB91902F94D4}"/>
              </a:ext>
            </a:extLst>
          </p:cNvPr>
          <p:cNvSpPr txBox="1"/>
          <p:nvPr/>
        </p:nvSpPr>
        <p:spPr>
          <a:xfrm>
            <a:off x="8171885" y="6302636"/>
            <a:ext cx="1525247" cy="338554"/>
          </a:xfrm>
          <a:prstGeom prst="rect">
            <a:avLst/>
          </a:prstGeom>
          <a:noFill/>
        </p:spPr>
        <p:txBody>
          <a:bodyPr wrap="square">
            <a:spAutoFit/>
          </a:bodyPr>
          <a:lstStyle/>
          <a:p>
            <a:pPr algn="r"/>
            <a:r>
              <a:rPr lang="it-IT" sz="1600" b="1" dirty="0">
                <a:solidFill>
                  <a:srgbClr val="25AAE1"/>
                </a:solidFill>
              </a:rPr>
              <a:t>Jutta Fitzek</a:t>
            </a:r>
            <a:endParaRPr lang="en-GB" sz="1600" dirty="0"/>
          </a:p>
        </p:txBody>
      </p:sp>
    </p:spTree>
    <p:extLst>
      <p:ext uri="{BB962C8B-B14F-4D97-AF65-F5344CB8AC3E}">
        <p14:creationId xmlns:p14="http://schemas.microsoft.com/office/powerpoint/2010/main" val="34219807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80B3BC-C174-76F6-06B5-0332AAC259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EE1E44-461C-96E0-AFB7-90B5D4833D3E}"/>
              </a:ext>
            </a:extLst>
          </p:cNvPr>
          <p:cNvSpPr>
            <a:spLocks noGrp="1"/>
          </p:cNvSpPr>
          <p:nvPr>
            <p:ph type="ctrTitle"/>
          </p:nvPr>
        </p:nvSpPr>
        <p:spPr/>
        <p:txBody>
          <a:bodyPr/>
          <a:lstStyle/>
          <a:p>
            <a:r>
              <a:rPr lang="en-US" dirty="0"/>
              <a:t>LBNL</a:t>
            </a:r>
            <a:endParaRPr lang="en-GB" dirty="0"/>
          </a:p>
        </p:txBody>
      </p:sp>
      <p:sp>
        <p:nvSpPr>
          <p:cNvPr id="3" name="Subtitle 2">
            <a:extLst>
              <a:ext uri="{FF2B5EF4-FFF2-40B4-BE49-F238E27FC236}">
                <a16:creationId xmlns:a16="http://schemas.microsoft.com/office/drawing/2014/main" id="{FE2B85EA-BA3E-DC23-FC8B-D349FD121206}"/>
              </a:ext>
            </a:extLst>
          </p:cNvPr>
          <p:cNvSpPr>
            <a:spLocks noGrp="1"/>
          </p:cNvSpPr>
          <p:nvPr>
            <p:ph type="subTitle" idx="1"/>
          </p:nvPr>
        </p:nvSpPr>
        <p:spPr/>
        <p:txBody>
          <a:bodyPr/>
          <a:lstStyle/>
          <a:p>
            <a:r>
              <a:rPr lang="en-GB" cap="small" dirty="0"/>
              <a:t>Seij De Leon</a:t>
            </a:r>
          </a:p>
        </p:txBody>
      </p:sp>
    </p:spTree>
    <p:extLst>
      <p:ext uri="{BB962C8B-B14F-4D97-AF65-F5344CB8AC3E}">
        <p14:creationId xmlns:p14="http://schemas.microsoft.com/office/powerpoint/2010/main" val="24392033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lide Number Placeholder 4"/>
          <p:cNvSpPr txBox="1">
            <a:spLocks noGrp="1"/>
          </p:cNvSpPr>
          <p:nvPr>
            <p:ph type="sldNum" sz="quarter" idx="2"/>
          </p:nvPr>
        </p:nvSpPr>
        <p:spPr>
          <a:xfrm>
            <a:off x="11788140" y="6287692"/>
            <a:ext cx="281941" cy="294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4572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5AAE1"/>
                </a:solidFill>
                <a:effectLst/>
                <a:uFillTx/>
                <a:latin typeface="Corbel"/>
                <a:ea typeface="Corbel"/>
                <a:cs typeface="Corbel"/>
                <a:sym typeface="Corbel"/>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9pPr>
          </a:lstStyle>
          <a:p>
            <a:fld id="{86CB4B4D-7CA3-9044-876B-883B54F8677D}" type="slidenum">
              <a:rPr lang="en-CH" smtClean="0"/>
              <a:pPr/>
              <a:t>37</a:t>
            </a:fld>
            <a:endParaRPr/>
          </a:p>
        </p:txBody>
      </p:sp>
      <p:sp>
        <p:nvSpPr>
          <p:cNvPr id="230" name="Title 3"/>
          <p:cNvSpPr txBox="1">
            <a:spLocks noGrp="1"/>
          </p:cNvSpPr>
          <p:nvPr>
            <p:ph type="title"/>
          </p:nvPr>
        </p:nvSpPr>
        <p:spPr>
          <a:xfrm>
            <a:off x="426720" y="136525"/>
            <a:ext cx="11414760" cy="1325563"/>
          </a:xfrm>
          <a:prstGeom prst="rect">
            <a:avLst/>
          </a:prstGeom>
        </p:spPr>
        <p:txBody>
          <a:bodyPr/>
          <a:lstStyle>
            <a:lvl1pPr>
              <a:defRPr sz="4400" cap="small"/>
            </a:lvl1pPr>
          </a:lstStyle>
          <a:p>
            <a:r>
              <a:t>UI Technologies – Approaches &amp; Challenges</a:t>
            </a:r>
          </a:p>
        </p:txBody>
      </p:sp>
      <p:sp>
        <p:nvSpPr>
          <p:cNvPr id="231" name="Content Placeholder 4"/>
          <p:cNvSpPr txBox="1">
            <a:spLocks noGrp="1"/>
          </p:cNvSpPr>
          <p:nvPr>
            <p:ph type="body" idx="1"/>
          </p:nvPr>
        </p:nvSpPr>
        <p:spPr>
          <a:xfrm>
            <a:off x="388620" y="1509530"/>
            <a:ext cx="11414760" cy="4625342"/>
          </a:xfrm>
          <a:prstGeom prst="rect">
            <a:avLst/>
          </a:prstGeom>
        </p:spPr>
        <p:txBody>
          <a:bodyPr>
            <a:normAutofit lnSpcReduction="10000"/>
          </a:bodyPr>
          <a:lstStyle/>
          <a:p>
            <a:pPr marL="146303" indent="-146303" defTabSz="585215">
              <a:spcBef>
                <a:spcPts val="600"/>
              </a:spcBef>
              <a:defRPr sz="1792"/>
            </a:pPr>
            <a:r>
              <a:t>UI Technologies</a:t>
            </a:r>
          </a:p>
          <a:p>
            <a:pPr marL="438911" lvl="1" indent="-146303" defTabSz="585215">
              <a:spcBef>
                <a:spcPts val="600"/>
              </a:spcBef>
              <a:defRPr sz="1792"/>
            </a:pPr>
            <a:r>
              <a:t>Accelerator: EPICS + CS Studio/MEDM </a:t>
            </a:r>
          </a:p>
          <a:p>
            <a:pPr marL="438911" lvl="1" indent="-146303" defTabSz="585215">
              <a:spcBef>
                <a:spcPts val="600"/>
              </a:spcBef>
              <a:defRPr sz="1792"/>
            </a:pPr>
            <a:r>
              <a:t>Beamline: </a:t>
            </a:r>
          </a:p>
          <a:p>
            <a:pPr marL="731519" lvl="2" indent="-146303" defTabSz="585215">
              <a:spcBef>
                <a:spcPts val="600"/>
              </a:spcBef>
              <a:defRPr sz="1792"/>
            </a:pPr>
            <a:r>
              <a:t>Labview is used at most beamlines. </a:t>
            </a:r>
          </a:p>
          <a:p>
            <a:pPr marL="1024127" lvl="3" indent="-146303" defTabSz="585215">
              <a:spcBef>
                <a:spcPts val="600"/>
              </a:spcBef>
              <a:defRPr sz="1792"/>
            </a:pPr>
            <a:r>
              <a:t>Great async support and codebase</a:t>
            </a:r>
          </a:p>
          <a:p>
            <a:pPr marL="1024127" lvl="3" indent="-146303" defTabSz="585215">
              <a:spcBef>
                <a:spcPts val="600"/>
              </a:spcBef>
              <a:defRPr sz="1792"/>
            </a:pPr>
            <a:r>
              <a:t>Highly experienced devs</a:t>
            </a:r>
          </a:p>
          <a:p>
            <a:pPr marL="731519" lvl="2" indent="-146303" defTabSz="585215">
              <a:spcBef>
                <a:spcPts val="600"/>
              </a:spcBef>
              <a:defRPr sz="1792"/>
            </a:pPr>
            <a:r>
              <a:t>Web UI for Bluesky/EPICS will be used at all </a:t>
            </a:r>
            <a:r>
              <a:rPr i="1"/>
              <a:t>new</a:t>
            </a:r>
            <a:r>
              <a:t> beamline endstations</a:t>
            </a:r>
          </a:p>
          <a:p>
            <a:pPr marL="1024127" lvl="3" indent="-146303" defTabSz="585215">
              <a:spcBef>
                <a:spcPts val="600"/>
              </a:spcBef>
              <a:defRPr sz="1792"/>
            </a:pPr>
            <a:r>
              <a:t>In development. Intended to provide excellent user experience</a:t>
            </a:r>
          </a:p>
          <a:p>
            <a:pPr marL="146303" indent="-146303" defTabSz="585215">
              <a:spcBef>
                <a:spcPts val="600"/>
              </a:spcBef>
              <a:defRPr sz="1792"/>
            </a:pPr>
            <a:r>
              <a:t>Challenges</a:t>
            </a:r>
            <a:endParaRPr sz="1536"/>
          </a:p>
          <a:p>
            <a:pPr marL="418011" lvl="1" indent="-125403" defTabSz="585215">
              <a:spcBef>
                <a:spcPts val="600"/>
              </a:spcBef>
              <a:defRPr sz="1792"/>
            </a:pPr>
            <a:r>
              <a:rPr sz="1536"/>
              <a:t>Labview: No devops integrations (version control, pipelines), upgrades require new OS</a:t>
            </a:r>
          </a:p>
          <a:p>
            <a:pPr marL="418011" lvl="1" indent="-125403" defTabSz="585215">
              <a:spcBef>
                <a:spcPts val="600"/>
              </a:spcBef>
              <a:defRPr sz="1792"/>
            </a:pPr>
            <a:r>
              <a:rPr sz="1536"/>
              <a:t>Bluesky: Limited expertise in Bluesky controls and large time investment for new UI</a:t>
            </a:r>
          </a:p>
          <a:p>
            <a:pPr marL="146303" indent="-146303" defTabSz="585215">
              <a:spcBef>
                <a:spcPts val="600"/>
              </a:spcBef>
              <a:defRPr sz="1792"/>
            </a:pPr>
            <a:endParaRPr sz="1536"/>
          </a:p>
          <a:p>
            <a:pPr marL="146303" indent="-146303" defTabSz="585215">
              <a:spcBef>
                <a:spcPts val="600"/>
              </a:spcBef>
              <a:defRPr sz="1792"/>
            </a:pPr>
            <a:r>
              <a:t>Approach</a:t>
            </a:r>
          </a:p>
          <a:p>
            <a:pPr marL="438911" lvl="1" indent="-146303" defTabSz="585215">
              <a:spcBef>
                <a:spcPts val="600"/>
              </a:spcBef>
              <a:defRPr sz="1792"/>
            </a:pPr>
            <a:r>
              <a:t>Accelerator and Beamline groups are functionally separate</a:t>
            </a:r>
          </a:p>
          <a:p>
            <a:pPr marL="438911" lvl="1" indent="-146303" defTabSz="585215">
              <a:spcBef>
                <a:spcPts val="600"/>
              </a:spcBef>
              <a:defRPr sz="1792"/>
            </a:pPr>
            <a:r>
              <a:t>Different software stacks and workflow processes</a:t>
            </a:r>
          </a:p>
        </p:txBody>
      </p:sp>
      <p:grpSp>
        <p:nvGrpSpPr>
          <p:cNvPr id="234" name="Rectangle 6"/>
          <p:cNvGrpSpPr/>
          <p:nvPr/>
        </p:nvGrpSpPr>
        <p:grpSpPr>
          <a:xfrm>
            <a:off x="8482987" y="6178549"/>
            <a:ext cx="3129558" cy="581644"/>
            <a:chOff x="0" y="0"/>
            <a:chExt cx="3129557" cy="581643"/>
          </a:xfrm>
          <a:noFill/>
        </p:grpSpPr>
        <p:sp>
          <p:nvSpPr>
            <p:cNvPr id="232" name="Rectangle"/>
            <p:cNvSpPr/>
            <p:nvPr/>
          </p:nvSpPr>
          <p:spPr>
            <a:xfrm>
              <a:off x="0" y="0"/>
              <a:ext cx="3129557" cy="581643"/>
            </a:xfrm>
            <a:prstGeom prst="rect">
              <a:avLst/>
            </a:prstGeom>
            <a:grpFill/>
            <a:ln w="12700" cap="flat">
              <a:noFill/>
              <a:prstDash val="solid"/>
              <a:miter lim="800000"/>
            </a:ln>
            <a:effectLst/>
          </p:spPr>
          <p:txBody>
            <a:bodyPr wrap="square" lIns="45719" tIns="45719" rIns="45719" bIns="45719" numCol="1" anchor="ctr">
              <a:noAutofit/>
            </a:bodyPr>
            <a:lstStyle/>
            <a:p>
              <a:pPr algn="ctr">
                <a:defRPr>
                  <a:solidFill>
                    <a:srgbClr val="FFFFFF"/>
                  </a:solidFill>
                </a:defRPr>
              </a:pPr>
              <a:endParaRPr sz="1600">
                <a:solidFill>
                  <a:srgbClr val="25AAE1"/>
                </a:solidFill>
              </a:endParaRPr>
            </a:p>
          </p:txBody>
        </p:sp>
        <p:sp>
          <p:nvSpPr>
            <p:cNvPr id="233" name="Seij De Leon"/>
            <p:cNvSpPr/>
            <p:nvPr/>
          </p:nvSpPr>
          <p:spPr>
            <a:xfrm>
              <a:off x="52069" y="121547"/>
              <a:ext cx="3025418" cy="33855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grp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r>
                <a:rPr sz="1600">
                  <a:solidFill>
                    <a:srgbClr val="25AAE1"/>
                  </a:solidFill>
                </a:rPr>
                <a:t>Seij De Leon</a:t>
              </a:r>
            </a:p>
          </p:txBody>
        </p:sp>
      </p:grpSp>
      <p:pic>
        <p:nvPicPr>
          <p:cNvPr id="235" name="Image" descr="Image"/>
          <p:cNvPicPr>
            <a:picLocks noChangeAspect="1"/>
          </p:cNvPicPr>
          <p:nvPr/>
        </p:nvPicPr>
        <p:blipFill>
          <a:blip r:embed="rId2"/>
          <a:stretch>
            <a:fillRect/>
          </a:stretch>
        </p:blipFill>
        <p:spPr>
          <a:xfrm>
            <a:off x="10820286" y="6231845"/>
            <a:ext cx="732464" cy="476821"/>
          </a:xfrm>
          <a:prstGeom prst="rect">
            <a:avLst/>
          </a:prstGeom>
          <a:ln w="12700">
            <a:miter lim="400000"/>
          </a:ln>
        </p:spPr>
      </p:pic>
      <p:pic>
        <p:nvPicPr>
          <p:cNvPr id="236" name="Image" descr="Image"/>
          <p:cNvPicPr>
            <a:picLocks noChangeAspect="1"/>
          </p:cNvPicPr>
          <p:nvPr/>
        </p:nvPicPr>
        <p:blipFill>
          <a:blip r:embed="rId3"/>
          <a:stretch>
            <a:fillRect/>
          </a:stretch>
        </p:blipFill>
        <p:spPr>
          <a:xfrm>
            <a:off x="4738191" y="1586624"/>
            <a:ext cx="553852" cy="500063"/>
          </a:xfrm>
          <a:prstGeom prst="rect">
            <a:avLst/>
          </a:prstGeom>
          <a:ln w="12700">
            <a:miter lim="400000"/>
          </a:ln>
        </p:spPr>
      </p:pic>
      <p:pic>
        <p:nvPicPr>
          <p:cNvPr id="237" name="Image" descr="Image"/>
          <p:cNvPicPr>
            <a:picLocks noChangeAspect="1"/>
          </p:cNvPicPr>
          <p:nvPr/>
        </p:nvPicPr>
        <p:blipFill>
          <a:blip r:embed="rId4"/>
          <a:stretch>
            <a:fillRect/>
          </a:stretch>
        </p:blipFill>
        <p:spPr>
          <a:xfrm>
            <a:off x="5379275" y="1573560"/>
            <a:ext cx="843658" cy="526190"/>
          </a:xfrm>
          <a:prstGeom prst="rect">
            <a:avLst/>
          </a:prstGeom>
          <a:ln w="12700">
            <a:miter lim="400000"/>
          </a:ln>
        </p:spPr>
      </p:pic>
      <p:pic>
        <p:nvPicPr>
          <p:cNvPr id="238" name="Image" descr="Image"/>
          <p:cNvPicPr>
            <a:picLocks noChangeAspect="1"/>
          </p:cNvPicPr>
          <p:nvPr/>
        </p:nvPicPr>
        <p:blipFill>
          <a:blip r:embed="rId5"/>
          <a:stretch>
            <a:fillRect/>
          </a:stretch>
        </p:blipFill>
        <p:spPr>
          <a:xfrm>
            <a:off x="1199464" y="2794984"/>
            <a:ext cx="526190" cy="526190"/>
          </a:xfrm>
          <a:prstGeom prst="rect">
            <a:avLst/>
          </a:prstGeom>
          <a:ln w="12700">
            <a:miter lim="400000"/>
          </a:ln>
        </p:spPr>
      </p:pic>
      <p:pic>
        <p:nvPicPr>
          <p:cNvPr id="239" name="Image" descr="Image"/>
          <p:cNvPicPr>
            <a:picLocks noChangeAspect="1"/>
          </p:cNvPicPr>
          <p:nvPr/>
        </p:nvPicPr>
        <p:blipFill>
          <a:blip r:embed="rId6"/>
          <a:stretch>
            <a:fillRect/>
          </a:stretch>
        </p:blipFill>
        <p:spPr>
          <a:xfrm>
            <a:off x="7922086" y="3325913"/>
            <a:ext cx="732465" cy="499936"/>
          </a:xfrm>
          <a:prstGeom prst="rect">
            <a:avLst/>
          </a:prstGeom>
          <a:ln w="12700">
            <a:miter lim="400000"/>
          </a:ln>
        </p:spPr>
      </p:pic>
      <p:pic>
        <p:nvPicPr>
          <p:cNvPr id="240" name="Image" descr="Image"/>
          <p:cNvPicPr>
            <a:picLocks noChangeAspect="1"/>
          </p:cNvPicPr>
          <p:nvPr/>
        </p:nvPicPr>
        <p:blipFill>
          <a:blip r:embed="rId3"/>
          <a:stretch>
            <a:fillRect/>
          </a:stretch>
        </p:blipFill>
        <p:spPr>
          <a:xfrm>
            <a:off x="10138671" y="3285123"/>
            <a:ext cx="644206" cy="581643"/>
          </a:xfrm>
          <a:prstGeom prst="rect">
            <a:avLst/>
          </a:prstGeom>
          <a:ln w="12700">
            <a:miter lim="400000"/>
          </a:ln>
        </p:spPr>
      </p:pic>
      <p:pic>
        <p:nvPicPr>
          <p:cNvPr id="241" name="Image" descr="Image"/>
          <p:cNvPicPr>
            <a:picLocks noChangeAspect="1"/>
          </p:cNvPicPr>
          <p:nvPr/>
        </p:nvPicPr>
        <p:blipFill>
          <a:blip r:embed="rId7"/>
          <a:stretch>
            <a:fillRect/>
          </a:stretch>
        </p:blipFill>
        <p:spPr>
          <a:xfrm>
            <a:off x="8794390" y="3365170"/>
            <a:ext cx="1345369" cy="421550"/>
          </a:xfrm>
          <a:prstGeom prst="rect">
            <a:avLst/>
          </a:prstGeom>
          <a:ln w="12700">
            <a:miter lim="400000"/>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Slide Number Placeholder 4"/>
          <p:cNvSpPr txBox="1">
            <a:spLocks noGrp="1"/>
          </p:cNvSpPr>
          <p:nvPr>
            <p:ph type="sldNum" sz="quarter" idx="2"/>
          </p:nvPr>
        </p:nvSpPr>
        <p:spPr>
          <a:xfrm>
            <a:off x="11788140" y="6287692"/>
            <a:ext cx="281941" cy="294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4572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25AAE1"/>
                </a:solidFill>
                <a:effectLst/>
                <a:uFillTx/>
                <a:latin typeface="Corbel"/>
                <a:ea typeface="Corbel"/>
                <a:cs typeface="Corbel"/>
                <a:sym typeface="Corbel"/>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orbel"/>
                <a:ea typeface="Corbel"/>
                <a:cs typeface="Corbel"/>
                <a:sym typeface="Corbel"/>
              </a:defRPr>
            </a:lvl9pPr>
          </a:lstStyle>
          <a:p>
            <a:fld id="{86CB4B4D-7CA3-9044-876B-883B54F8677D}" type="slidenum">
              <a:rPr lang="en-CH" smtClean="0"/>
              <a:pPr/>
              <a:t>38</a:t>
            </a:fld>
            <a:endParaRPr/>
          </a:p>
        </p:txBody>
      </p:sp>
      <p:sp>
        <p:nvSpPr>
          <p:cNvPr id="244" name="Title 1"/>
          <p:cNvSpPr txBox="1">
            <a:spLocks noGrp="1"/>
          </p:cNvSpPr>
          <p:nvPr>
            <p:ph type="title"/>
          </p:nvPr>
        </p:nvSpPr>
        <p:spPr>
          <a:xfrm>
            <a:off x="426720" y="136525"/>
            <a:ext cx="11414760" cy="1325563"/>
          </a:xfrm>
          <a:prstGeom prst="rect">
            <a:avLst/>
          </a:prstGeom>
        </p:spPr>
        <p:txBody>
          <a:bodyPr/>
          <a:lstStyle>
            <a:lvl1pPr>
              <a:defRPr sz="4400" cap="small"/>
            </a:lvl1pPr>
          </a:lstStyle>
          <a:p>
            <a:r>
              <a:t>UI Components &amp; Tools - Optimization</a:t>
            </a:r>
          </a:p>
        </p:txBody>
      </p:sp>
      <p:sp>
        <p:nvSpPr>
          <p:cNvPr id="245" name="Content Placeholder 2"/>
          <p:cNvSpPr txBox="1">
            <a:spLocks noGrp="1"/>
          </p:cNvSpPr>
          <p:nvPr>
            <p:ph type="body" idx="1"/>
          </p:nvPr>
        </p:nvSpPr>
        <p:spPr>
          <a:xfrm>
            <a:off x="426720" y="1523999"/>
            <a:ext cx="11414760" cy="4625342"/>
          </a:xfrm>
          <a:prstGeom prst="rect">
            <a:avLst/>
          </a:prstGeom>
        </p:spPr>
        <p:txBody>
          <a:bodyPr/>
          <a:lstStyle/>
          <a:p>
            <a:r>
              <a:rPr dirty="0"/>
              <a:t>Do you have reusable UI components?</a:t>
            </a:r>
          </a:p>
          <a:p>
            <a:pPr marL="685800" lvl="1" indent="-228600">
              <a:spcBef>
                <a:spcPts val="500"/>
              </a:spcBef>
              <a:defRPr sz="2400"/>
            </a:pPr>
            <a:r>
              <a:rPr dirty="0" err="1"/>
              <a:t>Labview</a:t>
            </a:r>
            <a:r>
              <a:rPr dirty="0"/>
              <a:t> </a:t>
            </a:r>
          </a:p>
          <a:p>
            <a:pPr marL="1143000" lvl="2" indent="-228600">
              <a:spcBef>
                <a:spcPts val="500"/>
              </a:spcBef>
              <a:defRPr sz="2400"/>
            </a:pPr>
            <a:r>
              <a:rPr dirty="0"/>
              <a:t>Common code gets updated every 6 months and rolled out at all beamlines</a:t>
            </a:r>
          </a:p>
          <a:p>
            <a:pPr marL="1143000" lvl="2" indent="-228600">
              <a:spcBef>
                <a:spcPts val="500"/>
              </a:spcBef>
              <a:defRPr sz="2400"/>
            </a:pPr>
            <a:r>
              <a:rPr dirty="0"/>
              <a:t>Beamline specific code gets updated per request</a:t>
            </a:r>
          </a:p>
          <a:p>
            <a:pPr marL="685800" lvl="1" indent="-228600">
              <a:spcBef>
                <a:spcPts val="500"/>
              </a:spcBef>
              <a:defRPr sz="2400"/>
            </a:pPr>
            <a:r>
              <a:rPr dirty="0"/>
              <a:t>Currently making component library with React for Bluesky beamlines</a:t>
            </a:r>
          </a:p>
          <a:p>
            <a:pPr marL="1143000" lvl="2" indent="-228600">
              <a:spcBef>
                <a:spcPts val="500"/>
              </a:spcBef>
              <a:defRPr sz="2400"/>
            </a:pPr>
            <a:r>
              <a:rPr dirty="0"/>
              <a:t>Documentation through storybook</a:t>
            </a:r>
          </a:p>
          <a:p>
            <a:pPr marL="1143000" lvl="2" indent="-228600">
              <a:spcBef>
                <a:spcPts val="500"/>
              </a:spcBef>
              <a:defRPr sz="2400"/>
            </a:pPr>
            <a:r>
              <a:rPr dirty="0"/>
              <a:t>Updates rolled out through versioned package managers</a:t>
            </a:r>
          </a:p>
          <a:p>
            <a:r>
              <a:rPr dirty="0"/>
              <a:t>Automated UI Generation? </a:t>
            </a:r>
          </a:p>
          <a:p>
            <a:pPr marL="685800" lvl="1" indent="-228600">
              <a:spcBef>
                <a:spcPts val="500"/>
              </a:spcBef>
              <a:defRPr sz="2400"/>
            </a:pPr>
            <a:r>
              <a:rPr dirty="0"/>
              <a:t>Agentic AI in testing for creating React applications for Beamline data analysis</a:t>
            </a:r>
          </a:p>
          <a:p>
            <a:pPr marL="685800" lvl="1" indent="-228600">
              <a:spcBef>
                <a:spcPts val="500"/>
              </a:spcBef>
              <a:defRPr sz="2400"/>
            </a:pPr>
            <a:r>
              <a:rPr dirty="0"/>
              <a:t>Beamline controls team wants to explore generating control panels</a:t>
            </a:r>
          </a:p>
        </p:txBody>
      </p:sp>
      <p:pic>
        <p:nvPicPr>
          <p:cNvPr id="249" name="Image" descr="Image"/>
          <p:cNvPicPr>
            <a:picLocks noChangeAspect="1"/>
          </p:cNvPicPr>
          <p:nvPr/>
        </p:nvPicPr>
        <p:blipFill>
          <a:blip r:embed="rId2"/>
          <a:stretch>
            <a:fillRect/>
          </a:stretch>
        </p:blipFill>
        <p:spPr>
          <a:xfrm>
            <a:off x="10820286" y="6231845"/>
            <a:ext cx="732464" cy="476821"/>
          </a:xfrm>
          <a:prstGeom prst="rect">
            <a:avLst/>
          </a:prstGeom>
          <a:ln w="12700">
            <a:miter lim="400000"/>
          </a:ln>
        </p:spPr>
      </p:pic>
      <p:pic>
        <p:nvPicPr>
          <p:cNvPr id="250" name="Image" descr="Image"/>
          <p:cNvPicPr>
            <a:picLocks noChangeAspect="1"/>
          </p:cNvPicPr>
          <p:nvPr/>
        </p:nvPicPr>
        <p:blipFill>
          <a:blip r:embed="rId3"/>
          <a:stretch>
            <a:fillRect/>
          </a:stretch>
        </p:blipFill>
        <p:spPr>
          <a:xfrm>
            <a:off x="446723" y="2002008"/>
            <a:ext cx="476820" cy="476820"/>
          </a:xfrm>
          <a:prstGeom prst="rect">
            <a:avLst/>
          </a:prstGeom>
          <a:ln w="12700">
            <a:miter lim="400000"/>
          </a:ln>
        </p:spPr>
      </p:pic>
      <p:pic>
        <p:nvPicPr>
          <p:cNvPr id="251" name="Image" descr="Image"/>
          <p:cNvPicPr>
            <a:picLocks noChangeAspect="1"/>
          </p:cNvPicPr>
          <p:nvPr/>
        </p:nvPicPr>
        <p:blipFill>
          <a:blip r:embed="rId4"/>
          <a:srcRect r="60997"/>
          <a:stretch>
            <a:fillRect/>
          </a:stretch>
        </p:blipFill>
        <p:spPr>
          <a:xfrm>
            <a:off x="236861" y="3018679"/>
            <a:ext cx="713697" cy="573364"/>
          </a:xfrm>
          <a:prstGeom prst="rect">
            <a:avLst/>
          </a:prstGeom>
          <a:ln w="12700">
            <a:miter lim="400000"/>
          </a:ln>
        </p:spPr>
      </p:pic>
      <p:grpSp>
        <p:nvGrpSpPr>
          <p:cNvPr id="2" name="Rectangle 6">
            <a:extLst>
              <a:ext uri="{FF2B5EF4-FFF2-40B4-BE49-F238E27FC236}">
                <a16:creationId xmlns:a16="http://schemas.microsoft.com/office/drawing/2014/main" id="{8E375CF7-5D02-206E-856C-9643FCF971EB}"/>
              </a:ext>
            </a:extLst>
          </p:cNvPr>
          <p:cNvGrpSpPr/>
          <p:nvPr/>
        </p:nvGrpSpPr>
        <p:grpSpPr>
          <a:xfrm>
            <a:off x="8482987" y="6178549"/>
            <a:ext cx="3129558" cy="581644"/>
            <a:chOff x="0" y="0"/>
            <a:chExt cx="3129557" cy="581643"/>
          </a:xfrm>
          <a:noFill/>
        </p:grpSpPr>
        <p:sp>
          <p:nvSpPr>
            <p:cNvPr id="3" name="Rectangle">
              <a:extLst>
                <a:ext uri="{FF2B5EF4-FFF2-40B4-BE49-F238E27FC236}">
                  <a16:creationId xmlns:a16="http://schemas.microsoft.com/office/drawing/2014/main" id="{D93B529E-7DF3-64EC-138B-9A2916AD162C}"/>
                </a:ext>
              </a:extLst>
            </p:cNvPr>
            <p:cNvSpPr/>
            <p:nvPr/>
          </p:nvSpPr>
          <p:spPr>
            <a:xfrm>
              <a:off x="0" y="0"/>
              <a:ext cx="3129557" cy="581643"/>
            </a:xfrm>
            <a:prstGeom prst="rect">
              <a:avLst/>
            </a:prstGeom>
            <a:grpFill/>
            <a:ln w="12700" cap="flat">
              <a:noFill/>
              <a:prstDash val="solid"/>
              <a:miter lim="800000"/>
            </a:ln>
            <a:effectLst/>
          </p:spPr>
          <p:txBody>
            <a:bodyPr wrap="square" lIns="45719" tIns="45719" rIns="45719" bIns="45719" numCol="1" anchor="ctr">
              <a:noAutofit/>
            </a:bodyPr>
            <a:lstStyle/>
            <a:p>
              <a:pPr algn="ctr">
                <a:defRPr>
                  <a:solidFill>
                    <a:srgbClr val="FFFFFF"/>
                  </a:solidFill>
                </a:defRPr>
              </a:pPr>
              <a:endParaRPr sz="1600">
                <a:solidFill>
                  <a:srgbClr val="25AAE1"/>
                </a:solidFill>
              </a:endParaRPr>
            </a:p>
          </p:txBody>
        </p:sp>
        <p:sp>
          <p:nvSpPr>
            <p:cNvPr id="4" name="Seij De Leon">
              <a:extLst>
                <a:ext uri="{FF2B5EF4-FFF2-40B4-BE49-F238E27FC236}">
                  <a16:creationId xmlns:a16="http://schemas.microsoft.com/office/drawing/2014/main" id="{057A19FE-3EAA-B55B-4048-24790D8BF857}"/>
                </a:ext>
              </a:extLst>
            </p:cNvPr>
            <p:cNvSpPr/>
            <p:nvPr/>
          </p:nvSpPr>
          <p:spPr>
            <a:xfrm>
              <a:off x="52069" y="121547"/>
              <a:ext cx="3025418" cy="33855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grp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r>
                <a:rPr sz="1600">
                  <a:solidFill>
                    <a:srgbClr val="25AAE1"/>
                  </a:solidFill>
                </a:rPr>
                <a:t>Seij De Leon</a:t>
              </a: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592854-9078-0E11-3908-BE171A18B5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AB54D2-A6F2-2D73-D7E2-5BBC85727A93}"/>
              </a:ext>
            </a:extLst>
          </p:cNvPr>
          <p:cNvSpPr>
            <a:spLocks noGrp="1"/>
          </p:cNvSpPr>
          <p:nvPr>
            <p:ph type="ctrTitle"/>
          </p:nvPr>
        </p:nvSpPr>
        <p:spPr/>
        <p:txBody>
          <a:bodyPr/>
          <a:lstStyle/>
          <a:p>
            <a:r>
              <a:rPr lang="en-US" dirty="0"/>
              <a:t>LNLS</a:t>
            </a:r>
            <a:endParaRPr lang="en-GB" dirty="0"/>
          </a:p>
        </p:txBody>
      </p:sp>
      <p:sp>
        <p:nvSpPr>
          <p:cNvPr id="3" name="Subtitle 2">
            <a:extLst>
              <a:ext uri="{FF2B5EF4-FFF2-40B4-BE49-F238E27FC236}">
                <a16:creationId xmlns:a16="http://schemas.microsoft.com/office/drawing/2014/main" id="{F4F19210-7D8A-F31B-9BF6-C1EC6F1BECB1}"/>
              </a:ext>
            </a:extLst>
          </p:cNvPr>
          <p:cNvSpPr>
            <a:spLocks noGrp="1"/>
          </p:cNvSpPr>
          <p:nvPr>
            <p:ph type="subTitle" idx="1"/>
          </p:nvPr>
        </p:nvSpPr>
        <p:spPr/>
        <p:txBody>
          <a:bodyPr/>
          <a:lstStyle/>
          <a:p>
            <a:r>
              <a:rPr lang="en-GB" cap="small" dirty="0"/>
              <a:t>Lucas </a:t>
            </a:r>
            <a:r>
              <a:rPr lang="en-GB" cap="small" dirty="0" err="1"/>
              <a:t>Vecina</a:t>
            </a:r>
            <a:r>
              <a:rPr lang="en-GB" cap="small" dirty="0"/>
              <a:t> </a:t>
            </a:r>
          </a:p>
        </p:txBody>
      </p:sp>
      <p:pic>
        <p:nvPicPr>
          <p:cNvPr id="6" name="Imagem 5">
            <a:extLst>
              <a:ext uri="{FF2B5EF4-FFF2-40B4-BE49-F238E27FC236}">
                <a16:creationId xmlns:a16="http://schemas.microsoft.com/office/drawing/2014/main" id="{28EC712C-ED4E-C583-0061-3BE5F6B35AD1}"/>
              </a:ext>
            </a:extLst>
          </p:cNvPr>
          <p:cNvPicPr>
            <a:picLocks noChangeAspect="1"/>
          </p:cNvPicPr>
          <p:nvPr/>
        </p:nvPicPr>
        <p:blipFill>
          <a:blip r:embed="rId2"/>
          <a:srcRect l="6372" t="23333" r="50888" b="27667"/>
          <a:stretch>
            <a:fillRect/>
          </a:stretch>
        </p:blipFill>
        <p:spPr>
          <a:xfrm>
            <a:off x="9855321" y="6238396"/>
            <a:ext cx="1692494" cy="473727"/>
          </a:xfrm>
          <a:prstGeom prst="rect">
            <a:avLst/>
          </a:prstGeom>
        </p:spPr>
      </p:pic>
    </p:spTree>
    <p:extLst>
      <p:ext uri="{BB962C8B-B14F-4D97-AF65-F5344CB8AC3E}">
        <p14:creationId xmlns:p14="http://schemas.microsoft.com/office/powerpoint/2010/main" val="3769578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p:txBody>
          <a:bodyPr>
            <a:normAutofit/>
          </a:bodyPr>
          <a:lstStyle/>
          <a:p>
            <a:pPr marL="0" indent="0" fontAlgn="base">
              <a:buNone/>
            </a:pPr>
            <a:endParaRPr lang="en-US" dirty="0"/>
          </a:p>
          <a:p>
            <a:pPr fontAlgn="base"/>
            <a:r>
              <a:rPr lang="en-US" dirty="0"/>
              <a:t>Taurus library provide </a:t>
            </a:r>
            <a:r>
              <a:rPr lang="en-US" dirty="0" err="1"/>
              <a:t>Qt</a:t>
            </a:r>
            <a:r>
              <a:rPr lang="en-US" dirty="0"/>
              <a:t> reusable widgets.</a:t>
            </a:r>
          </a:p>
          <a:p>
            <a:pPr lvl="1" fontAlgn="base"/>
            <a:r>
              <a:rPr lang="en-US" dirty="0"/>
              <a:t>Documentation can be improved. </a:t>
            </a:r>
          </a:p>
          <a:p>
            <a:pPr lvl="1" fontAlgn="base"/>
            <a:r>
              <a:rPr lang="en-US" dirty="0"/>
              <a:t>Updated widget catalog.</a:t>
            </a:r>
          </a:p>
          <a:p>
            <a:pPr fontAlgn="base"/>
            <a:r>
              <a:rPr lang="en-US" dirty="0" err="1"/>
              <a:t>Autogenerated</a:t>
            </a:r>
            <a:r>
              <a:rPr lang="en-US" dirty="0"/>
              <a:t> GUIs from tango properties or </a:t>
            </a:r>
            <a:r>
              <a:rPr lang="en-US" dirty="0" err="1"/>
              <a:t>config</a:t>
            </a:r>
            <a:r>
              <a:rPr lang="en-US" dirty="0"/>
              <a:t> files.</a:t>
            </a:r>
          </a:p>
          <a:p>
            <a:pPr lvl="1" fontAlgn="base"/>
            <a:r>
              <a:rPr lang="en-US" dirty="0"/>
              <a:t>EPS GUI (CSV)</a:t>
            </a:r>
          </a:p>
          <a:p>
            <a:pPr lvl="1" fontAlgn="base"/>
            <a:r>
              <a:rPr lang="en-US" dirty="0" err="1"/>
              <a:t>Vacca</a:t>
            </a:r>
            <a:r>
              <a:rPr lang="en-US" dirty="0"/>
              <a:t> (</a:t>
            </a:r>
            <a:r>
              <a:rPr lang="en-US" dirty="0" err="1"/>
              <a:t>TangoDB</a:t>
            </a:r>
            <a:r>
              <a:rPr lang="en-US" dirty="0"/>
              <a:t> info)</a:t>
            </a:r>
          </a:p>
          <a:p>
            <a:pPr lvl="1" fontAlgn="base"/>
            <a:r>
              <a:rPr lang="en-US" dirty="0"/>
              <a:t>LLRF GUI (YAML file)</a:t>
            </a:r>
          </a:p>
          <a:p>
            <a:pPr fontAlgn="base"/>
            <a:r>
              <a:rPr lang="en-US" dirty="0"/>
              <a:t>Taurus provide solutions for codeless (non-programmers) or “low-code” that help the user to build and manipulate GUIs and their components. </a:t>
            </a:r>
          </a:p>
        </p:txBody>
      </p:sp>
      <p:sp>
        <p:nvSpPr>
          <p:cNvPr id="6" name="Rectangle 5">
            <a:extLst>
              <a:ext uri="{FF2B5EF4-FFF2-40B4-BE49-F238E27FC236}">
                <a16:creationId xmlns:a16="http://schemas.microsoft.com/office/drawing/2014/main" id="{B48AB379-C741-5DDF-976A-EDAEAE7DB884}"/>
              </a:ext>
            </a:extLst>
          </p:cNvPr>
          <p:cNvSpPr/>
          <p:nvPr/>
        </p:nvSpPr>
        <p:spPr>
          <a:xfrm>
            <a:off x="8482988" y="6178550"/>
            <a:ext cx="2375025"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endParaRPr lang="en-US" sz="1600" dirty="0">
              <a:solidFill>
                <a:srgbClr val="25AAE1"/>
              </a:solidFill>
            </a:endParaRPr>
          </a:p>
          <a:p>
            <a:pPr algn="r"/>
            <a:r>
              <a:rPr lang="en-US" sz="1600" dirty="0">
                <a:solidFill>
                  <a:srgbClr val="25AAE1"/>
                </a:solidFill>
              </a:rPr>
              <a:t> </a:t>
            </a:r>
            <a:r>
              <a:rPr lang="en-US" sz="1600" dirty="0" err="1">
                <a:solidFill>
                  <a:srgbClr val="25AAE1"/>
                </a:solidFill>
              </a:rPr>
              <a:t>F.Becheri</a:t>
            </a:r>
            <a:r>
              <a:rPr lang="en-US" sz="1600" dirty="0">
                <a:solidFill>
                  <a:srgbClr val="25AAE1"/>
                </a:solidFill>
              </a:rPr>
              <a:t> &amp;</a:t>
            </a:r>
            <a:br>
              <a:rPr lang="en-US" sz="1600" dirty="0">
                <a:solidFill>
                  <a:srgbClr val="25AAE1"/>
                </a:solidFill>
              </a:rPr>
            </a:br>
            <a:r>
              <a:rPr lang="en-US" sz="1600" dirty="0" err="1">
                <a:solidFill>
                  <a:srgbClr val="25AAE1"/>
                </a:solidFill>
              </a:rPr>
              <a:t>E.Morales</a:t>
            </a:r>
            <a:endParaRPr lang="en-US" sz="1600" dirty="0">
              <a:solidFill>
                <a:srgbClr val="25AAE1"/>
              </a:solidFill>
            </a:endParaRPr>
          </a:p>
          <a:p>
            <a:pPr algn="r"/>
            <a:endParaRPr lang="en-GB" sz="1600" dirty="0">
              <a:solidFill>
                <a:srgbClr val="25AAE1"/>
              </a:solidFill>
            </a:endParaRP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8939" b="51117"/>
          <a:stretch/>
        </p:blipFill>
        <p:spPr>
          <a:xfrm>
            <a:off x="7028420" y="1786855"/>
            <a:ext cx="5062998" cy="1241571"/>
          </a:xfrm>
          <a:prstGeom prst="rect">
            <a:avLst/>
          </a:prstGeom>
        </p:spPr>
      </p:pic>
      <p:grpSp>
        <p:nvGrpSpPr>
          <p:cNvPr id="5" name="Group 4">
            <a:extLst>
              <a:ext uri="{FF2B5EF4-FFF2-40B4-BE49-F238E27FC236}">
                <a16:creationId xmlns:a16="http://schemas.microsoft.com/office/drawing/2014/main" id="{D4DCF77B-4AD0-E07E-E975-0D985F699B73}"/>
              </a:ext>
            </a:extLst>
          </p:cNvPr>
          <p:cNvGrpSpPr/>
          <p:nvPr/>
        </p:nvGrpSpPr>
        <p:grpSpPr>
          <a:xfrm>
            <a:off x="10858014" y="6199346"/>
            <a:ext cx="879499" cy="537055"/>
            <a:chOff x="9967658" y="3704027"/>
            <a:chExt cx="879499" cy="537055"/>
          </a:xfrm>
        </p:grpSpPr>
        <p:sp>
          <p:nvSpPr>
            <p:cNvPr id="4" name="Rectangle 3">
              <a:extLst>
                <a:ext uri="{FF2B5EF4-FFF2-40B4-BE49-F238E27FC236}">
                  <a16:creationId xmlns:a16="http://schemas.microsoft.com/office/drawing/2014/main" id="{E4C31EB4-8AF4-9576-96C6-EE77DF273319}"/>
                </a:ext>
              </a:extLst>
            </p:cNvPr>
            <p:cNvSpPr/>
            <p:nvPr/>
          </p:nvSpPr>
          <p:spPr>
            <a:xfrm>
              <a:off x="9967658" y="3704027"/>
              <a:ext cx="879499" cy="537055"/>
            </a:xfrm>
            <a:prstGeom prst="rect">
              <a:avLst/>
            </a:prstGeom>
            <a:solidFill>
              <a:srgbClr val="25AA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5169" y="3711008"/>
              <a:ext cx="804476" cy="523237"/>
            </a:xfrm>
            <a:prstGeom prst="rect">
              <a:avLst/>
            </a:prstGeom>
          </p:spPr>
        </p:pic>
      </p:grpSp>
    </p:spTree>
    <p:extLst>
      <p:ext uri="{BB962C8B-B14F-4D97-AF65-F5344CB8AC3E}">
        <p14:creationId xmlns:p14="http://schemas.microsoft.com/office/powerpoint/2010/main" val="22984109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p:txBody>
          <a:bodyPr vert="horz" lIns="91440" tIns="45720" rIns="91440" bIns="45720" rtlCol="0" anchor="t">
            <a:normAutofit fontScale="77500" lnSpcReduction="20000"/>
          </a:bodyPr>
          <a:lstStyle/>
          <a:p>
            <a:pPr fontAlgn="base"/>
            <a:r>
              <a:rPr lang="en-US" i="1" dirty="0">
                <a:solidFill>
                  <a:schemeClr val="tx1"/>
                </a:solidFill>
              </a:rPr>
              <a:t>In a nutshell, what UI technologies are you using </a:t>
            </a:r>
            <a:r>
              <a:rPr lang="en-US" sz="2000" i="1" dirty="0">
                <a:solidFill>
                  <a:schemeClr val="tx1"/>
                </a:solidFill>
              </a:rPr>
              <a:t>(including any frameworks)</a:t>
            </a:r>
            <a:r>
              <a:rPr lang="en-US" i="1" dirty="0">
                <a:solidFill>
                  <a:schemeClr val="tx1"/>
                </a:solidFill>
              </a:rPr>
              <a:t>, for what? and Why?</a:t>
            </a:r>
            <a:endParaRPr lang="pt-BR" i="1">
              <a:solidFill>
                <a:schemeClr val="tx1"/>
              </a:solidFill>
            </a:endParaRPr>
          </a:p>
          <a:p>
            <a:pPr lvl="1">
              <a:buFont typeface="Courier New" panose="020B0604020202020204" pitchFamily="34" charset="0"/>
              <a:buChar char="o"/>
            </a:pPr>
            <a:r>
              <a:rPr lang="en-US" dirty="0">
                <a:solidFill>
                  <a:schemeClr val="tx1"/>
                </a:solidFill>
              </a:rPr>
              <a:t>Mostly Python GUIs based on </a:t>
            </a:r>
            <a:r>
              <a:rPr lang="en-US" dirty="0">
                <a:solidFill>
                  <a:schemeClr val="tx1"/>
                </a:solidFill>
                <a:hlinkClick r:id="rId2">
                  <a:extLst>
                    <a:ext uri="{A12FA001-AC4F-418D-AE19-62706E023703}">
                      <ahyp:hlinkClr xmlns:ahyp="http://schemas.microsoft.com/office/drawing/2018/hyperlinkcolor" val="tx"/>
                    </a:ext>
                  </a:extLst>
                </a:hlinkClick>
              </a:rPr>
              <a:t>PyQt5</a:t>
            </a:r>
            <a:r>
              <a:rPr lang="en-US" dirty="0">
                <a:solidFill>
                  <a:schemeClr val="tx1"/>
                </a:solidFill>
              </a:rPr>
              <a:t>, </a:t>
            </a:r>
            <a:r>
              <a:rPr lang="en-US" dirty="0">
                <a:solidFill>
                  <a:schemeClr val="tx1"/>
                </a:solidFill>
                <a:hlinkClick r:id="rId3">
                  <a:extLst>
                    <a:ext uri="{A12FA001-AC4F-418D-AE19-62706E023703}">
                      <ahyp:hlinkClr xmlns:ahyp="http://schemas.microsoft.com/office/drawing/2018/hyperlinkcolor" val="tx"/>
                    </a:ext>
                  </a:extLst>
                </a:hlinkClick>
              </a:rPr>
              <a:t>PyDM</a:t>
            </a:r>
            <a:r>
              <a:rPr lang="en-US" dirty="0">
                <a:solidFill>
                  <a:schemeClr val="tx1"/>
                </a:solidFill>
              </a:rPr>
              <a:t> and </a:t>
            </a:r>
            <a:r>
              <a:rPr lang="en-US" dirty="0">
                <a:solidFill>
                  <a:schemeClr val="tx1"/>
                </a:solidFill>
                <a:hlinkClick r:id="rId4">
                  <a:extLst>
                    <a:ext uri="{A12FA001-AC4F-418D-AE19-62706E023703}">
                      <ahyp:hlinkClr xmlns:ahyp="http://schemas.microsoft.com/office/drawing/2018/hyperlinkcolor" val="tx"/>
                    </a:ext>
                  </a:extLst>
                </a:hlinkClick>
              </a:rPr>
              <a:t>pyqtgraph</a:t>
            </a:r>
          </a:p>
          <a:p>
            <a:pPr lvl="1">
              <a:buFont typeface="Courier New" panose="020B0604020202020204" pitchFamily="34" charset="0"/>
              <a:buChar char="o"/>
            </a:pPr>
            <a:r>
              <a:rPr lang="en-US" dirty="0">
                <a:solidFill>
                  <a:schemeClr val="tx1"/>
                </a:solidFill>
                <a:hlinkClick r:id="rId5">
                  <a:extLst>
                    <a:ext uri="{A12FA001-AC4F-418D-AE19-62706E023703}">
                      <ahyp:hlinkClr xmlns:ahyp="http://schemas.microsoft.com/office/drawing/2018/hyperlinkcolor" val="tx"/>
                    </a:ext>
                  </a:extLst>
                </a:hlinkClick>
              </a:rPr>
              <a:t>Jupyter Notebook</a:t>
            </a:r>
            <a:r>
              <a:rPr lang="en-US" dirty="0">
                <a:solidFill>
                  <a:schemeClr val="tx1"/>
                </a:solidFill>
              </a:rPr>
              <a:t> is also common on beamlines</a:t>
            </a:r>
          </a:p>
          <a:p>
            <a:pPr lvl="1">
              <a:buFont typeface="Courier New" panose="020B0604020202020204" pitchFamily="34" charset="0"/>
              <a:buChar char="o"/>
            </a:pPr>
            <a:r>
              <a:rPr lang="en-US" dirty="0">
                <a:solidFill>
                  <a:schemeClr val="tx1"/>
                </a:solidFill>
              </a:rPr>
              <a:t>New WEB developments under study and development: </a:t>
            </a:r>
            <a:r>
              <a:rPr lang="en-US" dirty="0">
                <a:solidFill>
                  <a:schemeClr val="tx1"/>
                </a:solidFill>
                <a:hlinkClick r:id="rId6">
                  <a:extLst>
                    <a:ext uri="{A12FA001-AC4F-418D-AE19-62706E023703}">
                      <ahyp:hlinkClr xmlns:ahyp="http://schemas.microsoft.com/office/drawing/2018/hyperlinkcolor" val="tx"/>
                    </a:ext>
                  </a:extLst>
                </a:hlinkClick>
              </a:rPr>
              <a:t>Next.js</a:t>
            </a:r>
            <a:r>
              <a:rPr lang="en-US" dirty="0">
                <a:solidFill>
                  <a:schemeClr val="tx1"/>
                </a:solidFill>
              </a:rPr>
              <a:t> with </a:t>
            </a:r>
            <a:r>
              <a:rPr lang="en-US" dirty="0">
                <a:solidFill>
                  <a:schemeClr val="tx1"/>
                </a:solidFill>
                <a:hlinkClick r:id="rId7">
                  <a:extLst>
                    <a:ext uri="{A12FA001-AC4F-418D-AE19-62706E023703}">
                      <ahyp:hlinkClr xmlns:ahyp="http://schemas.microsoft.com/office/drawing/2018/hyperlinkcolor" val="tx"/>
                    </a:ext>
                  </a:extLst>
                </a:hlinkClick>
              </a:rPr>
              <a:t>shadcn/ui</a:t>
            </a:r>
            <a:r>
              <a:rPr lang="en-US" dirty="0">
                <a:solidFill>
                  <a:schemeClr val="tx1"/>
                </a:solidFill>
              </a:rPr>
              <a:t> and </a:t>
            </a:r>
            <a:r>
              <a:rPr lang="en-US" dirty="0">
                <a:solidFill>
                  <a:schemeClr val="tx1"/>
                </a:solidFill>
                <a:hlinkClick r:id="rId8">
                  <a:extLst>
                    <a:ext uri="{A12FA001-AC4F-418D-AE19-62706E023703}">
                      <ahyp:hlinkClr xmlns:ahyp="http://schemas.microsoft.com/office/drawing/2018/hyperlinkcolor" val="tx"/>
                    </a:ext>
                  </a:extLst>
                </a:hlinkClick>
              </a:rPr>
              <a:t>tRPC</a:t>
            </a:r>
          </a:p>
          <a:p>
            <a:endParaRPr lang="en-US" dirty="0">
              <a:solidFill>
                <a:schemeClr val="tx1"/>
              </a:solidFill>
            </a:endParaRPr>
          </a:p>
          <a:p>
            <a:pPr fontAlgn="base"/>
            <a:r>
              <a:rPr lang="en-US" i="1" dirty="0">
                <a:solidFill>
                  <a:schemeClr val="tx1"/>
                </a:solidFill>
              </a:rPr>
              <a:t>What challenges are you facing? </a:t>
            </a:r>
            <a:r>
              <a:rPr lang="en-US" sz="2400" i="1" dirty="0">
                <a:solidFill>
                  <a:schemeClr val="tx1"/>
                </a:solidFill>
              </a:rPr>
              <a:t>(can be technical and/or organizational)</a:t>
            </a:r>
          </a:p>
          <a:p>
            <a:pPr lvl="1">
              <a:buFont typeface="Courier New" panose="020B0604020202020204" pitchFamily="34" charset="0"/>
              <a:buChar char="o"/>
            </a:pPr>
            <a:r>
              <a:rPr lang="en-US" dirty="0">
                <a:solidFill>
                  <a:schemeClr val="tx1"/>
                </a:solidFill>
              </a:rPr>
              <a:t>Standardization (templates, packages, deploy)</a:t>
            </a:r>
          </a:p>
          <a:p>
            <a:pPr lvl="1">
              <a:buFont typeface="Courier New" panose="020B0604020202020204" pitchFamily="34" charset="0"/>
              <a:buChar char="o"/>
            </a:pPr>
            <a:r>
              <a:rPr lang="en-US" dirty="0">
                <a:solidFill>
                  <a:schemeClr val="tx1"/>
                </a:solidFill>
              </a:rPr>
              <a:t>Generic/Reusable widgets and components</a:t>
            </a:r>
          </a:p>
          <a:p>
            <a:pPr lvl="1">
              <a:buFont typeface="Courier New" panose="020B0604020202020204" pitchFamily="34" charset="0"/>
              <a:buChar char="o"/>
            </a:pPr>
            <a:r>
              <a:rPr lang="en-US" dirty="0">
                <a:solidFill>
                  <a:schemeClr val="tx1"/>
                </a:solidFill>
              </a:rPr>
              <a:t>Usability metrics</a:t>
            </a:r>
          </a:p>
          <a:p>
            <a:pPr fontAlgn="base"/>
            <a:endParaRPr lang="en-US" dirty="0">
              <a:solidFill>
                <a:schemeClr val="tx1"/>
              </a:solidFill>
            </a:endParaRPr>
          </a:p>
          <a:p>
            <a:pPr fontAlgn="base"/>
            <a:r>
              <a:rPr lang="en-US" i="1" dirty="0">
                <a:solidFill>
                  <a:schemeClr val="tx1"/>
                </a:solidFill>
              </a:rPr>
              <a:t>Do you have distinct or common approaches to UI solutions for both Accelerator Controls &amp; Beamline Controls?</a:t>
            </a:r>
          </a:p>
          <a:p>
            <a:pPr lvl="1">
              <a:buFont typeface="Courier New" panose="020B0604020202020204" pitchFamily="34" charset="0"/>
              <a:buChar char="o"/>
            </a:pPr>
            <a:r>
              <a:rPr lang="en-US" dirty="0">
                <a:solidFill>
                  <a:schemeClr val="tx1"/>
                </a:solidFill>
              </a:rPr>
              <a:t>Both Accelerators and Beamlines use mostly desktop solutions (</a:t>
            </a:r>
            <a:r>
              <a:rPr lang="en-US" dirty="0">
                <a:solidFill>
                  <a:schemeClr val="tx1"/>
                </a:solidFill>
                <a:hlinkClick r:id="rId2">
                  <a:extLst>
                    <a:ext uri="{A12FA001-AC4F-418D-AE19-62706E023703}">
                      <ahyp:hlinkClr xmlns:ahyp="http://schemas.microsoft.com/office/drawing/2018/hyperlinkcolor" val="tx"/>
                    </a:ext>
                  </a:extLst>
                </a:hlinkClick>
              </a:rPr>
              <a:t>PyQt</a:t>
            </a:r>
            <a:r>
              <a:rPr lang="en-US" dirty="0">
                <a:solidFill>
                  <a:schemeClr val="tx1"/>
                </a:solidFill>
              </a:rPr>
              <a:t>, </a:t>
            </a:r>
            <a:r>
              <a:rPr lang="en-US" dirty="0">
                <a:solidFill>
                  <a:schemeClr val="tx1"/>
                </a:solidFill>
                <a:hlinkClick r:id="rId3">
                  <a:extLst>
                    <a:ext uri="{A12FA001-AC4F-418D-AE19-62706E023703}">
                      <ahyp:hlinkClr xmlns:ahyp="http://schemas.microsoft.com/office/drawing/2018/hyperlinkcolor" val="tx"/>
                    </a:ext>
                  </a:extLst>
                </a:hlinkClick>
              </a:rPr>
              <a:t>PyDM</a:t>
            </a:r>
            <a:r>
              <a:rPr lang="en-US" dirty="0">
                <a:solidFill>
                  <a:schemeClr val="tx1"/>
                </a:solidFill>
              </a:rPr>
              <a:t>)</a:t>
            </a:r>
          </a:p>
          <a:p>
            <a:pPr lvl="1">
              <a:buFont typeface="Courier New" panose="020B0604020202020204" pitchFamily="34" charset="0"/>
              <a:buChar char="o"/>
            </a:pPr>
            <a:r>
              <a:rPr lang="en-US" dirty="0">
                <a:solidFill>
                  <a:schemeClr val="tx1"/>
                </a:solidFill>
              </a:rPr>
              <a:t>Accelerators and Beamlines share an in-house </a:t>
            </a:r>
            <a:r>
              <a:rPr lang="en-US" dirty="0">
                <a:solidFill>
                  <a:schemeClr val="tx1"/>
                </a:solidFill>
                <a:hlinkClick r:id="rId9">
                  <a:extLst>
                    <a:ext uri="{A12FA001-AC4F-418D-AE19-62706E023703}">
                      <ahyp:hlinkClr xmlns:ahyp="http://schemas.microsoft.com/office/drawing/2018/hyperlinkcolor" val="tx"/>
                    </a:ext>
                  </a:extLst>
                </a:hlinkClick>
              </a:rPr>
              <a:t>web archiver viewer</a:t>
            </a:r>
          </a:p>
          <a:p>
            <a:pPr lvl="1">
              <a:buFont typeface="Courier New" panose="020B0604020202020204" pitchFamily="34" charset="0"/>
              <a:buChar char="o"/>
            </a:pPr>
            <a:r>
              <a:rPr lang="en-US" dirty="0">
                <a:solidFill>
                  <a:schemeClr val="tx1"/>
                </a:solidFill>
              </a:rPr>
              <a:t>Accelerator also uses some web monitoring solutions with </a:t>
            </a:r>
            <a:r>
              <a:rPr lang="en-US" dirty="0">
                <a:solidFill>
                  <a:schemeClr val="tx1"/>
                </a:solidFill>
                <a:hlinkClick r:id="rId10">
                  <a:extLst>
                    <a:ext uri="{A12FA001-AC4F-418D-AE19-62706E023703}">
                      <ahyp:hlinkClr xmlns:ahyp="http://schemas.microsoft.com/office/drawing/2018/hyperlinkcolor" val="tx"/>
                    </a:ext>
                  </a:extLst>
                </a:hlinkClick>
              </a:rPr>
              <a:t>epics2web</a:t>
            </a:r>
            <a:r>
              <a:rPr lang="en-US" dirty="0">
                <a:solidFill>
                  <a:schemeClr val="tx1"/>
                </a:solidFill>
              </a:rPr>
              <a:t> backend</a:t>
            </a:r>
          </a:p>
        </p:txBody>
      </p:sp>
      <p:sp>
        <p:nvSpPr>
          <p:cNvPr id="7" name="Rectangle 6">
            <a:extLst>
              <a:ext uri="{FF2B5EF4-FFF2-40B4-BE49-F238E27FC236}">
                <a16:creationId xmlns:a16="http://schemas.microsoft.com/office/drawing/2014/main" id="{B48AB379-C741-5DDF-976A-EDAEAE7DB884}"/>
              </a:ext>
            </a:extLst>
          </p:cNvPr>
          <p:cNvSpPr/>
          <p:nvPr/>
        </p:nvSpPr>
        <p:spPr>
          <a:xfrm>
            <a:off x="8482988" y="6178550"/>
            <a:ext cx="3129556"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lIns="91440" tIns="45720" rIns="91440" bIns="45720" rtlCol="0" anchor="ctr"/>
          <a:lstStyle/>
          <a:p>
            <a:r>
              <a:rPr lang="en-US" dirty="0">
                <a:solidFill>
                  <a:srgbClr val="25AAE1"/>
                </a:solidFill>
              </a:rPr>
              <a:t>Lucas </a:t>
            </a:r>
            <a:r>
              <a:rPr lang="en-US" dirty="0" err="1">
                <a:solidFill>
                  <a:srgbClr val="25AAE1"/>
                </a:solidFill>
              </a:rPr>
              <a:t>Vecina</a:t>
            </a:r>
            <a:r>
              <a:rPr lang="en-US" dirty="0">
                <a:solidFill>
                  <a:srgbClr val="25AAE1"/>
                </a:solidFill>
              </a:rPr>
              <a:t> </a:t>
            </a:r>
            <a:endParaRPr lang="pt-BR" dirty="0">
              <a:solidFill>
                <a:srgbClr val="25AAE1"/>
              </a:solidFill>
            </a:endParaRPr>
          </a:p>
        </p:txBody>
      </p:sp>
      <p:pic>
        <p:nvPicPr>
          <p:cNvPr id="6" name="Imagem 5">
            <a:extLst>
              <a:ext uri="{FF2B5EF4-FFF2-40B4-BE49-F238E27FC236}">
                <a16:creationId xmlns:a16="http://schemas.microsoft.com/office/drawing/2014/main" id="{05B4707A-335D-4B15-1AC4-244A2054349D}"/>
              </a:ext>
            </a:extLst>
          </p:cNvPr>
          <p:cNvPicPr>
            <a:picLocks noChangeAspect="1"/>
          </p:cNvPicPr>
          <p:nvPr/>
        </p:nvPicPr>
        <p:blipFill>
          <a:blip r:embed="rId11"/>
          <a:srcRect l="6372" t="23333" r="50888" b="27667"/>
          <a:stretch>
            <a:fillRect/>
          </a:stretch>
        </p:blipFill>
        <p:spPr>
          <a:xfrm>
            <a:off x="9855321" y="6238396"/>
            <a:ext cx="1692494" cy="473727"/>
          </a:xfrm>
          <a:prstGeom prst="rect">
            <a:avLst/>
          </a:prstGeom>
        </p:spPr>
      </p:pic>
    </p:spTree>
    <p:extLst>
      <p:ext uri="{BB962C8B-B14F-4D97-AF65-F5344CB8AC3E}">
        <p14:creationId xmlns:p14="http://schemas.microsoft.com/office/powerpoint/2010/main" val="1164436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p:txBody>
          <a:bodyPr vert="horz" lIns="91440" tIns="45720" rIns="91440" bIns="45720" rtlCol="0" anchor="t">
            <a:normAutofit lnSpcReduction="10000"/>
          </a:bodyPr>
          <a:lstStyle/>
          <a:p>
            <a:pPr fontAlgn="base"/>
            <a:r>
              <a:rPr lang="en-US" i="1" dirty="0">
                <a:solidFill>
                  <a:schemeClr val="tx1"/>
                </a:solidFill>
              </a:rPr>
              <a:t>Do you have reusable UI components?</a:t>
            </a:r>
          </a:p>
          <a:p>
            <a:pPr lvl="1"/>
            <a:r>
              <a:rPr lang="en-US" dirty="0">
                <a:solidFill>
                  <a:schemeClr val="tx1"/>
                </a:solidFill>
              </a:rPr>
              <a:t>At </a:t>
            </a:r>
            <a:r>
              <a:rPr lang="en-US" dirty="0" err="1">
                <a:solidFill>
                  <a:schemeClr val="tx1"/>
                </a:solidFill>
              </a:rPr>
              <a:t>Mogno</a:t>
            </a:r>
            <a:r>
              <a:rPr lang="en-US" dirty="0">
                <a:solidFill>
                  <a:schemeClr val="tx1"/>
                </a:solidFill>
              </a:rPr>
              <a:t> beamline: </a:t>
            </a:r>
            <a:r>
              <a:rPr lang="en-US" i="1" dirty="0" err="1">
                <a:solidFill>
                  <a:schemeClr val="tx1"/>
                </a:solidFill>
              </a:rPr>
              <a:t>mgnwidgets</a:t>
            </a:r>
            <a:r>
              <a:rPr lang="en-US" i="1" dirty="0">
                <a:solidFill>
                  <a:schemeClr val="tx1"/>
                </a:solidFill>
              </a:rPr>
              <a:t> </a:t>
            </a:r>
            <a:r>
              <a:rPr lang="en-US" dirty="0">
                <a:solidFill>
                  <a:schemeClr val="tx1"/>
                </a:solidFill>
              </a:rPr>
              <a:t>with reusable </a:t>
            </a:r>
            <a:r>
              <a:rPr lang="en-US" dirty="0">
                <a:solidFill>
                  <a:schemeClr val="tx1"/>
                </a:solidFill>
                <a:hlinkClick r:id="rId2">
                  <a:extLst>
                    <a:ext uri="{A12FA001-AC4F-418D-AE19-62706E023703}">
                      <ahyp:hlinkClr xmlns:ahyp="http://schemas.microsoft.com/office/drawing/2018/hyperlinkcolor" val="tx"/>
                    </a:ext>
                  </a:extLst>
                </a:hlinkClick>
              </a:rPr>
              <a:t>PyQt5</a:t>
            </a:r>
            <a:r>
              <a:rPr lang="en-US" dirty="0">
                <a:solidFill>
                  <a:schemeClr val="tx1"/>
                </a:solidFill>
              </a:rPr>
              <a:t> widgets</a:t>
            </a:r>
          </a:p>
          <a:p>
            <a:pPr lvl="1"/>
            <a:r>
              <a:rPr lang="en-US" dirty="0">
                <a:solidFill>
                  <a:schemeClr val="tx1"/>
                </a:solidFill>
              </a:rPr>
              <a:t>At laboratory level: </a:t>
            </a:r>
            <a:r>
              <a:rPr lang="en-US" i="1" dirty="0" err="1">
                <a:solidFill>
                  <a:schemeClr val="tx1"/>
                </a:solidFill>
              </a:rPr>
              <a:t>suitscase</a:t>
            </a:r>
            <a:r>
              <a:rPr lang="en-US" dirty="0">
                <a:solidFill>
                  <a:schemeClr val="tx1"/>
                </a:solidFill>
              </a:rPr>
              <a:t> for </a:t>
            </a:r>
            <a:r>
              <a:rPr lang="en-US" dirty="0">
                <a:solidFill>
                  <a:schemeClr val="tx1"/>
                </a:solidFill>
                <a:hlinkClick r:id="rId2">
                  <a:extLst>
                    <a:ext uri="{A12FA001-AC4F-418D-AE19-62706E023703}">
                      <ahyp:hlinkClr xmlns:ahyp="http://schemas.microsoft.com/office/drawing/2018/hyperlinkcolor" val="tx"/>
                    </a:ext>
                  </a:extLst>
                </a:hlinkClick>
              </a:rPr>
              <a:t>PyQt5</a:t>
            </a:r>
            <a:r>
              <a:rPr lang="en-US" dirty="0">
                <a:solidFill>
                  <a:schemeClr val="tx1"/>
                </a:solidFill>
              </a:rPr>
              <a:t> widgets and GUIs; </a:t>
            </a:r>
            <a:r>
              <a:rPr lang="en-US" i="1" dirty="0">
                <a:solidFill>
                  <a:schemeClr val="tx1"/>
                </a:solidFill>
                <a:hlinkClick r:id="rId3">
                  <a:extLst>
                    <a:ext uri="{A12FA001-AC4F-418D-AE19-62706E023703}">
                      <ahyp:hlinkClr xmlns:ahyp="http://schemas.microsoft.com/office/drawing/2018/hyperlinkcolor" val="tx"/>
                    </a:ext>
                  </a:extLst>
                </a:hlinkClick>
              </a:rPr>
              <a:t>sophys-gui</a:t>
            </a:r>
            <a:r>
              <a:rPr lang="en-US" i="1" dirty="0">
                <a:solidFill>
                  <a:schemeClr val="tx1"/>
                </a:solidFill>
              </a:rPr>
              <a:t> </a:t>
            </a:r>
            <a:r>
              <a:rPr lang="en-US" dirty="0">
                <a:solidFill>
                  <a:schemeClr val="tx1"/>
                </a:solidFill>
              </a:rPr>
              <a:t>and</a:t>
            </a:r>
            <a:r>
              <a:rPr lang="en-US" i="1" dirty="0">
                <a:solidFill>
                  <a:schemeClr val="tx1"/>
                </a:solidFill>
              </a:rPr>
              <a:t> </a:t>
            </a:r>
            <a:r>
              <a:rPr lang="en-US" i="1" dirty="0">
                <a:solidFill>
                  <a:schemeClr val="tx1"/>
                </a:solidFill>
                <a:hlinkClick r:id="rId4">
                  <a:extLst>
                    <a:ext uri="{A12FA001-AC4F-418D-AE19-62706E023703}">
                      <ahyp:hlinkClr xmlns:ahyp="http://schemas.microsoft.com/office/drawing/2018/hyperlinkcolor" val="tx"/>
                    </a:ext>
                  </a:extLst>
                </a:hlinkClick>
              </a:rPr>
              <a:t>sophys-web</a:t>
            </a:r>
            <a:r>
              <a:rPr lang="en-US" i="1" dirty="0">
                <a:solidFill>
                  <a:schemeClr val="tx1"/>
                </a:solidFill>
              </a:rPr>
              <a:t> </a:t>
            </a:r>
            <a:r>
              <a:rPr lang="en-US" dirty="0">
                <a:solidFill>
                  <a:schemeClr val="tx1"/>
                </a:solidFill>
              </a:rPr>
              <a:t>for </a:t>
            </a:r>
            <a:r>
              <a:rPr lang="en-US" dirty="0">
                <a:solidFill>
                  <a:schemeClr val="tx1"/>
                </a:solidFill>
                <a:hlinkClick r:id="rId5">
                  <a:extLst>
                    <a:ext uri="{A12FA001-AC4F-418D-AE19-62706E023703}">
                      <ahyp:hlinkClr xmlns:ahyp="http://schemas.microsoft.com/office/drawing/2018/hyperlinkcolor" val="tx"/>
                    </a:ext>
                  </a:extLst>
                </a:hlinkClick>
              </a:rPr>
              <a:t>Bluesky</a:t>
            </a:r>
            <a:r>
              <a:rPr lang="en-US" dirty="0">
                <a:solidFill>
                  <a:schemeClr val="tx1"/>
                </a:solidFill>
              </a:rPr>
              <a:t> integration</a:t>
            </a:r>
          </a:p>
          <a:p>
            <a:pPr lvl="1" fontAlgn="base"/>
            <a:endParaRPr lang="en-US" dirty="0">
              <a:solidFill>
                <a:schemeClr val="tx1"/>
              </a:solidFill>
            </a:endParaRPr>
          </a:p>
          <a:p>
            <a:pPr lvl="1"/>
            <a:r>
              <a:rPr lang="en-US" i="1" dirty="0">
                <a:solidFill>
                  <a:schemeClr val="tx1"/>
                </a:solidFill>
              </a:rPr>
              <a:t> how do you document them and keep this updated?</a:t>
            </a:r>
          </a:p>
          <a:p>
            <a:pPr lvl="2"/>
            <a:r>
              <a:rPr lang="en-US" dirty="0">
                <a:solidFill>
                  <a:schemeClr val="tx1"/>
                </a:solidFill>
              </a:rPr>
              <a:t>Package upload on Gitlab Registry and documentation using Gitlab Pages or Wikis</a:t>
            </a:r>
          </a:p>
          <a:p>
            <a:pPr lvl="2"/>
            <a:r>
              <a:rPr lang="en-US" dirty="0">
                <a:solidFill>
                  <a:schemeClr val="tx1"/>
                </a:solidFill>
              </a:rPr>
              <a:t>CI/CD at some levels – could be more explored</a:t>
            </a:r>
          </a:p>
          <a:p>
            <a:pPr fontAlgn="base"/>
            <a:endParaRPr lang="en-US" dirty="0">
              <a:solidFill>
                <a:schemeClr val="tx1"/>
              </a:solidFill>
            </a:endParaRPr>
          </a:p>
          <a:p>
            <a:pPr fontAlgn="base"/>
            <a:r>
              <a:rPr lang="en-US" i="1" dirty="0">
                <a:solidFill>
                  <a:schemeClr val="tx1"/>
                </a:solidFill>
              </a:rPr>
              <a:t>Do you, or do you plan to, utilize any form of automated UI Generation? </a:t>
            </a:r>
          </a:p>
          <a:p>
            <a:pPr lvl="1"/>
            <a:r>
              <a:rPr lang="en-US" dirty="0">
                <a:solidFill>
                  <a:schemeClr val="tx1"/>
                </a:solidFill>
                <a:hlinkClick r:id="rId6">
                  <a:extLst>
                    <a:ext uri="{A12FA001-AC4F-418D-AE19-62706E023703}">
                      <ahyp:hlinkClr xmlns:ahyp="http://schemas.microsoft.com/office/drawing/2018/hyperlinkcolor" val="tx"/>
                    </a:ext>
                  </a:extLst>
                </a:hlinkClick>
              </a:rPr>
              <a:t>Designer</a:t>
            </a:r>
            <a:r>
              <a:rPr lang="en-US" dirty="0">
                <a:solidFill>
                  <a:schemeClr val="tx1"/>
                </a:solidFill>
              </a:rPr>
              <a:t> for no/low-code</a:t>
            </a:r>
          </a:p>
          <a:p>
            <a:pPr lvl="1"/>
            <a:r>
              <a:rPr lang="en-US" dirty="0">
                <a:solidFill>
                  <a:schemeClr val="tx1"/>
                </a:solidFill>
              </a:rPr>
              <a:t>Some local/exploratory solutions to create </a:t>
            </a:r>
            <a:r>
              <a:rPr lang="en-US" dirty="0">
                <a:solidFill>
                  <a:schemeClr val="tx1"/>
                </a:solidFill>
                <a:hlinkClick r:id="rId2">
                  <a:extLst>
                    <a:ext uri="{A12FA001-AC4F-418D-AE19-62706E023703}">
                      <ahyp:hlinkClr xmlns:ahyp="http://schemas.microsoft.com/office/drawing/2018/hyperlinkcolor" val="tx"/>
                    </a:ext>
                  </a:extLst>
                </a:hlinkClick>
              </a:rPr>
              <a:t>PyQt5</a:t>
            </a:r>
            <a:r>
              <a:rPr lang="en-US" dirty="0">
                <a:solidFill>
                  <a:schemeClr val="tx1"/>
                </a:solidFill>
              </a:rPr>
              <a:t> Forms from configuration files</a:t>
            </a:r>
          </a:p>
        </p:txBody>
      </p:sp>
      <p:sp>
        <p:nvSpPr>
          <p:cNvPr id="5" name="Rectangle 4">
            <a:extLst>
              <a:ext uri="{FF2B5EF4-FFF2-40B4-BE49-F238E27FC236}">
                <a16:creationId xmlns:a16="http://schemas.microsoft.com/office/drawing/2014/main" id="{A7367973-2866-A989-D0CB-08D21F9BB782}"/>
              </a:ext>
            </a:extLst>
          </p:cNvPr>
          <p:cNvSpPr/>
          <p:nvPr/>
        </p:nvSpPr>
        <p:spPr>
          <a:xfrm>
            <a:off x="8482988" y="6178550"/>
            <a:ext cx="3129556"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lIns="91440" tIns="45720" rIns="91440" bIns="45720" rtlCol="0" anchor="ctr"/>
          <a:lstStyle/>
          <a:p>
            <a:r>
              <a:rPr lang="en-US" dirty="0">
                <a:solidFill>
                  <a:srgbClr val="25AAE1"/>
                </a:solidFill>
              </a:rPr>
              <a:t>Lucas </a:t>
            </a:r>
            <a:r>
              <a:rPr lang="en-US" dirty="0" err="1">
                <a:solidFill>
                  <a:srgbClr val="25AAE1"/>
                </a:solidFill>
              </a:rPr>
              <a:t>Vecina</a:t>
            </a:r>
            <a:endParaRPr lang="pt-BR" dirty="0">
              <a:solidFill>
                <a:srgbClr val="25AAE1"/>
              </a:solidFill>
            </a:endParaRPr>
          </a:p>
        </p:txBody>
      </p:sp>
      <p:pic>
        <p:nvPicPr>
          <p:cNvPr id="6" name="Imagem 5">
            <a:extLst>
              <a:ext uri="{FF2B5EF4-FFF2-40B4-BE49-F238E27FC236}">
                <a16:creationId xmlns:a16="http://schemas.microsoft.com/office/drawing/2014/main" id="{C8BBC80D-433C-D0C5-AD2E-93577E265C64}"/>
              </a:ext>
            </a:extLst>
          </p:cNvPr>
          <p:cNvPicPr>
            <a:picLocks noChangeAspect="1"/>
          </p:cNvPicPr>
          <p:nvPr/>
        </p:nvPicPr>
        <p:blipFill>
          <a:blip r:embed="rId7"/>
          <a:srcRect l="6372" t="23333" r="50888" b="27667"/>
          <a:stretch>
            <a:fillRect/>
          </a:stretch>
        </p:blipFill>
        <p:spPr>
          <a:xfrm>
            <a:off x="9855321" y="6238396"/>
            <a:ext cx="1692494" cy="473727"/>
          </a:xfrm>
          <a:prstGeom prst="rect">
            <a:avLst/>
          </a:prstGeom>
        </p:spPr>
      </p:pic>
    </p:spTree>
    <p:extLst>
      <p:ext uri="{BB962C8B-B14F-4D97-AF65-F5344CB8AC3E}">
        <p14:creationId xmlns:p14="http://schemas.microsoft.com/office/powerpoint/2010/main" val="32947457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7721F6-EAD9-E89C-3FD7-0E6C11134B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638751-6491-2DE0-4F8E-707688FDBBD0}"/>
              </a:ext>
            </a:extLst>
          </p:cNvPr>
          <p:cNvSpPr>
            <a:spLocks noGrp="1"/>
          </p:cNvSpPr>
          <p:nvPr>
            <p:ph type="ctrTitle"/>
          </p:nvPr>
        </p:nvSpPr>
        <p:spPr/>
        <p:txBody>
          <a:bodyPr/>
          <a:lstStyle/>
          <a:p>
            <a:r>
              <a:rPr lang="en-US" dirty="0"/>
              <a:t>MAX IV</a:t>
            </a:r>
            <a:endParaRPr lang="en-GB" dirty="0"/>
          </a:p>
        </p:txBody>
      </p:sp>
      <p:sp>
        <p:nvSpPr>
          <p:cNvPr id="3" name="Subtitle 2">
            <a:extLst>
              <a:ext uri="{FF2B5EF4-FFF2-40B4-BE49-F238E27FC236}">
                <a16:creationId xmlns:a16="http://schemas.microsoft.com/office/drawing/2014/main" id="{00FBD6E5-1681-10DC-5451-5A025A1DD1B6}"/>
              </a:ext>
            </a:extLst>
          </p:cNvPr>
          <p:cNvSpPr>
            <a:spLocks noGrp="1"/>
          </p:cNvSpPr>
          <p:nvPr>
            <p:ph type="subTitle" idx="1"/>
          </p:nvPr>
        </p:nvSpPr>
        <p:spPr/>
        <p:txBody>
          <a:bodyPr/>
          <a:lstStyle/>
          <a:p>
            <a:r>
              <a:rPr lang="en-GB" cap="small" dirty="0" err="1"/>
              <a:t>Yimeng</a:t>
            </a:r>
            <a:r>
              <a:rPr lang="en-GB" cap="small" dirty="0"/>
              <a:t> Li &amp; Carla Takahashi</a:t>
            </a:r>
          </a:p>
        </p:txBody>
      </p:sp>
      <p:pic>
        <p:nvPicPr>
          <p:cNvPr id="4" name="Google Shape;147;p1" descr="A logo of a company&#10;&#10;AI-generated content may be incorrect.">
            <a:extLst>
              <a:ext uri="{FF2B5EF4-FFF2-40B4-BE49-F238E27FC236}">
                <a16:creationId xmlns:a16="http://schemas.microsoft.com/office/drawing/2014/main" id="{B14ABDE7-61DE-71A4-093A-2F924A3FED22}"/>
              </a:ext>
            </a:extLst>
          </p:cNvPr>
          <p:cNvPicPr preferRelativeResize="0"/>
          <p:nvPr/>
        </p:nvPicPr>
        <p:blipFill rotWithShape="1">
          <a:blip r:embed="rId2">
            <a:alphaModFix/>
          </a:blip>
          <a:srcRect/>
          <a:stretch/>
        </p:blipFill>
        <p:spPr>
          <a:xfrm>
            <a:off x="10287254" y="6247823"/>
            <a:ext cx="1339994" cy="447952"/>
          </a:xfrm>
          <a:prstGeom prst="rect">
            <a:avLst/>
          </a:prstGeom>
          <a:noFill/>
          <a:ln>
            <a:noFill/>
          </a:ln>
        </p:spPr>
      </p:pic>
    </p:spTree>
    <p:extLst>
      <p:ext uri="{BB962C8B-B14F-4D97-AF65-F5344CB8AC3E}">
        <p14:creationId xmlns:p14="http://schemas.microsoft.com/office/powerpoint/2010/main" val="11830209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1"/>
          <p:cNvSpPr txBox="1">
            <a:spLocks noGrp="1"/>
          </p:cNvSpPr>
          <p:nvPr>
            <p:ph type="title"/>
          </p:nvPr>
        </p:nvSpPr>
        <p:spPr>
          <a:xfrm>
            <a:off x="426720" y="136525"/>
            <a:ext cx="114147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EDEDED"/>
              </a:buClr>
              <a:buSzPts val="4400"/>
              <a:buFont typeface="Corbel"/>
              <a:buNone/>
            </a:pPr>
            <a:r>
              <a:rPr lang="en-US" sz="4400" cap="small">
                <a:solidFill>
                  <a:srgbClr val="EDEDED"/>
                </a:solidFill>
              </a:rPr>
              <a:t>UI Technologies – Approaches &amp; Challenges</a:t>
            </a:r>
            <a:endParaRPr sz="4400" cap="small">
              <a:solidFill>
                <a:srgbClr val="EDEDED"/>
              </a:solidFill>
            </a:endParaRPr>
          </a:p>
        </p:txBody>
      </p:sp>
      <p:sp>
        <p:nvSpPr>
          <p:cNvPr id="145" name="Google Shape;145;p1"/>
          <p:cNvSpPr txBox="1">
            <a:spLocks noGrp="1"/>
          </p:cNvSpPr>
          <p:nvPr>
            <p:ph type="body" idx="1"/>
          </p:nvPr>
        </p:nvSpPr>
        <p:spPr>
          <a:xfrm>
            <a:off x="426720" y="1524000"/>
            <a:ext cx="11414760" cy="4625340"/>
          </a:xfrm>
          <a:prstGeom prst="rect">
            <a:avLst/>
          </a:prstGeom>
          <a:noFill/>
          <a:ln>
            <a:noFill/>
          </a:ln>
        </p:spPr>
        <p:txBody>
          <a:bodyPr spcFirstLastPara="1" wrap="square" lIns="91425" tIns="45700" rIns="91425" bIns="45700" anchor="t" anchorCtr="0">
            <a:normAutofit fontScale="70000" lnSpcReduction="20000"/>
          </a:bodyPr>
          <a:lstStyle/>
          <a:p>
            <a:pPr marL="228600" lvl="0" indent="-215265" algn="l" rtl="0">
              <a:lnSpc>
                <a:spcPct val="90000"/>
              </a:lnSpc>
              <a:spcBef>
                <a:spcPts val="0"/>
              </a:spcBef>
              <a:spcAft>
                <a:spcPts val="0"/>
              </a:spcAft>
              <a:buClr>
                <a:srgbClr val="EDEDED"/>
              </a:buClr>
              <a:buSzPct val="100000"/>
              <a:buChar char="•"/>
            </a:pPr>
            <a:r>
              <a:rPr lang="en-US" dirty="0">
                <a:solidFill>
                  <a:srgbClr val="EDEDED"/>
                </a:solidFill>
              </a:rPr>
              <a:t>In a nutshell, what UI technologies are you using, for what? and Why?</a:t>
            </a:r>
            <a:endParaRPr dirty="0">
              <a:solidFill>
                <a:srgbClr val="EDEDED"/>
              </a:solidFill>
            </a:endParaRPr>
          </a:p>
          <a:p>
            <a:pPr marL="685800" lvl="1" indent="-217169" algn="l" rtl="0">
              <a:lnSpc>
                <a:spcPct val="90000"/>
              </a:lnSpc>
              <a:spcBef>
                <a:spcPts val="500"/>
              </a:spcBef>
              <a:spcAft>
                <a:spcPts val="0"/>
              </a:spcAft>
              <a:buClr>
                <a:srgbClr val="EDEDED"/>
              </a:buClr>
              <a:buSzPct val="100000"/>
              <a:buFont typeface="Courier New"/>
              <a:buChar char="o"/>
            </a:pPr>
            <a:r>
              <a:rPr lang="en-US" dirty="0">
                <a:solidFill>
                  <a:srgbClr val="EDEDED"/>
                </a:solidFill>
              </a:rPr>
              <a:t>Web: </a:t>
            </a:r>
            <a:endParaRPr dirty="0">
              <a:solidFill>
                <a:srgbClr val="EDEDED"/>
              </a:solidFill>
            </a:endParaRPr>
          </a:p>
          <a:p>
            <a:pPr marL="1143000" lvl="2" indent="-219075" algn="l" rtl="0">
              <a:lnSpc>
                <a:spcPct val="90000"/>
              </a:lnSpc>
              <a:spcBef>
                <a:spcPts val="500"/>
              </a:spcBef>
              <a:spcAft>
                <a:spcPts val="0"/>
              </a:spcAft>
              <a:buClr>
                <a:srgbClr val="EDEDED"/>
              </a:buClr>
              <a:buSzPct val="100000"/>
              <a:buFont typeface="Noto Sans Symbols"/>
              <a:buChar char="▪"/>
            </a:pPr>
            <a:r>
              <a:rPr lang="en-US" dirty="0">
                <a:solidFill>
                  <a:srgbClr val="EDEDED"/>
                </a:solidFill>
              </a:rPr>
              <a:t>React(component-based architecture, easy to maintain and develop, virtual DOM)</a:t>
            </a:r>
            <a:endParaRPr dirty="0">
              <a:solidFill>
                <a:srgbClr val="EDEDED"/>
              </a:solidFill>
            </a:endParaRPr>
          </a:p>
          <a:p>
            <a:pPr marL="1143000" lvl="2" indent="-219075" algn="l" rtl="0">
              <a:lnSpc>
                <a:spcPct val="90000"/>
              </a:lnSpc>
              <a:spcBef>
                <a:spcPts val="500"/>
              </a:spcBef>
              <a:spcAft>
                <a:spcPts val="0"/>
              </a:spcAft>
              <a:buClr>
                <a:srgbClr val="EDEDED"/>
              </a:buClr>
              <a:buSzPct val="100000"/>
              <a:buFont typeface="Noto Sans Symbols"/>
              <a:buChar char="▪"/>
            </a:pPr>
            <a:r>
              <a:rPr lang="en-US" dirty="0">
                <a:solidFill>
                  <a:srgbClr val="EDEDED"/>
                </a:solidFill>
              </a:rPr>
              <a:t>Angular for </a:t>
            </a:r>
            <a:r>
              <a:rPr lang="en-US" dirty="0" err="1">
                <a:solidFill>
                  <a:srgbClr val="EDEDED"/>
                </a:solidFill>
              </a:rPr>
              <a:t>SciCat</a:t>
            </a:r>
            <a:r>
              <a:rPr lang="en-US" dirty="0">
                <a:solidFill>
                  <a:srgbClr val="EDEDED"/>
                </a:solidFill>
              </a:rPr>
              <a:t>(collaboration)</a:t>
            </a:r>
            <a:endParaRPr dirty="0">
              <a:solidFill>
                <a:srgbClr val="EDEDED"/>
              </a:solidFill>
            </a:endParaRPr>
          </a:p>
          <a:p>
            <a:pPr marL="685800" lvl="1" indent="-217169" algn="l" rtl="0">
              <a:lnSpc>
                <a:spcPct val="90000"/>
              </a:lnSpc>
              <a:spcBef>
                <a:spcPts val="500"/>
              </a:spcBef>
              <a:spcAft>
                <a:spcPts val="0"/>
              </a:spcAft>
              <a:buClr>
                <a:srgbClr val="EDEDED"/>
              </a:buClr>
              <a:buSzPct val="100000"/>
              <a:buFont typeface="Courier New"/>
              <a:buChar char="o"/>
            </a:pPr>
            <a:r>
              <a:rPr lang="en-US" dirty="0">
                <a:solidFill>
                  <a:srgbClr val="EDEDED"/>
                </a:solidFill>
              </a:rPr>
              <a:t>Desktop: PyQt5 (taurus integrated, ready-to-go widgets, cross platforms, integrated with Python as it is the main develop language in our lab)</a:t>
            </a:r>
            <a:endParaRPr dirty="0">
              <a:solidFill>
                <a:srgbClr val="EDEDED"/>
              </a:solidFill>
            </a:endParaRPr>
          </a:p>
          <a:p>
            <a:pPr marL="228600" lvl="0" indent="-104140" algn="l" rtl="0">
              <a:lnSpc>
                <a:spcPct val="90000"/>
              </a:lnSpc>
              <a:spcBef>
                <a:spcPts val="1000"/>
              </a:spcBef>
              <a:spcAft>
                <a:spcPts val="0"/>
              </a:spcAft>
              <a:buClr>
                <a:srgbClr val="EDEDED"/>
              </a:buClr>
              <a:buSzPct val="100000"/>
              <a:buNone/>
            </a:pPr>
            <a:endParaRPr dirty="0">
              <a:solidFill>
                <a:srgbClr val="EDEDED"/>
              </a:solidFill>
            </a:endParaRPr>
          </a:p>
          <a:p>
            <a:pPr marL="228600" lvl="0" indent="-215265" algn="l" rtl="0">
              <a:lnSpc>
                <a:spcPct val="90000"/>
              </a:lnSpc>
              <a:spcBef>
                <a:spcPts val="1000"/>
              </a:spcBef>
              <a:spcAft>
                <a:spcPts val="0"/>
              </a:spcAft>
              <a:buClr>
                <a:srgbClr val="EDEDED"/>
              </a:buClr>
              <a:buSzPct val="100000"/>
              <a:buChar char="•"/>
            </a:pPr>
            <a:r>
              <a:rPr lang="en-US" dirty="0">
                <a:solidFill>
                  <a:srgbClr val="EDEDED"/>
                </a:solidFill>
              </a:rPr>
              <a:t>What challenges are you facing?</a:t>
            </a:r>
            <a:endParaRPr dirty="0">
              <a:solidFill>
                <a:srgbClr val="EDEDED"/>
              </a:solidFill>
            </a:endParaRPr>
          </a:p>
          <a:p>
            <a:pPr marL="685800" lvl="1" indent="-219075" algn="l" rtl="0">
              <a:lnSpc>
                <a:spcPct val="90000"/>
              </a:lnSpc>
              <a:spcBef>
                <a:spcPts val="500"/>
              </a:spcBef>
              <a:spcAft>
                <a:spcPts val="0"/>
              </a:spcAft>
              <a:buClr>
                <a:srgbClr val="EDEDED"/>
              </a:buClr>
              <a:buSzPct val="100000"/>
              <a:buFont typeface="Courier New"/>
              <a:buChar char="o"/>
            </a:pPr>
            <a:r>
              <a:rPr lang="en-US" sz="2000" dirty="0">
                <a:solidFill>
                  <a:srgbClr val="EDEDED"/>
                </a:solidFill>
              </a:rPr>
              <a:t>Hard to maintain many different complicated Qt GUIs created by users</a:t>
            </a:r>
            <a:endParaRPr dirty="0">
              <a:solidFill>
                <a:srgbClr val="EDEDED"/>
              </a:solidFill>
            </a:endParaRPr>
          </a:p>
          <a:p>
            <a:pPr marL="685800" lvl="1" indent="-219075" algn="l" rtl="0">
              <a:lnSpc>
                <a:spcPct val="90000"/>
              </a:lnSpc>
              <a:spcBef>
                <a:spcPts val="500"/>
              </a:spcBef>
              <a:spcAft>
                <a:spcPts val="0"/>
              </a:spcAft>
              <a:buClr>
                <a:srgbClr val="EDEDED"/>
              </a:buClr>
              <a:buSzPct val="100000"/>
              <a:buFont typeface="Courier New"/>
              <a:buChar char="o"/>
            </a:pPr>
            <a:r>
              <a:rPr lang="en-US" sz="2000" dirty="0">
                <a:solidFill>
                  <a:srgbClr val="EDEDED"/>
                </a:solidFill>
              </a:rPr>
              <a:t>Keep update with the dependencies sometimes requires big code refactoring</a:t>
            </a:r>
            <a:endParaRPr dirty="0">
              <a:solidFill>
                <a:srgbClr val="EDEDED"/>
              </a:solidFill>
            </a:endParaRPr>
          </a:p>
          <a:p>
            <a:pPr marL="685800" lvl="1" indent="-219075" algn="l" rtl="0">
              <a:lnSpc>
                <a:spcPct val="90000"/>
              </a:lnSpc>
              <a:spcBef>
                <a:spcPts val="500"/>
              </a:spcBef>
              <a:spcAft>
                <a:spcPts val="0"/>
              </a:spcAft>
              <a:buClr>
                <a:srgbClr val="EDEDED"/>
              </a:buClr>
              <a:buSzPct val="100000"/>
              <a:buFont typeface="Courier New"/>
              <a:buChar char="o"/>
            </a:pPr>
            <a:r>
              <a:rPr lang="en-US" sz="2000" dirty="0">
                <a:solidFill>
                  <a:srgbClr val="EDEDED"/>
                </a:solidFill>
              </a:rPr>
              <a:t>Old apps cannot be easily extended to incorporate new user needs</a:t>
            </a:r>
            <a:endParaRPr dirty="0">
              <a:solidFill>
                <a:srgbClr val="EDEDED"/>
              </a:solidFill>
            </a:endParaRPr>
          </a:p>
          <a:p>
            <a:pPr marL="685800" lvl="1" indent="-219075" algn="l" rtl="0">
              <a:lnSpc>
                <a:spcPct val="90000"/>
              </a:lnSpc>
              <a:spcBef>
                <a:spcPts val="500"/>
              </a:spcBef>
              <a:spcAft>
                <a:spcPts val="0"/>
              </a:spcAft>
              <a:buClr>
                <a:srgbClr val="EDEDED"/>
              </a:buClr>
              <a:buSzPct val="100000"/>
              <a:buFont typeface="Courier New"/>
              <a:buChar char="o"/>
            </a:pPr>
            <a:r>
              <a:rPr lang="en-US" sz="2000" dirty="0">
                <a:solidFill>
                  <a:srgbClr val="EDEDED"/>
                </a:solidFill>
              </a:rPr>
              <a:t>Most of our implementations are not compatible with mobile view now</a:t>
            </a:r>
            <a:endParaRPr dirty="0">
              <a:solidFill>
                <a:srgbClr val="EDEDED"/>
              </a:solidFill>
            </a:endParaRPr>
          </a:p>
          <a:p>
            <a:pPr marL="228600" lvl="0" indent="-104140" algn="l" rtl="0">
              <a:lnSpc>
                <a:spcPct val="90000"/>
              </a:lnSpc>
              <a:spcBef>
                <a:spcPts val="1000"/>
              </a:spcBef>
              <a:spcAft>
                <a:spcPts val="0"/>
              </a:spcAft>
              <a:buClr>
                <a:srgbClr val="EDEDED"/>
              </a:buClr>
              <a:buSzPct val="100000"/>
              <a:buNone/>
            </a:pPr>
            <a:endParaRPr dirty="0">
              <a:solidFill>
                <a:srgbClr val="EDEDED"/>
              </a:solidFill>
            </a:endParaRPr>
          </a:p>
          <a:p>
            <a:pPr marL="228600" lvl="0" indent="-215265" algn="l" rtl="0">
              <a:lnSpc>
                <a:spcPct val="90000"/>
              </a:lnSpc>
              <a:spcBef>
                <a:spcPts val="1000"/>
              </a:spcBef>
              <a:spcAft>
                <a:spcPts val="0"/>
              </a:spcAft>
              <a:buClr>
                <a:srgbClr val="EDEDED"/>
              </a:buClr>
              <a:buSzPct val="100000"/>
              <a:buChar char="•"/>
            </a:pPr>
            <a:r>
              <a:rPr lang="en-US" dirty="0">
                <a:solidFill>
                  <a:srgbClr val="EDEDED"/>
                </a:solidFill>
              </a:rPr>
              <a:t>Do you have distinct or common approaches to UI solutions for both Accelerator Controls &amp; Beamline Controls?</a:t>
            </a:r>
            <a:endParaRPr dirty="0">
              <a:solidFill>
                <a:srgbClr val="EDEDED"/>
              </a:solidFill>
            </a:endParaRPr>
          </a:p>
          <a:p>
            <a:pPr marL="685800" lvl="1" indent="-217169" algn="l" rtl="0">
              <a:lnSpc>
                <a:spcPct val="90000"/>
              </a:lnSpc>
              <a:spcBef>
                <a:spcPts val="500"/>
              </a:spcBef>
              <a:spcAft>
                <a:spcPts val="0"/>
              </a:spcAft>
              <a:buClr>
                <a:srgbClr val="EDEDED"/>
              </a:buClr>
              <a:buSzPct val="100000"/>
              <a:buFont typeface="Courier New"/>
              <a:buChar char="o"/>
            </a:pPr>
            <a:r>
              <a:rPr lang="en-US" dirty="0">
                <a:solidFill>
                  <a:srgbClr val="EDEDED"/>
                </a:solidFill>
              </a:rPr>
              <a:t>The web user interfaces for monitoring/control and archive viewer are the same for both acc and beamlines.</a:t>
            </a:r>
            <a:endParaRPr dirty="0">
              <a:solidFill>
                <a:srgbClr val="EDEDED"/>
              </a:solidFill>
            </a:endParaRPr>
          </a:p>
          <a:p>
            <a:pPr marL="685800" lvl="1" indent="-217169" algn="l" rtl="0">
              <a:lnSpc>
                <a:spcPct val="90000"/>
              </a:lnSpc>
              <a:spcBef>
                <a:spcPts val="500"/>
              </a:spcBef>
              <a:spcAft>
                <a:spcPts val="0"/>
              </a:spcAft>
              <a:buClr>
                <a:srgbClr val="EDEDED"/>
              </a:buClr>
              <a:buSzPct val="100000"/>
              <a:buFont typeface="Courier New"/>
              <a:buChar char="o"/>
            </a:pPr>
            <a:r>
              <a:rPr lang="en-US" dirty="0">
                <a:solidFill>
                  <a:srgbClr val="EDEDED"/>
                </a:solidFill>
              </a:rPr>
              <a:t>The synoptic SVG viewer itself is common, but an extra layer of development is necessary case by case.</a:t>
            </a:r>
            <a:endParaRPr dirty="0">
              <a:solidFill>
                <a:srgbClr val="EDEDED"/>
              </a:solidFill>
            </a:endParaRPr>
          </a:p>
          <a:p>
            <a:pPr marL="685800" lvl="1" indent="-217169" algn="l" rtl="0">
              <a:lnSpc>
                <a:spcPct val="90000"/>
              </a:lnSpc>
              <a:spcBef>
                <a:spcPts val="500"/>
              </a:spcBef>
              <a:spcAft>
                <a:spcPts val="0"/>
              </a:spcAft>
              <a:buClr>
                <a:srgbClr val="EDEDED"/>
              </a:buClr>
              <a:buSzPct val="100000"/>
              <a:buFont typeface="Courier New"/>
              <a:buChar char="o"/>
            </a:pPr>
            <a:r>
              <a:rPr lang="en-US" dirty="0">
                <a:solidFill>
                  <a:srgbClr val="EDEDED"/>
                </a:solidFill>
              </a:rPr>
              <a:t>PyQt5 Taurus widgets tend to be common, but extra development needs to be done case by case.</a:t>
            </a:r>
            <a:endParaRPr dirty="0">
              <a:solidFill>
                <a:srgbClr val="EDEDED"/>
              </a:solidFill>
            </a:endParaRPr>
          </a:p>
          <a:p>
            <a:pPr marL="228600" lvl="0" indent="-104140" algn="l" rtl="0">
              <a:lnSpc>
                <a:spcPct val="90000"/>
              </a:lnSpc>
              <a:spcBef>
                <a:spcPts val="1000"/>
              </a:spcBef>
              <a:spcAft>
                <a:spcPts val="0"/>
              </a:spcAft>
              <a:buClr>
                <a:srgbClr val="EDEDED"/>
              </a:buClr>
              <a:buSzPct val="100000"/>
              <a:buNone/>
            </a:pPr>
            <a:endParaRPr dirty="0">
              <a:solidFill>
                <a:srgbClr val="EDEDED"/>
              </a:solidFill>
            </a:endParaRPr>
          </a:p>
        </p:txBody>
      </p:sp>
      <p:sp>
        <p:nvSpPr>
          <p:cNvPr id="146" name="Google Shape;146;p1"/>
          <p:cNvSpPr/>
          <p:nvPr/>
        </p:nvSpPr>
        <p:spPr>
          <a:xfrm>
            <a:off x="8746929" y="6188446"/>
            <a:ext cx="1493135" cy="561850"/>
          </a:xfrm>
          <a:prstGeom prst="rect">
            <a:avLst/>
          </a:prstGeom>
          <a:solidFill>
            <a:schemeClr val="lt1"/>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200" b="1" i="0" u="none" strike="noStrike" cap="none" dirty="0" err="1">
                <a:solidFill>
                  <a:srgbClr val="25AAE1"/>
                </a:solidFill>
                <a:latin typeface="Corbel"/>
                <a:ea typeface="Corbel"/>
                <a:cs typeface="Corbel"/>
                <a:sym typeface="Corbel"/>
              </a:rPr>
              <a:t>Yimeng</a:t>
            </a:r>
            <a:r>
              <a:rPr lang="en-US" sz="1200" b="1" i="0" u="none" strike="noStrike" cap="none" dirty="0">
                <a:solidFill>
                  <a:srgbClr val="25AAE1"/>
                </a:solidFill>
                <a:latin typeface="Corbel"/>
                <a:ea typeface="Corbel"/>
                <a:cs typeface="Corbel"/>
                <a:sym typeface="Corbel"/>
              </a:rPr>
              <a:t> Li &amp; </a:t>
            </a:r>
            <a:br>
              <a:rPr lang="en-US" sz="1200" b="1" i="0" u="none" strike="noStrike" cap="none" dirty="0">
                <a:solidFill>
                  <a:srgbClr val="25AAE1"/>
                </a:solidFill>
                <a:latin typeface="Corbel"/>
                <a:ea typeface="Corbel"/>
                <a:cs typeface="Corbel"/>
                <a:sym typeface="Corbel"/>
              </a:rPr>
            </a:br>
            <a:r>
              <a:rPr lang="en-US" sz="1200" b="1" i="0" u="none" strike="noStrike" cap="none" dirty="0">
                <a:solidFill>
                  <a:srgbClr val="25AAE1"/>
                </a:solidFill>
                <a:latin typeface="Corbel"/>
                <a:ea typeface="Corbel"/>
                <a:cs typeface="Corbel"/>
                <a:sym typeface="Corbel"/>
              </a:rPr>
              <a:t>Carla Takahashi</a:t>
            </a:r>
            <a:endParaRPr dirty="0"/>
          </a:p>
        </p:txBody>
      </p:sp>
      <p:pic>
        <p:nvPicPr>
          <p:cNvPr id="3" name="Google Shape;147;p1" descr="A logo of a company&#10;&#10;AI-generated content may be incorrect.">
            <a:extLst>
              <a:ext uri="{FF2B5EF4-FFF2-40B4-BE49-F238E27FC236}">
                <a16:creationId xmlns:a16="http://schemas.microsoft.com/office/drawing/2014/main" id="{A8420232-9F47-8F0D-55E0-C3471395EEF7}"/>
              </a:ext>
            </a:extLst>
          </p:cNvPr>
          <p:cNvPicPr preferRelativeResize="0"/>
          <p:nvPr/>
        </p:nvPicPr>
        <p:blipFill rotWithShape="1">
          <a:blip r:embed="rId3">
            <a:alphaModFix/>
          </a:blip>
          <a:srcRect/>
          <a:stretch/>
        </p:blipFill>
        <p:spPr>
          <a:xfrm>
            <a:off x="10287254" y="6247823"/>
            <a:ext cx="1339994" cy="447952"/>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
          <p:cNvSpPr txBox="1">
            <a:spLocks noGrp="1"/>
          </p:cNvSpPr>
          <p:nvPr>
            <p:ph type="title"/>
          </p:nvPr>
        </p:nvSpPr>
        <p:spPr>
          <a:xfrm>
            <a:off x="426720" y="136525"/>
            <a:ext cx="114147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EDEDED"/>
              </a:buClr>
              <a:buSzPts val="4400"/>
              <a:buFont typeface="Corbel"/>
              <a:buNone/>
            </a:pPr>
            <a:r>
              <a:rPr lang="en-US" sz="4400" cap="small">
                <a:solidFill>
                  <a:srgbClr val="EDEDED"/>
                </a:solidFill>
              </a:rPr>
              <a:t>UI Components &amp; Tools - Optimization</a:t>
            </a:r>
            <a:endParaRPr sz="4400" cap="small">
              <a:solidFill>
                <a:srgbClr val="EDEDED"/>
              </a:solidFill>
            </a:endParaRPr>
          </a:p>
        </p:txBody>
      </p:sp>
      <p:sp>
        <p:nvSpPr>
          <p:cNvPr id="154" name="Google Shape;154;p2"/>
          <p:cNvSpPr txBox="1">
            <a:spLocks noGrp="1"/>
          </p:cNvSpPr>
          <p:nvPr>
            <p:ph type="body" idx="1"/>
          </p:nvPr>
        </p:nvSpPr>
        <p:spPr>
          <a:xfrm>
            <a:off x="426720" y="1524000"/>
            <a:ext cx="11414760" cy="462534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rgbClr val="EDEDED"/>
              </a:buClr>
              <a:buSzPts val="2800"/>
              <a:buChar char="•"/>
            </a:pPr>
            <a:r>
              <a:rPr lang="en-US">
                <a:solidFill>
                  <a:srgbClr val="EDEDED"/>
                </a:solidFill>
              </a:rPr>
              <a:t>Do you have reusable UI components?</a:t>
            </a:r>
            <a:endParaRPr>
              <a:solidFill>
                <a:srgbClr val="EDEDED"/>
              </a:solidFill>
            </a:endParaRPr>
          </a:p>
          <a:p>
            <a:pPr marL="685800" lvl="1" indent="-228600" algn="l" rtl="0">
              <a:lnSpc>
                <a:spcPct val="90000"/>
              </a:lnSpc>
              <a:spcBef>
                <a:spcPts val="500"/>
              </a:spcBef>
              <a:spcAft>
                <a:spcPts val="0"/>
              </a:spcAft>
              <a:buClr>
                <a:srgbClr val="EDEDED"/>
              </a:buClr>
              <a:buSzPts val="2400"/>
              <a:buChar char="•"/>
            </a:pPr>
            <a:r>
              <a:rPr lang="en-US">
                <a:solidFill>
                  <a:srgbClr val="EDEDED"/>
                </a:solidFill>
              </a:rPr>
              <a:t> how do you document them and keep this updated?</a:t>
            </a:r>
            <a:endParaRPr>
              <a:solidFill>
                <a:srgbClr val="EDEDED"/>
              </a:solidFill>
            </a:endParaRPr>
          </a:p>
          <a:p>
            <a:pPr marL="1143000" lvl="2" indent="-228600" algn="l" rtl="0">
              <a:lnSpc>
                <a:spcPct val="90000"/>
              </a:lnSpc>
              <a:spcBef>
                <a:spcPts val="500"/>
              </a:spcBef>
              <a:spcAft>
                <a:spcPts val="0"/>
              </a:spcAft>
              <a:buClr>
                <a:srgbClr val="EDEDED"/>
              </a:buClr>
              <a:buSzPts val="2000"/>
              <a:buFont typeface="Noto Sans Symbols"/>
              <a:buChar char="▪"/>
            </a:pPr>
            <a:r>
              <a:rPr lang="en-US">
                <a:solidFill>
                  <a:srgbClr val="EDEDED"/>
                </a:solidFill>
              </a:rPr>
              <a:t>We have a library of MAX IV widgets that are shared between taurus applications.</a:t>
            </a:r>
            <a:endParaRPr>
              <a:solidFill>
                <a:srgbClr val="EDEDED"/>
              </a:solidFill>
            </a:endParaRPr>
          </a:p>
          <a:p>
            <a:pPr marL="1143000" lvl="2" indent="-228600" algn="l" rtl="0">
              <a:lnSpc>
                <a:spcPct val="90000"/>
              </a:lnSpc>
              <a:spcBef>
                <a:spcPts val="500"/>
              </a:spcBef>
              <a:spcAft>
                <a:spcPts val="0"/>
              </a:spcAft>
              <a:buClr>
                <a:srgbClr val="EDEDED"/>
              </a:buClr>
              <a:buSzPts val="2000"/>
              <a:buFont typeface="Noto Sans Symbols"/>
              <a:buChar char="▪"/>
            </a:pPr>
            <a:r>
              <a:rPr lang="en-US">
                <a:solidFill>
                  <a:srgbClr val="EDEDED"/>
                </a:solidFill>
              </a:rPr>
              <a:t>The library of SVG synoptics is also a reusable UI components.</a:t>
            </a:r>
            <a:endParaRPr>
              <a:solidFill>
                <a:srgbClr val="EDEDED"/>
              </a:solidFill>
            </a:endParaRPr>
          </a:p>
          <a:p>
            <a:pPr marL="1143000" lvl="2" indent="-228600" algn="l" rtl="0">
              <a:lnSpc>
                <a:spcPct val="90000"/>
              </a:lnSpc>
              <a:spcBef>
                <a:spcPts val="500"/>
              </a:spcBef>
              <a:spcAft>
                <a:spcPts val="0"/>
              </a:spcAft>
              <a:buClr>
                <a:srgbClr val="EDEDED"/>
              </a:buClr>
              <a:buSzPts val="2000"/>
              <a:buFont typeface="Noto Sans Symbols"/>
              <a:buChar char="▪"/>
            </a:pPr>
            <a:r>
              <a:rPr lang="en-US">
                <a:solidFill>
                  <a:srgbClr val="EDEDED"/>
                </a:solidFill>
              </a:rPr>
              <a:t>Taranta widgets are also shared by all users to create their own UI.</a:t>
            </a:r>
            <a:endParaRPr>
              <a:solidFill>
                <a:srgbClr val="EDEDED"/>
              </a:solidFill>
            </a:endParaRPr>
          </a:p>
          <a:p>
            <a:pPr marL="1143000" lvl="2" indent="-228600" algn="l" rtl="0">
              <a:lnSpc>
                <a:spcPct val="90000"/>
              </a:lnSpc>
              <a:spcBef>
                <a:spcPts val="500"/>
              </a:spcBef>
              <a:spcAft>
                <a:spcPts val="0"/>
              </a:spcAft>
              <a:buClr>
                <a:srgbClr val="EDEDED"/>
              </a:buClr>
              <a:buSzPts val="2000"/>
              <a:buFont typeface="Noto Sans Symbols"/>
              <a:buChar char="▪"/>
            </a:pPr>
            <a:r>
              <a:rPr lang="en-US">
                <a:solidFill>
                  <a:srgbClr val="EDEDED"/>
                </a:solidFill>
              </a:rPr>
              <a:t>We use Git and Ansible for managing all libraries and use Git for documentation.</a:t>
            </a:r>
            <a:endParaRPr>
              <a:solidFill>
                <a:srgbClr val="EDEDED"/>
              </a:solidFill>
            </a:endParaRPr>
          </a:p>
          <a:p>
            <a:pPr marL="228600" lvl="0" indent="-50800" algn="l" rtl="0">
              <a:lnSpc>
                <a:spcPct val="90000"/>
              </a:lnSpc>
              <a:spcBef>
                <a:spcPts val="1000"/>
              </a:spcBef>
              <a:spcAft>
                <a:spcPts val="0"/>
              </a:spcAft>
              <a:buClr>
                <a:srgbClr val="EDEDED"/>
              </a:buClr>
              <a:buSzPts val="2800"/>
              <a:buNone/>
            </a:pPr>
            <a:endParaRPr>
              <a:solidFill>
                <a:srgbClr val="EDEDED"/>
              </a:solidFill>
            </a:endParaRPr>
          </a:p>
          <a:p>
            <a:pPr marL="228600" lvl="0" indent="-228600" algn="l" rtl="0">
              <a:lnSpc>
                <a:spcPct val="90000"/>
              </a:lnSpc>
              <a:spcBef>
                <a:spcPts val="1000"/>
              </a:spcBef>
              <a:spcAft>
                <a:spcPts val="0"/>
              </a:spcAft>
              <a:buClr>
                <a:srgbClr val="EDEDED"/>
              </a:buClr>
              <a:buSzPts val="2800"/>
              <a:buChar char="•"/>
            </a:pPr>
            <a:r>
              <a:rPr lang="en-US">
                <a:solidFill>
                  <a:srgbClr val="EDEDED"/>
                </a:solidFill>
              </a:rPr>
              <a:t>Do you, or do you plan to, utilize any form of automated UI Generation? </a:t>
            </a:r>
            <a:endParaRPr>
              <a:solidFill>
                <a:srgbClr val="EDEDED"/>
              </a:solidFill>
            </a:endParaRPr>
          </a:p>
          <a:p>
            <a:pPr marL="685800" lvl="1" indent="-228600" algn="l" rtl="0">
              <a:lnSpc>
                <a:spcPct val="90000"/>
              </a:lnSpc>
              <a:spcBef>
                <a:spcPts val="500"/>
              </a:spcBef>
              <a:spcAft>
                <a:spcPts val="0"/>
              </a:spcAft>
              <a:buClr>
                <a:srgbClr val="EDEDED"/>
              </a:buClr>
              <a:buSzPts val="2400"/>
              <a:buChar char="•"/>
            </a:pPr>
            <a:r>
              <a:rPr lang="en-US">
                <a:solidFill>
                  <a:srgbClr val="EDEDED"/>
                </a:solidFill>
              </a:rPr>
              <a:t>If so, for what?</a:t>
            </a:r>
            <a:endParaRPr>
              <a:solidFill>
                <a:srgbClr val="EDEDED"/>
              </a:solidFill>
            </a:endParaRPr>
          </a:p>
          <a:p>
            <a:pPr marL="1143000" lvl="2" indent="-228600" algn="l" rtl="0">
              <a:lnSpc>
                <a:spcPct val="90000"/>
              </a:lnSpc>
              <a:spcBef>
                <a:spcPts val="500"/>
              </a:spcBef>
              <a:spcAft>
                <a:spcPts val="0"/>
              </a:spcAft>
              <a:buClr>
                <a:srgbClr val="EDEDED"/>
              </a:buClr>
              <a:buSzPts val="2000"/>
              <a:buFont typeface="Noto Sans Symbols"/>
              <a:buChar char="▪"/>
            </a:pPr>
            <a:r>
              <a:rPr lang="en-US">
                <a:solidFill>
                  <a:srgbClr val="EDEDED"/>
                </a:solidFill>
              </a:rPr>
              <a:t>For the Rings synoptics a configuration XML file  is used to automatically generate the SVG file used by the viewer.</a:t>
            </a:r>
            <a:endParaRPr>
              <a:solidFill>
                <a:srgbClr val="EDEDED"/>
              </a:solidFill>
            </a:endParaRPr>
          </a:p>
        </p:txBody>
      </p:sp>
      <p:sp>
        <p:nvSpPr>
          <p:cNvPr id="2" name="Google Shape;146;p1">
            <a:extLst>
              <a:ext uri="{FF2B5EF4-FFF2-40B4-BE49-F238E27FC236}">
                <a16:creationId xmlns:a16="http://schemas.microsoft.com/office/drawing/2014/main" id="{0E500EF1-8CDE-7CC4-4C33-BDE8174E0D21}"/>
              </a:ext>
            </a:extLst>
          </p:cNvPr>
          <p:cNvSpPr/>
          <p:nvPr/>
        </p:nvSpPr>
        <p:spPr>
          <a:xfrm>
            <a:off x="8746929" y="6188446"/>
            <a:ext cx="1493135" cy="561850"/>
          </a:xfrm>
          <a:prstGeom prst="rect">
            <a:avLst/>
          </a:prstGeom>
          <a:solidFill>
            <a:schemeClr val="lt1"/>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200" b="1" i="0" u="none" strike="noStrike" cap="none" dirty="0" err="1">
                <a:solidFill>
                  <a:srgbClr val="25AAE1"/>
                </a:solidFill>
                <a:latin typeface="Corbel"/>
                <a:ea typeface="Corbel"/>
                <a:cs typeface="Corbel"/>
                <a:sym typeface="Corbel"/>
              </a:rPr>
              <a:t>Yimeng</a:t>
            </a:r>
            <a:r>
              <a:rPr lang="en-US" sz="1200" b="1" i="0" u="none" strike="noStrike" cap="none" dirty="0">
                <a:solidFill>
                  <a:srgbClr val="25AAE1"/>
                </a:solidFill>
                <a:latin typeface="Corbel"/>
                <a:ea typeface="Corbel"/>
                <a:cs typeface="Corbel"/>
                <a:sym typeface="Corbel"/>
              </a:rPr>
              <a:t> Li &amp; </a:t>
            </a:r>
            <a:br>
              <a:rPr lang="en-US" sz="1200" b="1" i="0" u="none" strike="noStrike" cap="none" dirty="0">
                <a:solidFill>
                  <a:srgbClr val="25AAE1"/>
                </a:solidFill>
                <a:latin typeface="Corbel"/>
                <a:ea typeface="Corbel"/>
                <a:cs typeface="Corbel"/>
                <a:sym typeface="Corbel"/>
              </a:rPr>
            </a:br>
            <a:r>
              <a:rPr lang="en-US" sz="1200" b="1" i="0" u="none" strike="noStrike" cap="none" dirty="0">
                <a:solidFill>
                  <a:srgbClr val="25AAE1"/>
                </a:solidFill>
                <a:latin typeface="Corbel"/>
                <a:ea typeface="Corbel"/>
                <a:cs typeface="Corbel"/>
                <a:sym typeface="Corbel"/>
              </a:rPr>
              <a:t>Carla Takahashi</a:t>
            </a:r>
            <a:endParaRPr dirty="0"/>
          </a:p>
        </p:txBody>
      </p:sp>
      <p:pic>
        <p:nvPicPr>
          <p:cNvPr id="3" name="Google Shape;147;p1" descr="A logo of a company&#10;&#10;AI-generated content may be incorrect.">
            <a:extLst>
              <a:ext uri="{FF2B5EF4-FFF2-40B4-BE49-F238E27FC236}">
                <a16:creationId xmlns:a16="http://schemas.microsoft.com/office/drawing/2014/main" id="{EC8649CF-2F1E-E20B-9E59-22F4ABDB92E4}"/>
              </a:ext>
            </a:extLst>
          </p:cNvPr>
          <p:cNvPicPr preferRelativeResize="0"/>
          <p:nvPr/>
        </p:nvPicPr>
        <p:blipFill rotWithShape="1">
          <a:blip r:embed="rId3">
            <a:alphaModFix/>
          </a:blip>
          <a:srcRect/>
          <a:stretch/>
        </p:blipFill>
        <p:spPr>
          <a:xfrm>
            <a:off x="10287254" y="6247823"/>
            <a:ext cx="1339994" cy="447952"/>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9E36A6-AD6B-8A7B-049B-E35E02FB61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5218BE1-D10A-8065-33B7-58DB8E3012D4}"/>
              </a:ext>
            </a:extLst>
          </p:cNvPr>
          <p:cNvSpPr>
            <a:spLocks noGrp="1"/>
          </p:cNvSpPr>
          <p:nvPr>
            <p:ph type="ctrTitle"/>
          </p:nvPr>
        </p:nvSpPr>
        <p:spPr/>
        <p:txBody>
          <a:bodyPr/>
          <a:lstStyle/>
          <a:p>
            <a:r>
              <a:rPr lang="en-US" dirty="0"/>
              <a:t>ORNL</a:t>
            </a:r>
            <a:endParaRPr lang="en-GB" dirty="0"/>
          </a:p>
        </p:txBody>
      </p:sp>
      <p:sp>
        <p:nvSpPr>
          <p:cNvPr id="3" name="Subtitle 2">
            <a:extLst>
              <a:ext uri="{FF2B5EF4-FFF2-40B4-BE49-F238E27FC236}">
                <a16:creationId xmlns:a16="http://schemas.microsoft.com/office/drawing/2014/main" id="{E01F48A7-CD0C-5590-D9C5-65A792D4D647}"/>
              </a:ext>
            </a:extLst>
          </p:cNvPr>
          <p:cNvSpPr>
            <a:spLocks noGrp="1"/>
          </p:cNvSpPr>
          <p:nvPr>
            <p:ph type="subTitle" idx="1"/>
          </p:nvPr>
        </p:nvSpPr>
        <p:spPr/>
        <p:txBody>
          <a:bodyPr/>
          <a:lstStyle/>
          <a:p>
            <a:r>
              <a:rPr lang="en-GB" cap="small" dirty="0"/>
              <a:t>Hao </a:t>
            </a:r>
            <a:r>
              <a:rPr lang="en-GB" cap="small" dirty="0" err="1"/>
              <a:t>Hao</a:t>
            </a:r>
            <a:endParaRPr lang="en-GB" cap="small" dirty="0"/>
          </a:p>
        </p:txBody>
      </p:sp>
      <p:pic>
        <p:nvPicPr>
          <p:cNvPr id="5" name="Picture 4" descr="A green text on a black background&#10;&#10;AI-generated content may be incorrect.">
            <a:extLst>
              <a:ext uri="{FF2B5EF4-FFF2-40B4-BE49-F238E27FC236}">
                <a16:creationId xmlns:a16="http://schemas.microsoft.com/office/drawing/2014/main" id="{F6693E29-2793-628A-4613-4BA7A1810E3C}"/>
              </a:ext>
            </a:extLst>
          </p:cNvPr>
          <p:cNvPicPr>
            <a:picLocks noChangeAspect="1"/>
          </p:cNvPicPr>
          <p:nvPr/>
        </p:nvPicPr>
        <p:blipFill>
          <a:blip r:embed="rId2"/>
          <a:srcRect r="30729"/>
          <a:stretch>
            <a:fillRect/>
          </a:stretch>
        </p:blipFill>
        <p:spPr>
          <a:xfrm>
            <a:off x="9810751" y="6244400"/>
            <a:ext cx="1936749" cy="470040"/>
          </a:xfrm>
          <a:prstGeom prst="rect">
            <a:avLst/>
          </a:prstGeom>
        </p:spPr>
      </p:pic>
    </p:spTree>
    <p:extLst>
      <p:ext uri="{BB962C8B-B14F-4D97-AF65-F5344CB8AC3E}">
        <p14:creationId xmlns:p14="http://schemas.microsoft.com/office/powerpoint/2010/main" val="24258915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p:txBody>
          <a:bodyPr/>
          <a:lstStyle/>
          <a:p>
            <a:pPr fontAlgn="base"/>
            <a:r>
              <a:rPr lang="en-US" dirty="0"/>
              <a:t>In a nutshell, what UI technologies are you using, for what? and Why?</a:t>
            </a:r>
          </a:p>
          <a:p>
            <a:pPr lvl="1" fontAlgn="base"/>
            <a:r>
              <a:rPr lang="en-US" dirty="0">
                <a:solidFill>
                  <a:srgbClr val="92D050"/>
                </a:solidFill>
              </a:rPr>
              <a:t>CSS-phoebus for majority of control, mature software</a:t>
            </a:r>
          </a:p>
          <a:p>
            <a:pPr lvl="1" fontAlgn="base"/>
            <a:r>
              <a:rPr lang="en-US" dirty="0">
                <a:solidFill>
                  <a:srgbClr val="92D050"/>
                </a:solidFill>
              </a:rPr>
              <a:t>TDM for some subsystems, new tool</a:t>
            </a:r>
          </a:p>
          <a:p>
            <a:pPr fontAlgn="base"/>
            <a:r>
              <a:rPr lang="en-US" dirty="0"/>
              <a:t>What challenges are you facing?</a:t>
            </a:r>
            <a:endParaRPr lang="en-US" sz="2400" dirty="0"/>
          </a:p>
          <a:p>
            <a:pPr lvl="1" fontAlgn="base"/>
            <a:r>
              <a:rPr lang="en-US" dirty="0">
                <a:solidFill>
                  <a:srgbClr val="92D050"/>
                </a:solidFill>
              </a:rPr>
              <a:t>remote access: need a remote desktop to use the program</a:t>
            </a:r>
          </a:p>
          <a:p>
            <a:pPr lvl="1" fontAlgn="base"/>
            <a:r>
              <a:rPr lang="en-US" dirty="0">
                <a:solidFill>
                  <a:srgbClr val="92D050"/>
                </a:solidFill>
              </a:rPr>
              <a:t>program efficiency: CPU and memory usage</a:t>
            </a:r>
          </a:p>
          <a:p>
            <a:pPr fontAlgn="base"/>
            <a:r>
              <a:rPr lang="en-US" dirty="0"/>
              <a:t>Do you have distinct or common approaches to UI solutions for both Accelerator Controls &amp; Beamline Controls?</a:t>
            </a:r>
          </a:p>
          <a:p>
            <a:pPr lvl="1" fontAlgn="base"/>
            <a:r>
              <a:rPr lang="en-US" dirty="0">
                <a:solidFill>
                  <a:srgbClr val="92D050"/>
                </a:solidFill>
              </a:rPr>
              <a:t>common approach</a:t>
            </a:r>
          </a:p>
          <a:p>
            <a:endParaRPr lang="en-GB" dirty="0"/>
          </a:p>
        </p:txBody>
      </p:sp>
      <p:pic>
        <p:nvPicPr>
          <p:cNvPr id="2" name="Picture 1" descr="A green text on a black background&#10;&#10;AI-generated content may be incorrect.">
            <a:extLst>
              <a:ext uri="{FF2B5EF4-FFF2-40B4-BE49-F238E27FC236}">
                <a16:creationId xmlns:a16="http://schemas.microsoft.com/office/drawing/2014/main" id="{233F01FE-E13D-D2AF-0C42-B988143943D7}"/>
              </a:ext>
            </a:extLst>
          </p:cNvPr>
          <p:cNvPicPr>
            <a:picLocks noChangeAspect="1"/>
          </p:cNvPicPr>
          <p:nvPr/>
        </p:nvPicPr>
        <p:blipFill>
          <a:blip r:embed="rId2"/>
          <a:srcRect r="30729"/>
          <a:stretch>
            <a:fillRect/>
          </a:stretch>
        </p:blipFill>
        <p:spPr>
          <a:xfrm>
            <a:off x="9810751" y="6244400"/>
            <a:ext cx="1936749" cy="470040"/>
          </a:xfrm>
          <a:prstGeom prst="rect">
            <a:avLst/>
          </a:prstGeom>
        </p:spPr>
      </p:pic>
      <p:sp>
        <p:nvSpPr>
          <p:cNvPr id="3" name="TextBox 2">
            <a:extLst>
              <a:ext uri="{FF2B5EF4-FFF2-40B4-BE49-F238E27FC236}">
                <a16:creationId xmlns:a16="http://schemas.microsoft.com/office/drawing/2014/main" id="{ABFFF49E-422B-D8B1-50AF-400B3AED26E6}"/>
              </a:ext>
            </a:extLst>
          </p:cNvPr>
          <p:cNvSpPr txBox="1"/>
          <p:nvPr/>
        </p:nvSpPr>
        <p:spPr>
          <a:xfrm>
            <a:off x="8171885" y="6302636"/>
            <a:ext cx="1525247" cy="338554"/>
          </a:xfrm>
          <a:prstGeom prst="rect">
            <a:avLst/>
          </a:prstGeom>
          <a:noFill/>
        </p:spPr>
        <p:txBody>
          <a:bodyPr wrap="square">
            <a:spAutoFit/>
          </a:bodyPr>
          <a:lstStyle/>
          <a:p>
            <a:pPr algn="r"/>
            <a:r>
              <a:rPr lang="it-IT" sz="1600" b="1" dirty="0">
                <a:solidFill>
                  <a:srgbClr val="25AAE1"/>
                </a:solidFill>
              </a:rPr>
              <a:t>Hao Hao</a:t>
            </a:r>
            <a:endParaRPr lang="en-GB" sz="1600" dirty="0"/>
          </a:p>
        </p:txBody>
      </p:sp>
    </p:spTree>
    <p:extLst>
      <p:ext uri="{BB962C8B-B14F-4D97-AF65-F5344CB8AC3E}">
        <p14:creationId xmlns:p14="http://schemas.microsoft.com/office/powerpoint/2010/main" val="9087194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p:txBody>
          <a:bodyPr/>
          <a:lstStyle/>
          <a:p>
            <a:pPr fontAlgn="base"/>
            <a:r>
              <a:rPr lang="en-US" dirty="0"/>
              <a:t>Do you have reusable UI components?</a:t>
            </a:r>
            <a:endParaRPr lang="en-US" dirty="0">
              <a:solidFill>
                <a:srgbClr val="92D050"/>
              </a:solidFill>
            </a:endParaRPr>
          </a:p>
          <a:p>
            <a:pPr lvl="1" fontAlgn="base"/>
            <a:r>
              <a:rPr lang="en-US" dirty="0"/>
              <a:t> how do you document them and keep this updated?</a:t>
            </a:r>
          </a:p>
          <a:p>
            <a:pPr fontAlgn="base"/>
            <a:endParaRPr lang="en-US" dirty="0"/>
          </a:p>
          <a:p>
            <a:pPr fontAlgn="base"/>
            <a:endParaRPr lang="en-US" dirty="0"/>
          </a:p>
          <a:p>
            <a:pPr fontAlgn="base"/>
            <a:r>
              <a:rPr lang="en-US" dirty="0"/>
              <a:t>Do you, or do you plan to, utilize any form of automated UI Generation? </a:t>
            </a:r>
          </a:p>
          <a:p>
            <a:pPr lvl="1" fontAlgn="base"/>
            <a:r>
              <a:rPr lang="en-US" dirty="0">
                <a:solidFill>
                  <a:srgbClr val="92D050"/>
                </a:solidFill>
              </a:rPr>
              <a:t>Yes, for generating simple PV list in display manager for IOC testing.</a:t>
            </a:r>
          </a:p>
        </p:txBody>
      </p:sp>
      <p:pic>
        <p:nvPicPr>
          <p:cNvPr id="4" name="Picture 3" descr="A green text on a black background&#10;&#10;AI-generated content may be incorrect.">
            <a:extLst>
              <a:ext uri="{FF2B5EF4-FFF2-40B4-BE49-F238E27FC236}">
                <a16:creationId xmlns:a16="http://schemas.microsoft.com/office/drawing/2014/main" id="{670636DB-A1AE-DF84-63A3-EEF693629E19}"/>
              </a:ext>
            </a:extLst>
          </p:cNvPr>
          <p:cNvPicPr>
            <a:picLocks noChangeAspect="1"/>
          </p:cNvPicPr>
          <p:nvPr/>
        </p:nvPicPr>
        <p:blipFill>
          <a:blip r:embed="rId2"/>
          <a:srcRect r="30729"/>
          <a:stretch>
            <a:fillRect/>
          </a:stretch>
        </p:blipFill>
        <p:spPr>
          <a:xfrm>
            <a:off x="9810751" y="6244400"/>
            <a:ext cx="1936749" cy="470040"/>
          </a:xfrm>
          <a:prstGeom prst="rect">
            <a:avLst/>
          </a:prstGeom>
        </p:spPr>
      </p:pic>
      <p:sp>
        <p:nvSpPr>
          <p:cNvPr id="6" name="TextBox 5">
            <a:extLst>
              <a:ext uri="{FF2B5EF4-FFF2-40B4-BE49-F238E27FC236}">
                <a16:creationId xmlns:a16="http://schemas.microsoft.com/office/drawing/2014/main" id="{12B0BCC2-10AB-7A4E-4022-5C5F61D0FB2F}"/>
              </a:ext>
            </a:extLst>
          </p:cNvPr>
          <p:cNvSpPr txBox="1"/>
          <p:nvPr/>
        </p:nvSpPr>
        <p:spPr>
          <a:xfrm>
            <a:off x="8171885" y="6302636"/>
            <a:ext cx="1525247" cy="338554"/>
          </a:xfrm>
          <a:prstGeom prst="rect">
            <a:avLst/>
          </a:prstGeom>
          <a:noFill/>
        </p:spPr>
        <p:txBody>
          <a:bodyPr wrap="square">
            <a:spAutoFit/>
          </a:bodyPr>
          <a:lstStyle/>
          <a:p>
            <a:pPr algn="r"/>
            <a:r>
              <a:rPr lang="it-IT" sz="1600" b="1" dirty="0">
                <a:solidFill>
                  <a:srgbClr val="25AAE1"/>
                </a:solidFill>
              </a:rPr>
              <a:t>Hao Hao</a:t>
            </a:r>
            <a:endParaRPr lang="en-GB" sz="1600" dirty="0"/>
          </a:p>
        </p:txBody>
      </p:sp>
    </p:spTree>
    <p:extLst>
      <p:ext uri="{BB962C8B-B14F-4D97-AF65-F5344CB8AC3E}">
        <p14:creationId xmlns:p14="http://schemas.microsoft.com/office/powerpoint/2010/main" val="6514216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76A87-5A6C-171B-4731-C07A1F00D2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B894AB-88B6-7655-95E7-B1C4606202B0}"/>
              </a:ext>
            </a:extLst>
          </p:cNvPr>
          <p:cNvSpPr>
            <a:spLocks noGrp="1"/>
          </p:cNvSpPr>
          <p:nvPr>
            <p:ph type="ctrTitle"/>
          </p:nvPr>
        </p:nvSpPr>
        <p:spPr/>
        <p:txBody>
          <a:bodyPr/>
          <a:lstStyle/>
          <a:p>
            <a:r>
              <a:rPr lang="en-US" dirty="0"/>
              <a:t>PSI</a:t>
            </a:r>
            <a:endParaRPr lang="en-GB" dirty="0"/>
          </a:p>
        </p:txBody>
      </p:sp>
      <p:sp>
        <p:nvSpPr>
          <p:cNvPr id="3" name="Subtitle 2">
            <a:extLst>
              <a:ext uri="{FF2B5EF4-FFF2-40B4-BE49-F238E27FC236}">
                <a16:creationId xmlns:a16="http://schemas.microsoft.com/office/drawing/2014/main" id="{9C46C435-2555-984A-48CE-99615004B96B}"/>
              </a:ext>
            </a:extLst>
          </p:cNvPr>
          <p:cNvSpPr>
            <a:spLocks noGrp="1"/>
          </p:cNvSpPr>
          <p:nvPr>
            <p:ph type="subTitle" idx="1"/>
          </p:nvPr>
        </p:nvSpPr>
        <p:spPr/>
        <p:txBody>
          <a:bodyPr>
            <a:normAutofit/>
          </a:bodyPr>
          <a:lstStyle/>
          <a:p>
            <a:r>
              <a:rPr lang="en-GB" cap="small" dirty="0"/>
              <a:t> Guifré </a:t>
            </a:r>
            <a:r>
              <a:rPr lang="en-GB" cap="small" dirty="0" err="1"/>
              <a:t>Cuní</a:t>
            </a:r>
            <a:r>
              <a:rPr lang="en-GB" cap="small" dirty="0"/>
              <a:t> &amp; Jan </a:t>
            </a:r>
            <a:r>
              <a:rPr lang="en-GB" cap="small" dirty="0" err="1"/>
              <a:t>Wyzula</a:t>
            </a:r>
            <a:r>
              <a:rPr lang="en-GB" cap="small" dirty="0"/>
              <a:t> </a:t>
            </a:r>
          </a:p>
        </p:txBody>
      </p:sp>
      <p:pic>
        <p:nvPicPr>
          <p:cNvPr id="4" name="Google Shape;147;p1">
            <a:extLst>
              <a:ext uri="{FF2B5EF4-FFF2-40B4-BE49-F238E27FC236}">
                <a16:creationId xmlns:a16="http://schemas.microsoft.com/office/drawing/2014/main" id="{2C34038F-B328-FC8A-7617-E4D0EAF23555}"/>
              </a:ext>
            </a:extLst>
          </p:cNvPr>
          <p:cNvPicPr preferRelativeResize="0"/>
          <p:nvPr/>
        </p:nvPicPr>
        <p:blipFill rotWithShape="1">
          <a:blip r:embed="rId2">
            <a:alphaModFix/>
          </a:blip>
          <a:srcRect/>
          <a:stretch/>
        </p:blipFill>
        <p:spPr>
          <a:xfrm>
            <a:off x="10392753" y="6186601"/>
            <a:ext cx="1219791" cy="565539"/>
          </a:xfrm>
          <a:prstGeom prst="rect">
            <a:avLst/>
          </a:prstGeom>
          <a:noFill/>
          <a:ln>
            <a:noFill/>
          </a:ln>
        </p:spPr>
      </p:pic>
    </p:spTree>
    <p:extLst>
      <p:ext uri="{BB962C8B-B14F-4D97-AF65-F5344CB8AC3E}">
        <p14:creationId xmlns:p14="http://schemas.microsoft.com/office/powerpoint/2010/main" val="2842236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1"/>
          <p:cNvSpPr txBox="1">
            <a:spLocks noGrp="1"/>
          </p:cNvSpPr>
          <p:nvPr>
            <p:ph type="title"/>
          </p:nvPr>
        </p:nvSpPr>
        <p:spPr>
          <a:xfrm>
            <a:off x="426720" y="136525"/>
            <a:ext cx="114147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EDEDED"/>
              </a:buClr>
              <a:buSzPts val="4400"/>
              <a:buFont typeface="Corbel"/>
              <a:buNone/>
            </a:pPr>
            <a:r>
              <a:rPr lang="en-GB" sz="4400" cap="small"/>
              <a:t>UI Technologies – Approaches &amp; Challenges</a:t>
            </a:r>
            <a:endParaRPr sz="4400" cap="small"/>
          </a:p>
        </p:txBody>
      </p:sp>
      <p:sp>
        <p:nvSpPr>
          <p:cNvPr id="145" name="Google Shape;145;p1"/>
          <p:cNvSpPr txBox="1">
            <a:spLocks noGrp="1"/>
          </p:cNvSpPr>
          <p:nvPr>
            <p:ph type="body" idx="1"/>
          </p:nvPr>
        </p:nvSpPr>
        <p:spPr>
          <a:xfrm>
            <a:off x="426720" y="1524000"/>
            <a:ext cx="11414760" cy="4625340"/>
          </a:xfrm>
          <a:prstGeom prst="rect">
            <a:avLst/>
          </a:prstGeom>
          <a:noFill/>
          <a:ln>
            <a:noFill/>
          </a:ln>
        </p:spPr>
        <p:txBody>
          <a:bodyPr spcFirstLastPara="1" wrap="square" lIns="91425" tIns="45700" rIns="91425" bIns="45700" anchor="t" anchorCtr="0">
            <a:normAutofit lnSpcReduction="10000"/>
          </a:bodyPr>
          <a:lstStyle/>
          <a:p>
            <a:pPr marL="228600" lvl="0" indent="-241934" algn="l" rtl="0">
              <a:lnSpc>
                <a:spcPct val="90000"/>
              </a:lnSpc>
              <a:spcBef>
                <a:spcPts val="0"/>
              </a:spcBef>
              <a:spcAft>
                <a:spcPts val="0"/>
              </a:spcAft>
              <a:buClr>
                <a:srgbClr val="EDEDED"/>
              </a:buClr>
              <a:buSzPts val="2800"/>
              <a:buChar char="•"/>
            </a:pPr>
            <a:r>
              <a:rPr lang="en-GB" dirty="0"/>
              <a:t>In a nutshell, what UI technologies are you using, for what? and Why?</a:t>
            </a:r>
            <a:endParaRPr dirty="0"/>
          </a:p>
          <a:p>
            <a:pPr marL="685800" lvl="1" indent="-237680" algn="l" rtl="0">
              <a:lnSpc>
                <a:spcPct val="90000"/>
              </a:lnSpc>
              <a:spcBef>
                <a:spcPts val="500"/>
              </a:spcBef>
              <a:spcAft>
                <a:spcPts val="0"/>
              </a:spcAft>
              <a:buClr>
                <a:srgbClr val="EDEDED"/>
              </a:buClr>
              <a:buSzPts val="1900"/>
              <a:buChar char="•"/>
            </a:pPr>
            <a:r>
              <a:rPr lang="en-GB" sz="1900" dirty="0"/>
              <a:t>We use the C++ &amp; Qt to provide panels for the operators of the accelerators and the scientists and users of the beamlines and end stations.</a:t>
            </a:r>
          </a:p>
          <a:p>
            <a:pPr marL="685800" lvl="1" indent="-237680" algn="l" rtl="0">
              <a:lnSpc>
                <a:spcPct val="90000"/>
              </a:lnSpc>
              <a:spcBef>
                <a:spcPts val="500"/>
              </a:spcBef>
              <a:spcAft>
                <a:spcPts val="0"/>
              </a:spcAft>
              <a:buClr>
                <a:srgbClr val="EDEDED"/>
              </a:buClr>
              <a:buSzPts val="1900"/>
              <a:buChar char="•"/>
            </a:pPr>
            <a:r>
              <a:rPr lang="en-GB" sz="1900" dirty="0"/>
              <a:t>There is one Control Room for the 4 accelerators, and is better to have a unified interface and </a:t>
            </a:r>
            <a:r>
              <a:rPr lang="en-GB" sz="1900" dirty="0" err="1"/>
              <a:t>look&amp;feel</a:t>
            </a:r>
            <a:r>
              <a:rPr lang="en-GB" sz="1900" dirty="0"/>
              <a:t>. </a:t>
            </a:r>
          </a:p>
          <a:p>
            <a:pPr marL="685800" lvl="1" indent="-237680" algn="l" rtl="0">
              <a:lnSpc>
                <a:spcPct val="90000"/>
              </a:lnSpc>
              <a:spcBef>
                <a:spcPts val="500"/>
              </a:spcBef>
              <a:spcAft>
                <a:spcPts val="0"/>
              </a:spcAft>
              <a:buClr>
                <a:srgbClr val="EDEDED"/>
              </a:buClr>
              <a:buSzPts val="1900"/>
              <a:buChar char="•"/>
            </a:pPr>
            <a:r>
              <a:rPr lang="en-GB" sz="1900" dirty="0"/>
              <a:t>Many expert groups, operators and scientist build their own panels.</a:t>
            </a:r>
          </a:p>
          <a:p>
            <a:pPr marL="685800" lvl="1" indent="-237680" algn="l" rtl="0">
              <a:lnSpc>
                <a:spcPct val="90000"/>
              </a:lnSpc>
              <a:spcBef>
                <a:spcPts val="500"/>
              </a:spcBef>
              <a:spcAft>
                <a:spcPts val="0"/>
              </a:spcAft>
              <a:buClr>
                <a:srgbClr val="EDEDED"/>
              </a:buClr>
              <a:buSzPts val="1900"/>
              <a:buChar char="•"/>
            </a:pPr>
            <a:r>
              <a:rPr lang="en-GB" sz="1900" dirty="0"/>
              <a:t>For archiving interfaces and some particular UI needs, special web frameworks have been chosen by individuals in one-person developments that we have great difficulty to maintain and also lack necessary insights into the chosen technologies and solutions (a Zoo of Web Components, </a:t>
            </a:r>
            <a:r>
              <a:rPr lang="en-GB" sz="1900" dirty="0" err="1"/>
              <a:t>Lit+MVC</a:t>
            </a:r>
            <a:r>
              <a:rPr lang="en-GB" sz="1900" dirty="0"/>
              <a:t> pattern, React, ???)</a:t>
            </a:r>
            <a:endParaRPr sz="1900" dirty="0"/>
          </a:p>
          <a:p>
            <a:pPr marL="228600" lvl="0" indent="-241934" algn="l" rtl="0">
              <a:lnSpc>
                <a:spcPct val="90000"/>
              </a:lnSpc>
              <a:spcBef>
                <a:spcPts val="1000"/>
              </a:spcBef>
              <a:spcAft>
                <a:spcPts val="0"/>
              </a:spcAft>
              <a:buClr>
                <a:srgbClr val="EDEDED"/>
              </a:buClr>
              <a:buSzPts val="2800"/>
              <a:buChar char="•"/>
            </a:pPr>
            <a:r>
              <a:rPr lang="en-GB" dirty="0"/>
              <a:t>What challenges are you facing?</a:t>
            </a:r>
            <a:endParaRPr dirty="0"/>
          </a:p>
          <a:p>
            <a:pPr marL="685800" lvl="1" indent="-237680" algn="l" rtl="0">
              <a:lnSpc>
                <a:spcPct val="90000"/>
              </a:lnSpc>
              <a:spcBef>
                <a:spcPts val="500"/>
              </a:spcBef>
              <a:spcAft>
                <a:spcPts val="0"/>
              </a:spcAft>
              <a:buClr>
                <a:srgbClr val="EDEDED"/>
              </a:buClr>
              <a:buSzPts val="1900"/>
              <a:buChar char="•"/>
            </a:pPr>
            <a:r>
              <a:rPr lang="en-GB" sz="1900" dirty="0"/>
              <a:t>Keep compatibility with OS as Qt releases</a:t>
            </a:r>
          </a:p>
          <a:p>
            <a:pPr marL="685800" lvl="1" indent="-237680" algn="l" rtl="0">
              <a:lnSpc>
                <a:spcPct val="90000"/>
              </a:lnSpc>
              <a:spcBef>
                <a:spcPts val="500"/>
              </a:spcBef>
              <a:spcAft>
                <a:spcPts val="0"/>
              </a:spcAft>
              <a:buClr>
                <a:srgbClr val="EDEDED"/>
              </a:buClr>
              <a:buSzPts val="1900"/>
              <a:buChar char="•"/>
            </a:pPr>
            <a:r>
              <a:rPr lang="en-GB" sz="1900" dirty="0" err="1"/>
              <a:t>caQtDM</a:t>
            </a:r>
            <a:r>
              <a:rPr lang="en-GB" sz="1900" dirty="0"/>
              <a:t> inherited from Operations, development knowledge only in one person: very limited support for new features.</a:t>
            </a:r>
          </a:p>
          <a:p>
            <a:pPr marL="685800" lvl="1" indent="-237680" algn="l" rtl="0">
              <a:lnSpc>
                <a:spcPct val="90000"/>
              </a:lnSpc>
              <a:spcBef>
                <a:spcPts val="500"/>
              </a:spcBef>
              <a:spcAft>
                <a:spcPts val="0"/>
              </a:spcAft>
              <a:buClr>
                <a:srgbClr val="EDEDED"/>
              </a:buClr>
              <a:buSzPts val="1900"/>
              <a:buChar char="•"/>
            </a:pPr>
            <a:r>
              <a:rPr lang="en-GB" sz="1900" dirty="0"/>
              <a:t>We cannot afford someone with UX expertise to ensure proper design. Especially for web, where technologies are fast changing (e.g. web data-</a:t>
            </a:r>
            <a:r>
              <a:rPr lang="en-GB" sz="1900" dirty="0" err="1"/>
              <a:t>ui</a:t>
            </a:r>
            <a:r>
              <a:rPr lang="en-GB" sz="1900" dirty="0"/>
              <a:t> experience)</a:t>
            </a:r>
            <a:endParaRPr dirty="0"/>
          </a:p>
        </p:txBody>
      </p:sp>
      <p:sp>
        <p:nvSpPr>
          <p:cNvPr id="146" name="Google Shape;146;p1"/>
          <p:cNvSpPr/>
          <p:nvPr/>
        </p:nvSpPr>
        <p:spPr>
          <a:xfrm>
            <a:off x="8853698" y="6178550"/>
            <a:ext cx="3129556" cy="581642"/>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b="0" i="0" u="none" strike="noStrike" cap="none" dirty="0">
                <a:solidFill>
                  <a:srgbClr val="25AAE1"/>
                </a:solidFill>
                <a:latin typeface="Corbel"/>
                <a:ea typeface="Corbel"/>
                <a:cs typeface="Corbel"/>
                <a:sym typeface="Corbel"/>
              </a:rPr>
              <a:t>      Guifré </a:t>
            </a:r>
            <a:r>
              <a:rPr lang="en-GB" sz="1800" b="0" i="0" u="none" strike="noStrike" cap="none" dirty="0" err="1">
                <a:solidFill>
                  <a:srgbClr val="25AAE1"/>
                </a:solidFill>
                <a:latin typeface="Corbel"/>
                <a:ea typeface="Corbel"/>
                <a:cs typeface="Corbel"/>
                <a:sym typeface="Corbel"/>
              </a:rPr>
              <a:t>Cuní</a:t>
            </a:r>
            <a:r>
              <a:rPr lang="en-GB" sz="1800" b="0" i="0" u="none" strike="noStrike" cap="none" dirty="0">
                <a:solidFill>
                  <a:srgbClr val="25AAE1"/>
                </a:solidFill>
                <a:latin typeface="Corbel"/>
                <a:ea typeface="Corbel"/>
                <a:cs typeface="Corbel"/>
                <a:sym typeface="Corbel"/>
              </a:rPr>
              <a:t> </a:t>
            </a:r>
            <a:endParaRPr dirty="0"/>
          </a:p>
        </p:txBody>
      </p:sp>
      <p:pic>
        <p:nvPicPr>
          <p:cNvPr id="147" name="Google Shape;147;p1"/>
          <p:cNvPicPr preferRelativeResize="0"/>
          <p:nvPr/>
        </p:nvPicPr>
        <p:blipFill rotWithShape="1">
          <a:blip r:embed="rId3">
            <a:alphaModFix/>
          </a:blip>
          <a:srcRect/>
          <a:stretch/>
        </p:blipFill>
        <p:spPr>
          <a:xfrm>
            <a:off x="10392753" y="6186601"/>
            <a:ext cx="1219791" cy="56553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633FC-E39B-ED97-3122-12A2157AED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6D9A34-846A-E2FE-07C6-26959D0BC8F3}"/>
              </a:ext>
            </a:extLst>
          </p:cNvPr>
          <p:cNvSpPr>
            <a:spLocks noGrp="1"/>
          </p:cNvSpPr>
          <p:nvPr>
            <p:ph type="ctrTitle"/>
          </p:nvPr>
        </p:nvSpPr>
        <p:spPr/>
        <p:txBody>
          <a:bodyPr/>
          <a:lstStyle/>
          <a:p>
            <a:r>
              <a:rPr lang="en-US" dirty="0"/>
              <a:t>ANL</a:t>
            </a:r>
            <a:endParaRPr lang="en-GB" dirty="0"/>
          </a:p>
        </p:txBody>
      </p:sp>
      <p:sp>
        <p:nvSpPr>
          <p:cNvPr id="3" name="Subtitle 2">
            <a:extLst>
              <a:ext uri="{FF2B5EF4-FFF2-40B4-BE49-F238E27FC236}">
                <a16:creationId xmlns:a16="http://schemas.microsoft.com/office/drawing/2014/main" id="{CE0533F8-3E57-1EB5-6C45-A07EEF7ECCCC}"/>
              </a:ext>
            </a:extLst>
          </p:cNvPr>
          <p:cNvSpPr>
            <a:spLocks noGrp="1"/>
          </p:cNvSpPr>
          <p:nvPr>
            <p:ph type="subTitle" idx="1"/>
          </p:nvPr>
        </p:nvSpPr>
        <p:spPr/>
        <p:txBody>
          <a:bodyPr>
            <a:normAutofit/>
          </a:bodyPr>
          <a:lstStyle/>
          <a:p>
            <a:r>
              <a:rPr lang="en-GB" cap="small" dirty="0"/>
              <a:t>Keenan Lang (APS)</a:t>
            </a:r>
          </a:p>
        </p:txBody>
      </p:sp>
      <p:pic>
        <p:nvPicPr>
          <p:cNvPr id="4" name="Picture 3" descr="A picture containing text, clipart, businesscard&#10;&#10;AI-generated content may be incorrect.">
            <a:extLst>
              <a:ext uri="{FF2B5EF4-FFF2-40B4-BE49-F238E27FC236}">
                <a16:creationId xmlns:a16="http://schemas.microsoft.com/office/drawing/2014/main" id="{6DC01E97-F2C3-B8AF-8184-123476137538}"/>
              </a:ext>
            </a:extLst>
          </p:cNvPr>
          <p:cNvPicPr>
            <a:picLocks noChangeAspect="1"/>
          </p:cNvPicPr>
          <p:nvPr/>
        </p:nvPicPr>
        <p:blipFill>
          <a:blip r:embed="rId2"/>
          <a:srcRect l="11516" t="11516" r="10608" b="14040"/>
          <a:stretch>
            <a:fillRect/>
          </a:stretch>
        </p:blipFill>
        <p:spPr>
          <a:xfrm>
            <a:off x="10984937" y="6254750"/>
            <a:ext cx="445064" cy="425450"/>
          </a:xfrm>
          <a:prstGeom prst="rect">
            <a:avLst/>
          </a:prstGeom>
        </p:spPr>
      </p:pic>
    </p:spTree>
    <p:extLst>
      <p:ext uri="{BB962C8B-B14F-4D97-AF65-F5344CB8AC3E}">
        <p14:creationId xmlns:p14="http://schemas.microsoft.com/office/powerpoint/2010/main" val="27389003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1"/>
          <p:cNvSpPr txBox="1">
            <a:spLocks noGrp="1"/>
          </p:cNvSpPr>
          <p:nvPr>
            <p:ph type="title"/>
          </p:nvPr>
        </p:nvSpPr>
        <p:spPr>
          <a:xfrm>
            <a:off x="426720" y="136525"/>
            <a:ext cx="114147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EDEDED"/>
              </a:buClr>
              <a:buSzPts val="4400"/>
              <a:buFont typeface="Corbel"/>
              <a:buNone/>
            </a:pPr>
            <a:r>
              <a:rPr lang="en-US" sz="4400" cap="small"/>
              <a:t>UI Technologies – Approaches &amp; Challenges</a:t>
            </a:r>
            <a:endParaRPr sz="4400" cap="small"/>
          </a:p>
        </p:txBody>
      </p:sp>
      <p:sp>
        <p:nvSpPr>
          <p:cNvPr id="145" name="Google Shape;145;p1"/>
          <p:cNvSpPr txBox="1">
            <a:spLocks noGrp="1"/>
          </p:cNvSpPr>
          <p:nvPr>
            <p:ph type="body" idx="1"/>
          </p:nvPr>
        </p:nvSpPr>
        <p:spPr>
          <a:xfrm>
            <a:off x="426720" y="1524000"/>
            <a:ext cx="11414760" cy="462534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rgbClr val="EDEDED"/>
              </a:buClr>
              <a:buSzPts val="2800"/>
              <a:buChar char="•"/>
            </a:pPr>
            <a:r>
              <a:rPr lang="en-US"/>
              <a:t>In a nutshell, what UI technologies are you using, for what? and Why?</a:t>
            </a:r>
            <a:endParaRPr/>
          </a:p>
          <a:p>
            <a:pPr marL="685800" lvl="1" indent="-228600" algn="l" rtl="0">
              <a:lnSpc>
                <a:spcPct val="90000"/>
              </a:lnSpc>
              <a:spcBef>
                <a:spcPts val="500"/>
              </a:spcBef>
              <a:spcAft>
                <a:spcPts val="0"/>
              </a:spcAft>
              <a:buClr>
                <a:srgbClr val="EDEDED"/>
              </a:buClr>
              <a:buSzPts val="2400"/>
              <a:buChar char="•"/>
            </a:pPr>
            <a:r>
              <a:rPr lang="en-US"/>
              <a:t>Qt/PySide6 + PyQtGraph + Redis </a:t>
            </a:r>
            <a:endParaRPr/>
          </a:p>
          <a:p>
            <a:pPr marL="685800" lvl="1" indent="-228600" algn="l" rtl="0">
              <a:lnSpc>
                <a:spcPct val="90000"/>
              </a:lnSpc>
              <a:spcBef>
                <a:spcPts val="500"/>
              </a:spcBef>
              <a:spcAft>
                <a:spcPts val="0"/>
              </a:spcAft>
              <a:buClr>
                <a:srgbClr val="EDEDED"/>
              </a:buClr>
              <a:buSzPts val="2400"/>
              <a:buChar char="•"/>
            </a:pPr>
            <a:r>
              <a:rPr lang="en-US"/>
              <a:t>High performance, scalability</a:t>
            </a:r>
            <a:endParaRPr/>
          </a:p>
          <a:p>
            <a:pPr marL="685800" lvl="1" indent="-76200" algn="l" rtl="0">
              <a:lnSpc>
                <a:spcPct val="90000"/>
              </a:lnSpc>
              <a:spcBef>
                <a:spcPts val="500"/>
              </a:spcBef>
              <a:spcAft>
                <a:spcPts val="0"/>
              </a:spcAft>
              <a:buClr>
                <a:srgbClr val="EDEDED"/>
              </a:buClr>
              <a:buSzPts val="2400"/>
              <a:buNone/>
            </a:pPr>
            <a:endParaRPr/>
          </a:p>
          <a:p>
            <a:pPr marL="228600" lvl="0" indent="-228600" algn="l" rtl="0">
              <a:lnSpc>
                <a:spcPct val="90000"/>
              </a:lnSpc>
              <a:spcBef>
                <a:spcPts val="1000"/>
              </a:spcBef>
              <a:spcAft>
                <a:spcPts val="0"/>
              </a:spcAft>
              <a:buClr>
                <a:srgbClr val="EDEDED"/>
              </a:buClr>
              <a:buSzPts val="2800"/>
              <a:buChar char="•"/>
            </a:pPr>
            <a:r>
              <a:rPr lang="en-US"/>
              <a:t>What challenges are you facing?</a:t>
            </a:r>
            <a:endParaRPr/>
          </a:p>
          <a:p>
            <a:pPr marL="685800" lvl="1" indent="-228600" algn="l" rtl="0">
              <a:lnSpc>
                <a:spcPct val="90000"/>
              </a:lnSpc>
              <a:spcBef>
                <a:spcPts val="500"/>
              </a:spcBef>
              <a:spcAft>
                <a:spcPts val="0"/>
              </a:spcAft>
              <a:buClr>
                <a:srgbClr val="EDEDED"/>
              </a:buClr>
              <a:buSzPts val="2400"/>
              <a:buChar char="•"/>
            </a:pPr>
            <a:r>
              <a:rPr lang="en-US"/>
              <a:t>Testing qt, SEGFAULTs</a:t>
            </a:r>
            <a:endParaRPr/>
          </a:p>
        </p:txBody>
      </p:sp>
      <p:grpSp>
        <p:nvGrpSpPr>
          <p:cNvPr id="146" name="Google Shape;146;p1"/>
          <p:cNvGrpSpPr/>
          <p:nvPr/>
        </p:nvGrpSpPr>
        <p:grpSpPr>
          <a:xfrm>
            <a:off x="8482988" y="6178550"/>
            <a:ext cx="3129556" cy="581642"/>
            <a:chOff x="8482988" y="6178550"/>
            <a:chExt cx="3129556" cy="581642"/>
          </a:xfrm>
        </p:grpSpPr>
        <p:sp>
          <p:nvSpPr>
            <p:cNvPr id="147" name="Google Shape;147;p1"/>
            <p:cNvSpPr/>
            <p:nvPr/>
          </p:nvSpPr>
          <p:spPr>
            <a:xfrm>
              <a:off x="8482988" y="6178550"/>
              <a:ext cx="3129556" cy="581642"/>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0" i="0" u="none" strike="noStrike" cap="none" dirty="0">
                  <a:solidFill>
                    <a:srgbClr val="23AAE2"/>
                  </a:solidFill>
                  <a:latin typeface="Corbel"/>
                  <a:ea typeface="Corbel"/>
                  <a:cs typeface="Corbel"/>
                  <a:sym typeface="Corbel"/>
                </a:rPr>
                <a:t>Jan </a:t>
              </a:r>
              <a:r>
                <a:rPr lang="en-US" sz="1800" b="0" i="0" u="none" strike="noStrike" cap="none" dirty="0" err="1">
                  <a:solidFill>
                    <a:srgbClr val="23AAE2"/>
                  </a:solidFill>
                  <a:latin typeface="Corbel"/>
                  <a:ea typeface="Corbel"/>
                  <a:cs typeface="Corbel"/>
                  <a:sym typeface="Corbel"/>
                </a:rPr>
                <a:t>Wyzula</a:t>
              </a:r>
              <a:endParaRPr sz="1800" dirty="0">
                <a:solidFill>
                  <a:srgbClr val="23AAE2"/>
                </a:solidFill>
                <a:latin typeface="Corbel"/>
                <a:ea typeface="Corbel"/>
                <a:cs typeface="Corbel"/>
                <a:sym typeface="Corbel"/>
              </a:endParaRPr>
            </a:p>
          </p:txBody>
        </p:sp>
        <p:pic>
          <p:nvPicPr>
            <p:cNvPr id="148" name="Google Shape;148;p1" descr="A black background with a black square&#10;&#10;AI-generated content may be incorrect."/>
            <p:cNvPicPr preferRelativeResize="0"/>
            <p:nvPr/>
          </p:nvPicPr>
          <p:blipFill rotWithShape="1">
            <a:blip r:embed="rId3">
              <a:alphaModFix/>
            </a:blip>
            <a:srcRect/>
            <a:stretch/>
          </p:blipFill>
          <p:spPr>
            <a:xfrm>
              <a:off x="9843674" y="6178551"/>
              <a:ext cx="937469" cy="581641"/>
            </a:xfrm>
            <a:prstGeom prst="rect">
              <a:avLst/>
            </a:prstGeom>
            <a:noFill/>
            <a:ln>
              <a:noFill/>
            </a:ln>
          </p:spPr>
        </p:pic>
        <p:pic>
          <p:nvPicPr>
            <p:cNvPr id="149" name="Google Shape;149;p1"/>
            <p:cNvPicPr preferRelativeResize="0"/>
            <p:nvPr/>
          </p:nvPicPr>
          <p:blipFill rotWithShape="1">
            <a:blip r:embed="rId4">
              <a:alphaModFix/>
            </a:blip>
            <a:srcRect l="7702" t="30904" r="9444" b="29389"/>
            <a:stretch/>
          </p:blipFill>
          <p:spPr>
            <a:xfrm>
              <a:off x="11042699" y="6338963"/>
              <a:ext cx="569845" cy="273525"/>
            </a:xfrm>
            <a:prstGeom prst="rect">
              <a:avLst/>
            </a:prstGeom>
            <a:noFill/>
            <a:ln>
              <a:noFill/>
            </a:ln>
          </p:spPr>
        </p:pic>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37fa303925e_0_6"/>
          <p:cNvSpPr txBox="1">
            <a:spLocks noGrp="1"/>
          </p:cNvSpPr>
          <p:nvPr>
            <p:ph type="title"/>
          </p:nvPr>
        </p:nvSpPr>
        <p:spPr>
          <a:xfrm>
            <a:off x="426720" y="136525"/>
            <a:ext cx="114147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EDEDED"/>
              </a:buClr>
              <a:buSzPts val="4400"/>
              <a:buFont typeface="Corbel"/>
              <a:buNone/>
            </a:pPr>
            <a:r>
              <a:rPr lang="en-GB" sz="4400" cap="small"/>
              <a:t>UI Technologies – Approaches &amp; Challenges</a:t>
            </a:r>
            <a:endParaRPr sz="4400" cap="small"/>
          </a:p>
        </p:txBody>
      </p:sp>
      <p:sp>
        <p:nvSpPr>
          <p:cNvPr id="153" name="Google Shape;153;g37fa303925e_0_6"/>
          <p:cNvSpPr txBox="1">
            <a:spLocks noGrp="1"/>
          </p:cNvSpPr>
          <p:nvPr>
            <p:ph type="body" idx="1"/>
          </p:nvPr>
        </p:nvSpPr>
        <p:spPr>
          <a:xfrm>
            <a:off x="426720" y="1524000"/>
            <a:ext cx="11414700" cy="462540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1000"/>
              </a:spcBef>
              <a:spcAft>
                <a:spcPts val="0"/>
              </a:spcAft>
              <a:buSzPts val="1800"/>
              <a:buChar char="•"/>
            </a:pPr>
            <a:r>
              <a:rPr lang="en-GB"/>
              <a:t>Do you have distinct or common approaches to UI solutions for both Accelerator Controls &amp; Beamline Controls?</a:t>
            </a:r>
            <a:endParaRPr/>
          </a:p>
          <a:p>
            <a:pPr marL="685800" lvl="1" indent="-237680" algn="l" rtl="0">
              <a:lnSpc>
                <a:spcPct val="90000"/>
              </a:lnSpc>
              <a:spcBef>
                <a:spcPts val="500"/>
              </a:spcBef>
              <a:spcAft>
                <a:spcPts val="0"/>
              </a:spcAft>
              <a:buClr>
                <a:srgbClr val="EDEDED"/>
              </a:buClr>
              <a:buSzPts val="1900"/>
              <a:buChar char="•"/>
            </a:pPr>
            <a:r>
              <a:rPr lang="en-GB" sz="1900"/>
              <a:t>For hardware integration, both the Accelerator and Beamlines have caQtDM panels. In addition, Beamlines have BEC interfaces for the experiment control.</a:t>
            </a:r>
            <a:endParaRPr/>
          </a:p>
        </p:txBody>
      </p:sp>
      <p:sp>
        <p:nvSpPr>
          <p:cNvPr id="154" name="Google Shape;154;g37fa303925e_0_6"/>
          <p:cNvSpPr/>
          <p:nvPr/>
        </p:nvSpPr>
        <p:spPr>
          <a:xfrm>
            <a:off x="8342490" y="6178550"/>
            <a:ext cx="2009422" cy="581700"/>
          </a:xfrm>
          <a:prstGeom prst="rect">
            <a:avLst/>
          </a:prstGeom>
          <a:noFill/>
          <a:ln>
            <a:noFill/>
          </a:ln>
        </p:spPr>
        <p:txBody>
          <a:bodyPr spcFirstLastPara="1" wrap="square" lIns="91425" tIns="45700" rIns="91425" bIns="45700" anchor="ctr" anchorCtr="0">
            <a:noAutofit/>
          </a:bodyPr>
          <a:lstStyle/>
          <a:p>
            <a:pPr algn="r"/>
            <a:r>
              <a:rPr lang="en-GB" sz="1600" b="0" i="0" u="none" strike="noStrike" cap="none" dirty="0">
                <a:solidFill>
                  <a:srgbClr val="25AAE1"/>
                </a:solidFill>
                <a:latin typeface="Corbel"/>
                <a:ea typeface="Corbel"/>
                <a:cs typeface="Corbel"/>
                <a:sym typeface="Corbel"/>
              </a:rPr>
              <a:t>      Guifré </a:t>
            </a:r>
            <a:r>
              <a:rPr lang="en-GB" sz="1600" b="0" i="0" u="none" strike="noStrike" cap="none" dirty="0" err="1">
                <a:solidFill>
                  <a:srgbClr val="25AAE1"/>
                </a:solidFill>
                <a:latin typeface="Corbel"/>
                <a:ea typeface="Corbel"/>
                <a:cs typeface="Corbel"/>
                <a:sym typeface="Corbel"/>
              </a:rPr>
              <a:t>Cuní</a:t>
            </a:r>
            <a:r>
              <a:rPr lang="en-GB" sz="1600" b="0" i="0" u="none" strike="noStrike" cap="none" dirty="0">
                <a:solidFill>
                  <a:srgbClr val="25AAE1"/>
                </a:solidFill>
                <a:latin typeface="Corbel"/>
                <a:ea typeface="Corbel"/>
                <a:cs typeface="Corbel"/>
                <a:sym typeface="Corbel"/>
              </a:rPr>
              <a:t> &amp;</a:t>
            </a:r>
            <a:br>
              <a:rPr lang="en-GB" sz="1600" b="0" i="0" u="none" strike="noStrike" cap="none" dirty="0">
                <a:solidFill>
                  <a:srgbClr val="25AAE1"/>
                </a:solidFill>
                <a:latin typeface="Corbel"/>
                <a:ea typeface="Corbel"/>
                <a:cs typeface="Corbel"/>
                <a:sym typeface="Corbel"/>
              </a:rPr>
            </a:br>
            <a:r>
              <a:rPr lang="en-US" sz="1600" dirty="0">
                <a:solidFill>
                  <a:srgbClr val="23AAE2"/>
                </a:solidFill>
                <a:ea typeface="Corbel"/>
                <a:cs typeface="Corbel"/>
                <a:sym typeface="Corbel"/>
              </a:rPr>
              <a:t>Jan </a:t>
            </a:r>
            <a:r>
              <a:rPr lang="en-US" sz="1600" dirty="0" err="1">
                <a:solidFill>
                  <a:srgbClr val="23AAE2"/>
                </a:solidFill>
                <a:ea typeface="Corbel"/>
                <a:cs typeface="Corbel"/>
                <a:sym typeface="Corbel"/>
              </a:rPr>
              <a:t>Wyzula</a:t>
            </a:r>
            <a:r>
              <a:rPr lang="en-GB" sz="1600" b="0" i="0" u="none" strike="noStrike" cap="none" dirty="0">
                <a:solidFill>
                  <a:srgbClr val="25AAE1"/>
                </a:solidFill>
                <a:latin typeface="Corbel"/>
                <a:ea typeface="Corbel"/>
                <a:cs typeface="Corbel"/>
                <a:sym typeface="Corbel"/>
              </a:rPr>
              <a:t> </a:t>
            </a:r>
            <a:endParaRPr sz="1600" dirty="0"/>
          </a:p>
        </p:txBody>
      </p:sp>
      <p:pic>
        <p:nvPicPr>
          <p:cNvPr id="155" name="Google Shape;155;g37fa303925e_0_6"/>
          <p:cNvPicPr preferRelativeResize="0"/>
          <p:nvPr/>
        </p:nvPicPr>
        <p:blipFill rotWithShape="1">
          <a:blip r:embed="rId3">
            <a:alphaModFix/>
          </a:blip>
          <a:srcRect/>
          <a:stretch/>
        </p:blipFill>
        <p:spPr>
          <a:xfrm>
            <a:off x="10392753" y="6186601"/>
            <a:ext cx="1219791" cy="565539"/>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
          <p:cNvSpPr txBox="1">
            <a:spLocks noGrp="1"/>
          </p:cNvSpPr>
          <p:nvPr>
            <p:ph type="title"/>
          </p:nvPr>
        </p:nvSpPr>
        <p:spPr>
          <a:xfrm>
            <a:off x="426720" y="136525"/>
            <a:ext cx="114147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EDEDED"/>
              </a:buClr>
              <a:buSzPts val="4400"/>
              <a:buFont typeface="Corbel"/>
              <a:buNone/>
            </a:pPr>
            <a:r>
              <a:rPr lang="en-GB" sz="4400" cap="small"/>
              <a:t>UI Components &amp; Tools - Optimization</a:t>
            </a:r>
            <a:endParaRPr sz="4400" cap="small"/>
          </a:p>
        </p:txBody>
      </p:sp>
      <p:sp>
        <p:nvSpPr>
          <p:cNvPr id="161" name="Google Shape;161;p2"/>
          <p:cNvSpPr txBox="1">
            <a:spLocks noGrp="1"/>
          </p:cNvSpPr>
          <p:nvPr>
            <p:ph type="body" idx="1"/>
          </p:nvPr>
        </p:nvSpPr>
        <p:spPr>
          <a:xfrm>
            <a:off x="426720" y="1524000"/>
            <a:ext cx="11414760" cy="462534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rgbClr val="EDEDED"/>
              </a:buClr>
              <a:buSzPts val="2800"/>
              <a:buChar char="•"/>
            </a:pPr>
            <a:r>
              <a:rPr lang="en-GB"/>
              <a:t>Do you have reusable UI components?</a:t>
            </a:r>
            <a:endParaRPr/>
          </a:p>
          <a:p>
            <a:pPr marL="457200" lvl="1" indent="0" algn="l" rtl="0">
              <a:lnSpc>
                <a:spcPct val="90000"/>
              </a:lnSpc>
              <a:spcBef>
                <a:spcPts val="500"/>
              </a:spcBef>
              <a:spcAft>
                <a:spcPts val="0"/>
              </a:spcAft>
              <a:buClr>
                <a:srgbClr val="EDEDED"/>
              </a:buClr>
              <a:buSzPts val="2400"/>
              <a:buNone/>
            </a:pPr>
            <a:r>
              <a:rPr lang="en-GB"/>
              <a:t>Yes, but at the graphics level, not Controls Objects.</a:t>
            </a:r>
            <a:endParaRPr/>
          </a:p>
          <a:p>
            <a:pPr marL="685800" lvl="1" indent="-228600" algn="l" rtl="0">
              <a:lnSpc>
                <a:spcPct val="90000"/>
              </a:lnSpc>
              <a:spcBef>
                <a:spcPts val="500"/>
              </a:spcBef>
              <a:spcAft>
                <a:spcPts val="0"/>
              </a:spcAft>
              <a:buClr>
                <a:srgbClr val="EDEDED"/>
              </a:buClr>
              <a:buSzPts val="2400"/>
              <a:buChar char="•"/>
            </a:pPr>
            <a:r>
              <a:rPr lang="en-GB"/>
              <a:t> how do you document them and keep this updated?</a:t>
            </a:r>
            <a:endParaRPr/>
          </a:p>
          <a:p>
            <a:pPr marL="457200" lvl="1" indent="0" algn="l" rtl="0">
              <a:lnSpc>
                <a:spcPct val="90000"/>
              </a:lnSpc>
              <a:spcBef>
                <a:spcPts val="500"/>
              </a:spcBef>
              <a:spcAft>
                <a:spcPts val="0"/>
              </a:spcAft>
              <a:buClr>
                <a:srgbClr val="EDEDED"/>
              </a:buClr>
              <a:buSzPts val="2400"/>
              <a:buNone/>
            </a:pPr>
            <a:r>
              <a:rPr lang="en-GB"/>
              <a:t>	We keep </a:t>
            </a:r>
            <a:r>
              <a:rPr lang="en-GB" u="sng">
                <a:solidFill>
                  <a:schemeClr val="hlink"/>
                </a:solidFill>
                <a:hlinkClick r:id="rId3"/>
              </a:rPr>
              <a:t>https://caqtdm.github.io/</a:t>
            </a:r>
            <a:r>
              <a:rPr lang="en-GB"/>
              <a:t> updated</a:t>
            </a:r>
            <a:endParaRPr/>
          </a:p>
          <a:p>
            <a:pPr marL="228600" lvl="0" indent="-50800" algn="l" rtl="0">
              <a:lnSpc>
                <a:spcPct val="90000"/>
              </a:lnSpc>
              <a:spcBef>
                <a:spcPts val="1000"/>
              </a:spcBef>
              <a:spcAft>
                <a:spcPts val="0"/>
              </a:spcAft>
              <a:buClr>
                <a:srgbClr val="EDEDED"/>
              </a:buClr>
              <a:buSzPts val="2800"/>
              <a:buNone/>
            </a:pPr>
            <a:endParaRPr/>
          </a:p>
          <a:p>
            <a:pPr marL="228600" lvl="0" indent="-50800" algn="l" rtl="0">
              <a:lnSpc>
                <a:spcPct val="90000"/>
              </a:lnSpc>
              <a:spcBef>
                <a:spcPts val="1000"/>
              </a:spcBef>
              <a:spcAft>
                <a:spcPts val="0"/>
              </a:spcAft>
              <a:buClr>
                <a:srgbClr val="EDEDED"/>
              </a:buClr>
              <a:buSzPts val="2800"/>
              <a:buNone/>
            </a:pPr>
            <a:endParaRPr/>
          </a:p>
          <a:p>
            <a:pPr marL="228600" lvl="0" indent="-228600" algn="l" rtl="0">
              <a:lnSpc>
                <a:spcPct val="90000"/>
              </a:lnSpc>
              <a:spcBef>
                <a:spcPts val="1000"/>
              </a:spcBef>
              <a:spcAft>
                <a:spcPts val="0"/>
              </a:spcAft>
              <a:buClr>
                <a:srgbClr val="EDEDED"/>
              </a:buClr>
              <a:buSzPts val="2800"/>
              <a:buChar char="•"/>
            </a:pPr>
            <a:r>
              <a:rPr lang="en-GB"/>
              <a:t>Do you, or do you plan to, utilize any form of automated UI Generation? </a:t>
            </a:r>
            <a:endParaRPr/>
          </a:p>
          <a:p>
            <a:pPr marL="685800" lvl="1" indent="-241300" algn="l" rtl="0">
              <a:lnSpc>
                <a:spcPct val="90000"/>
              </a:lnSpc>
              <a:spcBef>
                <a:spcPts val="0"/>
              </a:spcBef>
              <a:spcAft>
                <a:spcPts val="0"/>
              </a:spcAft>
              <a:buSzPts val="2000"/>
              <a:buChar char="•"/>
            </a:pPr>
            <a:r>
              <a:rPr lang="en-GB" sz="2600"/>
              <a:t>Not for now</a:t>
            </a:r>
            <a:endParaRPr sz="2600"/>
          </a:p>
        </p:txBody>
      </p:sp>
      <p:sp>
        <p:nvSpPr>
          <p:cNvPr id="162" name="Google Shape;162;p2"/>
          <p:cNvSpPr/>
          <p:nvPr/>
        </p:nvSpPr>
        <p:spPr>
          <a:xfrm>
            <a:off x="8853698" y="6178550"/>
            <a:ext cx="3129556" cy="581642"/>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800" dirty="0">
                <a:solidFill>
                  <a:srgbClr val="25AAE1"/>
                </a:solidFill>
                <a:latin typeface="Corbel"/>
                <a:ea typeface="Corbel"/>
                <a:cs typeface="Corbel"/>
                <a:sym typeface="Corbel"/>
              </a:rPr>
              <a:t>      Guifré </a:t>
            </a:r>
            <a:r>
              <a:rPr lang="en-GB" sz="1800" dirty="0" err="1">
                <a:solidFill>
                  <a:srgbClr val="25AAE1"/>
                </a:solidFill>
                <a:latin typeface="Corbel"/>
                <a:ea typeface="Corbel"/>
                <a:cs typeface="Corbel"/>
                <a:sym typeface="Corbel"/>
              </a:rPr>
              <a:t>Cuní</a:t>
            </a:r>
            <a:r>
              <a:rPr lang="en-GB" sz="1800" dirty="0">
                <a:solidFill>
                  <a:srgbClr val="25AAE1"/>
                </a:solidFill>
                <a:latin typeface="Corbel"/>
                <a:ea typeface="Corbel"/>
                <a:cs typeface="Corbel"/>
                <a:sym typeface="Corbel"/>
              </a:rPr>
              <a:t> </a:t>
            </a:r>
            <a:endParaRPr dirty="0"/>
          </a:p>
        </p:txBody>
      </p:sp>
      <p:pic>
        <p:nvPicPr>
          <p:cNvPr id="163" name="Google Shape;163;p2"/>
          <p:cNvPicPr preferRelativeResize="0"/>
          <p:nvPr/>
        </p:nvPicPr>
        <p:blipFill rotWithShape="1">
          <a:blip r:embed="rId4">
            <a:alphaModFix/>
          </a:blip>
          <a:srcRect/>
          <a:stretch/>
        </p:blipFill>
        <p:spPr>
          <a:xfrm>
            <a:off x="10392753" y="6186601"/>
            <a:ext cx="1219791" cy="565539"/>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
          <p:cNvSpPr txBox="1">
            <a:spLocks noGrp="1"/>
          </p:cNvSpPr>
          <p:nvPr>
            <p:ph type="title"/>
          </p:nvPr>
        </p:nvSpPr>
        <p:spPr>
          <a:xfrm>
            <a:off x="426720" y="136525"/>
            <a:ext cx="114147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EDEDED"/>
              </a:buClr>
              <a:buSzPts val="4400"/>
              <a:buFont typeface="Corbel"/>
              <a:buNone/>
            </a:pPr>
            <a:r>
              <a:rPr lang="en-US" sz="4400" cap="small"/>
              <a:t>UI Components &amp; Tools - Optimization</a:t>
            </a:r>
            <a:endParaRPr sz="4400" cap="small"/>
          </a:p>
        </p:txBody>
      </p:sp>
      <p:sp>
        <p:nvSpPr>
          <p:cNvPr id="165" name="Google Shape;165;p2"/>
          <p:cNvSpPr txBox="1">
            <a:spLocks noGrp="1"/>
          </p:cNvSpPr>
          <p:nvPr>
            <p:ph type="body" idx="1"/>
          </p:nvPr>
        </p:nvSpPr>
        <p:spPr>
          <a:xfrm>
            <a:off x="426720" y="1524000"/>
            <a:ext cx="11414760" cy="462534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rgbClr val="EDEDED"/>
              </a:buClr>
              <a:buSzPts val="2800"/>
              <a:buChar char="•"/>
            </a:pPr>
            <a:r>
              <a:rPr lang="en-US"/>
              <a:t>Do you have reusable UI components?</a:t>
            </a:r>
            <a:endParaRPr/>
          </a:p>
          <a:p>
            <a:pPr marL="685800" lvl="1" indent="-228600" algn="l" rtl="0">
              <a:lnSpc>
                <a:spcPct val="90000"/>
              </a:lnSpc>
              <a:spcBef>
                <a:spcPts val="500"/>
              </a:spcBef>
              <a:spcAft>
                <a:spcPts val="0"/>
              </a:spcAft>
              <a:buClr>
                <a:srgbClr val="EDEDED"/>
              </a:buClr>
              <a:buSzPts val="2400"/>
              <a:buChar char="•"/>
            </a:pPr>
            <a:r>
              <a:rPr lang="en-US"/>
              <a:t> How do you document them and keep this updated?</a:t>
            </a:r>
            <a:endParaRPr/>
          </a:p>
          <a:p>
            <a:pPr marL="457200" lvl="0" indent="457200" algn="l" rtl="0">
              <a:lnSpc>
                <a:spcPct val="90000"/>
              </a:lnSpc>
              <a:spcBef>
                <a:spcPts val="500"/>
              </a:spcBef>
              <a:spcAft>
                <a:spcPts val="0"/>
              </a:spcAft>
              <a:buNone/>
            </a:pPr>
            <a:r>
              <a:rPr lang="en-US" sz="2400"/>
              <a:t>Yes, whole framework is based on widgets</a:t>
            </a:r>
            <a:endParaRPr sz="2400"/>
          </a:p>
          <a:p>
            <a:pPr marL="685800" lvl="1" indent="-228600" algn="l" rtl="0">
              <a:lnSpc>
                <a:spcPct val="90000"/>
              </a:lnSpc>
              <a:spcBef>
                <a:spcPts val="500"/>
              </a:spcBef>
              <a:spcAft>
                <a:spcPts val="0"/>
              </a:spcAft>
              <a:buClr>
                <a:srgbClr val="EDEDED"/>
              </a:buClr>
              <a:buSzPts val="2400"/>
              <a:buChar char="•"/>
            </a:pPr>
            <a:r>
              <a:rPr lang="en-US"/>
              <a:t>Documentation per widget, developer guidelines</a:t>
            </a:r>
            <a:endParaRPr/>
          </a:p>
          <a:p>
            <a:pPr marL="685800" lvl="0" indent="228600" algn="l" rtl="0">
              <a:lnSpc>
                <a:spcPct val="90000"/>
              </a:lnSpc>
              <a:spcBef>
                <a:spcPts val="500"/>
              </a:spcBef>
              <a:spcAft>
                <a:spcPts val="0"/>
              </a:spcAft>
              <a:buNone/>
            </a:pPr>
            <a:r>
              <a:rPr lang="en-US" sz="2400"/>
              <a:t>ANSIBLE auto deployment per beamline</a:t>
            </a:r>
            <a:endParaRPr sz="2400"/>
          </a:p>
          <a:p>
            <a:pPr marL="0" lvl="0" indent="0" algn="l" rtl="0">
              <a:lnSpc>
                <a:spcPct val="90000"/>
              </a:lnSpc>
              <a:spcBef>
                <a:spcPts val="1000"/>
              </a:spcBef>
              <a:spcAft>
                <a:spcPts val="0"/>
              </a:spcAft>
              <a:buClr>
                <a:srgbClr val="EDEDED"/>
              </a:buClr>
              <a:buSzPts val="2800"/>
              <a:buNone/>
            </a:pPr>
            <a:endParaRPr sz="800"/>
          </a:p>
          <a:p>
            <a:pPr marL="228600" lvl="0" indent="-228600" algn="l" rtl="0">
              <a:lnSpc>
                <a:spcPct val="90000"/>
              </a:lnSpc>
              <a:spcBef>
                <a:spcPts val="1000"/>
              </a:spcBef>
              <a:spcAft>
                <a:spcPts val="0"/>
              </a:spcAft>
              <a:buClr>
                <a:srgbClr val="EDEDED"/>
              </a:buClr>
              <a:buSzPts val="2800"/>
              <a:buChar char="•"/>
            </a:pPr>
            <a:r>
              <a:rPr lang="en-US"/>
              <a:t>Do you, or do you plan to, utilize any form of automated UI Generation? </a:t>
            </a:r>
            <a:endParaRPr/>
          </a:p>
          <a:p>
            <a:pPr marL="685800" lvl="1" indent="-228600" algn="l" rtl="0">
              <a:lnSpc>
                <a:spcPct val="90000"/>
              </a:lnSpc>
              <a:spcBef>
                <a:spcPts val="500"/>
              </a:spcBef>
              <a:spcAft>
                <a:spcPts val="0"/>
              </a:spcAft>
              <a:buClr>
                <a:srgbClr val="EDEDED"/>
              </a:buClr>
              <a:buSzPts val="2400"/>
              <a:buChar char="•"/>
            </a:pPr>
            <a:r>
              <a:rPr lang="en-US"/>
              <a:t>Used for scan orchestration widgets, setting widget properties, event driven updates</a:t>
            </a:r>
            <a:endParaRPr/>
          </a:p>
          <a:p>
            <a:pPr marL="685800" lvl="1" indent="-228600" algn="l" rtl="0">
              <a:lnSpc>
                <a:spcPct val="90000"/>
              </a:lnSpc>
              <a:spcBef>
                <a:spcPts val="500"/>
              </a:spcBef>
              <a:spcAft>
                <a:spcPts val="0"/>
              </a:spcAft>
              <a:buClr>
                <a:srgbClr val="EDEDED"/>
              </a:buClr>
              <a:buSzPts val="2400"/>
              <a:buChar char="•"/>
            </a:pPr>
            <a:r>
              <a:rPr lang="en-US"/>
              <a:t>QtDesigner Plugins + RPC Interface</a:t>
            </a:r>
            <a:endParaRPr/>
          </a:p>
        </p:txBody>
      </p:sp>
      <p:grpSp>
        <p:nvGrpSpPr>
          <p:cNvPr id="166" name="Google Shape;166;p2"/>
          <p:cNvGrpSpPr/>
          <p:nvPr/>
        </p:nvGrpSpPr>
        <p:grpSpPr>
          <a:xfrm>
            <a:off x="8482988" y="6178550"/>
            <a:ext cx="3129556" cy="581642"/>
            <a:chOff x="8482988" y="6178550"/>
            <a:chExt cx="3129556" cy="581642"/>
          </a:xfrm>
        </p:grpSpPr>
        <p:sp>
          <p:nvSpPr>
            <p:cNvPr id="167" name="Google Shape;167;p2"/>
            <p:cNvSpPr/>
            <p:nvPr/>
          </p:nvSpPr>
          <p:spPr>
            <a:xfrm>
              <a:off x="8482988" y="6178550"/>
              <a:ext cx="3129556" cy="581642"/>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dirty="0">
                  <a:solidFill>
                    <a:srgbClr val="23AAE2"/>
                  </a:solidFill>
                  <a:latin typeface="Corbel"/>
                  <a:ea typeface="Corbel"/>
                  <a:cs typeface="Corbel"/>
                  <a:sym typeface="Corbel"/>
                </a:rPr>
                <a:t>Jan </a:t>
              </a:r>
              <a:r>
                <a:rPr lang="en-US" sz="1800" dirty="0" err="1">
                  <a:solidFill>
                    <a:srgbClr val="23AAE2"/>
                  </a:solidFill>
                  <a:latin typeface="Corbel"/>
                  <a:ea typeface="Corbel"/>
                  <a:cs typeface="Corbel"/>
                  <a:sym typeface="Corbel"/>
                </a:rPr>
                <a:t>Wyzula</a:t>
              </a:r>
              <a:endParaRPr sz="1800" dirty="0">
                <a:solidFill>
                  <a:srgbClr val="23AAE2"/>
                </a:solidFill>
                <a:latin typeface="Corbel"/>
                <a:ea typeface="Corbel"/>
                <a:cs typeface="Corbel"/>
                <a:sym typeface="Corbel"/>
              </a:endParaRPr>
            </a:p>
          </p:txBody>
        </p:sp>
        <p:pic>
          <p:nvPicPr>
            <p:cNvPr id="168" name="Google Shape;168;p2" descr="A black background with a black square&#10;&#10;AI-generated content may be incorrect."/>
            <p:cNvPicPr preferRelativeResize="0"/>
            <p:nvPr/>
          </p:nvPicPr>
          <p:blipFill rotWithShape="1">
            <a:blip r:embed="rId3">
              <a:alphaModFix/>
            </a:blip>
            <a:srcRect/>
            <a:stretch/>
          </p:blipFill>
          <p:spPr>
            <a:xfrm>
              <a:off x="9843674" y="6178551"/>
              <a:ext cx="937469" cy="581641"/>
            </a:xfrm>
            <a:prstGeom prst="rect">
              <a:avLst/>
            </a:prstGeom>
            <a:noFill/>
            <a:ln>
              <a:noFill/>
            </a:ln>
          </p:spPr>
        </p:pic>
        <p:pic>
          <p:nvPicPr>
            <p:cNvPr id="169" name="Google Shape;169;p2"/>
            <p:cNvPicPr preferRelativeResize="0"/>
            <p:nvPr/>
          </p:nvPicPr>
          <p:blipFill rotWithShape="1">
            <a:blip r:embed="rId4">
              <a:alphaModFix/>
            </a:blip>
            <a:srcRect l="7702" t="30904" r="9444" b="29389"/>
            <a:stretch/>
          </p:blipFill>
          <p:spPr>
            <a:xfrm>
              <a:off x="11042699" y="6338963"/>
              <a:ext cx="569845" cy="273525"/>
            </a:xfrm>
            <a:prstGeom prst="rect">
              <a:avLst/>
            </a:prstGeom>
            <a:noFill/>
            <a:ln>
              <a:noFill/>
            </a:ln>
          </p:spPr>
        </p:pic>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EA5EE-81B1-20B7-7810-64D3A55676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97012D-A327-37E6-E688-755FB7D77E15}"/>
              </a:ext>
            </a:extLst>
          </p:cNvPr>
          <p:cNvSpPr>
            <a:spLocks noGrp="1"/>
          </p:cNvSpPr>
          <p:nvPr>
            <p:ph type="ctrTitle"/>
          </p:nvPr>
        </p:nvSpPr>
        <p:spPr/>
        <p:txBody>
          <a:bodyPr/>
          <a:lstStyle/>
          <a:p>
            <a:r>
              <a:rPr lang="en-US" dirty="0"/>
              <a:t>SOLARIS</a:t>
            </a:r>
            <a:endParaRPr lang="en-GB" dirty="0"/>
          </a:p>
        </p:txBody>
      </p:sp>
      <p:sp>
        <p:nvSpPr>
          <p:cNvPr id="3" name="Subtitle 2">
            <a:extLst>
              <a:ext uri="{FF2B5EF4-FFF2-40B4-BE49-F238E27FC236}">
                <a16:creationId xmlns:a16="http://schemas.microsoft.com/office/drawing/2014/main" id="{63293B8B-176A-BC3A-79A5-96763D0E490D}"/>
              </a:ext>
            </a:extLst>
          </p:cNvPr>
          <p:cNvSpPr>
            <a:spLocks noGrp="1"/>
          </p:cNvSpPr>
          <p:nvPr>
            <p:ph type="subTitle" idx="1"/>
          </p:nvPr>
        </p:nvSpPr>
        <p:spPr/>
        <p:txBody>
          <a:bodyPr>
            <a:normAutofit/>
          </a:bodyPr>
          <a:lstStyle/>
          <a:p>
            <a:r>
              <a:rPr lang="en-GB" cap="small" dirty="0"/>
              <a:t>Magdalena Szczepanik &amp; Michal Piekarski </a:t>
            </a:r>
          </a:p>
        </p:txBody>
      </p:sp>
      <p:pic>
        <p:nvPicPr>
          <p:cNvPr id="6" name="Picture 5" descr="A logo with text on it&#10;&#10;AI-generated content may be incorrect.">
            <a:extLst>
              <a:ext uri="{FF2B5EF4-FFF2-40B4-BE49-F238E27FC236}">
                <a16:creationId xmlns:a16="http://schemas.microsoft.com/office/drawing/2014/main" id="{D5B481D0-BCF3-0C49-AB74-66CC42DC3504}"/>
              </a:ext>
            </a:extLst>
          </p:cNvPr>
          <p:cNvPicPr>
            <a:picLocks noChangeAspect="1"/>
          </p:cNvPicPr>
          <p:nvPr/>
        </p:nvPicPr>
        <p:blipFill>
          <a:blip r:embed="rId2"/>
          <a:stretch>
            <a:fillRect/>
          </a:stretch>
        </p:blipFill>
        <p:spPr>
          <a:xfrm>
            <a:off x="10291331" y="6194901"/>
            <a:ext cx="1464788" cy="548940"/>
          </a:xfrm>
          <a:prstGeom prst="rect">
            <a:avLst/>
          </a:prstGeom>
        </p:spPr>
      </p:pic>
    </p:spTree>
    <p:extLst>
      <p:ext uri="{BB962C8B-B14F-4D97-AF65-F5344CB8AC3E}">
        <p14:creationId xmlns:p14="http://schemas.microsoft.com/office/powerpoint/2010/main" val="32546841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70A42D2-DA00-CECF-A5D1-D8DEA35EA2B3}"/>
              </a:ext>
            </a:extLst>
          </p:cNvPr>
          <p:cNvSpPr>
            <a:spLocks noGrp="1"/>
          </p:cNvSpPr>
          <p:nvPr>
            <p:ph type="title"/>
          </p:nvPr>
        </p:nvSpPr>
        <p:spPr>
          <a:xfrm>
            <a:off x="838200" y="365125"/>
            <a:ext cx="10515600" cy="1325563"/>
          </a:xfrm>
        </p:spPr>
        <p:txBody>
          <a:bodyPr>
            <a:normAutofit/>
          </a:bodyPr>
          <a:lstStyle/>
          <a:p>
            <a:r>
              <a:rPr lang="pl-PL" dirty="0"/>
              <a:t>SOLARIS synchrotron</a:t>
            </a:r>
            <a:endParaRPr lang="en-US" dirty="0"/>
          </a:p>
        </p:txBody>
      </p:sp>
      <p:pic>
        <p:nvPicPr>
          <p:cNvPr id="6" name="Obraz 5" descr="Obraz zawierający niebo, chmura, na wolnym powietrzu, drzewo&#10;&#10;Opis wygenerowany automatycznie">
            <a:extLst>
              <a:ext uri="{FF2B5EF4-FFF2-40B4-BE49-F238E27FC236}">
                <a16:creationId xmlns:a16="http://schemas.microsoft.com/office/drawing/2014/main" id="{7C12DC06-8D5C-CCF2-3E19-9EE523512839}"/>
              </a:ext>
            </a:extLst>
          </p:cNvPr>
          <p:cNvPicPr>
            <a:picLocks noChangeAspect="1"/>
          </p:cNvPicPr>
          <p:nvPr/>
        </p:nvPicPr>
        <p:blipFill>
          <a:blip r:embed="rId2"/>
          <a:srcRect l="17796" r="9866" b="-3"/>
          <a:stretch>
            <a:fillRect/>
          </a:stretch>
        </p:blipFill>
        <p:spPr>
          <a:xfrm>
            <a:off x="925389" y="2108090"/>
            <a:ext cx="4598787" cy="3576099"/>
          </a:xfrm>
          <a:prstGeom prst="rect">
            <a:avLst/>
          </a:prstGeom>
        </p:spPr>
      </p:pic>
      <p:sp>
        <p:nvSpPr>
          <p:cNvPr id="4" name="Symbol zastępczy zawartości 3">
            <a:extLst>
              <a:ext uri="{FF2B5EF4-FFF2-40B4-BE49-F238E27FC236}">
                <a16:creationId xmlns:a16="http://schemas.microsoft.com/office/drawing/2014/main" id="{DC042909-030E-4C8C-B6B3-794A251487F8}"/>
              </a:ext>
            </a:extLst>
          </p:cNvPr>
          <p:cNvSpPr>
            <a:spLocks noGrp="1"/>
          </p:cNvSpPr>
          <p:nvPr>
            <p:ph idx="1"/>
          </p:nvPr>
        </p:nvSpPr>
        <p:spPr>
          <a:xfrm>
            <a:off x="6096000" y="1948069"/>
            <a:ext cx="5257799" cy="4228893"/>
          </a:xfrm>
        </p:spPr>
        <p:txBody>
          <a:bodyPr>
            <a:normAutofit/>
          </a:bodyPr>
          <a:lstStyle/>
          <a:p>
            <a:pPr marL="285750" indent="-228600">
              <a:buFont typeface="Arial" panose="020B0604020202020204" pitchFamily="34" charset="0"/>
              <a:buChar char="•"/>
            </a:pPr>
            <a:r>
              <a:rPr kumimoji="0" lang="en-US" i="0" u="none" strike="noStrike" cap="none" spc="0" normalizeH="0" baseline="0" noProof="0">
                <a:ln>
                  <a:noFill/>
                </a:ln>
                <a:effectLst/>
                <a:uLnTx/>
                <a:uFillTx/>
              </a:rPr>
              <a:t>Third generation light source</a:t>
            </a:r>
            <a:r>
              <a:rPr lang="en-US"/>
              <a:t>.</a:t>
            </a:r>
            <a:endParaRPr kumimoji="0" lang="en-US" i="0" u="none" strike="noStrike" cap="none" spc="0" normalizeH="0" baseline="0" noProof="0">
              <a:ln>
                <a:noFill/>
              </a:ln>
              <a:effectLst/>
              <a:uLnTx/>
              <a:uFillTx/>
            </a:endParaRPr>
          </a:p>
          <a:p>
            <a:pPr marL="285750" indent="-228600">
              <a:buFont typeface="Arial" panose="020B0604020202020204" pitchFamily="34" charset="0"/>
              <a:buChar char="•"/>
            </a:pPr>
            <a:r>
              <a:rPr lang="en-US"/>
              <a:t>Constructed  2010 - 2015 </a:t>
            </a:r>
            <a:r>
              <a:rPr kumimoji="0" lang="en-US" i="0" u="none" strike="noStrike" cap="none" spc="0" normalizeH="0" baseline="0" noProof="0">
                <a:ln>
                  <a:noFill/>
                </a:ln>
                <a:effectLst/>
                <a:uLnTx/>
                <a:uFillTx/>
              </a:rPr>
              <a:t>in Krakow, Poland.</a:t>
            </a:r>
          </a:p>
          <a:p>
            <a:pPr marL="285750" indent="-228600">
              <a:buFont typeface="Arial" panose="020B0604020202020204" pitchFamily="34" charset="0"/>
              <a:buChar char="•"/>
            </a:pPr>
            <a:r>
              <a:rPr kumimoji="0" lang="en-US" i="0" u="none" strike="noStrike" cap="none" spc="0" normalizeH="0" baseline="0" noProof="0">
                <a:ln>
                  <a:noFill/>
                </a:ln>
                <a:effectLst/>
                <a:uLnTx/>
                <a:uFillTx/>
              </a:rPr>
              <a:t>Since </a:t>
            </a:r>
            <a:r>
              <a:rPr kumimoji="0" lang="en-US" b="1" i="0" u="none" strike="noStrike" cap="none" spc="0" normalizeH="0" baseline="0" noProof="0">
                <a:ln>
                  <a:noFill/>
                </a:ln>
                <a:effectLst/>
                <a:uLnTx/>
                <a:uFillTx/>
              </a:rPr>
              <a:t>October 2018 </a:t>
            </a:r>
            <a:r>
              <a:rPr kumimoji="0" lang="en-US" i="0" u="none" strike="noStrike" cap="none" spc="0" normalizeH="0" baseline="0" noProof="0">
                <a:ln>
                  <a:noFill/>
                </a:ln>
                <a:effectLst/>
                <a:uLnTx/>
                <a:uFillTx/>
              </a:rPr>
              <a:t>Solaris has been in the user operation mode</a:t>
            </a:r>
            <a:endParaRPr kumimoji="0" lang="pl-PL" i="0" u="none" strike="noStrike" cap="none" spc="0" normalizeH="0" baseline="0" noProof="0">
              <a:ln>
                <a:noFill/>
              </a:ln>
              <a:effectLst/>
              <a:uLnTx/>
              <a:uFillTx/>
            </a:endParaRPr>
          </a:p>
          <a:p>
            <a:pPr marL="285750" indent="-228600">
              <a:buFont typeface="Arial" panose="020B0604020202020204" pitchFamily="34" charset="0"/>
              <a:buChar char="•"/>
            </a:pPr>
            <a:r>
              <a:rPr lang="pl-PL" err="1"/>
              <a:t>Now</a:t>
            </a:r>
            <a:r>
              <a:rPr lang="pl-PL"/>
              <a:t> </a:t>
            </a:r>
            <a:r>
              <a:rPr lang="pl-PL" err="1"/>
              <a:t>seven</a:t>
            </a:r>
            <a:r>
              <a:rPr lang="pl-PL"/>
              <a:t> </a:t>
            </a:r>
            <a:r>
              <a:rPr lang="pl-PL" err="1"/>
              <a:t>beamlines</a:t>
            </a:r>
            <a:r>
              <a:rPr lang="pl-PL"/>
              <a:t> in </a:t>
            </a:r>
            <a:r>
              <a:rPr lang="pl-PL" err="1"/>
              <a:t>operation</a:t>
            </a:r>
            <a:r>
              <a:rPr lang="pl-PL"/>
              <a:t>, </a:t>
            </a:r>
            <a:r>
              <a:rPr lang="pl-PL" err="1"/>
              <a:t>three</a:t>
            </a:r>
            <a:r>
              <a:rPr lang="pl-PL"/>
              <a:t> in </a:t>
            </a:r>
            <a:r>
              <a:rPr lang="pl-PL" err="1"/>
              <a:t>construction</a:t>
            </a:r>
            <a:endParaRPr kumimoji="0" lang="en-US" i="0" u="none" strike="noStrike" cap="none" spc="0" normalizeH="0" baseline="0" noProof="0">
              <a:ln>
                <a:noFill/>
              </a:ln>
              <a:effectLst/>
              <a:uLnTx/>
              <a:uFillTx/>
            </a:endParaRPr>
          </a:p>
          <a:p>
            <a:pPr marL="0" indent="0">
              <a:buNone/>
            </a:pPr>
            <a:endParaRPr lang="en-US" dirty="0"/>
          </a:p>
        </p:txBody>
      </p:sp>
      <p:sp>
        <p:nvSpPr>
          <p:cNvPr id="3" name="Rectangle 2">
            <a:extLst>
              <a:ext uri="{FF2B5EF4-FFF2-40B4-BE49-F238E27FC236}">
                <a16:creationId xmlns:a16="http://schemas.microsoft.com/office/drawing/2014/main" id="{5CB95520-7D48-3033-A9EF-6609F1868E59}"/>
              </a:ext>
            </a:extLst>
          </p:cNvPr>
          <p:cNvSpPr/>
          <p:nvPr/>
        </p:nvSpPr>
        <p:spPr>
          <a:xfrm>
            <a:off x="7201445" y="6178550"/>
            <a:ext cx="3129556"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pl-PL" sz="1600" dirty="0">
                <a:solidFill>
                  <a:srgbClr val="25AAE1"/>
                </a:solidFill>
              </a:rPr>
              <a:t>Magdalena Szczepanik</a:t>
            </a:r>
            <a:br>
              <a:rPr lang="pl-PL" sz="1600" dirty="0">
                <a:solidFill>
                  <a:srgbClr val="25AAE1"/>
                </a:solidFill>
              </a:rPr>
            </a:br>
            <a:r>
              <a:rPr lang="pl-PL" sz="1600" dirty="0" err="1">
                <a:solidFill>
                  <a:srgbClr val="25AAE1"/>
                </a:solidFill>
              </a:rPr>
              <a:t>Michal</a:t>
            </a:r>
            <a:r>
              <a:rPr lang="pl-PL" sz="1600" dirty="0">
                <a:solidFill>
                  <a:srgbClr val="25AAE1"/>
                </a:solidFill>
              </a:rPr>
              <a:t> Piekarski</a:t>
            </a:r>
            <a:endParaRPr lang="en-GB" sz="1600" dirty="0">
              <a:solidFill>
                <a:srgbClr val="25AAE1"/>
              </a:solidFill>
            </a:endParaRPr>
          </a:p>
        </p:txBody>
      </p:sp>
      <p:pic>
        <p:nvPicPr>
          <p:cNvPr id="5" name="Picture 4" descr="A logo with text on it&#10;&#10;AI-generated content may be incorrect.">
            <a:extLst>
              <a:ext uri="{FF2B5EF4-FFF2-40B4-BE49-F238E27FC236}">
                <a16:creationId xmlns:a16="http://schemas.microsoft.com/office/drawing/2014/main" id="{7D38F6C6-1BA6-84B0-A3B0-719D7D0FB974}"/>
              </a:ext>
            </a:extLst>
          </p:cNvPr>
          <p:cNvPicPr>
            <a:picLocks noChangeAspect="1"/>
          </p:cNvPicPr>
          <p:nvPr/>
        </p:nvPicPr>
        <p:blipFill>
          <a:blip r:embed="rId3"/>
          <a:stretch>
            <a:fillRect/>
          </a:stretch>
        </p:blipFill>
        <p:spPr>
          <a:xfrm>
            <a:off x="10291331" y="6194901"/>
            <a:ext cx="1464788" cy="548940"/>
          </a:xfrm>
          <a:prstGeom prst="rect">
            <a:avLst/>
          </a:prstGeom>
        </p:spPr>
      </p:pic>
    </p:spTree>
    <p:extLst>
      <p:ext uri="{BB962C8B-B14F-4D97-AF65-F5344CB8AC3E}">
        <p14:creationId xmlns:p14="http://schemas.microsoft.com/office/powerpoint/2010/main" val="6799029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p:txBody>
          <a:bodyPr/>
          <a:lstStyle/>
          <a:p>
            <a:pPr marL="0" indent="0" fontAlgn="base">
              <a:buNone/>
            </a:pPr>
            <a:r>
              <a:rPr lang="en-US" b="1" dirty="0"/>
              <a:t>In a nutshell, what UI technologies are you using </a:t>
            </a:r>
            <a:r>
              <a:rPr lang="en-US" sz="2000" b="1" dirty="0"/>
              <a:t>(including any frameworks)</a:t>
            </a:r>
            <a:r>
              <a:rPr lang="en-US" b="1" dirty="0"/>
              <a:t>, for what? and Why?</a:t>
            </a:r>
            <a:endParaRPr lang="pl-PL" b="1" dirty="0"/>
          </a:p>
          <a:p>
            <a:pPr marL="0" indent="0" fontAlgn="base">
              <a:buNone/>
            </a:pPr>
            <a:endParaRPr lang="pl-PL" dirty="0"/>
          </a:p>
          <a:p>
            <a:pPr fontAlgn="base"/>
            <a:r>
              <a:rPr lang="pl-PL" dirty="0"/>
              <a:t>Tango Controls  as a </a:t>
            </a:r>
            <a:r>
              <a:rPr lang="pl-PL" dirty="0" err="1"/>
              <a:t>main</a:t>
            </a:r>
            <a:r>
              <a:rPr lang="pl-PL" dirty="0"/>
              <a:t> </a:t>
            </a:r>
            <a:r>
              <a:rPr lang="pl-PL" dirty="0" err="1"/>
              <a:t>control</a:t>
            </a:r>
            <a:r>
              <a:rPr lang="pl-PL" dirty="0"/>
              <a:t> system</a:t>
            </a:r>
          </a:p>
          <a:p>
            <a:pPr lvl="1" fontAlgn="base">
              <a:lnSpc>
                <a:spcPct val="150000"/>
              </a:lnSpc>
            </a:pPr>
            <a:r>
              <a:rPr lang="pl-PL" dirty="0"/>
              <a:t>For </a:t>
            </a:r>
            <a:r>
              <a:rPr lang="pl-PL" dirty="0" err="1"/>
              <a:t>Qt-based</a:t>
            </a:r>
            <a:r>
              <a:rPr lang="pl-PL" dirty="0"/>
              <a:t> </a:t>
            </a:r>
            <a:r>
              <a:rPr lang="pl-PL" dirty="0" err="1"/>
              <a:t>GUIs</a:t>
            </a:r>
            <a:r>
              <a:rPr lang="pl-PL" dirty="0"/>
              <a:t> we </a:t>
            </a:r>
            <a:r>
              <a:rPr lang="pl-PL" dirty="0" err="1"/>
              <a:t>use</a:t>
            </a:r>
            <a:r>
              <a:rPr lang="pl-PL" dirty="0"/>
              <a:t> </a:t>
            </a:r>
            <a:r>
              <a:rPr lang="pl-PL" dirty="0" err="1"/>
              <a:t>mainly</a:t>
            </a:r>
            <a:r>
              <a:rPr lang="pl-PL" dirty="0"/>
              <a:t> Taurus </a:t>
            </a:r>
            <a:r>
              <a:rPr lang="pl-PL" dirty="0" err="1"/>
              <a:t>framework</a:t>
            </a:r>
            <a:endParaRPr lang="pl-PL" dirty="0"/>
          </a:p>
          <a:p>
            <a:pPr lvl="1" fontAlgn="base">
              <a:lnSpc>
                <a:spcPct val="150000"/>
              </a:lnSpc>
            </a:pPr>
            <a:r>
              <a:rPr lang="pl-PL" dirty="0" err="1"/>
              <a:t>More</a:t>
            </a:r>
            <a:r>
              <a:rPr lang="pl-PL" dirty="0"/>
              <a:t> and </a:t>
            </a:r>
            <a:r>
              <a:rPr lang="pl-PL" dirty="0" err="1"/>
              <a:t>more</a:t>
            </a:r>
            <a:r>
              <a:rPr lang="pl-PL" dirty="0"/>
              <a:t> WEB </a:t>
            </a:r>
            <a:r>
              <a:rPr lang="pl-PL" dirty="0" err="1"/>
              <a:t>GUIs</a:t>
            </a:r>
            <a:r>
              <a:rPr lang="pl-PL" dirty="0"/>
              <a:t> </a:t>
            </a:r>
            <a:r>
              <a:rPr lang="pl-PL" dirty="0" err="1"/>
              <a:t>using</a:t>
            </a:r>
            <a:r>
              <a:rPr lang="pl-PL" dirty="0"/>
              <a:t> Taranta Suite (</a:t>
            </a:r>
            <a:r>
              <a:rPr lang="pl-PL" dirty="0" err="1"/>
              <a:t>React</a:t>
            </a:r>
            <a:r>
              <a:rPr lang="pl-PL" dirty="0"/>
              <a:t> </a:t>
            </a:r>
            <a:r>
              <a:rPr lang="pl-PL" dirty="0" err="1"/>
              <a:t>client</a:t>
            </a:r>
            <a:r>
              <a:rPr lang="pl-PL" dirty="0"/>
              <a:t> to </a:t>
            </a:r>
            <a:r>
              <a:rPr lang="pl-PL" dirty="0" err="1"/>
              <a:t>interface</a:t>
            </a:r>
            <a:r>
              <a:rPr lang="pl-PL" dirty="0"/>
              <a:t> with Tango)</a:t>
            </a:r>
          </a:p>
          <a:p>
            <a:pPr lvl="1" fontAlgn="base">
              <a:lnSpc>
                <a:spcPct val="150000"/>
              </a:lnSpc>
            </a:pPr>
            <a:r>
              <a:rPr lang="pl-PL" dirty="0" err="1"/>
              <a:t>Custom</a:t>
            </a:r>
            <a:r>
              <a:rPr lang="pl-PL" dirty="0"/>
              <a:t> vue.js </a:t>
            </a:r>
            <a:r>
              <a:rPr lang="pl-PL" dirty="0" err="1"/>
              <a:t>apps</a:t>
            </a:r>
            <a:endParaRPr lang="pl-PL" dirty="0"/>
          </a:p>
          <a:p>
            <a:pPr marL="457200" lvl="1" indent="0" fontAlgn="base">
              <a:lnSpc>
                <a:spcPct val="150000"/>
              </a:lnSpc>
              <a:buNone/>
            </a:pPr>
            <a:endParaRPr lang="en-US" dirty="0"/>
          </a:p>
        </p:txBody>
      </p:sp>
      <p:sp>
        <p:nvSpPr>
          <p:cNvPr id="7" name="Rectangle 6">
            <a:extLst>
              <a:ext uri="{FF2B5EF4-FFF2-40B4-BE49-F238E27FC236}">
                <a16:creationId xmlns:a16="http://schemas.microsoft.com/office/drawing/2014/main" id="{B48AB379-C741-5DDF-976A-EDAEAE7DB884}"/>
              </a:ext>
            </a:extLst>
          </p:cNvPr>
          <p:cNvSpPr/>
          <p:nvPr/>
        </p:nvSpPr>
        <p:spPr>
          <a:xfrm>
            <a:off x="7201445" y="6178550"/>
            <a:ext cx="3129556"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pl-PL" sz="1600" dirty="0">
                <a:solidFill>
                  <a:srgbClr val="25AAE1"/>
                </a:solidFill>
              </a:rPr>
              <a:t>Magdalena Szczepanik</a:t>
            </a:r>
            <a:br>
              <a:rPr lang="pl-PL" sz="1600" dirty="0">
                <a:solidFill>
                  <a:srgbClr val="25AAE1"/>
                </a:solidFill>
              </a:rPr>
            </a:br>
            <a:r>
              <a:rPr lang="pl-PL" sz="1600" dirty="0" err="1">
                <a:solidFill>
                  <a:srgbClr val="25AAE1"/>
                </a:solidFill>
              </a:rPr>
              <a:t>Michal</a:t>
            </a:r>
            <a:r>
              <a:rPr lang="pl-PL" sz="1600" dirty="0">
                <a:solidFill>
                  <a:srgbClr val="25AAE1"/>
                </a:solidFill>
              </a:rPr>
              <a:t> Piekarski</a:t>
            </a:r>
            <a:endParaRPr lang="en-GB" sz="1600" dirty="0">
              <a:solidFill>
                <a:srgbClr val="25AAE1"/>
              </a:solidFill>
            </a:endParaRPr>
          </a:p>
        </p:txBody>
      </p:sp>
      <p:pic>
        <p:nvPicPr>
          <p:cNvPr id="3" name="Picture 2" descr="A logo with text on it&#10;&#10;AI-generated content may be incorrect.">
            <a:extLst>
              <a:ext uri="{FF2B5EF4-FFF2-40B4-BE49-F238E27FC236}">
                <a16:creationId xmlns:a16="http://schemas.microsoft.com/office/drawing/2014/main" id="{EB82E566-B40A-E1B0-DACF-0A64A1088684}"/>
              </a:ext>
            </a:extLst>
          </p:cNvPr>
          <p:cNvPicPr>
            <a:picLocks noChangeAspect="1"/>
          </p:cNvPicPr>
          <p:nvPr/>
        </p:nvPicPr>
        <p:blipFill>
          <a:blip r:embed="rId2"/>
          <a:stretch>
            <a:fillRect/>
          </a:stretch>
        </p:blipFill>
        <p:spPr>
          <a:xfrm>
            <a:off x="10291331" y="6194901"/>
            <a:ext cx="1464788" cy="548940"/>
          </a:xfrm>
          <a:prstGeom prst="rect">
            <a:avLst/>
          </a:prstGeom>
        </p:spPr>
      </p:pic>
    </p:spTree>
    <p:extLst>
      <p:ext uri="{BB962C8B-B14F-4D97-AF65-F5344CB8AC3E}">
        <p14:creationId xmlns:p14="http://schemas.microsoft.com/office/powerpoint/2010/main" val="12952543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p:txBody>
          <a:bodyPr>
            <a:normAutofit/>
          </a:bodyPr>
          <a:lstStyle/>
          <a:p>
            <a:pPr marL="0" indent="0" fontAlgn="base">
              <a:buNone/>
            </a:pPr>
            <a:r>
              <a:rPr lang="en-US" b="1" dirty="0"/>
              <a:t>What challenges are you facing? </a:t>
            </a:r>
            <a:r>
              <a:rPr lang="en-US" sz="2400" b="1" dirty="0"/>
              <a:t>(can be technical and/or organizational)</a:t>
            </a:r>
            <a:endParaRPr lang="pl-PL" sz="2400" b="1" dirty="0"/>
          </a:p>
          <a:p>
            <a:pPr fontAlgn="base">
              <a:lnSpc>
                <a:spcPct val="150000"/>
              </a:lnSpc>
            </a:pPr>
            <a:r>
              <a:rPr lang="pl-PL" sz="2400" dirty="0" err="1"/>
              <a:t>Some</a:t>
            </a:r>
            <a:r>
              <a:rPr lang="pl-PL" sz="2400" dirty="0"/>
              <a:t> </a:t>
            </a:r>
            <a:r>
              <a:rPr lang="pl-PL" sz="2400" dirty="0" err="1"/>
              <a:t>Users</a:t>
            </a:r>
            <a:r>
              <a:rPr lang="pl-PL" sz="2400" dirty="0"/>
              <a:t> </a:t>
            </a:r>
            <a:r>
              <a:rPr lang="pl-PL" sz="2400" dirty="0" err="1"/>
              <a:t>are</a:t>
            </a:r>
            <a:r>
              <a:rPr lang="pl-PL" sz="2400" dirty="0"/>
              <a:t> not </a:t>
            </a:r>
            <a:r>
              <a:rPr lang="pl-PL" sz="2400" dirty="0" err="1"/>
              <a:t>willing</a:t>
            </a:r>
            <a:r>
              <a:rPr lang="pl-PL" sz="2400" dirty="0"/>
              <a:t> to </a:t>
            </a:r>
            <a:r>
              <a:rPr lang="pl-PL" sz="2400" dirty="0" err="1"/>
              <a:t>contribute</a:t>
            </a:r>
            <a:r>
              <a:rPr lang="pl-PL" sz="2400" dirty="0"/>
              <a:t> to GUI </a:t>
            </a:r>
            <a:r>
              <a:rPr lang="pl-PL" sz="2400" dirty="0" err="1"/>
              <a:t>creation</a:t>
            </a:r>
            <a:r>
              <a:rPr lang="pl-PL" sz="2400" dirty="0"/>
              <a:t> (</a:t>
            </a:r>
            <a:r>
              <a:rPr lang="pl-PL" sz="2400" dirty="0" err="1"/>
              <a:t>eg</a:t>
            </a:r>
            <a:r>
              <a:rPr lang="pl-PL" sz="2400" dirty="0"/>
              <a:t>. </a:t>
            </a:r>
            <a:r>
              <a:rPr lang="pl-PL" sz="2400" dirty="0" err="1"/>
              <a:t>simple</a:t>
            </a:r>
            <a:r>
              <a:rPr lang="pl-PL" sz="2400" dirty="0"/>
              <a:t> </a:t>
            </a:r>
            <a:r>
              <a:rPr lang="pl-PL" sz="2400" dirty="0" err="1"/>
              <a:t>gui</a:t>
            </a:r>
            <a:r>
              <a:rPr lang="pl-PL" sz="2400" dirty="0"/>
              <a:t> for </a:t>
            </a:r>
            <a:r>
              <a:rPr lang="pl-PL" sz="2400" dirty="0" err="1"/>
              <a:t>beamlines</a:t>
            </a:r>
            <a:r>
              <a:rPr lang="pl-PL" sz="2400" dirty="0"/>
              <a:t>)</a:t>
            </a:r>
          </a:p>
          <a:p>
            <a:pPr lvl="1" fontAlgn="base">
              <a:lnSpc>
                <a:spcPct val="150000"/>
              </a:lnSpc>
            </a:pPr>
            <a:r>
              <a:rPr lang="pl-PL" dirty="0"/>
              <a:t>A lot of </a:t>
            </a:r>
            <a:r>
              <a:rPr lang="pl-PL" dirty="0" err="1"/>
              <a:t>effort</a:t>
            </a:r>
            <a:r>
              <a:rPr lang="pl-PL" dirty="0"/>
              <a:t> for the Controls Team to </a:t>
            </a:r>
            <a:r>
              <a:rPr lang="pl-PL" dirty="0" err="1"/>
              <a:t>make</a:t>
            </a:r>
            <a:r>
              <a:rPr lang="pl-PL" dirty="0"/>
              <a:t> </a:t>
            </a:r>
            <a:r>
              <a:rPr lang="pl-PL" dirty="0" err="1"/>
              <a:t>many</a:t>
            </a:r>
            <a:r>
              <a:rPr lang="pl-PL" dirty="0"/>
              <a:t> </a:t>
            </a:r>
            <a:r>
              <a:rPr lang="pl-PL" dirty="0" err="1"/>
              <a:t>trivial</a:t>
            </a:r>
            <a:r>
              <a:rPr lang="pl-PL" dirty="0"/>
              <a:t> </a:t>
            </a:r>
            <a:r>
              <a:rPr lang="pl-PL" dirty="0" err="1"/>
              <a:t>changes</a:t>
            </a:r>
            <a:endParaRPr lang="pl-PL" dirty="0"/>
          </a:p>
          <a:p>
            <a:pPr fontAlgn="base">
              <a:lnSpc>
                <a:spcPct val="150000"/>
              </a:lnSpc>
            </a:pPr>
            <a:r>
              <a:rPr lang="pl-PL" sz="2400" dirty="0"/>
              <a:t>K</a:t>
            </a:r>
            <a:r>
              <a:rPr lang="en-US" sz="2400" dirty="0" err="1"/>
              <a:t>eeping</a:t>
            </a:r>
            <a:r>
              <a:rPr lang="en-US" sz="2400" dirty="0"/>
              <a:t> pace with the development of technology and tools</a:t>
            </a:r>
            <a:endParaRPr lang="pl-PL" sz="2400" dirty="0"/>
          </a:p>
          <a:p>
            <a:pPr fontAlgn="base">
              <a:lnSpc>
                <a:spcPct val="150000"/>
              </a:lnSpc>
            </a:pPr>
            <a:r>
              <a:rPr lang="en-US" sz="2400" dirty="0"/>
              <a:t>An increasing number of b</a:t>
            </a:r>
            <a:r>
              <a:rPr lang="pl-PL" sz="2400" dirty="0" err="1"/>
              <a:t>eam</a:t>
            </a:r>
            <a:r>
              <a:rPr lang="en-US" sz="2400" dirty="0"/>
              <a:t>lines with limited C</a:t>
            </a:r>
            <a:r>
              <a:rPr lang="pl-PL" sz="2400" dirty="0" err="1"/>
              <a:t>ontrols</a:t>
            </a:r>
            <a:r>
              <a:rPr lang="en-US" sz="2400" dirty="0"/>
              <a:t> resources – adopting a more generic </a:t>
            </a:r>
            <a:r>
              <a:rPr lang="pl-PL" sz="2400" dirty="0"/>
              <a:t>GUI </a:t>
            </a:r>
            <a:r>
              <a:rPr lang="en-US" sz="2400" dirty="0"/>
              <a:t>approach</a:t>
            </a:r>
            <a:endParaRPr lang="pl-PL" sz="2400" dirty="0"/>
          </a:p>
          <a:p>
            <a:pPr fontAlgn="base">
              <a:lnSpc>
                <a:spcPct val="150000"/>
              </a:lnSpc>
            </a:pPr>
            <a:r>
              <a:rPr lang="en-US" sz="2400" dirty="0"/>
              <a:t>Legacy GUI </a:t>
            </a:r>
            <a:r>
              <a:rPr lang="pl-PL" sz="2400" dirty="0" err="1"/>
              <a:t>code</a:t>
            </a:r>
            <a:r>
              <a:rPr lang="pl-PL" sz="2400" dirty="0"/>
              <a:t> </a:t>
            </a:r>
            <a:r>
              <a:rPr lang="en-US" sz="2400" dirty="0"/>
              <a:t>and user habits – problematic changes</a:t>
            </a:r>
          </a:p>
          <a:p>
            <a:endParaRPr lang="en-GB" dirty="0"/>
          </a:p>
        </p:txBody>
      </p:sp>
      <p:sp>
        <p:nvSpPr>
          <p:cNvPr id="2" name="Rectangle 1">
            <a:extLst>
              <a:ext uri="{FF2B5EF4-FFF2-40B4-BE49-F238E27FC236}">
                <a16:creationId xmlns:a16="http://schemas.microsoft.com/office/drawing/2014/main" id="{B9714492-A6AC-97B6-2AF5-903BC2C565DD}"/>
              </a:ext>
            </a:extLst>
          </p:cNvPr>
          <p:cNvSpPr/>
          <p:nvPr/>
        </p:nvSpPr>
        <p:spPr>
          <a:xfrm>
            <a:off x="7201445" y="6178550"/>
            <a:ext cx="3129556"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pl-PL" sz="1600" dirty="0">
                <a:solidFill>
                  <a:srgbClr val="25AAE1"/>
                </a:solidFill>
              </a:rPr>
              <a:t>Magdalena Szczepanik</a:t>
            </a:r>
            <a:br>
              <a:rPr lang="pl-PL" sz="1600" dirty="0">
                <a:solidFill>
                  <a:srgbClr val="25AAE1"/>
                </a:solidFill>
              </a:rPr>
            </a:br>
            <a:r>
              <a:rPr lang="pl-PL" sz="1600" dirty="0" err="1">
                <a:solidFill>
                  <a:srgbClr val="25AAE1"/>
                </a:solidFill>
              </a:rPr>
              <a:t>Michal</a:t>
            </a:r>
            <a:r>
              <a:rPr lang="pl-PL" sz="1600" dirty="0">
                <a:solidFill>
                  <a:srgbClr val="25AAE1"/>
                </a:solidFill>
              </a:rPr>
              <a:t> Piekarski</a:t>
            </a:r>
            <a:endParaRPr lang="en-GB" sz="1600" dirty="0">
              <a:solidFill>
                <a:srgbClr val="25AAE1"/>
              </a:solidFill>
            </a:endParaRPr>
          </a:p>
        </p:txBody>
      </p:sp>
      <p:pic>
        <p:nvPicPr>
          <p:cNvPr id="3" name="Picture 2" descr="A logo with text on it&#10;&#10;AI-generated content may be incorrect.">
            <a:extLst>
              <a:ext uri="{FF2B5EF4-FFF2-40B4-BE49-F238E27FC236}">
                <a16:creationId xmlns:a16="http://schemas.microsoft.com/office/drawing/2014/main" id="{36FC50F6-0F23-464D-7D5F-7A71D46FA8D1}"/>
              </a:ext>
            </a:extLst>
          </p:cNvPr>
          <p:cNvPicPr>
            <a:picLocks noChangeAspect="1"/>
          </p:cNvPicPr>
          <p:nvPr/>
        </p:nvPicPr>
        <p:blipFill>
          <a:blip r:embed="rId2"/>
          <a:stretch>
            <a:fillRect/>
          </a:stretch>
        </p:blipFill>
        <p:spPr>
          <a:xfrm>
            <a:off x="10291331" y="6194901"/>
            <a:ext cx="1464788" cy="548940"/>
          </a:xfrm>
          <a:prstGeom prst="rect">
            <a:avLst/>
          </a:prstGeom>
        </p:spPr>
      </p:pic>
    </p:spTree>
    <p:extLst>
      <p:ext uri="{BB962C8B-B14F-4D97-AF65-F5344CB8AC3E}">
        <p14:creationId xmlns:p14="http://schemas.microsoft.com/office/powerpoint/2010/main" val="39238038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p:txBody>
          <a:bodyPr/>
          <a:lstStyle/>
          <a:p>
            <a:pPr marL="0" indent="0" fontAlgn="base">
              <a:buNone/>
            </a:pPr>
            <a:r>
              <a:rPr lang="en-US" b="1" dirty="0"/>
              <a:t>Do you have distinct or common approaches to UI solutions for both Accelerator Controls &amp; Beamline Controls?</a:t>
            </a:r>
            <a:endParaRPr lang="pl-PL" b="1" dirty="0"/>
          </a:p>
          <a:p>
            <a:pPr marL="0" indent="0" fontAlgn="base">
              <a:buNone/>
            </a:pPr>
            <a:endParaRPr lang="pl-PL" dirty="0"/>
          </a:p>
          <a:p>
            <a:pPr fontAlgn="base"/>
            <a:r>
              <a:rPr lang="en-US" dirty="0"/>
              <a:t>The technologies are the same, but the </a:t>
            </a:r>
            <a:r>
              <a:rPr lang="pl-PL" dirty="0"/>
              <a:t>A</a:t>
            </a:r>
            <a:r>
              <a:rPr lang="en-US" dirty="0" err="1"/>
              <a:t>ccelerator</a:t>
            </a:r>
            <a:r>
              <a:rPr lang="en-US" dirty="0"/>
              <a:t> </a:t>
            </a:r>
            <a:r>
              <a:rPr lang="pl-PL" dirty="0"/>
              <a:t>Controls </a:t>
            </a:r>
            <a:r>
              <a:rPr lang="en-US" dirty="0"/>
              <a:t>contains </a:t>
            </a:r>
            <a:r>
              <a:rPr lang="pl-PL" dirty="0" err="1"/>
              <a:t>more</a:t>
            </a:r>
            <a:r>
              <a:rPr lang="en-US" dirty="0"/>
              <a:t> of legacy</a:t>
            </a:r>
            <a:r>
              <a:rPr lang="pl-PL" dirty="0"/>
              <a:t> </a:t>
            </a:r>
            <a:r>
              <a:rPr lang="pl-PL" dirty="0" err="1"/>
              <a:t>code</a:t>
            </a:r>
            <a:r>
              <a:rPr lang="pl-PL" dirty="0"/>
              <a:t> (</a:t>
            </a:r>
            <a:r>
              <a:rPr lang="pl-PL" dirty="0" err="1"/>
              <a:t>GUIs</a:t>
            </a:r>
            <a:r>
              <a:rPr lang="pl-PL" dirty="0"/>
              <a:t>)</a:t>
            </a:r>
          </a:p>
          <a:p>
            <a:pPr fontAlgn="base"/>
            <a:r>
              <a:rPr lang="pl-PL" dirty="0"/>
              <a:t>We </a:t>
            </a:r>
            <a:r>
              <a:rPr lang="pl-PL" dirty="0" err="1"/>
              <a:t>are</a:t>
            </a:r>
            <a:r>
              <a:rPr lang="pl-PL" dirty="0"/>
              <a:t> </a:t>
            </a:r>
            <a:r>
              <a:rPr lang="pl-PL" dirty="0" err="1"/>
              <a:t>after</a:t>
            </a:r>
            <a:r>
              <a:rPr lang="pl-PL" dirty="0"/>
              <a:t> big </a:t>
            </a:r>
            <a:r>
              <a:rPr lang="pl-PL" dirty="0" err="1"/>
              <a:t>upgrade</a:t>
            </a:r>
            <a:r>
              <a:rPr lang="pl-PL" dirty="0"/>
              <a:t> (</a:t>
            </a:r>
            <a:r>
              <a:rPr lang="pl-PL" dirty="0" err="1"/>
              <a:t>both</a:t>
            </a:r>
            <a:r>
              <a:rPr lang="pl-PL" dirty="0"/>
              <a:t> </a:t>
            </a:r>
            <a:r>
              <a:rPr lang="pl-PL" dirty="0" err="1"/>
              <a:t>operating</a:t>
            </a:r>
            <a:r>
              <a:rPr lang="pl-PL" dirty="0"/>
              <a:t> system and </a:t>
            </a:r>
            <a:r>
              <a:rPr lang="pl-PL" dirty="0" err="1"/>
              <a:t>control</a:t>
            </a:r>
            <a:r>
              <a:rPr lang="pl-PL" dirty="0"/>
              <a:t> system environment)</a:t>
            </a:r>
          </a:p>
          <a:p>
            <a:pPr fontAlgn="base"/>
            <a:r>
              <a:rPr lang="pl-PL" dirty="0"/>
              <a:t>We plan to </a:t>
            </a:r>
            <a:r>
              <a:rPr lang="pl-PL" dirty="0" err="1"/>
              <a:t>introduce</a:t>
            </a:r>
            <a:r>
              <a:rPr lang="pl-PL" dirty="0"/>
              <a:t> </a:t>
            </a:r>
            <a:r>
              <a:rPr lang="pl-PL" dirty="0" err="1"/>
              <a:t>more</a:t>
            </a:r>
            <a:r>
              <a:rPr lang="pl-PL" dirty="0"/>
              <a:t> and </a:t>
            </a:r>
            <a:r>
              <a:rPr lang="pl-PL" dirty="0" err="1"/>
              <a:t>more</a:t>
            </a:r>
            <a:r>
              <a:rPr lang="pl-PL" dirty="0"/>
              <a:t> web </a:t>
            </a:r>
            <a:r>
              <a:rPr lang="pl-PL" dirty="0" err="1"/>
              <a:t>technologies</a:t>
            </a:r>
            <a:endParaRPr lang="en-US" dirty="0"/>
          </a:p>
          <a:p>
            <a:endParaRPr lang="en-GB" dirty="0"/>
          </a:p>
        </p:txBody>
      </p:sp>
      <p:sp>
        <p:nvSpPr>
          <p:cNvPr id="2" name="Rectangle 1">
            <a:extLst>
              <a:ext uri="{FF2B5EF4-FFF2-40B4-BE49-F238E27FC236}">
                <a16:creationId xmlns:a16="http://schemas.microsoft.com/office/drawing/2014/main" id="{7CE95AAD-2EC1-8FCD-A85E-06141138E7A7}"/>
              </a:ext>
            </a:extLst>
          </p:cNvPr>
          <p:cNvSpPr/>
          <p:nvPr/>
        </p:nvSpPr>
        <p:spPr>
          <a:xfrm>
            <a:off x="7201445" y="6178550"/>
            <a:ext cx="3129556"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pl-PL" sz="1600" dirty="0">
                <a:solidFill>
                  <a:srgbClr val="25AAE1"/>
                </a:solidFill>
              </a:rPr>
              <a:t>Magdalena Szczepanik</a:t>
            </a:r>
            <a:br>
              <a:rPr lang="pl-PL" sz="1600" dirty="0">
                <a:solidFill>
                  <a:srgbClr val="25AAE1"/>
                </a:solidFill>
              </a:rPr>
            </a:br>
            <a:r>
              <a:rPr lang="pl-PL" sz="1600" dirty="0" err="1">
                <a:solidFill>
                  <a:srgbClr val="25AAE1"/>
                </a:solidFill>
              </a:rPr>
              <a:t>Michal</a:t>
            </a:r>
            <a:r>
              <a:rPr lang="pl-PL" sz="1600" dirty="0">
                <a:solidFill>
                  <a:srgbClr val="25AAE1"/>
                </a:solidFill>
              </a:rPr>
              <a:t> Piekarski</a:t>
            </a:r>
            <a:endParaRPr lang="en-GB" sz="1600" dirty="0">
              <a:solidFill>
                <a:srgbClr val="25AAE1"/>
              </a:solidFill>
            </a:endParaRPr>
          </a:p>
        </p:txBody>
      </p:sp>
      <p:pic>
        <p:nvPicPr>
          <p:cNvPr id="3" name="Picture 2" descr="A logo with text on it&#10;&#10;AI-generated content may be incorrect.">
            <a:extLst>
              <a:ext uri="{FF2B5EF4-FFF2-40B4-BE49-F238E27FC236}">
                <a16:creationId xmlns:a16="http://schemas.microsoft.com/office/drawing/2014/main" id="{30F72ABA-2BB6-BAA1-EEB8-AE9DF0B67F2D}"/>
              </a:ext>
            </a:extLst>
          </p:cNvPr>
          <p:cNvPicPr>
            <a:picLocks noChangeAspect="1"/>
          </p:cNvPicPr>
          <p:nvPr/>
        </p:nvPicPr>
        <p:blipFill>
          <a:blip r:embed="rId2"/>
          <a:stretch>
            <a:fillRect/>
          </a:stretch>
        </p:blipFill>
        <p:spPr>
          <a:xfrm>
            <a:off x="10291331" y="6194901"/>
            <a:ext cx="1464788" cy="548940"/>
          </a:xfrm>
          <a:prstGeom prst="rect">
            <a:avLst/>
          </a:prstGeom>
        </p:spPr>
      </p:pic>
    </p:spTree>
    <p:extLst>
      <p:ext uri="{BB962C8B-B14F-4D97-AF65-F5344CB8AC3E}">
        <p14:creationId xmlns:p14="http://schemas.microsoft.com/office/powerpoint/2010/main" val="18230188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p:txBody>
          <a:bodyPr/>
          <a:lstStyle/>
          <a:p>
            <a:pPr fontAlgn="base"/>
            <a:r>
              <a:rPr lang="en-US" b="1" dirty="0"/>
              <a:t>Do you have reusable UI components?</a:t>
            </a:r>
          </a:p>
          <a:p>
            <a:pPr lvl="1" fontAlgn="base"/>
            <a:r>
              <a:rPr lang="en-US" b="1" dirty="0"/>
              <a:t> how do you document them and keep this updated?</a:t>
            </a:r>
            <a:endParaRPr lang="pl-PL" b="1" dirty="0"/>
          </a:p>
          <a:p>
            <a:pPr lvl="1" fontAlgn="base"/>
            <a:endParaRPr lang="pl-PL" dirty="0"/>
          </a:p>
          <a:p>
            <a:pPr fontAlgn="base">
              <a:lnSpc>
                <a:spcPct val="150000"/>
              </a:lnSpc>
            </a:pPr>
            <a:r>
              <a:rPr lang="pl-PL" dirty="0" err="1"/>
              <a:t>Some</a:t>
            </a:r>
            <a:r>
              <a:rPr lang="pl-PL" dirty="0"/>
              <a:t> </a:t>
            </a:r>
            <a:r>
              <a:rPr lang="pl-PL" dirty="0" err="1"/>
              <a:t>custom</a:t>
            </a:r>
            <a:r>
              <a:rPr lang="pl-PL" dirty="0"/>
              <a:t> </a:t>
            </a:r>
            <a:r>
              <a:rPr lang="pl-PL" dirty="0" err="1"/>
              <a:t>widgets</a:t>
            </a:r>
            <a:r>
              <a:rPr lang="pl-PL" dirty="0"/>
              <a:t> (not </a:t>
            </a:r>
            <a:r>
              <a:rPr lang="pl-PL" dirty="0" err="1"/>
              <a:t>many</a:t>
            </a:r>
            <a:r>
              <a:rPr lang="pl-PL" dirty="0"/>
              <a:t>)</a:t>
            </a:r>
          </a:p>
          <a:p>
            <a:pPr fontAlgn="base">
              <a:lnSpc>
                <a:spcPct val="150000"/>
              </a:lnSpc>
            </a:pPr>
            <a:r>
              <a:rPr lang="pl-PL" dirty="0" err="1"/>
              <a:t>Generic</a:t>
            </a:r>
            <a:r>
              <a:rPr lang="pl-PL" dirty="0"/>
              <a:t> </a:t>
            </a:r>
            <a:r>
              <a:rPr lang="pl-PL" dirty="0" err="1"/>
              <a:t>GUIs</a:t>
            </a:r>
            <a:r>
              <a:rPr lang="pl-PL" dirty="0"/>
              <a:t> </a:t>
            </a:r>
            <a:r>
              <a:rPr lang="pl-PL" dirty="0" err="1"/>
              <a:t>may</a:t>
            </a:r>
            <a:r>
              <a:rPr lang="pl-PL" dirty="0"/>
              <a:t> be </a:t>
            </a:r>
            <a:r>
              <a:rPr lang="pl-PL" dirty="0" err="1"/>
              <a:t>also</a:t>
            </a:r>
            <a:r>
              <a:rPr lang="pl-PL" dirty="0"/>
              <a:t> </a:t>
            </a:r>
            <a:r>
              <a:rPr lang="pl-PL" dirty="0" err="1"/>
              <a:t>an</a:t>
            </a:r>
            <a:r>
              <a:rPr lang="pl-PL" dirty="0"/>
              <a:t> </a:t>
            </a:r>
            <a:r>
              <a:rPr lang="pl-PL" dirty="0" err="1"/>
              <a:t>example</a:t>
            </a:r>
            <a:r>
              <a:rPr lang="pl-PL" dirty="0"/>
              <a:t> (</a:t>
            </a:r>
            <a:r>
              <a:rPr lang="pl-PL" dirty="0" err="1"/>
              <a:t>common</a:t>
            </a:r>
            <a:r>
              <a:rPr lang="pl-PL" dirty="0"/>
              <a:t> </a:t>
            </a:r>
            <a:r>
              <a:rPr lang="pl-PL" dirty="0" err="1"/>
              <a:t>parts</a:t>
            </a:r>
            <a:r>
              <a:rPr lang="pl-PL" dirty="0"/>
              <a:t>)</a:t>
            </a:r>
            <a:endParaRPr lang="en-US" dirty="0"/>
          </a:p>
        </p:txBody>
      </p:sp>
      <p:sp>
        <p:nvSpPr>
          <p:cNvPr id="4" name="Rectangle 3">
            <a:extLst>
              <a:ext uri="{FF2B5EF4-FFF2-40B4-BE49-F238E27FC236}">
                <a16:creationId xmlns:a16="http://schemas.microsoft.com/office/drawing/2014/main" id="{45D81192-0696-B6BF-2DAB-408DE7F67932}"/>
              </a:ext>
            </a:extLst>
          </p:cNvPr>
          <p:cNvSpPr/>
          <p:nvPr/>
        </p:nvSpPr>
        <p:spPr>
          <a:xfrm>
            <a:off x="7201445" y="6178550"/>
            <a:ext cx="3129556"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pl-PL" sz="1600" dirty="0">
                <a:solidFill>
                  <a:srgbClr val="25AAE1"/>
                </a:solidFill>
              </a:rPr>
              <a:t>Magdalena Szczepanik</a:t>
            </a:r>
            <a:br>
              <a:rPr lang="pl-PL" sz="1600" dirty="0">
                <a:solidFill>
                  <a:srgbClr val="25AAE1"/>
                </a:solidFill>
              </a:rPr>
            </a:br>
            <a:r>
              <a:rPr lang="pl-PL" sz="1600" dirty="0" err="1">
                <a:solidFill>
                  <a:srgbClr val="25AAE1"/>
                </a:solidFill>
              </a:rPr>
              <a:t>Michal</a:t>
            </a:r>
            <a:r>
              <a:rPr lang="pl-PL" sz="1600" dirty="0">
                <a:solidFill>
                  <a:srgbClr val="25AAE1"/>
                </a:solidFill>
              </a:rPr>
              <a:t> Piekarski</a:t>
            </a:r>
            <a:endParaRPr lang="en-GB" sz="1600" dirty="0">
              <a:solidFill>
                <a:srgbClr val="25AAE1"/>
              </a:solidFill>
            </a:endParaRPr>
          </a:p>
        </p:txBody>
      </p:sp>
      <p:pic>
        <p:nvPicPr>
          <p:cNvPr id="6" name="Picture 5" descr="A logo with text on it&#10;&#10;AI-generated content may be incorrect.">
            <a:extLst>
              <a:ext uri="{FF2B5EF4-FFF2-40B4-BE49-F238E27FC236}">
                <a16:creationId xmlns:a16="http://schemas.microsoft.com/office/drawing/2014/main" id="{C3D14181-B51B-ECA5-2298-5014C9D260F7}"/>
              </a:ext>
            </a:extLst>
          </p:cNvPr>
          <p:cNvPicPr>
            <a:picLocks noChangeAspect="1"/>
          </p:cNvPicPr>
          <p:nvPr/>
        </p:nvPicPr>
        <p:blipFill>
          <a:blip r:embed="rId2"/>
          <a:stretch>
            <a:fillRect/>
          </a:stretch>
        </p:blipFill>
        <p:spPr>
          <a:xfrm>
            <a:off x="10291331" y="6194901"/>
            <a:ext cx="1464788" cy="548940"/>
          </a:xfrm>
          <a:prstGeom prst="rect">
            <a:avLst/>
          </a:prstGeom>
        </p:spPr>
      </p:pic>
    </p:spTree>
    <p:extLst>
      <p:ext uri="{BB962C8B-B14F-4D97-AF65-F5344CB8AC3E}">
        <p14:creationId xmlns:p14="http://schemas.microsoft.com/office/powerpoint/2010/main" val="3915052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p:txBody>
          <a:bodyPr>
            <a:normAutofit fontScale="85000" lnSpcReduction="20000"/>
          </a:bodyPr>
          <a:lstStyle/>
          <a:p>
            <a:r>
              <a:rPr lang="en-US" b="1" dirty="0"/>
              <a:t>Technologies in use</a:t>
            </a:r>
            <a:endParaRPr lang="en-US" dirty="0"/>
          </a:p>
          <a:p>
            <a:pPr lvl="1"/>
            <a:r>
              <a:rPr lang="en-US" i="1" dirty="0"/>
              <a:t>Beamlines:</a:t>
            </a:r>
            <a:r>
              <a:rPr lang="en-US" dirty="0"/>
              <a:t> Transitioning from </a:t>
            </a:r>
            <a:r>
              <a:rPr lang="en-US" b="1" dirty="0"/>
              <a:t>MEDM → </a:t>
            </a:r>
            <a:r>
              <a:rPr lang="en-US" b="1" dirty="0" err="1"/>
              <a:t>caQtDM</a:t>
            </a:r>
            <a:r>
              <a:rPr lang="en-US" dirty="0"/>
              <a:t> for control/monitoring.</a:t>
            </a:r>
          </a:p>
          <a:p>
            <a:pPr lvl="1"/>
            <a:r>
              <a:rPr lang="en-US" i="1" dirty="0"/>
              <a:t>Accelerator:</a:t>
            </a:r>
            <a:r>
              <a:rPr lang="en-US" dirty="0"/>
              <a:t> Transitioning from </a:t>
            </a:r>
            <a:r>
              <a:rPr lang="en-US" b="1" dirty="0"/>
              <a:t>MEDM → CSS-Phoebus</a:t>
            </a:r>
            <a:r>
              <a:rPr lang="en-US" dirty="0"/>
              <a:t>.</a:t>
            </a:r>
          </a:p>
          <a:p>
            <a:pPr lvl="1"/>
            <a:r>
              <a:rPr lang="en-US" i="1" dirty="0"/>
              <a:t>Data acquisition:</a:t>
            </a:r>
            <a:r>
              <a:rPr lang="en-US" dirty="0"/>
              <a:t> </a:t>
            </a:r>
            <a:r>
              <a:rPr lang="en-US" b="1" dirty="0"/>
              <a:t>CLI (SPEC/Bluesky)</a:t>
            </a:r>
            <a:r>
              <a:rPr lang="en-US" dirty="0"/>
              <a:t>, custom </a:t>
            </a:r>
            <a:r>
              <a:rPr lang="en-US" b="1" dirty="0" err="1"/>
              <a:t>PyQt</a:t>
            </a:r>
            <a:r>
              <a:rPr lang="en-US" b="1" dirty="0"/>
              <a:t>-based GUIs</a:t>
            </a:r>
            <a:r>
              <a:rPr lang="en-US" dirty="0"/>
              <a:t>.</a:t>
            </a:r>
          </a:p>
          <a:p>
            <a:pPr lvl="1"/>
            <a:r>
              <a:rPr lang="en-US" i="1" dirty="0"/>
              <a:t>Frameworks (on the beamline side):</a:t>
            </a:r>
            <a:r>
              <a:rPr lang="en-US" dirty="0"/>
              <a:t> </a:t>
            </a:r>
            <a:r>
              <a:rPr lang="en-US" b="1" dirty="0"/>
              <a:t>Gestalt</a:t>
            </a:r>
            <a:r>
              <a:rPr lang="en-US" dirty="0"/>
              <a:t> for YAML-based, framework-agnostic screen generation (exportable to </a:t>
            </a:r>
            <a:r>
              <a:rPr lang="en-US" dirty="0" err="1"/>
              <a:t>caQtDM</a:t>
            </a:r>
            <a:r>
              <a:rPr lang="en-US" dirty="0"/>
              <a:t>, Phoebus, </a:t>
            </a:r>
            <a:r>
              <a:rPr lang="en-US" dirty="0" err="1"/>
              <a:t>PyDM</a:t>
            </a:r>
            <a:r>
              <a:rPr lang="en-US" dirty="0"/>
              <a:t>).</a:t>
            </a:r>
          </a:p>
          <a:p>
            <a:pPr fontAlgn="base"/>
            <a:endParaRPr lang="en-US" dirty="0"/>
          </a:p>
          <a:p>
            <a:r>
              <a:rPr lang="en-US" b="1" dirty="0"/>
              <a:t>Challenges</a:t>
            </a:r>
            <a:endParaRPr lang="en-US" dirty="0"/>
          </a:p>
          <a:p>
            <a:pPr lvl="1"/>
            <a:r>
              <a:rPr lang="en-US" dirty="0"/>
              <a:t>Legacy systems coexist with new tools (a mix of </a:t>
            </a:r>
            <a:r>
              <a:rPr lang="en-US" b="1" dirty="0"/>
              <a:t>MEDM + </a:t>
            </a:r>
            <a:r>
              <a:rPr lang="en-US" b="1" dirty="0" err="1"/>
              <a:t>caQtDM</a:t>
            </a:r>
            <a:r>
              <a:rPr lang="en-US" dirty="0"/>
              <a:t> in production).</a:t>
            </a:r>
          </a:p>
          <a:p>
            <a:pPr lvl="1"/>
            <a:r>
              <a:rPr lang="en-US" dirty="0"/>
              <a:t>Resistance to change</a:t>
            </a:r>
          </a:p>
          <a:p>
            <a:pPr marL="0" indent="0" fontAlgn="base">
              <a:buNone/>
            </a:pPr>
            <a:endParaRPr lang="en-US" dirty="0"/>
          </a:p>
          <a:p>
            <a:pPr fontAlgn="base"/>
            <a:r>
              <a:rPr lang="en-US" b="1" dirty="0"/>
              <a:t>Accelerator vs beamline controls:</a:t>
            </a:r>
            <a:r>
              <a:rPr lang="en-US" dirty="0"/>
              <a:t> </a:t>
            </a:r>
          </a:p>
          <a:p>
            <a:pPr lvl="1" fontAlgn="base"/>
            <a:r>
              <a:rPr lang="en-US" dirty="0"/>
              <a:t>Historically not distinct — both relied on </a:t>
            </a:r>
            <a:r>
              <a:rPr lang="en-US" b="1" dirty="0"/>
              <a:t>MEDM</a:t>
            </a:r>
            <a:r>
              <a:rPr lang="en-US" dirty="0"/>
              <a:t>. </a:t>
            </a:r>
          </a:p>
          <a:p>
            <a:pPr lvl="1" fontAlgn="base"/>
            <a:r>
              <a:rPr lang="en-US" dirty="0"/>
              <a:t>They are now diverging, with the accelerator side moving toward </a:t>
            </a:r>
            <a:r>
              <a:rPr lang="en-US" b="1" dirty="0"/>
              <a:t>CSS-Phoebus</a:t>
            </a:r>
            <a:r>
              <a:rPr lang="en-US" dirty="0"/>
              <a:t>, while beamlines are transitioning to </a:t>
            </a:r>
            <a:r>
              <a:rPr lang="en-US" b="1" dirty="0" err="1"/>
              <a:t>caQtDM</a:t>
            </a:r>
            <a:r>
              <a:rPr lang="en-US" dirty="0"/>
              <a:t>.</a:t>
            </a:r>
            <a:endParaRPr lang="en-GB" dirty="0"/>
          </a:p>
        </p:txBody>
      </p:sp>
      <p:sp>
        <p:nvSpPr>
          <p:cNvPr id="7" name="Rectangle 6">
            <a:extLst>
              <a:ext uri="{FF2B5EF4-FFF2-40B4-BE49-F238E27FC236}">
                <a16:creationId xmlns:a16="http://schemas.microsoft.com/office/drawing/2014/main" id="{B48AB379-C741-5DDF-976A-EDAEAE7DB884}"/>
              </a:ext>
            </a:extLst>
          </p:cNvPr>
          <p:cNvSpPr/>
          <p:nvPr/>
        </p:nvSpPr>
        <p:spPr>
          <a:xfrm>
            <a:off x="8482988" y="6178550"/>
            <a:ext cx="3129556"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sz="1600" dirty="0">
                <a:solidFill>
                  <a:srgbClr val="25AAE1"/>
                </a:solidFill>
              </a:rPr>
              <a:t>Keenan Lang</a:t>
            </a:r>
          </a:p>
          <a:p>
            <a:pPr algn="ctr"/>
            <a:r>
              <a:rPr lang="en-US" sz="1600" dirty="0">
                <a:solidFill>
                  <a:srgbClr val="25AAE1"/>
                </a:solidFill>
              </a:rPr>
              <a:t>APS</a:t>
            </a:r>
            <a:endParaRPr lang="en-GB" sz="1600" dirty="0">
              <a:solidFill>
                <a:srgbClr val="25AAE1"/>
              </a:solidFill>
            </a:endParaRPr>
          </a:p>
        </p:txBody>
      </p:sp>
      <p:pic>
        <p:nvPicPr>
          <p:cNvPr id="3" name="Picture 2" descr="A picture containing text, clipart, businesscard&#10;&#10;AI-generated content may be incorrect.">
            <a:extLst>
              <a:ext uri="{FF2B5EF4-FFF2-40B4-BE49-F238E27FC236}">
                <a16:creationId xmlns:a16="http://schemas.microsoft.com/office/drawing/2014/main" id="{61734989-E4AF-889D-5BA2-D71E8C088077}"/>
              </a:ext>
            </a:extLst>
          </p:cNvPr>
          <p:cNvPicPr>
            <a:picLocks noChangeAspect="1"/>
          </p:cNvPicPr>
          <p:nvPr/>
        </p:nvPicPr>
        <p:blipFill>
          <a:blip r:embed="rId2"/>
          <a:srcRect l="11516" t="11516" r="10608" b="14040"/>
          <a:stretch>
            <a:fillRect/>
          </a:stretch>
        </p:blipFill>
        <p:spPr>
          <a:xfrm>
            <a:off x="10984937" y="6254750"/>
            <a:ext cx="445064" cy="425450"/>
          </a:xfrm>
          <a:prstGeom prst="rect">
            <a:avLst/>
          </a:prstGeom>
        </p:spPr>
      </p:pic>
    </p:spTree>
    <p:extLst>
      <p:ext uri="{BB962C8B-B14F-4D97-AF65-F5344CB8AC3E}">
        <p14:creationId xmlns:p14="http://schemas.microsoft.com/office/powerpoint/2010/main" val="381020536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p:txBody>
          <a:bodyPr/>
          <a:lstStyle/>
          <a:p>
            <a:pPr marL="0" indent="0" fontAlgn="base">
              <a:buNone/>
            </a:pPr>
            <a:r>
              <a:rPr lang="en-US" b="1" dirty="0"/>
              <a:t>Do you, or do you plan to, utilize any form of automated UI Generation? </a:t>
            </a:r>
          </a:p>
          <a:p>
            <a:pPr lvl="1" fontAlgn="base"/>
            <a:r>
              <a:rPr lang="en-US" b="1" dirty="0"/>
              <a:t>If so, for what?</a:t>
            </a:r>
            <a:endParaRPr lang="pl-PL" b="1" dirty="0"/>
          </a:p>
          <a:p>
            <a:pPr marL="457200" lvl="1" indent="0" fontAlgn="base">
              <a:buNone/>
            </a:pPr>
            <a:endParaRPr lang="pl-PL" dirty="0"/>
          </a:p>
          <a:p>
            <a:pPr fontAlgn="base">
              <a:lnSpc>
                <a:spcPct val="150000"/>
              </a:lnSpc>
            </a:pPr>
            <a:r>
              <a:rPr lang="pl-PL" dirty="0"/>
              <a:t>For </a:t>
            </a:r>
            <a:r>
              <a:rPr lang="pl-PL" dirty="0" err="1"/>
              <a:t>now</a:t>
            </a:r>
            <a:r>
              <a:rPr lang="pl-PL" dirty="0"/>
              <a:t>: not a </a:t>
            </a:r>
            <a:r>
              <a:rPr lang="pl-PL" dirty="0" err="1"/>
              <a:t>huge</a:t>
            </a:r>
            <a:r>
              <a:rPr lang="pl-PL" dirty="0"/>
              <a:t> </a:t>
            </a:r>
            <a:r>
              <a:rPr lang="pl-PL" dirty="0" err="1"/>
              <a:t>thing</a:t>
            </a:r>
            <a:r>
              <a:rPr lang="pl-PL" dirty="0"/>
              <a:t> – GUI </a:t>
            </a:r>
            <a:r>
              <a:rPr lang="pl-PL" dirty="0" err="1"/>
              <a:t>creation</a:t>
            </a:r>
            <a:r>
              <a:rPr lang="pl-PL" dirty="0"/>
              <a:t> from </a:t>
            </a:r>
            <a:r>
              <a:rPr lang="pl-PL" dirty="0" err="1"/>
              <a:t>config</a:t>
            </a:r>
            <a:r>
              <a:rPr lang="pl-PL" dirty="0"/>
              <a:t> (</a:t>
            </a:r>
            <a:r>
              <a:rPr lang="pl-PL" dirty="0" err="1"/>
              <a:t>yaml</a:t>
            </a:r>
            <a:r>
              <a:rPr lang="pl-PL" dirty="0"/>
              <a:t>, </a:t>
            </a:r>
            <a:r>
              <a:rPr lang="pl-PL" dirty="0" err="1"/>
              <a:t>json</a:t>
            </a:r>
            <a:r>
              <a:rPr lang="pl-PL" dirty="0"/>
              <a:t>…) </a:t>
            </a:r>
          </a:p>
          <a:p>
            <a:pPr fontAlgn="base">
              <a:lnSpc>
                <a:spcPct val="150000"/>
              </a:lnSpc>
            </a:pPr>
            <a:r>
              <a:rPr lang="pl-PL" dirty="0"/>
              <a:t>For </a:t>
            </a:r>
            <a:r>
              <a:rPr lang="pl-PL" dirty="0" err="1"/>
              <a:t>future</a:t>
            </a:r>
            <a:r>
              <a:rPr lang="pl-PL" dirty="0"/>
              <a:t>: </a:t>
            </a:r>
            <a:r>
              <a:rPr lang="pl-PL" dirty="0" err="1"/>
              <a:t>Creation</a:t>
            </a:r>
            <a:r>
              <a:rPr lang="pl-PL" dirty="0"/>
              <a:t> from </a:t>
            </a:r>
            <a:r>
              <a:rPr lang="pl-PL" dirty="0" err="1"/>
              <a:t>technical</a:t>
            </a:r>
            <a:r>
              <a:rPr lang="pl-PL" dirty="0"/>
              <a:t> </a:t>
            </a:r>
            <a:r>
              <a:rPr lang="pl-PL" dirty="0" err="1"/>
              <a:t>datasheet</a:t>
            </a:r>
            <a:r>
              <a:rPr lang="pl-PL" dirty="0"/>
              <a:t> (</a:t>
            </a:r>
            <a:r>
              <a:rPr lang="pl-PL" dirty="0" err="1"/>
              <a:t>eg</a:t>
            </a:r>
            <a:r>
              <a:rPr lang="pl-PL" dirty="0"/>
              <a:t>. </a:t>
            </a:r>
            <a:r>
              <a:rPr lang="pl-PL" dirty="0" err="1"/>
              <a:t>beamline</a:t>
            </a:r>
            <a:r>
              <a:rPr lang="pl-PL" dirty="0"/>
              <a:t> </a:t>
            </a:r>
            <a:r>
              <a:rPr lang="pl-PL" dirty="0" err="1"/>
              <a:t>synoptics</a:t>
            </a:r>
            <a:r>
              <a:rPr lang="pl-PL" dirty="0"/>
              <a:t>)?</a:t>
            </a:r>
            <a:endParaRPr lang="en-US" dirty="0"/>
          </a:p>
        </p:txBody>
      </p:sp>
      <p:sp>
        <p:nvSpPr>
          <p:cNvPr id="4" name="Rectangle 3">
            <a:extLst>
              <a:ext uri="{FF2B5EF4-FFF2-40B4-BE49-F238E27FC236}">
                <a16:creationId xmlns:a16="http://schemas.microsoft.com/office/drawing/2014/main" id="{4DDBA358-FD72-7FE7-0D84-514352D018A5}"/>
              </a:ext>
            </a:extLst>
          </p:cNvPr>
          <p:cNvSpPr/>
          <p:nvPr/>
        </p:nvSpPr>
        <p:spPr>
          <a:xfrm>
            <a:off x="7201445" y="6178550"/>
            <a:ext cx="3129556"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pl-PL" sz="1600" dirty="0">
                <a:solidFill>
                  <a:srgbClr val="25AAE1"/>
                </a:solidFill>
              </a:rPr>
              <a:t>Magdalena Szczepanik</a:t>
            </a:r>
            <a:br>
              <a:rPr lang="pl-PL" sz="1600" dirty="0">
                <a:solidFill>
                  <a:srgbClr val="25AAE1"/>
                </a:solidFill>
              </a:rPr>
            </a:br>
            <a:r>
              <a:rPr lang="pl-PL" sz="1600" dirty="0" err="1">
                <a:solidFill>
                  <a:srgbClr val="25AAE1"/>
                </a:solidFill>
              </a:rPr>
              <a:t>Michal</a:t>
            </a:r>
            <a:r>
              <a:rPr lang="pl-PL" sz="1600" dirty="0">
                <a:solidFill>
                  <a:srgbClr val="25AAE1"/>
                </a:solidFill>
              </a:rPr>
              <a:t> Piekarski</a:t>
            </a:r>
            <a:endParaRPr lang="en-GB" sz="1600" dirty="0">
              <a:solidFill>
                <a:srgbClr val="25AAE1"/>
              </a:solidFill>
            </a:endParaRPr>
          </a:p>
        </p:txBody>
      </p:sp>
      <p:pic>
        <p:nvPicPr>
          <p:cNvPr id="6" name="Picture 5" descr="A logo with text on it&#10;&#10;AI-generated content may be incorrect.">
            <a:extLst>
              <a:ext uri="{FF2B5EF4-FFF2-40B4-BE49-F238E27FC236}">
                <a16:creationId xmlns:a16="http://schemas.microsoft.com/office/drawing/2014/main" id="{63C73674-C3BE-39B9-8EA0-08A06184E7E2}"/>
              </a:ext>
            </a:extLst>
          </p:cNvPr>
          <p:cNvPicPr>
            <a:picLocks noChangeAspect="1"/>
          </p:cNvPicPr>
          <p:nvPr/>
        </p:nvPicPr>
        <p:blipFill>
          <a:blip r:embed="rId2"/>
          <a:stretch>
            <a:fillRect/>
          </a:stretch>
        </p:blipFill>
        <p:spPr>
          <a:xfrm>
            <a:off x="10291331" y="6194901"/>
            <a:ext cx="1464788" cy="548940"/>
          </a:xfrm>
          <a:prstGeom prst="rect">
            <a:avLst/>
          </a:prstGeom>
        </p:spPr>
      </p:pic>
    </p:spTree>
    <p:extLst>
      <p:ext uri="{BB962C8B-B14F-4D97-AF65-F5344CB8AC3E}">
        <p14:creationId xmlns:p14="http://schemas.microsoft.com/office/powerpoint/2010/main" val="554605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774FC9-2E62-A11F-6569-F8DA787B74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AC2EFC-B805-6616-6D65-0FAB4A8159DD}"/>
              </a:ext>
            </a:extLst>
          </p:cNvPr>
          <p:cNvSpPr>
            <a:spLocks noGrp="1"/>
          </p:cNvSpPr>
          <p:nvPr>
            <p:ph type="ctrTitle"/>
          </p:nvPr>
        </p:nvSpPr>
        <p:spPr/>
        <p:txBody>
          <a:bodyPr/>
          <a:lstStyle/>
          <a:p>
            <a:r>
              <a:rPr lang="en-US" dirty="0"/>
              <a:t>STFC - ISIS</a:t>
            </a:r>
            <a:endParaRPr lang="en-GB" dirty="0"/>
          </a:p>
        </p:txBody>
      </p:sp>
      <p:sp>
        <p:nvSpPr>
          <p:cNvPr id="6" name="Rectangle 3">
            <a:extLst>
              <a:ext uri="{FF2B5EF4-FFF2-40B4-BE49-F238E27FC236}">
                <a16:creationId xmlns:a16="http://schemas.microsoft.com/office/drawing/2014/main" id="{6B7020CB-10AB-1BB1-B194-684099DDEF88}"/>
              </a:ext>
            </a:extLst>
          </p:cNvPr>
          <p:cNvSpPr>
            <a:spLocks noGrp="1" noChangeArrowheads="1"/>
          </p:cNvSpPr>
          <p:nvPr>
            <p:ph type="subTitle" idx="1"/>
          </p:nvPr>
        </p:nvSpPr>
        <p:spPr bwMode="auto">
          <a:xfrm>
            <a:off x="854532" y="3778299"/>
            <a:ext cx="279916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cap="small" dirty="0"/>
              <a:t>Tom Willemsen</a:t>
            </a:r>
          </a:p>
        </p:txBody>
      </p:sp>
      <p:sp>
        <p:nvSpPr>
          <p:cNvPr id="7" name="Rectangle 4">
            <a:extLst>
              <a:ext uri="{FF2B5EF4-FFF2-40B4-BE49-F238E27FC236}">
                <a16:creationId xmlns:a16="http://schemas.microsoft.com/office/drawing/2014/main" id="{9108D1FA-9E75-49AA-5BE8-5CE78852D5D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panose="020B0604020202020204" pitchFamily="34" charset="0"/>
              </a:rPr>
              <a:t>Tom Willemsen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14" name="Group 13">
            <a:extLst>
              <a:ext uri="{FF2B5EF4-FFF2-40B4-BE49-F238E27FC236}">
                <a16:creationId xmlns:a16="http://schemas.microsoft.com/office/drawing/2014/main" id="{2BFF9382-EC73-D32C-2DE5-D7CAAD1AD110}"/>
              </a:ext>
            </a:extLst>
          </p:cNvPr>
          <p:cNvGrpSpPr/>
          <p:nvPr/>
        </p:nvGrpSpPr>
        <p:grpSpPr>
          <a:xfrm>
            <a:off x="8122231" y="6132608"/>
            <a:ext cx="4075410" cy="679607"/>
            <a:chOff x="8054501" y="6149340"/>
            <a:chExt cx="4212000" cy="702384"/>
          </a:xfrm>
        </p:grpSpPr>
        <p:pic>
          <p:nvPicPr>
            <p:cNvPr id="15" name="Graphic 14">
              <a:extLst>
                <a:ext uri="{FF2B5EF4-FFF2-40B4-BE49-F238E27FC236}">
                  <a16:creationId xmlns:a16="http://schemas.microsoft.com/office/drawing/2014/main" id="{B6D28C39-3065-4693-52BD-5C35F51097C3}"/>
                </a:ext>
              </a:extLst>
            </p:cNvPr>
            <p:cNvPicPr>
              <a:picLocks noChangeAspect="1"/>
            </p:cNvPicPr>
            <p:nvPr/>
          </p:nvPicPr>
          <p:blipFill>
            <a:blip r:embed="rId2">
              <a:extLst>
                <a:ext uri="{96DAC541-7B7A-43D3-8B79-37D633B846F1}">
                  <asvg:svgBlip xmlns:asvg="http://schemas.microsoft.com/office/drawing/2016/SVG/main" r:embed="rId3"/>
                </a:ext>
              </a:extLst>
            </a:blip>
            <a:srcRect r="73336"/>
            <a:stretch>
              <a:fillRect/>
            </a:stretch>
          </p:blipFill>
          <p:spPr>
            <a:xfrm>
              <a:off x="8054501" y="6149340"/>
              <a:ext cx="1044000" cy="702384"/>
            </a:xfrm>
            <a:prstGeom prst="rect">
              <a:avLst/>
            </a:prstGeom>
          </p:spPr>
        </p:pic>
        <p:pic>
          <p:nvPicPr>
            <p:cNvPr id="16" name="Graphic 15">
              <a:extLst>
                <a:ext uri="{FF2B5EF4-FFF2-40B4-BE49-F238E27FC236}">
                  <a16:creationId xmlns:a16="http://schemas.microsoft.com/office/drawing/2014/main" id="{590AFA14-76CC-1790-22D3-45B1AB9F0A33}"/>
                </a:ext>
              </a:extLst>
            </p:cNvPr>
            <p:cNvPicPr>
              <a:picLocks noChangeAspect="1"/>
            </p:cNvPicPr>
            <p:nvPr/>
          </p:nvPicPr>
          <p:blipFill>
            <a:blip r:embed="rId4">
              <a:extLst>
                <a:ext uri="{96DAC541-7B7A-43D3-8B79-37D633B846F1}">
                  <asvg:svgBlip xmlns:asvg="http://schemas.microsoft.com/office/drawing/2016/SVG/main" r:embed="rId5"/>
                </a:ext>
              </a:extLst>
            </a:blip>
            <a:srcRect l="27330" r="-8244"/>
            <a:stretch>
              <a:fillRect/>
            </a:stretch>
          </p:blipFill>
          <p:spPr>
            <a:xfrm>
              <a:off x="9098501" y="6149340"/>
              <a:ext cx="3168000" cy="702384"/>
            </a:xfrm>
            <a:prstGeom prst="rect">
              <a:avLst/>
            </a:prstGeom>
          </p:spPr>
        </p:pic>
      </p:grpSp>
    </p:spTree>
    <p:extLst>
      <p:ext uri="{BB962C8B-B14F-4D97-AF65-F5344CB8AC3E}">
        <p14:creationId xmlns:p14="http://schemas.microsoft.com/office/powerpoint/2010/main" val="240666933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p:txBody>
          <a:bodyPr/>
          <a:lstStyle/>
          <a:p>
            <a:pPr fontAlgn="base"/>
            <a:r>
              <a:rPr lang="en-US"/>
              <a:t>Beamline/experiment controls (accelerator are a separate team)</a:t>
            </a:r>
          </a:p>
          <a:p>
            <a:pPr fontAlgn="base"/>
            <a:r>
              <a:rPr lang="en-US"/>
              <a:t>Main UI: Java, Eclipse RCP - looking to replace this</a:t>
            </a:r>
          </a:p>
          <a:p>
            <a:pPr lvl="1" fontAlgn="base"/>
            <a:r>
              <a:rPr lang="en-US"/>
              <a:t>Monolithic UI, single user interface for "everything". Desktop only.</a:t>
            </a:r>
          </a:p>
          <a:p>
            <a:pPr lvl="1" fontAlgn="base"/>
            <a:r>
              <a:rPr lang="en-US"/>
              <a:t>Embedded CS-Studio for OPIs (screens for specific hardware), plotting, alarms</a:t>
            </a:r>
          </a:p>
          <a:p>
            <a:pPr lvl="2" fontAlgn="base"/>
            <a:r>
              <a:rPr lang="en-US"/>
              <a:t>But CS-Studio eclipse is obsolescent</a:t>
            </a:r>
          </a:p>
          <a:p>
            <a:pPr lvl="1" fontAlgn="base"/>
            <a:r>
              <a:rPr lang="en-US"/>
              <a:t>PyDEV python scripting console, custom matplotlib backend</a:t>
            </a:r>
          </a:p>
          <a:p>
            <a:pPr lvl="1" fontAlgn="base"/>
            <a:r>
              <a:rPr lang="en-US"/>
              <a:t>Various facility-specific views/functionality (migration to Phoebus is not </a:t>
            </a:r>
            <a:r>
              <a:rPr lang="en-US" i="1"/>
              <a:t>obvious</a:t>
            </a:r>
            <a:r>
              <a:rPr lang="en-US"/>
              <a:t>)</a:t>
            </a:r>
          </a:p>
          <a:p>
            <a:pPr fontAlgn="base"/>
            <a:r>
              <a:rPr lang="en-US"/>
              <a:t>Web dashboard (read-only): React/NextJS, </a:t>
            </a:r>
            <a:r>
              <a:rPr lang="en-US">
                <a:hlinkClick r:id="rId2"/>
              </a:rPr>
              <a:t>pvws</a:t>
            </a:r>
            <a:r>
              <a:rPr lang="en-US"/>
              <a:t>, Grafana </a:t>
            </a:r>
          </a:p>
          <a:p>
            <a:pPr lvl="1" fontAlgn="base"/>
            <a:r>
              <a:rPr lang="en-US"/>
              <a:t>Exposes a read-only overview - not full functionality. Mobile-optimized.</a:t>
            </a:r>
          </a:p>
          <a:p>
            <a:pPr lvl="1" fontAlgn="base"/>
            <a:r>
              <a:rPr lang="en-US"/>
              <a:t>Performance challenges with many/fast updates in React</a:t>
            </a:r>
            <a:endParaRPr lang="en-GB" dirty="0"/>
          </a:p>
        </p:txBody>
      </p:sp>
      <p:grpSp>
        <p:nvGrpSpPr>
          <p:cNvPr id="8" name="Group 7">
            <a:extLst>
              <a:ext uri="{FF2B5EF4-FFF2-40B4-BE49-F238E27FC236}">
                <a16:creationId xmlns:a16="http://schemas.microsoft.com/office/drawing/2014/main" id="{CB449F09-C1DE-6C8E-407D-A3242E02CBF6}"/>
              </a:ext>
            </a:extLst>
          </p:cNvPr>
          <p:cNvGrpSpPr/>
          <p:nvPr/>
        </p:nvGrpSpPr>
        <p:grpSpPr>
          <a:xfrm>
            <a:off x="8122231" y="6132608"/>
            <a:ext cx="4075410" cy="679607"/>
            <a:chOff x="8054501" y="6149340"/>
            <a:chExt cx="4212000" cy="702384"/>
          </a:xfrm>
        </p:grpSpPr>
        <p:pic>
          <p:nvPicPr>
            <p:cNvPr id="3" name="Graphic 2">
              <a:extLst>
                <a:ext uri="{FF2B5EF4-FFF2-40B4-BE49-F238E27FC236}">
                  <a16:creationId xmlns:a16="http://schemas.microsoft.com/office/drawing/2014/main" id="{4A08530D-51C8-E4E8-A4B0-7725E166192D}"/>
                </a:ext>
              </a:extLst>
            </p:cNvPr>
            <p:cNvPicPr>
              <a:picLocks noChangeAspect="1"/>
            </p:cNvPicPr>
            <p:nvPr/>
          </p:nvPicPr>
          <p:blipFill>
            <a:blip r:embed="rId3">
              <a:extLst>
                <a:ext uri="{96DAC541-7B7A-43D3-8B79-37D633B846F1}">
                  <asvg:svgBlip xmlns:asvg="http://schemas.microsoft.com/office/drawing/2016/SVG/main" r:embed="rId4"/>
                </a:ext>
              </a:extLst>
            </a:blip>
            <a:srcRect r="73336"/>
            <a:stretch>
              <a:fillRect/>
            </a:stretch>
          </p:blipFill>
          <p:spPr>
            <a:xfrm>
              <a:off x="8054501" y="6149340"/>
              <a:ext cx="1044000" cy="702384"/>
            </a:xfrm>
            <a:prstGeom prst="rect">
              <a:avLst/>
            </a:prstGeom>
          </p:spPr>
        </p:pic>
        <p:pic>
          <p:nvPicPr>
            <p:cNvPr id="6" name="Graphic 5">
              <a:extLst>
                <a:ext uri="{FF2B5EF4-FFF2-40B4-BE49-F238E27FC236}">
                  <a16:creationId xmlns:a16="http://schemas.microsoft.com/office/drawing/2014/main" id="{13555C2C-E785-D412-0808-569DD929DD9F}"/>
                </a:ext>
              </a:extLst>
            </p:cNvPr>
            <p:cNvPicPr>
              <a:picLocks noChangeAspect="1"/>
            </p:cNvPicPr>
            <p:nvPr/>
          </p:nvPicPr>
          <p:blipFill>
            <a:blip r:embed="rId5">
              <a:extLst>
                <a:ext uri="{96DAC541-7B7A-43D3-8B79-37D633B846F1}">
                  <asvg:svgBlip xmlns:asvg="http://schemas.microsoft.com/office/drawing/2016/SVG/main" r:embed="rId6"/>
                </a:ext>
              </a:extLst>
            </a:blip>
            <a:srcRect l="27330" r="-8244"/>
            <a:stretch>
              <a:fillRect/>
            </a:stretch>
          </p:blipFill>
          <p:spPr>
            <a:xfrm>
              <a:off x="9098501" y="6149340"/>
              <a:ext cx="3168000" cy="702384"/>
            </a:xfrm>
            <a:prstGeom prst="rect">
              <a:avLst/>
            </a:prstGeom>
          </p:spPr>
        </p:pic>
      </p:grpSp>
    </p:spTree>
    <p:extLst>
      <p:ext uri="{BB962C8B-B14F-4D97-AF65-F5344CB8AC3E}">
        <p14:creationId xmlns:p14="http://schemas.microsoft.com/office/powerpoint/2010/main" val="225473567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p:txBody>
          <a:bodyPr/>
          <a:lstStyle/>
          <a:p>
            <a:pPr fontAlgn="base"/>
            <a:r>
              <a:rPr lang="en-US" dirty="0"/>
              <a:t>Do you have reusable UI components?</a:t>
            </a:r>
          </a:p>
          <a:p>
            <a:pPr lvl="1" fontAlgn="base"/>
            <a:r>
              <a:rPr lang="en-US" dirty="0"/>
              <a:t>CS-Studio OPIs for hardware UI</a:t>
            </a:r>
          </a:p>
          <a:p>
            <a:pPr lvl="2" fontAlgn="base"/>
            <a:r>
              <a:rPr lang="en-US" dirty="0"/>
              <a:t>With a standard template / 'format checker' script to enforce consistency, </a:t>
            </a:r>
            <a:r>
              <a:rPr lang="en-US" dirty="0" err="1"/>
              <a:t>colours</a:t>
            </a:r>
            <a:r>
              <a:rPr lang="en-US" dirty="0"/>
              <a:t>, style, </a:t>
            </a:r>
            <a:r>
              <a:rPr lang="en-US" dirty="0" err="1"/>
              <a:t>etc</a:t>
            </a:r>
            <a:endParaRPr lang="en-US" dirty="0"/>
          </a:p>
          <a:p>
            <a:pPr lvl="1" fontAlgn="base"/>
            <a:r>
              <a:rPr lang="en-US" dirty="0"/>
              <a:t>Monolithic UI</a:t>
            </a:r>
          </a:p>
          <a:p>
            <a:pPr lvl="2" fontAlgn="base"/>
            <a:r>
              <a:rPr lang="en-US" dirty="0"/>
              <a:t>Does promote </a:t>
            </a:r>
            <a:r>
              <a:rPr lang="en-US" i="1" dirty="0"/>
              <a:t>internal</a:t>
            </a:r>
            <a:r>
              <a:rPr lang="en-US" dirty="0"/>
              <a:t> consistency / component re-use</a:t>
            </a:r>
          </a:p>
          <a:p>
            <a:pPr lvl="2" fontAlgn="base"/>
            <a:r>
              <a:rPr lang="en-US" dirty="0"/>
              <a:t>But is </a:t>
            </a:r>
            <a:r>
              <a:rPr lang="en-US" i="1" dirty="0"/>
              <a:t>much</a:t>
            </a:r>
            <a:r>
              <a:rPr lang="en-US" dirty="0"/>
              <a:t> harder to move when </a:t>
            </a:r>
            <a:r>
              <a:rPr lang="en-US" dirty="0" err="1"/>
              <a:t>favoured</a:t>
            </a:r>
            <a:r>
              <a:rPr lang="en-US" dirty="0"/>
              <a:t> UI frameworks change (every </a:t>
            </a:r>
            <a:r>
              <a:rPr lang="en-US" i="1" dirty="0"/>
              <a:t>N</a:t>
            </a:r>
            <a:r>
              <a:rPr lang="en-US" dirty="0"/>
              <a:t> years)</a:t>
            </a:r>
          </a:p>
          <a:p>
            <a:pPr fontAlgn="base"/>
            <a:r>
              <a:rPr lang="en-US" dirty="0"/>
              <a:t>Automated UI Generation</a:t>
            </a:r>
          </a:p>
          <a:p>
            <a:pPr lvl="1" fontAlgn="base"/>
            <a:r>
              <a:rPr lang="en-US" dirty="0"/>
              <a:t>Self-describing devices (e.g. SECOP) - maybe in future?</a:t>
            </a:r>
          </a:p>
          <a:p>
            <a:pPr lvl="2" fontAlgn="base"/>
            <a:r>
              <a:rPr lang="en-US" dirty="0"/>
              <a:t>But unclear how user-friendly those screens can be made, compared to a hand-crafted screen</a:t>
            </a:r>
          </a:p>
          <a:p>
            <a:pPr lvl="1" fontAlgn="base"/>
            <a:r>
              <a:rPr lang="en-US" dirty="0"/>
              <a:t>Many of our UIs/OPIs already respond dynamically to beamline configuration</a:t>
            </a:r>
          </a:p>
          <a:p>
            <a:pPr lvl="2" fontAlgn="base"/>
            <a:r>
              <a:rPr lang="en-US" dirty="0"/>
              <a:t>To display parameters which are relevant for the current beamline setup</a:t>
            </a:r>
          </a:p>
        </p:txBody>
      </p:sp>
      <p:grpSp>
        <p:nvGrpSpPr>
          <p:cNvPr id="5" name="Group 4">
            <a:extLst>
              <a:ext uri="{FF2B5EF4-FFF2-40B4-BE49-F238E27FC236}">
                <a16:creationId xmlns:a16="http://schemas.microsoft.com/office/drawing/2014/main" id="{C1EF8DA7-D460-589F-0E04-681786BE52A9}"/>
              </a:ext>
            </a:extLst>
          </p:cNvPr>
          <p:cNvGrpSpPr/>
          <p:nvPr/>
        </p:nvGrpSpPr>
        <p:grpSpPr>
          <a:xfrm>
            <a:off x="8122231" y="6132608"/>
            <a:ext cx="4075410" cy="679607"/>
            <a:chOff x="8054501" y="6149340"/>
            <a:chExt cx="4212000" cy="702384"/>
          </a:xfrm>
        </p:grpSpPr>
        <p:pic>
          <p:nvPicPr>
            <p:cNvPr id="8" name="Graphic 7">
              <a:extLst>
                <a:ext uri="{FF2B5EF4-FFF2-40B4-BE49-F238E27FC236}">
                  <a16:creationId xmlns:a16="http://schemas.microsoft.com/office/drawing/2014/main" id="{A01DC4D3-F851-3D87-D9CA-1651C1898391}"/>
                </a:ext>
              </a:extLst>
            </p:cNvPr>
            <p:cNvPicPr>
              <a:picLocks noChangeAspect="1"/>
            </p:cNvPicPr>
            <p:nvPr/>
          </p:nvPicPr>
          <p:blipFill>
            <a:blip r:embed="rId2">
              <a:extLst>
                <a:ext uri="{96DAC541-7B7A-43D3-8B79-37D633B846F1}">
                  <asvg:svgBlip xmlns:asvg="http://schemas.microsoft.com/office/drawing/2016/SVG/main" r:embed="rId3"/>
                </a:ext>
              </a:extLst>
            </a:blip>
            <a:srcRect r="73336"/>
            <a:stretch>
              <a:fillRect/>
            </a:stretch>
          </p:blipFill>
          <p:spPr>
            <a:xfrm>
              <a:off x="8054501" y="6149340"/>
              <a:ext cx="1044000" cy="702384"/>
            </a:xfrm>
            <a:prstGeom prst="rect">
              <a:avLst/>
            </a:prstGeom>
          </p:spPr>
        </p:pic>
        <p:pic>
          <p:nvPicPr>
            <p:cNvPr id="9" name="Graphic 8">
              <a:extLst>
                <a:ext uri="{FF2B5EF4-FFF2-40B4-BE49-F238E27FC236}">
                  <a16:creationId xmlns:a16="http://schemas.microsoft.com/office/drawing/2014/main" id="{D4923A80-CED5-436E-07FC-6DD9C2F438FA}"/>
                </a:ext>
              </a:extLst>
            </p:cNvPr>
            <p:cNvPicPr>
              <a:picLocks noChangeAspect="1"/>
            </p:cNvPicPr>
            <p:nvPr/>
          </p:nvPicPr>
          <p:blipFill>
            <a:blip r:embed="rId4">
              <a:extLst>
                <a:ext uri="{96DAC541-7B7A-43D3-8B79-37D633B846F1}">
                  <asvg:svgBlip xmlns:asvg="http://schemas.microsoft.com/office/drawing/2016/SVG/main" r:embed="rId5"/>
                </a:ext>
              </a:extLst>
            </a:blip>
            <a:srcRect l="27330" r="-8244"/>
            <a:stretch>
              <a:fillRect/>
            </a:stretch>
          </p:blipFill>
          <p:spPr>
            <a:xfrm>
              <a:off x="9098501" y="6149340"/>
              <a:ext cx="3168000" cy="702384"/>
            </a:xfrm>
            <a:prstGeom prst="rect">
              <a:avLst/>
            </a:prstGeom>
          </p:spPr>
        </p:pic>
      </p:grpSp>
    </p:spTree>
    <p:extLst>
      <p:ext uri="{BB962C8B-B14F-4D97-AF65-F5344CB8AC3E}">
        <p14:creationId xmlns:p14="http://schemas.microsoft.com/office/powerpoint/2010/main" val="257598647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85F3FCAF-1FC7-0752-B74F-E01D93A6EE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BFD95C-6BD1-A3C5-CA20-307AADE157DD}"/>
              </a:ext>
            </a:extLst>
          </p:cNvPr>
          <p:cNvSpPr>
            <a:spLocks noGrp="1"/>
          </p:cNvSpPr>
          <p:nvPr>
            <p:ph type="ctrTitle"/>
          </p:nvPr>
        </p:nvSpPr>
        <p:spPr/>
        <p:txBody>
          <a:bodyPr/>
          <a:lstStyle/>
          <a:p>
            <a:r>
              <a:rPr lang="en-US" dirty="0"/>
              <a:t>SKAO</a:t>
            </a:r>
            <a:endParaRPr lang="en-GB" dirty="0"/>
          </a:p>
        </p:txBody>
      </p:sp>
      <p:sp>
        <p:nvSpPr>
          <p:cNvPr id="3" name="Subtitle 2">
            <a:extLst>
              <a:ext uri="{FF2B5EF4-FFF2-40B4-BE49-F238E27FC236}">
                <a16:creationId xmlns:a16="http://schemas.microsoft.com/office/drawing/2014/main" id="{33CFD1C3-C18C-6C97-1BB4-28F07CC4DA87}"/>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2760054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B0BD04-2D9D-302A-B1CF-55C7B5E68C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91A1AA-166B-AE7E-80E1-756643509BAC}"/>
              </a:ext>
            </a:extLst>
          </p:cNvPr>
          <p:cNvSpPr>
            <a:spLocks noGrp="1"/>
          </p:cNvSpPr>
          <p:nvPr>
            <p:ph type="ctrTitle"/>
          </p:nvPr>
        </p:nvSpPr>
        <p:spPr/>
        <p:txBody>
          <a:bodyPr/>
          <a:lstStyle/>
          <a:p>
            <a:r>
              <a:rPr lang="en-US" dirty="0"/>
              <a:t>SLAC</a:t>
            </a:r>
            <a:endParaRPr lang="en-GB" dirty="0"/>
          </a:p>
        </p:txBody>
      </p:sp>
      <p:sp>
        <p:nvSpPr>
          <p:cNvPr id="3" name="Subtitle 2">
            <a:extLst>
              <a:ext uri="{FF2B5EF4-FFF2-40B4-BE49-F238E27FC236}">
                <a16:creationId xmlns:a16="http://schemas.microsoft.com/office/drawing/2014/main" id="{BFAA62C4-DCB5-55FE-6ADC-CE181DFEC802}"/>
              </a:ext>
            </a:extLst>
          </p:cNvPr>
          <p:cNvSpPr>
            <a:spLocks noGrp="1"/>
          </p:cNvSpPr>
          <p:nvPr>
            <p:ph type="subTitle" idx="1"/>
          </p:nvPr>
        </p:nvSpPr>
        <p:spPr/>
        <p:txBody>
          <a:bodyPr/>
          <a:lstStyle/>
          <a:p>
            <a:r>
              <a:rPr lang="en-GB" cap="small" dirty="0"/>
              <a:t>Zachary Lentz &amp; Yekta Yazar</a:t>
            </a:r>
          </a:p>
        </p:txBody>
      </p:sp>
    </p:spTree>
    <p:extLst>
      <p:ext uri="{BB962C8B-B14F-4D97-AF65-F5344CB8AC3E}">
        <p14:creationId xmlns:p14="http://schemas.microsoft.com/office/powerpoint/2010/main" val="143351751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1"/>
          <p:cNvSpPr txBox="1">
            <a:spLocks noGrp="1"/>
          </p:cNvSpPr>
          <p:nvPr>
            <p:ph type="title"/>
          </p:nvPr>
        </p:nvSpPr>
        <p:spPr>
          <a:xfrm>
            <a:off x="426720" y="136525"/>
            <a:ext cx="114147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EDEDED"/>
              </a:buClr>
              <a:buSzPts val="4400"/>
              <a:buFont typeface="Corbel"/>
              <a:buNone/>
            </a:pPr>
            <a:r>
              <a:rPr lang="en-US" sz="4400" cap="small"/>
              <a:t>LCLS Photon-side:</a:t>
            </a:r>
            <a:endParaRPr sz="4400" cap="small"/>
          </a:p>
          <a:p>
            <a:pPr marL="0" lvl="0" indent="0" algn="l" rtl="0">
              <a:lnSpc>
                <a:spcPct val="90000"/>
              </a:lnSpc>
              <a:spcBef>
                <a:spcPts val="0"/>
              </a:spcBef>
              <a:spcAft>
                <a:spcPts val="0"/>
              </a:spcAft>
              <a:buClr>
                <a:srgbClr val="EDEDED"/>
              </a:buClr>
              <a:buSzPts val="4400"/>
              <a:buFont typeface="Corbel"/>
              <a:buNone/>
            </a:pPr>
            <a:r>
              <a:rPr lang="en-US" sz="4400" cap="small"/>
              <a:t>UI Technologies – Approaches &amp; Challenges</a:t>
            </a:r>
            <a:endParaRPr sz="4400" cap="small"/>
          </a:p>
        </p:txBody>
      </p:sp>
      <p:sp>
        <p:nvSpPr>
          <p:cNvPr id="145" name="Google Shape;145;p1"/>
          <p:cNvSpPr txBox="1">
            <a:spLocks noGrp="1"/>
          </p:cNvSpPr>
          <p:nvPr>
            <p:ph type="body" idx="1"/>
          </p:nvPr>
        </p:nvSpPr>
        <p:spPr>
          <a:xfrm>
            <a:off x="426720" y="1524000"/>
            <a:ext cx="11414760" cy="4625340"/>
          </a:xfrm>
          <a:prstGeom prst="rect">
            <a:avLst/>
          </a:prstGeom>
          <a:noFill/>
          <a:ln>
            <a:noFill/>
          </a:ln>
        </p:spPr>
        <p:txBody>
          <a:bodyPr spcFirstLastPara="1" wrap="square" lIns="91425" tIns="45700" rIns="91425" bIns="45700" anchor="t" anchorCtr="0">
            <a:normAutofit/>
          </a:bodyPr>
          <a:lstStyle/>
          <a:p>
            <a:pPr marL="228600" lvl="0" indent="-203200" algn="l" rtl="0">
              <a:lnSpc>
                <a:spcPct val="80000"/>
              </a:lnSpc>
              <a:spcBef>
                <a:spcPts val="0"/>
              </a:spcBef>
              <a:spcAft>
                <a:spcPts val="0"/>
              </a:spcAft>
              <a:buClr>
                <a:srgbClr val="EDEDED"/>
              </a:buClr>
              <a:buSzPts val="2400"/>
              <a:buChar char="•"/>
            </a:pPr>
            <a:r>
              <a:rPr lang="en-US" sz="2400"/>
              <a:t>In a nutshell, what UI technologies are you using (including any frameworks), for what? and Why?</a:t>
            </a:r>
            <a:endParaRPr sz="2400"/>
          </a:p>
          <a:p>
            <a:pPr marL="685800" lvl="1" indent="-266700" algn="l" rtl="0">
              <a:lnSpc>
                <a:spcPct val="80000"/>
              </a:lnSpc>
              <a:spcBef>
                <a:spcPts val="0"/>
              </a:spcBef>
              <a:spcAft>
                <a:spcPts val="0"/>
              </a:spcAft>
              <a:buSzPts val="2400"/>
              <a:buChar char="•"/>
            </a:pPr>
            <a:r>
              <a:rPr lang="en-US"/>
              <a:t>PyDM / PyQt for all new systems (since ~2019): easy to use and extend, functional</a:t>
            </a:r>
            <a:endParaRPr/>
          </a:p>
          <a:p>
            <a:pPr marL="685800" lvl="1" indent="-266700" algn="l" rtl="0">
              <a:lnSpc>
                <a:spcPct val="80000"/>
              </a:lnSpc>
              <a:spcBef>
                <a:spcPts val="0"/>
              </a:spcBef>
              <a:spcAft>
                <a:spcPts val="0"/>
              </a:spcAft>
              <a:buSzPts val="2400"/>
              <a:buChar char="•"/>
            </a:pPr>
            <a:r>
              <a:rPr lang="en-US"/>
              <a:t>Still a lot of legacy EDM screens</a:t>
            </a:r>
            <a:endParaRPr/>
          </a:p>
          <a:p>
            <a:pPr marL="228600" lvl="0" indent="-203200" algn="l" rtl="0">
              <a:lnSpc>
                <a:spcPct val="80000"/>
              </a:lnSpc>
              <a:spcBef>
                <a:spcPts val="1000"/>
              </a:spcBef>
              <a:spcAft>
                <a:spcPts val="0"/>
              </a:spcAft>
              <a:buClr>
                <a:srgbClr val="EDEDED"/>
              </a:buClr>
              <a:buSzPts val="2400"/>
              <a:buChar char="•"/>
            </a:pPr>
            <a:r>
              <a:rPr lang="en-US" sz="2400"/>
              <a:t>What challenges are you facing? (can be technical and/or organizational)</a:t>
            </a:r>
            <a:endParaRPr sz="2400"/>
          </a:p>
          <a:p>
            <a:pPr marL="685800" lvl="1" indent="-266700" algn="l" rtl="0">
              <a:lnSpc>
                <a:spcPct val="80000"/>
              </a:lnSpc>
              <a:spcBef>
                <a:spcPts val="1000"/>
              </a:spcBef>
              <a:spcAft>
                <a:spcPts val="0"/>
              </a:spcAft>
              <a:buSzPts val="2400"/>
              <a:buChar char="•"/>
            </a:pPr>
            <a:r>
              <a:rPr lang="en-US"/>
              <a:t>Limited budget, prioritization for designing user interfaces</a:t>
            </a:r>
            <a:endParaRPr/>
          </a:p>
          <a:p>
            <a:pPr marL="685800" lvl="1" indent="-266700" algn="l" rtl="0">
              <a:lnSpc>
                <a:spcPct val="80000"/>
              </a:lnSpc>
              <a:spcBef>
                <a:spcPts val="1000"/>
              </a:spcBef>
              <a:spcAft>
                <a:spcPts val="0"/>
              </a:spcAft>
              <a:buSzPts val="2400"/>
              <a:buChar char="•"/>
            </a:pPr>
            <a:r>
              <a:rPr lang="en-US"/>
              <a:t>Efficiently transitioning screens to modern frameworks</a:t>
            </a:r>
            <a:endParaRPr/>
          </a:p>
          <a:p>
            <a:pPr marL="228600" lvl="0" indent="-203200" algn="l" rtl="0">
              <a:lnSpc>
                <a:spcPct val="80000"/>
              </a:lnSpc>
              <a:spcBef>
                <a:spcPts val="1000"/>
              </a:spcBef>
              <a:spcAft>
                <a:spcPts val="0"/>
              </a:spcAft>
              <a:buClr>
                <a:srgbClr val="EDEDED"/>
              </a:buClr>
              <a:buSzPts val="2400"/>
              <a:buChar char="•"/>
            </a:pPr>
            <a:r>
              <a:rPr lang="en-US" sz="2400"/>
              <a:t>Do you have distinct or common approaches to UI solutions for both Accelerator Controls &amp; Beamline Controls?</a:t>
            </a:r>
            <a:endParaRPr sz="2400"/>
          </a:p>
          <a:p>
            <a:pPr marL="685800" lvl="1" indent="-266700" algn="l" rtl="0">
              <a:lnSpc>
                <a:spcPct val="80000"/>
              </a:lnSpc>
              <a:spcBef>
                <a:spcPts val="1000"/>
              </a:spcBef>
              <a:spcAft>
                <a:spcPts val="0"/>
              </a:spcAft>
              <a:buSzPts val="2400"/>
              <a:buChar char="•"/>
            </a:pPr>
            <a:r>
              <a:rPr lang="en-US"/>
              <a:t>Similar use of PyDM, but likely different philosophies</a:t>
            </a:r>
            <a:endParaRPr/>
          </a:p>
          <a:p>
            <a:pPr marL="685800" lvl="1" indent="-266700" algn="l" rtl="0">
              <a:lnSpc>
                <a:spcPct val="80000"/>
              </a:lnSpc>
              <a:spcBef>
                <a:spcPts val="1000"/>
              </a:spcBef>
              <a:spcAft>
                <a:spcPts val="0"/>
              </a:spcAft>
              <a:buSzPts val="2400"/>
              <a:buChar char="•"/>
            </a:pPr>
            <a:r>
              <a:rPr lang="en-US"/>
              <a:t>Not coordinated except in development of PyDM</a:t>
            </a:r>
            <a:endParaRPr/>
          </a:p>
        </p:txBody>
      </p:sp>
      <p:pic>
        <p:nvPicPr>
          <p:cNvPr id="146" name="Google Shape;146;p1" title="SLAC_primary_red.png"/>
          <p:cNvPicPr preferRelativeResize="0"/>
          <p:nvPr/>
        </p:nvPicPr>
        <p:blipFill>
          <a:blip r:embed="rId3">
            <a:alphaModFix/>
          </a:blip>
          <a:stretch>
            <a:fillRect/>
          </a:stretch>
        </p:blipFill>
        <p:spPr>
          <a:xfrm>
            <a:off x="9709393" y="6290058"/>
            <a:ext cx="2029013" cy="335852"/>
          </a:xfrm>
          <a:prstGeom prst="rect">
            <a:avLst/>
          </a:prstGeom>
          <a:noFill/>
          <a:ln>
            <a:noFill/>
          </a:ln>
        </p:spPr>
      </p:pic>
      <p:sp>
        <p:nvSpPr>
          <p:cNvPr id="4" name="TextBox 3">
            <a:extLst>
              <a:ext uri="{FF2B5EF4-FFF2-40B4-BE49-F238E27FC236}">
                <a16:creationId xmlns:a16="http://schemas.microsoft.com/office/drawing/2014/main" id="{B1BACA2C-B90F-B55D-23D2-13F77D567389}"/>
              </a:ext>
            </a:extLst>
          </p:cNvPr>
          <p:cNvSpPr txBox="1"/>
          <p:nvPr/>
        </p:nvSpPr>
        <p:spPr bwMode="auto">
          <a:xfrm>
            <a:off x="7495309" y="6172904"/>
            <a:ext cx="2203688" cy="593111"/>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lgn="r">
              <a:defRPr/>
            </a:pPr>
            <a:r>
              <a:rPr lang="en-GB" sz="1600" dirty="0">
                <a:solidFill>
                  <a:srgbClr val="25AAE1"/>
                </a:solidFill>
              </a:rPr>
              <a:t>Zachary</a:t>
            </a:r>
            <a:br>
              <a:rPr lang="en-GB" sz="1600" dirty="0">
                <a:solidFill>
                  <a:srgbClr val="25AAE1"/>
                </a:solidFill>
              </a:rPr>
            </a:br>
            <a:r>
              <a:rPr lang="en-GB" sz="1600" dirty="0">
                <a:solidFill>
                  <a:srgbClr val="25AAE1"/>
                </a:solidFill>
              </a:rPr>
              <a:t>Lentz</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p:txBody>
          <a:bodyPr>
            <a:normAutofit fontScale="85000" lnSpcReduction="20000"/>
          </a:bodyPr>
          <a:lstStyle/>
          <a:p>
            <a:pPr fontAlgn="base"/>
            <a:r>
              <a:rPr lang="en-US" dirty="0"/>
              <a:t>In a nutshell, what UI technologies are you using </a:t>
            </a:r>
            <a:r>
              <a:rPr lang="en-US" sz="2000" dirty="0"/>
              <a:t>(including any frameworks)</a:t>
            </a:r>
            <a:r>
              <a:rPr lang="en-US" dirty="0"/>
              <a:t>, for what? and Why?</a:t>
            </a:r>
          </a:p>
          <a:p>
            <a:pPr lvl="1" fontAlgn="base"/>
            <a:r>
              <a:rPr lang="en-US" dirty="0" err="1"/>
              <a:t>PyDM</a:t>
            </a:r>
            <a:r>
              <a:rPr lang="en-US" dirty="0"/>
              <a:t> / </a:t>
            </a:r>
            <a:r>
              <a:rPr lang="en-US" dirty="0" err="1"/>
              <a:t>PyQt</a:t>
            </a:r>
            <a:r>
              <a:rPr lang="en-US" dirty="0"/>
              <a:t> (since ~2019) – used in control room displays and tools as well as physics applications. Lots of proficient python developers on staff</a:t>
            </a:r>
          </a:p>
          <a:p>
            <a:pPr lvl="1" fontAlgn="base"/>
            <a:r>
              <a:rPr lang="en-US" dirty="0"/>
              <a:t>lots of legacy EDM screens – used in control room displays . This summer built an EDM to </a:t>
            </a:r>
            <a:r>
              <a:rPr lang="en-US" dirty="0" err="1"/>
              <a:t>PyDM</a:t>
            </a:r>
            <a:r>
              <a:rPr lang="en-US" dirty="0"/>
              <a:t> converter to try to finally clear out the EDM screens, but have a monumental task ahead (10k+ screens to convert) </a:t>
            </a:r>
          </a:p>
          <a:p>
            <a:pPr lvl="1" fontAlgn="base"/>
            <a:r>
              <a:rPr lang="en-US" dirty="0"/>
              <a:t>React/JavaScript – Recently built a new electronic logbook with React for the frontend. React was selected since  we had some developers on staff with React experience and it met the needs of the project</a:t>
            </a:r>
          </a:p>
          <a:p>
            <a:pPr fontAlgn="base"/>
            <a:r>
              <a:rPr lang="en-US" dirty="0"/>
              <a:t>What challenges are you facing? </a:t>
            </a:r>
            <a:r>
              <a:rPr lang="en-US" sz="2400" dirty="0"/>
              <a:t>(can be technical and/or organizational)</a:t>
            </a:r>
          </a:p>
          <a:p>
            <a:pPr lvl="1" fontAlgn="base"/>
            <a:r>
              <a:rPr lang="en-US" dirty="0"/>
              <a:t>Accelerator control room computer infrastructure. GUI applications struggling with boot up time/performance</a:t>
            </a:r>
          </a:p>
          <a:p>
            <a:pPr fontAlgn="base"/>
            <a:r>
              <a:rPr lang="en-US" dirty="0"/>
              <a:t>Do you have distinct or common approaches to UI solutions for both Accelerator Controls &amp; Beamline Controls?</a:t>
            </a:r>
          </a:p>
          <a:p>
            <a:pPr lvl="1" fontAlgn="base"/>
            <a:r>
              <a:rPr lang="en-US" dirty="0"/>
              <a:t>We both use </a:t>
            </a:r>
            <a:r>
              <a:rPr lang="en-US" dirty="0" err="1"/>
              <a:t>PyDM</a:t>
            </a:r>
            <a:r>
              <a:rPr lang="en-US" dirty="0"/>
              <a:t>/</a:t>
            </a:r>
            <a:r>
              <a:rPr lang="en-US" dirty="0" err="1"/>
              <a:t>PyQT</a:t>
            </a:r>
            <a:r>
              <a:rPr lang="en-US" dirty="0"/>
              <a:t> and have worked together on the development of </a:t>
            </a:r>
            <a:r>
              <a:rPr lang="en-US" dirty="0" err="1"/>
              <a:t>PyDM</a:t>
            </a:r>
            <a:r>
              <a:rPr lang="en-US" dirty="0"/>
              <a:t>. </a:t>
            </a:r>
          </a:p>
          <a:p>
            <a:endParaRPr lang="en-GB" dirty="0"/>
          </a:p>
        </p:txBody>
      </p:sp>
      <p:pic>
        <p:nvPicPr>
          <p:cNvPr id="2" name="Google Shape;146;p1" title="SLAC_primary_red.png">
            <a:extLst>
              <a:ext uri="{FF2B5EF4-FFF2-40B4-BE49-F238E27FC236}">
                <a16:creationId xmlns:a16="http://schemas.microsoft.com/office/drawing/2014/main" id="{F1D77360-C24E-A612-6735-07F80C6D2FEC}"/>
              </a:ext>
            </a:extLst>
          </p:cNvPr>
          <p:cNvPicPr preferRelativeResize="0"/>
          <p:nvPr/>
        </p:nvPicPr>
        <p:blipFill>
          <a:blip r:embed="rId2">
            <a:alphaModFix/>
          </a:blip>
          <a:stretch>
            <a:fillRect/>
          </a:stretch>
        </p:blipFill>
        <p:spPr>
          <a:xfrm>
            <a:off x="9709393" y="6290058"/>
            <a:ext cx="2029013" cy="335852"/>
          </a:xfrm>
          <a:prstGeom prst="rect">
            <a:avLst/>
          </a:prstGeom>
          <a:noFill/>
          <a:ln>
            <a:noFill/>
          </a:ln>
        </p:spPr>
      </p:pic>
      <p:sp>
        <p:nvSpPr>
          <p:cNvPr id="3" name="TextBox 2">
            <a:extLst>
              <a:ext uri="{FF2B5EF4-FFF2-40B4-BE49-F238E27FC236}">
                <a16:creationId xmlns:a16="http://schemas.microsoft.com/office/drawing/2014/main" id="{E0A07A0F-60DA-4AE1-B281-E6FC0DB92059}"/>
              </a:ext>
            </a:extLst>
          </p:cNvPr>
          <p:cNvSpPr txBox="1"/>
          <p:nvPr/>
        </p:nvSpPr>
        <p:spPr bwMode="auto">
          <a:xfrm>
            <a:off x="7495309" y="6172904"/>
            <a:ext cx="2203688" cy="593111"/>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lgn="r">
              <a:defRPr/>
            </a:pPr>
            <a:r>
              <a:rPr lang="en-GB" sz="1600" dirty="0">
                <a:solidFill>
                  <a:srgbClr val="25AAE1"/>
                </a:solidFill>
              </a:rPr>
              <a:t>Yekta</a:t>
            </a:r>
            <a:br>
              <a:rPr lang="en-GB" sz="1600" dirty="0">
                <a:solidFill>
                  <a:srgbClr val="25AAE1"/>
                </a:solidFill>
              </a:rPr>
            </a:br>
            <a:r>
              <a:rPr lang="en-GB" sz="1600" dirty="0">
                <a:solidFill>
                  <a:srgbClr val="25AAE1"/>
                </a:solidFill>
              </a:rPr>
              <a:t>Yazar</a:t>
            </a:r>
          </a:p>
        </p:txBody>
      </p:sp>
    </p:spTree>
    <p:extLst>
      <p:ext uri="{BB962C8B-B14F-4D97-AF65-F5344CB8AC3E}">
        <p14:creationId xmlns:p14="http://schemas.microsoft.com/office/powerpoint/2010/main" val="321101378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
          <p:cNvSpPr txBox="1">
            <a:spLocks noGrp="1"/>
          </p:cNvSpPr>
          <p:nvPr>
            <p:ph type="title"/>
          </p:nvPr>
        </p:nvSpPr>
        <p:spPr>
          <a:xfrm>
            <a:off x="426720" y="136525"/>
            <a:ext cx="114147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EDEDED"/>
              </a:buClr>
              <a:buSzPts val="4400"/>
              <a:buFont typeface="Corbel"/>
              <a:buNone/>
            </a:pPr>
            <a:r>
              <a:rPr lang="en-US" sz="4400" cap="small"/>
              <a:t>LCLS Photon-side:</a:t>
            </a:r>
            <a:endParaRPr sz="4400" cap="small"/>
          </a:p>
          <a:p>
            <a:pPr marL="0" lvl="0" indent="0" algn="l" rtl="0">
              <a:lnSpc>
                <a:spcPct val="90000"/>
              </a:lnSpc>
              <a:spcBef>
                <a:spcPts val="0"/>
              </a:spcBef>
              <a:spcAft>
                <a:spcPts val="0"/>
              </a:spcAft>
              <a:buClr>
                <a:srgbClr val="EDEDED"/>
              </a:buClr>
              <a:buSzPts val="4400"/>
              <a:buFont typeface="Corbel"/>
              <a:buNone/>
            </a:pPr>
            <a:r>
              <a:rPr lang="en-US" sz="4400" cap="small"/>
              <a:t>UI Components &amp; Tools - Optimization</a:t>
            </a:r>
            <a:endParaRPr sz="4400" cap="small"/>
          </a:p>
        </p:txBody>
      </p:sp>
      <p:sp>
        <p:nvSpPr>
          <p:cNvPr id="152" name="Google Shape;152;p2"/>
          <p:cNvSpPr txBox="1">
            <a:spLocks noGrp="1"/>
          </p:cNvSpPr>
          <p:nvPr>
            <p:ph type="body" idx="1"/>
          </p:nvPr>
        </p:nvSpPr>
        <p:spPr>
          <a:xfrm>
            <a:off x="426720" y="1524000"/>
            <a:ext cx="11414760" cy="462534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rgbClr val="EDEDED"/>
              </a:buClr>
              <a:buSzPts val="2800"/>
              <a:buChar char="•"/>
            </a:pPr>
            <a:r>
              <a:rPr lang="en-US" dirty="0"/>
              <a:t>Do you have reusable UI components?</a:t>
            </a:r>
            <a:endParaRPr dirty="0"/>
          </a:p>
          <a:p>
            <a:pPr marL="685800" lvl="1" indent="-228600" algn="l" rtl="0">
              <a:lnSpc>
                <a:spcPct val="90000"/>
              </a:lnSpc>
              <a:spcBef>
                <a:spcPts val="500"/>
              </a:spcBef>
              <a:spcAft>
                <a:spcPts val="0"/>
              </a:spcAft>
              <a:buClr>
                <a:srgbClr val="EDEDED"/>
              </a:buClr>
              <a:buSzPts val="2400"/>
              <a:buChar char="•"/>
            </a:pPr>
            <a:r>
              <a:rPr lang="en-US" dirty="0"/>
              <a:t> how do you document them and keep this updated?</a:t>
            </a:r>
            <a:endParaRPr dirty="0"/>
          </a:p>
          <a:p>
            <a:pPr marL="685800" lvl="1" indent="-292100" algn="l" rtl="0">
              <a:lnSpc>
                <a:spcPct val="90000"/>
              </a:lnSpc>
              <a:spcBef>
                <a:spcPts val="500"/>
              </a:spcBef>
              <a:spcAft>
                <a:spcPts val="0"/>
              </a:spcAft>
              <a:buSzPts val="2800"/>
              <a:buChar char="•"/>
            </a:pPr>
            <a:r>
              <a:rPr lang="en-US" dirty="0"/>
              <a:t>We have custom </a:t>
            </a:r>
            <a:r>
              <a:rPr lang="en-US" dirty="0" err="1"/>
              <a:t>pydm</a:t>
            </a:r>
            <a:r>
              <a:rPr lang="en-US" dirty="0"/>
              <a:t> widgets in a python module</a:t>
            </a:r>
            <a:endParaRPr dirty="0"/>
          </a:p>
          <a:p>
            <a:pPr marL="685800" lvl="1" indent="-292100" algn="l" rtl="0">
              <a:lnSpc>
                <a:spcPct val="90000"/>
              </a:lnSpc>
              <a:spcBef>
                <a:spcPts val="500"/>
              </a:spcBef>
              <a:spcAft>
                <a:spcPts val="0"/>
              </a:spcAft>
              <a:buSzPts val="2800"/>
              <a:buChar char="•"/>
            </a:pPr>
            <a:r>
              <a:rPr lang="en-US" dirty="0"/>
              <a:t>We have </a:t>
            </a:r>
            <a:r>
              <a:rPr lang="en-US" dirty="0" err="1"/>
              <a:t>github</a:t>
            </a:r>
            <a:r>
              <a:rPr lang="en-US" dirty="0"/>
              <a:t> repositories with shared screens, reusable embedded screens</a:t>
            </a:r>
            <a:endParaRPr dirty="0"/>
          </a:p>
          <a:p>
            <a:pPr marL="228600" lvl="0" indent="-50800" algn="l" rtl="0">
              <a:lnSpc>
                <a:spcPct val="90000"/>
              </a:lnSpc>
              <a:spcBef>
                <a:spcPts val="1000"/>
              </a:spcBef>
              <a:spcAft>
                <a:spcPts val="0"/>
              </a:spcAft>
              <a:buClr>
                <a:srgbClr val="EDEDED"/>
              </a:buClr>
              <a:buSzPts val="2800"/>
              <a:buNone/>
            </a:pPr>
            <a:endParaRPr dirty="0"/>
          </a:p>
          <a:p>
            <a:pPr marL="228600" lvl="0" indent="-228600" algn="l" rtl="0">
              <a:lnSpc>
                <a:spcPct val="90000"/>
              </a:lnSpc>
              <a:spcBef>
                <a:spcPts val="1000"/>
              </a:spcBef>
              <a:spcAft>
                <a:spcPts val="0"/>
              </a:spcAft>
              <a:buClr>
                <a:srgbClr val="EDEDED"/>
              </a:buClr>
              <a:buSzPts val="2800"/>
              <a:buChar char="•"/>
            </a:pPr>
            <a:r>
              <a:rPr lang="en-US" dirty="0"/>
              <a:t>Do you, or do you plan to, utilize any form of automated UI Generation? </a:t>
            </a:r>
            <a:endParaRPr dirty="0"/>
          </a:p>
          <a:p>
            <a:pPr marL="685800" lvl="1" indent="-228600" algn="l" rtl="0">
              <a:lnSpc>
                <a:spcPct val="90000"/>
              </a:lnSpc>
              <a:spcBef>
                <a:spcPts val="500"/>
              </a:spcBef>
              <a:spcAft>
                <a:spcPts val="0"/>
              </a:spcAft>
              <a:buClr>
                <a:srgbClr val="EDEDED"/>
              </a:buClr>
              <a:buSzPts val="2400"/>
              <a:buChar char="•"/>
            </a:pPr>
            <a:r>
              <a:rPr lang="en-US" dirty="0"/>
              <a:t>If so, for what?</a:t>
            </a:r>
            <a:endParaRPr dirty="0"/>
          </a:p>
          <a:p>
            <a:pPr marL="685800" lvl="1" indent="-292100" algn="l" rtl="0">
              <a:lnSpc>
                <a:spcPct val="90000"/>
              </a:lnSpc>
              <a:spcBef>
                <a:spcPts val="500"/>
              </a:spcBef>
              <a:spcAft>
                <a:spcPts val="0"/>
              </a:spcAft>
              <a:buSzPts val="2800"/>
              <a:buChar char="•"/>
            </a:pPr>
            <a:r>
              <a:rPr lang="en-US" dirty="0"/>
              <a:t>We automatically generate expert-level screens for devices</a:t>
            </a:r>
            <a:endParaRPr dirty="0"/>
          </a:p>
          <a:p>
            <a:pPr marL="685800" lvl="1" indent="-292100" algn="l" rtl="0">
              <a:lnSpc>
                <a:spcPct val="90000"/>
              </a:lnSpc>
              <a:spcBef>
                <a:spcPts val="500"/>
              </a:spcBef>
              <a:spcAft>
                <a:spcPts val="0"/>
              </a:spcAft>
              <a:buSzPts val="2800"/>
              <a:buChar char="•"/>
            </a:pPr>
            <a:r>
              <a:rPr lang="en-US" dirty="0"/>
              <a:t>We automatically generate home screens for instruments to assemble known devices into one group</a:t>
            </a:r>
            <a:endParaRPr dirty="0"/>
          </a:p>
          <a:p>
            <a:pPr marL="685800" lvl="1" indent="-292100" algn="l" rtl="0">
              <a:lnSpc>
                <a:spcPct val="90000"/>
              </a:lnSpc>
              <a:spcBef>
                <a:spcPts val="500"/>
              </a:spcBef>
              <a:spcAft>
                <a:spcPts val="0"/>
              </a:spcAft>
              <a:buSzPts val="2800"/>
              <a:buChar char="•"/>
            </a:pPr>
            <a:r>
              <a:rPr lang="en-US" dirty="0"/>
              <a:t>The quality of automated screens is limited, we’re considering scaling this back</a:t>
            </a:r>
            <a:endParaRPr dirty="0"/>
          </a:p>
        </p:txBody>
      </p:sp>
      <p:pic>
        <p:nvPicPr>
          <p:cNvPr id="2" name="Google Shape;146;p1" title="SLAC_primary_red.png">
            <a:extLst>
              <a:ext uri="{FF2B5EF4-FFF2-40B4-BE49-F238E27FC236}">
                <a16:creationId xmlns:a16="http://schemas.microsoft.com/office/drawing/2014/main" id="{F1601BAE-99B3-DF17-CFB8-9E80650E263F}"/>
              </a:ext>
            </a:extLst>
          </p:cNvPr>
          <p:cNvPicPr preferRelativeResize="0"/>
          <p:nvPr/>
        </p:nvPicPr>
        <p:blipFill>
          <a:blip r:embed="rId3">
            <a:alphaModFix/>
          </a:blip>
          <a:stretch>
            <a:fillRect/>
          </a:stretch>
        </p:blipFill>
        <p:spPr>
          <a:xfrm>
            <a:off x="9709393" y="6290058"/>
            <a:ext cx="2029013" cy="335852"/>
          </a:xfrm>
          <a:prstGeom prst="rect">
            <a:avLst/>
          </a:prstGeom>
          <a:noFill/>
          <a:ln>
            <a:noFill/>
          </a:ln>
        </p:spPr>
      </p:pic>
      <p:sp>
        <p:nvSpPr>
          <p:cNvPr id="3" name="TextBox 2">
            <a:extLst>
              <a:ext uri="{FF2B5EF4-FFF2-40B4-BE49-F238E27FC236}">
                <a16:creationId xmlns:a16="http://schemas.microsoft.com/office/drawing/2014/main" id="{E609BA6A-5550-315E-34BB-691A76BA337D}"/>
              </a:ext>
            </a:extLst>
          </p:cNvPr>
          <p:cNvSpPr txBox="1"/>
          <p:nvPr/>
        </p:nvSpPr>
        <p:spPr bwMode="auto">
          <a:xfrm>
            <a:off x="7495309" y="6172904"/>
            <a:ext cx="2203688" cy="593111"/>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lgn="r">
              <a:defRPr/>
            </a:pPr>
            <a:r>
              <a:rPr lang="en-GB" sz="1600" dirty="0">
                <a:solidFill>
                  <a:srgbClr val="25AAE1"/>
                </a:solidFill>
              </a:rPr>
              <a:t>Zachary</a:t>
            </a:r>
            <a:br>
              <a:rPr lang="en-GB" sz="1600" dirty="0">
                <a:solidFill>
                  <a:srgbClr val="25AAE1"/>
                </a:solidFill>
              </a:rPr>
            </a:br>
            <a:r>
              <a:rPr lang="en-GB" sz="1600" dirty="0">
                <a:solidFill>
                  <a:srgbClr val="25AAE1"/>
                </a:solidFill>
              </a:rPr>
              <a:t>Lentz</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p:txBody>
          <a:bodyPr/>
          <a:lstStyle/>
          <a:p>
            <a:pPr fontAlgn="base"/>
            <a:r>
              <a:rPr lang="en-US" dirty="0"/>
              <a:t>Do you have reusable UI components?</a:t>
            </a:r>
          </a:p>
          <a:p>
            <a:pPr lvl="1" fontAlgn="base"/>
            <a:r>
              <a:rPr lang="en-US" dirty="0"/>
              <a:t> how do you document them and keep this updated?</a:t>
            </a:r>
          </a:p>
          <a:p>
            <a:pPr lvl="2" fontAlgn="base"/>
            <a:r>
              <a:rPr lang="en-US" dirty="0"/>
              <a:t>Planning on putting together a GitHub repo of common components, like stylesheets, and modular code for our </a:t>
            </a:r>
            <a:r>
              <a:rPr lang="en-US" dirty="0" err="1"/>
              <a:t>PyDM</a:t>
            </a:r>
            <a:r>
              <a:rPr lang="en-US" dirty="0"/>
              <a:t>/</a:t>
            </a:r>
            <a:r>
              <a:rPr lang="en-US" dirty="0" err="1"/>
              <a:t>PyQt</a:t>
            </a:r>
            <a:r>
              <a:rPr lang="en-US" dirty="0"/>
              <a:t> applications</a:t>
            </a:r>
          </a:p>
          <a:p>
            <a:pPr fontAlgn="base"/>
            <a:r>
              <a:rPr lang="en-US" dirty="0"/>
              <a:t>Do you, or do you plan to, utilize any form of automated UI Generation? </a:t>
            </a:r>
          </a:p>
          <a:p>
            <a:pPr lvl="1" fontAlgn="base"/>
            <a:r>
              <a:rPr lang="en-US" dirty="0"/>
              <a:t>If so, for what?</a:t>
            </a:r>
          </a:p>
          <a:p>
            <a:pPr lvl="2" fontAlgn="base"/>
            <a:r>
              <a:rPr lang="en-US" dirty="0"/>
              <a:t>I believe some </a:t>
            </a:r>
            <a:r>
              <a:rPr lang="en-US" dirty="0" err="1"/>
              <a:t>PyDM</a:t>
            </a:r>
            <a:r>
              <a:rPr lang="en-US" dirty="0"/>
              <a:t> Screens are generated. We are more focused on building </a:t>
            </a:r>
            <a:r>
              <a:rPr lang="en-US" dirty="0" err="1"/>
              <a:t>PyDM</a:t>
            </a:r>
            <a:r>
              <a:rPr lang="en-US" dirty="0"/>
              <a:t> itself and bespoke software tools and applications  </a:t>
            </a:r>
          </a:p>
        </p:txBody>
      </p:sp>
      <p:pic>
        <p:nvPicPr>
          <p:cNvPr id="4" name="Google Shape;146;p1" title="SLAC_primary_red.png">
            <a:extLst>
              <a:ext uri="{FF2B5EF4-FFF2-40B4-BE49-F238E27FC236}">
                <a16:creationId xmlns:a16="http://schemas.microsoft.com/office/drawing/2014/main" id="{15E2C464-BC95-CAB5-8E28-87CC8DAE4009}"/>
              </a:ext>
            </a:extLst>
          </p:cNvPr>
          <p:cNvPicPr preferRelativeResize="0"/>
          <p:nvPr/>
        </p:nvPicPr>
        <p:blipFill>
          <a:blip r:embed="rId2">
            <a:alphaModFix/>
          </a:blip>
          <a:stretch>
            <a:fillRect/>
          </a:stretch>
        </p:blipFill>
        <p:spPr>
          <a:xfrm>
            <a:off x="9709393" y="6290058"/>
            <a:ext cx="2029013" cy="335852"/>
          </a:xfrm>
          <a:prstGeom prst="rect">
            <a:avLst/>
          </a:prstGeom>
          <a:noFill/>
          <a:ln>
            <a:noFill/>
          </a:ln>
        </p:spPr>
      </p:pic>
      <p:sp>
        <p:nvSpPr>
          <p:cNvPr id="6" name="TextBox 5">
            <a:extLst>
              <a:ext uri="{FF2B5EF4-FFF2-40B4-BE49-F238E27FC236}">
                <a16:creationId xmlns:a16="http://schemas.microsoft.com/office/drawing/2014/main" id="{718D660B-EDB1-CFA6-5916-97ED501854C0}"/>
              </a:ext>
            </a:extLst>
          </p:cNvPr>
          <p:cNvSpPr txBox="1"/>
          <p:nvPr/>
        </p:nvSpPr>
        <p:spPr bwMode="auto">
          <a:xfrm>
            <a:off x="7495309" y="6172904"/>
            <a:ext cx="2203688" cy="593111"/>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lgn="r">
              <a:defRPr/>
            </a:pPr>
            <a:r>
              <a:rPr lang="en-GB" sz="1600" dirty="0">
                <a:solidFill>
                  <a:srgbClr val="25AAE1"/>
                </a:solidFill>
              </a:rPr>
              <a:t>Yekta</a:t>
            </a:r>
            <a:br>
              <a:rPr lang="en-GB" sz="1600" dirty="0">
                <a:solidFill>
                  <a:srgbClr val="25AAE1"/>
                </a:solidFill>
              </a:rPr>
            </a:br>
            <a:r>
              <a:rPr lang="en-GB" sz="1600" dirty="0">
                <a:solidFill>
                  <a:srgbClr val="25AAE1"/>
                </a:solidFill>
              </a:rPr>
              <a:t>Yazar</a:t>
            </a:r>
          </a:p>
        </p:txBody>
      </p:sp>
    </p:spTree>
    <p:extLst>
      <p:ext uri="{BB962C8B-B14F-4D97-AF65-F5344CB8AC3E}">
        <p14:creationId xmlns:p14="http://schemas.microsoft.com/office/powerpoint/2010/main" val="4090172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p:txBody>
          <a:bodyPr>
            <a:normAutofit fontScale="92500" lnSpcReduction="10000"/>
          </a:bodyPr>
          <a:lstStyle/>
          <a:p>
            <a:pPr fontAlgn="base"/>
            <a:r>
              <a:rPr lang="en-US" b="1" dirty="0"/>
              <a:t>Reusable components</a:t>
            </a:r>
          </a:p>
          <a:p>
            <a:pPr lvl="1"/>
            <a:r>
              <a:rPr lang="en-US" dirty="0"/>
              <a:t> </a:t>
            </a:r>
            <a:r>
              <a:rPr lang="en-US" b="1" dirty="0" err="1"/>
              <a:t>synApps</a:t>
            </a:r>
            <a:r>
              <a:rPr lang="en-US" b="1" dirty="0"/>
              <a:t>:</a:t>
            </a:r>
            <a:r>
              <a:rPr lang="en-US" dirty="0"/>
              <a:t> Provides hundreds of reusable displays (motors, scans, detectors) used as baseline templates across beamlines (MEDM, </a:t>
            </a:r>
            <a:r>
              <a:rPr lang="en-US" dirty="0" err="1"/>
              <a:t>caQtDM</a:t>
            </a:r>
            <a:r>
              <a:rPr lang="en-US" dirty="0"/>
              <a:t> &amp; Phoebus)</a:t>
            </a:r>
          </a:p>
          <a:p>
            <a:pPr lvl="1"/>
            <a:r>
              <a:rPr lang="en-US" b="1" dirty="0"/>
              <a:t>Gestalt:</a:t>
            </a:r>
            <a:r>
              <a:rPr lang="en-US" dirty="0"/>
              <a:t> Introduces reusable YAML definitions (layouts, widgets) that can be shared and adapted.</a:t>
            </a:r>
          </a:p>
          <a:p>
            <a:pPr lvl="1"/>
            <a:r>
              <a:rPr lang="en-US" b="1" dirty="0"/>
              <a:t>Documentation</a:t>
            </a:r>
            <a:r>
              <a:rPr lang="en-US" dirty="0"/>
              <a:t>: Being developed alongside Gestalt (GitHub repo, examples).</a:t>
            </a:r>
          </a:p>
          <a:p>
            <a:pPr marL="0" indent="0" fontAlgn="base">
              <a:buNone/>
            </a:pPr>
            <a:endParaRPr lang="en-US" dirty="0"/>
          </a:p>
          <a:p>
            <a:r>
              <a:rPr lang="en-US" b="1" dirty="0"/>
              <a:t>Automated UI generation</a:t>
            </a:r>
            <a:endParaRPr lang="en-US" dirty="0"/>
          </a:p>
          <a:p>
            <a:pPr lvl="1"/>
            <a:r>
              <a:rPr lang="en-US" dirty="0"/>
              <a:t>Yes — </a:t>
            </a:r>
            <a:r>
              <a:rPr lang="en-US" b="1" dirty="0"/>
              <a:t>Gestalt</a:t>
            </a:r>
            <a:r>
              <a:rPr lang="en-US" dirty="0"/>
              <a:t> is being developed specifically for this.</a:t>
            </a:r>
          </a:p>
          <a:p>
            <a:pPr lvl="1"/>
            <a:r>
              <a:rPr lang="en-US" dirty="0"/>
              <a:t>Purpose: to automatically generate UI screens from YAML templates that can be converted to </a:t>
            </a:r>
            <a:r>
              <a:rPr lang="en-US" dirty="0" err="1"/>
              <a:t>caQtDM</a:t>
            </a:r>
            <a:r>
              <a:rPr lang="en-US" dirty="0"/>
              <a:t>, Phoebus, or </a:t>
            </a:r>
            <a:r>
              <a:rPr lang="en-US" dirty="0" err="1"/>
              <a:t>PyDM</a:t>
            </a:r>
            <a:r>
              <a:rPr lang="en-US" dirty="0"/>
              <a:t>.</a:t>
            </a:r>
          </a:p>
          <a:p>
            <a:pPr lvl="1"/>
            <a:r>
              <a:rPr lang="en-US" dirty="0"/>
              <a:t>Benefit: reduces maintenance, ensures consistency, and allows facilities to standardize while still customizing.</a:t>
            </a:r>
          </a:p>
        </p:txBody>
      </p:sp>
      <p:pic>
        <p:nvPicPr>
          <p:cNvPr id="4" name="Picture 3" descr="A picture containing text, clipart, businesscard&#10;&#10;AI-generated content may be incorrect.">
            <a:extLst>
              <a:ext uri="{FF2B5EF4-FFF2-40B4-BE49-F238E27FC236}">
                <a16:creationId xmlns:a16="http://schemas.microsoft.com/office/drawing/2014/main" id="{C9F3DCC4-E8C4-C673-A477-A8113B5981D9}"/>
              </a:ext>
            </a:extLst>
          </p:cNvPr>
          <p:cNvPicPr>
            <a:picLocks noChangeAspect="1"/>
          </p:cNvPicPr>
          <p:nvPr/>
        </p:nvPicPr>
        <p:blipFill>
          <a:blip r:embed="rId2"/>
          <a:srcRect l="11516" t="11516" r="10608" b="14040"/>
          <a:stretch>
            <a:fillRect/>
          </a:stretch>
        </p:blipFill>
        <p:spPr>
          <a:xfrm>
            <a:off x="10984937" y="6254750"/>
            <a:ext cx="445064" cy="425450"/>
          </a:xfrm>
          <a:prstGeom prst="rect">
            <a:avLst/>
          </a:prstGeom>
        </p:spPr>
      </p:pic>
      <p:sp>
        <p:nvSpPr>
          <p:cNvPr id="6" name="Rectangle 5">
            <a:extLst>
              <a:ext uri="{FF2B5EF4-FFF2-40B4-BE49-F238E27FC236}">
                <a16:creationId xmlns:a16="http://schemas.microsoft.com/office/drawing/2014/main" id="{E54CD56D-334D-4B98-8842-DFA3CBE248EA}"/>
              </a:ext>
            </a:extLst>
          </p:cNvPr>
          <p:cNvSpPr/>
          <p:nvPr/>
        </p:nvSpPr>
        <p:spPr>
          <a:xfrm>
            <a:off x="8482988" y="6164590"/>
            <a:ext cx="3129556"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sz="1600" dirty="0">
                <a:solidFill>
                  <a:srgbClr val="25AAE1"/>
                </a:solidFill>
              </a:rPr>
              <a:t>Keenan Lang</a:t>
            </a:r>
          </a:p>
          <a:p>
            <a:pPr algn="ctr"/>
            <a:r>
              <a:rPr lang="en-US" sz="1600" dirty="0">
                <a:solidFill>
                  <a:srgbClr val="25AAE1"/>
                </a:solidFill>
              </a:rPr>
              <a:t>APS</a:t>
            </a:r>
            <a:endParaRPr lang="en-GB" sz="1600" dirty="0">
              <a:solidFill>
                <a:srgbClr val="25AAE1"/>
              </a:solidFill>
            </a:endParaRPr>
          </a:p>
        </p:txBody>
      </p:sp>
    </p:spTree>
    <p:extLst>
      <p:ext uri="{BB962C8B-B14F-4D97-AF65-F5344CB8AC3E}">
        <p14:creationId xmlns:p14="http://schemas.microsoft.com/office/powerpoint/2010/main" val="322474428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3037A5-2418-3A30-7DDE-1A7E2E28C8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93BD6A-E9E2-BBDE-0D65-A40B511147A4}"/>
              </a:ext>
            </a:extLst>
          </p:cNvPr>
          <p:cNvSpPr>
            <a:spLocks noGrp="1"/>
          </p:cNvSpPr>
          <p:nvPr>
            <p:ph type="ctrTitle"/>
          </p:nvPr>
        </p:nvSpPr>
        <p:spPr/>
        <p:txBody>
          <a:bodyPr/>
          <a:lstStyle/>
          <a:p>
            <a:r>
              <a:rPr lang="en-US" dirty="0"/>
              <a:t>Spring 8</a:t>
            </a:r>
            <a:endParaRPr lang="en-GB" dirty="0"/>
          </a:p>
        </p:txBody>
      </p:sp>
      <p:sp>
        <p:nvSpPr>
          <p:cNvPr id="3" name="Subtitle 2">
            <a:extLst>
              <a:ext uri="{FF2B5EF4-FFF2-40B4-BE49-F238E27FC236}">
                <a16:creationId xmlns:a16="http://schemas.microsoft.com/office/drawing/2014/main" id="{B82DE219-6E1B-3589-9C9F-7A908079E541}"/>
              </a:ext>
            </a:extLst>
          </p:cNvPr>
          <p:cNvSpPr>
            <a:spLocks noGrp="1"/>
          </p:cNvSpPr>
          <p:nvPr>
            <p:ph type="subTitle" idx="1"/>
          </p:nvPr>
        </p:nvSpPr>
        <p:spPr/>
        <p:txBody>
          <a:bodyPr/>
          <a:lstStyle/>
          <a:p>
            <a:r>
              <a:rPr lang="en-GB" cap="small" dirty="0"/>
              <a:t>Akio </a:t>
            </a:r>
            <a:r>
              <a:rPr lang="en-GB" cap="small" dirty="0" err="1"/>
              <a:t>Kiyomichi</a:t>
            </a:r>
            <a:endParaRPr lang="en-GB" cap="small" dirty="0"/>
          </a:p>
        </p:txBody>
      </p:sp>
      <p:pic>
        <p:nvPicPr>
          <p:cNvPr id="4" name="図 1" descr="SPring-8 ロゴ.png">
            <a:extLst>
              <a:ext uri="{FF2B5EF4-FFF2-40B4-BE49-F238E27FC236}">
                <a16:creationId xmlns:a16="http://schemas.microsoft.com/office/drawing/2014/main" id="{D167D126-4CA9-2BC4-0822-A52304964A42}"/>
              </a:ext>
            </a:extLst>
          </p:cNvPr>
          <p:cNvPicPr>
            <a:picLocks noChangeAspect="1"/>
          </p:cNvPicPr>
          <p:nvPr/>
        </p:nvPicPr>
        <p:blipFill>
          <a:blip r:embed="rId2"/>
          <a:stretch>
            <a:fillRect/>
          </a:stretch>
        </p:blipFill>
        <p:spPr>
          <a:xfrm>
            <a:off x="10385199" y="6200888"/>
            <a:ext cx="1082825" cy="536966"/>
          </a:xfrm>
          <a:prstGeom prst="rect">
            <a:avLst/>
          </a:prstGeom>
        </p:spPr>
      </p:pic>
    </p:spTree>
    <p:extLst>
      <p:ext uri="{BB962C8B-B14F-4D97-AF65-F5344CB8AC3E}">
        <p14:creationId xmlns:p14="http://schemas.microsoft.com/office/powerpoint/2010/main" val="262743790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D4941-9200-AE3D-9700-CA36F1B5B27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B26405-FEB5-80D2-23CA-F4C30DA31107}"/>
              </a:ext>
            </a:extLst>
          </p:cNvPr>
          <p:cNvSpPr>
            <a:spLocks noGrp="1"/>
          </p:cNvSpPr>
          <p:nvPr>
            <p:ph type="title"/>
          </p:nvPr>
        </p:nvSpPr>
        <p:spPr/>
        <p:txBody>
          <a:bodyPr>
            <a:normAutofit/>
          </a:bodyPr>
          <a:lstStyle/>
          <a:p>
            <a:r>
              <a:rPr lang="en-US" sz="4400" cap="small" dirty="0"/>
              <a:t>UI Technologies – Approaches &amp; Challenges</a:t>
            </a:r>
            <a:endParaRPr lang="en-GB" sz="4400" cap="small" dirty="0"/>
          </a:p>
        </p:txBody>
      </p:sp>
      <p:sp>
        <p:nvSpPr>
          <p:cNvPr id="5" name="Content Placeholder 4">
            <a:extLst>
              <a:ext uri="{FF2B5EF4-FFF2-40B4-BE49-F238E27FC236}">
                <a16:creationId xmlns:a16="http://schemas.microsoft.com/office/drawing/2014/main" id="{5C66868C-095F-E794-A0C4-117B03409434}"/>
              </a:ext>
            </a:extLst>
          </p:cNvPr>
          <p:cNvSpPr>
            <a:spLocks noGrp="1"/>
          </p:cNvSpPr>
          <p:nvPr>
            <p:ph idx="1"/>
          </p:nvPr>
        </p:nvSpPr>
        <p:spPr/>
        <p:txBody>
          <a:bodyPr/>
          <a:lstStyle/>
          <a:p>
            <a:pPr fontAlgn="base"/>
            <a:r>
              <a:rPr lang="en-US" dirty="0"/>
              <a:t>In a nutshell, what UI technologies are you using, for what? and Why?</a:t>
            </a:r>
          </a:p>
          <a:p>
            <a:pPr lvl="1" fontAlgn="base"/>
            <a:r>
              <a:rPr lang="en-US" dirty="0"/>
              <a:t>SPring-8 have been using Fuji data system’s X-Mate. Now migrating to Qt6 for more programing flexibility. We stick with compiled code for the stability.</a:t>
            </a:r>
          </a:p>
          <a:p>
            <a:pPr fontAlgn="base"/>
            <a:r>
              <a:rPr lang="en-US" dirty="0"/>
              <a:t>What challenges are you facing?</a:t>
            </a:r>
            <a:endParaRPr lang="en-US" sz="2400" dirty="0"/>
          </a:p>
          <a:p>
            <a:pPr lvl="1" fontAlgn="base"/>
            <a:r>
              <a:rPr lang="en-US" dirty="0"/>
              <a:t>Keep track of users’ code. Keep users away from implementing third-party application  </a:t>
            </a:r>
            <a:r>
              <a:rPr lang="en-US" altLang="ja-JP" dirty="0"/>
              <a:t>indiscriminately.</a:t>
            </a:r>
            <a:r>
              <a:rPr lang="en-US" dirty="0"/>
              <a:t>    </a:t>
            </a:r>
          </a:p>
          <a:p>
            <a:pPr fontAlgn="base"/>
            <a:r>
              <a:rPr lang="en-US" dirty="0"/>
              <a:t>Do you have distinct or common approaches to UI solutions for both Accelerator Controls &amp; Beamline Controls?</a:t>
            </a:r>
          </a:p>
          <a:p>
            <a:pPr lvl="1"/>
            <a:r>
              <a:rPr lang="en-GB" dirty="0"/>
              <a:t>There are different divisions (and people) for accelerator and beamline controls. The control framework are different. So, nothing is common.  </a:t>
            </a:r>
          </a:p>
        </p:txBody>
      </p:sp>
      <p:sp>
        <p:nvSpPr>
          <p:cNvPr id="7" name="Rectangle 6">
            <a:extLst>
              <a:ext uri="{FF2B5EF4-FFF2-40B4-BE49-F238E27FC236}">
                <a16:creationId xmlns:a16="http://schemas.microsoft.com/office/drawing/2014/main" id="{B48AB379-C741-5DDF-976A-EDAEAE7DB884}"/>
              </a:ext>
            </a:extLst>
          </p:cNvPr>
          <p:cNvSpPr/>
          <p:nvPr/>
        </p:nvSpPr>
        <p:spPr>
          <a:xfrm>
            <a:off x="8482988" y="6178550"/>
            <a:ext cx="1902211"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en-US" sz="1400" dirty="0">
                <a:solidFill>
                  <a:srgbClr val="25AAE1"/>
                </a:solidFill>
              </a:rPr>
              <a:t>Akio Kiyomichi</a:t>
            </a:r>
            <a:endParaRPr lang="en-GB" sz="1400" dirty="0">
              <a:solidFill>
                <a:srgbClr val="25AAE1"/>
              </a:solidFill>
            </a:endParaRPr>
          </a:p>
        </p:txBody>
      </p:sp>
      <p:pic>
        <p:nvPicPr>
          <p:cNvPr id="2" name="図 1" descr="SPring-8 ロゴ.png">
            <a:extLst>
              <a:ext uri="{FF2B5EF4-FFF2-40B4-BE49-F238E27FC236}">
                <a16:creationId xmlns:a16="http://schemas.microsoft.com/office/drawing/2014/main" id="{8DE83115-91F8-F133-DD60-4C08826D0FC3}"/>
              </a:ext>
            </a:extLst>
          </p:cNvPr>
          <p:cNvPicPr>
            <a:picLocks noChangeAspect="1"/>
          </p:cNvPicPr>
          <p:nvPr/>
        </p:nvPicPr>
        <p:blipFill>
          <a:blip r:embed="rId2"/>
          <a:stretch>
            <a:fillRect/>
          </a:stretch>
        </p:blipFill>
        <p:spPr>
          <a:xfrm>
            <a:off x="10385199" y="6200888"/>
            <a:ext cx="1082825" cy="536966"/>
          </a:xfrm>
          <a:prstGeom prst="rect">
            <a:avLst/>
          </a:prstGeom>
        </p:spPr>
      </p:pic>
    </p:spTree>
    <p:extLst>
      <p:ext uri="{BB962C8B-B14F-4D97-AF65-F5344CB8AC3E}">
        <p14:creationId xmlns:p14="http://schemas.microsoft.com/office/powerpoint/2010/main" val="52274999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045C-0D56-7D5E-D8F6-85C022B57114}"/>
              </a:ext>
            </a:extLst>
          </p:cNvPr>
          <p:cNvSpPr>
            <a:spLocks noGrp="1"/>
          </p:cNvSpPr>
          <p:nvPr>
            <p:ph type="title"/>
          </p:nvPr>
        </p:nvSpPr>
        <p:spPr/>
        <p:txBody>
          <a:bodyPr>
            <a:normAutofit/>
          </a:bodyPr>
          <a:lstStyle/>
          <a:p>
            <a:r>
              <a:rPr lang="en-US" sz="4400" cap="small" dirty="0"/>
              <a:t>UI Components &amp; Tools - Optimization</a:t>
            </a:r>
            <a:endParaRPr lang="en-GB" sz="4400" cap="small" dirty="0"/>
          </a:p>
        </p:txBody>
      </p:sp>
      <p:sp>
        <p:nvSpPr>
          <p:cNvPr id="3" name="Content Placeholder 2">
            <a:extLst>
              <a:ext uri="{FF2B5EF4-FFF2-40B4-BE49-F238E27FC236}">
                <a16:creationId xmlns:a16="http://schemas.microsoft.com/office/drawing/2014/main" id="{93B4FC1B-BE62-C218-E0D1-87B07F3A4A70}"/>
              </a:ext>
            </a:extLst>
          </p:cNvPr>
          <p:cNvSpPr>
            <a:spLocks noGrp="1"/>
          </p:cNvSpPr>
          <p:nvPr>
            <p:ph idx="1"/>
          </p:nvPr>
        </p:nvSpPr>
        <p:spPr/>
        <p:txBody>
          <a:bodyPr/>
          <a:lstStyle/>
          <a:p>
            <a:pPr fontAlgn="base"/>
            <a:r>
              <a:rPr lang="en-US" dirty="0"/>
              <a:t>Do you have reusable UI components?</a:t>
            </a:r>
          </a:p>
          <a:p>
            <a:pPr lvl="1" fontAlgn="base"/>
            <a:r>
              <a:rPr lang="en-US" dirty="0"/>
              <a:t> how do you document them and keep this updated?</a:t>
            </a:r>
          </a:p>
          <a:p>
            <a:pPr marL="457200" lvl="1" indent="0" fontAlgn="base">
              <a:buNone/>
            </a:pPr>
            <a:r>
              <a:rPr lang="en-US" dirty="0"/>
              <a:t>The base components close to the MADOCA4.0 control framework are made into libraries. About the users’ GUI, it seems they copy each others. But it isn’t real reusable UI components, I guess. </a:t>
            </a:r>
          </a:p>
          <a:p>
            <a:pPr fontAlgn="base"/>
            <a:endParaRPr lang="en-US" dirty="0"/>
          </a:p>
          <a:p>
            <a:pPr fontAlgn="base"/>
            <a:r>
              <a:rPr lang="en-US" dirty="0"/>
              <a:t>Do you, or do you plan to, utilize any form of automated UI Generation? </a:t>
            </a:r>
          </a:p>
          <a:p>
            <a:pPr lvl="1" fontAlgn="base"/>
            <a:r>
              <a:rPr lang="en-US" dirty="0"/>
              <a:t>If so, for what?</a:t>
            </a:r>
          </a:p>
          <a:p>
            <a:pPr marL="457200" lvl="1" indent="0" fontAlgn="base">
              <a:buNone/>
            </a:pPr>
            <a:r>
              <a:rPr lang="en-US" dirty="0"/>
              <a:t>We don’t have anything yet. Is it possible to utilize generative AI, nowadays?  </a:t>
            </a:r>
          </a:p>
        </p:txBody>
      </p:sp>
      <p:sp>
        <p:nvSpPr>
          <p:cNvPr id="6" name="Rectangle 5">
            <a:extLst>
              <a:ext uri="{FF2B5EF4-FFF2-40B4-BE49-F238E27FC236}">
                <a16:creationId xmlns:a16="http://schemas.microsoft.com/office/drawing/2014/main" id="{967D5019-4153-340E-A4B3-D0F10A5D8E47}"/>
              </a:ext>
            </a:extLst>
          </p:cNvPr>
          <p:cNvSpPr/>
          <p:nvPr/>
        </p:nvSpPr>
        <p:spPr>
          <a:xfrm>
            <a:off x="8482988" y="6178550"/>
            <a:ext cx="1902211" cy="581642"/>
          </a:xfrm>
          <a:prstGeom prst="rect">
            <a:avLst/>
          </a:prstGeom>
          <a:no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r"/>
            <a:r>
              <a:rPr lang="en-US" sz="1400" dirty="0">
                <a:solidFill>
                  <a:srgbClr val="25AAE1"/>
                </a:solidFill>
              </a:rPr>
              <a:t>Akio Kiyomichi</a:t>
            </a:r>
            <a:endParaRPr lang="en-GB" sz="1400" dirty="0">
              <a:solidFill>
                <a:srgbClr val="25AAE1"/>
              </a:solidFill>
            </a:endParaRPr>
          </a:p>
        </p:txBody>
      </p:sp>
      <p:pic>
        <p:nvPicPr>
          <p:cNvPr id="7" name="図 1" descr="SPring-8 ロゴ.png">
            <a:extLst>
              <a:ext uri="{FF2B5EF4-FFF2-40B4-BE49-F238E27FC236}">
                <a16:creationId xmlns:a16="http://schemas.microsoft.com/office/drawing/2014/main" id="{273D8CF2-B2C1-11CB-788D-04E6167D22E3}"/>
              </a:ext>
            </a:extLst>
          </p:cNvPr>
          <p:cNvPicPr>
            <a:picLocks noChangeAspect="1"/>
          </p:cNvPicPr>
          <p:nvPr/>
        </p:nvPicPr>
        <p:blipFill>
          <a:blip r:embed="rId2"/>
          <a:stretch>
            <a:fillRect/>
          </a:stretch>
        </p:blipFill>
        <p:spPr>
          <a:xfrm>
            <a:off x="10385199" y="6200888"/>
            <a:ext cx="1082825" cy="536966"/>
          </a:xfrm>
          <a:prstGeom prst="rect">
            <a:avLst/>
          </a:prstGeom>
        </p:spPr>
      </p:pic>
    </p:spTree>
    <p:extLst>
      <p:ext uri="{BB962C8B-B14F-4D97-AF65-F5344CB8AC3E}">
        <p14:creationId xmlns:p14="http://schemas.microsoft.com/office/powerpoint/2010/main" val="407801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E899C0AE-47B8-74E4-A1FD-D3A442862F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C94564-60C1-D173-4C78-92F778A6998A}"/>
              </a:ext>
            </a:extLst>
          </p:cNvPr>
          <p:cNvSpPr>
            <a:spLocks noGrp="1"/>
          </p:cNvSpPr>
          <p:nvPr>
            <p:ph type="ctrTitle"/>
          </p:nvPr>
        </p:nvSpPr>
        <p:spPr/>
        <p:txBody>
          <a:bodyPr/>
          <a:lstStyle/>
          <a:p>
            <a:r>
              <a:rPr lang="en-US" dirty="0"/>
              <a:t>BNL</a:t>
            </a:r>
            <a:endParaRPr lang="en-GB" dirty="0"/>
          </a:p>
        </p:txBody>
      </p:sp>
      <p:sp>
        <p:nvSpPr>
          <p:cNvPr id="3" name="Subtitle 2">
            <a:extLst>
              <a:ext uri="{FF2B5EF4-FFF2-40B4-BE49-F238E27FC236}">
                <a16:creationId xmlns:a16="http://schemas.microsoft.com/office/drawing/2014/main" id="{BCC91A54-2BFD-7DE9-2290-CDA1C7E399CC}"/>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856128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E25F3E-D942-0B84-F767-50D17DB1E9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72C005-740B-C31E-C3C9-483D8937319A}"/>
              </a:ext>
            </a:extLst>
          </p:cNvPr>
          <p:cNvSpPr>
            <a:spLocks noGrp="1"/>
          </p:cNvSpPr>
          <p:nvPr>
            <p:ph type="ctrTitle"/>
          </p:nvPr>
        </p:nvSpPr>
        <p:spPr/>
        <p:txBody>
          <a:bodyPr/>
          <a:lstStyle/>
          <a:p>
            <a:r>
              <a:rPr lang="en-US" dirty="0"/>
              <a:t>CERN – </a:t>
            </a:r>
            <a:r>
              <a:rPr lang="en-US" sz="6600" dirty="0"/>
              <a:t>Accelerator Controls</a:t>
            </a:r>
            <a:endParaRPr lang="en-GB" dirty="0"/>
          </a:p>
        </p:txBody>
      </p:sp>
      <p:sp>
        <p:nvSpPr>
          <p:cNvPr id="3" name="Subtitle 2">
            <a:extLst>
              <a:ext uri="{FF2B5EF4-FFF2-40B4-BE49-F238E27FC236}">
                <a16:creationId xmlns:a16="http://schemas.microsoft.com/office/drawing/2014/main" id="{6AE41CF6-8429-21C7-6565-B26D09B04E11}"/>
              </a:ext>
            </a:extLst>
          </p:cNvPr>
          <p:cNvSpPr>
            <a:spLocks noGrp="1"/>
          </p:cNvSpPr>
          <p:nvPr>
            <p:ph type="subTitle" idx="1"/>
          </p:nvPr>
        </p:nvSpPr>
        <p:spPr/>
        <p:txBody>
          <a:bodyPr/>
          <a:lstStyle/>
          <a:p>
            <a:r>
              <a:rPr lang="en-GB" cap="small" dirty="0"/>
              <a:t>Stephane Deghaye</a:t>
            </a:r>
          </a:p>
        </p:txBody>
      </p:sp>
      <p:pic>
        <p:nvPicPr>
          <p:cNvPr id="4" name="Picture 3">
            <a:extLst>
              <a:ext uri="{FF2B5EF4-FFF2-40B4-BE49-F238E27FC236}">
                <a16:creationId xmlns:a16="http://schemas.microsoft.com/office/drawing/2014/main" id="{6A1A4118-FC80-816F-3BBB-B82CFCD675A0}"/>
              </a:ext>
            </a:extLst>
          </p:cNvPr>
          <p:cNvPicPr>
            <a:picLocks noChangeAspect="1"/>
          </p:cNvPicPr>
          <p:nvPr/>
        </p:nvPicPr>
        <p:blipFill>
          <a:blip r:embed="rId2"/>
          <a:srcRect l="7206" t="7890" r="6411" b="7911"/>
          <a:stretch>
            <a:fillRect/>
          </a:stretch>
        </p:blipFill>
        <p:spPr>
          <a:xfrm>
            <a:off x="11164282" y="6201556"/>
            <a:ext cx="554831" cy="540807"/>
          </a:xfrm>
          <a:prstGeom prst="rect">
            <a:avLst/>
          </a:prstGeom>
        </p:spPr>
      </p:pic>
    </p:spTree>
    <p:extLst>
      <p:ext uri="{BB962C8B-B14F-4D97-AF65-F5344CB8AC3E}">
        <p14:creationId xmlns:p14="http://schemas.microsoft.com/office/powerpoint/2010/main" val="1382905934"/>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TM04033923[[fn=Depth]]</Template>
  <TotalTime>2056</TotalTime>
  <Words>6373</Words>
  <Application>Microsoft Macintosh PowerPoint</Application>
  <PresentationFormat>Widescreen</PresentationFormat>
  <Paragraphs>625</Paragraphs>
  <Slides>72</Slides>
  <Notes>15</Notes>
  <HiddenSlides>2</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72</vt:i4>
      </vt:variant>
    </vt:vector>
  </HeadingPairs>
  <TitlesOfParts>
    <vt:vector size="80" baseType="lpstr">
      <vt:lpstr>Aptos</vt:lpstr>
      <vt:lpstr>Arial</vt:lpstr>
      <vt:lpstr>Corbel</vt:lpstr>
      <vt:lpstr>Courier New</vt:lpstr>
      <vt:lpstr>Noto Sans Symbols</vt:lpstr>
      <vt:lpstr>Wingdings</vt:lpstr>
      <vt:lpstr>Depth</vt:lpstr>
      <vt:lpstr>Bitmap Image</vt:lpstr>
      <vt:lpstr>Latest State of Play at Participating Institutes</vt:lpstr>
      <vt:lpstr>ALBA</vt:lpstr>
      <vt:lpstr>UI Technologies – Approaches &amp; Challenges</vt:lpstr>
      <vt:lpstr>UI Components &amp; Tools - Optimization</vt:lpstr>
      <vt:lpstr>ANL</vt:lpstr>
      <vt:lpstr>UI Technologies – Approaches &amp; Challenges</vt:lpstr>
      <vt:lpstr>UI Components &amp; Tools - Optimization</vt:lpstr>
      <vt:lpstr>BNL</vt:lpstr>
      <vt:lpstr>CERN – Accelerator Controls</vt:lpstr>
      <vt:lpstr>UI Technologies – Approaches &amp; Challenges</vt:lpstr>
      <vt:lpstr>UI Components &amp; Tools - Optimization</vt:lpstr>
      <vt:lpstr>DESY</vt:lpstr>
      <vt:lpstr>UI Technologies – Approaches &amp; Challenges</vt:lpstr>
      <vt:lpstr>UI Components &amp; Tools - Optimization</vt:lpstr>
      <vt:lpstr>DIAMOND</vt:lpstr>
      <vt:lpstr>Where we are </vt:lpstr>
      <vt:lpstr>Goal</vt:lpstr>
      <vt:lpstr>UI Technologies – Approaches &amp; Challenges</vt:lpstr>
      <vt:lpstr>UI Components &amp; Tools - Optimization</vt:lpstr>
      <vt:lpstr>PowerPoint Presentation</vt:lpstr>
      <vt:lpstr>PowerPoint Presentation</vt:lpstr>
      <vt:lpstr>Elettra </vt:lpstr>
      <vt:lpstr>UI Technologies – Approaches &amp; Challenges</vt:lpstr>
      <vt:lpstr>UI Components &amp; Tools - Optimization</vt:lpstr>
      <vt:lpstr>European XFEL</vt:lpstr>
      <vt:lpstr>UI Technologies – Approaches &amp; Challenges</vt:lpstr>
      <vt:lpstr>UI Components &amp; Tools - Optimization</vt:lpstr>
      <vt:lpstr>FNAL</vt:lpstr>
      <vt:lpstr>UI Technologies – Approaches &amp; Challenges</vt:lpstr>
      <vt:lpstr>UI Components &amp; Tools - Optimization</vt:lpstr>
      <vt:lpstr>GSI</vt:lpstr>
      <vt:lpstr>UI Technologies – Approaches &amp; Challenges</vt:lpstr>
      <vt:lpstr>UI Technologies – Approaches &amp; Challenges</vt:lpstr>
      <vt:lpstr>UI Technologies – Approaches &amp; Challenges</vt:lpstr>
      <vt:lpstr>UI Components &amp; Tools - Optimization</vt:lpstr>
      <vt:lpstr>LBNL</vt:lpstr>
      <vt:lpstr>UI Technologies – Approaches &amp; Challenges</vt:lpstr>
      <vt:lpstr>UI Components &amp; Tools - Optimization</vt:lpstr>
      <vt:lpstr>LNLS</vt:lpstr>
      <vt:lpstr>UI Technologies – Approaches &amp; Challenges</vt:lpstr>
      <vt:lpstr>UI Components &amp; Tools - Optimization</vt:lpstr>
      <vt:lpstr>MAX IV</vt:lpstr>
      <vt:lpstr>UI Technologies – Approaches &amp; Challenges</vt:lpstr>
      <vt:lpstr>UI Components &amp; Tools - Optimization</vt:lpstr>
      <vt:lpstr>ORNL</vt:lpstr>
      <vt:lpstr>UI Technologies – Approaches &amp; Challenges</vt:lpstr>
      <vt:lpstr>UI Components &amp; Tools - Optimization</vt:lpstr>
      <vt:lpstr>PSI</vt:lpstr>
      <vt:lpstr>UI Technologies – Approaches &amp; Challenges</vt:lpstr>
      <vt:lpstr>UI Technologies – Approaches &amp; Challenges</vt:lpstr>
      <vt:lpstr>UI Technologies – Approaches &amp; Challenges</vt:lpstr>
      <vt:lpstr>UI Components &amp; Tools - Optimization</vt:lpstr>
      <vt:lpstr>UI Components &amp; Tools - Optimization</vt:lpstr>
      <vt:lpstr>SOLARIS</vt:lpstr>
      <vt:lpstr>SOLARIS synchrotron</vt:lpstr>
      <vt:lpstr>UI Technologies – Approaches &amp; Challenges</vt:lpstr>
      <vt:lpstr>UI Technologies – Approaches &amp; Challenges</vt:lpstr>
      <vt:lpstr>UI Technologies – Approaches &amp; Challenges</vt:lpstr>
      <vt:lpstr>UI Components &amp; Tools - Optimization</vt:lpstr>
      <vt:lpstr>UI Components &amp; Tools - Optimization</vt:lpstr>
      <vt:lpstr>STFC - ISIS</vt:lpstr>
      <vt:lpstr>UI Technologies – Approaches &amp; Challenges</vt:lpstr>
      <vt:lpstr>UI Components &amp; Tools - Optimization</vt:lpstr>
      <vt:lpstr>SKAO</vt:lpstr>
      <vt:lpstr>SLAC</vt:lpstr>
      <vt:lpstr>LCLS Photon-side: UI Technologies – Approaches &amp; Challenges</vt:lpstr>
      <vt:lpstr>UI Technologies – Approaches &amp; Challenges</vt:lpstr>
      <vt:lpstr>LCLS Photon-side: UI Components &amp; Tools - Optimization</vt:lpstr>
      <vt:lpstr>UI Components &amp; Tools - Optimization</vt:lpstr>
      <vt:lpstr>Spring 8</vt:lpstr>
      <vt:lpstr>UI Technologies – Approaches &amp; Challenges</vt:lpstr>
      <vt:lpstr>UI Components &amp; Tools - Optimization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Stephane Deghaye</dc:creator>
  <cp:lastModifiedBy>Stephane Deghaye</cp:lastModifiedBy>
  <cp:revision>40</cp:revision>
  <dcterms:created xsi:type="dcterms:W3CDTF">2025-09-03T14:08:07Z</dcterms:created>
  <dcterms:modified xsi:type="dcterms:W3CDTF">2025-09-21T14:31:26Z</dcterms:modified>
</cp:coreProperties>
</file>