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59" r:id="rId4"/>
    <p:sldId id="264" r:id="rId5"/>
    <p:sldId id="270" r:id="rId6"/>
    <p:sldId id="269" r:id="rId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entury Gothic" panose="020B050202020202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iUcGEl+w0BdGv9UqDcfanKjPqlE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99"/>
    <p:restoredTop sz="86276"/>
  </p:normalViewPr>
  <p:slideViewPr>
    <p:cSldViewPr snapToGrid="0">
      <p:cViewPr>
        <p:scale>
          <a:sx n="127" d="100"/>
          <a:sy n="127" d="100"/>
        </p:scale>
        <p:origin x="1440" y="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8000/scree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" name="Google Shape;2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Google Shape;2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sng" strike="noStrike">
                <a:solidFill>
                  <a:srgbClr val="0097A7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http://localhost:8000/screen</a:t>
            </a:r>
            <a:endParaRPr/>
          </a:p>
        </p:txBody>
      </p:sp>
      <p:sp>
        <p:nvSpPr>
          <p:cNvPr id="79" name="Google Shape;7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" name="Google Shape;5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5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0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0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5048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5:notes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VNC_2019">
  <p:cSld name="IVNC_2019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None/>
              <a:defRPr sz="2800" b="1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body" idx="1"/>
          </p:nvPr>
        </p:nvSpPr>
        <p:spPr>
          <a:xfrm>
            <a:off x="152400" y="838200"/>
            <a:ext cx="8839200" cy="5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83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 b="0" i="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005CA5"/>
              </a:buClr>
              <a:buSzPts val="1800"/>
              <a:buChar char="–"/>
              <a:defRPr sz="1800" i="1">
                <a:solidFill>
                  <a:srgbClr val="005CA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30200" algn="l">
              <a:spcBef>
                <a:spcPts val="320"/>
              </a:spcBef>
              <a:spcAft>
                <a:spcPts val="0"/>
              </a:spcAft>
              <a:buClr>
                <a:srgbClr val="5FBB46"/>
              </a:buClr>
              <a:buSzPts val="1600"/>
              <a:buChar char="•"/>
              <a:defRPr sz="1600" i="0">
                <a:solidFill>
                  <a:srgbClr val="5FBB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 i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04800" algn="l">
              <a:spcBef>
                <a:spcPts val="240"/>
              </a:spcBef>
              <a:spcAft>
                <a:spcPts val="0"/>
              </a:spcAft>
              <a:buClr>
                <a:srgbClr val="B9D532"/>
              </a:buClr>
              <a:buSzPts val="1200"/>
              <a:buChar char="»"/>
              <a:defRPr sz="1200" b="1" i="0">
                <a:solidFill>
                  <a:srgbClr val="B9D53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laclab/slicop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"/>
          <p:cNvSpPr/>
          <p:nvPr/>
        </p:nvSpPr>
        <p:spPr>
          <a:xfrm>
            <a:off x="381000" y="3505200"/>
            <a:ext cx="8382000" cy="22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339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Robert Nagler and Paul Moeller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dirty="0">
              <a:solidFill>
                <a:srgbClr val="B9D53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rgbClr val="B9D53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ICALEPS Controls GUI Strategies</a:t>
            </a:r>
            <a:endParaRPr sz="1400" b="1" i="0" u="none" strike="noStrike" cap="none" dirty="0">
              <a:solidFill>
                <a:srgbClr val="B9D53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 dirty="0">
              <a:solidFill>
                <a:srgbClr val="B9D53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 dirty="0">
              <a:solidFill>
                <a:srgbClr val="B9D53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 dirty="0">
              <a:solidFill>
                <a:srgbClr val="B9D53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 dirty="0">
              <a:solidFill>
                <a:srgbClr val="B9D53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This material is based upon work supported by the U.S. Department of Energy.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b="1" i="0" u="none" strike="noStrike" cap="none" dirty="0">
              <a:solidFill>
                <a:srgbClr val="B9D53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i="0" u="none" strike="noStrike" cap="none" dirty="0">
                <a:solidFill>
                  <a:srgbClr val="B9D53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dirty="0"/>
          </a:p>
        </p:txBody>
      </p:sp>
      <p:sp>
        <p:nvSpPr>
          <p:cNvPr id="31" name="Google Shape;31;p1"/>
          <p:cNvSpPr txBox="1">
            <a:spLocks noGrp="1"/>
          </p:cNvSpPr>
          <p:nvPr>
            <p:ph type="title" idx="4294967295"/>
          </p:nvPr>
        </p:nvSpPr>
        <p:spPr>
          <a:xfrm>
            <a:off x="152400" y="1295400"/>
            <a:ext cx="8839200" cy="1667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5CA5"/>
              </a:buClr>
              <a:buSzPts val="2800"/>
              <a:buFont typeface="Century Gothic"/>
              <a:buNone/>
            </a:pPr>
            <a:r>
              <a:rPr lang="en-US" sz="2800" i="1" dirty="0" err="1">
                <a:solidFill>
                  <a:srgbClr val="005CA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SlicOps</a:t>
            </a:r>
            <a:r>
              <a:rPr lang="en-US" sz="2800" i="1" dirty="0">
                <a:solidFill>
                  <a:srgbClr val="005CA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 Modern Responsive Web UI</a:t>
            </a:r>
            <a:endParaRPr sz="1800" i="1" dirty="0">
              <a:solidFill>
                <a:srgbClr val="92D05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3" name="Google Shape;3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6172200"/>
            <a:ext cx="2817506" cy="54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E1B226DC-6859-A983-BB37-6AFC989A8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186" y="6191788"/>
            <a:ext cx="2510413" cy="58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8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None/>
            </a:pPr>
            <a:r>
              <a:rPr lang="en-US" b="0"/>
              <a:t>SlicOps: Accelerator Ops</a:t>
            </a:r>
            <a:endParaRPr/>
          </a:p>
        </p:txBody>
      </p:sp>
      <p:pic>
        <p:nvPicPr>
          <p:cNvPr id="82" name="Google Shape;82;p8"/>
          <p:cNvPicPr preferRelativeResize="0"/>
          <p:nvPr/>
        </p:nvPicPr>
        <p:blipFill rotWithShape="1">
          <a:blip r:embed="rId3"/>
          <a:srcRect l="-7278" t="10698" r="13529" b="-10698"/>
          <a:stretch/>
        </p:blipFill>
        <p:spPr>
          <a:xfrm>
            <a:off x="230205" y="1143222"/>
            <a:ext cx="8489950" cy="5073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None/>
            </a:pPr>
            <a:r>
              <a:rPr lang="en-US" b="0" dirty="0"/>
              <a:t>SLAC LCLS-I VCC Screen</a:t>
            </a:r>
            <a:endParaRPr b="0" dirty="0"/>
          </a:p>
        </p:txBody>
      </p:sp>
      <p:pic>
        <p:nvPicPr>
          <p:cNvPr id="59" name="Google Shape;59;p5"/>
          <p:cNvPicPr preferRelativeResize="0"/>
          <p:nvPr/>
        </p:nvPicPr>
        <p:blipFill rotWithShape="1">
          <a:blip r:embed="rId3">
            <a:alphaModFix/>
          </a:blip>
          <a:srcRect r="8287"/>
          <a:stretch/>
        </p:blipFill>
        <p:spPr>
          <a:xfrm>
            <a:off x="3042008" y="2906850"/>
            <a:ext cx="3607149" cy="1984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3D6F3B6-F3AB-69E6-D309-ECFD9E7C8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26" y="986804"/>
            <a:ext cx="7243855" cy="469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C09A57-C584-F202-E7B2-F3008F5D84AD}"/>
              </a:ext>
            </a:extLst>
          </p:cNvPr>
          <p:cNvSpPr txBox="1"/>
          <p:nvPr/>
        </p:nvSpPr>
        <p:spPr>
          <a:xfrm>
            <a:off x="4363916" y="4089969"/>
            <a:ext cx="478008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Fully asynchronous client and server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Flexible middle layer for use by ML, UI, scripts, etc.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YAML-specified UI objects and layout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Python UI logic and event handling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Minimal interfaces to reduce coupling and improve compatibility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0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None/>
            </a:pPr>
            <a:r>
              <a:rPr lang="en-US" b="0" dirty="0"/>
              <a:t>Declarative UI</a:t>
            </a:r>
            <a:endParaRPr dirty="0"/>
          </a:p>
        </p:txBody>
      </p:sp>
      <p:sp>
        <p:nvSpPr>
          <p:cNvPr id="99" name="Google Shape;99;p10"/>
          <p:cNvSpPr txBox="1">
            <a:spLocks noGrp="1"/>
          </p:cNvSpPr>
          <p:nvPr>
            <p:ph type="body" idx="1"/>
          </p:nvPr>
        </p:nvSpPr>
        <p:spPr>
          <a:xfrm>
            <a:off x="4474143" y="1091370"/>
            <a:ext cx="4669857" cy="5137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camera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prototype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Enum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constraints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choices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[]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curve_fit_method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prototype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Enum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constraints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choices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Gaussian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gaussian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"Super Gaussian"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super_gaussian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gaussian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plot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prototype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Dict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widget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heatmap_with_lineouts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writable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start_button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prototype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Button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css_kind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primary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Start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Google Shape;99;p10">
            <a:extLst>
              <a:ext uri="{FF2B5EF4-FFF2-40B4-BE49-F238E27FC236}">
                <a16:creationId xmlns:a16="http://schemas.microsoft.com/office/drawing/2014/main" id="{FF7BDF0B-F0B5-A196-9D45-7C4655DAAFD4}"/>
              </a:ext>
            </a:extLst>
          </p:cNvPr>
          <p:cNvSpPr txBox="1">
            <a:spLocks/>
          </p:cNvSpPr>
          <p:nvPr/>
        </p:nvSpPr>
        <p:spPr>
          <a:xfrm>
            <a:off x="441176" y="1091370"/>
            <a:ext cx="3878981" cy="5137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5CA5"/>
              </a:buClr>
              <a:buSzPts val="1800"/>
              <a:buFont typeface="Arial"/>
              <a:buChar char="–"/>
              <a:defRPr sz="1800" b="0" i="1" u="none" strike="noStrike" cap="none">
                <a:solidFill>
                  <a:srgbClr val="005CA5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FBB4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FBB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1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B9D532"/>
              </a:buClr>
              <a:buSzPts val="1200"/>
              <a:buFont typeface="Arial"/>
              <a:buChar char="»"/>
              <a:defRPr sz="1200" b="1" i="0" u="none" strike="noStrike" cap="none">
                <a:solidFill>
                  <a:srgbClr val="B9D53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ui_layout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-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-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col-sm-3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beam_path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- camera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-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cell_group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start_button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stop_button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single_button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-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col-sm-9 col-xxl-7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- plot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-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col-sm-3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curve_fit_method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 </a:t>
            </a:r>
            <a:r>
              <a:rPr lang="en-US" sz="14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col-sm-3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SzPts val="1800"/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color_map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0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None/>
            </a:pPr>
            <a:r>
              <a:rPr lang="en-US" b="0" dirty="0"/>
              <a:t>Tech Evolution</a:t>
            </a:r>
            <a:endParaRPr dirty="0"/>
          </a:p>
        </p:txBody>
      </p:sp>
      <p:sp>
        <p:nvSpPr>
          <p:cNvPr id="99" name="Google Shape;99;p10"/>
          <p:cNvSpPr txBox="1">
            <a:spLocks noGrp="1"/>
          </p:cNvSpPr>
          <p:nvPr>
            <p:ph type="body" idx="1"/>
          </p:nvPr>
        </p:nvSpPr>
        <p:spPr>
          <a:xfrm>
            <a:off x="152400" y="928216"/>
            <a:ext cx="8839200" cy="3775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/>
              <a:t>Decade of Change:</a:t>
            </a:r>
            <a:endParaRPr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rgbClr val="005CA5"/>
              </a:buClr>
              <a:buSzPts val="1400"/>
              <a:buChar char="–"/>
            </a:pPr>
            <a:r>
              <a:rPr lang="en-US" sz="1400" dirty="0"/>
              <a:t>AngularJS to </a:t>
            </a:r>
            <a:r>
              <a:rPr lang="en-US" sz="1400" dirty="0" err="1"/>
              <a:t>Angular|React</a:t>
            </a:r>
            <a:r>
              <a:rPr lang="en-US" sz="1400" dirty="0"/>
              <a:t> to Vue</a:t>
            </a:r>
            <a:endParaRPr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rgbClr val="005CA5"/>
              </a:buClr>
              <a:buSzPts val="1400"/>
              <a:buChar char="–"/>
            </a:pPr>
            <a:r>
              <a:rPr lang="en-US" sz="1400" dirty="0"/>
              <a:t>HTTP+JSON to </a:t>
            </a:r>
            <a:r>
              <a:rPr lang="en-US" sz="1400" dirty="0" err="1"/>
              <a:t>Websockets+JSON</a:t>
            </a:r>
            <a:r>
              <a:rPr lang="en-US" sz="1400" dirty="0"/>
              <a:t> to </a:t>
            </a:r>
            <a:r>
              <a:rPr lang="en-US" sz="1400" dirty="0" err="1"/>
              <a:t>WebSockets+MessagePack</a:t>
            </a:r>
            <a:r>
              <a:rPr lang="en-US" sz="1400" dirty="0"/>
              <a:t> </a:t>
            </a:r>
            <a:endParaRPr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rgbClr val="005CA5"/>
              </a:buClr>
              <a:buSzPts val="1400"/>
              <a:buChar char="–"/>
            </a:pPr>
            <a:r>
              <a:rPr lang="en-US" sz="1400" dirty="0"/>
              <a:t>No Auth to GitHub OAuth to Email, LDAP, and </a:t>
            </a:r>
            <a:r>
              <a:rPr lang="en-US" sz="1400" dirty="0" err="1"/>
              <a:t>BasicAuth</a:t>
            </a:r>
            <a:endParaRPr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rgbClr val="005CA5"/>
              </a:buClr>
              <a:buSzPts val="1400"/>
              <a:buChar char="–"/>
            </a:pPr>
            <a:r>
              <a:rPr lang="en-US" sz="1400" dirty="0"/>
              <a:t>Flask/UWSGI to Tornado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 err="1"/>
              <a:t>WebSockets</a:t>
            </a:r>
            <a:r>
              <a:rPr lang="en-US" sz="1800" dirty="0"/>
              <a:t> allow UI to subscriptions so fully asynchronous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 err="1"/>
              <a:t>MessagePack</a:t>
            </a:r>
            <a:r>
              <a:rPr lang="en-US" sz="1800" dirty="0"/>
              <a:t> is much faster, especially for large data objects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 err="1"/>
              <a:t>Vue.js</a:t>
            </a:r>
            <a:r>
              <a:rPr lang="en-US" sz="1800" dirty="0"/>
              <a:t> simplified the code, and allowed us to jettison legacy in the UI</a:t>
            </a: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/>
              <a:t>Threads (Flask) to coroutines (Tornado) to hybrid coroutines and threads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9573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5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None/>
            </a:pPr>
            <a:r>
              <a:rPr lang="en-US" b="0"/>
              <a:t>Thank you</a:t>
            </a:r>
            <a:endParaRPr/>
          </a:p>
        </p:txBody>
      </p:sp>
      <p:sp>
        <p:nvSpPr>
          <p:cNvPr id="139" name="Google Shape;139;p15"/>
          <p:cNvSpPr txBox="1">
            <a:spLocks noGrp="1"/>
          </p:cNvSpPr>
          <p:nvPr>
            <p:ph type="body" idx="1"/>
          </p:nvPr>
        </p:nvSpPr>
        <p:spPr>
          <a:xfrm>
            <a:off x="152400" y="685800"/>
            <a:ext cx="8839200" cy="5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>
                <a:hlinkClick r:id="rId3"/>
              </a:rPr>
              <a:t>github.com/slaclab/slicops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/>
              <a:t>Questions?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</TotalTime>
  <Words>379</Words>
  <Application>Microsoft Macintosh PowerPoint</Application>
  <PresentationFormat>On-screen Show (4:3)</PresentationFormat>
  <Paragraphs>82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Century Gothic</vt:lpstr>
      <vt:lpstr>Calibri</vt:lpstr>
      <vt:lpstr>Courier New</vt:lpstr>
      <vt:lpstr>Arial</vt:lpstr>
      <vt:lpstr>Office Theme</vt:lpstr>
      <vt:lpstr>SlicOps: Modern Responsive Web UI</vt:lpstr>
      <vt:lpstr>SlicOps: Accelerator Ops</vt:lpstr>
      <vt:lpstr>SLAC LCLS-I VCC Screen</vt:lpstr>
      <vt:lpstr>Declarative UI</vt:lpstr>
      <vt:lpstr>Tech Evolution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RadiaSoft Web App Infrastructure</dc:title>
  <dc:creator>Jonathan Edelen</dc:creator>
  <cp:lastModifiedBy>Rob Nagler</cp:lastModifiedBy>
  <cp:revision>13</cp:revision>
  <dcterms:created xsi:type="dcterms:W3CDTF">2019-07-13T16:43:49Z</dcterms:created>
  <dcterms:modified xsi:type="dcterms:W3CDTF">2025-09-20T19:26:14Z</dcterms:modified>
</cp:coreProperties>
</file>