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65" r:id="rId2"/>
    <p:sldId id="267" r:id="rId3"/>
    <p:sldId id="268" r:id="rId4"/>
    <p:sldId id="269" r:id="rId5"/>
    <p:sldId id="273" r:id="rId6"/>
    <p:sldId id="270" r:id="rId7"/>
    <p:sldId id="271" r:id="rId8"/>
    <p:sldId id="27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6" userDrawn="1">
          <p15:clr>
            <a:srgbClr val="A4A3A4"/>
          </p15:clr>
        </p15:guide>
        <p15:guide id="2" pos="2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AFB2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3883" autoAdjust="0"/>
  </p:normalViewPr>
  <p:slideViewPr>
    <p:cSldViewPr showGuides="1">
      <p:cViewPr>
        <p:scale>
          <a:sx n="60" d="100"/>
          <a:sy n="60" d="100"/>
        </p:scale>
        <p:origin x="792" y="140"/>
      </p:cViewPr>
      <p:guideLst>
        <p:guide orient="horz" pos="1026"/>
        <p:guide pos="2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7" d="100"/>
          <a:sy n="97" d="100"/>
        </p:scale>
        <p:origin x="3534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E1389CC-567B-462D-9606-5A6D48725E1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32223E6-8DEC-4459-8B52-D06E9BD3DAD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9E86A-6679-4EC8-847C-9F954F45BF68}" type="datetimeFigureOut">
              <a:rPr lang="de-DE" smtClean="0"/>
              <a:t>18.09.2025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DE09F90-192B-4C21-A710-7EFC4BA93B8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77B6243-ABD9-472E-9641-6E7B2B863DE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8E8B7-5326-4A3E-8AE4-83D3CDA8A9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65754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3C419-10E8-4216-A6CC-B7C8A23909AD}" type="datetimeFigureOut">
              <a:rPr lang="de-DE" smtClean="0"/>
              <a:t>18.09.2025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66CAD1-FD47-46B0-9C16-1B81F4E690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325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6286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0858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5430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002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E713E3ED-78BF-4AEF-A5C2-46B7E751DB0E}"/>
              </a:ext>
            </a:extLst>
          </p:cNvPr>
          <p:cNvSpPr/>
          <p:nvPr userDrawn="1"/>
        </p:nvSpPr>
        <p:spPr>
          <a:xfrm>
            <a:off x="0" y="342000"/>
            <a:ext cx="12192000" cy="5067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31839" y="537344"/>
            <a:ext cx="10728323" cy="623404"/>
          </a:xfrm>
        </p:spPr>
        <p:txBody>
          <a:bodyPr anchor="t"/>
          <a:lstStyle>
            <a:lvl1pPr algn="l">
              <a:lnSpc>
                <a:spcPct val="114000"/>
              </a:lnSpc>
              <a:spcBef>
                <a:spcPts val="0"/>
              </a:spcBef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der Präsentation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837" y="2444192"/>
            <a:ext cx="10728325" cy="516756"/>
          </a:xfrm>
        </p:spPr>
        <p:txBody>
          <a:bodyPr/>
          <a:lstStyle>
            <a:lvl1pPr marL="0" indent="0" algn="l">
              <a:buNone/>
              <a:defRPr sz="1600" cap="all" spc="6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Datum  |  Name</a:t>
            </a:r>
            <a:endParaRPr lang="en-US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D585CE71-710A-4145-8AA7-7070BBC1B76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1837" y="1088740"/>
            <a:ext cx="10728325" cy="727162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3200" b="1" cap="all" spc="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der Präsentation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7CEB1C7-3CEB-41C0-967D-A5811A09D93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9532" y="6423285"/>
            <a:ext cx="2304000" cy="1188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0BABBA3-207B-428D-8CD0-97794373E0F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6" y="6005352"/>
            <a:ext cx="1881980" cy="54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5201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1" userDrawn="1">
          <p15:clr>
            <a:srgbClr val="FBAE40"/>
          </p15:clr>
        </p15:guide>
        <p15:guide id="2" pos="721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E713E3ED-78BF-4AEF-A5C2-46B7E751DB0E}"/>
              </a:ext>
            </a:extLst>
          </p:cNvPr>
          <p:cNvSpPr/>
          <p:nvPr userDrawn="1"/>
        </p:nvSpPr>
        <p:spPr>
          <a:xfrm>
            <a:off x="0" y="342000"/>
            <a:ext cx="12192000" cy="5067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31839" y="537344"/>
            <a:ext cx="10728323" cy="623404"/>
          </a:xfrm>
        </p:spPr>
        <p:txBody>
          <a:bodyPr anchor="t"/>
          <a:lstStyle>
            <a:lvl1pPr algn="l">
              <a:lnSpc>
                <a:spcPct val="114000"/>
              </a:lnSpc>
              <a:spcBef>
                <a:spcPts val="0"/>
              </a:spcBef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der Präsentation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838" y="2660216"/>
            <a:ext cx="10728324" cy="516756"/>
          </a:xfrm>
        </p:spPr>
        <p:txBody>
          <a:bodyPr/>
          <a:lstStyle>
            <a:lvl1pPr marL="0" indent="0" algn="l">
              <a:buNone/>
              <a:defRPr sz="1600" cap="all" spc="6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Datum  |  Name</a:t>
            </a:r>
            <a:endParaRPr lang="en-US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D585CE71-710A-4145-8AA7-7070BBC1B76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1838" y="1124744"/>
            <a:ext cx="10728325" cy="1361802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800" b="1" cap="none" spc="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der Präsentation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D7831BC-0764-4D94-B436-8046AD2DF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6" y="6005352"/>
            <a:ext cx="1881980" cy="548854"/>
          </a:xfrm>
          <a:prstGeom prst="rect">
            <a:avLst/>
          </a:prstGeom>
        </p:spPr>
      </p:pic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7390AF7B-9835-4AEF-ADBF-224AF53FB41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9532" y="6423285"/>
            <a:ext cx="2304000" cy="1188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896043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1" userDrawn="1">
          <p15:clr>
            <a:srgbClr val="FBAE40"/>
          </p15:clr>
        </p15:guide>
        <p15:guide id="2" pos="721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54A1B7C4-7B43-4178-878E-3C1A63AA60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341313"/>
            <a:ext cx="11449050" cy="3087687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E713E3ED-78BF-4AEF-A5C2-46B7E751DB0E}"/>
              </a:ext>
            </a:extLst>
          </p:cNvPr>
          <p:cNvSpPr/>
          <p:nvPr userDrawn="1"/>
        </p:nvSpPr>
        <p:spPr>
          <a:xfrm>
            <a:off x="0" y="3429000"/>
            <a:ext cx="12192000" cy="19802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31839" y="3633688"/>
            <a:ext cx="10728324" cy="623404"/>
          </a:xfrm>
        </p:spPr>
        <p:txBody>
          <a:bodyPr anchor="t"/>
          <a:lstStyle>
            <a:lvl1pPr algn="l">
              <a:lnSpc>
                <a:spcPct val="114000"/>
              </a:lnSpc>
              <a:spcBef>
                <a:spcPts val="0"/>
              </a:spcBef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der Präsentation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837" y="4970822"/>
            <a:ext cx="10728325" cy="360000"/>
          </a:xfrm>
        </p:spPr>
        <p:txBody>
          <a:bodyPr/>
          <a:lstStyle>
            <a:lvl1pPr marL="0" indent="0" algn="l">
              <a:buNone/>
              <a:defRPr sz="1600" cap="all" spc="6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Datum  |  Name</a:t>
            </a:r>
            <a:endParaRPr lang="en-US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D585CE71-710A-4145-8AA7-7070BBC1B76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1837" y="4185084"/>
            <a:ext cx="10728325" cy="727162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3200" b="1" cap="all" spc="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der Präsentation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33D537E-7D32-4AF3-8F50-037B43117F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6" y="6005352"/>
            <a:ext cx="1881980" cy="548854"/>
          </a:xfrm>
          <a:prstGeom prst="rect">
            <a:avLst/>
          </a:prstGeom>
        </p:spPr>
      </p:pic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02F77179-7DE6-490F-AFDB-836C5B895F0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9532" y="6423285"/>
            <a:ext cx="2304000" cy="1188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34942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1" userDrawn="1">
          <p15:clr>
            <a:srgbClr val="FBAE40"/>
          </p15:clr>
        </p15:guide>
        <p15:guide id="2" pos="7219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54A1B7C4-7B43-4178-878E-3C1A63AA60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341313"/>
            <a:ext cx="11449050" cy="3087687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E713E3ED-78BF-4AEF-A5C2-46B7E751DB0E}"/>
              </a:ext>
            </a:extLst>
          </p:cNvPr>
          <p:cNvSpPr/>
          <p:nvPr userDrawn="1"/>
        </p:nvSpPr>
        <p:spPr>
          <a:xfrm>
            <a:off x="0" y="3429000"/>
            <a:ext cx="12192000" cy="19802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31839" y="3633688"/>
            <a:ext cx="10728324" cy="623404"/>
          </a:xfrm>
        </p:spPr>
        <p:txBody>
          <a:bodyPr anchor="t"/>
          <a:lstStyle>
            <a:lvl1pPr algn="l">
              <a:lnSpc>
                <a:spcPct val="114000"/>
              </a:lnSpc>
              <a:spcBef>
                <a:spcPts val="0"/>
              </a:spcBef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der Präsentation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837" y="4911514"/>
            <a:ext cx="10728325" cy="360000"/>
          </a:xfrm>
        </p:spPr>
        <p:txBody>
          <a:bodyPr/>
          <a:lstStyle>
            <a:lvl1pPr marL="0" indent="0" algn="l">
              <a:buNone/>
              <a:defRPr sz="1600" cap="all" spc="6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Datum  |  Name</a:t>
            </a:r>
            <a:endParaRPr lang="en-US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D585CE71-710A-4145-8AA7-7070BBC1B76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1837" y="4221088"/>
            <a:ext cx="10728325" cy="547142"/>
          </a:xfrm>
        </p:spPr>
        <p:txBody>
          <a:bodyPr vert="horz" lIns="0" tIns="0" rIns="0" bIns="0" rtlCol="0" anchor="t" anchorCtr="0">
            <a:noAutofit/>
          </a:bodyPr>
          <a:lstStyle>
            <a:lvl1pPr marL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lang="de-DE" sz="1800" b="1" cap="none" spc="0" baseline="0" dirty="0">
                <a:solidFill>
                  <a:schemeClr val="accent2"/>
                </a:solidFill>
              </a:defRPr>
            </a:lvl1pPr>
          </a:lstStyle>
          <a:p>
            <a:pPr marL="228600" lvl="0" indent="-228600">
              <a:lnSpc>
                <a:spcPct val="100000"/>
              </a:lnSpc>
              <a:spcBef>
                <a:spcPts val="0"/>
              </a:spcBef>
            </a:pPr>
            <a:r>
              <a:rPr lang="de-DE" dirty="0" err="1"/>
              <a:t>Subline</a:t>
            </a:r>
            <a:r>
              <a:rPr lang="de-DE" dirty="0"/>
              <a:t> der Präsentation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36BB06C-78EA-49C8-AAD0-451B7CEFCAA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6" y="6005352"/>
            <a:ext cx="1881980" cy="548854"/>
          </a:xfrm>
          <a:prstGeom prst="rect">
            <a:avLst/>
          </a:prstGeom>
        </p:spPr>
      </p:pic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1F0FB68E-EE59-46F0-A3EA-690446700A7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9532" y="6423285"/>
            <a:ext cx="2304000" cy="1188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8135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1" userDrawn="1">
          <p15:clr>
            <a:srgbClr val="FBAE40"/>
          </p15:clr>
        </p15:guide>
        <p15:guide id="2" pos="721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324000"/>
            <a:ext cx="11449050" cy="584720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00" y="1052736"/>
            <a:ext cx="11449050" cy="5184575"/>
          </a:xfrm>
        </p:spPr>
        <p:txBody>
          <a:bodyPr/>
          <a:lstStyle>
            <a:lvl1pPr marL="228600" indent="-228600"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  <a:defRPr sz="2400"/>
            </a:lvl1pPr>
            <a:lvl2pPr marL="450850" indent="-234950">
              <a:buClr>
                <a:schemeClr val="accent1"/>
              </a:buClr>
              <a:buFont typeface="Wingdings" panose="05000000000000000000" pitchFamily="2" charset="2"/>
              <a:buChar char="§"/>
              <a:defRPr sz="2000"/>
            </a:lvl2pPr>
            <a:lvl3pPr marL="666750" indent="-215900">
              <a:buFont typeface="Symbol" panose="05050102010706020507" pitchFamily="18" charset="2"/>
              <a:buChar char="-"/>
              <a:defRPr sz="1800"/>
            </a:lvl3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209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klei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324000"/>
            <a:ext cx="11449050" cy="641958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00" y="965958"/>
            <a:ext cx="11449050" cy="4803018"/>
          </a:xfrm>
        </p:spPr>
        <p:txBody>
          <a:bodyPr/>
          <a:lstStyle>
            <a:lvl1pPr marL="177800" indent="-177800">
              <a:defRPr sz="2200"/>
            </a:lvl1pPr>
            <a:lvl2pPr marL="361950" indent="-184150">
              <a:buFont typeface="Wingdings" panose="05000000000000000000" pitchFamily="2" charset="2"/>
              <a:buChar char="§"/>
              <a:defRPr sz="1800"/>
            </a:lvl2pPr>
            <a:lvl3pPr marL="539750" indent="-177800">
              <a:buFont typeface="Symbol" panose="05050102010706020507" pitchFamily="18" charset="2"/>
              <a:buChar char="-"/>
              <a:defRPr sz="1600"/>
            </a:lvl3pPr>
            <a:lvl4pPr marL="717550" indent="-177800">
              <a:defRPr sz="1800"/>
            </a:lvl4pPr>
            <a:lvl5pPr marL="895350" indent="-177800">
              <a:defRPr sz="18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7" name="Datumsplatzhalter 16">
            <a:extLst>
              <a:ext uri="{FF2B5EF4-FFF2-40B4-BE49-F238E27FC236}">
                <a16:creationId xmlns:a16="http://schemas.microsoft.com/office/drawing/2014/main" id="{8D88C6F8-099A-4D39-8533-B1EEB7F052D4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776105" y="6381328"/>
            <a:ext cx="1600508" cy="22110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00. Monat 2017</a:t>
            </a:r>
            <a:endParaRPr lang="de-DE" dirty="0"/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BFF90422-5EA9-49BF-B256-D3D2AA4EDCC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5818290" y="6381328"/>
            <a:ext cx="720000" cy="221109"/>
          </a:xfrm>
          <a:prstGeom prst="rect">
            <a:avLst/>
          </a:prstGeom>
        </p:spPr>
        <p:txBody>
          <a:bodyPr/>
          <a:lstStyle/>
          <a:p>
            <a:r>
              <a:rPr lang="de-DE"/>
              <a:t>Seite </a:t>
            </a:r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3926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324000"/>
            <a:ext cx="11449050" cy="1124780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283517E-5B20-4272-8660-1A906CDE61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76105" y="6381328"/>
            <a:ext cx="1600508" cy="22110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00. Monat 2017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EFEBD5A-CDB1-411E-9184-7981E1A304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818290" y="6381328"/>
            <a:ext cx="720000" cy="221109"/>
          </a:xfrm>
          <a:prstGeom prst="rect">
            <a:avLst/>
          </a:prstGeom>
        </p:spPr>
        <p:txBody>
          <a:bodyPr/>
          <a:lstStyle/>
          <a:p>
            <a:r>
              <a:rPr lang="de-DE"/>
              <a:t>Seite </a:t>
            </a:r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8A00DEAD-5DE0-4EC4-9106-51A82A9A04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0000" y="1628775"/>
            <a:ext cx="5437187" cy="3168377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1A390F4-CC78-4ED1-8D50-5D59AE8D05B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0000" y="4900254"/>
            <a:ext cx="5437187" cy="86872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23A5E56D-954A-4968-9BC8-DFAC877CAA1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83338" y="1628775"/>
            <a:ext cx="5437187" cy="3168377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1C326D2C-F758-4203-BE3D-8CDB8EB3094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83338" y="4900254"/>
            <a:ext cx="5437187" cy="86872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8D87DCD3-D230-4056-A20A-D9CBA549CE9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58774" y="938786"/>
            <a:ext cx="11449049" cy="509994"/>
          </a:xfrm>
        </p:spPr>
        <p:txBody>
          <a:bodyPr/>
          <a:lstStyle>
            <a:lvl1pPr marL="0" indent="0">
              <a:lnSpc>
                <a:spcPct val="114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1651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324000"/>
            <a:ext cx="11449050" cy="1124780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283517E-5B20-4272-8660-1A906CDE61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76105" y="6381328"/>
            <a:ext cx="1600508" cy="22110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00. Monat 2017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EFEBD5A-CDB1-411E-9184-7981E1A304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818290" y="6381328"/>
            <a:ext cx="720000" cy="221109"/>
          </a:xfrm>
          <a:prstGeom prst="rect">
            <a:avLst/>
          </a:prstGeom>
        </p:spPr>
        <p:txBody>
          <a:bodyPr/>
          <a:lstStyle/>
          <a:p>
            <a:r>
              <a:rPr lang="de-DE"/>
              <a:t>Seite </a:t>
            </a:r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platzhalter 10">
            <a:extLst>
              <a:ext uri="{FF2B5EF4-FFF2-40B4-BE49-F238E27FC236}">
                <a16:creationId xmlns:a16="http://schemas.microsoft.com/office/drawing/2014/main" id="{F63E2467-CDE8-4456-BDC8-2E6458C092A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8774" y="938786"/>
            <a:ext cx="11449049" cy="509994"/>
          </a:xfrm>
        </p:spPr>
        <p:txBody>
          <a:bodyPr/>
          <a:lstStyle>
            <a:lvl1pPr marL="0" indent="0">
              <a:lnSpc>
                <a:spcPct val="114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1878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A9D9CA0-0D3A-430F-A273-E4F9DC8D4F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76105" y="6381328"/>
            <a:ext cx="1600508" cy="22110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00. Monat 2017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E8AF11-FB81-42DE-B82C-BAAE6442B5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818290" y="6381328"/>
            <a:ext cx="720000" cy="221109"/>
          </a:xfrm>
          <a:prstGeom prst="rect">
            <a:avLst/>
          </a:prstGeom>
        </p:spPr>
        <p:txBody>
          <a:bodyPr/>
          <a:lstStyle/>
          <a:p>
            <a:r>
              <a:rPr lang="de-DE"/>
              <a:t>Seite </a:t>
            </a:r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313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475" y="980729"/>
            <a:ext cx="11449050" cy="479667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1475" y="324000"/>
            <a:ext cx="11449050" cy="59177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F2C4F5F8-9F24-424C-8284-2E94052236C1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6" y="6005352"/>
            <a:ext cx="1881980" cy="54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747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70" r:id="rId3"/>
    <p:sldLayoutId id="2147483671" r:id="rId4"/>
    <p:sldLayoutId id="2147483662" r:id="rId5"/>
    <p:sldLayoutId id="2147483672" r:id="rId6"/>
    <p:sldLayoutId id="2147483673" r:id="rId7"/>
    <p:sldLayoutId id="2147483666" r:id="rId8"/>
    <p:sldLayoutId id="2147483667" r:id="rId9"/>
  </p:sldLayoutIdLst>
  <p:hf hdr="0" ftr="0"/>
  <p:txStyles>
    <p:titleStyle>
      <a:lvl1pPr algn="l" defTabSz="914400" rtl="0" eaLnBrk="1" latinLnBrk="0" hangingPunct="1">
        <a:lnSpc>
          <a:spcPct val="114000"/>
        </a:lnSpc>
        <a:spcBef>
          <a:spcPct val="0"/>
        </a:spcBef>
        <a:buNone/>
        <a:defRPr sz="3200" b="1" kern="1200" cap="all" spc="1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0850" indent="-23495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666750" indent="-2159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895350" indent="-2159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117600" indent="-2159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26" userDrawn="1">
          <p15:clr>
            <a:srgbClr val="F26B43"/>
          </p15:clr>
        </p15:guide>
        <p15:guide id="2" pos="234" userDrawn="1">
          <p15:clr>
            <a:srgbClr val="F26B43"/>
          </p15:clr>
        </p15:guide>
        <p15:guide id="3" pos="7446" userDrawn="1">
          <p15:clr>
            <a:srgbClr val="F26B43"/>
          </p15:clr>
        </p15:guide>
        <p15:guide id="4" orient="horz" pos="278" userDrawn="1">
          <p15:clr>
            <a:srgbClr val="F26B43"/>
          </p15:clr>
        </p15:guide>
        <p15:guide id="6" pos="3659" userDrawn="1">
          <p15:clr>
            <a:srgbClr val="F26B43"/>
          </p15:clr>
        </p15:guide>
        <p15:guide id="7" pos="4021" userDrawn="1">
          <p15:clr>
            <a:srgbClr val="F26B43"/>
          </p15:clr>
        </p15:guide>
        <p15:guide id="8" orient="horz" pos="363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A64521-ED94-4240-8AD4-6C3D7A90E7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9376" y="1437444"/>
            <a:ext cx="10728323" cy="623404"/>
          </a:xfrm>
        </p:spPr>
        <p:txBody>
          <a:bodyPr/>
          <a:lstStyle/>
          <a:p>
            <a:r>
              <a:rPr lang="en-US" noProof="0" dirty="0"/>
              <a:t>PLC usage at JCNS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693119F-69DD-4BF5-B78E-98C0144F5F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7" y="4797152"/>
            <a:ext cx="10728325" cy="516756"/>
          </a:xfrm>
        </p:spPr>
        <p:txBody>
          <a:bodyPr/>
          <a:lstStyle/>
          <a:p>
            <a:r>
              <a:rPr lang="en-US" noProof="0" dirty="0"/>
              <a:t>20.9.25  I  Harald Kleines, JCNS, </a:t>
            </a:r>
            <a:r>
              <a:rPr lang="en-US" noProof="0" dirty="0" err="1"/>
              <a:t>Forschungszentrum</a:t>
            </a:r>
            <a:r>
              <a:rPr lang="en-US" noProof="0" dirty="0"/>
              <a:t> Jülich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F7FD6BE-2AD6-4D5D-AF5C-37BA9885D0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38378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CBDEF2-68C0-4158-9F72-26DE58C5F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24000"/>
            <a:ext cx="11449050" cy="584720"/>
          </a:xfrm>
        </p:spPr>
        <p:txBody>
          <a:bodyPr/>
          <a:lstStyle/>
          <a:p>
            <a:r>
              <a:rPr lang="en-US" noProof="0" dirty="0" err="1"/>
              <a:t>Forschungzentrum</a:t>
            </a:r>
            <a:r>
              <a:rPr lang="en-US" noProof="0" dirty="0"/>
              <a:t> Jülich and JCNS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B4D1A3F-301F-4FC1-9CB6-EE45D0E710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 err="1"/>
              <a:t>Forschungszentrum</a:t>
            </a:r>
            <a:r>
              <a:rPr lang="en-US" noProof="0" dirty="0"/>
              <a:t> Jülich</a:t>
            </a:r>
          </a:p>
          <a:p>
            <a:pPr lvl="1"/>
            <a:r>
              <a:rPr lang="en-US" noProof="0" dirty="0"/>
              <a:t>Interdisciplinary research center</a:t>
            </a:r>
          </a:p>
          <a:p>
            <a:pPr lvl="1"/>
            <a:r>
              <a:rPr lang="en-US" noProof="0" dirty="0"/>
              <a:t>Strategic research priorities </a:t>
            </a:r>
          </a:p>
          <a:p>
            <a:pPr lvl="2"/>
            <a:r>
              <a:rPr lang="en-US" noProof="0" dirty="0"/>
              <a:t>information, energy, bio-economics</a:t>
            </a:r>
          </a:p>
          <a:p>
            <a:pPr lvl="1"/>
            <a:r>
              <a:rPr lang="en-US" noProof="0" dirty="0"/>
              <a:t>Ca. 7500 employees</a:t>
            </a:r>
          </a:p>
          <a:p>
            <a:r>
              <a:rPr lang="en-US" noProof="0" dirty="0"/>
              <a:t>Jülich Centre for Neutron Science (JCNS)</a:t>
            </a:r>
          </a:p>
          <a:p>
            <a:pPr lvl="1"/>
            <a:r>
              <a:rPr lang="en-US" noProof="0" dirty="0"/>
              <a:t>Neutron instrument development and operation, science with neutrons</a:t>
            </a:r>
          </a:p>
          <a:p>
            <a:pPr lvl="1"/>
            <a:r>
              <a:rPr lang="en-US" noProof="0" dirty="0"/>
              <a:t>Main outstation: research reactor FRM II in </a:t>
            </a:r>
            <a:r>
              <a:rPr lang="en-US" noProof="0" dirty="0" err="1"/>
              <a:t>Garching</a:t>
            </a:r>
            <a:r>
              <a:rPr lang="en-US" noProof="0" dirty="0"/>
              <a:t> (14 neutron instruments)</a:t>
            </a:r>
          </a:p>
          <a:p>
            <a:pPr lvl="1"/>
            <a:r>
              <a:rPr lang="en-US" noProof="0" dirty="0"/>
              <a:t>Neutron instruments also at ILL, SNS, NIST (Gaithersburg), and ESS (4 instruments)</a:t>
            </a:r>
          </a:p>
          <a:p>
            <a:pPr lvl="1"/>
            <a:r>
              <a:rPr lang="en-US" noProof="0" dirty="0"/>
              <a:t>ESS: evaluation projects (robotics, linear motors, rotary motors), basic ECAD design and prototype manufacturing of standard motion cabinets, cooperation with ESS and ISIS for a common PLC motion software framework</a:t>
            </a:r>
          </a:p>
          <a:p>
            <a:pPr lvl="1"/>
            <a:r>
              <a:rPr lang="en-US" noProof="0" dirty="0"/>
              <a:t>In Jülich: X-ray instruments,…..</a:t>
            </a:r>
          </a:p>
          <a:p>
            <a:pPr lvl="1"/>
            <a:r>
              <a:rPr lang="en-US" noProof="0" dirty="0"/>
              <a:t>Ca. 200 employees</a:t>
            </a:r>
          </a:p>
          <a:p>
            <a:pPr marL="215900" lvl="1" indent="0">
              <a:buNone/>
            </a:pPr>
            <a:endParaRPr lang="en-US" noProof="0" dirty="0"/>
          </a:p>
          <a:p>
            <a:pPr marL="215900" lvl="1" indent="0">
              <a:buNone/>
            </a:pPr>
            <a:endParaRPr lang="en-US" noProof="0" dirty="0"/>
          </a:p>
          <a:p>
            <a:pPr marL="0" indent="0">
              <a:buNone/>
            </a:pPr>
            <a:endParaRPr lang="en-US" noProof="0" dirty="0"/>
          </a:p>
        </p:txBody>
      </p:sp>
      <p:pic>
        <p:nvPicPr>
          <p:cNvPr id="1026" name="Picture 2" descr="https://stadtmarketing-juelich.de/wp-content/uploads/2017/06/forschungszentrum.jpg">
            <a:extLst>
              <a:ext uri="{FF2B5EF4-FFF2-40B4-BE49-F238E27FC236}">
                <a16:creationId xmlns:a16="http://schemas.microsoft.com/office/drawing/2014/main" id="{8D68C6A8-EA66-41C7-8F89-CE71D3216D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281" y="908720"/>
            <a:ext cx="5865719" cy="235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800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369D9C-2826-F021-27E7-7D667A6B0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Control in Neutron Instruments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CEB343-3BE6-B63E-EF66-9D99B518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052736"/>
            <a:ext cx="4727888" cy="5184575"/>
          </a:xfrm>
        </p:spPr>
        <p:txBody>
          <a:bodyPr/>
          <a:lstStyle/>
          <a:p>
            <a:r>
              <a:rPr lang="en-US" noProof="0" dirty="0"/>
              <a:t>Control tasks:</a:t>
            </a:r>
          </a:p>
          <a:p>
            <a:pPr lvl="1"/>
            <a:r>
              <a:rPr lang="en-US" noProof="0" dirty="0"/>
              <a:t>Motion (avg. 25 axes / instrument)</a:t>
            </a:r>
          </a:p>
          <a:p>
            <a:pPr lvl="1"/>
            <a:r>
              <a:rPr lang="en-US" noProof="0" dirty="0"/>
              <a:t>Personal Safety</a:t>
            </a:r>
          </a:p>
          <a:p>
            <a:pPr lvl="1"/>
            <a:r>
              <a:rPr lang="en-US" noProof="0" dirty="0"/>
              <a:t>Vacuum</a:t>
            </a:r>
          </a:p>
          <a:p>
            <a:pPr lvl="1"/>
            <a:r>
              <a:rPr lang="en-US" noProof="0" dirty="0"/>
              <a:t>Cooling</a:t>
            </a:r>
          </a:p>
          <a:p>
            <a:pPr lvl="1"/>
            <a:r>
              <a:rPr lang="en-US" noProof="0" dirty="0"/>
              <a:t>Pressed air actuators</a:t>
            </a:r>
          </a:p>
          <a:p>
            <a:pPr lvl="1"/>
            <a:r>
              <a:rPr lang="en-US" noProof="0" dirty="0"/>
              <a:t>Sample Environment (Electric and magnetic fields,…..)</a:t>
            </a:r>
          </a:p>
          <a:p>
            <a:pPr lvl="1"/>
            <a:r>
              <a:rPr lang="en-US" noProof="0" dirty="0"/>
              <a:t>……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7E81AF48-A8CB-4B66-BFD4-2C921A1A1F60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1" r="4221"/>
          <a:stretch>
            <a:fillRect/>
          </a:stretch>
        </p:blipFill>
        <p:spPr bwMode="auto">
          <a:xfrm>
            <a:off x="5284468" y="955728"/>
            <a:ext cx="3390562" cy="247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id="{CDCA32FC-A5BD-420B-B9BB-96B578DB3B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185" y="365116"/>
            <a:ext cx="3077298" cy="3077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1">
            <a:extLst>
              <a:ext uri="{FF2B5EF4-FFF2-40B4-BE49-F238E27FC236}">
                <a16:creationId xmlns:a16="http://schemas.microsoft.com/office/drawing/2014/main" id="{B654D4C0-1868-4DA3-A5E9-C15DE80369BC}"/>
              </a:ext>
            </a:extLst>
          </p:cNvPr>
          <p:cNvSpPr txBox="1"/>
          <p:nvPr/>
        </p:nvSpPr>
        <p:spPr>
          <a:xfrm>
            <a:off x="9198467" y="393882"/>
            <a:ext cx="2854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noProof="0" dirty="0">
                <a:solidFill>
                  <a:schemeClr val="accent4"/>
                </a:solidFill>
              </a:rPr>
              <a:t>FRM II experimental hall</a:t>
            </a:r>
          </a:p>
        </p:txBody>
      </p:sp>
      <p:sp>
        <p:nvSpPr>
          <p:cNvPr id="7" name="Textfeld 10">
            <a:extLst>
              <a:ext uri="{FF2B5EF4-FFF2-40B4-BE49-F238E27FC236}">
                <a16:creationId xmlns:a16="http://schemas.microsoft.com/office/drawing/2014/main" id="{18A9E374-7734-4C5F-885E-1C877AD29F6E}"/>
              </a:ext>
            </a:extLst>
          </p:cNvPr>
          <p:cNvSpPr txBox="1"/>
          <p:nvPr/>
        </p:nvSpPr>
        <p:spPr>
          <a:xfrm>
            <a:off x="5564682" y="965158"/>
            <a:ext cx="3089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noProof="0" dirty="0">
                <a:solidFill>
                  <a:schemeClr val="accent4"/>
                </a:solidFill>
              </a:rPr>
              <a:t>FRM II neutron guide hall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F00E23F-7385-430F-3578-37C5C70F5E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543" y="3657475"/>
            <a:ext cx="3451141" cy="2588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B3AEEFB-3365-ED2E-1002-009F7D4C73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195239" y="3645023"/>
            <a:ext cx="2772981" cy="2080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7632A3AF-290C-02BA-5EA3-86A2FA2BFC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33" y="4489499"/>
            <a:ext cx="3156888" cy="236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10">
            <a:extLst>
              <a:ext uri="{FF2B5EF4-FFF2-40B4-BE49-F238E27FC236}">
                <a16:creationId xmlns:a16="http://schemas.microsoft.com/office/drawing/2014/main" id="{5553D750-588F-8D24-689D-A6C9CE4FADF8}"/>
              </a:ext>
            </a:extLst>
          </p:cNvPr>
          <p:cNvSpPr txBox="1"/>
          <p:nvPr/>
        </p:nvSpPr>
        <p:spPr>
          <a:xfrm>
            <a:off x="5493438" y="3645023"/>
            <a:ext cx="3487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noProof="0" dirty="0">
                <a:solidFill>
                  <a:schemeClr val="bg1"/>
                </a:solidFill>
                <a:highlight>
                  <a:srgbClr val="FF00FF"/>
                </a:highlight>
              </a:rPr>
              <a:t>Spin Echo Instrument J-NSE</a:t>
            </a:r>
          </a:p>
        </p:txBody>
      </p:sp>
      <p:sp>
        <p:nvSpPr>
          <p:cNvPr id="9" name="Textfeld 10">
            <a:extLst>
              <a:ext uri="{FF2B5EF4-FFF2-40B4-BE49-F238E27FC236}">
                <a16:creationId xmlns:a16="http://schemas.microsoft.com/office/drawing/2014/main" id="{66FF4D49-E0AC-0AA9-EF22-815C169331BF}"/>
              </a:ext>
            </a:extLst>
          </p:cNvPr>
          <p:cNvSpPr txBox="1"/>
          <p:nvPr/>
        </p:nvSpPr>
        <p:spPr>
          <a:xfrm>
            <a:off x="2023468" y="4500591"/>
            <a:ext cx="3089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noProof="0" dirty="0">
                <a:solidFill>
                  <a:schemeClr val="bg1"/>
                </a:solidFill>
                <a:highlight>
                  <a:srgbClr val="FF00FF"/>
                </a:highlight>
              </a:rPr>
              <a:t>Diffractometer MARIA</a:t>
            </a:r>
          </a:p>
        </p:txBody>
      </p:sp>
      <p:sp>
        <p:nvSpPr>
          <p:cNvPr id="10" name="Textfeld 10">
            <a:extLst>
              <a:ext uri="{FF2B5EF4-FFF2-40B4-BE49-F238E27FC236}">
                <a16:creationId xmlns:a16="http://schemas.microsoft.com/office/drawing/2014/main" id="{676AD5E3-5DBB-85ED-7926-F552B9E3EFE8}"/>
              </a:ext>
            </a:extLst>
          </p:cNvPr>
          <p:cNvSpPr txBox="1"/>
          <p:nvPr/>
        </p:nvSpPr>
        <p:spPr>
          <a:xfrm>
            <a:off x="9249704" y="3615849"/>
            <a:ext cx="324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noProof="0" dirty="0">
                <a:solidFill>
                  <a:schemeClr val="bg1"/>
                </a:solidFill>
                <a:highlight>
                  <a:srgbClr val="FF00FF"/>
                </a:highlight>
              </a:rPr>
              <a:t>Triple Axis Inst. PANDA</a:t>
            </a:r>
          </a:p>
        </p:txBody>
      </p:sp>
    </p:spTree>
    <p:extLst>
      <p:ext uri="{BB962C8B-B14F-4D97-AF65-F5344CB8AC3E}">
        <p14:creationId xmlns:p14="http://schemas.microsoft.com/office/powerpoint/2010/main" val="2584281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68A80E-1063-C3F7-CCBD-0399B23C2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PLCs in JCNS Instruments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19F71FF-978D-A45A-B24E-53A7CAEC04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Number of PLCs per Instrument:</a:t>
            </a:r>
          </a:p>
          <a:p>
            <a:pPr lvl="1"/>
            <a:r>
              <a:rPr lang="en-US" noProof="0" dirty="0"/>
              <a:t>Original approach: two or three PLCs per neutron instrument (for each subsystem, e.g. motion, vacuum, personal safety,…) communicating via PROFIBUS or PROFINET</a:t>
            </a:r>
          </a:p>
          <a:p>
            <a:pPr lvl="1"/>
            <a:r>
              <a:rPr lang="en-US" noProof="0" dirty="0"/>
              <a:t>Now common approach: one PLC per neutron instrument</a:t>
            </a:r>
          </a:p>
          <a:p>
            <a:pPr lvl="2"/>
            <a:r>
              <a:rPr lang="en-US" noProof="0" dirty="0"/>
              <a:t>Major simplification of communication and maintenance</a:t>
            </a:r>
          </a:p>
          <a:p>
            <a:r>
              <a:rPr lang="en-US" noProof="0" dirty="0"/>
              <a:t>Almost exclusively Siemens S7-300 and S7-1500 (+ ET200S, ET200SP, ET200pro, ET200eco, </a:t>
            </a:r>
            <a:r>
              <a:rPr lang="en-US" noProof="0" dirty="0" err="1"/>
              <a:t>Sinamics</a:t>
            </a:r>
            <a:r>
              <a:rPr lang="en-US" noProof="0" dirty="0"/>
              <a:t>,….)</a:t>
            </a:r>
          </a:p>
          <a:p>
            <a:pPr lvl="1"/>
            <a:r>
              <a:rPr lang="en-US" noProof="0" dirty="0"/>
              <a:t>Siemens is the dominant market leader</a:t>
            </a:r>
          </a:p>
          <a:p>
            <a:pPr lvl="1"/>
            <a:r>
              <a:rPr lang="en-US" noProof="0" dirty="0"/>
              <a:t>Traditionally used at </a:t>
            </a:r>
            <a:r>
              <a:rPr lang="en-US" noProof="0" dirty="0" err="1"/>
              <a:t>Forschungszentrum</a:t>
            </a:r>
            <a:r>
              <a:rPr lang="en-US" noProof="0" dirty="0"/>
              <a:t> Jülich, good experiences with HW and SW quality </a:t>
            </a:r>
          </a:p>
          <a:p>
            <a:pPr lvl="1"/>
            <a:r>
              <a:rPr lang="en-US" noProof="0" dirty="0"/>
              <a:t>Fulfils all requirements (Personal safety, motion,…..)</a:t>
            </a:r>
          </a:p>
          <a:p>
            <a:pPr lvl="1"/>
            <a:r>
              <a:rPr lang="en-US" noProof="0" dirty="0"/>
              <a:t>Exception: ESS forces us to use Beckhoff for motion</a:t>
            </a:r>
          </a:p>
        </p:txBody>
      </p:sp>
    </p:spTree>
    <p:extLst>
      <p:ext uri="{BB962C8B-B14F-4D97-AF65-F5344CB8AC3E}">
        <p14:creationId xmlns:p14="http://schemas.microsoft.com/office/powerpoint/2010/main" val="933856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91DB54-845B-025F-4220-6F9322B05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System Architecture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6365278-3837-2B36-BF49-3122C6AB4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877" y="5325840"/>
            <a:ext cx="11665296" cy="1224136"/>
          </a:xfrm>
        </p:spPr>
        <p:txBody>
          <a:bodyPr/>
          <a:lstStyle/>
          <a:p>
            <a:r>
              <a:rPr lang="en-US" dirty="0"/>
              <a:t>Proprietary application protocol for motion and variable access on top of PROFINET</a:t>
            </a:r>
          </a:p>
          <a:p>
            <a:pPr lvl="1"/>
            <a:r>
              <a:rPr lang="en-US" dirty="0"/>
              <a:t>Implemented by Tango Servers and PLC SW modules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7AF8553-D059-2F8E-ADDB-8C6C4D6E3FF5}"/>
              </a:ext>
            </a:extLst>
          </p:cNvPr>
          <p:cNvSpPr/>
          <p:nvPr/>
        </p:nvSpPr>
        <p:spPr>
          <a:xfrm>
            <a:off x="8157617" y="4372021"/>
            <a:ext cx="1252704" cy="578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40C8651-7A63-0CA0-AC21-0C67EB3785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24"/>
          <a:stretch>
            <a:fillRect/>
          </a:stretch>
        </p:blipFill>
        <p:spPr>
          <a:xfrm>
            <a:off x="1775520" y="1111207"/>
            <a:ext cx="8308888" cy="4051026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E4C74E90-4937-19CE-A078-6BC901FE718E}"/>
              </a:ext>
            </a:extLst>
          </p:cNvPr>
          <p:cNvSpPr/>
          <p:nvPr/>
        </p:nvSpPr>
        <p:spPr>
          <a:xfrm>
            <a:off x="8400256" y="4437112"/>
            <a:ext cx="1584176" cy="5785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US" sz="2400" dirty="0" err="1"/>
          </a:p>
        </p:txBody>
      </p:sp>
    </p:spTree>
    <p:extLst>
      <p:ext uri="{BB962C8B-B14F-4D97-AF65-F5344CB8AC3E}">
        <p14:creationId xmlns:p14="http://schemas.microsoft.com/office/powerpoint/2010/main" val="2809724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0FAA970-EB39-A757-406E-64CA0B77C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4112" y="-8175"/>
            <a:ext cx="5159895" cy="264142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4E76C3F-1597-55D1-8FE2-788405DAF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476672"/>
            <a:ext cx="11449050" cy="584720"/>
          </a:xfrm>
        </p:spPr>
        <p:txBody>
          <a:bodyPr/>
          <a:lstStyle/>
          <a:p>
            <a:r>
              <a:rPr lang="en-US" noProof="0" dirty="0"/>
              <a:t>PLC Software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D7C1120D-8C7F-8A70-E545-CDABC7AD5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99" y="1092888"/>
            <a:ext cx="11832000" cy="5184575"/>
          </a:xfrm>
        </p:spPr>
        <p:txBody>
          <a:bodyPr/>
          <a:lstStyle/>
          <a:p>
            <a:r>
              <a:rPr lang="en-US" noProof="0" dirty="0"/>
              <a:t>Languages: </a:t>
            </a:r>
          </a:p>
          <a:p>
            <a:pPr lvl="1"/>
            <a:r>
              <a:rPr lang="en-US" noProof="0" dirty="0"/>
              <a:t>Mainly ST (some historical modules in STL)</a:t>
            </a:r>
          </a:p>
          <a:p>
            <a:pPr lvl="1"/>
            <a:r>
              <a:rPr lang="en-US" noProof="0" dirty="0"/>
              <a:t>Safety Program: Exclusively FBD</a:t>
            </a:r>
          </a:p>
          <a:p>
            <a:r>
              <a:rPr lang="en-US" noProof="0" dirty="0"/>
              <a:t>Versioning: Gitlab (only for generic SW modules)</a:t>
            </a:r>
          </a:p>
          <a:p>
            <a:pPr lvl="1"/>
            <a:r>
              <a:rPr lang="en-US" noProof="0" dirty="0"/>
              <a:t>TIA Portal version control interface does not support hardware configuration</a:t>
            </a:r>
          </a:p>
          <a:p>
            <a:r>
              <a:rPr lang="en-US" noProof="0" dirty="0"/>
              <a:t>Generic </a:t>
            </a:r>
            <a:r>
              <a:rPr lang="en-US" dirty="0"/>
              <a:t>array of structures representing axes</a:t>
            </a:r>
          </a:p>
          <a:p>
            <a:pPr lvl="1"/>
            <a:r>
              <a:rPr lang="en-US" dirty="0"/>
              <a:t>Control, status, configuration</a:t>
            </a:r>
          </a:p>
          <a:p>
            <a:pPr lvl="1"/>
            <a:r>
              <a:rPr lang="en-US" dirty="0"/>
              <a:t>NICOS/Tango dynamically read the axes configuration</a:t>
            </a:r>
            <a:endParaRPr lang="en-US" noProof="0" dirty="0"/>
          </a:p>
          <a:p>
            <a:r>
              <a:rPr lang="en-US" noProof="0" dirty="0"/>
              <a:t>In TIA portal: Standard access to axes via </a:t>
            </a:r>
            <a:r>
              <a:rPr lang="en-US" noProof="0" dirty="0" err="1"/>
              <a:t>PROFIdrive</a:t>
            </a:r>
            <a:endParaRPr lang="en-US" noProof="0" dirty="0"/>
          </a:p>
          <a:p>
            <a:pPr lvl="1">
              <a:buFont typeface="Symbol" panose="05050102010706020507" pitchFamily="18" charset="2"/>
              <a:buChar char="Þ"/>
            </a:pPr>
            <a:r>
              <a:rPr lang="en-US" noProof="0" dirty="0"/>
              <a:t> Use of technology objects for motion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en-US" noProof="0" dirty="0"/>
              <a:t>Use of standard </a:t>
            </a:r>
            <a:r>
              <a:rPr lang="en-US" noProof="0" dirty="0" err="1"/>
              <a:t>PLCopen</a:t>
            </a:r>
            <a:r>
              <a:rPr lang="en-US" noProof="0" dirty="0"/>
              <a:t> motion control function blocks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en-US" noProof="0" dirty="0"/>
              <a:t>Enhanced functionalities (Camming, electronic gearing,…) “for free”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en-US" noProof="0" dirty="0"/>
              <a:t>Interface SW modules required for motion hardware that does not support </a:t>
            </a:r>
            <a:r>
              <a:rPr lang="en-US" noProof="0" dirty="0" err="1"/>
              <a:t>PROFIdrive</a:t>
            </a:r>
            <a:endParaRPr lang="en-US" noProof="0" dirty="0"/>
          </a:p>
          <a:p>
            <a:pPr marL="0" indent="0">
              <a:buNone/>
            </a:pPr>
            <a:endParaRPr lang="en-US" noProof="0" dirty="0"/>
          </a:p>
          <a:p>
            <a:pPr marL="0" indent="0">
              <a:buNone/>
            </a:pP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4164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055EB3-465B-88C1-0D5A-B34AF7884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PLC Hardware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855BF39-ACDC-9A52-4465-1B3DEF84A4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052736"/>
            <a:ext cx="5808008" cy="5184575"/>
          </a:xfrm>
        </p:spPr>
        <p:txBody>
          <a:bodyPr/>
          <a:lstStyle/>
          <a:p>
            <a:r>
              <a:rPr lang="en-US" noProof="0" dirty="0"/>
              <a:t>ECAD design with EPLAN, normally in-house</a:t>
            </a:r>
          </a:p>
          <a:p>
            <a:r>
              <a:rPr lang="en-US" noProof="0" dirty="0"/>
              <a:t>Manufacturing of racks normally in-house</a:t>
            </a:r>
          </a:p>
          <a:p>
            <a:r>
              <a:rPr lang="en-US" noProof="0" dirty="0"/>
              <a:t>Ongoing transition form S7-300 to S7-1500</a:t>
            </a:r>
          </a:p>
          <a:p>
            <a:pPr lvl="1"/>
            <a:r>
              <a:rPr lang="en-US" noProof="0" dirty="0"/>
              <a:t>Pretty straight forward</a:t>
            </a:r>
          </a:p>
          <a:p>
            <a:pPr lvl="1"/>
            <a:r>
              <a:rPr lang="en-US" dirty="0"/>
              <a:t>Major part of the SW consists of generic modules</a:t>
            </a:r>
          </a:p>
          <a:p>
            <a:pPr lvl="1"/>
            <a:r>
              <a:rPr lang="en-US" noProof="0" dirty="0"/>
              <a:t>Peripheral Modules: mainly ET200S</a:t>
            </a:r>
          </a:p>
          <a:p>
            <a:pPr lvl="2"/>
            <a:r>
              <a:rPr lang="en-US" noProof="0" dirty="0"/>
              <a:t>Modules not supported by TIA-Portal can be re</a:t>
            </a:r>
            <a:r>
              <a:rPr lang="en-US" dirty="0"/>
              <a:t>used via GSD or GSDML files</a:t>
            </a:r>
          </a:p>
          <a:p>
            <a:pPr lvl="2"/>
            <a:r>
              <a:rPr lang="en-US" noProof="0" dirty="0"/>
              <a:t>Exception: </a:t>
            </a:r>
            <a:r>
              <a:rPr lang="en-US" dirty="0"/>
              <a:t>s</a:t>
            </a:r>
            <a:r>
              <a:rPr lang="en-US" noProof="0" dirty="0" err="1"/>
              <a:t>afety</a:t>
            </a:r>
            <a:r>
              <a:rPr lang="en-US" noProof="0" dirty="0"/>
              <a:t> modules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D521725-37AC-4C93-9AAE-4C19451B86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264" y="330258"/>
            <a:ext cx="1719580" cy="353823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4793BC30-E971-4611-892F-0EBC8A758B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603" y="4185063"/>
            <a:ext cx="1760402" cy="234663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6EC568C5-4946-4D4E-98B1-77CBBF5D4E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603" y="289499"/>
            <a:ext cx="2030209" cy="3608378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6F226245-8560-AF50-725A-ADAD19F8AFF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47" b="6470"/>
          <a:stretch/>
        </p:blipFill>
        <p:spPr>
          <a:xfrm rot="5400000">
            <a:off x="9431712" y="1220931"/>
            <a:ext cx="3546531" cy="1807362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AF8C8DA4-1430-4A34-B4F0-7F6E9FA039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3592" y="4185063"/>
            <a:ext cx="2313900" cy="1742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672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5105DA-ED76-3BBB-F342-940FA1C7D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Challenges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5AD1CD-8AB6-E3A5-EF14-30589DA058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HBS-I on the BMFTR shortlist for German national large research infrastructures</a:t>
            </a:r>
          </a:p>
          <a:p>
            <a:r>
              <a:rPr lang="en-US" dirty="0"/>
              <a:t>HBS-I (High Brilliance Source Phase I) is a High Current Accelerator Based Neutron Source (</a:t>
            </a:r>
            <a:r>
              <a:rPr lang="en-US" dirty="0" err="1"/>
              <a:t>HiCANS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20 MeV pulsed proton Linac with 100 mA peak current</a:t>
            </a:r>
          </a:p>
          <a:p>
            <a:pPr lvl="1"/>
            <a:r>
              <a:rPr lang="en-US" dirty="0"/>
              <a:t>Target Station</a:t>
            </a:r>
          </a:p>
          <a:p>
            <a:pPr lvl="1"/>
            <a:r>
              <a:rPr lang="en-US" dirty="0"/>
              <a:t>5 Neutron instruments + radioisotope production for medical applications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en-US" dirty="0"/>
              <a:t>Completely new requirements for PLC usage</a:t>
            </a:r>
          </a:p>
          <a:p>
            <a:pPr marL="2159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146514"/>
      </p:ext>
    </p:extLst>
  </p:cSld>
  <p:clrMapOvr>
    <a:masterClrMapping/>
  </p:clrMapOvr>
</p:sld>
</file>

<file path=ppt/theme/theme1.xml><?xml version="1.0" encoding="utf-8"?>
<a:theme xmlns:a="http://schemas.openxmlformats.org/drawingml/2006/main" name="Jülich">
  <a:themeElements>
    <a:clrScheme name="Benutzerdefiniert 292">
      <a:dk1>
        <a:sysClr val="windowText" lastClr="000000"/>
      </a:dk1>
      <a:lt1>
        <a:sysClr val="window" lastClr="FFFFFF"/>
      </a:lt1>
      <a:dk2>
        <a:srgbClr val="6D268E"/>
      </a:dk2>
      <a:lt2>
        <a:srgbClr val="EBEBEB"/>
      </a:lt2>
      <a:accent1>
        <a:srgbClr val="023D6B"/>
      </a:accent1>
      <a:accent2>
        <a:srgbClr val="ADBDE3"/>
      </a:accent2>
      <a:accent3>
        <a:srgbClr val="30A93B"/>
      </a:accent3>
      <a:accent4>
        <a:srgbClr val="FFE900"/>
      </a:accent4>
      <a:accent5>
        <a:srgbClr val="FF8C0C"/>
      </a:accent5>
      <a:accent6>
        <a:srgbClr val="DF0F44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5000"/>
          </a:lnSpc>
          <a:defRPr sz="24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lnSpc>
            <a:spcPct val="95000"/>
          </a:lnSpc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Jülich_PowerPoint_16x9.potx" id="{96E3BAF4-763A-4252-96EB-429A37E76C9B}" vid="{FC15072B-1A6B-4630-9ABB-3D2D56FD5EF8}"/>
    </a:ext>
  </a:extLst>
</a:theme>
</file>

<file path=ppt/theme/theme2.xml><?xml version="1.0" encoding="utf-8"?>
<a:theme xmlns:a="http://schemas.openxmlformats.org/drawingml/2006/main" name="Office">
  <a:themeElements>
    <a:clrScheme name="Benutzerdefiniert 282">
      <a:dk1>
        <a:sysClr val="windowText" lastClr="000000"/>
      </a:dk1>
      <a:lt1>
        <a:sysClr val="window" lastClr="FFFFFF"/>
      </a:lt1>
      <a:dk2>
        <a:srgbClr val="AF82B9"/>
      </a:dk2>
      <a:lt2>
        <a:srgbClr val="EBEBEB"/>
      </a:lt2>
      <a:accent1>
        <a:srgbClr val="023D6B"/>
      </a:accent1>
      <a:accent2>
        <a:srgbClr val="ADBDE3"/>
      </a:accent2>
      <a:accent3>
        <a:srgbClr val="B9D25F"/>
      </a:accent3>
      <a:accent4>
        <a:srgbClr val="FAEB5A"/>
      </a:accent4>
      <a:accent5>
        <a:srgbClr val="FAB45A"/>
      </a:accent5>
      <a:accent6>
        <a:srgbClr val="EB5F73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282">
      <a:dk1>
        <a:sysClr val="windowText" lastClr="000000"/>
      </a:dk1>
      <a:lt1>
        <a:sysClr val="window" lastClr="FFFFFF"/>
      </a:lt1>
      <a:dk2>
        <a:srgbClr val="AF82B9"/>
      </a:dk2>
      <a:lt2>
        <a:srgbClr val="EBEBEB"/>
      </a:lt2>
      <a:accent1>
        <a:srgbClr val="023D6B"/>
      </a:accent1>
      <a:accent2>
        <a:srgbClr val="ADBDE3"/>
      </a:accent2>
      <a:accent3>
        <a:srgbClr val="B9D25F"/>
      </a:accent3>
      <a:accent4>
        <a:srgbClr val="FAEB5A"/>
      </a:accent4>
      <a:accent5>
        <a:srgbClr val="FAB45A"/>
      </a:accent5>
      <a:accent6>
        <a:srgbClr val="EB5F73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Juelich_PowerPoint_16x9</Template>
  <TotalTime>0</TotalTime>
  <Words>535</Words>
  <Application>Microsoft Office PowerPoint</Application>
  <PresentationFormat>Breitbild</PresentationFormat>
  <Paragraphs>73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Calibri</vt:lpstr>
      <vt:lpstr>Symbol</vt:lpstr>
      <vt:lpstr>Wingdings</vt:lpstr>
      <vt:lpstr>Jülich</vt:lpstr>
      <vt:lpstr>PLC usage at JCNS</vt:lpstr>
      <vt:lpstr>Forschungzentrum Jülich and JCNS</vt:lpstr>
      <vt:lpstr>Control in Neutron Instruments</vt:lpstr>
      <vt:lpstr>PLCs in JCNS Instruments</vt:lpstr>
      <vt:lpstr>Control System Architecture</vt:lpstr>
      <vt:lpstr>PLC Software</vt:lpstr>
      <vt:lpstr>PLC Hardware</vt:lpstr>
      <vt:lpstr>Future Challenges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der präsentation</dc:title>
  <dc:creator>admin.reisen</dc:creator>
  <cp:lastModifiedBy>Kleines, Harald</cp:lastModifiedBy>
  <cp:revision>288</cp:revision>
  <dcterms:created xsi:type="dcterms:W3CDTF">2019-11-11T12:51:38Z</dcterms:created>
  <dcterms:modified xsi:type="dcterms:W3CDTF">2025-09-18T14:06:58Z</dcterms:modified>
</cp:coreProperties>
</file>