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EF9D54F-AE93-4B60-B79C-AE019974A2C5}">
  <a:tblStyle styleId="{0EF9D54F-AE93-4B60-B79C-AE019974A2C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81607bea1c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81607bea1c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81607bea1c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81607bea1c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381607bea1c_0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81607bea1c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81607bea1c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381607bea1c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81607bea1c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81607bea1c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81607bea1c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81607bea1c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81607bea1c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81607bea1c_0_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81607bea1c_0_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81607bea1c_0_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8113805b95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8113805b95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737e23d995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737e23d995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737e23d995_0_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8165024987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8165024987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8165024987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8165024987_0_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8165024987_0_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38165024987_0_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737e23d995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3737e23d995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737e23d995_0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737e23d995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737e23d995_0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737e23d995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737e23d995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737e23d995_0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737e23d995_0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3737e23d995_0_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81607bea1c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381607bea1c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81607bea1c_0_1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81607bea1c_0_1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381607bea1c_0_10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81607bea1c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381607bea1c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8113805b95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38113805b95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8113805b95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8113805b95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38113805b95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113805b95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8113805b95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38113805b95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81607bea1c_0_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81607bea1c_0_9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81607bea1c_0_9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8165024987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8165024987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8165024987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8165024987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8165024987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81607bea1c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381607bea1c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image" Target="../media/image2.jp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 title="DOME.jpg"/>
          <p:cNvPicPr preferRelativeResize="0"/>
          <p:nvPr/>
        </p:nvPicPr>
        <p:blipFill rotWithShape="1">
          <a:blip r:embed="rId2">
            <a:alphaModFix/>
          </a:blip>
          <a:srcRect b="45806" l="0" r="497" t="2064"/>
          <a:stretch/>
        </p:blipFill>
        <p:spPr>
          <a:xfrm>
            <a:off x="-19050" y="1263425"/>
            <a:ext cx="12260552" cy="433115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400878" y="1887676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400874" y="2700489"/>
            <a:ext cx="7085100" cy="6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400872" y="5708190"/>
            <a:ext cx="6121800" cy="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400872" y="6101382"/>
            <a:ext cx="61218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0"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 title="DOE SC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0920" y="6089904"/>
            <a:ext cx="2379776" cy="422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title="5_BL_Horiz_Tile_rgb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1144" y="5943600"/>
            <a:ext cx="2028229" cy="6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 title="0003_2016_ALS_BANNER_SIgnature_Horizontal_1_COLOR_RGB_ELECTRONIC (3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56448" y="310896"/>
            <a:ext cx="3742925" cy="74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6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Questions Slide" type="blank">
  <p:cSld name="BLANK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1" title="XBD-202102-018 008 (4).jpg"/>
          <p:cNvPicPr preferRelativeResize="0"/>
          <p:nvPr/>
        </p:nvPicPr>
        <p:blipFill rotWithShape="1">
          <a:blip r:embed="rId2">
            <a:alphaModFix/>
          </a:blip>
          <a:srcRect b="16583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1"/>
          <p:cNvSpPr txBox="1"/>
          <p:nvPr/>
        </p:nvSpPr>
        <p:spPr>
          <a:xfrm>
            <a:off x="405161" y="1429358"/>
            <a:ext cx="3653883" cy="707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0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" name="Google Shape;84;p11"/>
          <p:cNvCxnSpPr/>
          <p:nvPr/>
        </p:nvCxnSpPr>
        <p:spPr>
          <a:xfrm>
            <a:off x="405161" y="2297151"/>
            <a:ext cx="3653883" cy="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omparison without sub-titles">
  <p:cSld name="Text comparison without sub-title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0" y="-16891"/>
            <a:ext cx="12192000" cy="11852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2"/>
          <p:cNvSpPr txBox="1"/>
          <p:nvPr>
            <p:ph type="title"/>
          </p:nvPr>
        </p:nvSpPr>
        <p:spPr>
          <a:xfrm>
            <a:off x="495300" y="137160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495299" y="1914906"/>
            <a:ext cx="5441081" cy="41048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>
                <a:solidFill>
                  <a:schemeClr val="accen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2" type="body"/>
          </p:nvPr>
        </p:nvSpPr>
        <p:spPr>
          <a:xfrm>
            <a:off x="6255619" y="1914905"/>
            <a:ext cx="5441081" cy="41048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>
                <a:solidFill>
                  <a:schemeClr val="accen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12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2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tline Slide [USE SECOND]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12192000" cy="117787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495300" y="131738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95300" y="1438717"/>
            <a:ext cx="112014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AutoNum type="romanUcPeriod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AutoNum type="alphaUcPeriod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Calibri"/>
              <a:buAutoNum type="arabicPeriod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libri"/>
              <a:buAutoNum type="alphaLcParenR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libri"/>
              <a:buAutoNum type="arabicParenBoth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arenBoth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arenBoth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3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solidFill>
          <a:schemeClr val="dk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oogle Shape;31;p4"/>
          <p:cNvCxnSpPr/>
          <p:nvPr/>
        </p:nvCxnSpPr>
        <p:spPr>
          <a:xfrm>
            <a:off x="1390185" y="3070302"/>
            <a:ext cx="8229804" cy="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11478127" y="6338815"/>
            <a:ext cx="401052" cy="3831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1390185" y="1960272"/>
            <a:ext cx="6656535" cy="9062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8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">
  <p:cSld name="Title + Text 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/>
          <p:nvPr/>
        </p:nvSpPr>
        <p:spPr>
          <a:xfrm>
            <a:off x="0" y="0"/>
            <a:ext cx="12192000" cy="117787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93776" y="1438717"/>
            <a:ext cx="112014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Char char="•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83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Calibri"/>
              <a:buChar char="•"/>
              <a:defRPr sz="2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Char char="•"/>
              <a:defRPr sz="2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alibri"/>
              <a:buChar char="•"/>
              <a:defRPr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alibri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alibri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alibri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type="title"/>
          </p:nvPr>
        </p:nvSpPr>
        <p:spPr>
          <a:xfrm>
            <a:off x="493776" y="137160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9" name="Google Shape;39;p5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5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+ Image">
  <p:cSld name="Section Break 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0" y="-16891"/>
            <a:ext cx="12192000" cy="11852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6273624" y="5184687"/>
            <a:ext cx="5601637" cy="781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/>
          <p:nvPr>
            <p:ph idx="2" type="pic"/>
          </p:nvPr>
        </p:nvSpPr>
        <p:spPr>
          <a:xfrm>
            <a:off x="6265333" y="550076"/>
            <a:ext cx="5609930" cy="461772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6"/>
          <p:cNvSpPr txBox="1"/>
          <p:nvPr>
            <p:ph type="title"/>
          </p:nvPr>
        </p:nvSpPr>
        <p:spPr>
          <a:xfrm>
            <a:off x="493713" y="137160"/>
            <a:ext cx="560993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9" name="Google Shape;49;p6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6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Images">
  <p:cSld name="2 Image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0" y="0"/>
            <a:ext cx="12192000" cy="117787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493776" y="137160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/>
          <p:nvPr>
            <p:ph idx="2" type="pic"/>
          </p:nvPr>
        </p:nvSpPr>
        <p:spPr>
          <a:xfrm>
            <a:off x="0" y="1177875"/>
            <a:ext cx="6096000" cy="4983480"/>
          </a:xfrm>
          <a:prstGeom prst="rect">
            <a:avLst/>
          </a:prstGeom>
          <a:noFill/>
          <a:ln>
            <a:noFill/>
          </a:ln>
        </p:spPr>
      </p:sp>
      <p:sp>
        <p:nvSpPr>
          <p:cNvPr id="55" name="Google Shape;55;p7"/>
          <p:cNvSpPr/>
          <p:nvPr>
            <p:ph idx="3" type="pic"/>
          </p:nvPr>
        </p:nvSpPr>
        <p:spPr>
          <a:xfrm>
            <a:off x="6096000" y="1177875"/>
            <a:ext cx="6096000" cy="4985153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7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7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7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omparison with sub-titles">
  <p:cSld name="Text comparison with sub-title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0" y="-16891"/>
            <a:ext cx="12192000" cy="11852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495299" y="1914906"/>
            <a:ext cx="5441100" cy="41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>
                <a:solidFill>
                  <a:schemeClr val="accent1"/>
                </a:solidFill>
              </a:defRPr>
            </a:lvl1pPr>
            <a:lvl2pPr indent="-381000" lvl="1" marL="914400" algn="l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  <a:defRPr/>
            </a:lvl2pPr>
            <a:lvl3pPr indent="-368300" lvl="2" marL="1371600" algn="l">
              <a:spcBef>
                <a:spcPts val="1000"/>
              </a:spcBef>
              <a:spcAft>
                <a:spcPts val="0"/>
              </a:spcAft>
              <a:buSzPts val="2200"/>
              <a:buFont typeface="Calibri"/>
              <a:buChar char="•"/>
              <a:defRPr sz="2200"/>
            </a:lvl3pPr>
            <a:lvl4pPr indent="-355600" lvl="3" marL="1828800" algn="l"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2" type="body"/>
          </p:nvPr>
        </p:nvSpPr>
        <p:spPr>
          <a:xfrm>
            <a:off x="6255619" y="1914905"/>
            <a:ext cx="5441100" cy="41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>
                <a:solidFill>
                  <a:schemeClr val="accent1"/>
                </a:solidFill>
              </a:defRPr>
            </a:lvl1pPr>
            <a:lvl2pPr indent="-381000" lvl="1" marL="914400" algn="l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  <a:defRPr/>
            </a:lvl2pPr>
            <a:lvl3pPr indent="-368300" lvl="2" marL="1371600" algn="l">
              <a:spcBef>
                <a:spcPts val="1000"/>
              </a:spcBef>
              <a:spcAft>
                <a:spcPts val="0"/>
              </a:spcAft>
              <a:buSzPts val="2200"/>
              <a:buFont typeface="Calibri"/>
              <a:buChar char="•"/>
              <a:defRPr sz="2200"/>
            </a:lvl3pPr>
            <a:lvl4pPr indent="-355600" lvl="3" marL="1828800" algn="l"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3" type="body"/>
          </p:nvPr>
        </p:nvSpPr>
        <p:spPr>
          <a:xfrm>
            <a:off x="6255619" y="1271003"/>
            <a:ext cx="5441081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395A"/>
              </a:buClr>
              <a:buSzPts val="2800"/>
              <a:buNone/>
              <a:defRPr b="1" sz="30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4" type="body"/>
          </p:nvPr>
        </p:nvSpPr>
        <p:spPr>
          <a:xfrm>
            <a:off x="495299" y="1262430"/>
            <a:ext cx="5441082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395A"/>
              </a:buClr>
              <a:buSzPts val="2800"/>
              <a:buNone/>
              <a:defRPr b="1" sz="30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type="title"/>
          </p:nvPr>
        </p:nvSpPr>
        <p:spPr>
          <a:xfrm>
            <a:off x="495300" y="137160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7" name="Google Shape;67;p8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8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-by-side (images + charts)">
  <p:cSld name="Side-by-side (images + charts)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0" y="-16891"/>
            <a:ext cx="12192000" cy="11852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9"/>
          <p:cNvSpPr txBox="1"/>
          <p:nvPr>
            <p:ph idx="1" type="body"/>
          </p:nvPr>
        </p:nvSpPr>
        <p:spPr>
          <a:xfrm>
            <a:off x="493774" y="1177875"/>
            <a:ext cx="5486400" cy="4974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6228351" y="1176634"/>
            <a:ext cx="5486400" cy="4974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type="title"/>
          </p:nvPr>
        </p:nvSpPr>
        <p:spPr>
          <a:xfrm>
            <a:off x="493776" y="137160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5" name="Google Shape;75;p9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9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9" name="Google Shape;79;p10" title="DOE 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6300215"/>
            <a:ext cx="2334701" cy="4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0" title="LOGO REDONE (1200 x 700 px) (1).png"/>
          <p:cNvPicPr preferRelativeResize="0"/>
          <p:nvPr/>
        </p:nvPicPr>
        <p:blipFill rotWithShape="1">
          <a:blip r:embed="rId3">
            <a:alphaModFix/>
          </a:blip>
          <a:srcRect b="34896" l="0" r="0" t="36758"/>
          <a:stretch/>
        </p:blipFill>
        <p:spPr>
          <a:xfrm>
            <a:off x="8942832" y="6307911"/>
            <a:ext cx="2504307" cy="4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95300" y="348467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95300" y="1508862"/>
            <a:ext cx="11201400" cy="46268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11478127" y="6338815"/>
            <a:ext cx="401052" cy="3831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9612351" y="-6066263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jpg"/><Relationship Id="rId4" Type="http://schemas.openxmlformats.org/officeDocument/2006/relationships/image" Target="../media/image1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ctrTitle"/>
          </p:nvPr>
        </p:nvSpPr>
        <p:spPr>
          <a:xfrm>
            <a:off x="400878" y="1887676"/>
            <a:ext cx="9144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>
                <a:solidFill>
                  <a:srgbClr val="FFFFFF"/>
                </a:solidFill>
              </a:rPr>
              <a:t>ALS/ALS-U PLC-based Control Systems</a:t>
            </a:r>
            <a:endParaRPr/>
          </a:p>
        </p:txBody>
      </p:sp>
      <p:sp>
        <p:nvSpPr>
          <p:cNvPr id="98" name="Google Shape;98;p13"/>
          <p:cNvSpPr txBox="1"/>
          <p:nvPr>
            <p:ph idx="1" type="subTitle"/>
          </p:nvPr>
        </p:nvSpPr>
        <p:spPr>
          <a:xfrm>
            <a:off x="400874" y="2700489"/>
            <a:ext cx="7085100" cy="6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PCBS Workshop, ICALEPCS 2025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9" name="Google Shape;99;p13"/>
          <p:cNvSpPr txBox="1"/>
          <p:nvPr>
            <p:ph idx="2" type="body"/>
          </p:nvPr>
        </p:nvSpPr>
        <p:spPr>
          <a:xfrm>
            <a:off x="400872" y="5708190"/>
            <a:ext cx="6121800" cy="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Najm Us Saqib</a:t>
            </a:r>
            <a:r>
              <a:rPr lang="en-US"/>
              <a:t>, Control Systems Engineer @ ALS-U</a:t>
            </a:r>
            <a:endParaRPr/>
          </a:p>
        </p:txBody>
      </p:sp>
      <p:sp>
        <p:nvSpPr>
          <p:cNvPr id="100" name="Google Shape;100;p13"/>
          <p:cNvSpPr txBox="1"/>
          <p:nvPr>
            <p:ph idx="3" type="body"/>
          </p:nvPr>
        </p:nvSpPr>
        <p:spPr>
          <a:xfrm>
            <a:off x="400872" y="6075697"/>
            <a:ext cx="61218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September 20th, 2025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165" name="Google Shape;165;p22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Sextupole Magnet Interlock System</a:t>
            </a:r>
            <a:endParaRPr/>
          </a:p>
        </p:txBody>
      </p:sp>
      <p:sp>
        <p:nvSpPr>
          <p:cNvPr id="166" name="Google Shape;166;p22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Storage ring magnet interlocks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 PLC chassis/sector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12 sectors in total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Allen Bradley series 1769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Will be decommissioned as part of ALS-U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2" name="Google Shape;172;p23"/>
          <p:cNvSpPr txBox="1"/>
          <p:nvPr>
            <p:ph idx="1" type="body"/>
          </p:nvPr>
        </p:nvSpPr>
        <p:spPr>
          <a:xfrm>
            <a:off x="1390175" y="1960275"/>
            <a:ext cx="79806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Existing Systems at ALS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 Beamline Equipment Protection System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179" name="Google Shape;179;p24"/>
          <p:cNvSpPr txBox="1"/>
          <p:nvPr>
            <p:ph type="title"/>
          </p:nvPr>
        </p:nvSpPr>
        <p:spPr>
          <a:xfrm>
            <a:off x="493713" y="137160"/>
            <a:ext cx="56100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Beamline Equipment Protection System</a:t>
            </a:r>
            <a:endParaRPr/>
          </a:p>
        </p:txBody>
      </p:sp>
      <p:sp>
        <p:nvSpPr>
          <p:cNvPr id="180" name="Google Shape;180;p24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100"/>
              <a:t>Subsystems</a:t>
            </a:r>
            <a:endParaRPr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Front End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Branch lines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End stations</a:t>
            </a:r>
            <a:endParaRPr sz="2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100"/>
              <a:t>Current architecture</a:t>
            </a:r>
            <a:endParaRPr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Modicon PLCs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End of life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Phoebus OPIs</a:t>
            </a:r>
            <a:endParaRPr sz="2100"/>
          </a:p>
        </p:txBody>
      </p:sp>
      <p:pic>
        <p:nvPicPr>
          <p:cNvPr id="181" name="Google Shape;1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525" y="1790901"/>
            <a:ext cx="7854299" cy="354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188" name="Google Shape;188;p25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Beamline Equipment Protection System Upgrade</a:t>
            </a:r>
            <a:endParaRPr/>
          </a:p>
        </p:txBody>
      </p:sp>
      <p:sp>
        <p:nvSpPr>
          <p:cNvPr id="189" name="Google Shape;189;p25"/>
          <p:cNvSpPr txBox="1"/>
          <p:nvPr>
            <p:ph idx="3" type="body"/>
          </p:nvPr>
        </p:nvSpPr>
        <p:spPr>
          <a:xfrm>
            <a:off x="493700" y="1643075"/>
            <a:ext cx="74070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Modicon to Allen Bradley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Ongoing upgrade in phases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Standardized on ALS-U Slow MPS hardware (explained later)</a:t>
            </a:r>
            <a:endParaRPr sz="2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5" name="Google Shape;195;p26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ALS-U Vacuum Equipment Protection System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202" name="Google Shape;202;p27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/>
              <a:t>ALS-U Vacuum Equipment Protection System</a:t>
            </a:r>
            <a:endParaRPr/>
          </a:p>
        </p:txBody>
      </p:sp>
      <p:sp>
        <p:nvSpPr>
          <p:cNvPr id="203" name="Google Shape;203;p27"/>
          <p:cNvSpPr txBox="1"/>
          <p:nvPr>
            <p:ph idx="3" type="body"/>
          </p:nvPr>
        </p:nvSpPr>
        <p:spPr>
          <a:xfrm>
            <a:off x="493700" y="1643075"/>
            <a:ext cx="7625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First PLC-based system designed/implemented as part of ALS-U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1769 series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Chassis based system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Accumulator Ring: 1 PLC chassis/ 3 sectors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Storage Ring: 1 PLC chassis/sector</a:t>
            </a:r>
            <a:endParaRPr sz="2100"/>
          </a:p>
        </p:txBody>
      </p:sp>
      <p:pic>
        <p:nvPicPr>
          <p:cNvPr id="204" name="Google Shape;2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0" y="2372625"/>
            <a:ext cx="5152850" cy="330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8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0" name="Google Shape;210;p28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ALS-U Slow Machine Protection System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9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217" name="Google Shape;217;p29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/>
              <a:t>Slow Machine Protection System</a:t>
            </a:r>
            <a:endParaRPr/>
          </a:p>
        </p:txBody>
      </p:sp>
      <p:sp>
        <p:nvSpPr>
          <p:cNvPr id="218" name="Google Shape;218;p29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100"/>
              <a:t>Five different variants of PLC Chassis</a:t>
            </a:r>
            <a:endParaRPr sz="2100"/>
          </a:p>
          <a:p>
            <a:pPr indent="-321945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MPS A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Main PLC Chassis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Magnet/LCW interlocks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Interfacing with Vacuum and neighbor Slow MPS PLCs</a:t>
            </a:r>
            <a:endParaRPr sz="2100"/>
          </a:p>
          <a:p>
            <a:pPr indent="-3219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MPS B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Remote I/O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Accumulator Ring Power supplies controllers (Solo)</a:t>
            </a:r>
            <a:endParaRPr sz="2100"/>
          </a:p>
          <a:p>
            <a:pPr indent="-3219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MPS C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Remote I/O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Accumulator Ring Power supplies controllers (String)</a:t>
            </a:r>
            <a:endParaRPr sz="2100"/>
          </a:p>
          <a:p>
            <a:pPr indent="-3219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MPS D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Remote I/O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Injection/</a:t>
            </a:r>
            <a:r>
              <a:rPr lang="en-US" sz="2100"/>
              <a:t>Extraction</a:t>
            </a:r>
            <a:r>
              <a:rPr lang="en-US" sz="2100"/>
              <a:t> interlocks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Beam Diagnostics interlocks</a:t>
            </a:r>
            <a:endParaRPr sz="2100"/>
          </a:p>
          <a:p>
            <a:pPr indent="-3219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MPS E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Remote I/O</a:t>
            </a:r>
            <a:endParaRPr sz="2100"/>
          </a:p>
          <a:p>
            <a:pPr indent="-321944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2100"/>
              <a:t>Storage Ring power supplies controllers</a:t>
            </a:r>
            <a:endParaRPr sz="2100"/>
          </a:p>
        </p:txBody>
      </p:sp>
      <p:sp>
        <p:nvSpPr>
          <p:cNvPr id="219" name="Google Shape;219;p29"/>
          <p:cNvSpPr txBox="1"/>
          <p:nvPr>
            <p:ph idx="3" type="body"/>
          </p:nvPr>
        </p:nvSpPr>
        <p:spPr>
          <a:xfrm>
            <a:off x="6174725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Hardware - 5069 series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CPU: 5069-L320ER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Analog Input: 5069-IF8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Analog Output: 5069-OF8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Digital Input: 5069-IB16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Digital Output: 5069-OB16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>
            <p:ph type="title"/>
          </p:nvPr>
        </p:nvSpPr>
        <p:spPr>
          <a:xfrm>
            <a:off x="493713" y="137160"/>
            <a:ext cx="56100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Slow MPS</a:t>
            </a:r>
            <a:endParaRPr/>
          </a:p>
        </p:txBody>
      </p:sp>
      <p:sp>
        <p:nvSpPr>
          <p:cNvPr id="226" name="Google Shape;226;p30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27" name="Google Shape;227;p30"/>
          <p:cNvGraphicFramePr/>
          <p:nvPr/>
        </p:nvGraphicFramePr>
        <p:xfrm>
          <a:off x="1372450" y="1526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{0EF9D54F-AE93-4B60-B79C-AE019974A2C5}</a:tableStyleId>
              </a:tblPr>
              <a:tblGrid>
                <a:gridCol w="3457575"/>
                <a:gridCol w="1095375"/>
                <a:gridCol w="1000125"/>
                <a:gridCol w="1419225"/>
                <a:gridCol w="952500"/>
                <a:gridCol w="1219200"/>
              </a:tblGrid>
              <a:tr h="8001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MPS Component Name</a:t>
                      </a:r>
                      <a:endParaRPr b="1" sz="17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Chassis Model</a:t>
                      </a:r>
                      <a:endParaRPr b="1" sz="17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AR/BTA</a:t>
                      </a:r>
                      <a:endParaRPr b="1" sz="17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SR/STA/ATS</a:t>
                      </a:r>
                      <a:endParaRPr b="1" sz="17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AR/SR Main PLC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00385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 Solo/BTA PSC RIO</a:t>
                      </a:r>
                      <a:endParaRPr b="1" sz="2200">
                        <a:solidFill>
                          <a:srgbClr val="0038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00385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 String PSC RIO</a:t>
                      </a:r>
                      <a:endParaRPr b="1" sz="2200">
                        <a:solidFill>
                          <a:srgbClr val="0038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800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FB, Inj/Ext, Cold Finger, Beam Scraper, In-Vac ID RIO</a:t>
                      </a:r>
                      <a:endParaRPr b="1" i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SR PSC RIO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solidFill>
                            <a:srgbClr val="31333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b="1" sz="2200">
                        <a:solidFill>
                          <a:srgbClr val="31333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28" name="Google Shape;228;p30"/>
          <p:cNvSpPr txBox="1"/>
          <p:nvPr/>
        </p:nvSpPr>
        <p:spPr>
          <a:xfrm>
            <a:off x="4692400" y="1636150"/>
            <a:ext cx="1233000" cy="6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 b="1" sz="25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0"/>
          <p:cNvSpPr txBox="1"/>
          <p:nvPr/>
        </p:nvSpPr>
        <p:spPr>
          <a:xfrm>
            <a:off x="5925400" y="1636150"/>
            <a:ext cx="1335000" cy="6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AR/BTA</a:t>
            </a:r>
            <a:endParaRPr b="1" sz="25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0"/>
          <p:cNvSpPr txBox="1"/>
          <p:nvPr/>
        </p:nvSpPr>
        <p:spPr>
          <a:xfrm>
            <a:off x="7156600" y="1636150"/>
            <a:ext cx="1874400" cy="6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SR/ATS/STA</a:t>
            </a:r>
            <a:endParaRPr b="1" sz="25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1"/>
          <p:cNvSpPr txBox="1"/>
          <p:nvPr>
            <p:ph type="title"/>
          </p:nvPr>
        </p:nvSpPr>
        <p:spPr>
          <a:xfrm>
            <a:off x="493713" y="137160"/>
            <a:ext cx="56100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ALS-U Slow MPS</a:t>
            </a:r>
            <a:endParaRPr/>
          </a:p>
        </p:txBody>
      </p:sp>
      <p:sp>
        <p:nvSpPr>
          <p:cNvPr id="237" name="Google Shape;237;p31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8" name="Google Shape;23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450" y="2347300"/>
            <a:ext cx="3060774" cy="216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3300" y="2347288"/>
            <a:ext cx="2616776" cy="216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1"/>
          <p:cNvSpPr txBox="1"/>
          <p:nvPr/>
        </p:nvSpPr>
        <p:spPr>
          <a:xfrm>
            <a:off x="1171250" y="1623325"/>
            <a:ext cx="2504400" cy="5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MPS A - Front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1"/>
          <p:cNvSpPr txBox="1"/>
          <p:nvPr/>
        </p:nvSpPr>
        <p:spPr>
          <a:xfrm>
            <a:off x="4749475" y="1623325"/>
            <a:ext cx="2504400" cy="5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MPS A - Rear</a:t>
            </a:r>
            <a:endParaRPr sz="2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495300" y="131738"/>
            <a:ext cx="11201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495300" y="1406479"/>
            <a:ext cx="11201400" cy="457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423544" lvl="0" marL="51435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AutoNum type="romanUcPeriod"/>
            </a:pPr>
            <a:r>
              <a:rPr lang="en-US"/>
              <a:t>Facility Introduction</a:t>
            </a:r>
            <a:endParaRPr/>
          </a:p>
          <a:p>
            <a:pPr indent="-412114" lvl="0" marL="502919" rtl="0" algn="l">
              <a:spcBef>
                <a:spcPts val="1000"/>
              </a:spcBef>
              <a:spcAft>
                <a:spcPts val="0"/>
              </a:spcAft>
              <a:buSzPct val="100000"/>
              <a:buAutoNum type="romanUcPeriod"/>
            </a:pPr>
            <a:r>
              <a:rPr lang="en-US"/>
              <a:t>ALS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IRMs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Storage Ring Magnet Interlock System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Beamline Equipment Protection System</a:t>
            </a:r>
            <a:endParaRPr/>
          </a:p>
          <a:p>
            <a:pPr indent="-412114" lvl="0" marL="502919" rtl="0" algn="l">
              <a:spcBef>
                <a:spcPts val="1000"/>
              </a:spcBef>
              <a:spcAft>
                <a:spcPts val="0"/>
              </a:spcAft>
              <a:buSzPct val="100000"/>
              <a:buAutoNum type="romanUcPeriod"/>
            </a:pPr>
            <a:r>
              <a:rPr lang="en-US"/>
              <a:t>ALS-U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Vacuum Equipment Protection System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Slow Machine Protection System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RF Equipment Protection System</a:t>
            </a:r>
            <a:endParaRPr/>
          </a:p>
          <a:p>
            <a:pPr indent="-331469" lvl="1" marL="971550" rtl="0" algn="l">
              <a:spcBef>
                <a:spcPts val="1000"/>
              </a:spcBef>
              <a:spcAft>
                <a:spcPts val="0"/>
              </a:spcAft>
              <a:buSzPct val="100000"/>
              <a:buAutoNum type="alphaUcPeriod"/>
            </a:pPr>
            <a:r>
              <a:rPr lang="en-US"/>
              <a:t>Personnel Protection System</a:t>
            </a:r>
            <a:endParaRPr/>
          </a:p>
          <a:p>
            <a:pPr indent="-502919" lvl="0" marL="676656" rtl="0" algn="l">
              <a:spcBef>
                <a:spcPts val="1000"/>
              </a:spcBef>
              <a:spcAft>
                <a:spcPts val="0"/>
              </a:spcAft>
              <a:buSzPct val="100000"/>
              <a:buFont typeface="Calibri"/>
              <a:buNone/>
            </a:pPr>
            <a:r>
              <a:t/>
            </a:r>
            <a:endParaRPr/>
          </a:p>
          <a:p>
            <a:pPr indent="-502919" lvl="0" marL="676656" rtl="0" algn="l">
              <a:spcBef>
                <a:spcPts val="1000"/>
              </a:spcBef>
              <a:spcAft>
                <a:spcPts val="0"/>
              </a:spcAft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7" name="Google Shape;107;p14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2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32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ALS-U RF Equipment Protection System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254" name="Google Shape;254;p33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/>
              <a:t>RF Equipment Protection System</a:t>
            </a:r>
            <a:endParaRPr/>
          </a:p>
        </p:txBody>
      </p:sp>
      <p:sp>
        <p:nvSpPr>
          <p:cNvPr id="255" name="Google Shape;255;p33"/>
          <p:cNvSpPr txBox="1"/>
          <p:nvPr>
            <p:ph idx="3" type="body"/>
          </p:nvPr>
        </p:nvSpPr>
        <p:spPr>
          <a:xfrm>
            <a:off x="493725" y="163022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AR</a:t>
            </a:r>
            <a:endParaRPr b="1"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 Main PLC chassis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 RIO in tunnel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Design similar to Slow MPS chassis</a:t>
            </a:r>
            <a:endParaRPr sz="2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SR - </a:t>
            </a:r>
            <a:r>
              <a:rPr b="1" lang="en-US" sz="2100">
                <a:solidFill>
                  <a:schemeClr val="accent6"/>
                </a:solidFill>
              </a:rPr>
              <a:t>RF system remains unchanged for ALS-U</a:t>
            </a:r>
            <a:endParaRPr sz="2100">
              <a:solidFill>
                <a:schemeClr val="accent6"/>
              </a:solidFill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Horner end-of-life controllers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Upgrade to Allen Bradley</a:t>
            </a:r>
            <a:r>
              <a:rPr b="1" lang="en-US" sz="2100"/>
              <a:t> </a:t>
            </a:r>
            <a:r>
              <a:rPr lang="en-US" sz="2100"/>
              <a:t>in progress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4 phases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1 phase/year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4 Main PLC Chassis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8 RIO chassis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Accessible terminal  blocks included</a:t>
            </a:r>
            <a:endParaRPr sz="2100"/>
          </a:p>
        </p:txBody>
      </p:sp>
      <p:pic>
        <p:nvPicPr>
          <p:cNvPr id="256" name="Google Shape;256;p33" title="IMG_2704.jpg"/>
          <p:cNvPicPr preferRelativeResize="0"/>
          <p:nvPr/>
        </p:nvPicPr>
        <p:blipFill rotWithShape="1">
          <a:blip r:embed="rId3">
            <a:alphaModFix/>
          </a:blip>
          <a:srcRect b="8039" l="7138" r="4075" t="21503"/>
          <a:stretch/>
        </p:blipFill>
        <p:spPr>
          <a:xfrm>
            <a:off x="8613755" y="2801288"/>
            <a:ext cx="2600026" cy="275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 title="IMG_2702.jpg"/>
          <p:cNvPicPr preferRelativeResize="0"/>
          <p:nvPr/>
        </p:nvPicPr>
        <p:blipFill rotWithShape="1">
          <a:blip r:embed="rId4">
            <a:alphaModFix/>
          </a:blip>
          <a:srcRect b="9697" l="1865" r="2959" t="20186"/>
          <a:stretch/>
        </p:blipFill>
        <p:spPr>
          <a:xfrm>
            <a:off x="5649227" y="2815332"/>
            <a:ext cx="2800504" cy="2750828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3"/>
          <p:cNvSpPr txBox="1"/>
          <p:nvPr/>
        </p:nvSpPr>
        <p:spPr>
          <a:xfrm>
            <a:off x="6218425" y="2124175"/>
            <a:ext cx="4469400" cy="6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SR RF Cavity Water Control PCL chassis</a:t>
            </a:r>
            <a:endParaRPr sz="20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4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4" name="Google Shape;264;p34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ALS-U Personnel Protection System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5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271" name="Google Shape;271;p35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/>
              <a:t>Personnel Protection System</a:t>
            </a:r>
            <a:endParaRPr/>
          </a:p>
        </p:txBody>
      </p:sp>
      <p:sp>
        <p:nvSpPr>
          <p:cNvPr id="272" name="Google Shape;272;p35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ALS: Relay-based system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ALS-U: Siemens safety PLCs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Combination of Main PLC chassis and Remote I/Os</a:t>
            </a:r>
            <a:endParaRPr sz="21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6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8" name="Google Shape;278;p36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ALS-U Development Practices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7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285" name="Google Shape;285;p37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/>
              <a:t>ALS-U Development Practices</a:t>
            </a:r>
            <a:endParaRPr sz="2800"/>
          </a:p>
        </p:txBody>
      </p:sp>
      <p:sp>
        <p:nvSpPr>
          <p:cNvPr id="286" name="Google Shape;286;p37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PLC code</a:t>
            </a:r>
            <a:endParaRPr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Ladder logic/Structured text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Use of UDTs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Base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High-level</a:t>
            </a:r>
            <a:endParaRPr sz="2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EPICS</a:t>
            </a:r>
            <a:endParaRPr b="1"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Base UDTs → Database template files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Substitution file from spreadsheet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Phoebus for operator displays</a:t>
            </a:r>
            <a:endParaRPr sz="2100"/>
          </a:p>
        </p:txBody>
      </p:sp>
      <p:sp>
        <p:nvSpPr>
          <p:cNvPr id="287" name="Google Shape;287;p37"/>
          <p:cNvSpPr txBox="1"/>
          <p:nvPr>
            <p:ph idx="3" type="body"/>
          </p:nvPr>
        </p:nvSpPr>
        <p:spPr>
          <a:xfrm>
            <a:off x="57971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Version Control</a:t>
            </a:r>
            <a:endParaRPr sz="2100"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GitLab + Compare tool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Small team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Less overhead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Inexpensive</a:t>
            </a:r>
            <a:endParaRPr sz="21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8" title="XBD-202102-018 008 (4).jpg"/>
          <p:cNvPicPr preferRelativeResize="0"/>
          <p:nvPr/>
        </p:nvPicPr>
        <p:blipFill rotWithShape="1">
          <a:blip r:embed="rId3">
            <a:alphaModFix/>
          </a:blip>
          <a:srcRect b="15533" l="0" r="0" t="0"/>
          <a:stretch/>
        </p:blipFill>
        <p:spPr>
          <a:xfrm>
            <a:off x="0" y="-115875"/>
            <a:ext cx="12309125" cy="7010899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8"/>
          <p:cNvSpPr txBox="1"/>
          <p:nvPr>
            <p:ph idx="4294967295" type="body"/>
          </p:nvPr>
        </p:nvSpPr>
        <p:spPr>
          <a:xfrm>
            <a:off x="452649" y="9456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4700">
                <a:solidFill>
                  <a:schemeClr val="lt1"/>
                </a:solidFill>
              </a:rPr>
              <a:t>Thank you!</a:t>
            </a:r>
            <a:endParaRPr sz="47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Facility Introduction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>
            <p:ph type="title"/>
          </p:nvPr>
        </p:nvSpPr>
        <p:spPr>
          <a:xfrm>
            <a:off x="495300" y="131738"/>
            <a:ext cx="112014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Advanced Light Source (ALS)</a:t>
            </a:r>
            <a:endParaRPr/>
          </a:p>
        </p:txBody>
      </p:sp>
      <p:sp>
        <p:nvSpPr>
          <p:cNvPr id="120" name="Google Shape;120;p16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1" name="Google Shape;12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500" y="1256625"/>
            <a:ext cx="10700975" cy="493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495300" y="131738"/>
            <a:ext cx="112014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ALS offers tools from IR to harder x-rays </a:t>
            </a:r>
            <a:endParaRPr/>
          </a:p>
        </p:txBody>
      </p:sp>
      <p:sp>
        <p:nvSpPr>
          <p:cNvPr id="128" name="Google Shape;128;p17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450" y="1198538"/>
            <a:ext cx="10915098" cy="498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495300" y="131738"/>
            <a:ext cx="112014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ALS-U</a:t>
            </a:r>
            <a:endParaRPr/>
          </a:p>
        </p:txBody>
      </p:sp>
      <p:sp>
        <p:nvSpPr>
          <p:cNvPr id="136" name="Google Shape;136;p18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8549"/>
            <a:ext cx="10368326" cy="498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" name="Google Shape;143;p19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Existing Systems at ALS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IRM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</a:rPr>
              <a:t>‹#›</a:t>
            </a:fld>
            <a:endParaRPr sz="1400">
              <a:solidFill>
                <a:schemeClr val="dk1"/>
              </a:solidFill>
            </a:endParaRPr>
          </a:p>
        </p:txBody>
      </p:sp>
      <p:sp>
        <p:nvSpPr>
          <p:cNvPr id="150" name="Google Shape;150;p20"/>
          <p:cNvSpPr txBox="1"/>
          <p:nvPr>
            <p:ph type="title"/>
          </p:nvPr>
        </p:nvSpPr>
        <p:spPr>
          <a:xfrm>
            <a:off x="493725" y="137150"/>
            <a:ext cx="11385600" cy="91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ILC Replacement Module (IRM)</a:t>
            </a:r>
            <a:endParaRPr/>
          </a:p>
        </p:txBody>
      </p:sp>
      <p:sp>
        <p:nvSpPr>
          <p:cNvPr id="151" name="Google Shape;151;p20"/>
          <p:cNvSpPr txBox="1"/>
          <p:nvPr>
            <p:ph idx="3" type="body"/>
          </p:nvPr>
        </p:nvSpPr>
        <p:spPr>
          <a:xfrm>
            <a:off x="493700" y="1643075"/>
            <a:ext cx="5303400" cy="43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ALS PLC-like system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ILC → Intelligent Local Controller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Chassis-based FPGA system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Ai, Ao, bi, bo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EPICS interface</a:t>
            </a:r>
            <a:endParaRPr sz="2100"/>
          </a:p>
        </p:txBody>
      </p:sp>
      <p:pic>
        <p:nvPicPr>
          <p:cNvPr id="152" name="Google Shape;1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00" y="1654338"/>
            <a:ext cx="6090100" cy="4301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idx="12" type="sldNum"/>
          </p:nvPr>
        </p:nvSpPr>
        <p:spPr>
          <a:xfrm>
            <a:off x="11478127" y="6338815"/>
            <a:ext cx="401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1390174" y="1960275"/>
            <a:ext cx="75729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Existing Systems at ALS: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Storage Ring Magnet Interlock System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">
      <a:dk1>
        <a:srgbClr val="003859"/>
      </a:dk1>
      <a:lt1>
        <a:srgbClr val="FFFFFF"/>
      </a:lt1>
      <a:dk2>
        <a:srgbClr val="00587C"/>
      </a:dk2>
      <a:lt2>
        <a:srgbClr val="00B5EC"/>
      </a:lt2>
      <a:accent1>
        <a:srgbClr val="636669"/>
      </a:accent1>
      <a:accent2>
        <a:srgbClr val="E04E38"/>
      </a:accent2>
      <a:accent3>
        <a:srgbClr val="D57800"/>
      </a:accent3>
      <a:accent4>
        <a:srgbClr val="EAAA00"/>
      </a:accent4>
      <a:accent5>
        <a:srgbClr val="74AA50"/>
      </a:accent5>
      <a:accent6>
        <a:srgbClr val="007681"/>
      </a:accent6>
      <a:hlink>
        <a:srgbClr val="4198B5"/>
      </a:hlink>
      <a:folHlink>
        <a:srgbClr val="0076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