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6" r:id="rId1"/>
  </p:sldMasterIdLst>
  <p:notesMasterIdLst>
    <p:notesMasterId r:id="rId13"/>
  </p:notes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30"/>
    <p:restoredTop sz="94795"/>
  </p:normalViewPr>
  <p:slideViewPr>
    <p:cSldViewPr snapToGrid="0">
      <p:cViewPr varScale="1">
        <p:scale>
          <a:sx n="120" d="100"/>
          <a:sy n="120" d="100"/>
        </p:scale>
        <p:origin x="3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964C0-BA9A-E44C-93CC-EDC6666BD007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C1DA6-9A19-6846-BD5B-5D38947F03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27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A67E988-5919-57BB-C7DE-D3EAD38A3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70" y="6209925"/>
            <a:ext cx="11155680" cy="45719"/>
          </a:xfrm>
          <a:custGeom>
            <a:avLst/>
            <a:gdLst>
              <a:gd name="connsiteX0" fmla="*/ 0 w 8715708"/>
              <a:gd name="connsiteY0" fmla="*/ 0 h 45719"/>
              <a:gd name="connsiteX1" fmla="*/ 3694525 w 8715708"/>
              <a:gd name="connsiteY1" fmla="*/ 0 h 45719"/>
              <a:gd name="connsiteX2" fmla="*/ 5021183 w 8715708"/>
              <a:gd name="connsiteY2" fmla="*/ 0 h 45719"/>
              <a:gd name="connsiteX3" fmla="*/ 8715708 w 8715708"/>
              <a:gd name="connsiteY3" fmla="*/ 0 h 45719"/>
              <a:gd name="connsiteX4" fmla="*/ 8715708 w 8715708"/>
              <a:gd name="connsiteY4" fmla="*/ 45719 h 45719"/>
              <a:gd name="connsiteX5" fmla="*/ 5021183 w 8715708"/>
              <a:gd name="connsiteY5" fmla="*/ 45719 h 45719"/>
              <a:gd name="connsiteX6" fmla="*/ 3694525 w 8715708"/>
              <a:gd name="connsiteY6" fmla="*/ 45719 h 45719"/>
              <a:gd name="connsiteX7" fmla="*/ 0 w 8715708"/>
              <a:gd name="connsiteY7" fmla="*/ 4571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5708" h="45719">
                <a:moveTo>
                  <a:pt x="0" y="0"/>
                </a:moveTo>
                <a:lnTo>
                  <a:pt x="3694525" y="0"/>
                </a:lnTo>
                <a:lnTo>
                  <a:pt x="5021183" y="0"/>
                </a:lnTo>
                <a:lnTo>
                  <a:pt x="8715708" y="0"/>
                </a:lnTo>
                <a:lnTo>
                  <a:pt x="8715708" y="45719"/>
                </a:lnTo>
                <a:lnTo>
                  <a:pt x="5021183" y="45719"/>
                </a:lnTo>
                <a:lnTo>
                  <a:pt x="3694525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2327B2-BA4B-2C04-0751-5CB63D4AA4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978408"/>
            <a:ext cx="11155680" cy="3429000"/>
          </a:xfrm>
        </p:spPr>
        <p:txBody>
          <a:bodyPr anchor="t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01176-DC7A-4C3D-3D8F-352526DA7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208" y="4480560"/>
            <a:ext cx="7104888" cy="1399032"/>
          </a:xfrm>
        </p:spPr>
        <p:txBody>
          <a:bodyPr anchor="b">
            <a:normAutofit/>
          </a:bodyPr>
          <a:lstStyle>
            <a:lvl1pPr marL="0" indent="0" algn="l"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DC221-9A2E-7459-102F-C3CFB27CC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0671-6F7D-3A03-EEC1-661A87F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53D3A-E0F9-8386-2A6C-96671FBB1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93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36771-E72D-FAD8-771E-3E196DD2E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5BB827-257D-60D9-792F-E69590042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5D2E7-C856-F78A-E88C-37547498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AB289-9591-51C9-9E3C-B6F2ACC6A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E037C-790D-7442-8E43-D2740B39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59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635151-A38B-3766-6A32-FF1DF7687D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659368" y="978408"/>
            <a:ext cx="2551176" cy="536752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132D1-640C-FB9A-AD6F-D84573834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1208" y="978408"/>
            <a:ext cx="8010144" cy="536752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5F80A-4BA7-8ED8-9A62-B9219427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38113-D55A-A1A0-D1FE-53C95860F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19DDB-F89D-4B2D-21A2-82AF1D102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2572D8-D485-1DB1-34B1-C35C61C89940}"/>
              </a:ext>
            </a:extLst>
          </p:cNvPr>
          <p:cNvSpPr/>
          <p:nvPr/>
        </p:nvSpPr>
        <p:spPr>
          <a:xfrm rot="5400000">
            <a:off x="8936623" y="3585018"/>
            <a:ext cx="5325734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973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26D03-149A-DAB3-4B2A-E9B74F2E2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1E73D-41A7-9934-0990-9208B9523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B2A3F-E719-673C-5D56-F663712D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E594A-52F5-D85E-343C-ADFEE3C7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D5C9C-B2E2-FC26-E459-9E880EF9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23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9D51F-B2D5-2804-4F7C-C99850F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4288536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E5516-03B6-C488-EB4A-68AE681ED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5266944"/>
            <a:ext cx="5020056" cy="1088136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CB4D7-49A7-D050-70B9-11A1E2D44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A913F-AD00-C1EE-B01A-8590671C0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FC386-B2AF-6FAD-D053-E22D48CD7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1E1B67-3BFF-F04B-52F4-7E724FB3B24D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E3B21-CF4D-1B01-0F4E-D32C1B218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39FF2-6858-B514-B695-58442557D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08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30130-974D-B91D-5B93-EC52AABDB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9672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BED99-6FD7-9C6B-1152-A6E42715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53AAC-5967-2565-A715-82D3505AB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51313-69FB-E016-3CC1-62CA476E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90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DF9D-B849-CE37-97E4-AD37F8806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64824" cy="12161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D4C626-4008-960A-E601-6AA9F4BB8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E8D6C-AC07-ED6B-2EA8-9C40A5AEA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1208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52617E-C6D9-246B-E7B7-8159DF17C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19672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BC2094-7EBC-02C5-5AB5-233E63080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19672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010BD2-59B4-FD2E-3C5E-C83AE6003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2B35C4-A654-7759-BDA0-94D9D1A21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5F4347-2EC0-CA6E-2637-8048456D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306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4716D-52F2-C7FB-83B1-2DA1AD375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4A371-AC27-6A28-32E6-74A28371B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55941A-A24E-885D-E894-0326F4C40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D5E5B4-971F-FF6A-1B07-A5C85370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523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9F431F-E6DC-4137-3092-A30A0A362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C814B-67B4-C70F-FA51-6205D5E2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AA9C9-D895-DD20-1089-EA75EA42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955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0562-884C-9053-70C1-3B72A0B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8F509-68F0-39D5-1A8B-CE246715A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672" y="987424"/>
            <a:ext cx="5166360" cy="53583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8E37C-27CE-3A84-FC74-BDCCD8A9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95F79-E23E-11D2-40BF-66ED3401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57F7FC-06F3-3D89-5D1A-4EC4B1D73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4ACD5-6E0B-5713-DC9A-41E9D62AB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58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B2D45-7CDB-D38C-2AAE-273F79767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BF0855-1744-56E4-B115-3A3C5EA78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19672" y="987424"/>
            <a:ext cx="5166360" cy="5358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E8A1D-28AE-4A19-BD96-401D4822A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327DDB-CE95-4C89-DFC5-7DDBFC24E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2C835-F3B5-943C-FFC4-D5BA9666A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09891-6E3C-ADED-01DD-15FCED37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8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1A28D7-6581-4956-AAE3-9104804DF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55680" cy="7894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FCCA4-57A4-08A1-FC45-D2BBA66FA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1910080"/>
            <a:ext cx="11155680" cy="44358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AA0F4-2442-8D45-3C3D-1B8F55C86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1208" y="64190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3785E-FB42-1D54-92AC-D0A61A8FA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208" y="1005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PBCS Workshop @ ICALEPCS 2025  (E. Blanco, CERN)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9CF34-1274-DB45-4809-90E5D244A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432" y="6419088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48CC95F-0247-41B6-91CF-DC97C76A70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74A975B-A886-5202-0489-6965514A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950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5" r:id="rId6"/>
    <p:sldLayoutId id="2147483680" r:id="rId7"/>
    <p:sldLayoutId id="2147483681" r:id="rId8"/>
    <p:sldLayoutId id="2147483682" r:id="rId9"/>
    <p:sldLayoutId id="2147483684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istaprojects.com/glossary/total-cost-ownership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iencedirect.com/science/article/pii/S240589632200367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opcconnect.opcfoundation.org/2022/09/important-use-cases-of-opc-ua-pubsub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dpi.com/2078-2489/13/5/226" TargetMode="External"/><Relationship Id="rId2" Type="http://schemas.openxmlformats.org/officeDocument/2006/relationships/hyperlink" Target="https://www.mdpi.com/2076-0825/14/5/20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um-esi.github.io/publications-list/PDF/2022-ETFA-How_Real_Time_Are_Virtual_PLCs.pdf" TargetMode="External"/><Relationship Id="rId2" Type="http://schemas.openxmlformats.org/officeDocument/2006/relationships/hyperlink" Target="https://iot-analytics.com/virtual-plc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www.researchgate.net/publication/382248339_Revolutionizing_PLC_Systems_with_AI_A_New_Era_of_Industrial_Automation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searchgate.net/publication/373483763_PLC_Logic-Based_Cybersecurity_Risks_Identification_for_IC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ch/plcveri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1CD26-7083-47F4-B635-E4DB284680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5400" dirty="0">
                <a:solidFill>
                  <a:schemeClr val="accent1">
                    <a:lumMod val="75000"/>
                  </a:schemeClr>
                </a:solidFill>
              </a:rPr>
              <a:t>5th PLC </a:t>
            </a:r>
            <a:r>
              <a:rPr lang="en-US" sz="5400" dirty="0">
                <a:solidFill>
                  <a:schemeClr val="accent1">
                    <a:lumMod val="75000"/>
                  </a:schemeClr>
                </a:solidFill>
              </a:rPr>
              <a:t>Based</a:t>
            </a:r>
            <a:r>
              <a:rPr lang="es-ES" sz="5400" dirty="0">
                <a:solidFill>
                  <a:schemeClr val="accent1">
                    <a:lumMod val="75000"/>
                  </a:schemeClr>
                </a:solidFill>
              </a:rPr>
              <a:t> Control </a:t>
            </a:r>
            <a:r>
              <a:rPr lang="en-US" sz="5400" dirty="0">
                <a:solidFill>
                  <a:schemeClr val="accent1">
                    <a:lumMod val="75000"/>
                  </a:schemeClr>
                </a:solidFill>
              </a:rPr>
              <a:t>Systems</a:t>
            </a:r>
            <a:r>
              <a:rPr lang="es-ES" sz="5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es-ES" sz="5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5400" dirty="0">
                <a:solidFill>
                  <a:schemeClr val="accent1">
                    <a:lumMod val="75000"/>
                  </a:schemeClr>
                </a:solidFill>
              </a:rPr>
              <a:t>workshop</a:t>
            </a:r>
            <a:br>
              <a:rPr lang="es-ES" sz="5400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s-ES" sz="5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5400" dirty="0">
                <a:solidFill>
                  <a:schemeClr val="accent1">
                    <a:lumMod val="75000"/>
                  </a:schemeClr>
                </a:solidFill>
              </a:rPr>
              <a:t>PLC </a:t>
            </a:r>
            <a:r>
              <a:rPr lang="es-ES" sz="5400" dirty="0" err="1">
                <a:solidFill>
                  <a:schemeClr val="accent1">
                    <a:lumMod val="75000"/>
                  </a:schemeClr>
                </a:solidFill>
              </a:rPr>
              <a:t>trends</a:t>
            </a:r>
            <a:endParaRPr lang="en-GB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BE5B37-07F9-3EF3-727D-DB7519A198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20-September-2025</a:t>
            </a:r>
            <a:br>
              <a:rPr lang="en-GB" dirty="0"/>
            </a:br>
            <a:r>
              <a:rPr lang="en-GB" dirty="0"/>
              <a:t>ICALEPCS 2025, Chicago, USA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E2CDCDC-3866-6690-BEE5-E94ECBE7C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117" y="4863592"/>
            <a:ext cx="25400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4B69C1-6956-BBED-4A7B-8B62FFC284C9}"/>
              </a:ext>
            </a:extLst>
          </p:cNvPr>
          <p:cNvSpPr txBox="1"/>
          <p:nvPr/>
        </p:nvSpPr>
        <p:spPr>
          <a:xfrm>
            <a:off x="521208" y="4678926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</a:t>
            </a:r>
            <a:r>
              <a:rPr lang="en-GB" dirty="0" err="1"/>
              <a:t>indico.cern.ch</a:t>
            </a:r>
            <a:r>
              <a:rPr lang="en-GB" dirty="0"/>
              <a:t>/event/1514024/</a:t>
            </a:r>
          </a:p>
        </p:txBody>
      </p:sp>
    </p:spTree>
    <p:extLst>
      <p:ext uri="{BB962C8B-B14F-4D97-AF65-F5344CB8AC3E}">
        <p14:creationId xmlns:p14="http://schemas.microsoft.com/office/powerpoint/2010/main" val="961367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150AC-243C-9AB0-FFD4-0AAD278F4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PLC market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9D009-FC6D-69E6-1764-63B62C4B9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PLC global market global: $12-$15 billions in 2025</a:t>
            </a:r>
          </a:p>
          <a:p>
            <a:r>
              <a:rPr lang="en-GB" dirty="0"/>
              <a:t>Projected growth rate of ~ 4-6% </a:t>
            </a:r>
          </a:p>
          <a:p>
            <a:r>
              <a:rPr lang="en-GB" dirty="0"/>
              <a:t>Top5 PLC manufactures (market share)</a:t>
            </a:r>
          </a:p>
          <a:p>
            <a:pPr lvl="1"/>
            <a:r>
              <a:rPr lang="en-GB" dirty="0"/>
              <a:t>SIEMENS (30-33%)</a:t>
            </a:r>
          </a:p>
          <a:p>
            <a:pPr lvl="1"/>
            <a:r>
              <a:rPr lang="en-GB" dirty="0"/>
              <a:t>Rockwell Automation (20-22%)</a:t>
            </a:r>
          </a:p>
          <a:p>
            <a:pPr lvl="1"/>
            <a:r>
              <a:rPr lang="en-GB" dirty="0"/>
              <a:t>Schneider Electric (8-10%)</a:t>
            </a:r>
          </a:p>
          <a:p>
            <a:pPr lvl="1"/>
            <a:r>
              <a:rPr lang="en-GB" dirty="0"/>
              <a:t>Mitsubishi Electric (10%-12%)</a:t>
            </a:r>
          </a:p>
          <a:p>
            <a:pPr lvl="1"/>
            <a:r>
              <a:rPr lang="en-GB" dirty="0"/>
              <a:t>OMROM (5-6%)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57200" lvl="1" indent="0">
              <a:buNone/>
            </a:pPr>
            <a:r>
              <a:rPr lang="en-GB" dirty="0"/>
              <a:t>* Combined sources: ARC, </a:t>
            </a:r>
            <a:r>
              <a:rPr lang="en-GB" dirty="0" err="1"/>
              <a:t>PLCOpen</a:t>
            </a:r>
            <a:r>
              <a:rPr lang="en-GB" dirty="0"/>
              <a:t>, Global Market insights…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EE379-D003-62AD-47E6-A915C4E81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BEF3E-AAAC-C8FC-FF17-15B1C2DDA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5F072-FC11-414F-C227-FCB55A725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121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27E41-6337-AFC8-D328-AC5DE92CF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PLC selection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1BE01-3005-6E33-7552-2E4CFB90DB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8" y="1796143"/>
            <a:ext cx="11155680" cy="4549793"/>
          </a:xfrm>
        </p:spPr>
        <p:txBody>
          <a:bodyPr>
            <a:normAutofit fontScale="92500" lnSpcReduction="10000"/>
          </a:bodyPr>
          <a:lstStyle/>
          <a:p>
            <a:r>
              <a:rPr lang="en-GB" sz="1600" b="1" dirty="0"/>
              <a:t>Reliability and Durability</a:t>
            </a:r>
          </a:p>
          <a:p>
            <a:pPr lvl="1"/>
            <a:r>
              <a:rPr lang="en-GB" sz="1400" dirty="0"/>
              <a:t>Prioritizing </a:t>
            </a:r>
            <a:r>
              <a:rPr lang="en-GB" sz="1400" b="1" dirty="0"/>
              <a:t>reliability and durability</a:t>
            </a:r>
            <a:r>
              <a:rPr lang="en-GB" sz="1400" dirty="0"/>
              <a:t> is essential when selecting a PLC brand. Industrial environments demand that PLCs withstand extreme conditions while maintaining operational integrity, ensuring minimal downtime and prolonged service life.</a:t>
            </a:r>
          </a:p>
          <a:p>
            <a:r>
              <a:rPr lang="en-GB" sz="1600" b="1" dirty="0"/>
              <a:t>Scalability and Flexibility</a:t>
            </a:r>
          </a:p>
          <a:p>
            <a:pPr lvl="1"/>
            <a:r>
              <a:rPr lang="en-GB" sz="1400" dirty="0"/>
              <a:t>The ideal PLC should support growth and adapt to new technologies or processes, allowing businesses to expand or modify their operations without the need for a complete system overhaul.</a:t>
            </a:r>
          </a:p>
          <a:p>
            <a:r>
              <a:rPr lang="en-GB" sz="1600" b="1" dirty="0"/>
              <a:t>Support and Global Service Network</a:t>
            </a:r>
          </a:p>
          <a:p>
            <a:pPr lvl="1"/>
            <a:r>
              <a:rPr lang="en-GB" sz="1400" dirty="0"/>
              <a:t>A robust </a:t>
            </a:r>
            <a:r>
              <a:rPr lang="en-GB" sz="1400" b="1" dirty="0"/>
              <a:t>support and global service network</a:t>
            </a:r>
            <a:r>
              <a:rPr lang="en-GB" sz="1400" dirty="0"/>
              <a:t> guarantees that technical assistance and spare parts are readily available, minimizing operational disruptions. This global presence is particularly vital for multinational operations, providing assurance regardless of the facility’s location.</a:t>
            </a:r>
          </a:p>
          <a:p>
            <a:r>
              <a:rPr lang="en-GB" sz="1600" b="1" dirty="0"/>
              <a:t>Compatibility with Industry Standards</a:t>
            </a:r>
          </a:p>
          <a:p>
            <a:pPr lvl="1"/>
            <a:r>
              <a:rPr lang="en-GB" sz="1400" dirty="0"/>
              <a:t>Ensuring compatibility with industry standards simplifies integration with existing and future systems. A PLC that adheres to widely accepted protocols and interfaces eases connectivity with other equipment</a:t>
            </a:r>
          </a:p>
          <a:p>
            <a:r>
              <a:rPr lang="en-GB" sz="1600" b="1" dirty="0"/>
              <a:t>Initial and Long-term Costs</a:t>
            </a:r>
          </a:p>
          <a:p>
            <a:pPr lvl="1"/>
            <a:r>
              <a:rPr lang="en-GB" sz="1400" dirty="0"/>
              <a:t>Assessing </a:t>
            </a:r>
            <a:r>
              <a:rPr lang="en-GB" sz="1400" b="1" dirty="0"/>
              <a:t>initial and long-term costs</a:t>
            </a:r>
            <a:r>
              <a:rPr lang="en-GB" sz="1400" dirty="0"/>
              <a:t> is critical for a cost-effective investment. This assessment should consider not only the purchase price but also installation, maintenance, and potential upgrades. Opting for a PLC that offers a lower </a:t>
            </a:r>
            <a:r>
              <a:rPr lang="en-GB" sz="1400" u="sng" dirty="0">
                <a:hlinkClick r:id="rId2"/>
              </a:rPr>
              <a:t>total cost of ownership</a:t>
            </a:r>
            <a:r>
              <a:rPr lang="en-GB" sz="1400" dirty="0"/>
              <a:t> over its lifecycle represents a financially sound decision.</a:t>
            </a:r>
          </a:p>
          <a:p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32BDA-F373-8375-9C92-74BA522D0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D164E-B4E8-181E-35EF-324241DDD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DE306-A853-D7C9-5552-BCC3C9D64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84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A918D-2B60-EB96-BA83-B66732899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PLC based systems trending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B6744-CC20-3645-8E89-B1C67EF48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Edge Computing &amp; PLC Integration</a:t>
            </a:r>
          </a:p>
          <a:p>
            <a:r>
              <a:rPr lang="en-GB" dirty="0"/>
              <a:t>PLC-Cloud / </a:t>
            </a:r>
            <a:r>
              <a:rPr lang="en-GB" dirty="0" err="1"/>
              <a:t>IIoT</a:t>
            </a:r>
            <a:r>
              <a:rPr lang="en-GB" dirty="0"/>
              <a:t> Connectivity</a:t>
            </a:r>
          </a:p>
          <a:p>
            <a:r>
              <a:rPr lang="en-GB" dirty="0"/>
              <a:t>Model-Based Engineering &amp; Digital Twins for PLC Systems</a:t>
            </a:r>
          </a:p>
          <a:p>
            <a:r>
              <a:rPr lang="en-GB" dirty="0"/>
              <a:t>Next-Gen PLC Architectures: </a:t>
            </a:r>
            <a:r>
              <a:rPr lang="en-GB" dirty="0" err="1"/>
              <a:t>SoftPLCs</a:t>
            </a:r>
            <a:r>
              <a:rPr lang="en-GB" dirty="0"/>
              <a:t>, Virtualization, AI-Augmented Control</a:t>
            </a:r>
          </a:p>
          <a:p>
            <a:r>
              <a:rPr lang="en-GB" dirty="0"/>
              <a:t>PLC cybersecurity</a:t>
            </a:r>
          </a:p>
          <a:p>
            <a:r>
              <a:rPr lang="en-GB" dirty="0"/>
              <a:t>Others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A25D63-5A93-B6B9-6131-7F5C98DF1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05404-6862-AB3D-11A0-4E46CD9E5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1662-310A-C05B-E5A4-A16FEBD97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814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E8240-A14C-E612-0579-A276C1BAE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Edge Computing &amp; PLC Integration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9E3F3-C20F-FD2B-7B16-85C1773D44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PLCs are increasingly being paired with “edge” computation, either built into PLC hardware (“edge-PLCs”) or via partner edge gateways. The goal is to push data processing, analytics, ML inference, or decision-making closer to the physical process to reduce latency, improve robustness, reduce bandwidth &amp; cloud dependency, and support real-time control and/or diagnostics.</a:t>
            </a:r>
          </a:p>
          <a:p>
            <a:r>
              <a:rPr lang="en-GB" dirty="0"/>
              <a:t>Examples</a:t>
            </a:r>
          </a:p>
          <a:p>
            <a:pPr lvl="1"/>
            <a:r>
              <a:rPr lang="en-GB" dirty="0"/>
              <a:t>Vibration sensors on magnetic bearings. An “edge-PLC” runs a machine learning model that flags anomalous vibration patterns and shuts down or slows machinery before damage occurs.</a:t>
            </a:r>
          </a:p>
          <a:p>
            <a:pPr lvl="1"/>
            <a:r>
              <a:rPr lang="en-GB" dirty="0"/>
              <a:t>Energy usage monitoring in a plant: PLCs measure power, edge modules compute load profiles and automatically adjust usage to prevent high costs during peak hours</a:t>
            </a:r>
          </a:p>
          <a:p>
            <a:r>
              <a:rPr lang="en-GB" dirty="0"/>
              <a:t>References</a:t>
            </a:r>
          </a:p>
          <a:p>
            <a:pPr lvl="1"/>
            <a:r>
              <a:rPr lang="en-GB" i="1" dirty="0"/>
              <a:t>Possible Applications of Edge Computing in the Manufacturing Industry - Systematic Literature Review</a:t>
            </a:r>
          </a:p>
          <a:p>
            <a:pPr lvl="1"/>
            <a:r>
              <a:rPr lang="en-GB" i="1" dirty="0"/>
              <a:t>Convergence of IoT and PLC in Industrial Automation: A Systematic Review of Emerging Trends, Technical Challenges, and Prospects</a:t>
            </a:r>
          </a:p>
          <a:p>
            <a:pPr lvl="1"/>
            <a:r>
              <a:rPr lang="en-GB" i="1" dirty="0">
                <a:hlinkClick r:id="rId2"/>
              </a:rPr>
              <a:t>Robust automation with PLC/PAC and edge controllers</a:t>
            </a:r>
            <a:endParaRPr lang="en-GB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3A9AAF-C5EA-A302-062F-57042825A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1BBA7-2C6E-ED26-A787-D999EC394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9554D-B81F-4EDF-5D2B-621E21F17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25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D7E68-75E3-D3A1-28F3-C2B1F8BB8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PLC-Cloud / </a:t>
            </a:r>
            <a:r>
              <a:rPr lang="en-GB" dirty="0" err="1"/>
              <a:t>IIoT</a:t>
            </a:r>
            <a:r>
              <a:rPr lang="en-GB" dirty="0"/>
              <a:t> Connectivity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10B50A-F0C1-F78B-C649-D742463AD9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Connectivity from PLCs (or via gateways) to cloud platforms, enabling data-aggregation, remote monitoring, big data analytics, predictive maintenance, digital twins, dashboards…</a:t>
            </a:r>
          </a:p>
          <a:p>
            <a:endParaRPr lang="en-GB" dirty="0"/>
          </a:p>
          <a:p>
            <a:r>
              <a:rPr lang="en-GB" dirty="0"/>
              <a:t>Applications</a:t>
            </a:r>
          </a:p>
          <a:p>
            <a:pPr lvl="1"/>
            <a:r>
              <a:rPr lang="en-GB" sz="1800" dirty="0"/>
              <a:t>A plant installs sensors on its PLC controlled pumps and sends real-time pump telemetry (vibration, temperature, pressure) to the cloud for trend analysis and sets up alerts. Over time, predictive models reduce pump failures.</a:t>
            </a:r>
          </a:p>
          <a:p>
            <a:pPr lvl="1"/>
            <a:r>
              <a:rPr lang="en-GB" sz="1800" dirty="0"/>
              <a:t>Aggregating data across multiple plants for benchmarking performance (e.g. energy usage, uptime), via cloud dashboards.</a:t>
            </a:r>
          </a:p>
          <a:p>
            <a:r>
              <a:rPr lang="en-GB" dirty="0"/>
              <a:t>References</a:t>
            </a:r>
          </a:p>
          <a:p>
            <a:pPr lvl="2"/>
            <a:r>
              <a:rPr lang="en-GB" i="1" dirty="0">
                <a:hlinkClick r:id="rId2"/>
              </a:rPr>
              <a:t>OPCConnect article — Important use cases of OPC UA </a:t>
            </a:r>
            <a:r>
              <a:rPr lang="en-GB" i="1" dirty="0" err="1">
                <a:hlinkClick r:id="rId2"/>
              </a:rPr>
              <a:t>PubSub</a:t>
            </a:r>
            <a:r>
              <a:rPr lang="en-GB" i="1" dirty="0">
                <a:hlinkClick r:id="rId2"/>
              </a:rPr>
              <a:t> (practical examples and OT-IT bridging)</a:t>
            </a:r>
            <a:endParaRPr lang="en-GB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2A794-0BC8-F421-4DF0-6F94D4BAD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B6516-F8EF-3DE4-AA7C-DBFB33D07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BA467-9E6C-C1D9-FCC0-9C72DB570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7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FE87E-2A76-CC37-16E0-FA31FEF65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Model-Based Engineering &amp; Digital Twins for PLC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CD223-10E0-180D-1C8E-21F537958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8" y="2396836"/>
            <a:ext cx="11155680" cy="394910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Model-based engineering supports designing PLC control logic with simulation in the loop, verifying behaviour, testing without risk, reducing commissioning time, and enabling updates based on real operational data.</a:t>
            </a:r>
          </a:p>
          <a:p>
            <a:r>
              <a:rPr lang="en-GB" dirty="0"/>
              <a:t>Digital twins are virtual replicas of physical systems, which can be used for simulation, virtual commissioning, optimization, predictive maintenance, operator training, what-if scenarios...</a:t>
            </a:r>
          </a:p>
          <a:p>
            <a:r>
              <a:rPr lang="en-GB" dirty="0"/>
              <a:t>Applications</a:t>
            </a:r>
          </a:p>
          <a:p>
            <a:pPr lvl="1"/>
            <a:r>
              <a:rPr lang="en-GB" dirty="0"/>
              <a:t>Using surrogate models within digital twins to approximate more complex dynamics cheaply for real-time inference or optimization.</a:t>
            </a:r>
          </a:p>
          <a:p>
            <a:pPr lvl="1"/>
            <a:r>
              <a:rPr lang="en-GB" dirty="0"/>
              <a:t>Energy optimization digital twin</a:t>
            </a:r>
          </a:p>
          <a:p>
            <a:pPr lvl="1"/>
            <a:r>
              <a:rPr lang="en-GB" dirty="0"/>
              <a:t>Virtual commissioning</a:t>
            </a:r>
          </a:p>
          <a:p>
            <a:pPr lvl="1"/>
            <a:r>
              <a:rPr lang="en-GB" dirty="0"/>
              <a:t>Operator training environments</a:t>
            </a:r>
          </a:p>
          <a:p>
            <a:pPr lvl="1"/>
            <a:endParaRPr lang="en-GB" dirty="0"/>
          </a:p>
          <a:p>
            <a:r>
              <a:rPr lang="en-GB" dirty="0"/>
              <a:t>References</a:t>
            </a:r>
          </a:p>
          <a:p>
            <a:pPr lvl="2"/>
            <a:r>
              <a:rPr lang="en-GB" i="1" dirty="0">
                <a:hlinkClick r:id="rId2"/>
              </a:rPr>
              <a:t>Automatic PLC Control Logic Generation Method Based on SysML System Design Model </a:t>
            </a:r>
            <a:endParaRPr lang="en-GB" i="1" dirty="0"/>
          </a:p>
          <a:p>
            <a:pPr lvl="2"/>
            <a:r>
              <a:rPr lang="en-GB" i="1" dirty="0">
                <a:hlinkClick r:id="rId3"/>
              </a:rPr>
              <a:t>Methodology and Tools to Integrate Industry 4.0 CPS into Process Design and Management: ISA-88 Use Case</a:t>
            </a:r>
            <a:endParaRPr lang="en-GB" i="1" dirty="0"/>
          </a:p>
          <a:p>
            <a:pPr lvl="2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AC00C-81B7-F391-2104-6A4F9EDCE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44E12-F637-B0F3-EE41-3E8FDE1E5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D3E18-5E43-1BDE-92F4-685ECEDE6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91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D1BDCCC-E676-2A7E-BE11-2B8C23DB28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499CCA-B2A8-5336-075C-677378F19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4352544" cy="2148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800"/>
              <a:t>Next-Gen PLC Architectures: </a:t>
            </a:r>
            <a:r>
              <a:rPr lang="en-GB" sz="2800" err="1"/>
              <a:t>SoftPLCs</a:t>
            </a:r>
            <a:r>
              <a:rPr lang="en-GB" sz="2800"/>
              <a:t>, Virtualization, AI-Augmented Control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81C97B1-8A09-6383-8C65-A3B7357781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FCF98-F997-9F61-55F8-F6F7349BD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4688" y="978408"/>
            <a:ext cx="6163056" cy="539496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GB" sz="1500" dirty="0"/>
              <a:t>Moving from rigid hardware-only PLCs to “</a:t>
            </a:r>
            <a:r>
              <a:rPr lang="en-GB" sz="1500" dirty="0" err="1"/>
              <a:t>softPLCs</a:t>
            </a:r>
            <a:r>
              <a:rPr lang="en-GB" sz="1500" dirty="0"/>
              <a:t>” or virtualized PLC logic running on industrial PCs</a:t>
            </a:r>
          </a:p>
          <a:p>
            <a:pPr>
              <a:lnSpc>
                <a:spcPct val="100000"/>
              </a:lnSpc>
            </a:pPr>
            <a:r>
              <a:rPr lang="en-GB" sz="1500" dirty="0"/>
              <a:t>Also blending AI/ML components with PLC control loops (where allowed by safety/timing constraints).</a:t>
            </a:r>
          </a:p>
          <a:p>
            <a:pPr>
              <a:lnSpc>
                <a:spcPct val="100000"/>
              </a:lnSpc>
            </a:pPr>
            <a:r>
              <a:rPr lang="en-GB" sz="1500" dirty="0"/>
              <a:t>Research explores how to maintain </a:t>
            </a:r>
            <a:r>
              <a:rPr lang="en-GB" sz="1500" b="1" dirty="0"/>
              <a:t>deterministic</a:t>
            </a:r>
            <a:r>
              <a:rPr lang="en-GB" sz="1500" dirty="0"/>
              <a:t> behaviour, safety, real-time guarantees in such hybrid or virtual architectures. Also issues of certification, timing, reliability, maintainability.</a:t>
            </a:r>
          </a:p>
          <a:p>
            <a:pPr>
              <a:lnSpc>
                <a:spcPct val="100000"/>
              </a:lnSpc>
            </a:pPr>
            <a:r>
              <a:rPr lang="en-GB" sz="1500" dirty="0"/>
              <a:t>Applications</a:t>
            </a:r>
          </a:p>
          <a:p>
            <a:pPr lvl="1">
              <a:lnSpc>
                <a:spcPct val="100000"/>
              </a:lnSpc>
            </a:pPr>
            <a:r>
              <a:rPr lang="en-GB" sz="1500" dirty="0"/>
              <a:t>Virtualization: replicating PLC logic in VM for testing / staging, then deploying to hardware; or having redundant </a:t>
            </a:r>
            <a:r>
              <a:rPr lang="en-GB" sz="1500" dirty="0" err="1"/>
              <a:t>softPLCs</a:t>
            </a:r>
            <a:r>
              <a:rPr lang="en-GB" sz="1500" dirty="0"/>
              <a:t> for fallback.</a:t>
            </a:r>
          </a:p>
          <a:p>
            <a:pPr lvl="1">
              <a:lnSpc>
                <a:spcPct val="100000"/>
              </a:lnSpc>
            </a:pPr>
            <a:r>
              <a:rPr lang="en-GB" sz="1500" dirty="0"/>
              <a:t>Using containerization to deploy PLC logic or control logic updates centrally, especially in distributed installations (multiple small machines), so updates / patches can be rolled out more consistently with no impact on the plant</a:t>
            </a:r>
          </a:p>
          <a:p>
            <a:pPr lvl="1">
              <a:lnSpc>
                <a:spcPct val="100000"/>
              </a:lnSpc>
            </a:pPr>
            <a:endParaRPr lang="en-GB" sz="1500" dirty="0"/>
          </a:p>
          <a:p>
            <a:pPr>
              <a:lnSpc>
                <a:spcPct val="100000"/>
              </a:lnSpc>
            </a:pPr>
            <a:r>
              <a:rPr lang="en-GB" sz="1500" dirty="0"/>
              <a:t>References</a:t>
            </a:r>
          </a:p>
          <a:p>
            <a:pPr lvl="1">
              <a:lnSpc>
                <a:spcPct val="100000"/>
              </a:lnSpc>
            </a:pPr>
            <a:r>
              <a:rPr lang="en-GB" sz="1500" i="1" dirty="0">
                <a:hlinkClick r:id="rId2"/>
              </a:rPr>
              <a:t>Virtual PLCs: can they become the industry norm?</a:t>
            </a:r>
            <a:endParaRPr lang="en-GB" sz="1500" i="1" dirty="0"/>
          </a:p>
          <a:p>
            <a:pPr lvl="1">
              <a:lnSpc>
                <a:spcPct val="100000"/>
              </a:lnSpc>
            </a:pPr>
            <a:r>
              <a:rPr lang="en-GB" sz="1500" i="1" dirty="0">
                <a:hlinkClick r:id="rId3"/>
              </a:rPr>
              <a:t>How Real (Time) Are Virtual PLCs?</a:t>
            </a:r>
            <a:endParaRPr lang="en-GB" sz="1500" i="1" dirty="0"/>
          </a:p>
          <a:p>
            <a:pPr lvl="1">
              <a:lnSpc>
                <a:spcPct val="100000"/>
              </a:lnSpc>
            </a:pPr>
            <a:r>
              <a:rPr lang="en-GB" sz="1500" i="1" dirty="0">
                <a:hlinkClick r:id="rId4"/>
              </a:rPr>
              <a:t>Revolutionizing PLC Systems with AI</a:t>
            </a:r>
            <a:endParaRPr lang="en-GB" sz="1500" i="1" dirty="0"/>
          </a:p>
        </p:txBody>
      </p:sp>
      <p:pic>
        <p:nvPicPr>
          <p:cNvPr id="1026" name="Picture 2" descr="Maturity of virtual PLCs - Currently low">
            <a:extLst>
              <a:ext uri="{FF2B5EF4-FFF2-40B4-BE49-F238E27FC236}">
                <a16:creationId xmlns:a16="http://schemas.microsoft.com/office/drawing/2014/main" id="{7C54314A-F68A-4121-8423-B61F3214BA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05" y="2924997"/>
            <a:ext cx="5301983" cy="278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8CF35-2C6A-5754-7167-8FB5AB2CF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40D9A-D5C2-8682-50E1-F3AFDC7F7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7331E2-3F76-3635-3CFA-521DA787B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60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443E6-B89F-0173-76F3-CDF61BD06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PLC cybersecurity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9A033-DE32-8B31-10DD-4096B49A3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 PLCs become more connected (Ethernet, wireless, remote-access, cloud, </a:t>
            </a:r>
            <a:r>
              <a:rPr lang="en-GB" dirty="0" err="1"/>
              <a:t>IIoT</a:t>
            </a:r>
            <a:r>
              <a:rPr lang="en-GB" dirty="0"/>
              <a:t>), their attack surface increases. Weaknesses include firmware vulnerabilities, insecure network protocols, lack of authentication or encryption, insider threats…</a:t>
            </a:r>
          </a:p>
          <a:p>
            <a:endParaRPr lang="en-GB" dirty="0"/>
          </a:p>
          <a:p>
            <a:r>
              <a:rPr lang="en-GB" dirty="0"/>
              <a:t>References</a:t>
            </a:r>
          </a:p>
          <a:p>
            <a:pPr lvl="1"/>
            <a:r>
              <a:rPr lang="en-GB" i="1" dirty="0">
                <a:hlinkClick r:id="rId2"/>
              </a:rPr>
              <a:t>PLC Logic-Based Cybersecurity Risks Identification for ICS — ARES conference (2023)</a:t>
            </a:r>
            <a:endParaRPr lang="en-GB" i="1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94E25-A1C9-D866-DE4C-280384388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22DC3-2DA1-AD8F-D134-F2D1A985A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7FC53-230B-44CE-BB1A-2F614CCEE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00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F61EA-4EA7-3F5E-0493-5B54C2F0F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4ECE8-1B76-F7AA-4E44-D28EE8A7B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Formal Verification &amp; Model Checking of PLC Code      (</a:t>
            </a:r>
            <a:r>
              <a:rPr lang="en-GB" dirty="0" err="1"/>
              <a:t>PLCVerif</a:t>
            </a:r>
            <a:r>
              <a:rPr lang="en-GB" dirty="0"/>
              <a:t>: </a:t>
            </a:r>
            <a:r>
              <a:rPr lang="en-GB" dirty="0">
                <a:hlinkClick r:id="rId2"/>
              </a:rPr>
              <a:t>https://cern.ch/plcverif</a:t>
            </a:r>
            <a:r>
              <a:rPr lang="en-GB" dirty="0"/>
              <a:t>)</a:t>
            </a:r>
          </a:p>
          <a:p>
            <a:r>
              <a:rPr lang="en-GB" dirty="0"/>
              <a:t>PLC + AI for Adaptive Control / Reinforcement Learning</a:t>
            </a:r>
          </a:p>
          <a:p>
            <a:r>
              <a:rPr lang="en-GB" dirty="0"/>
              <a:t>Low-Code / No-Code PLC Programming Tools</a:t>
            </a:r>
          </a:p>
          <a:p>
            <a:r>
              <a:rPr lang="en-GB" dirty="0"/>
              <a:t>Communications:</a:t>
            </a:r>
          </a:p>
          <a:p>
            <a:pPr lvl="1"/>
            <a:r>
              <a:rPr lang="en-GB" dirty="0"/>
              <a:t>Time-Sensitive Networking (TSN) for Real-Time PLC Communication</a:t>
            </a:r>
          </a:p>
          <a:p>
            <a:pPr lvl="1"/>
            <a:r>
              <a:rPr lang="en-GB" dirty="0"/>
              <a:t>Wireless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485A5-12E9-3DB1-94F8-6B03B2B65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090B0-166C-ED0D-A0CA-F1DDF911C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698646-0510-4D88-B7B6-DBA163332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00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E1090-4DEC-4CED-B665-B6DF76664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251AB-B138-4BA8-0EB9-AB6DBA97F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is your ideal PLC evolution?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CC492-0971-88BB-32F8-7F67391F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20/sept/25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8D857-C507-3193-E696-D972A07E2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PBCS Workshop @ ICALEPCS 2025  (E. Blanco, 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E37DC-B925-5595-0898-CB545385B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475308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Gestalt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Gestal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1435</TotalTime>
  <Words>1209</Words>
  <Application>Microsoft Macintosh PowerPoint</Application>
  <PresentationFormat>Widescreen</PresentationFormat>
  <Paragraphs>118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Arial</vt:lpstr>
      <vt:lpstr>Bierstadt</vt:lpstr>
      <vt:lpstr>GestaltVTI</vt:lpstr>
      <vt:lpstr>5th PLC Based Control Systems  workshop  PLC trends</vt:lpstr>
      <vt:lpstr>PLC based systems trending topics</vt:lpstr>
      <vt:lpstr>Edge Computing &amp; PLC Integration</vt:lpstr>
      <vt:lpstr>PLC-Cloud / IIoT Connectivity</vt:lpstr>
      <vt:lpstr>Model-Based Engineering &amp; Digital Twins for PLC Systems</vt:lpstr>
      <vt:lpstr>Next-Gen PLC Architectures: SoftPLCs, Virtualization, AI-Augmented Control</vt:lpstr>
      <vt:lpstr>PLC cybersecurity</vt:lpstr>
      <vt:lpstr>Others</vt:lpstr>
      <vt:lpstr>Questions</vt:lpstr>
      <vt:lpstr>PLC market</vt:lpstr>
      <vt:lpstr>PLC selection criteria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Enrique Blanco Vinuela</dc:creator>
  <cp:lastModifiedBy>Enrique Blanco Vinuela</cp:lastModifiedBy>
  <cp:revision>3</cp:revision>
  <dcterms:created xsi:type="dcterms:W3CDTF">2025-09-16T12:26:31Z</dcterms:created>
  <dcterms:modified xsi:type="dcterms:W3CDTF">2025-09-17T12:29:43Z</dcterms:modified>
</cp:coreProperties>
</file>