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58"/>
  </p:notesMasterIdLst>
  <p:sldIdLst>
    <p:sldId id="256" r:id="rId2"/>
    <p:sldId id="683" r:id="rId3"/>
    <p:sldId id="257" r:id="rId4"/>
    <p:sldId id="258" r:id="rId5"/>
    <p:sldId id="322" r:id="rId6"/>
    <p:sldId id="287" r:id="rId7"/>
    <p:sldId id="288" r:id="rId8"/>
    <p:sldId id="289" r:id="rId9"/>
    <p:sldId id="290" r:id="rId10"/>
    <p:sldId id="684" r:id="rId11"/>
    <p:sldId id="291" r:id="rId12"/>
    <p:sldId id="292" r:id="rId13"/>
    <p:sldId id="293" r:id="rId14"/>
    <p:sldId id="273" r:id="rId15"/>
    <p:sldId id="294" r:id="rId16"/>
    <p:sldId id="259" r:id="rId17"/>
    <p:sldId id="260" r:id="rId18"/>
    <p:sldId id="261" r:id="rId19"/>
    <p:sldId id="264" r:id="rId20"/>
    <p:sldId id="265" r:id="rId21"/>
    <p:sldId id="266" r:id="rId22"/>
    <p:sldId id="268" r:id="rId23"/>
    <p:sldId id="318" r:id="rId24"/>
    <p:sldId id="319" r:id="rId25"/>
    <p:sldId id="320" r:id="rId26"/>
    <p:sldId id="321" r:id="rId27"/>
    <p:sldId id="271" r:id="rId28"/>
    <p:sldId id="272" r:id="rId29"/>
    <p:sldId id="285" r:id="rId30"/>
    <p:sldId id="286" r:id="rId31"/>
    <p:sldId id="676" r:id="rId32"/>
    <p:sldId id="274" r:id="rId33"/>
    <p:sldId id="275" r:id="rId34"/>
    <p:sldId id="276" r:id="rId35"/>
    <p:sldId id="677" r:id="rId36"/>
    <p:sldId id="277" r:id="rId37"/>
    <p:sldId id="278" r:id="rId38"/>
    <p:sldId id="279" r:id="rId39"/>
    <p:sldId id="280" r:id="rId40"/>
    <p:sldId id="281" r:id="rId41"/>
    <p:sldId id="282" r:id="rId42"/>
    <p:sldId id="283" r:id="rId43"/>
    <p:sldId id="284" r:id="rId44"/>
    <p:sldId id="678" r:id="rId45"/>
    <p:sldId id="300" r:id="rId46"/>
    <p:sldId id="681" r:id="rId47"/>
    <p:sldId id="315" r:id="rId48"/>
    <p:sldId id="316" r:id="rId49"/>
    <p:sldId id="317" r:id="rId50"/>
    <p:sldId id="682" r:id="rId51"/>
    <p:sldId id="301" r:id="rId52"/>
    <p:sldId id="679" r:id="rId53"/>
    <p:sldId id="680" r:id="rId54"/>
    <p:sldId id="306" r:id="rId55"/>
    <p:sldId id="309" r:id="rId56"/>
    <p:sldId id="314" r:id="rId57"/>
  </p:sldIdLst>
  <p:sldSz cx="9144000" cy="6858000" type="screen4x3"/>
  <p:notesSz cx="6858000" cy="9144000"/>
  <p:embeddedFontLst>
    <p:embeddedFont>
      <p:font typeface="Arial Rounded MT Bold" panose="020F0704030504030204" pitchFamily="34" charset="0"/>
      <p:regular r:id="rId59"/>
    </p:embeddedFont>
    <p:embeddedFont>
      <p:font typeface="Bradley Hand ITC" panose="03070402050302030203" pitchFamily="66" charset="0"/>
      <p:regular r:id="rId60"/>
    </p:embeddedFont>
    <p:embeddedFont>
      <p:font typeface="Brush Script MT" panose="03060802040406070304" pitchFamily="66" charset="0"/>
      <p:italic r:id="rId61"/>
    </p:embeddedFont>
    <p:embeddedFont>
      <p:font typeface="Calibri" panose="020F0502020204030204" pitchFamily="34" charset="0"/>
      <p:regular r:id="rId62"/>
      <p:bold r:id="rId63"/>
      <p:italic r:id="rId64"/>
      <p:boldItalic r:id="rId65"/>
    </p:embeddedFont>
    <p:embeddedFont>
      <p:font typeface="Calibri Light" panose="020F0302020204030204" pitchFamily="34" charset="0"/>
      <p:regular r:id="rId66"/>
      <p:italic r:id="rId67"/>
    </p:embeddedFont>
    <p:embeddedFont>
      <p:font typeface="Cambria Math" panose="02040503050406030204" pitchFamily="18" charset="0"/>
      <p:regular r:id="rId68"/>
    </p:embeddedFont>
    <p:embeddedFont>
      <p:font typeface="Castellar" panose="020A0402060406010301" pitchFamily="18" charset="0"/>
      <p:regular r:id="rId69"/>
    </p:embeddedFont>
    <p:embeddedFont>
      <p:font typeface="Gigi" panose="04040504061007020D02" pitchFamily="82" charset="0"/>
      <p:regular r:id="rId70"/>
    </p:embeddedFont>
    <p:embeddedFont>
      <p:font typeface="Lucida Sans" panose="020B0602030504020204" pitchFamily="34" charset="0"/>
      <p:regular r:id="rId71"/>
      <p:bold r:id="rId72"/>
      <p:italic r:id="rId73"/>
      <p:boldItalic r:id="rId74"/>
    </p:embeddedFont>
    <p:embeddedFont>
      <p:font typeface="MS PGothic" panose="020B0600070205080204" pitchFamily="34" charset="-128"/>
      <p:regular r:id="rId75"/>
    </p:embeddedFont>
    <p:embeddedFont>
      <p:font typeface="Script MT Bold" panose="03040602040607080904" pitchFamily="66" charset="0"/>
      <p:bold r:id="rId76"/>
    </p:embeddedFont>
    <p:embeddedFont>
      <p:font typeface="Segoe Print" panose="02000600000000000000" pitchFamily="2" charset="0"/>
      <p:regular r:id="rId77"/>
      <p:bold r:id="rId78"/>
    </p:embeddedFont>
    <p:embeddedFont>
      <p:font typeface="Symap" panose="020B0604020202020204" charset="0"/>
      <p:regular r:id="rId79"/>
    </p:embeddedFont>
    <p:embeddedFont>
      <p:font typeface="Symath" panose="020B0604020202020204" charset="0"/>
      <p:regular r:id="rId80"/>
    </p:embeddedFont>
  </p:embeddedFontLst>
  <p:defaultTextStyle>
    <a:defPPr>
      <a:defRPr lang="en-GB"/>
    </a:defPPr>
    <a:lvl1pPr algn="l">
      <a:spcBef>
        <a:spcPts val="0"/>
      </a:spcBef>
      <a:spcAft>
        <a:spcPts val="0"/>
      </a:spcAft>
      <a:defRPr sz="1400">
        <a:solidFill>
          <a:schemeClr val="tx1"/>
        </a:solidFill>
        <a:latin typeface="Times New Roman"/>
        <a:ea typeface="+mn-ea"/>
        <a:cs typeface="Arial"/>
      </a:defRPr>
    </a:lvl1pPr>
    <a:lvl2pPr marL="457200" algn="l">
      <a:spcBef>
        <a:spcPts val="0"/>
      </a:spcBef>
      <a:spcAft>
        <a:spcPts val="0"/>
      </a:spcAft>
      <a:defRPr sz="1400">
        <a:solidFill>
          <a:schemeClr val="tx1"/>
        </a:solidFill>
        <a:latin typeface="Times New Roman"/>
        <a:ea typeface="+mn-ea"/>
        <a:cs typeface="Arial"/>
      </a:defRPr>
    </a:lvl2pPr>
    <a:lvl3pPr marL="914400" algn="l">
      <a:spcBef>
        <a:spcPts val="0"/>
      </a:spcBef>
      <a:spcAft>
        <a:spcPts val="0"/>
      </a:spcAft>
      <a:defRPr sz="1400">
        <a:solidFill>
          <a:schemeClr val="tx1"/>
        </a:solidFill>
        <a:latin typeface="Times New Roman"/>
        <a:ea typeface="+mn-ea"/>
        <a:cs typeface="Arial"/>
      </a:defRPr>
    </a:lvl3pPr>
    <a:lvl4pPr marL="1371600" algn="l">
      <a:spcBef>
        <a:spcPts val="0"/>
      </a:spcBef>
      <a:spcAft>
        <a:spcPts val="0"/>
      </a:spcAft>
      <a:defRPr sz="1400">
        <a:solidFill>
          <a:schemeClr val="tx1"/>
        </a:solidFill>
        <a:latin typeface="Times New Roman"/>
        <a:ea typeface="+mn-ea"/>
        <a:cs typeface="Arial"/>
      </a:defRPr>
    </a:lvl4pPr>
    <a:lvl5pPr marL="1828800" algn="l">
      <a:spcBef>
        <a:spcPts val="0"/>
      </a:spcBef>
      <a:spcAft>
        <a:spcPts val="0"/>
      </a:spcAft>
      <a:defRPr sz="1400">
        <a:solidFill>
          <a:schemeClr val="tx1"/>
        </a:solidFill>
        <a:latin typeface="Times New Roman"/>
        <a:ea typeface="+mn-ea"/>
        <a:cs typeface="Arial"/>
      </a:defRPr>
    </a:lvl5pPr>
    <a:lvl6pPr marL="2286000" algn="l" defTabSz="914400">
      <a:defRPr sz="1400">
        <a:solidFill>
          <a:schemeClr val="tx1"/>
        </a:solidFill>
        <a:latin typeface="Times New Roman"/>
        <a:ea typeface="+mn-ea"/>
        <a:cs typeface="Arial"/>
      </a:defRPr>
    </a:lvl6pPr>
    <a:lvl7pPr marL="2743200" algn="l" defTabSz="914400">
      <a:defRPr sz="1400">
        <a:solidFill>
          <a:schemeClr val="tx1"/>
        </a:solidFill>
        <a:latin typeface="Times New Roman"/>
        <a:ea typeface="+mn-ea"/>
        <a:cs typeface="Arial"/>
      </a:defRPr>
    </a:lvl7pPr>
    <a:lvl8pPr marL="3200400" algn="l" defTabSz="914400">
      <a:defRPr sz="1400">
        <a:solidFill>
          <a:schemeClr val="tx1"/>
        </a:solidFill>
        <a:latin typeface="Times New Roman"/>
        <a:ea typeface="+mn-ea"/>
        <a:cs typeface="Arial"/>
      </a:defRPr>
    </a:lvl8pPr>
    <a:lvl9pPr marL="3657600" algn="l" defTabSz="914400">
      <a:defRPr sz="1400">
        <a:solidFill>
          <a:schemeClr val="tx1"/>
        </a:solidFill>
        <a:latin typeface="Times New Roman"/>
        <a:ea typeface="+mn-ea"/>
        <a:cs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2B2B"/>
    <a:srgbClr val="6F6F6F"/>
    <a:srgbClr val="C5CECD"/>
    <a:srgbClr val="FF9900"/>
    <a:srgbClr val="C8D4E2"/>
    <a:srgbClr val="93A3BB"/>
    <a:srgbClr val="D3DD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45"/>
    <p:restoredTop sz="89641" autoAdjust="0"/>
  </p:normalViewPr>
  <p:slideViewPr>
    <p:cSldViewPr>
      <p:cViewPr varScale="1">
        <p:scale>
          <a:sx n="117" d="100"/>
          <a:sy n="117" d="100"/>
        </p:scale>
        <p:origin x="942" y="84"/>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5.fntdata"/><Relationship Id="rId68" Type="http://schemas.openxmlformats.org/officeDocument/2006/relationships/font" Target="fonts/font10.fntdata"/><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notesMaster" Target="notesMasters/notesMaster1.xml"/><Relationship Id="rId74" Type="http://schemas.openxmlformats.org/officeDocument/2006/relationships/font" Target="fonts/font16.fntdata"/><Relationship Id="rId79" Type="http://schemas.openxmlformats.org/officeDocument/2006/relationships/font" Target="fonts/font21.fntdata"/><Relationship Id="rId5" Type="http://schemas.openxmlformats.org/officeDocument/2006/relationships/slide" Target="slides/slide4.xml"/><Relationship Id="rId61" Type="http://schemas.openxmlformats.org/officeDocument/2006/relationships/font" Target="fonts/font3.fntdata"/><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6.fntdata"/><Relationship Id="rId69" Type="http://schemas.openxmlformats.org/officeDocument/2006/relationships/font" Target="fonts/font11.fntdata"/><Relationship Id="rId77" Type="http://schemas.openxmlformats.org/officeDocument/2006/relationships/font" Target="fonts/font19.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4.fntdata"/><Relationship Id="rId80" Type="http://schemas.openxmlformats.org/officeDocument/2006/relationships/font" Target="fonts/font2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fntdata"/><Relationship Id="rId67"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4.fntdata"/><Relationship Id="rId70" Type="http://schemas.openxmlformats.org/officeDocument/2006/relationships/font" Target="fonts/font12.fntdata"/><Relationship Id="rId75" Type="http://schemas.openxmlformats.org/officeDocument/2006/relationships/font" Target="fonts/font17.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2.fntdata"/><Relationship Id="rId65" Type="http://schemas.openxmlformats.org/officeDocument/2006/relationships/font" Target="fonts/font7.fntdata"/><Relationship Id="rId73" Type="http://schemas.openxmlformats.org/officeDocument/2006/relationships/font" Target="fonts/font15.fntdata"/><Relationship Id="rId78" Type="http://schemas.openxmlformats.org/officeDocument/2006/relationships/font" Target="fonts/font20.fntdata"/><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8.fntdata"/><Relationship Id="rId7" Type="http://schemas.openxmlformats.org/officeDocument/2006/relationships/slide" Target="slides/slide6.xml"/><Relationship Id="rId71" Type="http://schemas.openxmlformats.org/officeDocument/2006/relationships/font" Target="fonts/font13.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8.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26.wmf"/><Relationship Id="rId2" Type="http://schemas.openxmlformats.org/officeDocument/2006/relationships/image" Target="../media/image21.wmf"/><Relationship Id="rId1" Type="http://schemas.openxmlformats.org/officeDocument/2006/relationships/image" Target="../media/image20.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26.wmf"/><Relationship Id="rId2" Type="http://schemas.openxmlformats.org/officeDocument/2006/relationships/image" Target="../media/image21.wmf"/><Relationship Id="rId1" Type="http://schemas.openxmlformats.org/officeDocument/2006/relationships/image" Target="../media/image20.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4" name="Rectangle 2"/>
          <p:cNvSpPr>
            <a:spLocks noGrp="1" noChangeArrowheads="1"/>
          </p:cNvSpPr>
          <p:nvPr>
            <p:ph type="hdr" sz="quarter"/>
          </p:nvPr>
        </p:nvSpPr>
        <p:spPr bwMode="auto">
          <a:xfrm>
            <a:off x="0" y="0"/>
            <a:ext cx="3076574" cy="511175"/>
          </a:xfrm>
          <a:prstGeom prst="rect">
            <a:avLst/>
          </a:prstGeom>
          <a:noFill/>
          <a:ln>
            <a:noFill/>
          </a:ln>
        </p:spPr>
        <p:txBody>
          <a:bodyPr vert="horz" wrap="square" lIns="93572" tIns="46785" rIns="93572" bIns="46785" numCol="1" anchor="t" anchorCtr="0" compatLnSpc="1">
            <a:prstTxWarp prst="textNoShape">
              <a:avLst/>
            </a:prstTxWarp>
          </a:bodyPr>
          <a:lstStyle>
            <a:lvl1pPr defTabSz="933450">
              <a:spcBef>
                <a:spcPts val="0"/>
              </a:spcBef>
              <a:defRPr sz="1200">
                <a:latin typeface="Arial"/>
                <a:cs typeface="Arial"/>
              </a:defRPr>
            </a:lvl1pPr>
          </a:lstStyle>
          <a:p>
            <a:pPr>
              <a:defRPr/>
            </a:pPr>
            <a:endParaRPr lang="en-GB"/>
          </a:p>
        </p:txBody>
      </p:sp>
      <p:sp>
        <p:nvSpPr>
          <p:cNvPr id="5" name="Rectangle 3"/>
          <p:cNvSpPr>
            <a:spLocks noGrp="1" noChangeArrowheads="1"/>
          </p:cNvSpPr>
          <p:nvPr>
            <p:ph type="dt" idx="1"/>
          </p:nvPr>
        </p:nvSpPr>
        <p:spPr bwMode="auto">
          <a:xfrm>
            <a:off x="4021138" y="0"/>
            <a:ext cx="3076574" cy="511175"/>
          </a:xfrm>
          <a:prstGeom prst="rect">
            <a:avLst/>
          </a:prstGeom>
          <a:noFill/>
          <a:ln>
            <a:noFill/>
          </a:ln>
        </p:spPr>
        <p:txBody>
          <a:bodyPr vert="horz" wrap="square" lIns="93572" tIns="46785" rIns="93572" bIns="46785" numCol="1" anchor="t" anchorCtr="0" compatLnSpc="1">
            <a:prstTxWarp prst="textNoShape">
              <a:avLst/>
            </a:prstTxWarp>
          </a:bodyPr>
          <a:lstStyle>
            <a:lvl1pPr algn="r" defTabSz="933450">
              <a:spcBef>
                <a:spcPts val="0"/>
              </a:spcBef>
              <a:defRPr sz="1200">
                <a:latin typeface="Arial"/>
                <a:cs typeface="Arial"/>
              </a:defRPr>
            </a:lvl1pPr>
          </a:lstStyle>
          <a:p>
            <a:pPr>
              <a:defRPr/>
            </a:pPr>
            <a:endParaRPr lang="en-GB"/>
          </a:p>
        </p:txBody>
      </p:sp>
      <p:sp>
        <p:nvSpPr>
          <p:cNvPr id="6" name="Rectangle 4"/>
          <p:cNvSpPr>
            <a:spLocks noGrp="1" noRot="1" noChangeAspect="1" noChangeArrowheads="1" noTextEdit="1"/>
          </p:cNvSpPr>
          <p:nvPr>
            <p:ph type="sldImg" idx="2"/>
          </p:nvPr>
        </p:nvSpPr>
        <p:spPr bwMode="auto">
          <a:xfrm>
            <a:off x="987425" y="765175"/>
            <a:ext cx="5122863" cy="3841750"/>
          </a:xfrm>
          <a:prstGeom prst="rect">
            <a:avLst/>
          </a:prstGeom>
          <a:noFill/>
          <a:ln w="9525">
            <a:solidFill>
              <a:srgbClr val="000000"/>
            </a:solidFill>
            <a:miter lim="800000"/>
            <a:headEnd/>
            <a:tailEnd/>
          </a:ln>
        </p:spPr>
      </p:sp>
      <p:sp>
        <p:nvSpPr>
          <p:cNvPr id="7" name="Rectangle 5"/>
          <p:cNvSpPr>
            <a:spLocks noGrp="1" noChangeArrowheads="1"/>
          </p:cNvSpPr>
          <p:nvPr>
            <p:ph type="body" sz="quarter" idx="3"/>
          </p:nvPr>
        </p:nvSpPr>
        <p:spPr bwMode="auto">
          <a:xfrm>
            <a:off x="709613" y="4860925"/>
            <a:ext cx="5680075" cy="4608513"/>
          </a:xfrm>
          <a:prstGeom prst="rect">
            <a:avLst/>
          </a:prstGeom>
          <a:noFill/>
          <a:ln>
            <a:noFill/>
          </a:ln>
        </p:spPr>
        <p:txBody>
          <a:bodyPr vert="horz" wrap="square" lIns="93572" tIns="46785" rIns="93572" bIns="46785" numCol="1" anchor="t" anchorCtr="0" compatLnSpc="1">
            <a:prstTxWarp prst="textNoShape">
              <a:avLst/>
            </a:prstTxWarp>
          </a:body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a:p>
        </p:txBody>
      </p:sp>
      <p:sp>
        <p:nvSpPr>
          <p:cNvPr id="8" name="Rectangle 6"/>
          <p:cNvSpPr>
            <a:spLocks noGrp="1" noChangeArrowheads="1"/>
          </p:cNvSpPr>
          <p:nvPr>
            <p:ph type="ftr" sz="quarter" idx="4"/>
          </p:nvPr>
        </p:nvSpPr>
        <p:spPr bwMode="auto">
          <a:xfrm>
            <a:off x="0" y="9721850"/>
            <a:ext cx="3076574" cy="511175"/>
          </a:xfrm>
          <a:prstGeom prst="rect">
            <a:avLst/>
          </a:prstGeom>
          <a:noFill/>
          <a:ln>
            <a:noFill/>
          </a:ln>
        </p:spPr>
        <p:txBody>
          <a:bodyPr vert="horz" wrap="square" lIns="93572" tIns="46785" rIns="93572" bIns="46785" numCol="1" anchor="b" anchorCtr="0" compatLnSpc="1">
            <a:prstTxWarp prst="textNoShape">
              <a:avLst/>
            </a:prstTxWarp>
          </a:bodyPr>
          <a:lstStyle>
            <a:lvl1pPr defTabSz="933450">
              <a:spcBef>
                <a:spcPts val="0"/>
              </a:spcBef>
              <a:defRPr sz="1200">
                <a:latin typeface="Arial"/>
                <a:cs typeface="Arial"/>
              </a:defRPr>
            </a:lvl1pPr>
          </a:lstStyle>
          <a:p>
            <a:pPr>
              <a:defRPr/>
            </a:pPr>
            <a:endParaRPr lang="en-GB"/>
          </a:p>
        </p:txBody>
      </p:sp>
      <p:sp>
        <p:nvSpPr>
          <p:cNvPr id="9" name="Rectangle 7"/>
          <p:cNvSpPr>
            <a:spLocks noGrp="1" noChangeArrowheads="1"/>
          </p:cNvSpPr>
          <p:nvPr>
            <p:ph type="sldNum" sz="quarter" idx="5"/>
          </p:nvPr>
        </p:nvSpPr>
        <p:spPr bwMode="auto">
          <a:xfrm>
            <a:off x="4021138" y="9721850"/>
            <a:ext cx="3076574" cy="511175"/>
          </a:xfrm>
          <a:prstGeom prst="rect">
            <a:avLst/>
          </a:prstGeom>
          <a:noFill/>
          <a:ln>
            <a:noFill/>
          </a:ln>
        </p:spPr>
        <p:txBody>
          <a:bodyPr vert="horz" wrap="square" lIns="93572" tIns="46785" rIns="93572" bIns="46785" numCol="1" anchor="b" anchorCtr="0" compatLnSpc="1">
            <a:prstTxWarp prst="textNoShape">
              <a:avLst/>
            </a:prstTxWarp>
          </a:bodyPr>
          <a:lstStyle>
            <a:lvl1pPr algn="r" defTabSz="933450">
              <a:spcBef>
                <a:spcPts val="0"/>
              </a:spcBef>
              <a:defRPr sz="1200">
                <a:latin typeface="Arial"/>
              </a:defRPr>
            </a:lvl1pPr>
          </a:lstStyle>
          <a:p>
            <a:pPr>
              <a:defRPr/>
            </a:pPr>
            <a:fld id="{FC5653B5-0394-4CC0-93C5-99BC14500366}" type="slidenum">
              <a:rPr lang="en-GB"/>
              <a:t>‹#›</a:t>
            </a:fld>
            <a:endParaRPr lang="en-GB"/>
          </a:p>
        </p:txBody>
      </p:sp>
    </p:spTree>
    <p:extLst>
      <p:ext uri="{BB962C8B-B14F-4D97-AF65-F5344CB8AC3E}">
        <p14:creationId xmlns:p14="http://schemas.microsoft.com/office/powerpoint/2010/main" val="2185873532"/>
      </p:ext>
    </p:extLst>
  </p:cSld>
  <p:clrMap bg1="lt1" tx1="dk1" bg2="lt2" tx2="dk2" accent1="accent1" accent2="accent2" accent3="accent3" accent4="accent4" accent5="accent5" accent6="accent6" hlink="hlink" folHlink="folHlink"/>
  <p:notesStyle>
    <a:lvl1pPr algn="l">
      <a:spcBef>
        <a:spcPts val="0"/>
      </a:spcBef>
      <a:spcAft>
        <a:spcPts val="0"/>
      </a:spcAft>
      <a:defRPr sz="1200">
        <a:solidFill>
          <a:schemeClr val="tx1"/>
        </a:solidFill>
        <a:latin typeface="Arial"/>
        <a:ea typeface="+mn-ea"/>
        <a:cs typeface="Arial"/>
      </a:defRPr>
    </a:lvl1pPr>
    <a:lvl2pPr marL="457200" algn="l">
      <a:spcBef>
        <a:spcPts val="0"/>
      </a:spcBef>
      <a:spcAft>
        <a:spcPts val="0"/>
      </a:spcAft>
      <a:defRPr sz="1200">
        <a:solidFill>
          <a:schemeClr val="tx1"/>
        </a:solidFill>
        <a:latin typeface="Arial"/>
        <a:ea typeface="+mn-ea"/>
        <a:cs typeface="Arial"/>
      </a:defRPr>
    </a:lvl2pPr>
    <a:lvl3pPr marL="914400" algn="l">
      <a:spcBef>
        <a:spcPts val="0"/>
      </a:spcBef>
      <a:spcAft>
        <a:spcPts val="0"/>
      </a:spcAft>
      <a:defRPr sz="1200">
        <a:solidFill>
          <a:schemeClr val="tx1"/>
        </a:solidFill>
        <a:latin typeface="Arial"/>
        <a:ea typeface="+mn-ea"/>
        <a:cs typeface="Arial"/>
      </a:defRPr>
    </a:lvl3pPr>
    <a:lvl4pPr marL="1371600" algn="l">
      <a:spcBef>
        <a:spcPts val="0"/>
      </a:spcBef>
      <a:spcAft>
        <a:spcPts val="0"/>
      </a:spcAft>
      <a:defRPr sz="1200">
        <a:solidFill>
          <a:schemeClr val="tx1"/>
        </a:solidFill>
        <a:latin typeface="Arial"/>
        <a:ea typeface="+mn-ea"/>
        <a:cs typeface="Arial"/>
      </a:defRPr>
    </a:lvl4pPr>
    <a:lvl5pPr marL="1828800" algn="l">
      <a:spcBef>
        <a:spcPts val="0"/>
      </a:spcBef>
      <a:spcAft>
        <a:spcPts val="0"/>
      </a:spcAft>
      <a:defRPr sz="1200">
        <a:solidFill>
          <a:schemeClr val="tx1"/>
        </a:solidFill>
        <a:latin typeface="Arial"/>
        <a:ea typeface="+mn-ea"/>
        <a:cs typeface="Arial"/>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This </a:t>
            </a:r>
            <a:r>
              <a:rPr lang="de-DE" dirty="0" err="1"/>
              <a:t>is</a:t>
            </a:r>
            <a:r>
              <a:rPr lang="de-DE" dirty="0"/>
              <a:t> an </a:t>
            </a:r>
            <a:r>
              <a:rPr lang="de-DE" dirty="0" err="1"/>
              <a:t>experiment</a:t>
            </a:r>
            <a:r>
              <a:rPr lang="de-DE" dirty="0"/>
              <a:t> </a:t>
            </a:r>
            <a:r>
              <a:rPr lang="de-DE" dirty="0" err="1"/>
              <a:t>with</a:t>
            </a:r>
            <a:r>
              <a:rPr lang="de-DE" dirty="0"/>
              <a:t> the </a:t>
            </a:r>
            <a:r>
              <a:rPr lang="de-DE" dirty="0" err="1"/>
              <a:t>audience</a:t>
            </a:r>
            <a:r>
              <a:rPr lang="de-DE" dirty="0"/>
              <a:t>. </a:t>
            </a:r>
            <a:endParaRPr lang="en-US" dirty="0"/>
          </a:p>
        </p:txBody>
      </p:sp>
      <p:sp>
        <p:nvSpPr>
          <p:cNvPr id="4" name="Slide Number Placeholder 3"/>
          <p:cNvSpPr>
            <a:spLocks noGrp="1"/>
          </p:cNvSpPr>
          <p:nvPr>
            <p:ph type="sldNum" sz="quarter" idx="5"/>
          </p:nvPr>
        </p:nvSpPr>
        <p:spPr/>
        <p:txBody>
          <a:bodyPr/>
          <a:lstStyle/>
          <a:p>
            <a:pPr>
              <a:defRPr/>
            </a:pPr>
            <a:fld id="{FC5653B5-0394-4CC0-93C5-99BC14500366}" type="slidenum">
              <a:rPr lang="en-GB" smtClean="0"/>
              <a:t>1</a:t>
            </a:fld>
            <a:endParaRPr lang="en-GB"/>
          </a:p>
        </p:txBody>
      </p:sp>
    </p:spTree>
    <p:extLst>
      <p:ext uri="{BB962C8B-B14F-4D97-AF65-F5344CB8AC3E}">
        <p14:creationId xmlns:p14="http://schemas.microsoft.com/office/powerpoint/2010/main" val="4190338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FC5653B5-0394-4CC0-93C5-99BC14500366}" type="slidenum">
              <a:rPr lang="en-GB" smtClean="0"/>
              <a:t>14</a:t>
            </a:fld>
            <a:endParaRPr lang="en-GB"/>
          </a:p>
        </p:txBody>
      </p:sp>
    </p:spTree>
    <p:extLst>
      <p:ext uri="{BB962C8B-B14F-4D97-AF65-F5344CB8AC3E}">
        <p14:creationId xmlns:p14="http://schemas.microsoft.com/office/powerpoint/2010/main" val="3289780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9E6197-7A12-4E29-B661-2829745926DB}" type="slidenum">
              <a:rPr lang="en-US" altLang="en-US"/>
              <a:pPr/>
              <a:t>31</a:t>
            </a:fld>
            <a:endParaRPr lang="en-US" alt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r>
              <a:rPr lang="en-US" altLang="en-US"/>
              <a:t>Here’s a picture (courtesy of Tom LeCompte) to illustrate this point. The kinetic energy of battleship guns is 300 Megajoules, or just less than half that of the full LHC beam. Now we understand why the machine folks want to be a bit cautious… http://blogs.discovermagazine.com/cosmicvariance/2006/06/20/the-lhc-dashboard/</a:t>
            </a:r>
          </a:p>
        </p:txBody>
      </p:sp>
    </p:spTree>
    <p:extLst>
      <p:ext uri="{BB962C8B-B14F-4D97-AF65-F5344CB8AC3E}">
        <p14:creationId xmlns:p14="http://schemas.microsoft.com/office/powerpoint/2010/main" val="1225802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Foto: http://throwastoneandmakearipple.blogspot.com/2011/04/try-it-and-see-what-happens.html</a:t>
            </a:r>
            <a:endParaRPr lang="en-US" dirty="0"/>
          </a:p>
        </p:txBody>
      </p:sp>
      <p:sp>
        <p:nvSpPr>
          <p:cNvPr id="4" name="Slide Number Placeholder 3"/>
          <p:cNvSpPr>
            <a:spLocks noGrp="1"/>
          </p:cNvSpPr>
          <p:nvPr>
            <p:ph type="sldNum" sz="quarter" idx="5"/>
          </p:nvPr>
        </p:nvSpPr>
        <p:spPr/>
        <p:txBody>
          <a:bodyPr/>
          <a:lstStyle/>
          <a:p>
            <a:pPr>
              <a:defRPr/>
            </a:pPr>
            <a:fld id="{FC5653B5-0394-4CC0-93C5-99BC14500366}" type="slidenum">
              <a:rPr lang="en-GB" smtClean="0"/>
              <a:t>56</a:t>
            </a:fld>
            <a:endParaRPr lang="en-GB"/>
          </a:p>
        </p:txBody>
      </p:sp>
    </p:spTree>
    <p:extLst>
      <p:ext uri="{BB962C8B-B14F-4D97-AF65-F5344CB8AC3E}">
        <p14:creationId xmlns:p14="http://schemas.microsoft.com/office/powerpoint/2010/main" val="1262738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143000" y="1122363"/>
            <a:ext cx="6858000" cy="2387600"/>
          </a:xfrm>
        </p:spPr>
        <p:txBody>
          <a:bodyPr anchor="b"/>
          <a:lstStyle>
            <a:lvl1pPr algn="ctr">
              <a:defRPr sz="6000"/>
            </a:lvl1pPr>
          </a:lstStyle>
          <a:p>
            <a:pPr>
              <a:defRPr/>
            </a:pPr>
            <a:r>
              <a:rPr lang="en-US"/>
              <a:t>Click to edit Master title style</a:t>
            </a:r>
            <a:endParaRPr lang="en-GB"/>
          </a:p>
        </p:txBody>
      </p:sp>
      <p:sp>
        <p:nvSpPr>
          <p:cNvPr id="5" name="Subtitle 2"/>
          <p:cNvSpPr>
            <a:spLocks noGrp="1"/>
          </p:cNvSpPr>
          <p:nvPr>
            <p:ph type="subTitle" idx="1"/>
          </p:nvPr>
        </p:nvSpPr>
        <p:spPr bwMode="auto">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le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650" y="88981"/>
            <a:ext cx="9144000" cy="792000"/>
          </a:xfrm>
          <a:prstGeom prst="rect">
            <a:avLst/>
          </a:prstGeom>
          <a:noFill/>
        </p:spPr>
        <p:txBody>
          <a:bodyPr/>
          <a:lstStyle>
            <a:lvl1pPr>
              <a:defRPr>
                <a:solidFill>
                  <a:schemeClr val="tx1"/>
                </a:solidFill>
              </a:defRPr>
            </a:lvl1pPr>
          </a:lstStyle>
          <a:p>
            <a:pPr>
              <a:defRPr/>
            </a:pPr>
            <a:r>
              <a:rPr lang="en-US"/>
              <a:t>Click to edit Master title style</a:t>
            </a:r>
            <a:endParaRPr lang="en-GB"/>
          </a:p>
        </p:txBody>
      </p:sp>
      <p:sp>
        <p:nvSpPr>
          <p:cNvPr id="5" name="Content Placeholder 2"/>
          <p:cNvSpPr>
            <a:spLocks noGrp="1"/>
          </p:cNvSpPr>
          <p:nvPr>
            <p:ph idx="1"/>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Footer Placeholder 6"/>
          <p:cNvSpPr>
            <a:spLocks noGrp="1"/>
          </p:cNvSpPr>
          <p:nvPr>
            <p:ph type="ftr" sz="quarter" idx="10"/>
          </p:nvPr>
        </p:nvSpPr>
        <p:spPr bwMode="auto"/>
        <p:txBody>
          <a:bodyPr/>
          <a:lstStyle/>
          <a:p>
            <a:pPr>
              <a:defRPr/>
            </a:pPr>
            <a:r>
              <a:rPr lang="en-GB"/>
              <a:t>Çiğdem İşsever</a:t>
            </a:r>
            <a:endParaRPr lang="en-US"/>
          </a:p>
        </p:txBody>
      </p:sp>
      <p:sp>
        <p:nvSpPr>
          <p:cNvPr id="7" name="Slide Number Placeholder 7"/>
          <p:cNvSpPr>
            <a:spLocks noGrp="1"/>
          </p:cNvSpPr>
          <p:nvPr>
            <p:ph type="sldNum" sz="quarter" idx="11"/>
          </p:nvPr>
        </p:nvSpPr>
        <p:spPr bwMode="auto"/>
        <p:txBody>
          <a:bodyPr/>
          <a:lstStyle/>
          <a:p>
            <a:pPr>
              <a:defRPr/>
            </a:pPr>
            <a:fld id="{CBDB92BD-F10A-4E2F-BF08-33D104704B51}"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blank" userDrawn="1">
  <p:cSld name="Blank">
    <p:spTree>
      <p:nvGrpSpPr>
        <p:cNvPr id="1" name=""/>
        <p:cNvGrpSpPr/>
        <p:nvPr/>
      </p:nvGrpSpPr>
      <p:grpSpPr bwMode="auto">
        <a:xfrm>
          <a:off x="0" y="0"/>
          <a:ext cx="0" cy="0"/>
          <a:chOff x="0" y="0"/>
          <a:chExt cx="0" cy="0"/>
        </a:xfrm>
      </p:grpSpPr>
      <p:sp>
        <p:nvSpPr>
          <p:cNvPr id="2" name="Footer Placeholder 6">
            <a:extLst>
              <a:ext uri="{FF2B5EF4-FFF2-40B4-BE49-F238E27FC236}">
                <a16:creationId xmlns:a16="http://schemas.microsoft.com/office/drawing/2014/main" id="{D998A73C-5FCD-9245-845F-248644B53BAF}"/>
              </a:ext>
            </a:extLst>
          </p:cNvPr>
          <p:cNvSpPr>
            <a:spLocks noGrp="1"/>
          </p:cNvSpPr>
          <p:nvPr>
            <p:ph type="ftr" sz="quarter" idx="10"/>
          </p:nvPr>
        </p:nvSpPr>
        <p:spPr bwMode="auto">
          <a:xfrm>
            <a:off x="3026475" y="6505390"/>
            <a:ext cx="3086100" cy="365125"/>
          </a:xfrm>
        </p:spPr>
        <p:txBody>
          <a:bodyPr/>
          <a:lstStyle/>
          <a:p>
            <a:pPr>
              <a:defRPr/>
            </a:pPr>
            <a:r>
              <a:rPr lang="en-GB"/>
              <a:t>Çiğdem İşsever</a:t>
            </a:r>
            <a:endParaRPr lang="en-US"/>
          </a:p>
        </p:txBody>
      </p:sp>
      <p:sp>
        <p:nvSpPr>
          <p:cNvPr id="3" name="Slide Number Placeholder 7">
            <a:extLst>
              <a:ext uri="{FF2B5EF4-FFF2-40B4-BE49-F238E27FC236}">
                <a16:creationId xmlns:a16="http://schemas.microsoft.com/office/drawing/2014/main" id="{B0346F52-3FB0-5D4D-B178-63436BCBD5D6}"/>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xAndTwoObj" userDrawn="1">
  <p:cSld name="Title, Text, and 2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57200" y="274638"/>
            <a:ext cx="8229600" cy="1143000"/>
          </a:xfrm>
        </p:spPr>
        <p:txBody>
          <a:bodyPr/>
          <a:lstStyle/>
          <a:p>
            <a:pPr>
              <a:defRPr/>
            </a:pPr>
            <a:r>
              <a:rPr lang="en-US"/>
              <a:t>Click to edit Master title style</a:t>
            </a:r>
            <a:endParaRPr lang="en-GB"/>
          </a:p>
        </p:txBody>
      </p:sp>
      <p:sp>
        <p:nvSpPr>
          <p:cNvPr id="5" name="Text Placeholder 2"/>
          <p:cNvSpPr>
            <a:spLocks noGrp="1"/>
          </p:cNvSpPr>
          <p:nvPr>
            <p:ph type="body" sz="half" idx="1"/>
          </p:nvPr>
        </p:nvSpPr>
        <p:spPr bwMode="auto">
          <a:xfrm>
            <a:off x="457200" y="1600200"/>
            <a:ext cx="4038600" cy="4525963"/>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Content Placeholder 3"/>
          <p:cNvSpPr>
            <a:spLocks noGrp="1"/>
          </p:cNvSpPr>
          <p:nvPr>
            <p:ph sz="quarter" idx="2"/>
          </p:nvPr>
        </p:nvSpPr>
        <p:spPr bwMode="auto">
          <a:xfrm>
            <a:off x="4648200" y="1600200"/>
            <a:ext cx="4038600" cy="21859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Content Placeholder 4"/>
          <p:cNvSpPr>
            <a:spLocks noGrp="1"/>
          </p:cNvSpPr>
          <p:nvPr>
            <p:ph sz="quarter" idx="3"/>
          </p:nvPr>
        </p:nvSpPr>
        <p:spPr bwMode="auto">
          <a:xfrm>
            <a:off x="4648200" y="3938588"/>
            <a:ext cx="4038600" cy="2187575"/>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11" name="Footer Placeholder 6">
            <a:extLst>
              <a:ext uri="{FF2B5EF4-FFF2-40B4-BE49-F238E27FC236}">
                <a16:creationId xmlns:a16="http://schemas.microsoft.com/office/drawing/2014/main" id="{22160A99-C861-5543-B4F7-D0824E5D6EFF}"/>
              </a:ext>
            </a:extLst>
          </p:cNvPr>
          <p:cNvSpPr>
            <a:spLocks noGrp="1"/>
          </p:cNvSpPr>
          <p:nvPr>
            <p:ph type="ftr" sz="quarter" idx="10"/>
          </p:nvPr>
        </p:nvSpPr>
        <p:spPr bwMode="auto">
          <a:xfrm>
            <a:off x="3026475" y="6505390"/>
            <a:ext cx="3086100" cy="365125"/>
          </a:xfrm>
        </p:spPr>
        <p:txBody>
          <a:bodyPr/>
          <a:lstStyle/>
          <a:p>
            <a:pPr>
              <a:defRPr/>
            </a:pPr>
            <a:r>
              <a:rPr lang="en-GB"/>
              <a:t>Çiğdem İşsever</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itleOnly" userDrawn="1">
  <p:cSld name="Title Only">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sp>
        <p:nvSpPr>
          <p:cNvPr id="3" name="Footer Placeholder 6">
            <a:extLst>
              <a:ext uri="{FF2B5EF4-FFF2-40B4-BE49-F238E27FC236}">
                <a16:creationId xmlns:a16="http://schemas.microsoft.com/office/drawing/2014/main" id="{AF7AC737-39DD-3640-9A75-B7A7B86313CC}"/>
              </a:ext>
            </a:extLst>
          </p:cNvPr>
          <p:cNvSpPr>
            <a:spLocks noGrp="1"/>
          </p:cNvSpPr>
          <p:nvPr>
            <p:ph type="ftr" sz="quarter" idx="10"/>
          </p:nvPr>
        </p:nvSpPr>
        <p:spPr bwMode="auto">
          <a:xfrm>
            <a:off x="3026475" y="6505390"/>
            <a:ext cx="3086100" cy="365125"/>
          </a:xfrm>
        </p:spPr>
        <p:txBody>
          <a:bodyPr/>
          <a:lstStyle/>
          <a:p>
            <a:pPr>
              <a:defRPr/>
            </a:pPr>
            <a:r>
              <a:rPr lang="en-GB"/>
              <a:t>Çiğdem İşsever</a:t>
            </a:r>
            <a:endParaRPr lang="en-US"/>
          </a:p>
        </p:txBody>
      </p:sp>
      <p:sp>
        <p:nvSpPr>
          <p:cNvPr id="5" name="Slide Number Placeholder 7">
            <a:extLst>
              <a:ext uri="{FF2B5EF4-FFF2-40B4-BE49-F238E27FC236}">
                <a16:creationId xmlns:a16="http://schemas.microsoft.com/office/drawing/2014/main" id="{190BD9BD-1161-8246-8006-3C07A9422A18}"/>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userDrawn="1">
  <p:cSld name="3_Title Slide">
    <p:spTree>
      <p:nvGrpSpPr>
        <p:cNvPr id="1" name=""/>
        <p:cNvGrpSpPr/>
        <p:nvPr/>
      </p:nvGrpSpPr>
      <p:grpSpPr bwMode="auto">
        <a:xfrm>
          <a:off x="0" y="0"/>
          <a:ext cx="0" cy="0"/>
          <a:chOff x="0" y="0"/>
          <a:chExt cx="0" cy="0"/>
        </a:xfrm>
      </p:grpSpPr>
      <p:sp>
        <p:nvSpPr>
          <p:cNvPr id="2" name="Footer Placeholder 6">
            <a:extLst>
              <a:ext uri="{FF2B5EF4-FFF2-40B4-BE49-F238E27FC236}">
                <a16:creationId xmlns:a16="http://schemas.microsoft.com/office/drawing/2014/main" id="{0B8AEAC9-DB95-8548-B480-A3749B2A44E5}"/>
              </a:ext>
            </a:extLst>
          </p:cNvPr>
          <p:cNvSpPr>
            <a:spLocks noGrp="1"/>
          </p:cNvSpPr>
          <p:nvPr>
            <p:ph type="ftr" sz="quarter" idx="10"/>
          </p:nvPr>
        </p:nvSpPr>
        <p:spPr bwMode="auto">
          <a:xfrm>
            <a:off x="3026475" y="6505390"/>
            <a:ext cx="3086100" cy="365125"/>
          </a:xfrm>
        </p:spPr>
        <p:txBody>
          <a:bodyPr/>
          <a:lstStyle/>
          <a:p>
            <a:pPr>
              <a:defRPr/>
            </a:pPr>
            <a:r>
              <a:rPr lang="en-GB"/>
              <a:t>Çiğdem İşsever</a:t>
            </a:r>
            <a:endParaRPr lang="en-US"/>
          </a:p>
        </p:txBody>
      </p:sp>
      <p:sp>
        <p:nvSpPr>
          <p:cNvPr id="3" name="Slide Number Placeholder 7">
            <a:extLst>
              <a:ext uri="{FF2B5EF4-FFF2-40B4-BE49-F238E27FC236}">
                <a16:creationId xmlns:a16="http://schemas.microsoft.com/office/drawing/2014/main" id="{3D1FB6F3-5C48-C941-B40A-1D2F65076F9A}"/>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txAndObj" userDrawn="1">
  <p:cSld name="Title, Text, and Conten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57200" y="274638"/>
            <a:ext cx="8229600" cy="1143000"/>
          </a:xfrm>
        </p:spPr>
        <p:txBody>
          <a:bodyPr/>
          <a:lstStyle/>
          <a:p>
            <a:pPr>
              <a:defRPr/>
            </a:pPr>
            <a:r>
              <a:rPr lang="en-US"/>
              <a:t>Click to edit Master title style</a:t>
            </a:r>
            <a:endParaRPr lang="en-GB"/>
          </a:p>
        </p:txBody>
      </p:sp>
      <p:sp>
        <p:nvSpPr>
          <p:cNvPr id="5" name="Text Placeholder 2"/>
          <p:cNvSpPr>
            <a:spLocks noGrp="1"/>
          </p:cNvSpPr>
          <p:nvPr>
            <p:ph type="body" sz="half" idx="1"/>
          </p:nvPr>
        </p:nvSpPr>
        <p:spPr bwMode="auto">
          <a:xfrm>
            <a:off x="457200" y="1600200"/>
            <a:ext cx="4038600" cy="4525963"/>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Content Placeholder 3"/>
          <p:cNvSpPr>
            <a:spLocks noGrp="1"/>
          </p:cNvSpPr>
          <p:nvPr>
            <p:ph sz="half" idx="2"/>
          </p:nvPr>
        </p:nvSpPr>
        <p:spPr bwMode="auto">
          <a:xfrm>
            <a:off x="4648200" y="1600200"/>
            <a:ext cx="4038600" cy="4525963"/>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Footer Placeholder 6">
            <a:extLst>
              <a:ext uri="{FF2B5EF4-FFF2-40B4-BE49-F238E27FC236}">
                <a16:creationId xmlns:a16="http://schemas.microsoft.com/office/drawing/2014/main" id="{2530137C-B68B-8840-8DA2-B3B4AEE54651}"/>
              </a:ext>
            </a:extLst>
          </p:cNvPr>
          <p:cNvSpPr>
            <a:spLocks noGrp="1"/>
          </p:cNvSpPr>
          <p:nvPr>
            <p:ph type="ftr" sz="quarter" idx="10"/>
          </p:nvPr>
        </p:nvSpPr>
        <p:spPr bwMode="auto">
          <a:xfrm>
            <a:off x="3026475" y="6505390"/>
            <a:ext cx="3086100" cy="365125"/>
          </a:xfrm>
        </p:spPr>
        <p:txBody>
          <a:bodyPr/>
          <a:lstStyle/>
          <a:p>
            <a:pPr>
              <a:defRPr/>
            </a:pPr>
            <a:r>
              <a:rPr lang="en-GB"/>
              <a:t>Çiğdem İşsever</a:t>
            </a:r>
            <a:endParaRPr lang="en-US"/>
          </a:p>
        </p:txBody>
      </p:sp>
      <p:sp>
        <p:nvSpPr>
          <p:cNvPr id="8" name="Slide Number Placeholder 7">
            <a:extLst>
              <a:ext uri="{FF2B5EF4-FFF2-40B4-BE49-F238E27FC236}">
                <a16:creationId xmlns:a16="http://schemas.microsoft.com/office/drawing/2014/main" id="{4A33E4BA-1519-AF40-9BFC-D7BF907CBD36}"/>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a:t>‹#›</a:t>
            </a:fld>
            <a:endParaRPr lang="en-US"/>
          </a:p>
        </p:txBody>
      </p:sp>
    </p:spTree>
    <p:extLst>
      <p:ext uri="{BB962C8B-B14F-4D97-AF65-F5344CB8AC3E}">
        <p14:creationId xmlns:p14="http://schemas.microsoft.com/office/powerpoint/2010/main" val="1065353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5" name="Title Placeholder 1"/>
          <p:cNvSpPr>
            <a:spLocks noGrp="1"/>
          </p:cNvSpPr>
          <p:nvPr>
            <p:ph type="title"/>
          </p:nvPr>
        </p:nvSpPr>
        <p:spPr bwMode="auto">
          <a:xfrm>
            <a:off x="0" y="1"/>
            <a:ext cx="9144000" cy="792000"/>
          </a:xfrm>
          <a:prstGeom prst="rect">
            <a:avLst/>
          </a:prstGeom>
        </p:spPr>
        <p:txBody>
          <a:bodyPr vert="horz" lIns="91440" tIns="45720" rIns="91440" bIns="45720" rtlCol="0" anchor="ctr">
            <a:normAutofit/>
          </a:bodyPr>
          <a:lstStyle/>
          <a:p>
            <a:pPr>
              <a:defRPr/>
            </a:pPr>
            <a:r>
              <a:rPr lang="en-US" dirty="0"/>
              <a:t>Click to edit Master title style</a:t>
            </a:r>
          </a:p>
        </p:txBody>
      </p:sp>
      <p:sp>
        <p:nvSpPr>
          <p:cNvPr id="6" name="Text Placeholder 2"/>
          <p:cNvSpPr>
            <a:spLocks noGrp="1"/>
          </p:cNvSpPr>
          <p:nvPr>
            <p:ph type="body" idx="1"/>
          </p:nvPr>
        </p:nvSpPr>
        <p:spPr bwMode="auto">
          <a:xfrm>
            <a:off x="52650" y="964802"/>
            <a:ext cx="9033750" cy="5212163"/>
          </a:xfrm>
          <a:prstGeom prst="rect">
            <a:avLst/>
          </a:prstGeom>
        </p:spPr>
        <p:txBody>
          <a:bodyPr vert="horz" lIns="91440" tIns="45720" rIns="91440" bIns="45720" rtlCol="0">
            <a:norm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4">
              <a:defRPr/>
            </a:pPr>
            <a:r>
              <a:rPr lang="en-US" dirty="0"/>
              <a:t>Fifth level</a:t>
            </a:r>
          </a:p>
        </p:txBody>
      </p:sp>
      <p:sp>
        <p:nvSpPr>
          <p:cNvPr id="7" name="Footer Placeholder 4"/>
          <p:cNvSpPr>
            <a:spLocks noGrp="1"/>
          </p:cNvSpPr>
          <p:nvPr>
            <p:ph type="ftr" sz="quarter" idx="3"/>
          </p:nvPr>
        </p:nvSpPr>
        <p:spPr bwMode="auto">
          <a:xfrm>
            <a:off x="3026475" y="6505390"/>
            <a:ext cx="3086100" cy="365125"/>
          </a:xfrm>
          <a:prstGeom prst="rect">
            <a:avLst/>
          </a:prstGeom>
        </p:spPr>
        <p:txBody>
          <a:bodyPr vert="horz" lIns="91440" tIns="45720" rIns="91440" bIns="45720" rtlCol="0" anchor="ctr"/>
          <a:lstStyle>
            <a:lvl1pPr algn="ctr">
              <a:defRPr sz="1200" u="none">
                <a:solidFill>
                  <a:schemeClr val="tx1"/>
                </a:solidFill>
                <a:latin typeface="Arial"/>
                <a:cs typeface="Arial"/>
              </a:defRPr>
            </a:lvl1pPr>
          </a:lstStyle>
          <a:p>
            <a:pPr>
              <a:defRPr/>
            </a:pPr>
            <a:r>
              <a:rPr lang="en-GB" dirty="0" err="1"/>
              <a:t>Çiğdem</a:t>
            </a:r>
            <a:r>
              <a:rPr lang="en-GB" dirty="0"/>
              <a:t> </a:t>
            </a:r>
            <a:r>
              <a:rPr lang="en-GB" dirty="0" err="1"/>
              <a:t>İşsever</a:t>
            </a:r>
            <a:endParaRPr lang="en-US" dirty="0"/>
          </a:p>
        </p:txBody>
      </p:sp>
      <p:sp>
        <p:nvSpPr>
          <p:cNvPr id="8" name="Slide Number Placeholder 5"/>
          <p:cNvSpPr>
            <a:spLocks noGrp="1"/>
          </p:cNvSpPr>
          <p:nvPr>
            <p:ph type="sldNum" sz="quarter" idx="4"/>
          </p:nvPr>
        </p:nvSpPr>
        <p:spPr bwMode="auto">
          <a:xfrm>
            <a:off x="7081650" y="6491627"/>
            <a:ext cx="2057400" cy="365125"/>
          </a:xfrm>
          <a:prstGeom prst="rect">
            <a:avLst/>
          </a:prstGeom>
        </p:spPr>
        <p:txBody>
          <a:bodyPr vert="horz" lIns="91440" tIns="45720" rIns="91440" bIns="45720" rtlCol="0" anchor="ctr"/>
          <a:lstStyle>
            <a:lvl1pPr algn="r">
              <a:defRPr sz="1800" b="0" u="none">
                <a:solidFill>
                  <a:schemeClr val="tx1"/>
                </a:solidFill>
                <a:latin typeface="+mn-lt"/>
              </a:defRPr>
            </a:lvl1pPr>
          </a:lstStyle>
          <a:p>
            <a:pPr>
              <a:defRPr/>
            </a:pPr>
            <a:fld id="{CBDB92BD-F10A-4E2F-BF08-33D104704B51}"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 id="2147483659" r:id="rId7"/>
  </p:sldLayoutIdLst>
  <p:hf hdr="0" dt="0"/>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Clr>
          <a:srgbClr val="0000CC"/>
        </a:buClr>
        <a:buFont typeface="Wingdings"/>
        <a:buChar char="§"/>
        <a:defRPr sz="2800">
          <a:solidFill>
            <a:schemeClr val="tx1"/>
          </a:solidFill>
          <a:latin typeface="+mn-lt"/>
          <a:ea typeface="+mn-ea"/>
          <a:cs typeface="+mn-cs"/>
        </a:defRPr>
      </a:lvl1pPr>
      <a:lvl2pPr marL="685800" indent="-228600" algn="l" defTabSz="914400">
        <a:lnSpc>
          <a:spcPct val="90000"/>
        </a:lnSpc>
        <a:spcBef>
          <a:spcPts val="500"/>
        </a:spcBef>
        <a:buClr>
          <a:srgbClr val="FF0000"/>
        </a:buClr>
        <a:buFont typeface="Wingdings"/>
        <a:buChar char="§"/>
        <a:defRPr sz="2400">
          <a:solidFill>
            <a:schemeClr val="tx1"/>
          </a:solidFill>
          <a:latin typeface="+mn-lt"/>
          <a:ea typeface="+mn-ea"/>
          <a:cs typeface="+mn-cs"/>
        </a:defRPr>
      </a:lvl2pPr>
      <a:lvl3pPr marL="1143000" indent="-228600" algn="l" defTabSz="914400">
        <a:lnSpc>
          <a:spcPct val="90000"/>
        </a:lnSpc>
        <a:spcBef>
          <a:spcPts val="500"/>
        </a:spcBef>
        <a:buFont typeface="Wingdings"/>
        <a:buChar char="§"/>
        <a:defRPr sz="2000">
          <a:solidFill>
            <a:schemeClr val="tx1"/>
          </a:solidFill>
          <a:latin typeface="+mn-lt"/>
          <a:ea typeface="+mn-ea"/>
          <a:cs typeface="+mn-cs"/>
        </a:defRPr>
      </a:lvl3pPr>
      <a:lvl4pPr marL="1600200" indent="-228600" algn="l" defTabSz="914400">
        <a:lnSpc>
          <a:spcPct val="90000"/>
        </a:lnSpc>
        <a:spcBef>
          <a:spcPts val="500"/>
        </a:spcBef>
        <a:buFont typeface="Wingdings"/>
        <a:buChar char="§"/>
        <a:defRPr sz="1800">
          <a:solidFill>
            <a:schemeClr val="tx1"/>
          </a:solidFill>
          <a:latin typeface="+mn-lt"/>
          <a:ea typeface="+mn-ea"/>
          <a:cs typeface="+mn-cs"/>
        </a:defRPr>
      </a:lvl4pPr>
      <a:lvl5pPr marL="2057400" indent="-228600" algn="l" defTabSz="914400">
        <a:lnSpc>
          <a:spcPct val="90000"/>
        </a:lnSpc>
        <a:spcBef>
          <a:spcPts val="500"/>
        </a:spcBef>
        <a:buFont typeface="Wingdings"/>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9.wmf"/></Relationships>
</file>

<file path=ppt/slides/_rels/slide34.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24.wmf"/><Relationship Id="rId2" Type="http://schemas.openxmlformats.org/officeDocument/2006/relationships/slideLayout" Target="../slideLayouts/slideLayout5.xml"/><Relationship Id="rId16" Type="http://schemas.openxmlformats.org/officeDocument/2006/relationships/image" Target="../media/image26.wmf"/><Relationship Id="rId1" Type="http://schemas.openxmlformats.org/officeDocument/2006/relationships/vmlDrawing" Target="../drawings/vmlDrawing2.vml"/><Relationship Id="rId6" Type="http://schemas.openxmlformats.org/officeDocument/2006/relationships/image" Target="../media/image21.w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oleObject" Target="../embeddings/oleObject8.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5.bin"/><Relationship Id="rId14" Type="http://schemas.openxmlformats.org/officeDocument/2006/relationships/image" Target="../media/image25.wmf"/></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24.wmf"/><Relationship Id="rId2" Type="http://schemas.openxmlformats.org/officeDocument/2006/relationships/slideLayout" Target="../slideLayouts/slideLayout5.xml"/><Relationship Id="rId16" Type="http://schemas.openxmlformats.org/officeDocument/2006/relationships/image" Target="../media/image26.wmf"/><Relationship Id="rId1" Type="http://schemas.openxmlformats.org/officeDocument/2006/relationships/vmlDrawing" Target="../drawings/vmlDrawing3.vml"/><Relationship Id="rId6" Type="http://schemas.openxmlformats.org/officeDocument/2006/relationships/image" Target="../media/image21.wmf"/><Relationship Id="rId11" Type="http://schemas.openxmlformats.org/officeDocument/2006/relationships/oleObject" Target="../embeddings/oleObject13.bin"/><Relationship Id="rId5" Type="http://schemas.openxmlformats.org/officeDocument/2006/relationships/oleObject" Target="../embeddings/oleObject10.bin"/><Relationship Id="rId15" Type="http://schemas.openxmlformats.org/officeDocument/2006/relationships/oleObject" Target="../embeddings/oleObject15.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12.bin"/><Relationship Id="rId14" Type="http://schemas.openxmlformats.org/officeDocument/2006/relationships/image" Target="../media/image25.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5.xml"/><Relationship Id="rId6" Type="http://schemas.openxmlformats.org/officeDocument/2006/relationships/image" Target="../media/image34.jpg"/><Relationship Id="rId5" Type="http://schemas.openxmlformats.org/officeDocument/2006/relationships/image" Target="../media/image33.jpeg"/><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ted.com/talks/amy_cuddy_your_body_language_may_shape_who_you_are?language=de" TargetMode="External"/><Relationship Id="rId2" Type="http://schemas.openxmlformats.org/officeDocument/2006/relationships/image" Target="../media/image42.tif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5.xml"/><Relationship Id="rId4" Type="http://schemas.openxmlformats.org/officeDocument/2006/relationships/image" Target="../media/image51.tiff"/></Relationships>
</file>

<file path=ppt/slides/_rels/slide55.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5.xml"/><Relationship Id="rId5" Type="http://schemas.openxmlformats.org/officeDocument/2006/relationships/image" Target="../media/image55.jpg"/><Relationship Id="rId4" Type="http://schemas.openxmlformats.org/officeDocument/2006/relationships/image" Target="../media/image54.jpg"/></Relationships>
</file>

<file path=ppt/slides/_rels/slide5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4"/>
          <p:cNvSpPr>
            <a:spLocks noGrp="1" noChangeArrowheads="1"/>
          </p:cNvSpPr>
          <p:nvPr>
            <p:ph type="ctrTitle"/>
          </p:nvPr>
        </p:nvSpPr>
        <p:spPr bwMode="auto">
          <a:xfrm>
            <a:off x="0" y="260648"/>
            <a:ext cx="9139050" cy="1470025"/>
          </a:xfrm>
          <a:prstGeom prst="rect">
            <a:avLst/>
          </a:prstGeom>
          <a:noFill/>
        </p:spPr>
        <p:txBody>
          <a:bodyPr anchor="ctr">
            <a:noAutofit/>
          </a:bodyPr>
          <a:lstStyle/>
          <a:p>
            <a:pPr>
              <a:defRPr/>
            </a:pPr>
            <a:r>
              <a:rPr lang="en-US" sz="4400" b="1" dirty="0">
                <a:latin typeface="+mn-lt"/>
              </a:rPr>
              <a:t>Presenting Science: </a:t>
            </a:r>
            <a:br>
              <a:rPr lang="en-US" sz="4400" b="1" dirty="0">
                <a:latin typeface="+mn-lt"/>
              </a:rPr>
            </a:br>
            <a:r>
              <a:rPr lang="en-US" sz="3000" b="1" dirty="0">
                <a:latin typeface="+mn-lt"/>
              </a:rPr>
              <a:t>How to prepare a scientific presentation with impact!</a:t>
            </a:r>
            <a:endParaRPr sz="3000" b="1" dirty="0">
              <a:latin typeface="+mn-lt"/>
            </a:endParaRPr>
          </a:p>
        </p:txBody>
      </p:sp>
      <p:sp>
        <p:nvSpPr>
          <p:cNvPr id="5" name="Rectangle 6"/>
          <p:cNvSpPr>
            <a:spLocks noGrp="1" noChangeArrowheads="1"/>
          </p:cNvSpPr>
          <p:nvPr>
            <p:ph type="subTitle" idx="1"/>
          </p:nvPr>
        </p:nvSpPr>
        <p:spPr bwMode="auto">
          <a:xfrm>
            <a:off x="897857" y="1730673"/>
            <a:ext cx="7343336" cy="3816424"/>
          </a:xfrm>
        </p:spPr>
        <p:txBody>
          <a:bodyPr anchor="t">
            <a:normAutofit/>
          </a:bodyPr>
          <a:lstStyle/>
          <a:p>
            <a:pPr>
              <a:lnSpc>
                <a:spcPct val="80000"/>
              </a:lnSpc>
              <a:defRPr/>
            </a:pPr>
            <a:endParaRPr lang="en-GB" dirty="0">
              <a:latin typeface="Arial"/>
              <a:cs typeface="Arial"/>
            </a:endParaRPr>
          </a:p>
          <a:p>
            <a:pPr>
              <a:lnSpc>
                <a:spcPct val="80000"/>
              </a:lnSpc>
              <a:defRPr/>
            </a:pPr>
            <a:r>
              <a:rPr lang="en-GB" dirty="0">
                <a:latin typeface="Arial"/>
                <a:cs typeface="Arial"/>
              </a:rPr>
              <a:t>Professor </a:t>
            </a:r>
            <a:r>
              <a:rPr lang="en-GB" dirty="0" err="1">
                <a:latin typeface="Arial"/>
                <a:cs typeface="Arial"/>
              </a:rPr>
              <a:t>Dr.</a:t>
            </a:r>
            <a:r>
              <a:rPr lang="en-GB" dirty="0">
                <a:latin typeface="Arial"/>
                <a:cs typeface="Arial"/>
              </a:rPr>
              <a:t> Çiğdem İşsever (she/her)</a:t>
            </a:r>
          </a:p>
          <a:p>
            <a:pPr>
              <a:lnSpc>
                <a:spcPct val="80000"/>
              </a:lnSpc>
              <a:defRPr/>
            </a:pPr>
            <a:r>
              <a:rPr lang="en-GB" dirty="0">
                <a:latin typeface="Arial"/>
                <a:cs typeface="Arial"/>
              </a:rPr>
              <a:t>“</a:t>
            </a:r>
            <a:r>
              <a:rPr lang="en-GB" dirty="0" err="1">
                <a:latin typeface="Arial"/>
                <a:cs typeface="Arial"/>
              </a:rPr>
              <a:t>Tchidem</a:t>
            </a:r>
            <a:r>
              <a:rPr lang="en-GB" dirty="0">
                <a:latin typeface="Arial"/>
                <a:cs typeface="Arial"/>
              </a:rPr>
              <a:t> </a:t>
            </a:r>
            <a:r>
              <a:rPr lang="en-GB" dirty="0" err="1">
                <a:latin typeface="Arial"/>
                <a:cs typeface="Arial"/>
              </a:rPr>
              <a:t>Isch</a:t>
            </a:r>
            <a:r>
              <a:rPr lang="en-GB" dirty="0">
                <a:latin typeface="Arial"/>
                <a:cs typeface="Arial"/>
              </a:rPr>
              <a:t>-sever”</a:t>
            </a:r>
          </a:p>
          <a:p>
            <a:pPr>
              <a:lnSpc>
                <a:spcPct val="80000"/>
              </a:lnSpc>
              <a:defRPr/>
            </a:pPr>
            <a:endParaRPr lang="en-GB" sz="1800" dirty="0">
              <a:latin typeface="Arial"/>
              <a:cs typeface="Arial"/>
            </a:endParaRPr>
          </a:p>
          <a:p>
            <a:pPr>
              <a:lnSpc>
                <a:spcPct val="80000"/>
              </a:lnSpc>
              <a:defRPr/>
            </a:pPr>
            <a:r>
              <a:rPr lang="en-GB" sz="1800" dirty="0">
                <a:latin typeface="Arial"/>
                <a:cs typeface="Arial"/>
              </a:rPr>
              <a:t>Humboldt-Universität </a:t>
            </a:r>
            <a:r>
              <a:rPr lang="en-GB" sz="1800" dirty="0" err="1">
                <a:latin typeface="Arial"/>
                <a:cs typeface="Arial"/>
              </a:rPr>
              <a:t>zu</a:t>
            </a:r>
            <a:r>
              <a:rPr lang="en-GB" sz="1800" dirty="0">
                <a:latin typeface="Arial"/>
                <a:cs typeface="Arial"/>
              </a:rPr>
              <a:t> Berlin</a:t>
            </a:r>
          </a:p>
          <a:p>
            <a:pPr>
              <a:lnSpc>
                <a:spcPct val="80000"/>
              </a:lnSpc>
              <a:defRPr/>
            </a:pPr>
            <a:r>
              <a:rPr lang="en-GB" sz="1800" dirty="0">
                <a:latin typeface="Arial"/>
                <a:cs typeface="Arial"/>
              </a:rPr>
              <a:t>DESY and University of Oxford</a:t>
            </a:r>
          </a:p>
          <a:p>
            <a:pPr>
              <a:lnSpc>
                <a:spcPct val="80000"/>
              </a:lnSpc>
              <a:defRPr/>
            </a:pPr>
            <a:r>
              <a:rPr lang="en-GB" sz="1800" dirty="0">
                <a:latin typeface="Arial"/>
                <a:cs typeface="Arial"/>
              </a:rPr>
              <a:t>26.03.2025</a:t>
            </a:r>
          </a:p>
          <a:p>
            <a:pPr>
              <a:lnSpc>
                <a:spcPct val="80000"/>
              </a:lnSpc>
              <a:defRPr/>
            </a:pPr>
            <a:endParaRPr lang="en-GB" sz="1800" dirty="0">
              <a:latin typeface="Arial"/>
              <a:cs typeface="Arial"/>
            </a:endParaRPr>
          </a:p>
          <a:p>
            <a:pPr>
              <a:lnSpc>
                <a:spcPct val="80000"/>
              </a:lnSpc>
              <a:defRPr/>
            </a:pPr>
            <a:r>
              <a:rPr lang="de-DE" dirty="0"/>
              <a:t>LHC Soft Skills Workshop</a:t>
            </a:r>
            <a:endParaRPr dirty="0"/>
          </a:p>
          <a:p>
            <a:pPr>
              <a:lnSpc>
                <a:spcPct val="80000"/>
              </a:lnSpc>
              <a:defRPr/>
            </a:pPr>
            <a:endParaRPr lang="en-GB" sz="1800" dirty="0">
              <a:latin typeface="Arial"/>
              <a:cs typeface="Arial"/>
            </a:endParaRPr>
          </a:p>
          <a:p>
            <a:pPr>
              <a:lnSpc>
                <a:spcPct val="80000"/>
              </a:lnSpc>
              <a:defRPr/>
            </a:pPr>
            <a:endParaRPr lang="en-GB" sz="2000" dirty="0">
              <a:latin typeface="Arial"/>
              <a:cs typeface="Arial"/>
            </a:endParaRPr>
          </a:p>
        </p:txBody>
      </p:sp>
      <p:pic>
        <p:nvPicPr>
          <p:cNvPr id="9" name="Picture 8">
            <a:extLst>
              <a:ext uri="{FF2B5EF4-FFF2-40B4-BE49-F238E27FC236}">
                <a16:creationId xmlns:a16="http://schemas.microsoft.com/office/drawing/2014/main" id="{5BA7C834-3A2A-4CA3-A3CF-C386E6FBCE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1228"/>
            <a:ext cx="9139050" cy="137677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4"/>
          <p:cNvSpPr>
            <a:spLocks noGrp="1" noChangeArrowheads="1"/>
          </p:cNvSpPr>
          <p:nvPr>
            <p:ph type="ctrTitle"/>
          </p:nvPr>
        </p:nvSpPr>
        <p:spPr bwMode="auto">
          <a:xfrm>
            <a:off x="0" y="260648"/>
            <a:ext cx="9139050" cy="1470025"/>
          </a:xfrm>
          <a:prstGeom prst="rect">
            <a:avLst/>
          </a:prstGeom>
          <a:noFill/>
        </p:spPr>
        <p:txBody>
          <a:bodyPr anchor="ctr">
            <a:noAutofit/>
          </a:bodyPr>
          <a:lstStyle/>
          <a:p>
            <a:pPr>
              <a:defRPr/>
            </a:pPr>
            <a:r>
              <a:rPr lang="en-US" sz="4400" b="1" dirty="0">
                <a:latin typeface="+mn-lt"/>
              </a:rPr>
              <a:t>Presenting Science: </a:t>
            </a:r>
            <a:br>
              <a:rPr lang="en-US" sz="4400" b="1" dirty="0">
                <a:latin typeface="+mn-lt"/>
              </a:rPr>
            </a:br>
            <a:r>
              <a:rPr lang="en-US" sz="3000" b="1" dirty="0">
                <a:latin typeface="+mn-lt"/>
              </a:rPr>
              <a:t>How to prepare a scientific presentation with impact!</a:t>
            </a:r>
            <a:endParaRPr sz="3000" b="1" dirty="0">
              <a:latin typeface="+mn-lt"/>
            </a:endParaRPr>
          </a:p>
        </p:txBody>
      </p:sp>
      <p:sp>
        <p:nvSpPr>
          <p:cNvPr id="5" name="Rectangle 6"/>
          <p:cNvSpPr>
            <a:spLocks noGrp="1" noChangeArrowheads="1"/>
          </p:cNvSpPr>
          <p:nvPr>
            <p:ph type="subTitle" idx="1"/>
          </p:nvPr>
        </p:nvSpPr>
        <p:spPr bwMode="auto">
          <a:xfrm>
            <a:off x="897857" y="1730673"/>
            <a:ext cx="7343336" cy="3816424"/>
          </a:xfrm>
        </p:spPr>
        <p:txBody>
          <a:bodyPr anchor="t">
            <a:normAutofit lnSpcReduction="10000"/>
          </a:bodyPr>
          <a:lstStyle/>
          <a:p>
            <a:pPr>
              <a:lnSpc>
                <a:spcPct val="80000"/>
              </a:lnSpc>
              <a:defRPr/>
            </a:pPr>
            <a:endParaRPr lang="en-GB" dirty="0">
              <a:latin typeface="Arial"/>
              <a:cs typeface="Arial"/>
            </a:endParaRPr>
          </a:p>
          <a:p>
            <a:pPr>
              <a:lnSpc>
                <a:spcPct val="80000"/>
              </a:lnSpc>
              <a:defRPr/>
            </a:pPr>
            <a:r>
              <a:rPr lang="en-GB" dirty="0">
                <a:latin typeface="Arial"/>
                <a:cs typeface="Arial"/>
              </a:rPr>
              <a:t>Professor </a:t>
            </a:r>
            <a:r>
              <a:rPr lang="en-GB" dirty="0" err="1">
                <a:latin typeface="Arial"/>
                <a:cs typeface="Arial"/>
              </a:rPr>
              <a:t>Dr.</a:t>
            </a:r>
            <a:r>
              <a:rPr lang="en-GB" dirty="0">
                <a:latin typeface="Arial"/>
                <a:cs typeface="Arial"/>
              </a:rPr>
              <a:t> Çiğdem İşsever (she/her)</a:t>
            </a:r>
          </a:p>
          <a:p>
            <a:pPr>
              <a:lnSpc>
                <a:spcPct val="80000"/>
              </a:lnSpc>
              <a:defRPr/>
            </a:pPr>
            <a:r>
              <a:rPr lang="en-GB" dirty="0">
                <a:latin typeface="Arial"/>
                <a:cs typeface="Arial"/>
              </a:rPr>
              <a:t>“</a:t>
            </a:r>
            <a:r>
              <a:rPr lang="en-GB" dirty="0" err="1">
                <a:latin typeface="Arial"/>
                <a:cs typeface="Arial"/>
              </a:rPr>
              <a:t>Tchidem</a:t>
            </a:r>
            <a:r>
              <a:rPr lang="en-GB" dirty="0">
                <a:latin typeface="Arial"/>
                <a:cs typeface="Arial"/>
              </a:rPr>
              <a:t> </a:t>
            </a:r>
            <a:r>
              <a:rPr lang="en-GB" dirty="0" err="1">
                <a:latin typeface="Arial"/>
                <a:cs typeface="Arial"/>
              </a:rPr>
              <a:t>Isch</a:t>
            </a:r>
            <a:r>
              <a:rPr lang="en-GB" dirty="0">
                <a:latin typeface="Arial"/>
                <a:cs typeface="Arial"/>
              </a:rPr>
              <a:t>-sever”</a:t>
            </a:r>
          </a:p>
          <a:p>
            <a:pPr>
              <a:lnSpc>
                <a:spcPct val="80000"/>
              </a:lnSpc>
              <a:defRPr/>
            </a:pPr>
            <a:endParaRPr lang="en-GB" sz="1800" dirty="0">
              <a:latin typeface="Arial"/>
              <a:cs typeface="Arial"/>
            </a:endParaRPr>
          </a:p>
          <a:p>
            <a:pPr>
              <a:lnSpc>
                <a:spcPct val="80000"/>
              </a:lnSpc>
              <a:defRPr/>
            </a:pPr>
            <a:r>
              <a:rPr lang="en-GB" sz="1800" dirty="0">
                <a:latin typeface="Arial"/>
                <a:cs typeface="Arial"/>
              </a:rPr>
              <a:t>Humboldt-Universität </a:t>
            </a:r>
            <a:r>
              <a:rPr lang="en-GB" sz="1800" dirty="0" err="1">
                <a:latin typeface="Arial"/>
                <a:cs typeface="Arial"/>
              </a:rPr>
              <a:t>zu</a:t>
            </a:r>
            <a:r>
              <a:rPr lang="en-GB" sz="1800" dirty="0">
                <a:latin typeface="Arial"/>
                <a:cs typeface="Arial"/>
              </a:rPr>
              <a:t> Berlin</a:t>
            </a:r>
          </a:p>
          <a:p>
            <a:pPr>
              <a:lnSpc>
                <a:spcPct val="80000"/>
              </a:lnSpc>
              <a:defRPr/>
            </a:pPr>
            <a:r>
              <a:rPr lang="en-GB" sz="1800" dirty="0">
                <a:latin typeface="Arial"/>
                <a:cs typeface="Arial"/>
              </a:rPr>
              <a:t>DESY and University of Oxford</a:t>
            </a:r>
          </a:p>
          <a:p>
            <a:pPr>
              <a:lnSpc>
                <a:spcPct val="80000"/>
              </a:lnSpc>
              <a:defRPr/>
            </a:pPr>
            <a:r>
              <a:rPr lang="en-GB" sz="1800" dirty="0">
                <a:latin typeface="Arial"/>
                <a:cs typeface="Arial"/>
              </a:rPr>
              <a:t>30.10.2024</a:t>
            </a:r>
          </a:p>
          <a:p>
            <a:pPr>
              <a:lnSpc>
                <a:spcPct val="80000"/>
              </a:lnSpc>
              <a:defRPr/>
            </a:pPr>
            <a:endParaRPr lang="en-GB" sz="1800" dirty="0">
              <a:latin typeface="Arial"/>
              <a:cs typeface="Arial"/>
            </a:endParaRPr>
          </a:p>
          <a:p>
            <a:pPr>
              <a:lnSpc>
                <a:spcPct val="80000"/>
              </a:lnSpc>
              <a:defRPr/>
            </a:pPr>
            <a:r>
              <a:rPr lang="de-DE" sz="1800" dirty="0"/>
              <a:t>P8f Student Seminar Series</a:t>
            </a:r>
          </a:p>
          <a:p>
            <a:pPr>
              <a:lnSpc>
                <a:spcPct val="80000"/>
              </a:lnSpc>
              <a:defRPr/>
            </a:pPr>
            <a:r>
              <a:rPr lang="de-DE" sz="1800" dirty="0"/>
              <a:t>„Vom Größten zum Kleinsten: </a:t>
            </a:r>
          </a:p>
          <a:p>
            <a:pPr>
              <a:lnSpc>
                <a:spcPct val="80000"/>
              </a:lnSpc>
              <a:defRPr/>
            </a:pPr>
            <a:r>
              <a:rPr lang="de-DE" sz="1800" dirty="0"/>
              <a:t>Das dunkle Universum &amp; die Teilchenphysik “</a:t>
            </a:r>
          </a:p>
          <a:p>
            <a:pPr>
              <a:lnSpc>
                <a:spcPct val="80000"/>
              </a:lnSpc>
              <a:defRPr/>
            </a:pPr>
            <a:endParaRPr sz="1800" dirty="0"/>
          </a:p>
          <a:p>
            <a:pPr>
              <a:lnSpc>
                <a:spcPct val="80000"/>
              </a:lnSpc>
              <a:defRPr/>
            </a:pPr>
            <a:endParaRPr lang="en-GB" sz="1800" dirty="0">
              <a:latin typeface="Arial"/>
              <a:cs typeface="Arial"/>
            </a:endParaRPr>
          </a:p>
          <a:p>
            <a:pPr>
              <a:lnSpc>
                <a:spcPct val="80000"/>
              </a:lnSpc>
              <a:defRPr/>
            </a:pPr>
            <a:endParaRPr lang="en-GB" sz="2000" dirty="0">
              <a:latin typeface="Arial"/>
              <a:cs typeface="Arial"/>
            </a:endParaRPr>
          </a:p>
        </p:txBody>
      </p:sp>
      <p:pic>
        <p:nvPicPr>
          <p:cNvPr id="9" name="Picture 8">
            <a:extLst>
              <a:ext uri="{FF2B5EF4-FFF2-40B4-BE49-F238E27FC236}">
                <a16:creationId xmlns:a16="http://schemas.microsoft.com/office/drawing/2014/main" id="{5BA7C834-3A2A-4CA3-A3CF-C386E6FBCE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81228"/>
            <a:ext cx="9139050" cy="1376772"/>
          </a:xfrm>
          <a:prstGeom prst="rect">
            <a:avLst/>
          </a:prstGeom>
        </p:spPr>
      </p:pic>
    </p:spTree>
    <p:extLst>
      <p:ext uri="{BB962C8B-B14F-4D97-AF65-F5344CB8AC3E}">
        <p14:creationId xmlns:p14="http://schemas.microsoft.com/office/powerpoint/2010/main" val="3554268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9927" y="49384"/>
            <a:ext cx="8229600" cy="633412"/>
          </a:xfrm>
        </p:spPr>
        <p:txBody>
          <a:bodyPr>
            <a:noAutofit/>
          </a:bodyPr>
          <a:lstStyle/>
          <a:p>
            <a:pPr>
              <a:defRPr/>
            </a:pPr>
            <a:r>
              <a:rPr lang="en-GB" sz="4000" b="1" dirty="0">
                <a:latin typeface="+mn-lt"/>
              </a:rPr>
              <a:t>Outline of talk</a:t>
            </a:r>
            <a:endParaRPr sz="4000" b="1" dirty="0">
              <a:latin typeface="+mn-lt"/>
            </a:endParaRPr>
          </a:p>
        </p:txBody>
      </p:sp>
      <p:sp>
        <p:nvSpPr>
          <p:cNvPr id="5" name="Rectangle 3"/>
          <p:cNvSpPr>
            <a:spLocks noGrp="1" noChangeArrowheads="1"/>
          </p:cNvSpPr>
          <p:nvPr>
            <p:ph idx="1"/>
          </p:nvPr>
        </p:nvSpPr>
        <p:spPr bwMode="auto">
          <a:xfrm>
            <a:off x="457200" y="1052513"/>
            <a:ext cx="8229600" cy="5073650"/>
          </a:xfrm>
        </p:spPr>
        <p:txBody>
          <a:bodyPr>
            <a:normAutofit lnSpcReduction="10000"/>
          </a:bodyPr>
          <a:lstStyle/>
          <a:p>
            <a:pPr>
              <a:defRPr/>
            </a:pPr>
            <a:r>
              <a:rPr lang="en-GB" sz="3200" b="1" dirty="0"/>
              <a:t>Introduction</a:t>
            </a:r>
            <a:endParaRPr sz="3200" dirty="0"/>
          </a:p>
          <a:p>
            <a:pPr lvl="1">
              <a:defRPr/>
            </a:pPr>
            <a:r>
              <a:rPr lang="en-GB" sz="3200" b="1" dirty="0"/>
              <a:t>Overview and status</a:t>
            </a:r>
          </a:p>
          <a:p>
            <a:pPr lvl="1">
              <a:defRPr/>
            </a:pPr>
            <a:endParaRPr sz="3200" dirty="0"/>
          </a:p>
          <a:p>
            <a:pPr>
              <a:defRPr/>
            </a:pPr>
            <a:r>
              <a:rPr lang="en-GB" sz="3200" b="1" dirty="0"/>
              <a:t>Recent Progress</a:t>
            </a:r>
            <a:endParaRPr sz="3200" dirty="0"/>
          </a:p>
          <a:p>
            <a:pPr lvl="1">
              <a:defRPr/>
            </a:pPr>
            <a:r>
              <a:rPr lang="en-GB" sz="3200" b="1" dirty="0"/>
              <a:t>Experimental setup</a:t>
            </a:r>
            <a:endParaRPr sz="3200" dirty="0"/>
          </a:p>
          <a:p>
            <a:pPr lvl="1">
              <a:defRPr/>
            </a:pPr>
            <a:r>
              <a:rPr lang="en-GB" sz="3200" b="1" dirty="0"/>
              <a:t>Data taking</a:t>
            </a:r>
            <a:endParaRPr sz="3200" dirty="0"/>
          </a:p>
          <a:p>
            <a:pPr lvl="1">
              <a:defRPr/>
            </a:pPr>
            <a:r>
              <a:rPr lang="en-GB" sz="3200" b="1" dirty="0"/>
              <a:t>Analysis</a:t>
            </a:r>
            <a:endParaRPr sz="3200" dirty="0"/>
          </a:p>
          <a:p>
            <a:pPr lvl="1">
              <a:defRPr/>
            </a:pPr>
            <a:r>
              <a:rPr lang="en-GB" sz="3200" b="1" dirty="0"/>
              <a:t>Results</a:t>
            </a:r>
          </a:p>
          <a:p>
            <a:pPr lvl="1">
              <a:defRPr/>
            </a:pPr>
            <a:endParaRPr sz="3200" dirty="0"/>
          </a:p>
          <a:p>
            <a:pPr>
              <a:defRPr/>
            </a:pPr>
            <a:r>
              <a:rPr lang="en-GB" sz="3200" b="1" dirty="0"/>
              <a:t>Summary and Conclusions</a:t>
            </a:r>
            <a:endParaRPr sz="3200" dirty="0"/>
          </a:p>
        </p:txBody>
      </p:sp>
      <p:sp>
        <p:nvSpPr>
          <p:cNvPr id="6" name="Text Box 6"/>
          <p:cNvSpPr>
            <a:spLocks/>
          </p:cNvSpPr>
          <p:nvPr/>
        </p:nvSpPr>
        <p:spPr bwMode="auto">
          <a:xfrm>
            <a:off x="0" y="6525344"/>
            <a:ext cx="9144000" cy="304800"/>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latin typeface="Arial" panose="020B0604020202020204" pitchFamily="34" charset="0"/>
                <a:cs typeface="Arial" panose="020B0604020202020204" pitchFamily="34" charset="0"/>
              </a:rPr>
              <a:t>From Presenting Science, Oxford University Press 2010, © </a:t>
            </a:r>
            <a:r>
              <a:rPr lang="en-GB" sz="1400" dirty="0" err="1">
                <a:latin typeface="Arial" panose="020B0604020202020204" pitchFamily="34" charset="0"/>
                <a:cs typeface="Arial" panose="020B0604020202020204" pitchFamily="34" charset="0"/>
              </a:rPr>
              <a:t>Çiĝdem</a:t>
            </a:r>
            <a:r>
              <a:rPr lang="en-GB" sz="1400" dirty="0">
                <a:latin typeface="Arial" panose="020B0604020202020204" pitchFamily="34" charset="0"/>
                <a:cs typeface="Arial" panose="020B0604020202020204" pitchFamily="34" charset="0"/>
              </a:rPr>
              <a:t> </a:t>
            </a:r>
            <a:r>
              <a:rPr lang="en-GB" sz="1400" dirty="0" err="1">
                <a:latin typeface="Arial" panose="020B0604020202020204" pitchFamily="34" charset="0"/>
                <a:cs typeface="Arial" panose="020B0604020202020204" pitchFamily="34" charset="0"/>
              </a:rPr>
              <a:t>İşsever</a:t>
            </a:r>
            <a:r>
              <a:rPr lang="en-GB" sz="1400" dirty="0">
                <a:latin typeface="Arial" panose="020B0604020202020204" pitchFamily="34" charset="0"/>
                <a:cs typeface="Arial" panose="020B0604020202020204" pitchFamily="34" charset="0"/>
              </a:rPr>
              <a:t> and Ken Peach</a:t>
            </a:r>
            <a:endParaRPr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C64D5FC1-A7BD-2F4B-9AA8-C1A996E3750F}"/>
              </a:ext>
            </a:extLst>
          </p:cNvPr>
          <p:cNvSpPr>
            <a:spLocks noGrp="1"/>
          </p:cNvSpPr>
          <p:nvPr>
            <p:ph type="sldNum" sz="quarter" idx="11"/>
          </p:nvPr>
        </p:nvSpPr>
        <p:spPr/>
        <p:txBody>
          <a:bodyPr/>
          <a:lstStyle/>
          <a:p>
            <a:pPr>
              <a:defRPr/>
            </a:pPr>
            <a:fld id="{CBDB92BD-F10A-4E2F-BF08-33D104704B51}" type="slidenum">
              <a:rPr lang="en-US" smtClean="0"/>
              <a:t>11</a:t>
            </a:fld>
            <a:endParaRPr lang="en-US"/>
          </a:p>
        </p:txBody>
      </p:sp>
    </p:spTree>
    <p:extLst>
      <p:ext uri="{BB962C8B-B14F-4D97-AF65-F5344CB8AC3E}">
        <p14:creationId xmlns:p14="http://schemas.microsoft.com/office/powerpoint/2010/main" val="2651021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ctrTitle"/>
          </p:nvPr>
        </p:nvSpPr>
        <p:spPr bwMode="auto">
          <a:xfrm>
            <a:off x="468313" y="333375"/>
            <a:ext cx="8137525" cy="792163"/>
          </a:xfrm>
        </p:spPr>
        <p:txBody>
          <a:bodyPr/>
          <a:lstStyle/>
          <a:p>
            <a:pPr>
              <a:defRPr/>
            </a:pPr>
            <a:r>
              <a:rPr lang="en-GB" sz="3600" b="1" dirty="0">
                <a:solidFill>
                  <a:schemeClr val="tx1"/>
                </a:solidFill>
              </a:rPr>
              <a:t>Adventures in the Quantum Kitchen</a:t>
            </a:r>
            <a:endParaRPr dirty="0"/>
          </a:p>
        </p:txBody>
      </p:sp>
      <p:sp>
        <p:nvSpPr>
          <p:cNvPr id="5" name="Rectangle 3"/>
          <p:cNvSpPr>
            <a:spLocks noGrp="1" noChangeArrowheads="1"/>
          </p:cNvSpPr>
          <p:nvPr>
            <p:ph type="subTitle" idx="1"/>
          </p:nvPr>
        </p:nvSpPr>
        <p:spPr bwMode="auto">
          <a:xfrm>
            <a:off x="1258888" y="1125538"/>
            <a:ext cx="6688137" cy="1152525"/>
          </a:xfrm>
        </p:spPr>
        <p:txBody>
          <a:bodyPr/>
          <a:lstStyle/>
          <a:p>
            <a:pPr>
              <a:defRPr/>
            </a:pPr>
            <a:r>
              <a:rPr lang="en-GB" b="1" dirty="0"/>
              <a:t>E. </a:t>
            </a:r>
            <a:r>
              <a:rPr lang="en-GB" b="1" dirty="0" err="1"/>
              <a:t>Picure</a:t>
            </a:r>
            <a:endParaRPr dirty="0"/>
          </a:p>
          <a:p>
            <a:pPr>
              <a:defRPr/>
            </a:pPr>
            <a:r>
              <a:rPr lang="en-GB" sz="2400" dirty="0"/>
              <a:t>The Escoffier Institute for Quantum Gastronomy</a:t>
            </a:r>
            <a:endParaRPr dirty="0"/>
          </a:p>
        </p:txBody>
      </p:sp>
      <p:sp>
        <p:nvSpPr>
          <p:cNvPr id="6" name="Rectangle 4"/>
          <p:cNvSpPr>
            <a:spLocks noChangeArrowheads="1"/>
          </p:cNvSpPr>
          <p:nvPr/>
        </p:nvSpPr>
        <p:spPr bwMode="auto">
          <a:xfrm>
            <a:off x="3451226" y="2632890"/>
            <a:ext cx="5267325" cy="2807039"/>
          </a:xfrm>
          <a:prstGeom prst="rect">
            <a:avLst/>
          </a:prstGeom>
          <a:noFill/>
          <a:ln w="9525">
            <a:solidFill>
              <a:schemeClr val="tx1"/>
            </a:solidFill>
            <a:miter lim="800000"/>
            <a:headEnd/>
            <a:tailEnd/>
          </a:ln>
        </p:spPr>
        <p:txBody>
          <a:bodyPr/>
          <a:lstStyle>
            <a:lvl1pPr marL="609600" indent="-609600">
              <a:spcBef>
                <a:spcPts val="0"/>
              </a:spcBef>
              <a:buChar char="•"/>
              <a:defRPr sz="3200">
                <a:solidFill>
                  <a:schemeClr val="tx1"/>
                </a:solidFill>
                <a:latin typeface="Arial"/>
                <a:cs typeface="Arial"/>
              </a:defRPr>
            </a:lvl1pPr>
            <a:lvl2pPr marL="990600" indent="-53340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defRPr/>
            </a:pPr>
            <a:r>
              <a:rPr lang="en-GB" sz="2400" b="1" dirty="0">
                <a:latin typeface="+mn-lt"/>
              </a:rPr>
              <a:t>Introduction</a:t>
            </a:r>
            <a:endParaRPr dirty="0">
              <a:latin typeface="+mn-lt"/>
            </a:endParaRPr>
          </a:p>
          <a:p>
            <a:pPr lvl="1">
              <a:defRPr/>
            </a:pPr>
            <a:r>
              <a:rPr lang="en-GB" sz="2000" b="1" dirty="0">
                <a:latin typeface="+mn-lt"/>
              </a:rPr>
              <a:t>Overview and status</a:t>
            </a:r>
            <a:endParaRPr dirty="0">
              <a:latin typeface="+mn-lt"/>
            </a:endParaRPr>
          </a:p>
          <a:p>
            <a:pPr>
              <a:defRPr/>
            </a:pPr>
            <a:r>
              <a:rPr lang="en-GB" sz="2400" b="1" dirty="0">
                <a:latin typeface="+mn-lt"/>
              </a:rPr>
              <a:t>Recent Progress</a:t>
            </a:r>
            <a:endParaRPr dirty="0">
              <a:latin typeface="+mn-lt"/>
            </a:endParaRPr>
          </a:p>
          <a:p>
            <a:pPr lvl="1">
              <a:defRPr/>
            </a:pPr>
            <a:r>
              <a:rPr lang="en-GB" sz="2000" b="1" dirty="0">
                <a:latin typeface="+mn-lt"/>
              </a:rPr>
              <a:t>Experimental setup</a:t>
            </a:r>
            <a:endParaRPr dirty="0">
              <a:latin typeface="+mn-lt"/>
            </a:endParaRPr>
          </a:p>
          <a:p>
            <a:pPr lvl="1">
              <a:defRPr/>
            </a:pPr>
            <a:r>
              <a:rPr lang="en-GB" sz="2000" b="1" dirty="0">
                <a:latin typeface="+mn-lt"/>
              </a:rPr>
              <a:t>Data taking</a:t>
            </a:r>
            <a:endParaRPr dirty="0">
              <a:latin typeface="+mn-lt"/>
            </a:endParaRPr>
          </a:p>
          <a:p>
            <a:pPr lvl="1">
              <a:defRPr/>
            </a:pPr>
            <a:r>
              <a:rPr lang="en-GB" sz="2000" b="1" dirty="0">
                <a:latin typeface="+mn-lt"/>
              </a:rPr>
              <a:t>Analysis</a:t>
            </a:r>
            <a:endParaRPr dirty="0">
              <a:latin typeface="+mn-lt"/>
            </a:endParaRPr>
          </a:p>
          <a:p>
            <a:pPr lvl="1">
              <a:defRPr/>
            </a:pPr>
            <a:r>
              <a:rPr lang="en-GB" sz="2000" b="1" dirty="0">
                <a:latin typeface="+mn-lt"/>
              </a:rPr>
              <a:t>Results</a:t>
            </a:r>
            <a:endParaRPr dirty="0">
              <a:latin typeface="+mn-lt"/>
            </a:endParaRPr>
          </a:p>
          <a:p>
            <a:pPr>
              <a:defRPr/>
            </a:pPr>
            <a:r>
              <a:rPr lang="en-GB" sz="2400" b="1" dirty="0">
                <a:latin typeface="+mn-lt"/>
              </a:rPr>
              <a:t>Summary and Conclusions</a:t>
            </a:r>
            <a:endParaRPr dirty="0">
              <a:latin typeface="+mn-lt"/>
            </a:endParaRPr>
          </a:p>
        </p:txBody>
      </p:sp>
      <p:sp>
        <p:nvSpPr>
          <p:cNvPr id="7" name="Rectangle 5"/>
          <p:cNvSpPr>
            <a:spLocks noChangeArrowheads="1"/>
          </p:cNvSpPr>
          <p:nvPr/>
        </p:nvSpPr>
        <p:spPr bwMode="auto">
          <a:xfrm>
            <a:off x="323850" y="3294063"/>
            <a:ext cx="2735263" cy="1169551"/>
          </a:xfrm>
          <a:prstGeom prst="rect">
            <a:avLst/>
          </a:prstGeom>
          <a:noFill/>
          <a:ln w="9525">
            <a:solidFill>
              <a:schemeClr val="tx1"/>
            </a:solidFill>
            <a:miter lim="800000"/>
            <a:headEnd/>
            <a:tailEnd/>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buFontTx/>
              <a:buNone/>
              <a:defRPr/>
            </a:pPr>
            <a:r>
              <a:rPr lang="en-GB" sz="1400" b="1" dirty="0">
                <a:latin typeface="+mn-lt"/>
              </a:rPr>
              <a:t>International Conference on Quantum Gastronomy</a:t>
            </a:r>
            <a:endParaRPr dirty="0">
              <a:latin typeface="+mn-lt"/>
            </a:endParaRPr>
          </a:p>
          <a:p>
            <a:pPr>
              <a:buFontTx/>
              <a:buNone/>
              <a:defRPr/>
            </a:pPr>
            <a:endParaRPr lang="en-GB" sz="1400" b="1" dirty="0">
              <a:latin typeface="+mn-lt"/>
            </a:endParaRPr>
          </a:p>
          <a:p>
            <a:pPr>
              <a:buFontTx/>
              <a:buNone/>
              <a:defRPr/>
            </a:pPr>
            <a:r>
              <a:rPr lang="en-GB" sz="1400" b="1" dirty="0">
                <a:latin typeface="+mn-lt"/>
              </a:rPr>
              <a:t>Bakewell, UK </a:t>
            </a:r>
            <a:endParaRPr dirty="0">
              <a:latin typeface="+mn-lt"/>
            </a:endParaRPr>
          </a:p>
          <a:p>
            <a:pPr>
              <a:buFontTx/>
              <a:buNone/>
              <a:defRPr/>
            </a:pPr>
            <a:r>
              <a:rPr lang="en-GB" sz="1400" b="1" dirty="0">
                <a:latin typeface="+mn-lt"/>
              </a:rPr>
              <a:t>1st April 2009</a:t>
            </a:r>
            <a:endParaRPr dirty="0">
              <a:latin typeface="+mn-lt"/>
            </a:endParaRPr>
          </a:p>
        </p:txBody>
      </p:sp>
      <p:sp>
        <p:nvSpPr>
          <p:cNvPr id="8" name="Text Box 8"/>
          <p:cNvSpPr>
            <a:spLocks/>
          </p:cNvSpPr>
          <p:nvPr/>
        </p:nvSpPr>
        <p:spPr bwMode="auto">
          <a:xfrm>
            <a:off x="0" y="6525344"/>
            <a:ext cx="9144000" cy="304800"/>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latin typeface="Arial" panose="020B0604020202020204" pitchFamily="34" charset="0"/>
                <a:cs typeface="Arial" panose="020B0604020202020204" pitchFamily="34" charset="0"/>
              </a:rPr>
              <a:t>From Presenting Science, Oxford University Press 2010, © </a:t>
            </a:r>
            <a:r>
              <a:rPr lang="en-GB" sz="1400" dirty="0" err="1">
                <a:latin typeface="Arial" panose="020B0604020202020204" pitchFamily="34" charset="0"/>
                <a:cs typeface="Arial" panose="020B0604020202020204" pitchFamily="34" charset="0"/>
              </a:rPr>
              <a:t>Çiĝdem</a:t>
            </a:r>
            <a:r>
              <a:rPr lang="en-GB" sz="1400" dirty="0">
                <a:latin typeface="Arial" panose="020B0604020202020204" pitchFamily="34" charset="0"/>
                <a:cs typeface="Arial" panose="020B0604020202020204" pitchFamily="34" charset="0"/>
              </a:rPr>
              <a:t> </a:t>
            </a:r>
            <a:r>
              <a:rPr lang="en-GB" sz="1400" dirty="0" err="1">
                <a:latin typeface="Arial" panose="020B0604020202020204" pitchFamily="34" charset="0"/>
                <a:cs typeface="Arial" panose="020B0604020202020204" pitchFamily="34" charset="0"/>
              </a:rPr>
              <a:t>İşsever</a:t>
            </a:r>
            <a:r>
              <a:rPr lang="en-GB" sz="1400" dirty="0">
                <a:latin typeface="Arial" panose="020B0604020202020204" pitchFamily="34" charset="0"/>
                <a:cs typeface="Arial" panose="020B0604020202020204" pitchFamily="34" charset="0"/>
              </a:rPr>
              <a:t> and Ken Peach</a:t>
            </a:r>
            <a:endParaRPr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15578CCA-C932-934D-90BA-049B627B6441}"/>
              </a:ext>
            </a:extLst>
          </p:cNvPr>
          <p:cNvSpPr>
            <a:spLocks noGrp="1"/>
          </p:cNvSpPr>
          <p:nvPr>
            <p:ph type="sldNum" sz="quarter" idx="4294967295"/>
          </p:nvPr>
        </p:nvSpPr>
        <p:spPr>
          <a:xfrm>
            <a:off x="7081650" y="6491627"/>
            <a:ext cx="2057400" cy="365125"/>
          </a:xfrm>
        </p:spPr>
        <p:txBody>
          <a:bodyPr/>
          <a:lstStyle/>
          <a:p>
            <a:pPr>
              <a:defRPr/>
            </a:pPr>
            <a:fld id="{CBDB92BD-F10A-4E2F-BF08-33D104704B51}" type="slidenum">
              <a:rPr lang="en-US" smtClean="0"/>
              <a:t>12</a:t>
            </a:fld>
            <a:endParaRPr lang="en-US"/>
          </a:p>
        </p:txBody>
      </p:sp>
    </p:spTree>
    <p:extLst>
      <p:ext uri="{BB962C8B-B14F-4D97-AF65-F5344CB8AC3E}">
        <p14:creationId xmlns:p14="http://schemas.microsoft.com/office/powerpoint/2010/main" val="73580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86816" y="34007"/>
            <a:ext cx="8229600" cy="874713"/>
          </a:xfrm>
        </p:spPr>
        <p:txBody>
          <a:bodyPr>
            <a:normAutofit/>
          </a:bodyPr>
          <a:lstStyle/>
          <a:p>
            <a:pPr>
              <a:defRPr/>
            </a:pPr>
            <a:r>
              <a:rPr lang="en-GB" sz="3600" b="1" dirty="0">
                <a:latin typeface="+mn-lt"/>
              </a:rPr>
              <a:t>Content of a slide</a:t>
            </a:r>
            <a:endParaRPr sz="3600" b="1" dirty="0">
              <a:latin typeface="+mn-lt"/>
            </a:endParaRPr>
          </a:p>
        </p:txBody>
      </p:sp>
      <p:sp>
        <p:nvSpPr>
          <p:cNvPr id="5" name="Rectangle 3"/>
          <p:cNvSpPr>
            <a:spLocks noGrp="1" noChangeArrowheads="1"/>
          </p:cNvSpPr>
          <p:nvPr>
            <p:ph type="body" sz="half" idx="1"/>
          </p:nvPr>
        </p:nvSpPr>
        <p:spPr bwMode="auto">
          <a:xfrm>
            <a:off x="504825" y="1412875"/>
            <a:ext cx="4254500" cy="3529013"/>
          </a:xfrm>
        </p:spPr>
        <p:txBody>
          <a:bodyPr/>
          <a:lstStyle/>
          <a:p>
            <a:pPr>
              <a:lnSpc>
                <a:spcPct val="90000"/>
              </a:lnSpc>
              <a:defRPr/>
            </a:pPr>
            <a:r>
              <a:rPr lang="en-GB" sz="2800" b="1" dirty="0"/>
              <a:t>Newtonian Mechanics</a:t>
            </a:r>
            <a:endParaRPr dirty="0"/>
          </a:p>
          <a:p>
            <a:pPr lvl="1">
              <a:lnSpc>
                <a:spcPct val="90000"/>
              </a:lnSpc>
              <a:defRPr/>
            </a:pPr>
            <a:r>
              <a:rPr lang="en-GB" sz="2400" b="1" dirty="0"/>
              <a:t>Adequate for v</a:t>
            </a:r>
            <a:r>
              <a:rPr lang="en-US" sz="2400" b="1" dirty="0">
                <a:latin typeface="Symath"/>
              </a:rPr>
              <a:t>&lt;&lt;</a:t>
            </a:r>
            <a:r>
              <a:rPr lang="en-GB" sz="2400" b="1" dirty="0"/>
              <a:t>c</a:t>
            </a:r>
            <a:endParaRPr dirty="0"/>
          </a:p>
          <a:p>
            <a:pPr>
              <a:lnSpc>
                <a:spcPct val="90000"/>
              </a:lnSpc>
              <a:defRPr/>
            </a:pPr>
            <a:r>
              <a:rPr lang="en-GB" sz="2800" b="1" dirty="0"/>
              <a:t>Special Relativity</a:t>
            </a:r>
            <a:endParaRPr dirty="0"/>
          </a:p>
          <a:p>
            <a:pPr lvl="1">
              <a:lnSpc>
                <a:spcPct val="90000"/>
              </a:lnSpc>
              <a:defRPr/>
            </a:pPr>
            <a:r>
              <a:rPr lang="en-GB" sz="2400" b="1" dirty="0"/>
              <a:t>Essential for v</a:t>
            </a:r>
            <a:r>
              <a:rPr lang="en-US" sz="2400" b="1" dirty="0">
                <a:latin typeface="Symath"/>
              </a:rPr>
              <a:t>~</a:t>
            </a:r>
            <a:r>
              <a:rPr lang="en-GB" sz="2400" b="1" dirty="0"/>
              <a:t>c</a:t>
            </a:r>
            <a:endParaRPr dirty="0"/>
          </a:p>
          <a:p>
            <a:pPr lvl="1">
              <a:lnSpc>
                <a:spcPct val="90000"/>
              </a:lnSpc>
              <a:defRPr/>
            </a:pPr>
            <a:endParaRPr lang="en-GB" sz="2400" b="1" dirty="0"/>
          </a:p>
          <a:p>
            <a:pPr>
              <a:lnSpc>
                <a:spcPct val="90000"/>
              </a:lnSpc>
              <a:buFont typeface="Wingdings"/>
              <a:buChar char="Ø"/>
              <a:defRPr/>
            </a:pPr>
            <a:r>
              <a:rPr lang="en-GB" sz="2800" b="1" dirty="0"/>
              <a:t>For v</a:t>
            </a:r>
            <a:r>
              <a:rPr lang="en-US" sz="2800" b="1" dirty="0">
                <a:latin typeface="Symath"/>
              </a:rPr>
              <a:t>&gt;</a:t>
            </a:r>
            <a:r>
              <a:rPr lang="en-GB" sz="2800" b="1" dirty="0"/>
              <a:t>0.01c</a:t>
            </a:r>
            <a:endParaRPr dirty="0"/>
          </a:p>
          <a:p>
            <a:pPr lvl="1">
              <a:lnSpc>
                <a:spcPct val="90000"/>
              </a:lnSpc>
              <a:defRPr/>
            </a:pPr>
            <a:r>
              <a:rPr lang="en-GB" sz="2400" b="1" dirty="0"/>
              <a:t>Deviation </a:t>
            </a:r>
            <a:r>
              <a:rPr lang="en-US" sz="2400" b="1" dirty="0">
                <a:latin typeface="Symap"/>
              </a:rPr>
              <a:t>&gt;</a:t>
            </a:r>
            <a:r>
              <a:rPr lang="en-GB" sz="2400" b="1" dirty="0"/>
              <a:t> 5 </a:t>
            </a:r>
            <a:r>
              <a:rPr lang="en-US" sz="2400" b="1" dirty="0"/>
              <a:t>× 10</a:t>
            </a:r>
            <a:r>
              <a:rPr lang="en-US" sz="2400" b="1" baseline="30000" dirty="0"/>
              <a:t>-5 </a:t>
            </a:r>
            <a:r>
              <a:rPr lang="en-US" sz="2400" b="1" dirty="0"/>
              <a:t>%</a:t>
            </a:r>
            <a:endParaRPr dirty="0"/>
          </a:p>
          <a:p>
            <a:pPr lvl="1">
              <a:lnSpc>
                <a:spcPct val="90000"/>
              </a:lnSpc>
              <a:defRPr/>
            </a:pPr>
            <a:r>
              <a:rPr lang="en-US" sz="2400" b="1" dirty="0"/>
              <a:t>Relativity important</a:t>
            </a:r>
            <a:endParaRPr dirty="0"/>
          </a:p>
        </p:txBody>
      </p:sp>
      <p:pic>
        <p:nvPicPr>
          <p:cNvPr id="6" name="Picture 4" descr="SR"/>
          <p:cNvPicPr>
            <a:picLocks noChangeAspect="1" noChangeArrowheads="1"/>
          </p:cNvPicPr>
          <p:nvPr/>
        </p:nvPicPr>
        <p:blipFill>
          <a:blip r:embed="rId2"/>
          <a:stretch/>
        </p:blipFill>
        <p:spPr bwMode="auto">
          <a:xfrm>
            <a:off x="5003800" y="908720"/>
            <a:ext cx="3914775" cy="5229225"/>
          </a:xfrm>
          <a:prstGeom prst="rect">
            <a:avLst/>
          </a:prstGeom>
          <a:noFill/>
          <a:ln>
            <a:noFill/>
          </a:ln>
        </p:spPr>
      </p:pic>
      <p:sp>
        <p:nvSpPr>
          <p:cNvPr id="7" name="Text Box 5"/>
          <p:cNvSpPr>
            <a:spLocks/>
          </p:cNvSpPr>
          <p:nvPr/>
        </p:nvSpPr>
        <p:spPr bwMode="auto">
          <a:xfrm>
            <a:off x="5580063" y="511030"/>
            <a:ext cx="2592388" cy="707886"/>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2000" b="1" dirty="0">
                <a:latin typeface="+mn-lt"/>
              </a:rPr>
              <a:t>Deviation from </a:t>
            </a:r>
            <a:endParaRPr sz="2000" dirty="0">
              <a:latin typeface="+mn-lt"/>
            </a:endParaRPr>
          </a:p>
          <a:p>
            <a:pPr>
              <a:spcBef>
                <a:spcPts val="0"/>
              </a:spcBef>
              <a:buFontTx/>
              <a:buNone/>
              <a:defRPr/>
            </a:pPr>
            <a:r>
              <a:rPr lang="en-GB" sz="2000" b="1" dirty="0">
                <a:latin typeface="+mn-lt"/>
              </a:rPr>
              <a:t>Newtonian Mechanics</a:t>
            </a:r>
            <a:endParaRPr sz="2000" dirty="0">
              <a:latin typeface="+mn-lt"/>
            </a:endParaRPr>
          </a:p>
        </p:txBody>
      </p:sp>
      <p:sp>
        <p:nvSpPr>
          <p:cNvPr id="8" name="Text Box 6"/>
          <p:cNvSpPr>
            <a:spLocks/>
          </p:cNvSpPr>
          <p:nvPr/>
        </p:nvSpPr>
        <p:spPr bwMode="auto">
          <a:xfrm>
            <a:off x="5146675" y="764704"/>
            <a:ext cx="433388" cy="366713"/>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400" b="1" dirty="0">
                <a:latin typeface="Times New Roman"/>
              </a:rPr>
              <a:t>%</a:t>
            </a:r>
            <a:endParaRPr dirty="0"/>
          </a:p>
        </p:txBody>
      </p:sp>
      <p:sp>
        <p:nvSpPr>
          <p:cNvPr id="9" name="Text Box 7"/>
          <p:cNvSpPr>
            <a:spLocks/>
          </p:cNvSpPr>
          <p:nvPr/>
        </p:nvSpPr>
        <p:spPr bwMode="auto">
          <a:xfrm>
            <a:off x="7956550" y="5733256"/>
            <a:ext cx="1079500" cy="366712"/>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400" b="1" dirty="0">
                <a:latin typeface="Times New Roman"/>
              </a:rPr>
              <a:t>v/c</a:t>
            </a:r>
            <a:endParaRPr dirty="0"/>
          </a:p>
        </p:txBody>
      </p:sp>
      <p:sp>
        <p:nvSpPr>
          <p:cNvPr id="10" name="Text Box 8"/>
          <p:cNvSpPr>
            <a:spLocks/>
          </p:cNvSpPr>
          <p:nvPr/>
        </p:nvSpPr>
        <p:spPr bwMode="auto">
          <a:xfrm>
            <a:off x="5941218" y="4626269"/>
            <a:ext cx="1439863" cy="379271"/>
          </a:xfrm>
          <a:prstGeom prst="rect">
            <a:avLst/>
          </a:prstGeom>
          <a:noFill/>
          <a:ln w="57150">
            <a:solidFill>
              <a:schemeClr val="tx1"/>
            </a:solidFill>
            <a:miter lim="800000"/>
            <a:headEnd/>
            <a:tailEnd/>
          </a:ln>
        </p:spPr>
        <p:txBody>
          <a:bodyPr anchor="ct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lnSpc>
                <a:spcPct val="65000"/>
              </a:lnSpc>
              <a:spcAft>
                <a:spcPts val="0"/>
              </a:spcAft>
              <a:buFontTx/>
              <a:buNone/>
              <a:defRPr/>
            </a:pPr>
            <a:r>
              <a:rPr lang="en-GB" sz="1400" b="1" dirty="0">
                <a:latin typeface="Times New Roman"/>
              </a:rPr>
              <a:t>Deviation</a:t>
            </a:r>
            <a:endParaRPr dirty="0"/>
          </a:p>
          <a:p>
            <a:pPr algn="ctr">
              <a:lnSpc>
                <a:spcPct val="65000"/>
              </a:lnSpc>
              <a:spcAft>
                <a:spcPts val="0"/>
              </a:spcAft>
              <a:buFontTx/>
              <a:buNone/>
              <a:defRPr/>
            </a:pPr>
            <a:r>
              <a:rPr lang="en-GB" sz="1400" b="1" dirty="0">
                <a:latin typeface="Times New Roman"/>
              </a:rPr>
              <a:t>0.00005%</a:t>
            </a:r>
            <a:endParaRPr dirty="0"/>
          </a:p>
        </p:txBody>
      </p:sp>
      <p:sp>
        <p:nvSpPr>
          <p:cNvPr id="11" name="Line 9"/>
          <p:cNvSpPr>
            <a:spLocks noChangeShapeType="1"/>
          </p:cNvSpPr>
          <p:nvPr/>
        </p:nvSpPr>
        <p:spPr bwMode="auto">
          <a:xfrm>
            <a:off x="6661150" y="5157192"/>
            <a:ext cx="0" cy="360362"/>
          </a:xfrm>
          <a:prstGeom prst="line">
            <a:avLst/>
          </a:prstGeom>
          <a:noFill/>
          <a:ln w="57150">
            <a:solidFill>
              <a:schemeClr val="tx1"/>
            </a:solidFill>
            <a:round/>
            <a:headEnd/>
            <a:tailEnd type="triangle" w="med" len="med"/>
          </a:ln>
        </p:spPr>
        <p:txBody>
          <a:bodyPr/>
          <a:lstStyle/>
          <a:p>
            <a:pPr>
              <a:defRPr/>
            </a:pPr>
            <a:endParaRPr lang="en-GB"/>
          </a:p>
        </p:txBody>
      </p:sp>
      <p:sp>
        <p:nvSpPr>
          <p:cNvPr id="12" name="Text Box 10"/>
          <p:cNvSpPr>
            <a:spLocks/>
          </p:cNvSpPr>
          <p:nvPr/>
        </p:nvSpPr>
        <p:spPr bwMode="auto">
          <a:xfrm>
            <a:off x="468313" y="5373688"/>
            <a:ext cx="4391025" cy="461665"/>
          </a:xfrm>
          <a:prstGeom prst="rect">
            <a:avLst/>
          </a:prstGeom>
          <a:noFill/>
          <a:ln w="38100">
            <a:solidFill>
              <a:schemeClr val="tx1"/>
            </a:solidFill>
            <a:miter lim="800000"/>
            <a:headEnd/>
            <a:tailEnd/>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US" sz="2400" b="1" dirty="0">
                <a:latin typeface="+mn-lt"/>
              </a:rPr>
              <a:t>0.01c = 3 × 10</a:t>
            </a:r>
            <a:r>
              <a:rPr lang="en-US" sz="2400" b="1" baseline="30000" dirty="0">
                <a:latin typeface="+mn-lt"/>
              </a:rPr>
              <a:t>6</a:t>
            </a:r>
            <a:r>
              <a:rPr lang="en-US" sz="2400" b="1" dirty="0">
                <a:latin typeface="+mn-lt"/>
              </a:rPr>
              <a:t> m/s</a:t>
            </a:r>
            <a:endParaRPr lang="en-GB" sz="2400" b="1" dirty="0">
              <a:latin typeface="+mn-lt"/>
            </a:endParaRPr>
          </a:p>
        </p:txBody>
      </p:sp>
      <p:sp>
        <p:nvSpPr>
          <p:cNvPr id="14" name="Rectangle 4">
            <a:extLst>
              <a:ext uri="{FF2B5EF4-FFF2-40B4-BE49-F238E27FC236}">
                <a16:creationId xmlns:a16="http://schemas.microsoft.com/office/drawing/2014/main" id="{A50592F1-F2C9-1F45-8618-CD657E5E7FC7}"/>
              </a:ext>
            </a:extLst>
          </p:cNvPr>
          <p:cNvSpPr/>
          <p:nvPr/>
        </p:nvSpPr>
        <p:spPr bwMode="auto">
          <a:xfrm>
            <a:off x="179512" y="6041075"/>
            <a:ext cx="6192688" cy="721006"/>
          </a:xfrm>
          <a:prstGeom prst="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2400" dirty="0">
                <a:solidFill>
                  <a:schemeClr val="tx1"/>
                </a:solidFill>
              </a:rPr>
              <a:t>Everything on the slide has to have a purpose</a:t>
            </a:r>
          </a:p>
        </p:txBody>
      </p:sp>
      <p:sp>
        <p:nvSpPr>
          <p:cNvPr id="15" name="Slide Number Placeholder 7">
            <a:extLst>
              <a:ext uri="{FF2B5EF4-FFF2-40B4-BE49-F238E27FC236}">
                <a16:creationId xmlns:a16="http://schemas.microsoft.com/office/drawing/2014/main" id="{A5E3BCC1-9A0A-984D-9A51-254FC3C4A3A0}"/>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a:t>13</a:t>
            </a:fld>
            <a:endParaRPr lang="en-US"/>
          </a:p>
        </p:txBody>
      </p:sp>
    </p:spTree>
    <p:extLst>
      <p:ext uri="{BB962C8B-B14F-4D97-AF65-F5344CB8AC3E}">
        <p14:creationId xmlns:p14="http://schemas.microsoft.com/office/powerpoint/2010/main" val="3929058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0" y="0"/>
            <a:ext cx="9108504" cy="836613"/>
          </a:xfrm>
        </p:spPr>
        <p:txBody>
          <a:bodyPr>
            <a:noAutofit/>
          </a:bodyPr>
          <a:lstStyle/>
          <a:p>
            <a:pPr>
              <a:defRPr/>
            </a:pPr>
            <a:r>
              <a:rPr lang="en-GB" sz="4000" b="1" dirty="0">
                <a:latin typeface="+mn-lt"/>
              </a:rPr>
              <a:t>Purpose of slides </a:t>
            </a:r>
            <a:endParaRPr sz="4000" dirty="0">
              <a:latin typeface="+mn-lt"/>
            </a:endParaRPr>
          </a:p>
        </p:txBody>
      </p:sp>
      <p:sp>
        <p:nvSpPr>
          <p:cNvPr id="5" name="Rectangle 3"/>
          <p:cNvSpPr>
            <a:spLocks noGrp="1" noChangeArrowheads="1"/>
          </p:cNvSpPr>
          <p:nvPr>
            <p:ph idx="1"/>
          </p:nvPr>
        </p:nvSpPr>
        <p:spPr bwMode="auto">
          <a:xfrm>
            <a:off x="52650" y="964802"/>
            <a:ext cx="9033750" cy="5992589"/>
          </a:xfrm>
        </p:spPr>
        <p:txBody>
          <a:bodyPr>
            <a:normAutofit/>
          </a:bodyPr>
          <a:lstStyle/>
          <a:p>
            <a:pPr>
              <a:lnSpc>
                <a:spcPct val="70000"/>
              </a:lnSpc>
              <a:defRPr/>
            </a:pPr>
            <a:r>
              <a:rPr lang="en-GB" sz="2600" dirty="0"/>
              <a:t>Some Extreme views on a Slide’s purpose:</a:t>
            </a:r>
            <a:endParaRPr sz="2400" dirty="0"/>
          </a:p>
          <a:p>
            <a:pPr>
              <a:lnSpc>
                <a:spcPct val="70000"/>
              </a:lnSpc>
              <a:defRPr/>
            </a:pPr>
            <a:endParaRPr lang="en-GB" sz="2000" dirty="0"/>
          </a:p>
          <a:p>
            <a:pPr marL="0" indent="0">
              <a:lnSpc>
                <a:spcPct val="70000"/>
              </a:lnSpc>
              <a:buNone/>
              <a:defRPr/>
            </a:pPr>
            <a:r>
              <a:rPr lang="en-GB" sz="2000" dirty="0"/>
              <a:t>	</a:t>
            </a:r>
            <a:r>
              <a:rPr lang="en-GB" sz="2600" dirty="0"/>
              <a:t>a) To Help the Speaker</a:t>
            </a:r>
            <a:endParaRPr sz="2400" dirty="0"/>
          </a:p>
          <a:p>
            <a:pPr>
              <a:lnSpc>
                <a:spcPct val="70000"/>
              </a:lnSpc>
              <a:defRPr/>
            </a:pPr>
            <a:endParaRPr lang="en-GB" sz="2600" dirty="0"/>
          </a:p>
          <a:p>
            <a:pPr marL="0" indent="0">
              <a:lnSpc>
                <a:spcPct val="70000"/>
              </a:lnSpc>
              <a:buNone/>
              <a:defRPr/>
            </a:pPr>
            <a:r>
              <a:rPr lang="en-GB" sz="2600" dirty="0"/>
              <a:t>	b) To Help the Audience</a:t>
            </a:r>
            <a:endParaRPr sz="2400" dirty="0"/>
          </a:p>
          <a:p>
            <a:pPr>
              <a:lnSpc>
                <a:spcPct val="70000"/>
              </a:lnSpc>
              <a:defRPr/>
            </a:pPr>
            <a:endParaRPr lang="en-GB" sz="2000" dirty="0"/>
          </a:p>
          <a:p>
            <a:pPr>
              <a:lnSpc>
                <a:spcPct val="70000"/>
              </a:lnSpc>
              <a:defRPr/>
            </a:pPr>
            <a:r>
              <a:rPr lang="en-GB" sz="2600" dirty="0"/>
              <a:t>Both are valid, but lead to rather different styles of slide.</a:t>
            </a:r>
            <a:endParaRPr sz="2400" dirty="0"/>
          </a:p>
          <a:p>
            <a:pPr marL="0" indent="0">
              <a:lnSpc>
                <a:spcPct val="70000"/>
              </a:lnSpc>
              <a:buNone/>
              <a:defRPr/>
            </a:pPr>
            <a:r>
              <a:rPr lang="en-GB" sz="2600" dirty="0"/>
              <a:t> </a:t>
            </a:r>
            <a:br>
              <a:rPr lang="en-GB" sz="2600" dirty="0"/>
            </a:br>
            <a:endParaRPr lang="en-GB" sz="2600" dirty="0"/>
          </a:p>
          <a:p>
            <a:pPr marL="0" indent="0" algn="ctr">
              <a:lnSpc>
                <a:spcPct val="70000"/>
              </a:lnSpc>
              <a:buNone/>
              <a:defRPr/>
            </a:pPr>
            <a:r>
              <a:rPr lang="en-GB" sz="2700" b="1" dirty="0">
                <a:solidFill>
                  <a:srgbClr val="008000"/>
                </a:solidFill>
              </a:rPr>
              <a:t>A mix of the two can exist.</a:t>
            </a:r>
          </a:p>
          <a:p>
            <a:pPr marL="0" indent="0" algn="ctr">
              <a:lnSpc>
                <a:spcPct val="70000"/>
              </a:lnSpc>
              <a:buNone/>
              <a:defRPr/>
            </a:pPr>
            <a:br>
              <a:rPr lang="en-GB" sz="2700" b="1" dirty="0">
                <a:solidFill>
                  <a:srgbClr val="008000"/>
                </a:solidFill>
              </a:rPr>
            </a:br>
            <a:r>
              <a:rPr lang="en-GB" sz="2700" b="1" dirty="0">
                <a:solidFill>
                  <a:srgbClr val="008000"/>
                </a:solidFill>
              </a:rPr>
              <a:t>My Opinion: Audience is King!</a:t>
            </a:r>
          </a:p>
          <a:p>
            <a:pPr>
              <a:lnSpc>
                <a:spcPct val="70000"/>
              </a:lnSpc>
              <a:defRPr/>
            </a:pPr>
            <a:endParaRPr lang="en-GB" sz="2700" dirty="0"/>
          </a:p>
          <a:p>
            <a:pPr>
              <a:lnSpc>
                <a:spcPct val="70000"/>
              </a:lnSpc>
              <a:defRPr/>
            </a:pPr>
            <a:endParaRPr lang="en-GB" sz="2000" dirty="0"/>
          </a:p>
          <a:p>
            <a:pPr marL="0" indent="0">
              <a:lnSpc>
                <a:spcPct val="70000"/>
              </a:lnSpc>
              <a:buNone/>
              <a:defRPr/>
            </a:pPr>
            <a:r>
              <a:rPr lang="en-GB" sz="2400" dirty="0"/>
              <a:t>	</a:t>
            </a:r>
            <a:endParaRPr sz="2400" dirty="0"/>
          </a:p>
        </p:txBody>
      </p:sp>
      <p:sp>
        <p:nvSpPr>
          <p:cNvPr id="2" name="Footer Placeholder 1">
            <a:extLst>
              <a:ext uri="{FF2B5EF4-FFF2-40B4-BE49-F238E27FC236}">
                <a16:creationId xmlns:a16="http://schemas.microsoft.com/office/drawing/2014/main" id="{21F54814-22C8-274A-B707-A5A9A743056E}"/>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B7FA77C7-B9F2-AE4E-8C64-5318F12F70C6}"/>
              </a:ext>
            </a:extLst>
          </p:cNvPr>
          <p:cNvSpPr>
            <a:spLocks noGrp="1"/>
          </p:cNvSpPr>
          <p:nvPr>
            <p:ph type="sldNum" sz="quarter" idx="11"/>
          </p:nvPr>
        </p:nvSpPr>
        <p:spPr/>
        <p:txBody>
          <a:bodyPr/>
          <a:lstStyle/>
          <a:p>
            <a:pPr>
              <a:defRPr/>
            </a:pPr>
            <a:fld id="{CBDB92BD-F10A-4E2F-BF08-33D104704B51}" type="slidenum">
              <a:rPr lang="en-US" smtClean="0"/>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21423" y="49384"/>
            <a:ext cx="8229600" cy="633412"/>
          </a:xfrm>
        </p:spPr>
        <p:txBody>
          <a:bodyPr>
            <a:noAutofit/>
          </a:bodyPr>
          <a:lstStyle/>
          <a:p>
            <a:pPr>
              <a:defRPr/>
            </a:pPr>
            <a:r>
              <a:rPr lang="en-GB" sz="4000" b="1" dirty="0">
                <a:latin typeface="+mn-lt"/>
              </a:rPr>
              <a:t>Summary and Outlook</a:t>
            </a:r>
            <a:endParaRPr sz="4000" b="1" dirty="0">
              <a:latin typeface="+mn-lt"/>
            </a:endParaRPr>
          </a:p>
        </p:txBody>
      </p:sp>
      <p:sp>
        <p:nvSpPr>
          <p:cNvPr id="5" name="Rectangle 3"/>
          <p:cNvSpPr>
            <a:spLocks noGrp="1" noChangeArrowheads="1"/>
          </p:cNvSpPr>
          <p:nvPr>
            <p:ph idx="1"/>
          </p:nvPr>
        </p:nvSpPr>
        <p:spPr bwMode="auto">
          <a:xfrm>
            <a:off x="457200" y="1052513"/>
            <a:ext cx="5194299" cy="5073650"/>
          </a:xfrm>
        </p:spPr>
        <p:txBody>
          <a:bodyPr/>
          <a:lstStyle/>
          <a:p>
            <a:pPr>
              <a:defRPr/>
            </a:pPr>
            <a:r>
              <a:rPr lang="en-GB" b="1"/>
              <a:t>Summary</a:t>
            </a:r>
            <a:endParaRPr/>
          </a:p>
          <a:p>
            <a:pPr lvl="1">
              <a:defRPr/>
            </a:pPr>
            <a:r>
              <a:rPr lang="en-GB" b="1"/>
              <a:t>Status quo ante</a:t>
            </a:r>
            <a:endParaRPr/>
          </a:p>
          <a:p>
            <a:pPr lvl="1">
              <a:defRPr/>
            </a:pPr>
            <a:r>
              <a:rPr lang="en-GB" b="1"/>
              <a:t>Innovation</a:t>
            </a:r>
            <a:endParaRPr/>
          </a:p>
          <a:p>
            <a:pPr lvl="1">
              <a:defRPr/>
            </a:pPr>
            <a:r>
              <a:rPr lang="en-GB" b="1"/>
              <a:t>Result</a:t>
            </a:r>
            <a:endParaRPr/>
          </a:p>
          <a:p>
            <a:pPr lvl="1">
              <a:defRPr/>
            </a:pPr>
            <a:r>
              <a:rPr lang="en-GB" b="1"/>
              <a:t>Impact</a:t>
            </a:r>
            <a:endParaRPr/>
          </a:p>
          <a:p>
            <a:pPr lvl="1">
              <a:defRPr/>
            </a:pPr>
            <a:endParaRPr lang="en-GB" b="1"/>
          </a:p>
          <a:p>
            <a:pPr>
              <a:defRPr/>
            </a:pPr>
            <a:r>
              <a:rPr lang="en-GB" b="1"/>
              <a:t>Outlook</a:t>
            </a:r>
            <a:endParaRPr/>
          </a:p>
          <a:p>
            <a:pPr lvl="1">
              <a:defRPr/>
            </a:pPr>
            <a:r>
              <a:rPr lang="en-GB" b="1"/>
              <a:t>What needs to be done</a:t>
            </a:r>
            <a:endParaRPr/>
          </a:p>
          <a:p>
            <a:pPr lvl="1">
              <a:defRPr/>
            </a:pPr>
            <a:r>
              <a:rPr lang="en-GB" b="1"/>
              <a:t>What I will do</a:t>
            </a:r>
            <a:endParaRPr/>
          </a:p>
        </p:txBody>
      </p:sp>
      <p:sp>
        <p:nvSpPr>
          <p:cNvPr id="6" name="WordArt 4"/>
          <p:cNvSpPr>
            <a:spLocks noChangeArrowheads="1" noChangeShapeType="1" noTextEdit="1"/>
          </p:cNvSpPr>
          <p:nvPr/>
        </p:nvSpPr>
        <p:spPr bwMode="auto">
          <a:xfrm>
            <a:off x="3203575" y="5805488"/>
            <a:ext cx="2286000" cy="622300"/>
          </a:xfrm>
          <a:prstGeom prst="rect">
            <a:avLst/>
          </a:prstGeom>
        </p:spPr>
        <p:txBody>
          <a:bodyPr wrap="none" fromWordArt="1">
            <a:prstTxWarp prst="textCanDown">
              <a:avLst>
                <a:gd name="adj" fmla="val 33333"/>
              </a:avLst>
            </a:prstTxWarp>
          </a:bodyPr>
          <a:lstStyle/>
          <a:p>
            <a:pPr algn="ctr">
              <a:defRPr/>
            </a:pPr>
            <a:r>
              <a:rPr lang="en-GB" sz="3600" b="1">
                <a:ln w="9525">
                  <a:solidFill>
                    <a:srgbClr val="000000"/>
                  </a:solidFill>
                  <a:round/>
                  <a:headEnd/>
                  <a:tailEnd/>
                </a:ln>
                <a:solidFill>
                  <a:srgbClr val="000000"/>
                </a:solidFill>
                <a:latin typeface="Arial"/>
              </a:rPr>
              <a:t>Thank you</a:t>
            </a:r>
            <a:endParaRPr/>
          </a:p>
        </p:txBody>
      </p:sp>
      <p:pic>
        <p:nvPicPr>
          <p:cNvPr id="7" name="Picture 5" descr="j0439318"/>
          <p:cNvPicPr>
            <a:picLocks noChangeAspect="1" noChangeArrowheads="1"/>
          </p:cNvPicPr>
          <p:nvPr/>
        </p:nvPicPr>
        <p:blipFill>
          <a:blip r:embed="rId2"/>
          <a:srcRect l="25235" r="22278"/>
          <a:stretch/>
        </p:blipFill>
        <p:spPr bwMode="auto">
          <a:xfrm>
            <a:off x="6011863" y="908050"/>
            <a:ext cx="2644775" cy="5040313"/>
          </a:xfrm>
          <a:prstGeom prst="rect">
            <a:avLst/>
          </a:prstGeom>
          <a:noFill/>
          <a:ln>
            <a:noFill/>
          </a:ln>
        </p:spPr>
      </p:pic>
      <p:sp>
        <p:nvSpPr>
          <p:cNvPr id="8" name="Text Box 8"/>
          <p:cNvSpPr>
            <a:spLocks/>
          </p:cNvSpPr>
          <p:nvPr/>
        </p:nvSpPr>
        <p:spPr bwMode="auto">
          <a:xfrm>
            <a:off x="0" y="6508576"/>
            <a:ext cx="9144000" cy="304800"/>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latin typeface="Arial" panose="020B0604020202020204" pitchFamily="34" charset="0"/>
                <a:cs typeface="Arial" panose="020B0604020202020204" pitchFamily="34" charset="0"/>
              </a:rPr>
              <a:t>From Presenting Science, Oxford University Press 2010, © </a:t>
            </a:r>
            <a:r>
              <a:rPr lang="en-GB" sz="1400" dirty="0" err="1">
                <a:latin typeface="Arial" panose="020B0604020202020204" pitchFamily="34" charset="0"/>
                <a:cs typeface="Arial" panose="020B0604020202020204" pitchFamily="34" charset="0"/>
              </a:rPr>
              <a:t>Çiĝdem</a:t>
            </a:r>
            <a:r>
              <a:rPr lang="en-GB" sz="1400" dirty="0">
                <a:latin typeface="Arial" panose="020B0604020202020204" pitchFamily="34" charset="0"/>
                <a:cs typeface="Arial" panose="020B0604020202020204" pitchFamily="34" charset="0"/>
              </a:rPr>
              <a:t> </a:t>
            </a:r>
            <a:r>
              <a:rPr lang="en-GB" sz="1400" dirty="0" err="1">
                <a:latin typeface="Arial" panose="020B0604020202020204" pitchFamily="34" charset="0"/>
                <a:cs typeface="Arial" panose="020B0604020202020204" pitchFamily="34" charset="0"/>
              </a:rPr>
              <a:t>İşsever</a:t>
            </a:r>
            <a:r>
              <a:rPr lang="en-GB" sz="1400" dirty="0">
                <a:latin typeface="Arial" panose="020B0604020202020204" pitchFamily="34" charset="0"/>
                <a:cs typeface="Arial" panose="020B0604020202020204" pitchFamily="34" charset="0"/>
              </a:rPr>
              <a:t> and Ken Peach</a:t>
            </a:r>
            <a:endParaRPr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188FCAEB-E884-DF44-9700-179C29F77F6F}"/>
              </a:ext>
            </a:extLst>
          </p:cNvPr>
          <p:cNvSpPr>
            <a:spLocks noGrp="1"/>
          </p:cNvSpPr>
          <p:nvPr>
            <p:ph type="sldNum" sz="quarter" idx="11"/>
          </p:nvPr>
        </p:nvSpPr>
        <p:spPr/>
        <p:txBody>
          <a:bodyPr/>
          <a:lstStyle/>
          <a:p>
            <a:pPr>
              <a:defRPr/>
            </a:pPr>
            <a:fld id="{CBDB92BD-F10A-4E2F-BF08-33D104704B51}" type="slidenum">
              <a:rPr lang="en-US" smtClean="0"/>
              <a:t>15</a:t>
            </a:fld>
            <a:endParaRPr lang="en-US"/>
          </a:p>
        </p:txBody>
      </p:sp>
    </p:spTree>
    <p:extLst>
      <p:ext uri="{BB962C8B-B14F-4D97-AF65-F5344CB8AC3E}">
        <p14:creationId xmlns:p14="http://schemas.microsoft.com/office/powerpoint/2010/main" val="38977180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6553" y="0"/>
            <a:ext cx="6635750" cy="836613"/>
          </a:xfrm>
        </p:spPr>
        <p:txBody>
          <a:bodyPr/>
          <a:lstStyle/>
          <a:p>
            <a:pPr>
              <a:defRPr/>
            </a:pPr>
            <a:r>
              <a:rPr lang="en-GB" sz="4000" b="1" dirty="0">
                <a:latin typeface="+mn-lt"/>
              </a:rPr>
              <a:t>Fonts</a:t>
            </a:r>
            <a:endParaRPr dirty="0">
              <a:latin typeface="+mn-lt"/>
            </a:endParaRPr>
          </a:p>
        </p:txBody>
      </p:sp>
      <p:sp>
        <p:nvSpPr>
          <p:cNvPr id="5" name="Rectangle 3"/>
          <p:cNvSpPr>
            <a:spLocks noGrp="1" noChangeArrowheads="1"/>
          </p:cNvSpPr>
          <p:nvPr>
            <p:ph idx="1"/>
          </p:nvPr>
        </p:nvSpPr>
        <p:spPr bwMode="auto">
          <a:xfrm>
            <a:off x="179512" y="836712"/>
            <a:ext cx="8640960" cy="5545138"/>
          </a:xfrm>
        </p:spPr>
        <p:txBody>
          <a:bodyPr/>
          <a:lstStyle/>
          <a:p>
            <a:pPr>
              <a:lnSpc>
                <a:spcPct val="80000"/>
              </a:lnSpc>
              <a:defRPr/>
            </a:pPr>
            <a:r>
              <a:rPr lang="en-GB" sz="2400" b="1" dirty="0">
                <a:solidFill>
                  <a:srgbClr val="0070C0"/>
                </a:solidFill>
              </a:rPr>
              <a:t>Several Choices, and they can be important.</a:t>
            </a:r>
          </a:p>
          <a:p>
            <a:pPr>
              <a:lnSpc>
                <a:spcPct val="80000"/>
              </a:lnSpc>
              <a:defRPr/>
            </a:pPr>
            <a:endParaRPr lang="en-GB" sz="2600" dirty="0"/>
          </a:p>
          <a:p>
            <a:pPr lvl="1">
              <a:lnSpc>
                <a:spcPct val="80000"/>
              </a:lnSpc>
              <a:defRPr/>
            </a:pPr>
            <a:r>
              <a:rPr lang="en-GB" dirty="0"/>
              <a:t>Style: 	</a:t>
            </a:r>
            <a:r>
              <a:rPr lang="en-GB" dirty="0">
                <a:latin typeface="Times New Roman" panose="02020603050405020304" pitchFamily="18" charset="0"/>
                <a:cs typeface="Times New Roman" panose="02020603050405020304" pitchFamily="18" charset="0"/>
              </a:rPr>
              <a:t>Serif</a:t>
            </a:r>
            <a:r>
              <a:rPr lang="en-GB" dirty="0"/>
              <a:t> or </a:t>
            </a:r>
            <a:r>
              <a:rPr lang="en-GB" dirty="0">
                <a:latin typeface="Arial"/>
              </a:rPr>
              <a:t>Sans Serif</a:t>
            </a:r>
            <a:endParaRPr dirty="0"/>
          </a:p>
          <a:p>
            <a:pPr lvl="1">
              <a:lnSpc>
                <a:spcPct val="80000"/>
              </a:lnSpc>
              <a:defRPr/>
            </a:pPr>
            <a:r>
              <a:rPr lang="en-GB" dirty="0"/>
              <a:t>Appearance:	</a:t>
            </a:r>
            <a:r>
              <a:rPr lang="en-GB" b="0" dirty="0"/>
              <a:t>normal, </a:t>
            </a:r>
            <a:r>
              <a:rPr lang="en-GB" b="1" dirty="0"/>
              <a:t>bold</a:t>
            </a:r>
            <a:r>
              <a:rPr lang="en-GB" dirty="0"/>
              <a:t>, </a:t>
            </a:r>
            <a:r>
              <a:rPr lang="en-GB" b="0" i="1" dirty="0"/>
              <a:t>italic, </a:t>
            </a:r>
            <a:r>
              <a:rPr lang="en-GB" b="0" u="sng" dirty="0"/>
              <a:t>underlined</a:t>
            </a:r>
            <a:r>
              <a:rPr lang="en-GB" b="0" dirty="0"/>
              <a:t> or </a:t>
            </a:r>
            <a:r>
              <a:rPr lang="en-GB" i="1" u="sng" dirty="0"/>
              <a:t>combined</a:t>
            </a:r>
            <a:endParaRPr dirty="0"/>
          </a:p>
          <a:p>
            <a:pPr lvl="1">
              <a:lnSpc>
                <a:spcPct val="80000"/>
              </a:lnSpc>
              <a:defRPr/>
            </a:pPr>
            <a:r>
              <a:rPr lang="en-GB" dirty="0"/>
              <a:t>Size:</a:t>
            </a:r>
            <a:r>
              <a:rPr lang="en-GB" sz="2200" dirty="0"/>
              <a:t> </a:t>
            </a:r>
            <a:r>
              <a:rPr lang="en-GB" sz="800" dirty="0"/>
              <a:t>small (8pt), </a:t>
            </a:r>
            <a:r>
              <a:rPr lang="en-GB" sz="1200" dirty="0"/>
              <a:t>medium (12pt), </a:t>
            </a:r>
            <a:r>
              <a:rPr lang="en-GB" sz="1600" dirty="0"/>
              <a:t>Large (16pt), </a:t>
            </a:r>
            <a:r>
              <a:rPr lang="en-GB" sz="2000" dirty="0"/>
              <a:t>Huge (20pt), </a:t>
            </a:r>
            <a:r>
              <a:rPr lang="en-GB" dirty="0"/>
              <a:t>Vast (24pt)</a:t>
            </a:r>
            <a:endParaRPr dirty="0"/>
          </a:p>
          <a:p>
            <a:pPr lvl="1">
              <a:lnSpc>
                <a:spcPct val="80000"/>
              </a:lnSpc>
              <a:defRPr/>
            </a:pPr>
            <a:r>
              <a:rPr lang="en-GB" dirty="0"/>
              <a:t>Colour: </a:t>
            </a:r>
            <a:r>
              <a:rPr lang="en-GB" dirty="0">
                <a:solidFill>
                  <a:srgbClr val="0070C0"/>
                </a:solidFill>
              </a:rPr>
              <a:t>foreground </a:t>
            </a:r>
            <a:r>
              <a:rPr lang="en-GB" dirty="0"/>
              <a:t>(</a:t>
            </a:r>
            <a:r>
              <a:rPr lang="en-GB" dirty="0">
                <a:solidFill>
                  <a:srgbClr val="C00000"/>
                </a:solidFill>
              </a:rPr>
              <a:t>text</a:t>
            </a:r>
            <a:r>
              <a:rPr lang="en-GB" dirty="0"/>
              <a:t>) and </a:t>
            </a:r>
            <a:r>
              <a:rPr lang="en-GB" dirty="0">
                <a:solidFill>
                  <a:srgbClr val="D60093"/>
                </a:solidFill>
              </a:rPr>
              <a:t>background</a:t>
            </a:r>
            <a:endParaRPr dirty="0"/>
          </a:p>
          <a:p>
            <a:pPr marL="457200" lvl="1" indent="0">
              <a:lnSpc>
                <a:spcPct val="80000"/>
              </a:lnSpc>
              <a:buNone/>
              <a:defRPr/>
            </a:pPr>
            <a:endParaRPr lang="en-GB" sz="2200" dirty="0"/>
          </a:p>
          <a:p>
            <a:pPr>
              <a:lnSpc>
                <a:spcPct val="80000"/>
              </a:lnSpc>
              <a:defRPr/>
            </a:pPr>
            <a:r>
              <a:rPr lang="en-GB" sz="2200" b="1" dirty="0">
                <a:solidFill>
                  <a:srgbClr val="92D050"/>
                </a:solidFill>
              </a:rPr>
              <a:t>Hint: Get hold of a data projector, go To Back of room.</a:t>
            </a:r>
            <a:endParaRPr sz="2600" dirty="0">
              <a:solidFill>
                <a:srgbClr val="92D050"/>
              </a:solidFill>
            </a:endParaRPr>
          </a:p>
          <a:p>
            <a:pPr>
              <a:lnSpc>
                <a:spcPct val="80000"/>
              </a:lnSpc>
              <a:defRPr/>
            </a:pPr>
            <a:endParaRPr lang="en-GB" sz="2600" b="1" dirty="0"/>
          </a:p>
          <a:p>
            <a:pPr>
              <a:lnSpc>
                <a:spcPct val="80000"/>
              </a:lnSpc>
              <a:defRPr/>
            </a:pPr>
            <a:r>
              <a:rPr lang="en-GB" sz="2200" b="1" dirty="0"/>
              <a:t>Other issues – do you want to try odd fonts? </a:t>
            </a:r>
            <a:endParaRPr sz="2600" dirty="0"/>
          </a:p>
          <a:p>
            <a:pPr>
              <a:lnSpc>
                <a:spcPct val="80000"/>
              </a:lnSpc>
              <a:defRPr/>
            </a:pPr>
            <a:r>
              <a:rPr lang="en-GB" sz="2200" b="1" dirty="0">
                <a:latin typeface="Gigi"/>
              </a:rPr>
              <a:t>Gigi, </a:t>
            </a:r>
            <a:r>
              <a:rPr lang="en-GB" sz="2200" b="1" dirty="0">
                <a:latin typeface="Castellar"/>
              </a:rPr>
              <a:t>Castellar, </a:t>
            </a:r>
            <a:r>
              <a:rPr lang="en-GB" sz="2200" b="1" dirty="0">
                <a:latin typeface="Segoe Print" panose="02000600000000000000" pitchFamily="2" charset="0"/>
              </a:rPr>
              <a:t>Segoe Script</a:t>
            </a:r>
            <a:r>
              <a:rPr lang="en-GB" sz="2200" b="1" dirty="0">
                <a:latin typeface="Script MT Bold"/>
              </a:rPr>
              <a:t>, </a:t>
            </a:r>
            <a:r>
              <a:rPr lang="en-GB" sz="2200" b="1" dirty="0" err="1">
                <a:latin typeface="Bradley Hand ITC"/>
              </a:rPr>
              <a:t>Btradley</a:t>
            </a:r>
            <a:r>
              <a:rPr lang="en-GB" sz="2200" b="1" dirty="0">
                <a:latin typeface="Bradley Hand ITC"/>
              </a:rPr>
              <a:t> Hand ITC …</a:t>
            </a:r>
            <a:endParaRPr sz="2600" dirty="0"/>
          </a:p>
          <a:p>
            <a:pPr>
              <a:lnSpc>
                <a:spcPct val="80000"/>
              </a:lnSpc>
              <a:defRPr/>
            </a:pPr>
            <a:endParaRPr lang="en-GB" sz="2600" b="1" dirty="0">
              <a:latin typeface="Bradley Hand ITC"/>
            </a:endParaRPr>
          </a:p>
          <a:p>
            <a:pPr>
              <a:lnSpc>
                <a:spcPct val="80000"/>
              </a:lnSpc>
              <a:defRPr/>
            </a:pPr>
            <a:r>
              <a:rPr lang="en-GB" sz="2200" b="1" dirty="0"/>
              <a:t>Note: If you use any fancy fonts, you </a:t>
            </a:r>
            <a:r>
              <a:rPr lang="en-GB" sz="2200" b="1" u="sng" dirty="0"/>
              <a:t>must</a:t>
            </a:r>
            <a:r>
              <a:rPr lang="en-GB" sz="2200" b="1" dirty="0"/>
              <a:t> embed them</a:t>
            </a:r>
            <a:endParaRPr sz="2600" dirty="0"/>
          </a:p>
          <a:p>
            <a:pPr lvl="1">
              <a:lnSpc>
                <a:spcPct val="80000"/>
              </a:lnSpc>
              <a:defRPr/>
            </a:pPr>
            <a:r>
              <a:rPr lang="en-GB" sz="2200" b="1" dirty="0"/>
              <a:t>For PowerPoint, use OPTIONS/SAVE/EMBED TRUETYPE FONTS.</a:t>
            </a:r>
            <a:endParaRPr lang="en-GB" sz="2200" dirty="0"/>
          </a:p>
        </p:txBody>
      </p:sp>
      <p:sp>
        <p:nvSpPr>
          <p:cNvPr id="2" name="Footer Placeholder 1">
            <a:extLst>
              <a:ext uri="{FF2B5EF4-FFF2-40B4-BE49-F238E27FC236}">
                <a16:creationId xmlns:a16="http://schemas.microsoft.com/office/drawing/2014/main" id="{81EA4E8C-3E38-1B42-A3D3-F067905E5A01}"/>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58F59107-6661-EB4F-85C8-6F8B30A746B3}"/>
              </a:ext>
            </a:extLst>
          </p:cNvPr>
          <p:cNvSpPr>
            <a:spLocks noGrp="1"/>
          </p:cNvSpPr>
          <p:nvPr>
            <p:ph type="sldNum" sz="quarter" idx="11"/>
          </p:nvPr>
        </p:nvSpPr>
        <p:spPr/>
        <p:txBody>
          <a:bodyPr/>
          <a:lstStyle/>
          <a:p>
            <a:pPr>
              <a:defRPr/>
            </a:pPr>
            <a:fld id="{CBDB92BD-F10A-4E2F-BF08-33D104704B51}" type="slidenum">
              <a:rPr lang="en-US" smtClean="0"/>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 Box 2"/>
          <p:cNvSpPr>
            <a:spLocks/>
          </p:cNvSpPr>
          <p:nvPr/>
        </p:nvSpPr>
        <p:spPr bwMode="auto">
          <a:xfrm>
            <a:off x="395288" y="115888"/>
            <a:ext cx="3816350" cy="523220"/>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latin typeface="Times New Roman"/>
              </a:rPr>
              <a:t>Have a nice day</a:t>
            </a:r>
            <a:endParaRPr sz="1400" dirty="0"/>
          </a:p>
          <a:p>
            <a:pPr algn="ctr">
              <a:spcBef>
                <a:spcPts val="0"/>
              </a:spcBef>
              <a:buFontTx/>
              <a:buNone/>
              <a:defRPr/>
            </a:pPr>
            <a:r>
              <a:rPr lang="en-GB" sz="1400" dirty="0">
                <a:latin typeface="Times New Roman"/>
              </a:rPr>
              <a:t>(Times New Roman 14pt normal)</a:t>
            </a:r>
            <a:endParaRPr sz="1400" dirty="0"/>
          </a:p>
        </p:txBody>
      </p:sp>
      <p:sp>
        <p:nvSpPr>
          <p:cNvPr id="5" name="Text Box 4"/>
          <p:cNvSpPr>
            <a:spLocks/>
          </p:cNvSpPr>
          <p:nvPr/>
        </p:nvSpPr>
        <p:spPr bwMode="auto">
          <a:xfrm>
            <a:off x="395288" y="835025"/>
            <a:ext cx="3816350" cy="681037"/>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Times New Roman"/>
              </a:rPr>
              <a:t>Have a nice day</a:t>
            </a:r>
            <a:endParaRPr dirty="0"/>
          </a:p>
          <a:p>
            <a:pPr algn="ctr">
              <a:spcBef>
                <a:spcPts val="0"/>
              </a:spcBef>
              <a:buFontTx/>
              <a:buNone/>
              <a:defRPr/>
            </a:pPr>
            <a:r>
              <a:rPr lang="en-GB" sz="1200" dirty="0">
                <a:latin typeface="Times New Roman"/>
              </a:rPr>
              <a:t>(Times New Roman 20pt normal)</a:t>
            </a:r>
            <a:endParaRPr dirty="0"/>
          </a:p>
        </p:txBody>
      </p:sp>
      <p:sp>
        <p:nvSpPr>
          <p:cNvPr id="6" name="Text Box 6"/>
          <p:cNvSpPr>
            <a:spLocks/>
          </p:cNvSpPr>
          <p:nvPr/>
        </p:nvSpPr>
        <p:spPr bwMode="auto">
          <a:xfrm>
            <a:off x="395288" y="1555750"/>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Times New Roman"/>
              </a:rPr>
              <a:t>Have a nice day</a:t>
            </a:r>
            <a:endParaRPr dirty="0"/>
          </a:p>
          <a:p>
            <a:pPr algn="ctr">
              <a:spcBef>
                <a:spcPts val="0"/>
              </a:spcBef>
              <a:buFontTx/>
              <a:buNone/>
              <a:defRPr/>
            </a:pPr>
            <a:r>
              <a:rPr lang="en-GB" sz="1200" dirty="0">
                <a:latin typeface="Times New Roman"/>
              </a:rPr>
              <a:t>(Times New Roman 20pt normal</a:t>
            </a:r>
            <a:r>
              <a:rPr lang="en-GB" sz="2000" dirty="0">
                <a:latin typeface="Times New Roman"/>
              </a:rPr>
              <a:t>)</a:t>
            </a:r>
            <a:endParaRPr dirty="0"/>
          </a:p>
        </p:txBody>
      </p:sp>
      <p:sp>
        <p:nvSpPr>
          <p:cNvPr id="7" name="Text Box 7"/>
          <p:cNvSpPr>
            <a:spLocks/>
          </p:cNvSpPr>
          <p:nvPr/>
        </p:nvSpPr>
        <p:spPr bwMode="auto">
          <a:xfrm>
            <a:off x="395288" y="2492375"/>
            <a:ext cx="3816350" cy="588963"/>
          </a:xfrm>
          <a:prstGeom prst="rect">
            <a:avLst/>
          </a:prstGeom>
          <a:solidFill>
            <a:schemeClr val="bg2"/>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latin typeface="Times New Roman"/>
              </a:rPr>
              <a:t>Have a nice day</a:t>
            </a:r>
            <a:endParaRPr dirty="0"/>
          </a:p>
          <a:p>
            <a:pPr algn="ctr">
              <a:spcBef>
                <a:spcPts val="0"/>
              </a:spcBef>
              <a:buFontTx/>
              <a:buNone/>
              <a:defRPr/>
            </a:pPr>
            <a:r>
              <a:rPr lang="en-GB" sz="1200" dirty="0">
                <a:solidFill>
                  <a:schemeClr val="bg1"/>
                </a:solidFill>
                <a:latin typeface="Times New Roman"/>
              </a:rPr>
              <a:t>(Times New Roman 14pt normal)</a:t>
            </a:r>
            <a:endParaRPr dirty="0"/>
          </a:p>
        </p:txBody>
      </p:sp>
      <p:sp>
        <p:nvSpPr>
          <p:cNvPr id="8" name="Text Box 8"/>
          <p:cNvSpPr>
            <a:spLocks/>
          </p:cNvSpPr>
          <p:nvPr/>
        </p:nvSpPr>
        <p:spPr bwMode="auto">
          <a:xfrm>
            <a:off x="395288" y="3222625"/>
            <a:ext cx="3816350" cy="925513"/>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3600" dirty="0">
                <a:latin typeface="Times New Roman"/>
              </a:rPr>
              <a:t>Have a nice day</a:t>
            </a:r>
            <a:endParaRPr dirty="0"/>
          </a:p>
          <a:p>
            <a:pPr algn="ctr">
              <a:spcBef>
                <a:spcPts val="0"/>
              </a:spcBef>
              <a:buFontTx/>
              <a:buNone/>
              <a:defRPr/>
            </a:pPr>
            <a:r>
              <a:rPr lang="en-GB" sz="1200" dirty="0">
                <a:latin typeface="Times New Roman"/>
              </a:rPr>
              <a:t>(Times New Roman 36pt normal)</a:t>
            </a:r>
            <a:endParaRPr dirty="0"/>
          </a:p>
        </p:txBody>
      </p:sp>
      <p:sp>
        <p:nvSpPr>
          <p:cNvPr id="9" name="Text Box 9"/>
          <p:cNvSpPr>
            <a:spLocks/>
          </p:cNvSpPr>
          <p:nvPr/>
        </p:nvSpPr>
        <p:spPr bwMode="auto">
          <a:xfrm>
            <a:off x="395288" y="4221163"/>
            <a:ext cx="3816350" cy="633412"/>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i="1" dirty="0">
                <a:latin typeface="Times New Roman"/>
              </a:rPr>
              <a:t>Have a nice day</a:t>
            </a:r>
            <a:endParaRPr dirty="0"/>
          </a:p>
          <a:p>
            <a:pPr algn="ctr">
              <a:spcBef>
                <a:spcPts val="0"/>
              </a:spcBef>
              <a:buFontTx/>
              <a:buNone/>
              <a:defRPr/>
            </a:pPr>
            <a:r>
              <a:rPr lang="en-GB" sz="1400" dirty="0">
                <a:latin typeface="Times New Roman"/>
              </a:rPr>
              <a:t>(Times New Roman 14pt italic)</a:t>
            </a:r>
            <a:endParaRPr dirty="0"/>
          </a:p>
        </p:txBody>
      </p:sp>
      <p:sp>
        <p:nvSpPr>
          <p:cNvPr id="10" name="Text Box 10"/>
          <p:cNvSpPr>
            <a:spLocks/>
          </p:cNvSpPr>
          <p:nvPr/>
        </p:nvSpPr>
        <p:spPr bwMode="auto">
          <a:xfrm>
            <a:off x="395288" y="5013325"/>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chemeClr val="accent2"/>
                </a:solidFill>
                <a:latin typeface="Times New Roman"/>
              </a:rPr>
              <a:t>Have a nice day</a:t>
            </a:r>
            <a:endParaRPr dirty="0"/>
          </a:p>
          <a:p>
            <a:pPr algn="ctr">
              <a:spcBef>
                <a:spcPts val="0"/>
              </a:spcBef>
              <a:buFontTx/>
              <a:buNone/>
              <a:defRPr/>
            </a:pPr>
            <a:r>
              <a:rPr lang="en-GB" sz="1200" dirty="0">
                <a:solidFill>
                  <a:schemeClr val="accent2"/>
                </a:solidFill>
                <a:latin typeface="Times New Roman"/>
              </a:rPr>
              <a:t>(Times New Roman 20pt bold</a:t>
            </a:r>
            <a:r>
              <a:rPr lang="en-GB" sz="2000" dirty="0">
                <a:solidFill>
                  <a:schemeClr val="accent2"/>
                </a:solidFill>
                <a:latin typeface="Times New Roman"/>
              </a:rPr>
              <a:t>)</a:t>
            </a:r>
            <a:endParaRPr dirty="0"/>
          </a:p>
        </p:txBody>
      </p:sp>
      <p:sp>
        <p:nvSpPr>
          <p:cNvPr id="11" name="Text Box 11"/>
          <p:cNvSpPr>
            <a:spLocks/>
          </p:cNvSpPr>
          <p:nvPr/>
        </p:nvSpPr>
        <p:spPr bwMode="auto">
          <a:xfrm>
            <a:off x="395288" y="5949950"/>
            <a:ext cx="3816350" cy="863599"/>
          </a:xfrm>
          <a:prstGeom prst="rect">
            <a:avLst/>
          </a:prstGeom>
          <a:solidFill>
            <a:srgbClr val="00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rgbClr val="FF0000"/>
                </a:solidFill>
                <a:latin typeface="Times New Roman"/>
              </a:rPr>
              <a:t>Have a nice day</a:t>
            </a:r>
            <a:endParaRPr dirty="0"/>
          </a:p>
          <a:p>
            <a:pPr algn="ctr">
              <a:spcBef>
                <a:spcPts val="0"/>
              </a:spcBef>
              <a:buFontTx/>
              <a:buNone/>
              <a:defRPr/>
            </a:pPr>
            <a:r>
              <a:rPr lang="en-GB" sz="1200" dirty="0">
                <a:solidFill>
                  <a:srgbClr val="FF0000"/>
                </a:solidFill>
                <a:latin typeface="Times New Roman"/>
              </a:rPr>
              <a:t>(Times New Roman 20pt bold</a:t>
            </a:r>
            <a:r>
              <a:rPr lang="en-GB" sz="2000" dirty="0">
                <a:solidFill>
                  <a:srgbClr val="FF0000"/>
                </a:solidFill>
                <a:latin typeface="Times New Roman"/>
              </a:rPr>
              <a:t>)</a:t>
            </a:r>
            <a:endParaRPr dirty="0"/>
          </a:p>
        </p:txBody>
      </p:sp>
      <p:sp>
        <p:nvSpPr>
          <p:cNvPr id="12" name="Text Box 12"/>
          <p:cNvSpPr>
            <a:spLocks/>
          </p:cNvSpPr>
          <p:nvPr/>
        </p:nvSpPr>
        <p:spPr bwMode="auto">
          <a:xfrm>
            <a:off x="4859338" y="115888"/>
            <a:ext cx="3816350" cy="633412"/>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t>Have a nice day</a:t>
            </a:r>
            <a:endParaRPr dirty="0"/>
          </a:p>
          <a:p>
            <a:pPr algn="ctr">
              <a:spcBef>
                <a:spcPts val="0"/>
              </a:spcBef>
              <a:buFontTx/>
              <a:buNone/>
              <a:defRPr/>
            </a:pPr>
            <a:r>
              <a:rPr lang="en-GB" sz="1400" dirty="0"/>
              <a:t>(</a:t>
            </a:r>
            <a:r>
              <a:rPr lang="en-GB" sz="1200" dirty="0"/>
              <a:t>Arial 14pt normal)</a:t>
            </a:r>
            <a:endParaRPr dirty="0"/>
          </a:p>
        </p:txBody>
      </p:sp>
      <p:sp>
        <p:nvSpPr>
          <p:cNvPr id="13" name="Text Box 13"/>
          <p:cNvSpPr>
            <a:spLocks/>
          </p:cNvSpPr>
          <p:nvPr/>
        </p:nvSpPr>
        <p:spPr bwMode="auto">
          <a:xfrm>
            <a:off x="4859338" y="835025"/>
            <a:ext cx="3816350" cy="725488"/>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t>Have a nice day</a:t>
            </a:r>
            <a:endParaRPr dirty="0"/>
          </a:p>
          <a:p>
            <a:pPr algn="ctr">
              <a:spcBef>
                <a:spcPts val="0"/>
              </a:spcBef>
              <a:buFontTx/>
              <a:buNone/>
              <a:defRPr/>
            </a:pPr>
            <a:r>
              <a:rPr lang="en-GB" sz="1200" dirty="0"/>
              <a:t>(</a:t>
            </a:r>
            <a:r>
              <a:rPr lang="en-GB" sz="1400" dirty="0"/>
              <a:t>Arial </a:t>
            </a:r>
            <a:r>
              <a:rPr lang="en-GB" sz="1200" dirty="0"/>
              <a:t>20pt normal)</a:t>
            </a:r>
            <a:endParaRPr dirty="0"/>
          </a:p>
        </p:txBody>
      </p:sp>
      <p:sp>
        <p:nvSpPr>
          <p:cNvPr id="14" name="Text Box 14"/>
          <p:cNvSpPr>
            <a:spLocks/>
          </p:cNvSpPr>
          <p:nvPr/>
        </p:nvSpPr>
        <p:spPr bwMode="auto">
          <a:xfrm>
            <a:off x="4859338" y="1555750"/>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t>Have a nice day</a:t>
            </a:r>
            <a:endParaRPr dirty="0"/>
          </a:p>
          <a:p>
            <a:pPr algn="ctr">
              <a:spcBef>
                <a:spcPts val="0"/>
              </a:spcBef>
              <a:buFontTx/>
              <a:buNone/>
              <a:defRPr/>
            </a:pPr>
            <a:r>
              <a:rPr lang="en-GB" sz="1200" dirty="0"/>
              <a:t>(</a:t>
            </a:r>
            <a:r>
              <a:rPr lang="en-GB" sz="1400" dirty="0"/>
              <a:t>Arial </a:t>
            </a:r>
            <a:r>
              <a:rPr lang="en-GB" sz="1200" dirty="0"/>
              <a:t>20pt normal</a:t>
            </a:r>
            <a:r>
              <a:rPr lang="en-GB" sz="2000" dirty="0"/>
              <a:t>)</a:t>
            </a:r>
            <a:endParaRPr dirty="0"/>
          </a:p>
        </p:txBody>
      </p:sp>
      <p:sp>
        <p:nvSpPr>
          <p:cNvPr id="15" name="Text Box 15"/>
          <p:cNvSpPr>
            <a:spLocks/>
          </p:cNvSpPr>
          <p:nvPr/>
        </p:nvSpPr>
        <p:spPr bwMode="auto">
          <a:xfrm>
            <a:off x="4859338" y="2492375"/>
            <a:ext cx="3816350" cy="633413"/>
          </a:xfrm>
          <a:prstGeom prst="rect">
            <a:avLst/>
          </a:prstGeom>
          <a:solidFill>
            <a:schemeClr val="bg2"/>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t>Have a nice day</a:t>
            </a:r>
            <a:endParaRPr dirty="0"/>
          </a:p>
          <a:p>
            <a:pPr algn="ctr">
              <a:spcBef>
                <a:spcPts val="0"/>
              </a:spcBef>
              <a:buFontTx/>
              <a:buNone/>
              <a:defRPr/>
            </a:pPr>
            <a:r>
              <a:rPr lang="en-GB" sz="1200" dirty="0">
                <a:solidFill>
                  <a:schemeClr val="bg1"/>
                </a:solidFill>
              </a:rPr>
              <a:t>(</a:t>
            </a:r>
            <a:r>
              <a:rPr lang="en-GB" sz="1400" dirty="0">
                <a:solidFill>
                  <a:schemeClr val="bg1"/>
                </a:solidFill>
              </a:rPr>
              <a:t>Arial</a:t>
            </a:r>
            <a:r>
              <a:rPr lang="en-GB" sz="1400" dirty="0"/>
              <a:t> </a:t>
            </a:r>
            <a:r>
              <a:rPr lang="en-GB" sz="1200" dirty="0">
                <a:solidFill>
                  <a:schemeClr val="bg1"/>
                </a:solidFill>
              </a:rPr>
              <a:t>14pt normal)</a:t>
            </a:r>
            <a:endParaRPr dirty="0"/>
          </a:p>
        </p:txBody>
      </p:sp>
      <p:sp>
        <p:nvSpPr>
          <p:cNvPr id="16" name="Text Box 16"/>
          <p:cNvSpPr>
            <a:spLocks/>
          </p:cNvSpPr>
          <p:nvPr/>
        </p:nvSpPr>
        <p:spPr bwMode="auto">
          <a:xfrm>
            <a:off x="4859338" y="3222625"/>
            <a:ext cx="3816350" cy="969963"/>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3600" dirty="0"/>
              <a:t>Have a nice day</a:t>
            </a:r>
            <a:endParaRPr dirty="0"/>
          </a:p>
          <a:p>
            <a:pPr algn="ctr">
              <a:spcBef>
                <a:spcPts val="0"/>
              </a:spcBef>
              <a:buFontTx/>
              <a:buNone/>
              <a:defRPr/>
            </a:pPr>
            <a:r>
              <a:rPr lang="en-GB" sz="1200" dirty="0"/>
              <a:t>(</a:t>
            </a:r>
            <a:r>
              <a:rPr lang="en-GB" sz="1400" dirty="0"/>
              <a:t>Arial </a:t>
            </a:r>
            <a:r>
              <a:rPr lang="en-GB" sz="1200" dirty="0"/>
              <a:t>36pt normal)</a:t>
            </a:r>
            <a:endParaRPr dirty="0"/>
          </a:p>
        </p:txBody>
      </p:sp>
      <p:sp>
        <p:nvSpPr>
          <p:cNvPr id="17" name="Text Box 17"/>
          <p:cNvSpPr>
            <a:spLocks/>
          </p:cNvSpPr>
          <p:nvPr/>
        </p:nvSpPr>
        <p:spPr bwMode="auto">
          <a:xfrm>
            <a:off x="4859338" y="4221163"/>
            <a:ext cx="3816350" cy="633412"/>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i="1" dirty="0"/>
              <a:t>Have a nice day</a:t>
            </a:r>
            <a:endParaRPr dirty="0"/>
          </a:p>
          <a:p>
            <a:pPr algn="ctr">
              <a:spcBef>
                <a:spcPts val="0"/>
              </a:spcBef>
              <a:buFontTx/>
              <a:buNone/>
              <a:defRPr/>
            </a:pPr>
            <a:r>
              <a:rPr lang="en-GB" sz="1400" dirty="0"/>
              <a:t>(Arial 14pt italic)</a:t>
            </a:r>
            <a:endParaRPr dirty="0"/>
          </a:p>
        </p:txBody>
      </p:sp>
      <p:sp>
        <p:nvSpPr>
          <p:cNvPr id="18" name="Text Box 18"/>
          <p:cNvSpPr>
            <a:spLocks/>
          </p:cNvSpPr>
          <p:nvPr/>
        </p:nvSpPr>
        <p:spPr bwMode="auto">
          <a:xfrm>
            <a:off x="4859338" y="5013325"/>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chemeClr val="accent2"/>
                </a:solidFill>
              </a:rPr>
              <a:t>Have a nice day</a:t>
            </a:r>
            <a:endParaRPr dirty="0"/>
          </a:p>
          <a:p>
            <a:pPr algn="ctr">
              <a:spcBef>
                <a:spcPts val="0"/>
              </a:spcBef>
              <a:buFontTx/>
              <a:buNone/>
              <a:defRPr/>
            </a:pPr>
            <a:r>
              <a:rPr lang="en-GB" sz="1200" dirty="0">
                <a:solidFill>
                  <a:schemeClr val="accent2"/>
                </a:solidFill>
              </a:rPr>
              <a:t>(</a:t>
            </a:r>
            <a:r>
              <a:rPr lang="en-GB" sz="1400" dirty="0">
                <a:solidFill>
                  <a:schemeClr val="accent2"/>
                </a:solidFill>
              </a:rPr>
              <a:t>Arial </a:t>
            </a:r>
            <a:r>
              <a:rPr lang="en-GB" sz="1200" dirty="0">
                <a:solidFill>
                  <a:schemeClr val="accent2"/>
                </a:solidFill>
              </a:rPr>
              <a:t>20pt bold</a:t>
            </a:r>
            <a:r>
              <a:rPr lang="en-GB" sz="2000" dirty="0">
                <a:solidFill>
                  <a:schemeClr val="accent2"/>
                </a:solidFill>
              </a:rPr>
              <a:t>)</a:t>
            </a:r>
            <a:endParaRPr dirty="0"/>
          </a:p>
        </p:txBody>
      </p:sp>
      <p:sp>
        <p:nvSpPr>
          <p:cNvPr id="19" name="Text Box 19"/>
          <p:cNvSpPr>
            <a:spLocks/>
          </p:cNvSpPr>
          <p:nvPr/>
        </p:nvSpPr>
        <p:spPr bwMode="auto">
          <a:xfrm>
            <a:off x="4859338" y="5949950"/>
            <a:ext cx="3816350" cy="863599"/>
          </a:xfrm>
          <a:prstGeom prst="rect">
            <a:avLst/>
          </a:prstGeom>
          <a:solidFill>
            <a:srgbClr val="00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rgbClr val="FF0000"/>
                </a:solidFill>
              </a:rPr>
              <a:t>Have a nice day</a:t>
            </a:r>
            <a:endParaRPr dirty="0"/>
          </a:p>
          <a:p>
            <a:pPr algn="ctr">
              <a:spcBef>
                <a:spcPts val="0"/>
              </a:spcBef>
              <a:buFontTx/>
              <a:buNone/>
              <a:defRPr/>
            </a:pPr>
            <a:r>
              <a:rPr lang="en-GB" sz="1200" dirty="0">
                <a:solidFill>
                  <a:srgbClr val="FF0000"/>
                </a:solidFill>
              </a:rPr>
              <a:t>(</a:t>
            </a:r>
            <a:r>
              <a:rPr lang="en-GB" sz="1400" dirty="0">
                <a:solidFill>
                  <a:srgbClr val="FF0000"/>
                </a:solidFill>
              </a:rPr>
              <a:t>Arial </a:t>
            </a:r>
            <a:r>
              <a:rPr lang="en-GB" sz="1200" dirty="0">
                <a:solidFill>
                  <a:srgbClr val="FF0000"/>
                </a:solidFill>
              </a:rPr>
              <a:t>20pt bold</a:t>
            </a:r>
            <a:r>
              <a:rPr lang="en-GB" sz="2000" dirty="0">
                <a:solidFill>
                  <a:srgbClr val="FF0000"/>
                </a:solidFill>
              </a:rPr>
              <a:t>)</a:t>
            </a:r>
            <a:endParaRPr dirty="0"/>
          </a:p>
        </p:txBody>
      </p:sp>
      <p:sp>
        <p:nvSpPr>
          <p:cNvPr id="20" name="Slide Number Placeholder 7">
            <a:extLst>
              <a:ext uri="{FF2B5EF4-FFF2-40B4-BE49-F238E27FC236}">
                <a16:creationId xmlns:a16="http://schemas.microsoft.com/office/drawing/2014/main" id="{538AB94B-4D1A-2449-91A5-3F90F4551FC7}"/>
              </a:ext>
            </a:extLst>
          </p:cNvPr>
          <p:cNvSpPr>
            <a:spLocks noGrp="1"/>
          </p:cNvSpPr>
          <p:nvPr>
            <p:ph type="sldNum" sz="quarter" idx="11"/>
          </p:nvPr>
        </p:nvSpPr>
        <p:spPr bwMode="auto">
          <a:xfrm>
            <a:off x="7081650" y="6453336"/>
            <a:ext cx="2057400" cy="365125"/>
          </a:xfrm>
        </p:spPr>
        <p:txBody>
          <a:bodyPr/>
          <a:lstStyle/>
          <a:p>
            <a:pPr>
              <a:defRPr/>
            </a:pPr>
            <a:fld id="{CBDB92BD-F10A-4E2F-BF08-33D104704B51}" type="slidenum">
              <a:rPr lang="en-US"/>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 Box 2"/>
          <p:cNvSpPr>
            <a:spLocks/>
          </p:cNvSpPr>
          <p:nvPr/>
        </p:nvSpPr>
        <p:spPr bwMode="auto">
          <a:xfrm>
            <a:off x="4859338" y="2508250"/>
            <a:ext cx="3816350" cy="633413"/>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latin typeface="Bradley Hand ITC"/>
              </a:rPr>
              <a:t>Have a nice day</a:t>
            </a:r>
            <a:endParaRPr dirty="0"/>
          </a:p>
          <a:p>
            <a:pPr algn="ctr">
              <a:spcBef>
                <a:spcPts val="0"/>
              </a:spcBef>
              <a:buFontTx/>
              <a:buNone/>
              <a:defRPr/>
            </a:pPr>
            <a:r>
              <a:rPr lang="en-GB" sz="1400" dirty="0">
                <a:latin typeface="Bradley Hand ITC"/>
              </a:rPr>
              <a:t>(</a:t>
            </a:r>
            <a:r>
              <a:rPr lang="en-GB" sz="1200" dirty="0">
                <a:latin typeface="Bradley Hand ITC"/>
              </a:rPr>
              <a:t>Bradley Hand ITC 14pt normal)</a:t>
            </a:r>
            <a:endParaRPr dirty="0"/>
          </a:p>
        </p:txBody>
      </p:sp>
      <p:sp>
        <p:nvSpPr>
          <p:cNvPr id="5" name="Text Box 3"/>
          <p:cNvSpPr>
            <a:spLocks/>
          </p:cNvSpPr>
          <p:nvPr/>
        </p:nvSpPr>
        <p:spPr bwMode="auto">
          <a:xfrm>
            <a:off x="395288" y="835025"/>
            <a:ext cx="3816350" cy="725488"/>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Bradley Hand ITC"/>
              </a:rPr>
              <a:t>Have a nice day</a:t>
            </a:r>
            <a:endParaRPr dirty="0"/>
          </a:p>
          <a:p>
            <a:pPr algn="ctr">
              <a:spcBef>
                <a:spcPts val="0"/>
              </a:spcBef>
              <a:buFontTx/>
              <a:buNone/>
              <a:defRPr/>
            </a:pPr>
            <a:r>
              <a:rPr lang="en-GB" sz="1200" dirty="0">
                <a:latin typeface="Bradley Hand ITC"/>
              </a:rPr>
              <a:t>(</a:t>
            </a:r>
            <a:r>
              <a:rPr lang="en-GB" sz="1400" dirty="0">
                <a:latin typeface="Bradley Hand ITC"/>
              </a:rPr>
              <a:t>Bradley Hand ITC </a:t>
            </a:r>
            <a:r>
              <a:rPr lang="en-GB" sz="1200" dirty="0">
                <a:latin typeface="Bradley Hand ITC"/>
              </a:rPr>
              <a:t>20pt normal)</a:t>
            </a:r>
            <a:endParaRPr dirty="0"/>
          </a:p>
        </p:txBody>
      </p:sp>
      <p:sp>
        <p:nvSpPr>
          <p:cNvPr id="6" name="Text Box 4"/>
          <p:cNvSpPr>
            <a:spLocks/>
          </p:cNvSpPr>
          <p:nvPr/>
        </p:nvSpPr>
        <p:spPr bwMode="auto">
          <a:xfrm>
            <a:off x="4859338" y="3286125"/>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Bradley Hand ITC"/>
              </a:rPr>
              <a:t>Have a nice day</a:t>
            </a:r>
            <a:endParaRPr dirty="0"/>
          </a:p>
          <a:p>
            <a:pPr algn="ctr">
              <a:spcBef>
                <a:spcPts val="0"/>
              </a:spcBef>
              <a:buFontTx/>
              <a:buNone/>
              <a:defRPr/>
            </a:pPr>
            <a:r>
              <a:rPr lang="en-GB" sz="1200" dirty="0">
                <a:latin typeface="Bradley Hand ITC"/>
              </a:rPr>
              <a:t>(</a:t>
            </a:r>
            <a:r>
              <a:rPr lang="en-GB" sz="1400" dirty="0">
                <a:latin typeface="Bradley Hand ITC"/>
              </a:rPr>
              <a:t>Bradley Hand ITC </a:t>
            </a:r>
            <a:r>
              <a:rPr lang="en-GB" sz="1200" dirty="0">
                <a:latin typeface="Bradley Hand ITC"/>
              </a:rPr>
              <a:t>20pt normal</a:t>
            </a:r>
            <a:r>
              <a:rPr lang="en-GB" sz="2000" dirty="0">
                <a:latin typeface="Bradley Hand ITC"/>
              </a:rPr>
              <a:t>)</a:t>
            </a:r>
            <a:endParaRPr dirty="0"/>
          </a:p>
        </p:txBody>
      </p:sp>
      <p:sp>
        <p:nvSpPr>
          <p:cNvPr id="7" name="Text Box 5"/>
          <p:cNvSpPr>
            <a:spLocks/>
          </p:cNvSpPr>
          <p:nvPr/>
        </p:nvSpPr>
        <p:spPr bwMode="auto">
          <a:xfrm>
            <a:off x="395288" y="2703513"/>
            <a:ext cx="3816350" cy="725487"/>
          </a:xfrm>
          <a:prstGeom prst="rect">
            <a:avLst/>
          </a:prstGeom>
          <a:solidFill>
            <a:schemeClr val="bg2"/>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Bradley Hand ITC"/>
              </a:rPr>
              <a:t>Have a nice day</a:t>
            </a:r>
            <a:endParaRPr dirty="0"/>
          </a:p>
          <a:p>
            <a:pPr algn="ctr">
              <a:spcBef>
                <a:spcPts val="0"/>
              </a:spcBef>
              <a:buFontTx/>
              <a:buNone/>
              <a:defRPr/>
            </a:pPr>
            <a:r>
              <a:rPr lang="en-GB" sz="1200" dirty="0">
                <a:solidFill>
                  <a:schemeClr val="bg1"/>
                </a:solidFill>
                <a:latin typeface="Bradley Hand ITC"/>
              </a:rPr>
              <a:t>(</a:t>
            </a:r>
            <a:r>
              <a:rPr lang="en-GB" sz="1400" dirty="0">
                <a:solidFill>
                  <a:schemeClr val="bg1"/>
                </a:solidFill>
                <a:latin typeface="Bradley Hand ITC"/>
              </a:rPr>
              <a:t>Bradley Hand ITC </a:t>
            </a:r>
            <a:r>
              <a:rPr lang="en-GB" sz="1200" dirty="0">
                <a:solidFill>
                  <a:schemeClr val="bg1"/>
                </a:solidFill>
                <a:latin typeface="Bradley Hand ITC"/>
              </a:rPr>
              <a:t>20pt normal)</a:t>
            </a:r>
            <a:endParaRPr dirty="0"/>
          </a:p>
        </p:txBody>
      </p:sp>
      <p:sp>
        <p:nvSpPr>
          <p:cNvPr id="8" name="Text Box 6"/>
          <p:cNvSpPr>
            <a:spLocks/>
          </p:cNvSpPr>
          <p:nvPr/>
        </p:nvSpPr>
        <p:spPr bwMode="auto">
          <a:xfrm>
            <a:off x="395288" y="3467100"/>
            <a:ext cx="3816350" cy="969963"/>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3600" dirty="0">
                <a:latin typeface="Bradley Hand ITC"/>
              </a:rPr>
              <a:t>Have a nice day</a:t>
            </a:r>
            <a:endParaRPr dirty="0"/>
          </a:p>
          <a:p>
            <a:pPr algn="ctr">
              <a:spcBef>
                <a:spcPts val="0"/>
              </a:spcBef>
              <a:buFontTx/>
              <a:buNone/>
              <a:defRPr/>
            </a:pPr>
            <a:r>
              <a:rPr lang="en-GB" sz="1200" dirty="0">
                <a:latin typeface="Bradley Hand ITC"/>
              </a:rPr>
              <a:t>(</a:t>
            </a:r>
            <a:r>
              <a:rPr lang="en-GB" sz="1400" dirty="0">
                <a:latin typeface="Bradley Hand ITC"/>
              </a:rPr>
              <a:t>Bradley Hand ITC </a:t>
            </a:r>
            <a:r>
              <a:rPr lang="en-GB" sz="1200" dirty="0">
                <a:latin typeface="Bradley Hand ITC"/>
              </a:rPr>
              <a:t>36pt normal)</a:t>
            </a:r>
            <a:endParaRPr dirty="0"/>
          </a:p>
        </p:txBody>
      </p:sp>
      <p:sp>
        <p:nvSpPr>
          <p:cNvPr id="9" name="Text Box 7"/>
          <p:cNvSpPr>
            <a:spLocks/>
          </p:cNvSpPr>
          <p:nvPr/>
        </p:nvSpPr>
        <p:spPr bwMode="auto">
          <a:xfrm>
            <a:off x="395288" y="4432300"/>
            <a:ext cx="3816350" cy="725488"/>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i="1" dirty="0">
                <a:latin typeface="Bradley Hand ITC"/>
              </a:rPr>
              <a:t>Have a nice day</a:t>
            </a:r>
            <a:endParaRPr dirty="0"/>
          </a:p>
          <a:p>
            <a:pPr algn="ctr">
              <a:spcBef>
                <a:spcPts val="0"/>
              </a:spcBef>
              <a:buFontTx/>
              <a:buNone/>
              <a:defRPr/>
            </a:pPr>
            <a:r>
              <a:rPr lang="en-GB" sz="1400" dirty="0">
                <a:latin typeface="Bradley Hand ITC"/>
              </a:rPr>
              <a:t>(Bradley Hand ITC 20pt italic)</a:t>
            </a:r>
            <a:endParaRPr dirty="0"/>
          </a:p>
        </p:txBody>
      </p:sp>
      <p:sp>
        <p:nvSpPr>
          <p:cNvPr id="10" name="Text Box 8"/>
          <p:cNvSpPr>
            <a:spLocks/>
          </p:cNvSpPr>
          <p:nvPr/>
        </p:nvSpPr>
        <p:spPr bwMode="auto">
          <a:xfrm>
            <a:off x="395288" y="44450"/>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chemeClr val="accent2"/>
                </a:solidFill>
                <a:latin typeface="Bradley Hand ITC"/>
              </a:rPr>
              <a:t>Have a nice day</a:t>
            </a:r>
            <a:endParaRPr dirty="0"/>
          </a:p>
          <a:p>
            <a:pPr algn="ctr">
              <a:spcBef>
                <a:spcPts val="0"/>
              </a:spcBef>
              <a:buFontTx/>
              <a:buNone/>
              <a:defRPr/>
            </a:pPr>
            <a:r>
              <a:rPr lang="en-GB" sz="1200" dirty="0">
                <a:solidFill>
                  <a:schemeClr val="accent2"/>
                </a:solidFill>
                <a:latin typeface="Bradley Hand ITC"/>
              </a:rPr>
              <a:t>(</a:t>
            </a:r>
            <a:r>
              <a:rPr lang="en-GB" sz="1400" dirty="0">
                <a:solidFill>
                  <a:schemeClr val="accent2"/>
                </a:solidFill>
                <a:latin typeface="Bradley Hand ITC"/>
              </a:rPr>
              <a:t>Bradley Hand ITC </a:t>
            </a:r>
            <a:r>
              <a:rPr lang="en-GB" sz="1200" dirty="0">
                <a:solidFill>
                  <a:schemeClr val="accent2"/>
                </a:solidFill>
                <a:latin typeface="Bradley Hand ITC"/>
              </a:rPr>
              <a:t>20pt bold</a:t>
            </a:r>
            <a:r>
              <a:rPr lang="en-GB" sz="2000" dirty="0">
                <a:solidFill>
                  <a:schemeClr val="accent2"/>
                </a:solidFill>
                <a:latin typeface="Bradley Hand ITC"/>
              </a:rPr>
              <a:t>)</a:t>
            </a:r>
            <a:endParaRPr dirty="0"/>
          </a:p>
        </p:txBody>
      </p:sp>
      <p:sp>
        <p:nvSpPr>
          <p:cNvPr id="11" name="Text Box 9"/>
          <p:cNvSpPr>
            <a:spLocks/>
          </p:cNvSpPr>
          <p:nvPr/>
        </p:nvSpPr>
        <p:spPr bwMode="auto">
          <a:xfrm>
            <a:off x="395288" y="5949950"/>
            <a:ext cx="3816350" cy="863599"/>
          </a:xfrm>
          <a:prstGeom prst="rect">
            <a:avLst/>
          </a:prstGeom>
          <a:solidFill>
            <a:srgbClr val="00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rgbClr val="FF0000"/>
                </a:solidFill>
                <a:latin typeface="Bradley Hand ITC"/>
              </a:rPr>
              <a:t>Have a nice day</a:t>
            </a:r>
            <a:endParaRPr dirty="0"/>
          </a:p>
          <a:p>
            <a:pPr algn="ctr">
              <a:spcBef>
                <a:spcPts val="0"/>
              </a:spcBef>
              <a:buFontTx/>
              <a:buNone/>
              <a:defRPr/>
            </a:pPr>
            <a:r>
              <a:rPr lang="en-GB" sz="1200" dirty="0">
                <a:solidFill>
                  <a:srgbClr val="FF0000"/>
                </a:solidFill>
                <a:latin typeface="Bradley Hand ITC"/>
              </a:rPr>
              <a:t>(Bradley Hand ITC 20pt bold</a:t>
            </a:r>
            <a:r>
              <a:rPr lang="en-GB" sz="2000" dirty="0">
                <a:solidFill>
                  <a:srgbClr val="FF0000"/>
                </a:solidFill>
                <a:latin typeface="Bradley Hand ITC"/>
              </a:rPr>
              <a:t>)</a:t>
            </a:r>
            <a:endParaRPr dirty="0"/>
          </a:p>
        </p:txBody>
      </p:sp>
      <p:sp>
        <p:nvSpPr>
          <p:cNvPr id="12" name="Text Box 10"/>
          <p:cNvSpPr>
            <a:spLocks/>
          </p:cNvSpPr>
          <p:nvPr/>
        </p:nvSpPr>
        <p:spPr bwMode="auto">
          <a:xfrm>
            <a:off x="4859338" y="115888"/>
            <a:ext cx="3816350" cy="633412"/>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latin typeface="Gigi"/>
              </a:rPr>
              <a:t>Have a nice day</a:t>
            </a:r>
            <a:endParaRPr dirty="0"/>
          </a:p>
          <a:p>
            <a:pPr algn="ctr">
              <a:spcBef>
                <a:spcPts val="0"/>
              </a:spcBef>
              <a:buFontTx/>
              <a:buNone/>
              <a:defRPr/>
            </a:pPr>
            <a:r>
              <a:rPr lang="en-GB" sz="1400" dirty="0">
                <a:latin typeface="Gigi"/>
              </a:rPr>
              <a:t>(</a:t>
            </a:r>
            <a:r>
              <a:rPr lang="en-GB" sz="1200" dirty="0">
                <a:latin typeface="Gigi"/>
              </a:rPr>
              <a:t>Gigi 14pt normal)</a:t>
            </a:r>
            <a:endParaRPr dirty="0"/>
          </a:p>
        </p:txBody>
      </p:sp>
      <p:sp>
        <p:nvSpPr>
          <p:cNvPr id="13" name="Text Box 11"/>
          <p:cNvSpPr>
            <a:spLocks/>
          </p:cNvSpPr>
          <p:nvPr/>
        </p:nvSpPr>
        <p:spPr bwMode="auto">
          <a:xfrm>
            <a:off x="4859338" y="835025"/>
            <a:ext cx="3816350" cy="725488"/>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Gigi"/>
              </a:rPr>
              <a:t>Have a nice day</a:t>
            </a:r>
            <a:endParaRPr dirty="0"/>
          </a:p>
          <a:p>
            <a:pPr algn="ctr">
              <a:spcBef>
                <a:spcPts val="0"/>
              </a:spcBef>
              <a:buFontTx/>
              <a:buNone/>
              <a:defRPr/>
            </a:pPr>
            <a:r>
              <a:rPr lang="en-GB" sz="1200" dirty="0">
                <a:latin typeface="Gigi"/>
              </a:rPr>
              <a:t>(</a:t>
            </a:r>
            <a:r>
              <a:rPr lang="en-GB" sz="1400" dirty="0">
                <a:latin typeface="Gigi"/>
              </a:rPr>
              <a:t>Gigi </a:t>
            </a:r>
            <a:r>
              <a:rPr lang="en-GB" sz="1200" dirty="0">
                <a:latin typeface="Gigi"/>
              </a:rPr>
              <a:t>20pt normal)</a:t>
            </a:r>
            <a:endParaRPr dirty="0"/>
          </a:p>
        </p:txBody>
      </p:sp>
      <p:sp>
        <p:nvSpPr>
          <p:cNvPr id="14" name="Text Box 12"/>
          <p:cNvSpPr>
            <a:spLocks/>
          </p:cNvSpPr>
          <p:nvPr/>
        </p:nvSpPr>
        <p:spPr bwMode="auto">
          <a:xfrm>
            <a:off x="4859338" y="1555750"/>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Gigi"/>
              </a:rPr>
              <a:t>Have a nice day</a:t>
            </a:r>
            <a:endParaRPr dirty="0"/>
          </a:p>
          <a:p>
            <a:pPr algn="ctr">
              <a:spcBef>
                <a:spcPts val="0"/>
              </a:spcBef>
              <a:buFontTx/>
              <a:buNone/>
              <a:defRPr/>
            </a:pPr>
            <a:r>
              <a:rPr lang="en-GB" sz="1200" dirty="0">
                <a:latin typeface="Gigi"/>
              </a:rPr>
              <a:t>(</a:t>
            </a:r>
            <a:r>
              <a:rPr lang="en-GB" sz="1400" dirty="0">
                <a:latin typeface="Gigi"/>
              </a:rPr>
              <a:t>Gigi </a:t>
            </a:r>
            <a:r>
              <a:rPr lang="en-GB" sz="1200" dirty="0">
                <a:latin typeface="Gigi"/>
              </a:rPr>
              <a:t>20pt normal</a:t>
            </a:r>
            <a:r>
              <a:rPr lang="en-GB" sz="2000" dirty="0">
                <a:latin typeface="Gigi"/>
              </a:rPr>
              <a:t>)</a:t>
            </a:r>
            <a:endParaRPr dirty="0"/>
          </a:p>
        </p:txBody>
      </p:sp>
      <p:sp>
        <p:nvSpPr>
          <p:cNvPr id="15" name="Text Box 13"/>
          <p:cNvSpPr>
            <a:spLocks/>
          </p:cNvSpPr>
          <p:nvPr/>
        </p:nvSpPr>
        <p:spPr bwMode="auto">
          <a:xfrm>
            <a:off x="395288" y="5224463"/>
            <a:ext cx="3816350" cy="725487"/>
          </a:xfrm>
          <a:prstGeom prst="rect">
            <a:avLst/>
          </a:prstGeom>
          <a:solidFill>
            <a:schemeClr val="bg2"/>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dirty="0">
                <a:latin typeface="Gigi"/>
              </a:rPr>
              <a:t>Have a nice day</a:t>
            </a:r>
            <a:endParaRPr lang="en-GB" sz="2000" dirty="0">
              <a:solidFill>
                <a:schemeClr val="bg1"/>
              </a:solidFill>
              <a:latin typeface="Gigi"/>
            </a:endParaRPr>
          </a:p>
          <a:p>
            <a:pPr algn="ctr">
              <a:spcBef>
                <a:spcPts val="0"/>
              </a:spcBef>
              <a:buFontTx/>
              <a:buNone/>
              <a:defRPr/>
            </a:pPr>
            <a:r>
              <a:rPr lang="en-GB" sz="1200" dirty="0">
                <a:solidFill>
                  <a:schemeClr val="bg1"/>
                </a:solidFill>
                <a:latin typeface="Gigi"/>
              </a:rPr>
              <a:t>(</a:t>
            </a:r>
            <a:r>
              <a:rPr lang="en-GB" sz="1400" dirty="0">
                <a:solidFill>
                  <a:schemeClr val="bg1"/>
                </a:solidFill>
                <a:latin typeface="Gigi"/>
              </a:rPr>
              <a:t>Gigi </a:t>
            </a:r>
            <a:r>
              <a:rPr lang="en-GB" sz="1200" dirty="0">
                <a:solidFill>
                  <a:schemeClr val="bg1"/>
                </a:solidFill>
                <a:latin typeface="Gigi"/>
              </a:rPr>
              <a:t>20pt normal)</a:t>
            </a:r>
            <a:endParaRPr dirty="0"/>
          </a:p>
        </p:txBody>
      </p:sp>
      <p:sp>
        <p:nvSpPr>
          <p:cNvPr id="16" name="Text Box 14"/>
          <p:cNvSpPr>
            <a:spLocks/>
          </p:cNvSpPr>
          <p:nvPr/>
        </p:nvSpPr>
        <p:spPr bwMode="auto">
          <a:xfrm>
            <a:off x="395288" y="1666875"/>
            <a:ext cx="3816350" cy="969963"/>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3600" dirty="0">
                <a:latin typeface="Gigi"/>
              </a:rPr>
              <a:t>Have a nice day</a:t>
            </a:r>
            <a:endParaRPr dirty="0"/>
          </a:p>
          <a:p>
            <a:pPr algn="ctr">
              <a:spcBef>
                <a:spcPts val="0"/>
              </a:spcBef>
              <a:buFontTx/>
              <a:buNone/>
              <a:defRPr/>
            </a:pPr>
            <a:r>
              <a:rPr lang="en-GB" sz="1200" dirty="0">
                <a:latin typeface="Gigi"/>
              </a:rPr>
              <a:t>(</a:t>
            </a:r>
            <a:r>
              <a:rPr lang="en-GB" sz="1400" dirty="0">
                <a:latin typeface="Gigi"/>
              </a:rPr>
              <a:t>Gigi </a:t>
            </a:r>
            <a:r>
              <a:rPr lang="en-GB" sz="1200" dirty="0">
                <a:latin typeface="Gigi"/>
              </a:rPr>
              <a:t>36pt normal)</a:t>
            </a:r>
            <a:endParaRPr dirty="0"/>
          </a:p>
        </p:txBody>
      </p:sp>
      <p:sp>
        <p:nvSpPr>
          <p:cNvPr id="17" name="Text Box 16"/>
          <p:cNvSpPr>
            <a:spLocks/>
          </p:cNvSpPr>
          <p:nvPr/>
        </p:nvSpPr>
        <p:spPr bwMode="auto">
          <a:xfrm>
            <a:off x="4859338" y="5013325"/>
            <a:ext cx="3816350" cy="863599"/>
          </a:xfrm>
          <a:prstGeom prst="rect">
            <a:avLst/>
          </a:prstGeom>
          <a:solidFill>
            <a:srgbClr val="FF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chemeClr val="accent2"/>
                </a:solidFill>
                <a:latin typeface="Gigi"/>
              </a:rPr>
              <a:t>Have a nice day</a:t>
            </a:r>
            <a:endParaRPr dirty="0"/>
          </a:p>
          <a:p>
            <a:pPr algn="ctr">
              <a:spcBef>
                <a:spcPts val="0"/>
              </a:spcBef>
              <a:buFontTx/>
              <a:buNone/>
              <a:defRPr/>
            </a:pPr>
            <a:r>
              <a:rPr lang="en-GB" sz="1200" dirty="0">
                <a:solidFill>
                  <a:schemeClr val="accent2"/>
                </a:solidFill>
                <a:latin typeface="Gigi"/>
              </a:rPr>
              <a:t>(</a:t>
            </a:r>
            <a:r>
              <a:rPr lang="en-GB" sz="1400" dirty="0">
                <a:solidFill>
                  <a:schemeClr val="accent2"/>
                </a:solidFill>
                <a:latin typeface="Gigi"/>
              </a:rPr>
              <a:t>Gigi </a:t>
            </a:r>
            <a:r>
              <a:rPr lang="en-GB" sz="1200" dirty="0">
                <a:solidFill>
                  <a:schemeClr val="accent2"/>
                </a:solidFill>
                <a:latin typeface="Gigi"/>
              </a:rPr>
              <a:t>20pt bold</a:t>
            </a:r>
            <a:r>
              <a:rPr lang="en-GB" sz="2000" dirty="0">
                <a:solidFill>
                  <a:schemeClr val="accent2"/>
                </a:solidFill>
                <a:latin typeface="Gigi"/>
              </a:rPr>
              <a:t>)</a:t>
            </a:r>
            <a:endParaRPr dirty="0"/>
          </a:p>
        </p:txBody>
      </p:sp>
      <p:sp>
        <p:nvSpPr>
          <p:cNvPr id="18" name="Text Box 17"/>
          <p:cNvSpPr>
            <a:spLocks/>
          </p:cNvSpPr>
          <p:nvPr/>
        </p:nvSpPr>
        <p:spPr bwMode="auto">
          <a:xfrm>
            <a:off x="4859338" y="4221163"/>
            <a:ext cx="3816350" cy="863599"/>
          </a:xfrm>
          <a:prstGeom prst="rect">
            <a:avLst/>
          </a:prstGeom>
          <a:solidFill>
            <a:srgbClr val="00FF00"/>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b="1" dirty="0">
                <a:solidFill>
                  <a:srgbClr val="FF0000"/>
                </a:solidFill>
                <a:latin typeface="Gigi"/>
              </a:rPr>
              <a:t>Have a nice day</a:t>
            </a:r>
            <a:endParaRPr dirty="0"/>
          </a:p>
          <a:p>
            <a:pPr algn="ctr">
              <a:spcBef>
                <a:spcPts val="0"/>
              </a:spcBef>
              <a:buFontTx/>
              <a:buNone/>
              <a:defRPr/>
            </a:pPr>
            <a:r>
              <a:rPr lang="en-GB" sz="1200" dirty="0">
                <a:solidFill>
                  <a:srgbClr val="FF0000"/>
                </a:solidFill>
                <a:latin typeface="Gigi"/>
              </a:rPr>
              <a:t>(</a:t>
            </a:r>
            <a:r>
              <a:rPr lang="en-GB" sz="1400" dirty="0">
                <a:solidFill>
                  <a:srgbClr val="FF0000"/>
                </a:solidFill>
                <a:latin typeface="Gigi"/>
              </a:rPr>
              <a:t>Gigi </a:t>
            </a:r>
            <a:r>
              <a:rPr lang="en-GB" sz="1200" dirty="0">
                <a:solidFill>
                  <a:srgbClr val="FF0000"/>
                </a:solidFill>
                <a:latin typeface="Gigi"/>
              </a:rPr>
              <a:t>20pt bold</a:t>
            </a:r>
            <a:r>
              <a:rPr lang="en-GB" sz="2000" dirty="0">
                <a:solidFill>
                  <a:srgbClr val="FF0000"/>
                </a:solidFill>
                <a:latin typeface="Gigi"/>
              </a:rPr>
              <a:t>)</a:t>
            </a:r>
            <a:endParaRPr dirty="0"/>
          </a:p>
        </p:txBody>
      </p:sp>
      <p:sp>
        <p:nvSpPr>
          <p:cNvPr id="19" name="Text Box 15"/>
          <p:cNvSpPr>
            <a:spLocks/>
          </p:cNvSpPr>
          <p:nvPr/>
        </p:nvSpPr>
        <p:spPr bwMode="auto">
          <a:xfrm>
            <a:off x="4859338" y="6016625"/>
            <a:ext cx="3816350" cy="725488"/>
          </a:xfrm>
          <a:prstGeom prst="rect">
            <a:avLst/>
          </a:prstGeom>
          <a:solidFill>
            <a:schemeClr val="bg1"/>
          </a:solid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2000" i="1" dirty="0">
                <a:latin typeface="Gigi"/>
              </a:rPr>
              <a:t>Have a nice day</a:t>
            </a:r>
            <a:endParaRPr dirty="0"/>
          </a:p>
          <a:p>
            <a:pPr algn="ctr">
              <a:spcBef>
                <a:spcPts val="0"/>
              </a:spcBef>
              <a:buFontTx/>
              <a:buNone/>
              <a:defRPr/>
            </a:pPr>
            <a:r>
              <a:rPr lang="en-GB" sz="1400" dirty="0">
                <a:latin typeface="Gigi"/>
              </a:rPr>
              <a:t>(Gigi 20pt italic)</a:t>
            </a:r>
            <a:endParaRPr dirty="0"/>
          </a:p>
        </p:txBody>
      </p:sp>
      <p:sp>
        <p:nvSpPr>
          <p:cNvPr id="20" name="Slide Number Placeholder 7">
            <a:extLst>
              <a:ext uri="{FF2B5EF4-FFF2-40B4-BE49-F238E27FC236}">
                <a16:creationId xmlns:a16="http://schemas.microsoft.com/office/drawing/2014/main" id="{A91AF522-B8EC-4541-8505-904F16009DD4}"/>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bg>
      <p:bgPr>
        <a:pattFill prst="pct5">
          <a:fgClr>
            <a:schemeClr val="accent1"/>
          </a:fgClr>
          <a:bgClr>
            <a:schemeClr val="bg1"/>
          </a:bgClr>
        </a:pattFill>
        <a:effectLst/>
      </p:bgPr>
    </p:bg>
    <p:spTree>
      <p:nvGrpSpPr>
        <p:cNvPr id="1" name=""/>
        <p:cNvGrpSpPr/>
        <p:nvPr/>
      </p:nvGrpSpPr>
      <p:grpSpPr bwMode="auto">
        <a:xfrm>
          <a:off x="0" y="0"/>
          <a:ext cx="0" cy="0"/>
          <a:chOff x="0" y="0"/>
          <a:chExt cx="0" cy="0"/>
        </a:xfrm>
      </p:grpSpPr>
      <p:sp>
        <p:nvSpPr>
          <p:cNvPr id="4" name="Rectangle 4"/>
          <p:cNvSpPr>
            <a:spLocks noGrp="1" noChangeArrowheads="1"/>
          </p:cNvSpPr>
          <p:nvPr>
            <p:ph type="title"/>
          </p:nvPr>
        </p:nvSpPr>
        <p:spPr bwMode="auto">
          <a:xfrm>
            <a:off x="1251650" y="1484784"/>
            <a:ext cx="6635750" cy="836613"/>
          </a:xfrm>
        </p:spPr>
        <p:txBody>
          <a:bodyPr>
            <a:normAutofit/>
          </a:bodyPr>
          <a:lstStyle/>
          <a:p>
            <a:pPr algn="ctr">
              <a:defRPr/>
            </a:pPr>
            <a:r>
              <a:rPr lang="en-GB" sz="4000" b="1" dirty="0">
                <a:latin typeface="+mn-lt"/>
              </a:rPr>
              <a:t>Slide Background</a:t>
            </a:r>
            <a:endParaRPr sz="4000" dirty="0">
              <a:latin typeface="+mn-lt"/>
            </a:endParaRPr>
          </a:p>
        </p:txBody>
      </p:sp>
      <p:sp>
        <p:nvSpPr>
          <p:cNvPr id="5" name="Rectangle 5"/>
          <p:cNvSpPr>
            <a:spLocks noGrp="1" noChangeArrowheads="1"/>
          </p:cNvSpPr>
          <p:nvPr>
            <p:ph idx="1"/>
          </p:nvPr>
        </p:nvSpPr>
        <p:spPr bwMode="auto">
          <a:xfrm>
            <a:off x="57600" y="2492896"/>
            <a:ext cx="9033750" cy="1368152"/>
          </a:xfrm>
        </p:spPr>
        <p:txBody>
          <a:bodyPr anchor="ctr">
            <a:normAutofit/>
          </a:bodyPr>
          <a:lstStyle/>
          <a:p>
            <a:pPr marL="0" indent="0" algn="ctr">
              <a:buNone/>
              <a:defRPr/>
            </a:pPr>
            <a:r>
              <a:rPr lang="en-GB" dirty="0"/>
              <a:t>	</a:t>
            </a:r>
            <a:endParaRPr lang="en-GB" sz="2400" b="1" dirty="0"/>
          </a:p>
          <a:p>
            <a:pPr marL="0" indent="0" algn="ctr">
              <a:buNone/>
              <a:defRPr/>
            </a:pPr>
            <a:r>
              <a:rPr lang="en-GB" sz="2400" b="1" dirty="0"/>
              <a:t>Is my background helping audience to understand message?</a:t>
            </a:r>
            <a:endParaRPr dirty="0"/>
          </a:p>
          <a:p>
            <a:pPr algn="ctr">
              <a:defRPr/>
            </a:pPr>
            <a:endParaRPr lang="en-GB" sz="2800" dirty="0"/>
          </a:p>
        </p:txBody>
      </p:sp>
      <p:sp>
        <p:nvSpPr>
          <p:cNvPr id="2" name="Footer Placeholder 1">
            <a:extLst>
              <a:ext uri="{FF2B5EF4-FFF2-40B4-BE49-F238E27FC236}">
                <a16:creationId xmlns:a16="http://schemas.microsoft.com/office/drawing/2014/main" id="{17D1A935-C540-CB43-B5E3-14CD889C545D}"/>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7F9CF3A8-7B61-2047-A097-85E59F2A3438}"/>
              </a:ext>
            </a:extLst>
          </p:cNvPr>
          <p:cNvSpPr>
            <a:spLocks noGrp="1"/>
          </p:cNvSpPr>
          <p:nvPr>
            <p:ph type="sldNum" sz="quarter" idx="11"/>
          </p:nvPr>
        </p:nvSpPr>
        <p:spPr/>
        <p:txBody>
          <a:bodyPr/>
          <a:lstStyle/>
          <a:p>
            <a:pPr>
              <a:defRPr/>
            </a:pPr>
            <a:fld id="{CBDB92BD-F10A-4E2F-BF08-33D104704B51}" type="slidenum">
              <a:rPr lang="en-US" smtClean="0"/>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E71AB-642A-4B29-A7B2-7259CF0D51B6}"/>
              </a:ext>
            </a:extLst>
          </p:cNvPr>
          <p:cNvSpPr>
            <a:spLocks noGrp="1"/>
          </p:cNvSpPr>
          <p:nvPr>
            <p:ph type="title"/>
          </p:nvPr>
        </p:nvSpPr>
        <p:spPr/>
        <p:txBody>
          <a:bodyPr/>
          <a:lstStyle/>
          <a:p>
            <a:r>
              <a:rPr lang="en-US" b="1" dirty="0">
                <a:latin typeface="+mn-lt"/>
              </a:rPr>
              <a:t>Acknowledgements</a:t>
            </a:r>
          </a:p>
        </p:txBody>
      </p:sp>
      <p:sp>
        <p:nvSpPr>
          <p:cNvPr id="3" name="Content Placeholder 2">
            <a:extLst>
              <a:ext uri="{FF2B5EF4-FFF2-40B4-BE49-F238E27FC236}">
                <a16:creationId xmlns:a16="http://schemas.microsoft.com/office/drawing/2014/main" id="{26B982B1-34E1-431A-8568-A114227206BA}"/>
              </a:ext>
            </a:extLst>
          </p:cNvPr>
          <p:cNvSpPr>
            <a:spLocks noGrp="1"/>
          </p:cNvSpPr>
          <p:nvPr>
            <p:ph idx="1"/>
          </p:nvPr>
        </p:nvSpPr>
        <p:spPr/>
        <p:txBody>
          <a:bodyPr/>
          <a:lstStyle/>
          <a:p>
            <a:r>
              <a:rPr lang="de-DE" dirty="0"/>
              <a:t>Prof. Dr. Ken Peach</a:t>
            </a:r>
          </a:p>
          <a:p>
            <a:r>
              <a:rPr lang="de-DE" dirty="0"/>
              <a:t>Prof. Dr. Todd Huffman</a:t>
            </a:r>
          </a:p>
          <a:p>
            <a:endParaRPr lang="de-DE" dirty="0"/>
          </a:p>
          <a:p>
            <a:pPr marL="0" indent="0">
              <a:buNone/>
            </a:pPr>
            <a:r>
              <a:rPr lang="en-US" dirty="0"/>
              <a:t>I have taken their slides and mine and have updated and adjusted them over the years.</a:t>
            </a:r>
          </a:p>
          <a:p>
            <a:pPr marL="0" indent="0">
              <a:buNone/>
            </a:pPr>
            <a:endParaRPr lang="en-US" dirty="0"/>
          </a:p>
          <a:p>
            <a:pPr marL="0" indent="0">
              <a:buNone/>
            </a:pPr>
            <a:r>
              <a:rPr lang="en-US"/>
              <a:t>Intellectual property of all of us.  </a:t>
            </a:r>
          </a:p>
        </p:txBody>
      </p:sp>
      <p:sp>
        <p:nvSpPr>
          <p:cNvPr id="4" name="Footer Placeholder 3">
            <a:extLst>
              <a:ext uri="{FF2B5EF4-FFF2-40B4-BE49-F238E27FC236}">
                <a16:creationId xmlns:a16="http://schemas.microsoft.com/office/drawing/2014/main" id="{694D7EC5-28DB-4DF4-99B6-11D6C95FC651}"/>
              </a:ext>
            </a:extLst>
          </p:cNvPr>
          <p:cNvSpPr>
            <a:spLocks noGrp="1"/>
          </p:cNvSpPr>
          <p:nvPr>
            <p:ph type="ftr" sz="quarter" idx="10"/>
          </p:nvPr>
        </p:nvSpPr>
        <p:spPr/>
        <p:txBody>
          <a:bodyPr/>
          <a:lstStyle/>
          <a:p>
            <a:pPr>
              <a:defRPr/>
            </a:pPr>
            <a:r>
              <a:rPr lang="en-GB"/>
              <a:t>Çiğdem İşsever</a:t>
            </a:r>
            <a:endParaRPr lang="en-US"/>
          </a:p>
        </p:txBody>
      </p:sp>
      <p:sp>
        <p:nvSpPr>
          <p:cNvPr id="5" name="Slide Number Placeholder 4">
            <a:extLst>
              <a:ext uri="{FF2B5EF4-FFF2-40B4-BE49-F238E27FC236}">
                <a16:creationId xmlns:a16="http://schemas.microsoft.com/office/drawing/2014/main" id="{3FE0D356-5C5D-4043-A8B7-AE309F87ED2E}"/>
              </a:ext>
            </a:extLst>
          </p:cNvPr>
          <p:cNvSpPr>
            <a:spLocks noGrp="1"/>
          </p:cNvSpPr>
          <p:nvPr>
            <p:ph type="sldNum" sz="quarter" idx="11"/>
          </p:nvPr>
        </p:nvSpPr>
        <p:spPr/>
        <p:txBody>
          <a:bodyPr/>
          <a:lstStyle/>
          <a:p>
            <a:pPr>
              <a:defRPr/>
            </a:pPr>
            <a:fld id="{CBDB92BD-F10A-4E2F-BF08-33D104704B51}" type="slidenum">
              <a:rPr lang="en-US" smtClean="0"/>
              <a:t>2</a:t>
            </a:fld>
            <a:endParaRPr lang="en-US"/>
          </a:p>
        </p:txBody>
      </p:sp>
    </p:spTree>
    <p:extLst>
      <p:ext uri="{BB962C8B-B14F-4D97-AF65-F5344CB8AC3E}">
        <p14:creationId xmlns:p14="http://schemas.microsoft.com/office/powerpoint/2010/main" val="2528487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p:cNvPicPr>
            <a:picLocks noChangeAspect="1" noChangeArrowheads="1"/>
          </p:cNvPicPr>
          <p:nvPr/>
        </p:nvPicPr>
        <p:blipFill>
          <a:blip r:embed="rId2"/>
          <a:stretch/>
        </p:blipFill>
        <p:spPr bwMode="auto">
          <a:xfrm>
            <a:off x="0" y="0"/>
            <a:ext cx="4572000" cy="3429000"/>
          </a:xfrm>
          <a:prstGeom prst="rect">
            <a:avLst/>
          </a:prstGeom>
          <a:noFill/>
          <a:ln w="38100" algn="ctr">
            <a:solidFill>
              <a:schemeClr val="tx1"/>
            </a:solidFill>
            <a:miter lim="800000"/>
            <a:headEnd/>
            <a:tailEnd/>
          </a:ln>
        </p:spPr>
      </p:pic>
      <p:pic>
        <p:nvPicPr>
          <p:cNvPr id="5" name="Picture 3"/>
          <p:cNvPicPr>
            <a:picLocks noChangeAspect="1" noChangeArrowheads="1"/>
          </p:cNvPicPr>
          <p:nvPr/>
        </p:nvPicPr>
        <p:blipFill>
          <a:blip r:embed="rId3"/>
          <a:stretch/>
        </p:blipFill>
        <p:spPr bwMode="auto">
          <a:xfrm>
            <a:off x="4572000" y="0"/>
            <a:ext cx="4572000" cy="3429000"/>
          </a:xfrm>
          <a:prstGeom prst="rect">
            <a:avLst/>
          </a:prstGeom>
          <a:noFill/>
          <a:ln w="38100" algn="ctr">
            <a:solidFill>
              <a:schemeClr val="bg1"/>
            </a:solidFill>
            <a:miter lim="800000"/>
            <a:headEnd/>
            <a:tailEnd/>
          </a:ln>
        </p:spPr>
      </p:pic>
      <p:pic>
        <p:nvPicPr>
          <p:cNvPr id="6" name="Picture 4"/>
          <p:cNvPicPr>
            <a:picLocks noChangeAspect="1" noChangeArrowheads="1"/>
          </p:cNvPicPr>
          <p:nvPr/>
        </p:nvPicPr>
        <p:blipFill>
          <a:blip r:embed="rId4"/>
          <a:stretch/>
        </p:blipFill>
        <p:spPr bwMode="auto">
          <a:xfrm>
            <a:off x="0" y="3482975"/>
            <a:ext cx="4500563" cy="3375025"/>
          </a:xfrm>
          <a:prstGeom prst="rect">
            <a:avLst/>
          </a:prstGeom>
          <a:noFill/>
          <a:ln w="38100" algn="ctr">
            <a:solidFill>
              <a:schemeClr val="tx1"/>
            </a:solidFill>
            <a:miter lim="800000"/>
            <a:headEnd/>
            <a:tailEnd/>
          </a:ln>
        </p:spPr>
      </p:pic>
      <p:pic>
        <p:nvPicPr>
          <p:cNvPr id="7" name="Picture 5"/>
          <p:cNvPicPr>
            <a:picLocks noChangeAspect="1" noChangeArrowheads="1"/>
          </p:cNvPicPr>
          <p:nvPr/>
        </p:nvPicPr>
        <p:blipFill>
          <a:blip r:embed="rId5"/>
          <a:stretch/>
        </p:blipFill>
        <p:spPr bwMode="auto">
          <a:xfrm>
            <a:off x="4572000" y="3429000"/>
            <a:ext cx="4572000" cy="3429000"/>
          </a:xfrm>
          <a:prstGeom prst="rect">
            <a:avLst/>
          </a:prstGeom>
          <a:noFill/>
          <a:ln w="38100" algn="ctr">
            <a:solidFill>
              <a:schemeClr val="bg1"/>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p:cNvPicPr>
            <a:picLocks noChangeAspect="1" noChangeArrowheads="1"/>
          </p:cNvPicPr>
          <p:nvPr/>
        </p:nvPicPr>
        <p:blipFill>
          <a:blip r:embed="rId2"/>
          <a:stretch/>
        </p:blipFill>
        <p:spPr bwMode="auto">
          <a:xfrm>
            <a:off x="34925" y="44450"/>
            <a:ext cx="4537075" cy="3403600"/>
          </a:xfrm>
          <a:prstGeom prst="rect">
            <a:avLst/>
          </a:prstGeom>
          <a:noFill/>
          <a:ln w="38100" algn="ctr">
            <a:solidFill>
              <a:schemeClr val="bg1"/>
            </a:solidFill>
            <a:miter lim="800000"/>
            <a:headEnd/>
            <a:tailEnd/>
          </a:ln>
        </p:spPr>
      </p:pic>
      <p:pic>
        <p:nvPicPr>
          <p:cNvPr id="5" name="Picture 3"/>
          <p:cNvPicPr>
            <a:picLocks noChangeAspect="1" noChangeArrowheads="1"/>
          </p:cNvPicPr>
          <p:nvPr/>
        </p:nvPicPr>
        <p:blipFill>
          <a:blip r:embed="rId3"/>
          <a:stretch/>
        </p:blipFill>
        <p:spPr bwMode="auto">
          <a:xfrm>
            <a:off x="4500563" y="44450"/>
            <a:ext cx="4572000" cy="3429000"/>
          </a:xfrm>
          <a:prstGeom prst="rect">
            <a:avLst/>
          </a:prstGeom>
          <a:noFill/>
          <a:ln w="38100" algn="ctr">
            <a:solidFill>
              <a:schemeClr val="bg1"/>
            </a:solidFill>
            <a:miter lim="800000"/>
            <a:headEnd/>
            <a:tailEnd/>
          </a:ln>
        </p:spPr>
      </p:pic>
      <p:pic>
        <p:nvPicPr>
          <p:cNvPr id="6" name="Picture 4"/>
          <p:cNvPicPr>
            <a:picLocks noChangeAspect="1" noChangeArrowheads="1"/>
          </p:cNvPicPr>
          <p:nvPr/>
        </p:nvPicPr>
        <p:blipFill>
          <a:blip r:embed="rId4"/>
          <a:stretch/>
        </p:blipFill>
        <p:spPr bwMode="auto">
          <a:xfrm>
            <a:off x="0" y="3500438"/>
            <a:ext cx="4427538" cy="3321050"/>
          </a:xfrm>
          <a:prstGeom prst="rect">
            <a:avLst/>
          </a:prstGeom>
          <a:noFill/>
          <a:ln w="38100" algn="ctr">
            <a:solidFill>
              <a:schemeClr val="bg1"/>
            </a:solidFill>
            <a:miter lim="800000"/>
            <a:headEnd/>
            <a:tailEnd/>
          </a:ln>
        </p:spPr>
      </p:pic>
      <p:pic>
        <p:nvPicPr>
          <p:cNvPr id="7" name="Picture 5"/>
          <p:cNvPicPr>
            <a:picLocks noChangeAspect="1" noChangeArrowheads="1"/>
          </p:cNvPicPr>
          <p:nvPr/>
        </p:nvPicPr>
        <p:blipFill>
          <a:blip r:embed="rId5"/>
          <a:stretch/>
        </p:blipFill>
        <p:spPr bwMode="auto">
          <a:xfrm>
            <a:off x="4572000" y="3463925"/>
            <a:ext cx="4464050" cy="3349625"/>
          </a:xfrm>
          <a:prstGeom prst="rect">
            <a:avLst/>
          </a:prstGeom>
          <a:noFill/>
          <a:ln w="76200" algn="ctr">
            <a:solidFill>
              <a:schemeClr val="bg1"/>
            </a:solid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Autofit/>
          </a:bodyPr>
          <a:lstStyle/>
          <a:p>
            <a:pPr>
              <a:defRPr/>
            </a:pPr>
            <a:r>
              <a:rPr lang="en-GB" sz="4000" b="1" dirty="0">
                <a:latin typeface="+mn-lt"/>
              </a:rPr>
              <a:t>Making a point: Full Text</a:t>
            </a:r>
            <a:endParaRPr sz="4000" b="1" dirty="0">
              <a:latin typeface="+mn-lt"/>
            </a:endParaRPr>
          </a:p>
        </p:txBody>
      </p:sp>
      <p:sp>
        <p:nvSpPr>
          <p:cNvPr id="5" name="Rectangle 3"/>
          <p:cNvSpPr>
            <a:spLocks noGrp="1" noChangeArrowheads="1"/>
          </p:cNvSpPr>
          <p:nvPr>
            <p:ph idx="1"/>
          </p:nvPr>
        </p:nvSpPr>
        <p:spPr bwMode="auto">
          <a:prstGeom prst="rect">
            <a:avLst/>
          </a:prstGeom>
          <a:ln>
            <a:solidFill>
              <a:schemeClr val="tx1"/>
            </a:solidFill>
            <a:miter lim="800000"/>
            <a:headEnd/>
            <a:tailEnd/>
          </a:ln>
        </p:spPr>
        <p:txBody>
          <a:bodyPr>
            <a:normAutofit/>
          </a:bodyPr>
          <a:lstStyle/>
          <a:p>
            <a:pPr marL="0" indent="0" algn="just">
              <a:lnSpc>
                <a:spcPct val="80000"/>
              </a:lnSpc>
              <a:buNone/>
              <a:defRPr/>
            </a:pPr>
            <a:endParaRPr dirty="0"/>
          </a:p>
          <a:p>
            <a:pPr marL="0" indent="0" algn="just">
              <a:lnSpc>
                <a:spcPct val="80000"/>
              </a:lnSpc>
              <a:buNone/>
              <a:defRPr/>
            </a:pPr>
            <a:r>
              <a:rPr lang="en-GB" dirty="0"/>
              <a:t>Without the Higgs mechanism, all of the particles in the Standard Model (quarks, leptons, gauge bosons) are massless. What the Higgs mechanism does, respecting the underlying symmetry of the Standard Model while spontaneously breaking that symmetry, is to give all of the particles and the weak gauge bosons mass, as well as protecting the </a:t>
            </a:r>
            <a:r>
              <a:rPr lang="en-GB" dirty="0" err="1"/>
              <a:t>masslessness</a:t>
            </a:r>
            <a:r>
              <a:rPr lang="en-GB" dirty="0"/>
              <a:t> of the photon. A physical consequence of the Higgs mechanism is that there is one massive scalar field that cannot be absorbed in the masses of the other particles, and this is the Higgs boson. </a:t>
            </a:r>
            <a:endParaRPr dirty="0"/>
          </a:p>
        </p:txBody>
      </p:sp>
      <p:sp>
        <p:nvSpPr>
          <p:cNvPr id="8" name="Footer Placeholder 1">
            <a:extLst>
              <a:ext uri="{FF2B5EF4-FFF2-40B4-BE49-F238E27FC236}">
                <a16:creationId xmlns:a16="http://schemas.microsoft.com/office/drawing/2014/main" id="{9A51A373-8C3E-EA42-99F5-EBBE2EBE8F12}"/>
              </a:ext>
            </a:extLst>
          </p:cNvPr>
          <p:cNvSpPr>
            <a:spLocks noGrp="1"/>
          </p:cNvSpPr>
          <p:nvPr>
            <p:ph type="ftr" sz="quarter" idx="10"/>
          </p:nvPr>
        </p:nvSpPr>
        <p:spPr bwMode="auto"/>
        <p:txBody>
          <a:bodyPr/>
          <a:lstStyle/>
          <a:p>
            <a:pPr>
              <a:defRPr/>
            </a:pPr>
            <a:r>
              <a:rPr lang="en-GB" dirty="0" err="1"/>
              <a:t>Çiğdem</a:t>
            </a:r>
            <a:r>
              <a:rPr lang="en-GB" dirty="0"/>
              <a:t> </a:t>
            </a:r>
            <a:r>
              <a:rPr lang="en-GB" dirty="0" err="1"/>
              <a:t>İşsever</a:t>
            </a:r>
            <a:endParaRPr lang="en-US" dirty="0"/>
          </a:p>
        </p:txBody>
      </p:sp>
      <p:sp>
        <p:nvSpPr>
          <p:cNvPr id="7" name="Slide Number Placeholder 7">
            <a:extLst>
              <a:ext uri="{FF2B5EF4-FFF2-40B4-BE49-F238E27FC236}">
                <a16:creationId xmlns:a16="http://schemas.microsoft.com/office/drawing/2014/main" id="{18E5DEAB-7FA0-904A-93E8-0200D92DEAB4}"/>
              </a:ext>
            </a:extLst>
          </p:cNvPr>
          <p:cNvSpPr>
            <a:spLocks noGrp="1"/>
          </p:cNvSpPr>
          <p:nvPr>
            <p:ph type="sldNum" sz="quarter" idx="11"/>
          </p:nvPr>
        </p:nvSpPr>
        <p:spPr bwMode="auto"/>
        <p:txBody>
          <a:bodyPr/>
          <a:lstStyle/>
          <a:p>
            <a:pPr>
              <a:defRPr/>
            </a:pPr>
            <a:fld id="{CBDB92BD-F10A-4E2F-BF08-33D104704B51}" type="slidenum">
              <a:rPr lang="en-US"/>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Autofit/>
          </a:bodyPr>
          <a:lstStyle/>
          <a:p>
            <a:pPr>
              <a:defRPr/>
            </a:pPr>
            <a:r>
              <a:rPr lang="en-GB" sz="4000" b="1" dirty="0">
                <a:latin typeface="+mn-lt"/>
              </a:rPr>
              <a:t>Making a point: Bulleted Text</a:t>
            </a:r>
            <a:endParaRPr sz="4000" b="1" dirty="0">
              <a:latin typeface="+mn-lt"/>
            </a:endParaRPr>
          </a:p>
        </p:txBody>
      </p:sp>
      <p:sp>
        <p:nvSpPr>
          <p:cNvPr id="6" name="Rectangle 4"/>
          <p:cNvSpPr>
            <a:spLocks noGrp="1" noChangeArrowheads="1"/>
          </p:cNvSpPr>
          <p:nvPr>
            <p:ph idx="1"/>
          </p:nvPr>
        </p:nvSpPr>
        <p:spPr bwMode="auto">
          <a:prstGeom prst="rect">
            <a:avLst/>
          </a:prstGeom>
          <a:ln>
            <a:solidFill>
              <a:schemeClr val="tx1"/>
            </a:solidFill>
            <a:miter lim="800000"/>
            <a:headEnd/>
            <a:tailEnd/>
          </a:ln>
        </p:spPr>
        <p:txBody>
          <a:bodyPr>
            <a:normAutofit fontScale="85000" lnSpcReduction="20000"/>
          </a:bodyPr>
          <a:lstStyle/>
          <a:p>
            <a:pPr marL="0" indent="0" algn="ctr">
              <a:lnSpc>
                <a:spcPct val="80000"/>
              </a:lnSpc>
              <a:buNone/>
              <a:defRPr/>
            </a:pPr>
            <a:endParaRPr lang="en-GB" sz="900" dirty="0"/>
          </a:p>
          <a:p>
            <a:pPr>
              <a:lnSpc>
                <a:spcPct val="110000"/>
              </a:lnSpc>
              <a:defRPr/>
            </a:pPr>
            <a:r>
              <a:rPr lang="en-GB" dirty="0"/>
              <a:t>Unbroken SM</a:t>
            </a:r>
            <a:endParaRPr dirty="0"/>
          </a:p>
          <a:p>
            <a:pPr lvl="1">
              <a:lnSpc>
                <a:spcPct val="110000"/>
              </a:lnSpc>
              <a:defRPr/>
            </a:pPr>
            <a:r>
              <a:rPr lang="en-GB" sz="2800" dirty="0"/>
              <a:t>Quarks, leptons massless</a:t>
            </a:r>
            <a:endParaRPr sz="2800" dirty="0"/>
          </a:p>
          <a:p>
            <a:pPr lvl="1">
              <a:lnSpc>
                <a:spcPct val="110000"/>
              </a:lnSpc>
              <a:defRPr/>
            </a:pPr>
            <a:r>
              <a:rPr lang="en-GB" sz="2800" dirty="0"/>
              <a:t>All gauge bosons massless</a:t>
            </a:r>
            <a:endParaRPr sz="2800" dirty="0"/>
          </a:p>
          <a:p>
            <a:pPr>
              <a:lnSpc>
                <a:spcPct val="110000"/>
              </a:lnSpc>
              <a:defRPr/>
            </a:pPr>
            <a:r>
              <a:rPr lang="en-GB" dirty="0"/>
              <a:t>Higgs mechanism</a:t>
            </a:r>
            <a:endParaRPr dirty="0"/>
          </a:p>
          <a:p>
            <a:pPr lvl="1">
              <a:lnSpc>
                <a:spcPct val="110000"/>
              </a:lnSpc>
              <a:defRPr/>
            </a:pPr>
            <a:r>
              <a:rPr lang="en-GB" sz="2800" dirty="0"/>
              <a:t>Respects the underlying gauge symmetry</a:t>
            </a:r>
            <a:endParaRPr sz="2800" dirty="0"/>
          </a:p>
          <a:p>
            <a:pPr lvl="1">
              <a:lnSpc>
                <a:spcPct val="110000"/>
              </a:lnSpc>
              <a:defRPr/>
            </a:pPr>
            <a:r>
              <a:rPr lang="en-GB" sz="2800" dirty="0"/>
              <a:t>While spontaneously breaks symmetry </a:t>
            </a:r>
            <a:endParaRPr sz="2800" dirty="0"/>
          </a:p>
          <a:p>
            <a:pPr lvl="2">
              <a:lnSpc>
                <a:spcPct val="110000"/>
              </a:lnSpc>
              <a:defRPr/>
            </a:pPr>
            <a:r>
              <a:rPr lang="en-GB" sz="2800" dirty="0"/>
              <a:t>Quarks, leptons → mass</a:t>
            </a:r>
            <a:endParaRPr sz="2800" dirty="0"/>
          </a:p>
          <a:p>
            <a:pPr lvl="2">
              <a:lnSpc>
                <a:spcPct val="110000"/>
              </a:lnSpc>
              <a:defRPr/>
            </a:pPr>
            <a:r>
              <a:rPr lang="en-GB" sz="2800" dirty="0"/>
              <a:t>W,Z → mass</a:t>
            </a:r>
            <a:endParaRPr sz="2800" dirty="0"/>
          </a:p>
          <a:p>
            <a:pPr lvl="2">
              <a:lnSpc>
                <a:spcPct val="110000"/>
              </a:lnSpc>
              <a:defRPr/>
            </a:pPr>
            <a:r>
              <a:rPr lang="en-GB" sz="2800" dirty="0"/>
              <a:t> photon remains massless</a:t>
            </a:r>
            <a:endParaRPr sz="2800" dirty="0"/>
          </a:p>
          <a:p>
            <a:pPr>
              <a:lnSpc>
                <a:spcPct val="110000"/>
              </a:lnSpc>
              <a:defRPr/>
            </a:pPr>
            <a:r>
              <a:rPr lang="en-GB" dirty="0"/>
              <a:t>Consequence</a:t>
            </a:r>
            <a:endParaRPr dirty="0"/>
          </a:p>
          <a:p>
            <a:pPr lvl="1">
              <a:lnSpc>
                <a:spcPct val="110000"/>
              </a:lnSpc>
              <a:defRPr/>
            </a:pPr>
            <a:r>
              <a:rPr lang="en-GB" sz="2800" dirty="0"/>
              <a:t>Physical scalar field </a:t>
            </a:r>
            <a:r>
              <a:rPr lang="en-GB" sz="2800" dirty="0">
                <a:sym typeface="Wingdings" panose="05000000000000000000" pitchFamily="2" charset="2"/>
              </a:rPr>
              <a:t> Higgs field</a:t>
            </a:r>
            <a:endParaRPr sz="2800" dirty="0"/>
          </a:p>
          <a:p>
            <a:pPr lvl="1">
              <a:lnSpc>
                <a:spcPct val="110000"/>
              </a:lnSpc>
              <a:defRPr/>
            </a:pPr>
            <a:r>
              <a:rPr lang="en-GB" sz="2800" dirty="0">
                <a:sym typeface="Wingdings" panose="05000000000000000000" pitchFamily="2" charset="2"/>
              </a:rPr>
              <a:t> </a:t>
            </a:r>
            <a:r>
              <a:rPr lang="en-GB" sz="2800" dirty="0"/>
              <a:t>Higgs Boson</a:t>
            </a:r>
            <a:endParaRPr sz="2800" dirty="0"/>
          </a:p>
        </p:txBody>
      </p:sp>
      <p:sp>
        <p:nvSpPr>
          <p:cNvPr id="8" name="Footer Placeholder 1">
            <a:extLst>
              <a:ext uri="{FF2B5EF4-FFF2-40B4-BE49-F238E27FC236}">
                <a16:creationId xmlns:a16="http://schemas.microsoft.com/office/drawing/2014/main" id="{9A51A373-8C3E-EA42-99F5-EBBE2EBE8F12}"/>
              </a:ext>
            </a:extLst>
          </p:cNvPr>
          <p:cNvSpPr>
            <a:spLocks noGrp="1"/>
          </p:cNvSpPr>
          <p:nvPr>
            <p:ph type="ftr" sz="quarter" idx="10"/>
          </p:nvPr>
        </p:nvSpPr>
        <p:spPr bwMode="auto"/>
        <p:txBody>
          <a:bodyPr/>
          <a:lstStyle/>
          <a:p>
            <a:pPr>
              <a:defRPr/>
            </a:pPr>
            <a:r>
              <a:rPr lang="en-GB" dirty="0" err="1"/>
              <a:t>Çiğdem</a:t>
            </a:r>
            <a:r>
              <a:rPr lang="en-GB" dirty="0"/>
              <a:t> </a:t>
            </a:r>
            <a:r>
              <a:rPr lang="en-GB" dirty="0" err="1"/>
              <a:t>İşsever</a:t>
            </a:r>
            <a:endParaRPr lang="en-US" dirty="0"/>
          </a:p>
        </p:txBody>
      </p:sp>
      <p:sp>
        <p:nvSpPr>
          <p:cNvPr id="7" name="Slide Number Placeholder 7">
            <a:extLst>
              <a:ext uri="{FF2B5EF4-FFF2-40B4-BE49-F238E27FC236}">
                <a16:creationId xmlns:a16="http://schemas.microsoft.com/office/drawing/2014/main" id="{18E5DEAB-7FA0-904A-93E8-0200D92DEAB4}"/>
              </a:ext>
            </a:extLst>
          </p:cNvPr>
          <p:cNvSpPr>
            <a:spLocks noGrp="1"/>
          </p:cNvSpPr>
          <p:nvPr>
            <p:ph type="sldNum" sz="quarter" idx="11"/>
          </p:nvPr>
        </p:nvSpPr>
        <p:spPr bwMode="auto"/>
        <p:txBody>
          <a:bodyPr/>
          <a:lstStyle/>
          <a:p>
            <a:pPr>
              <a:defRPr/>
            </a:pPr>
            <a:fld id="{CBDB92BD-F10A-4E2F-BF08-33D104704B51}" type="slidenum">
              <a:rPr lang="en-US"/>
              <a:t>23</a:t>
            </a:fld>
            <a:endParaRPr lang="en-US"/>
          </a:p>
        </p:txBody>
      </p:sp>
    </p:spTree>
    <p:extLst>
      <p:ext uri="{BB962C8B-B14F-4D97-AF65-F5344CB8AC3E}">
        <p14:creationId xmlns:p14="http://schemas.microsoft.com/office/powerpoint/2010/main" val="1113474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Autofit/>
          </a:bodyPr>
          <a:lstStyle/>
          <a:p>
            <a:pPr>
              <a:defRPr/>
            </a:pPr>
            <a:r>
              <a:rPr lang="en-GB" sz="4000" b="1" dirty="0">
                <a:latin typeface="+mn-lt"/>
              </a:rPr>
              <a:t>Making a point: Full Text</a:t>
            </a:r>
            <a:endParaRPr sz="4000" b="1" dirty="0">
              <a:latin typeface="+mn-lt"/>
            </a:endParaRPr>
          </a:p>
        </p:txBody>
      </p:sp>
      <p:sp>
        <p:nvSpPr>
          <p:cNvPr id="5" name="Rectangle 3"/>
          <p:cNvSpPr>
            <a:spLocks noGrp="1" noChangeArrowheads="1"/>
          </p:cNvSpPr>
          <p:nvPr>
            <p:ph idx="1"/>
          </p:nvPr>
        </p:nvSpPr>
        <p:spPr bwMode="auto">
          <a:prstGeom prst="rect">
            <a:avLst/>
          </a:prstGeom>
          <a:ln>
            <a:solidFill>
              <a:schemeClr val="tx1"/>
            </a:solidFill>
            <a:miter lim="800000"/>
            <a:headEnd/>
            <a:tailEnd/>
          </a:ln>
        </p:spPr>
        <p:txBody>
          <a:bodyPr>
            <a:normAutofit/>
          </a:bodyPr>
          <a:lstStyle/>
          <a:p>
            <a:pPr marL="0" indent="0" algn="just">
              <a:lnSpc>
                <a:spcPct val="80000"/>
              </a:lnSpc>
              <a:buNone/>
              <a:defRPr/>
            </a:pPr>
            <a:endParaRPr dirty="0"/>
          </a:p>
          <a:p>
            <a:pPr marL="0" indent="0" algn="just">
              <a:lnSpc>
                <a:spcPct val="80000"/>
              </a:lnSpc>
              <a:buNone/>
              <a:defRPr/>
            </a:pPr>
            <a:r>
              <a:rPr lang="en-GB" b="1" dirty="0">
                <a:solidFill>
                  <a:srgbClr val="FF0000"/>
                </a:solidFill>
              </a:rPr>
              <a:t>Without</a:t>
            </a:r>
            <a:r>
              <a:rPr lang="en-GB" dirty="0"/>
              <a:t> the </a:t>
            </a:r>
            <a:r>
              <a:rPr lang="en-GB" b="1" dirty="0">
                <a:solidFill>
                  <a:srgbClr val="FF0000"/>
                </a:solidFill>
              </a:rPr>
              <a:t>Higgs mechanism</a:t>
            </a:r>
            <a:r>
              <a:rPr lang="en-GB" dirty="0"/>
              <a:t>, all of the particles in the Standard Model (quarks, leptons, gauge bosons) are </a:t>
            </a:r>
            <a:r>
              <a:rPr lang="en-GB" b="1" dirty="0">
                <a:solidFill>
                  <a:srgbClr val="FF0000"/>
                </a:solidFill>
              </a:rPr>
              <a:t>massless</a:t>
            </a:r>
            <a:r>
              <a:rPr lang="en-GB" dirty="0"/>
              <a:t>. What the Higgs mechanism does, respecting the underlying symmetry of the Standard Model while </a:t>
            </a:r>
            <a:r>
              <a:rPr lang="en-GB" b="1" dirty="0">
                <a:solidFill>
                  <a:srgbClr val="FF0000"/>
                </a:solidFill>
              </a:rPr>
              <a:t>spontaneously breaking </a:t>
            </a:r>
            <a:r>
              <a:rPr lang="en-GB" dirty="0"/>
              <a:t>that symmetry, is to </a:t>
            </a:r>
            <a:r>
              <a:rPr lang="en-GB" b="1" dirty="0">
                <a:solidFill>
                  <a:srgbClr val="FF0000"/>
                </a:solidFill>
              </a:rPr>
              <a:t>give</a:t>
            </a:r>
            <a:r>
              <a:rPr lang="en-GB" dirty="0"/>
              <a:t> all of the particles and the weak gauge bosons </a:t>
            </a:r>
            <a:r>
              <a:rPr lang="en-GB" b="1" dirty="0">
                <a:solidFill>
                  <a:srgbClr val="FF0000"/>
                </a:solidFill>
              </a:rPr>
              <a:t>mass</a:t>
            </a:r>
            <a:r>
              <a:rPr lang="en-GB" dirty="0"/>
              <a:t>, as well as protecting the </a:t>
            </a:r>
            <a:r>
              <a:rPr lang="en-GB" dirty="0" err="1"/>
              <a:t>masslessness</a:t>
            </a:r>
            <a:r>
              <a:rPr lang="en-GB" dirty="0"/>
              <a:t> of the photon. A physical consequence of the Higgs mechanism is that there is one </a:t>
            </a:r>
            <a:r>
              <a:rPr lang="en-GB" b="1" dirty="0">
                <a:solidFill>
                  <a:srgbClr val="FF0000"/>
                </a:solidFill>
              </a:rPr>
              <a:t>massive scalar field </a:t>
            </a:r>
            <a:r>
              <a:rPr lang="en-GB" dirty="0"/>
              <a:t>that cannot be absorbed in the masses of the other particles, and this is </a:t>
            </a:r>
            <a:r>
              <a:rPr lang="en-GB" b="1" dirty="0">
                <a:solidFill>
                  <a:srgbClr val="FF0000"/>
                </a:solidFill>
              </a:rPr>
              <a:t>the Higgs boson</a:t>
            </a:r>
            <a:r>
              <a:rPr lang="en-GB" dirty="0"/>
              <a:t>. </a:t>
            </a:r>
            <a:endParaRPr dirty="0"/>
          </a:p>
        </p:txBody>
      </p:sp>
      <p:sp>
        <p:nvSpPr>
          <p:cNvPr id="8" name="Footer Placeholder 1">
            <a:extLst>
              <a:ext uri="{FF2B5EF4-FFF2-40B4-BE49-F238E27FC236}">
                <a16:creationId xmlns:a16="http://schemas.microsoft.com/office/drawing/2014/main" id="{9A51A373-8C3E-EA42-99F5-EBBE2EBE8F12}"/>
              </a:ext>
            </a:extLst>
          </p:cNvPr>
          <p:cNvSpPr>
            <a:spLocks noGrp="1"/>
          </p:cNvSpPr>
          <p:nvPr>
            <p:ph type="ftr" sz="quarter" idx="10"/>
          </p:nvPr>
        </p:nvSpPr>
        <p:spPr bwMode="auto"/>
        <p:txBody>
          <a:bodyPr/>
          <a:lstStyle/>
          <a:p>
            <a:pPr>
              <a:defRPr/>
            </a:pPr>
            <a:r>
              <a:rPr lang="en-GB" dirty="0" err="1"/>
              <a:t>Çiğdem</a:t>
            </a:r>
            <a:r>
              <a:rPr lang="en-GB" dirty="0"/>
              <a:t> </a:t>
            </a:r>
            <a:r>
              <a:rPr lang="en-GB" dirty="0" err="1"/>
              <a:t>İşsever</a:t>
            </a:r>
            <a:endParaRPr lang="en-US" dirty="0"/>
          </a:p>
        </p:txBody>
      </p:sp>
      <p:sp>
        <p:nvSpPr>
          <p:cNvPr id="7" name="Slide Number Placeholder 7">
            <a:extLst>
              <a:ext uri="{FF2B5EF4-FFF2-40B4-BE49-F238E27FC236}">
                <a16:creationId xmlns:a16="http://schemas.microsoft.com/office/drawing/2014/main" id="{18E5DEAB-7FA0-904A-93E8-0200D92DEAB4}"/>
              </a:ext>
            </a:extLst>
          </p:cNvPr>
          <p:cNvSpPr>
            <a:spLocks noGrp="1"/>
          </p:cNvSpPr>
          <p:nvPr>
            <p:ph type="sldNum" sz="quarter" idx="11"/>
          </p:nvPr>
        </p:nvSpPr>
        <p:spPr bwMode="auto"/>
        <p:txBody>
          <a:bodyPr/>
          <a:lstStyle/>
          <a:p>
            <a:pPr>
              <a:defRPr/>
            </a:pPr>
            <a:fld id="{CBDB92BD-F10A-4E2F-BF08-33D104704B51}" type="slidenum">
              <a:rPr lang="en-US"/>
              <a:t>24</a:t>
            </a:fld>
            <a:endParaRPr lang="en-US"/>
          </a:p>
        </p:txBody>
      </p:sp>
    </p:spTree>
    <p:extLst>
      <p:ext uri="{BB962C8B-B14F-4D97-AF65-F5344CB8AC3E}">
        <p14:creationId xmlns:p14="http://schemas.microsoft.com/office/powerpoint/2010/main" val="39500838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Autofit/>
          </a:bodyPr>
          <a:lstStyle/>
          <a:p>
            <a:pPr>
              <a:defRPr/>
            </a:pPr>
            <a:r>
              <a:rPr lang="en-GB" sz="4000" b="1" dirty="0">
                <a:latin typeface="+mn-lt"/>
              </a:rPr>
              <a:t>Making a point: Bulleted Text</a:t>
            </a:r>
            <a:endParaRPr sz="4000" b="1" dirty="0">
              <a:latin typeface="+mn-lt"/>
            </a:endParaRPr>
          </a:p>
        </p:txBody>
      </p:sp>
      <p:sp>
        <p:nvSpPr>
          <p:cNvPr id="6" name="Rectangle 4"/>
          <p:cNvSpPr>
            <a:spLocks noGrp="1" noChangeArrowheads="1"/>
          </p:cNvSpPr>
          <p:nvPr>
            <p:ph idx="1"/>
          </p:nvPr>
        </p:nvSpPr>
        <p:spPr bwMode="auto">
          <a:prstGeom prst="rect">
            <a:avLst/>
          </a:prstGeom>
          <a:ln>
            <a:solidFill>
              <a:schemeClr val="tx1"/>
            </a:solidFill>
            <a:miter lim="800000"/>
            <a:headEnd/>
            <a:tailEnd/>
          </a:ln>
        </p:spPr>
        <p:txBody>
          <a:bodyPr>
            <a:normAutofit fontScale="85000" lnSpcReduction="20000"/>
          </a:bodyPr>
          <a:lstStyle/>
          <a:p>
            <a:pPr marL="0" indent="0" algn="ctr">
              <a:lnSpc>
                <a:spcPct val="80000"/>
              </a:lnSpc>
              <a:buNone/>
              <a:defRPr/>
            </a:pPr>
            <a:endParaRPr lang="en-GB" sz="900" dirty="0"/>
          </a:p>
          <a:p>
            <a:pPr>
              <a:lnSpc>
                <a:spcPct val="110000"/>
              </a:lnSpc>
              <a:defRPr/>
            </a:pPr>
            <a:r>
              <a:rPr lang="en-GB" b="1" dirty="0"/>
              <a:t>Unbroken SM</a:t>
            </a:r>
            <a:endParaRPr b="1" dirty="0"/>
          </a:p>
          <a:p>
            <a:pPr lvl="1">
              <a:lnSpc>
                <a:spcPct val="110000"/>
              </a:lnSpc>
              <a:defRPr/>
            </a:pPr>
            <a:r>
              <a:rPr lang="en-GB" sz="2800" dirty="0"/>
              <a:t>Quarks, leptons </a:t>
            </a:r>
            <a:r>
              <a:rPr lang="en-GB" sz="2800" b="1" dirty="0">
                <a:solidFill>
                  <a:srgbClr val="FF0000"/>
                </a:solidFill>
              </a:rPr>
              <a:t>massless</a:t>
            </a:r>
            <a:endParaRPr sz="2800" b="1" dirty="0">
              <a:solidFill>
                <a:srgbClr val="FF0000"/>
              </a:solidFill>
            </a:endParaRPr>
          </a:p>
          <a:p>
            <a:pPr lvl="1">
              <a:lnSpc>
                <a:spcPct val="110000"/>
              </a:lnSpc>
              <a:defRPr/>
            </a:pPr>
            <a:r>
              <a:rPr lang="en-GB" sz="2800" dirty="0"/>
              <a:t>All gauge bosons </a:t>
            </a:r>
            <a:r>
              <a:rPr lang="en-GB" sz="2800" b="1" dirty="0">
                <a:solidFill>
                  <a:srgbClr val="FF0000"/>
                </a:solidFill>
              </a:rPr>
              <a:t>massless</a:t>
            </a:r>
            <a:endParaRPr sz="2800" b="1" dirty="0">
              <a:solidFill>
                <a:srgbClr val="FF0000"/>
              </a:solidFill>
            </a:endParaRPr>
          </a:p>
          <a:p>
            <a:pPr>
              <a:lnSpc>
                <a:spcPct val="110000"/>
              </a:lnSpc>
              <a:defRPr/>
            </a:pPr>
            <a:r>
              <a:rPr lang="en-GB" b="1" dirty="0"/>
              <a:t>Higgs mechanism</a:t>
            </a:r>
            <a:endParaRPr b="1" dirty="0"/>
          </a:p>
          <a:p>
            <a:pPr lvl="1">
              <a:lnSpc>
                <a:spcPct val="110000"/>
              </a:lnSpc>
              <a:defRPr/>
            </a:pPr>
            <a:r>
              <a:rPr lang="en-GB" sz="2800" dirty="0"/>
              <a:t>Respects the underlying gauge symmetry</a:t>
            </a:r>
            <a:endParaRPr sz="2800" dirty="0"/>
          </a:p>
          <a:p>
            <a:pPr lvl="1">
              <a:lnSpc>
                <a:spcPct val="110000"/>
              </a:lnSpc>
              <a:defRPr/>
            </a:pPr>
            <a:r>
              <a:rPr lang="en-GB" sz="2800" dirty="0"/>
              <a:t>While spontaneously breaks symmetry </a:t>
            </a:r>
            <a:endParaRPr sz="2800" dirty="0"/>
          </a:p>
          <a:p>
            <a:pPr lvl="2">
              <a:lnSpc>
                <a:spcPct val="110000"/>
              </a:lnSpc>
              <a:defRPr/>
            </a:pPr>
            <a:r>
              <a:rPr lang="en-GB" sz="2800" dirty="0"/>
              <a:t>Quarks, leptons → </a:t>
            </a:r>
            <a:r>
              <a:rPr lang="en-GB" sz="2800" b="1" dirty="0">
                <a:solidFill>
                  <a:srgbClr val="FF0000"/>
                </a:solidFill>
              </a:rPr>
              <a:t>mass</a:t>
            </a:r>
            <a:endParaRPr sz="2800" b="1" dirty="0">
              <a:solidFill>
                <a:srgbClr val="FF0000"/>
              </a:solidFill>
            </a:endParaRPr>
          </a:p>
          <a:p>
            <a:pPr lvl="2">
              <a:lnSpc>
                <a:spcPct val="110000"/>
              </a:lnSpc>
              <a:defRPr/>
            </a:pPr>
            <a:r>
              <a:rPr lang="en-GB" sz="2800" dirty="0"/>
              <a:t>W,Z → </a:t>
            </a:r>
            <a:r>
              <a:rPr lang="en-GB" sz="2800" b="1" dirty="0">
                <a:solidFill>
                  <a:srgbClr val="FF0000"/>
                </a:solidFill>
              </a:rPr>
              <a:t>mass</a:t>
            </a:r>
            <a:endParaRPr sz="2800" b="1" dirty="0">
              <a:solidFill>
                <a:srgbClr val="FF0000"/>
              </a:solidFill>
            </a:endParaRPr>
          </a:p>
          <a:p>
            <a:pPr lvl="2">
              <a:lnSpc>
                <a:spcPct val="110000"/>
              </a:lnSpc>
              <a:defRPr/>
            </a:pPr>
            <a:r>
              <a:rPr lang="en-GB" sz="2800" dirty="0"/>
              <a:t> photon remains </a:t>
            </a:r>
            <a:r>
              <a:rPr lang="en-GB" sz="2800" b="1" dirty="0">
                <a:solidFill>
                  <a:srgbClr val="FF0000"/>
                </a:solidFill>
              </a:rPr>
              <a:t>massless</a:t>
            </a:r>
            <a:endParaRPr sz="2800" b="1" dirty="0">
              <a:solidFill>
                <a:srgbClr val="FF0000"/>
              </a:solidFill>
            </a:endParaRPr>
          </a:p>
          <a:p>
            <a:pPr>
              <a:lnSpc>
                <a:spcPct val="110000"/>
              </a:lnSpc>
              <a:defRPr/>
            </a:pPr>
            <a:r>
              <a:rPr lang="en-GB" b="1" dirty="0"/>
              <a:t>Consequence</a:t>
            </a:r>
            <a:endParaRPr b="1" dirty="0"/>
          </a:p>
          <a:p>
            <a:pPr lvl="1">
              <a:lnSpc>
                <a:spcPct val="110000"/>
              </a:lnSpc>
              <a:defRPr/>
            </a:pPr>
            <a:r>
              <a:rPr lang="en-GB" sz="2800" dirty="0"/>
              <a:t>Physical scalar field </a:t>
            </a:r>
            <a:r>
              <a:rPr lang="en-GB" sz="2800" dirty="0">
                <a:sym typeface="Wingdings" panose="05000000000000000000" pitchFamily="2" charset="2"/>
              </a:rPr>
              <a:t> Higgs field</a:t>
            </a:r>
            <a:endParaRPr sz="2800" dirty="0"/>
          </a:p>
          <a:p>
            <a:pPr lvl="1">
              <a:lnSpc>
                <a:spcPct val="110000"/>
              </a:lnSpc>
              <a:defRPr/>
            </a:pPr>
            <a:r>
              <a:rPr lang="en-GB" sz="2800" dirty="0">
                <a:sym typeface="Wingdings" panose="05000000000000000000" pitchFamily="2" charset="2"/>
              </a:rPr>
              <a:t> </a:t>
            </a:r>
            <a:r>
              <a:rPr lang="en-GB" sz="2800" b="1" dirty="0">
                <a:solidFill>
                  <a:srgbClr val="FF0000"/>
                </a:solidFill>
              </a:rPr>
              <a:t>Higgs Boson</a:t>
            </a:r>
            <a:endParaRPr sz="2800" b="1" dirty="0">
              <a:solidFill>
                <a:srgbClr val="FF0000"/>
              </a:solidFill>
            </a:endParaRPr>
          </a:p>
        </p:txBody>
      </p:sp>
      <p:sp>
        <p:nvSpPr>
          <p:cNvPr id="8" name="Footer Placeholder 1">
            <a:extLst>
              <a:ext uri="{FF2B5EF4-FFF2-40B4-BE49-F238E27FC236}">
                <a16:creationId xmlns:a16="http://schemas.microsoft.com/office/drawing/2014/main" id="{9A51A373-8C3E-EA42-99F5-EBBE2EBE8F12}"/>
              </a:ext>
            </a:extLst>
          </p:cNvPr>
          <p:cNvSpPr>
            <a:spLocks noGrp="1"/>
          </p:cNvSpPr>
          <p:nvPr>
            <p:ph type="ftr" sz="quarter" idx="10"/>
          </p:nvPr>
        </p:nvSpPr>
        <p:spPr bwMode="auto"/>
        <p:txBody>
          <a:bodyPr/>
          <a:lstStyle/>
          <a:p>
            <a:pPr>
              <a:defRPr/>
            </a:pPr>
            <a:r>
              <a:rPr lang="en-GB" dirty="0" err="1"/>
              <a:t>Çiğdem</a:t>
            </a:r>
            <a:r>
              <a:rPr lang="en-GB" dirty="0"/>
              <a:t> </a:t>
            </a:r>
            <a:r>
              <a:rPr lang="en-GB" dirty="0" err="1"/>
              <a:t>İşsever</a:t>
            </a:r>
            <a:endParaRPr lang="en-US" dirty="0"/>
          </a:p>
        </p:txBody>
      </p:sp>
      <p:sp>
        <p:nvSpPr>
          <p:cNvPr id="7" name="Slide Number Placeholder 7">
            <a:extLst>
              <a:ext uri="{FF2B5EF4-FFF2-40B4-BE49-F238E27FC236}">
                <a16:creationId xmlns:a16="http://schemas.microsoft.com/office/drawing/2014/main" id="{18E5DEAB-7FA0-904A-93E8-0200D92DEAB4}"/>
              </a:ext>
            </a:extLst>
          </p:cNvPr>
          <p:cNvSpPr>
            <a:spLocks noGrp="1"/>
          </p:cNvSpPr>
          <p:nvPr>
            <p:ph type="sldNum" sz="quarter" idx="11"/>
          </p:nvPr>
        </p:nvSpPr>
        <p:spPr bwMode="auto"/>
        <p:txBody>
          <a:bodyPr/>
          <a:lstStyle/>
          <a:p>
            <a:pPr>
              <a:defRPr/>
            </a:pPr>
            <a:fld id="{CBDB92BD-F10A-4E2F-BF08-33D104704B51}" type="slidenum">
              <a:rPr lang="en-US"/>
              <a:t>25</a:t>
            </a:fld>
            <a:endParaRPr lang="en-US"/>
          </a:p>
        </p:txBody>
      </p:sp>
    </p:spTree>
    <p:extLst>
      <p:ext uri="{BB962C8B-B14F-4D97-AF65-F5344CB8AC3E}">
        <p14:creationId xmlns:p14="http://schemas.microsoft.com/office/powerpoint/2010/main" val="3076578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Autofit/>
          </a:bodyPr>
          <a:lstStyle/>
          <a:p>
            <a:pPr>
              <a:defRPr/>
            </a:pPr>
            <a:r>
              <a:rPr lang="en-GB" sz="4000" b="1" dirty="0">
                <a:latin typeface="+mn-lt"/>
              </a:rPr>
              <a:t>Making a point: Bulleted Text</a:t>
            </a:r>
            <a:endParaRPr sz="4000" b="1" dirty="0">
              <a:latin typeface="+mn-lt"/>
            </a:endParaRPr>
          </a:p>
        </p:txBody>
      </p:sp>
      <p:sp>
        <p:nvSpPr>
          <p:cNvPr id="6" name="Rectangle 4"/>
          <p:cNvSpPr>
            <a:spLocks noGrp="1" noChangeArrowheads="1"/>
          </p:cNvSpPr>
          <p:nvPr>
            <p:ph idx="1"/>
          </p:nvPr>
        </p:nvSpPr>
        <p:spPr bwMode="auto">
          <a:prstGeom prst="rect">
            <a:avLst/>
          </a:prstGeom>
          <a:ln>
            <a:solidFill>
              <a:schemeClr val="tx1"/>
            </a:solidFill>
            <a:miter lim="800000"/>
            <a:headEnd/>
            <a:tailEnd/>
          </a:ln>
        </p:spPr>
        <p:txBody>
          <a:bodyPr>
            <a:normAutofit fontScale="85000" lnSpcReduction="20000"/>
          </a:bodyPr>
          <a:lstStyle/>
          <a:p>
            <a:pPr marL="0" indent="0" algn="ctr">
              <a:lnSpc>
                <a:spcPct val="80000"/>
              </a:lnSpc>
              <a:buNone/>
              <a:defRPr/>
            </a:pPr>
            <a:endParaRPr lang="en-GB" sz="900" dirty="0"/>
          </a:p>
          <a:p>
            <a:pPr>
              <a:lnSpc>
                <a:spcPct val="110000"/>
              </a:lnSpc>
              <a:defRPr/>
            </a:pPr>
            <a:r>
              <a:rPr lang="en-GB" b="1" dirty="0"/>
              <a:t>Unbroken SM</a:t>
            </a:r>
            <a:endParaRPr b="1" dirty="0"/>
          </a:p>
          <a:p>
            <a:pPr lvl="1">
              <a:lnSpc>
                <a:spcPct val="110000"/>
              </a:lnSpc>
              <a:defRPr/>
            </a:pPr>
            <a:r>
              <a:rPr lang="en-GB" sz="2800" dirty="0"/>
              <a:t>Quarks, leptons </a:t>
            </a:r>
            <a:r>
              <a:rPr lang="en-GB" sz="2800" b="1" dirty="0">
                <a:solidFill>
                  <a:srgbClr val="92D050"/>
                </a:solidFill>
              </a:rPr>
              <a:t>massless</a:t>
            </a:r>
            <a:endParaRPr sz="2800" b="1" dirty="0">
              <a:solidFill>
                <a:srgbClr val="92D050"/>
              </a:solidFill>
            </a:endParaRPr>
          </a:p>
          <a:p>
            <a:pPr lvl="1">
              <a:lnSpc>
                <a:spcPct val="110000"/>
              </a:lnSpc>
              <a:defRPr/>
            </a:pPr>
            <a:r>
              <a:rPr lang="en-GB" sz="2800" dirty="0"/>
              <a:t>All gauge bosons </a:t>
            </a:r>
            <a:r>
              <a:rPr lang="en-GB" sz="2800" b="1" dirty="0">
                <a:solidFill>
                  <a:srgbClr val="FF0000"/>
                </a:solidFill>
              </a:rPr>
              <a:t>massless</a:t>
            </a:r>
            <a:endParaRPr sz="2800" b="1" dirty="0">
              <a:solidFill>
                <a:srgbClr val="FF0000"/>
              </a:solidFill>
            </a:endParaRPr>
          </a:p>
          <a:p>
            <a:pPr>
              <a:lnSpc>
                <a:spcPct val="110000"/>
              </a:lnSpc>
              <a:defRPr/>
            </a:pPr>
            <a:r>
              <a:rPr lang="en-GB" b="1" dirty="0"/>
              <a:t>Higgs mechanism</a:t>
            </a:r>
            <a:endParaRPr b="1" dirty="0"/>
          </a:p>
          <a:p>
            <a:pPr lvl="1">
              <a:lnSpc>
                <a:spcPct val="110000"/>
              </a:lnSpc>
              <a:defRPr/>
            </a:pPr>
            <a:r>
              <a:rPr lang="en-GB" sz="2800" dirty="0"/>
              <a:t>Respects the underlying gauge symmetry</a:t>
            </a:r>
            <a:endParaRPr sz="2800" dirty="0"/>
          </a:p>
          <a:p>
            <a:pPr lvl="1">
              <a:lnSpc>
                <a:spcPct val="110000"/>
              </a:lnSpc>
              <a:defRPr/>
            </a:pPr>
            <a:r>
              <a:rPr lang="en-GB" sz="2800" dirty="0"/>
              <a:t>While spontaneously breaks symmetry </a:t>
            </a:r>
            <a:endParaRPr sz="2800" dirty="0"/>
          </a:p>
          <a:p>
            <a:pPr lvl="2">
              <a:lnSpc>
                <a:spcPct val="110000"/>
              </a:lnSpc>
              <a:defRPr/>
            </a:pPr>
            <a:r>
              <a:rPr lang="en-GB" sz="2800" dirty="0"/>
              <a:t>Quarks, leptons → </a:t>
            </a:r>
            <a:r>
              <a:rPr lang="en-GB" sz="2800" b="1" dirty="0">
                <a:solidFill>
                  <a:schemeClr val="accent2">
                    <a:lumMod val="75000"/>
                  </a:schemeClr>
                </a:solidFill>
              </a:rPr>
              <a:t>mass</a:t>
            </a:r>
            <a:endParaRPr sz="2800" b="1" dirty="0">
              <a:solidFill>
                <a:schemeClr val="accent2">
                  <a:lumMod val="75000"/>
                </a:schemeClr>
              </a:solidFill>
            </a:endParaRPr>
          </a:p>
          <a:p>
            <a:pPr lvl="2">
              <a:lnSpc>
                <a:spcPct val="110000"/>
              </a:lnSpc>
              <a:defRPr/>
            </a:pPr>
            <a:r>
              <a:rPr lang="en-GB" sz="2800" dirty="0"/>
              <a:t>W,Z → </a:t>
            </a:r>
            <a:r>
              <a:rPr lang="en-GB" sz="2800" b="1" dirty="0">
                <a:solidFill>
                  <a:srgbClr val="FF0000"/>
                </a:solidFill>
              </a:rPr>
              <a:t>mass</a:t>
            </a:r>
            <a:endParaRPr sz="2800" b="1" dirty="0">
              <a:solidFill>
                <a:srgbClr val="FF0000"/>
              </a:solidFill>
            </a:endParaRPr>
          </a:p>
          <a:p>
            <a:pPr lvl="2">
              <a:lnSpc>
                <a:spcPct val="110000"/>
              </a:lnSpc>
              <a:defRPr/>
            </a:pPr>
            <a:r>
              <a:rPr lang="en-GB" sz="2800"/>
              <a:t> photon </a:t>
            </a:r>
            <a:r>
              <a:rPr lang="en-GB" sz="2800" dirty="0"/>
              <a:t>remains </a:t>
            </a:r>
            <a:r>
              <a:rPr lang="en-GB" sz="2800" b="1" dirty="0">
                <a:solidFill>
                  <a:srgbClr val="0070C0"/>
                </a:solidFill>
              </a:rPr>
              <a:t>massless</a:t>
            </a:r>
            <a:endParaRPr sz="2800" b="1" dirty="0">
              <a:solidFill>
                <a:srgbClr val="0070C0"/>
              </a:solidFill>
            </a:endParaRPr>
          </a:p>
          <a:p>
            <a:pPr>
              <a:lnSpc>
                <a:spcPct val="110000"/>
              </a:lnSpc>
              <a:defRPr/>
            </a:pPr>
            <a:r>
              <a:rPr lang="en-GB" b="1" dirty="0"/>
              <a:t>Consequence</a:t>
            </a:r>
            <a:endParaRPr b="1" dirty="0"/>
          </a:p>
          <a:p>
            <a:pPr lvl="1">
              <a:lnSpc>
                <a:spcPct val="110000"/>
              </a:lnSpc>
              <a:defRPr/>
            </a:pPr>
            <a:r>
              <a:rPr lang="en-GB" sz="2800" dirty="0"/>
              <a:t>Physical scalar field </a:t>
            </a:r>
            <a:r>
              <a:rPr lang="en-GB" sz="2800" dirty="0">
                <a:sym typeface="Wingdings" panose="05000000000000000000" pitchFamily="2" charset="2"/>
              </a:rPr>
              <a:t> Higgs field</a:t>
            </a:r>
            <a:endParaRPr sz="2800" dirty="0"/>
          </a:p>
          <a:p>
            <a:pPr lvl="1">
              <a:lnSpc>
                <a:spcPct val="110000"/>
              </a:lnSpc>
              <a:defRPr/>
            </a:pPr>
            <a:r>
              <a:rPr lang="en-GB" sz="2800" dirty="0">
                <a:sym typeface="Wingdings" panose="05000000000000000000" pitchFamily="2" charset="2"/>
              </a:rPr>
              <a:t> </a:t>
            </a:r>
            <a:r>
              <a:rPr lang="en-GB" sz="2800" b="1" dirty="0">
                <a:solidFill>
                  <a:srgbClr val="FF0000"/>
                </a:solidFill>
              </a:rPr>
              <a:t>Higgs Boson</a:t>
            </a:r>
            <a:endParaRPr sz="2800" b="1" dirty="0">
              <a:solidFill>
                <a:srgbClr val="FF0000"/>
              </a:solidFill>
            </a:endParaRPr>
          </a:p>
        </p:txBody>
      </p:sp>
      <p:sp>
        <p:nvSpPr>
          <p:cNvPr id="8" name="Footer Placeholder 1">
            <a:extLst>
              <a:ext uri="{FF2B5EF4-FFF2-40B4-BE49-F238E27FC236}">
                <a16:creationId xmlns:a16="http://schemas.microsoft.com/office/drawing/2014/main" id="{9A51A373-8C3E-EA42-99F5-EBBE2EBE8F12}"/>
              </a:ext>
            </a:extLst>
          </p:cNvPr>
          <p:cNvSpPr>
            <a:spLocks noGrp="1"/>
          </p:cNvSpPr>
          <p:nvPr>
            <p:ph type="ftr" sz="quarter" idx="10"/>
          </p:nvPr>
        </p:nvSpPr>
        <p:spPr bwMode="auto"/>
        <p:txBody>
          <a:bodyPr/>
          <a:lstStyle/>
          <a:p>
            <a:pPr>
              <a:defRPr/>
            </a:pPr>
            <a:r>
              <a:rPr lang="en-GB" dirty="0" err="1"/>
              <a:t>Çiğdem</a:t>
            </a:r>
            <a:r>
              <a:rPr lang="en-GB" dirty="0"/>
              <a:t> </a:t>
            </a:r>
            <a:r>
              <a:rPr lang="en-GB" dirty="0" err="1"/>
              <a:t>İşsever</a:t>
            </a:r>
            <a:endParaRPr lang="en-US" dirty="0"/>
          </a:p>
        </p:txBody>
      </p:sp>
      <p:sp>
        <p:nvSpPr>
          <p:cNvPr id="7" name="Slide Number Placeholder 7">
            <a:extLst>
              <a:ext uri="{FF2B5EF4-FFF2-40B4-BE49-F238E27FC236}">
                <a16:creationId xmlns:a16="http://schemas.microsoft.com/office/drawing/2014/main" id="{18E5DEAB-7FA0-904A-93E8-0200D92DEAB4}"/>
              </a:ext>
            </a:extLst>
          </p:cNvPr>
          <p:cNvSpPr>
            <a:spLocks noGrp="1"/>
          </p:cNvSpPr>
          <p:nvPr>
            <p:ph type="sldNum" sz="quarter" idx="11"/>
          </p:nvPr>
        </p:nvSpPr>
        <p:spPr bwMode="auto"/>
        <p:txBody>
          <a:bodyPr/>
          <a:lstStyle/>
          <a:p>
            <a:pPr>
              <a:defRPr/>
            </a:pPr>
            <a:fld id="{CBDB92BD-F10A-4E2F-BF08-33D104704B51}" type="slidenum">
              <a:rPr lang="en-US"/>
              <a:t>26</a:t>
            </a:fld>
            <a:endParaRPr lang="en-US"/>
          </a:p>
        </p:txBody>
      </p:sp>
    </p:spTree>
    <p:extLst>
      <p:ext uri="{BB962C8B-B14F-4D97-AF65-F5344CB8AC3E}">
        <p14:creationId xmlns:p14="http://schemas.microsoft.com/office/powerpoint/2010/main" val="25031769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AutoShape 13"/>
          <p:cNvSpPr>
            <a:spLocks noChangeArrowheads="1"/>
          </p:cNvSpPr>
          <p:nvPr/>
        </p:nvSpPr>
        <p:spPr bwMode="auto">
          <a:xfrm>
            <a:off x="1042988" y="908050"/>
            <a:ext cx="8077200" cy="5562600"/>
          </a:xfrm>
          <a:prstGeom prst="verticalScroll">
            <a:avLst>
              <a:gd name="adj" fmla="val 5528"/>
            </a:avLst>
          </a:prstGeom>
          <a:gradFill rotWithShape="0">
            <a:gsLst>
              <a:gs pos="0">
                <a:srgbClr val="FFFFCC"/>
              </a:gs>
              <a:gs pos="100000">
                <a:srgbClr val="FFCC99"/>
              </a:gs>
            </a:gsLst>
            <a:lin ang="5400000" scaled="1"/>
          </a:gradFill>
          <a:ln w="9525">
            <a:solidFill>
              <a:schemeClr val="tx1"/>
            </a:solidFill>
            <a:round/>
            <a:headEnd/>
            <a:tailEnd/>
          </a:ln>
        </p:spPr>
        <p:txBody>
          <a:bodyPr wrap="none" anchor="ctr"/>
          <a:lstStyle>
            <a:lvl1pPr>
              <a:spcBef>
                <a:spcPts val="0"/>
              </a:spcBef>
              <a:buChar char="•"/>
              <a:defRPr sz="3200" b="1">
                <a:solidFill>
                  <a:schemeClr val="accent2"/>
                </a:solidFill>
                <a:latin typeface="Arial"/>
              </a:defRPr>
            </a:lvl1pPr>
            <a:lvl2pPr marL="742950" indent="-285750">
              <a:spcBef>
                <a:spcPts val="0"/>
              </a:spcBef>
              <a:buChar char="–"/>
              <a:defRPr sz="2800" b="1">
                <a:solidFill>
                  <a:schemeClr val="tx1"/>
                </a:solidFill>
                <a:latin typeface="Arial"/>
              </a:defRPr>
            </a:lvl2pPr>
            <a:lvl3pPr marL="1143000" indent="-228600">
              <a:spcBef>
                <a:spcPts val="0"/>
              </a:spcBef>
              <a:buChar char="•"/>
              <a:defRPr sz="2400" b="1">
                <a:solidFill>
                  <a:srgbClr val="FF0000"/>
                </a:solidFill>
                <a:latin typeface="Arial"/>
              </a:defRPr>
            </a:lvl3pPr>
            <a:lvl4pPr marL="1600200" indent="-228600">
              <a:spcBef>
                <a:spcPts val="0"/>
              </a:spcBef>
              <a:buChar char="–"/>
              <a:defRPr sz="2000" b="1">
                <a:solidFill>
                  <a:srgbClr val="990099"/>
                </a:solidFill>
                <a:latin typeface="Arial"/>
              </a:defRPr>
            </a:lvl4pPr>
            <a:lvl5pPr marL="2057400" indent="-228600">
              <a:spcBef>
                <a:spcPts val="0"/>
              </a:spcBef>
              <a:buChar char="»"/>
              <a:defRPr b="1">
                <a:solidFill>
                  <a:srgbClr val="336600"/>
                </a:solidFill>
                <a:latin typeface="Arial"/>
              </a:defRPr>
            </a:lvl5pPr>
            <a:lvl6pPr marL="2514600" indent="-228600">
              <a:spcBef>
                <a:spcPts val="0"/>
              </a:spcBef>
              <a:spcAft>
                <a:spcPts val="0"/>
              </a:spcAft>
              <a:buChar char="»"/>
              <a:defRPr b="1">
                <a:solidFill>
                  <a:srgbClr val="336600"/>
                </a:solidFill>
                <a:latin typeface="Arial"/>
              </a:defRPr>
            </a:lvl6pPr>
            <a:lvl7pPr marL="2971800" indent="-228600">
              <a:spcBef>
                <a:spcPts val="0"/>
              </a:spcBef>
              <a:spcAft>
                <a:spcPts val="0"/>
              </a:spcAft>
              <a:buChar char="»"/>
              <a:defRPr b="1">
                <a:solidFill>
                  <a:srgbClr val="336600"/>
                </a:solidFill>
                <a:latin typeface="Arial"/>
              </a:defRPr>
            </a:lvl7pPr>
            <a:lvl8pPr marL="3429000" indent="-228600">
              <a:spcBef>
                <a:spcPts val="0"/>
              </a:spcBef>
              <a:spcAft>
                <a:spcPts val="0"/>
              </a:spcAft>
              <a:buChar char="»"/>
              <a:defRPr b="1">
                <a:solidFill>
                  <a:srgbClr val="336600"/>
                </a:solidFill>
                <a:latin typeface="Arial"/>
              </a:defRPr>
            </a:lvl8pPr>
            <a:lvl9pPr marL="3886200" indent="-228600">
              <a:spcBef>
                <a:spcPts val="0"/>
              </a:spcBef>
              <a:spcAft>
                <a:spcPts val="0"/>
              </a:spcAft>
              <a:buChar char="»"/>
              <a:defRPr b="1">
                <a:solidFill>
                  <a:srgbClr val="336600"/>
                </a:solidFill>
                <a:latin typeface="Arial"/>
              </a:defRPr>
            </a:lvl9pPr>
          </a:lstStyle>
          <a:p>
            <a:pPr algn="just">
              <a:lnSpc>
                <a:spcPct val="90000"/>
              </a:lnSpc>
              <a:buFontTx/>
              <a:buNone/>
              <a:defRPr/>
            </a:pPr>
            <a:r>
              <a:rPr lang="en-GB" sz="1300">
                <a:solidFill>
                  <a:schemeClr val="tx1"/>
                </a:solidFill>
                <a:latin typeface="Times New Roman"/>
              </a:rPr>
              <a:t>Dear Radioactive Ladies and Gentlemen,		 </a:t>
            </a:r>
            <a:r>
              <a:rPr lang="en-GB" sz="1300" i="1">
                <a:solidFill>
                  <a:schemeClr val="tx1"/>
                </a:solidFill>
                <a:latin typeface="Lucida Sans"/>
              </a:rPr>
              <a:t>4th of December 1930</a:t>
            </a:r>
            <a:endParaRPr lang="en-GB" sz="1300">
              <a:solidFill>
                <a:schemeClr val="tx1"/>
              </a:solidFill>
              <a:latin typeface="Times New Roman"/>
            </a:endParaRPr>
          </a:p>
          <a:p>
            <a:pPr algn="just">
              <a:lnSpc>
                <a:spcPct val="90000"/>
              </a:lnSpc>
              <a:buFontTx/>
              <a:buNone/>
              <a:defRPr/>
            </a:pPr>
            <a:r>
              <a:rPr lang="en-GB" sz="1300">
                <a:solidFill>
                  <a:schemeClr val="tx1"/>
                </a:solidFill>
                <a:latin typeface="Times New Roman"/>
              </a:rPr>
              <a:t>    As the bearer of these lines, to whom I graciously ask you to listen, will explain to you in more </a:t>
            </a:r>
            <a:endParaRPr/>
          </a:p>
          <a:p>
            <a:pPr algn="just">
              <a:lnSpc>
                <a:spcPct val="90000"/>
              </a:lnSpc>
              <a:buFontTx/>
              <a:buNone/>
              <a:defRPr/>
            </a:pPr>
            <a:r>
              <a:rPr lang="en-GB" sz="1300">
                <a:solidFill>
                  <a:schemeClr val="tx1"/>
                </a:solidFill>
                <a:latin typeface="Times New Roman"/>
              </a:rPr>
              <a:t>detail, how because of the "wrong" statistics of the N and Li</a:t>
            </a:r>
            <a:r>
              <a:rPr lang="en-GB" sz="1300" baseline="30000">
                <a:solidFill>
                  <a:schemeClr val="tx1"/>
                </a:solidFill>
                <a:latin typeface="Times New Roman"/>
              </a:rPr>
              <a:t>6</a:t>
            </a:r>
            <a:r>
              <a:rPr lang="en-GB" sz="1300">
                <a:solidFill>
                  <a:schemeClr val="tx1"/>
                </a:solidFill>
                <a:latin typeface="Times New Roman"/>
              </a:rPr>
              <a:t> nuclei and the continuous beta </a:t>
            </a:r>
            <a:endParaRPr/>
          </a:p>
          <a:p>
            <a:pPr algn="just">
              <a:lnSpc>
                <a:spcPct val="90000"/>
              </a:lnSpc>
              <a:buFontTx/>
              <a:buNone/>
              <a:defRPr/>
            </a:pPr>
            <a:r>
              <a:rPr lang="en-GB" sz="1300">
                <a:solidFill>
                  <a:schemeClr val="tx1"/>
                </a:solidFill>
                <a:latin typeface="Times New Roman"/>
              </a:rPr>
              <a:t>spectrum, I have hit upon a desperate remedy to save the "exchange theorem" of statistics and </a:t>
            </a:r>
            <a:endParaRPr/>
          </a:p>
          <a:p>
            <a:pPr algn="just">
              <a:lnSpc>
                <a:spcPct val="90000"/>
              </a:lnSpc>
              <a:buFontTx/>
              <a:buNone/>
              <a:defRPr/>
            </a:pPr>
            <a:r>
              <a:rPr lang="en-GB" sz="1300">
                <a:solidFill>
                  <a:schemeClr val="tx1"/>
                </a:solidFill>
                <a:latin typeface="Times New Roman"/>
              </a:rPr>
              <a:t>the law of conservation of energy. Namely, the possibility that there could exist in the nuclei </a:t>
            </a:r>
            <a:endParaRPr/>
          </a:p>
          <a:p>
            <a:pPr algn="just">
              <a:lnSpc>
                <a:spcPct val="90000"/>
              </a:lnSpc>
              <a:buFontTx/>
              <a:buNone/>
              <a:defRPr/>
            </a:pPr>
            <a:r>
              <a:rPr lang="en-GB" sz="1300">
                <a:solidFill>
                  <a:schemeClr val="tx1"/>
                </a:solidFill>
                <a:latin typeface="Times New Roman"/>
              </a:rPr>
              <a:t>electrically neutral particles, that I wish to call neutrons, which have spin 1/2 and obey the </a:t>
            </a:r>
            <a:endParaRPr/>
          </a:p>
          <a:p>
            <a:pPr algn="just">
              <a:lnSpc>
                <a:spcPct val="90000"/>
              </a:lnSpc>
              <a:buFontTx/>
              <a:buNone/>
              <a:defRPr/>
            </a:pPr>
            <a:r>
              <a:rPr lang="en-GB" sz="1300">
                <a:solidFill>
                  <a:schemeClr val="tx1"/>
                </a:solidFill>
                <a:latin typeface="Times New Roman"/>
              </a:rPr>
              <a:t>exclusion principle and which further differ from light quanta in that they do not travel with the </a:t>
            </a:r>
            <a:endParaRPr/>
          </a:p>
          <a:p>
            <a:pPr algn="just">
              <a:lnSpc>
                <a:spcPct val="90000"/>
              </a:lnSpc>
              <a:buFontTx/>
              <a:buNone/>
              <a:defRPr/>
            </a:pPr>
            <a:r>
              <a:rPr lang="en-GB" sz="1300">
                <a:solidFill>
                  <a:schemeClr val="tx1"/>
                </a:solidFill>
                <a:latin typeface="Times New Roman"/>
              </a:rPr>
              <a:t>velocity of light. The mass of the neutrons should be of the same order of magnitude as the </a:t>
            </a:r>
            <a:endParaRPr/>
          </a:p>
          <a:p>
            <a:pPr algn="just">
              <a:lnSpc>
                <a:spcPct val="90000"/>
              </a:lnSpc>
              <a:buFontTx/>
              <a:buNone/>
              <a:defRPr/>
            </a:pPr>
            <a:r>
              <a:rPr lang="en-GB" sz="1300">
                <a:solidFill>
                  <a:schemeClr val="tx1"/>
                </a:solidFill>
                <a:latin typeface="Times New Roman"/>
              </a:rPr>
              <a:t>electron mass and in any event not larger than 0.01 proton masses. The continuous beta </a:t>
            </a:r>
            <a:endParaRPr/>
          </a:p>
          <a:p>
            <a:pPr algn="just">
              <a:lnSpc>
                <a:spcPct val="90000"/>
              </a:lnSpc>
              <a:buFontTx/>
              <a:buNone/>
              <a:defRPr/>
            </a:pPr>
            <a:r>
              <a:rPr lang="en-GB" sz="1300">
                <a:solidFill>
                  <a:schemeClr val="tx1"/>
                </a:solidFill>
                <a:latin typeface="Times New Roman"/>
              </a:rPr>
              <a:t>spectrum would then become understandable by the assumption that in beta decay a neutron is </a:t>
            </a:r>
            <a:endParaRPr/>
          </a:p>
          <a:p>
            <a:pPr algn="just">
              <a:lnSpc>
                <a:spcPct val="90000"/>
              </a:lnSpc>
              <a:buFontTx/>
              <a:buNone/>
              <a:defRPr/>
            </a:pPr>
            <a:r>
              <a:rPr lang="en-GB" sz="1300">
                <a:solidFill>
                  <a:schemeClr val="tx1"/>
                </a:solidFill>
                <a:latin typeface="Times New Roman"/>
              </a:rPr>
              <a:t>emitted in addition to the electron such that the sum of the energies of the neutron and the </a:t>
            </a:r>
            <a:endParaRPr/>
          </a:p>
          <a:p>
            <a:pPr algn="just">
              <a:lnSpc>
                <a:spcPct val="90000"/>
              </a:lnSpc>
              <a:buFontTx/>
              <a:buNone/>
              <a:defRPr/>
            </a:pPr>
            <a:r>
              <a:rPr lang="en-GB" sz="1300">
                <a:solidFill>
                  <a:schemeClr val="tx1"/>
                </a:solidFill>
                <a:latin typeface="Times New Roman"/>
              </a:rPr>
              <a:t>electron is constant... </a:t>
            </a:r>
            <a:endParaRPr/>
          </a:p>
          <a:p>
            <a:pPr algn="just">
              <a:lnSpc>
                <a:spcPct val="90000"/>
              </a:lnSpc>
              <a:buFontTx/>
              <a:buNone/>
              <a:defRPr/>
            </a:pPr>
            <a:r>
              <a:rPr lang="en-GB" sz="1300">
                <a:solidFill>
                  <a:schemeClr val="tx1"/>
                </a:solidFill>
                <a:latin typeface="Times New Roman"/>
              </a:rPr>
              <a:t>    I agree that my remedy could seem incredible because one should have seen those neutrons </a:t>
            </a:r>
            <a:endParaRPr/>
          </a:p>
          <a:p>
            <a:pPr algn="just">
              <a:lnSpc>
                <a:spcPct val="90000"/>
              </a:lnSpc>
              <a:buFontTx/>
              <a:buNone/>
              <a:defRPr/>
            </a:pPr>
            <a:r>
              <a:rPr lang="en-GB" sz="1300">
                <a:solidFill>
                  <a:schemeClr val="tx1"/>
                </a:solidFill>
                <a:latin typeface="Times New Roman"/>
              </a:rPr>
              <a:t>very earlier if they really exist. But only the one who dares can win and the difficult situation, </a:t>
            </a:r>
            <a:endParaRPr/>
          </a:p>
          <a:p>
            <a:pPr algn="just">
              <a:lnSpc>
                <a:spcPct val="90000"/>
              </a:lnSpc>
              <a:buFontTx/>
              <a:buNone/>
              <a:defRPr/>
            </a:pPr>
            <a:r>
              <a:rPr lang="en-GB" sz="1300">
                <a:solidFill>
                  <a:schemeClr val="tx1"/>
                </a:solidFill>
                <a:latin typeface="Times New Roman"/>
              </a:rPr>
              <a:t>due to the continuous structure of the beta spectrum, is lighted by a remark of my honoured </a:t>
            </a:r>
            <a:endParaRPr/>
          </a:p>
          <a:p>
            <a:pPr algn="just">
              <a:lnSpc>
                <a:spcPct val="90000"/>
              </a:lnSpc>
              <a:buFontTx/>
              <a:buNone/>
              <a:defRPr/>
            </a:pPr>
            <a:r>
              <a:rPr lang="en-GB" sz="1300">
                <a:solidFill>
                  <a:schemeClr val="tx1"/>
                </a:solidFill>
                <a:latin typeface="Times New Roman"/>
              </a:rPr>
              <a:t>predecessor, Mr Debye, who told me recently in Bruxelles: "Oh, it's well better not to think to </a:t>
            </a:r>
            <a:endParaRPr/>
          </a:p>
          <a:p>
            <a:pPr algn="just">
              <a:lnSpc>
                <a:spcPct val="90000"/>
              </a:lnSpc>
              <a:buFontTx/>
              <a:buNone/>
              <a:defRPr/>
            </a:pPr>
            <a:r>
              <a:rPr lang="en-GB" sz="1300">
                <a:solidFill>
                  <a:schemeClr val="tx1"/>
                </a:solidFill>
                <a:latin typeface="Times New Roman"/>
              </a:rPr>
              <a:t>this at all, like new taxes". From now on, every solution to the issue must be discussed. Thus, </a:t>
            </a:r>
            <a:endParaRPr/>
          </a:p>
          <a:p>
            <a:pPr algn="just">
              <a:lnSpc>
                <a:spcPct val="90000"/>
              </a:lnSpc>
              <a:buFontTx/>
              <a:buNone/>
              <a:defRPr/>
            </a:pPr>
            <a:r>
              <a:rPr lang="en-GB" sz="1300">
                <a:solidFill>
                  <a:schemeClr val="tx1"/>
                </a:solidFill>
                <a:latin typeface="Times New Roman"/>
              </a:rPr>
              <a:t>dear radioactive people, look and judge. Unfortunately, I cannot appear in Tubingen personally </a:t>
            </a:r>
            <a:endParaRPr/>
          </a:p>
          <a:p>
            <a:pPr algn="just">
              <a:lnSpc>
                <a:spcPct val="90000"/>
              </a:lnSpc>
              <a:buFontTx/>
              <a:buNone/>
              <a:defRPr/>
            </a:pPr>
            <a:r>
              <a:rPr lang="en-GB" sz="1300">
                <a:solidFill>
                  <a:schemeClr val="tx1"/>
                </a:solidFill>
                <a:latin typeface="Times New Roman"/>
              </a:rPr>
              <a:t>since I am indispensable here in Zurich because of a ball on the night of 6/7 December. With my</a:t>
            </a:r>
            <a:endParaRPr/>
          </a:p>
          <a:p>
            <a:pPr algn="just">
              <a:lnSpc>
                <a:spcPct val="90000"/>
              </a:lnSpc>
              <a:buFontTx/>
              <a:buNone/>
              <a:defRPr/>
            </a:pPr>
            <a:r>
              <a:rPr lang="en-GB" sz="1300">
                <a:solidFill>
                  <a:schemeClr val="tx1"/>
                </a:solidFill>
                <a:latin typeface="Times New Roman"/>
              </a:rPr>
              <a:t> best regards to you, and also to Mr Back.</a:t>
            </a:r>
            <a:endParaRPr/>
          </a:p>
          <a:p>
            <a:pPr algn="just">
              <a:lnSpc>
                <a:spcPct val="90000"/>
              </a:lnSpc>
              <a:buFontTx/>
              <a:buNone/>
              <a:defRPr/>
            </a:pPr>
            <a:r>
              <a:rPr lang="en-GB" sz="1300">
                <a:solidFill>
                  <a:schemeClr val="tx1"/>
                </a:solidFill>
                <a:latin typeface="Times New Roman"/>
              </a:rPr>
              <a:t>Your humble servant</a:t>
            </a:r>
            <a:endParaRPr/>
          </a:p>
          <a:p>
            <a:pPr algn="just">
              <a:lnSpc>
                <a:spcPct val="90000"/>
              </a:lnSpc>
              <a:buFontTx/>
              <a:buNone/>
              <a:defRPr/>
            </a:pPr>
            <a:r>
              <a:rPr lang="en-GB" sz="1300">
                <a:solidFill>
                  <a:schemeClr val="tx1"/>
                </a:solidFill>
                <a:latin typeface="Times New Roman"/>
              </a:rPr>
              <a:t>W. Pauli</a:t>
            </a:r>
            <a:r>
              <a:rPr lang="en-GB" sz="1300">
                <a:solidFill>
                  <a:schemeClr val="tx1"/>
                </a:solidFill>
                <a:latin typeface="Script"/>
              </a:rPr>
              <a:t> </a:t>
            </a:r>
            <a:endParaRPr/>
          </a:p>
          <a:p>
            <a:pPr algn="just">
              <a:spcBef>
                <a:spcPts val="0"/>
              </a:spcBef>
              <a:buFontTx/>
              <a:buNone/>
              <a:defRPr/>
            </a:pPr>
            <a:endParaRPr lang="en-GB" sz="1300">
              <a:solidFill>
                <a:schemeClr val="tx1"/>
              </a:solidFill>
            </a:endParaRPr>
          </a:p>
        </p:txBody>
      </p:sp>
      <p:sp>
        <p:nvSpPr>
          <p:cNvPr id="5" name="Rectangle 2"/>
          <p:cNvSpPr>
            <a:spLocks noGrp="1" noChangeArrowheads="1"/>
          </p:cNvSpPr>
          <p:nvPr>
            <p:ph type="title"/>
          </p:nvPr>
        </p:nvSpPr>
        <p:spPr bwMode="auto"/>
        <p:txBody>
          <a:bodyPr/>
          <a:lstStyle/>
          <a:p>
            <a:pPr>
              <a:defRPr/>
            </a:pPr>
            <a:r>
              <a:rPr lang="en-GB"/>
              <a:t>The history of the neutrino</a:t>
            </a:r>
            <a:endParaRPr/>
          </a:p>
        </p:txBody>
      </p:sp>
      <p:pic>
        <p:nvPicPr>
          <p:cNvPr id="6" name="Picture 3" descr="pauli"/>
          <p:cNvPicPr>
            <a:picLocks noChangeAspect="1" noChangeArrowheads="1"/>
          </p:cNvPicPr>
          <p:nvPr/>
        </p:nvPicPr>
        <p:blipFill>
          <a:blip r:embed="rId2"/>
          <a:stretch/>
        </p:blipFill>
        <p:spPr bwMode="auto">
          <a:xfrm>
            <a:off x="0" y="838200"/>
            <a:ext cx="1295400" cy="1905000"/>
          </a:xfrm>
          <a:prstGeom prst="rect">
            <a:avLst/>
          </a:prstGeom>
          <a:noFill/>
          <a:ln>
            <a:noFill/>
          </a:ln>
        </p:spPr>
      </p:pic>
      <p:sp>
        <p:nvSpPr>
          <p:cNvPr id="7" name="AutoShape 12"/>
          <p:cNvSpPr>
            <a:spLocks noChangeArrowheads="1"/>
          </p:cNvSpPr>
          <p:nvPr/>
        </p:nvSpPr>
        <p:spPr bwMode="auto">
          <a:xfrm>
            <a:off x="1042988" y="908050"/>
            <a:ext cx="8077200" cy="5562600"/>
          </a:xfrm>
          <a:prstGeom prst="verticalScroll">
            <a:avLst>
              <a:gd name="adj" fmla="val 5528"/>
            </a:avLst>
          </a:prstGeom>
          <a:gradFill rotWithShape="0">
            <a:gsLst>
              <a:gs pos="0">
                <a:srgbClr val="FFFFCC"/>
              </a:gs>
              <a:gs pos="100000">
                <a:srgbClr val="FFCC99"/>
              </a:gs>
            </a:gsLst>
            <a:lin ang="5400000" scaled="1"/>
          </a:gradFill>
          <a:ln w="9525">
            <a:solidFill>
              <a:schemeClr val="tx1"/>
            </a:solidFill>
            <a:round/>
            <a:headEnd/>
            <a:tailEnd/>
          </a:ln>
        </p:spPr>
        <p:txBody>
          <a:bodyPr wrap="none" anchor="ctr"/>
          <a:lstStyle>
            <a:lvl1pPr>
              <a:spcBef>
                <a:spcPts val="0"/>
              </a:spcBef>
              <a:buChar char="•"/>
              <a:defRPr sz="3200" b="1">
                <a:solidFill>
                  <a:schemeClr val="accent2"/>
                </a:solidFill>
                <a:latin typeface="Arial"/>
              </a:defRPr>
            </a:lvl1pPr>
            <a:lvl2pPr marL="742950" indent="-285750">
              <a:spcBef>
                <a:spcPts val="0"/>
              </a:spcBef>
              <a:buChar char="–"/>
              <a:defRPr sz="2800" b="1">
                <a:solidFill>
                  <a:schemeClr val="tx1"/>
                </a:solidFill>
                <a:latin typeface="Arial"/>
              </a:defRPr>
            </a:lvl2pPr>
            <a:lvl3pPr marL="1143000" indent="-228600">
              <a:spcBef>
                <a:spcPts val="0"/>
              </a:spcBef>
              <a:buChar char="•"/>
              <a:defRPr sz="2400" b="1">
                <a:solidFill>
                  <a:srgbClr val="FF0000"/>
                </a:solidFill>
                <a:latin typeface="Arial"/>
              </a:defRPr>
            </a:lvl3pPr>
            <a:lvl4pPr marL="1600200" indent="-228600">
              <a:spcBef>
                <a:spcPts val="0"/>
              </a:spcBef>
              <a:buChar char="–"/>
              <a:defRPr sz="2000" b="1">
                <a:solidFill>
                  <a:srgbClr val="990099"/>
                </a:solidFill>
                <a:latin typeface="Arial"/>
              </a:defRPr>
            </a:lvl4pPr>
            <a:lvl5pPr marL="2057400" indent="-228600">
              <a:spcBef>
                <a:spcPts val="0"/>
              </a:spcBef>
              <a:buChar char="»"/>
              <a:defRPr b="1">
                <a:solidFill>
                  <a:srgbClr val="336600"/>
                </a:solidFill>
                <a:latin typeface="Arial"/>
              </a:defRPr>
            </a:lvl5pPr>
            <a:lvl6pPr marL="2514600" indent="-228600">
              <a:spcBef>
                <a:spcPts val="0"/>
              </a:spcBef>
              <a:spcAft>
                <a:spcPts val="0"/>
              </a:spcAft>
              <a:buChar char="»"/>
              <a:defRPr b="1">
                <a:solidFill>
                  <a:srgbClr val="336600"/>
                </a:solidFill>
                <a:latin typeface="Arial"/>
              </a:defRPr>
            </a:lvl6pPr>
            <a:lvl7pPr marL="2971800" indent="-228600">
              <a:spcBef>
                <a:spcPts val="0"/>
              </a:spcBef>
              <a:spcAft>
                <a:spcPts val="0"/>
              </a:spcAft>
              <a:buChar char="»"/>
              <a:defRPr b="1">
                <a:solidFill>
                  <a:srgbClr val="336600"/>
                </a:solidFill>
                <a:latin typeface="Arial"/>
              </a:defRPr>
            </a:lvl7pPr>
            <a:lvl8pPr marL="3429000" indent="-228600">
              <a:spcBef>
                <a:spcPts val="0"/>
              </a:spcBef>
              <a:spcAft>
                <a:spcPts val="0"/>
              </a:spcAft>
              <a:buChar char="»"/>
              <a:defRPr b="1">
                <a:solidFill>
                  <a:srgbClr val="336600"/>
                </a:solidFill>
                <a:latin typeface="Arial"/>
              </a:defRPr>
            </a:lvl8pPr>
            <a:lvl9pPr marL="3886200" indent="-228600">
              <a:spcBef>
                <a:spcPts val="0"/>
              </a:spcBef>
              <a:spcAft>
                <a:spcPts val="0"/>
              </a:spcAft>
              <a:buChar char="»"/>
              <a:defRPr b="1">
                <a:solidFill>
                  <a:srgbClr val="336600"/>
                </a:solidFill>
                <a:latin typeface="Arial"/>
              </a:defRPr>
            </a:lvl9pPr>
          </a:lstStyle>
          <a:p>
            <a:pPr algn="just">
              <a:lnSpc>
                <a:spcPct val="90000"/>
              </a:lnSpc>
              <a:buFontTx/>
              <a:buNone/>
              <a:defRPr/>
            </a:pPr>
            <a:r>
              <a:rPr lang="en-GB" sz="1300">
                <a:solidFill>
                  <a:schemeClr val="tx1"/>
                </a:solidFill>
                <a:latin typeface="Times New Roman"/>
              </a:rPr>
              <a:t>Dear Radioactive Ladies and Gentlemen,		 </a:t>
            </a:r>
            <a:r>
              <a:rPr lang="en-GB" sz="1300" i="1">
                <a:solidFill>
                  <a:schemeClr val="tx1"/>
                </a:solidFill>
                <a:latin typeface="Lucida Sans"/>
              </a:rPr>
              <a:t>4th of December 1930</a:t>
            </a:r>
            <a:endParaRPr lang="en-GB" sz="1300">
              <a:solidFill>
                <a:schemeClr val="tx1"/>
              </a:solidFill>
              <a:latin typeface="Times New Roman"/>
            </a:endParaRPr>
          </a:p>
          <a:p>
            <a:pPr algn="just">
              <a:lnSpc>
                <a:spcPct val="90000"/>
              </a:lnSpc>
              <a:buFontTx/>
              <a:buNone/>
              <a:defRPr/>
            </a:pPr>
            <a:r>
              <a:rPr lang="en-GB" sz="1300">
                <a:solidFill>
                  <a:schemeClr val="tx1"/>
                </a:solidFill>
                <a:latin typeface="Times New Roman"/>
              </a:rPr>
              <a:t>    As the bearer of these lines, to whom I graciously ask you to listen, will explain to you in more </a:t>
            </a:r>
            <a:endParaRPr/>
          </a:p>
          <a:p>
            <a:pPr algn="just">
              <a:lnSpc>
                <a:spcPct val="90000"/>
              </a:lnSpc>
              <a:buFontTx/>
              <a:buNone/>
              <a:defRPr/>
            </a:pPr>
            <a:r>
              <a:rPr lang="en-GB" sz="1300">
                <a:solidFill>
                  <a:schemeClr val="tx1"/>
                </a:solidFill>
                <a:latin typeface="Times New Roman"/>
              </a:rPr>
              <a:t>detail, how because of the "wrong" statistics of the N and Li</a:t>
            </a:r>
            <a:r>
              <a:rPr lang="en-GB" sz="1300" baseline="30000">
                <a:solidFill>
                  <a:schemeClr val="tx1"/>
                </a:solidFill>
                <a:latin typeface="Times New Roman"/>
              </a:rPr>
              <a:t>6</a:t>
            </a:r>
            <a:r>
              <a:rPr lang="en-GB" sz="1300">
                <a:solidFill>
                  <a:schemeClr val="tx1"/>
                </a:solidFill>
                <a:latin typeface="Times New Roman"/>
              </a:rPr>
              <a:t> nuclei and the continuous beta </a:t>
            </a:r>
            <a:endParaRPr/>
          </a:p>
          <a:p>
            <a:pPr algn="just">
              <a:lnSpc>
                <a:spcPct val="90000"/>
              </a:lnSpc>
              <a:buFontTx/>
              <a:buNone/>
              <a:defRPr/>
            </a:pPr>
            <a:r>
              <a:rPr lang="en-GB" sz="1300">
                <a:solidFill>
                  <a:schemeClr val="tx1"/>
                </a:solidFill>
                <a:latin typeface="Times New Roman"/>
              </a:rPr>
              <a:t>spectrum, I have hit upon a desperate remedy to save the "exchange theorem" of statistics and </a:t>
            </a:r>
            <a:endParaRPr/>
          </a:p>
          <a:p>
            <a:pPr algn="just">
              <a:lnSpc>
                <a:spcPct val="90000"/>
              </a:lnSpc>
              <a:buFontTx/>
              <a:buNone/>
              <a:defRPr/>
            </a:pPr>
            <a:r>
              <a:rPr lang="en-GB" sz="1300">
                <a:solidFill>
                  <a:schemeClr val="tx1"/>
                </a:solidFill>
                <a:latin typeface="Times New Roman"/>
              </a:rPr>
              <a:t>the law of conservation of energy. </a:t>
            </a:r>
            <a:r>
              <a:rPr lang="en-GB" sz="1300">
                <a:solidFill>
                  <a:srgbClr val="FF3300"/>
                </a:solidFill>
                <a:latin typeface="Times New Roman"/>
              </a:rPr>
              <a:t>Namely, the possibility that there could exist in the nuclei </a:t>
            </a:r>
            <a:endParaRPr/>
          </a:p>
          <a:p>
            <a:pPr algn="just">
              <a:lnSpc>
                <a:spcPct val="90000"/>
              </a:lnSpc>
              <a:buFontTx/>
              <a:buNone/>
              <a:defRPr/>
            </a:pPr>
            <a:r>
              <a:rPr lang="en-GB" sz="1300">
                <a:solidFill>
                  <a:srgbClr val="FF3300"/>
                </a:solidFill>
                <a:latin typeface="Times New Roman"/>
              </a:rPr>
              <a:t>electrically neutral particles, that I wish to call neutrons, which have spin 1/2</a:t>
            </a:r>
            <a:r>
              <a:rPr lang="en-GB" sz="1300">
                <a:solidFill>
                  <a:schemeClr val="tx1"/>
                </a:solidFill>
                <a:latin typeface="Times New Roman"/>
              </a:rPr>
              <a:t> and obey the </a:t>
            </a:r>
            <a:endParaRPr/>
          </a:p>
          <a:p>
            <a:pPr algn="just">
              <a:lnSpc>
                <a:spcPct val="90000"/>
              </a:lnSpc>
              <a:buFontTx/>
              <a:buNone/>
              <a:defRPr/>
            </a:pPr>
            <a:r>
              <a:rPr lang="en-GB" sz="1300">
                <a:solidFill>
                  <a:schemeClr val="tx1"/>
                </a:solidFill>
                <a:latin typeface="Times New Roman"/>
              </a:rPr>
              <a:t>exclusion principle and which further differ from light quanta in that they do not travel with the </a:t>
            </a:r>
            <a:endParaRPr/>
          </a:p>
          <a:p>
            <a:pPr algn="just">
              <a:lnSpc>
                <a:spcPct val="90000"/>
              </a:lnSpc>
              <a:buFontTx/>
              <a:buNone/>
              <a:defRPr/>
            </a:pPr>
            <a:r>
              <a:rPr lang="en-GB" sz="1300">
                <a:solidFill>
                  <a:schemeClr val="tx1"/>
                </a:solidFill>
                <a:latin typeface="Times New Roman"/>
              </a:rPr>
              <a:t>velocity of light. </a:t>
            </a:r>
            <a:r>
              <a:rPr lang="en-GB" sz="1300">
                <a:solidFill>
                  <a:srgbClr val="FF3300"/>
                </a:solidFill>
                <a:latin typeface="Times New Roman"/>
              </a:rPr>
              <a:t>The mass of the neutrons should be of the same order of magnitude as the </a:t>
            </a:r>
            <a:endParaRPr/>
          </a:p>
          <a:p>
            <a:pPr algn="just">
              <a:lnSpc>
                <a:spcPct val="90000"/>
              </a:lnSpc>
              <a:buFontTx/>
              <a:buNone/>
              <a:defRPr/>
            </a:pPr>
            <a:r>
              <a:rPr lang="en-GB" sz="1300">
                <a:solidFill>
                  <a:srgbClr val="FF3300"/>
                </a:solidFill>
                <a:latin typeface="Times New Roman"/>
              </a:rPr>
              <a:t>electron mass</a:t>
            </a:r>
            <a:r>
              <a:rPr lang="en-GB" sz="1300">
                <a:solidFill>
                  <a:schemeClr val="tx1"/>
                </a:solidFill>
                <a:latin typeface="Times New Roman"/>
              </a:rPr>
              <a:t> and in any event not larger than 0.01 proton masses. The </a:t>
            </a:r>
            <a:r>
              <a:rPr lang="en-GB" sz="1300">
                <a:solidFill>
                  <a:srgbClr val="FF3300"/>
                </a:solidFill>
                <a:latin typeface="Times New Roman"/>
              </a:rPr>
              <a:t>continuous beta </a:t>
            </a:r>
            <a:endParaRPr/>
          </a:p>
          <a:p>
            <a:pPr algn="just">
              <a:lnSpc>
                <a:spcPct val="90000"/>
              </a:lnSpc>
              <a:buFontTx/>
              <a:buNone/>
              <a:defRPr/>
            </a:pPr>
            <a:r>
              <a:rPr lang="en-GB" sz="1300">
                <a:solidFill>
                  <a:srgbClr val="FF3300"/>
                </a:solidFill>
                <a:latin typeface="Times New Roman"/>
              </a:rPr>
              <a:t>spectrum would then become understandable</a:t>
            </a:r>
            <a:r>
              <a:rPr lang="en-GB" sz="1300">
                <a:solidFill>
                  <a:schemeClr val="tx1"/>
                </a:solidFill>
                <a:latin typeface="Times New Roman"/>
              </a:rPr>
              <a:t> by the assumption that in beta decay a neutron is </a:t>
            </a:r>
            <a:endParaRPr/>
          </a:p>
          <a:p>
            <a:pPr algn="just">
              <a:lnSpc>
                <a:spcPct val="90000"/>
              </a:lnSpc>
              <a:buFontTx/>
              <a:buNone/>
              <a:defRPr/>
            </a:pPr>
            <a:r>
              <a:rPr lang="en-GB" sz="1300">
                <a:solidFill>
                  <a:schemeClr val="tx1"/>
                </a:solidFill>
                <a:latin typeface="Times New Roman"/>
              </a:rPr>
              <a:t>emitted in addition to the electron such that the sum of the energies of the neutron and the </a:t>
            </a:r>
            <a:endParaRPr/>
          </a:p>
          <a:p>
            <a:pPr algn="just">
              <a:lnSpc>
                <a:spcPct val="90000"/>
              </a:lnSpc>
              <a:buFontTx/>
              <a:buNone/>
              <a:defRPr/>
            </a:pPr>
            <a:r>
              <a:rPr lang="en-GB" sz="1300">
                <a:solidFill>
                  <a:schemeClr val="tx1"/>
                </a:solidFill>
                <a:latin typeface="Times New Roman"/>
              </a:rPr>
              <a:t>electron is constant... </a:t>
            </a:r>
            <a:endParaRPr/>
          </a:p>
          <a:p>
            <a:pPr algn="just">
              <a:lnSpc>
                <a:spcPct val="90000"/>
              </a:lnSpc>
              <a:buFontTx/>
              <a:buNone/>
              <a:defRPr/>
            </a:pPr>
            <a:r>
              <a:rPr lang="en-GB" sz="1300">
                <a:solidFill>
                  <a:schemeClr val="tx1"/>
                </a:solidFill>
                <a:latin typeface="Times New Roman"/>
              </a:rPr>
              <a:t>    I agree that my remedy could seem incredible because one should have seen those neutrons </a:t>
            </a:r>
            <a:endParaRPr/>
          </a:p>
          <a:p>
            <a:pPr algn="just">
              <a:lnSpc>
                <a:spcPct val="90000"/>
              </a:lnSpc>
              <a:buFontTx/>
              <a:buNone/>
              <a:defRPr/>
            </a:pPr>
            <a:r>
              <a:rPr lang="en-GB" sz="1300">
                <a:solidFill>
                  <a:schemeClr val="tx1"/>
                </a:solidFill>
                <a:latin typeface="Times New Roman"/>
              </a:rPr>
              <a:t>very earlier if they really exist. But only the one who dares can win and the difficult situation, </a:t>
            </a:r>
            <a:endParaRPr/>
          </a:p>
          <a:p>
            <a:pPr algn="just">
              <a:lnSpc>
                <a:spcPct val="90000"/>
              </a:lnSpc>
              <a:buFontTx/>
              <a:buNone/>
              <a:defRPr/>
            </a:pPr>
            <a:r>
              <a:rPr lang="en-GB" sz="1300">
                <a:solidFill>
                  <a:schemeClr val="tx1"/>
                </a:solidFill>
                <a:latin typeface="Times New Roman"/>
              </a:rPr>
              <a:t>due to the continuous structure of the beta spectrum, is lighted by a remark of my honoured </a:t>
            </a:r>
            <a:endParaRPr/>
          </a:p>
          <a:p>
            <a:pPr algn="just">
              <a:lnSpc>
                <a:spcPct val="90000"/>
              </a:lnSpc>
              <a:buFontTx/>
              <a:buNone/>
              <a:defRPr/>
            </a:pPr>
            <a:r>
              <a:rPr lang="en-GB" sz="1300">
                <a:solidFill>
                  <a:schemeClr val="tx1"/>
                </a:solidFill>
                <a:latin typeface="Times New Roman"/>
              </a:rPr>
              <a:t>predecessor, Mr Debye, who told me recently in Bruxelles: "Oh, it's well better not to think to </a:t>
            </a:r>
            <a:endParaRPr/>
          </a:p>
          <a:p>
            <a:pPr algn="just">
              <a:lnSpc>
                <a:spcPct val="90000"/>
              </a:lnSpc>
              <a:buFontTx/>
              <a:buNone/>
              <a:defRPr/>
            </a:pPr>
            <a:r>
              <a:rPr lang="en-GB" sz="1300">
                <a:solidFill>
                  <a:schemeClr val="tx1"/>
                </a:solidFill>
                <a:latin typeface="Times New Roman"/>
              </a:rPr>
              <a:t>this at all, like new taxes". From now on, every solution to the issue must be discussed. Thus, </a:t>
            </a:r>
            <a:endParaRPr/>
          </a:p>
          <a:p>
            <a:pPr algn="just">
              <a:lnSpc>
                <a:spcPct val="90000"/>
              </a:lnSpc>
              <a:buFontTx/>
              <a:buNone/>
              <a:defRPr/>
            </a:pPr>
            <a:r>
              <a:rPr lang="en-GB" sz="1300">
                <a:solidFill>
                  <a:schemeClr val="tx1"/>
                </a:solidFill>
                <a:latin typeface="Times New Roman"/>
              </a:rPr>
              <a:t>dear radioactive people, look and judge. Unfortunately, I cannot appear in Tubingen personally </a:t>
            </a:r>
            <a:endParaRPr/>
          </a:p>
          <a:p>
            <a:pPr algn="just">
              <a:lnSpc>
                <a:spcPct val="90000"/>
              </a:lnSpc>
              <a:buFontTx/>
              <a:buNone/>
              <a:defRPr/>
            </a:pPr>
            <a:r>
              <a:rPr lang="en-GB" sz="1300">
                <a:solidFill>
                  <a:schemeClr val="tx1"/>
                </a:solidFill>
                <a:latin typeface="Times New Roman"/>
              </a:rPr>
              <a:t>since I am indispensable here in Zurich because of a ball on the night of 6/7 December. With my</a:t>
            </a:r>
            <a:endParaRPr/>
          </a:p>
          <a:p>
            <a:pPr algn="just">
              <a:lnSpc>
                <a:spcPct val="90000"/>
              </a:lnSpc>
              <a:buFontTx/>
              <a:buNone/>
              <a:defRPr/>
            </a:pPr>
            <a:r>
              <a:rPr lang="en-GB" sz="1300">
                <a:solidFill>
                  <a:schemeClr val="tx1"/>
                </a:solidFill>
                <a:latin typeface="Times New Roman"/>
              </a:rPr>
              <a:t> best regards to you, and also to Mr Back.</a:t>
            </a:r>
            <a:endParaRPr/>
          </a:p>
          <a:p>
            <a:pPr algn="just">
              <a:lnSpc>
                <a:spcPct val="90000"/>
              </a:lnSpc>
              <a:buFontTx/>
              <a:buNone/>
              <a:defRPr/>
            </a:pPr>
            <a:r>
              <a:rPr lang="en-GB" sz="1300">
                <a:solidFill>
                  <a:schemeClr val="tx1"/>
                </a:solidFill>
                <a:latin typeface="Times New Roman"/>
              </a:rPr>
              <a:t>Your humble servant</a:t>
            </a:r>
            <a:endParaRPr/>
          </a:p>
          <a:p>
            <a:pPr algn="just">
              <a:lnSpc>
                <a:spcPct val="90000"/>
              </a:lnSpc>
              <a:buFontTx/>
              <a:buNone/>
              <a:defRPr/>
            </a:pPr>
            <a:r>
              <a:rPr lang="en-GB" sz="1300">
                <a:solidFill>
                  <a:schemeClr val="tx1"/>
                </a:solidFill>
                <a:latin typeface="Times New Roman"/>
              </a:rPr>
              <a:t>W. Pauli</a:t>
            </a:r>
            <a:r>
              <a:rPr lang="en-GB" sz="1300">
                <a:solidFill>
                  <a:srgbClr val="000099"/>
                </a:solidFill>
                <a:latin typeface="Script"/>
              </a:rPr>
              <a:t> </a:t>
            </a:r>
            <a:endParaRPr/>
          </a:p>
          <a:p>
            <a:pPr algn="just">
              <a:spcBef>
                <a:spcPts val="0"/>
              </a:spcBef>
              <a:buFontTx/>
              <a:buNone/>
              <a:defRPr/>
            </a:pPr>
            <a:endParaRPr lang="en-GB" sz="1300">
              <a:solidFill>
                <a:schemeClr val="tx1"/>
              </a:solidFill>
            </a:endParaRPr>
          </a:p>
        </p:txBody>
      </p:sp>
      <p:grpSp>
        <p:nvGrpSpPr>
          <p:cNvPr id="8" name="Group 5"/>
          <p:cNvGrpSpPr/>
          <p:nvPr/>
        </p:nvGrpSpPr>
        <p:grpSpPr bwMode="auto">
          <a:xfrm>
            <a:off x="6205538" y="5486400"/>
            <a:ext cx="2176462" cy="2362199"/>
            <a:chOff x="2880" y="576"/>
            <a:chExt cx="2688" cy="2814"/>
          </a:xfrm>
        </p:grpSpPr>
        <p:sp>
          <p:nvSpPr>
            <p:cNvPr id="9" name="Rectangle 6"/>
            <p:cNvSpPr>
              <a:spLocks noChangeArrowheads="1"/>
            </p:cNvSpPr>
            <p:nvPr/>
          </p:nvSpPr>
          <p:spPr bwMode="auto">
            <a:xfrm>
              <a:off x="2880" y="576"/>
              <a:ext cx="2688" cy="1584"/>
            </a:xfrm>
            <a:prstGeom prst="rect">
              <a:avLst/>
            </a:prstGeom>
            <a:solidFill>
              <a:srgbClr val="E3BEFF"/>
            </a:solidFill>
            <a:ln w="12700">
              <a:solidFill>
                <a:schemeClr val="tx1"/>
              </a:solidFill>
              <a:miter lim="800000"/>
              <a:headEnd type="none" w="sm" len="sm"/>
              <a:tailEnd type="none" w="sm" len="sm"/>
            </a:ln>
          </p:spPr>
          <p:txBody>
            <a:bodyPr wrap="none" anchor="ctr"/>
            <a:lstStyle>
              <a:lvl1pPr>
                <a:spcBef>
                  <a:spcPts val="0"/>
                </a:spcBef>
                <a:buChar char="•"/>
                <a:defRPr sz="3200" b="1">
                  <a:solidFill>
                    <a:schemeClr val="accent2"/>
                  </a:solidFill>
                  <a:latin typeface="Arial"/>
                </a:defRPr>
              </a:lvl1pPr>
              <a:lvl2pPr marL="742950" indent="-285750">
                <a:spcBef>
                  <a:spcPts val="0"/>
                </a:spcBef>
                <a:buChar char="–"/>
                <a:defRPr sz="2800" b="1">
                  <a:solidFill>
                    <a:schemeClr val="tx1"/>
                  </a:solidFill>
                  <a:latin typeface="Arial"/>
                </a:defRPr>
              </a:lvl2pPr>
              <a:lvl3pPr marL="1143000" indent="-228600">
                <a:spcBef>
                  <a:spcPts val="0"/>
                </a:spcBef>
                <a:buChar char="•"/>
                <a:defRPr sz="2400" b="1">
                  <a:solidFill>
                    <a:srgbClr val="FF0000"/>
                  </a:solidFill>
                  <a:latin typeface="Arial"/>
                </a:defRPr>
              </a:lvl3pPr>
              <a:lvl4pPr marL="1600200" indent="-228600">
                <a:spcBef>
                  <a:spcPts val="0"/>
                </a:spcBef>
                <a:buChar char="–"/>
                <a:defRPr sz="2000" b="1">
                  <a:solidFill>
                    <a:srgbClr val="990099"/>
                  </a:solidFill>
                  <a:latin typeface="Arial"/>
                </a:defRPr>
              </a:lvl4pPr>
              <a:lvl5pPr marL="2057400" indent="-228600">
                <a:spcBef>
                  <a:spcPts val="0"/>
                </a:spcBef>
                <a:buChar char="»"/>
                <a:defRPr b="1">
                  <a:solidFill>
                    <a:srgbClr val="336600"/>
                  </a:solidFill>
                  <a:latin typeface="Arial"/>
                </a:defRPr>
              </a:lvl5pPr>
              <a:lvl6pPr marL="2514600" indent="-228600">
                <a:spcBef>
                  <a:spcPts val="0"/>
                </a:spcBef>
                <a:spcAft>
                  <a:spcPts val="0"/>
                </a:spcAft>
                <a:buChar char="»"/>
                <a:defRPr b="1">
                  <a:solidFill>
                    <a:srgbClr val="336600"/>
                  </a:solidFill>
                  <a:latin typeface="Arial"/>
                </a:defRPr>
              </a:lvl6pPr>
              <a:lvl7pPr marL="2971800" indent="-228600">
                <a:spcBef>
                  <a:spcPts val="0"/>
                </a:spcBef>
                <a:spcAft>
                  <a:spcPts val="0"/>
                </a:spcAft>
                <a:buChar char="»"/>
                <a:defRPr b="1">
                  <a:solidFill>
                    <a:srgbClr val="336600"/>
                  </a:solidFill>
                  <a:latin typeface="Arial"/>
                </a:defRPr>
              </a:lvl7pPr>
              <a:lvl8pPr marL="3429000" indent="-228600">
                <a:spcBef>
                  <a:spcPts val="0"/>
                </a:spcBef>
                <a:spcAft>
                  <a:spcPts val="0"/>
                </a:spcAft>
                <a:buChar char="»"/>
                <a:defRPr b="1">
                  <a:solidFill>
                    <a:srgbClr val="336600"/>
                  </a:solidFill>
                  <a:latin typeface="Arial"/>
                </a:defRPr>
              </a:lvl8pPr>
              <a:lvl9pPr marL="3886200" indent="-228600">
                <a:spcBef>
                  <a:spcPts val="0"/>
                </a:spcBef>
                <a:spcAft>
                  <a:spcPts val="0"/>
                </a:spcAft>
                <a:buChar char="»"/>
                <a:defRPr b="1">
                  <a:solidFill>
                    <a:srgbClr val="336600"/>
                  </a:solidFill>
                  <a:latin typeface="Arial"/>
                </a:defRPr>
              </a:lvl9pPr>
            </a:lstStyle>
            <a:p>
              <a:pPr>
                <a:buFontTx/>
                <a:buNone/>
                <a:defRPr/>
              </a:pPr>
              <a:endParaRPr lang="en-US" sz="1400" b="0">
                <a:solidFill>
                  <a:schemeClr val="tx1"/>
                </a:solidFill>
                <a:latin typeface="Times New Roman"/>
              </a:endParaRPr>
            </a:p>
          </p:txBody>
        </p:sp>
        <p:sp>
          <p:nvSpPr>
            <p:cNvPr id="10" name="Line 7"/>
            <p:cNvSpPr>
              <a:spLocks noChangeShapeType="1"/>
            </p:cNvSpPr>
            <p:nvPr/>
          </p:nvSpPr>
          <p:spPr bwMode="auto">
            <a:xfrm>
              <a:off x="3120" y="672"/>
              <a:ext cx="0" cy="1248"/>
            </a:xfrm>
            <a:prstGeom prst="line">
              <a:avLst/>
            </a:prstGeom>
            <a:noFill/>
            <a:ln w="38100">
              <a:solidFill>
                <a:schemeClr val="tx1"/>
              </a:solidFill>
              <a:round/>
              <a:headEnd type="none" w="sm" len="sm"/>
              <a:tailEnd type="none" w="sm" len="sm"/>
            </a:ln>
          </p:spPr>
          <p:txBody>
            <a:bodyPr wrap="none" anchor="ctr"/>
            <a:lstStyle/>
            <a:p>
              <a:pPr>
                <a:defRPr/>
              </a:pPr>
              <a:endParaRPr lang="en-GB"/>
            </a:p>
          </p:txBody>
        </p:sp>
        <p:sp>
          <p:nvSpPr>
            <p:cNvPr id="11" name="Line 8"/>
            <p:cNvSpPr>
              <a:spLocks noChangeShapeType="1"/>
            </p:cNvSpPr>
            <p:nvPr/>
          </p:nvSpPr>
          <p:spPr bwMode="auto">
            <a:xfrm>
              <a:off x="3120" y="1920"/>
              <a:ext cx="2208" cy="0"/>
            </a:xfrm>
            <a:prstGeom prst="line">
              <a:avLst/>
            </a:prstGeom>
            <a:noFill/>
            <a:ln w="38100">
              <a:solidFill>
                <a:schemeClr val="tx1"/>
              </a:solidFill>
              <a:round/>
              <a:headEnd type="none" w="sm" len="sm"/>
              <a:tailEnd type="none" w="sm" len="sm"/>
            </a:ln>
          </p:spPr>
          <p:txBody>
            <a:bodyPr wrap="none" anchor="ctr"/>
            <a:lstStyle/>
            <a:p>
              <a:pPr>
                <a:defRPr/>
              </a:pPr>
              <a:endParaRPr lang="en-GB"/>
            </a:p>
          </p:txBody>
        </p:sp>
        <p:sp>
          <p:nvSpPr>
            <p:cNvPr id="12" name="Arc 9"/>
            <p:cNvSpPr/>
            <p:nvPr/>
          </p:nvSpPr>
          <p:spPr bwMode="auto">
            <a:xfrm rot="7116831" flipH="1" flipV="1">
              <a:off x="2835" y="1197"/>
              <a:ext cx="2526" cy="1860"/>
            </a:xfrm>
            <a:custGeom>
              <a:avLst/>
              <a:gdLst>
                <a:gd name="T0" fmla="*/ 0 w 21600"/>
                <a:gd name="T1" fmla="*/ 0 h 31976"/>
                <a:gd name="T2" fmla="*/ 0 w 21600"/>
                <a:gd name="T3" fmla="*/ 0 h 31976"/>
                <a:gd name="T4" fmla="*/ 0 w 21600"/>
                <a:gd name="T5" fmla="*/ 0 h 31976"/>
                <a:gd name="T6" fmla="*/ 0 60000 65536"/>
                <a:gd name="T7" fmla="*/ 0 60000 65536"/>
                <a:gd name="T8" fmla="*/ 0 60000 65536"/>
              </a:gdLst>
              <a:ahLst/>
              <a:cxnLst>
                <a:cxn ang="T6">
                  <a:pos x="T0" y="T1"/>
                </a:cxn>
                <a:cxn ang="T7">
                  <a:pos x="T2" y="T3"/>
                </a:cxn>
                <a:cxn ang="T8">
                  <a:pos x="T4" y="T5"/>
                </a:cxn>
              </a:cxnLst>
              <a:rect l="0" t="0" r="r" b="b"/>
              <a:pathLst>
                <a:path w="21600" h="31976" fill="none" extrusionOk="0">
                  <a:moveTo>
                    <a:pt x="8737" y="-1"/>
                  </a:moveTo>
                  <a:cubicBezTo>
                    <a:pt x="16556" y="3458"/>
                    <a:pt x="21600" y="11203"/>
                    <a:pt x="21600" y="19754"/>
                  </a:cubicBezTo>
                  <a:cubicBezTo>
                    <a:pt x="21600" y="24117"/>
                    <a:pt x="20278" y="28378"/>
                    <a:pt x="17809" y="31976"/>
                  </a:cubicBezTo>
                </a:path>
                <a:path w="21600" h="31976" stroke="0" extrusionOk="0">
                  <a:moveTo>
                    <a:pt x="8737" y="-1"/>
                  </a:moveTo>
                  <a:cubicBezTo>
                    <a:pt x="16556" y="3458"/>
                    <a:pt x="21600" y="11203"/>
                    <a:pt x="21600" y="19754"/>
                  </a:cubicBezTo>
                  <a:cubicBezTo>
                    <a:pt x="21600" y="24117"/>
                    <a:pt x="20278" y="28378"/>
                    <a:pt x="17809" y="31976"/>
                  </a:cubicBezTo>
                  <a:lnTo>
                    <a:pt x="0" y="19754"/>
                  </a:lnTo>
                  <a:lnTo>
                    <a:pt x="8737" y="-1"/>
                  </a:lnTo>
                  <a:close/>
                </a:path>
              </a:pathLst>
            </a:custGeom>
            <a:noFill/>
            <a:ln w="38100">
              <a:solidFill>
                <a:srgbClr val="FF0033"/>
              </a:solidFill>
              <a:round/>
              <a:headEnd type="none" w="sm" len="sm"/>
              <a:tailEnd type="none" w="sm" len="sm"/>
            </a:ln>
          </p:spPr>
          <p:txBody>
            <a:bodyPr vert="eaVert" wrap="none" anchor="ctr"/>
            <a:lstStyle/>
            <a:p>
              <a:pPr>
                <a:defRPr/>
              </a:pPr>
              <a:endParaRPr lang="en-GB"/>
            </a:p>
          </p:txBody>
        </p:sp>
        <p:sp>
          <p:nvSpPr>
            <p:cNvPr id="13" name="Text Box 10"/>
            <p:cNvSpPr>
              <a:spLocks/>
            </p:cNvSpPr>
            <p:nvPr/>
          </p:nvSpPr>
          <p:spPr bwMode="auto">
            <a:xfrm>
              <a:off x="3456" y="720"/>
              <a:ext cx="1824" cy="291"/>
            </a:xfrm>
            <a:prstGeom prst="rect">
              <a:avLst/>
            </a:prstGeom>
            <a:noFill/>
            <a:ln>
              <a:noFill/>
            </a:ln>
          </p:spPr>
          <p:txBody>
            <a:bodyPr>
              <a:spAutoFit/>
            </a:bodyPr>
            <a:lstStyle>
              <a:lvl1pPr defTabSz="762000">
                <a:spcBef>
                  <a:spcPts val="0"/>
                </a:spcBef>
                <a:buChar char="•"/>
                <a:defRPr sz="3200" b="1">
                  <a:solidFill>
                    <a:schemeClr val="accent2"/>
                  </a:solidFill>
                  <a:latin typeface="Arial"/>
                </a:defRPr>
              </a:lvl1pPr>
              <a:lvl2pPr marL="742950" indent="-285750" defTabSz="762000">
                <a:spcBef>
                  <a:spcPts val="0"/>
                </a:spcBef>
                <a:buChar char="–"/>
                <a:defRPr sz="2800" b="1">
                  <a:solidFill>
                    <a:schemeClr val="tx1"/>
                  </a:solidFill>
                  <a:latin typeface="Arial"/>
                </a:defRPr>
              </a:lvl2pPr>
              <a:lvl3pPr marL="1143000" indent="-228600" defTabSz="762000">
                <a:spcBef>
                  <a:spcPts val="0"/>
                </a:spcBef>
                <a:buChar char="•"/>
                <a:defRPr sz="2400" b="1">
                  <a:solidFill>
                    <a:srgbClr val="FF0000"/>
                  </a:solidFill>
                  <a:latin typeface="Arial"/>
                </a:defRPr>
              </a:lvl3pPr>
              <a:lvl4pPr marL="1600200" indent="-228600" defTabSz="762000">
                <a:spcBef>
                  <a:spcPts val="0"/>
                </a:spcBef>
                <a:buChar char="–"/>
                <a:defRPr sz="2000" b="1">
                  <a:solidFill>
                    <a:srgbClr val="990099"/>
                  </a:solidFill>
                  <a:latin typeface="Arial"/>
                </a:defRPr>
              </a:lvl4pPr>
              <a:lvl5pPr marL="2057400" indent="-228600" defTabSz="762000">
                <a:spcBef>
                  <a:spcPts val="0"/>
                </a:spcBef>
                <a:buChar char="»"/>
                <a:defRPr b="1">
                  <a:solidFill>
                    <a:srgbClr val="336600"/>
                  </a:solidFill>
                  <a:latin typeface="Arial"/>
                </a:defRPr>
              </a:lvl5pPr>
              <a:lvl6pPr marL="2514600" indent="-228600" defTabSz="762000">
                <a:spcBef>
                  <a:spcPts val="0"/>
                </a:spcBef>
                <a:spcAft>
                  <a:spcPts val="0"/>
                </a:spcAft>
                <a:buChar char="»"/>
                <a:defRPr b="1">
                  <a:solidFill>
                    <a:srgbClr val="336600"/>
                  </a:solidFill>
                  <a:latin typeface="Arial"/>
                </a:defRPr>
              </a:lvl6pPr>
              <a:lvl7pPr marL="2971800" indent="-228600" defTabSz="762000">
                <a:spcBef>
                  <a:spcPts val="0"/>
                </a:spcBef>
                <a:spcAft>
                  <a:spcPts val="0"/>
                </a:spcAft>
                <a:buChar char="»"/>
                <a:defRPr b="1">
                  <a:solidFill>
                    <a:srgbClr val="336600"/>
                  </a:solidFill>
                  <a:latin typeface="Arial"/>
                </a:defRPr>
              </a:lvl7pPr>
              <a:lvl8pPr marL="3429000" indent="-228600" defTabSz="762000">
                <a:spcBef>
                  <a:spcPts val="0"/>
                </a:spcBef>
                <a:spcAft>
                  <a:spcPts val="0"/>
                </a:spcAft>
                <a:buChar char="»"/>
                <a:defRPr b="1">
                  <a:solidFill>
                    <a:srgbClr val="336600"/>
                  </a:solidFill>
                  <a:latin typeface="Arial"/>
                </a:defRPr>
              </a:lvl8pPr>
              <a:lvl9pPr marL="3886200" indent="-228600" defTabSz="762000">
                <a:spcBef>
                  <a:spcPts val="0"/>
                </a:spcBef>
                <a:spcAft>
                  <a:spcPts val="0"/>
                </a:spcAft>
                <a:buChar char="»"/>
                <a:defRPr b="1">
                  <a:solidFill>
                    <a:srgbClr val="336600"/>
                  </a:solidFill>
                  <a:latin typeface="Arial"/>
                </a:defRPr>
              </a:lvl9pPr>
            </a:lstStyle>
            <a:p>
              <a:pPr algn="ctr">
                <a:spcBef>
                  <a:spcPts val="0"/>
                </a:spcBef>
                <a:buFontTx/>
                <a:buNone/>
                <a:defRPr/>
              </a:pPr>
              <a:r>
                <a:rPr lang="en-GB" sz="1000">
                  <a:solidFill>
                    <a:schemeClr val="tx1"/>
                  </a:solidFill>
                  <a:latin typeface="Symbol"/>
                </a:rPr>
                <a:t>b</a:t>
              </a:r>
              <a:r>
                <a:rPr lang="en-GB" sz="1000">
                  <a:solidFill>
                    <a:schemeClr val="tx1"/>
                  </a:solidFill>
                </a:rPr>
                <a:t> energy spectrum</a:t>
              </a:r>
              <a:endParaRPr/>
            </a:p>
          </p:txBody>
        </p:sp>
      </p:grpSp>
      <p:sp>
        <p:nvSpPr>
          <p:cNvPr id="2" name="Footer Placeholder 1">
            <a:extLst>
              <a:ext uri="{FF2B5EF4-FFF2-40B4-BE49-F238E27FC236}">
                <a16:creationId xmlns:a16="http://schemas.microsoft.com/office/drawing/2014/main" id="{538AC5C7-06FB-E84D-8E94-442B201ACCC4}"/>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74142D18-C905-7748-B801-E53F3531C8B7}"/>
              </a:ext>
            </a:extLst>
          </p:cNvPr>
          <p:cNvSpPr>
            <a:spLocks noGrp="1"/>
          </p:cNvSpPr>
          <p:nvPr>
            <p:ph type="sldNum" sz="quarter" idx="11"/>
          </p:nvPr>
        </p:nvSpPr>
        <p:spPr/>
        <p:txBody>
          <a:bodyPr/>
          <a:lstStyle/>
          <a:p>
            <a:pPr>
              <a:defRPr/>
            </a:pPr>
            <a:fld id="{CBDB92BD-F10A-4E2F-BF08-33D104704B51}" type="slidenum">
              <a:rPr lang="en-US" smtClean="0"/>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5"/>
          <p:cNvPicPr>
            <a:picLocks noChangeAspect="1" noChangeArrowheads="1"/>
          </p:cNvPicPr>
          <p:nvPr/>
        </p:nvPicPr>
        <p:blipFill>
          <a:blip r:embed="rId2"/>
          <a:stretch/>
        </p:blipFill>
        <p:spPr bwMode="auto">
          <a:xfrm>
            <a:off x="-304800" y="-228600"/>
            <a:ext cx="9753600" cy="7315200"/>
          </a:xfrm>
          <a:prstGeom prst="rect">
            <a:avLst/>
          </a:prstGeom>
          <a:noFill/>
          <a:ln>
            <a:noFill/>
          </a:ln>
        </p:spPr>
      </p:pic>
      <p:sp>
        <p:nvSpPr>
          <p:cNvPr id="5" name="Oval 6"/>
          <p:cNvSpPr>
            <a:spLocks noChangeArrowheads="1"/>
          </p:cNvSpPr>
          <p:nvPr/>
        </p:nvSpPr>
        <p:spPr bwMode="auto">
          <a:xfrm>
            <a:off x="2916238" y="6021388"/>
            <a:ext cx="3600450" cy="647700"/>
          </a:xfrm>
          <a:prstGeom prst="ellipse">
            <a:avLst/>
          </a:prstGeom>
          <a:noFill/>
          <a:ln w="57150" algn="ctr">
            <a:solidFill>
              <a:schemeClr val="folHlink"/>
            </a:solidFill>
            <a:round/>
            <a:headEnd/>
            <a:tailEnd/>
          </a:ln>
        </p:spPr>
        <p:txBody>
          <a:bodyPr wrap="none" anchor="ct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buFontTx/>
              <a:buNone/>
              <a:defRPr/>
            </a:pPr>
            <a:endParaRPr lang="en-US" sz="1400">
              <a:latin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31190" y="44624"/>
            <a:ext cx="6635750" cy="765175"/>
          </a:xfrm>
        </p:spPr>
        <p:txBody>
          <a:bodyPr/>
          <a:lstStyle/>
          <a:p>
            <a:pPr>
              <a:defRPr/>
            </a:pPr>
            <a:r>
              <a:rPr lang="en-GB" sz="4000" b="1" dirty="0">
                <a:latin typeface="+mn-lt"/>
              </a:rPr>
              <a:t>Animation</a:t>
            </a:r>
            <a:r>
              <a:rPr lang="en-GB" sz="3600" dirty="0"/>
              <a:t> </a:t>
            </a:r>
            <a:endParaRPr dirty="0"/>
          </a:p>
        </p:txBody>
      </p:sp>
      <p:sp>
        <p:nvSpPr>
          <p:cNvPr id="5" name="Rectangle 3"/>
          <p:cNvSpPr>
            <a:spLocks noGrp="1" noChangeArrowheads="1"/>
          </p:cNvSpPr>
          <p:nvPr>
            <p:ph idx="1"/>
          </p:nvPr>
        </p:nvSpPr>
        <p:spPr bwMode="auto">
          <a:xfrm>
            <a:off x="107505" y="908050"/>
            <a:ext cx="9001000" cy="5545138"/>
          </a:xfrm>
        </p:spPr>
        <p:txBody>
          <a:bodyPr>
            <a:normAutofit/>
          </a:bodyPr>
          <a:lstStyle/>
          <a:p>
            <a:pPr>
              <a:defRPr/>
            </a:pPr>
            <a:r>
              <a:rPr lang="en-GB" sz="2400" dirty="0"/>
              <a:t>There are several different types of animation.</a:t>
            </a:r>
          </a:p>
          <a:p>
            <a:pPr>
              <a:defRPr/>
            </a:pPr>
            <a:r>
              <a:rPr lang="en-GB" sz="2400" dirty="0"/>
              <a:t>Remember that using animation </a:t>
            </a:r>
            <a:r>
              <a:rPr lang="en-GB" sz="2400" i="1" dirty="0"/>
              <a:t>may</a:t>
            </a:r>
            <a:r>
              <a:rPr lang="en-GB" sz="2400" dirty="0"/>
              <a:t> slow you down –</a:t>
            </a:r>
            <a:endParaRPr sz="2400" dirty="0"/>
          </a:p>
          <a:p>
            <a:pPr>
              <a:defRPr/>
            </a:pPr>
            <a:r>
              <a:rPr lang="en-GB" sz="2400" dirty="0"/>
              <a:t>it becomes a “play” and not a discourse.</a:t>
            </a:r>
            <a:endParaRPr sz="2400" dirty="0"/>
          </a:p>
          <a:p>
            <a:pPr>
              <a:defRPr/>
            </a:pPr>
            <a:endParaRPr lang="en-GB" sz="2400" dirty="0"/>
          </a:p>
          <a:p>
            <a:pPr>
              <a:defRPr/>
            </a:pPr>
            <a:r>
              <a:rPr lang="en-GB" sz="2400" dirty="0"/>
              <a:t>If you like it, and </a:t>
            </a:r>
            <a:r>
              <a:rPr lang="en-GB" sz="2400" b="1" dirty="0"/>
              <a:t>you think it helps the audience</a:t>
            </a:r>
            <a:r>
              <a:rPr lang="en-GB" sz="2400" dirty="0"/>
              <a:t>, do it, </a:t>
            </a:r>
          </a:p>
          <a:p>
            <a:pPr>
              <a:defRPr/>
            </a:pPr>
            <a:r>
              <a:rPr lang="en-GB" sz="2400" dirty="0"/>
              <a:t>but don’t overdo it.</a:t>
            </a:r>
            <a:endParaRPr sz="2400" dirty="0"/>
          </a:p>
          <a:p>
            <a:pPr>
              <a:defRPr/>
            </a:pPr>
            <a:endParaRPr lang="en-GB" sz="2400" b="1" dirty="0"/>
          </a:p>
          <a:p>
            <a:pPr>
              <a:defRPr/>
            </a:pPr>
            <a:r>
              <a:rPr lang="en-GB" sz="2400" b="1" dirty="0"/>
              <a:t>Embedded clips </a:t>
            </a:r>
            <a:r>
              <a:rPr lang="en-GB" sz="2400" dirty="0"/>
              <a:t>(</a:t>
            </a:r>
            <a:r>
              <a:rPr lang="en-GB" sz="2400" dirty="0" err="1"/>
              <a:t>Quicktime</a:t>
            </a:r>
            <a:r>
              <a:rPr lang="en-GB" sz="2400" dirty="0"/>
              <a:t>, Realtime, video) </a:t>
            </a:r>
          </a:p>
          <a:p>
            <a:pPr lvl="1">
              <a:defRPr/>
            </a:pPr>
            <a:r>
              <a:rPr lang="en-GB" dirty="0"/>
              <a:t>can be very illuminating</a:t>
            </a:r>
            <a:r>
              <a:rPr lang="en-GB" b="1" dirty="0">
                <a:solidFill>
                  <a:srgbClr val="C00000"/>
                </a:solidFill>
              </a:rPr>
              <a:t> </a:t>
            </a:r>
          </a:p>
          <a:p>
            <a:pPr lvl="1">
              <a:defRPr/>
            </a:pPr>
            <a:r>
              <a:rPr lang="en-GB" b="1" dirty="0">
                <a:solidFill>
                  <a:srgbClr val="C00000"/>
                </a:solidFill>
              </a:rPr>
              <a:t>It may not work </a:t>
            </a:r>
            <a:r>
              <a:rPr lang="en-GB" dirty="0"/>
              <a:t>– unless you can use your own laptop.</a:t>
            </a:r>
            <a:endParaRPr dirty="0"/>
          </a:p>
          <a:p>
            <a:pPr>
              <a:defRPr/>
            </a:pPr>
            <a:endParaRPr lang="en-GB" sz="2400" dirty="0"/>
          </a:p>
          <a:p>
            <a:pPr>
              <a:defRPr/>
            </a:pPr>
            <a:r>
              <a:rPr lang="en-GB" sz="2400" dirty="0"/>
              <a:t>Test it ahead of time, </a:t>
            </a:r>
            <a:r>
              <a:rPr lang="en-GB" sz="2400" b="1" dirty="0">
                <a:solidFill>
                  <a:srgbClr val="7030A0"/>
                </a:solidFill>
              </a:rPr>
              <a:t>ON THE CONFERENCE MACHINE!</a:t>
            </a:r>
            <a:endParaRPr sz="2400" dirty="0"/>
          </a:p>
          <a:p>
            <a:pPr>
              <a:defRPr/>
            </a:pPr>
            <a:endParaRPr lang="en-GB" sz="2000" b="1" dirty="0"/>
          </a:p>
        </p:txBody>
      </p:sp>
      <p:sp>
        <p:nvSpPr>
          <p:cNvPr id="2" name="Footer Placeholder 1">
            <a:extLst>
              <a:ext uri="{FF2B5EF4-FFF2-40B4-BE49-F238E27FC236}">
                <a16:creationId xmlns:a16="http://schemas.microsoft.com/office/drawing/2014/main" id="{4AFEE3CF-A9A4-4748-887D-4188A547CF05}"/>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B577AEDD-A986-8042-9AFD-FB4B5522538D}"/>
              </a:ext>
            </a:extLst>
          </p:cNvPr>
          <p:cNvSpPr>
            <a:spLocks noGrp="1"/>
          </p:cNvSpPr>
          <p:nvPr>
            <p:ph type="sldNum" sz="quarter" idx="11"/>
          </p:nvPr>
        </p:nvSpPr>
        <p:spPr/>
        <p:txBody>
          <a:bodyPr/>
          <a:lstStyle/>
          <a:p>
            <a:pPr>
              <a:defRPr/>
            </a:pPr>
            <a:fld id="{CBDB92BD-F10A-4E2F-BF08-33D104704B51}" type="slidenum">
              <a:rPr lang="en-US" smtClean="0"/>
              <a:t>29</a:t>
            </a:fld>
            <a:endParaRPr lang="en-US"/>
          </a:p>
        </p:txBody>
      </p:sp>
    </p:spTree>
    <p:extLst>
      <p:ext uri="{BB962C8B-B14F-4D97-AF65-F5344CB8AC3E}">
        <p14:creationId xmlns:p14="http://schemas.microsoft.com/office/powerpoint/2010/main" val="3427942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normAutofit/>
          </a:bodyPr>
          <a:lstStyle/>
          <a:p>
            <a:pPr>
              <a:defRPr/>
            </a:pPr>
            <a:r>
              <a:rPr lang="en-GB" sz="4000" b="1" dirty="0">
                <a:latin typeface="+mn-lt"/>
              </a:rPr>
              <a:t>Introduction</a:t>
            </a:r>
            <a:endParaRPr sz="4000" b="1" dirty="0">
              <a:latin typeface="+mn-lt"/>
            </a:endParaRPr>
          </a:p>
        </p:txBody>
      </p:sp>
      <p:sp>
        <p:nvSpPr>
          <p:cNvPr id="5" name="Content Placeholder 2"/>
          <p:cNvSpPr>
            <a:spLocks noGrp="1"/>
          </p:cNvSpPr>
          <p:nvPr>
            <p:ph idx="1"/>
          </p:nvPr>
        </p:nvSpPr>
        <p:spPr bwMode="auto">
          <a:xfrm>
            <a:off x="395536" y="1196752"/>
            <a:ext cx="8568952" cy="5218113"/>
          </a:xfrm>
        </p:spPr>
        <p:txBody>
          <a:bodyPr>
            <a:noAutofit/>
          </a:bodyPr>
          <a:lstStyle/>
          <a:p>
            <a:pPr>
              <a:defRPr/>
            </a:pPr>
            <a:r>
              <a:rPr lang="en-GB" dirty="0"/>
              <a:t>Learning about giving good presentations</a:t>
            </a:r>
          </a:p>
          <a:p>
            <a:pPr>
              <a:defRPr/>
            </a:pPr>
            <a:r>
              <a:rPr lang="en-GB" dirty="0"/>
              <a:t>Visual impact</a:t>
            </a:r>
            <a:endParaRPr dirty="0"/>
          </a:p>
          <a:p>
            <a:pPr lvl="1">
              <a:defRPr/>
            </a:pPr>
            <a:r>
              <a:rPr lang="en-GB" sz="2800" dirty="0"/>
              <a:t>How not to have any impact at all</a:t>
            </a:r>
            <a:endParaRPr sz="2800" dirty="0"/>
          </a:p>
          <a:p>
            <a:pPr lvl="1">
              <a:defRPr/>
            </a:pPr>
            <a:r>
              <a:rPr lang="en-GB" sz="2800" dirty="0"/>
              <a:t>How to have plenty of impact; just in the wrong way.</a:t>
            </a:r>
            <a:endParaRPr sz="2800" dirty="0"/>
          </a:p>
          <a:p>
            <a:pPr lvl="1">
              <a:defRPr/>
            </a:pPr>
            <a:r>
              <a:rPr lang="en-GB" sz="2800" dirty="0"/>
              <a:t>How to have effective visual impact</a:t>
            </a:r>
            <a:endParaRPr lang="en-GB" dirty="0"/>
          </a:p>
          <a:p>
            <a:pPr>
              <a:defRPr/>
            </a:pPr>
            <a:endParaRPr lang="en-GB" b="1" dirty="0"/>
          </a:p>
          <a:p>
            <a:pPr>
              <a:defRPr/>
            </a:pPr>
            <a:r>
              <a:rPr lang="en-GB" b="1" dirty="0"/>
              <a:t>Encourage you to develop your presentation style</a:t>
            </a:r>
            <a:endParaRPr lang="en-GB" dirty="0"/>
          </a:p>
          <a:p>
            <a:pPr>
              <a:defRPr/>
            </a:pPr>
            <a:r>
              <a:rPr lang="en-GB" b="1" dirty="0"/>
              <a:t>Show you things you should NEVER do</a:t>
            </a:r>
            <a:endParaRPr lang="en-GB" dirty="0"/>
          </a:p>
          <a:p>
            <a:pPr>
              <a:defRPr/>
            </a:pPr>
            <a:r>
              <a:rPr lang="en-GB" b="1" dirty="0"/>
              <a:t>Never say NEVER…</a:t>
            </a:r>
          </a:p>
        </p:txBody>
      </p:sp>
      <p:sp>
        <p:nvSpPr>
          <p:cNvPr id="2" name="Footer Placeholder 1">
            <a:extLst>
              <a:ext uri="{FF2B5EF4-FFF2-40B4-BE49-F238E27FC236}">
                <a16:creationId xmlns:a16="http://schemas.microsoft.com/office/drawing/2014/main" id="{920A6460-E45F-EA4D-8F1D-1820626BA748}"/>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CEDDE293-EA14-DE4E-B3CA-F2E03A386EE4}"/>
              </a:ext>
            </a:extLst>
          </p:cNvPr>
          <p:cNvSpPr>
            <a:spLocks noGrp="1"/>
          </p:cNvSpPr>
          <p:nvPr>
            <p:ph type="sldNum" sz="quarter" idx="11"/>
          </p:nvPr>
        </p:nvSpPr>
        <p:spPr/>
        <p:txBody>
          <a:bodyPr/>
          <a:lstStyle/>
          <a:p>
            <a:pPr>
              <a:defRPr/>
            </a:pPr>
            <a:fld id="{CBDB92BD-F10A-4E2F-BF08-33D104704B51}" type="slidenum">
              <a:rPr lang="en-US" smtClean="0"/>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35496" y="56358"/>
            <a:ext cx="8229600" cy="633412"/>
          </a:xfrm>
        </p:spPr>
        <p:txBody>
          <a:bodyPr>
            <a:noAutofit/>
          </a:bodyPr>
          <a:lstStyle/>
          <a:p>
            <a:pPr>
              <a:defRPr/>
            </a:pPr>
            <a:r>
              <a:rPr lang="en-GB" sz="4000" b="1" dirty="0">
                <a:latin typeface="+mn-lt"/>
              </a:rPr>
              <a:t>A lot of Animation</a:t>
            </a:r>
            <a:endParaRPr sz="4000" b="1" dirty="0">
              <a:latin typeface="+mn-lt"/>
            </a:endParaRPr>
          </a:p>
        </p:txBody>
      </p:sp>
      <p:sp>
        <p:nvSpPr>
          <p:cNvPr id="5" name="Rectangle 4"/>
          <p:cNvSpPr>
            <a:spLocks noGrp="1" noChangeArrowheads="1"/>
          </p:cNvSpPr>
          <p:nvPr>
            <p:ph type="body" sz="half" idx="1"/>
          </p:nvPr>
        </p:nvSpPr>
        <p:spPr bwMode="auto">
          <a:xfrm>
            <a:off x="457200" y="1125538"/>
            <a:ext cx="4038600" cy="1655762"/>
          </a:xfrm>
        </p:spPr>
        <p:txBody>
          <a:bodyPr/>
          <a:lstStyle/>
          <a:p>
            <a:pPr>
              <a:defRPr/>
            </a:pPr>
            <a:r>
              <a:rPr lang="en-GB" sz="2800" dirty="0"/>
              <a:t>Here is a line of text</a:t>
            </a:r>
            <a:endParaRPr dirty="0"/>
          </a:p>
          <a:p>
            <a:pPr lvl="1">
              <a:defRPr/>
            </a:pPr>
            <a:r>
              <a:rPr lang="en-GB" sz="2400" dirty="0"/>
              <a:t>And another</a:t>
            </a:r>
            <a:endParaRPr dirty="0"/>
          </a:p>
          <a:p>
            <a:pPr lvl="2">
              <a:defRPr/>
            </a:pPr>
            <a:r>
              <a:rPr lang="en-GB" sz="2000" dirty="0"/>
              <a:t>And another</a:t>
            </a:r>
            <a:endParaRPr dirty="0"/>
          </a:p>
        </p:txBody>
      </p:sp>
      <p:pic>
        <p:nvPicPr>
          <p:cNvPr id="6" name="Picture 7" descr="04EC3364CHaerialview"/>
          <p:cNvPicPr>
            <a:picLocks noGrp="1" noChangeAspect="1" noChangeArrowheads="1"/>
          </p:cNvPicPr>
          <p:nvPr>
            <p:ph sz="quarter" idx="2"/>
          </p:nvPr>
        </p:nvPicPr>
        <p:blipFill>
          <a:blip r:embed="rId2"/>
          <a:stretch/>
        </p:blipFill>
        <p:spPr bwMode="auto">
          <a:xfrm>
            <a:off x="4716463" y="1196975"/>
            <a:ext cx="4038600" cy="1871663"/>
          </a:xfrm>
          <a:prstGeom prst="rect">
            <a:avLst/>
          </a:prstGeom>
          <a:noFill/>
        </p:spPr>
      </p:pic>
      <p:pic>
        <p:nvPicPr>
          <p:cNvPr id="7" name="Picture 9"/>
          <p:cNvPicPr>
            <a:picLocks noGrp="1" noChangeAspect="1" noChangeArrowheads="1"/>
          </p:cNvPicPr>
          <p:nvPr>
            <p:ph sz="quarter" idx="3"/>
          </p:nvPr>
        </p:nvPicPr>
        <p:blipFill>
          <a:blip r:embed="rId3"/>
          <a:stretch/>
        </p:blipFill>
        <p:spPr bwMode="auto">
          <a:xfrm>
            <a:off x="4916488" y="3860800"/>
            <a:ext cx="3471862" cy="2603500"/>
          </a:xfrm>
          <a:prstGeom prst="rect">
            <a:avLst/>
          </a:prstGeom>
          <a:noFill/>
        </p:spPr>
      </p:pic>
      <p:sp>
        <p:nvSpPr>
          <p:cNvPr id="8" name="Rectangle 8"/>
          <p:cNvSpPr>
            <a:spLocks noChangeArrowheads="1"/>
          </p:cNvSpPr>
          <p:nvPr/>
        </p:nvSpPr>
        <p:spPr bwMode="auto">
          <a:xfrm>
            <a:off x="323850" y="3717925"/>
            <a:ext cx="4038600" cy="1655763"/>
          </a:xfrm>
          <a:prstGeom prst="rect">
            <a:avLst/>
          </a:prstGeom>
          <a:noFill/>
          <a:ln>
            <a:noFill/>
          </a:ln>
        </p:spPr>
        <p:txBody>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defRPr/>
            </a:pPr>
            <a:r>
              <a:rPr lang="en-GB" sz="2800" dirty="0"/>
              <a:t>And Here is some more</a:t>
            </a:r>
            <a:endParaRPr dirty="0"/>
          </a:p>
          <a:p>
            <a:pPr lvl="1">
              <a:defRPr/>
            </a:pPr>
            <a:r>
              <a:rPr lang="en-GB" sz="2400" dirty="0"/>
              <a:t>And more</a:t>
            </a:r>
            <a:endParaRPr dirty="0"/>
          </a:p>
          <a:p>
            <a:pPr lvl="2">
              <a:defRPr/>
            </a:pPr>
            <a:r>
              <a:rPr lang="en-GB" sz="2000" dirty="0"/>
              <a:t>And more</a:t>
            </a:r>
            <a:endParaRPr dirty="0"/>
          </a:p>
        </p:txBody>
      </p:sp>
      <p:sp>
        <p:nvSpPr>
          <p:cNvPr id="2" name="Footer Placeholder 1">
            <a:extLst>
              <a:ext uri="{FF2B5EF4-FFF2-40B4-BE49-F238E27FC236}">
                <a16:creationId xmlns:a16="http://schemas.microsoft.com/office/drawing/2014/main" id="{E20F508E-7F62-6C4E-A0B4-32DD3DD46A12}"/>
              </a:ext>
            </a:extLst>
          </p:cNvPr>
          <p:cNvSpPr>
            <a:spLocks noGrp="1"/>
          </p:cNvSpPr>
          <p:nvPr>
            <p:ph type="ftr" sz="quarter" idx="10"/>
          </p:nvPr>
        </p:nvSpPr>
        <p:spPr>
          <a:xfrm>
            <a:off x="3167805" y="6464300"/>
            <a:ext cx="2895600" cy="476250"/>
          </a:xfrm>
        </p:spPr>
        <p:txBody>
          <a:bodyPr/>
          <a:lstStyle/>
          <a:p>
            <a:pPr>
              <a:defRPr/>
            </a:pPr>
            <a:r>
              <a:rPr lang="en-GB" dirty="0"/>
              <a:t>Todd Huffman</a:t>
            </a:r>
          </a:p>
        </p:txBody>
      </p:sp>
      <p:sp>
        <p:nvSpPr>
          <p:cNvPr id="3" name="Slide Number Placeholder 2">
            <a:extLst>
              <a:ext uri="{FF2B5EF4-FFF2-40B4-BE49-F238E27FC236}">
                <a16:creationId xmlns:a16="http://schemas.microsoft.com/office/drawing/2014/main" id="{9ABA8D2E-B526-F74B-8761-B198A5776926}"/>
              </a:ext>
            </a:extLst>
          </p:cNvPr>
          <p:cNvSpPr>
            <a:spLocks noGrp="1"/>
          </p:cNvSpPr>
          <p:nvPr>
            <p:ph type="sldNum" sz="quarter" idx="4294967295"/>
          </p:nvPr>
        </p:nvSpPr>
        <p:spPr>
          <a:xfrm>
            <a:off x="7046912" y="6453336"/>
            <a:ext cx="2133600" cy="476250"/>
          </a:xfrm>
        </p:spPr>
        <p:txBody>
          <a:bodyPr/>
          <a:lstStyle/>
          <a:p>
            <a:pPr>
              <a:defRPr/>
            </a:pPr>
            <a:fld id="{CB502E65-42C5-454E-9663-26C90FB48EB9}" type="slidenum">
              <a:rPr lang="en-GB" smtClean="0"/>
              <a:t>30</a:t>
            </a:fld>
            <a:endParaRPr lang="en-GB" dirty="0"/>
          </a:p>
        </p:txBody>
      </p:sp>
    </p:spTree>
    <p:extLst>
      <p:ext uri="{BB962C8B-B14F-4D97-AF65-F5344CB8AC3E}">
        <p14:creationId xmlns:p14="http://schemas.microsoft.com/office/powerpoint/2010/main" val="153727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nodeType="clickEffect">
                                  <p:stCondLst>
                                    <p:cond delay="0"/>
                                  </p:stCondLst>
                                  <p:childTnLst>
                                    <p:animMotion origin="layout" path="M 0.09028 -0.04907 C 0.09011 -0.05139 0.08976 -0.05394 0.08941 -0.05625 C 0.08889 -0.05995 0.08802 -0.06343 0.08768 -0.06713 C 0.08577 -0.0919 0.08802 -0.08843 0.0849 -0.11157 C 0.08403 -0.11829 0.08229 -0.13102 0.07865 -0.13796 C 0.07709 -0.14097 0.075 -0.14352 0.07327 -0.1463 C 0.07014 -0.15139 0.07049 -0.15324 0.06511 -0.15602 C 0.0625 -0.15741 0.05972 -0.15718 0.05695 -0.15833 C 0.04097 -0.16551 0.05712 -0.16204 0.03993 -0.16435 C 0.02726 -0.16366 0.01459 -0.16343 0.00209 -0.16204 C -0.00607 -0.16111 -0.02118 -0.15556 -0.02864 -0.15232 C -0.03472 -0.14977 -0.0408 -0.14745 -0.04653 -0.14398 C -0.05156 -0.14097 -0.05607 -0.13657 -0.06094 -0.1331 C -0.07795 -0.12107 -0.0691 -0.13009 -0.0809 -0.11644 C -0.08246 -0.11204 -0.08611 -0.1037 -0.08628 -0.09838 C -0.08646 -0.0875 -0.08646 -0.07662 -0.08541 -0.06597 C -0.08472 -0.06042 -0.07864 -0.04815 -0.07639 -0.04421 C -0.07257 -0.03796 -0.06962 -0.03056 -0.06458 -0.02616 C -0.06128 -0.02338 -0.05816 -0.02037 -0.05469 -0.01782 C -0.04826 -0.01319 -0.04288 -0.01204 -0.03576 -0.00949 C -0.02239 -0.0044 -0.0309 -0.00625 -0.01597 -0.00463 C -0.01146 -0.00556 0.01146 -0.00648 0.02101 -0.01435 C 0.02292 -0.01597 0.02465 -0.01829 0.02639 -0.02037 C 0.02726 -0.02222 0.02917 -0.02384 0.02917 -0.02616 C 0.02917 -0.03681 0.02865 -0.04745 0.02639 -0.05741 C 0.02465 -0.06505 0.01268 -0.08171 0.00834 -0.08634 C -0.00069 -0.09607 -0.02083 -0.11042 -0.02951 -0.11505 C -0.03559 -0.11852 -0.04201 -0.12014 -0.04844 -0.12245 C -0.06232 -0.12708 -0.0809 -0.13264 -0.09531 -0.13449 C -0.10486 -0.13542 -0.11441 -0.13519 -0.12413 -0.13565 C -0.15347 -0.13449 -0.18298 -0.13403 -0.21232 -0.13194 C -0.22153 -0.13125 -0.23055 -0.1294 -0.23941 -0.12708 C -0.25347 -0.12361 -0.26701 -0.11806 -0.28003 -0.11042 C -0.28524 -0.10718 -0.29045 -0.1037 -0.29531 -0.09954 C -0.29791 -0.09722 -0.3 -0.09398 -0.30243 -0.0912 C -0.30416 -0.07176 -0.30469 -0.07245 -0.29982 -0.04421 C -0.29878 -0.03866 -0.29653 -0.03357 -0.29444 -0.0287 C -0.28837 -0.01505 -0.2809 -0.00301 -0.27274 0.00856 C -0.26094 0.02546 -0.25694 0.03032 -0.24305 0.04352 C -0.23194 0.05393 -0.2243 0.06018 -0.21146 0.0662 C -0.20104 0.07106 -0.19357 0.07153 -0.18264 0.07338 C -0.17778 0.07315 -0.16215 0.07685 -0.15469 0.06991 C -0.15364 0.06875 -0.15295 0.06736 -0.15208 0.0662 C -0.15225 0.06111 -0.15173 0.05556 -0.15295 0.05069 C -0.15347 0.04792 -0.16458 0.03403 -0.16458 0.0338 C -0.17673 0.01458 -0.16389 0.02616 -0.18541 0.00972 C -0.196 0.00162 -0.21875 -0.01644 -0.23316 -0.02153 C -0.24791 -0.02662 -0.25972 -0.02662 -0.27448 -0.02755 C -0.2875 -0.02708 -0.30035 -0.02778 -0.31337 -0.02616 C -0.32205 -0.02523 -0.33229 -0.02083 -0.34028 -0.01551 C -0.34219 -0.01412 -0.34392 -0.01227 -0.34566 -0.01065 C -0.34635 -0.00903 -0.34757 -0.00764 -0.34757 -0.00579 C -0.34757 0.00116 -0.34566 0.0125 -0.34305 0.01944 C -0.34097 0.02477 -0.33819 0.02963 -0.33576 0.03495 C -0.33385 0.03935 -0.33246 0.04398 -0.33038 0.04815 C -0.33003 0.04884 -0.31441 0.07778 -0.30972 0.0831 C -0.30469 0.08843 -0.29948 0.09398 -0.2934 0.09745 C -0.2908 0.09907 -0.28819 0.10116 -0.28541 0.10231 C -0.28298 0.10324 -0.28055 0.10301 -0.27812 0.10347 C -0.2776 0.10347 -0.25225 0.10602 -0.24479 0.09745 C -0.24375 0.0963 -0.24357 0.09421 -0.24305 0.09259 C -0.24392 0.08588 -0.24427 0.07893 -0.24566 0.07222 C -0.2467 0.06736 -0.2526 0.05532 -0.25469 0.05185 C -0.2592 0.04398 -0.26719 0.02963 -0.27448 0.02292 C -0.27882 0.01898 -0.28333 0.01528 -0.28802 0.01227 C -0.29219 0.00926 -0.29635 0.00671 -0.30069 0.00486 C -0.31007 0.00139 -0.32951 -0.00347 -0.32951 -0.00347 C -0.33576 -0.00301 -0.37083 -0.00532 -0.38628 0.0037 C -0.38819 0.00486 -0.38993 0.00694 -0.39166 0.00856 C -0.39236 0.00972 -0.3934 0.01065 -0.3934 0.01227 C -0.3934 0.01782 -0.39201 0.02593 -0.38993 0.03148 C -0.38906 0.03356 -0.38837 0.03565 -0.38715 0.0375 C -0.37951 0.04861 -0.36962 0.06273 -0.3592 0.07106 C -0.35469 0.07477 -0.34982 0.07801 -0.34479 0.08056 C -0.33785 0.08449 -0.33055 0.08773 -0.32326 0.09028 C -0.31337 0.09375 -0.30347 0.09583 -0.2934 0.09861 C -0.23871 0.09676 -0.18819 0.10185 -0.13576 0.08912 C -0.1276 0.08704 -0.11944 0.08472 -0.11146 0.08194 C -0.10416 0.07917 -0.09687 0.07593 -0.08993 0.07222 C -0.08281 0.06875 -0.05712 0.05486 -0.04757 0.04699 C -0.04462 0.04468 -0.04201 0.04167 -0.03941 0.03866 C -0.03246 0.03079 -0.02361 0.01968 -0.01875 0.00972 C -0.01198 -0.00394 -0.0092 -0.02338 -0.00607 -0.03819 C -0.00538 -0.04514 -0.00416 -0.05185 -0.00416 -0.0588 C -0.00416 -0.14653 -0.01128 -0.0412 -0.00521 -0.16921 C -0.00503 -0.17083 -0.00364 -0.17222 -0.00243 -0.17292 C 0.00504 -0.17639 0.02448 -0.17616 0.02917 -0.17639 C 0.05122 -0.17546 0.07014 -0.18449 0.08768 -0.17037 C 0.08889 -0.16944 0.09028 -0.16829 0.09132 -0.1669 C 0.09254 -0.16505 0.09375 -0.16296 0.09479 -0.16088 C 0.09653 -0.15741 0.09809 -0.1537 0.09931 -0.15 C 0.10122 -0.14421 0.10243 -0.13796 0.10382 -0.13194 C 0.10417 -0.12917 0.10434 -0.12639 0.10469 -0.12361 C 0.10521 -0.11991 0.1066 -0.11644 0.1066 -0.11273 C 0.10677 -0.0963 0.10677 -0.07986 0.10573 -0.06343 C 0.10556 -0.06088 0.10382 -0.0588 0.10295 -0.05625 C 0.1 -0.04676 0.10261 -0.04931 0.0967 -0.03958 C 0.09601 -0.03843 0.09479 -0.03796 0.09393 -0.03704 C 0.09097 -0.02894 0.09375 -0.03519 0.08941 -0.0287 C 0.0882 -0.02685 0.08698 -0.02477 0.08577 -0.02269 C 0.08525 -0.02153 0.08472 -0.02014 0.08403 -0.01898 C 0.08177 -0.01574 0.07865 -0.01319 0.07691 -0.00949 L 0.075 -0.00579 " pathEditMode="relative" ptsTypes="AAAAAAAAAAAAAAAAAAAAAAAAAAAAAAAAAAAAAAAAAAAAAAAAAAAAAAAAAAAAAAAAAAAAAAAAAAAAAAAAAAAAAAAAAAAAAAAAAAAAAAA">
                                      <p:cBhvr>
                                        <p:cTn id="24" dur="2000" fill="hold"/>
                                        <p:tgtEl>
                                          <p:spTgt spid="6"/>
                                        </p:tgtEl>
                                        <p:attrNameLst>
                                          <p:attrName>ppt_x</p:attrName>
                                          <p:attrName>ppt_y</p:attrName>
                                        </p:attrNameLst>
                                      </p:cBhvr>
                                    </p:animMotion>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ppt_w</p:attrName>
                                        </p:attrNameLst>
                                      </p:cBhvr>
                                      <p:tavLst>
                                        <p:tav tm="0">
                                          <p:val>
                                            <p:strVal val="#ppt_w*0.70"/>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dissolve">
                                      <p:cBhvr>
                                        <p:cTn id="36" dur="5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Effect transition="in" filter="blinds(horizontal)">
                                      <p:cBhvr>
                                        <p:cTn id="41" dur="500"/>
                                        <p:tgtEl>
                                          <p:spTgt spid="8">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normAutofit/>
          </a:bodyPr>
          <a:lstStyle/>
          <a:p>
            <a:r>
              <a:rPr lang="en-GB" altLang="en-US" sz="3692" b="1" dirty="0">
                <a:latin typeface="+mn-lt"/>
              </a:rPr>
              <a:t>Proton - Proton </a:t>
            </a:r>
            <a:r>
              <a:rPr lang="en-GB" altLang="en-US" sz="3692" b="1" dirty="0" err="1">
                <a:latin typeface="+mn-lt"/>
              </a:rPr>
              <a:t>Kollisionen</a:t>
            </a:r>
            <a:r>
              <a:rPr lang="en-GB" altLang="en-US" sz="3692" b="1" dirty="0">
                <a:latin typeface="+mn-lt"/>
              </a:rPr>
              <a:t> </a:t>
            </a:r>
            <a:r>
              <a:rPr lang="en-GB" altLang="en-US" sz="3692" b="1" dirty="0" err="1">
                <a:latin typeface="+mn-lt"/>
              </a:rPr>
              <a:t>bei</a:t>
            </a:r>
            <a:r>
              <a:rPr lang="en-GB" altLang="en-US" sz="3692" b="1" dirty="0">
                <a:latin typeface="+mn-lt"/>
              </a:rPr>
              <a:t> 14 </a:t>
            </a:r>
            <a:r>
              <a:rPr lang="en-GB" altLang="en-US" sz="3692" b="1" dirty="0" err="1">
                <a:latin typeface="+mn-lt"/>
              </a:rPr>
              <a:t>TeV</a:t>
            </a:r>
            <a:r>
              <a:rPr lang="en-GB" altLang="en-US" sz="3692" b="1" baseline="30000" dirty="0">
                <a:latin typeface="+mn-lt"/>
              </a:rPr>
              <a:t>*</a:t>
            </a:r>
            <a:endParaRPr lang="en-US" altLang="en-US" sz="3692" b="1" dirty="0">
              <a:latin typeface="+mn-lt"/>
            </a:endParaRPr>
          </a:p>
        </p:txBody>
      </p:sp>
      <p:sp>
        <p:nvSpPr>
          <p:cNvPr id="190467" name="Rectangle 3"/>
          <p:cNvSpPr>
            <a:spLocks noGrp="1" noChangeArrowheads="1"/>
          </p:cNvSpPr>
          <p:nvPr>
            <p:ph type="body" idx="1"/>
          </p:nvPr>
        </p:nvSpPr>
        <p:spPr>
          <a:xfrm>
            <a:off x="0" y="2023694"/>
            <a:ext cx="9144000" cy="3853962"/>
          </a:xfrm>
        </p:spPr>
        <p:txBody>
          <a:bodyPr/>
          <a:lstStyle/>
          <a:p>
            <a:pPr>
              <a:buFont typeface="Wingdings" panose="05000000000000000000" pitchFamily="2" charset="2"/>
              <a:buNone/>
            </a:pPr>
            <a:r>
              <a:rPr lang="en-GB" altLang="en-US" dirty="0"/>
              <a:t>              7 </a:t>
            </a:r>
            <a:r>
              <a:rPr lang="en-GB" altLang="en-US" dirty="0" err="1"/>
              <a:t>TeV</a:t>
            </a:r>
            <a:r>
              <a:rPr lang="en-GB" altLang="en-US" dirty="0"/>
              <a:t>  						  7 </a:t>
            </a:r>
            <a:r>
              <a:rPr lang="en-GB" altLang="en-US" dirty="0" err="1"/>
              <a:t>TeV</a:t>
            </a:r>
            <a:endParaRPr lang="en-GB" altLang="en-US" dirty="0"/>
          </a:p>
          <a:p>
            <a:pPr>
              <a:buFont typeface="Wingdings" panose="05000000000000000000" pitchFamily="2" charset="2"/>
              <a:buNone/>
            </a:pPr>
            <a:r>
              <a:rPr lang="en-GB" altLang="en-US" dirty="0"/>
              <a:t>	</a:t>
            </a:r>
          </a:p>
          <a:p>
            <a:r>
              <a:rPr lang="en-GB" altLang="en-US" sz="2954" dirty="0"/>
              <a:t>1 </a:t>
            </a:r>
            <a:r>
              <a:rPr lang="en-GB" altLang="en-US" sz="2954" dirty="0" err="1"/>
              <a:t>TeV</a:t>
            </a:r>
            <a:r>
              <a:rPr lang="en-GB" altLang="en-US" sz="2954" dirty="0"/>
              <a:t> ~ kinetic </a:t>
            </a:r>
            <a:r>
              <a:rPr lang="en-GB" altLang="en-US" sz="2954" dirty="0" err="1"/>
              <a:t>energie</a:t>
            </a:r>
            <a:r>
              <a:rPr lang="en-GB" altLang="en-US" sz="2954" dirty="0"/>
              <a:t> (KE) of a mosquito</a:t>
            </a:r>
          </a:p>
          <a:p>
            <a:r>
              <a:rPr lang="en-GB" altLang="en-US" sz="2954" dirty="0"/>
              <a:t>Not much … BUT</a:t>
            </a:r>
          </a:p>
          <a:p>
            <a:endParaRPr lang="en-GB" altLang="en-US" sz="2954" dirty="0"/>
          </a:p>
          <a:p>
            <a:r>
              <a:rPr lang="en-GB" altLang="en-US" sz="2954" dirty="0"/>
              <a:t>Energy densities at the LHC are extremely high!</a:t>
            </a:r>
          </a:p>
          <a:p>
            <a:endParaRPr lang="en-GB" altLang="en-US" dirty="0"/>
          </a:p>
        </p:txBody>
      </p:sp>
      <p:grpSp>
        <p:nvGrpSpPr>
          <p:cNvPr id="190468" name="Group 4"/>
          <p:cNvGrpSpPr>
            <a:grpSpLocks/>
          </p:cNvGrpSpPr>
          <p:nvPr/>
        </p:nvGrpSpPr>
        <p:grpSpPr bwMode="auto">
          <a:xfrm>
            <a:off x="971551" y="1235320"/>
            <a:ext cx="7200900" cy="1063869"/>
            <a:chOff x="612" y="1117"/>
            <a:chExt cx="4536" cy="726"/>
          </a:xfrm>
        </p:grpSpPr>
        <p:pic>
          <p:nvPicPr>
            <p:cNvPr id="190469" name="Picture 5" descr="QUARK0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1" y="1117"/>
              <a:ext cx="715" cy="726"/>
            </a:xfrm>
            <a:prstGeom prst="rect">
              <a:avLst/>
            </a:prstGeom>
            <a:noFill/>
            <a:extLst>
              <a:ext uri="{909E8E84-426E-40DD-AFC4-6F175D3DCCD1}">
                <a14:hiddenFill xmlns:a14="http://schemas.microsoft.com/office/drawing/2010/main">
                  <a:solidFill>
                    <a:srgbClr val="FFFFFF"/>
                  </a:solidFill>
                </a14:hiddenFill>
              </a:ext>
            </a:extLst>
          </p:spPr>
        </p:pic>
        <p:pic>
          <p:nvPicPr>
            <p:cNvPr id="190470" name="Picture 6" descr="QUARK0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4" y="1117"/>
              <a:ext cx="715" cy="726"/>
            </a:xfrm>
            <a:prstGeom prst="rect">
              <a:avLst/>
            </a:prstGeom>
            <a:noFill/>
            <a:extLst>
              <a:ext uri="{909E8E84-426E-40DD-AFC4-6F175D3DCCD1}">
                <a14:hiddenFill xmlns:a14="http://schemas.microsoft.com/office/drawing/2010/main">
                  <a:solidFill>
                    <a:srgbClr val="FFFFFF"/>
                  </a:solidFill>
                </a14:hiddenFill>
              </a:ext>
            </a:extLst>
          </p:spPr>
        </p:pic>
        <p:sp>
          <p:nvSpPr>
            <p:cNvPr id="190471" name="Line 7"/>
            <p:cNvSpPr>
              <a:spLocks noChangeShapeType="1"/>
            </p:cNvSpPr>
            <p:nvPr/>
          </p:nvSpPr>
          <p:spPr bwMode="auto">
            <a:xfrm>
              <a:off x="612" y="1480"/>
              <a:ext cx="1043" cy="0"/>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1"/>
            <a:lstStyle/>
            <a:p>
              <a:endParaRPr lang="en-GB" sz="1292"/>
            </a:p>
          </p:txBody>
        </p:sp>
        <p:sp>
          <p:nvSpPr>
            <p:cNvPr id="190472" name="Line 8"/>
            <p:cNvSpPr>
              <a:spLocks noChangeShapeType="1"/>
            </p:cNvSpPr>
            <p:nvPr/>
          </p:nvSpPr>
          <p:spPr bwMode="auto">
            <a:xfrm flipH="1">
              <a:off x="4105" y="1480"/>
              <a:ext cx="1043" cy="0"/>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1"/>
            <a:lstStyle/>
            <a:p>
              <a:endParaRPr lang="en-GB" sz="1292"/>
            </a:p>
          </p:txBody>
        </p:sp>
      </p:grpSp>
      <p:pic>
        <p:nvPicPr>
          <p:cNvPr id="190473" name="Picture 9" descr="day0-Mosqui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7558" y="1302727"/>
            <a:ext cx="1512277" cy="953965"/>
          </a:xfrm>
          <a:prstGeom prst="rect">
            <a:avLst/>
          </a:prstGeom>
          <a:noFill/>
          <a:extLst>
            <a:ext uri="{909E8E84-426E-40DD-AFC4-6F175D3DCCD1}">
              <a14:hiddenFill xmlns:a14="http://schemas.microsoft.com/office/drawing/2010/main">
                <a:solidFill>
                  <a:srgbClr val="FFFFFF"/>
                </a:solidFill>
              </a14:hiddenFill>
            </a:ext>
          </a:extLst>
        </p:spPr>
      </p:pic>
      <p:sp>
        <p:nvSpPr>
          <p:cNvPr id="190478" name="Text Box 14"/>
          <p:cNvSpPr txBox="1">
            <a:spLocks noChangeArrowheads="1"/>
          </p:cNvSpPr>
          <p:nvPr/>
        </p:nvSpPr>
        <p:spPr bwMode="auto">
          <a:xfrm>
            <a:off x="283148" y="5671039"/>
            <a:ext cx="3518913" cy="376385"/>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1">
            <a:spAutoFit/>
          </a:bodyPr>
          <a:lstStyle/>
          <a:p>
            <a:pPr algn="ctr">
              <a:spcBef>
                <a:spcPct val="0"/>
              </a:spcBef>
              <a:buSzTx/>
              <a:buFontTx/>
              <a:buNone/>
            </a:pPr>
            <a:r>
              <a:rPr lang="en-GB" altLang="en-US" sz="1292" b="1" baseline="30000" dirty="0">
                <a:solidFill>
                  <a:schemeClr val="tx2"/>
                </a:solidFill>
              </a:rPr>
              <a:t>*</a:t>
            </a:r>
            <a:r>
              <a:rPr lang="en-GB" altLang="en-US" sz="1846" b="1" dirty="0">
                <a:solidFill>
                  <a:schemeClr val="tx2"/>
                </a:solidFill>
              </a:rPr>
              <a:t>Lead-lead collisions at </a:t>
            </a:r>
            <a:r>
              <a:rPr lang="en-US" altLang="en-US" sz="1846" b="1" dirty="0">
                <a:solidFill>
                  <a:schemeClr val="tx2"/>
                </a:solidFill>
              </a:rPr>
              <a:t>1150 </a:t>
            </a:r>
            <a:r>
              <a:rPr lang="en-US" altLang="en-US" sz="1846" b="1" dirty="0" err="1">
                <a:solidFill>
                  <a:schemeClr val="tx2"/>
                </a:solidFill>
              </a:rPr>
              <a:t>TeV</a:t>
            </a:r>
            <a:endParaRPr lang="en-US" altLang="en-US" sz="1846" b="1" dirty="0">
              <a:solidFill>
                <a:schemeClr val="tx2"/>
              </a:solidFill>
            </a:endParaRPr>
          </a:p>
        </p:txBody>
      </p:sp>
      <p:sp>
        <p:nvSpPr>
          <p:cNvPr id="2" name="Footer Placeholder 1"/>
          <p:cNvSpPr>
            <a:spLocks noGrp="1"/>
          </p:cNvSpPr>
          <p:nvPr>
            <p:ph type="ftr" sz="quarter" idx="11"/>
          </p:nvPr>
        </p:nvSpPr>
        <p:spPr/>
        <p:txBody>
          <a:bodyPr/>
          <a:lstStyle/>
          <a:p>
            <a:pPr>
              <a:defRPr/>
            </a:pPr>
            <a:r>
              <a:rPr lang="en-GB" altLang="en-US"/>
              <a:t>Çiğdem İşsever</a:t>
            </a:r>
            <a:endParaRPr lang="en-US" altLang="en-US" dirty="0"/>
          </a:p>
        </p:txBody>
      </p:sp>
      <p:sp>
        <p:nvSpPr>
          <p:cNvPr id="5" name="Slide Number Placeholder 4"/>
          <p:cNvSpPr>
            <a:spLocks noGrp="1"/>
          </p:cNvSpPr>
          <p:nvPr>
            <p:ph type="sldNum" sz="quarter" idx="12"/>
          </p:nvPr>
        </p:nvSpPr>
        <p:spPr/>
        <p:txBody>
          <a:bodyPr/>
          <a:lstStyle/>
          <a:p>
            <a:pPr>
              <a:defRPr/>
            </a:pPr>
            <a:fld id="{FD4D2DFC-F162-40A9-BDFB-C9975CC3BE57}" type="slidenum">
              <a:rPr lang="en-US" altLang="en-US" smtClean="0"/>
              <a:pPr>
                <a:defRPr/>
              </a:pPr>
              <a:t>31</a:t>
            </a:fld>
            <a:endParaRPr lang="en-US" altLang="en-US"/>
          </a:p>
        </p:txBody>
      </p:sp>
    </p:spTree>
    <p:extLst>
      <p:ext uri="{BB962C8B-B14F-4D97-AF65-F5344CB8AC3E}">
        <p14:creationId xmlns:p14="http://schemas.microsoft.com/office/powerpoint/2010/main" val="16525489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0473"/>
                                        </p:tgtEl>
                                        <p:attrNameLst>
                                          <p:attrName>style.visibility</p:attrName>
                                        </p:attrNameLst>
                                      </p:cBhvr>
                                      <p:to>
                                        <p:strVal val="visible"/>
                                      </p:to>
                                    </p:set>
                                  </p:childTnLst>
                                </p:cTn>
                              </p:par>
                              <p:par>
                                <p:cTn id="7" presetID="0" presetClass="path" presetSubtype="0" accel="50000" decel="50000" fill="hold" nodeType="withEffect">
                                  <p:stCondLst>
                                    <p:cond delay="0"/>
                                  </p:stCondLst>
                                  <p:childTnLst>
                                    <p:animMotion origin="layout" path="M -0.14965 -0.00647 C -0.17048 -0.00485 -0.19062 -0.00161 -0.21146 0.00093 C -0.22378 0.00578 -0.21788 0.0044 -0.22899 0.00602 C -0.23837 0.00972 -0.24705 0.01411 -0.25694 0.01596 C -0.26371 0.02058 -0.2592 0.01804 -0.27066 0.02243 C -0.27535 0.02405 -0.27899 0.02775 -0.28351 0.02983 C -0.2875 0.03422 -0.28958 0.03908 -0.29496 0.04232 C -0.29948 0.04948 -0.30399 0.05665 -0.30851 0.06359 C -0.31146 0.07214 -0.30764 0.06243 -0.31371 0.07237 C -0.31684 0.07769 -0.3184 0.08417 -0.31979 0.08995 C -0.3184 0.09919 -0.32048 0.11029 -0.3151 0.11769 C -0.31302 0.12 -0.31076 0.12185 -0.30851 0.12393 C -0.30382 0.12879 -0.30191 0.1355 -0.29583 0.14151 C -0.29392 0.14821 -0.29566 0.14359 -0.28958 0.15145 C -0.2875 0.15446 -0.28351 0.16024 -0.28351 0.16047 C -0.28125 0.16763 -0.28142 0.16902 -0.27448 0.1718 C -0.26996 0.17642 -0.26701 0.18243 -0.26198 0.18659 C -0.26076 0.18752 -0.25937 0.18821 -0.25798 0.18937 C -0.2559 0.19122 -0.25191 0.19538 -0.25191 0.19561 C -0.24826 0.20255 -0.24323 0.20648 -0.23785 0.2118 C -0.23524 0.21434 -0.2342 0.21804 -0.2316 0.22058 C -0.22569 0.22636 -0.22587 0.22405 -0.22153 0.22937 C -0.22048 0.23052 -0.21996 0.23191 -0.21892 0.2333 C -0.21736 0.23538 -0.21545 0.23723 -0.21389 0.23931 C -0.21232 0.24578 -0.21007 0.2518 -0.20885 0.25827 C -0.20937 0.26567 -0.20937 0.2733 -0.21007 0.2807 C -0.2125 0.30544 -0.24132 0.30243 -0.25937 0.30336 C -0.26476 0.30336 -0.3191 0.30359 -0.34166 0.30081 C -0.35139 0.29966 -0.36094 0.29711 -0.37031 0.29457 C -0.38281 0.29156 -0.37864 0.2948 -0.38698 0.29203 C -0.39462 0.28948 -0.4026 0.28648 -0.41059 0.28463 C -0.42031 0.28232 -0.43021 0.2807 -0.43976 0.27839 C -0.44392 0.27399 -0.4493 0.2733 -0.45486 0.27214 C -0.46041 0.26659 -0.46736 0.26498 -0.47396 0.26081 C -0.47708 0.25411 -0.4816 0.24972 -0.48767 0.24578 C -0.48854 0.2444 -0.48941 0.24324 -0.4901 0.24209 C -0.4908 0.2407 -0.4908 0.23931 -0.49149 0.23815 C -0.49427 0.2333 -0.49774 0.22937 -0.50035 0.22451 C -0.50156 0.21919 -0.50295 0.21526 -0.50538 0.21064 C -0.50416 0.1896 -0.50781 0.18891 -0.49774 0.17665 C -0.49375 0.16463 -0.48351 0.15237 -0.47118 0.14775 C -0.46771 0.14636 -0.46371 0.14636 -0.45989 0.14544 C -0.43819 0.14775 -0.43732 0.14891 -0.41944 0.15422 C -0.41267 0.16093 -0.40416 0.16324 -0.39566 0.16787 C -0.38993 0.1755 -0.38177 0.18197 -0.37413 0.18798 C -0.36892 0.19908 -0.36059 0.21041 -0.35139 0.21943 C -0.34948 0.22544 -0.34705 0.23076 -0.34548 0.237 C -0.3434 0.25365 -0.34323 0.24972 -0.34548 0.27214 C -0.34618 0.28417 -0.35833 0.29457 -0.36666 0.30197 C -0.38107 0.31469 -0.39392 0.32602 -0.41337 0.32833 C -0.41996 0.32925 -0.42673 0.32948 -0.43351 0.32972 C -0.44861 0.32578 -0.46337 0.32324 -0.47882 0.32093 C -0.49045 0.31422 -0.49531 0.31584 -0.50781 0.31353 C -0.52448 0.30613 -0.50868 0.31191 -0.53316 0.30844 C -0.53611 0.30798 -0.53889 0.30636 -0.54184 0.3059 C -0.54566 0.30521 -0.54948 0.30521 -0.5533 0.30474 C -0.5908 0.30544 -0.61857 0.30197 -0.65173 0.31353 C -0.66094 0.32024 -0.66875 0.32578 -0.67569 0.3348 C -0.67535 0.34012 -0.67708 0.36555 -0.67187 0.37619 C -0.66944 0.38104 -0.6684 0.38012 -0.66441 0.38498 C -0.65972 0.39099 -0.65764 0.39908 -0.65052 0.40255 C -0.64548 0.40509 -0.64028 0.40925 -0.63541 0.41133 C -0.62726 0.41503 -0.61857 0.41688 -0.61007 0.42012 C -0.60555 0.42174 -0.59618 0.42498 -0.59618 0.42521 C -0.58403 0.43446 -0.60017 0.42336 -0.58229 0.43006 C -0.57951 0.43122 -0.5776 0.43399 -0.57482 0.43515 C -0.56753 0.43815 -0.55712 0.43908 -0.54948 0.44024 C -0.49601 0.43862 -0.4908 0.43954 -0.45625 0.43515 C -0.43906 0.42659 -0.41545 0.42798 -0.39687 0.42636 C -0.37257 0.42682 -0.34844 0.42659 -0.32378 0.42775 C -0.29791 0.42867 -0.27448 0.43654 -0.2493 0.44024 C -0.24201 0.44393 -0.23611 0.4474 -0.22778 0.44902 C -0.22083 0.45341 -0.21406 0.45642 -0.20625 0.45896 C -0.20503 0.45989 -0.20347 0.46058 -0.2026 0.46151 C -0.20069 0.46382 -0.19739 0.46891 -0.19739 0.46914 C -0.19566 0.4763 -0.19375 0.4844 -0.19132 0.49156 C -0.18333 0.48417 -0.19357 0.49503 -0.18611 0.47168 C -0.18264 0.46104 -0.17986 0.45919 -0.17361 0.45272 C -0.17448 0.45573 -0.17708 0.4585 -0.17726 0.46151 C -0.17778 0.4733 -0.17899 0.49272 -0.17101 0.50405 C -0.16267 0.52972 -0.1684 0.54498 -0.1684 0.58081 " pathEditMode="relative" rAng="0" ptsTypes="ffffffffffffffffffffffffffffffffffffffffffffffffffffffffffffffffffffffffffffffffA">
                                      <p:cBhvr>
                                        <p:cTn id="8" dur="2000" fill="hold"/>
                                        <p:tgtEl>
                                          <p:spTgt spid="190473"/>
                                        </p:tgtEl>
                                        <p:attrNameLst>
                                          <p:attrName>ppt_x</p:attrName>
                                          <p:attrName>ppt_y</p:attrName>
                                        </p:attrNameLst>
                                      </p:cBhvr>
                                      <p:rCtr x="-26372" y="29364"/>
                                    </p:animMotion>
                                  </p:childTnLst>
                                </p:cTn>
                              </p:par>
                            </p:childTnLst>
                          </p:cTn>
                        </p:par>
                        <p:par>
                          <p:cTn id="9" fill="hold">
                            <p:stCondLst>
                              <p:cond delay="2000"/>
                            </p:stCondLst>
                            <p:childTnLst>
                              <p:par>
                                <p:cTn id="10" presetID="1" presetClass="entr" presetSubtype="0" fill="hold" nodeType="afterEffect">
                                  <p:stCondLst>
                                    <p:cond delay="0"/>
                                  </p:stCondLst>
                                  <p:childTnLst>
                                    <p:set>
                                      <p:cBhvr>
                                        <p:cTn id="11" dur="1" fill="hold">
                                          <p:stCondLst>
                                            <p:cond delay="0"/>
                                          </p:stCondLst>
                                        </p:cTn>
                                        <p:tgtEl>
                                          <p:spTgt spid="190467">
                                            <p:txEl>
                                              <p:pRg st="2" end="2"/>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90467">
                                            <p:txEl>
                                              <p:pRg st="3" end="3"/>
                                            </p:txEl>
                                          </p:spTgt>
                                        </p:tgtEl>
                                        <p:attrNameLst>
                                          <p:attrName>style.visibility</p:attrName>
                                        </p:attrNameLst>
                                      </p:cBhvr>
                                      <p:to>
                                        <p:strVal val="visible"/>
                                      </p:to>
                                    </p:set>
                                  </p:childTnLst>
                                </p:cTn>
                              </p:par>
                              <p:par>
                                <p:cTn id="14" presetID="1" presetClass="exit" presetSubtype="0" fill="hold" nodeType="withEffect">
                                  <p:stCondLst>
                                    <p:cond delay="0"/>
                                  </p:stCondLst>
                                  <p:childTnLst>
                                    <p:set>
                                      <p:cBhvr>
                                        <p:cTn id="15" dur="1" fill="hold">
                                          <p:stCondLst>
                                            <p:cond delay="0"/>
                                          </p:stCondLst>
                                        </p:cTn>
                                        <p:tgtEl>
                                          <p:spTgt spid="190473"/>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904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normAutofit/>
          </a:bodyPr>
          <a:lstStyle/>
          <a:p>
            <a:pPr>
              <a:defRPr/>
            </a:pPr>
            <a:r>
              <a:rPr lang="en-US" sz="4000" b="1" dirty="0">
                <a:latin typeface="+mn-lt"/>
              </a:rPr>
              <a:t>Mathematical Formulae</a:t>
            </a:r>
          </a:p>
        </p:txBody>
      </p:sp>
      <p:sp>
        <p:nvSpPr>
          <p:cNvPr id="5" name="Content Placeholder 2"/>
          <p:cNvSpPr>
            <a:spLocks noGrp="1"/>
          </p:cNvSpPr>
          <p:nvPr>
            <p:ph idx="1"/>
          </p:nvPr>
        </p:nvSpPr>
        <p:spPr bwMode="auto">
          <a:xfrm>
            <a:off x="179512" y="980728"/>
            <a:ext cx="8784976" cy="5218113"/>
          </a:xfrm>
        </p:spPr>
        <p:txBody>
          <a:bodyPr/>
          <a:lstStyle/>
          <a:p>
            <a:pPr>
              <a:defRPr/>
            </a:pPr>
            <a:endParaRPr lang="en-GB" sz="2400" dirty="0"/>
          </a:p>
          <a:p>
            <a:pPr>
              <a:defRPr/>
            </a:pPr>
            <a:r>
              <a:rPr lang="en-GB" sz="2400" dirty="0"/>
              <a:t>Mathematical formulae present several problems. </a:t>
            </a:r>
          </a:p>
          <a:p>
            <a:pPr marL="457200" lvl="1" indent="0">
              <a:buNone/>
              <a:defRPr/>
            </a:pPr>
            <a:r>
              <a:rPr lang="en-GB" dirty="0"/>
              <a:t> </a:t>
            </a:r>
          </a:p>
          <a:p>
            <a:pPr lvl="1">
              <a:defRPr/>
            </a:pPr>
            <a:r>
              <a:rPr lang="en-GB" dirty="0"/>
              <a:t>Very </a:t>
            </a:r>
            <a:r>
              <a:rPr lang="en-GB" b="1" dirty="0"/>
              <a:t>long, complicated formulae </a:t>
            </a:r>
            <a:r>
              <a:rPr lang="en-GB" dirty="0"/>
              <a:t>need </a:t>
            </a:r>
            <a:r>
              <a:rPr lang="en-GB" b="1" dirty="0"/>
              <a:t>a lot of explanation</a:t>
            </a:r>
            <a:r>
              <a:rPr lang="en-GB" dirty="0"/>
              <a:t> if they are to be understood by the audience. </a:t>
            </a:r>
            <a:endParaRPr dirty="0"/>
          </a:p>
          <a:p>
            <a:pPr marL="0" indent="0">
              <a:buNone/>
              <a:defRPr/>
            </a:pPr>
            <a:r>
              <a:rPr lang="en-GB" sz="2400" dirty="0"/>
              <a:t>	</a:t>
            </a:r>
            <a:endParaRPr sz="2400" dirty="0"/>
          </a:p>
          <a:p>
            <a:pPr>
              <a:defRPr/>
            </a:pPr>
            <a:r>
              <a:rPr lang="en-GB" sz="2400" b="1" dirty="0">
                <a:solidFill>
                  <a:srgbClr val="008000"/>
                </a:solidFill>
              </a:rPr>
              <a:t>You can still get away with it ONLY if you really think about it!</a:t>
            </a:r>
            <a:endParaRPr sz="2400" dirty="0"/>
          </a:p>
          <a:p>
            <a:pPr>
              <a:defRPr/>
            </a:pPr>
            <a:endParaRPr lang="en-GB" dirty="0"/>
          </a:p>
        </p:txBody>
      </p:sp>
      <p:sp>
        <p:nvSpPr>
          <p:cNvPr id="2" name="Footer Placeholder 1">
            <a:extLst>
              <a:ext uri="{FF2B5EF4-FFF2-40B4-BE49-F238E27FC236}">
                <a16:creationId xmlns:a16="http://schemas.microsoft.com/office/drawing/2014/main" id="{C7D182E9-01B1-9344-8C6B-8CE137A0E2CC}"/>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618D0DD8-0F57-2643-AFCF-25426266196B}"/>
              </a:ext>
            </a:extLst>
          </p:cNvPr>
          <p:cNvSpPr>
            <a:spLocks noGrp="1"/>
          </p:cNvSpPr>
          <p:nvPr>
            <p:ph type="sldNum" sz="quarter" idx="11"/>
          </p:nvPr>
        </p:nvSpPr>
        <p:spPr/>
        <p:txBody>
          <a:bodyPr/>
          <a:lstStyle/>
          <a:p>
            <a:pPr>
              <a:defRPr/>
            </a:pPr>
            <a:fld id="{CBDB92BD-F10A-4E2F-BF08-33D104704B51}" type="slidenum">
              <a:rPr lang="en-US" smtClean="0"/>
              <a:t>32</a:t>
            </a:fld>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4"/>
          <p:cNvSpPr>
            <a:spLocks noGrp="1" noChangeArrowheads="1"/>
          </p:cNvSpPr>
          <p:nvPr>
            <p:ph type="title"/>
          </p:nvPr>
        </p:nvSpPr>
        <p:spPr bwMode="auto">
          <a:xfrm>
            <a:off x="158824" y="0"/>
            <a:ext cx="8229600" cy="1143000"/>
          </a:xfrm>
        </p:spPr>
        <p:txBody>
          <a:bodyPr>
            <a:normAutofit/>
          </a:bodyPr>
          <a:lstStyle/>
          <a:p>
            <a:pPr>
              <a:defRPr/>
            </a:pPr>
            <a:r>
              <a:rPr lang="en-GB" sz="4000" b="1" dirty="0">
                <a:latin typeface="+mn-lt"/>
              </a:rPr>
              <a:t>Formulae</a:t>
            </a:r>
            <a:endParaRPr sz="4000" dirty="0">
              <a:latin typeface="+mn-lt"/>
            </a:endParaRPr>
          </a:p>
        </p:txBody>
      </p:sp>
      <p:sp>
        <p:nvSpPr>
          <p:cNvPr id="5" name="Rectangle 5"/>
          <p:cNvSpPr>
            <a:spLocks noGrp="1" noChangeArrowheads="1"/>
          </p:cNvSpPr>
          <p:nvPr>
            <p:ph type="body" sz="half" idx="1"/>
          </p:nvPr>
        </p:nvSpPr>
        <p:spPr bwMode="auto">
          <a:xfrm>
            <a:off x="323528" y="1124744"/>
            <a:ext cx="8002588" cy="4525963"/>
          </a:xfrm>
        </p:spPr>
        <p:txBody>
          <a:bodyPr/>
          <a:lstStyle/>
          <a:p>
            <a:pPr>
              <a:defRPr/>
            </a:pPr>
            <a:r>
              <a:rPr lang="en-GB" sz="2800" dirty="0"/>
              <a:t>Simple formulae in PowerPoint</a:t>
            </a:r>
            <a:endParaRPr dirty="0"/>
          </a:p>
          <a:p>
            <a:pPr lvl="1">
              <a:buFontTx/>
              <a:buNone/>
              <a:defRPr/>
            </a:pPr>
            <a:r>
              <a:rPr lang="en-GB" sz="2400" dirty="0"/>
              <a:t>y = m x + c </a:t>
            </a:r>
            <a:endParaRPr dirty="0"/>
          </a:p>
          <a:p>
            <a:pPr lvl="1">
              <a:buFontTx/>
              <a:buNone/>
              <a:defRPr/>
            </a:pPr>
            <a:r>
              <a:rPr lang="en-GB" sz="2400" i="1" dirty="0"/>
              <a:t>y = m x + c</a:t>
            </a:r>
            <a:endParaRPr dirty="0"/>
          </a:p>
          <a:p>
            <a:pPr lvl="1">
              <a:buFontTx/>
              <a:buNone/>
              <a:defRPr/>
            </a:pPr>
            <a:r>
              <a:rPr lang="en-GB" sz="2400" b="1" i="1" dirty="0">
                <a:solidFill>
                  <a:srgbClr val="FF0000"/>
                </a:solidFill>
              </a:rPr>
              <a:t>y</a:t>
            </a:r>
            <a:r>
              <a:rPr lang="en-GB" sz="2400" b="1" i="1" dirty="0"/>
              <a:t> = </a:t>
            </a:r>
            <a:r>
              <a:rPr lang="en-GB" sz="2400" b="1" i="1" dirty="0">
                <a:solidFill>
                  <a:schemeClr val="accent2"/>
                </a:solidFill>
              </a:rPr>
              <a:t>m</a:t>
            </a:r>
            <a:r>
              <a:rPr lang="en-GB" sz="2400" b="1" i="1" dirty="0"/>
              <a:t> </a:t>
            </a:r>
            <a:r>
              <a:rPr lang="en-GB" sz="2400" b="1" i="1" dirty="0">
                <a:solidFill>
                  <a:srgbClr val="D60093"/>
                </a:solidFill>
              </a:rPr>
              <a:t>x</a:t>
            </a:r>
            <a:r>
              <a:rPr lang="en-GB" sz="2400" b="1" i="1" dirty="0"/>
              <a:t> + </a:t>
            </a:r>
            <a:r>
              <a:rPr lang="en-GB" sz="2400" b="1" i="1" dirty="0">
                <a:solidFill>
                  <a:srgbClr val="008000"/>
                </a:solidFill>
              </a:rPr>
              <a:t>c</a:t>
            </a:r>
            <a:endParaRPr dirty="0"/>
          </a:p>
          <a:p>
            <a:pPr>
              <a:defRPr/>
            </a:pPr>
            <a:r>
              <a:rPr lang="en-GB" sz="2800" b="1" i="1" dirty="0"/>
              <a:t>Or in Microsoft Equation</a:t>
            </a:r>
          </a:p>
          <a:p>
            <a:pPr>
              <a:defRPr/>
            </a:pPr>
            <a:endParaRPr lang="en-GB" b="1" i="1" dirty="0"/>
          </a:p>
          <a:p>
            <a:pPr>
              <a:defRPr/>
            </a:pPr>
            <a:endParaRPr lang="en-GB" sz="2800" b="1" i="1" dirty="0"/>
          </a:p>
          <a:p>
            <a:pPr>
              <a:defRPr/>
            </a:pPr>
            <a:r>
              <a:rPr lang="en-GB" b="1" i="1" dirty="0"/>
              <a:t>….</a:t>
            </a:r>
            <a:r>
              <a:rPr lang="en-GB" sz="2800" b="1" i="1" dirty="0"/>
              <a:t> </a:t>
            </a:r>
            <a:endParaRPr dirty="0"/>
          </a:p>
          <a:p>
            <a:pPr marL="0" indent="0">
              <a:buNone/>
              <a:defRPr/>
            </a:pPr>
            <a:endParaRPr lang="en-GB" sz="2800" b="1" i="1" dirty="0"/>
          </a:p>
          <a:p>
            <a:pPr marL="0" indent="0">
              <a:buNone/>
              <a:defRPr/>
            </a:pPr>
            <a:endParaRPr lang="en-GB" sz="2800" b="1" i="1" dirty="0"/>
          </a:p>
        </p:txBody>
      </p:sp>
      <p:graphicFrame>
        <p:nvGraphicFramePr>
          <p:cNvPr id="2" name="Object 1"/>
          <p:cNvGraphicFramePr>
            <a:graphicFrameLocks noChangeAspect="1"/>
          </p:cNvGraphicFramePr>
          <p:nvPr>
            <p:extLst>
              <p:ext uri="{D42A27DB-BD31-4B8C-83A1-F6EECF244321}">
                <p14:modId xmlns:p14="http://schemas.microsoft.com/office/powerpoint/2010/main" val="2157879785"/>
              </p:ext>
            </p:extLst>
          </p:nvPr>
        </p:nvGraphicFramePr>
        <p:xfrm>
          <a:off x="1115616" y="3356992"/>
          <a:ext cx="1873250" cy="495300"/>
        </p:xfrm>
        <a:graphic>
          <a:graphicData uri="http://schemas.openxmlformats.org/presentationml/2006/ole">
            <mc:AlternateContent xmlns:mc="http://schemas.openxmlformats.org/markup-compatibility/2006">
              <mc:Choice xmlns:v="urn:schemas-microsoft-com:vml" Requires="v">
                <p:oleObj spid="_x0000_s1140" name="oleObj" r:id="rId3" imgW="672465" imgH="177165" progId="Equation.DSMT4">
                  <p:embed/>
                </p:oleObj>
              </mc:Choice>
              <mc:Fallback>
                <p:oleObj name="oleObj" r:id="rId3" imgW="672465" imgH="177165" progId="Equation.DSMT4">
                  <p:embed/>
                  <p:pic>
                    <p:nvPicPr>
                      <p:cNvPr id="6" name=""/>
                      <p:cNvPicPr/>
                      <p:nvPr/>
                    </p:nvPicPr>
                    <p:blipFill>
                      <a:blip r:embed="rId4"/>
                      <a:stretch/>
                    </p:blipFill>
                    <p:spPr bwMode="auto">
                      <a:xfrm>
                        <a:off x="1115616" y="3356992"/>
                        <a:ext cx="1873250" cy="495300"/>
                      </a:xfrm>
                      <a:prstGeom prst="rect">
                        <a:avLst/>
                      </a:prstGeom>
                    </p:spPr>
                  </p:pic>
                </p:oleObj>
              </mc:Fallback>
            </mc:AlternateContent>
          </a:graphicData>
        </a:graphic>
      </p:graphicFrame>
      <p:sp>
        <p:nvSpPr>
          <p:cNvPr id="6" name="Footer Placeholder 5">
            <a:extLst>
              <a:ext uri="{FF2B5EF4-FFF2-40B4-BE49-F238E27FC236}">
                <a16:creationId xmlns:a16="http://schemas.microsoft.com/office/drawing/2014/main" id="{CFC52386-8651-9742-8F1C-8A3BD72828AF}"/>
              </a:ext>
            </a:extLst>
          </p:cNvPr>
          <p:cNvSpPr>
            <a:spLocks noGrp="1"/>
          </p:cNvSpPr>
          <p:nvPr>
            <p:ph type="ftr" sz="quarter" idx="10"/>
          </p:nvPr>
        </p:nvSpPr>
        <p:spPr>
          <a:xfrm>
            <a:off x="3124200" y="6453336"/>
            <a:ext cx="2895600" cy="476250"/>
          </a:xfrm>
        </p:spPr>
        <p:txBody>
          <a:bodyPr/>
          <a:lstStyle/>
          <a:p>
            <a:pPr>
              <a:defRPr/>
            </a:pPr>
            <a:r>
              <a:rPr lang="en-GB"/>
              <a:t>Çiğdem İşsever</a:t>
            </a:r>
          </a:p>
        </p:txBody>
      </p:sp>
      <p:sp>
        <p:nvSpPr>
          <p:cNvPr id="8" name="Slide Number Placeholder 7">
            <a:extLst>
              <a:ext uri="{FF2B5EF4-FFF2-40B4-BE49-F238E27FC236}">
                <a16:creationId xmlns:a16="http://schemas.microsoft.com/office/drawing/2014/main" id="{B80177A6-03EA-C440-AC22-D9B84952AE09}"/>
              </a:ext>
            </a:extLst>
          </p:cNvPr>
          <p:cNvSpPr txBox="1">
            <a:spLocks/>
          </p:cNvSpPr>
          <p:nvPr/>
        </p:nvSpPr>
        <p:spPr bwMode="auto">
          <a:xfrm>
            <a:off x="7081650" y="6491627"/>
            <a:ext cx="2057400" cy="365125"/>
          </a:xfrm>
          <a:prstGeom prst="rect">
            <a:avLst/>
          </a:prstGeom>
        </p:spPr>
        <p:txBody>
          <a:bodyPr/>
          <a:lstStyle>
            <a:defPPr>
              <a:defRPr lang="en-GB"/>
            </a:defPPr>
            <a:lvl1pPr algn="l">
              <a:spcBef>
                <a:spcPts val="0"/>
              </a:spcBef>
              <a:spcAft>
                <a:spcPts val="0"/>
              </a:spcAft>
              <a:defRPr sz="1400">
                <a:solidFill>
                  <a:schemeClr val="tx1"/>
                </a:solidFill>
                <a:latin typeface="Times New Roman"/>
                <a:ea typeface="+mn-ea"/>
                <a:cs typeface="Arial"/>
              </a:defRPr>
            </a:lvl1pPr>
            <a:lvl2pPr marL="457200" algn="l">
              <a:spcBef>
                <a:spcPts val="0"/>
              </a:spcBef>
              <a:spcAft>
                <a:spcPts val="0"/>
              </a:spcAft>
              <a:defRPr sz="1400">
                <a:solidFill>
                  <a:schemeClr val="tx1"/>
                </a:solidFill>
                <a:latin typeface="Times New Roman"/>
                <a:ea typeface="+mn-ea"/>
                <a:cs typeface="Arial"/>
              </a:defRPr>
            </a:lvl2pPr>
            <a:lvl3pPr marL="914400" algn="l">
              <a:spcBef>
                <a:spcPts val="0"/>
              </a:spcBef>
              <a:spcAft>
                <a:spcPts val="0"/>
              </a:spcAft>
              <a:defRPr sz="1400">
                <a:solidFill>
                  <a:schemeClr val="tx1"/>
                </a:solidFill>
                <a:latin typeface="Times New Roman"/>
                <a:ea typeface="+mn-ea"/>
                <a:cs typeface="Arial"/>
              </a:defRPr>
            </a:lvl3pPr>
            <a:lvl4pPr marL="1371600" algn="l">
              <a:spcBef>
                <a:spcPts val="0"/>
              </a:spcBef>
              <a:spcAft>
                <a:spcPts val="0"/>
              </a:spcAft>
              <a:defRPr sz="1400">
                <a:solidFill>
                  <a:schemeClr val="tx1"/>
                </a:solidFill>
                <a:latin typeface="Times New Roman"/>
                <a:ea typeface="+mn-ea"/>
                <a:cs typeface="Arial"/>
              </a:defRPr>
            </a:lvl4pPr>
            <a:lvl5pPr marL="1828800" algn="l">
              <a:spcBef>
                <a:spcPts val="0"/>
              </a:spcBef>
              <a:spcAft>
                <a:spcPts val="0"/>
              </a:spcAft>
              <a:defRPr sz="1400">
                <a:solidFill>
                  <a:schemeClr val="tx1"/>
                </a:solidFill>
                <a:latin typeface="Times New Roman"/>
                <a:ea typeface="+mn-ea"/>
                <a:cs typeface="Arial"/>
              </a:defRPr>
            </a:lvl5pPr>
            <a:lvl6pPr marL="2286000" algn="l" defTabSz="914400">
              <a:defRPr sz="1400">
                <a:solidFill>
                  <a:schemeClr val="tx1"/>
                </a:solidFill>
                <a:latin typeface="Times New Roman"/>
                <a:ea typeface="+mn-ea"/>
                <a:cs typeface="Arial"/>
              </a:defRPr>
            </a:lvl6pPr>
            <a:lvl7pPr marL="2743200" algn="l" defTabSz="914400">
              <a:defRPr sz="1400">
                <a:solidFill>
                  <a:schemeClr val="tx1"/>
                </a:solidFill>
                <a:latin typeface="Times New Roman"/>
                <a:ea typeface="+mn-ea"/>
                <a:cs typeface="Arial"/>
              </a:defRPr>
            </a:lvl7pPr>
            <a:lvl8pPr marL="3200400" algn="l" defTabSz="914400">
              <a:defRPr sz="1400">
                <a:solidFill>
                  <a:schemeClr val="tx1"/>
                </a:solidFill>
                <a:latin typeface="Times New Roman"/>
                <a:ea typeface="+mn-ea"/>
                <a:cs typeface="Arial"/>
              </a:defRPr>
            </a:lvl8pPr>
            <a:lvl9pPr marL="3657600" algn="l" defTabSz="914400">
              <a:defRPr sz="1400">
                <a:solidFill>
                  <a:schemeClr val="tx1"/>
                </a:solidFill>
                <a:latin typeface="Times New Roman"/>
                <a:ea typeface="+mn-ea"/>
                <a:cs typeface="Arial"/>
              </a:defRPr>
            </a:lvl9pPr>
          </a:lstStyle>
          <a:p>
            <a:pPr algn="r">
              <a:defRPr/>
            </a:pPr>
            <a:fld id="{CBDB92BD-F10A-4E2F-BF08-33D104704B51}" type="slidenum">
              <a:rPr lang="en-US" sz="2400" b="1" smtClean="0">
                <a:solidFill>
                  <a:schemeClr val="bg1"/>
                </a:solidFill>
                <a:latin typeface="+mn-lt"/>
              </a:rPr>
              <a:pPr algn="r">
                <a:defRPr/>
              </a:pPr>
              <a:t>33</a:t>
            </a:fld>
            <a:endParaRPr lang="en-US" sz="2400" b="1" dirty="0">
              <a:solidFill>
                <a:schemeClr val="bg1"/>
              </a:solidFill>
              <a:latin typeface="+mn-l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0" y="94456"/>
            <a:ext cx="8229600" cy="588169"/>
          </a:xfrm>
        </p:spPr>
        <p:txBody>
          <a:bodyPr>
            <a:noAutofit/>
          </a:bodyPr>
          <a:lstStyle/>
          <a:p>
            <a:pPr>
              <a:defRPr/>
            </a:pPr>
            <a:r>
              <a:rPr lang="en-GB" sz="4000" b="1" dirty="0">
                <a:latin typeface="+mn-lt"/>
              </a:rPr>
              <a:t>Complicated Formulae</a:t>
            </a:r>
            <a:endParaRPr sz="4000" b="1" dirty="0">
              <a:latin typeface="+mn-lt"/>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157879785"/>
              </p:ext>
            </p:extLst>
          </p:nvPr>
        </p:nvGraphicFramePr>
        <p:xfrm>
          <a:off x="152400" y="838200"/>
          <a:ext cx="2286000" cy="649288"/>
        </p:xfrm>
        <a:graphic>
          <a:graphicData uri="http://schemas.openxmlformats.org/presentationml/2006/ole">
            <mc:AlternateContent xmlns:mc="http://schemas.openxmlformats.org/markup-compatibility/2006">
              <mc:Choice xmlns:v="urn:schemas-microsoft-com:vml" Requires="v">
                <p:oleObj spid="_x0000_s2546" name="oleObj" r:id="rId3" imgW="850265" imgH="240665" progId="Equation.3">
                  <p:embed/>
                </p:oleObj>
              </mc:Choice>
              <mc:Fallback>
                <p:oleObj name="oleObj" r:id="rId3" imgW="850265" imgH="240665" progId="Equation.3">
                  <p:embed/>
                  <p:pic>
                    <p:nvPicPr>
                      <p:cNvPr id="6" name=""/>
                      <p:cNvPicPr/>
                      <p:nvPr/>
                    </p:nvPicPr>
                    <p:blipFill>
                      <a:blip r:embed="rId4"/>
                      <a:stretch/>
                    </p:blipFill>
                    <p:spPr bwMode="auto">
                      <a:xfrm>
                        <a:off x="152400" y="838200"/>
                        <a:ext cx="2286000" cy="649288"/>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157879785"/>
              </p:ext>
            </p:extLst>
          </p:nvPr>
        </p:nvGraphicFramePr>
        <p:xfrm>
          <a:off x="492125" y="3962400"/>
          <a:ext cx="6975475" cy="606425"/>
        </p:xfrm>
        <a:graphic>
          <a:graphicData uri="http://schemas.openxmlformats.org/presentationml/2006/ole">
            <mc:AlternateContent xmlns:mc="http://schemas.openxmlformats.org/markup-compatibility/2006">
              <mc:Choice xmlns:v="urn:schemas-microsoft-com:vml" Requires="v">
                <p:oleObj spid="_x0000_s2547" name="oleObj" r:id="rId5" imgW="3060700" imgH="266700" progId="Equation.3">
                  <p:embed/>
                </p:oleObj>
              </mc:Choice>
              <mc:Fallback>
                <p:oleObj name="oleObj" r:id="rId5" imgW="3060700" imgH="266700" progId="Equation.3">
                  <p:embed/>
                  <p:pic>
                    <p:nvPicPr>
                      <p:cNvPr id="7" name=""/>
                      <p:cNvPicPr/>
                      <p:nvPr/>
                    </p:nvPicPr>
                    <p:blipFill>
                      <a:blip r:embed="rId6"/>
                      <a:stretch/>
                    </p:blipFill>
                    <p:spPr bwMode="auto">
                      <a:xfrm>
                        <a:off x="492125" y="3962400"/>
                        <a:ext cx="6975475" cy="606425"/>
                      </a:xfrm>
                      <a:prstGeom prst="rect">
                        <a:avLst/>
                      </a:prstGeom>
                    </p:spPr>
                  </p:pic>
                </p:oleObj>
              </mc:Fallback>
            </mc:AlternateContent>
          </a:graphicData>
        </a:graphic>
      </p:graphicFrame>
      <p:grpSp>
        <p:nvGrpSpPr>
          <p:cNvPr id="8" name="Group 13"/>
          <p:cNvGrpSpPr/>
          <p:nvPr/>
        </p:nvGrpSpPr>
        <p:grpSpPr bwMode="auto">
          <a:xfrm>
            <a:off x="511175" y="3182938"/>
            <a:ext cx="6804025" cy="2224087"/>
            <a:chOff x="322" y="2005"/>
            <a:chExt cx="4286" cy="1401"/>
          </a:xfrm>
        </p:grpSpPr>
        <p:graphicFrame>
          <p:nvGraphicFramePr>
            <p:cNvPr id="6" name="Object 5"/>
            <p:cNvGraphicFramePr>
              <a:graphicFrameLocks noChangeAspect="1"/>
            </p:cNvGraphicFramePr>
            <p:nvPr>
              <p:extLst>
                <p:ext uri="{D42A27DB-BD31-4B8C-83A1-F6EECF244321}">
                  <p14:modId xmlns:p14="http://schemas.microsoft.com/office/powerpoint/2010/main" val="2157879785"/>
                </p:ext>
              </p:extLst>
            </p:nvPr>
          </p:nvGraphicFramePr>
          <p:xfrm>
            <a:off x="322" y="3024"/>
            <a:ext cx="4286" cy="382"/>
          </p:xfrm>
          <a:graphic>
            <a:graphicData uri="http://schemas.openxmlformats.org/presentationml/2006/ole">
              <mc:AlternateContent xmlns:mc="http://schemas.openxmlformats.org/markup-compatibility/2006">
                <mc:Choice xmlns:v="urn:schemas-microsoft-com:vml" Requires="v">
                  <p:oleObj spid="_x0000_s2548" name="oleObj" r:id="rId7" imgW="2984500" imgH="266700" progId="Equation.3">
                    <p:embed/>
                  </p:oleObj>
                </mc:Choice>
                <mc:Fallback>
                  <p:oleObj name="oleObj" r:id="rId7" imgW="2984500" imgH="266700" progId="Equation.3">
                    <p:embed/>
                    <p:pic>
                      <p:nvPicPr>
                        <p:cNvPr id="9" name=""/>
                        <p:cNvPicPr/>
                        <p:nvPr/>
                      </p:nvPicPr>
                      <p:blipFill>
                        <a:blip r:embed="rId8"/>
                        <a:stretch/>
                      </p:blipFill>
                      <p:spPr bwMode="auto">
                        <a:xfrm>
                          <a:off x="322" y="3024"/>
                          <a:ext cx="4286" cy="382"/>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157879785"/>
                </p:ext>
              </p:extLst>
            </p:nvPr>
          </p:nvGraphicFramePr>
          <p:xfrm>
            <a:off x="2208" y="2005"/>
            <a:ext cx="1488" cy="395"/>
          </p:xfrm>
          <a:graphic>
            <a:graphicData uri="http://schemas.openxmlformats.org/presentationml/2006/ole">
              <mc:AlternateContent xmlns:mc="http://schemas.openxmlformats.org/markup-compatibility/2006">
                <mc:Choice xmlns:v="urn:schemas-microsoft-com:vml" Requires="v">
                  <p:oleObj spid="_x0000_s2549" name="oleObj" r:id="rId9" imgW="1054100" imgH="279400" progId="Equation.3">
                    <p:embed/>
                  </p:oleObj>
                </mc:Choice>
                <mc:Fallback>
                  <p:oleObj name="oleObj" r:id="rId9" imgW="1054100" imgH="279400" progId="Equation.3">
                    <p:embed/>
                    <p:pic>
                      <p:nvPicPr>
                        <p:cNvPr id="10" name=""/>
                        <p:cNvPicPr/>
                        <p:nvPr/>
                      </p:nvPicPr>
                      <p:blipFill>
                        <a:blip r:embed="rId10"/>
                        <a:stretch/>
                      </p:blipFill>
                      <p:spPr bwMode="auto">
                        <a:xfrm>
                          <a:off x="2208" y="2005"/>
                          <a:ext cx="1488" cy="395"/>
                        </a:xfrm>
                        <a:prstGeom prst="rect">
                          <a:avLst/>
                        </a:prstGeom>
                      </p:spPr>
                    </p:pic>
                  </p:oleObj>
                </mc:Fallback>
              </mc:AlternateContent>
            </a:graphicData>
          </a:graphic>
        </p:graphicFrame>
      </p:grpSp>
      <p:grpSp>
        <p:nvGrpSpPr>
          <p:cNvPr id="11" name="Group 16"/>
          <p:cNvGrpSpPr/>
          <p:nvPr/>
        </p:nvGrpSpPr>
        <p:grpSpPr bwMode="auto">
          <a:xfrm>
            <a:off x="430213" y="1600200"/>
            <a:ext cx="8713787" cy="2209800"/>
            <a:chOff x="271" y="1008"/>
            <a:chExt cx="5489" cy="1392"/>
          </a:xfrm>
        </p:grpSpPr>
        <p:graphicFrame>
          <p:nvGraphicFramePr>
            <p:cNvPr id="9" name="Object 8"/>
            <p:cNvGraphicFramePr>
              <a:graphicFrameLocks noChangeAspect="1"/>
            </p:cNvGraphicFramePr>
            <p:nvPr>
              <p:extLst>
                <p:ext uri="{D42A27DB-BD31-4B8C-83A1-F6EECF244321}">
                  <p14:modId xmlns:p14="http://schemas.microsoft.com/office/powerpoint/2010/main" val="2157879785"/>
                </p:ext>
              </p:extLst>
            </p:nvPr>
          </p:nvGraphicFramePr>
          <p:xfrm>
            <a:off x="271" y="2005"/>
            <a:ext cx="1995" cy="395"/>
          </p:xfrm>
          <a:graphic>
            <a:graphicData uri="http://schemas.openxmlformats.org/presentationml/2006/ole">
              <mc:AlternateContent xmlns:mc="http://schemas.openxmlformats.org/markup-compatibility/2006">
                <mc:Choice xmlns:v="urn:schemas-microsoft-com:vml" Requires="v">
                  <p:oleObj spid="_x0000_s2550" name="oleObj" r:id="rId11" imgW="1345565" imgH="266065" progId="Equation.3">
                    <p:embed/>
                  </p:oleObj>
                </mc:Choice>
                <mc:Fallback>
                  <p:oleObj name="oleObj" r:id="rId11" imgW="1345565" imgH="266065" progId="Equation.3">
                    <p:embed/>
                    <p:pic>
                      <p:nvPicPr>
                        <p:cNvPr id="12" name=""/>
                        <p:cNvPicPr/>
                        <p:nvPr/>
                      </p:nvPicPr>
                      <p:blipFill>
                        <a:blip r:embed="rId12"/>
                        <a:stretch/>
                      </p:blipFill>
                      <p:spPr bwMode="auto">
                        <a:xfrm>
                          <a:off x="271" y="2005"/>
                          <a:ext cx="1995" cy="395"/>
                        </a:xfrm>
                        <a:prstGeom prst="rect">
                          <a:avLst/>
                        </a:prstGeom>
                      </p:spPr>
                    </p:pic>
                  </p:oleObj>
                </mc:Fallback>
              </mc:AlternateContent>
            </a:graphicData>
          </a:graphic>
        </p:graphicFrame>
        <p:grpSp>
          <p:nvGrpSpPr>
            <p:cNvPr id="13" name="Group 18"/>
            <p:cNvGrpSpPr/>
            <p:nvPr/>
          </p:nvGrpSpPr>
          <p:grpSpPr bwMode="auto">
            <a:xfrm>
              <a:off x="308" y="1008"/>
              <a:ext cx="5452" cy="912"/>
              <a:chOff x="336" y="1248"/>
              <a:chExt cx="5452" cy="912"/>
            </a:xfrm>
          </p:grpSpPr>
          <p:graphicFrame>
            <p:nvGraphicFramePr>
              <p:cNvPr id="10" name="Object 9"/>
              <p:cNvGraphicFramePr>
                <a:graphicFrameLocks noChangeAspect="1"/>
              </p:cNvGraphicFramePr>
              <p:nvPr>
                <p:extLst>
                  <p:ext uri="{D42A27DB-BD31-4B8C-83A1-F6EECF244321}">
                    <p14:modId xmlns:p14="http://schemas.microsoft.com/office/powerpoint/2010/main" val="2157879785"/>
                  </p:ext>
                </p:extLst>
              </p:nvPr>
            </p:nvGraphicFramePr>
            <p:xfrm>
              <a:off x="336" y="1778"/>
              <a:ext cx="5452" cy="382"/>
            </p:xfrm>
            <a:graphic>
              <a:graphicData uri="http://schemas.openxmlformats.org/presentationml/2006/ole">
                <mc:AlternateContent xmlns:mc="http://schemas.openxmlformats.org/markup-compatibility/2006">
                  <mc:Choice xmlns:v="urn:schemas-microsoft-com:vml" Requires="v">
                    <p:oleObj spid="_x0000_s2551" name="oleObj" r:id="rId13" imgW="3797300" imgH="266700" progId="Equation.3">
                      <p:embed/>
                    </p:oleObj>
                  </mc:Choice>
                  <mc:Fallback>
                    <p:oleObj name="oleObj" r:id="rId13" imgW="3797300" imgH="266700" progId="Equation.3">
                      <p:embed/>
                      <p:pic>
                        <p:nvPicPr>
                          <p:cNvPr id="14" name=""/>
                          <p:cNvPicPr/>
                          <p:nvPr/>
                        </p:nvPicPr>
                        <p:blipFill>
                          <a:blip r:embed="rId14"/>
                          <a:stretch/>
                        </p:blipFill>
                        <p:spPr bwMode="auto">
                          <a:xfrm>
                            <a:off x="336" y="1778"/>
                            <a:ext cx="5452" cy="382"/>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157879785"/>
                  </p:ext>
                </p:extLst>
              </p:nvPr>
            </p:nvGraphicFramePr>
            <p:xfrm>
              <a:off x="336" y="1248"/>
              <a:ext cx="4796" cy="382"/>
            </p:xfrm>
            <a:graphic>
              <a:graphicData uri="http://schemas.openxmlformats.org/presentationml/2006/ole">
                <mc:AlternateContent xmlns:mc="http://schemas.openxmlformats.org/markup-compatibility/2006">
                  <mc:Choice xmlns:v="urn:schemas-microsoft-com:vml" Requires="v">
                    <p:oleObj spid="_x0000_s2552" name="oleObj" r:id="rId15" imgW="3340100" imgH="266700" progId="Equation.3">
                      <p:embed/>
                    </p:oleObj>
                  </mc:Choice>
                  <mc:Fallback>
                    <p:oleObj name="oleObj" r:id="rId15" imgW="3340100" imgH="266700" progId="Equation.3">
                      <p:embed/>
                      <p:pic>
                        <p:nvPicPr>
                          <p:cNvPr id="15" name=""/>
                          <p:cNvPicPr/>
                          <p:nvPr/>
                        </p:nvPicPr>
                        <p:blipFill>
                          <a:blip r:embed="rId16"/>
                          <a:stretch/>
                        </p:blipFill>
                        <p:spPr bwMode="auto">
                          <a:xfrm>
                            <a:off x="336" y="1248"/>
                            <a:ext cx="4796" cy="382"/>
                          </a:xfrm>
                          <a:prstGeom prst="rect">
                            <a:avLst/>
                          </a:prstGeom>
                        </p:spPr>
                      </p:pic>
                    </p:oleObj>
                  </mc:Fallback>
                </mc:AlternateContent>
              </a:graphicData>
            </a:graphic>
          </p:graphicFrame>
        </p:grpSp>
      </p:grpSp>
      <p:sp>
        <p:nvSpPr>
          <p:cNvPr id="16" name="Rectangle 24"/>
          <p:cNvSpPr>
            <a:spLocks noChangeArrowheads="1"/>
          </p:cNvSpPr>
          <p:nvPr/>
        </p:nvSpPr>
        <p:spPr bwMode="auto">
          <a:xfrm>
            <a:off x="6227763" y="6237288"/>
            <a:ext cx="2916237" cy="333375"/>
          </a:xfrm>
          <a:prstGeom prst="rect">
            <a:avLst/>
          </a:prstGeom>
          <a:noFill/>
          <a:ln>
            <a:noFill/>
          </a:ln>
        </p:spPr>
        <p:txBody>
          <a:bodyPr/>
          <a:lstStyle>
            <a:lvl1pPr marL="342900" indent="-342900" defTabSz="762000">
              <a:spcBef>
                <a:spcPts val="0"/>
              </a:spcBef>
              <a:buChar char="•"/>
              <a:defRPr sz="3200">
                <a:solidFill>
                  <a:schemeClr val="tx1"/>
                </a:solidFill>
                <a:latin typeface="Arial"/>
                <a:cs typeface="Arial"/>
              </a:defRPr>
            </a:lvl1pPr>
            <a:lvl2pPr marL="742950" indent="-285750" defTabSz="762000">
              <a:spcBef>
                <a:spcPts val="0"/>
              </a:spcBef>
              <a:buChar char="–"/>
              <a:defRPr sz="2800">
                <a:solidFill>
                  <a:schemeClr val="tx1"/>
                </a:solidFill>
                <a:latin typeface="Arial"/>
                <a:cs typeface="Arial"/>
              </a:defRPr>
            </a:lvl2pPr>
            <a:lvl3pPr marL="1143000" indent="-228600" defTabSz="762000">
              <a:spcBef>
                <a:spcPts val="0"/>
              </a:spcBef>
              <a:buChar char="•"/>
              <a:defRPr sz="2400">
                <a:solidFill>
                  <a:schemeClr val="tx1"/>
                </a:solidFill>
                <a:latin typeface="Arial"/>
                <a:cs typeface="Arial"/>
              </a:defRPr>
            </a:lvl3pPr>
            <a:lvl4pPr marL="1600200" indent="-228600" defTabSz="762000">
              <a:spcBef>
                <a:spcPts val="0"/>
              </a:spcBef>
              <a:buChar char="–"/>
              <a:defRPr sz="2000">
                <a:solidFill>
                  <a:schemeClr val="tx1"/>
                </a:solidFill>
                <a:latin typeface="Arial"/>
                <a:cs typeface="Arial"/>
              </a:defRPr>
            </a:lvl4pPr>
            <a:lvl5pPr marL="2057400" indent="-228600" defTabSz="762000">
              <a:spcBef>
                <a:spcPts val="0"/>
              </a:spcBef>
              <a:buChar char="»"/>
              <a:defRPr sz="2000">
                <a:solidFill>
                  <a:schemeClr val="tx1"/>
                </a:solidFill>
                <a:latin typeface="Arial"/>
                <a:cs typeface="Arial"/>
              </a:defRPr>
            </a:lvl5pPr>
            <a:lvl6pPr marL="2514600" indent="-228600" defTabSz="762000">
              <a:spcBef>
                <a:spcPts val="0"/>
              </a:spcBef>
              <a:spcAft>
                <a:spcPts val="0"/>
              </a:spcAft>
              <a:buChar char="»"/>
              <a:defRPr sz="2000">
                <a:solidFill>
                  <a:schemeClr val="tx1"/>
                </a:solidFill>
                <a:latin typeface="Arial"/>
                <a:cs typeface="Arial"/>
              </a:defRPr>
            </a:lvl6pPr>
            <a:lvl7pPr marL="2971800" indent="-228600" defTabSz="762000">
              <a:spcBef>
                <a:spcPts val="0"/>
              </a:spcBef>
              <a:spcAft>
                <a:spcPts val="0"/>
              </a:spcAft>
              <a:buChar char="»"/>
              <a:defRPr sz="2000">
                <a:solidFill>
                  <a:schemeClr val="tx1"/>
                </a:solidFill>
                <a:latin typeface="Arial"/>
                <a:cs typeface="Arial"/>
              </a:defRPr>
            </a:lvl7pPr>
            <a:lvl8pPr marL="3429000" indent="-228600" defTabSz="762000">
              <a:spcBef>
                <a:spcPts val="0"/>
              </a:spcBef>
              <a:spcAft>
                <a:spcPts val="0"/>
              </a:spcAft>
              <a:buChar char="»"/>
              <a:defRPr sz="2000">
                <a:solidFill>
                  <a:schemeClr val="tx1"/>
                </a:solidFill>
                <a:latin typeface="Arial"/>
                <a:cs typeface="Arial"/>
              </a:defRPr>
            </a:lvl8pPr>
            <a:lvl9pPr marL="3886200" indent="-228600" defTabSz="762000">
              <a:spcBef>
                <a:spcPts val="0"/>
              </a:spcBef>
              <a:spcAft>
                <a:spcPts val="0"/>
              </a:spcAft>
              <a:buChar char="»"/>
              <a:defRPr sz="2000">
                <a:solidFill>
                  <a:schemeClr val="tx1"/>
                </a:solidFill>
                <a:latin typeface="Arial"/>
                <a:cs typeface="Arial"/>
              </a:defRPr>
            </a:lvl9pPr>
          </a:lstStyle>
          <a:p>
            <a:pPr>
              <a:lnSpc>
                <a:spcPct val="90000"/>
              </a:lnSpc>
              <a:buFontTx/>
              <a:buNone/>
              <a:defRPr/>
            </a:pPr>
            <a:r>
              <a:rPr lang="en-GB" sz="1400"/>
              <a:t>(Richter: hep-ph/0008222)</a:t>
            </a:r>
            <a:endParaRPr/>
          </a:p>
        </p:txBody>
      </p:sp>
      <p:sp>
        <p:nvSpPr>
          <p:cNvPr id="17" name="Text Box 31"/>
          <p:cNvSpPr>
            <a:spLocks/>
          </p:cNvSpPr>
          <p:nvPr/>
        </p:nvSpPr>
        <p:spPr bwMode="auto">
          <a:xfrm>
            <a:off x="395288" y="6237288"/>
            <a:ext cx="2952750" cy="366712"/>
          </a:xfrm>
          <a:prstGeom prst="rect">
            <a:avLst/>
          </a:prstGeom>
          <a:solidFill>
            <a:schemeClr val="bg1"/>
          </a:solid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800"/>
              <a:t>c</a:t>
            </a:r>
            <a:r>
              <a:rPr lang="en-GB" sz="1800" baseline="-25000"/>
              <a:t>ij</a:t>
            </a:r>
            <a:r>
              <a:rPr lang="en-GB" sz="1800"/>
              <a:t>=cos</a:t>
            </a:r>
            <a:r>
              <a:rPr lang="en-GB" sz="1800">
                <a:latin typeface="Symbol"/>
              </a:rPr>
              <a:t>q</a:t>
            </a:r>
            <a:r>
              <a:rPr lang="en-GB" sz="1800" baseline="-25000"/>
              <a:t>ij</a:t>
            </a:r>
            <a:r>
              <a:rPr lang="en-GB" sz="1800"/>
              <a:t>, s</a:t>
            </a:r>
            <a:r>
              <a:rPr lang="en-GB" sz="1800" baseline="-25000"/>
              <a:t>ij</a:t>
            </a:r>
            <a:r>
              <a:rPr lang="en-GB" sz="1800"/>
              <a:t>=sin</a:t>
            </a:r>
            <a:r>
              <a:rPr lang="en-GB" sz="1800">
                <a:latin typeface="Symbol"/>
              </a:rPr>
              <a:t>q</a:t>
            </a:r>
            <a:r>
              <a:rPr lang="en-GB" sz="1800" baseline="-25000"/>
              <a:t>ij</a:t>
            </a:r>
          </a:p>
        </p:txBody>
      </p:sp>
      <p:sp>
        <p:nvSpPr>
          <p:cNvPr id="18" name="Slide Number Placeholder 2">
            <a:extLst>
              <a:ext uri="{FF2B5EF4-FFF2-40B4-BE49-F238E27FC236}">
                <a16:creationId xmlns:a16="http://schemas.microsoft.com/office/drawing/2014/main" id="{AF2C3AD3-F5A9-CE43-848C-A15DC0A8FB8A}"/>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34</a:t>
            </a:fld>
            <a:endParaRPr lang="en-US" dirty="0"/>
          </a:p>
        </p:txBody>
      </p:sp>
      <p:sp>
        <p:nvSpPr>
          <p:cNvPr id="19" name="Footer Placeholder 1">
            <a:extLst>
              <a:ext uri="{FF2B5EF4-FFF2-40B4-BE49-F238E27FC236}">
                <a16:creationId xmlns:a16="http://schemas.microsoft.com/office/drawing/2014/main" id="{FB79AF15-9E0A-334F-BF8F-610C0EC65048}"/>
              </a:ext>
            </a:extLst>
          </p:cNvPr>
          <p:cNvSpPr>
            <a:spLocks noGrp="1"/>
          </p:cNvSpPr>
          <p:nvPr>
            <p:ph type="ftr" sz="quarter" idx="10"/>
          </p:nvPr>
        </p:nvSpPr>
        <p:spPr bwMode="auto">
          <a:xfrm>
            <a:off x="3026475" y="6505390"/>
            <a:ext cx="3086100" cy="365125"/>
          </a:xfrm>
        </p:spPr>
        <p:txBody>
          <a:bodyPr/>
          <a:lstStyle/>
          <a:p>
            <a:pPr>
              <a:defRPr/>
            </a:pPr>
            <a:r>
              <a:rPr lang="en-GB" dirty="0"/>
              <a:t>Ken Peach</a:t>
            </a:r>
            <a:endParaRPr lang="en-US" dirty="0"/>
          </a:p>
        </p:txBody>
      </p:sp>
      <p:sp>
        <p:nvSpPr>
          <p:cNvPr id="20" name="Text Box 10">
            <a:extLst>
              <a:ext uri="{FF2B5EF4-FFF2-40B4-BE49-F238E27FC236}">
                <a16:creationId xmlns:a16="http://schemas.microsoft.com/office/drawing/2014/main" id="{348AAC17-C8F1-4A21-A966-7D4FD53947CD}"/>
              </a:ext>
            </a:extLst>
          </p:cNvPr>
          <p:cNvSpPr>
            <a:spLocks/>
          </p:cNvSpPr>
          <p:nvPr/>
        </p:nvSpPr>
        <p:spPr bwMode="auto">
          <a:xfrm>
            <a:off x="408034" y="5553072"/>
            <a:ext cx="8382000" cy="769441"/>
          </a:xfrm>
          <a:prstGeom prst="rect">
            <a:avLst/>
          </a:prstGeom>
          <a:noFill/>
          <a:ln>
            <a:noFill/>
          </a:ln>
        </p:spPr>
        <p:txBody>
          <a:bodyPr>
            <a:spAutoFit/>
          </a:bodyPr>
          <a:lstStyle>
            <a:lvl1pPr defTabSz="762000">
              <a:spcBef>
                <a:spcPts val="0"/>
              </a:spcBef>
              <a:buChar char="•"/>
              <a:defRPr sz="3200">
                <a:solidFill>
                  <a:schemeClr val="tx1"/>
                </a:solidFill>
                <a:latin typeface="Arial"/>
                <a:cs typeface="Arial"/>
              </a:defRPr>
            </a:lvl1pPr>
            <a:lvl2pPr marL="742950" indent="-285750" defTabSz="762000">
              <a:spcBef>
                <a:spcPts val="0"/>
              </a:spcBef>
              <a:buChar char="–"/>
              <a:defRPr sz="2800">
                <a:solidFill>
                  <a:schemeClr val="tx1"/>
                </a:solidFill>
                <a:latin typeface="Arial"/>
                <a:cs typeface="Arial"/>
              </a:defRPr>
            </a:lvl2pPr>
            <a:lvl3pPr marL="1143000" indent="-228600" defTabSz="762000">
              <a:spcBef>
                <a:spcPts val="0"/>
              </a:spcBef>
              <a:buChar char="•"/>
              <a:defRPr sz="2400">
                <a:solidFill>
                  <a:schemeClr val="tx1"/>
                </a:solidFill>
                <a:latin typeface="Arial"/>
                <a:cs typeface="Arial"/>
              </a:defRPr>
            </a:lvl3pPr>
            <a:lvl4pPr marL="1600200" indent="-228600" defTabSz="762000">
              <a:spcBef>
                <a:spcPts val="0"/>
              </a:spcBef>
              <a:buChar char="–"/>
              <a:defRPr sz="2000">
                <a:solidFill>
                  <a:schemeClr val="tx1"/>
                </a:solidFill>
                <a:latin typeface="Arial"/>
                <a:cs typeface="Arial"/>
              </a:defRPr>
            </a:lvl4pPr>
            <a:lvl5pPr marL="2057400" indent="-228600" defTabSz="762000">
              <a:spcBef>
                <a:spcPts val="0"/>
              </a:spcBef>
              <a:buChar char="»"/>
              <a:defRPr sz="2000">
                <a:solidFill>
                  <a:schemeClr val="tx1"/>
                </a:solidFill>
                <a:latin typeface="Arial"/>
                <a:cs typeface="Arial"/>
              </a:defRPr>
            </a:lvl5pPr>
            <a:lvl6pPr marL="2514600" indent="-228600" defTabSz="762000">
              <a:spcBef>
                <a:spcPts val="0"/>
              </a:spcBef>
              <a:spcAft>
                <a:spcPts val="0"/>
              </a:spcAft>
              <a:buChar char="»"/>
              <a:defRPr sz="2000">
                <a:solidFill>
                  <a:schemeClr val="tx1"/>
                </a:solidFill>
                <a:latin typeface="Arial"/>
                <a:cs typeface="Arial"/>
              </a:defRPr>
            </a:lvl6pPr>
            <a:lvl7pPr marL="2971800" indent="-228600" defTabSz="762000">
              <a:spcBef>
                <a:spcPts val="0"/>
              </a:spcBef>
              <a:spcAft>
                <a:spcPts val="0"/>
              </a:spcAft>
              <a:buChar char="»"/>
              <a:defRPr sz="2000">
                <a:solidFill>
                  <a:schemeClr val="tx1"/>
                </a:solidFill>
                <a:latin typeface="Arial"/>
                <a:cs typeface="Arial"/>
              </a:defRPr>
            </a:lvl7pPr>
            <a:lvl8pPr marL="3429000" indent="-228600" defTabSz="762000">
              <a:spcBef>
                <a:spcPts val="0"/>
              </a:spcBef>
              <a:spcAft>
                <a:spcPts val="0"/>
              </a:spcAft>
              <a:buChar char="»"/>
              <a:defRPr sz="2000">
                <a:solidFill>
                  <a:schemeClr val="tx1"/>
                </a:solidFill>
                <a:latin typeface="Arial"/>
                <a:cs typeface="Arial"/>
              </a:defRPr>
            </a:lvl8pPr>
            <a:lvl9pPr marL="3886200" indent="-228600" defTabSz="7620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400" b="1" dirty="0"/>
              <a:t>a  = 7.6 10</a:t>
            </a:r>
            <a:r>
              <a:rPr lang="en-GB" sz="1400" b="1" baseline="30000" dirty="0"/>
              <a:t>-5</a:t>
            </a:r>
            <a:r>
              <a:rPr lang="en-GB" sz="1400" b="1" dirty="0"/>
              <a:t> </a:t>
            </a:r>
            <a:r>
              <a:rPr lang="en-GB" sz="1400" b="1" dirty="0">
                <a:latin typeface="Symbol"/>
              </a:rPr>
              <a:t>r</a:t>
            </a:r>
            <a:r>
              <a:rPr lang="en-GB" sz="1400" b="1" dirty="0"/>
              <a:t> E</a:t>
            </a:r>
            <a:endParaRPr lang="en-GB" sz="1400" b="1" baseline="-25000" dirty="0">
              <a:latin typeface="Symbol"/>
            </a:endParaRPr>
          </a:p>
          <a:p>
            <a:pPr>
              <a:buNone/>
              <a:defRPr/>
            </a:pPr>
            <a:r>
              <a:rPr lang="en-GB" sz="1400" b="1" dirty="0"/>
              <a:t>Where </a:t>
            </a:r>
            <a:r>
              <a:rPr lang="en-GB" sz="1400" b="1" dirty="0">
                <a:latin typeface="Symbol"/>
              </a:rPr>
              <a:t>r</a:t>
            </a:r>
            <a:r>
              <a:rPr lang="en-GB" sz="1400" b="1" dirty="0"/>
              <a:t> is the electron density (g/cm</a:t>
            </a:r>
            <a:r>
              <a:rPr lang="en-GB" sz="1400" b="1" baseline="30000" dirty="0"/>
              <a:t>3</a:t>
            </a:r>
            <a:r>
              <a:rPr lang="en-GB" sz="1400" b="1" dirty="0"/>
              <a:t>) ;   </a:t>
            </a:r>
          </a:p>
          <a:p>
            <a:pPr>
              <a:buNone/>
              <a:defRPr/>
            </a:pPr>
            <a:r>
              <a:rPr lang="en-GB" sz="1400" b="1" dirty="0"/>
              <a:t>E is the neutrino energy (GeV</a:t>
            </a:r>
            <a:r>
              <a:rPr lang="en-GB" sz="1600" b="1" dirty="0"/>
              <a:t>)</a:t>
            </a:r>
            <a:endParaRP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86F4F-8618-49AA-A22A-14BB8F394669}"/>
              </a:ext>
            </a:extLst>
          </p:cNvPr>
          <p:cNvSpPr>
            <a:spLocks noGrp="1"/>
          </p:cNvSpPr>
          <p:nvPr>
            <p:ph type="title"/>
          </p:nvPr>
        </p:nvSpPr>
        <p:spPr>
          <a:xfrm>
            <a:off x="4950" y="0"/>
            <a:ext cx="8681850" cy="1143000"/>
          </a:xfrm>
        </p:spPr>
        <p:txBody>
          <a:bodyPr>
            <a:normAutofit fontScale="90000"/>
          </a:bodyPr>
          <a:lstStyle/>
          <a:p>
            <a:r>
              <a:rPr lang="de-DE" b="1" dirty="0">
                <a:latin typeface="+mn-lt"/>
              </a:rPr>
              <a:t>Neutrino </a:t>
            </a:r>
            <a:r>
              <a:rPr lang="de-DE" b="1" dirty="0" err="1">
                <a:latin typeface="+mn-lt"/>
              </a:rPr>
              <a:t>Oscillation</a:t>
            </a:r>
            <a:r>
              <a:rPr lang="de-DE" b="1" dirty="0">
                <a:latin typeface="+mn-lt"/>
              </a:rPr>
              <a:t> Formula – 2 </a:t>
            </a:r>
            <a:r>
              <a:rPr lang="de-DE" b="1" dirty="0" err="1">
                <a:latin typeface="+mn-lt"/>
              </a:rPr>
              <a:t>flavour</a:t>
            </a:r>
            <a:endParaRPr lang="en-US" b="1" dirty="0">
              <a:latin typeface="+mn-lt"/>
            </a:endParaRPr>
          </a:p>
        </p:txBody>
      </p:sp>
      <mc:AlternateContent xmlns:mc="http://schemas.openxmlformats.org/markup-compatibility/2006" xmlns:a14="http://schemas.microsoft.com/office/drawing/2010/main">
        <mc:Choice Requires="a14">
          <p:sp>
            <p:nvSpPr>
              <p:cNvPr id="11" name="Content Placeholder 10">
                <a:extLst>
                  <a:ext uri="{FF2B5EF4-FFF2-40B4-BE49-F238E27FC236}">
                    <a16:creationId xmlns:a16="http://schemas.microsoft.com/office/drawing/2014/main" id="{C322BDF9-C1CF-4A71-9941-4D4512CB24E9}"/>
                  </a:ext>
                </a:extLst>
              </p:cNvPr>
              <p:cNvSpPr>
                <a:spLocks noGrp="1"/>
              </p:cNvSpPr>
              <p:nvPr>
                <p:ph sz="half" idx="2"/>
              </p:nvPr>
            </p:nvSpPr>
            <p:spPr>
              <a:xfrm>
                <a:off x="4860032" y="2097547"/>
                <a:ext cx="4906888" cy="3838750"/>
              </a:xfrm>
            </p:spPr>
            <p:txBody>
              <a:bodyPr>
                <a:normAutofit/>
              </a:bodyPr>
              <a:lstStyle/>
              <a:p>
                <a:pPr marL="0" indent="0">
                  <a:buNone/>
                </a:pPr>
                <a:r>
                  <a:rPr lang="de-DE" sz="2000" b="1" dirty="0"/>
                  <a:t>Where E </a:t>
                </a:r>
                <a:r>
                  <a:rPr lang="de-DE" sz="2000" b="1" dirty="0" err="1"/>
                  <a:t>is</a:t>
                </a:r>
                <a:r>
                  <a:rPr lang="de-DE" sz="2000" b="1" dirty="0"/>
                  <a:t> the </a:t>
                </a:r>
                <a:r>
                  <a:rPr lang="de-DE" sz="2000" b="1" dirty="0" err="1"/>
                  <a:t>neutrino</a:t>
                </a:r>
                <a:r>
                  <a:rPr lang="de-DE" sz="2000" b="1" dirty="0"/>
                  <a:t> </a:t>
                </a:r>
                <a:r>
                  <a:rPr lang="de-DE" sz="2000" b="1" dirty="0" err="1"/>
                  <a:t>energy</a:t>
                </a:r>
                <a:r>
                  <a:rPr lang="de-DE" sz="2000" b="1" dirty="0"/>
                  <a:t> (</a:t>
                </a:r>
                <a:r>
                  <a:rPr lang="de-DE" sz="2000" b="1" dirty="0" err="1"/>
                  <a:t>GeV</a:t>
                </a:r>
                <a:r>
                  <a:rPr lang="de-DE" sz="2000" b="1" dirty="0"/>
                  <a:t>)</a:t>
                </a:r>
              </a:p>
              <a:p>
                <a:pPr marL="0" indent="0">
                  <a:buNone/>
                </a:pPr>
                <a:r>
                  <a:rPr lang="de-DE" sz="2000" b="1" dirty="0"/>
                  <a:t>              L </a:t>
                </a:r>
                <a:r>
                  <a:rPr lang="de-DE" sz="2000" b="1" dirty="0" err="1"/>
                  <a:t>is</a:t>
                </a:r>
                <a:r>
                  <a:rPr lang="de-DE" sz="2000" b="1" dirty="0"/>
                  <a:t> the </a:t>
                </a:r>
                <a:r>
                  <a:rPr lang="de-DE" sz="2000" b="1" dirty="0" err="1"/>
                  <a:t>distance</a:t>
                </a:r>
                <a:endParaRPr lang="de-DE" sz="2000" b="1" dirty="0"/>
              </a:p>
              <a:p>
                <a:pPr marL="0" indent="0">
                  <a:buNone/>
                </a:pPr>
                <a:r>
                  <a:rPr lang="de-DE" sz="2000" b="1" dirty="0"/>
                  <a:t>              </a:t>
                </a:r>
                <a:r>
                  <a:rPr lang="de-DE" sz="2000" b="1" dirty="0">
                    <a:latin typeface="Times New Roman" panose="02020603050405020304" pitchFamily="18" charset="0"/>
                    <a:cs typeface="Times New Roman" panose="02020603050405020304" pitchFamily="18" charset="0"/>
                  </a:rPr>
                  <a:t>θ </a:t>
                </a:r>
                <a:r>
                  <a:rPr lang="de-DE" sz="2000" b="1" dirty="0" err="1">
                    <a:cs typeface="Times New Roman" panose="02020603050405020304" pitchFamily="18" charset="0"/>
                  </a:rPr>
                  <a:t>is</a:t>
                </a:r>
                <a:r>
                  <a:rPr lang="de-DE" sz="2000" b="1" dirty="0">
                    <a:cs typeface="Times New Roman" panose="02020603050405020304" pitchFamily="18" charset="0"/>
                  </a:rPr>
                  <a:t> the </a:t>
                </a:r>
                <a:r>
                  <a:rPr lang="de-DE" sz="2000" b="1" dirty="0" err="1">
                    <a:cs typeface="Times New Roman" panose="02020603050405020304" pitchFamily="18" charset="0"/>
                  </a:rPr>
                  <a:t>mixing</a:t>
                </a:r>
                <a:r>
                  <a:rPr lang="de-DE" sz="2000" b="1" dirty="0">
                    <a:cs typeface="Times New Roman" panose="02020603050405020304" pitchFamily="18" charset="0"/>
                  </a:rPr>
                  <a:t> angle and </a:t>
                </a:r>
              </a:p>
              <a:p>
                <a:pPr marL="0" indent="0">
                  <a:buNone/>
                </a:pPr>
                <a:r>
                  <a:rPr lang="de-DE" sz="2000" b="1" dirty="0">
                    <a:cs typeface="Times New Roman" panose="02020603050405020304" pitchFamily="18" charset="0"/>
                  </a:rPr>
                  <a:t>              </a:t>
                </a:r>
                <a14:m>
                  <m:oMath xmlns:m="http://schemas.openxmlformats.org/officeDocument/2006/math">
                    <m:r>
                      <a:rPr lang="de-DE" sz="2000" b="1"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US" sz="2000" b="1" dirty="0"/>
                  <a:t>m is the mass difference</a:t>
                </a:r>
              </a:p>
            </p:txBody>
          </p:sp>
        </mc:Choice>
        <mc:Fallback xmlns="">
          <p:sp>
            <p:nvSpPr>
              <p:cNvPr id="11" name="Content Placeholder 10">
                <a:extLst>
                  <a:ext uri="{FF2B5EF4-FFF2-40B4-BE49-F238E27FC236}">
                    <a16:creationId xmlns:a16="http://schemas.microsoft.com/office/drawing/2014/main" id="{C322BDF9-C1CF-4A71-9941-4D4512CB24E9}"/>
                  </a:ext>
                </a:extLst>
              </p:cNvPr>
              <p:cNvSpPr>
                <a:spLocks noGrp="1" noRot="1" noChangeAspect="1" noMove="1" noResize="1" noEditPoints="1" noAdjustHandles="1" noChangeArrowheads="1" noChangeShapeType="1" noTextEdit="1"/>
              </p:cNvSpPr>
              <p:nvPr>
                <p:ph sz="half" idx="2"/>
              </p:nvPr>
            </p:nvSpPr>
            <p:spPr>
              <a:xfrm>
                <a:off x="4860032" y="2097547"/>
                <a:ext cx="4906888" cy="3838750"/>
              </a:xfrm>
              <a:blipFill>
                <a:blip r:embed="rId2"/>
                <a:stretch>
                  <a:fillRect l="-1242" t="-1587"/>
                </a:stretch>
              </a:blipFill>
            </p:spPr>
            <p:txBody>
              <a:bodyPr/>
              <a:lstStyle/>
              <a:p>
                <a:r>
                  <a:rPr lang="en-US">
                    <a:noFill/>
                  </a:rPr>
                  <a:t> </a:t>
                </a:r>
              </a:p>
            </p:txBody>
          </p:sp>
        </mc:Fallback>
      </mc:AlternateContent>
      <p:sp>
        <p:nvSpPr>
          <p:cNvPr id="3" name="Footer Placeholder 2">
            <a:extLst>
              <a:ext uri="{FF2B5EF4-FFF2-40B4-BE49-F238E27FC236}">
                <a16:creationId xmlns:a16="http://schemas.microsoft.com/office/drawing/2014/main" id="{334F424F-E920-49F9-9F88-E8A24C66B460}"/>
              </a:ext>
            </a:extLst>
          </p:cNvPr>
          <p:cNvSpPr>
            <a:spLocks noGrp="1"/>
          </p:cNvSpPr>
          <p:nvPr>
            <p:ph type="ftr" sz="quarter" idx="10"/>
          </p:nvPr>
        </p:nvSpPr>
        <p:spPr/>
        <p:txBody>
          <a:bodyPr/>
          <a:lstStyle/>
          <a:p>
            <a:pPr>
              <a:defRPr/>
            </a:pPr>
            <a:r>
              <a:rPr lang="en-GB" dirty="0" err="1"/>
              <a:t>Çiğdem</a:t>
            </a:r>
            <a:r>
              <a:rPr lang="en-GB" dirty="0"/>
              <a:t> </a:t>
            </a:r>
            <a:r>
              <a:rPr lang="en-GB" dirty="0" err="1"/>
              <a:t>İşsever</a:t>
            </a:r>
            <a:endParaRPr lang="en-US" dirty="0"/>
          </a:p>
        </p:txBody>
      </p:sp>
      <p:sp>
        <p:nvSpPr>
          <p:cNvPr id="4" name="Slide Number Placeholder 3">
            <a:extLst>
              <a:ext uri="{FF2B5EF4-FFF2-40B4-BE49-F238E27FC236}">
                <a16:creationId xmlns:a16="http://schemas.microsoft.com/office/drawing/2014/main" id="{D00555D6-AAC1-4DED-BA69-4892EADEF91E}"/>
              </a:ext>
            </a:extLst>
          </p:cNvPr>
          <p:cNvSpPr>
            <a:spLocks noGrp="1"/>
          </p:cNvSpPr>
          <p:nvPr>
            <p:ph type="sldNum" sz="quarter" idx="11"/>
          </p:nvPr>
        </p:nvSpPr>
        <p:spPr/>
        <p:txBody>
          <a:bodyPr/>
          <a:lstStyle/>
          <a:p>
            <a:pPr>
              <a:defRPr/>
            </a:pPr>
            <a:fld id="{CBDB92BD-F10A-4E2F-BF08-33D104704B51}" type="slidenum">
              <a:rPr lang="en-US" smtClean="0"/>
              <a:t>35</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A3A21FC-7490-41A7-8BDF-104E871FB770}"/>
                  </a:ext>
                </a:extLst>
              </p:cNvPr>
              <p:cNvSpPr txBox="1"/>
              <p:nvPr/>
            </p:nvSpPr>
            <p:spPr>
              <a:xfrm>
                <a:off x="251520" y="1127066"/>
                <a:ext cx="5270802" cy="8617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de-DE" sz="2800" b="0" i="1" smtClean="0">
                          <a:latin typeface="Cambria Math" panose="02040503050406030204" pitchFamily="18" charset="0"/>
                        </a:rPr>
                        <m:t>P</m:t>
                      </m:r>
                      <m:r>
                        <m:rPr>
                          <m:nor/>
                        </m:rPr>
                        <a:rPr lang="de-DE" sz="2800" b="0" i="1" smtClean="0">
                          <a:latin typeface="Cambria Math" panose="02040503050406030204" pitchFamily="18" charset="0"/>
                        </a:rPr>
                        <m:t>(</m:t>
                      </m:r>
                      <m:sSub>
                        <m:sSubPr>
                          <m:ctrlPr>
                            <a:rPr lang="de-DE" sz="2800" b="0" i="1" smtClean="0">
                              <a:latin typeface="Cambria Math" panose="02040503050406030204" pitchFamily="18" charset="0"/>
                            </a:rPr>
                          </m:ctrlPr>
                        </m:sSubPr>
                        <m:e>
                          <m:r>
                            <a:rPr lang="el-GR" sz="2800" b="0" i="1" smtClean="0">
                              <a:latin typeface="Cambria Math" panose="02040503050406030204" pitchFamily="18" charset="0"/>
                            </a:rPr>
                            <m:t>𝜈</m:t>
                          </m:r>
                        </m:e>
                        <m:sub>
                          <m:r>
                            <a:rPr lang="de-DE" sz="2800" b="0" i="1" smtClean="0">
                              <a:latin typeface="Cambria Math" panose="02040503050406030204" pitchFamily="18" charset="0"/>
                              <a:ea typeface="Cambria Math" panose="02040503050406030204" pitchFamily="18" charset="0"/>
                            </a:rPr>
                            <m:t>𝜇</m:t>
                          </m:r>
                        </m:sub>
                      </m:sSub>
                      <m:r>
                        <a:rPr lang="de-DE" sz="2800" b="0" i="1" smtClean="0">
                          <a:latin typeface="Cambria Math" panose="02040503050406030204" pitchFamily="18" charset="0"/>
                        </a:rPr>
                        <m:t>⇒</m:t>
                      </m:r>
                      <m:sSub>
                        <m:sSubPr>
                          <m:ctrlPr>
                            <a:rPr lang="de-DE" sz="2800" b="0" i="1" smtClean="0">
                              <a:latin typeface="Cambria Math" panose="02040503050406030204" pitchFamily="18" charset="0"/>
                            </a:rPr>
                          </m:ctrlPr>
                        </m:sSubPr>
                        <m:e>
                          <m:r>
                            <a:rPr lang="el-GR" sz="2800" b="0" i="1" smtClean="0">
                              <a:latin typeface="Cambria Math" panose="02040503050406030204" pitchFamily="18" charset="0"/>
                            </a:rPr>
                            <m:t>𝜈</m:t>
                          </m:r>
                        </m:e>
                        <m:sub>
                          <m:r>
                            <a:rPr lang="de-DE" sz="2800" b="0" i="1" smtClean="0">
                              <a:latin typeface="Cambria Math" panose="02040503050406030204" pitchFamily="18" charset="0"/>
                            </a:rPr>
                            <m:t>𝑒</m:t>
                          </m:r>
                        </m:sub>
                      </m:sSub>
                      <m:r>
                        <m:rPr>
                          <m:nor/>
                        </m:rPr>
                        <a:rPr lang="de-DE" sz="2800" b="0" i="1" smtClean="0">
                          <a:latin typeface="Cambria Math" panose="02040503050406030204" pitchFamily="18" charset="0"/>
                        </a:rPr>
                        <m:t>)=</m:t>
                      </m:r>
                      <m:sSup>
                        <m:sSupPr>
                          <m:ctrlPr>
                            <a:rPr lang="de-DE" sz="2800" b="0" i="1" smtClean="0">
                              <a:solidFill>
                                <a:srgbClr val="0070C0"/>
                              </a:solidFill>
                              <a:latin typeface="Cambria Math" panose="02040503050406030204" pitchFamily="18" charset="0"/>
                            </a:rPr>
                          </m:ctrlPr>
                        </m:sSupPr>
                        <m:e>
                          <m:r>
                            <a:rPr lang="de-DE" sz="2800" b="0" i="1" smtClean="0">
                              <a:solidFill>
                                <a:srgbClr val="0070C0"/>
                              </a:solidFill>
                              <a:latin typeface="Cambria Math" panose="02040503050406030204" pitchFamily="18" charset="0"/>
                            </a:rPr>
                            <m:t>𝑠𝑖𝑛</m:t>
                          </m:r>
                        </m:e>
                        <m:sup>
                          <m:r>
                            <a:rPr lang="de-DE" sz="2800" b="0" i="1" smtClean="0">
                              <a:solidFill>
                                <a:srgbClr val="0070C0"/>
                              </a:solidFill>
                              <a:latin typeface="Cambria Math" panose="02040503050406030204" pitchFamily="18" charset="0"/>
                            </a:rPr>
                            <m:t>2</m:t>
                          </m:r>
                        </m:sup>
                      </m:sSup>
                      <m:d>
                        <m:dPr>
                          <m:ctrlPr>
                            <a:rPr lang="de-DE" sz="2800" b="0" i="1" smtClean="0">
                              <a:solidFill>
                                <a:srgbClr val="0070C0"/>
                              </a:solidFill>
                              <a:latin typeface="Cambria Math" panose="02040503050406030204" pitchFamily="18" charset="0"/>
                            </a:rPr>
                          </m:ctrlPr>
                        </m:dPr>
                        <m:e>
                          <m:r>
                            <a:rPr lang="de-DE" sz="2800" b="0" i="1" smtClean="0">
                              <a:solidFill>
                                <a:srgbClr val="0070C0"/>
                              </a:solidFill>
                              <a:latin typeface="Cambria Math" panose="02040503050406030204" pitchFamily="18" charset="0"/>
                            </a:rPr>
                            <m:t>2</m:t>
                          </m:r>
                          <m:r>
                            <a:rPr lang="de-DE" sz="2800" b="0" i="1" smtClean="0">
                              <a:solidFill>
                                <a:srgbClr val="0070C0"/>
                              </a:solidFill>
                              <a:latin typeface="Cambria Math" panose="02040503050406030204" pitchFamily="18" charset="0"/>
                              <a:ea typeface="Cambria Math" panose="02040503050406030204" pitchFamily="18" charset="0"/>
                            </a:rPr>
                            <m:t>𝜃</m:t>
                          </m:r>
                        </m:e>
                      </m:d>
                      <m:sSup>
                        <m:sSupPr>
                          <m:ctrlPr>
                            <a:rPr lang="de-DE" sz="2800" b="0" i="1" smtClean="0">
                              <a:solidFill>
                                <a:srgbClr val="FF0000"/>
                              </a:solidFill>
                              <a:latin typeface="Cambria Math" panose="02040503050406030204" pitchFamily="18" charset="0"/>
                              <a:ea typeface="Cambria Math" panose="02040503050406030204" pitchFamily="18" charset="0"/>
                            </a:rPr>
                          </m:ctrlPr>
                        </m:sSupPr>
                        <m:e>
                          <m:r>
                            <a:rPr lang="de-DE" sz="2800" b="0" i="1" smtClean="0">
                              <a:solidFill>
                                <a:srgbClr val="FF0000"/>
                              </a:solidFill>
                              <a:latin typeface="Cambria Math" panose="02040503050406030204" pitchFamily="18" charset="0"/>
                              <a:ea typeface="Cambria Math" panose="02040503050406030204" pitchFamily="18" charset="0"/>
                            </a:rPr>
                            <m:t>𝑠𝑖𝑛</m:t>
                          </m:r>
                        </m:e>
                        <m:sup>
                          <m:r>
                            <a:rPr lang="de-DE" sz="2800" b="0" i="1" smtClean="0">
                              <a:solidFill>
                                <a:srgbClr val="FF0000"/>
                              </a:solidFill>
                              <a:latin typeface="Cambria Math" panose="02040503050406030204" pitchFamily="18" charset="0"/>
                              <a:ea typeface="Cambria Math" panose="02040503050406030204" pitchFamily="18" charset="0"/>
                            </a:rPr>
                            <m:t>2</m:t>
                          </m:r>
                        </m:sup>
                      </m:sSup>
                      <m:r>
                        <a:rPr lang="de-DE" sz="2800" b="0" i="1" smtClean="0">
                          <a:solidFill>
                            <a:srgbClr val="FF0000"/>
                          </a:solidFill>
                          <a:latin typeface="Cambria Math" panose="02040503050406030204" pitchFamily="18" charset="0"/>
                          <a:ea typeface="Cambria Math" panose="02040503050406030204" pitchFamily="18" charset="0"/>
                        </a:rPr>
                        <m:t>(</m:t>
                      </m:r>
                      <m:f>
                        <m:fPr>
                          <m:ctrlPr>
                            <a:rPr lang="de-DE" sz="2800" b="0" i="1" smtClean="0">
                              <a:solidFill>
                                <a:srgbClr val="FF0000"/>
                              </a:solidFill>
                              <a:latin typeface="Cambria Math" panose="02040503050406030204" pitchFamily="18" charset="0"/>
                              <a:ea typeface="Cambria Math" panose="02040503050406030204" pitchFamily="18" charset="0"/>
                            </a:rPr>
                          </m:ctrlPr>
                        </m:fPr>
                        <m:num>
                          <m:r>
                            <a:rPr lang="de-DE" sz="2800" b="0" i="1" smtClean="0">
                              <a:solidFill>
                                <a:srgbClr val="FF0000"/>
                              </a:solidFill>
                              <a:latin typeface="Cambria Math" panose="02040503050406030204" pitchFamily="18" charset="0"/>
                              <a:ea typeface="Cambria Math" panose="02040503050406030204" pitchFamily="18" charset="0"/>
                            </a:rPr>
                            <m:t>∆</m:t>
                          </m:r>
                          <m:sSup>
                            <m:sSupPr>
                              <m:ctrlPr>
                                <a:rPr lang="de-DE" sz="2800" b="0" i="1" smtClean="0">
                                  <a:solidFill>
                                    <a:srgbClr val="FF0000"/>
                                  </a:solidFill>
                                  <a:latin typeface="Cambria Math" panose="02040503050406030204" pitchFamily="18" charset="0"/>
                                  <a:ea typeface="Cambria Math" panose="02040503050406030204" pitchFamily="18" charset="0"/>
                                </a:rPr>
                              </m:ctrlPr>
                            </m:sSupPr>
                            <m:e>
                              <m:r>
                                <a:rPr lang="de-DE" sz="2800" b="0" i="1" smtClean="0">
                                  <a:solidFill>
                                    <a:srgbClr val="FF0000"/>
                                  </a:solidFill>
                                  <a:latin typeface="Cambria Math" panose="02040503050406030204" pitchFamily="18" charset="0"/>
                                  <a:ea typeface="Cambria Math" panose="02040503050406030204" pitchFamily="18" charset="0"/>
                                </a:rPr>
                                <m:t>𝑚</m:t>
                              </m:r>
                            </m:e>
                            <m:sup>
                              <m:r>
                                <a:rPr lang="de-DE" sz="2800" b="0" i="1" smtClean="0">
                                  <a:solidFill>
                                    <a:srgbClr val="FF0000"/>
                                  </a:solidFill>
                                  <a:latin typeface="Cambria Math" panose="02040503050406030204" pitchFamily="18" charset="0"/>
                                  <a:ea typeface="Cambria Math" panose="02040503050406030204" pitchFamily="18" charset="0"/>
                                </a:rPr>
                                <m:t>2</m:t>
                              </m:r>
                            </m:sup>
                          </m:sSup>
                          <m:r>
                            <a:rPr lang="de-DE" sz="2800" b="0" i="1" smtClean="0">
                              <a:solidFill>
                                <a:srgbClr val="FF0000"/>
                              </a:solidFill>
                              <a:latin typeface="Cambria Math" panose="02040503050406030204" pitchFamily="18" charset="0"/>
                              <a:ea typeface="Cambria Math" panose="02040503050406030204" pitchFamily="18" charset="0"/>
                            </a:rPr>
                            <m:t>𝐿</m:t>
                          </m:r>
                        </m:num>
                        <m:den>
                          <m:r>
                            <a:rPr lang="de-DE" sz="2800" b="0" i="1" smtClean="0">
                              <a:solidFill>
                                <a:srgbClr val="FF0000"/>
                              </a:solidFill>
                              <a:latin typeface="Cambria Math" panose="02040503050406030204" pitchFamily="18" charset="0"/>
                              <a:ea typeface="Cambria Math" panose="02040503050406030204" pitchFamily="18" charset="0"/>
                            </a:rPr>
                            <m:t>4</m:t>
                          </m:r>
                          <m:r>
                            <a:rPr lang="de-DE" sz="2800" b="0" i="1" smtClean="0">
                              <a:solidFill>
                                <a:srgbClr val="FF0000"/>
                              </a:solidFill>
                              <a:latin typeface="Cambria Math" panose="02040503050406030204" pitchFamily="18" charset="0"/>
                              <a:ea typeface="Cambria Math" panose="02040503050406030204" pitchFamily="18" charset="0"/>
                            </a:rPr>
                            <m:t>𝐸</m:t>
                          </m:r>
                        </m:den>
                      </m:f>
                      <m:r>
                        <a:rPr lang="de-DE" sz="2800" b="0" i="1" smtClean="0">
                          <a:solidFill>
                            <a:srgbClr val="FF0000"/>
                          </a:solidFill>
                          <a:latin typeface="Cambria Math" panose="02040503050406030204" pitchFamily="18" charset="0"/>
                          <a:ea typeface="Cambria Math" panose="02040503050406030204" pitchFamily="18" charset="0"/>
                        </a:rPr>
                        <m:t>)</m:t>
                      </m:r>
                    </m:oMath>
                  </m:oMathPara>
                </a14:m>
                <a:endParaRPr lang="en-US" sz="2800" i="1" dirty="0"/>
              </a:p>
            </p:txBody>
          </p:sp>
        </mc:Choice>
        <mc:Fallback xmlns="">
          <p:sp>
            <p:nvSpPr>
              <p:cNvPr id="7" name="TextBox 6">
                <a:extLst>
                  <a:ext uri="{FF2B5EF4-FFF2-40B4-BE49-F238E27FC236}">
                    <a16:creationId xmlns:a16="http://schemas.microsoft.com/office/drawing/2014/main" id="{CA3A21FC-7490-41A7-8BDF-104E871FB770}"/>
                  </a:ext>
                </a:extLst>
              </p:cNvPr>
              <p:cNvSpPr txBox="1">
                <a:spLocks noRot="1" noChangeAspect="1" noMove="1" noResize="1" noEditPoints="1" noAdjustHandles="1" noChangeArrowheads="1" noChangeShapeType="1" noTextEdit="1"/>
              </p:cNvSpPr>
              <p:nvPr/>
            </p:nvSpPr>
            <p:spPr>
              <a:xfrm>
                <a:off x="251520" y="1127066"/>
                <a:ext cx="5270802" cy="861774"/>
              </a:xfrm>
              <a:prstGeom prst="rect">
                <a:avLst/>
              </a:prstGeom>
              <a:blipFill>
                <a:blip r:embed="rId3"/>
                <a:stretch>
                  <a:fillRect/>
                </a:stretch>
              </a:blipFill>
            </p:spPr>
            <p:txBody>
              <a:bodyPr/>
              <a:lstStyle/>
              <a:p>
                <a:r>
                  <a:rPr lang="en-US">
                    <a:noFill/>
                  </a:rPr>
                  <a:t> </a:t>
                </a:r>
              </a:p>
            </p:txBody>
          </p:sp>
        </mc:Fallback>
      </mc:AlternateContent>
      <p:pic>
        <p:nvPicPr>
          <p:cNvPr id="16" name="Picture 15">
            <a:extLst>
              <a:ext uri="{FF2B5EF4-FFF2-40B4-BE49-F238E27FC236}">
                <a16:creationId xmlns:a16="http://schemas.microsoft.com/office/drawing/2014/main" id="{BBCD497C-B77A-4103-93C9-92FA77D7B3B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601" t="16401" r="31800" b="11151"/>
          <a:stretch/>
        </p:blipFill>
        <p:spPr>
          <a:xfrm rot="5400000">
            <a:off x="1187340" y="1667029"/>
            <a:ext cx="3083360" cy="5455175"/>
          </a:xfrm>
          <a:prstGeom prst="rect">
            <a:avLst/>
          </a:prstGeom>
        </p:spPr>
      </p:pic>
    </p:spTree>
    <p:extLst>
      <p:ext uri="{BB962C8B-B14F-4D97-AF65-F5344CB8AC3E}">
        <p14:creationId xmlns:p14="http://schemas.microsoft.com/office/powerpoint/2010/main" val="162511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0" y="26985"/>
            <a:ext cx="8229600" cy="706437"/>
          </a:xfrm>
        </p:spPr>
        <p:txBody>
          <a:bodyPr>
            <a:normAutofit fontScale="90000"/>
          </a:bodyPr>
          <a:lstStyle/>
          <a:p>
            <a:pPr>
              <a:defRPr/>
            </a:pPr>
            <a:r>
              <a:rPr lang="en-GB" sz="4000" b="1" dirty="0">
                <a:latin typeface="+mn-lt"/>
              </a:rPr>
              <a:t>Neutrino Oscillation Formula – 3 Flavour</a:t>
            </a:r>
            <a:endParaRPr b="1" dirty="0">
              <a:latin typeface="+mn-lt"/>
            </a:endParaRPr>
          </a:p>
        </p:txBody>
      </p:sp>
      <p:sp>
        <p:nvSpPr>
          <p:cNvPr id="5" name="Text Box 10"/>
          <p:cNvSpPr>
            <a:spLocks/>
          </p:cNvSpPr>
          <p:nvPr/>
        </p:nvSpPr>
        <p:spPr bwMode="auto">
          <a:xfrm>
            <a:off x="408034" y="5553072"/>
            <a:ext cx="8382000" cy="769441"/>
          </a:xfrm>
          <a:prstGeom prst="rect">
            <a:avLst/>
          </a:prstGeom>
          <a:noFill/>
          <a:ln>
            <a:noFill/>
          </a:ln>
        </p:spPr>
        <p:txBody>
          <a:bodyPr>
            <a:spAutoFit/>
          </a:bodyPr>
          <a:lstStyle>
            <a:lvl1pPr defTabSz="762000">
              <a:spcBef>
                <a:spcPts val="0"/>
              </a:spcBef>
              <a:buChar char="•"/>
              <a:defRPr sz="3200">
                <a:solidFill>
                  <a:schemeClr val="tx1"/>
                </a:solidFill>
                <a:latin typeface="Arial"/>
                <a:cs typeface="Arial"/>
              </a:defRPr>
            </a:lvl1pPr>
            <a:lvl2pPr marL="742950" indent="-285750" defTabSz="762000">
              <a:spcBef>
                <a:spcPts val="0"/>
              </a:spcBef>
              <a:buChar char="–"/>
              <a:defRPr sz="2800">
                <a:solidFill>
                  <a:schemeClr val="tx1"/>
                </a:solidFill>
                <a:latin typeface="Arial"/>
                <a:cs typeface="Arial"/>
              </a:defRPr>
            </a:lvl2pPr>
            <a:lvl3pPr marL="1143000" indent="-228600" defTabSz="762000">
              <a:spcBef>
                <a:spcPts val="0"/>
              </a:spcBef>
              <a:buChar char="•"/>
              <a:defRPr sz="2400">
                <a:solidFill>
                  <a:schemeClr val="tx1"/>
                </a:solidFill>
                <a:latin typeface="Arial"/>
                <a:cs typeface="Arial"/>
              </a:defRPr>
            </a:lvl3pPr>
            <a:lvl4pPr marL="1600200" indent="-228600" defTabSz="762000">
              <a:spcBef>
                <a:spcPts val="0"/>
              </a:spcBef>
              <a:buChar char="–"/>
              <a:defRPr sz="2000">
                <a:solidFill>
                  <a:schemeClr val="tx1"/>
                </a:solidFill>
                <a:latin typeface="Arial"/>
                <a:cs typeface="Arial"/>
              </a:defRPr>
            </a:lvl4pPr>
            <a:lvl5pPr marL="2057400" indent="-228600" defTabSz="762000">
              <a:spcBef>
                <a:spcPts val="0"/>
              </a:spcBef>
              <a:buChar char="»"/>
              <a:defRPr sz="2000">
                <a:solidFill>
                  <a:schemeClr val="tx1"/>
                </a:solidFill>
                <a:latin typeface="Arial"/>
                <a:cs typeface="Arial"/>
              </a:defRPr>
            </a:lvl5pPr>
            <a:lvl6pPr marL="2514600" indent="-228600" defTabSz="762000">
              <a:spcBef>
                <a:spcPts val="0"/>
              </a:spcBef>
              <a:spcAft>
                <a:spcPts val="0"/>
              </a:spcAft>
              <a:buChar char="»"/>
              <a:defRPr sz="2000">
                <a:solidFill>
                  <a:schemeClr val="tx1"/>
                </a:solidFill>
                <a:latin typeface="Arial"/>
                <a:cs typeface="Arial"/>
              </a:defRPr>
            </a:lvl6pPr>
            <a:lvl7pPr marL="2971800" indent="-228600" defTabSz="762000">
              <a:spcBef>
                <a:spcPts val="0"/>
              </a:spcBef>
              <a:spcAft>
                <a:spcPts val="0"/>
              </a:spcAft>
              <a:buChar char="»"/>
              <a:defRPr sz="2000">
                <a:solidFill>
                  <a:schemeClr val="tx1"/>
                </a:solidFill>
                <a:latin typeface="Arial"/>
                <a:cs typeface="Arial"/>
              </a:defRPr>
            </a:lvl7pPr>
            <a:lvl8pPr marL="3429000" indent="-228600" defTabSz="762000">
              <a:spcBef>
                <a:spcPts val="0"/>
              </a:spcBef>
              <a:spcAft>
                <a:spcPts val="0"/>
              </a:spcAft>
              <a:buChar char="»"/>
              <a:defRPr sz="2000">
                <a:solidFill>
                  <a:schemeClr val="tx1"/>
                </a:solidFill>
                <a:latin typeface="Arial"/>
                <a:cs typeface="Arial"/>
              </a:defRPr>
            </a:lvl8pPr>
            <a:lvl9pPr marL="3886200" indent="-228600" defTabSz="7620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400" b="1" dirty="0"/>
              <a:t>a  = 7.6 10</a:t>
            </a:r>
            <a:r>
              <a:rPr lang="en-GB" sz="1400" b="1" baseline="30000" dirty="0"/>
              <a:t>-5</a:t>
            </a:r>
            <a:r>
              <a:rPr lang="en-GB" sz="1400" b="1" dirty="0"/>
              <a:t> </a:t>
            </a:r>
            <a:r>
              <a:rPr lang="en-GB" sz="1400" b="1" dirty="0">
                <a:latin typeface="Symbol"/>
              </a:rPr>
              <a:t>r</a:t>
            </a:r>
            <a:r>
              <a:rPr lang="en-GB" sz="1400" b="1" dirty="0"/>
              <a:t> E</a:t>
            </a:r>
            <a:endParaRPr lang="en-GB" sz="1400" b="1" baseline="-25000" dirty="0">
              <a:latin typeface="Symbol"/>
            </a:endParaRPr>
          </a:p>
          <a:p>
            <a:pPr>
              <a:buNone/>
              <a:defRPr/>
            </a:pPr>
            <a:r>
              <a:rPr lang="en-GB" sz="1400" b="1" dirty="0"/>
              <a:t>Where </a:t>
            </a:r>
            <a:r>
              <a:rPr lang="en-GB" sz="1400" b="1" dirty="0">
                <a:latin typeface="Symbol"/>
              </a:rPr>
              <a:t>r</a:t>
            </a:r>
            <a:r>
              <a:rPr lang="en-GB" sz="1400" b="1" dirty="0"/>
              <a:t> is the electron density (g/cm</a:t>
            </a:r>
            <a:r>
              <a:rPr lang="en-GB" sz="1400" b="1" baseline="30000" dirty="0"/>
              <a:t>3</a:t>
            </a:r>
            <a:r>
              <a:rPr lang="en-GB" sz="1400" b="1" dirty="0"/>
              <a:t>) ;   </a:t>
            </a:r>
          </a:p>
          <a:p>
            <a:pPr>
              <a:buNone/>
              <a:defRPr/>
            </a:pPr>
            <a:r>
              <a:rPr lang="en-GB" sz="1400" b="1" dirty="0"/>
              <a:t>E is the neutrino energy (GeV</a:t>
            </a:r>
            <a:r>
              <a:rPr lang="en-GB" sz="1600" b="1" dirty="0"/>
              <a:t>)</a:t>
            </a:r>
            <a:endParaRPr dirty="0"/>
          </a:p>
        </p:txBody>
      </p:sp>
      <p:graphicFrame>
        <p:nvGraphicFramePr>
          <p:cNvPr id="2" name="Object 1"/>
          <p:cNvGraphicFramePr>
            <a:graphicFrameLocks noChangeAspect="1"/>
          </p:cNvGraphicFramePr>
          <p:nvPr>
            <p:extLst>
              <p:ext uri="{D42A27DB-BD31-4B8C-83A1-F6EECF244321}">
                <p14:modId xmlns:p14="http://schemas.microsoft.com/office/powerpoint/2010/main" val="1827201534"/>
              </p:ext>
            </p:extLst>
          </p:nvPr>
        </p:nvGraphicFramePr>
        <p:xfrm>
          <a:off x="152400" y="838200"/>
          <a:ext cx="2286000" cy="649288"/>
        </p:xfrm>
        <a:graphic>
          <a:graphicData uri="http://schemas.openxmlformats.org/presentationml/2006/ole">
            <mc:AlternateContent xmlns:mc="http://schemas.openxmlformats.org/markup-compatibility/2006">
              <mc:Choice xmlns:v="urn:schemas-microsoft-com:vml" Requires="v">
                <p:oleObj spid="_x0000_s3633" name="oleObj" r:id="rId3" imgW="850265" imgH="240665" progId="Equation.3">
                  <p:embed/>
                </p:oleObj>
              </mc:Choice>
              <mc:Fallback>
                <p:oleObj name="oleObj" r:id="rId3" imgW="850265" imgH="240665" progId="Equation.3">
                  <p:embed/>
                  <p:pic>
                    <p:nvPicPr>
                      <p:cNvPr id="6" name=""/>
                      <p:cNvPicPr/>
                      <p:nvPr/>
                    </p:nvPicPr>
                    <p:blipFill>
                      <a:blip r:embed="rId4"/>
                      <a:stretch>
                        <a:fillRect/>
                      </a:stretch>
                    </p:blipFill>
                    <p:spPr bwMode="auto">
                      <a:xfrm>
                        <a:off x="152400" y="838200"/>
                        <a:ext cx="2286000" cy="649288"/>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157879785"/>
              </p:ext>
            </p:extLst>
          </p:nvPr>
        </p:nvGraphicFramePr>
        <p:xfrm>
          <a:off x="492125" y="3962400"/>
          <a:ext cx="6975475" cy="606425"/>
        </p:xfrm>
        <a:graphic>
          <a:graphicData uri="http://schemas.openxmlformats.org/presentationml/2006/ole">
            <mc:AlternateContent xmlns:mc="http://schemas.openxmlformats.org/markup-compatibility/2006">
              <mc:Choice xmlns:v="urn:schemas-microsoft-com:vml" Requires="v">
                <p:oleObj spid="_x0000_s3634" name="oleObj" r:id="rId5" imgW="3060700" imgH="266700" progId="Equation.3">
                  <p:embed/>
                </p:oleObj>
              </mc:Choice>
              <mc:Fallback>
                <p:oleObj name="oleObj" r:id="rId5" imgW="3060700" imgH="266700" progId="Equation.3">
                  <p:embed/>
                  <p:pic>
                    <p:nvPicPr>
                      <p:cNvPr id="7" name=""/>
                      <p:cNvPicPr/>
                      <p:nvPr/>
                    </p:nvPicPr>
                    <p:blipFill>
                      <a:blip r:embed="rId6"/>
                      <a:stretch>
                        <a:fillRect/>
                      </a:stretch>
                    </p:blipFill>
                    <p:spPr bwMode="auto">
                      <a:xfrm>
                        <a:off x="492125" y="3962400"/>
                        <a:ext cx="6975475" cy="606425"/>
                      </a:xfrm>
                      <a:prstGeom prst="rect">
                        <a:avLst/>
                      </a:prstGeom>
                    </p:spPr>
                  </p:pic>
                </p:oleObj>
              </mc:Fallback>
            </mc:AlternateContent>
          </a:graphicData>
        </a:graphic>
      </p:graphicFrame>
      <p:grpSp>
        <p:nvGrpSpPr>
          <p:cNvPr id="9" name="Group 14"/>
          <p:cNvGrpSpPr/>
          <p:nvPr/>
        </p:nvGrpSpPr>
        <p:grpSpPr bwMode="auto">
          <a:xfrm>
            <a:off x="511175" y="3182938"/>
            <a:ext cx="6804025" cy="2224087"/>
            <a:chOff x="322" y="2005"/>
            <a:chExt cx="4286" cy="1401"/>
          </a:xfrm>
        </p:grpSpPr>
        <p:graphicFrame>
          <p:nvGraphicFramePr>
            <p:cNvPr id="7" name="Object 6"/>
            <p:cNvGraphicFramePr>
              <a:graphicFrameLocks noChangeAspect="1"/>
            </p:cNvGraphicFramePr>
            <p:nvPr>
              <p:extLst>
                <p:ext uri="{D42A27DB-BD31-4B8C-83A1-F6EECF244321}">
                  <p14:modId xmlns:p14="http://schemas.microsoft.com/office/powerpoint/2010/main" val="2157879785"/>
                </p:ext>
              </p:extLst>
            </p:nvPr>
          </p:nvGraphicFramePr>
          <p:xfrm>
            <a:off x="322" y="3024"/>
            <a:ext cx="4286" cy="382"/>
          </p:xfrm>
          <a:graphic>
            <a:graphicData uri="http://schemas.openxmlformats.org/presentationml/2006/ole">
              <mc:AlternateContent xmlns:mc="http://schemas.openxmlformats.org/markup-compatibility/2006">
                <mc:Choice xmlns:v="urn:schemas-microsoft-com:vml" Requires="v">
                  <p:oleObj spid="_x0000_s3635" name="oleObj" r:id="rId7" imgW="2984500" imgH="266700" progId="Equation.3">
                    <p:embed/>
                  </p:oleObj>
                </mc:Choice>
                <mc:Fallback>
                  <p:oleObj name="oleObj" r:id="rId7" imgW="2984500" imgH="266700" progId="Equation.3">
                    <p:embed/>
                    <p:pic>
                      <p:nvPicPr>
                        <p:cNvPr id="10" name=""/>
                        <p:cNvPicPr/>
                        <p:nvPr/>
                      </p:nvPicPr>
                      <p:blipFill>
                        <a:blip r:embed="rId8"/>
                        <a:stretch/>
                      </p:blipFill>
                      <p:spPr bwMode="auto">
                        <a:xfrm>
                          <a:off x="322" y="3024"/>
                          <a:ext cx="4286" cy="382"/>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157879785"/>
                </p:ext>
              </p:extLst>
            </p:nvPr>
          </p:nvGraphicFramePr>
          <p:xfrm>
            <a:off x="2208" y="2005"/>
            <a:ext cx="1488" cy="395"/>
          </p:xfrm>
          <a:graphic>
            <a:graphicData uri="http://schemas.openxmlformats.org/presentationml/2006/ole">
              <mc:AlternateContent xmlns:mc="http://schemas.openxmlformats.org/markup-compatibility/2006">
                <mc:Choice xmlns:v="urn:schemas-microsoft-com:vml" Requires="v">
                  <p:oleObj spid="_x0000_s3636" name="oleObj" r:id="rId9" imgW="1054100" imgH="279400" progId="Equation.3">
                    <p:embed/>
                  </p:oleObj>
                </mc:Choice>
                <mc:Fallback>
                  <p:oleObj name="oleObj" r:id="rId9" imgW="1054100" imgH="279400" progId="Equation.3">
                    <p:embed/>
                    <p:pic>
                      <p:nvPicPr>
                        <p:cNvPr id="11" name=""/>
                        <p:cNvPicPr/>
                        <p:nvPr/>
                      </p:nvPicPr>
                      <p:blipFill>
                        <a:blip r:embed="rId10"/>
                        <a:stretch/>
                      </p:blipFill>
                      <p:spPr bwMode="auto">
                        <a:xfrm>
                          <a:off x="2208" y="2005"/>
                          <a:ext cx="1488" cy="395"/>
                        </a:xfrm>
                        <a:prstGeom prst="rect">
                          <a:avLst/>
                        </a:prstGeom>
                      </p:spPr>
                    </p:pic>
                  </p:oleObj>
                </mc:Fallback>
              </mc:AlternateContent>
            </a:graphicData>
          </a:graphic>
        </p:graphicFrame>
      </p:grpSp>
      <p:grpSp>
        <p:nvGrpSpPr>
          <p:cNvPr id="12" name="Group 17"/>
          <p:cNvGrpSpPr/>
          <p:nvPr/>
        </p:nvGrpSpPr>
        <p:grpSpPr bwMode="auto">
          <a:xfrm>
            <a:off x="430213" y="1600200"/>
            <a:ext cx="8713787" cy="2209800"/>
            <a:chOff x="271" y="1008"/>
            <a:chExt cx="5489" cy="1392"/>
          </a:xfrm>
        </p:grpSpPr>
        <p:graphicFrame>
          <p:nvGraphicFramePr>
            <p:cNvPr id="10" name="Object 9"/>
            <p:cNvGraphicFramePr>
              <a:graphicFrameLocks noChangeAspect="1"/>
            </p:cNvGraphicFramePr>
            <p:nvPr>
              <p:extLst>
                <p:ext uri="{D42A27DB-BD31-4B8C-83A1-F6EECF244321}">
                  <p14:modId xmlns:p14="http://schemas.microsoft.com/office/powerpoint/2010/main" val="2157879785"/>
                </p:ext>
              </p:extLst>
            </p:nvPr>
          </p:nvGraphicFramePr>
          <p:xfrm>
            <a:off x="271" y="2005"/>
            <a:ext cx="1995" cy="395"/>
          </p:xfrm>
          <a:graphic>
            <a:graphicData uri="http://schemas.openxmlformats.org/presentationml/2006/ole">
              <mc:AlternateContent xmlns:mc="http://schemas.openxmlformats.org/markup-compatibility/2006">
                <mc:Choice xmlns:v="urn:schemas-microsoft-com:vml" Requires="v">
                  <p:oleObj spid="_x0000_s3637" name="oleObj" r:id="rId11" imgW="1345565" imgH="266065" progId="Equation.3">
                    <p:embed/>
                  </p:oleObj>
                </mc:Choice>
                <mc:Fallback>
                  <p:oleObj name="oleObj" r:id="rId11" imgW="1345565" imgH="266065" progId="Equation.3">
                    <p:embed/>
                    <p:pic>
                      <p:nvPicPr>
                        <p:cNvPr id="13" name=""/>
                        <p:cNvPicPr/>
                        <p:nvPr/>
                      </p:nvPicPr>
                      <p:blipFill>
                        <a:blip r:embed="rId12"/>
                        <a:stretch/>
                      </p:blipFill>
                      <p:spPr bwMode="auto">
                        <a:xfrm>
                          <a:off x="271" y="2005"/>
                          <a:ext cx="1995" cy="395"/>
                        </a:xfrm>
                        <a:prstGeom prst="rect">
                          <a:avLst/>
                        </a:prstGeom>
                      </p:spPr>
                    </p:pic>
                  </p:oleObj>
                </mc:Fallback>
              </mc:AlternateContent>
            </a:graphicData>
          </a:graphic>
        </p:graphicFrame>
        <p:grpSp>
          <p:nvGrpSpPr>
            <p:cNvPr id="14" name="Group 19"/>
            <p:cNvGrpSpPr/>
            <p:nvPr/>
          </p:nvGrpSpPr>
          <p:grpSpPr bwMode="auto">
            <a:xfrm>
              <a:off x="308" y="1008"/>
              <a:ext cx="5452" cy="912"/>
              <a:chOff x="336" y="1248"/>
              <a:chExt cx="5452" cy="912"/>
            </a:xfrm>
          </p:grpSpPr>
          <p:graphicFrame>
            <p:nvGraphicFramePr>
              <p:cNvPr id="11" name="Object 10"/>
              <p:cNvGraphicFramePr>
                <a:graphicFrameLocks noChangeAspect="1"/>
              </p:cNvGraphicFramePr>
              <p:nvPr>
                <p:extLst>
                  <p:ext uri="{D42A27DB-BD31-4B8C-83A1-F6EECF244321}">
                    <p14:modId xmlns:p14="http://schemas.microsoft.com/office/powerpoint/2010/main" val="2157879785"/>
                  </p:ext>
                </p:extLst>
              </p:nvPr>
            </p:nvGraphicFramePr>
            <p:xfrm>
              <a:off x="336" y="1778"/>
              <a:ext cx="5452" cy="382"/>
            </p:xfrm>
            <a:graphic>
              <a:graphicData uri="http://schemas.openxmlformats.org/presentationml/2006/ole">
                <mc:AlternateContent xmlns:mc="http://schemas.openxmlformats.org/markup-compatibility/2006">
                  <mc:Choice xmlns:v="urn:schemas-microsoft-com:vml" Requires="v">
                    <p:oleObj spid="_x0000_s3638" name="oleObj" r:id="rId13" imgW="3797300" imgH="266700" progId="Equation.3">
                      <p:embed/>
                    </p:oleObj>
                  </mc:Choice>
                  <mc:Fallback>
                    <p:oleObj name="oleObj" r:id="rId13" imgW="3797300" imgH="266700" progId="Equation.3">
                      <p:embed/>
                      <p:pic>
                        <p:nvPicPr>
                          <p:cNvPr id="15" name=""/>
                          <p:cNvPicPr/>
                          <p:nvPr/>
                        </p:nvPicPr>
                        <p:blipFill>
                          <a:blip r:embed="rId14"/>
                          <a:stretch/>
                        </p:blipFill>
                        <p:spPr bwMode="auto">
                          <a:xfrm>
                            <a:off x="336" y="1778"/>
                            <a:ext cx="5452" cy="382"/>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157879785"/>
                  </p:ext>
                </p:extLst>
              </p:nvPr>
            </p:nvGraphicFramePr>
            <p:xfrm>
              <a:off x="336" y="1248"/>
              <a:ext cx="4796" cy="382"/>
            </p:xfrm>
            <a:graphic>
              <a:graphicData uri="http://schemas.openxmlformats.org/presentationml/2006/ole">
                <mc:AlternateContent xmlns:mc="http://schemas.openxmlformats.org/markup-compatibility/2006">
                  <mc:Choice xmlns:v="urn:schemas-microsoft-com:vml" Requires="v">
                    <p:oleObj spid="_x0000_s3639" name="oleObj" r:id="rId15" imgW="3340100" imgH="266700" progId="Equation.3">
                      <p:embed/>
                    </p:oleObj>
                  </mc:Choice>
                  <mc:Fallback>
                    <p:oleObj name="oleObj" r:id="rId15" imgW="3340100" imgH="266700" progId="Equation.3">
                      <p:embed/>
                      <p:pic>
                        <p:nvPicPr>
                          <p:cNvPr id="16" name=""/>
                          <p:cNvPicPr/>
                          <p:nvPr/>
                        </p:nvPicPr>
                        <p:blipFill>
                          <a:blip r:embed="rId16"/>
                          <a:stretch/>
                        </p:blipFill>
                        <p:spPr bwMode="auto">
                          <a:xfrm>
                            <a:off x="336" y="1248"/>
                            <a:ext cx="4796" cy="382"/>
                          </a:xfrm>
                          <a:prstGeom prst="rect">
                            <a:avLst/>
                          </a:prstGeom>
                        </p:spPr>
                      </p:pic>
                    </p:oleObj>
                  </mc:Fallback>
                </mc:AlternateContent>
              </a:graphicData>
            </a:graphic>
          </p:graphicFrame>
        </p:grpSp>
      </p:grpSp>
      <p:sp>
        <p:nvSpPr>
          <p:cNvPr id="17" name="Rectangle 22"/>
          <p:cNvSpPr>
            <a:spLocks noChangeArrowheads="1"/>
          </p:cNvSpPr>
          <p:nvPr/>
        </p:nvSpPr>
        <p:spPr bwMode="auto">
          <a:xfrm>
            <a:off x="6227763" y="6237288"/>
            <a:ext cx="2916237" cy="333375"/>
          </a:xfrm>
          <a:prstGeom prst="rect">
            <a:avLst/>
          </a:prstGeom>
          <a:noFill/>
          <a:ln>
            <a:noFill/>
          </a:ln>
        </p:spPr>
        <p:txBody>
          <a:bodyPr/>
          <a:lstStyle>
            <a:lvl1pPr marL="342900" indent="-342900" defTabSz="762000">
              <a:spcBef>
                <a:spcPts val="0"/>
              </a:spcBef>
              <a:buChar char="•"/>
              <a:defRPr sz="3200">
                <a:solidFill>
                  <a:schemeClr val="tx1"/>
                </a:solidFill>
                <a:latin typeface="Arial"/>
                <a:cs typeface="Arial"/>
              </a:defRPr>
            </a:lvl1pPr>
            <a:lvl2pPr marL="742950" indent="-285750" defTabSz="762000">
              <a:spcBef>
                <a:spcPts val="0"/>
              </a:spcBef>
              <a:buChar char="–"/>
              <a:defRPr sz="2800">
                <a:solidFill>
                  <a:schemeClr val="tx1"/>
                </a:solidFill>
                <a:latin typeface="Arial"/>
                <a:cs typeface="Arial"/>
              </a:defRPr>
            </a:lvl2pPr>
            <a:lvl3pPr marL="1143000" indent="-228600" defTabSz="762000">
              <a:spcBef>
                <a:spcPts val="0"/>
              </a:spcBef>
              <a:buChar char="•"/>
              <a:defRPr sz="2400">
                <a:solidFill>
                  <a:schemeClr val="tx1"/>
                </a:solidFill>
                <a:latin typeface="Arial"/>
                <a:cs typeface="Arial"/>
              </a:defRPr>
            </a:lvl3pPr>
            <a:lvl4pPr marL="1600200" indent="-228600" defTabSz="762000">
              <a:spcBef>
                <a:spcPts val="0"/>
              </a:spcBef>
              <a:buChar char="–"/>
              <a:defRPr sz="2000">
                <a:solidFill>
                  <a:schemeClr val="tx1"/>
                </a:solidFill>
                <a:latin typeface="Arial"/>
                <a:cs typeface="Arial"/>
              </a:defRPr>
            </a:lvl4pPr>
            <a:lvl5pPr marL="2057400" indent="-228600" defTabSz="762000">
              <a:spcBef>
                <a:spcPts val="0"/>
              </a:spcBef>
              <a:buChar char="»"/>
              <a:defRPr sz="2000">
                <a:solidFill>
                  <a:schemeClr val="tx1"/>
                </a:solidFill>
                <a:latin typeface="Arial"/>
                <a:cs typeface="Arial"/>
              </a:defRPr>
            </a:lvl5pPr>
            <a:lvl6pPr marL="2514600" indent="-228600" defTabSz="762000">
              <a:spcBef>
                <a:spcPts val="0"/>
              </a:spcBef>
              <a:spcAft>
                <a:spcPts val="0"/>
              </a:spcAft>
              <a:buChar char="»"/>
              <a:defRPr sz="2000">
                <a:solidFill>
                  <a:schemeClr val="tx1"/>
                </a:solidFill>
                <a:latin typeface="Arial"/>
                <a:cs typeface="Arial"/>
              </a:defRPr>
            </a:lvl6pPr>
            <a:lvl7pPr marL="2971800" indent="-228600" defTabSz="762000">
              <a:spcBef>
                <a:spcPts val="0"/>
              </a:spcBef>
              <a:spcAft>
                <a:spcPts val="0"/>
              </a:spcAft>
              <a:buChar char="»"/>
              <a:defRPr sz="2000">
                <a:solidFill>
                  <a:schemeClr val="tx1"/>
                </a:solidFill>
                <a:latin typeface="Arial"/>
                <a:cs typeface="Arial"/>
              </a:defRPr>
            </a:lvl7pPr>
            <a:lvl8pPr marL="3429000" indent="-228600" defTabSz="762000">
              <a:spcBef>
                <a:spcPts val="0"/>
              </a:spcBef>
              <a:spcAft>
                <a:spcPts val="0"/>
              </a:spcAft>
              <a:buChar char="»"/>
              <a:defRPr sz="2000">
                <a:solidFill>
                  <a:schemeClr val="tx1"/>
                </a:solidFill>
                <a:latin typeface="Arial"/>
                <a:cs typeface="Arial"/>
              </a:defRPr>
            </a:lvl8pPr>
            <a:lvl9pPr marL="3886200" indent="-228600" defTabSz="762000">
              <a:spcBef>
                <a:spcPts val="0"/>
              </a:spcBef>
              <a:spcAft>
                <a:spcPts val="0"/>
              </a:spcAft>
              <a:buChar char="»"/>
              <a:defRPr sz="2000">
                <a:solidFill>
                  <a:schemeClr val="tx1"/>
                </a:solidFill>
                <a:latin typeface="Arial"/>
                <a:cs typeface="Arial"/>
              </a:defRPr>
            </a:lvl9pPr>
          </a:lstStyle>
          <a:p>
            <a:pPr>
              <a:lnSpc>
                <a:spcPct val="90000"/>
              </a:lnSpc>
              <a:buFontTx/>
              <a:buNone/>
              <a:defRPr/>
            </a:pPr>
            <a:r>
              <a:rPr lang="en-GB" sz="1400" dirty="0"/>
              <a:t>(Richter: hep-</a:t>
            </a:r>
            <a:r>
              <a:rPr lang="en-GB" sz="1400" dirty="0" err="1"/>
              <a:t>ph</a:t>
            </a:r>
            <a:r>
              <a:rPr lang="en-GB" sz="1400" dirty="0"/>
              <a:t>/0008222)</a:t>
            </a:r>
            <a:endParaRPr dirty="0"/>
          </a:p>
        </p:txBody>
      </p:sp>
      <p:sp>
        <p:nvSpPr>
          <p:cNvPr id="18" name="Text Box 23"/>
          <p:cNvSpPr>
            <a:spLocks/>
          </p:cNvSpPr>
          <p:nvPr/>
        </p:nvSpPr>
        <p:spPr bwMode="auto">
          <a:xfrm>
            <a:off x="395288" y="6237288"/>
            <a:ext cx="2952750" cy="366712"/>
          </a:xfrm>
          <a:prstGeom prst="rect">
            <a:avLst/>
          </a:prstGeom>
          <a:solidFill>
            <a:schemeClr val="bg1"/>
          </a:solid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800"/>
              <a:t>c</a:t>
            </a:r>
            <a:r>
              <a:rPr lang="en-GB" sz="1800" baseline="-25000"/>
              <a:t>ij</a:t>
            </a:r>
            <a:r>
              <a:rPr lang="en-GB" sz="1800"/>
              <a:t>=cos</a:t>
            </a:r>
            <a:r>
              <a:rPr lang="en-GB" sz="1800">
                <a:latin typeface="Symbol"/>
              </a:rPr>
              <a:t>q</a:t>
            </a:r>
            <a:r>
              <a:rPr lang="en-GB" sz="1800" baseline="-25000"/>
              <a:t>ij</a:t>
            </a:r>
            <a:r>
              <a:rPr lang="en-GB" sz="1800"/>
              <a:t>, s</a:t>
            </a:r>
            <a:r>
              <a:rPr lang="en-GB" sz="1800" baseline="-25000"/>
              <a:t>ij</a:t>
            </a:r>
            <a:r>
              <a:rPr lang="en-GB" sz="1800"/>
              <a:t>=sin</a:t>
            </a:r>
            <a:r>
              <a:rPr lang="en-GB" sz="1800">
                <a:latin typeface="Symbol"/>
              </a:rPr>
              <a:t>q</a:t>
            </a:r>
            <a:r>
              <a:rPr lang="en-GB" sz="1800" baseline="-25000"/>
              <a:t>ij</a:t>
            </a:r>
          </a:p>
        </p:txBody>
      </p:sp>
      <p:grpSp>
        <p:nvGrpSpPr>
          <p:cNvPr id="19" name="Group 29"/>
          <p:cNvGrpSpPr/>
          <p:nvPr/>
        </p:nvGrpSpPr>
        <p:grpSpPr bwMode="auto">
          <a:xfrm>
            <a:off x="3924300" y="2997200"/>
            <a:ext cx="4968875" cy="2519363"/>
            <a:chOff x="2472" y="1888"/>
            <a:chExt cx="3130" cy="1587"/>
          </a:xfrm>
        </p:grpSpPr>
        <p:sp>
          <p:nvSpPr>
            <p:cNvPr id="20" name="Oval 24"/>
            <p:cNvSpPr>
              <a:spLocks noChangeArrowheads="1"/>
            </p:cNvSpPr>
            <p:nvPr/>
          </p:nvSpPr>
          <p:spPr bwMode="auto">
            <a:xfrm>
              <a:off x="2472" y="1888"/>
              <a:ext cx="1451" cy="590"/>
            </a:xfrm>
            <a:prstGeom prst="ellipse">
              <a:avLst/>
            </a:prstGeom>
            <a:noFill/>
            <a:ln w="38100" algn="ctr">
              <a:solidFill>
                <a:schemeClr val="hlink"/>
              </a:solidFill>
              <a:round/>
              <a:headEnd/>
              <a:tailEnd/>
            </a:ln>
          </p:spPr>
          <p:txBody>
            <a:bodyPr wrap="none" anchor="ct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buFontTx/>
                <a:buNone/>
                <a:defRPr/>
              </a:pPr>
              <a:endParaRPr lang="en-US" sz="1400">
                <a:latin typeface="Times New Roman"/>
              </a:endParaRPr>
            </a:p>
          </p:txBody>
        </p:sp>
        <p:sp>
          <p:nvSpPr>
            <p:cNvPr id="21" name="Oval 25"/>
            <p:cNvSpPr>
              <a:spLocks noChangeArrowheads="1"/>
            </p:cNvSpPr>
            <p:nvPr/>
          </p:nvSpPr>
          <p:spPr bwMode="auto">
            <a:xfrm>
              <a:off x="4331" y="3067"/>
              <a:ext cx="363" cy="408"/>
            </a:xfrm>
            <a:prstGeom prst="ellipse">
              <a:avLst/>
            </a:prstGeom>
            <a:noFill/>
            <a:ln w="38100" algn="ctr">
              <a:solidFill>
                <a:schemeClr val="hlink"/>
              </a:solidFill>
              <a:round/>
              <a:headEnd/>
              <a:tailEnd/>
            </a:ln>
          </p:spPr>
          <p:txBody>
            <a:bodyPr wrap="none" anchor="ct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buFontTx/>
                <a:buNone/>
                <a:defRPr/>
              </a:pPr>
              <a:endParaRPr lang="en-US" sz="1400">
                <a:latin typeface="Times New Roman"/>
              </a:endParaRPr>
            </a:p>
          </p:txBody>
        </p:sp>
        <p:sp>
          <p:nvSpPr>
            <p:cNvPr id="22" name="Line 26"/>
            <p:cNvSpPr>
              <a:spLocks noChangeShapeType="1"/>
            </p:cNvSpPr>
            <p:nvPr/>
          </p:nvSpPr>
          <p:spPr bwMode="auto">
            <a:xfrm>
              <a:off x="3923" y="2160"/>
              <a:ext cx="1044" cy="0"/>
            </a:xfrm>
            <a:prstGeom prst="line">
              <a:avLst/>
            </a:prstGeom>
            <a:noFill/>
            <a:ln w="38100">
              <a:solidFill>
                <a:schemeClr val="hlink"/>
              </a:solidFill>
              <a:round/>
              <a:headEnd/>
              <a:tailEnd/>
            </a:ln>
          </p:spPr>
          <p:txBody>
            <a:bodyPr/>
            <a:lstStyle/>
            <a:p>
              <a:pPr>
                <a:defRPr/>
              </a:pPr>
              <a:endParaRPr lang="en-GB"/>
            </a:p>
          </p:txBody>
        </p:sp>
        <p:sp>
          <p:nvSpPr>
            <p:cNvPr id="23" name="Line 27"/>
            <p:cNvSpPr>
              <a:spLocks noChangeShapeType="1"/>
            </p:cNvSpPr>
            <p:nvPr/>
          </p:nvSpPr>
          <p:spPr bwMode="auto">
            <a:xfrm flipV="1">
              <a:off x="4604" y="2160"/>
              <a:ext cx="363" cy="953"/>
            </a:xfrm>
            <a:prstGeom prst="line">
              <a:avLst/>
            </a:prstGeom>
            <a:noFill/>
            <a:ln w="38100">
              <a:solidFill>
                <a:schemeClr val="hlink"/>
              </a:solidFill>
              <a:round/>
              <a:headEnd/>
              <a:tailEnd/>
            </a:ln>
          </p:spPr>
          <p:txBody>
            <a:bodyPr/>
            <a:lstStyle/>
            <a:p>
              <a:pPr>
                <a:defRPr/>
              </a:pPr>
              <a:endParaRPr lang="en-GB"/>
            </a:p>
          </p:txBody>
        </p:sp>
        <p:sp>
          <p:nvSpPr>
            <p:cNvPr id="24" name="Text Box 28"/>
            <p:cNvSpPr>
              <a:spLocks/>
            </p:cNvSpPr>
            <p:nvPr/>
          </p:nvSpPr>
          <p:spPr bwMode="auto">
            <a:xfrm>
              <a:off x="4967" y="1933"/>
              <a:ext cx="635" cy="417"/>
            </a:xfrm>
            <a:prstGeom prst="rect">
              <a:avLst/>
            </a:prstGeom>
            <a:noFill/>
            <a:ln w="38100" algn="ctr">
              <a:solidFill>
                <a:schemeClr val="hlink"/>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b="1">
                  <a:solidFill>
                    <a:schemeClr val="hlink"/>
                  </a:solidFill>
                </a:rPr>
                <a:t>Matter</a:t>
              </a:r>
              <a:endParaRPr/>
            </a:p>
            <a:p>
              <a:pPr algn="ctr">
                <a:spcBef>
                  <a:spcPts val="0"/>
                </a:spcBef>
                <a:buFontTx/>
                <a:buNone/>
                <a:defRPr/>
              </a:pPr>
              <a:r>
                <a:rPr lang="en-GB" sz="1400" b="1">
                  <a:solidFill>
                    <a:schemeClr val="hlink"/>
                  </a:solidFill>
                </a:rPr>
                <a:t>Effects</a:t>
              </a:r>
              <a:endParaRPr/>
            </a:p>
          </p:txBody>
        </p:sp>
      </p:grpSp>
      <p:grpSp>
        <p:nvGrpSpPr>
          <p:cNvPr id="25" name="Group 33"/>
          <p:cNvGrpSpPr/>
          <p:nvPr/>
        </p:nvGrpSpPr>
        <p:grpSpPr bwMode="auto">
          <a:xfrm>
            <a:off x="2843213" y="3933824"/>
            <a:ext cx="3095625" cy="1782763"/>
            <a:chOff x="1791" y="2478"/>
            <a:chExt cx="1950" cy="1123"/>
          </a:xfrm>
        </p:grpSpPr>
        <p:sp>
          <p:nvSpPr>
            <p:cNvPr id="26" name="Oval 30"/>
            <p:cNvSpPr>
              <a:spLocks noChangeArrowheads="1"/>
            </p:cNvSpPr>
            <p:nvPr/>
          </p:nvSpPr>
          <p:spPr bwMode="auto">
            <a:xfrm>
              <a:off x="1791" y="2478"/>
              <a:ext cx="680" cy="453"/>
            </a:xfrm>
            <a:prstGeom prst="ellipse">
              <a:avLst/>
            </a:prstGeom>
            <a:noFill/>
            <a:ln w="38100" algn="ctr">
              <a:solidFill>
                <a:srgbClr val="D60093"/>
              </a:solidFill>
              <a:round/>
              <a:headEnd/>
              <a:tailEnd/>
            </a:ln>
          </p:spPr>
          <p:txBody>
            <a:bodyPr wrap="none" anchor="ct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buFontTx/>
                <a:buNone/>
                <a:defRPr/>
              </a:pPr>
              <a:endParaRPr lang="en-US" sz="1400">
                <a:latin typeface="Times New Roman"/>
              </a:endParaRPr>
            </a:p>
          </p:txBody>
        </p:sp>
        <p:sp>
          <p:nvSpPr>
            <p:cNvPr id="27" name="Line 31"/>
            <p:cNvSpPr>
              <a:spLocks noChangeShapeType="1"/>
            </p:cNvSpPr>
            <p:nvPr/>
          </p:nvSpPr>
          <p:spPr bwMode="auto">
            <a:xfrm flipH="1" flipV="1">
              <a:off x="2289" y="2931"/>
              <a:ext cx="272" cy="544"/>
            </a:xfrm>
            <a:prstGeom prst="line">
              <a:avLst/>
            </a:prstGeom>
            <a:noFill/>
            <a:ln w="38100">
              <a:solidFill>
                <a:srgbClr val="D60093"/>
              </a:solidFill>
              <a:round/>
              <a:headEnd/>
              <a:tailEnd/>
            </a:ln>
          </p:spPr>
          <p:txBody>
            <a:bodyPr/>
            <a:lstStyle/>
            <a:p>
              <a:pPr>
                <a:defRPr/>
              </a:pPr>
              <a:endParaRPr lang="en-GB"/>
            </a:p>
          </p:txBody>
        </p:sp>
        <p:sp>
          <p:nvSpPr>
            <p:cNvPr id="28" name="Text Box 32"/>
            <p:cNvSpPr>
              <a:spLocks/>
            </p:cNvSpPr>
            <p:nvPr/>
          </p:nvSpPr>
          <p:spPr bwMode="auto">
            <a:xfrm>
              <a:off x="2562" y="3385"/>
              <a:ext cx="1179" cy="216"/>
            </a:xfrm>
            <a:prstGeom prst="rect">
              <a:avLst/>
            </a:prstGeom>
            <a:noFill/>
            <a:ln w="38100" algn="ctr">
              <a:solidFill>
                <a:srgbClr val="D60093"/>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b="1">
                  <a:solidFill>
                    <a:srgbClr val="D60093"/>
                  </a:solidFill>
                </a:rPr>
                <a:t>CP-Violation</a:t>
              </a:r>
              <a:endParaRPr/>
            </a:p>
          </p:txBody>
        </p:sp>
      </p:grpSp>
      <p:sp>
        <p:nvSpPr>
          <p:cNvPr id="29" name="Text Box 34"/>
          <p:cNvSpPr>
            <a:spLocks/>
          </p:cNvSpPr>
          <p:nvPr/>
        </p:nvSpPr>
        <p:spPr bwMode="auto">
          <a:xfrm>
            <a:off x="6659563" y="765175"/>
            <a:ext cx="2233612" cy="342900"/>
          </a:xfrm>
          <a:prstGeom prst="rect">
            <a:avLst/>
          </a:prstGeom>
          <a:noFill/>
          <a:ln w="38100" algn="ctr">
            <a:solidFill>
              <a:schemeClr val="folHlink"/>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b="1">
                <a:solidFill>
                  <a:schemeClr val="folHlink"/>
                </a:solidFill>
              </a:rPr>
              <a:t>3-flavour expression</a:t>
            </a:r>
            <a:endParaRPr/>
          </a:p>
        </p:txBody>
      </p:sp>
      <p:sp>
        <p:nvSpPr>
          <p:cNvPr id="30" name="Slide Number Placeholder 2">
            <a:extLst>
              <a:ext uri="{FF2B5EF4-FFF2-40B4-BE49-F238E27FC236}">
                <a16:creationId xmlns:a16="http://schemas.microsoft.com/office/drawing/2014/main" id="{F3FC8C14-B78A-E143-8FBA-ECB21A9AB480}"/>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36</a:t>
            </a:fld>
            <a:endParaRPr lang="en-US" dirty="0"/>
          </a:p>
        </p:txBody>
      </p:sp>
      <p:sp>
        <p:nvSpPr>
          <p:cNvPr id="31" name="Footer Placeholder 1">
            <a:extLst>
              <a:ext uri="{FF2B5EF4-FFF2-40B4-BE49-F238E27FC236}">
                <a16:creationId xmlns:a16="http://schemas.microsoft.com/office/drawing/2014/main" id="{928209C8-F1D3-B649-B98D-73DB0AC52525}"/>
              </a:ext>
            </a:extLst>
          </p:cNvPr>
          <p:cNvSpPr>
            <a:spLocks noGrp="1"/>
          </p:cNvSpPr>
          <p:nvPr>
            <p:ph type="ftr" sz="quarter" idx="10"/>
          </p:nvPr>
        </p:nvSpPr>
        <p:spPr bwMode="auto">
          <a:xfrm>
            <a:off x="3026475" y="6505390"/>
            <a:ext cx="3086100" cy="365125"/>
          </a:xfrm>
        </p:spPr>
        <p:txBody>
          <a:bodyPr/>
          <a:lstStyle/>
          <a:p>
            <a:pPr>
              <a:defRPr/>
            </a:pPr>
            <a:r>
              <a:rPr lang="en-GB" dirty="0"/>
              <a:t>Ken Peach</a:t>
            </a:r>
            <a:endParaRPr lang="en-US" dirty="0"/>
          </a:p>
        </p:txBody>
      </p:sp>
      <p:sp>
        <p:nvSpPr>
          <p:cNvPr id="15" name="Callout: Line 14">
            <a:extLst>
              <a:ext uri="{FF2B5EF4-FFF2-40B4-BE49-F238E27FC236}">
                <a16:creationId xmlns:a16="http://schemas.microsoft.com/office/drawing/2014/main" id="{B1085A9B-58BB-4D64-9910-5B84082308DF}"/>
              </a:ext>
            </a:extLst>
          </p:cNvPr>
          <p:cNvSpPr/>
          <p:nvPr/>
        </p:nvSpPr>
        <p:spPr>
          <a:xfrm>
            <a:off x="6349805" y="3899740"/>
            <a:ext cx="2203841" cy="854072"/>
          </a:xfrm>
          <a:prstGeom prst="borderCallout1">
            <a:avLst>
              <a:gd name="adj1" fmla="val 18750"/>
              <a:gd name="adj2" fmla="val -8333"/>
              <a:gd name="adj3" fmla="val -103834"/>
              <a:gd name="adj4" fmla="val -111477"/>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err="1">
                <a:solidFill>
                  <a:srgbClr val="00B050"/>
                </a:solidFill>
              </a:rPr>
              <a:t>Interference</a:t>
            </a:r>
            <a:r>
              <a:rPr lang="de-DE" sz="2400" b="1" dirty="0">
                <a:solidFill>
                  <a:srgbClr val="00B050"/>
                </a:solidFill>
              </a:rPr>
              <a:t> </a:t>
            </a:r>
            <a:endParaRPr lang="en-US" sz="2400"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5"/>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5"/>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P spid="15" grpId="0" animBg="1"/>
      <p:bldP spid="15" grpId="1"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168498" y="259433"/>
            <a:ext cx="6635750" cy="649287"/>
          </a:xfrm>
        </p:spPr>
        <p:txBody>
          <a:bodyPr/>
          <a:lstStyle/>
          <a:p>
            <a:pPr>
              <a:defRPr/>
            </a:pPr>
            <a:r>
              <a:rPr lang="en-GB" sz="3200" dirty="0">
                <a:latin typeface="Arial Rounded MT Bold"/>
              </a:rPr>
              <a:t> Pictures</a:t>
            </a:r>
            <a:endParaRPr dirty="0"/>
          </a:p>
        </p:txBody>
      </p:sp>
      <p:sp>
        <p:nvSpPr>
          <p:cNvPr id="5" name="Rectangle 3"/>
          <p:cNvSpPr>
            <a:spLocks noGrp="1" noChangeArrowheads="1"/>
          </p:cNvSpPr>
          <p:nvPr>
            <p:ph idx="1"/>
          </p:nvPr>
        </p:nvSpPr>
        <p:spPr bwMode="auto">
          <a:xfrm>
            <a:off x="107504" y="764704"/>
            <a:ext cx="9031546" cy="5689600"/>
          </a:xfrm>
        </p:spPr>
        <p:txBody>
          <a:bodyPr>
            <a:normAutofit/>
          </a:bodyPr>
          <a:lstStyle/>
          <a:p>
            <a:pPr marL="0" indent="0">
              <a:buNone/>
              <a:defRPr/>
            </a:pPr>
            <a:endParaRPr lang="en-GB" dirty="0"/>
          </a:p>
          <a:p>
            <a:pPr>
              <a:defRPr/>
            </a:pPr>
            <a:r>
              <a:rPr lang="en-GB" dirty="0"/>
              <a:t>Pictures can enliven an otherwise pedestrian presentation</a:t>
            </a:r>
            <a:br>
              <a:rPr lang="en-GB" dirty="0"/>
            </a:br>
            <a:endParaRPr lang="en-GB" dirty="0"/>
          </a:p>
          <a:p>
            <a:pPr>
              <a:defRPr/>
            </a:pPr>
            <a:r>
              <a:rPr lang="en-GB" dirty="0"/>
              <a:t>The eye/brain is a fantastic “pattern recognition” machine</a:t>
            </a:r>
            <a:br>
              <a:rPr lang="en-GB" dirty="0"/>
            </a:br>
            <a:endParaRPr lang="en-GB" dirty="0"/>
          </a:p>
          <a:p>
            <a:pPr>
              <a:defRPr/>
            </a:pPr>
            <a:r>
              <a:rPr lang="en-GB" dirty="0"/>
              <a:t>However, for each picture shown, indicate:</a:t>
            </a:r>
            <a:endParaRPr dirty="0"/>
          </a:p>
          <a:p>
            <a:pPr>
              <a:defRPr/>
            </a:pPr>
            <a:endParaRPr lang="en-GB" dirty="0"/>
          </a:p>
          <a:p>
            <a:pPr lvl="1">
              <a:defRPr/>
            </a:pPr>
            <a:r>
              <a:rPr lang="en-GB" sz="2800" i="1" dirty="0"/>
              <a:t>what</a:t>
            </a:r>
            <a:r>
              <a:rPr lang="en-GB" sz="2800" dirty="0"/>
              <a:t> is shown and </a:t>
            </a:r>
          </a:p>
          <a:p>
            <a:pPr lvl="1">
              <a:defRPr/>
            </a:pPr>
            <a:r>
              <a:rPr lang="en-GB" sz="2800" i="1" dirty="0"/>
              <a:t>why</a:t>
            </a:r>
            <a:r>
              <a:rPr lang="en-GB" sz="2800" dirty="0"/>
              <a:t> you have shown it.</a:t>
            </a:r>
            <a:endParaRPr sz="2800" dirty="0"/>
          </a:p>
          <a:p>
            <a:pPr>
              <a:defRPr/>
            </a:pPr>
            <a:endParaRPr lang="en-GB" dirty="0"/>
          </a:p>
        </p:txBody>
      </p:sp>
      <p:sp>
        <p:nvSpPr>
          <p:cNvPr id="2" name="Footer Placeholder 1">
            <a:extLst>
              <a:ext uri="{FF2B5EF4-FFF2-40B4-BE49-F238E27FC236}">
                <a16:creationId xmlns:a16="http://schemas.microsoft.com/office/drawing/2014/main" id="{9E478D41-039C-F54C-BE08-471D8F2917AC}"/>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41BEE671-1D49-9644-B9F2-3E8C7C59FB27}"/>
              </a:ext>
            </a:extLst>
          </p:cNvPr>
          <p:cNvSpPr>
            <a:spLocks noGrp="1"/>
          </p:cNvSpPr>
          <p:nvPr>
            <p:ph type="sldNum" sz="quarter" idx="11"/>
          </p:nvPr>
        </p:nvSpPr>
        <p:spPr/>
        <p:txBody>
          <a:bodyPr/>
          <a:lstStyle/>
          <a:p>
            <a:pPr>
              <a:defRPr/>
            </a:pPr>
            <a:fld id="{CBDB92BD-F10A-4E2F-BF08-33D104704B51}" type="slidenum">
              <a:rPr lang="en-US" smtClean="0"/>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4"/>
          <p:cNvSpPr>
            <a:spLocks noGrp="1" noChangeArrowheads="1"/>
          </p:cNvSpPr>
          <p:nvPr>
            <p:ph type="title"/>
          </p:nvPr>
        </p:nvSpPr>
        <p:spPr bwMode="auto">
          <a:xfrm>
            <a:off x="457200" y="274638"/>
            <a:ext cx="8229600" cy="561975"/>
          </a:xfrm>
        </p:spPr>
        <p:txBody>
          <a:bodyPr>
            <a:normAutofit fontScale="90000"/>
          </a:bodyPr>
          <a:lstStyle/>
          <a:p>
            <a:pPr>
              <a:defRPr/>
            </a:pPr>
            <a:r>
              <a:rPr lang="en-GB" sz="3600"/>
              <a:t>Pictures</a:t>
            </a:r>
            <a:endParaRPr sz="4000"/>
          </a:p>
        </p:txBody>
      </p:sp>
      <p:grpSp>
        <p:nvGrpSpPr>
          <p:cNvPr id="5" name="Group 18"/>
          <p:cNvGrpSpPr/>
          <p:nvPr/>
        </p:nvGrpSpPr>
        <p:grpSpPr bwMode="auto">
          <a:xfrm>
            <a:off x="250825" y="188913"/>
            <a:ext cx="2916238" cy="3049587"/>
            <a:chOff x="158" y="119"/>
            <a:chExt cx="1837" cy="1921"/>
          </a:xfrm>
        </p:grpSpPr>
        <p:pic>
          <p:nvPicPr>
            <p:cNvPr id="6" name="Picture 5" descr="sakharov"/>
            <p:cNvPicPr>
              <a:picLocks noChangeAspect="1" noChangeArrowheads="1"/>
            </p:cNvPicPr>
            <p:nvPr/>
          </p:nvPicPr>
          <p:blipFill>
            <a:blip r:embed="rId2"/>
            <a:stretch/>
          </p:blipFill>
          <p:spPr bwMode="auto">
            <a:xfrm>
              <a:off x="158" y="119"/>
              <a:ext cx="1837" cy="1921"/>
            </a:xfrm>
            <a:prstGeom prst="rect">
              <a:avLst/>
            </a:prstGeom>
            <a:noFill/>
            <a:ln>
              <a:noFill/>
            </a:ln>
          </p:spPr>
        </p:pic>
        <p:sp>
          <p:nvSpPr>
            <p:cNvPr id="7" name="Text Box 6"/>
            <p:cNvSpPr>
              <a:spLocks/>
            </p:cNvSpPr>
            <p:nvPr/>
          </p:nvSpPr>
          <p:spPr bwMode="auto">
            <a:xfrm>
              <a:off x="295" y="1661"/>
              <a:ext cx="1360" cy="192"/>
            </a:xfrm>
            <a:prstGeom prst="rect">
              <a:avLst/>
            </a:prstGeom>
            <a:noFill/>
            <a:ln>
              <a:noFill/>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400" b="1">
                  <a:solidFill>
                    <a:schemeClr val="bg1"/>
                  </a:solidFill>
                </a:rPr>
                <a:t>Sakharov</a:t>
              </a:r>
              <a:endParaRPr/>
            </a:p>
          </p:txBody>
        </p:sp>
      </p:grpSp>
      <p:grpSp>
        <p:nvGrpSpPr>
          <p:cNvPr id="13" name="Group 16"/>
          <p:cNvGrpSpPr/>
          <p:nvPr/>
        </p:nvGrpSpPr>
        <p:grpSpPr bwMode="auto">
          <a:xfrm>
            <a:off x="250825" y="3357563"/>
            <a:ext cx="2881312" cy="3397250"/>
            <a:chOff x="158" y="2115"/>
            <a:chExt cx="1815" cy="2140"/>
          </a:xfrm>
        </p:grpSpPr>
        <p:pic>
          <p:nvPicPr>
            <p:cNvPr id="14" name="Picture 11" descr="NA31 beam pipe"/>
            <p:cNvPicPr>
              <a:picLocks noChangeAspect="1" noChangeArrowheads="1"/>
            </p:cNvPicPr>
            <p:nvPr/>
          </p:nvPicPr>
          <p:blipFill>
            <a:blip r:embed="rId3"/>
            <a:stretch/>
          </p:blipFill>
          <p:spPr bwMode="auto">
            <a:xfrm>
              <a:off x="158" y="2115"/>
              <a:ext cx="1815" cy="1859"/>
            </a:xfrm>
            <a:prstGeom prst="rect">
              <a:avLst/>
            </a:prstGeom>
            <a:noFill/>
            <a:ln>
              <a:noFill/>
            </a:ln>
          </p:spPr>
        </p:pic>
        <p:sp>
          <p:nvSpPr>
            <p:cNvPr id="15" name="Text Box 12"/>
            <p:cNvSpPr>
              <a:spLocks/>
            </p:cNvSpPr>
            <p:nvPr/>
          </p:nvSpPr>
          <p:spPr bwMode="auto">
            <a:xfrm>
              <a:off x="158" y="3928"/>
              <a:ext cx="1815" cy="326"/>
            </a:xfrm>
            <a:prstGeom prst="rect">
              <a:avLst/>
            </a:prstGeom>
            <a:solidFill>
              <a:srgbClr val="FF0000"/>
            </a:solidFill>
            <a:ln>
              <a:noFill/>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400" b="1">
                  <a:solidFill>
                    <a:srgbClr val="FFFF00"/>
                  </a:solidFill>
                </a:rPr>
                <a:t>The 160m long NA31 decay tube and helium tank</a:t>
              </a:r>
              <a:endParaRPr/>
            </a:p>
          </p:txBody>
        </p:sp>
      </p:grpSp>
      <p:grpSp>
        <p:nvGrpSpPr>
          <p:cNvPr id="19" name="Group 21"/>
          <p:cNvGrpSpPr/>
          <p:nvPr/>
        </p:nvGrpSpPr>
        <p:grpSpPr bwMode="auto">
          <a:xfrm>
            <a:off x="6372225" y="3551238"/>
            <a:ext cx="2520950" cy="2754312"/>
            <a:chOff x="4014" y="2237"/>
            <a:chExt cx="1587" cy="1735"/>
          </a:xfrm>
        </p:grpSpPr>
        <p:pic>
          <p:nvPicPr>
            <p:cNvPr id="20" name="Picture 19" descr="Sun"/>
            <p:cNvPicPr>
              <a:picLocks noChangeAspect="1" noChangeArrowheads="1"/>
            </p:cNvPicPr>
            <p:nvPr/>
          </p:nvPicPr>
          <p:blipFill>
            <a:blip r:embed="rId4"/>
            <a:stretch/>
          </p:blipFill>
          <p:spPr bwMode="auto">
            <a:xfrm>
              <a:off x="4014" y="2237"/>
              <a:ext cx="1587" cy="1587"/>
            </a:xfrm>
            <a:prstGeom prst="rect">
              <a:avLst/>
            </a:prstGeom>
            <a:noFill/>
            <a:ln>
              <a:noFill/>
            </a:ln>
          </p:spPr>
        </p:pic>
        <p:sp>
          <p:nvSpPr>
            <p:cNvPr id="21" name="Text Box 20"/>
            <p:cNvSpPr>
              <a:spLocks/>
            </p:cNvSpPr>
            <p:nvPr/>
          </p:nvSpPr>
          <p:spPr bwMode="auto">
            <a:xfrm>
              <a:off x="4014" y="3793"/>
              <a:ext cx="1587" cy="179"/>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200" b="1"/>
                <a:t>The Sun by the SoHo satellite</a:t>
              </a:r>
              <a:endParaRPr/>
            </a:p>
          </p:txBody>
        </p:sp>
      </p:grpSp>
      <p:sp>
        <p:nvSpPr>
          <p:cNvPr id="22" name="Slide Number Placeholder 2">
            <a:extLst>
              <a:ext uri="{FF2B5EF4-FFF2-40B4-BE49-F238E27FC236}">
                <a16:creationId xmlns:a16="http://schemas.microsoft.com/office/drawing/2014/main" id="{6CA19042-FD7B-9845-9D65-D16BA5060ADD}"/>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38</a:t>
            </a:fld>
            <a:endParaRPr lang="en-US" dirty="0"/>
          </a:p>
        </p:txBody>
      </p:sp>
      <p:sp>
        <p:nvSpPr>
          <p:cNvPr id="23" name="Footer Placeholder 1">
            <a:extLst>
              <a:ext uri="{FF2B5EF4-FFF2-40B4-BE49-F238E27FC236}">
                <a16:creationId xmlns:a16="http://schemas.microsoft.com/office/drawing/2014/main" id="{B959B3F6-D816-BE49-A3AB-643941BD0119}"/>
              </a:ext>
            </a:extLst>
          </p:cNvPr>
          <p:cNvSpPr>
            <a:spLocks noGrp="1"/>
          </p:cNvSpPr>
          <p:nvPr>
            <p:ph type="ftr" sz="quarter" idx="10"/>
          </p:nvPr>
        </p:nvSpPr>
        <p:spPr bwMode="auto">
          <a:xfrm>
            <a:off x="3026475" y="6505390"/>
            <a:ext cx="3086100" cy="365125"/>
          </a:xfrm>
        </p:spPr>
        <p:txBody>
          <a:bodyPr/>
          <a:lstStyle/>
          <a:p>
            <a:pPr>
              <a:defRPr/>
            </a:pPr>
            <a:r>
              <a:rPr lang="en-GB" dirty="0" err="1"/>
              <a:t>Çiğdem</a:t>
            </a:r>
            <a:r>
              <a:rPr lang="en-GB" dirty="0"/>
              <a:t> </a:t>
            </a:r>
            <a:r>
              <a:rPr lang="en-GB" dirty="0" err="1"/>
              <a:t>İşsever</a:t>
            </a:r>
            <a:endParaRPr lang="en-US" dirty="0"/>
          </a:p>
        </p:txBody>
      </p:sp>
      <p:pic>
        <p:nvPicPr>
          <p:cNvPr id="3" name="Picture 2">
            <a:extLst>
              <a:ext uri="{FF2B5EF4-FFF2-40B4-BE49-F238E27FC236}">
                <a16:creationId xmlns:a16="http://schemas.microsoft.com/office/drawing/2014/main" id="{A9B191F9-3FBD-48EB-A61D-CCFBDE2CBA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88180" y="3741085"/>
            <a:ext cx="2669822" cy="1739104"/>
          </a:xfrm>
          <a:prstGeom prst="rect">
            <a:avLst/>
          </a:prstGeom>
        </p:spPr>
      </p:pic>
      <p:sp>
        <p:nvSpPr>
          <p:cNvPr id="24" name="TextBox 23">
            <a:extLst>
              <a:ext uri="{FF2B5EF4-FFF2-40B4-BE49-F238E27FC236}">
                <a16:creationId xmlns:a16="http://schemas.microsoft.com/office/drawing/2014/main" id="{FA26C64B-FC69-4AE5-95C1-D6E460B8AC52}"/>
              </a:ext>
            </a:extLst>
          </p:cNvPr>
          <p:cNvSpPr txBox="1"/>
          <p:nvPr/>
        </p:nvSpPr>
        <p:spPr>
          <a:xfrm flipH="1">
            <a:off x="3388179" y="5445224"/>
            <a:ext cx="2669821" cy="307777"/>
          </a:xfrm>
          <a:prstGeom prst="rect">
            <a:avLst/>
          </a:prstGeom>
          <a:noFill/>
          <a:ln>
            <a:solidFill>
              <a:schemeClr val="tx1"/>
            </a:solidFill>
          </a:ln>
        </p:spPr>
        <p:txBody>
          <a:bodyPr wrap="square" rtlCol="0">
            <a:spAutoFit/>
          </a:bodyPr>
          <a:lstStyle/>
          <a:p>
            <a:pPr algn="ctr"/>
            <a:r>
              <a:rPr lang="de-DE" dirty="0">
                <a:latin typeface="Arial" panose="020B0604020202020204" pitchFamily="34" charset="0"/>
                <a:cs typeface="Arial" panose="020B0604020202020204" pitchFamily="34" charset="0"/>
              </a:rPr>
              <a:t>ATLAS </a:t>
            </a:r>
            <a:r>
              <a:rPr lang="de-DE" dirty="0" err="1">
                <a:latin typeface="Arial" panose="020B0604020202020204" pitchFamily="34" charset="0"/>
                <a:cs typeface="Arial" panose="020B0604020202020204" pitchFamily="34" charset="0"/>
              </a:rPr>
              <a:t>Detector</a:t>
            </a:r>
            <a:r>
              <a:rPr lang="de-DE" dirty="0">
                <a:latin typeface="Arial" panose="020B0604020202020204" pitchFamily="34" charset="0"/>
                <a:cs typeface="Arial" panose="020B0604020202020204" pitchFamily="34" charset="0"/>
              </a:rPr>
              <a:t> at CERN</a:t>
            </a:r>
            <a:endParaRPr lang="en-US" dirty="0">
              <a:latin typeface="Arial" panose="020B060402020202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D6B370E2-EAA7-4A3A-AA3A-284E14136C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73438" y="203814"/>
            <a:ext cx="5364088" cy="3019783"/>
          </a:xfrm>
          <a:prstGeom prst="rect">
            <a:avLst/>
          </a:prstGeom>
        </p:spPr>
      </p:pic>
      <p:sp>
        <p:nvSpPr>
          <p:cNvPr id="27" name="TextBox 26">
            <a:extLst>
              <a:ext uri="{FF2B5EF4-FFF2-40B4-BE49-F238E27FC236}">
                <a16:creationId xmlns:a16="http://schemas.microsoft.com/office/drawing/2014/main" id="{C45C7F6B-8420-4F67-8359-163637DA5DDB}"/>
              </a:ext>
            </a:extLst>
          </p:cNvPr>
          <p:cNvSpPr txBox="1"/>
          <p:nvPr/>
        </p:nvSpPr>
        <p:spPr>
          <a:xfrm flipH="1">
            <a:off x="3373435" y="3219701"/>
            <a:ext cx="5364086" cy="307777"/>
          </a:xfrm>
          <a:prstGeom prst="rect">
            <a:avLst/>
          </a:prstGeom>
          <a:noFill/>
          <a:ln>
            <a:solidFill>
              <a:schemeClr val="tx1"/>
            </a:solidFill>
          </a:ln>
        </p:spPr>
        <p:txBody>
          <a:bodyPr wrap="square" rtlCol="0">
            <a:spAutoFit/>
          </a:bodyPr>
          <a:lstStyle/>
          <a:p>
            <a:pPr algn="ctr"/>
            <a:r>
              <a:rPr lang="de-DE" b="1" dirty="0">
                <a:latin typeface="Arial" panose="020B0604020202020204" pitchFamily="34" charset="0"/>
                <a:cs typeface="Arial" panose="020B0604020202020204" pitchFamily="34" charset="0"/>
              </a:rPr>
              <a:t>Lise-Meitner Gebäude, Institut für Physik, HU-Berlin</a:t>
            </a:r>
            <a:endParaRPr lang="en-US" b="1" dirty="0">
              <a:latin typeface="Arial" panose="020B0604020202020204" pitchFamily="34" charset="0"/>
              <a:cs typeface="Arial" panose="020B06040202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rmAutofit/>
          </a:bodyPr>
          <a:lstStyle/>
          <a:p>
            <a:pPr>
              <a:defRPr/>
            </a:pPr>
            <a:r>
              <a:rPr lang="en-GB" sz="4000" b="1" dirty="0">
                <a:latin typeface="+mn-lt"/>
              </a:rPr>
              <a:t>Plots </a:t>
            </a:r>
            <a:endParaRPr sz="4000" b="1" dirty="0">
              <a:latin typeface="+mn-lt"/>
            </a:endParaRPr>
          </a:p>
        </p:txBody>
      </p:sp>
      <p:sp>
        <p:nvSpPr>
          <p:cNvPr id="5" name="Rectangle 3"/>
          <p:cNvSpPr>
            <a:spLocks noGrp="1" noChangeArrowheads="1"/>
          </p:cNvSpPr>
          <p:nvPr>
            <p:ph idx="1"/>
          </p:nvPr>
        </p:nvSpPr>
        <p:spPr bwMode="auto">
          <a:xfrm>
            <a:off x="179512" y="908050"/>
            <a:ext cx="8712968" cy="5689600"/>
          </a:xfrm>
        </p:spPr>
        <p:txBody>
          <a:bodyPr/>
          <a:lstStyle/>
          <a:p>
            <a:pPr>
              <a:defRPr/>
            </a:pPr>
            <a:r>
              <a:rPr lang="en-GB" sz="2400" b="1" dirty="0">
                <a:solidFill>
                  <a:srgbClr val="FF0000"/>
                </a:solidFill>
              </a:rPr>
              <a:t>Plots: very heart of a physics presentation </a:t>
            </a:r>
          </a:p>
          <a:p>
            <a:pPr>
              <a:defRPr/>
            </a:pPr>
            <a:endParaRPr b="1" dirty="0">
              <a:solidFill>
                <a:srgbClr val="FF0000"/>
              </a:solidFill>
            </a:endParaRPr>
          </a:p>
          <a:p>
            <a:pPr>
              <a:defRPr/>
            </a:pPr>
            <a:r>
              <a:rPr lang="en-GB" sz="2400" dirty="0"/>
              <a:t>Given their importance - surprising how often plots fail </a:t>
            </a:r>
            <a:br>
              <a:rPr lang="en-GB" sz="2400" dirty="0"/>
            </a:br>
            <a:endParaRPr lang="en-GB" sz="2400" dirty="0"/>
          </a:p>
          <a:p>
            <a:pPr>
              <a:defRPr/>
            </a:pPr>
            <a:r>
              <a:rPr lang="en-GB" sz="2400" dirty="0"/>
              <a:t>Usually, because the following obscure the meaning …</a:t>
            </a:r>
            <a:endParaRPr dirty="0"/>
          </a:p>
          <a:p>
            <a:pPr lvl="1">
              <a:defRPr/>
            </a:pPr>
            <a:r>
              <a:rPr lang="en-GB" dirty="0"/>
              <a:t>The plot is too </a:t>
            </a:r>
            <a:r>
              <a:rPr lang="en-GB" sz="1000" b="1" dirty="0"/>
              <a:t>small</a:t>
            </a:r>
            <a:endParaRPr dirty="0"/>
          </a:p>
          <a:p>
            <a:pPr lvl="1">
              <a:defRPr/>
            </a:pPr>
            <a:r>
              <a:rPr lang="en-GB" dirty="0"/>
              <a:t>There is no </a:t>
            </a:r>
            <a:r>
              <a:rPr lang="en-GB" b="1" dirty="0"/>
              <a:t>title</a:t>
            </a:r>
            <a:endParaRPr b="1" dirty="0"/>
          </a:p>
          <a:p>
            <a:pPr lvl="1">
              <a:defRPr/>
            </a:pPr>
            <a:r>
              <a:rPr lang="en-GB" b="1" dirty="0"/>
              <a:t>axes are unlabelled</a:t>
            </a:r>
            <a:r>
              <a:rPr lang="en-GB" dirty="0"/>
              <a:t>, or the labels are </a:t>
            </a:r>
            <a:r>
              <a:rPr lang="en-GB" dirty="0">
                <a:solidFill>
                  <a:srgbClr val="D60093"/>
                </a:solidFill>
                <a:latin typeface="Brush Script MT"/>
              </a:rPr>
              <a:t>unreadable</a:t>
            </a:r>
            <a:endParaRPr dirty="0"/>
          </a:p>
          <a:p>
            <a:pPr lvl="1">
              <a:defRPr/>
            </a:pPr>
            <a:r>
              <a:rPr lang="en-GB" dirty="0"/>
              <a:t>scales are </a:t>
            </a:r>
            <a:r>
              <a:rPr lang="en-GB" b="1" dirty="0"/>
              <a:t>unreadable or missing</a:t>
            </a:r>
            <a:r>
              <a:rPr lang="en-GB" dirty="0"/>
              <a:t>, as are the units </a:t>
            </a:r>
            <a:endParaRPr dirty="0"/>
          </a:p>
          <a:p>
            <a:pPr lvl="1">
              <a:defRPr/>
            </a:pPr>
            <a:r>
              <a:rPr lang="en-GB" dirty="0"/>
              <a:t>There are a lot of extra irrelevant “lines” </a:t>
            </a:r>
            <a:endParaRPr dirty="0"/>
          </a:p>
          <a:p>
            <a:pPr lvl="1">
              <a:defRPr/>
            </a:pPr>
            <a:r>
              <a:rPr lang="en-GB" dirty="0"/>
              <a:t>The plot was originally in </a:t>
            </a:r>
            <a:r>
              <a:rPr lang="en-GB" b="1" dirty="0"/>
              <a:t>colour</a:t>
            </a:r>
            <a:r>
              <a:rPr lang="en-GB" dirty="0"/>
              <a:t> but is now in </a:t>
            </a:r>
            <a:r>
              <a:rPr lang="en-GB" b="1" dirty="0"/>
              <a:t>B&amp;W</a:t>
            </a:r>
            <a:br>
              <a:rPr lang="en-GB" b="1" dirty="0"/>
            </a:br>
            <a:endParaRPr lang="en-GB" b="1" dirty="0"/>
          </a:p>
        </p:txBody>
      </p:sp>
      <p:sp>
        <p:nvSpPr>
          <p:cNvPr id="2" name="Footer Placeholder 1">
            <a:extLst>
              <a:ext uri="{FF2B5EF4-FFF2-40B4-BE49-F238E27FC236}">
                <a16:creationId xmlns:a16="http://schemas.microsoft.com/office/drawing/2014/main" id="{D5700155-0B4B-664B-B7B4-1121230476E5}"/>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532D9136-B7AB-8743-B83F-64A6FCE57A94}"/>
              </a:ext>
            </a:extLst>
          </p:cNvPr>
          <p:cNvSpPr>
            <a:spLocks noGrp="1"/>
          </p:cNvSpPr>
          <p:nvPr>
            <p:ph type="sldNum" sz="quarter" idx="11"/>
          </p:nvPr>
        </p:nvSpPr>
        <p:spPr/>
        <p:txBody>
          <a:bodyPr/>
          <a:lstStyle/>
          <a:p>
            <a:pPr>
              <a:defRPr/>
            </a:pPr>
            <a:fld id="{CBDB92BD-F10A-4E2F-BF08-33D104704B51}" type="slidenum">
              <a:rPr lang="en-US" smtClean="0"/>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21854" y="44624"/>
            <a:ext cx="6635750" cy="649287"/>
          </a:xfrm>
        </p:spPr>
        <p:txBody>
          <a:bodyPr>
            <a:normAutofit/>
          </a:bodyPr>
          <a:lstStyle/>
          <a:p>
            <a:pPr>
              <a:defRPr/>
            </a:pPr>
            <a:r>
              <a:rPr lang="en-GB" sz="4000" b="1" dirty="0">
                <a:latin typeface="+mn-lt"/>
              </a:rPr>
              <a:t>Some “Rules”</a:t>
            </a:r>
            <a:endParaRPr sz="4000" b="1" dirty="0">
              <a:latin typeface="+mn-lt"/>
            </a:endParaRPr>
          </a:p>
        </p:txBody>
      </p:sp>
      <p:sp>
        <p:nvSpPr>
          <p:cNvPr id="5" name="Content Placeholder 4"/>
          <p:cNvSpPr>
            <a:spLocks noGrp="1"/>
          </p:cNvSpPr>
          <p:nvPr>
            <p:ph idx="1"/>
          </p:nvPr>
        </p:nvSpPr>
        <p:spPr bwMode="auto">
          <a:xfrm>
            <a:off x="467767" y="908620"/>
            <a:ext cx="8280697" cy="2592388"/>
          </a:xfrm>
        </p:spPr>
        <p:txBody>
          <a:bodyPr>
            <a:normAutofit/>
          </a:bodyPr>
          <a:lstStyle/>
          <a:p>
            <a:pPr>
              <a:defRPr/>
            </a:pPr>
            <a:r>
              <a:rPr lang="en-GB" dirty="0">
                <a:cs typeface="Arial"/>
              </a:rPr>
              <a:t>“There are no strict Rules.”</a:t>
            </a:r>
            <a:endParaRPr dirty="0"/>
          </a:p>
          <a:p>
            <a:pPr>
              <a:defRPr/>
            </a:pPr>
            <a:r>
              <a:rPr lang="en-GB" dirty="0">
                <a:cs typeface="Arial"/>
              </a:rPr>
              <a:t>There seem to be only guidelines.</a:t>
            </a:r>
          </a:p>
          <a:p>
            <a:pPr>
              <a:defRPr/>
            </a:pPr>
            <a:r>
              <a:rPr lang="en-GB" dirty="0">
                <a:cs typeface="Arial"/>
              </a:rPr>
              <a:t>I mostly agree but there is one VERY important rule!</a:t>
            </a:r>
            <a:endParaRPr dirty="0"/>
          </a:p>
        </p:txBody>
      </p:sp>
      <p:sp>
        <p:nvSpPr>
          <p:cNvPr id="7" name="Rounded Rectangle 5"/>
          <p:cNvSpPr>
            <a:spLocks noChangeArrowheads="1"/>
          </p:cNvSpPr>
          <p:nvPr/>
        </p:nvSpPr>
        <p:spPr bwMode="auto">
          <a:xfrm>
            <a:off x="1331913" y="3933824"/>
            <a:ext cx="6624636" cy="2374900"/>
          </a:xfrm>
          <a:prstGeom prst="roundRect">
            <a:avLst>
              <a:gd name="adj" fmla="val 16667"/>
            </a:avLst>
          </a:prstGeom>
          <a:noFill/>
          <a:ln>
            <a:noFill/>
          </a:ln>
        </p:spPr>
        <p:txBody>
          <a:bodyPr/>
          <a:lstStyle>
            <a:lvl1pPr marL="342900" indent="-342900">
              <a:spcBef>
                <a:spcPts val="0"/>
              </a:spcBef>
              <a:defRPr sz="1400">
                <a:solidFill>
                  <a:schemeClr val="tx1"/>
                </a:solidFill>
                <a:latin typeface="Times New Roman"/>
                <a:cs typeface="Arial"/>
              </a:defRPr>
            </a:lvl1pPr>
            <a:lvl2pPr marL="742950" indent="-285750">
              <a:spcBef>
                <a:spcPts val="0"/>
              </a:spcBef>
              <a:buChar char="–"/>
              <a:defRPr sz="1400" b="1">
                <a:solidFill>
                  <a:schemeClr val="tx1"/>
                </a:solidFill>
                <a:latin typeface="Times New Roman"/>
                <a:cs typeface="Arial"/>
              </a:defRPr>
            </a:lvl2pPr>
            <a:lvl3pPr marL="1143000" indent="-228600">
              <a:spcBef>
                <a:spcPts val="0"/>
              </a:spcBef>
              <a:buChar char="•"/>
              <a:defRPr sz="1400" b="1">
                <a:solidFill>
                  <a:schemeClr val="tx1"/>
                </a:solidFill>
                <a:latin typeface="Times New Roman"/>
                <a:cs typeface="Arial"/>
              </a:defRPr>
            </a:lvl3pPr>
            <a:lvl4pPr marL="1600200" indent="-228600">
              <a:spcBef>
                <a:spcPts val="0"/>
              </a:spcBef>
              <a:buChar char="–"/>
              <a:defRPr sz="1400" b="1">
                <a:solidFill>
                  <a:schemeClr val="tx1"/>
                </a:solidFill>
                <a:latin typeface="Times New Roman"/>
                <a:cs typeface="Arial"/>
              </a:defRPr>
            </a:lvl4pPr>
            <a:lvl5pPr marL="2057400" indent="-228600">
              <a:spcBef>
                <a:spcPts val="0"/>
              </a:spcBef>
              <a:buChar char="»"/>
              <a:defRPr sz="1400" b="1">
                <a:solidFill>
                  <a:schemeClr val="tx1"/>
                </a:solidFill>
                <a:latin typeface="Times New Roman"/>
                <a:cs typeface="Arial"/>
              </a:defRPr>
            </a:lvl5pPr>
            <a:lvl6pPr marL="2514600" indent="-228600">
              <a:spcBef>
                <a:spcPts val="0"/>
              </a:spcBef>
              <a:spcAft>
                <a:spcPts val="0"/>
              </a:spcAft>
              <a:buChar char="»"/>
              <a:defRPr sz="1400" b="1">
                <a:solidFill>
                  <a:schemeClr val="tx1"/>
                </a:solidFill>
                <a:latin typeface="Times New Roman"/>
                <a:cs typeface="Arial"/>
              </a:defRPr>
            </a:lvl6pPr>
            <a:lvl7pPr marL="2971800" indent="-228600">
              <a:spcBef>
                <a:spcPts val="0"/>
              </a:spcBef>
              <a:spcAft>
                <a:spcPts val="0"/>
              </a:spcAft>
              <a:buChar char="»"/>
              <a:defRPr sz="1400" b="1">
                <a:solidFill>
                  <a:schemeClr val="tx1"/>
                </a:solidFill>
                <a:latin typeface="Times New Roman"/>
                <a:cs typeface="Arial"/>
              </a:defRPr>
            </a:lvl7pPr>
            <a:lvl8pPr marL="3429000" indent="-228600">
              <a:spcBef>
                <a:spcPts val="0"/>
              </a:spcBef>
              <a:spcAft>
                <a:spcPts val="0"/>
              </a:spcAft>
              <a:buChar char="»"/>
              <a:defRPr sz="1400" b="1">
                <a:solidFill>
                  <a:schemeClr val="tx1"/>
                </a:solidFill>
                <a:latin typeface="Times New Roman"/>
                <a:cs typeface="Arial"/>
              </a:defRPr>
            </a:lvl8pPr>
            <a:lvl9pPr marL="3886200" indent="-228600">
              <a:spcBef>
                <a:spcPts val="0"/>
              </a:spcBef>
              <a:spcAft>
                <a:spcPts val="0"/>
              </a:spcAft>
              <a:buChar char="»"/>
              <a:defRPr sz="1400" b="1">
                <a:solidFill>
                  <a:schemeClr val="tx1"/>
                </a:solidFill>
                <a:latin typeface="Times New Roman"/>
                <a:cs typeface="Arial"/>
              </a:defRPr>
            </a:lvl9pPr>
          </a:lstStyle>
          <a:p>
            <a:pPr>
              <a:defRPr/>
            </a:pPr>
            <a:endParaRPr lang="en-US"/>
          </a:p>
        </p:txBody>
      </p:sp>
      <p:sp>
        <p:nvSpPr>
          <p:cNvPr id="2" name="Footer Placeholder 1">
            <a:extLst>
              <a:ext uri="{FF2B5EF4-FFF2-40B4-BE49-F238E27FC236}">
                <a16:creationId xmlns:a16="http://schemas.microsoft.com/office/drawing/2014/main" id="{871F2661-B0C5-C34A-A8C9-5AC9E71E031D}"/>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FDF05326-D1CC-7641-BDA3-1AF13BB33E06}"/>
              </a:ext>
            </a:extLst>
          </p:cNvPr>
          <p:cNvSpPr>
            <a:spLocks noGrp="1"/>
          </p:cNvSpPr>
          <p:nvPr>
            <p:ph type="sldNum" sz="quarter" idx="11"/>
          </p:nvPr>
        </p:nvSpPr>
        <p:spPr/>
        <p:txBody>
          <a:bodyPr/>
          <a:lstStyle/>
          <a:p>
            <a:pPr>
              <a:defRPr/>
            </a:pPr>
            <a:fld id="{CBDB92BD-F10A-4E2F-BF08-33D104704B51}" type="slidenum">
              <a:rPr lang="en-US" smtClean="0"/>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493" y="7088"/>
            <a:ext cx="8229600" cy="765175"/>
          </a:xfrm>
        </p:spPr>
        <p:txBody>
          <a:bodyPr>
            <a:normAutofit/>
          </a:bodyPr>
          <a:lstStyle/>
          <a:p>
            <a:pPr>
              <a:defRPr/>
            </a:pPr>
            <a:r>
              <a:rPr lang="en-GB" sz="4000" b="1" dirty="0">
                <a:latin typeface="+mn-lt"/>
              </a:rPr>
              <a:t>Plots</a:t>
            </a:r>
            <a:endParaRPr sz="4000" b="1" dirty="0">
              <a:latin typeface="+mn-lt"/>
            </a:endParaRPr>
          </a:p>
        </p:txBody>
      </p:sp>
      <p:pic>
        <p:nvPicPr>
          <p:cNvPr id="5" name="Picture 3"/>
          <p:cNvPicPr>
            <a:picLocks noChangeAspect="1" noChangeArrowheads="1"/>
          </p:cNvPicPr>
          <p:nvPr/>
        </p:nvPicPr>
        <p:blipFill>
          <a:blip r:embed="rId2"/>
          <a:srcRect l="18994" t="23416" r="7177"/>
          <a:stretch/>
        </p:blipFill>
        <p:spPr bwMode="auto">
          <a:xfrm>
            <a:off x="250825" y="765175"/>
            <a:ext cx="3527425" cy="2743200"/>
          </a:xfrm>
          <a:prstGeom prst="rect">
            <a:avLst/>
          </a:prstGeom>
          <a:noFill/>
          <a:ln w="9525" algn="ctr">
            <a:solidFill>
              <a:schemeClr val="tx1"/>
            </a:solidFill>
            <a:miter lim="800000"/>
            <a:headEnd/>
            <a:tailEnd/>
          </a:ln>
        </p:spPr>
      </p:pic>
      <p:pic>
        <p:nvPicPr>
          <p:cNvPr id="6" name="Picture 4"/>
          <p:cNvPicPr>
            <a:picLocks noChangeAspect="1" noChangeArrowheads="1"/>
          </p:cNvPicPr>
          <p:nvPr/>
        </p:nvPicPr>
        <p:blipFill>
          <a:blip r:embed="rId3"/>
          <a:srcRect l="7692" t="41150" r="38461" b="7262"/>
          <a:stretch/>
        </p:blipFill>
        <p:spPr bwMode="auto">
          <a:xfrm>
            <a:off x="4283968" y="369958"/>
            <a:ext cx="4449763" cy="6021388"/>
          </a:xfrm>
          <a:prstGeom prst="rect">
            <a:avLst/>
          </a:prstGeom>
          <a:noFill/>
          <a:ln w="12700">
            <a:solidFill>
              <a:schemeClr val="tx1"/>
            </a:solidFill>
            <a:miter lim="800000"/>
            <a:headEnd type="none" w="sm" len="sm"/>
            <a:tailEnd type="none" w="sm" len="sm"/>
          </a:ln>
        </p:spPr>
      </p:pic>
      <p:pic>
        <p:nvPicPr>
          <p:cNvPr id="7" name="Picture 5"/>
          <p:cNvPicPr>
            <a:picLocks noChangeAspect="1" noChangeArrowheads="1"/>
          </p:cNvPicPr>
          <p:nvPr/>
        </p:nvPicPr>
        <p:blipFill>
          <a:blip r:embed="rId4"/>
          <a:srcRect t="12587" r="10872"/>
          <a:stretch/>
        </p:blipFill>
        <p:spPr bwMode="auto">
          <a:xfrm>
            <a:off x="179388" y="3776663"/>
            <a:ext cx="3636962" cy="2676525"/>
          </a:xfrm>
          <a:prstGeom prst="rect">
            <a:avLst/>
          </a:prstGeom>
          <a:noFill/>
          <a:ln w="9525" algn="ctr">
            <a:solidFill>
              <a:schemeClr val="tx1"/>
            </a:solidFill>
            <a:miter lim="800000"/>
            <a:headEnd/>
            <a:tailEnd/>
          </a:ln>
        </p:spPr>
      </p:pic>
      <p:sp>
        <p:nvSpPr>
          <p:cNvPr id="8" name="Slide Number Placeholder 2">
            <a:extLst>
              <a:ext uri="{FF2B5EF4-FFF2-40B4-BE49-F238E27FC236}">
                <a16:creationId xmlns:a16="http://schemas.microsoft.com/office/drawing/2014/main" id="{8EAA590B-ADA1-0B46-8866-9E88099E94DB}"/>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40</a:t>
            </a:fld>
            <a:endParaRPr lang="en-US" dirty="0"/>
          </a:p>
        </p:txBody>
      </p:sp>
      <p:sp>
        <p:nvSpPr>
          <p:cNvPr id="9" name="Footer Placeholder 1">
            <a:extLst>
              <a:ext uri="{FF2B5EF4-FFF2-40B4-BE49-F238E27FC236}">
                <a16:creationId xmlns:a16="http://schemas.microsoft.com/office/drawing/2014/main" id="{4A6B986E-4B87-E248-AB6B-4409FB9A8FFE}"/>
              </a:ext>
            </a:extLst>
          </p:cNvPr>
          <p:cNvSpPr>
            <a:spLocks noGrp="1"/>
          </p:cNvSpPr>
          <p:nvPr>
            <p:ph type="ftr" sz="quarter" idx="10"/>
          </p:nvPr>
        </p:nvSpPr>
        <p:spPr bwMode="auto">
          <a:xfrm>
            <a:off x="3026475" y="6505390"/>
            <a:ext cx="3086100" cy="365125"/>
          </a:xfrm>
        </p:spPr>
        <p:txBody>
          <a:bodyPr/>
          <a:lstStyle/>
          <a:p>
            <a:pPr>
              <a:defRPr/>
            </a:pPr>
            <a:r>
              <a:rPr lang="en-GB" dirty="0" err="1"/>
              <a:t>Çiğdem</a:t>
            </a:r>
            <a:r>
              <a:rPr lang="en-GB" dirty="0"/>
              <a:t> </a:t>
            </a:r>
            <a:r>
              <a:rPr lang="en-GB" dirty="0" err="1"/>
              <a:t>İşsever</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14288" y="0"/>
            <a:ext cx="8229600" cy="765175"/>
          </a:xfrm>
        </p:spPr>
        <p:txBody>
          <a:bodyPr>
            <a:normAutofit/>
          </a:bodyPr>
          <a:lstStyle/>
          <a:p>
            <a:pPr>
              <a:defRPr/>
            </a:pPr>
            <a:r>
              <a:rPr lang="en-GB" sz="4000" b="1" dirty="0">
                <a:latin typeface="+mn-lt"/>
              </a:rPr>
              <a:t>Plots</a:t>
            </a:r>
            <a:endParaRPr sz="4000" b="1" dirty="0">
              <a:latin typeface="+mn-lt"/>
            </a:endParaRPr>
          </a:p>
        </p:txBody>
      </p:sp>
      <p:pic>
        <p:nvPicPr>
          <p:cNvPr id="5" name="Picture 6"/>
          <p:cNvPicPr>
            <a:picLocks noChangeAspect="1" noChangeArrowheads="1"/>
          </p:cNvPicPr>
          <p:nvPr/>
        </p:nvPicPr>
        <p:blipFill>
          <a:blip r:embed="rId2"/>
          <a:srcRect l="18994" t="23416" r="7177"/>
          <a:stretch/>
        </p:blipFill>
        <p:spPr bwMode="auto">
          <a:xfrm>
            <a:off x="466725" y="701675"/>
            <a:ext cx="7777163" cy="6048375"/>
          </a:xfrm>
          <a:prstGeom prst="rect">
            <a:avLst/>
          </a:prstGeom>
          <a:noFill/>
          <a:ln w="9525" algn="ctr">
            <a:solidFill>
              <a:schemeClr val="tx1"/>
            </a:solidFill>
            <a:miter lim="800000"/>
            <a:headEnd/>
            <a:tailEnd/>
          </a:ln>
        </p:spPr>
      </p:pic>
      <p:pic>
        <p:nvPicPr>
          <p:cNvPr id="6" name="Picture 7"/>
          <p:cNvPicPr>
            <a:picLocks noChangeAspect="1" noChangeArrowheads="1"/>
          </p:cNvPicPr>
          <p:nvPr/>
        </p:nvPicPr>
        <p:blipFill>
          <a:blip r:embed="rId3"/>
          <a:srcRect t="12587" r="10872"/>
          <a:stretch/>
        </p:blipFill>
        <p:spPr bwMode="auto">
          <a:xfrm>
            <a:off x="179388" y="681037"/>
            <a:ext cx="8353425" cy="6146800"/>
          </a:xfrm>
          <a:prstGeom prst="rect">
            <a:avLst/>
          </a:prstGeom>
          <a:noFill/>
          <a:ln w="9525" algn="ctr">
            <a:solidFill>
              <a:schemeClr val="tx1"/>
            </a:solidFill>
            <a:miter lim="800000"/>
            <a:headEnd/>
            <a:tailEnd/>
          </a:ln>
        </p:spPr>
      </p:pic>
      <p:sp>
        <p:nvSpPr>
          <p:cNvPr id="7" name="Slide Number Placeholder 2">
            <a:extLst>
              <a:ext uri="{FF2B5EF4-FFF2-40B4-BE49-F238E27FC236}">
                <a16:creationId xmlns:a16="http://schemas.microsoft.com/office/drawing/2014/main" id="{8D79EC6E-BDDA-8C4E-A6AB-E366C770E910}"/>
              </a:ext>
            </a:extLst>
          </p:cNvPr>
          <p:cNvSpPr>
            <a:spLocks noGrp="1"/>
          </p:cNvSpPr>
          <p:nvPr>
            <p:ph type="sldNum" sz="quarter" idx="11"/>
          </p:nvPr>
        </p:nvSpPr>
        <p:spPr bwMode="auto">
          <a:xfrm>
            <a:off x="7081650" y="6453336"/>
            <a:ext cx="2057400" cy="365125"/>
          </a:xfrm>
        </p:spPr>
        <p:txBody>
          <a:bodyPr/>
          <a:lstStyle/>
          <a:p>
            <a:pPr>
              <a:defRPr/>
            </a:pPr>
            <a:fld id="{CBDB92BD-F10A-4E2F-BF08-33D104704B51}" type="slidenum">
              <a:rPr lang="en-US" smtClean="0"/>
              <a:t>41</a:t>
            </a:fld>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2"/>
          <p:cNvPicPr>
            <a:picLocks noChangeAspect="1" noChangeArrowheads="1"/>
          </p:cNvPicPr>
          <p:nvPr/>
        </p:nvPicPr>
        <p:blipFill>
          <a:blip r:embed="rId2"/>
          <a:srcRect l="3125" t="16536" r="7177" b="17513"/>
          <a:stretch/>
        </p:blipFill>
        <p:spPr bwMode="auto">
          <a:xfrm>
            <a:off x="144463" y="981075"/>
            <a:ext cx="8748712" cy="4824413"/>
          </a:xfrm>
          <a:prstGeom prst="rect">
            <a:avLst/>
          </a:prstGeom>
          <a:noFill/>
          <a:ln>
            <a:noFill/>
          </a:ln>
        </p:spPr>
      </p:pic>
      <p:sp>
        <p:nvSpPr>
          <p:cNvPr id="5" name="Rectangle 3"/>
          <p:cNvSpPr>
            <a:spLocks noGrp="1" noChangeArrowheads="1"/>
          </p:cNvSpPr>
          <p:nvPr>
            <p:ph type="title"/>
          </p:nvPr>
        </p:nvSpPr>
        <p:spPr bwMode="auto">
          <a:xfrm>
            <a:off x="-36512" y="20218"/>
            <a:ext cx="8229600" cy="1143000"/>
          </a:xfrm>
        </p:spPr>
        <p:txBody>
          <a:bodyPr>
            <a:normAutofit/>
          </a:bodyPr>
          <a:lstStyle/>
          <a:p>
            <a:pPr>
              <a:defRPr/>
            </a:pPr>
            <a:r>
              <a:rPr lang="en-GB" sz="4000" b="1" dirty="0">
                <a:latin typeface="+mn-lt"/>
              </a:rPr>
              <a:t>Sample Table</a:t>
            </a:r>
            <a:endParaRPr sz="4000" dirty="0">
              <a:latin typeface="+mn-lt"/>
            </a:endParaRPr>
          </a:p>
        </p:txBody>
      </p:sp>
      <p:sp>
        <p:nvSpPr>
          <p:cNvPr id="6" name="Text Box 4"/>
          <p:cNvSpPr>
            <a:spLocks/>
          </p:cNvSpPr>
          <p:nvPr/>
        </p:nvSpPr>
        <p:spPr bwMode="auto">
          <a:xfrm>
            <a:off x="0" y="6597650"/>
            <a:ext cx="9144000" cy="304800"/>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solidFill>
                  <a:schemeClr val="bg1"/>
                </a:solidFill>
                <a:latin typeface="Times New Roman"/>
              </a:rPr>
              <a:t>From Presenting Science, Oxford University Press 2010, © </a:t>
            </a:r>
            <a:r>
              <a:rPr lang="en-GB" sz="1400" dirty="0" err="1">
                <a:solidFill>
                  <a:schemeClr val="bg1"/>
                </a:solidFill>
                <a:latin typeface="Times New Roman"/>
              </a:rPr>
              <a:t>Çiĝdem</a:t>
            </a:r>
            <a:r>
              <a:rPr lang="en-GB" sz="1400" dirty="0">
                <a:solidFill>
                  <a:schemeClr val="bg1"/>
                </a:solidFill>
                <a:latin typeface="Times New Roman"/>
              </a:rPr>
              <a:t> </a:t>
            </a:r>
            <a:r>
              <a:rPr lang="en-GB" sz="1400" dirty="0" err="1">
                <a:solidFill>
                  <a:schemeClr val="bg1"/>
                </a:solidFill>
                <a:latin typeface="Times New Roman"/>
              </a:rPr>
              <a:t>İşsever</a:t>
            </a:r>
            <a:r>
              <a:rPr lang="en-GB" sz="1400" dirty="0">
                <a:solidFill>
                  <a:schemeClr val="bg1"/>
                </a:solidFill>
                <a:latin typeface="Times New Roman"/>
              </a:rPr>
              <a:t> and Ken Peach</a:t>
            </a:r>
            <a:endParaRPr dirty="0">
              <a:solidFill>
                <a:schemeClr val="bg1"/>
              </a:solidFill>
            </a:endParaRPr>
          </a:p>
        </p:txBody>
      </p:sp>
      <p:sp>
        <p:nvSpPr>
          <p:cNvPr id="7" name="Slide Number Placeholder 2">
            <a:extLst>
              <a:ext uri="{FF2B5EF4-FFF2-40B4-BE49-F238E27FC236}">
                <a16:creationId xmlns:a16="http://schemas.microsoft.com/office/drawing/2014/main" id="{DCA6D54C-0CD8-4F4D-9414-274FAD30FFC2}"/>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42</a:t>
            </a:fld>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 Box 4"/>
          <p:cNvSpPr>
            <a:spLocks/>
          </p:cNvSpPr>
          <p:nvPr/>
        </p:nvSpPr>
        <p:spPr bwMode="auto">
          <a:xfrm>
            <a:off x="0" y="6597650"/>
            <a:ext cx="9144000" cy="304800"/>
          </a:xfrm>
          <a:prstGeom prst="rect">
            <a:avLst/>
          </a:prstGeom>
          <a:no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spcBef>
                <a:spcPts val="0"/>
              </a:spcBef>
              <a:buFontTx/>
              <a:buNone/>
              <a:defRPr/>
            </a:pPr>
            <a:r>
              <a:rPr lang="en-GB" sz="1400" dirty="0">
                <a:solidFill>
                  <a:schemeClr val="bg1"/>
                </a:solidFill>
                <a:latin typeface="Times New Roman"/>
              </a:rPr>
              <a:t>From Presenting Science, Oxford University Press 2010, © </a:t>
            </a:r>
            <a:r>
              <a:rPr lang="en-GB" sz="1400" dirty="0" err="1">
                <a:solidFill>
                  <a:schemeClr val="bg1"/>
                </a:solidFill>
                <a:latin typeface="Times New Roman"/>
              </a:rPr>
              <a:t>Çiĝdem</a:t>
            </a:r>
            <a:r>
              <a:rPr lang="en-GB" sz="1400" dirty="0">
                <a:solidFill>
                  <a:schemeClr val="bg1"/>
                </a:solidFill>
                <a:latin typeface="Times New Roman"/>
              </a:rPr>
              <a:t> </a:t>
            </a:r>
            <a:r>
              <a:rPr lang="en-GB" sz="1400" dirty="0" err="1">
                <a:solidFill>
                  <a:schemeClr val="bg1"/>
                </a:solidFill>
                <a:latin typeface="Times New Roman"/>
              </a:rPr>
              <a:t>İşsever</a:t>
            </a:r>
            <a:r>
              <a:rPr lang="en-GB" sz="1400" dirty="0">
                <a:solidFill>
                  <a:schemeClr val="bg1"/>
                </a:solidFill>
                <a:latin typeface="Times New Roman"/>
              </a:rPr>
              <a:t> and Ken Peach</a:t>
            </a:r>
            <a:endParaRPr dirty="0">
              <a:solidFill>
                <a:schemeClr val="bg1"/>
              </a:solidFill>
            </a:endParaRPr>
          </a:p>
        </p:txBody>
      </p:sp>
      <p:pic>
        <p:nvPicPr>
          <p:cNvPr id="5" name="Picture 5"/>
          <p:cNvPicPr>
            <a:picLocks noChangeAspect="1" noChangeArrowheads="1"/>
          </p:cNvPicPr>
          <p:nvPr/>
        </p:nvPicPr>
        <p:blipFill rotWithShape="1">
          <a:blip r:embed="rId2"/>
          <a:srcRect l="4964" t="4727" r="3125" b="12587"/>
          <a:stretch/>
        </p:blipFill>
        <p:spPr bwMode="auto">
          <a:xfrm>
            <a:off x="179388" y="332656"/>
            <a:ext cx="8964612" cy="6048672"/>
          </a:xfrm>
          <a:prstGeom prst="rect">
            <a:avLst/>
          </a:prstGeom>
          <a:noFill/>
          <a:ln>
            <a:noFill/>
          </a:ln>
        </p:spPr>
      </p:pic>
      <p:sp>
        <p:nvSpPr>
          <p:cNvPr id="6" name="Line 6"/>
          <p:cNvSpPr>
            <a:spLocks noChangeShapeType="1"/>
          </p:cNvSpPr>
          <p:nvPr/>
        </p:nvSpPr>
        <p:spPr bwMode="auto">
          <a:xfrm>
            <a:off x="468313" y="6165850"/>
            <a:ext cx="8207375" cy="0"/>
          </a:xfrm>
          <a:prstGeom prst="line">
            <a:avLst/>
          </a:prstGeom>
          <a:noFill/>
          <a:ln w="9525">
            <a:solidFill>
              <a:schemeClr val="tx1"/>
            </a:solidFill>
            <a:round/>
            <a:headEnd/>
            <a:tailEnd/>
          </a:ln>
        </p:spPr>
        <p:txBody>
          <a:bodyPr/>
          <a:lstStyle/>
          <a:p>
            <a:pPr>
              <a:defRPr/>
            </a:pPr>
            <a:endParaRPr lang="en-GB"/>
          </a:p>
        </p:txBody>
      </p:sp>
      <p:sp>
        <p:nvSpPr>
          <p:cNvPr id="7" name="Slide Number Placeholder 2">
            <a:extLst>
              <a:ext uri="{FF2B5EF4-FFF2-40B4-BE49-F238E27FC236}">
                <a16:creationId xmlns:a16="http://schemas.microsoft.com/office/drawing/2014/main" id="{E5AB795B-04EB-3649-AAB6-3BFE27FD75BA}"/>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43</a:t>
            </a:fld>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73AAA8D-7CA9-4F69-A28D-7CC7883F6929}"/>
              </a:ext>
            </a:extLst>
          </p:cNvPr>
          <p:cNvSpPr>
            <a:spLocks noGrp="1"/>
          </p:cNvSpPr>
          <p:nvPr>
            <p:ph type="title"/>
          </p:nvPr>
        </p:nvSpPr>
        <p:spPr/>
        <p:txBody>
          <a:bodyPr/>
          <a:lstStyle/>
          <a:p>
            <a:r>
              <a:rPr lang="de-DE" b="1" dirty="0" err="1">
                <a:latin typeface="+mn-lt"/>
              </a:rPr>
              <a:t>Some</a:t>
            </a:r>
            <a:r>
              <a:rPr lang="de-DE" b="1" dirty="0">
                <a:latin typeface="+mn-lt"/>
              </a:rPr>
              <a:t> </a:t>
            </a:r>
            <a:r>
              <a:rPr lang="de-DE" b="1" dirty="0" err="1">
                <a:latin typeface="+mn-lt"/>
              </a:rPr>
              <a:t>comments</a:t>
            </a:r>
            <a:r>
              <a:rPr lang="de-DE" b="1" dirty="0">
                <a:latin typeface="+mn-lt"/>
              </a:rPr>
              <a:t> to </a:t>
            </a:r>
            <a:r>
              <a:rPr lang="de-DE" b="1" dirty="0" err="1">
                <a:latin typeface="+mn-lt"/>
              </a:rPr>
              <a:t>presenting</a:t>
            </a:r>
            <a:endParaRPr lang="en-US" b="1" dirty="0">
              <a:latin typeface="+mn-lt"/>
            </a:endParaRPr>
          </a:p>
        </p:txBody>
      </p:sp>
      <p:pic>
        <p:nvPicPr>
          <p:cNvPr id="7" name="Content Placeholder 6">
            <a:extLst>
              <a:ext uri="{FF2B5EF4-FFF2-40B4-BE49-F238E27FC236}">
                <a16:creationId xmlns:a16="http://schemas.microsoft.com/office/drawing/2014/main" id="{B78EFD17-8AF8-467A-AC0E-8E6082B7920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935014"/>
            <a:ext cx="8064896" cy="5371220"/>
          </a:xfrm>
        </p:spPr>
      </p:pic>
      <p:sp>
        <p:nvSpPr>
          <p:cNvPr id="2" name="Footer Placeholder 1">
            <a:extLst>
              <a:ext uri="{FF2B5EF4-FFF2-40B4-BE49-F238E27FC236}">
                <a16:creationId xmlns:a16="http://schemas.microsoft.com/office/drawing/2014/main" id="{DA8992C0-37F3-4FCB-953A-54BFA90C769C}"/>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77C8417E-B4B9-4551-B0AB-1149C5130189}"/>
              </a:ext>
            </a:extLst>
          </p:cNvPr>
          <p:cNvSpPr>
            <a:spLocks noGrp="1"/>
          </p:cNvSpPr>
          <p:nvPr>
            <p:ph type="sldNum" sz="quarter" idx="11"/>
          </p:nvPr>
        </p:nvSpPr>
        <p:spPr/>
        <p:txBody>
          <a:bodyPr/>
          <a:lstStyle/>
          <a:p>
            <a:pPr>
              <a:defRPr/>
            </a:pPr>
            <a:fld id="{CBDB92BD-F10A-4E2F-BF08-33D104704B51}" type="slidenum">
              <a:rPr lang="en-US" smtClean="0"/>
              <a:t>44</a:t>
            </a:fld>
            <a:endParaRPr lang="en-US"/>
          </a:p>
        </p:txBody>
      </p:sp>
      <p:sp>
        <p:nvSpPr>
          <p:cNvPr id="8" name="Rectangle 7">
            <a:extLst>
              <a:ext uri="{FF2B5EF4-FFF2-40B4-BE49-F238E27FC236}">
                <a16:creationId xmlns:a16="http://schemas.microsoft.com/office/drawing/2014/main" id="{93B09907-44CC-4D8C-B833-3B239AE0E037}"/>
              </a:ext>
            </a:extLst>
          </p:cNvPr>
          <p:cNvSpPr/>
          <p:nvPr/>
        </p:nvSpPr>
        <p:spPr>
          <a:xfrm>
            <a:off x="658702" y="6334780"/>
            <a:ext cx="7081650" cy="307777"/>
          </a:xfrm>
          <a:prstGeom prst="rect">
            <a:avLst/>
          </a:prstGeom>
        </p:spPr>
        <p:txBody>
          <a:bodyPr wrap="square">
            <a:spAutoFit/>
          </a:bodyPr>
          <a:lstStyle/>
          <a:p>
            <a:r>
              <a:rPr lang="en-US" dirty="0"/>
              <a:t>https://www.berlin-university-alliance.de/en/impressions/220803-oxber-event/index.html</a:t>
            </a:r>
          </a:p>
        </p:txBody>
      </p:sp>
    </p:spTree>
    <p:extLst>
      <p:ext uri="{BB962C8B-B14F-4D97-AF65-F5344CB8AC3E}">
        <p14:creationId xmlns:p14="http://schemas.microsoft.com/office/powerpoint/2010/main" val="434803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rmAutofit/>
          </a:bodyPr>
          <a:lstStyle/>
          <a:p>
            <a:pPr>
              <a:defRPr/>
            </a:pPr>
            <a:r>
              <a:rPr lang="en-GB" sz="4000" b="1" dirty="0">
                <a:latin typeface="+mn-lt"/>
              </a:rPr>
              <a:t>…DRESS</a:t>
            </a:r>
            <a:endParaRPr sz="4000" b="1" dirty="0">
              <a:latin typeface="+mn-lt"/>
            </a:endParaRPr>
          </a:p>
        </p:txBody>
      </p:sp>
      <p:sp>
        <p:nvSpPr>
          <p:cNvPr id="5" name="Rectangle 3"/>
          <p:cNvSpPr>
            <a:spLocks noGrp="1" noChangeArrowheads="1"/>
          </p:cNvSpPr>
          <p:nvPr>
            <p:ph idx="1"/>
          </p:nvPr>
        </p:nvSpPr>
        <p:spPr bwMode="auto">
          <a:xfrm>
            <a:off x="52650" y="908050"/>
            <a:ext cx="8911837" cy="5583577"/>
          </a:xfrm>
        </p:spPr>
        <p:txBody>
          <a:bodyPr>
            <a:noAutofit/>
          </a:bodyPr>
          <a:lstStyle/>
          <a:p>
            <a:pPr>
              <a:lnSpc>
                <a:spcPct val="80000"/>
              </a:lnSpc>
              <a:defRPr/>
            </a:pPr>
            <a:endParaRPr lang="en-GB" dirty="0">
              <a:solidFill>
                <a:srgbClr val="002060"/>
              </a:solidFill>
            </a:endParaRPr>
          </a:p>
          <a:p>
            <a:pPr>
              <a:lnSpc>
                <a:spcPct val="80000"/>
              </a:lnSpc>
              <a:defRPr/>
            </a:pPr>
            <a:endParaRPr lang="en-GB" dirty="0">
              <a:solidFill>
                <a:srgbClr val="002060"/>
              </a:solidFill>
            </a:endParaRPr>
          </a:p>
          <a:p>
            <a:pPr>
              <a:lnSpc>
                <a:spcPct val="80000"/>
              </a:lnSpc>
              <a:defRPr/>
            </a:pPr>
            <a:r>
              <a:rPr lang="en-GB" dirty="0">
                <a:solidFill>
                  <a:srgbClr val="002060"/>
                </a:solidFill>
              </a:rPr>
              <a:t>Too Dressed up or too dressed down will be noticed.</a:t>
            </a:r>
          </a:p>
          <a:p>
            <a:pPr>
              <a:lnSpc>
                <a:spcPct val="80000"/>
              </a:lnSpc>
              <a:defRPr/>
            </a:pPr>
            <a:endParaRPr lang="en-GB" dirty="0"/>
          </a:p>
          <a:p>
            <a:pPr>
              <a:lnSpc>
                <a:spcPct val="80000"/>
              </a:lnSpc>
              <a:defRPr/>
            </a:pPr>
            <a:endParaRPr lang="en-GB" dirty="0"/>
          </a:p>
          <a:p>
            <a:pPr>
              <a:lnSpc>
                <a:spcPct val="80000"/>
              </a:lnSpc>
              <a:defRPr/>
            </a:pPr>
            <a:r>
              <a:rPr lang="en-GB" dirty="0"/>
              <a:t>Do you want to be noticed for </a:t>
            </a:r>
          </a:p>
          <a:p>
            <a:pPr>
              <a:lnSpc>
                <a:spcPct val="80000"/>
              </a:lnSpc>
              <a:defRPr/>
            </a:pPr>
            <a:endParaRPr lang="en-GB" dirty="0"/>
          </a:p>
          <a:p>
            <a:pPr lvl="1">
              <a:lnSpc>
                <a:spcPct val="80000"/>
              </a:lnSpc>
              <a:defRPr/>
            </a:pPr>
            <a:r>
              <a:rPr lang="en-GB" sz="2800" dirty="0"/>
              <a:t>your</a:t>
            </a:r>
            <a:r>
              <a:rPr lang="en-GB" sz="2800" dirty="0">
                <a:solidFill>
                  <a:srgbClr val="D60093"/>
                </a:solidFill>
              </a:rPr>
              <a:t> </a:t>
            </a:r>
            <a:r>
              <a:rPr lang="en-GB" sz="2800" b="1" dirty="0">
                <a:solidFill>
                  <a:srgbClr val="D60093"/>
                </a:solidFill>
              </a:rPr>
              <a:t>Pink Socks </a:t>
            </a:r>
            <a:r>
              <a:rPr lang="en-GB" sz="2800" dirty="0"/>
              <a:t>and</a:t>
            </a:r>
            <a:r>
              <a:rPr lang="en-GB" sz="2800" dirty="0">
                <a:solidFill>
                  <a:srgbClr val="D60093"/>
                </a:solidFill>
              </a:rPr>
              <a:t> </a:t>
            </a:r>
            <a:r>
              <a:rPr lang="en-GB" sz="2800" b="1" dirty="0">
                <a:solidFill>
                  <a:srgbClr val="FF9900"/>
                </a:solidFill>
              </a:rPr>
              <a:t>Orange striped trousers </a:t>
            </a:r>
            <a:r>
              <a:rPr lang="en-GB" sz="2800" dirty="0"/>
              <a:t>or</a:t>
            </a:r>
            <a:r>
              <a:rPr lang="en-GB" sz="2800" dirty="0">
                <a:solidFill>
                  <a:srgbClr val="D60093"/>
                </a:solidFill>
              </a:rPr>
              <a:t> </a:t>
            </a:r>
          </a:p>
          <a:p>
            <a:pPr lvl="1">
              <a:lnSpc>
                <a:spcPct val="80000"/>
              </a:lnSpc>
              <a:defRPr/>
            </a:pPr>
            <a:endParaRPr lang="en-GB" sz="2800" dirty="0">
              <a:solidFill>
                <a:srgbClr val="D60093"/>
              </a:solidFill>
            </a:endParaRPr>
          </a:p>
          <a:p>
            <a:pPr lvl="1">
              <a:lnSpc>
                <a:spcPct val="80000"/>
              </a:lnSpc>
              <a:defRPr/>
            </a:pPr>
            <a:r>
              <a:rPr lang="en-GB" sz="2800" b="1" dirty="0"/>
              <a:t>a brilliant talk</a:t>
            </a:r>
            <a:r>
              <a:rPr lang="en-GB" sz="2800" dirty="0"/>
              <a:t> which the </a:t>
            </a:r>
            <a:r>
              <a:rPr lang="en-GB" sz="2800" b="1" dirty="0"/>
              <a:t>audience understood</a:t>
            </a:r>
            <a:r>
              <a:rPr lang="en-GB" sz="2800" dirty="0"/>
              <a:t>?</a:t>
            </a:r>
          </a:p>
          <a:p>
            <a:pPr lvl="1">
              <a:lnSpc>
                <a:spcPct val="80000"/>
              </a:lnSpc>
              <a:defRPr/>
            </a:pPr>
            <a:endParaRPr lang="en-GB" sz="2800" dirty="0"/>
          </a:p>
        </p:txBody>
      </p:sp>
      <p:sp>
        <p:nvSpPr>
          <p:cNvPr id="2" name="Footer Placeholder 1">
            <a:extLst>
              <a:ext uri="{FF2B5EF4-FFF2-40B4-BE49-F238E27FC236}">
                <a16:creationId xmlns:a16="http://schemas.microsoft.com/office/drawing/2014/main" id="{89A2272C-4CD6-5247-ABC3-834289DEFA3D}"/>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8AF591CC-40C3-F249-95F1-70F34550275A}"/>
              </a:ext>
            </a:extLst>
          </p:cNvPr>
          <p:cNvSpPr>
            <a:spLocks noGrp="1"/>
          </p:cNvSpPr>
          <p:nvPr>
            <p:ph type="sldNum" sz="quarter" idx="11"/>
          </p:nvPr>
        </p:nvSpPr>
        <p:spPr/>
        <p:txBody>
          <a:bodyPr/>
          <a:lstStyle/>
          <a:p>
            <a:pPr>
              <a:defRPr/>
            </a:pPr>
            <a:fld id="{CBDB92BD-F10A-4E2F-BF08-33D104704B51}" type="slidenum">
              <a:rPr lang="en-US" smtClean="0"/>
              <a:t>45</a:t>
            </a:fld>
            <a:endParaRPr lang="en-US"/>
          </a:p>
        </p:txBody>
      </p:sp>
      <p:pic>
        <p:nvPicPr>
          <p:cNvPr id="11" name="Picture 10">
            <a:extLst>
              <a:ext uri="{FF2B5EF4-FFF2-40B4-BE49-F238E27FC236}">
                <a16:creationId xmlns:a16="http://schemas.microsoft.com/office/drawing/2014/main" id="{50C9BD57-9803-4812-9754-33793A514F51}"/>
              </a:ext>
            </a:extLst>
          </p:cNvPr>
          <p:cNvPicPr>
            <a:picLocks noChangeAspect="1"/>
          </p:cNvPicPr>
          <p:nvPr/>
        </p:nvPicPr>
        <p:blipFill rotWithShape="1">
          <a:blip r:embed="rId2">
            <a:extLst>
              <a:ext uri="{28A0092B-C50C-407E-A947-70E740481C1C}">
                <a14:useLocalDpi xmlns:a14="http://schemas.microsoft.com/office/drawing/2010/main" val="0"/>
              </a:ext>
            </a:extLst>
          </a:blip>
          <a:srcRect t="19760" b="23541"/>
          <a:stretch/>
        </p:blipFill>
        <p:spPr>
          <a:xfrm>
            <a:off x="4517202" y="273670"/>
            <a:ext cx="4475405" cy="1268760"/>
          </a:xfrm>
          <a:prstGeom prst="rect">
            <a:avLst/>
          </a:prstGeom>
        </p:spPr>
      </p:pic>
      <p:sp>
        <p:nvSpPr>
          <p:cNvPr id="12" name="Rectangle 11">
            <a:extLst>
              <a:ext uri="{FF2B5EF4-FFF2-40B4-BE49-F238E27FC236}">
                <a16:creationId xmlns:a16="http://schemas.microsoft.com/office/drawing/2014/main" id="{4E19F56E-5C7A-417A-AE55-99A5963A5272}"/>
              </a:ext>
            </a:extLst>
          </p:cNvPr>
          <p:cNvSpPr/>
          <p:nvPr/>
        </p:nvSpPr>
        <p:spPr>
          <a:xfrm>
            <a:off x="52650" y="6272102"/>
            <a:ext cx="4572000" cy="507831"/>
          </a:xfrm>
          <a:prstGeom prst="rect">
            <a:avLst/>
          </a:prstGeom>
        </p:spPr>
        <p:txBody>
          <a:bodyPr>
            <a:spAutoFit/>
          </a:bodyPr>
          <a:lstStyle/>
          <a:p>
            <a:r>
              <a:rPr lang="en-US" sz="900" dirty="0"/>
              <a:t>https://it.vecteezy.com/arte-vettoriale/5273208-uomini-d-affari-personaggio-cartone-animato-testa-set-collezione-uomini-d-affari-e-imprenditrici-in-stile-ufficio-su-sfondo-bianco-illustrazione-vettoriale-piatta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p:txBody>
          <a:bodyPr>
            <a:normAutofit/>
          </a:bodyPr>
          <a:lstStyle/>
          <a:p>
            <a:pPr>
              <a:defRPr/>
            </a:pPr>
            <a:r>
              <a:rPr lang="en-GB" sz="4000" b="1" dirty="0">
                <a:latin typeface="+mn-lt"/>
              </a:rPr>
              <a:t>…DRESS</a:t>
            </a:r>
            <a:endParaRPr sz="4000" b="1" dirty="0">
              <a:latin typeface="+mn-lt"/>
            </a:endParaRPr>
          </a:p>
        </p:txBody>
      </p:sp>
      <p:sp>
        <p:nvSpPr>
          <p:cNvPr id="5" name="Rectangle 3"/>
          <p:cNvSpPr>
            <a:spLocks noGrp="1" noChangeArrowheads="1"/>
          </p:cNvSpPr>
          <p:nvPr>
            <p:ph idx="1"/>
          </p:nvPr>
        </p:nvSpPr>
        <p:spPr bwMode="auto">
          <a:xfrm>
            <a:off x="52650" y="908050"/>
            <a:ext cx="8911837" cy="5583577"/>
          </a:xfrm>
        </p:spPr>
        <p:txBody>
          <a:bodyPr>
            <a:noAutofit/>
          </a:bodyPr>
          <a:lstStyle/>
          <a:p>
            <a:pPr marL="457200" lvl="1" indent="0">
              <a:lnSpc>
                <a:spcPct val="80000"/>
              </a:lnSpc>
              <a:buNone/>
              <a:defRPr/>
            </a:pPr>
            <a:endParaRPr lang="en-GB" sz="2800" dirty="0"/>
          </a:p>
          <a:p>
            <a:pPr lvl="1">
              <a:lnSpc>
                <a:spcPct val="80000"/>
              </a:lnSpc>
              <a:defRPr/>
            </a:pPr>
            <a:endParaRPr lang="en-GB" dirty="0"/>
          </a:p>
          <a:p>
            <a:pPr>
              <a:lnSpc>
                <a:spcPct val="80000"/>
              </a:lnSpc>
              <a:defRPr/>
            </a:pPr>
            <a:r>
              <a:rPr lang="en-GB" b="1" dirty="0"/>
              <a:t>But in general :                                                                     Dress slightly better than your audience will dress.</a:t>
            </a:r>
          </a:p>
          <a:p>
            <a:pPr marL="0" indent="0">
              <a:lnSpc>
                <a:spcPct val="80000"/>
              </a:lnSpc>
              <a:buNone/>
              <a:defRPr/>
            </a:pPr>
            <a:endParaRPr lang="en-GB" dirty="0"/>
          </a:p>
          <a:p>
            <a:pPr>
              <a:lnSpc>
                <a:spcPct val="80000"/>
              </a:lnSpc>
              <a:defRPr/>
            </a:pPr>
            <a:endParaRPr lang="en-GB" dirty="0"/>
          </a:p>
          <a:p>
            <a:pPr>
              <a:lnSpc>
                <a:spcPct val="80000"/>
              </a:lnSpc>
              <a:defRPr/>
            </a:pPr>
            <a:r>
              <a:rPr lang="en-GB" dirty="0"/>
              <a:t>Dress </a:t>
            </a:r>
            <a:r>
              <a:rPr lang="en-GB" b="1" dirty="0"/>
              <a:t>should be functional </a:t>
            </a:r>
            <a:r>
              <a:rPr lang="en-GB" dirty="0"/>
              <a:t>(where to put microphone?)</a:t>
            </a:r>
          </a:p>
          <a:p>
            <a:pPr>
              <a:lnSpc>
                <a:spcPct val="80000"/>
              </a:lnSpc>
              <a:defRPr/>
            </a:pPr>
            <a:endParaRPr lang="en-GB" dirty="0"/>
          </a:p>
          <a:p>
            <a:pPr>
              <a:lnSpc>
                <a:spcPct val="80000"/>
              </a:lnSpc>
              <a:defRPr/>
            </a:pPr>
            <a:endParaRPr lang="en-GB" dirty="0"/>
          </a:p>
          <a:p>
            <a:pPr>
              <a:lnSpc>
                <a:spcPct val="80000"/>
              </a:lnSpc>
              <a:defRPr/>
            </a:pPr>
            <a:r>
              <a:rPr lang="en-GB" dirty="0"/>
              <a:t>Dress should </a:t>
            </a:r>
            <a:r>
              <a:rPr lang="en-GB" b="1" dirty="0"/>
              <a:t>make you feel comfortable and confident</a:t>
            </a:r>
          </a:p>
        </p:txBody>
      </p:sp>
      <p:sp>
        <p:nvSpPr>
          <p:cNvPr id="2" name="Footer Placeholder 1">
            <a:extLst>
              <a:ext uri="{FF2B5EF4-FFF2-40B4-BE49-F238E27FC236}">
                <a16:creationId xmlns:a16="http://schemas.microsoft.com/office/drawing/2014/main" id="{89A2272C-4CD6-5247-ABC3-834289DEFA3D}"/>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8AF591CC-40C3-F249-95F1-70F34550275A}"/>
              </a:ext>
            </a:extLst>
          </p:cNvPr>
          <p:cNvSpPr>
            <a:spLocks noGrp="1"/>
          </p:cNvSpPr>
          <p:nvPr>
            <p:ph type="sldNum" sz="quarter" idx="11"/>
          </p:nvPr>
        </p:nvSpPr>
        <p:spPr/>
        <p:txBody>
          <a:bodyPr/>
          <a:lstStyle/>
          <a:p>
            <a:pPr>
              <a:defRPr/>
            </a:pPr>
            <a:fld id="{CBDB92BD-F10A-4E2F-BF08-33D104704B51}" type="slidenum">
              <a:rPr lang="en-US" smtClean="0"/>
              <a:t>46</a:t>
            </a:fld>
            <a:endParaRPr lang="en-US"/>
          </a:p>
        </p:txBody>
      </p:sp>
      <p:pic>
        <p:nvPicPr>
          <p:cNvPr id="6" name="Picture 5">
            <a:extLst>
              <a:ext uri="{FF2B5EF4-FFF2-40B4-BE49-F238E27FC236}">
                <a16:creationId xmlns:a16="http://schemas.microsoft.com/office/drawing/2014/main" id="{5A61734C-976F-41CC-B769-5EACEB4B6AC7}"/>
              </a:ext>
            </a:extLst>
          </p:cNvPr>
          <p:cNvPicPr>
            <a:picLocks noChangeAspect="1"/>
          </p:cNvPicPr>
          <p:nvPr/>
        </p:nvPicPr>
        <p:blipFill rotWithShape="1">
          <a:blip r:embed="rId2">
            <a:extLst>
              <a:ext uri="{28A0092B-C50C-407E-A947-70E740481C1C}">
                <a14:useLocalDpi xmlns:a14="http://schemas.microsoft.com/office/drawing/2010/main" val="0"/>
              </a:ext>
            </a:extLst>
          </a:blip>
          <a:srcRect t="19760" b="23541"/>
          <a:stretch/>
        </p:blipFill>
        <p:spPr bwMode="auto">
          <a:xfrm>
            <a:off x="4517202" y="273670"/>
            <a:ext cx="4475405" cy="1268760"/>
          </a:xfrm>
          <a:prstGeom prst="rect">
            <a:avLst/>
          </a:prstGeom>
        </p:spPr>
      </p:pic>
      <p:sp>
        <p:nvSpPr>
          <p:cNvPr id="7" name="Rectangle 6">
            <a:extLst>
              <a:ext uri="{FF2B5EF4-FFF2-40B4-BE49-F238E27FC236}">
                <a16:creationId xmlns:a16="http://schemas.microsoft.com/office/drawing/2014/main" id="{3CCA4290-3797-462E-B5F2-1B42786F154A}"/>
              </a:ext>
            </a:extLst>
          </p:cNvPr>
          <p:cNvSpPr/>
          <p:nvPr/>
        </p:nvSpPr>
        <p:spPr bwMode="auto">
          <a:xfrm>
            <a:off x="52650" y="6272102"/>
            <a:ext cx="4572000" cy="507831"/>
          </a:xfrm>
          <a:prstGeom prst="rect">
            <a:avLst/>
          </a:prstGeom>
        </p:spPr>
        <p:txBody>
          <a:bodyPr>
            <a:spAutoFit/>
          </a:bodyPr>
          <a:lstStyle/>
          <a:p>
            <a:r>
              <a:rPr lang="en-US" sz="900" dirty="0"/>
              <a:t>https://it.vecteezy.com/arte-vettoriale/5273208-uomini-d-affari-personaggio-cartone-animato-testa-set-collezione-uomini-d-affari-e-imprenditrici-in-stile-ufficio-su-sfondo-bianco-illustrazione-vettoriale-piatta</a:t>
            </a:r>
          </a:p>
        </p:txBody>
      </p:sp>
    </p:spTree>
    <p:extLst>
      <p:ext uri="{BB962C8B-B14F-4D97-AF65-F5344CB8AC3E}">
        <p14:creationId xmlns:p14="http://schemas.microsoft.com/office/powerpoint/2010/main" val="6176925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A5814-7CE1-5648-BA05-9E671536CEE1}"/>
              </a:ext>
            </a:extLst>
          </p:cNvPr>
          <p:cNvSpPr>
            <a:spLocks noGrp="1"/>
          </p:cNvSpPr>
          <p:nvPr>
            <p:ph type="title"/>
          </p:nvPr>
        </p:nvSpPr>
        <p:spPr/>
        <p:txBody>
          <a:bodyPr>
            <a:normAutofit/>
          </a:bodyPr>
          <a:lstStyle/>
          <a:p>
            <a:r>
              <a:rPr lang="en-US" sz="4000" b="1" dirty="0">
                <a:latin typeface="+mn-lt"/>
              </a:rPr>
              <a:t>…Body language</a:t>
            </a:r>
          </a:p>
        </p:txBody>
      </p:sp>
      <p:pic>
        <p:nvPicPr>
          <p:cNvPr id="6" name="Content Placeholder 5">
            <a:extLst>
              <a:ext uri="{FF2B5EF4-FFF2-40B4-BE49-F238E27FC236}">
                <a16:creationId xmlns:a16="http://schemas.microsoft.com/office/drawing/2014/main" id="{A6AF4F2A-68B8-2545-906C-410647A11D14}"/>
              </a:ext>
            </a:extLst>
          </p:cNvPr>
          <p:cNvPicPr>
            <a:picLocks noGrp="1" noChangeAspect="1"/>
          </p:cNvPicPr>
          <p:nvPr>
            <p:ph idx="1"/>
          </p:nvPr>
        </p:nvPicPr>
        <p:blipFill>
          <a:blip r:embed="rId2"/>
          <a:stretch>
            <a:fillRect/>
          </a:stretch>
        </p:blipFill>
        <p:spPr>
          <a:xfrm>
            <a:off x="1331640" y="1320144"/>
            <a:ext cx="6408712" cy="4455127"/>
          </a:xfrm>
          <a:prstGeom prst="rect">
            <a:avLst/>
          </a:prstGeom>
        </p:spPr>
      </p:pic>
      <p:sp>
        <p:nvSpPr>
          <p:cNvPr id="4" name="Footer Placeholder 3">
            <a:extLst>
              <a:ext uri="{FF2B5EF4-FFF2-40B4-BE49-F238E27FC236}">
                <a16:creationId xmlns:a16="http://schemas.microsoft.com/office/drawing/2014/main" id="{92C604F3-58DB-F947-BE7A-1A506DBA7F22}"/>
              </a:ext>
            </a:extLst>
          </p:cNvPr>
          <p:cNvSpPr>
            <a:spLocks noGrp="1"/>
          </p:cNvSpPr>
          <p:nvPr>
            <p:ph type="ftr" sz="quarter" idx="10"/>
          </p:nvPr>
        </p:nvSpPr>
        <p:spPr/>
        <p:txBody>
          <a:bodyPr/>
          <a:lstStyle/>
          <a:p>
            <a:pPr>
              <a:defRPr/>
            </a:pPr>
            <a:r>
              <a:rPr lang="en-GB"/>
              <a:t>Çiğdem İşsever</a:t>
            </a:r>
            <a:endParaRPr lang="en-US"/>
          </a:p>
        </p:txBody>
      </p:sp>
      <p:sp>
        <p:nvSpPr>
          <p:cNvPr id="5" name="Slide Number Placeholder 4">
            <a:extLst>
              <a:ext uri="{FF2B5EF4-FFF2-40B4-BE49-F238E27FC236}">
                <a16:creationId xmlns:a16="http://schemas.microsoft.com/office/drawing/2014/main" id="{0901E83E-3C74-A845-805A-EA770FB4D01E}"/>
              </a:ext>
            </a:extLst>
          </p:cNvPr>
          <p:cNvSpPr>
            <a:spLocks noGrp="1"/>
          </p:cNvSpPr>
          <p:nvPr>
            <p:ph type="sldNum" sz="quarter" idx="11"/>
          </p:nvPr>
        </p:nvSpPr>
        <p:spPr/>
        <p:txBody>
          <a:bodyPr/>
          <a:lstStyle/>
          <a:p>
            <a:pPr>
              <a:defRPr/>
            </a:pPr>
            <a:fld id="{CBDB92BD-F10A-4E2F-BF08-33D104704B51}" type="slidenum">
              <a:rPr lang="en-US" smtClean="0"/>
              <a:t>47</a:t>
            </a:fld>
            <a:endParaRPr lang="en-US"/>
          </a:p>
        </p:txBody>
      </p:sp>
      <p:sp>
        <p:nvSpPr>
          <p:cNvPr id="7" name="Rectangle 6">
            <a:extLst>
              <a:ext uri="{FF2B5EF4-FFF2-40B4-BE49-F238E27FC236}">
                <a16:creationId xmlns:a16="http://schemas.microsoft.com/office/drawing/2014/main" id="{4B6AFF88-88F2-064F-A011-BAF3DF96B270}"/>
              </a:ext>
            </a:extLst>
          </p:cNvPr>
          <p:cNvSpPr/>
          <p:nvPr/>
        </p:nvSpPr>
        <p:spPr>
          <a:xfrm>
            <a:off x="501073" y="5906657"/>
            <a:ext cx="8136904" cy="307777"/>
          </a:xfrm>
          <a:prstGeom prst="rect">
            <a:avLst/>
          </a:prstGeom>
        </p:spPr>
        <p:txBody>
          <a:bodyPr wrap="square">
            <a:spAutoFit/>
          </a:bodyPr>
          <a:lstStyle/>
          <a:p>
            <a:r>
              <a:rPr lang="en-US" dirty="0">
                <a:hlinkClick r:id="rId3"/>
              </a:rPr>
              <a:t>https://www.ted.com/talks/amy_cuddy_your_body_language_may_shape_who_you_are?language=de</a:t>
            </a:r>
            <a:r>
              <a:rPr lang="en-US" dirty="0"/>
              <a:t> </a:t>
            </a:r>
          </a:p>
        </p:txBody>
      </p:sp>
    </p:spTree>
    <p:extLst>
      <p:ext uri="{BB962C8B-B14F-4D97-AF65-F5344CB8AC3E}">
        <p14:creationId xmlns:p14="http://schemas.microsoft.com/office/powerpoint/2010/main" val="9973829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AFF11-820F-D649-B6FD-7DBF1486C910}"/>
              </a:ext>
            </a:extLst>
          </p:cNvPr>
          <p:cNvSpPr>
            <a:spLocks noGrp="1"/>
          </p:cNvSpPr>
          <p:nvPr>
            <p:ph type="title"/>
          </p:nvPr>
        </p:nvSpPr>
        <p:spPr/>
        <p:txBody>
          <a:bodyPr>
            <a:normAutofit/>
          </a:bodyPr>
          <a:lstStyle/>
          <a:p>
            <a:r>
              <a:rPr lang="en-US" sz="4000" b="1" dirty="0">
                <a:latin typeface="+mn-lt"/>
              </a:rPr>
              <a:t>…Voice and speaking speed</a:t>
            </a:r>
          </a:p>
        </p:txBody>
      </p:sp>
      <p:sp>
        <p:nvSpPr>
          <p:cNvPr id="3" name="Content Placeholder 2">
            <a:extLst>
              <a:ext uri="{FF2B5EF4-FFF2-40B4-BE49-F238E27FC236}">
                <a16:creationId xmlns:a16="http://schemas.microsoft.com/office/drawing/2014/main" id="{9E15A283-A246-FE4C-9464-8D49EEADDE3C}"/>
              </a:ext>
            </a:extLst>
          </p:cNvPr>
          <p:cNvSpPr>
            <a:spLocks noGrp="1"/>
          </p:cNvSpPr>
          <p:nvPr>
            <p:ph idx="1"/>
          </p:nvPr>
        </p:nvSpPr>
        <p:spPr/>
        <p:txBody>
          <a:bodyPr/>
          <a:lstStyle/>
          <a:p>
            <a:endParaRPr lang="en-US" sz="3200" dirty="0"/>
          </a:p>
          <a:p>
            <a:r>
              <a:rPr lang="en-US" sz="3200" dirty="0"/>
              <a:t>Not too fast. </a:t>
            </a:r>
          </a:p>
          <a:p>
            <a:endParaRPr lang="en-US" sz="3200" dirty="0"/>
          </a:p>
          <a:p>
            <a:r>
              <a:rPr lang="en-US" sz="3200" dirty="0"/>
              <a:t>Take a breath and use pauses.</a:t>
            </a:r>
          </a:p>
          <a:p>
            <a:endParaRPr lang="en-US" sz="3200" dirty="0"/>
          </a:p>
          <a:p>
            <a:r>
              <a:rPr lang="en-US" sz="3200" dirty="0"/>
              <a:t>Speak up</a:t>
            </a:r>
          </a:p>
          <a:p>
            <a:endParaRPr lang="en-US" dirty="0"/>
          </a:p>
        </p:txBody>
      </p:sp>
      <p:sp>
        <p:nvSpPr>
          <p:cNvPr id="4" name="Footer Placeholder 3">
            <a:extLst>
              <a:ext uri="{FF2B5EF4-FFF2-40B4-BE49-F238E27FC236}">
                <a16:creationId xmlns:a16="http://schemas.microsoft.com/office/drawing/2014/main" id="{DED88BC7-AD1B-FC43-914B-CE560F1BCFA4}"/>
              </a:ext>
            </a:extLst>
          </p:cNvPr>
          <p:cNvSpPr>
            <a:spLocks noGrp="1"/>
          </p:cNvSpPr>
          <p:nvPr>
            <p:ph type="ftr" sz="quarter" idx="10"/>
          </p:nvPr>
        </p:nvSpPr>
        <p:spPr/>
        <p:txBody>
          <a:bodyPr/>
          <a:lstStyle/>
          <a:p>
            <a:pPr>
              <a:defRPr/>
            </a:pPr>
            <a:r>
              <a:rPr lang="en-GB"/>
              <a:t>Çiğdem İşsever</a:t>
            </a:r>
            <a:endParaRPr lang="en-US"/>
          </a:p>
        </p:txBody>
      </p:sp>
      <p:sp>
        <p:nvSpPr>
          <p:cNvPr id="5" name="Slide Number Placeholder 4">
            <a:extLst>
              <a:ext uri="{FF2B5EF4-FFF2-40B4-BE49-F238E27FC236}">
                <a16:creationId xmlns:a16="http://schemas.microsoft.com/office/drawing/2014/main" id="{D562B2E9-525F-CB48-BD27-F126DA795A49}"/>
              </a:ext>
            </a:extLst>
          </p:cNvPr>
          <p:cNvSpPr>
            <a:spLocks noGrp="1"/>
          </p:cNvSpPr>
          <p:nvPr>
            <p:ph type="sldNum" sz="quarter" idx="11"/>
          </p:nvPr>
        </p:nvSpPr>
        <p:spPr/>
        <p:txBody>
          <a:bodyPr/>
          <a:lstStyle/>
          <a:p>
            <a:pPr>
              <a:defRPr/>
            </a:pPr>
            <a:fld id="{CBDB92BD-F10A-4E2F-BF08-33D104704B51}" type="slidenum">
              <a:rPr lang="en-US" smtClean="0"/>
              <a:t>48</a:t>
            </a:fld>
            <a:endParaRPr lang="en-US"/>
          </a:p>
        </p:txBody>
      </p:sp>
      <p:pic>
        <p:nvPicPr>
          <p:cNvPr id="7" name="Picture 6">
            <a:extLst>
              <a:ext uri="{FF2B5EF4-FFF2-40B4-BE49-F238E27FC236}">
                <a16:creationId xmlns:a16="http://schemas.microsoft.com/office/drawing/2014/main" id="{0B67595F-5BBD-4864-9BA2-27F5AD38EA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3583417"/>
            <a:ext cx="3380329" cy="2350964"/>
          </a:xfrm>
          <a:prstGeom prst="rect">
            <a:avLst/>
          </a:prstGeom>
        </p:spPr>
      </p:pic>
      <p:sp>
        <p:nvSpPr>
          <p:cNvPr id="8" name="Rectangle 7">
            <a:extLst>
              <a:ext uri="{FF2B5EF4-FFF2-40B4-BE49-F238E27FC236}">
                <a16:creationId xmlns:a16="http://schemas.microsoft.com/office/drawing/2014/main" id="{36571149-5C07-4B17-8F39-3B12C6089D90}"/>
              </a:ext>
            </a:extLst>
          </p:cNvPr>
          <p:cNvSpPr/>
          <p:nvPr/>
        </p:nvSpPr>
        <p:spPr>
          <a:xfrm rot="16200000">
            <a:off x="5672599" y="3124276"/>
            <a:ext cx="6492146" cy="230832"/>
          </a:xfrm>
          <a:prstGeom prst="rect">
            <a:avLst/>
          </a:prstGeom>
        </p:spPr>
        <p:txBody>
          <a:bodyPr wrap="square">
            <a:spAutoFit/>
          </a:bodyPr>
          <a:lstStyle/>
          <a:p>
            <a:r>
              <a:rPr lang="en-US" sz="900" dirty="0"/>
              <a:t>https://www.pinterest.com/pin/robin-williams-in-the-recording-studio-in-aladdin-and-the-king-of-thieves--325385141809739273/</a:t>
            </a:r>
          </a:p>
        </p:txBody>
      </p:sp>
    </p:spTree>
    <p:extLst>
      <p:ext uri="{BB962C8B-B14F-4D97-AF65-F5344CB8AC3E}">
        <p14:creationId xmlns:p14="http://schemas.microsoft.com/office/powerpoint/2010/main" val="22125120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35496" y="44712"/>
            <a:ext cx="9144000" cy="792000"/>
          </a:xfrm>
        </p:spPr>
        <p:txBody>
          <a:bodyPr>
            <a:normAutofit/>
          </a:bodyPr>
          <a:lstStyle/>
          <a:p>
            <a:pPr>
              <a:defRPr/>
            </a:pPr>
            <a:r>
              <a:rPr lang="en-GB" sz="4000" b="1" dirty="0">
                <a:latin typeface="+mn-lt"/>
              </a:rPr>
              <a:t>…Voice, microphone, etc…</a:t>
            </a:r>
            <a:endParaRPr sz="4000" b="1" dirty="0">
              <a:latin typeface="+mn-lt"/>
            </a:endParaRPr>
          </a:p>
        </p:txBody>
      </p:sp>
      <p:sp>
        <p:nvSpPr>
          <p:cNvPr id="5" name="Rectangle 3"/>
          <p:cNvSpPr>
            <a:spLocks noGrp="1" noChangeArrowheads="1"/>
          </p:cNvSpPr>
          <p:nvPr>
            <p:ph idx="1"/>
          </p:nvPr>
        </p:nvSpPr>
        <p:spPr bwMode="auto">
          <a:xfrm>
            <a:off x="177037" y="836712"/>
            <a:ext cx="8784976" cy="5689600"/>
          </a:xfrm>
        </p:spPr>
        <p:txBody>
          <a:bodyPr>
            <a:normAutofit/>
          </a:bodyPr>
          <a:lstStyle/>
          <a:p>
            <a:pPr>
              <a:lnSpc>
                <a:spcPct val="80000"/>
              </a:lnSpc>
              <a:defRPr/>
            </a:pPr>
            <a:endParaRPr lang="en-GB" sz="2400" dirty="0"/>
          </a:p>
          <a:p>
            <a:pPr>
              <a:lnSpc>
                <a:spcPct val="80000"/>
              </a:lnSpc>
              <a:defRPr/>
            </a:pPr>
            <a:r>
              <a:rPr lang="en-GB" dirty="0"/>
              <a:t>Remember, if people cannot hear you</a:t>
            </a:r>
          </a:p>
          <a:p>
            <a:pPr lvl="1">
              <a:lnSpc>
                <a:spcPct val="80000"/>
              </a:lnSpc>
              <a:defRPr/>
            </a:pPr>
            <a:endParaRPr lang="en-GB" sz="2800" dirty="0">
              <a:sym typeface="Wingdings" panose="05000000000000000000" pitchFamily="2" charset="2"/>
            </a:endParaRPr>
          </a:p>
          <a:p>
            <a:pPr lvl="1">
              <a:lnSpc>
                <a:spcPct val="80000"/>
              </a:lnSpc>
              <a:defRPr/>
            </a:pPr>
            <a:r>
              <a:rPr lang="en-GB" sz="2800" dirty="0">
                <a:sym typeface="Wingdings" panose="05000000000000000000" pitchFamily="2" charset="2"/>
              </a:rPr>
              <a:t> </a:t>
            </a:r>
            <a:r>
              <a:rPr lang="en-GB" sz="2800" dirty="0"/>
              <a:t>they will not understand the presentation </a:t>
            </a:r>
          </a:p>
          <a:p>
            <a:pPr lvl="1">
              <a:lnSpc>
                <a:spcPct val="80000"/>
              </a:lnSpc>
              <a:defRPr/>
            </a:pPr>
            <a:endParaRPr lang="en-GB" sz="2800" dirty="0"/>
          </a:p>
          <a:p>
            <a:pPr lvl="1">
              <a:lnSpc>
                <a:spcPct val="80000"/>
              </a:lnSpc>
              <a:defRPr/>
            </a:pPr>
            <a:r>
              <a:rPr lang="en-GB" sz="2800" dirty="0"/>
              <a:t>if a </a:t>
            </a:r>
            <a:r>
              <a:rPr lang="en-GB" sz="2800" b="1" dirty="0"/>
              <a:t>microphone</a:t>
            </a:r>
            <a:r>
              <a:rPr lang="en-GB" sz="2800" dirty="0"/>
              <a:t> is provided, </a:t>
            </a:r>
            <a:r>
              <a:rPr lang="en-GB" sz="2800" b="1" dirty="0"/>
              <a:t>USE IT and TEST IT</a:t>
            </a:r>
          </a:p>
          <a:p>
            <a:pPr lvl="1">
              <a:lnSpc>
                <a:spcPct val="80000"/>
              </a:lnSpc>
              <a:defRPr/>
            </a:pPr>
            <a:endParaRPr lang="en-GB" sz="2800" b="1" dirty="0"/>
          </a:p>
          <a:p>
            <a:pPr lvl="1">
              <a:lnSpc>
                <a:spcPct val="80000"/>
              </a:lnSpc>
              <a:defRPr/>
            </a:pPr>
            <a:r>
              <a:rPr lang="en-GB" sz="2800" b="1" dirty="0"/>
              <a:t>careful with noisy jewellery or shoes</a:t>
            </a:r>
            <a:br>
              <a:rPr lang="en-GB" sz="2800" b="1" dirty="0"/>
            </a:br>
            <a:endParaRPr lang="en-GB" sz="2800" b="1" dirty="0"/>
          </a:p>
        </p:txBody>
      </p:sp>
      <p:sp>
        <p:nvSpPr>
          <p:cNvPr id="2" name="Footer Placeholder 1">
            <a:extLst>
              <a:ext uri="{FF2B5EF4-FFF2-40B4-BE49-F238E27FC236}">
                <a16:creationId xmlns:a16="http://schemas.microsoft.com/office/drawing/2014/main" id="{D4F65C02-0006-624C-9277-F9F6BF5E4162}"/>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14DF7535-D2F9-924B-A7E5-92C8F004CFA2}"/>
              </a:ext>
            </a:extLst>
          </p:cNvPr>
          <p:cNvSpPr>
            <a:spLocks noGrp="1"/>
          </p:cNvSpPr>
          <p:nvPr>
            <p:ph type="sldNum" sz="quarter" idx="11"/>
          </p:nvPr>
        </p:nvSpPr>
        <p:spPr/>
        <p:txBody>
          <a:bodyPr/>
          <a:lstStyle/>
          <a:p>
            <a:pPr>
              <a:defRPr/>
            </a:pPr>
            <a:fld id="{CBDB92BD-F10A-4E2F-BF08-33D104704B51}" type="slidenum">
              <a:rPr lang="en-US" smtClean="0"/>
              <a:t>49</a:t>
            </a:fld>
            <a:endParaRPr lang="en-US"/>
          </a:p>
        </p:txBody>
      </p:sp>
      <p:pic>
        <p:nvPicPr>
          <p:cNvPr id="7" name="Picture 6">
            <a:extLst>
              <a:ext uri="{FF2B5EF4-FFF2-40B4-BE49-F238E27FC236}">
                <a16:creationId xmlns:a16="http://schemas.microsoft.com/office/drawing/2014/main" id="{57635124-3116-4767-945D-AF21DEEEDCB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67530" y="180975"/>
            <a:ext cx="2290720" cy="1735857"/>
          </a:xfrm>
          <a:prstGeom prst="rect">
            <a:avLst/>
          </a:prstGeom>
        </p:spPr>
      </p:pic>
      <p:sp>
        <p:nvSpPr>
          <p:cNvPr id="8" name="Rectangle 7">
            <a:extLst>
              <a:ext uri="{FF2B5EF4-FFF2-40B4-BE49-F238E27FC236}">
                <a16:creationId xmlns:a16="http://schemas.microsoft.com/office/drawing/2014/main" id="{5E8E06D5-4036-4F53-98A6-1942B7CB9FD5}"/>
              </a:ext>
            </a:extLst>
          </p:cNvPr>
          <p:cNvSpPr/>
          <p:nvPr/>
        </p:nvSpPr>
        <p:spPr>
          <a:xfrm rot="16200000">
            <a:off x="7358974" y="1735562"/>
            <a:ext cx="3273717" cy="215444"/>
          </a:xfrm>
          <a:prstGeom prst="rect">
            <a:avLst/>
          </a:prstGeom>
        </p:spPr>
        <p:txBody>
          <a:bodyPr wrap="square">
            <a:spAutoFit/>
          </a:bodyPr>
          <a:lstStyle/>
          <a:p>
            <a:r>
              <a:rPr lang="en-US" sz="800" dirty="0"/>
              <a:t>https://www.seniorlifestyle.org/express/senior_moments/i-cant-hear-you</a:t>
            </a:r>
          </a:p>
        </p:txBody>
      </p:sp>
    </p:spTree>
    <p:extLst>
      <p:ext uri="{BB962C8B-B14F-4D97-AF65-F5344CB8AC3E}">
        <p14:creationId xmlns:p14="http://schemas.microsoft.com/office/powerpoint/2010/main" val="538834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21854" y="44624"/>
            <a:ext cx="6635750" cy="649287"/>
          </a:xfrm>
        </p:spPr>
        <p:txBody>
          <a:bodyPr>
            <a:normAutofit/>
          </a:bodyPr>
          <a:lstStyle/>
          <a:p>
            <a:pPr>
              <a:defRPr/>
            </a:pPr>
            <a:r>
              <a:rPr lang="en-GB" sz="4000" b="1" dirty="0">
                <a:latin typeface="+mn-lt"/>
              </a:rPr>
              <a:t>Some “Rules”</a:t>
            </a:r>
            <a:endParaRPr sz="4000" b="1" dirty="0">
              <a:latin typeface="+mn-lt"/>
            </a:endParaRPr>
          </a:p>
        </p:txBody>
      </p:sp>
      <p:sp>
        <p:nvSpPr>
          <p:cNvPr id="5" name="Content Placeholder 4"/>
          <p:cNvSpPr>
            <a:spLocks noGrp="1"/>
          </p:cNvSpPr>
          <p:nvPr>
            <p:ph idx="1"/>
          </p:nvPr>
        </p:nvSpPr>
        <p:spPr bwMode="auto">
          <a:xfrm>
            <a:off x="467767" y="908620"/>
            <a:ext cx="8280697" cy="2592388"/>
          </a:xfrm>
        </p:spPr>
        <p:txBody>
          <a:bodyPr>
            <a:normAutofit/>
          </a:bodyPr>
          <a:lstStyle/>
          <a:p>
            <a:pPr>
              <a:defRPr/>
            </a:pPr>
            <a:r>
              <a:rPr lang="en-GB" dirty="0">
                <a:cs typeface="Arial"/>
              </a:rPr>
              <a:t>“There are no Rules.”</a:t>
            </a:r>
            <a:endParaRPr dirty="0"/>
          </a:p>
          <a:p>
            <a:pPr>
              <a:defRPr/>
            </a:pPr>
            <a:r>
              <a:rPr lang="en-GB" dirty="0">
                <a:cs typeface="Arial"/>
              </a:rPr>
              <a:t>There seem to be only guidelines.</a:t>
            </a:r>
          </a:p>
          <a:p>
            <a:pPr>
              <a:defRPr/>
            </a:pPr>
            <a:r>
              <a:rPr lang="en-GB" dirty="0">
                <a:cs typeface="Arial"/>
              </a:rPr>
              <a:t>I mostly agree but there is one VERY important rule!</a:t>
            </a:r>
            <a:endParaRPr dirty="0"/>
          </a:p>
        </p:txBody>
      </p:sp>
      <p:sp>
        <p:nvSpPr>
          <p:cNvPr id="7" name="Rounded Rectangle 5"/>
          <p:cNvSpPr>
            <a:spLocks noChangeArrowheads="1"/>
          </p:cNvSpPr>
          <p:nvPr/>
        </p:nvSpPr>
        <p:spPr bwMode="auto">
          <a:xfrm>
            <a:off x="1331913" y="3933824"/>
            <a:ext cx="6624636" cy="2374900"/>
          </a:xfrm>
          <a:prstGeom prst="roundRect">
            <a:avLst>
              <a:gd name="adj" fmla="val 16667"/>
            </a:avLst>
          </a:prstGeom>
          <a:noFill/>
          <a:ln>
            <a:noFill/>
          </a:ln>
        </p:spPr>
        <p:txBody>
          <a:bodyPr/>
          <a:lstStyle>
            <a:lvl1pPr marL="342900" indent="-342900">
              <a:spcBef>
                <a:spcPts val="0"/>
              </a:spcBef>
              <a:defRPr sz="1400">
                <a:solidFill>
                  <a:schemeClr val="tx1"/>
                </a:solidFill>
                <a:latin typeface="Times New Roman"/>
                <a:cs typeface="Arial"/>
              </a:defRPr>
            </a:lvl1pPr>
            <a:lvl2pPr marL="742950" indent="-285750">
              <a:spcBef>
                <a:spcPts val="0"/>
              </a:spcBef>
              <a:buChar char="–"/>
              <a:defRPr sz="1400" b="1">
                <a:solidFill>
                  <a:schemeClr val="tx1"/>
                </a:solidFill>
                <a:latin typeface="Times New Roman"/>
                <a:cs typeface="Arial"/>
              </a:defRPr>
            </a:lvl2pPr>
            <a:lvl3pPr marL="1143000" indent="-228600">
              <a:spcBef>
                <a:spcPts val="0"/>
              </a:spcBef>
              <a:buChar char="•"/>
              <a:defRPr sz="1400" b="1">
                <a:solidFill>
                  <a:schemeClr val="tx1"/>
                </a:solidFill>
                <a:latin typeface="Times New Roman"/>
                <a:cs typeface="Arial"/>
              </a:defRPr>
            </a:lvl3pPr>
            <a:lvl4pPr marL="1600200" indent="-228600">
              <a:spcBef>
                <a:spcPts val="0"/>
              </a:spcBef>
              <a:buChar char="–"/>
              <a:defRPr sz="1400" b="1">
                <a:solidFill>
                  <a:schemeClr val="tx1"/>
                </a:solidFill>
                <a:latin typeface="Times New Roman"/>
                <a:cs typeface="Arial"/>
              </a:defRPr>
            </a:lvl4pPr>
            <a:lvl5pPr marL="2057400" indent="-228600">
              <a:spcBef>
                <a:spcPts val="0"/>
              </a:spcBef>
              <a:buChar char="»"/>
              <a:defRPr sz="1400" b="1">
                <a:solidFill>
                  <a:schemeClr val="tx1"/>
                </a:solidFill>
                <a:latin typeface="Times New Roman"/>
                <a:cs typeface="Arial"/>
              </a:defRPr>
            </a:lvl5pPr>
            <a:lvl6pPr marL="2514600" indent="-228600">
              <a:spcBef>
                <a:spcPts val="0"/>
              </a:spcBef>
              <a:spcAft>
                <a:spcPts val="0"/>
              </a:spcAft>
              <a:buChar char="»"/>
              <a:defRPr sz="1400" b="1">
                <a:solidFill>
                  <a:schemeClr val="tx1"/>
                </a:solidFill>
                <a:latin typeface="Times New Roman"/>
                <a:cs typeface="Arial"/>
              </a:defRPr>
            </a:lvl6pPr>
            <a:lvl7pPr marL="2971800" indent="-228600">
              <a:spcBef>
                <a:spcPts val="0"/>
              </a:spcBef>
              <a:spcAft>
                <a:spcPts val="0"/>
              </a:spcAft>
              <a:buChar char="»"/>
              <a:defRPr sz="1400" b="1">
                <a:solidFill>
                  <a:schemeClr val="tx1"/>
                </a:solidFill>
                <a:latin typeface="Times New Roman"/>
                <a:cs typeface="Arial"/>
              </a:defRPr>
            </a:lvl7pPr>
            <a:lvl8pPr marL="3429000" indent="-228600">
              <a:spcBef>
                <a:spcPts val="0"/>
              </a:spcBef>
              <a:spcAft>
                <a:spcPts val="0"/>
              </a:spcAft>
              <a:buChar char="»"/>
              <a:defRPr sz="1400" b="1">
                <a:solidFill>
                  <a:schemeClr val="tx1"/>
                </a:solidFill>
                <a:latin typeface="Times New Roman"/>
                <a:cs typeface="Arial"/>
              </a:defRPr>
            </a:lvl8pPr>
            <a:lvl9pPr marL="3886200" indent="-228600">
              <a:spcBef>
                <a:spcPts val="0"/>
              </a:spcBef>
              <a:spcAft>
                <a:spcPts val="0"/>
              </a:spcAft>
              <a:buChar char="»"/>
              <a:defRPr sz="1400" b="1">
                <a:solidFill>
                  <a:schemeClr val="tx1"/>
                </a:solidFill>
                <a:latin typeface="Times New Roman"/>
                <a:cs typeface="Arial"/>
              </a:defRPr>
            </a:lvl9pPr>
          </a:lstStyle>
          <a:p>
            <a:pPr>
              <a:defRPr/>
            </a:pPr>
            <a:endParaRPr lang="en-US"/>
          </a:p>
        </p:txBody>
      </p:sp>
      <p:sp>
        <p:nvSpPr>
          <p:cNvPr id="8" name="Rectangle 2"/>
          <p:cNvSpPr/>
          <p:nvPr/>
        </p:nvSpPr>
        <p:spPr bwMode="auto">
          <a:xfrm>
            <a:off x="1655787" y="2817556"/>
            <a:ext cx="5904656" cy="1368152"/>
          </a:xfrm>
          <a:prstGeom prst="rect">
            <a:avLst/>
          </a:prstGeom>
          <a:solidFill>
            <a:srgbClr val="FFC000"/>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4400">
                <a:solidFill>
                  <a:schemeClr val="tx1"/>
                </a:solidFill>
              </a:rPr>
              <a:t>Know your audience!!!</a:t>
            </a:r>
          </a:p>
        </p:txBody>
      </p:sp>
      <p:sp>
        <p:nvSpPr>
          <p:cNvPr id="2" name="Footer Placeholder 1">
            <a:extLst>
              <a:ext uri="{FF2B5EF4-FFF2-40B4-BE49-F238E27FC236}">
                <a16:creationId xmlns:a16="http://schemas.microsoft.com/office/drawing/2014/main" id="{871F2661-B0C5-C34A-A8C9-5AC9E71E031D}"/>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FDF05326-D1CC-7641-BDA3-1AF13BB33E06}"/>
              </a:ext>
            </a:extLst>
          </p:cNvPr>
          <p:cNvSpPr>
            <a:spLocks noGrp="1"/>
          </p:cNvSpPr>
          <p:nvPr>
            <p:ph type="sldNum" sz="quarter" idx="11"/>
          </p:nvPr>
        </p:nvSpPr>
        <p:spPr/>
        <p:txBody>
          <a:bodyPr/>
          <a:lstStyle/>
          <a:p>
            <a:pPr>
              <a:defRPr/>
            </a:pPr>
            <a:fld id="{CBDB92BD-F10A-4E2F-BF08-33D104704B51}" type="slidenum">
              <a:rPr lang="en-US" smtClean="0"/>
              <a:t>5</a:t>
            </a:fld>
            <a:endParaRPr lang="en-US"/>
          </a:p>
        </p:txBody>
      </p:sp>
      <p:pic>
        <p:nvPicPr>
          <p:cNvPr id="11" name="Picture 10">
            <a:extLst>
              <a:ext uri="{FF2B5EF4-FFF2-40B4-BE49-F238E27FC236}">
                <a16:creationId xmlns:a16="http://schemas.microsoft.com/office/drawing/2014/main" id="{240C75A7-DD3D-4E4C-A933-E521B92FDE96}"/>
              </a:ext>
            </a:extLst>
          </p:cNvPr>
          <p:cNvPicPr>
            <a:picLocks noChangeAspect="1"/>
          </p:cNvPicPr>
          <p:nvPr/>
        </p:nvPicPr>
        <p:blipFill rotWithShape="1">
          <a:blip r:embed="rId2">
            <a:extLst>
              <a:ext uri="{28A0092B-C50C-407E-A947-70E740481C1C}">
                <a14:useLocalDpi xmlns:a14="http://schemas.microsoft.com/office/drawing/2010/main" val="0"/>
              </a:ext>
            </a:extLst>
          </a:blip>
          <a:srcRect t="297" b="64069"/>
          <a:stretch/>
        </p:blipFill>
        <p:spPr>
          <a:xfrm>
            <a:off x="4679" y="4696792"/>
            <a:ext cx="9134170" cy="2161208"/>
          </a:xfrm>
          <a:prstGeom prst="rect">
            <a:avLst/>
          </a:prstGeom>
        </p:spPr>
      </p:pic>
    </p:spTree>
    <p:extLst>
      <p:ext uri="{BB962C8B-B14F-4D97-AF65-F5344CB8AC3E}">
        <p14:creationId xmlns:p14="http://schemas.microsoft.com/office/powerpoint/2010/main" val="19039274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2B2B2B"/>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DF396BE-F8D0-4CE0-8B51-867720CE006A}"/>
              </a:ext>
            </a:extLst>
          </p:cNvPr>
          <p:cNvSpPr>
            <a:spLocks noGrp="1"/>
          </p:cNvSpPr>
          <p:nvPr>
            <p:ph type="ftr" sz="quarter" idx="10"/>
          </p:nvPr>
        </p:nvSpPr>
        <p:spPr/>
        <p:txBody>
          <a:bodyPr/>
          <a:lstStyle/>
          <a:p>
            <a:pPr>
              <a:defRPr/>
            </a:pPr>
            <a:r>
              <a:rPr lang="en-GB"/>
              <a:t>Çiğdem İşsever</a:t>
            </a:r>
            <a:endParaRPr lang="en-US"/>
          </a:p>
        </p:txBody>
      </p:sp>
      <p:sp>
        <p:nvSpPr>
          <p:cNvPr id="5" name="Slide Number Placeholder 4">
            <a:extLst>
              <a:ext uri="{FF2B5EF4-FFF2-40B4-BE49-F238E27FC236}">
                <a16:creationId xmlns:a16="http://schemas.microsoft.com/office/drawing/2014/main" id="{FF23758E-E997-4C16-95AE-866B46934698}"/>
              </a:ext>
            </a:extLst>
          </p:cNvPr>
          <p:cNvSpPr>
            <a:spLocks noGrp="1"/>
          </p:cNvSpPr>
          <p:nvPr>
            <p:ph type="sldNum" sz="quarter" idx="11"/>
          </p:nvPr>
        </p:nvSpPr>
        <p:spPr/>
        <p:txBody>
          <a:bodyPr/>
          <a:lstStyle/>
          <a:p>
            <a:pPr>
              <a:defRPr/>
            </a:pPr>
            <a:fld id="{CBDB92BD-F10A-4E2F-BF08-33D104704B51}" type="slidenum">
              <a:rPr lang="en-US" smtClean="0"/>
              <a:t>50</a:t>
            </a:fld>
            <a:endParaRPr lang="en-US"/>
          </a:p>
        </p:txBody>
      </p:sp>
      <p:pic>
        <p:nvPicPr>
          <p:cNvPr id="11" name="Content Placeholder 10">
            <a:extLst>
              <a:ext uri="{FF2B5EF4-FFF2-40B4-BE49-F238E27FC236}">
                <a16:creationId xmlns:a16="http://schemas.microsoft.com/office/drawing/2014/main" id="{FA0DB6BB-36D2-47FB-886C-3BD143ADAD9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521494"/>
            <a:ext cx="9143999" cy="6095999"/>
          </a:xfrm>
        </p:spPr>
      </p:pic>
      <p:sp>
        <p:nvSpPr>
          <p:cNvPr id="12" name="Rectangle 11">
            <a:extLst>
              <a:ext uri="{FF2B5EF4-FFF2-40B4-BE49-F238E27FC236}">
                <a16:creationId xmlns:a16="http://schemas.microsoft.com/office/drawing/2014/main" id="{F5C4F61A-8671-4F90-B76D-D4EF5498F5B4}"/>
              </a:ext>
            </a:extLst>
          </p:cNvPr>
          <p:cNvSpPr/>
          <p:nvPr/>
        </p:nvSpPr>
        <p:spPr>
          <a:xfrm>
            <a:off x="107504" y="6560129"/>
            <a:ext cx="2304256" cy="307777"/>
          </a:xfrm>
          <a:prstGeom prst="rect">
            <a:avLst/>
          </a:prstGeom>
        </p:spPr>
        <p:txBody>
          <a:bodyPr wrap="square">
            <a:spAutoFit/>
          </a:bodyPr>
          <a:lstStyle/>
          <a:p>
            <a:r>
              <a:rPr lang="en-US" dirty="0">
                <a:solidFill>
                  <a:srgbClr val="FFFF00"/>
                </a:solidFill>
              </a:rPr>
              <a:t>https://www.istockphoto.com</a:t>
            </a:r>
          </a:p>
        </p:txBody>
      </p:sp>
    </p:spTree>
    <p:extLst>
      <p:ext uri="{BB962C8B-B14F-4D97-AF65-F5344CB8AC3E}">
        <p14:creationId xmlns:p14="http://schemas.microsoft.com/office/powerpoint/2010/main" val="19301576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35496" y="44712"/>
            <a:ext cx="9144000" cy="792000"/>
          </a:xfrm>
        </p:spPr>
        <p:txBody>
          <a:bodyPr>
            <a:normAutofit/>
          </a:bodyPr>
          <a:lstStyle/>
          <a:p>
            <a:pPr>
              <a:defRPr/>
            </a:pPr>
            <a:r>
              <a:rPr lang="de-DE" sz="4000" b="1" dirty="0">
                <a:latin typeface="+mn-lt"/>
              </a:rPr>
              <a:t>Rules</a:t>
            </a:r>
            <a:endParaRPr sz="4000" b="1" dirty="0">
              <a:latin typeface="+mn-lt"/>
            </a:endParaRPr>
          </a:p>
        </p:txBody>
      </p:sp>
      <p:sp>
        <p:nvSpPr>
          <p:cNvPr id="5" name="Rectangle 3"/>
          <p:cNvSpPr>
            <a:spLocks noGrp="1" noChangeArrowheads="1"/>
          </p:cNvSpPr>
          <p:nvPr>
            <p:ph idx="1"/>
          </p:nvPr>
        </p:nvSpPr>
        <p:spPr bwMode="auto">
          <a:xfrm>
            <a:off x="177037" y="836712"/>
            <a:ext cx="8784976" cy="5689600"/>
          </a:xfrm>
        </p:spPr>
        <p:txBody>
          <a:bodyPr>
            <a:noAutofit/>
          </a:bodyPr>
          <a:lstStyle/>
          <a:p>
            <a:pPr>
              <a:lnSpc>
                <a:spcPct val="80000"/>
              </a:lnSpc>
              <a:defRPr/>
            </a:pPr>
            <a:endParaRPr lang="en-GB" dirty="0"/>
          </a:p>
          <a:p>
            <a:pPr>
              <a:lnSpc>
                <a:spcPct val="80000"/>
              </a:lnSpc>
              <a:defRPr/>
            </a:pPr>
            <a:endParaRPr lang="en-GB" dirty="0"/>
          </a:p>
          <a:p>
            <a:pPr>
              <a:lnSpc>
                <a:spcPct val="80000"/>
              </a:lnSpc>
              <a:defRPr/>
            </a:pPr>
            <a:r>
              <a:rPr lang="en-GB" dirty="0"/>
              <a:t>There are no absolute rules in presentation! </a:t>
            </a:r>
            <a:endParaRPr dirty="0"/>
          </a:p>
          <a:p>
            <a:pPr>
              <a:lnSpc>
                <a:spcPct val="80000"/>
              </a:lnSpc>
              <a:defRPr/>
            </a:pPr>
            <a:endParaRPr lang="en-GB" dirty="0"/>
          </a:p>
          <a:p>
            <a:pPr>
              <a:lnSpc>
                <a:spcPct val="80000"/>
              </a:lnSpc>
              <a:defRPr/>
            </a:pPr>
            <a:r>
              <a:rPr lang="en-GB" dirty="0"/>
              <a:t>Rules </a:t>
            </a:r>
            <a:r>
              <a:rPr lang="en-GB" b="1" dirty="0"/>
              <a:t>CAN</a:t>
            </a:r>
            <a:r>
              <a:rPr lang="en-GB" dirty="0"/>
              <a:t> be broken </a:t>
            </a:r>
          </a:p>
          <a:p>
            <a:pPr marL="0" indent="0">
              <a:lnSpc>
                <a:spcPct val="80000"/>
              </a:lnSpc>
              <a:buNone/>
              <a:defRPr/>
            </a:pPr>
            <a:r>
              <a:rPr lang="en-GB" dirty="0"/>
              <a:t>   – But keep in mind whether they </a:t>
            </a:r>
            <a:r>
              <a:rPr lang="en-GB" b="1" dirty="0"/>
              <a:t>SHOULD</a:t>
            </a:r>
            <a:r>
              <a:rPr lang="en-GB" dirty="0"/>
              <a:t> be!</a:t>
            </a:r>
          </a:p>
          <a:p>
            <a:pPr marL="0" indent="0">
              <a:lnSpc>
                <a:spcPct val="80000"/>
              </a:lnSpc>
              <a:buNone/>
              <a:defRPr/>
            </a:pPr>
            <a:endParaRPr lang="en-GB" dirty="0"/>
          </a:p>
        </p:txBody>
      </p:sp>
      <p:sp>
        <p:nvSpPr>
          <p:cNvPr id="2" name="Footer Placeholder 1">
            <a:extLst>
              <a:ext uri="{FF2B5EF4-FFF2-40B4-BE49-F238E27FC236}">
                <a16:creationId xmlns:a16="http://schemas.microsoft.com/office/drawing/2014/main" id="{D4F65C02-0006-624C-9277-F9F6BF5E4162}"/>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14DF7535-D2F9-924B-A7E5-92C8F004CFA2}"/>
              </a:ext>
            </a:extLst>
          </p:cNvPr>
          <p:cNvSpPr>
            <a:spLocks noGrp="1"/>
          </p:cNvSpPr>
          <p:nvPr>
            <p:ph type="sldNum" sz="quarter" idx="11"/>
          </p:nvPr>
        </p:nvSpPr>
        <p:spPr/>
        <p:txBody>
          <a:bodyPr/>
          <a:lstStyle/>
          <a:p>
            <a:pPr>
              <a:defRPr/>
            </a:pPr>
            <a:fld id="{CBDB92BD-F10A-4E2F-BF08-33D104704B51}" type="slidenum">
              <a:rPr lang="en-US" smtClean="0"/>
              <a:t>51</a:t>
            </a:fld>
            <a:endParaRPr lang="en-US"/>
          </a:p>
        </p:txBody>
      </p:sp>
      <p:pic>
        <p:nvPicPr>
          <p:cNvPr id="7" name="Picture 6">
            <a:extLst>
              <a:ext uri="{FF2B5EF4-FFF2-40B4-BE49-F238E27FC236}">
                <a16:creationId xmlns:a16="http://schemas.microsoft.com/office/drawing/2014/main" id="{22272AA7-94F0-4B4A-B5E5-6FDEB36957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0110" y="3980950"/>
            <a:ext cx="4838829" cy="2073784"/>
          </a:xfrm>
          <a:prstGeom prst="rect">
            <a:avLst/>
          </a:prstGeom>
        </p:spPr>
      </p:pic>
      <p:sp>
        <p:nvSpPr>
          <p:cNvPr id="8" name="Rectangle 7">
            <a:extLst>
              <a:ext uri="{FF2B5EF4-FFF2-40B4-BE49-F238E27FC236}">
                <a16:creationId xmlns:a16="http://schemas.microsoft.com/office/drawing/2014/main" id="{8E8DC015-EDC3-4FD4-A46C-59735A413E16}"/>
              </a:ext>
            </a:extLst>
          </p:cNvPr>
          <p:cNvSpPr/>
          <p:nvPr/>
        </p:nvSpPr>
        <p:spPr>
          <a:xfrm>
            <a:off x="2116601" y="6047149"/>
            <a:ext cx="4838829" cy="276999"/>
          </a:xfrm>
          <a:prstGeom prst="rect">
            <a:avLst/>
          </a:prstGeom>
        </p:spPr>
        <p:txBody>
          <a:bodyPr wrap="square">
            <a:spAutoFit/>
          </a:bodyPr>
          <a:lstStyle/>
          <a:p>
            <a:r>
              <a:rPr lang="en-US" sz="1200" dirty="0"/>
              <a:t>https://www.linkedin.com/pulse/why-people-break-rules-daud-o-shittu</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35496" y="44712"/>
            <a:ext cx="9144000" cy="792000"/>
          </a:xfrm>
        </p:spPr>
        <p:txBody>
          <a:bodyPr>
            <a:normAutofit/>
          </a:bodyPr>
          <a:lstStyle/>
          <a:p>
            <a:pPr>
              <a:defRPr/>
            </a:pPr>
            <a:r>
              <a:rPr lang="de-DE" sz="4000" b="1" dirty="0" err="1">
                <a:latin typeface="+mn-lt"/>
              </a:rPr>
              <a:t>Your</a:t>
            </a:r>
            <a:r>
              <a:rPr lang="de-DE" sz="4000" b="1" dirty="0">
                <a:latin typeface="+mn-lt"/>
              </a:rPr>
              <a:t> </a:t>
            </a:r>
            <a:r>
              <a:rPr lang="de-DE" sz="4000" b="1" dirty="0" err="1">
                <a:latin typeface="+mn-lt"/>
              </a:rPr>
              <a:t>Audience</a:t>
            </a:r>
            <a:endParaRPr sz="4000" b="1" dirty="0">
              <a:latin typeface="+mn-lt"/>
            </a:endParaRPr>
          </a:p>
        </p:txBody>
      </p:sp>
      <p:sp>
        <p:nvSpPr>
          <p:cNvPr id="5" name="Rectangle 3"/>
          <p:cNvSpPr>
            <a:spLocks noGrp="1" noChangeArrowheads="1"/>
          </p:cNvSpPr>
          <p:nvPr>
            <p:ph idx="1"/>
          </p:nvPr>
        </p:nvSpPr>
        <p:spPr bwMode="auto">
          <a:xfrm>
            <a:off x="177037" y="836712"/>
            <a:ext cx="8784976" cy="5689600"/>
          </a:xfrm>
        </p:spPr>
        <p:txBody>
          <a:bodyPr>
            <a:noAutofit/>
          </a:bodyPr>
          <a:lstStyle/>
          <a:p>
            <a:pPr marL="0" indent="0">
              <a:lnSpc>
                <a:spcPct val="80000"/>
              </a:lnSpc>
              <a:buNone/>
              <a:defRPr/>
            </a:pPr>
            <a:endParaRPr lang="en-GB" dirty="0"/>
          </a:p>
          <a:p>
            <a:pPr>
              <a:lnSpc>
                <a:spcPct val="80000"/>
              </a:lnSpc>
              <a:defRPr/>
            </a:pPr>
            <a:r>
              <a:rPr lang="en-GB" dirty="0"/>
              <a:t>Have a care for your </a:t>
            </a:r>
            <a:r>
              <a:rPr lang="en-GB" b="1" i="1" dirty="0">
                <a:solidFill>
                  <a:srgbClr val="FF0000"/>
                </a:solidFill>
              </a:rPr>
              <a:t>audience</a:t>
            </a:r>
            <a:r>
              <a:rPr lang="en-GB" i="1" dirty="0"/>
              <a:t> </a:t>
            </a:r>
          </a:p>
          <a:p>
            <a:pPr marL="0" indent="0">
              <a:lnSpc>
                <a:spcPct val="80000"/>
              </a:lnSpc>
              <a:buNone/>
              <a:defRPr/>
            </a:pPr>
            <a:br>
              <a:rPr lang="en-GB" i="1" dirty="0"/>
            </a:br>
            <a:r>
              <a:rPr lang="en-GB" dirty="0"/>
              <a:t>There is </a:t>
            </a:r>
            <a:r>
              <a:rPr lang="en-GB" b="1" i="1" dirty="0"/>
              <a:t>no</a:t>
            </a:r>
            <a:r>
              <a:rPr lang="en-GB" dirty="0"/>
              <a:t> excuse for a sloppy, ill-prepared presentation.</a:t>
            </a:r>
            <a:endParaRPr dirty="0"/>
          </a:p>
          <a:p>
            <a:pPr marL="0" indent="0">
              <a:lnSpc>
                <a:spcPct val="80000"/>
              </a:lnSpc>
              <a:buNone/>
              <a:defRPr/>
            </a:pPr>
            <a:r>
              <a:rPr lang="en-GB" b="1" dirty="0"/>
              <a:t>   </a:t>
            </a:r>
          </a:p>
          <a:p>
            <a:pPr marL="457200" lvl="1" indent="0">
              <a:lnSpc>
                <a:spcPct val="80000"/>
              </a:lnSpc>
              <a:buNone/>
              <a:defRPr/>
            </a:pPr>
            <a:r>
              <a:rPr lang="en-GB" sz="2800" b="1" dirty="0"/>
              <a:t>Speak to the audience</a:t>
            </a:r>
            <a:r>
              <a:rPr lang="en-GB" sz="2800" dirty="0"/>
              <a:t>, not the slides</a:t>
            </a:r>
          </a:p>
          <a:p>
            <a:pPr marL="457200" lvl="1" indent="0">
              <a:lnSpc>
                <a:spcPct val="80000"/>
              </a:lnSpc>
              <a:buNone/>
              <a:defRPr/>
            </a:pPr>
            <a:r>
              <a:rPr lang="en-US" sz="2800" b="1" dirty="0"/>
              <a:t>Do not read from notes!</a:t>
            </a:r>
            <a:endParaRPr lang="en-GB" sz="2800" b="1" dirty="0"/>
          </a:p>
          <a:p>
            <a:pPr marL="457200" lvl="1" indent="0">
              <a:lnSpc>
                <a:spcPct val="80000"/>
              </a:lnSpc>
              <a:buNone/>
              <a:defRPr/>
            </a:pPr>
            <a:r>
              <a:rPr lang="en-GB" sz="2800" dirty="0"/>
              <a:t>Be </a:t>
            </a:r>
            <a:r>
              <a:rPr lang="en-GB" sz="2800" b="1" dirty="0"/>
              <a:t>careful with jokes</a:t>
            </a:r>
            <a:r>
              <a:rPr lang="en-GB" sz="2800" dirty="0"/>
              <a:t>.</a:t>
            </a:r>
          </a:p>
          <a:p>
            <a:pPr>
              <a:lnSpc>
                <a:spcPct val="80000"/>
              </a:lnSpc>
              <a:defRPr/>
            </a:pPr>
            <a:endParaRPr lang="en-GB" dirty="0"/>
          </a:p>
          <a:p>
            <a:pPr>
              <a:lnSpc>
                <a:spcPct val="80000"/>
              </a:lnSpc>
              <a:defRPr/>
            </a:pPr>
            <a:r>
              <a:rPr lang="en-GB" dirty="0"/>
              <a:t>Treat a presentation as a </a:t>
            </a:r>
            <a:r>
              <a:rPr lang="en-GB" i="1" dirty="0"/>
              <a:t>theatrical performance</a:t>
            </a:r>
            <a:r>
              <a:rPr lang="en-GB" dirty="0"/>
              <a:t> </a:t>
            </a:r>
          </a:p>
          <a:p>
            <a:pPr marL="0" indent="0">
              <a:lnSpc>
                <a:spcPct val="80000"/>
              </a:lnSpc>
              <a:buNone/>
              <a:defRPr/>
            </a:pPr>
            <a:r>
              <a:rPr lang="en-GB" dirty="0"/>
              <a:t>    </a:t>
            </a:r>
            <a:r>
              <a:rPr lang="en-GB" b="1" dirty="0"/>
              <a:t>rehearse it</a:t>
            </a:r>
            <a:r>
              <a:rPr lang="en-GB" dirty="0"/>
              <a:t>.</a:t>
            </a:r>
          </a:p>
          <a:p>
            <a:pPr>
              <a:lnSpc>
                <a:spcPct val="80000"/>
              </a:lnSpc>
              <a:defRPr/>
            </a:pPr>
            <a:endParaRPr lang="en-GB" b="1" i="1" dirty="0"/>
          </a:p>
          <a:p>
            <a:pPr marL="0" indent="0">
              <a:lnSpc>
                <a:spcPct val="80000"/>
              </a:lnSpc>
              <a:buNone/>
              <a:defRPr/>
            </a:pPr>
            <a:br>
              <a:rPr lang="en-GB" b="1" dirty="0"/>
            </a:br>
            <a:endParaRPr lang="en-GB" b="1" dirty="0"/>
          </a:p>
        </p:txBody>
      </p:sp>
      <p:sp>
        <p:nvSpPr>
          <p:cNvPr id="2" name="Footer Placeholder 1">
            <a:extLst>
              <a:ext uri="{FF2B5EF4-FFF2-40B4-BE49-F238E27FC236}">
                <a16:creationId xmlns:a16="http://schemas.microsoft.com/office/drawing/2014/main" id="{D4F65C02-0006-624C-9277-F9F6BF5E4162}"/>
              </a:ext>
            </a:extLst>
          </p:cNvPr>
          <p:cNvSpPr>
            <a:spLocks noGrp="1"/>
          </p:cNvSpPr>
          <p:nvPr>
            <p:ph type="ftr" sz="quarter" idx="10"/>
          </p:nvPr>
        </p:nvSpPr>
        <p:spPr/>
        <p:txBody>
          <a:bodyPr/>
          <a:lstStyle/>
          <a:p>
            <a:pPr>
              <a:defRPr/>
            </a:pPr>
            <a:r>
              <a:rPr lang="en-GB" dirty="0"/>
              <a:t>Çiğdem İşsever</a:t>
            </a:r>
            <a:endParaRPr lang="en-US" dirty="0"/>
          </a:p>
        </p:txBody>
      </p:sp>
      <p:sp>
        <p:nvSpPr>
          <p:cNvPr id="3" name="Slide Number Placeholder 2">
            <a:extLst>
              <a:ext uri="{FF2B5EF4-FFF2-40B4-BE49-F238E27FC236}">
                <a16:creationId xmlns:a16="http://schemas.microsoft.com/office/drawing/2014/main" id="{14DF7535-D2F9-924B-A7E5-92C8F004CFA2}"/>
              </a:ext>
            </a:extLst>
          </p:cNvPr>
          <p:cNvSpPr>
            <a:spLocks noGrp="1"/>
          </p:cNvSpPr>
          <p:nvPr>
            <p:ph type="sldNum" sz="quarter" idx="11"/>
          </p:nvPr>
        </p:nvSpPr>
        <p:spPr/>
        <p:txBody>
          <a:bodyPr/>
          <a:lstStyle/>
          <a:p>
            <a:pPr>
              <a:defRPr/>
            </a:pPr>
            <a:fld id="{CBDB92BD-F10A-4E2F-BF08-33D104704B51}" type="slidenum">
              <a:rPr lang="en-US" smtClean="0"/>
              <a:t>52</a:t>
            </a:fld>
            <a:endParaRPr lang="en-US" dirty="0"/>
          </a:p>
        </p:txBody>
      </p:sp>
      <p:pic>
        <p:nvPicPr>
          <p:cNvPr id="7" name="Picture 6">
            <a:extLst>
              <a:ext uri="{FF2B5EF4-FFF2-40B4-BE49-F238E27FC236}">
                <a16:creationId xmlns:a16="http://schemas.microsoft.com/office/drawing/2014/main" id="{B2568901-C38C-4613-92E1-5D252E090A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0192" y="92124"/>
            <a:ext cx="2345451" cy="1564416"/>
          </a:xfrm>
          <a:prstGeom prst="rect">
            <a:avLst/>
          </a:prstGeom>
        </p:spPr>
      </p:pic>
      <p:sp>
        <p:nvSpPr>
          <p:cNvPr id="8" name="Rectangle 7">
            <a:extLst>
              <a:ext uri="{FF2B5EF4-FFF2-40B4-BE49-F238E27FC236}">
                <a16:creationId xmlns:a16="http://schemas.microsoft.com/office/drawing/2014/main" id="{CC34099A-9B45-4794-A5C4-62B1539B878F}"/>
              </a:ext>
            </a:extLst>
          </p:cNvPr>
          <p:cNvSpPr/>
          <p:nvPr/>
        </p:nvSpPr>
        <p:spPr>
          <a:xfrm rot="16200000">
            <a:off x="7272817" y="1524366"/>
            <a:ext cx="3270447" cy="246221"/>
          </a:xfrm>
          <a:prstGeom prst="rect">
            <a:avLst/>
          </a:prstGeom>
        </p:spPr>
        <p:txBody>
          <a:bodyPr wrap="none">
            <a:spAutoFit/>
          </a:bodyPr>
          <a:lstStyle/>
          <a:p>
            <a:r>
              <a:rPr lang="en-US" sz="1000" dirty="0"/>
              <a:t>https://hawksem.com/blog/in-market-audiences-google-ads/</a:t>
            </a:r>
          </a:p>
        </p:txBody>
      </p:sp>
    </p:spTree>
    <p:extLst>
      <p:ext uri="{BB962C8B-B14F-4D97-AF65-F5344CB8AC3E}">
        <p14:creationId xmlns:p14="http://schemas.microsoft.com/office/powerpoint/2010/main" val="29978759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bg>
      <p:bgPr>
        <a:solidFill>
          <a:srgbClr val="C5CECD"/>
        </a:solidFill>
        <a:effectLst/>
      </p:bgPr>
    </p:bg>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35496" y="44712"/>
            <a:ext cx="9144000" cy="792000"/>
          </a:xfrm>
        </p:spPr>
        <p:txBody>
          <a:bodyPr>
            <a:normAutofit/>
          </a:bodyPr>
          <a:lstStyle/>
          <a:p>
            <a:pPr>
              <a:defRPr/>
            </a:pPr>
            <a:r>
              <a:rPr lang="de-DE" sz="4000" b="1" dirty="0">
                <a:latin typeface="+mn-lt"/>
              </a:rPr>
              <a:t>Use of </a:t>
            </a:r>
            <a:r>
              <a:rPr lang="de-DE" sz="4000" b="1" dirty="0" err="1">
                <a:latin typeface="+mn-lt"/>
              </a:rPr>
              <a:t>laser</a:t>
            </a:r>
            <a:r>
              <a:rPr lang="de-DE" sz="4000" b="1" dirty="0">
                <a:latin typeface="+mn-lt"/>
              </a:rPr>
              <a:t> </a:t>
            </a:r>
            <a:r>
              <a:rPr lang="de-DE" sz="4000" b="1" dirty="0" err="1">
                <a:latin typeface="+mn-lt"/>
              </a:rPr>
              <a:t>pointers</a:t>
            </a:r>
            <a:endParaRPr sz="4000" b="1" dirty="0">
              <a:latin typeface="+mn-lt"/>
            </a:endParaRPr>
          </a:p>
        </p:txBody>
      </p:sp>
      <p:sp>
        <p:nvSpPr>
          <p:cNvPr id="5" name="Rectangle 3"/>
          <p:cNvSpPr>
            <a:spLocks noGrp="1" noChangeArrowheads="1"/>
          </p:cNvSpPr>
          <p:nvPr>
            <p:ph idx="1"/>
          </p:nvPr>
        </p:nvSpPr>
        <p:spPr bwMode="auto">
          <a:xfrm>
            <a:off x="177037" y="836712"/>
            <a:ext cx="8784976" cy="5689600"/>
          </a:xfrm>
        </p:spPr>
        <p:txBody>
          <a:bodyPr>
            <a:normAutofit/>
          </a:bodyPr>
          <a:lstStyle/>
          <a:p>
            <a:pPr marL="0" indent="0">
              <a:lnSpc>
                <a:spcPct val="80000"/>
              </a:lnSpc>
              <a:buNone/>
              <a:defRPr/>
            </a:pPr>
            <a:endParaRPr lang="en-GB" sz="2800" b="1" dirty="0"/>
          </a:p>
          <a:p>
            <a:pPr marL="457200" lvl="1" indent="0">
              <a:lnSpc>
                <a:spcPct val="80000"/>
              </a:lnSpc>
              <a:buNone/>
              <a:defRPr/>
            </a:pPr>
            <a:endParaRPr lang="en-GB" sz="2800" dirty="0"/>
          </a:p>
          <a:p>
            <a:pPr>
              <a:lnSpc>
                <a:spcPct val="80000"/>
              </a:lnSpc>
              <a:defRPr/>
            </a:pPr>
            <a:r>
              <a:rPr lang="en-GB" sz="3200" dirty="0"/>
              <a:t>practice </a:t>
            </a:r>
            <a:r>
              <a:rPr lang="en-GB" sz="3200" i="1" dirty="0"/>
              <a:t>where </a:t>
            </a:r>
            <a:r>
              <a:rPr lang="en-GB" sz="3200" dirty="0"/>
              <a:t>you want to point, </a:t>
            </a:r>
          </a:p>
          <a:p>
            <a:pPr>
              <a:lnSpc>
                <a:spcPct val="80000"/>
              </a:lnSpc>
              <a:defRPr/>
            </a:pPr>
            <a:endParaRPr lang="en-GB" sz="3200" dirty="0"/>
          </a:p>
          <a:p>
            <a:pPr>
              <a:lnSpc>
                <a:spcPct val="80000"/>
              </a:lnSpc>
              <a:defRPr/>
            </a:pPr>
            <a:r>
              <a:rPr lang="en-GB" sz="3200" dirty="0"/>
              <a:t>and </a:t>
            </a:r>
            <a:r>
              <a:rPr lang="en-GB" sz="3200" i="1" dirty="0"/>
              <a:t>keep still,</a:t>
            </a:r>
            <a:r>
              <a:rPr lang="en-GB" sz="3200" dirty="0"/>
              <a:t> </a:t>
            </a:r>
          </a:p>
          <a:p>
            <a:pPr>
              <a:lnSpc>
                <a:spcPct val="80000"/>
              </a:lnSpc>
              <a:defRPr/>
            </a:pPr>
            <a:endParaRPr lang="en-GB" sz="3200" dirty="0"/>
          </a:p>
          <a:p>
            <a:pPr>
              <a:lnSpc>
                <a:spcPct val="80000"/>
              </a:lnSpc>
              <a:defRPr/>
            </a:pPr>
            <a:r>
              <a:rPr lang="en-GB" sz="3200" dirty="0"/>
              <a:t>use it to </a:t>
            </a:r>
            <a:r>
              <a:rPr lang="en-GB" sz="3200" b="1" i="1" u="sng" dirty="0"/>
              <a:t>POINT</a:t>
            </a:r>
            <a:r>
              <a:rPr lang="en-GB" sz="3200" dirty="0"/>
              <a:t>.</a:t>
            </a:r>
          </a:p>
          <a:p>
            <a:pPr>
              <a:lnSpc>
                <a:spcPct val="80000"/>
              </a:lnSpc>
              <a:defRPr/>
            </a:pPr>
            <a:endParaRPr lang="en-GB" dirty="0"/>
          </a:p>
        </p:txBody>
      </p:sp>
      <p:sp>
        <p:nvSpPr>
          <p:cNvPr id="2" name="Footer Placeholder 1">
            <a:extLst>
              <a:ext uri="{FF2B5EF4-FFF2-40B4-BE49-F238E27FC236}">
                <a16:creationId xmlns:a16="http://schemas.microsoft.com/office/drawing/2014/main" id="{D4F65C02-0006-624C-9277-F9F6BF5E4162}"/>
              </a:ext>
            </a:extLst>
          </p:cNvPr>
          <p:cNvSpPr>
            <a:spLocks noGrp="1"/>
          </p:cNvSpPr>
          <p:nvPr>
            <p:ph type="ftr" sz="quarter" idx="10"/>
          </p:nvPr>
        </p:nvSpPr>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14DF7535-D2F9-924B-A7E5-92C8F004CFA2}"/>
              </a:ext>
            </a:extLst>
          </p:cNvPr>
          <p:cNvSpPr>
            <a:spLocks noGrp="1"/>
          </p:cNvSpPr>
          <p:nvPr>
            <p:ph type="sldNum" sz="quarter" idx="11"/>
          </p:nvPr>
        </p:nvSpPr>
        <p:spPr/>
        <p:txBody>
          <a:bodyPr/>
          <a:lstStyle/>
          <a:p>
            <a:pPr>
              <a:defRPr/>
            </a:pPr>
            <a:fld id="{CBDB92BD-F10A-4E2F-BF08-33D104704B51}" type="slidenum">
              <a:rPr lang="en-US" smtClean="0"/>
              <a:t>53</a:t>
            </a:fld>
            <a:endParaRPr lang="en-US"/>
          </a:p>
        </p:txBody>
      </p:sp>
      <p:pic>
        <p:nvPicPr>
          <p:cNvPr id="9" name="Picture 8">
            <a:extLst>
              <a:ext uri="{FF2B5EF4-FFF2-40B4-BE49-F238E27FC236}">
                <a16:creationId xmlns:a16="http://schemas.microsoft.com/office/drawing/2014/main" id="{A17A2C2F-2120-437C-AF1C-0DE11D8556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3681512"/>
            <a:ext cx="4239023" cy="2823256"/>
          </a:xfrm>
          <a:prstGeom prst="rect">
            <a:avLst/>
          </a:prstGeom>
        </p:spPr>
      </p:pic>
      <p:sp>
        <p:nvSpPr>
          <p:cNvPr id="10" name="Rectangle 9">
            <a:extLst>
              <a:ext uri="{FF2B5EF4-FFF2-40B4-BE49-F238E27FC236}">
                <a16:creationId xmlns:a16="http://schemas.microsoft.com/office/drawing/2014/main" id="{C95838EA-18E2-48B5-AED8-35BB42580E07}"/>
              </a:ext>
            </a:extLst>
          </p:cNvPr>
          <p:cNvSpPr/>
          <p:nvPr/>
        </p:nvSpPr>
        <p:spPr>
          <a:xfrm rot="16200000">
            <a:off x="7697756" y="4538803"/>
            <a:ext cx="2459328" cy="246221"/>
          </a:xfrm>
          <a:prstGeom prst="rect">
            <a:avLst/>
          </a:prstGeom>
        </p:spPr>
        <p:txBody>
          <a:bodyPr wrap="none">
            <a:spAutoFit/>
          </a:bodyPr>
          <a:lstStyle/>
          <a:p>
            <a:r>
              <a:rPr lang="en-US" sz="1000" dirty="0"/>
              <a:t>https://www.baamboozle.com/game/659165</a:t>
            </a:r>
          </a:p>
        </p:txBody>
      </p:sp>
    </p:spTree>
    <p:extLst>
      <p:ext uri="{BB962C8B-B14F-4D97-AF65-F5344CB8AC3E}">
        <p14:creationId xmlns:p14="http://schemas.microsoft.com/office/powerpoint/2010/main" val="39543809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 name="Picture 5"/>
          <p:cNvPicPr>
            <a:picLocks noChangeAspect="1" noChangeArrowheads="1"/>
          </p:cNvPicPr>
          <p:nvPr/>
        </p:nvPicPr>
        <p:blipFill>
          <a:blip r:embed="rId2"/>
          <a:srcRect l="52946" t="6683" b="5706"/>
          <a:stretch/>
        </p:blipFill>
        <p:spPr bwMode="auto">
          <a:xfrm>
            <a:off x="3015339" y="151828"/>
            <a:ext cx="2784704" cy="3888568"/>
          </a:xfrm>
          <a:prstGeom prst="rect">
            <a:avLst/>
          </a:prstGeom>
          <a:noFill/>
          <a:ln>
            <a:noFill/>
          </a:ln>
        </p:spPr>
      </p:pic>
      <p:pic>
        <p:nvPicPr>
          <p:cNvPr id="6" name="Picture 3">
            <a:extLst>
              <a:ext uri="{FF2B5EF4-FFF2-40B4-BE49-F238E27FC236}">
                <a16:creationId xmlns:a16="http://schemas.microsoft.com/office/drawing/2014/main" id="{C244D932-453A-CF45-AC60-79BECE0526D7}"/>
              </a:ext>
            </a:extLst>
          </p:cNvPr>
          <p:cNvPicPr>
            <a:picLocks noChangeAspect="1" noChangeArrowheads="1"/>
          </p:cNvPicPr>
          <p:nvPr/>
        </p:nvPicPr>
        <p:blipFill>
          <a:blip r:embed="rId3"/>
          <a:stretch/>
        </p:blipFill>
        <p:spPr bwMode="auto">
          <a:xfrm>
            <a:off x="5935660" y="151828"/>
            <a:ext cx="3055939" cy="4861348"/>
          </a:xfrm>
          <a:prstGeom prst="rect">
            <a:avLst/>
          </a:prstGeom>
          <a:noFill/>
          <a:ln w="12700">
            <a:solidFill>
              <a:srgbClr val="000000"/>
            </a:solidFill>
            <a:miter lim="800000"/>
            <a:headEnd/>
            <a:tailEnd/>
          </a:ln>
        </p:spPr>
      </p:pic>
      <p:sp>
        <p:nvSpPr>
          <p:cNvPr id="7" name="AutoShape 4">
            <a:extLst>
              <a:ext uri="{FF2B5EF4-FFF2-40B4-BE49-F238E27FC236}">
                <a16:creationId xmlns:a16="http://schemas.microsoft.com/office/drawing/2014/main" id="{D01B619C-DB8B-2F42-B2BA-1CC409718B7A}"/>
              </a:ext>
            </a:extLst>
          </p:cNvPr>
          <p:cNvSpPr>
            <a:spLocks noChangeArrowheads="1"/>
          </p:cNvSpPr>
          <p:nvPr/>
        </p:nvSpPr>
        <p:spPr bwMode="auto">
          <a:xfrm rot="19059391">
            <a:off x="2954504" y="4074061"/>
            <a:ext cx="4738639" cy="1153827"/>
          </a:xfrm>
          <a:prstGeom prst="rightArrow">
            <a:avLst>
              <a:gd name="adj1" fmla="val 50000"/>
              <a:gd name="adj2" fmla="val 79228"/>
            </a:avLst>
          </a:prstGeom>
          <a:solidFill>
            <a:srgbClr val="FFFF00"/>
          </a:solidFill>
          <a:ln w="9525" algn="ctr">
            <a:solidFill>
              <a:srgbClr val="D60093"/>
            </a:solidFill>
            <a:miter lim="800000"/>
            <a:headEnd/>
            <a:tailEnd/>
          </a:ln>
        </p:spPr>
        <p:txBody>
          <a:bodyPr wrap="none" anchor="ct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FontTx/>
              <a:buNone/>
              <a:defRPr/>
            </a:pPr>
            <a:r>
              <a:rPr lang="en-GB" sz="1800" b="1" dirty="0">
                <a:latin typeface="+mn-lt"/>
              </a:rPr>
              <a:t>Feynman </a:t>
            </a:r>
            <a:endParaRPr sz="1800" dirty="0">
              <a:latin typeface="+mn-lt"/>
            </a:endParaRPr>
          </a:p>
          <a:p>
            <a:pPr algn="ctr">
              <a:buFontTx/>
              <a:buNone/>
              <a:defRPr/>
            </a:pPr>
            <a:r>
              <a:rPr lang="en-GB" sz="1800" b="1" dirty="0">
                <a:latin typeface="+mn-lt"/>
              </a:rPr>
              <a:t>– one of the great communicators</a:t>
            </a:r>
            <a:endParaRPr sz="1800" dirty="0">
              <a:latin typeface="+mn-lt"/>
            </a:endParaRPr>
          </a:p>
        </p:txBody>
      </p:sp>
      <p:pic>
        <p:nvPicPr>
          <p:cNvPr id="2" name="Picture 1">
            <a:extLst>
              <a:ext uri="{FF2B5EF4-FFF2-40B4-BE49-F238E27FC236}">
                <a16:creationId xmlns:a16="http://schemas.microsoft.com/office/drawing/2014/main" id="{D5882D21-A115-2045-B5EA-21D483C3B573}"/>
              </a:ext>
            </a:extLst>
          </p:cNvPr>
          <p:cNvPicPr>
            <a:picLocks noChangeAspect="1"/>
          </p:cNvPicPr>
          <p:nvPr/>
        </p:nvPicPr>
        <p:blipFill>
          <a:blip r:embed="rId4"/>
          <a:stretch>
            <a:fillRect/>
          </a:stretch>
        </p:blipFill>
        <p:spPr>
          <a:xfrm>
            <a:off x="107504" y="151828"/>
            <a:ext cx="2664296" cy="4106072"/>
          </a:xfrm>
          <a:prstGeom prst="rect">
            <a:avLst/>
          </a:prstGeom>
        </p:spPr>
      </p:pic>
      <p:sp>
        <p:nvSpPr>
          <p:cNvPr id="8" name="Slide Number Placeholder 2">
            <a:extLst>
              <a:ext uri="{FF2B5EF4-FFF2-40B4-BE49-F238E27FC236}">
                <a16:creationId xmlns:a16="http://schemas.microsoft.com/office/drawing/2014/main" id="{693E04D0-24DE-9643-8FFD-6A4C890FD94F}"/>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54</a:t>
            </a:fld>
            <a:endParaRPr lang="en-US" dirty="0"/>
          </a:p>
        </p:txBody>
      </p:sp>
      <p:sp>
        <p:nvSpPr>
          <p:cNvPr id="9" name="Footer Placeholder 1">
            <a:extLst>
              <a:ext uri="{FF2B5EF4-FFF2-40B4-BE49-F238E27FC236}">
                <a16:creationId xmlns:a16="http://schemas.microsoft.com/office/drawing/2014/main" id="{5984F969-011D-BE43-A824-4769B46E95A0}"/>
              </a:ext>
            </a:extLst>
          </p:cNvPr>
          <p:cNvSpPr>
            <a:spLocks noGrp="1"/>
          </p:cNvSpPr>
          <p:nvPr>
            <p:ph type="ftr" sz="quarter" idx="10"/>
          </p:nvPr>
        </p:nvSpPr>
        <p:spPr bwMode="auto">
          <a:xfrm>
            <a:off x="3026475" y="6505390"/>
            <a:ext cx="3086100" cy="365125"/>
          </a:xfrm>
        </p:spPr>
        <p:txBody>
          <a:bodyPr/>
          <a:lstStyle/>
          <a:p>
            <a:pPr>
              <a:defRPr/>
            </a:pPr>
            <a:r>
              <a:rPr lang="en-GB" dirty="0" err="1"/>
              <a:t>Çiğdem</a:t>
            </a:r>
            <a:r>
              <a:rPr lang="en-GB" dirty="0"/>
              <a:t> </a:t>
            </a:r>
            <a:r>
              <a:rPr lang="en-GB" dirty="0" err="1"/>
              <a:t>İşsever</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4"/>
          <p:cNvSpPr>
            <a:spLocks noGrp="1" noChangeArrowheads="1"/>
          </p:cNvSpPr>
          <p:nvPr>
            <p:ph type="title"/>
          </p:nvPr>
        </p:nvSpPr>
        <p:spPr bwMode="auto">
          <a:xfrm>
            <a:off x="457200" y="44450"/>
            <a:ext cx="8229600" cy="633413"/>
          </a:xfrm>
        </p:spPr>
        <p:txBody>
          <a:bodyPr/>
          <a:lstStyle/>
          <a:p>
            <a:pPr>
              <a:defRPr/>
            </a:pPr>
            <a:r>
              <a:rPr lang="en-GB" sz="3600"/>
              <a:t>Some more books</a:t>
            </a:r>
            <a:endParaRPr sz="4000"/>
          </a:p>
        </p:txBody>
      </p:sp>
      <p:pic>
        <p:nvPicPr>
          <p:cNvPr id="5" name="Picture 5" descr="temp"/>
          <p:cNvPicPr>
            <a:picLocks noChangeAspect="1" noChangeArrowheads="1"/>
          </p:cNvPicPr>
          <p:nvPr/>
        </p:nvPicPr>
        <p:blipFill>
          <a:blip r:embed="rId2"/>
          <a:stretch/>
        </p:blipFill>
        <p:spPr bwMode="auto">
          <a:xfrm>
            <a:off x="144463" y="692150"/>
            <a:ext cx="2051050" cy="2952750"/>
          </a:xfrm>
          <a:prstGeom prst="rect">
            <a:avLst/>
          </a:prstGeom>
          <a:noFill/>
          <a:ln>
            <a:noFill/>
          </a:ln>
        </p:spPr>
      </p:pic>
      <p:pic>
        <p:nvPicPr>
          <p:cNvPr id="6" name="Picture 6" descr="temp"/>
          <p:cNvPicPr>
            <a:picLocks noChangeAspect="1" noChangeArrowheads="1"/>
          </p:cNvPicPr>
          <p:nvPr/>
        </p:nvPicPr>
        <p:blipFill>
          <a:blip r:embed="rId3"/>
          <a:stretch/>
        </p:blipFill>
        <p:spPr bwMode="auto">
          <a:xfrm>
            <a:off x="2411413" y="692150"/>
            <a:ext cx="2160587" cy="2952750"/>
          </a:xfrm>
          <a:prstGeom prst="rect">
            <a:avLst/>
          </a:prstGeom>
          <a:noFill/>
          <a:ln>
            <a:noFill/>
          </a:ln>
        </p:spPr>
      </p:pic>
      <p:pic>
        <p:nvPicPr>
          <p:cNvPr id="7" name="Picture 7" descr="temp"/>
          <p:cNvPicPr>
            <a:picLocks noChangeAspect="1" noChangeArrowheads="1"/>
          </p:cNvPicPr>
          <p:nvPr/>
        </p:nvPicPr>
        <p:blipFill>
          <a:blip r:embed="rId4"/>
          <a:stretch/>
        </p:blipFill>
        <p:spPr bwMode="auto">
          <a:xfrm>
            <a:off x="4779963" y="692150"/>
            <a:ext cx="1879600" cy="2952750"/>
          </a:xfrm>
          <a:prstGeom prst="rect">
            <a:avLst/>
          </a:prstGeom>
          <a:noFill/>
          <a:ln>
            <a:noFill/>
          </a:ln>
        </p:spPr>
      </p:pic>
      <p:sp>
        <p:nvSpPr>
          <p:cNvPr id="8" name="Text Box 8"/>
          <p:cNvSpPr>
            <a:spLocks/>
          </p:cNvSpPr>
          <p:nvPr/>
        </p:nvSpPr>
        <p:spPr bwMode="auto">
          <a:xfrm>
            <a:off x="4716463" y="3860800"/>
            <a:ext cx="1943100" cy="1857375"/>
          </a:xfrm>
          <a:prstGeom prst="rect">
            <a:avLst/>
          </a:prstGeom>
          <a:solidFill>
            <a:srgbClr val="66FF33"/>
          </a:solid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400">
                <a:latin typeface="Times New Roman"/>
                <a:ea typeface="MS PGothic"/>
              </a:rPr>
              <a:t> </a:t>
            </a:r>
            <a:r>
              <a:rPr lang="en-GB" sz="1200" b="1" i="1">
                <a:latin typeface="Times New Roman"/>
                <a:ea typeface="MS PGothic"/>
              </a:rPr>
              <a:t>Each chapter starts with a “story” illustrating something that went wrong with a presentation, and then trying to extract the lessons from it.</a:t>
            </a:r>
            <a:endParaRPr lang="en-GB" sz="1400" b="1">
              <a:latin typeface="Times New Roman"/>
              <a:ea typeface="MS PGothic"/>
            </a:endParaRPr>
          </a:p>
          <a:p>
            <a:pPr>
              <a:spcBef>
                <a:spcPts val="0"/>
              </a:spcBef>
              <a:buFontTx/>
              <a:buNone/>
              <a:defRPr/>
            </a:pPr>
            <a:r>
              <a:rPr lang="en-GB" sz="1200" b="1" i="1">
                <a:latin typeface="Times New Roman"/>
              </a:rPr>
              <a:t>Probably closest to our approach … basically sound</a:t>
            </a:r>
            <a:endParaRPr/>
          </a:p>
        </p:txBody>
      </p:sp>
      <p:pic>
        <p:nvPicPr>
          <p:cNvPr id="9" name="Picture 9" descr="temp"/>
          <p:cNvPicPr>
            <a:picLocks noChangeAspect="1" noChangeArrowheads="1"/>
          </p:cNvPicPr>
          <p:nvPr/>
        </p:nvPicPr>
        <p:blipFill>
          <a:blip r:embed="rId5"/>
          <a:stretch/>
        </p:blipFill>
        <p:spPr bwMode="auto">
          <a:xfrm>
            <a:off x="6891338" y="692150"/>
            <a:ext cx="2001837" cy="3024187"/>
          </a:xfrm>
          <a:prstGeom prst="rect">
            <a:avLst/>
          </a:prstGeom>
          <a:noFill/>
          <a:ln>
            <a:noFill/>
          </a:ln>
        </p:spPr>
      </p:pic>
      <p:sp>
        <p:nvSpPr>
          <p:cNvPr id="10" name="Text Box 10"/>
          <p:cNvSpPr>
            <a:spLocks/>
          </p:cNvSpPr>
          <p:nvPr/>
        </p:nvSpPr>
        <p:spPr bwMode="auto">
          <a:xfrm>
            <a:off x="2484438" y="3716338"/>
            <a:ext cx="2087562" cy="2700336"/>
          </a:xfrm>
          <a:prstGeom prst="rect">
            <a:avLst/>
          </a:prstGeom>
          <a:solidFill>
            <a:srgbClr val="DDDDDD"/>
          </a:solid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100" i="1">
                <a:latin typeface="Times New Roman"/>
                <a:ea typeface="MS PGothic"/>
              </a:rPr>
              <a:t>“A horrendous book by my former professor....,  Upon reading and studying this guide, I wholly expected that it would provide me with knowledge and confidence in presentations. I was unfortunate enough to encounter Dr. Walters as a professor AFTER reading this title, and am appalled at his lecturing skills. One would think that he would take a few hints/pointers from his own text and apply them to his lecturing.</a:t>
            </a:r>
            <a:r>
              <a:rPr lang="en-GB" sz="1100">
                <a:latin typeface="Times New Roman"/>
                <a:ea typeface="MS PGothic"/>
              </a:rPr>
              <a:t> “</a:t>
            </a:r>
            <a:endParaRPr/>
          </a:p>
          <a:p>
            <a:pPr algn="r">
              <a:spcBef>
                <a:spcPts val="0"/>
              </a:spcBef>
              <a:buFontTx/>
              <a:buNone/>
              <a:defRPr/>
            </a:pPr>
            <a:r>
              <a:rPr lang="en-GB" sz="1100">
                <a:latin typeface="Times New Roman"/>
              </a:rPr>
              <a:t>(Review on Amazon)</a:t>
            </a:r>
            <a:endParaRPr/>
          </a:p>
        </p:txBody>
      </p:sp>
      <p:sp>
        <p:nvSpPr>
          <p:cNvPr id="11" name="Text Box 13"/>
          <p:cNvSpPr>
            <a:spLocks/>
          </p:cNvSpPr>
          <p:nvPr/>
        </p:nvSpPr>
        <p:spPr bwMode="auto">
          <a:xfrm>
            <a:off x="0" y="3716338"/>
            <a:ext cx="2411413" cy="3049587"/>
          </a:xfrm>
          <a:prstGeom prst="rect">
            <a:avLst/>
          </a:prstGeom>
          <a:solidFill>
            <a:srgbClr val="99CCFF"/>
          </a:solid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buFontTx/>
              <a:buNone/>
              <a:defRPr/>
            </a:pPr>
            <a:r>
              <a:rPr lang="en-GB" sz="1200" i="1">
                <a:latin typeface="Times New Roman"/>
              </a:rPr>
              <a:t>“This author has hit the proverbial nail on the head, sending much needed advice to speakers in the scientific community … With such a wealth of information in such a little book, it deserves a niche in the briefcase of all scientists and engineers interested in improving their public speaking skills.” J. Chem. Inf. Comput. Sci. (from Chemical Abstracts Service)”</a:t>
            </a:r>
            <a:endParaRPr lang="en-GB" sz="1200" i="1">
              <a:latin typeface="Times New Roman"/>
              <a:ea typeface="MS PGothic"/>
            </a:endParaRPr>
          </a:p>
          <a:p>
            <a:pPr>
              <a:buFontTx/>
              <a:buNone/>
              <a:defRPr/>
            </a:pPr>
            <a:r>
              <a:rPr lang="en-GB" sz="1200" i="1">
                <a:latin typeface="Times New Roman"/>
                <a:ea typeface="MS PGothic"/>
              </a:rPr>
              <a:t>From our point of view, the book  is too prescriptive in some cases just wrong (it advises writing out the full text of your presentation in words before you do anything else).</a:t>
            </a:r>
            <a:endParaRPr lang="en-GB" sz="1200" i="1">
              <a:latin typeface="Times New Roman"/>
            </a:endParaRPr>
          </a:p>
        </p:txBody>
      </p:sp>
      <p:sp>
        <p:nvSpPr>
          <p:cNvPr id="12" name="Text Box 14"/>
          <p:cNvSpPr>
            <a:spLocks/>
          </p:cNvSpPr>
          <p:nvPr/>
        </p:nvSpPr>
        <p:spPr bwMode="auto">
          <a:xfrm>
            <a:off x="6950075" y="3860800"/>
            <a:ext cx="1943100" cy="2100263"/>
          </a:xfrm>
          <a:prstGeom prst="rect">
            <a:avLst/>
          </a:prstGeom>
          <a:solidFill>
            <a:srgbClr val="FFFF00"/>
          </a:solidFill>
          <a:ln>
            <a:noFill/>
          </a:ln>
        </p:spPr>
        <p:txBody>
          <a:bodyPr>
            <a:spAutoFit/>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spcBef>
                <a:spcPts val="0"/>
              </a:spcBef>
              <a:buFontTx/>
              <a:buNone/>
              <a:defRPr/>
            </a:pPr>
            <a:r>
              <a:rPr lang="en-GB" sz="1200" i="1">
                <a:latin typeface="Times New Roman"/>
                <a:ea typeface="MS PGothic"/>
              </a:rPr>
              <a:t>This is a new book from professional communicators (5 easy steps to the perfect presentation) and claims to be the result of many years of experience running courses. A bit too “slick” for our taste – in general, physicists are a bit wary of a presentation that is </a:t>
            </a:r>
            <a:r>
              <a:rPr lang="en-GB" sz="1200" i="1" u="sng">
                <a:latin typeface="Times New Roman"/>
                <a:ea typeface="MS PGothic"/>
              </a:rPr>
              <a:t>too</a:t>
            </a:r>
            <a:r>
              <a:rPr lang="en-GB" sz="1200" i="1">
                <a:latin typeface="Times New Roman"/>
                <a:ea typeface="MS PGothic"/>
              </a:rPr>
              <a:t> slick.</a:t>
            </a:r>
            <a:endParaRPr lang="en-GB" sz="1200" i="1">
              <a:latin typeface="Times New Roman"/>
            </a:endParaRPr>
          </a:p>
        </p:txBody>
      </p:sp>
      <p:sp>
        <p:nvSpPr>
          <p:cNvPr id="13" name="Slide Number Placeholder 2">
            <a:extLst>
              <a:ext uri="{FF2B5EF4-FFF2-40B4-BE49-F238E27FC236}">
                <a16:creationId xmlns:a16="http://schemas.microsoft.com/office/drawing/2014/main" id="{F6182182-F254-F547-81A7-886B2682EF78}"/>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smtClean="0"/>
              <a:t>55</a:t>
            </a:fld>
            <a:endParaRPr lang="en-US" dirty="0"/>
          </a:p>
        </p:txBody>
      </p:sp>
      <p:sp>
        <p:nvSpPr>
          <p:cNvPr id="14" name="Footer Placeholder 1">
            <a:extLst>
              <a:ext uri="{FF2B5EF4-FFF2-40B4-BE49-F238E27FC236}">
                <a16:creationId xmlns:a16="http://schemas.microsoft.com/office/drawing/2014/main" id="{A4C1E5E4-ECBB-EA43-A3EE-6F002E81414B}"/>
              </a:ext>
            </a:extLst>
          </p:cNvPr>
          <p:cNvSpPr>
            <a:spLocks noGrp="1"/>
          </p:cNvSpPr>
          <p:nvPr>
            <p:ph type="ftr" sz="quarter" idx="10"/>
          </p:nvPr>
        </p:nvSpPr>
        <p:spPr bwMode="auto">
          <a:xfrm>
            <a:off x="3026475" y="6505390"/>
            <a:ext cx="3086100" cy="365125"/>
          </a:xfrm>
        </p:spPr>
        <p:txBody>
          <a:bodyPr/>
          <a:lstStyle/>
          <a:p>
            <a:pPr>
              <a:defRPr/>
            </a:pPr>
            <a:r>
              <a:rPr lang="en-GB" dirty="0" err="1"/>
              <a:t>Çiğdem</a:t>
            </a:r>
            <a:r>
              <a:rPr lang="en-GB" dirty="0"/>
              <a:t> </a:t>
            </a:r>
            <a:r>
              <a:rPr lang="en-GB" dirty="0" err="1"/>
              <a:t>İşsever</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345A3EF-9A87-498F-A304-4734FC0786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rot="16200000">
            <a:off x="5011826" y="2692522"/>
            <a:ext cx="6960599" cy="1376772"/>
          </a:xfrm>
          <a:prstGeom prst="rect">
            <a:avLst/>
          </a:prstGeom>
        </p:spPr>
      </p:pic>
      <p:sp>
        <p:nvSpPr>
          <p:cNvPr id="2" name="Title 1">
            <a:extLst>
              <a:ext uri="{FF2B5EF4-FFF2-40B4-BE49-F238E27FC236}">
                <a16:creationId xmlns:a16="http://schemas.microsoft.com/office/drawing/2014/main" id="{8B7C4F25-5CFB-A94B-862B-96DFA2672AA8}"/>
              </a:ext>
            </a:extLst>
          </p:cNvPr>
          <p:cNvSpPr>
            <a:spLocks noGrp="1"/>
          </p:cNvSpPr>
          <p:nvPr>
            <p:ph type="title"/>
          </p:nvPr>
        </p:nvSpPr>
        <p:spPr>
          <a:xfrm>
            <a:off x="36512" y="9957"/>
            <a:ext cx="9144000" cy="792000"/>
          </a:xfrm>
        </p:spPr>
        <p:txBody>
          <a:bodyPr>
            <a:normAutofit/>
          </a:bodyPr>
          <a:lstStyle/>
          <a:p>
            <a:r>
              <a:rPr lang="en-US" sz="4000" b="1" dirty="0">
                <a:latin typeface="+mn-lt"/>
              </a:rPr>
              <a:t>Summary</a:t>
            </a:r>
          </a:p>
        </p:txBody>
      </p:sp>
      <p:sp>
        <p:nvSpPr>
          <p:cNvPr id="3" name="Content Placeholder 2">
            <a:extLst>
              <a:ext uri="{FF2B5EF4-FFF2-40B4-BE49-F238E27FC236}">
                <a16:creationId xmlns:a16="http://schemas.microsoft.com/office/drawing/2014/main" id="{0D94BC82-5E6E-CD47-B81A-C9BE69A6C646}"/>
              </a:ext>
            </a:extLst>
          </p:cNvPr>
          <p:cNvSpPr>
            <a:spLocks noGrp="1"/>
          </p:cNvSpPr>
          <p:nvPr>
            <p:ph idx="1"/>
          </p:nvPr>
        </p:nvSpPr>
        <p:spPr>
          <a:xfrm>
            <a:off x="683568" y="964802"/>
            <a:ext cx="6175534" cy="5526825"/>
          </a:xfrm>
        </p:spPr>
        <p:txBody>
          <a:bodyPr>
            <a:normAutofit fontScale="92500" lnSpcReduction="10000"/>
          </a:bodyPr>
          <a:lstStyle/>
          <a:p>
            <a:r>
              <a:rPr lang="en-US" dirty="0"/>
              <a:t>Structure of Presentation</a:t>
            </a:r>
          </a:p>
          <a:p>
            <a:r>
              <a:rPr lang="en-US" dirty="0"/>
              <a:t>Slide Structure and Purpose</a:t>
            </a:r>
          </a:p>
          <a:p>
            <a:r>
              <a:rPr lang="de-DE" dirty="0"/>
              <a:t>Building </a:t>
            </a:r>
            <a:r>
              <a:rPr lang="de-DE" dirty="0" err="1"/>
              <a:t>blocks</a:t>
            </a:r>
            <a:r>
              <a:rPr lang="de-DE" dirty="0"/>
              <a:t> of a </a:t>
            </a:r>
            <a:r>
              <a:rPr lang="de-DE" dirty="0" err="1"/>
              <a:t>slide</a:t>
            </a:r>
            <a:endParaRPr lang="en-US" dirty="0"/>
          </a:p>
          <a:p>
            <a:pPr lvl="1"/>
            <a:r>
              <a:rPr lang="en-US" dirty="0"/>
              <a:t>Fonts</a:t>
            </a:r>
          </a:p>
          <a:p>
            <a:pPr lvl="1"/>
            <a:r>
              <a:rPr lang="en-US" dirty="0"/>
              <a:t>Backgrounds</a:t>
            </a:r>
          </a:p>
          <a:p>
            <a:pPr lvl="1"/>
            <a:r>
              <a:rPr lang="en-US" dirty="0"/>
              <a:t>Text and Bullets</a:t>
            </a:r>
          </a:p>
          <a:p>
            <a:pPr lvl="1"/>
            <a:r>
              <a:rPr lang="de-DE" dirty="0" err="1"/>
              <a:t>Animations</a:t>
            </a:r>
            <a:endParaRPr lang="en-US" dirty="0"/>
          </a:p>
          <a:p>
            <a:pPr lvl="1"/>
            <a:r>
              <a:rPr lang="en-US" dirty="0"/>
              <a:t>Mathematical Formulae</a:t>
            </a:r>
          </a:p>
          <a:p>
            <a:pPr lvl="1"/>
            <a:r>
              <a:rPr lang="en-US" dirty="0"/>
              <a:t>Pictures and Plots</a:t>
            </a:r>
          </a:p>
          <a:p>
            <a:pPr lvl="1"/>
            <a:r>
              <a:rPr lang="en-US" dirty="0"/>
              <a:t>Tables</a:t>
            </a:r>
          </a:p>
          <a:p>
            <a:r>
              <a:rPr lang="de-DE" dirty="0" err="1"/>
              <a:t>Presenting</a:t>
            </a:r>
            <a:r>
              <a:rPr lang="de-DE" dirty="0"/>
              <a:t> and the </a:t>
            </a:r>
            <a:r>
              <a:rPr lang="de-DE" dirty="0" err="1"/>
              <a:t>presenter</a:t>
            </a:r>
            <a:endParaRPr lang="en-US" dirty="0"/>
          </a:p>
          <a:p>
            <a:pPr lvl="1"/>
            <a:r>
              <a:rPr lang="en-US" dirty="0"/>
              <a:t>Pointer</a:t>
            </a:r>
          </a:p>
          <a:p>
            <a:pPr lvl="1"/>
            <a:r>
              <a:rPr lang="en-US" dirty="0"/>
              <a:t>Voice</a:t>
            </a:r>
          </a:p>
          <a:p>
            <a:pPr lvl="1"/>
            <a:r>
              <a:rPr lang="en-US" dirty="0"/>
              <a:t>Dress Code</a:t>
            </a:r>
          </a:p>
          <a:p>
            <a:r>
              <a:rPr lang="en-US" dirty="0"/>
              <a:t>Literature</a:t>
            </a:r>
          </a:p>
          <a:p>
            <a:endParaRPr lang="en-US" dirty="0"/>
          </a:p>
        </p:txBody>
      </p:sp>
      <p:sp>
        <p:nvSpPr>
          <p:cNvPr id="5" name="Slide Number Placeholder 4">
            <a:extLst>
              <a:ext uri="{FF2B5EF4-FFF2-40B4-BE49-F238E27FC236}">
                <a16:creationId xmlns:a16="http://schemas.microsoft.com/office/drawing/2014/main" id="{D66BAE42-F136-124E-8F2E-DD052D7AAF0F}"/>
              </a:ext>
            </a:extLst>
          </p:cNvPr>
          <p:cNvSpPr>
            <a:spLocks noGrp="1"/>
          </p:cNvSpPr>
          <p:nvPr>
            <p:ph type="sldNum" sz="quarter" idx="11"/>
          </p:nvPr>
        </p:nvSpPr>
        <p:spPr/>
        <p:txBody>
          <a:bodyPr/>
          <a:lstStyle/>
          <a:p>
            <a:pPr>
              <a:defRPr/>
            </a:pPr>
            <a:fld id="{CBDB92BD-F10A-4E2F-BF08-33D104704B51}" type="slidenum">
              <a:rPr lang="en-US" smtClean="0"/>
              <a:t>56</a:t>
            </a:fld>
            <a:endParaRPr lang="en-US" dirty="0"/>
          </a:p>
        </p:txBody>
      </p:sp>
    </p:spTree>
    <p:extLst>
      <p:ext uri="{BB962C8B-B14F-4D97-AF65-F5344CB8AC3E}">
        <p14:creationId xmlns:p14="http://schemas.microsoft.com/office/powerpoint/2010/main" val="560496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0" y="24483"/>
            <a:ext cx="9144000" cy="792000"/>
          </a:xfrm>
        </p:spPr>
        <p:txBody>
          <a:bodyPr>
            <a:normAutofit/>
          </a:bodyPr>
          <a:lstStyle/>
          <a:p>
            <a:pPr>
              <a:defRPr/>
            </a:pPr>
            <a:r>
              <a:rPr lang="en-GB" sz="4000" b="1" dirty="0">
                <a:latin typeface="+mn-lt"/>
              </a:rPr>
              <a:t>The Structure of the Talk</a:t>
            </a:r>
            <a:endParaRPr sz="4000" b="1" dirty="0">
              <a:latin typeface="+mn-lt"/>
            </a:endParaRPr>
          </a:p>
        </p:txBody>
      </p:sp>
      <p:graphicFrame>
        <p:nvGraphicFramePr>
          <p:cNvPr id="6" name="Content Placeholder 5">
            <a:extLst>
              <a:ext uri="{FF2B5EF4-FFF2-40B4-BE49-F238E27FC236}">
                <a16:creationId xmlns:a16="http://schemas.microsoft.com/office/drawing/2014/main" id="{5A5B70C3-AE9D-4549-9891-E962A8D80534}"/>
              </a:ext>
            </a:extLst>
          </p:cNvPr>
          <p:cNvGraphicFramePr>
            <a:graphicFrameLocks noGrp="1"/>
          </p:cNvGraphicFramePr>
          <p:nvPr>
            <p:ph idx="1"/>
            <p:extLst>
              <p:ext uri="{D42A27DB-BD31-4B8C-83A1-F6EECF244321}">
                <p14:modId xmlns:p14="http://schemas.microsoft.com/office/powerpoint/2010/main" val="131098399"/>
              </p:ext>
            </p:extLst>
          </p:nvPr>
        </p:nvGraphicFramePr>
        <p:xfrm>
          <a:off x="179387" y="980728"/>
          <a:ext cx="8785226" cy="5308600"/>
        </p:xfrm>
        <a:graphic>
          <a:graphicData uri="http://schemas.openxmlformats.org/drawingml/2006/table">
            <a:tbl>
              <a:tblPr firstRow="1" bandRow="1">
                <a:tableStyleId>{5C22544A-7EE6-4342-B048-85BDC9FD1C3A}</a:tableStyleId>
              </a:tblPr>
              <a:tblGrid>
                <a:gridCol w="4392613">
                  <a:extLst>
                    <a:ext uri="{9D8B030D-6E8A-4147-A177-3AD203B41FA5}">
                      <a16:colId xmlns:a16="http://schemas.microsoft.com/office/drawing/2014/main" val="1606758954"/>
                    </a:ext>
                  </a:extLst>
                </a:gridCol>
                <a:gridCol w="4392613">
                  <a:extLst>
                    <a:ext uri="{9D8B030D-6E8A-4147-A177-3AD203B41FA5}">
                      <a16:colId xmlns:a16="http://schemas.microsoft.com/office/drawing/2014/main" val="3373854140"/>
                    </a:ext>
                  </a:extLst>
                </a:gridCol>
              </a:tblGrid>
              <a:tr h="370840">
                <a:tc rowSpan="4">
                  <a:txBody>
                    <a:bodyPr/>
                    <a:lstStyle/>
                    <a:p>
                      <a:pPr algn="ctr"/>
                      <a:r>
                        <a:rPr lang="en-US" sz="2800" b="1" dirty="0">
                          <a:solidFill>
                            <a:schemeClr val="tx1"/>
                          </a:solidFill>
                        </a:rPr>
                        <a:t>Title</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lumMod val="20000"/>
                        <a:lumOff val="80000"/>
                      </a:schemeClr>
                    </a:solidFill>
                  </a:tcPr>
                </a:tc>
                <a:tc>
                  <a:txBody>
                    <a:bodyPr/>
                    <a:lstStyle/>
                    <a:p>
                      <a:pPr marL="285750" indent="-285750">
                        <a:buFont typeface="Arial" panose="020B0604020202020204" pitchFamily="34" charset="0"/>
                        <a:buChar char="•"/>
                      </a:pPr>
                      <a:r>
                        <a:rPr lang="en-US" b="0" dirty="0">
                          <a:solidFill>
                            <a:schemeClr val="tx1"/>
                          </a:solidFill>
                        </a:rPr>
                        <a:t>Who are you</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450446179"/>
                  </a:ext>
                </a:extLst>
              </a:tr>
              <a:tr h="370840">
                <a:tc vMerge="1">
                  <a:txBody>
                    <a:bodyPr/>
                    <a:lstStyle/>
                    <a:p>
                      <a:endParaRPr lang="en-US" dirty="0"/>
                    </a:p>
                  </a:txBody>
                  <a:tcPr/>
                </a:tc>
                <a:tc>
                  <a:txBody>
                    <a:bodyPr/>
                    <a:lstStyle/>
                    <a:p>
                      <a:pPr marL="285750" indent="-285750">
                        <a:buFont typeface="Arial" panose="020B0604020202020204" pitchFamily="34" charset="0"/>
                        <a:buChar char="•"/>
                      </a:pPr>
                      <a:r>
                        <a:rPr lang="en-US" b="0" dirty="0">
                          <a:solidFill>
                            <a:schemeClr val="tx1"/>
                          </a:solidFill>
                        </a:rPr>
                        <a:t>Where are you from</a:t>
                      </a:r>
                    </a:p>
                  </a:txBody>
                  <a:tcPr>
                    <a:lnL w="381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469095067"/>
                  </a:ext>
                </a:extLst>
              </a:tr>
              <a:tr h="370840">
                <a:tc vMerge="1">
                  <a:txBody>
                    <a:bodyPr/>
                    <a:lstStyle/>
                    <a:p>
                      <a:endParaRPr lang="en-US" dirty="0"/>
                    </a:p>
                  </a:txBody>
                  <a:tcPr/>
                </a:tc>
                <a:tc>
                  <a:txBody>
                    <a:bodyPr/>
                    <a:lstStyle/>
                    <a:p>
                      <a:pPr marL="285750" indent="-285750">
                        <a:buFont typeface="Arial" panose="020B0604020202020204" pitchFamily="34" charset="0"/>
                        <a:buChar char="•"/>
                      </a:pPr>
                      <a:r>
                        <a:rPr lang="en-US" b="0" dirty="0">
                          <a:solidFill>
                            <a:schemeClr val="tx1"/>
                          </a:solidFill>
                        </a:rPr>
                        <a:t>Date (make sure to update it!)</a:t>
                      </a:r>
                    </a:p>
                  </a:txBody>
                  <a:tcPr>
                    <a:lnL w="381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889077074"/>
                  </a:ext>
                </a:extLst>
              </a:tr>
              <a:tr h="370840">
                <a:tc vMerge="1">
                  <a:txBody>
                    <a:bodyPr/>
                    <a:lstStyle/>
                    <a:p>
                      <a:endParaRPr lang="en-US" dirty="0"/>
                    </a:p>
                  </a:txBody>
                  <a:tcPr/>
                </a:tc>
                <a:tc>
                  <a:txBody>
                    <a:bodyPr/>
                    <a:lstStyle/>
                    <a:p>
                      <a:pPr marL="285750" indent="-285750">
                        <a:buFont typeface="Arial" panose="020B0604020202020204" pitchFamily="34" charset="0"/>
                        <a:buChar char="•"/>
                      </a:pPr>
                      <a:r>
                        <a:rPr lang="en-US" b="0" dirty="0">
                          <a:solidFill>
                            <a:schemeClr val="tx1"/>
                          </a:solidFill>
                        </a:rPr>
                        <a:t>Occasion or Location</a:t>
                      </a:r>
                    </a:p>
                  </a:txBody>
                  <a:tcPr>
                    <a:lnL w="381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773688013"/>
                  </a:ext>
                </a:extLst>
              </a:tr>
              <a:tr h="370840">
                <a:tc>
                  <a:txBody>
                    <a:bodyPr/>
                    <a:lstStyle/>
                    <a:p>
                      <a:pPr algn="ctr"/>
                      <a:r>
                        <a:rPr lang="en-US" sz="2800" b="1" dirty="0"/>
                        <a:t>Outline</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tc>
                  <a:txBody>
                    <a:bodyPr/>
                    <a:lstStyle/>
                    <a:p>
                      <a:r>
                        <a:rPr lang="en-US" b="0" dirty="0">
                          <a:solidFill>
                            <a:schemeClr val="tx1"/>
                          </a:solidFill>
                        </a:rPr>
                        <a:t>Tell the audience what will 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3447960178"/>
                  </a:ext>
                </a:extLst>
              </a:tr>
              <a:tr h="370840">
                <a:tc rowSpan="4">
                  <a:txBody>
                    <a:bodyPr/>
                    <a:lstStyle/>
                    <a:p>
                      <a:pPr algn="ctr"/>
                      <a:r>
                        <a:rPr lang="en-US" sz="2800" b="1" dirty="0"/>
                        <a:t>Body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60000"/>
                        <a:lumOff val="40000"/>
                      </a:schemeClr>
                    </a:solidFill>
                  </a:tcPr>
                </a:tc>
                <a:tc>
                  <a:txBody>
                    <a:bodyPr/>
                    <a:lstStyle/>
                    <a:p>
                      <a:r>
                        <a:rPr lang="en-US" b="1" dirty="0">
                          <a:solidFill>
                            <a:schemeClr val="tx1"/>
                          </a:solidFill>
                        </a:rPr>
                        <a:t>Not more than three key messages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3143118629"/>
                  </a:ext>
                </a:extLst>
              </a:tr>
              <a:tr h="370840">
                <a:tc vMerge="1">
                  <a:txBody>
                    <a:bodyPr/>
                    <a:lstStyle/>
                    <a:p>
                      <a:endParaRPr lang="en-US" dirty="0"/>
                    </a:p>
                  </a:txBody>
                  <a:tcPr/>
                </a:tc>
                <a:tc>
                  <a:txBody>
                    <a:bodyPr/>
                    <a:lstStyle/>
                    <a:p>
                      <a:pPr marL="285750" indent="-285750">
                        <a:buFont typeface="Arial" panose="020B0604020202020204" pitchFamily="34" charset="0"/>
                        <a:buChar char="•"/>
                      </a:pPr>
                      <a:r>
                        <a:rPr lang="de-DE" b="0" dirty="0" err="1">
                          <a:solidFill>
                            <a:schemeClr val="tx1"/>
                          </a:solidFill>
                        </a:rPr>
                        <a:t>Have</a:t>
                      </a:r>
                      <a:r>
                        <a:rPr lang="de-DE" b="0" dirty="0">
                          <a:solidFill>
                            <a:schemeClr val="tx1"/>
                          </a:solidFill>
                        </a:rPr>
                        <a:t> a </a:t>
                      </a:r>
                      <a:r>
                        <a:rPr lang="de-DE" b="0" dirty="0" err="1">
                          <a:solidFill>
                            <a:schemeClr val="tx1"/>
                          </a:solidFill>
                        </a:rPr>
                        <a:t>story</a:t>
                      </a:r>
                      <a:r>
                        <a:rPr lang="de-DE" b="0" dirty="0">
                          <a:solidFill>
                            <a:schemeClr val="tx1"/>
                          </a:solidFill>
                        </a:rPr>
                        <a:t> </a:t>
                      </a:r>
                      <a:r>
                        <a:rPr lang="de-DE" b="0" dirty="0" err="1">
                          <a:solidFill>
                            <a:schemeClr val="tx1"/>
                          </a:solidFill>
                        </a:rPr>
                        <a:t>line</a:t>
                      </a:r>
                      <a:endParaRPr lang="en-US" b="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763833478"/>
                  </a:ext>
                </a:extLst>
              </a:tr>
              <a:tr h="370840">
                <a:tc vMerge="1">
                  <a:txBody>
                    <a:bodyPr/>
                    <a:lstStyle/>
                    <a:p>
                      <a:endParaRPr lang="en-US" dirty="0"/>
                    </a:p>
                  </a:txBody>
                  <a:tcPr/>
                </a:tc>
                <a:tc>
                  <a:txBody>
                    <a:bodyPr/>
                    <a:lstStyle/>
                    <a:p>
                      <a:pPr marL="285750" marR="0" lvl="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chemeClr val="tx1"/>
                          </a:solidFill>
                        </a:rPr>
                        <a:t>If long, break it up into sub section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478468939"/>
                  </a:ext>
                </a:extLst>
              </a:tr>
              <a:tr h="370840">
                <a:tc vMerge="1">
                  <a:txBody>
                    <a:bodyPr/>
                    <a:lstStyle/>
                    <a:p>
                      <a:pPr algn="ctr"/>
                      <a:endParaRPr lang="en-US" sz="28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60000"/>
                        <a:lumOff val="40000"/>
                      </a:schemeClr>
                    </a:solidFill>
                  </a:tcPr>
                </a:tc>
                <a:tc>
                  <a:txBody>
                    <a:bodyPr/>
                    <a:lstStyle/>
                    <a:p>
                      <a:pPr marL="285750" marR="0" lvl="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chemeClr val="tx1"/>
                          </a:solidFill>
                        </a:rPr>
                        <a:t>If long,</a:t>
                      </a:r>
                      <a:r>
                        <a:rPr lang="en-GB" sz="1800" b="0" dirty="0">
                          <a:solidFill>
                            <a:schemeClr val="tx1"/>
                          </a:solidFill>
                        </a:rPr>
                        <a:t> break up the flow with anecdotes or a joke or something of note.</a:t>
                      </a:r>
                      <a:r>
                        <a:rPr lang="en-US" b="0" dirty="0">
                          <a:solidFill>
                            <a:schemeClr val="tx1"/>
                          </a:solidFill>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3591552248"/>
                  </a:ext>
                </a:extLst>
              </a:tr>
              <a:tr h="370840">
                <a:tc>
                  <a:txBody>
                    <a:bodyPr/>
                    <a:lstStyle/>
                    <a:p>
                      <a:pPr algn="ctr"/>
                      <a:r>
                        <a:rPr lang="en-US" sz="2800" b="1" dirty="0">
                          <a:solidFill>
                            <a:schemeClr val="bg1"/>
                          </a:solidFill>
                        </a:rPr>
                        <a:t>Summary/Conclusions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tc>
                  <a:txBody>
                    <a:bodyPr/>
                    <a:lstStyle/>
                    <a:p>
                      <a:r>
                        <a:rPr lang="en-US" b="0" dirty="0">
                          <a:solidFill>
                            <a:schemeClr val="bg1"/>
                          </a:solidFill>
                        </a:rPr>
                        <a:t>Summarize key points and results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549381181"/>
                  </a:ext>
                </a:extLst>
              </a:tr>
              <a:tr h="370840">
                <a:tc>
                  <a:txBody>
                    <a:bodyPr/>
                    <a:lstStyle/>
                    <a:p>
                      <a:pPr algn="ctr"/>
                      <a:r>
                        <a:rPr lang="en-US" sz="2800" b="1" dirty="0">
                          <a:solidFill>
                            <a:schemeClr val="bg1"/>
                          </a:solidFill>
                        </a:rPr>
                        <a:t>Outlook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50000"/>
                      </a:schemeClr>
                    </a:solidFill>
                  </a:tcPr>
                </a:tc>
                <a:tc>
                  <a:txBody>
                    <a:bodyPr/>
                    <a:lstStyle/>
                    <a:p>
                      <a:endParaRPr lang="en-US" b="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50000"/>
                      </a:schemeClr>
                    </a:solidFill>
                  </a:tcPr>
                </a:tc>
                <a:extLst>
                  <a:ext uri="{0D108BD9-81ED-4DB2-BD59-A6C34878D82A}">
                    <a16:rowId xmlns:a16="http://schemas.microsoft.com/office/drawing/2014/main" val="705801890"/>
                  </a:ext>
                </a:extLst>
              </a:tr>
              <a:tr h="370840">
                <a:tc>
                  <a:txBody>
                    <a:bodyPr/>
                    <a:lstStyle/>
                    <a:p>
                      <a:pPr algn="ctr"/>
                      <a:r>
                        <a:rPr lang="en-US" sz="2800" b="1" dirty="0">
                          <a:solidFill>
                            <a:schemeClr val="bg1"/>
                          </a:solidFill>
                        </a:rPr>
                        <a:t>Backup Slides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50000"/>
                      </a:schemeClr>
                    </a:solidFill>
                  </a:tcPr>
                </a:tc>
                <a:tc>
                  <a:txBody>
                    <a:bodyPr/>
                    <a:lstStyle/>
                    <a:p>
                      <a:r>
                        <a:rPr lang="de-DE" b="0" dirty="0" err="1">
                          <a:solidFill>
                            <a:schemeClr val="bg1"/>
                          </a:solidFill>
                        </a:rPr>
                        <a:t>Important</a:t>
                      </a:r>
                      <a:r>
                        <a:rPr lang="de-DE" b="0" dirty="0">
                          <a:solidFill>
                            <a:schemeClr val="bg1"/>
                          </a:solidFill>
                        </a:rPr>
                        <a:t> and </a:t>
                      </a:r>
                      <a:r>
                        <a:rPr lang="de-DE" b="0" dirty="0" err="1">
                          <a:solidFill>
                            <a:schemeClr val="bg1"/>
                          </a:solidFill>
                        </a:rPr>
                        <a:t>strategic</a:t>
                      </a:r>
                      <a:r>
                        <a:rPr lang="de-DE" b="0" dirty="0">
                          <a:solidFill>
                            <a:schemeClr val="bg1"/>
                          </a:solidFill>
                        </a:rPr>
                        <a:t> </a:t>
                      </a:r>
                      <a:r>
                        <a:rPr lang="de-DE" b="0" dirty="0" err="1">
                          <a:solidFill>
                            <a:schemeClr val="bg1"/>
                          </a:solidFill>
                        </a:rPr>
                        <a:t>tool</a:t>
                      </a:r>
                      <a:endParaRPr lang="en-US" b="0"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50000"/>
                      </a:schemeClr>
                    </a:solidFill>
                  </a:tcPr>
                </a:tc>
                <a:extLst>
                  <a:ext uri="{0D108BD9-81ED-4DB2-BD59-A6C34878D82A}">
                    <a16:rowId xmlns:a16="http://schemas.microsoft.com/office/drawing/2014/main" val="1534462980"/>
                  </a:ext>
                </a:extLst>
              </a:tr>
            </a:tbl>
          </a:graphicData>
        </a:graphic>
      </p:graphicFrame>
      <p:sp>
        <p:nvSpPr>
          <p:cNvPr id="3" name="Slide Number Placeholder 2">
            <a:extLst>
              <a:ext uri="{FF2B5EF4-FFF2-40B4-BE49-F238E27FC236}">
                <a16:creationId xmlns:a16="http://schemas.microsoft.com/office/drawing/2014/main" id="{48FE6AF6-845F-134B-9025-82B294B75F6C}"/>
              </a:ext>
            </a:extLst>
          </p:cNvPr>
          <p:cNvSpPr>
            <a:spLocks noGrp="1"/>
          </p:cNvSpPr>
          <p:nvPr>
            <p:ph type="sldNum" sz="quarter" idx="11"/>
          </p:nvPr>
        </p:nvSpPr>
        <p:spPr/>
        <p:txBody>
          <a:bodyPr/>
          <a:lstStyle/>
          <a:p>
            <a:pPr>
              <a:defRPr/>
            </a:pPr>
            <a:fld id="{CBDB92BD-F10A-4E2F-BF08-33D104704B51}" type="slidenum">
              <a:rPr lang="en-US" smtClean="0"/>
              <a:t>6</a:t>
            </a:fld>
            <a:endParaRPr lang="en-US"/>
          </a:p>
        </p:txBody>
      </p:sp>
      <p:sp>
        <p:nvSpPr>
          <p:cNvPr id="2" name="Footer Placeholder 1">
            <a:extLst>
              <a:ext uri="{FF2B5EF4-FFF2-40B4-BE49-F238E27FC236}">
                <a16:creationId xmlns:a16="http://schemas.microsoft.com/office/drawing/2014/main" id="{09FA938C-F8E4-44FE-AD9B-E0A799DED2B3}"/>
              </a:ext>
            </a:extLst>
          </p:cNvPr>
          <p:cNvSpPr>
            <a:spLocks noGrp="1"/>
          </p:cNvSpPr>
          <p:nvPr>
            <p:ph type="ftr" sz="quarter" idx="10"/>
          </p:nvPr>
        </p:nvSpPr>
        <p:spPr/>
        <p:txBody>
          <a:bodyPr/>
          <a:lstStyle/>
          <a:p>
            <a:pPr>
              <a:defRPr/>
            </a:pPr>
            <a:r>
              <a:rPr lang="en-GB"/>
              <a:t>Çiğdem İşsever</a:t>
            </a:r>
            <a:endParaRPr lang="en-US"/>
          </a:p>
        </p:txBody>
      </p:sp>
    </p:spTree>
    <p:extLst>
      <p:ext uri="{BB962C8B-B14F-4D97-AF65-F5344CB8AC3E}">
        <p14:creationId xmlns:p14="http://schemas.microsoft.com/office/powerpoint/2010/main" val="1507157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35496" y="203176"/>
            <a:ext cx="8229600" cy="417512"/>
          </a:xfrm>
        </p:spPr>
        <p:txBody>
          <a:bodyPr>
            <a:noAutofit/>
          </a:bodyPr>
          <a:lstStyle/>
          <a:p>
            <a:pPr>
              <a:defRPr/>
            </a:pPr>
            <a:r>
              <a:rPr lang="en-US" sz="4000" b="1" dirty="0">
                <a:latin typeface="+mn-lt"/>
              </a:rPr>
              <a:t>Title of your presentation</a:t>
            </a:r>
            <a:endParaRPr sz="4000" b="1" dirty="0">
              <a:latin typeface="+mn-lt"/>
            </a:endParaRPr>
          </a:p>
        </p:txBody>
      </p:sp>
      <p:sp>
        <p:nvSpPr>
          <p:cNvPr id="5" name="Rectangle 3"/>
          <p:cNvSpPr>
            <a:spLocks noGrp="1" noChangeArrowheads="1"/>
          </p:cNvSpPr>
          <p:nvPr>
            <p:ph idx="1"/>
          </p:nvPr>
        </p:nvSpPr>
        <p:spPr bwMode="auto">
          <a:xfrm>
            <a:off x="457200" y="1268759"/>
            <a:ext cx="8229600" cy="5112569"/>
          </a:xfrm>
        </p:spPr>
        <p:txBody>
          <a:bodyPr>
            <a:noAutofit/>
          </a:bodyPr>
          <a:lstStyle/>
          <a:p>
            <a:pPr marL="0" indent="0" algn="ctr">
              <a:buNone/>
              <a:defRPr/>
            </a:pPr>
            <a:r>
              <a:rPr lang="en-GB" dirty="0"/>
              <a:t>A Measurement of X</a:t>
            </a:r>
            <a:endParaRPr dirty="0"/>
          </a:p>
          <a:p>
            <a:pPr algn="ctr">
              <a:defRPr/>
            </a:pPr>
            <a:endParaRPr lang="en-GB" sz="2000" dirty="0"/>
          </a:p>
          <a:p>
            <a:pPr marL="0" indent="0" algn="ctr">
              <a:buNone/>
              <a:defRPr/>
            </a:pPr>
            <a:r>
              <a:rPr lang="en-GB" dirty="0"/>
              <a:t>In Search of X</a:t>
            </a:r>
            <a:endParaRPr dirty="0"/>
          </a:p>
          <a:p>
            <a:pPr algn="ctr">
              <a:defRPr/>
            </a:pPr>
            <a:endParaRPr lang="en-GB" sz="2000" dirty="0"/>
          </a:p>
          <a:p>
            <a:pPr marL="0" indent="0" algn="ctr">
              <a:buNone/>
              <a:defRPr/>
            </a:pPr>
            <a:r>
              <a:rPr lang="en-GB" dirty="0"/>
              <a:t>Much Ado About X</a:t>
            </a:r>
          </a:p>
          <a:p>
            <a:pPr marL="0" indent="0" algn="ctr">
              <a:buNone/>
              <a:defRPr/>
            </a:pPr>
            <a:endParaRPr lang="en-GB" sz="2000" dirty="0"/>
          </a:p>
          <a:p>
            <a:pPr marL="0" indent="0" algn="ctr">
              <a:buNone/>
              <a:defRPr/>
            </a:pPr>
            <a:r>
              <a:rPr lang="en-GB" dirty="0"/>
              <a:t>X</a:t>
            </a:r>
          </a:p>
          <a:p>
            <a:pPr marL="0" indent="0" algn="ctr">
              <a:buNone/>
              <a:defRPr/>
            </a:pPr>
            <a:endParaRPr lang="en-GB" sz="2000" dirty="0"/>
          </a:p>
          <a:p>
            <a:pPr marL="0" indent="0" algn="ctr">
              <a:buNone/>
              <a:defRPr/>
            </a:pPr>
            <a:r>
              <a:rPr lang="en-GB" dirty="0"/>
              <a:t>X: A Personal Journey of Discovery</a:t>
            </a:r>
            <a:endParaRPr dirty="0"/>
          </a:p>
        </p:txBody>
      </p:sp>
      <p:sp>
        <p:nvSpPr>
          <p:cNvPr id="2" name="Footer Placeholder 1">
            <a:extLst>
              <a:ext uri="{FF2B5EF4-FFF2-40B4-BE49-F238E27FC236}">
                <a16:creationId xmlns:a16="http://schemas.microsoft.com/office/drawing/2014/main" id="{AFE9DE6B-6599-4941-9C1F-4E9E04306C64}"/>
              </a:ext>
            </a:extLst>
          </p:cNvPr>
          <p:cNvSpPr>
            <a:spLocks noGrp="1"/>
          </p:cNvSpPr>
          <p:nvPr>
            <p:ph type="ftr" sz="quarter" idx="10"/>
          </p:nvPr>
        </p:nvSpPr>
        <p:spPr/>
        <p:txBody>
          <a:bodyPr/>
          <a:lstStyle/>
          <a:p>
            <a:pPr>
              <a:defRPr/>
            </a:pPr>
            <a:r>
              <a:rPr lang="en-GB" dirty="0" err="1"/>
              <a:t>Çiğdem</a:t>
            </a:r>
            <a:r>
              <a:rPr lang="en-GB" dirty="0"/>
              <a:t> </a:t>
            </a:r>
            <a:r>
              <a:rPr lang="en-GB" dirty="0" err="1"/>
              <a:t>İşsever</a:t>
            </a:r>
            <a:endParaRPr lang="en-US" dirty="0"/>
          </a:p>
        </p:txBody>
      </p:sp>
      <p:sp>
        <p:nvSpPr>
          <p:cNvPr id="3" name="Slide Number Placeholder 2">
            <a:extLst>
              <a:ext uri="{FF2B5EF4-FFF2-40B4-BE49-F238E27FC236}">
                <a16:creationId xmlns:a16="http://schemas.microsoft.com/office/drawing/2014/main" id="{DE03B6FE-C52C-CB49-A608-477F7C37F83F}"/>
              </a:ext>
            </a:extLst>
          </p:cNvPr>
          <p:cNvSpPr>
            <a:spLocks noGrp="1"/>
          </p:cNvSpPr>
          <p:nvPr>
            <p:ph type="sldNum" sz="quarter" idx="11"/>
          </p:nvPr>
        </p:nvSpPr>
        <p:spPr/>
        <p:txBody>
          <a:bodyPr/>
          <a:lstStyle/>
          <a:p>
            <a:pPr>
              <a:defRPr/>
            </a:pPr>
            <a:fld id="{CBDB92BD-F10A-4E2F-BF08-33D104704B51}" type="slidenum">
              <a:rPr lang="en-US" smtClean="0"/>
              <a:t>7</a:t>
            </a:fld>
            <a:endParaRPr lang="en-US"/>
          </a:p>
        </p:txBody>
      </p:sp>
    </p:spTree>
    <p:extLst>
      <p:ext uri="{BB962C8B-B14F-4D97-AF65-F5344CB8AC3E}">
        <p14:creationId xmlns:p14="http://schemas.microsoft.com/office/powerpoint/2010/main" val="3988378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title"/>
          </p:nvPr>
        </p:nvSpPr>
        <p:spPr bwMode="auto">
          <a:xfrm>
            <a:off x="19681" y="-26987"/>
            <a:ext cx="8229600" cy="836613"/>
          </a:xfrm>
        </p:spPr>
        <p:txBody>
          <a:bodyPr>
            <a:normAutofit/>
          </a:bodyPr>
          <a:lstStyle/>
          <a:p>
            <a:pPr>
              <a:defRPr/>
            </a:pPr>
            <a:r>
              <a:rPr lang="en-GB" sz="4000" b="1" dirty="0">
                <a:latin typeface="+mn-lt"/>
              </a:rPr>
              <a:t>Who am I?</a:t>
            </a:r>
            <a:endParaRPr sz="4000" b="1" dirty="0">
              <a:latin typeface="+mn-lt"/>
            </a:endParaRPr>
          </a:p>
        </p:txBody>
      </p:sp>
      <p:sp>
        <p:nvSpPr>
          <p:cNvPr id="5" name="Text Box 4"/>
          <p:cNvSpPr>
            <a:spLocks/>
          </p:cNvSpPr>
          <p:nvPr/>
        </p:nvSpPr>
        <p:spPr bwMode="auto">
          <a:xfrm>
            <a:off x="788855" y="1157843"/>
            <a:ext cx="2447925" cy="461665"/>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None/>
              <a:defRPr/>
            </a:pPr>
            <a:r>
              <a:rPr lang="en-US" sz="2400" b="1" dirty="0" err="1">
                <a:latin typeface="Arial" panose="020B0604020202020204" pitchFamily="34" charset="0"/>
                <a:cs typeface="Arial" panose="020B0604020202020204" pitchFamily="34" charset="0"/>
              </a:rPr>
              <a:t>Çiğdem</a:t>
            </a:r>
            <a:endParaRPr sz="2400" b="1" dirty="0">
              <a:latin typeface="Arial" panose="020B0604020202020204" pitchFamily="34" charset="0"/>
              <a:cs typeface="Arial" panose="020B0604020202020204" pitchFamily="34" charset="0"/>
            </a:endParaRPr>
          </a:p>
        </p:txBody>
      </p:sp>
      <p:sp>
        <p:nvSpPr>
          <p:cNvPr id="6" name="Text Box 5"/>
          <p:cNvSpPr>
            <a:spLocks/>
          </p:cNvSpPr>
          <p:nvPr/>
        </p:nvSpPr>
        <p:spPr bwMode="auto">
          <a:xfrm>
            <a:off x="5149850" y="1240806"/>
            <a:ext cx="2447925" cy="461665"/>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None/>
              <a:defRPr/>
            </a:pPr>
            <a:r>
              <a:rPr lang="en-US" sz="2400" b="1" dirty="0" err="1"/>
              <a:t>Çiğdem</a:t>
            </a:r>
            <a:r>
              <a:rPr lang="en-US" sz="2400" b="1" dirty="0"/>
              <a:t> </a:t>
            </a:r>
            <a:r>
              <a:rPr lang="en-US" sz="2400" b="1" dirty="0" err="1"/>
              <a:t>İşsever</a:t>
            </a:r>
            <a:endParaRPr lang="en-US" sz="2400" b="1" dirty="0"/>
          </a:p>
        </p:txBody>
      </p:sp>
      <p:sp>
        <p:nvSpPr>
          <p:cNvPr id="8" name="Text Box 7"/>
          <p:cNvSpPr>
            <a:spLocks/>
          </p:cNvSpPr>
          <p:nvPr/>
        </p:nvSpPr>
        <p:spPr bwMode="auto">
          <a:xfrm>
            <a:off x="2998499" y="2240682"/>
            <a:ext cx="2447925" cy="461665"/>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None/>
              <a:defRPr/>
            </a:pPr>
            <a:r>
              <a:rPr lang="en-GB" sz="2400" b="1" dirty="0"/>
              <a:t>CA </a:t>
            </a:r>
            <a:r>
              <a:rPr lang="en-GB" sz="2400" b="1" dirty="0" err="1"/>
              <a:t>İşsever</a:t>
            </a:r>
            <a:endParaRPr sz="2400" dirty="0"/>
          </a:p>
        </p:txBody>
      </p:sp>
      <p:sp>
        <p:nvSpPr>
          <p:cNvPr id="10" name="Text Box 9"/>
          <p:cNvSpPr>
            <a:spLocks/>
          </p:cNvSpPr>
          <p:nvPr/>
        </p:nvSpPr>
        <p:spPr bwMode="auto">
          <a:xfrm>
            <a:off x="755576" y="3240558"/>
            <a:ext cx="4525874" cy="461665"/>
          </a:xfrm>
          <a:prstGeom prst="rect">
            <a:avLst/>
          </a:prstGeom>
          <a:noFill/>
          <a:ln w="9525" algn="ctr">
            <a:solidFill>
              <a:schemeClr val="tx1"/>
            </a:solidFill>
            <a:miter lim="800000"/>
            <a:headEnd/>
            <a:tailEnd/>
          </a:ln>
        </p:spPr>
        <p:txBody>
          <a:bodyPr wrap="square">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None/>
              <a:defRPr/>
            </a:pPr>
            <a:r>
              <a:rPr lang="en-GB" sz="2400" b="1" dirty="0"/>
              <a:t>Professor </a:t>
            </a:r>
            <a:r>
              <a:rPr lang="en-GB" sz="2400" b="1" dirty="0" err="1"/>
              <a:t>Dr.</a:t>
            </a:r>
            <a:r>
              <a:rPr lang="en-GB" sz="2400" b="1" dirty="0"/>
              <a:t> </a:t>
            </a:r>
            <a:r>
              <a:rPr lang="en-US" sz="2400" b="1" dirty="0" err="1"/>
              <a:t>Çiğdem</a:t>
            </a:r>
            <a:r>
              <a:rPr lang="en-US" sz="2400" b="1" dirty="0"/>
              <a:t> </a:t>
            </a:r>
            <a:r>
              <a:rPr lang="en-US" sz="2400" b="1" dirty="0" err="1"/>
              <a:t>İşsever</a:t>
            </a:r>
            <a:r>
              <a:rPr lang="en-GB" sz="2400" b="1" dirty="0"/>
              <a:t> </a:t>
            </a:r>
            <a:endParaRPr sz="2400" dirty="0"/>
          </a:p>
        </p:txBody>
      </p:sp>
      <p:sp>
        <p:nvSpPr>
          <p:cNvPr id="11" name="Text Box 10"/>
          <p:cNvSpPr>
            <a:spLocks/>
          </p:cNvSpPr>
          <p:nvPr/>
        </p:nvSpPr>
        <p:spPr bwMode="auto">
          <a:xfrm>
            <a:off x="4569525" y="3976315"/>
            <a:ext cx="3314700" cy="461665"/>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None/>
              <a:defRPr/>
            </a:pPr>
            <a:r>
              <a:rPr lang="en-GB" sz="2400" b="1" dirty="0"/>
              <a:t>Doctor CA </a:t>
            </a:r>
            <a:r>
              <a:rPr lang="en-GB" sz="2400" b="1" dirty="0" err="1"/>
              <a:t>İşsever</a:t>
            </a:r>
            <a:endParaRPr lang="en-GB" sz="2400" b="1" dirty="0"/>
          </a:p>
        </p:txBody>
      </p:sp>
      <p:sp>
        <p:nvSpPr>
          <p:cNvPr id="12" name="Text Box 11"/>
          <p:cNvSpPr>
            <a:spLocks/>
          </p:cNvSpPr>
          <p:nvPr/>
        </p:nvSpPr>
        <p:spPr bwMode="auto">
          <a:xfrm>
            <a:off x="900113" y="4869160"/>
            <a:ext cx="7632700" cy="830997"/>
          </a:xfrm>
          <a:prstGeom prst="rect">
            <a:avLst/>
          </a:prstGeom>
          <a:noFill/>
          <a:ln w="9525" algn="ctr">
            <a:solidFill>
              <a:schemeClr val="tx1"/>
            </a:solidFill>
            <a:miter lim="800000"/>
            <a:headEnd/>
            <a:tailEnd/>
          </a:ln>
        </p:spPr>
        <p:txBody>
          <a:bodyPr>
            <a:spAutoFit/>
          </a:bodyPr>
          <a:lstStyle>
            <a:lvl1pPr marL="342900" indent="-342900">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None/>
              <a:defRPr/>
            </a:pPr>
            <a:r>
              <a:rPr lang="en-GB" sz="2400" b="1" dirty="0"/>
              <a:t>Doctor CA </a:t>
            </a:r>
            <a:r>
              <a:rPr lang="en-GB" sz="2400" b="1" dirty="0" err="1"/>
              <a:t>İşsever</a:t>
            </a:r>
            <a:endParaRPr sz="2400" dirty="0"/>
          </a:p>
          <a:p>
            <a:pPr algn="ctr">
              <a:spcBef>
                <a:spcPts val="0"/>
              </a:spcBef>
              <a:buFontTx/>
              <a:buNone/>
              <a:defRPr/>
            </a:pPr>
            <a:r>
              <a:rPr lang="en-GB" sz="2400" b="1" dirty="0" err="1"/>
              <a:t>C.Phys</a:t>
            </a:r>
            <a:r>
              <a:rPr lang="en-GB" sz="2400" b="1" dirty="0"/>
              <a:t>., Ph.D., M.Sc., B.S.E.E., M.A.</a:t>
            </a:r>
            <a:endParaRPr sz="2400" dirty="0"/>
          </a:p>
        </p:txBody>
      </p:sp>
      <p:sp>
        <p:nvSpPr>
          <p:cNvPr id="13" name="Slide Number Placeholder 7">
            <a:extLst>
              <a:ext uri="{FF2B5EF4-FFF2-40B4-BE49-F238E27FC236}">
                <a16:creationId xmlns:a16="http://schemas.microsoft.com/office/drawing/2014/main" id="{C0C4CF75-FB10-B34E-B1D2-19626CBCFCC6}"/>
              </a:ext>
            </a:extLst>
          </p:cNvPr>
          <p:cNvSpPr>
            <a:spLocks noGrp="1"/>
          </p:cNvSpPr>
          <p:nvPr>
            <p:ph type="sldNum" sz="quarter" idx="11"/>
          </p:nvPr>
        </p:nvSpPr>
        <p:spPr bwMode="auto">
          <a:xfrm>
            <a:off x="7081650" y="6491627"/>
            <a:ext cx="2057400" cy="365125"/>
          </a:xfrm>
        </p:spPr>
        <p:txBody>
          <a:bodyPr/>
          <a:lstStyle/>
          <a:p>
            <a:pPr>
              <a:defRPr/>
            </a:pPr>
            <a:fld id="{CBDB92BD-F10A-4E2F-BF08-33D104704B51}" type="slidenum">
              <a:rPr lang="en-US"/>
              <a:t>8</a:t>
            </a:fld>
            <a:endParaRPr lang="en-US"/>
          </a:p>
        </p:txBody>
      </p:sp>
      <p:sp>
        <p:nvSpPr>
          <p:cNvPr id="14" name="Footer Placeholder 1">
            <a:extLst>
              <a:ext uri="{FF2B5EF4-FFF2-40B4-BE49-F238E27FC236}">
                <a16:creationId xmlns:a16="http://schemas.microsoft.com/office/drawing/2014/main" id="{606AD33E-97EA-614C-973E-F67262C3BB34}"/>
              </a:ext>
            </a:extLst>
          </p:cNvPr>
          <p:cNvSpPr>
            <a:spLocks noGrp="1"/>
          </p:cNvSpPr>
          <p:nvPr>
            <p:ph type="ftr" sz="quarter" idx="10"/>
          </p:nvPr>
        </p:nvSpPr>
        <p:spPr bwMode="auto">
          <a:xfrm>
            <a:off x="3026475" y="6505390"/>
            <a:ext cx="3086100" cy="365125"/>
          </a:xfrm>
        </p:spPr>
        <p:txBody>
          <a:bodyPr/>
          <a:lstStyle/>
          <a:p>
            <a:pPr>
              <a:defRPr/>
            </a:pPr>
            <a:r>
              <a:rPr lang="en-GB" dirty="0" err="1"/>
              <a:t>Çiğdem</a:t>
            </a:r>
            <a:r>
              <a:rPr lang="en-GB" dirty="0"/>
              <a:t> </a:t>
            </a:r>
            <a:r>
              <a:rPr lang="en-GB" dirty="0" err="1"/>
              <a:t>İşsever</a:t>
            </a:r>
            <a:endParaRPr lang="en-US" dirty="0"/>
          </a:p>
        </p:txBody>
      </p:sp>
    </p:spTree>
    <p:extLst>
      <p:ext uri="{BB962C8B-B14F-4D97-AF65-F5344CB8AC3E}">
        <p14:creationId xmlns:p14="http://schemas.microsoft.com/office/powerpoint/2010/main" val="2286898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2"/>
          <p:cNvSpPr>
            <a:spLocks noGrp="1" noChangeArrowheads="1"/>
          </p:cNvSpPr>
          <p:nvPr>
            <p:ph type="ctrTitle"/>
          </p:nvPr>
        </p:nvSpPr>
        <p:spPr bwMode="auto">
          <a:xfrm>
            <a:off x="468313" y="333375"/>
            <a:ext cx="8137525" cy="792163"/>
          </a:xfrm>
        </p:spPr>
        <p:txBody>
          <a:bodyPr/>
          <a:lstStyle/>
          <a:p>
            <a:pPr>
              <a:defRPr/>
            </a:pPr>
            <a:r>
              <a:rPr lang="en-GB" sz="3600" b="1">
                <a:solidFill>
                  <a:schemeClr val="tx1"/>
                </a:solidFill>
              </a:rPr>
              <a:t>Adventures in the Quantum Kitchen</a:t>
            </a:r>
            <a:endParaRPr/>
          </a:p>
        </p:txBody>
      </p:sp>
      <p:sp>
        <p:nvSpPr>
          <p:cNvPr id="5" name="Rectangle 3"/>
          <p:cNvSpPr>
            <a:spLocks noGrp="1" noChangeArrowheads="1"/>
          </p:cNvSpPr>
          <p:nvPr>
            <p:ph type="subTitle" idx="1"/>
          </p:nvPr>
        </p:nvSpPr>
        <p:spPr bwMode="auto">
          <a:xfrm>
            <a:off x="1196975" y="1771650"/>
            <a:ext cx="6688138" cy="1152525"/>
          </a:xfrm>
        </p:spPr>
        <p:txBody>
          <a:bodyPr/>
          <a:lstStyle/>
          <a:p>
            <a:pPr>
              <a:defRPr/>
            </a:pPr>
            <a:r>
              <a:rPr lang="en-GB" b="1"/>
              <a:t>E. Picure</a:t>
            </a:r>
            <a:endParaRPr/>
          </a:p>
          <a:p>
            <a:pPr>
              <a:defRPr/>
            </a:pPr>
            <a:r>
              <a:rPr lang="en-GB" sz="2400"/>
              <a:t>The Escoffier Institute for Quantum Gastronomy</a:t>
            </a:r>
            <a:endParaRPr/>
          </a:p>
        </p:txBody>
      </p:sp>
      <p:sp>
        <p:nvSpPr>
          <p:cNvPr id="6" name="Rectangle 4"/>
          <p:cNvSpPr>
            <a:spLocks noChangeArrowheads="1"/>
          </p:cNvSpPr>
          <p:nvPr/>
        </p:nvSpPr>
        <p:spPr bwMode="auto">
          <a:xfrm>
            <a:off x="684213" y="3284538"/>
            <a:ext cx="7848600" cy="1873250"/>
          </a:xfrm>
          <a:prstGeom prst="rect">
            <a:avLst/>
          </a:prstGeom>
          <a:noFill/>
          <a:ln>
            <a:noFill/>
          </a:ln>
        </p:spPr>
        <p:txBody>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FontTx/>
              <a:buNone/>
              <a:defRPr/>
            </a:pPr>
            <a:r>
              <a:rPr lang="en-GB" sz="1400" b="1" dirty="0">
                <a:latin typeface="Times New Roman"/>
              </a:rPr>
              <a:t>delivered to the</a:t>
            </a:r>
            <a:endParaRPr dirty="0"/>
          </a:p>
          <a:p>
            <a:pPr algn="ctr">
              <a:buFontTx/>
              <a:buNone/>
              <a:defRPr/>
            </a:pPr>
            <a:endParaRPr lang="en-GB" sz="900" b="1" dirty="0">
              <a:latin typeface="Times New Roman"/>
            </a:endParaRPr>
          </a:p>
          <a:p>
            <a:pPr algn="ctr">
              <a:buFontTx/>
              <a:buNone/>
              <a:defRPr/>
            </a:pPr>
            <a:r>
              <a:rPr lang="en-GB" sz="2400" b="1" dirty="0">
                <a:latin typeface="Times New Roman"/>
              </a:rPr>
              <a:t>International Conference on Quantum Gastronomy</a:t>
            </a:r>
            <a:endParaRPr dirty="0"/>
          </a:p>
          <a:p>
            <a:pPr algn="ctr">
              <a:buFontTx/>
              <a:buNone/>
              <a:defRPr/>
            </a:pPr>
            <a:endParaRPr lang="en-GB" sz="900" b="1" dirty="0">
              <a:latin typeface="Times New Roman"/>
            </a:endParaRPr>
          </a:p>
          <a:p>
            <a:pPr algn="ctr">
              <a:buFontTx/>
              <a:buNone/>
              <a:defRPr/>
            </a:pPr>
            <a:r>
              <a:rPr lang="en-GB" sz="2000" b="1" dirty="0">
                <a:latin typeface="Times New Roman"/>
              </a:rPr>
              <a:t>Bakewell, UK </a:t>
            </a:r>
            <a:endParaRPr dirty="0"/>
          </a:p>
          <a:p>
            <a:pPr algn="ctr">
              <a:buFontTx/>
              <a:buNone/>
              <a:defRPr/>
            </a:pPr>
            <a:r>
              <a:rPr lang="en-GB" sz="2000" b="1" dirty="0">
                <a:latin typeface="Times New Roman"/>
              </a:rPr>
              <a:t>1</a:t>
            </a:r>
            <a:r>
              <a:rPr lang="en-GB" sz="2000" b="1" baseline="30000" dirty="0">
                <a:latin typeface="Times New Roman"/>
              </a:rPr>
              <a:t>st</a:t>
            </a:r>
            <a:r>
              <a:rPr lang="en-GB" sz="2000" b="1" dirty="0">
                <a:latin typeface="Times New Roman"/>
              </a:rPr>
              <a:t> April 2019</a:t>
            </a:r>
            <a:endParaRPr lang="en-GB" sz="2400" b="1" dirty="0">
              <a:latin typeface="Times New Roman"/>
            </a:endParaRPr>
          </a:p>
        </p:txBody>
      </p:sp>
      <p:sp>
        <p:nvSpPr>
          <p:cNvPr id="7" name="Rectangle 5"/>
          <p:cNvSpPr>
            <a:spLocks noChangeArrowheads="1"/>
          </p:cNvSpPr>
          <p:nvPr/>
        </p:nvSpPr>
        <p:spPr bwMode="auto">
          <a:xfrm>
            <a:off x="250825" y="5589588"/>
            <a:ext cx="8569325" cy="863599"/>
          </a:xfrm>
          <a:prstGeom prst="rect">
            <a:avLst/>
          </a:prstGeom>
          <a:noFill/>
          <a:ln>
            <a:noFill/>
          </a:ln>
        </p:spPr>
        <p:txBody>
          <a:bodyPr/>
          <a:lstStyle>
            <a:lvl1pPr>
              <a:spcBef>
                <a:spcPts val="0"/>
              </a:spcBef>
              <a:buChar char="•"/>
              <a:defRPr sz="3200">
                <a:solidFill>
                  <a:schemeClr val="tx1"/>
                </a:solidFill>
                <a:latin typeface="Arial"/>
                <a:cs typeface="Arial"/>
              </a:defRPr>
            </a:lvl1pPr>
            <a:lvl2pPr marL="742950" indent="-285750">
              <a:spcBef>
                <a:spcPts val="0"/>
              </a:spcBef>
              <a:buChar char="–"/>
              <a:defRPr sz="2800">
                <a:solidFill>
                  <a:schemeClr val="tx1"/>
                </a:solidFill>
                <a:latin typeface="Arial"/>
                <a:cs typeface="Arial"/>
              </a:defRPr>
            </a:lvl2pPr>
            <a:lvl3pPr marL="1143000" indent="-228600">
              <a:spcBef>
                <a:spcPts val="0"/>
              </a:spcBef>
              <a:buChar char="•"/>
              <a:defRPr sz="2400">
                <a:solidFill>
                  <a:schemeClr val="tx1"/>
                </a:solidFill>
                <a:latin typeface="Arial"/>
                <a:cs typeface="Arial"/>
              </a:defRPr>
            </a:lvl3pPr>
            <a:lvl4pPr marL="1600200" indent="-228600">
              <a:spcBef>
                <a:spcPts val="0"/>
              </a:spcBef>
              <a:buChar char="–"/>
              <a:defRPr sz="2000">
                <a:solidFill>
                  <a:schemeClr val="tx1"/>
                </a:solidFill>
                <a:latin typeface="Arial"/>
                <a:cs typeface="Arial"/>
              </a:defRPr>
            </a:lvl4pPr>
            <a:lvl5pPr marL="2057400" indent="-228600">
              <a:spcBef>
                <a:spcPts val="0"/>
              </a:spcBef>
              <a:buChar char="»"/>
              <a:defRPr sz="2000">
                <a:solidFill>
                  <a:schemeClr val="tx1"/>
                </a:solidFill>
                <a:latin typeface="Arial"/>
                <a:cs typeface="Arial"/>
              </a:defRPr>
            </a:lvl5pPr>
            <a:lvl6pPr marL="2514600" indent="-228600">
              <a:spcBef>
                <a:spcPts val="0"/>
              </a:spcBef>
              <a:spcAft>
                <a:spcPts val="0"/>
              </a:spcAft>
              <a:buChar char="»"/>
              <a:defRPr sz="2000">
                <a:solidFill>
                  <a:schemeClr val="tx1"/>
                </a:solidFill>
                <a:latin typeface="Arial"/>
                <a:cs typeface="Arial"/>
              </a:defRPr>
            </a:lvl6pPr>
            <a:lvl7pPr marL="2971800" indent="-228600">
              <a:spcBef>
                <a:spcPts val="0"/>
              </a:spcBef>
              <a:spcAft>
                <a:spcPts val="0"/>
              </a:spcAft>
              <a:buChar char="»"/>
              <a:defRPr sz="2000">
                <a:solidFill>
                  <a:schemeClr val="tx1"/>
                </a:solidFill>
                <a:latin typeface="Arial"/>
                <a:cs typeface="Arial"/>
              </a:defRPr>
            </a:lvl7pPr>
            <a:lvl8pPr marL="3429000" indent="-228600">
              <a:spcBef>
                <a:spcPts val="0"/>
              </a:spcBef>
              <a:spcAft>
                <a:spcPts val="0"/>
              </a:spcAft>
              <a:buChar char="»"/>
              <a:defRPr sz="2000">
                <a:solidFill>
                  <a:schemeClr val="tx1"/>
                </a:solidFill>
                <a:latin typeface="Arial"/>
                <a:cs typeface="Arial"/>
              </a:defRPr>
            </a:lvl8pPr>
            <a:lvl9pPr marL="3886200" indent="-228600">
              <a:spcBef>
                <a:spcPts val="0"/>
              </a:spcBef>
              <a:spcAft>
                <a:spcPts val="0"/>
              </a:spcAft>
              <a:buChar char="»"/>
              <a:defRPr sz="2000">
                <a:solidFill>
                  <a:schemeClr val="tx1"/>
                </a:solidFill>
                <a:latin typeface="Arial"/>
                <a:cs typeface="Arial"/>
              </a:defRPr>
            </a:lvl9pPr>
          </a:lstStyle>
          <a:p>
            <a:pPr algn="ctr">
              <a:buFontTx/>
              <a:buNone/>
              <a:defRPr/>
            </a:pPr>
            <a:r>
              <a:rPr lang="en-GB" sz="1400" b="1" i="1">
                <a:latin typeface="Times New Roman"/>
              </a:rPr>
              <a:t>“If music be the food of love, play on. Give me excess of it;”</a:t>
            </a:r>
            <a:r>
              <a:rPr lang="en-GB" sz="2000" b="1" i="1">
                <a:latin typeface="Times New Roman"/>
              </a:rPr>
              <a:t> </a:t>
            </a:r>
            <a:endParaRPr/>
          </a:p>
          <a:p>
            <a:pPr algn="r">
              <a:buFontTx/>
              <a:buNone/>
              <a:defRPr/>
            </a:pPr>
            <a:r>
              <a:rPr lang="en-GB" sz="1600" b="1" i="1">
                <a:latin typeface="Times New Roman"/>
              </a:rPr>
              <a:t>Twelfth Night, William Shakespeare</a:t>
            </a:r>
            <a:endParaRPr/>
          </a:p>
        </p:txBody>
      </p:sp>
      <p:sp>
        <p:nvSpPr>
          <p:cNvPr id="2" name="Footer Placeholder 1">
            <a:extLst>
              <a:ext uri="{FF2B5EF4-FFF2-40B4-BE49-F238E27FC236}">
                <a16:creationId xmlns:a16="http://schemas.microsoft.com/office/drawing/2014/main" id="{CFD1F4FE-AE2A-9D48-846D-42BA0CDE7C28}"/>
              </a:ext>
            </a:extLst>
          </p:cNvPr>
          <p:cNvSpPr>
            <a:spLocks noGrp="1"/>
          </p:cNvSpPr>
          <p:nvPr>
            <p:ph type="ftr" sz="quarter" idx="4294967295"/>
          </p:nvPr>
        </p:nvSpPr>
        <p:spPr>
          <a:xfrm>
            <a:off x="3026475" y="6505390"/>
            <a:ext cx="3086100" cy="365125"/>
          </a:xfrm>
        </p:spPr>
        <p:txBody>
          <a:bodyPr/>
          <a:lstStyle/>
          <a:p>
            <a:pPr>
              <a:defRPr/>
            </a:pPr>
            <a:r>
              <a:rPr lang="en-GB"/>
              <a:t>Çiğdem İşsever</a:t>
            </a:r>
            <a:endParaRPr lang="en-US"/>
          </a:p>
        </p:txBody>
      </p:sp>
      <p:sp>
        <p:nvSpPr>
          <p:cNvPr id="3" name="Slide Number Placeholder 2">
            <a:extLst>
              <a:ext uri="{FF2B5EF4-FFF2-40B4-BE49-F238E27FC236}">
                <a16:creationId xmlns:a16="http://schemas.microsoft.com/office/drawing/2014/main" id="{1D4AABC0-21EE-9642-B706-4FAB634CFA6F}"/>
              </a:ext>
            </a:extLst>
          </p:cNvPr>
          <p:cNvSpPr>
            <a:spLocks noGrp="1"/>
          </p:cNvSpPr>
          <p:nvPr>
            <p:ph type="sldNum" sz="quarter" idx="4294967295"/>
          </p:nvPr>
        </p:nvSpPr>
        <p:spPr>
          <a:xfrm>
            <a:off x="7081650" y="6491627"/>
            <a:ext cx="2057400" cy="365125"/>
          </a:xfrm>
        </p:spPr>
        <p:txBody>
          <a:bodyPr/>
          <a:lstStyle/>
          <a:p>
            <a:pPr>
              <a:defRPr/>
            </a:pPr>
            <a:fld id="{CBDB92BD-F10A-4E2F-BF08-33D104704B51}" type="slidenum">
              <a:rPr lang="en-US" smtClean="0"/>
              <a:t>9</a:t>
            </a:fld>
            <a:endParaRPr lang="en-US"/>
          </a:p>
        </p:txBody>
      </p:sp>
    </p:spTree>
    <p:extLst>
      <p:ext uri="{BB962C8B-B14F-4D97-AF65-F5344CB8AC3E}">
        <p14:creationId xmlns:p14="http://schemas.microsoft.com/office/powerpoint/2010/main" val="3981112754"/>
      </p:ext>
    </p:extLst>
  </p:cSld>
  <p:clrMapOvr>
    <a:masterClrMapping/>
  </p:clrMapOvr>
</p:sld>
</file>

<file path=ppt/theme/theme1.xml><?xml version="1.0" encoding="utf-8"?>
<a:theme xmlns:a="http://schemas.openxmlformats.org/drawingml/2006/main" name="1_Exotics Report EndMarch 2010">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Arial"/>
        <a:cs typeface="Arial"/>
      </a:majorFont>
      <a:minorFont>
        <a:latin typeface="Calibri"/>
        <a:ea typeface="Arial"/>
        <a:cs typeface="Arial"/>
      </a:minorFont>
    </a:fontScheme>
    <a:fmtScheme name="Office Them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3702</Words>
  <Application>Microsoft Office PowerPoint</Application>
  <DocSecurity>0</DocSecurity>
  <PresentationFormat>On-screen Show (4:3)</PresentationFormat>
  <Paragraphs>642</Paragraphs>
  <Slides>56</Slides>
  <Notes>4</Notes>
  <HiddenSlides>0</HiddenSlides>
  <MMClips>0</MMClips>
  <ScaleCrop>false</ScaleCrop>
  <HeadingPairs>
    <vt:vector size="8" baseType="variant">
      <vt:variant>
        <vt:lpstr>Fonts Used</vt:lpstr>
      </vt:variant>
      <vt:variant>
        <vt:i4>19</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77" baseType="lpstr">
      <vt:lpstr>MS PGothic</vt:lpstr>
      <vt:lpstr>Castellar</vt:lpstr>
      <vt:lpstr>Script</vt:lpstr>
      <vt:lpstr>Brush Script MT</vt:lpstr>
      <vt:lpstr>Gigi</vt:lpstr>
      <vt:lpstr>Calibri</vt:lpstr>
      <vt:lpstr>Segoe Print</vt:lpstr>
      <vt:lpstr>Bradley Hand ITC</vt:lpstr>
      <vt:lpstr>Arial Rounded MT Bold</vt:lpstr>
      <vt:lpstr>Arial</vt:lpstr>
      <vt:lpstr>Symbol</vt:lpstr>
      <vt:lpstr>Symap</vt:lpstr>
      <vt:lpstr>Cambria Math</vt:lpstr>
      <vt:lpstr>Calibri Light</vt:lpstr>
      <vt:lpstr>Script MT Bold</vt:lpstr>
      <vt:lpstr>Times New Roman</vt:lpstr>
      <vt:lpstr>Wingdings</vt:lpstr>
      <vt:lpstr>Lucida Sans</vt:lpstr>
      <vt:lpstr>Symath</vt:lpstr>
      <vt:lpstr>1_Exotics Report EndMarch 2010</vt:lpstr>
      <vt:lpstr>oleObj</vt:lpstr>
      <vt:lpstr>Presenting Science:  How to prepare a scientific presentation with impact!</vt:lpstr>
      <vt:lpstr>Acknowledgements</vt:lpstr>
      <vt:lpstr>Introduction</vt:lpstr>
      <vt:lpstr>Some “Rules”</vt:lpstr>
      <vt:lpstr>Some “Rules”</vt:lpstr>
      <vt:lpstr>The Structure of the Talk</vt:lpstr>
      <vt:lpstr>Title of your presentation</vt:lpstr>
      <vt:lpstr>Who am I?</vt:lpstr>
      <vt:lpstr>Adventures in the Quantum Kitchen</vt:lpstr>
      <vt:lpstr>Presenting Science:  How to prepare a scientific presentation with impact!</vt:lpstr>
      <vt:lpstr>Outline of talk</vt:lpstr>
      <vt:lpstr>Adventures in the Quantum Kitchen</vt:lpstr>
      <vt:lpstr>Content of a slide</vt:lpstr>
      <vt:lpstr>Purpose of slides </vt:lpstr>
      <vt:lpstr>Summary and Outlook</vt:lpstr>
      <vt:lpstr>Fonts</vt:lpstr>
      <vt:lpstr>PowerPoint Presentation</vt:lpstr>
      <vt:lpstr>PowerPoint Presentation</vt:lpstr>
      <vt:lpstr>Slide Background</vt:lpstr>
      <vt:lpstr>PowerPoint Presentation</vt:lpstr>
      <vt:lpstr>PowerPoint Presentation</vt:lpstr>
      <vt:lpstr>Making a point: Full Text</vt:lpstr>
      <vt:lpstr>Making a point: Bulleted Text</vt:lpstr>
      <vt:lpstr>Making a point: Full Text</vt:lpstr>
      <vt:lpstr>Making a point: Bulleted Text</vt:lpstr>
      <vt:lpstr>Making a point: Bulleted Text</vt:lpstr>
      <vt:lpstr>The history of the neutrino</vt:lpstr>
      <vt:lpstr>PowerPoint Presentation</vt:lpstr>
      <vt:lpstr>Animation </vt:lpstr>
      <vt:lpstr>A lot of Animation</vt:lpstr>
      <vt:lpstr>Proton - Proton Kollisionen bei 14 TeV*</vt:lpstr>
      <vt:lpstr>Mathematical Formulae</vt:lpstr>
      <vt:lpstr>Formulae</vt:lpstr>
      <vt:lpstr>Complicated Formulae</vt:lpstr>
      <vt:lpstr>Neutrino Oscillation Formula – 2 flavour</vt:lpstr>
      <vt:lpstr>Neutrino Oscillation Formula – 3 Flavour</vt:lpstr>
      <vt:lpstr> Pictures</vt:lpstr>
      <vt:lpstr>Pictures</vt:lpstr>
      <vt:lpstr>Plots </vt:lpstr>
      <vt:lpstr>Plots</vt:lpstr>
      <vt:lpstr>Plots</vt:lpstr>
      <vt:lpstr>Sample Table</vt:lpstr>
      <vt:lpstr>PowerPoint Presentation</vt:lpstr>
      <vt:lpstr>Some comments to presenting</vt:lpstr>
      <vt:lpstr>…DRESS</vt:lpstr>
      <vt:lpstr>…DRESS</vt:lpstr>
      <vt:lpstr>…Body language</vt:lpstr>
      <vt:lpstr>…Voice and speaking speed</vt:lpstr>
      <vt:lpstr>…Voice, microphone, etc…</vt:lpstr>
      <vt:lpstr>PowerPoint Presentation</vt:lpstr>
      <vt:lpstr>Rules</vt:lpstr>
      <vt:lpstr>Your Audience</vt:lpstr>
      <vt:lpstr>Use of laser pointers</vt:lpstr>
      <vt:lpstr>PowerPoint Presentation</vt:lpstr>
      <vt:lpstr>Some more books</vt:lpstr>
      <vt:lpstr>Summary</vt:lpstr>
    </vt:vector>
  </TitlesOfParts>
  <Manager/>
  <Company>Oxford University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Presentation on Presentation</dc:title>
  <dc:subject/>
  <dc:creator>Peach</dc:creator>
  <cp:keywords/>
  <dc:description/>
  <cp:lastModifiedBy>Issever, Cigdem</cp:lastModifiedBy>
  <cp:revision>232</cp:revision>
  <dcterms:created xsi:type="dcterms:W3CDTF">2005-10-27T11:56:10Z</dcterms:created>
  <dcterms:modified xsi:type="dcterms:W3CDTF">2025-03-26T14:17:22Z</dcterms:modified>
  <cp:category/>
  <dc:identifier/>
  <cp:contentStatus/>
  <dc:language/>
  <cp:version/>
</cp:coreProperties>
</file>