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3" r:id="rId1"/>
  </p:sldMasterIdLst>
  <p:notesMasterIdLst>
    <p:notesMasterId r:id="rId9"/>
  </p:notesMasterIdLst>
  <p:handoutMasterIdLst>
    <p:handoutMasterId r:id="rId10"/>
  </p:handoutMasterIdLst>
  <p:sldIdLst>
    <p:sldId id="576" r:id="rId2"/>
    <p:sldId id="2242" r:id="rId3"/>
    <p:sldId id="2258" r:id="rId4"/>
    <p:sldId id="2270" r:id="rId5"/>
    <p:sldId id="2260" r:id="rId6"/>
    <p:sldId id="2261" r:id="rId7"/>
    <p:sldId id="2262" r:id="rId8"/>
  </p:sldIdLst>
  <p:sldSz cx="9144000" cy="6858000" type="screen4x3"/>
  <p:notesSz cx="6797675" cy="9928225"/>
  <p:custDataLst>
    <p:tags r:id="rId11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6FF33"/>
    <a:srgbClr val="9999FF"/>
    <a:srgbClr val="FF0000"/>
    <a:srgbClr val="7500E9"/>
    <a:srgbClr val="E97575"/>
    <a:srgbClr val="00FFFF"/>
    <a:srgbClr val="B2B2FF"/>
    <a:srgbClr val="FF3300"/>
    <a:srgbClr val="0000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4" autoAdjust="0"/>
    <p:restoredTop sz="98326" autoAdjust="0"/>
  </p:normalViewPr>
  <p:slideViewPr>
    <p:cSldViewPr snapToGrid="0">
      <p:cViewPr varScale="1">
        <p:scale>
          <a:sx n="121" d="100"/>
          <a:sy n="121" d="100"/>
        </p:scale>
        <p:origin x="38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2256" y="62"/>
      </p:cViewPr>
      <p:guideLst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30250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87" y="4728260"/>
            <a:ext cx="5037334" cy="44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2813" y="742950"/>
            <a:ext cx="4968875" cy="372586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9" y="188915"/>
            <a:ext cx="7082355" cy="739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2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69359" y="114301"/>
            <a:ext cx="7744341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175626" y="2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ss-coordination.web.cern.ch/gantt/latest?facilities=AD/ELENA&amp;scale=week&amp;worktypeproject=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-61415"/>
            <a:ext cx="8729329" cy="1669235"/>
          </a:xfrm>
        </p:spPr>
        <p:txBody>
          <a:bodyPr/>
          <a:lstStyle/>
          <a:p>
            <a:pPr algn="ctr"/>
            <a:r>
              <a:rPr lang="en-US" sz="4000" dirty="0"/>
              <a:t>AD/ELENA FACILITY</a:t>
            </a:r>
            <a:b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 </a:t>
            </a:r>
            <a:endParaRPr lang="en-GB" dirty="0"/>
          </a:p>
          <a:p>
            <a:endParaRPr lang="en-GB" dirty="0"/>
          </a:p>
          <a:p>
            <a:r>
              <a:rPr lang="en-US" dirty="0"/>
              <a:t> 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10993" y="1578834"/>
            <a:ext cx="8729329" cy="256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4800" kern="0" dirty="0">
                <a:solidFill>
                  <a:srgbClr val="0070C0"/>
                </a:solidFill>
              </a:rPr>
              <a:t>ADTC Meeting 13</a:t>
            </a:r>
            <a:r>
              <a:rPr lang="en-US" sz="4800" kern="0" baseline="30000" dirty="0">
                <a:solidFill>
                  <a:srgbClr val="0070C0"/>
                </a:solidFill>
              </a:rPr>
              <a:t>th</a:t>
            </a:r>
            <a:r>
              <a:rPr lang="en-US" sz="4800" kern="0" dirty="0">
                <a:solidFill>
                  <a:srgbClr val="0070C0"/>
                </a:solidFill>
              </a:rPr>
              <a:t> March 2025</a:t>
            </a: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2024-2025 YETS follow-up</a:t>
            </a: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FED61996-FFA2-2929-2C1A-EF4456316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45" y="994437"/>
            <a:ext cx="9114310" cy="46638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40A4DCD-8040-FBDF-981D-BA2497A21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err="1"/>
              <a:t>Anticipated</a:t>
            </a:r>
            <a:r>
              <a:rPr lang="fr-CH" sz="3600" dirty="0"/>
              <a:t> Services Disruptions</a:t>
            </a:r>
            <a:endParaRPr lang="en-GB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E60ABB-9F18-6472-7200-F35AE1A0D9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BB924D0-8AEA-DF47-D480-CAA462FA6518}"/>
              </a:ext>
            </a:extLst>
          </p:cNvPr>
          <p:cNvSpPr/>
          <p:nvPr/>
        </p:nvSpPr>
        <p:spPr bwMode="auto">
          <a:xfrm>
            <a:off x="255011" y="6097453"/>
            <a:ext cx="8689396" cy="760547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Planning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available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at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  <a:hlinkClick r:id="rId3"/>
              </a:rPr>
              <a:t>https://oss-coordination.web.cern.ch/gantt/latest?facilities=AD/ELENA&amp;scale=week&amp;worktypeproject=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2ADDA7-9110-AC57-8DD6-4C01D7F92191}"/>
              </a:ext>
            </a:extLst>
          </p:cNvPr>
          <p:cNvSpPr/>
          <p:nvPr/>
        </p:nvSpPr>
        <p:spPr bwMode="auto">
          <a:xfrm>
            <a:off x="0" y="2255691"/>
            <a:ext cx="8954813" cy="422196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4DDB14E-97C2-E278-6D0B-C965198C7B68}"/>
              </a:ext>
            </a:extLst>
          </p:cNvPr>
          <p:cNvSpPr/>
          <p:nvPr/>
        </p:nvSpPr>
        <p:spPr bwMode="auto">
          <a:xfrm>
            <a:off x="0" y="3067454"/>
            <a:ext cx="8954813" cy="235583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DAAF7AF-10DD-8532-31ED-135EB1EFDF63}"/>
              </a:ext>
            </a:extLst>
          </p:cNvPr>
          <p:cNvSpPr txBox="1"/>
          <p:nvPr/>
        </p:nvSpPr>
        <p:spPr>
          <a:xfrm>
            <a:off x="1138064" y="5644243"/>
            <a:ext cx="6013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highlight>
                  <a:srgbClr val="00FF00"/>
                </a:highlight>
              </a:rPr>
              <a:t>Crane 190/191 maintenance on 28th March, (191 AM. 190 PM) ! </a:t>
            </a:r>
            <a:endParaRPr lang="en-GB" dirty="0">
              <a:highlight>
                <a:srgbClr val="00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780599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5789B-26C3-7BF0-E69A-EAB0838C2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ring </a:t>
            </a:r>
            <a:r>
              <a:rPr lang="fr-CH" dirty="0" err="1"/>
              <a:t>sector</a:t>
            </a:r>
            <a:r>
              <a:rPr lang="fr-CH" dirty="0"/>
              <a:t> 2A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E565ED-4726-A4CD-8963-D6F04C1F55D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73735EEA-73F9-D110-BE03-E12B2CE2FABD}"/>
              </a:ext>
            </a:extLst>
          </p:cNvPr>
          <p:cNvSpPr/>
          <p:nvPr/>
        </p:nvSpPr>
        <p:spPr bwMode="auto">
          <a:xfrm>
            <a:off x="4753689" y="4411332"/>
            <a:ext cx="1609274" cy="721919"/>
          </a:xfrm>
          <a:prstGeom prst="wedgeRoundRectCallout">
            <a:avLst>
              <a:gd name="adj1" fmla="val -82914"/>
              <a:gd name="adj2" fmla="val 20870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New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ramp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for 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>
                <a:latin typeface="Garamond" pitchFamily="-65" charset="0"/>
              </a:rPr>
              <a:t>BCCCA </a:t>
            </a: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dewar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 !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pic>
        <p:nvPicPr>
          <p:cNvPr id="1026" name="AB3E85E4-8826-4BF7-B7DA-CA42D2803373" descr="IMG_5329.jpg">
            <a:extLst>
              <a:ext uri="{FF2B5EF4-FFF2-40B4-BE49-F238E27FC236}">
                <a16:creationId xmlns:a16="http://schemas.microsoft.com/office/drawing/2014/main" id="{5941F861-C0D4-DECE-2430-720F8B8F1D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97" b="7619"/>
          <a:stretch/>
        </p:blipFill>
        <p:spPr bwMode="auto">
          <a:xfrm>
            <a:off x="457076" y="3008061"/>
            <a:ext cx="3629345" cy="376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screenshot of a calendar&#10;&#10;AI-generated content may be incorrect.">
            <a:extLst>
              <a:ext uri="{FF2B5EF4-FFF2-40B4-BE49-F238E27FC236}">
                <a16:creationId xmlns:a16="http://schemas.microsoft.com/office/drawing/2014/main" id="{57FFDEF5-0F9F-4E3C-2DD0-5D389C4D71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13627"/>
            <a:ext cx="8939035" cy="1729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347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5EB9299-8DA9-9B4B-AA94-65A66B6045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3597"/>
            <a:ext cx="9144000" cy="357080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9FFBF72-239D-0F04-4297-4D63A3544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400" dirty="0"/>
              <a:t>AD ring </a:t>
            </a:r>
            <a:r>
              <a:rPr lang="fr-CH" sz="4400" dirty="0" err="1"/>
              <a:t>sector</a:t>
            </a:r>
            <a:r>
              <a:rPr lang="fr-CH" sz="4400" dirty="0"/>
              <a:t> 2B – </a:t>
            </a:r>
            <a:r>
              <a:rPr lang="fr-CH" dirty="0"/>
              <a:t>BHN17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5D4A10-D7CB-3316-A7E2-3F2F894C885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E686239-3DBB-D98C-4F9A-01B6E65C69AA}"/>
              </a:ext>
            </a:extLst>
          </p:cNvPr>
          <p:cNvSpPr/>
          <p:nvPr/>
        </p:nvSpPr>
        <p:spPr bwMode="auto">
          <a:xfrm>
            <a:off x="113512" y="3840479"/>
            <a:ext cx="8954813" cy="769357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2AC27E-D440-5530-8C5C-8912409547DE}"/>
              </a:ext>
            </a:extLst>
          </p:cNvPr>
          <p:cNvSpPr/>
          <p:nvPr/>
        </p:nvSpPr>
        <p:spPr bwMode="auto">
          <a:xfrm>
            <a:off x="113512" y="4642430"/>
            <a:ext cx="8954813" cy="202467"/>
          </a:xfrm>
          <a:prstGeom prst="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3F1A21F-8478-CC52-D951-080FD85FA306}"/>
              </a:ext>
            </a:extLst>
          </p:cNvPr>
          <p:cNvSpPr/>
          <p:nvPr/>
        </p:nvSpPr>
        <p:spPr bwMode="auto">
          <a:xfrm>
            <a:off x="113512" y="4829839"/>
            <a:ext cx="8954813" cy="376332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369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alendar&#10;&#10;AI-generated content may be incorrect.">
            <a:extLst>
              <a:ext uri="{FF2B5EF4-FFF2-40B4-BE49-F238E27FC236}">
                <a16:creationId xmlns:a16="http://schemas.microsoft.com/office/drawing/2014/main" id="{22B0CB83-FF99-D93D-18E3-2B509E8A1B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812" y="1262613"/>
            <a:ext cx="8580864" cy="16841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086F521-D201-4D6D-1B99-9444ECC7A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ELENA + TELMAX </a:t>
            </a:r>
            <a:r>
              <a:rPr lang="fr-CH" dirty="0" err="1"/>
              <a:t>works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DA5D25-76E2-CC54-B0C1-E7465FEDC2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450FB13-FC99-5CA9-026D-89AD7564C790}"/>
              </a:ext>
            </a:extLst>
          </p:cNvPr>
          <p:cNvSpPr/>
          <p:nvPr/>
        </p:nvSpPr>
        <p:spPr bwMode="auto">
          <a:xfrm>
            <a:off x="189187" y="2748540"/>
            <a:ext cx="8954813" cy="176574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pic>
        <p:nvPicPr>
          <p:cNvPr id="2050" name="858DF95F-9A33-4ACB-9711-ECA9DB22C790" descr="IMG_5332.jpg">
            <a:extLst>
              <a:ext uri="{FF2B5EF4-FFF2-40B4-BE49-F238E27FC236}">
                <a16:creationId xmlns:a16="http://schemas.microsoft.com/office/drawing/2014/main" id="{7F3872F0-48CE-44F8-0D21-006FFDA52A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67"/>
          <a:stretch/>
        </p:blipFill>
        <p:spPr bwMode="auto">
          <a:xfrm>
            <a:off x="503721" y="3127700"/>
            <a:ext cx="3443964" cy="3660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02508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EFAAF953-2A56-672A-2EA5-FBF50776A8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84383"/>
            <a:ext cx="9144000" cy="27252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547FFCB-CF51-E112-B299-E86F859B1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ELENA restart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B43519-CF3D-141C-A7B3-00DF90BF950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3FE61C-1145-223E-850D-B181241532F7}"/>
              </a:ext>
            </a:extLst>
          </p:cNvPr>
          <p:cNvSpPr/>
          <p:nvPr/>
        </p:nvSpPr>
        <p:spPr bwMode="auto">
          <a:xfrm>
            <a:off x="107206" y="4130566"/>
            <a:ext cx="8954813" cy="339504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DCCA75-E9CB-EF5B-4B34-70350A922A5A}"/>
              </a:ext>
            </a:extLst>
          </p:cNvPr>
          <p:cNvSpPr/>
          <p:nvPr/>
        </p:nvSpPr>
        <p:spPr bwMode="auto">
          <a:xfrm>
            <a:off x="94851" y="4514470"/>
            <a:ext cx="8954813" cy="176574"/>
          </a:xfrm>
          <a:prstGeom prst="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0020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5642EB7-594E-CDB1-90A9-1714BCE272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0524"/>
            <a:ext cx="9144000" cy="546748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7ABAEF4-ADCC-6D8D-A30A-C33E66E2F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AD restart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1C374B-00A9-1B90-9D2E-3C770E8F8DC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0F8978C-589B-F998-B41D-634C61EB963F}"/>
              </a:ext>
            </a:extLst>
          </p:cNvPr>
          <p:cNvSpPr/>
          <p:nvPr/>
        </p:nvSpPr>
        <p:spPr bwMode="auto">
          <a:xfrm>
            <a:off x="63062" y="3454552"/>
            <a:ext cx="8954813" cy="335478"/>
          </a:xfrm>
          <a:prstGeom prst="rect">
            <a:avLst/>
          </a:prstGeom>
          <a:noFill/>
          <a:ln w="19050" cap="flat" cmpd="sng" algn="ctr">
            <a:solidFill>
              <a:srgbClr val="FFC000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F63554-D76F-3973-3A5F-D1348A86C88F}"/>
              </a:ext>
            </a:extLst>
          </p:cNvPr>
          <p:cNvSpPr/>
          <p:nvPr/>
        </p:nvSpPr>
        <p:spPr bwMode="auto">
          <a:xfrm>
            <a:off x="44144" y="2396359"/>
            <a:ext cx="8954813" cy="1034218"/>
          </a:xfrm>
          <a:prstGeom prst="rect">
            <a:avLst/>
          </a:prstGeom>
          <a:noFill/>
          <a:ln w="19050" cap="flat" cmpd="sng" algn="ctr">
            <a:solidFill>
              <a:srgbClr val="66FF33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92974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DTC 09 Fev 2023" id="{7327CA6F-B58F-45C4-AEDD-24CA989C568B}" vid="{3972CCF2-90D6-4AAA-A420-DD208F38972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ADTC Template</Template>
  <TotalTime>31879</TotalTime>
  <Words>107</Words>
  <Application>Microsoft Office PowerPoint</Application>
  <PresentationFormat>On-screen Show (4:3)</PresentationFormat>
  <Paragraphs>28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Garamond</vt:lpstr>
      <vt:lpstr>Helvetica</vt:lpstr>
      <vt:lpstr>Times New Roman</vt:lpstr>
      <vt:lpstr>Wingdings</vt:lpstr>
      <vt:lpstr>1_Pixel</vt:lpstr>
      <vt:lpstr>AD/ELENA FACILITY  </vt:lpstr>
      <vt:lpstr>Anticipated Services Disruptions</vt:lpstr>
      <vt:lpstr>AD ring sector 2A</vt:lpstr>
      <vt:lpstr>AD ring sector 2B – BHN17</vt:lpstr>
      <vt:lpstr>ELENA + TELMAX works</vt:lpstr>
      <vt:lpstr>ELENA restart</vt:lpstr>
      <vt:lpstr>AD restart</vt:lpstr>
    </vt:vector>
  </TitlesOfParts>
  <Manager>Francois.Butin@cern.ch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AD/ELENA FACILITY  </dc:title>
  <dc:creator>Francois Butin</dc:creator>
  <cp:lastModifiedBy>Francois Butin</cp:lastModifiedBy>
  <cp:revision>99</cp:revision>
  <cp:lastPrinted>2018-02-09T07:23:44Z</cp:lastPrinted>
  <dcterms:created xsi:type="dcterms:W3CDTF">2023-02-22T09:31:10Z</dcterms:created>
  <dcterms:modified xsi:type="dcterms:W3CDTF">2025-03-13T07:46:54Z</dcterms:modified>
</cp:coreProperties>
</file>