
<file path=[Content_Types].xml><?xml version="1.0" encoding="utf-8"?>
<Types xmlns="http://schemas.openxmlformats.org/package/2006/content-types">
  <Default Extension="emf" ContentType="image/x-emf"/>
  <Default Extension="gif" ContentType="image/gif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1749" r:id="rId3"/>
    <p:sldId id="1712" r:id="rId4"/>
    <p:sldId id="1750" r:id="rId5"/>
    <p:sldId id="1741" r:id="rId6"/>
    <p:sldId id="1682" r:id="rId7"/>
    <p:sldId id="1677" r:id="rId8"/>
    <p:sldId id="1745" r:id="rId9"/>
    <p:sldId id="1742" r:id="rId10"/>
    <p:sldId id="1744" r:id="rId11"/>
    <p:sldId id="1747" r:id="rId12"/>
    <p:sldId id="1725" r:id="rId13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B471"/>
    <a:srgbClr val="F8A601"/>
    <a:srgbClr val="F88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6616011-9738-0579-ADF7-3CEE4CE8EEA3}">
  <a:tblStyle styleId="{66616011-9738-0579-ADF7-3CEE4CE8EEA3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7"/>
    <p:restoredTop sz="94675"/>
  </p:normalViewPr>
  <p:slideViewPr>
    <p:cSldViewPr>
      <p:cViewPr varScale="1">
        <p:scale>
          <a:sx n="119" d="100"/>
          <a:sy n="119" d="100"/>
        </p:scale>
        <p:origin x="97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E057A-F099-0D41-AE85-F54F796B1A65}" type="datetimeFigureOut">
              <a:rPr lang="en-RU" smtClean="0"/>
              <a:t>2/13/25</a:t>
            </a:fld>
            <a:endParaRPr lang="en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8E264-38AF-264B-B2B5-3DDA52C70CF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352608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B85167-BB8F-7FAD-6AC1-BFD7F12A3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6633A7-9378-8B32-D9F7-A5D4A6CB95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06F30E-8B24-5241-397A-651CB69728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8BDEE4-E258-61E6-694B-DF243D5C52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2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3627010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DDFF14-9BD2-6E96-AC59-EFEC700224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9C23A4-766F-E2B6-6367-B2CBF6EFD6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08D26F-1A73-6D9D-9241-3E83D7779B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0A0E41-F874-2BED-F891-C6076F1D02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12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676023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C4AE10-9B26-54CF-38D1-455D7B132D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805D821-A336-CF33-99AC-55B995B291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90C6DC-7E28-FFFB-0BA6-A0F71D89CC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DAC60-A61E-4FB0-8C34-3719B9231C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4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606571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9BD2C-6367-F3CA-69F8-433423A51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BBF82D-5FD9-B683-67E2-1A902D72CA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7967F9-4A9C-629B-5D7E-3D65AFC019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E7E0C-9DD4-BEBB-5BAD-2711D68832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5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4193165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6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800478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7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77357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7ECAD-4B27-5BC7-0B8B-B6ED3BD98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E2EBAB-AAD3-CB5C-95E6-C9E7105AD5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7FFEEC-86FA-6C68-93A4-4435DF4BF0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9A726-8C8F-06E8-190F-F54D0949EA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8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6263266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711ECA-FB1E-E39F-822A-8815875B2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F21AB6-2F65-1A01-7B4F-B69C297F41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28A6FD-13FC-F5EF-DD29-BED243D6F9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81F97C-59C8-A3AF-4E8A-72D600CAC4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9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817710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35E80-CC19-E033-A0A2-378D41064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0A2C45-19C9-30F3-58CC-15253A99CC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AC8B05-4907-02A4-2270-DA89B95B19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334658-3E7B-DEC9-6562-1BFECDFCA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10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549881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71732-8EF0-313D-8EC5-BE1C3EAAE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EA0F43-83DE-1699-1D87-FE86901C3F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31CB98-7C82-9FB2-A57C-1F978BB7C7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0DAC5-9077-51A7-A35A-1EC94FA21A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11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967446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69AC1C6-AA32-3204-C296-69B47CBF89C5}" type="datetime2">
              <a:rPr lang="en-GB"/>
              <a:t>Thursday 13 February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33273C7-1CFC-EB07-A7E0-881A3661F4F1}" type="datetime2">
              <a:rPr lang="en-GB"/>
              <a:t>Thursday 13 February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93CB79D-6DFE-1231-4617-1E6E262C6759}" type="datetime2">
              <a:rPr lang="en-GB"/>
              <a:t>Thursday 13 February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61F39E7E-EC18-D0E5-D4D6-AE79EEE8E336}" type="datetime2">
              <a:rPr lang="en-GB"/>
              <a:t>Thursday 13 February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98EAB7E-0549-F647-6F75-FF0B1DE8867C}" type="datetime2">
              <a:rPr lang="en-GB"/>
              <a:t>Thursday 13 February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66CAA3B-95CC-96BB-8A49-5A38BB34751A}" type="datetime2">
              <a:rPr lang="en-GB"/>
              <a:t>Thursday 13 February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8759617-48D6-3E56-D072-A37C7A2194A1}" type="datetime2">
              <a:rPr lang="en-GB"/>
              <a:t>Thursday 13 February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FB34D92-1362-5037-83B3-3E87B1152ECD}" type="datetime2">
              <a:rPr lang="en-GB"/>
              <a:t>Thursday 13 February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2EE870D-3367-C6D2-11FB-3D73921CB948}" type="datetime2">
              <a:rPr lang="en-GB"/>
              <a:t>Thursday 13 February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2E11637-9896-0925-C5D8-95BC06460504}" type="datetime2">
              <a:rPr lang="en-GB"/>
              <a:t>Thursday 13 February 2025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E6EB6E4-105A-1D8D-1E57-B20D796F466E}" type="datetime2">
              <a:rPr lang="en-GB"/>
              <a:t>Thursday 13 February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1A11260-2925-AAA9-A480-DAC76A323C4C}" type="datetime2">
              <a:rPr lang="en-GB"/>
              <a:t>Thursday 13 February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4DE8217-A306-51DA-AD9F-6C0839D6B7C7}" type="datetime2">
              <a:rPr lang="en-GB"/>
              <a:t>Thursday 13 February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CBF4D5-68FF-78DD-0A19-E4438BA74BC4}" type="datetime2">
              <a:rPr lang="en-GB"/>
              <a:t>Thursday 13 February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FB5E4EC-1B6C-3A73-7318-F99323FD79A7}" type="datetime2">
              <a:rPr lang="en-GB"/>
              <a:t>Thursday 13 February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CFDB0E-CC66-D3BA-4B45-3265C1E88342}" type="datetime2">
              <a:rPr lang="en-GB"/>
              <a:t>Thursday 13 February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C0C8156-90D0-76DB-7EDA-952B2450F0FF}" type="datetime2">
              <a:rPr lang="en-GB"/>
              <a:t>Thursday 13 February 2025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24E3017-3131-729D-4055-B7C1BFBE1F21}" type="datetime2">
              <a:rPr lang="en-GB"/>
              <a:t>Thursday 13 February 2025</a:t>
            </a:fld>
            <a:endParaRPr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9A8CD83-9D01-CDEA-CC6C-6864898B8CE0}" type="datetime2">
              <a:rPr lang="en-GB"/>
              <a:t>Thursday 13 February 2025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R. Ramjiawan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5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gi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cds.cern.ch/record/2703984?ln=en" TargetMode="Externa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9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BDF dilution system failure</a:t>
            </a:r>
            <a:endParaRPr b="0" dirty="0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 bwMode="auto">
          <a:xfrm>
            <a:off x="407986" y="4622200"/>
            <a:ext cx="11084077" cy="803786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Aleksandr Gorn, Francesco Maria </a:t>
            </a:r>
            <a:r>
              <a:rPr lang="en-GB" sz="22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Velotti</a:t>
            </a: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, Matthew Alexander Fraser </a:t>
            </a:r>
            <a:r>
              <a:rPr lang="en-GB" sz="22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(</a:t>
            </a:r>
            <a:r>
              <a:rPr sz="2200" u="none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SY-ABT-BTP</a:t>
            </a:r>
            <a:r>
              <a:rPr lang="en-GB" sz="2200" u="none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)</a:t>
            </a:r>
          </a:p>
          <a:p>
            <a:pPr>
              <a:spcBef>
                <a:spcPts val="600"/>
              </a:spcBef>
              <a:defRPr/>
            </a:pP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Laurie </a:t>
            </a:r>
            <a:r>
              <a:rPr lang="en-GB" sz="22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Nevay</a:t>
            </a: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, Fabian Metzger </a:t>
            </a:r>
            <a:r>
              <a:rPr lang="en-GB" sz="22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(</a:t>
            </a: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BE-EA-LE</a:t>
            </a:r>
            <a:r>
              <a:rPr lang="en-GB" sz="2200" u="none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)</a:t>
            </a:r>
            <a:endParaRPr lang="en-GB" sz="2200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Calibri"/>
            </a:endParaRPr>
          </a:p>
          <a:p>
            <a:pPr>
              <a:spcBef>
                <a:spcPts val="600"/>
              </a:spcBef>
              <a:defRPr/>
            </a:pPr>
            <a:endParaRPr sz="2200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Calibri"/>
            </a:endParaRPr>
          </a:p>
          <a:p>
            <a:pPr>
              <a:spcBef>
                <a:spcPts val="600"/>
              </a:spcBef>
              <a:defRPr/>
            </a:pPr>
            <a:fld id="{C8438CDF-D073-574A-866A-9669A2B14BF6}" type="datetime1">
              <a:rPr lang="ru-RU" sz="1800" smtClean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13.02.2025</a:t>
            </a:fld>
            <a:endParaRPr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22DCDE88-A9B4-6C53-BDC1-A780E77C6CD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2F869FA5-0F2E-99A7-DCDF-DD7BB0A0C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C7B3820A-E466-5C7D-3504-4154D427A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10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D0A456D9-F406-AC78-1757-A1CB35182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Introducing the sweep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F9C06E5-CED2-E1E1-C2DF-A8968BFB5B6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13.02.2025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F41E28-1BFF-CFD6-D9D3-731581FC7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2888" y="3645024"/>
            <a:ext cx="3127768" cy="23825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C2B4D7-D2D3-5D6C-A20F-F92BAC2D231D}"/>
              </a:ext>
            </a:extLst>
          </p:cNvPr>
          <p:cNvSpPr txBox="1"/>
          <p:nvPr/>
        </p:nvSpPr>
        <p:spPr bwMode="auto">
          <a:xfrm rot="19800000">
            <a:off x="973868" y="1070230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64CE52-AB6A-C205-7A57-5A99E21BC84D}"/>
              </a:ext>
            </a:extLst>
          </p:cNvPr>
          <p:cNvSpPr txBox="1"/>
          <p:nvPr/>
        </p:nvSpPr>
        <p:spPr bwMode="auto">
          <a:xfrm rot="19800000">
            <a:off x="1824496" y="1070229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5A695C-80C4-728E-9FD0-052B10A90663}"/>
              </a:ext>
            </a:extLst>
          </p:cNvPr>
          <p:cNvSpPr txBox="1"/>
          <p:nvPr/>
        </p:nvSpPr>
        <p:spPr bwMode="auto">
          <a:xfrm rot="19800000">
            <a:off x="2173235" y="1070230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03B41F-4B5B-00B6-D158-721CB3799286}"/>
              </a:ext>
            </a:extLst>
          </p:cNvPr>
          <p:cNvSpPr txBox="1"/>
          <p:nvPr/>
        </p:nvSpPr>
        <p:spPr bwMode="auto">
          <a:xfrm rot="19800000">
            <a:off x="2532456" y="1070227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456B3EB-6EE8-FD46-051D-B0CCC552304E}"/>
                  </a:ext>
                </a:extLst>
              </p:cNvPr>
              <p:cNvSpPr txBox="1"/>
              <p:nvPr/>
            </p:nvSpPr>
            <p:spPr bwMode="auto">
              <a:xfrm>
                <a:off x="9718552" y="1077007"/>
                <a:ext cx="2295500" cy="14069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mm</a:t>
                </a:r>
                <a:endParaRPr lang="en-US" b="0" i="1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dirty="0"/>
                  <a:t>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Target </a:t>
                </a:r>
                <a:r>
                  <a:rPr lang="en-US" dirty="0" err="1"/>
                  <a:t>ø</a:t>
                </a:r>
                <a:r>
                  <a:rPr lang="en-US" dirty="0"/>
                  <a:t> = 250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Sweep </a:t>
                </a:r>
                <a:r>
                  <a:rPr lang="en-US" dirty="0" err="1"/>
                  <a:t>ø</a:t>
                </a:r>
                <a:r>
                  <a:rPr lang="en-US" dirty="0"/>
                  <a:t> = 100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Bdl</a:t>
                </a:r>
                <a:r>
                  <a:rPr lang="en-US" dirty="0"/>
                  <a:t> = 0.28 Tm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456B3EB-6EE8-FD46-051D-B0CCC5523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8552" y="1077007"/>
                <a:ext cx="2295500" cy="1406924"/>
              </a:xfrm>
              <a:prstGeom prst="rect">
                <a:avLst/>
              </a:prstGeom>
              <a:blipFill>
                <a:blip r:embed="rId4"/>
                <a:stretch>
                  <a:fillRect l="-5495" t="-5357" r="-4945"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4EDC4C47-2BE2-7F2D-0301-E9B5EE416F71}"/>
              </a:ext>
            </a:extLst>
          </p:cNvPr>
          <p:cNvGraphicFramePr>
            <a:graphicFrameLocks noGrp="1"/>
          </p:cNvGraphicFramePr>
          <p:nvPr/>
        </p:nvGraphicFramePr>
        <p:xfrm>
          <a:off x="6548850" y="3761495"/>
          <a:ext cx="2139438" cy="2409173"/>
        </p:xfrm>
        <a:graphic>
          <a:graphicData uri="http://schemas.openxmlformats.org/drawingml/2006/table">
            <a:tbl>
              <a:tblPr firstRow="1" bandRow="1">
                <a:tableStyleId>{66616011-9738-0579-ADF7-3CEE4CE8EEA3}</a:tableStyleId>
              </a:tblPr>
              <a:tblGrid>
                <a:gridCol w="699278">
                  <a:extLst>
                    <a:ext uri="{9D8B030D-6E8A-4147-A177-3AD203B41FA5}">
                      <a16:colId xmlns:a16="http://schemas.microsoft.com/office/drawing/2014/main" val="2324598839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378605493"/>
                    </a:ext>
                  </a:extLst>
                </a:gridCol>
              </a:tblGrid>
              <a:tr h="483853">
                <a:tc>
                  <a:txBody>
                    <a:bodyPr/>
                    <a:lstStyle/>
                    <a:p>
                      <a:r>
                        <a:rPr lang="en-US" sz="1400" dirty="0"/>
                        <a:t>Knob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Quadrupoles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3418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QNL.X0430710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QNL.X0430714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82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064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QNL.X0450792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8292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QNL.X0450814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QNL.X0450817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290087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1369C11-66E4-A8EC-5D91-435F39326F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548286" y="928826"/>
            <a:ext cx="2895600" cy="2743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D76497-2493-01D5-0EE3-34C36ABA47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535940" y="1362931"/>
            <a:ext cx="5574030" cy="416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933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B6CB3546-EF86-B481-9B66-75923CD86B17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08EFB5F7-E7B4-9580-0CB2-3D498BEFA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CBCE7BE2-0DC0-C475-95D2-C5844A0F9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11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04A6EAB8-E58C-72FE-C0F9-8C9D8FCE1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Summary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48ED9CF5-B4FF-ACF9-6E48-6BFD99B32EB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13.02.2025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793AC8-0F86-7D9D-8261-F52F53731CCD}"/>
              </a:ext>
            </a:extLst>
          </p:cNvPr>
          <p:cNvSpPr txBox="1"/>
          <p:nvPr/>
        </p:nvSpPr>
        <p:spPr bwMode="auto">
          <a:xfrm>
            <a:off x="911424" y="1254669"/>
            <a:ext cx="887294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can match the beam size at the target with the existing quads.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MCA magnets aperture and integrated strength is sufficient for the dilution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more iteration is required to find an optimum settings for the final focus.</a:t>
            </a:r>
          </a:p>
        </p:txBody>
      </p:sp>
    </p:spTree>
    <p:extLst>
      <p:ext uri="{BB962C8B-B14F-4D97-AF65-F5344CB8AC3E}">
        <p14:creationId xmlns:p14="http://schemas.microsoft.com/office/powerpoint/2010/main" val="3789743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16333059-2EC7-68B6-23AB-5176ABC2B4D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3F64527A-997A-8CDD-8981-A120FCDA8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9639FCA2-68D8-F7A3-3C13-32CF07DC4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12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CBFA0705-DBA1-0D5C-8AD9-9F3761550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MDX specifications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78CCF4B0-66B1-5823-D9FF-3423C0DA568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13.02.2025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02AE1D0-7520-7160-321C-7C94336BAAD1}"/>
                  </a:ext>
                </a:extLst>
              </p:cNvPr>
              <p:cNvSpPr txBox="1"/>
              <p:nvPr/>
            </p:nvSpPr>
            <p:spPr bwMode="auto">
              <a:xfrm>
                <a:off x="4727848" y="1124744"/>
                <a:ext cx="6730056" cy="3703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There are </a:t>
                </a:r>
                <a:r>
                  <a:rPr lang="en-US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9 MDX (MCXCA) correctors </a:t>
                </a: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installed in P42 and </a:t>
                </a:r>
                <a:r>
                  <a:rPr lang="en-US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1 vertical bumper </a:t>
                </a: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to be installed in TCC2 for the T4 bypass.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The correctors have </a:t>
                </a:r>
                <a:r>
                  <a:rPr lang="en-US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80 mm gap </a:t>
                </a: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between the poles.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Aperture constraint comes from the </a:t>
                </a:r>
                <a:r>
                  <a:rPr lang="en-US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vacuum system -elliptical </a:t>
                </a:r>
                <a:r>
                  <a:rPr lang="en-US" b="1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129 x 72 mm</a:t>
                </a:r>
                <a:r>
                  <a:rPr lang="en-US" b="1" i="0" baseline="3000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2</a:t>
                </a:r>
                <a:r>
                  <a:rPr lang="en-US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(inspected by Philippe B-B).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i="0" dirty="0">
                  <a:effectLst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Max integrated strength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∫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𝑩𝒅𝒍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≈</m:t>
                    </m:r>
                  </m:oMath>
                </a14:m>
                <a:r>
                  <a:rPr lang="en-US" b="1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0.5 Tm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i="0" dirty="0">
                  <a:effectLst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New laminated design is in progress.</a:t>
                </a:r>
              </a:p>
              <a:p>
                <a:r>
                  <a:rPr lang="en-US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It was suggested to use </a:t>
                </a:r>
                <a:r>
                  <a:rPr lang="en-US" b="1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100 mm gap</a:t>
                </a:r>
                <a:r>
                  <a:rPr lang="en-US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for all the new correctors.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02AE1D0-7520-7160-321C-7C94336BAA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27848" y="1124744"/>
                <a:ext cx="6730056" cy="3703834"/>
              </a:xfrm>
              <a:prstGeom prst="rect">
                <a:avLst/>
              </a:prstGeom>
              <a:blipFill>
                <a:blip r:embed="rId3"/>
                <a:stretch>
                  <a:fillRect l="-753" t="-683" b="-1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6D58406C-5CB6-C73E-8AB4-6AEF0391E3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045" y="996661"/>
            <a:ext cx="3575723" cy="510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779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F78AE3D-0C6C-BE70-6796-3AD4498C2816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2632ED76-C5E9-2046-7248-9485A790B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253CDC89-99B2-BBA6-31D5-EEA9F49C6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52746A42-B8A0-A45A-D09E-DC50F6992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DS failure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99B9EAC2-43D3-BA74-814C-C5480920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13.02.2025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DFF6C4-0509-4093-27CD-ED2E88325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9107" y="933002"/>
            <a:ext cx="6423471" cy="49919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1B802B6-E7E3-E95E-1707-5DCC3ACC9423}"/>
                  </a:ext>
                </a:extLst>
              </p:cNvPr>
              <p:cNvSpPr txBox="1"/>
              <p:nvPr/>
            </p:nvSpPr>
            <p:spPr bwMode="auto">
              <a:xfrm>
                <a:off x="4605954" y="3861048"/>
                <a:ext cx="1766509" cy="51860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=24.8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1B802B6-E7E3-E95E-1707-5DCC3ACC9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05954" y="3861048"/>
                <a:ext cx="1766509" cy="518604"/>
              </a:xfrm>
              <a:prstGeom prst="rect">
                <a:avLst/>
              </a:prstGeom>
              <a:blipFill>
                <a:blip r:embed="rId4"/>
                <a:stretch>
                  <a:fillRect l="-714" t="-4762" r="-1429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8ECCEF7-9F75-DE5C-0A22-20DB3894DD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959" y="595115"/>
            <a:ext cx="5667768" cy="566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5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 bwMode="auto">
          <a:xfrm>
            <a:off x="2253773" y="3360420"/>
            <a:ext cx="7684453" cy="793244"/>
          </a:xfrm>
        </p:spPr>
        <p:txBody>
          <a:bodyPr/>
          <a:lstStyle/>
          <a:p>
            <a:pPr>
              <a:defRPr/>
            </a:pPr>
            <a:r>
              <a:rPr lang="en-GB" b="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Thanks for your attention!</a:t>
            </a:r>
            <a:endParaRPr b="0" dirty="0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799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7618940-D928-5E0A-5282-19622F5A3BAA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04B1BEEB-A950-A606-7888-23B9C64E1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87131CBD-A1D7-6B18-48F7-D72BA8AD5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9459F4CC-CE5E-1E46-2511-41A0ADC5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DS failure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E23BA330-3301-1E12-1629-5CCDC4D3356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13.02.2025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373FAB-AE10-D619-55C1-293EC4FA8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9107" y="933002"/>
            <a:ext cx="6423471" cy="49919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5E60C3-1AEE-3417-4188-3D11492938EB}"/>
                  </a:ext>
                </a:extLst>
              </p:cNvPr>
              <p:cNvSpPr txBox="1"/>
              <p:nvPr/>
            </p:nvSpPr>
            <p:spPr bwMode="auto">
              <a:xfrm>
                <a:off x="4605954" y="3861048"/>
                <a:ext cx="1766509" cy="51860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=24.8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5E60C3-1AEE-3417-4188-3D1149293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05954" y="3861048"/>
                <a:ext cx="1766509" cy="518604"/>
              </a:xfrm>
              <a:prstGeom prst="rect">
                <a:avLst/>
              </a:prstGeom>
              <a:blipFill>
                <a:blip r:embed="rId4"/>
                <a:stretch>
                  <a:fillRect l="-714" t="-4762" r="-1429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37991E08-BF77-EB15-3A9E-EABE4D3E5A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693" y="772481"/>
            <a:ext cx="5152516" cy="515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60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1F4B6AD-C1D7-A15A-DFCD-6ED502649648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9162D961-A7D6-9EED-79F1-1A853CD47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459979B7-C2E8-7962-A784-E147475A6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5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E69C64F7-36E5-881E-A2F4-B33F19DDB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Offsets at the target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041CC883-601C-4AE1-45A5-24A783F67F8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13.02.2025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4DFDA2-299A-0475-791F-E18D25EB08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074"/>
          <a:stretch/>
        </p:blipFill>
        <p:spPr>
          <a:xfrm>
            <a:off x="6023992" y="1112982"/>
            <a:ext cx="3958208" cy="46320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ACB90C-6230-47CA-80AA-DE8DB2ED41E9}"/>
              </a:ext>
            </a:extLst>
          </p:cNvPr>
          <p:cNvSpPr txBox="1"/>
          <p:nvPr/>
        </p:nvSpPr>
        <p:spPr bwMode="auto">
          <a:xfrm>
            <a:off x="10201078" y="1825092"/>
            <a:ext cx="1505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U" dirty="0"/>
              <a:t>0.8 m shift </a:t>
            </a:r>
          </a:p>
          <a:p>
            <a:r>
              <a:rPr lang="en-RU" dirty="0"/>
              <a:t>towards Jura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604F68-0809-C3ED-D142-BA9E8098AEAD}"/>
              </a:ext>
            </a:extLst>
          </p:cNvPr>
          <p:cNvSpPr txBox="1"/>
          <p:nvPr/>
        </p:nvSpPr>
        <p:spPr bwMode="auto">
          <a:xfrm>
            <a:off x="10077646" y="4111058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U" dirty="0"/>
              <a:t>0.5 m vertical shift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C408F8-5457-B7E4-A1AE-B17FAF09C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96460" y="1104862"/>
            <a:ext cx="5308654" cy="464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74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711517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29.04.2024</a:t>
            </a:r>
          </a:p>
        </p:txBody>
      </p:sp>
      <p:sp>
        <p:nvSpPr>
          <p:cNvPr id="1776141285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6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3" name="Circle 4 turns 50 mm 8mm beam cut">
            <a:hlinkClick r:id="" action="ppaction://media"/>
            <a:extLst>
              <a:ext uri="{FF2B5EF4-FFF2-40B4-BE49-F238E27FC236}">
                <a16:creationId xmlns:a16="http://schemas.microsoft.com/office/drawing/2014/main" id="{B4DA4F4D-049E-6922-330D-9817321BC1C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r="66240" b="21545"/>
          <a:stretch>
            <a:fillRect/>
          </a:stretch>
        </p:blipFill>
        <p:spPr>
          <a:xfrm>
            <a:off x="7802853" y="1246062"/>
            <a:ext cx="3981160" cy="40428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8DD781-37CC-66E9-B5C3-EA735EB7A1D5}"/>
              </a:ext>
            </a:extLst>
          </p:cNvPr>
          <p:cNvSpPr txBox="1"/>
          <p:nvPr/>
        </p:nvSpPr>
        <p:spPr bwMode="auto">
          <a:xfrm>
            <a:off x="540190" y="1340768"/>
            <a:ext cx="697331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Study: </a:t>
            </a:r>
            <a:r>
              <a:rPr lang="en-US" dirty="0">
                <a:hlinkClick r:id="rId6"/>
              </a:rPr>
              <a:t>CERN-2020-002</a:t>
            </a:r>
            <a:endParaRPr lang="en-US" dirty="0"/>
          </a:p>
          <a:p>
            <a:pPr marL="268287" lvl="1" indent="0"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Round beam with 𝛔 = 8 / 16 mm on target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50 mm sweep radius @ 4 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About 120 m drift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25CE12-93B9-CFE8-54A0-22541818BDD4}"/>
              </a:ext>
            </a:extLst>
          </p:cNvPr>
          <p:cNvSpPr txBox="1"/>
          <p:nvPr/>
        </p:nvSpPr>
        <p:spPr bwMode="auto">
          <a:xfrm>
            <a:off x="870696" y="3292291"/>
            <a:ext cx="5320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Possible solution – 4 magnets (2 per plane)</a:t>
            </a:r>
            <a:endParaRPr lang="en-US" dirty="0"/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EFD7DBB1-6183-E63A-7958-44F76A4A9DD0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733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Final focus and dilution system: requirements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99EDB30-24ED-C7F7-D74F-5BF00DE07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4191041"/>
            <a:ext cx="6973314" cy="75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81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7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DFF95043-3327-C9CE-BAD1-99BCF49F4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Final focus rematching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93B3279C-A1A6-69DC-3BBD-8323B83345C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13.02.2025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B68C484-359A-983C-F05F-E2AA4919E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88578"/>
              </p:ext>
            </p:extLst>
          </p:nvPr>
        </p:nvGraphicFramePr>
        <p:xfrm>
          <a:off x="6548850" y="3761495"/>
          <a:ext cx="2139438" cy="2409173"/>
        </p:xfrm>
        <a:graphic>
          <a:graphicData uri="http://schemas.openxmlformats.org/drawingml/2006/table">
            <a:tbl>
              <a:tblPr firstRow="1" bandRow="1">
                <a:tableStyleId>{66616011-9738-0579-ADF7-3CEE4CE8EEA3}</a:tableStyleId>
              </a:tblPr>
              <a:tblGrid>
                <a:gridCol w="699278">
                  <a:extLst>
                    <a:ext uri="{9D8B030D-6E8A-4147-A177-3AD203B41FA5}">
                      <a16:colId xmlns:a16="http://schemas.microsoft.com/office/drawing/2014/main" val="2324598839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378605493"/>
                    </a:ext>
                  </a:extLst>
                </a:gridCol>
              </a:tblGrid>
              <a:tr h="483853">
                <a:tc>
                  <a:txBody>
                    <a:bodyPr/>
                    <a:lstStyle/>
                    <a:p>
                      <a:r>
                        <a:rPr lang="en-US" sz="1400" dirty="0"/>
                        <a:t>Knob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Quadrupoles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3418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QNL.X0430710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QNL.X0430714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82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064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QNL.X0450792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8292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QNL.X0450814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QNL.X0450817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29008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3A68130-AFC1-7EDC-8E6B-5E6795554DDB}"/>
              </a:ext>
            </a:extLst>
          </p:cNvPr>
          <p:cNvSpPr txBox="1"/>
          <p:nvPr/>
        </p:nvSpPr>
        <p:spPr bwMode="auto">
          <a:xfrm rot="19800000">
            <a:off x="973868" y="1070230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D27F3E-5934-68CD-58C5-6A9DE0718AC4}"/>
              </a:ext>
            </a:extLst>
          </p:cNvPr>
          <p:cNvSpPr txBox="1"/>
          <p:nvPr/>
        </p:nvSpPr>
        <p:spPr bwMode="auto">
          <a:xfrm rot="19800000">
            <a:off x="1824496" y="1070229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95BF03-015B-E74C-0A32-4C487B3D2004}"/>
              </a:ext>
            </a:extLst>
          </p:cNvPr>
          <p:cNvSpPr txBox="1"/>
          <p:nvPr/>
        </p:nvSpPr>
        <p:spPr bwMode="auto">
          <a:xfrm rot="19800000">
            <a:off x="2173235" y="1070230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CADF62-6531-14BC-F0BA-635CDD6F1BA7}"/>
              </a:ext>
            </a:extLst>
          </p:cNvPr>
          <p:cNvSpPr txBox="1"/>
          <p:nvPr/>
        </p:nvSpPr>
        <p:spPr bwMode="auto">
          <a:xfrm rot="19800000">
            <a:off x="2532456" y="1070227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kq21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AC12B5B-3D3E-E1F0-A23E-243B5F4AE9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48850" y="928826"/>
            <a:ext cx="2895600" cy="2743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E2212BF-DB8B-3580-C4A4-28360D2BF44D}"/>
                  </a:ext>
                </a:extLst>
              </p:cNvPr>
              <p:cNvSpPr txBox="1"/>
              <p:nvPr/>
            </p:nvSpPr>
            <p:spPr bwMode="auto">
              <a:xfrm>
                <a:off x="9718552" y="1077007"/>
                <a:ext cx="2257028" cy="8529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=35</m:t>
                    </m:r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mm</a:t>
                </a:r>
                <a:endParaRPr lang="en-US" b="0" i="1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 dirty="0"/>
                  <a:t>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Target </a:t>
                </a:r>
                <a:r>
                  <a:rPr lang="en-US" dirty="0" err="1"/>
                  <a:t>ø</a:t>
                </a:r>
                <a:r>
                  <a:rPr lang="en-US" dirty="0"/>
                  <a:t> = 250 mm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E2212BF-DB8B-3580-C4A4-28360D2BF4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8552" y="1077007"/>
                <a:ext cx="2257028" cy="852926"/>
              </a:xfrm>
              <a:prstGeom prst="rect">
                <a:avLst/>
              </a:prstGeom>
              <a:blipFill>
                <a:blip r:embed="rId4"/>
                <a:stretch>
                  <a:fillRect l="-5618" t="-8696" r="-5618" b="-14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DA282E1A-9E96-4BA4-4F11-AC257EFEB6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54"/>
          <a:stretch/>
        </p:blipFill>
        <p:spPr bwMode="auto">
          <a:xfrm>
            <a:off x="532341" y="1388125"/>
            <a:ext cx="5574030" cy="4153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00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3565943F-DD5F-9841-82B5-BE961E5216E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825ACCB4-EC3C-7AB0-0E4A-19ADDFF0D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94EEF6FA-7542-8901-433F-A48366E03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8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C667BE8C-6DCA-97F5-EA72-2318ADFB5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Final focus rematching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99C284FF-A8E6-8B57-BA9F-21924792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13.02.2025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EF8A3D-D191-4FD4-9CFE-01F2126BA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2888" y="3645024"/>
            <a:ext cx="3127768" cy="23825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FA1021-0B36-41AD-918F-696B1B4CE9E2}"/>
              </a:ext>
            </a:extLst>
          </p:cNvPr>
          <p:cNvSpPr txBox="1"/>
          <p:nvPr/>
        </p:nvSpPr>
        <p:spPr bwMode="auto">
          <a:xfrm rot="19800000">
            <a:off x="973868" y="1070230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253710-5088-1C59-B05B-6FA0A446B5E5}"/>
              </a:ext>
            </a:extLst>
          </p:cNvPr>
          <p:cNvSpPr txBox="1"/>
          <p:nvPr/>
        </p:nvSpPr>
        <p:spPr bwMode="auto">
          <a:xfrm rot="19800000">
            <a:off x="1824496" y="1070229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BE6CDE-E723-7330-158F-ED7835755616}"/>
              </a:ext>
            </a:extLst>
          </p:cNvPr>
          <p:cNvSpPr txBox="1"/>
          <p:nvPr/>
        </p:nvSpPr>
        <p:spPr bwMode="auto">
          <a:xfrm rot="19800000">
            <a:off x="2173235" y="1070230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F06DE1-EB6D-2CB5-637D-6E6C6DC505A7}"/>
              </a:ext>
            </a:extLst>
          </p:cNvPr>
          <p:cNvSpPr txBox="1"/>
          <p:nvPr/>
        </p:nvSpPr>
        <p:spPr bwMode="auto">
          <a:xfrm rot="19800000">
            <a:off x="2532456" y="1070227"/>
            <a:ext cx="6480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BB471"/>
                </a:solidFill>
              </a:rPr>
              <a:t>kq21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070BE8A-9318-A775-3585-700E8EA63689}"/>
                  </a:ext>
                </a:extLst>
              </p:cNvPr>
              <p:cNvSpPr txBox="1"/>
              <p:nvPr/>
            </p:nvSpPr>
            <p:spPr bwMode="auto">
              <a:xfrm>
                <a:off x="9718552" y="1077007"/>
                <a:ext cx="2257028" cy="8529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mm</a:t>
                </a:r>
                <a:endParaRPr lang="en-US" b="0" i="1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dirty="0"/>
                  <a:t>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Target </a:t>
                </a:r>
                <a:r>
                  <a:rPr lang="en-US" dirty="0" err="1"/>
                  <a:t>ø</a:t>
                </a:r>
                <a:r>
                  <a:rPr lang="en-US" dirty="0"/>
                  <a:t> = 250 mm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070BE8A-9318-A775-3585-700E8EA636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8552" y="1077007"/>
                <a:ext cx="2257028" cy="852926"/>
              </a:xfrm>
              <a:prstGeom prst="rect">
                <a:avLst/>
              </a:prstGeom>
              <a:blipFill>
                <a:blip r:embed="rId4"/>
                <a:stretch>
                  <a:fillRect l="-5618" t="-8696" r="-5618" b="-14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061617F7-2CF8-B119-531A-E6A69DD526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548850" y="928826"/>
            <a:ext cx="2895600" cy="2743200"/>
          </a:xfrm>
          <a:prstGeom prst="rect">
            <a:avLst/>
          </a:prstGeom>
        </p:spPr>
      </p:pic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F2B47261-A66B-7B1C-9646-113BAF038831}"/>
              </a:ext>
            </a:extLst>
          </p:cNvPr>
          <p:cNvGraphicFramePr>
            <a:graphicFrameLocks noGrp="1"/>
          </p:cNvGraphicFramePr>
          <p:nvPr/>
        </p:nvGraphicFramePr>
        <p:xfrm>
          <a:off x="6548850" y="3761495"/>
          <a:ext cx="2139438" cy="2409173"/>
        </p:xfrm>
        <a:graphic>
          <a:graphicData uri="http://schemas.openxmlformats.org/drawingml/2006/table">
            <a:tbl>
              <a:tblPr firstRow="1" bandRow="1">
                <a:tableStyleId>{66616011-9738-0579-ADF7-3CEE4CE8EEA3}</a:tableStyleId>
              </a:tblPr>
              <a:tblGrid>
                <a:gridCol w="699278">
                  <a:extLst>
                    <a:ext uri="{9D8B030D-6E8A-4147-A177-3AD203B41FA5}">
                      <a16:colId xmlns:a16="http://schemas.microsoft.com/office/drawing/2014/main" val="2324598839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378605493"/>
                    </a:ext>
                  </a:extLst>
                </a:gridCol>
              </a:tblGrid>
              <a:tr h="483853">
                <a:tc>
                  <a:txBody>
                    <a:bodyPr/>
                    <a:lstStyle/>
                    <a:p>
                      <a:r>
                        <a:rPr lang="en-US" sz="1400" dirty="0"/>
                        <a:t>Knob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Quadrupoles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3418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QNL.X0430710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QNL.X0430714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82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064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QNL.X0450792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8292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QNL.X0450814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QNL.X0450817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29008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E31BCDE-A07E-E774-4A7B-6CE7CCEB95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535940" y="1364971"/>
            <a:ext cx="5574030" cy="416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644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DCD7824-D3FF-2C38-93DD-84E35545F10C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670AB8B9-06D1-47FF-50B0-73913924D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020C5794-2F33-072E-76B7-BDE8BE82C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9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944460BA-14B1-BB40-29C8-B90464CBC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Introducing the sweep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8018393-8C3E-CE89-F79C-3A13D5FC1A3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13.02.2025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BC83FF-A6E8-2CEC-6831-66FC06E40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2888" y="3645024"/>
            <a:ext cx="3127768" cy="2382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9E142FC-2F5E-1376-A672-73FDA415CB1F}"/>
                  </a:ext>
                </a:extLst>
              </p:cNvPr>
              <p:cNvSpPr txBox="1"/>
              <p:nvPr/>
            </p:nvSpPr>
            <p:spPr bwMode="auto">
              <a:xfrm>
                <a:off x="9718552" y="1077007"/>
                <a:ext cx="2295500" cy="14069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mm</a:t>
                </a:r>
                <a:endParaRPr lang="en-US" b="0" i="1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dirty="0"/>
                  <a:t>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Target </a:t>
                </a:r>
                <a:r>
                  <a:rPr lang="en-US" dirty="0" err="1"/>
                  <a:t>ø</a:t>
                </a:r>
                <a:r>
                  <a:rPr lang="en-US" dirty="0"/>
                  <a:t> = 250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Sweep </a:t>
                </a:r>
                <a:r>
                  <a:rPr lang="en-US" dirty="0" err="1"/>
                  <a:t>ø</a:t>
                </a:r>
                <a:r>
                  <a:rPr lang="en-US" dirty="0"/>
                  <a:t> = 100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Bdl</a:t>
                </a:r>
                <a:r>
                  <a:rPr lang="en-US" dirty="0"/>
                  <a:t> = 0.28 Tm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9E142FC-2F5E-1376-A672-73FDA415CB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8552" y="1077007"/>
                <a:ext cx="2295500" cy="1406924"/>
              </a:xfrm>
              <a:prstGeom prst="rect">
                <a:avLst/>
              </a:prstGeom>
              <a:blipFill>
                <a:blip r:embed="rId4"/>
                <a:stretch>
                  <a:fillRect l="-5495" t="-5357" r="-4945"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C6AAE5E1-FC2A-8B46-6EA8-6D62D0C6DE1E}"/>
              </a:ext>
            </a:extLst>
          </p:cNvPr>
          <p:cNvGraphicFramePr>
            <a:graphicFrameLocks noGrp="1"/>
          </p:cNvGraphicFramePr>
          <p:nvPr/>
        </p:nvGraphicFramePr>
        <p:xfrm>
          <a:off x="6548850" y="3761495"/>
          <a:ext cx="2139438" cy="2409173"/>
        </p:xfrm>
        <a:graphic>
          <a:graphicData uri="http://schemas.openxmlformats.org/drawingml/2006/table">
            <a:tbl>
              <a:tblPr firstRow="1" bandRow="1">
                <a:tableStyleId>{66616011-9738-0579-ADF7-3CEE4CE8EEA3}</a:tableStyleId>
              </a:tblPr>
              <a:tblGrid>
                <a:gridCol w="699278">
                  <a:extLst>
                    <a:ext uri="{9D8B030D-6E8A-4147-A177-3AD203B41FA5}">
                      <a16:colId xmlns:a16="http://schemas.microsoft.com/office/drawing/2014/main" val="2324598839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378605493"/>
                    </a:ext>
                  </a:extLst>
                </a:gridCol>
              </a:tblGrid>
              <a:tr h="483853">
                <a:tc>
                  <a:txBody>
                    <a:bodyPr/>
                    <a:lstStyle/>
                    <a:p>
                      <a:r>
                        <a:rPr lang="en-US" sz="1400" dirty="0"/>
                        <a:t>Knob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Quadrupoles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3418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QNL.X0430710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QNL.X0430714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82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064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QNL.X0450792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QNL.X0450795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8292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kq21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QNL.X0450814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QNL.X0450817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29008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C67824C-7A1D-A7B5-FAD7-DEE7CEFFFF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548850" y="928826"/>
            <a:ext cx="2895600" cy="27432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1E2123E-7E1A-6235-4B9C-E0B91C8968ED}"/>
              </a:ext>
            </a:extLst>
          </p:cNvPr>
          <p:cNvGrpSpPr/>
          <p:nvPr/>
        </p:nvGrpSpPr>
        <p:grpSpPr>
          <a:xfrm>
            <a:off x="521970" y="1070227"/>
            <a:ext cx="5574030" cy="4473402"/>
            <a:chOff x="521970" y="1070227"/>
            <a:chExt cx="5574030" cy="447340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EB65775-D1FB-4563-0427-7E8D4E41A75D}"/>
                </a:ext>
              </a:extLst>
            </p:cNvPr>
            <p:cNvSpPr txBox="1"/>
            <p:nvPr/>
          </p:nvSpPr>
          <p:spPr bwMode="auto">
            <a:xfrm rot="19800000">
              <a:off x="973868" y="1070230"/>
              <a:ext cx="6480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BB471"/>
                  </a:solidFill>
                </a:rPr>
                <a:t>kq18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EC5AC9F-D847-5F14-2D0A-C033ECDA8963}"/>
                </a:ext>
              </a:extLst>
            </p:cNvPr>
            <p:cNvSpPr txBox="1"/>
            <p:nvPr/>
          </p:nvSpPr>
          <p:spPr bwMode="auto">
            <a:xfrm rot="19800000">
              <a:off x="1824496" y="1070229"/>
              <a:ext cx="6480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BB471"/>
                  </a:solidFill>
                </a:rPr>
                <a:t>kq19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C673255-6663-8CCC-7A83-48F8D6795A92}"/>
                </a:ext>
              </a:extLst>
            </p:cNvPr>
            <p:cNvSpPr txBox="1"/>
            <p:nvPr/>
          </p:nvSpPr>
          <p:spPr bwMode="auto">
            <a:xfrm rot="19800000">
              <a:off x="2173235" y="1070230"/>
              <a:ext cx="6480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BB471"/>
                  </a:solidFill>
                </a:rPr>
                <a:t>kq20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CFBD0EF-2F53-5D2C-F15F-590AF78642EC}"/>
                </a:ext>
              </a:extLst>
            </p:cNvPr>
            <p:cNvSpPr txBox="1"/>
            <p:nvPr/>
          </p:nvSpPr>
          <p:spPr bwMode="auto">
            <a:xfrm rot="19800000">
              <a:off x="2532456" y="1070227"/>
              <a:ext cx="6480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BB471"/>
                  </a:solidFill>
                </a:rPr>
                <a:t>kq21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C17891A-35F7-B99D-3618-B4F5E09BE6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521970" y="1366599"/>
              <a:ext cx="5574030" cy="41770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0492725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4051</TotalTime>
  <Words>503</Words>
  <Application>Microsoft Macintosh PowerPoint</Application>
  <DocSecurity>0</DocSecurity>
  <PresentationFormat>Widescreen</PresentationFormat>
  <Paragraphs>168</Paragraphs>
  <Slides>12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Arial</vt:lpstr>
      <vt:lpstr>Cambria Math</vt:lpstr>
      <vt:lpstr>Helvetica Neue</vt:lpstr>
      <vt:lpstr>Helvetica Neue Light</vt:lpstr>
      <vt:lpstr>Helvetica Neue Medium</vt:lpstr>
      <vt:lpstr>CERN</vt:lpstr>
      <vt:lpstr>BDF dilution system failure</vt:lpstr>
      <vt:lpstr>DS failure</vt:lpstr>
      <vt:lpstr>Thanks for your attention!</vt:lpstr>
      <vt:lpstr>DS failure</vt:lpstr>
      <vt:lpstr>Offsets at the target</vt:lpstr>
      <vt:lpstr>PowerPoint Presentation</vt:lpstr>
      <vt:lpstr>Final focus rematching</vt:lpstr>
      <vt:lpstr>Final focus rematching</vt:lpstr>
      <vt:lpstr>Introducing the sweep</vt:lpstr>
      <vt:lpstr>Introducing the sweep</vt:lpstr>
      <vt:lpstr>Summary</vt:lpstr>
      <vt:lpstr>MDX specifications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Rebecca Ramjiawan</dc:creator>
  <cp:keywords/>
  <dc:description/>
  <cp:lastModifiedBy>Aleksandr Gorn</cp:lastModifiedBy>
  <cp:revision>48</cp:revision>
  <dcterms:created xsi:type="dcterms:W3CDTF">2021-11-15T09:32:25Z</dcterms:created>
  <dcterms:modified xsi:type="dcterms:W3CDTF">2025-02-13T13:33:56Z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