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  <p:sldMasterId id="2147483712" r:id="rId3"/>
  </p:sldMasterIdLst>
  <p:notesMasterIdLst>
    <p:notesMasterId r:id="rId23"/>
  </p:notesMasterIdLst>
  <p:handoutMasterIdLst>
    <p:handoutMasterId r:id="rId24"/>
  </p:handoutMasterIdLst>
  <p:sldIdLst>
    <p:sldId id="258" r:id="rId4"/>
    <p:sldId id="307" r:id="rId5"/>
    <p:sldId id="270" r:id="rId6"/>
    <p:sldId id="306" r:id="rId7"/>
    <p:sldId id="473" r:id="rId8"/>
    <p:sldId id="472" r:id="rId9"/>
    <p:sldId id="2064" r:id="rId10"/>
    <p:sldId id="2063" r:id="rId11"/>
    <p:sldId id="481" r:id="rId12"/>
    <p:sldId id="2065" r:id="rId13"/>
    <p:sldId id="482" r:id="rId14"/>
    <p:sldId id="476" r:id="rId15"/>
    <p:sldId id="2060" r:id="rId16"/>
    <p:sldId id="2066" r:id="rId17"/>
    <p:sldId id="2062" r:id="rId18"/>
    <p:sldId id="484" r:id="rId19"/>
    <p:sldId id="297" r:id="rId20"/>
    <p:sldId id="2067" r:id="rId21"/>
    <p:sldId id="268" r:id="rId22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0505"/>
    <a:srgbClr val="005DE0"/>
    <a:srgbClr val="2EAC68"/>
    <a:srgbClr val="E6A842"/>
    <a:srgbClr val="26211C"/>
    <a:srgbClr val="F207CA"/>
    <a:srgbClr val="FBEA1C"/>
    <a:srgbClr val="E6E6E6"/>
    <a:srgbClr val="0FE6F8"/>
    <a:srgbClr val="25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4651" autoAdjust="0"/>
  </p:normalViewPr>
  <p:slideViewPr>
    <p:cSldViewPr snapToObjects="1" showGuides="1">
      <p:cViewPr varScale="1">
        <p:scale>
          <a:sx n="84" d="100"/>
          <a:sy n="84" d="100"/>
        </p:scale>
        <p:origin x="92" y="1024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lyshev, Oleg (STFC,DL,AST)" userId="f67bc73b-03de-4605-8ee1-ecf72a0b85a9" providerId="ADAL" clId="{79FB1F24-B8CD-4E85-A58C-B3D31FBE8DCF}"/>
    <pc:docChg chg="modSld">
      <pc:chgData name="Malyshev, Oleg (STFC,DL,AST)" userId="f67bc73b-03de-4605-8ee1-ecf72a0b85a9" providerId="ADAL" clId="{79FB1F24-B8CD-4E85-A58C-B3D31FBE8DCF}" dt="2024-11-29T16:00:58.799" v="8" actId="20577"/>
      <pc:docMkLst>
        <pc:docMk/>
      </pc:docMkLst>
      <pc:sldChg chg="modSp mod">
        <pc:chgData name="Malyshev, Oleg (STFC,DL,AST)" userId="f67bc73b-03de-4605-8ee1-ecf72a0b85a9" providerId="ADAL" clId="{79FB1F24-B8CD-4E85-A58C-B3D31FBE8DCF}" dt="2024-11-29T16:00:58.799" v="8" actId="20577"/>
        <pc:sldMkLst>
          <pc:docMk/>
          <pc:sldMk cId="397492139" sldId="270"/>
        </pc:sldMkLst>
        <pc:graphicFrameChg chg="modGraphic">
          <ac:chgData name="Malyshev, Oleg (STFC,DL,AST)" userId="f67bc73b-03de-4605-8ee1-ecf72a0b85a9" providerId="ADAL" clId="{79FB1F24-B8CD-4E85-A58C-B3D31FBE8DCF}" dt="2024-11-29T16:00:58.799" v="8" actId="20577"/>
          <ac:graphicFrameMkLst>
            <pc:docMk/>
            <pc:sldMk cId="397492139" sldId="270"/>
            <ac:graphicFrameMk id="7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11/02/2025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11/02/2025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Number of partners increased from 7 in ARIES WP9 to 15 in</a:t>
            </a:r>
            <a:r>
              <a:rPr lang="en-GB" baseline="0" dirty="0"/>
              <a:t> IFAST WP9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134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83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22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56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54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380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468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898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54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7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14th Meeting | 12th February 2025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717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I.FAST WP9 14th Meeting | 12th February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56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31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74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14th Meeting | 12th February 2025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14th Meeting | 12th February 2025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14th Meeting | 12th February 2025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14th Meeting | 12th February 2025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14th Meeting | 12th February 2025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14th Meeting | 12th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482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O.B. Malyshev / C. Antoine | I.FAST WP9 14th Meeting | 12th February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O.B. Malyshev / C. Antoine | I.FAST WP9 14th Meeting | 12th February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O.B. Malyshev / C. Antoine | I.FAST WP9 14th Meeting | 12th February 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1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7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10646192" cy="1107996"/>
          </a:xfrm>
        </p:spPr>
        <p:txBody>
          <a:bodyPr/>
          <a:lstStyle/>
          <a:p>
            <a:pPr marL="1524000" indent="-1524000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WP9: Innovative superconducting cavities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665723"/>
          </a:xfrm>
        </p:spPr>
        <p:txBody>
          <a:bodyPr>
            <a:normAutofit lnSpcReduction="10000"/>
          </a:bodyPr>
          <a:lstStyle/>
          <a:p>
            <a:r>
              <a:rPr lang="en-GB" b="1" dirty="0">
                <a:solidFill>
                  <a:srgbClr val="FFC000"/>
                </a:solidFill>
                <a:latin typeface="+mn-lt"/>
              </a:rPr>
              <a:t>Oleg B. Malyshev (UKRI) / Claire Antoine (CEA)</a:t>
            </a:r>
          </a:p>
          <a:p>
            <a:r>
              <a:rPr lang="en-GB" b="1" dirty="0">
                <a:solidFill>
                  <a:srgbClr val="FFC000"/>
                </a:solidFill>
                <a:latin typeface="+mn-lt"/>
              </a:rPr>
              <a:t>WP9 coordinators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767408" y="3216405"/>
            <a:ext cx="9206032" cy="795304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I.FAST WP9 14th Meeting | 12th February 2025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9464E-E49A-D057-0F5D-7D9E4900A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203"/>
            <a:ext cx="8137800" cy="920538"/>
          </a:xfrm>
        </p:spPr>
        <p:txBody>
          <a:bodyPr/>
          <a:lstStyle/>
          <a:p>
            <a:r>
              <a:rPr lang="en-US" dirty="0"/>
              <a:t>Path to the new proposal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0954B-CFC1-CDB1-92B3-1A33F1BFB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90" y="4221088"/>
            <a:ext cx="10822214" cy="201631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As usual, TIARA will guide and coordinate the proposal preparation. M. Vretenar in charge of structuring it, waiting to collaborate with a new perspective Coordinator to be nominated by TIARA.</a:t>
            </a:r>
          </a:p>
          <a:p>
            <a:pPr>
              <a:lnSpc>
                <a:spcPct val="120000"/>
              </a:lnSpc>
            </a:pPr>
            <a:r>
              <a:rPr lang="en-US" dirty="0"/>
              <a:t>Initial project structure approved by TIARA on 29.10.24. </a:t>
            </a:r>
          </a:p>
          <a:p>
            <a:pPr>
              <a:lnSpc>
                <a:spcPct val="120000"/>
              </a:lnSpc>
            </a:pPr>
            <a:r>
              <a:rPr lang="en-US" dirty="0"/>
              <a:t>Enlarged TIARA Meeting with accelerator communities (particle physics, light sources, nuclear, neutrons, energy, industry) on 20 January, to coordinate roadmaps and identify priority topics.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5F649F-547C-3332-DA44-95B445398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D4D9CFA-F65F-9C63-6146-2F67B828B6E1}"/>
              </a:ext>
            </a:extLst>
          </p:cNvPr>
          <p:cNvSpPr txBox="1">
            <a:spLocks/>
          </p:cNvSpPr>
          <p:nvPr/>
        </p:nvSpPr>
        <p:spPr>
          <a:xfrm>
            <a:off x="367990" y="1155740"/>
            <a:ext cx="7528210" cy="284932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dirty="0"/>
              <a:t>I.FAST works well, but is very </a:t>
            </a:r>
            <a:r>
              <a:rPr lang="en-US" b="1" dirty="0">
                <a:solidFill>
                  <a:schemeClr val="accent1"/>
                </a:solidFill>
              </a:rPr>
              <a:t>dispersed</a:t>
            </a:r>
            <a:r>
              <a:rPr lang="en-US" dirty="0"/>
              <a:t> (48 beneficiaries, 12 partners, 9 Work Packages – average 200 k€/beneficiary). For the next proposal (INFRA-TECH-02), a </a:t>
            </a:r>
            <a:r>
              <a:rPr lang="en-US" b="1" dirty="0">
                <a:solidFill>
                  <a:schemeClr val="accent1"/>
                </a:solidFill>
              </a:rPr>
              <a:t>more impactful and inclusive approach</a:t>
            </a:r>
            <a:r>
              <a:rPr lang="en-US" dirty="0"/>
              <a:t> is proposed:</a:t>
            </a:r>
          </a:p>
          <a:p>
            <a:pPr marL="514350" indent="-514350">
              <a:lnSpc>
                <a:spcPct val="120000"/>
              </a:lnSpc>
              <a:buFont typeface="Arial"/>
              <a:buAutoNum type="arabicPeriod"/>
            </a:pPr>
            <a:r>
              <a:rPr lang="en-US" dirty="0"/>
              <a:t>The topics are divided in two parts: few </a:t>
            </a:r>
            <a:r>
              <a:rPr lang="en-US" b="1" dirty="0">
                <a:solidFill>
                  <a:schemeClr val="accent1"/>
                </a:solidFill>
              </a:rPr>
              <a:t>top-down</a:t>
            </a:r>
            <a:r>
              <a:rPr lang="en-US" dirty="0"/>
              <a:t> selected topics at higher TRL with larger funding, and the usual </a:t>
            </a:r>
            <a:r>
              <a:rPr lang="en-US" b="1" dirty="0">
                <a:solidFill>
                  <a:schemeClr val="accent1"/>
                </a:solidFill>
              </a:rPr>
              <a:t>bottom-up</a:t>
            </a:r>
            <a:r>
              <a:rPr lang="en-US" dirty="0"/>
              <a:t> part at lower TRL and lower funding.</a:t>
            </a:r>
          </a:p>
          <a:p>
            <a:pPr marL="514350" indent="-514350">
              <a:lnSpc>
                <a:spcPct val="120000"/>
              </a:lnSpc>
              <a:buFont typeface="Arial"/>
              <a:buAutoNum type="arabicPeriod"/>
            </a:pPr>
            <a:r>
              <a:rPr lang="en-US" dirty="0"/>
              <a:t>Involve the </a:t>
            </a:r>
            <a:r>
              <a:rPr lang="en-US" b="1" dirty="0">
                <a:solidFill>
                  <a:schemeClr val="accent1"/>
                </a:solidFill>
              </a:rPr>
              <a:t>accelerator user communities </a:t>
            </a:r>
            <a:r>
              <a:rPr lang="en-US" dirty="0"/>
              <a:t>and not only the accelerator labs represented in TIARA in the </a:t>
            </a:r>
            <a:r>
              <a:rPr lang="en-US" b="1" dirty="0">
                <a:solidFill>
                  <a:schemeClr val="accent1"/>
                </a:solidFill>
              </a:rPr>
              <a:t>selection</a:t>
            </a:r>
            <a:r>
              <a:rPr lang="en-US" dirty="0"/>
              <a:t> for the top-down part and in the </a:t>
            </a:r>
            <a:r>
              <a:rPr lang="en-US" b="1" dirty="0">
                <a:solidFill>
                  <a:schemeClr val="accent1"/>
                </a:solidFill>
              </a:rPr>
              <a:t>evaluation</a:t>
            </a:r>
            <a:r>
              <a:rPr lang="en-US" dirty="0"/>
              <a:t> for the bottom-up part, in coordination with the </a:t>
            </a:r>
            <a:r>
              <a:rPr lang="en-US" b="1" dirty="0">
                <a:solidFill>
                  <a:schemeClr val="accent1"/>
                </a:solidFill>
              </a:rPr>
              <a:t>roadmaps</a:t>
            </a:r>
            <a:r>
              <a:rPr lang="en-US" dirty="0"/>
              <a:t> of the different communities.   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9F3848-7559-A48E-F73E-172D909F5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5100" y="1243329"/>
            <a:ext cx="3218700" cy="241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383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836B-6391-58F4-F6E3-69A0530B1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486898" cy="920538"/>
          </a:xfrm>
        </p:spPr>
        <p:txBody>
          <a:bodyPr>
            <a:normAutofit/>
          </a:bodyPr>
          <a:lstStyle/>
          <a:p>
            <a:r>
              <a:rPr lang="en-US" dirty="0"/>
              <a:t>General guidelines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E9A71-5CD8-C3EA-0E71-E53514D94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484784"/>
            <a:ext cx="10055901" cy="396044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Mixture of </a:t>
            </a:r>
            <a:r>
              <a:rPr lang="en-US" dirty="0">
                <a:solidFill>
                  <a:srgbClr val="F207CA"/>
                </a:solidFill>
              </a:rPr>
              <a:t>top-down and bottom-up</a:t>
            </a:r>
            <a:r>
              <a:rPr lang="en-US" dirty="0"/>
              <a:t>: explore recognised critical R&amp;D topics with appropriate funding, while keeping the </a:t>
            </a:r>
            <a:r>
              <a:rPr lang="en-US" dirty="0">
                <a:solidFill>
                  <a:srgbClr val="F207CA"/>
                </a:solidFill>
              </a:rPr>
              <a:t>creativity and innovation </a:t>
            </a:r>
            <a:r>
              <a:rPr lang="en-US" dirty="0"/>
              <a:t>dimension.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207CA"/>
                </a:solidFill>
              </a:rPr>
              <a:t>Less partners </a:t>
            </a:r>
            <a:r>
              <a:rPr lang="en-US" dirty="0"/>
              <a:t>than in I.FAST, avoid beneficiaries with </a:t>
            </a:r>
            <a:r>
              <a:rPr lang="en-US" dirty="0">
                <a:solidFill>
                  <a:srgbClr val="F207CA"/>
                </a:solidFill>
              </a:rPr>
              <a:t>less that 100k or 50k </a:t>
            </a:r>
            <a:r>
              <a:rPr lang="en-US" dirty="0"/>
              <a:t>EC funding. Ideal team one or 2 academic, one industry.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207CA"/>
                </a:solidFill>
              </a:rPr>
              <a:t>Rate of matching funds</a:t>
            </a:r>
            <a:r>
              <a:rPr lang="en-US" dirty="0"/>
              <a:t> (now 50% for academia, 30% for industry) reduced to </a:t>
            </a:r>
            <a:r>
              <a:rPr lang="en-US" dirty="0">
                <a:solidFill>
                  <a:srgbClr val="2EAC68"/>
                </a:solidFill>
              </a:rPr>
              <a:t>30-35% for academia</a:t>
            </a:r>
            <a:r>
              <a:rPr lang="en-US" dirty="0"/>
              <a:t>,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20-25% for industry</a:t>
            </a:r>
            <a:r>
              <a:rPr lang="en-US" dirty="0"/>
              <a:t>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Less space for </a:t>
            </a:r>
            <a:r>
              <a:rPr lang="en-US" dirty="0">
                <a:solidFill>
                  <a:srgbClr val="F207CA"/>
                </a:solidFill>
              </a:rPr>
              <a:t>Networks</a:t>
            </a:r>
            <a:r>
              <a:rPr lang="en-US" dirty="0"/>
              <a:t>, possibly only in the frame of defining </a:t>
            </a:r>
            <a:r>
              <a:rPr lang="en-US" dirty="0">
                <a:solidFill>
                  <a:srgbClr val="F207CA"/>
                </a:solidFill>
              </a:rPr>
              <a:t>Technology Roadmaps – </a:t>
            </a:r>
            <a:r>
              <a:rPr lang="en-US" dirty="0"/>
              <a:t>with some space in the general part.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941D1C-42CC-789F-79E9-01185C153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84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07194-DA46-5494-C3D1-7D4A48E5D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263" y="220995"/>
            <a:ext cx="10010328" cy="920538"/>
          </a:xfrm>
        </p:spPr>
        <p:txBody>
          <a:bodyPr>
            <a:normAutofit/>
          </a:bodyPr>
          <a:lstStyle/>
          <a:p>
            <a:r>
              <a:rPr lang="en-US" dirty="0"/>
              <a:t>Structure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BAAD6D-B5D6-FFD8-8156-2543A597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ACC9A05-D2C5-8040-E7CC-1D4BBF86658F}"/>
              </a:ext>
            </a:extLst>
          </p:cNvPr>
          <p:cNvGraphicFramePr>
            <a:graphicFrameLocks noGrp="1"/>
          </p:cNvGraphicFramePr>
          <p:nvPr/>
        </p:nvGraphicFramePr>
        <p:xfrm>
          <a:off x="607599" y="2438454"/>
          <a:ext cx="10602549" cy="3058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9753">
                  <a:extLst>
                    <a:ext uri="{9D8B030D-6E8A-4147-A177-3AD203B41FA5}">
                      <a16:colId xmlns:a16="http://schemas.microsoft.com/office/drawing/2014/main" val="4285841903"/>
                    </a:ext>
                  </a:extLst>
                </a:gridCol>
                <a:gridCol w="1900258">
                  <a:extLst>
                    <a:ext uri="{9D8B030D-6E8A-4147-A177-3AD203B41FA5}">
                      <a16:colId xmlns:a16="http://schemas.microsoft.com/office/drawing/2014/main" val="3425651189"/>
                    </a:ext>
                  </a:extLst>
                </a:gridCol>
                <a:gridCol w="3838661">
                  <a:extLst>
                    <a:ext uri="{9D8B030D-6E8A-4147-A177-3AD203B41FA5}">
                      <a16:colId xmlns:a16="http://schemas.microsoft.com/office/drawing/2014/main" val="2301333913"/>
                    </a:ext>
                  </a:extLst>
                </a:gridCol>
                <a:gridCol w="1961589">
                  <a:extLst>
                    <a:ext uri="{9D8B030D-6E8A-4147-A177-3AD203B41FA5}">
                      <a16:colId xmlns:a16="http://schemas.microsoft.com/office/drawing/2014/main" val="3846093425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12203579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Pillar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Content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EC contribution per activity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Total EC contribution</a:t>
                      </a:r>
                    </a:p>
                    <a:p>
                      <a:r>
                        <a:rPr lang="en-US" sz="1600" dirty="0"/>
                        <a:t>(with 15M)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315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Instruments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General WP’s covering all activities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3 M€ ?</a:t>
                      </a:r>
                      <a:endParaRPr lang="en-CH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168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Enabling technologies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 key technologies, selected top-down, higher TRL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 M€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6 M€ ?</a:t>
                      </a:r>
                      <a:endParaRPr lang="en-CH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199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Emerging technologies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About 10 selected technologies after bottom-up call, lower TRL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200-500 k€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4 M€ ?</a:t>
                      </a:r>
                      <a:endParaRPr lang="en-CH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264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Innovation Fund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Internal call after project start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100-200 k€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2 M€ ?</a:t>
                      </a:r>
                      <a:endParaRPr lang="en-CH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015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/>
                        <a:t>15 M€ </a:t>
                      </a:r>
                      <a:endParaRPr lang="en-CH" sz="16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54189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A667F05-5D73-1F3F-69BE-9A26E7BB8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3404" y="449118"/>
            <a:ext cx="3145023" cy="17612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E9DA0F-1690-1AB4-7087-80B6DCF1E784}"/>
              </a:ext>
            </a:extLst>
          </p:cNvPr>
          <p:cNvSpPr txBox="1"/>
          <p:nvPr/>
        </p:nvSpPr>
        <p:spPr>
          <a:xfrm>
            <a:off x="575229" y="1233919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Based on the experience of I.FAST and on our discussions with the EC</a:t>
            </a:r>
          </a:p>
          <a:p>
            <a:r>
              <a:rPr lang="en-US" sz="2000" dirty="0"/>
              <a:t>Project based on </a:t>
            </a:r>
            <a:r>
              <a:rPr lang="en-US" sz="2000" b="1" dirty="0">
                <a:solidFill>
                  <a:schemeClr val="accent1"/>
                </a:solidFill>
              </a:rPr>
              <a:t>4 pillars (groups of Work Packages</a:t>
            </a:r>
            <a:r>
              <a:rPr lang="en-US" sz="2000" dirty="0"/>
              <a:t>):</a:t>
            </a:r>
            <a:endParaRPr lang="en-CH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530182-0168-D7CB-65C7-0053D03A246A}"/>
              </a:ext>
            </a:extLst>
          </p:cNvPr>
          <p:cNvSpPr txBox="1"/>
          <p:nvPr/>
        </p:nvSpPr>
        <p:spPr>
          <a:xfrm>
            <a:off x="2117372" y="5713675"/>
            <a:ext cx="8928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1: if the budget is only 10M, all figures will be reduced proportionally 			(800k for enabling technologies, 200-400k for emerging)</a:t>
            </a:r>
          </a:p>
          <a:p>
            <a:r>
              <a:rPr lang="en-US" dirty="0"/>
              <a:t>Note 2: EC contribution given as total cost, including 25% overheads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11426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A867EC-C9B0-3005-94EB-D932F9974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A1570-E9BC-3EB8-F22F-0E966361D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308300"/>
            <a:ext cx="8137800" cy="920538"/>
          </a:xfrm>
        </p:spPr>
        <p:txBody>
          <a:bodyPr/>
          <a:lstStyle/>
          <a:p>
            <a:r>
              <a:rPr lang="en-US" dirty="0"/>
              <a:t>The Instruments Pillar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E8EF3-2EBA-421C-9230-40EE34E91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7350" y="620688"/>
            <a:ext cx="4121258" cy="75186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4 Work Packages, supporting all other activities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DB14BD-44EA-D258-D99D-717D72EA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2692E5-19CA-68B8-FFBD-4D6FCF02B310}"/>
              </a:ext>
            </a:extLst>
          </p:cNvPr>
          <p:cNvGraphicFramePr>
            <a:graphicFrameLocks noGrp="1"/>
          </p:cNvGraphicFramePr>
          <p:nvPr/>
        </p:nvGraphicFramePr>
        <p:xfrm>
          <a:off x="1775520" y="1382122"/>
          <a:ext cx="8424506" cy="445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47287">
                  <a:extLst>
                    <a:ext uri="{9D8B030D-6E8A-4147-A177-3AD203B41FA5}">
                      <a16:colId xmlns:a16="http://schemas.microsoft.com/office/drawing/2014/main" val="235970971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374058758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1647192028"/>
                    </a:ext>
                  </a:extLst>
                </a:gridCol>
                <a:gridCol w="3500755">
                  <a:extLst>
                    <a:ext uri="{9D8B030D-6E8A-4147-A177-3AD203B41FA5}">
                      <a16:colId xmlns:a16="http://schemas.microsoft.com/office/drawing/2014/main" val="5110202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Title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Content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26425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Management, coordination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209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Dissemination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45102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Risk Management ?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40579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Training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42444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Communication, outreach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CBI, Acc. News, Social media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98081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Industry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 to AIPF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7135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Technology transfer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 start-ups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52527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Societal applications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Medical industrial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130781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Future accelerators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Exploratory work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02025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Sustainability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Methodologies (LCA)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9138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Roadmap follow-up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 with communities.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040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762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6E9C2-9FB0-1A44-9E00-CE39AB64C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Enabling Technologies pillar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4EFA-4611-C0F9-CE56-D8FBCE353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706" y="1280717"/>
            <a:ext cx="7075494" cy="720079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Breaking news (this morning) – the consultation of the communities gave priority to the following 4 topics: 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6EF0D9-94B8-0355-B491-3C282AF0F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78906" y="5925134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A1B084A-AB77-0CE5-239F-E5F6561489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609479"/>
              </p:ext>
            </p:extLst>
          </p:nvPr>
        </p:nvGraphicFramePr>
        <p:xfrm>
          <a:off x="1244554" y="2000796"/>
          <a:ext cx="5449620" cy="1675000"/>
        </p:xfrm>
        <a:graphic>
          <a:graphicData uri="http://schemas.openxmlformats.org/drawingml/2006/table">
            <a:tbl>
              <a:tblPr/>
              <a:tblGrid>
                <a:gridCol w="5449620">
                  <a:extLst>
                    <a:ext uri="{9D8B030D-6E8A-4147-A177-3AD203B41FA5}">
                      <a16:colId xmlns:a16="http://schemas.microsoft.com/office/drawing/2014/main" val="2758143765"/>
                    </a:ext>
                  </a:extLst>
                </a:gridCol>
              </a:tblGrid>
              <a:tr h="41875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Superconducting thin films for RF cavities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045064"/>
                  </a:ext>
                </a:extLst>
              </a:tr>
              <a:tr h="41875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 Additive manufacturing of accelerator components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321315"/>
                  </a:ext>
                </a:extLst>
              </a:tr>
              <a:tr h="41875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  Superconducting magnets at High Temperature (HTS)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030991"/>
                  </a:ext>
                </a:extLst>
              </a:tr>
              <a:tr h="41875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  Surface treatments for Superconducting RF cavities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306375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1F85A68-F54C-A1F8-251B-1351C83520E6}"/>
              </a:ext>
            </a:extLst>
          </p:cNvPr>
          <p:cNvSpPr txBox="1">
            <a:spLocks/>
          </p:cNvSpPr>
          <p:nvPr/>
        </p:nvSpPr>
        <p:spPr>
          <a:xfrm>
            <a:off x="820706" y="3675796"/>
            <a:ext cx="6643446" cy="95957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dirty="0"/>
              <a:t>The remaining 2 topics will be selected by the TIARA management in a list of priorities identified by the communities: </a:t>
            </a:r>
            <a:endParaRPr lang="en-CH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2182EE2-7960-D229-EEEC-5888D73297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728808"/>
              </p:ext>
            </p:extLst>
          </p:nvPr>
        </p:nvGraphicFramePr>
        <p:xfrm>
          <a:off x="2711624" y="4725152"/>
          <a:ext cx="4392488" cy="1704262"/>
        </p:xfrm>
        <a:graphic>
          <a:graphicData uri="http://schemas.openxmlformats.org/drawingml/2006/table">
            <a:tbl>
              <a:tblPr/>
              <a:tblGrid>
                <a:gridCol w="4392488">
                  <a:extLst>
                    <a:ext uri="{9D8B030D-6E8A-4147-A177-3AD203B41FA5}">
                      <a16:colId xmlns:a16="http://schemas.microsoft.com/office/drawing/2014/main" val="1996252655"/>
                    </a:ext>
                  </a:extLst>
                </a:gridCol>
              </a:tblGrid>
              <a:tr h="243466">
                <a:tc>
                  <a:txBody>
                    <a:bodyPr/>
                    <a:lstStyle/>
                    <a:p>
                      <a:pPr algn="just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Permanent magnet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dipoles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quadrupoles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480763"/>
                  </a:ext>
                </a:extLst>
              </a:tr>
              <a:tr h="243466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 driven accelerators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2229536"/>
                  </a:ext>
                </a:extLst>
              </a:tr>
              <a:tr h="243466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intensity proton and ion injectors (sources and linacs)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964833"/>
                  </a:ext>
                </a:extLst>
              </a:tr>
              <a:tr h="243466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High-power targetry,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715022"/>
                  </a:ext>
                </a:extLst>
              </a:tr>
              <a:tr h="243466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dynamics and stability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0596381"/>
                  </a:ext>
                </a:extLst>
              </a:tr>
              <a:tr h="243466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 precision diagnostics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606683"/>
                  </a:ext>
                </a:extLst>
              </a:tr>
              <a:tr h="243466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Artificial intelligence/Machine learning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802086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BFCA7F7-0B85-B1E6-9A13-E4EED984229D}"/>
              </a:ext>
            </a:extLst>
          </p:cNvPr>
          <p:cNvSpPr txBox="1"/>
          <p:nvPr/>
        </p:nvSpPr>
        <p:spPr>
          <a:xfrm>
            <a:off x="7887242" y="2852936"/>
            <a:ext cx="3384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Proposals for these WP’s must include production of high-level prototypes (TRL to be clearly specified) with some engagement of industry (as beneficiary, partner, user)</a:t>
            </a:r>
            <a:endParaRPr lang="en-CH" sz="1600" i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5837D50-6E8C-34E6-E0F2-AC7A4F8E0C8D}"/>
              </a:ext>
            </a:extLst>
          </p:cNvPr>
          <p:cNvSpPr txBox="1">
            <a:spLocks/>
          </p:cNvSpPr>
          <p:nvPr/>
        </p:nvSpPr>
        <p:spPr>
          <a:xfrm>
            <a:off x="8112224" y="1431391"/>
            <a:ext cx="2835223" cy="75186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6 thematic Work Packages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69083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76A31-2B55-36A8-05E1-BD850A552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9EEAB-5912-73E8-8DE5-D9E660F27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424" y="188640"/>
            <a:ext cx="8714184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The Emerging Technologies Pillar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1ABB6-361A-F005-43E1-610896D1B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076" y="1052736"/>
            <a:ext cx="8714184" cy="5381023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Proposals to be submitted based on a </a:t>
            </a:r>
            <a:r>
              <a:rPr lang="en-US" dirty="0">
                <a:solidFill>
                  <a:schemeClr val="accent1"/>
                </a:solidFill>
              </a:rPr>
              <a:t>template in preparation</a:t>
            </a:r>
            <a:r>
              <a:rPr lang="en-US" dirty="0"/>
              <a:t>, to be approved by TIARA on 6 March and widely distributed within the accelerator community.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Will be </a:t>
            </a:r>
            <a:r>
              <a:rPr lang="en-US" dirty="0">
                <a:solidFill>
                  <a:schemeClr val="accent1"/>
                </a:solidFill>
              </a:rPr>
              <a:t>selected by an Evaluation Committee </a:t>
            </a:r>
            <a:r>
              <a:rPr lang="en-US" dirty="0"/>
              <a:t>nominated by TIARA.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Selection </a:t>
            </a:r>
            <a:r>
              <a:rPr lang="en-US" dirty="0">
                <a:solidFill>
                  <a:schemeClr val="accent1"/>
                </a:solidFill>
              </a:rPr>
              <a:t>Criteria</a:t>
            </a:r>
            <a:r>
              <a:rPr lang="en-US" dirty="0"/>
              <a:t> (giving points to the proposal):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Scientific and technological excellence, methodology and innovation.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Coherence with accelerator roadmap or application.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Quality of the prototyping.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Involvement of technology infrastructure.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Involvement of industry.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Covering needs of several research infrastructures.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Connection with previous projects (ARIES, I.FAST,…).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dirty="0"/>
              <a:t>Reduce resource efficiency and environmental impact.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257CB7-E655-E4BE-A087-EEED0E840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7712CA-D190-0EF0-FBF8-B574167F265A}"/>
              </a:ext>
            </a:extLst>
          </p:cNvPr>
          <p:cNvSpPr txBox="1"/>
          <p:nvPr/>
        </p:nvSpPr>
        <p:spPr>
          <a:xfrm>
            <a:off x="8040216" y="3602091"/>
            <a:ext cx="3528392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i="1" dirty="0"/>
              <a:t>Full cost EC contribution (including overheads) 200-500k plus some matching funds from partners.</a:t>
            </a:r>
          </a:p>
          <a:p>
            <a:r>
              <a:rPr lang="en-US" sz="1600" i="1" dirty="0"/>
              <a:t>Minimum 2 participants from different countries.</a:t>
            </a:r>
          </a:p>
          <a:p>
            <a:r>
              <a:rPr lang="en-US" sz="1600" i="1" dirty="0"/>
              <a:t>Industry participation not mandatory but recommended (gets more points in the selection).</a:t>
            </a:r>
          </a:p>
        </p:txBody>
      </p:sp>
    </p:spTree>
    <p:extLst>
      <p:ext uri="{BB962C8B-B14F-4D97-AF65-F5344CB8AC3E}">
        <p14:creationId xmlns:p14="http://schemas.microsoft.com/office/powerpoint/2010/main" val="2115809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274F3-FD9E-8026-C3E0-2F889279E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174" y="365126"/>
            <a:ext cx="8839225" cy="707886"/>
          </a:xfrm>
        </p:spPr>
        <p:txBody>
          <a:bodyPr>
            <a:normAutofit/>
          </a:bodyPr>
          <a:lstStyle/>
          <a:p>
            <a:r>
              <a:rPr lang="en-US" dirty="0"/>
              <a:t>Timeline for the new proposal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F6A681-B09A-A20F-A485-B4EF5F24F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75F0D-D605-166C-F3FD-99699C858A78}"/>
              </a:ext>
            </a:extLst>
          </p:cNvPr>
          <p:cNvSpPr txBox="1"/>
          <p:nvPr/>
        </p:nvSpPr>
        <p:spPr>
          <a:xfrm>
            <a:off x="6263759" y="1228397"/>
            <a:ext cx="5372639" cy="40934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/>
              <a:t>Tentative Timeline: Emerging technologies call.</a:t>
            </a:r>
          </a:p>
          <a:p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Early March 2025 </a:t>
            </a:r>
            <a:r>
              <a:rPr lang="en-GB" sz="2000" dirty="0"/>
              <a:t>send letter and submission form to all institutes having participated in previous programmes.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15 April </a:t>
            </a:r>
            <a:r>
              <a:rPr lang="en-GB" sz="2000" dirty="0"/>
              <a:t>submission deadline, nominate selection committee.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30 April </a:t>
            </a:r>
            <a:r>
              <a:rPr lang="en-GB" sz="2000" dirty="0"/>
              <a:t>pre-analysis and classification of submissions completed.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31 May </a:t>
            </a:r>
            <a:r>
              <a:rPr lang="en-GB" sz="2000" dirty="0"/>
              <a:t>selection of projects completed, start writing.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AEB6F0-D644-71E2-15F7-6A350F24791B}"/>
              </a:ext>
            </a:extLst>
          </p:cNvPr>
          <p:cNvSpPr txBox="1"/>
          <p:nvPr/>
        </p:nvSpPr>
        <p:spPr>
          <a:xfrm>
            <a:off x="335361" y="1228397"/>
            <a:ext cx="5760640" cy="44012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/>
              <a:t>Tentative Timeline: Enabling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/>
                </a:solidFill>
              </a:rPr>
              <a:t>January 2025: </a:t>
            </a:r>
            <a:r>
              <a:rPr lang="en-GB" sz="2000" dirty="0">
                <a:solidFill>
                  <a:schemeClr val="accent5"/>
                </a:solidFill>
              </a:rPr>
              <a:t>define common roadmap with other accelerator communities, with priority topics and guidelines for internal call.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Early February </a:t>
            </a:r>
            <a:r>
              <a:rPr lang="en-GB" sz="2000" dirty="0"/>
              <a:t>nominate WP Coordinators for enabling technologies and invite to set up collaborations.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March </a:t>
            </a:r>
            <a:r>
              <a:rPr lang="en-GB" sz="2000" dirty="0"/>
              <a:t>deadline for presenting WP’s to TIARA, first reactions.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30 April </a:t>
            </a:r>
            <a:r>
              <a:rPr lang="en-GB" sz="2000" dirty="0"/>
              <a:t>content and budget approved by TIARA.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May </a:t>
            </a:r>
            <a:r>
              <a:rPr lang="en-GB" sz="2000" dirty="0"/>
              <a:t>start writing.</a:t>
            </a:r>
          </a:p>
        </p:txBody>
      </p:sp>
    </p:spTree>
    <p:extLst>
      <p:ext uri="{BB962C8B-B14F-4D97-AF65-F5344CB8AC3E}">
        <p14:creationId xmlns:p14="http://schemas.microsoft.com/office/powerpoint/2010/main" val="2694506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3949"/>
            <a:ext cx="10515600" cy="928788"/>
          </a:xfrm>
        </p:spPr>
        <p:txBody>
          <a:bodyPr/>
          <a:lstStyle/>
          <a:p>
            <a:r>
              <a:rPr lang="en-GB" b="1" dirty="0"/>
              <a:t>What we are going to do for IFAST-2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778" y="980728"/>
            <a:ext cx="11377264" cy="5256584"/>
          </a:xfrm>
        </p:spPr>
        <p:txBody>
          <a:bodyPr>
            <a:normAutofit/>
          </a:bodyPr>
          <a:lstStyle/>
          <a:p>
            <a:r>
              <a:rPr lang="en-GB" sz="2400" dirty="0"/>
              <a:t>The total cost of the Work Package on TF SRF (full cost, including the 25% Horizon Europe overheads): </a:t>
            </a:r>
            <a:r>
              <a:rPr lang="en-GB" sz="2400" b="1" dirty="0">
                <a:solidFill>
                  <a:schemeClr val="accent2">
                    <a:lumMod val="75000"/>
                  </a:schemeClr>
                </a:solidFill>
              </a:rPr>
              <a:t>1 M€ </a:t>
            </a:r>
          </a:p>
          <a:p>
            <a:r>
              <a:rPr lang="en-GB" sz="2400" dirty="0"/>
              <a:t>WP conveyers are nominated by TIARA: </a:t>
            </a:r>
          </a:p>
          <a:p>
            <a:pPr lvl="1"/>
            <a:r>
              <a:rPr lang="en-GB" sz="2000" dirty="0"/>
              <a:t>Claire and Oleg.</a:t>
            </a:r>
          </a:p>
          <a:p>
            <a:r>
              <a:rPr lang="en-GB" sz="2400" dirty="0"/>
              <a:t>By 6</a:t>
            </a:r>
            <a:r>
              <a:rPr lang="en-GB" sz="2400" baseline="30000" dirty="0"/>
              <a:t>th</a:t>
            </a:r>
            <a:r>
              <a:rPr lang="en-GB" sz="2400" dirty="0"/>
              <a:t> March we should write 1 page </a:t>
            </a:r>
            <a:r>
              <a:rPr lang="en-GB" sz="2400" dirty="0">
                <a:solidFill>
                  <a:srgbClr val="FF0000"/>
                </a:solidFill>
              </a:rPr>
              <a:t>proposal:</a:t>
            </a:r>
          </a:p>
          <a:p>
            <a:pPr marL="0" indent="0">
              <a:buNone/>
            </a:pPr>
            <a:endParaRPr lang="en-GB" sz="2400" dirty="0">
              <a:solidFill>
                <a:srgbClr val="FF0000"/>
              </a:solidFill>
            </a:endParaRPr>
          </a:p>
          <a:p>
            <a:pPr marL="987425" lvl="0" indent="-342900">
              <a:buFont typeface="+mj-lt"/>
              <a:buAutoNum type="romanUcPeriod"/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 </a:t>
            </a:r>
            <a:r>
              <a:rPr lang="en-US" sz="2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preliminary list of Tasks</a:t>
            </a: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(recommended: 3 to 5) to be executed and a description of the prototype(s) to be built within the allocated budget</a:t>
            </a:r>
          </a:p>
          <a:p>
            <a:pPr marL="1444625" lvl="1" indent="-342900"/>
            <a:r>
              <a:rPr lang="en-US" sz="2000">
                <a:solidFill>
                  <a:srgbClr val="C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Goals </a:t>
            </a:r>
          </a:p>
          <a:p>
            <a:pPr marL="1444625" lvl="1" indent="-342900"/>
            <a:r>
              <a:rPr lang="en-US" sz="2000">
                <a:solidFill>
                  <a:srgbClr val="C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Deliverables</a:t>
            </a:r>
            <a:endParaRPr lang="en-GB" sz="2000" dirty="0">
              <a:solidFill>
                <a:srgbClr val="C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987425" lvl="0" indent="-342900">
              <a:buFont typeface="+mj-lt"/>
              <a:buAutoNum type="romanUcPeriod"/>
            </a:pP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 </a:t>
            </a:r>
            <a:r>
              <a:rPr lang="en-US" sz="24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preliminary list of the partners</a:t>
            </a:r>
            <a:r>
              <a:rPr lang="en-US" sz="24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to be involved in the Work Package </a:t>
            </a:r>
            <a:endParaRPr lang="en-GB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+mj-lt"/>
              <a:buAutoNum type="arabicPeriod"/>
            </a:pPr>
            <a:endParaRPr lang="en-GB" sz="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99656" y="6376243"/>
            <a:ext cx="6120680" cy="365125"/>
          </a:xfrm>
        </p:spPr>
        <p:txBody>
          <a:bodyPr/>
          <a:lstStyle/>
          <a:p>
            <a:r>
              <a:rPr lang="en-GB" dirty="0"/>
              <a:t>O.B. Malyshev / C. Antoine | I.FAST WP9 14th Meeting | 12th February 2025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738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D87CEB-B9A3-6957-1DC6-BA80A05810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59D14-A08C-B12D-D740-B3DBBE04C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615"/>
            <a:ext cx="10515600" cy="928788"/>
          </a:xfrm>
        </p:spPr>
        <p:txBody>
          <a:bodyPr/>
          <a:lstStyle/>
          <a:p>
            <a:r>
              <a:rPr lang="en-GB" b="1" dirty="0"/>
              <a:t>What we are going to do for IFAST-2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95A256-5C7F-4960-C583-01FDD1A01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36" y="831628"/>
            <a:ext cx="11665296" cy="5544615"/>
          </a:xfrm>
        </p:spPr>
        <p:txBody>
          <a:bodyPr>
            <a:normAutofit lnSpcReduction="10000"/>
          </a:bodyPr>
          <a:lstStyle/>
          <a:p>
            <a:pPr marL="342900" lvl="0" indent="-342900">
              <a:buFont typeface="+mj-lt"/>
              <a:buAutoNum type="romanUcPeriod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 </a:t>
            </a:r>
            <a:r>
              <a:rPr lang="en-US" sz="1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preliminary list of Tasks</a:t>
            </a: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(recommended: 3 to 5) to be executed and a description of the prototype(s) to be built within the allocated budget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Goal of the WP must be construction of some full-scale prototype (TRL4 or higher), not only R&amp;D at lower TRL – although some fraction of R&amp;D is allowed.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Deliverable for each task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+mj-lt"/>
              <a:buAutoNum type="romanUcPeriod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 </a:t>
            </a:r>
            <a:r>
              <a:rPr lang="en-US" sz="1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preliminary list of the partners</a:t>
            </a: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to be involved in the Work Package 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as </a:t>
            </a:r>
            <a:r>
              <a:rPr lang="en-US" sz="1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beneficiaries</a:t>
            </a: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(about 5 that will be paid directly) and 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and </a:t>
            </a:r>
            <a:r>
              <a:rPr lang="en-US" sz="1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associated partners</a:t>
            </a: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(paid by one of beneficiaries), if possible with their estimated budget share.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sz="15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 WP must include minimum </a:t>
            </a:r>
            <a:r>
              <a:rPr lang="en-US" sz="15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3 partners from 3 different countries</a:t>
            </a:r>
            <a:r>
              <a:rPr lang="en-US" sz="15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and </a:t>
            </a:r>
            <a:r>
              <a:rPr lang="en-US" sz="15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no partner should receive an EC contribution lower than 100 k€</a:t>
            </a:r>
            <a:r>
              <a:rPr lang="en-US" sz="15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.</a:t>
            </a:r>
            <a:endParaRPr lang="en-GB" sz="15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257300" lvl="2" indent="-342900">
              <a:buFont typeface="Symbol" panose="05050102010706020507" pitchFamily="18" charset="2"/>
              <a:buChar char=""/>
            </a:pPr>
            <a:r>
              <a:rPr lang="en-US" sz="15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Internal matching funds (e.g. in the form of costs for personnel made available to the project) on top of the EC contribution, but at much lower level than in I.FAST: 1/3 for academic partners, 20-25% for industry partners.</a:t>
            </a:r>
            <a:endParaRPr lang="en-GB" sz="15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+mj-lt"/>
              <a:buAutoNum type="romanUcPeriod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 WP must include </a:t>
            </a:r>
            <a:r>
              <a:rPr lang="en-US" sz="18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industry participation</a:t>
            </a: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as “co-innovators”, with different options (again, much lighter than in I.FAST): 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as </a:t>
            </a:r>
            <a:r>
              <a:rPr lang="en-US" sz="1800" dirty="0">
                <a:solidFill>
                  <a:srgbClr val="005DE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beneficiary</a:t>
            </a: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as in I.FAST; 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as “</a:t>
            </a:r>
            <a:r>
              <a:rPr lang="en-US" sz="1800" dirty="0">
                <a:solidFill>
                  <a:srgbClr val="005DE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associated partner</a:t>
            </a: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”, participating in the meetings and signing the Consortium Agreement, but without receiving direct EC funding; 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providing </a:t>
            </a:r>
            <a:r>
              <a:rPr lang="en-US" sz="1800" dirty="0">
                <a:solidFill>
                  <a:srgbClr val="B30505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engagement letters</a:t>
            </a: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; 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participating in </a:t>
            </a:r>
            <a:r>
              <a:rPr lang="en-US" sz="1800" dirty="0">
                <a:solidFill>
                  <a:srgbClr val="B30505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Pre-Commercial Procurement</a:t>
            </a: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; 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if no other options, a </a:t>
            </a:r>
            <a:r>
              <a:rPr lang="en-US" sz="1800" dirty="0">
                <a:solidFill>
                  <a:srgbClr val="B30505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Task on “industrialization” </a:t>
            </a:r>
            <a:r>
              <a:rPr lang="en-US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could be included, to identify ways to engage industry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58B83-C1BC-B00A-4563-8EC5F3469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99656" y="6376243"/>
            <a:ext cx="6120680" cy="365125"/>
          </a:xfrm>
        </p:spPr>
        <p:txBody>
          <a:bodyPr/>
          <a:lstStyle/>
          <a:p>
            <a:r>
              <a:rPr lang="en-GB" dirty="0"/>
              <a:t>O.B. Malyshev / C. Antoine | I.FAST WP9 14th Meeting | 12th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26C90-1721-AF86-B3A0-C51D8130C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586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E2E08-7B61-B940-5DB1-9210B270B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759619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</a:rPr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882B9-4FAF-A2E5-1EE0-EDFDCCA458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980728"/>
            <a:ext cx="11089232" cy="5375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B30505"/>
                </a:solidFill>
              </a:rPr>
              <a:t>To discuss each Task </a:t>
            </a:r>
            <a:r>
              <a:rPr lang="en-GB" u="sng" dirty="0">
                <a:solidFill>
                  <a:srgbClr val="B30505"/>
                </a:solidFill>
              </a:rPr>
              <a:t>problems and solution</a:t>
            </a:r>
            <a:r>
              <a:rPr lang="en-GB" dirty="0">
                <a:solidFill>
                  <a:srgbClr val="B30505"/>
                </a:solidFill>
              </a:rPr>
              <a:t> towards Task Deliverables</a:t>
            </a:r>
          </a:p>
          <a:p>
            <a:r>
              <a:rPr lang="en-GB" dirty="0">
                <a:solidFill>
                  <a:srgbClr val="005DE0"/>
                </a:solidFill>
              </a:rPr>
              <a:t>Deliverables delays</a:t>
            </a:r>
            <a:endParaRPr lang="en-GB" dirty="0"/>
          </a:p>
          <a:p>
            <a:pPr lvl="1"/>
            <a:r>
              <a:rPr lang="en-GB" dirty="0"/>
              <a:t>New delivery date</a:t>
            </a:r>
          </a:p>
          <a:p>
            <a:r>
              <a:rPr lang="en-GB" dirty="0">
                <a:solidFill>
                  <a:srgbClr val="005DE0"/>
                </a:solidFill>
              </a:rPr>
              <a:t>1.3 GHz Copper cavities (ongoing process)</a:t>
            </a:r>
          </a:p>
          <a:p>
            <a:pPr lvl="1"/>
            <a:r>
              <a:rPr lang="en-GB" dirty="0"/>
              <a:t>Where from</a:t>
            </a:r>
          </a:p>
          <a:p>
            <a:pPr lvl="1"/>
            <a:r>
              <a:rPr lang="en-GB" dirty="0"/>
              <a:t>Shape/flange type</a:t>
            </a:r>
          </a:p>
          <a:p>
            <a:r>
              <a:rPr lang="en-GB" dirty="0">
                <a:solidFill>
                  <a:srgbClr val="005DE0"/>
                </a:solidFill>
              </a:rPr>
              <a:t>Deposition targets (ongoing process)</a:t>
            </a:r>
          </a:p>
          <a:p>
            <a:pPr lvl="1"/>
            <a:r>
              <a:rPr lang="en-GB" dirty="0"/>
              <a:t>Working solutions</a:t>
            </a:r>
          </a:p>
          <a:p>
            <a:pPr lvl="1"/>
            <a:r>
              <a:rPr lang="en-GB" dirty="0"/>
              <a:t>For yourself or to share with partners?</a:t>
            </a:r>
          </a:p>
          <a:p>
            <a:r>
              <a:rPr lang="en-GB" dirty="0">
                <a:solidFill>
                  <a:srgbClr val="005DE0"/>
                </a:solidFill>
              </a:rPr>
              <a:t>RF testing </a:t>
            </a:r>
          </a:p>
          <a:p>
            <a:pPr lvl="1"/>
            <a:r>
              <a:rPr lang="en-GB" dirty="0"/>
              <a:t>Where – HZB, when – July (TBC)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D7F9D6-1801-C1C7-D67F-A17C96325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1401" y="6453336"/>
            <a:ext cx="5178895" cy="268139"/>
          </a:xfrm>
        </p:spPr>
        <p:txBody>
          <a:bodyPr/>
          <a:lstStyle/>
          <a:p>
            <a:r>
              <a:rPr lang="en-GB" dirty="0"/>
              <a:t>O.B. Malyshev / C. Antoine | I.FAST WP9 14th Meeting | 12th February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02F8EC-1FE8-7B05-76A5-9152A59D4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1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35760" y="6468269"/>
            <a:ext cx="522575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I.FAST WP9 14th Meeting | 12th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705C71F-6C4D-4C6F-AE77-75066597ACFF}"/>
              </a:ext>
            </a:extLst>
          </p:cNvPr>
          <p:cNvSpPr txBox="1">
            <a:spLocks/>
          </p:cNvSpPr>
          <p:nvPr/>
        </p:nvSpPr>
        <p:spPr>
          <a:xfrm>
            <a:off x="3431704" y="-35719"/>
            <a:ext cx="3672409" cy="61233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Reporting to IFAST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45B7DD4-D92B-6908-932C-AECAF34A4D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015327"/>
              </p:ext>
            </p:extLst>
          </p:nvPr>
        </p:nvGraphicFramePr>
        <p:xfrm>
          <a:off x="335360" y="759174"/>
          <a:ext cx="11377263" cy="577973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040560">
                  <a:extLst>
                    <a:ext uri="{9D8B030D-6E8A-4147-A177-3AD203B41FA5}">
                      <a16:colId xmlns:a16="http://schemas.microsoft.com/office/drawing/2014/main" val="2917427192"/>
                    </a:ext>
                  </a:extLst>
                </a:gridCol>
                <a:gridCol w="5730378">
                  <a:extLst>
                    <a:ext uri="{9D8B030D-6E8A-4147-A177-3AD203B41FA5}">
                      <a16:colId xmlns:a16="http://schemas.microsoft.com/office/drawing/2014/main" val="4085353372"/>
                    </a:ext>
                  </a:extLst>
                </a:gridCol>
                <a:gridCol w="606325">
                  <a:extLst>
                    <a:ext uri="{9D8B030D-6E8A-4147-A177-3AD203B41FA5}">
                      <a16:colId xmlns:a16="http://schemas.microsoft.com/office/drawing/2014/main" val="654601087"/>
                    </a:ext>
                  </a:extLst>
                </a:gridCol>
              </a:tblGrid>
              <a:tr h="507377">
                <a:tc>
                  <a:txBody>
                    <a:bodyPr/>
                    <a:lstStyle/>
                    <a:p>
                      <a:r>
                        <a:rPr lang="en-GB" sz="1200" dirty="0"/>
                        <a:t>IFAST WP9 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Delay justification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693530"/>
                  </a:ext>
                </a:extLst>
              </a:tr>
              <a:tr h="813193">
                <a:tc>
                  <a:txBody>
                    <a:bodyPr/>
                    <a:lstStyle/>
                    <a:p>
                      <a:r>
                        <a:rPr lang="en-GB" sz="1200" b="1" u="none" strike="noStrike" kern="1200" baseline="0" dirty="0">
                          <a:solidFill>
                            <a:schemeClr val="dk1"/>
                          </a:solidFill>
                        </a:rPr>
                        <a:t>D9.1: </a:t>
                      </a:r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Thin-Film SRF roadmap report. </a:t>
                      </a:r>
                    </a:p>
                    <a:p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Summaries of the results obtained within the </a:t>
                      </a:r>
                      <a:r>
                        <a:rPr lang="en-GB" sz="1200" b="0" u="none" strike="noStrike" kern="1200" baseline="0" dirty="0" err="1">
                          <a:solidFill>
                            <a:schemeClr val="dk1"/>
                          </a:solidFill>
                        </a:rPr>
                        <a:t>workpackage</a:t>
                      </a:r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 and prospective inspired from WP advances as well as discussions at TF-SRF 2022. </a:t>
                      </a:r>
                      <a:endParaRPr lang="en-GB" sz="1200" b="1" i="1" u="none" strike="noStrike" kern="1200" baseline="0" dirty="0">
                        <a:solidFill>
                          <a:srgbClr val="2EAC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u="none" strike="noStrike" kern="1200" baseline="0" dirty="0">
                          <a:solidFill>
                            <a:srgbClr val="2EAC68"/>
                          </a:solidFill>
                        </a:rPr>
                        <a:t>Report submitted</a:t>
                      </a:r>
                      <a:endParaRPr lang="en-GB" sz="1200" b="0" i="0" u="none" strike="noStrike" kern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u="none" strike="sngStrike" kern="1200" baseline="0" dirty="0">
                          <a:solidFill>
                            <a:schemeClr val="dk1"/>
                          </a:solidFill>
                        </a:rPr>
                        <a:t>M35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kern="1200" baseline="0" dirty="0">
                          <a:solidFill>
                            <a:srgbClr val="2EAC68"/>
                          </a:solidFill>
                        </a:rPr>
                        <a:t>M45</a:t>
                      </a:r>
                      <a:endParaRPr lang="en-GB" sz="1200" b="1" dirty="0">
                        <a:solidFill>
                          <a:srgbClr val="2EAC68"/>
                        </a:solidFill>
                      </a:endParaRPr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868384"/>
                  </a:ext>
                </a:extLst>
              </a:tr>
              <a:tr h="1457246">
                <a:tc>
                  <a:txBody>
                    <a:bodyPr/>
                    <a:lstStyle/>
                    <a:p>
                      <a:r>
                        <a:rPr lang="en-GB" sz="1200" b="1" u="none" strike="noStrike" kern="1200" baseline="0" dirty="0">
                          <a:solidFill>
                            <a:schemeClr val="dk1"/>
                          </a:solidFill>
                        </a:rPr>
                        <a:t>D9.2: </a:t>
                      </a:r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RF test on coated resonant cavity. </a:t>
                      </a:r>
                    </a:p>
                    <a:p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Resonant cavity coated and tested with an alternative material to Niobium with a Q</a:t>
                      </a:r>
                      <a:r>
                        <a:rPr lang="en-GB" sz="1200" b="0" u="none" strike="noStrike" kern="1200" baseline="-25000" dirty="0">
                          <a:solidFill>
                            <a:schemeClr val="dk1"/>
                          </a:solidFill>
                        </a:rPr>
                        <a:t>0</a:t>
                      </a:r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 &gt; 10</a:t>
                      </a:r>
                      <a:r>
                        <a:rPr lang="en-GB" sz="1200" b="0" u="none" strike="noStrike" kern="1200" baseline="30000" dirty="0">
                          <a:solidFill>
                            <a:schemeClr val="dk1"/>
                          </a:solidFill>
                        </a:rPr>
                        <a:t>9</a:t>
                      </a:r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 at 4.2 K and 1.3 GHz.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</a:rPr>
                        <a:t>Direct coating on Cu not possible. Need Nb Bulk-type substrate to achieve nominal T</a:t>
                      </a:r>
                      <a:r>
                        <a:rPr lang="en-GB" sz="1200" baseline="-25000" dirty="0">
                          <a:solidFill>
                            <a:srgbClr val="C00000"/>
                          </a:solidFill>
                          <a:effectLst/>
                        </a:rPr>
                        <a:t>c</a:t>
                      </a: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</a:rPr>
                        <a:t> of Nb</a:t>
                      </a:r>
                      <a:r>
                        <a:rPr lang="en-GB" sz="1200" baseline="-25000" dirty="0">
                          <a:solidFill>
                            <a:srgbClr val="C00000"/>
                          </a:solidFill>
                          <a:effectLst/>
                        </a:rPr>
                        <a:t>3</a:t>
                      </a: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</a:rPr>
                        <a:t>Sn (thick Nb buffer layer on Cu cavity, or Bulk Nb cavity).</a:t>
                      </a:r>
                    </a:p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</a:rPr>
                        <a:t>In house production of Nb</a:t>
                      </a:r>
                      <a:r>
                        <a:rPr lang="en-GB" sz="1200" baseline="-25000" dirty="0">
                          <a:solidFill>
                            <a:srgbClr val="C00000"/>
                          </a:solidFill>
                          <a:effectLst/>
                        </a:rPr>
                        <a:t>3</a:t>
                      </a: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</a:rPr>
                        <a:t>Sn targets for sputtering is more challenging than expected. Deposition set-ups at STFC and INFN had to be redesigned in order to use planar commercial targets.</a:t>
                      </a:r>
                    </a:p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</a:rPr>
                        <a:t>Long procurement process for OFE Cu disks (for Cu Cavity production)</a:t>
                      </a:r>
                    </a:p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</a:rPr>
                        <a:t>New design of the cavity flanges required for high temperature coating process</a:t>
                      </a:r>
                      <a:endParaRPr lang="en-GB" sz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u="none" strike="sngStrike" kern="1200" baseline="0" dirty="0">
                          <a:solidFill>
                            <a:schemeClr val="dk1"/>
                          </a:solidFill>
                        </a:rPr>
                        <a:t>M46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sngStrike" kern="1200" baseline="0" dirty="0">
                          <a:solidFill>
                            <a:srgbClr val="0000FF"/>
                          </a:solidFill>
                        </a:rPr>
                        <a:t>M50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kern="1200" baseline="0" dirty="0">
                          <a:solidFill>
                            <a:srgbClr val="FF0000"/>
                          </a:solidFill>
                        </a:rPr>
                        <a:t>M53</a:t>
                      </a:r>
                      <a:endParaRPr lang="en-GB" sz="1200" b="1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895856"/>
                  </a:ext>
                </a:extLst>
              </a:tr>
              <a:tr h="877858">
                <a:tc>
                  <a:txBody>
                    <a:bodyPr/>
                    <a:lstStyle/>
                    <a:p>
                      <a:r>
                        <a:rPr lang="en-GB" sz="1200" b="1" u="none" strike="noStrike" kern="1200" baseline="0" dirty="0">
                          <a:solidFill>
                            <a:schemeClr val="dk1"/>
                          </a:solidFill>
                        </a:rPr>
                        <a:t>D9.3: </a:t>
                      </a:r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First 6 GHz cavity coated and characterised. </a:t>
                      </a:r>
                    </a:p>
                    <a:p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Results from the morphological and SC characterisation of first coated cavity with an alternative material to Niobium.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</a:rPr>
                        <a:t>Technological problems: delamination of </a:t>
                      </a:r>
                      <a:r>
                        <a:rPr lang="en-GB" sz="1200" dirty="0" err="1">
                          <a:solidFill>
                            <a:srgbClr val="C00000"/>
                          </a:solidFill>
                          <a:effectLst/>
                        </a:rPr>
                        <a:t>NbTiN</a:t>
                      </a: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</a:rPr>
                        <a:t> form 6 GHz cavities </a:t>
                      </a:r>
                    </a:p>
                    <a:p>
                      <a:pPr marL="685800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200" dirty="0">
                          <a:solidFill>
                            <a:srgbClr val="2EAC68"/>
                          </a:solidFill>
                          <a:effectLst/>
                        </a:rPr>
                        <a:t>A few possible causes of the problem being investigated</a:t>
                      </a:r>
                    </a:p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</a:rPr>
                        <a:t>Waiting for two 6 GHz cavities to coat at UKRI </a:t>
                      </a:r>
                    </a:p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200" b="0" u="none" strike="noStrike" kern="1200" baseline="0" dirty="0">
                          <a:solidFill>
                            <a:srgbClr val="2EAC68"/>
                          </a:solidFill>
                          <a:effectLst/>
                        </a:rPr>
                        <a:t>Low power testing facility is being built at UKRI </a:t>
                      </a:r>
                      <a:endParaRPr lang="en-GB" sz="1200" b="0" u="none" strike="noStrike" kern="1200" baseline="0" dirty="0">
                        <a:solidFill>
                          <a:srgbClr val="2EAC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u="none" strike="sngStrike" kern="1200" baseline="0" dirty="0">
                          <a:solidFill>
                            <a:schemeClr val="dk1"/>
                          </a:solidFill>
                        </a:rPr>
                        <a:t>M36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kern="1200" baseline="0" dirty="0">
                          <a:solidFill>
                            <a:srgbClr val="FF0000"/>
                          </a:solidFill>
                        </a:rPr>
                        <a:t>M50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350310"/>
                  </a:ext>
                </a:extLst>
              </a:tr>
              <a:tr h="547891">
                <a:tc>
                  <a:txBody>
                    <a:bodyPr/>
                    <a:lstStyle/>
                    <a:p>
                      <a:r>
                        <a:rPr lang="en-GB" sz="1200" b="1" u="none" strike="noStrike" kern="1200" baseline="0" dirty="0">
                          <a:solidFill>
                            <a:schemeClr val="tx1"/>
                          </a:solidFill>
                        </a:rPr>
                        <a:t>D9.4: </a:t>
                      </a:r>
                      <a:r>
                        <a:rPr lang="en-GB" sz="1200" b="0" u="none" strike="noStrike" kern="1200" baseline="0" dirty="0">
                          <a:solidFill>
                            <a:schemeClr val="tx1"/>
                          </a:solidFill>
                        </a:rPr>
                        <a:t>Deposition of superconducting multilayers on cavities. </a:t>
                      </a:r>
                    </a:p>
                    <a:p>
                      <a:r>
                        <a:rPr lang="en-GB" sz="1200" b="0" u="none" strike="noStrike" kern="1200" baseline="0" dirty="0">
                          <a:solidFill>
                            <a:schemeClr val="tx1"/>
                          </a:solidFill>
                        </a:rPr>
                        <a:t>1.3 and 3 GHz Nb and Cu cavities coated and tested with multilayers. </a:t>
                      </a:r>
                      <a:endParaRPr lang="en-GB" sz="12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u="none" strike="noStrike" kern="1200" baseline="0" dirty="0">
                          <a:solidFill>
                            <a:srgbClr val="2EAC68"/>
                          </a:solidFill>
                        </a:rPr>
                        <a:t>Report submitted</a:t>
                      </a:r>
                      <a:endParaRPr lang="en-GB" sz="1200" b="0" i="0" u="none" strike="noStrike" kern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kern="1200" baseline="0" dirty="0">
                          <a:solidFill>
                            <a:srgbClr val="00B050"/>
                          </a:solidFill>
                          <a:effectLst/>
                        </a:rPr>
                        <a:t>M46 </a:t>
                      </a:r>
                      <a:endParaRPr lang="en-GB" sz="1200" b="1" dirty="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389549"/>
                  </a:ext>
                </a:extLst>
              </a:tr>
              <a:tr h="8778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kern="1200" baseline="0" dirty="0">
                          <a:solidFill>
                            <a:schemeClr val="dk1"/>
                          </a:solidFill>
                        </a:rPr>
                        <a:t>D9.5: </a:t>
                      </a:r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1.3 GHz Nb-coated cavity irradiated by laser in </a:t>
                      </a:r>
                      <a:r>
                        <a:rPr lang="en-GB" sz="1200" b="0" u="none" strike="noStrike" kern="1200" baseline="0" dirty="0" err="1">
                          <a:solidFill>
                            <a:schemeClr val="dk1"/>
                          </a:solidFill>
                        </a:rPr>
                        <a:t>Ar</a:t>
                      </a:r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 atmosphere and RF tested. Increasing of the field of magnetic flux entry in Nb coated 1.3 GHz cavity irradiated by laser in argon atmosphere. Standard RF testing.  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200" b="1" dirty="0">
                          <a:solidFill>
                            <a:srgbClr val="C00000"/>
                          </a:solidFill>
                          <a:effectLst/>
                        </a:rPr>
                        <a:t>Awaiting for partners to provide a Nb coated 1.3 GHz copper cavity </a:t>
                      </a:r>
                    </a:p>
                    <a:p>
                      <a:pPr marL="685800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copper cavity to be produced at INFN </a:t>
                      </a:r>
                    </a:p>
                    <a:p>
                      <a:pPr marL="685800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Then coated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</a:rPr>
                        <a:t>coated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 at INFN or UKRI, and RF tested.</a:t>
                      </a:r>
                    </a:p>
                    <a:p>
                      <a:pPr marL="685800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Then sent to RTU for laser treatment, then RF tested again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sngStrike" kern="1200" baseline="0" dirty="0">
                          <a:solidFill>
                            <a:schemeClr val="dk1"/>
                          </a:solidFill>
                        </a:rPr>
                        <a:t>M46</a:t>
                      </a:r>
                    </a:p>
                    <a:p>
                      <a:r>
                        <a:rPr lang="en-GB" sz="1200" b="1" u="none" strike="noStrike" kern="1200" baseline="0" dirty="0">
                          <a:solidFill>
                            <a:srgbClr val="FF0000"/>
                          </a:solidFill>
                        </a:rPr>
                        <a:t>M51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418195"/>
                  </a:ext>
                </a:extLst>
              </a:tr>
              <a:tr h="698315">
                <a:tc>
                  <a:txBody>
                    <a:bodyPr/>
                    <a:lstStyle/>
                    <a:p>
                      <a:r>
                        <a:rPr lang="en-GB" sz="1200" b="1" u="none" strike="noStrike" kern="1200" baseline="0" dirty="0">
                          <a:solidFill>
                            <a:schemeClr val="dk1"/>
                          </a:solidFill>
                        </a:rPr>
                        <a:t>D9.6: </a:t>
                      </a:r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Test of thin-film samples. </a:t>
                      </a:r>
                    </a:p>
                    <a:p>
                      <a:r>
                        <a:rPr lang="en-GB" sz="1200" b="0" u="none" strike="noStrike" kern="1200" baseline="0" dirty="0">
                          <a:solidFill>
                            <a:schemeClr val="dk1"/>
                          </a:solidFill>
                        </a:rPr>
                        <a:t>Four thin film samples reprocessed by 4 different techniques and tested with QPR. </a:t>
                      </a:r>
                      <a:endParaRPr lang="en-GB" sz="12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u="none" strike="noStrike" kern="1200" baseline="0" dirty="0">
                          <a:solidFill>
                            <a:srgbClr val="2EAC68"/>
                          </a:solidFill>
                        </a:rPr>
                        <a:t>Report submitted</a:t>
                      </a:r>
                      <a:endParaRPr lang="en-GB" sz="1200" b="0" i="0" u="none" strike="noStrike" kern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u="none" strike="noStrike" kern="1200" baseline="0" dirty="0">
                          <a:solidFill>
                            <a:srgbClr val="00B050"/>
                          </a:solidFill>
                          <a:effectLst/>
                        </a:rPr>
                        <a:t>M46 </a:t>
                      </a:r>
                      <a:endParaRPr lang="en-GB" sz="1200" b="1" dirty="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952950"/>
                  </a:ext>
                </a:extLst>
              </a:tr>
            </a:tbl>
          </a:graphicData>
        </a:graphic>
      </p:graphicFrame>
      <p:sp>
        <p:nvSpPr>
          <p:cNvPr id="15" name="Content Placeholder 19">
            <a:extLst>
              <a:ext uri="{FF2B5EF4-FFF2-40B4-BE49-F238E27FC236}">
                <a16:creationId xmlns:a16="http://schemas.microsoft.com/office/drawing/2014/main" id="{16F3844B-1926-9A12-2DE0-DB9530749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231" y="380357"/>
            <a:ext cx="10515600" cy="3925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solidFill>
                  <a:srgbClr val="2EAC68"/>
                </a:solidFill>
              </a:rPr>
              <a:t>All milestones achieved and reported</a:t>
            </a:r>
          </a:p>
        </p:txBody>
      </p:sp>
    </p:spTree>
    <p:extLst>
      <p:ext uri="{BB962C8B-B14F-4D97-AF65-F5344CB8AC3E}">
        <p14:creationId xmlns:p14="http://schemas.microsoft.com/office/powerpoint/2010/main" val="397492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53" y="0"/>
            <a:ext cx="10515600" cy="778023"/>
          </a:xfrm>
        </p:spPr>
        <p:txBody>
          <a:bodyPr>
            <a:normAutofit/>
          </a:bodyPr>
          <a:lstStyle/>
          <a:p>
            <a:r>
              <a:rPr lang="en-GB" b="1" dirty="0"/>
              <a:t>2025 IFAST Annual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692696"/>
            <a:ext cx="10515600" cy="568354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In-Person meeting</a:t>
            </a:r>
          </a:p>
          <a:p>
            <a:pPr lvl="1"/>
            <a:r>
              <a:rPr lang="en-GB" dirty="0"/>
              <a:t>on </a:t>
            </a:r>
            <a:r>
              <a:rPr lang="en-GB" b="1" dirty="0">
                <a:solidFill>
                  <a:srgbClr val="005DE0"/>
                </a:solidFill>
              </a:rPr>
              <a:t>8-11 April 2025 </a:t>
            </a:r>
          </a:p>
          <a:p>
            <a:pPr lvl="1"/>
            <a:r>
              <a:rPr lang="en-GB" dirty="0"/>
              <a:t>in the conference rooms of the Polish Academy of Art and Sciences, </a:t>
            </a:r>
          </a:p>
          <a:p>
            <a:pPr lvl="1"/>
            <a:r>
              <a:rPr lang="en-GB" dirty="0"/>
              <a:t>located near Main Square in Krakow </a:t>
            </a:r>
          </a:p>
          <a:p>
            <a:pPr lvl="1"/>
            <a:r>
              <a:rPr lang="en-GB" dirty="0"/>
              <a:t> </a:t>
            </a:r>
          </a:p>
          <a:p>
            <a:pPr lvl="1"/>
            <a:r>
              <a:rPr lang="en-GB" b="1" dirty="0">
                <a:solidFill>
                  <a:srgbClr val="005DE0"/>
                </a:solidFill>
              </a:rPr>
              <a:t>15</a:t>
            </a:r>
            <a:r>
              <a:rPr lang="en-GB" b="1" baseline="30000" dirty="0">
                <a:solidFill>
                  <a:srgbClr val="005DE0"/>
                </a:solidFill>
              </a:rPr>
              <a:t>th</a:t>
            </a:r>
            <a:r>
              <a:rPr lang="en-GB" b="1" dirty="0">
                <a:solidFill>
                  <a:srgbClr val="005DE0"/>
                </a:solidFill>
              </a:rPr>
              <a:t> WP9 meeting is on 8</a:t>
            </a:r>
            <a:r>
              <a:rPr lang="en-GB" b="1" baseline="30000" dirty="0">
                <a:solidFill>
                  <a:srgbClr val="005DE0"/>
                </a:solidFill>
              </a:rPr>
              <a:t>th</a:t>
            </a:r>
            <a:r>
              <a:rPr lang="en-GB" b="1" dirty="0">
                <a:solidFill>
                  <a:srgbClr val="005DE0"/>
                </a:solidFill>
              </a:rPr>
              <a:t> April</a:t>
            </a:r>
          </a:p>
          <a:p>
            <a:pPr lvl="2"/>
            <a:r>
              <a:rPr lang="en-GB" dirty="0"/>
              <a:t>from 9:00 to 18:00 </a:t>
            </a:r>
          </a:p>
          <a:p>
            <a:pPr lvl="2"/>
            <a:r>
              <a:rPr lang="en-GB" b="1" dirty="0"/>
              <a:t>in-person</a:t>
            </a:r>
            <a:r>
              <a:rPr lang="en-GB" dirty="0"/>
              <a:t> (preferable) and zoom</a:t>
            </a:r>
          </a:p>
          <a:p>
            <a:pPr lvl="1"/>
            <a:endParaRPr lang="en-GB" dirty="0"/>
          </a:p>
          <a:p>
            <a:pPr lvl="1"/>
            <a:r>
              <a:rPr lang="en-GB" b="1" dirty="0">
                <a:solidFill>
                  <a:srgbClr val="005DE0"/>
                </a:solidFill>
              </a:rPr>
              <a:t>WP9 Talks on Thursday 10</a:t>
            </a:r>
            <a:r>
              <a:rPr lang="en-GB" b="1" baseline="30000" dirty="0">
                <a:solidFill>
                  <a:srgbClr val="005DE0"/>
                </a:solidFill>
              </a:rPr>
              <a:t>th</a:t>
            </a:r>
            <a:r>
              <a:rPr lang="en-GB" b="1" dirty="0">
                <a:solidFill>
                  <a:srgbClr val="005DE0"/>
                </a:solidFill>
              </a:rPr>
              <a:t> April: </a:t>
            </a:r>
          </a:p>
          <a:p>
            <a:pPr lvl="2"/>
            <a:r>
              <a:rPr lang="en-GB" dirty="0"/>
              <a:t>Dorothea Fonnesu (INFN/LNL) on Developing thin film coatings (10’)</a:t>
            </a:r>
          </a:p>
          <a:p>
            <a:pPr lvl="3"/>
            <a:r>
              <a:rPr lang="en-GB" sz="1800" dirty="0">
                <a:solidFill>
                  <a:srgbClr val="2EAC68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covering Tasks 2, 3 and 5</a:t>
            </a:r>
            <a:endParaRPr lang="en-GB" dirty="0">
              <a:solidFill>
                <a:srgbClr val="2EAC68"/>
              </a:solidFill>
            </a:endParaRPr>
          </a:p>
          <a:p>
            <a:pPr lvl="2"/>
            <a:r>
              <a:rPr lang="en-GB" dirty="0"/>
              <a:t>Dan Seal (UKRI/STFC) on Evaluation of superconducting thin films with DC and RF measurements (10’)</a:t>
            </a:r>
          </a:p>
          <a:p>
            <a:pPr lvl="3"/>
            <a:r>
              <a:rPr lang="en-GB" sz="1800" dirty="0">
                <a:solidFill>
                  <a:srgbClr val="2EAC68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covering Tasks 2, 3 and 6</a:t>
            </a:r>
            <a:endParaRPr lang="en-GB" dirty="0">
              <a:solidFill>
                <a:srgbClr val="2EAC68"/>
              </a:solidFill>
            </a:endParaRPr>
          </a:p>
          <a:p>
            <a:pPr lvl="2"/>
            <a:r>
              <a:rPr lang="en-GB" dirty="0"/>
              <a:t>Yasmine Kalboussi (CEA) Developing ALD for superconducting thin film coatings (10’)</a:t>
            </a:r>
          </a:p>
          <a:p>
            <a:pPr lvl="3"/>
            <a:r>
              <a:rPr lang="en-GB" sz="1800" dirty="0">
                <a:solidFill>
                  <a:srgbClr val="2EAC68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covering Tasks 4 and 6</a:t>
            </a:r>
            <a:endParaRPr lang="en-GB" dirty="0">
              <a:solidFill>
                <a:srgbClr val="2EAC68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55640" y="6376243"/>
            <a:ext cx="6336704" cy="365125"/>
          </a:xfrm>
        </p:spPr>
        <p:txBody>
          <a:bodyPr/>
          <a:lstStyle/>
          <a:p>
            <a:r>
              <a:rPr lang="en-GB" dirty="0"/>
              <a:t>O.B. Malyshev / C. Antoine | I.FAST WP9 14th Meeting | 12th February 2025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96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076D58E-B51F-C521-60D3-7FBE30AAD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5760" y="1881823"/>
            <a:ext cx="4752528" cy="1325563"/>
          </a:xfrm>
        </p:spPr>
        <p:txBody>
          <a:bodyPr/>
          <a:lstStyle/>
          <a:p>
            <a:r>
              <a:rPr lang="en-GB" dirty="0"/>
              <a:t>IFAST-2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3115CD-097D-0B53-AF31-F4CBB3C70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496" y="3645024"/>
            <a:ext cx="9794304" cy="1944216"/>
          </a:xfrm>
        </p:spPr>
        <p:txBody>
          <a:bodyPr/>
          <a:lstStyle/>
          <a:p>
            <a:r>
              <a:rPr lang="en-GB" dirty="0"/>
              <a:t>Information from Maurizio Vretenar (CERN)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08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CDC95-BADB-265D-3804-DB9D108FC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570168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HORIZON-INFRA-2025-01-TECH-02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155F0-F830-3888-3EE2-7886728C2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360" y="1196752"/>
            <a:ext cx="11727287" cy="484353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>
                <a:solidFill>
                  <a:srgbClr val="F207CA"/>
                </a:solidFill>
              </a:rPr>
              <a:t>Implementing research infrastructure technology roadmaps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Expected </a:t>
            </a:r>
            <a:r>
              <a:rPr lang="en-US" sz="2400" dirty="0">
                <a:solidFill>
                  <a:srgbClr val="F207CA"/>
                </a:solidFill>
              </a:rPr>
              <a:t>EU contribution</a:t>
            </a:r>
            <a:r>
              <a:rPr lang="en-US" sz="2400" dirty="0"/>
              <a:t>: 10 – 15 MEUR (</a:t>
            </a:r>
            <a:r>
              <a:rPr lang="en-US" sz="2400" i="1" dirty="0"/>
              <a:t>funding is still under discussion in Brussels!</a:t>
            </a:r>
            <a:r>
              <a:rPr lang="en-US" sz="2400" dirty="0"/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rgbClr val="F207CA"/>
                </a:solidFill>
              </a:rPr>
              <a:t>Total budget </a:t>
            </a:r>
            <a:r>
              <a:rPr lang="en-US" sz="2400" dirty="0"/>
              <a:t>for the call: 45 MEUR (between 3 and 4 projects can be supported).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rgbClr val="F207CA"/>
                </a:solidFill>
              </a:rPr>
              <a:t>Deadline</a:t>
            </a:r>
            <a:r>
              <a:rPr lang="en-US" sz="2400" dirty="0"/>
              <a:t> for submission: </a:t>
            </a:r>
            <a:r>
              <a:rPr lang="en-US" sz="2400" b="1" dirty="0"/>
              <a:t>18 September 2025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rgbClr val="F207CA"/>
                </a:solidFill>
              </a:rPr>
              <a:t>For infrastructure and technology communities </a:t>
            </a:r>
            <a:r>
              <a:rPr lang="en-US" sz="2400" dirty="0"/>
              <a:t>with already developed research infrastructure technology roadmaps: </a:t>
            </a:r>
            <a:r>
              <a:rPr lang="en-US" sz="2400" dirty="0">
                <a:solidFill>
                  <a:srgbClr val="F207CA"/>
                </a:solidFill>
              </a:rPr>
              <a:t>accelerators, light sources, astronomy, etc.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Projects should implement significant parts of, or entire research infrastructure </a:t>
            </a:r>
            <a:r>
              <a:rPr lang="en-US" sz="2400" b="1" dirty="0">
                <a:solidFill>
                  <a:srgbClr val="F207CA"/>
                </a:solidFill>
              </a:rPr>
              <a:t>technology roadmaps </a:t>
            </a:r>
            <a:r>
              <a:rPr lang="en-US" sz="2400" dirty="0"/>
              <a:t>through </a:t>
            </a:r>
            <a:r>
              <a:rPr lang="en-US" sz="2400" dirty="0">
                <a:solidFill>
                  <a:srgbClr val="F207CA"/>
                </a:solidFill>
              </a:rPr>
              <a:t>co-creation with industrial partners from the earliest possible stage</a:t>
            </a:r>
            <a:r>
              <a:rPr lang="en-US" sz="2400" dirty="0"/>
              <a:t>. The technology roadmaps should be the result of a community or cross-community effort already undertaken. The technological solutions developed should respond to the </a:t>
            </a:r>
            <a:r>
              <a:rPr lang="en-US" sz="2400" dirty="0">
                <a:solidFill>
                  <a:srgbClr val="F207CA"/>
                </a:solidFill>
              </a:rPr>
              <a:t>needs of several research infrastructures</a:t>
            </a:r>
            <a:r>
              <a:rPr lang="en-US" sz="2400" dirty="0"/>
              <a:t>, and in some cases the needs of </a:t>
            </a:r>
            <a:r>
              <a:rPr lang="en-US" sz="2400" dirty="0">
                <a:solidFill>
                  <a:srgbClr val="F207CA"/>
                </a:solidFill>
              </a:rPr>
              <a:t>different types of research infrastructures</a:t>
            </a:r>
            <a:r>
              <a:rPr lang="en-US" sz="2400" dirty="0"/>
              <a:t>. </a:t>
            </a:r>
          </a:p>
          <a:p>
            <a:pPr marL="0" indent="0">
              <a:lnSpc>
                <a:spcPct val="120000"/>
              </a:lnSpc>
              <a:buNone/>
            </a:pPr>
            <a:endParaRPr lang="en-CH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C4ED95-8DA5-9141-AF9D-EA418F2DF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26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46D76-CC89-A3CD-C10A-124FA2EB0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3142D-9ED0-1465-25A5-C77879A46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412776"/>
            <a:ext cx="10515600" cy="4392488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The EC Research Infrastructure Work Programme is not out yet, </a:t>
            </a:r>
            <a:r>
              <a:rPr lang="en-US" i="1" dirty="0"/>
              <a:t>expected for February – early March</a:t>
            </a:r>
            <a:r>
              <a:rPr lang="en-US" dirty="0"/>
              <a:t>. At that moment, total budget and final requirements will be known.</a:t>
            </a:r>
          </a:p>
          <a:p>
            <a:pPr>
              <a:lnSpc>
                <a:spcPct val="100000"/>
              </a:lnSpc>
            </a:pPr>
            <a:r>
              <a:rPr lang="en-US" dirty="0"/>
              <a:t>The call with all details should be out in May.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accent1"/>
                </a:solidFill>
              </a:rPr>
              <a:t>Deadline</a:t>
            </a:r>
            <a:r>
              <a:rPr lang="en-US" dirty="0"/>
              <a:t> for submission is </a:t>
            </a:r>
            <a:r>
              <a:rPr lang="en-US" b="1" dirty="0"/>
              <a:t>18 September 2025</a:t>
            </a:r>
            <a:r>
              <a:rPr lang="en-US" dirty="0"/>
              <a:t>: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project structured in May-June,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writing during summer (no holidays for those involved…).</a:t>
            </a:r>
          </a:p>
          <a:p>
            <a:pPr>
              <a:lnSpc>
                <a:spcPct val="100000"/>
              </a:lnSpc>
            </a:pPr>
            <a:r>
              <a:rPr lang="en-US" dirty="0"/>
              <a:t>There will be </a:t>
            </a:r>
            <a:r>
              <a:rPr lang="en-US" b="1" dirty="0">
                <a:solidFill>
                  <a:schemeClr val="accent1"/>
                </a:solidFill>
              </a:rPr>
              <a:t>competition</a:t>
            </a:r>
            <a:r>
              <a:rPr lang="en-US" dirty="0"/>
              <a:t>: 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4 communities invited to submit, plus some outsider, for 3 (or 4) projects accepted. 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3FEA3-3185-B1DC-0232-B16E78731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75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63EFC-7C64-EDA5-9C6C-8C7561922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569"/>
            <a:ext cx="10515600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6 requirements, from the call description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A9B7A-D125-6DFA-108E-0EBD20605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434" y="1052737"/>
            <a:ext cx="10801200" cy="507432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All R&amp;D topics included in the portfolio must: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implement significant parts of a </a:t>
            </a:r>
            <a:r>
              <a:rPr lang="en-US" dirty="0">
                <a:solidFill>
                  <a:schemeClr val="accent1"/>
                </a:solidFill>
              </a:rPr>
              <a:t>research infrastructure technology roadmap</a:t>
            </a:r>
            <a:r>
              <a:rPr lang="en-US" dirty="0"/>
              <a:t> (ESPP, LEAPS, others) or develop new advanced </a:t>
            </a:r>
            <a:r>
              <a:rPr lang="en-US" dirty="0">
                <a:solidFill>
                  <a:schemeClr val="accent1"/>
                </a:solidFill>
              </a:rPr>
              <a:t>applications</a:t>
            </a:r>
            <a:r>
              <a:rPr lang="en-US" dirty="0"/>
              <a:t>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address </a:t>
            </a:r>
            <a:r>
              <a:rPr lang="en-US" dirty="0">
                <a:solidFill>
                  <a:schemeClr val="accent1"/>
                </a:solidFill>
              </a:rPr>
              <a:t>prototyping</a:t>
            </a:r>
            <a:r>
              <a:rPr lang="en-US" dirty="0"/>
              <a:t> of high-performance systems needed to </a:t>
            </a:r>
            <a:r>
              <a:rPr lang="en-US" dirty="0">
                <a:solidFill>
                  <a:schemeClr val="accent1"/>
                </a:solidFill>
              </a:rPr>
              <a:t>upgrade</a:t>
            </a:r>
            <a:r>
              <a:rPr lang="en-US" dirty="0"/>
              <a:t> the involved research infrastructures or </a:t>
            </a:r>
            <a:r>
              <a:rPr lang="en-US" dirty="0">
                <a:solidFill>
                  <a:schemeClr val="accent1"/>
                </a:solidFill>
              </a:rPr>
              <a:t>construct</a:t>
            </a:r>
            <a:r>
              <a:rPr lang="en-US" dirty="0"/>
              <a:t> their next generation.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Include </a:t>
            </a:r>
            <a:r>
              <a:rPr lang="en-US" dirty="0">
                <a:solidFill>
                  <a:schemeClr val="accent1"/>
                </a:solidFill>
              </a:rPr>
              <a:t>co-creation with industrial partners </a:t>
            </a:r>
            <a:r>
              <a:rPr lang="en-US" dirty="0"/>
              <a:t>from the earliest possible stage (as beneficiaries, subcontractors, PCP partners, or with letters of engagement) .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respond to the </a:t>
            </a:r>
            <a:r>
              <a:rPr lang="en-US" dirty="0">
                <a:solidFill>
                  <a:schemeClr val="accent1"/>
                </a:solidFill>
              </a:rPr>
              <a:t>needs of several research infrastructures</a:t>
            </a:r>
            <a:r>
              <a:rPr lang="en-US" dirty="0"/>
              <a:t>, possibly of different types.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possibly </a:t>
            </a:r>
            <a:r>
              <a:rPr lang="en-US" dirty="0">
                <a:solidFill>
                  <a:schemeClr val="accent1"/>
                </a:solidFill>
              </a:rPr>
              <a:t>build on results </a:t>
            </a:r>
            <a:r>
              <a:rPr lang="en-US" dirty="0"/>
              <a:t>from previous projects and </a:t>
            </a:r>
            <a:r>
              <a:rPr lang="en-US" dirty="0">
                <a:solidFill>
                  <a:schemeClr val="accent1"/>
                </a:solidFill>
              </a:rPr>
              <a:t>avoid overlaps </a:t>
            </a:r>
            <a:r>
              <a:rPr lang="en-US" dirty="0"/>
              <a:t>with ongoing projects.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consider </a:t>
            </a:r>
            <a:r>
              <a:rPr lang="en-US" dirty="0">
                <a:solidFill>
                  <a:schemeClr val="accent1"/>
                </a:solidFill>
              </a:rPr>
              <a:t>resource efficiency </a:t>
            </a:r>
            <a:r>
              <a:rPr lang="en-US" dirty="0"/>
              <a:t>(e.g. raw material and energy consumption) and </a:t>
            </a:r>
            <a:r>
              <a:rPr lang="en-US" dirty="0">
                <a:solidFill>
                  <a:schemeClr val="accent1"/>
                </a:solidFill>
              </a:rPr>
              <a:t>environmental </a:t>
            </a:r>
            <a:r>
              <a:rPr lang="en-US" dirty="0"/>
              <a:t>(including climate-related) </a:t>
            </a:r>
            <a:r>
              <a:rPr lang="en-US" dirty="0">
                <a:solidFill>
                  <a:schemeClr val="accent1"/>
                </a:solidFill>
              </a:rPr>
              <a:t>impacts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1516D-BDB6-3825-C71B-AC90D3A4E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25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23C26-AE53-D17B-2985-3BFA12FF8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conditions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546DB4-CCAC-CE02-71D1-CEEB0903E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EB20C7F-F42E-3582-62A6-031A18E89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412776"/>
            <a:ext cx="10515600" cy="453650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include at least </a:t>
            </a:r>
            <a:r>
              <a:rPr lang="en-US" dirty="0">
                <a:solidFill>
                  <a:srgbClr val="F207CA"/>
                </a:solidFill>
              </a:rPr>
              <a:t>two</a:t>
            </a:r>
            <a:r>
              <a:rPr lang="en-US" dirty="0"/>
              <a:t> research infrastructures (ESFRI infrastructure, or ERIC infrastructure, or International European research organisation).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207CA"/>
                </a:solidFill>
              </a:rPr>
              <a:t>Cascade funding </a:t>
            </a:r>
            <a:r>
              <a:rPr lang="en-US" dirty="0"/>
              <a:t>admitted, support to third parties in the form of grants.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when appropriate, make use of large-scale platforms combining R&amp;D, integration and validation for technological developments (technology infrastructure).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Different ways of </a:t>
            </a:r>
            <a:r>
              <a:rPr lang="en-US" dirty="0">
                <a:solidFill>
                  <a:srgbClr val="F207CA"/>
                </a:solidFill>
              </a:rPr>
              <a:t>involving industry</a:t>
            </a:r>
            <a:r>
              <a:rPr lang="en-US" dirty="0"/>
              <a:t>: consortium members, commitment via engagement letters, identified at a later stage, Pre-Commercia Procurement subcontracting, …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Should </a:t>
            </a:r>
            <a:r>
              <a:rPr lang="en-US" dirty="0">
                <a:solidFill>
                  <a:srgbClr val="F207CA"/>
                </a:solidFill>
              </a:rPr>
              <a:t>build on results </a:t>
            </a:r>
            <a:r>
              <a:rPr lang="en-US" dirty="0"/>
              <a:t>from previous INFRAINNOV projects (I.FAST) or INFRA-TECH projects </a:t>
            </a:r>
            <a:r>
              <a:rPr lang="en-US" dirty="0">
                <a:solidFill>
                  <a:srgbClr val="F207CA"/>
                </a:solidFill>
              </a:rPr>
              <a:t>but avoid overlap </a:t>
            </a:r>
            <a:r>
              <a:rPr lang="en-US" dirty="0"/>
              <a:t>with them.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>
              <a:lnSpc>
                <a:spcPct val="110000"/>
              </a:lnSpc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52250995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6729</TotalTime>
  <Words>2515</Words>
  <Application>Microsoft Office PowerPoint</Application>
  <PresentationFormat>Widescreen</PresentationFormat>
  <Paragraphs>278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Aptos</vt:lpstr>
      <vt:lpstr>Arial</vt:lpstr>
      <vt:lpstr>Calibri</vt:lpstr>
      <vt:lpstr>Calibri Light</vt:lpstr>
      <vt:lpstr>Montserrat</vt:lpstr>
      <vt:lpstr>Montserrat ExtraBold</vt:lpstr>
      <vt:lpstr>Montserrat SemiBold</vt:lpstr>
      <vt:lpstr>Symbol</vt:lpstr>
      <vt:lpstr>Wingdings</vt:lpstr>
      <vt:lpstr>I.FAST Custom Slides</vt:lpstr>
      <vt:lpstr>Generic</vt:lpstr>
      <vt:lpstr>Office Theme</vt:lpstr>
      <vt:lpstr>PowerPoint Presentation</vt:lpstr>
      <vt:lpstr>Today’s objectives</vt:lpstr>
      <vt:lpstr>PowerPoint Presentation</vt:lpstr>
      <vt:lpstr>2025 IFAST Annual Meeting</vt:lpstr>
      <vt:lpstr>IFAST-2</vt:lpstr>
      <vt:lpstr>HORIZON-INFRA-2025-01-TECH-02</vt:lpstr>
      <vt:lpstr>Timeline</vt:lpstr>
      <vt:lpstr>6 requirements, from the call description</vt:lpstr>
      <vt:lpstr>Additional conditions</vt:lpstr>
      <vt:lpstr>Path to the new proposal</vt:lpstr>
      <vt:lpstr>General guidelines</vt:lpstr>
      <vt:lpstr>Structure</vt:lpstr>
      <vt:lpstr>The Instruments Pillar</vt:lpstr>
      <vt:lpstr>The Enabling Technologies pillar</vt:lpstr>
      <vt:lpstr>The Emerging Technologies Pillar</vt:lpstr>
      <vt:lpstr>Timeline for the new proposal</vt:lpstr>
      <vt:lpstr>What we are going to do for IFAST-2</vt:lpstr>
      <vt:lpstr>What we are going to do for IFAST-2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Malyshev, Oleg (STFC,RAL,AST)</cp:lastModifiedBy>
  <cp:revision>452</cp:revision>
  <dcterms:created xsi:type="dcterms:W3CDTF">2017-04-26T09:15:49Z</dcterms:created>
  <dcterms:modified xsi:type="dcterms:W3CDTF">2025-02-11T18:11:07Z</dcterms:modified>
</cp:coreProperties>
</file>