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comments/modernComment_22F_192BE4AA.xml" ContentType="application/vnd.ms-powerpoint.comments+xml"/>
  <Override PartName="/ppt/tags/tag12.xml" ContentType="application/vnd.openxmlformats-officedocument.presentationml.tags+xml"/>
  <Override PartName="/ppt/comments/modernComment_102_9267808B.xml" ContentType="application/vnd.ms-powerpoint.comment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9.xml" ContentType="application/vnd.openxmlformats-officedocument.presentationml.notesSlide+xml"/>
  <Override PartName="/ppt/comments/modernComment_230_67D00E3C.xml" ContentType="application/vnd.ms-powerpoint.comments+xml"/>
  <Override PartName="/ppt/tags/tag18.xml" ContentType="application/vnd.openxmlformats-officedocument.presentationml.tags+xml"/>
  <Override PartName="/ppt/notesSlides/notesSlide10.xml" ContentType="application/vnd.openxmlformats-officedocument.presentationml.notesSlide+xml"/>
  <Override PartName="/ppt/tags/tag19.xml" ContentType="application/vnd.openxmlformats-officedocument.presentationml.tags+xml"/>
  <Override PartName="/ppt/notesSlides/notesSlide11.xml" ContentType="application/vnd.openxmlformats-officedocument.presentationml.notesSlide+xml"/>
  <Override PartName="/ppt/tags/tag20.xml" ContentType="application/vnd.openxmlformats-officedocument.presentationml.tags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notesSlides/notesSlide13.xml" ContentType="application/vnd.openxmlformats-officedocument.presentationml.notesSlide+xml"/>
  <Override PartName="/ppt/tags/tag22.xml" ContentType="application/vnd.openxmlformats-officedocument.presentationml.tags+xml"/>
  <Override PartName="/ppt/notesSlides/notesSlide14.xml" ContentType="application/vnd.openxmlformats-officedocument.presentationml.notesSlide+xml"/>
  <Override PartName="/ppt/tags/tag23.xml" ContentType="application/vnd.openxmlformats-officedocument.presentationml.tags+xml"/>
  <Override PartName="/ppt/notesSlides/notesSlide15.xml" ContentType="application/vnd.openxmlformats-officedocument.presentationml.notesSlide+xml"/>
  <Override PartName="/ppt/tags/tag24.xml" ContentType="application/vnd.openxmlformats-officedocument.presentationml.tags+xml"/>
  <Override PartName="/ppt/notesSlides/notesSlide16.xml" ContentType="application/vnd.openxmlformats-officedocument.presentationml.notesSlide+xml"/>
  <Override PartName="/ppt/tags/tag25.xml" ContentType="application/vnd.openxmlformats-officedocument.presentationml.tags+xml"/>
  <Override PartName="/ppt/notesSlides/notesSlide17.xml" ContentType="application/vnd.openxmlformats-officedocument.presentationml.notesSlide+xml"/>
  <Override PartName="/ppt/tags/tag26.xml" ContentType="application/vnd.openxmlformats-officedocument.presentationml.tags+xml"/>
  <Override PartName="/ppt/comments/modernComment_110_7AC74925.xml" ContentType="application/vnd.ms-powerpoint.comments+xml"/>
  <Override PartName="/ppt/tags/tag27.xml" ContentType="application/vnd.openxmlformats-officedocument.presentationml.tags+xml"/>
  <Override PartName="/ppt/comments/modernComment_219_238BCCA1.xml" ContentType="application/vnd.ms-powerpoint.comment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handoutMasterIdLst>
    <p:handoutMasterId r:id="rId53"/>
  </p:handoutMasterIdLst>
  <p:sldIdLst>
    <p:sldId id="256" r:id="rId2"/>
    <p:sldId id="571" r:id="rId3"/>
    <p:sldId id="591" r:id="rId4"/>
    <p:sldId id="579" r:id="rId5"/>
    <p:sldId id="570" r:id="rId6"/>
    <p:sldId id="257" r:id="rId7"/>
    <p:sldId id="572" r:id="rId8"/>
    <p:sldId id="593" r:id="rId9"/>
    <p:sldId id="612" r:id="rId10"/>
    <p:sldId id="260" r:id="rId11"/>
    <p:sldId id="592" r:id="rId12"/>
    <p:sldId id="557" r:id="rId13"/>
    <p:sldId id="584" r:id="rId14"/>
    <p:sldId id="585" r:id="rId15"/>
    <p:sldId id="586" r:id="rId16"/>
    <p:sldId id="273" r:id="rId17"/>
    <p:sldId id="559" r:id="rId18"/>
    <p:sldId id="258" r:id="rId19"/>
    <p:sldId id="588" r:id="rId20"/>
    <p:sldId id="594" r:id="rId21"/>
    <p:sldId id="608" r:id="rId22"/>
    <p:sldId id="578" r:id="rId23"/>
    <p:sldId id="590" r:id="rId24"/>
    <p:sldId id="609" r:id="rId25"/>
    <p:sldId id="558" r:id="rId26"/>
    <p:sldId id="560" r:id="rId27"/>
    <p:sldId id="598" r:id="rId28"/>
    <p:sldId id="601" r:id="rId29"/>
    <p:sldId id="602" r:id="rId30"/>
    <p:sldId id="603" r:id="rId31"/>
    <p:sldId id="604" r:id="rId32"/>
    <p:sldId id="605" r:id="rId33"/>
    <p:sldId id="606" r:id="rId34"/>
    <p:sldId id="607" r:id="rId35"/>
    <p:sldId id="589" r:id="rId36"/>
    <p:sldId id="610" r:id="rId37"/>
    <p:sldId id="611" r:id="rId38"/>
    <p:sldId id="272" r:id="rId39"/>
    <p:sldId id="276" r:id="rId40"/>
    <p:sldId id="277" r:id="rId41"/>
    <p:sldId id="537" r:id="rId42"/>
    <p:sldId id="582" r:id="rId43"/>
    <p:sldId id="275" r:id="rId44"/>
    <p:sldId id="274" r:id="rId45"/>
    <p:sldId id="577" r:id="rId46"/>
    <p:sldId id="271" r:id="rId47"/>
    <p:sldId id="264" r:id="rId48"/>
    <p:sldId id="269" r:id="rId49"/>
    <p:sldId id="581" r:id="rId50"/>
    <p:sldId id="597" r:id="rId5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AA73F39-6EAE-24F2-FA97-F3808A880DB3}" name="Nikolina Bunijevac" initials="NB" userId="S::nikolina.bunijevac@cern.ch::850aa137-2810-4c6a-a7a2-5400eb7b2e71" providerId="AD"/>
  <p188:author id="{A0BA8FC7-AA8C-06B4-66C6-06D4C2350449}" name="Nikolina B" initials="NB" userId="f442a30aa3a93dfe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8312"/>
    <a:srgbClr val="60A500"/>
    <a:srgbClr val="1313E3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82" autoAdjust="0"/>
    <p:restoredTop sz="82203" autoAdjust="0"/>
  </p:normalViewPr>
  <p:slideViewPr>
    <p:cSldViewPr snapToGrid="0">
      <p:cViewPr varScale="1">
        <p:scale>
          <a:sx n="84" d="100"/>
          <a:sy n="84" d="100"/>
        </p:scale>
        <p:origin x="1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8" Type="http://schemas.microsoft.com/office/2018/10/relationships/authors" Target="author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CERN/LHC electricity consumption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LHC electricity consumption</c:v>
                </c:pt>
              </c:strCache>
            </c:strRef>
          </c:tx>
          <c:explosion val="36"/>
          <c:dPt>
            <c:idx val="0"/>
            <c:bubble3D val="0"/>
            <c:explosion val="21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834-41EB-9184-F19337139830}"/>
              </c:ext>
            </c:extLst>
          </c:dPt>
          <c:dPt>
            <c:idx val="1"/>
            <c:bubble3D val="0"/>
            <c:explosion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834-41EB-9184-F1933713983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Cooling and ventilation</c:v>
                </c:pt>
                <c:pt idx="1">
                  <c:v>other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0.12</c:v>
                </c:pt>
                <c:pt idx="1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40-4C9E-AEE6-1AD8B0D9DE54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modernComment_102_9267808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A0795F2-FA2D-4E2F-A9C0-B82F373DAEEB}" authorId="{A0BA8FC7-AA8C-06B4-66C6-06D4C2350449}" created="2025-02-11T10:55:25.157">
    <pc:sldMkLst xmlns:pc="http://schemas.microsoft.com/office/powerpoint/2013/main/command">
      <pc:docMk/>
      <pc:sldMk cId="2456256651" sldId="258"/>
    </pc:sldMkLst>
    <p188:txBody>
      <a:bodyPr/>
      <a:lstStyle/>
      <a:p>
        <a:r>
          <a:rPr lang="en-CH"/>
          <a:t>Find number of nn parameters and size of dataset for each</a:t>
        </a:r>
      </a:p>
    </p188:txBody>
  </p188:cm>
</p188:cmLst>
</file>

<file path=ppt/comments/modernComment_110_7AC74925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7F195D2-22E5-4505-B10F-327F2E3FD83A}" authorId="{A0BA8FC7-AA8C-06B4-66C6-06D4C2350449}" created="2025-02-11T10:56:06.620">
    <pc:sldMkLst xmlns:pc="http://schemas.microsoft.com/office/powerpoint/2013/main/command">
      <pc:docMk/>
      <pc:sldMk cId="2059880741" sldId="272"/>
    </pc:sldMkLst>
    <p188:txBody>
      <a:bodyPr/>
      <a:lstStyle/>
      <a:p>
        <a:r>
          <a:rPr lang="en-CH"/>
          <a:t>Change to </a:t>
        </a:r>
      </a:p>
    </p188:txBody>
  </p188:cm>
</p188:cmLst>
</file>

<file path=ppt/comments/modernComment_219_238BCCA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0153330-57FC-439D-AA9E-986933C9A10F}" authorId="{2AA73F39-6EAE-24F2-FA97-F3808A880DB3}" created="2024-12-02T17:17:00.986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596364449" sldId="537"/>
      <ac:spMk id="2" creationId="{44A7A01E-3BF2-BEDF-351B-C0BB54F49BF9}"/>
    </ac:deMkLst>
    <p188:txBody>
      <a:bodyPr/>
      <a:lstStyle/>
      <a:p>
        <a:r>
          <a:rPr lang="en-US"/>
          <a:t>New plot
</a:t>
        </a:r>
      </a:p>
    </p188:txBody>
  </p188:cm>
</p188:cmLst>
</file>

<file path=ppt/comments/modernComment_22F_192BE4A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87616F9-7651-40B4-9BF0-28E69FB27270}" authorId="{2AA73F39-6EAE-24F2-FA97-F3808A880DB3}" created="2024-12-03T10:11:27.91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422306986" sldId="559"/>
      <ac:picMk id="6" creationId="{1E83D387-A07D-A201-B0C4-E7661DFC9914}"/>
    </ac:deMkLst>
    <p188:txBody>
      <a:bodyPr/>
      <a:lstStyle/>
      <a:p>
        <a:r>
          <a:rPr lang="en-US"/>
          <a:t>https://www.researchgate.net/figure/Relationships-among-physics-based-white-box-statistics-based-black-box-hybrid-grey-box_fig1_320851274</a:t>
        </a:r>
      </a:p>
    </p188:txBody>
  </p188:cm>
</p188:cmLst>
</file>

<file path=ppt/comments/modernComment_230_67D00E3C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297055BB-7B5A-41A5-90A7-7A206478E3D8}" authorId="{2AA73F39-6EAE-24F2-FA97-F3808A880DB3}" created="2024-12-03T10:25:02.89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741688380" sldId="560"/>
      <ac:spMk id="12" creationId="{1E00069C-E0E3-55A5-B689-9E39385D3796}"/>
      <ac:txMk cp="0" len="93">
        <ac:context len="94" hash="491197651"/>
      </ac:txMk>
    </ac:txMkLst>
    <p188:pos x="5991849" y="271107"/>
    <p188:txBody>
      <a:bodyPr/>
      <a:lstStyle/>
      <a:p>
        <a:r>
          <a:rPr lang="en-US"/>
          <a:t>https://www.spiceworks.com/tech/artificial-intelligence/articles/what-are-genetic-algorithms/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05E9A9-35C9-4A8A-A3BE-BE1F5F757D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51018A-EDC5-C51A-4AA5-0DCD28C549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BEFAB-A10D-49DB-8256-9D8F9DAEB30B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7F010E-5909-DE93-A124-8184B3AC8B0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2B285-0737-EB20-FC4B-6F3C973B724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50CBE-37C4-408D-A2BB-44ED772A3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0201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54398-F307-45F1-B704-9C6ED272711B}" type="datetimeFigureOut">
              <a:rPr lang="en-CH" smtClean="0"/>
              <a:t>02/13/2025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C4FCC-AA9B-4E32-ADE4-6559080633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8722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The Cooling &amp; Ventilation group (CV) is responsible for the </a:t>
            </a:r>
            <a:r>
              <a:rPr lang="en-GB" b="1" dirty="0"/>
              <a:t>design,</a:t>
            </a:r>
            <a:r>
              <a:rPr lang="en-GB" dirty="0"/>
              <a:t> installation, commissioning</a:t>
            </a:r>
            <a:r>
              <a:rPr lang="en-GB" b="1" dirty="0"/>
              <a:t>, operation and maintenance of the cooling systems, </a:t>
            </a:r>
            <a:r>
              <a:rPr lang="en-GB" dirty="0"/>
              <a:t>pumping stations, </a:t>
            </a:r>
            <a:r>
              <a:rPr lang="en-GB" b="1" dirty="0"/>
              <a:t>air conditioning plants </a:t>
            </a:r>
            <a:r>
              <a:rPr lang="en-GB" dirty="0"/>
              <a:t>and fluid distribution systems for the whole </a:t>
            </a:r>
            <a:r>
              <a:rPr lang="en-GB" b="1" dirty="0"/>
              <a:t>of CERN’s accelerator complex,</a:t>
            </a:r>
            <a:r>
              <a:rPr lang="en-GB" dirty="0"/>
              <a:t> its experimental areas and some of the special cooling systems of the LHC experiments’ sub-detectors as well as for </a:t>
            </a:r>
            <a:r>
              <a:rPr lang="en-GB" b="1" dirty="0"/>
              <a:t>strategic technical installations such as the Computer Centre</a:t>
            </a:r>
            <a:r>
              <a:rPr lang="en-GB" dirty="0"/>
              <a:t>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257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54F3F3-2D41-257E-3166-30DF09104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0B7ACC5-8600-9A7A-1227-B5E3FD77E9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567E37-5CAE-E2DE-AADA-BD80D2132E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874168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A3D691-954E-A7D0-879C-74E53764A9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07A46C-17EB-EABF-C1CA-2C8A32D8B2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F2D452-9AC1-064E-D299-31129CBB1D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031412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8F925C-E00D-80E4-C9BD-1847EF3730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7C088D9-804C-DE77-1669-684D7DCC57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C7EEF1F-978A-B0B4-0A21-4E5347A57F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595792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EC7A3-7244-00EF-D0DB-487C3D2002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15E0E5-5D39-1D4E-6EA1-22453933F3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EA8A14-4AB7-946D-F42E-74E5F4F552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49056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859A40-3E08-144B-3651-CA394B4764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AB7F66-DB9A-6067-9022-28E977D993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DE6564-836C-79DA-1801-84D10C5EDC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0196649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3AFDD-FE28-58B1-07C0-F4207F4DE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28FC75C-B025-F110-10A4-7EC0DC7538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0AE234-D87C-3BEC-74BC-7934073F4FA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67196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084B65-7FF1-FF83-F7CE-8248E3EB8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7F09F3-185A-C8C0-1A09-30A574E34A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4E647C0-D42D-2FCB-372E-3920ECF4A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8480959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26D09-C263-AEF7-EF40-300288CDF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67EF8A-F56C-EF29-DD21-88CACF7DAF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2F6EFB-84BD-2B16-F5BE-82AC915656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</a:p>
          <a:p>
            <a:r>
              <a:rPr lang="en-US" dirty="0"/>
              <a:t>Tricks : start with actuators off – even less than 2s solution found </a:t>
            </a:r>
          </a:p>
          <a:p>
            <a:pPr marL="171450" indent="-171450">
              <a:buFontTx/>
              <a:buChar char="-"/>
            </a:pPr>
            <a:r>
              <a:rPr lang="en-US" dirty="0"/>
              <a:t>Also limit actuators controls change within function to create individuals</a:t>
            </a:r>
          </a:p>
          <a:p>
            <a:pPr marL="171450" indent="-171450">
              <a:buFontTx/>
              <a:buChar char="-"/>
            </a:pPr>
            <a:r>
              <a:rPr lang="en-US" dirty="0"/>
              <a:t>Penalize sudden changes in supply T (expect this to reflect In zone as well)</a:t>
            </a:r>
          </a:p>
          <a:p>
            <a:pPr marL="171450" indent="-171450">
              <a:buFontTx/>
              <a:buChar char="-"/>
            </a:pPr>
            <a:r>
              <a:rPr lang="en-US" dirty="0"/>
              <a:t>Start where stopped: for actuators </a:t>
            </a:r>
          </a:p>
          <a:p>
            <a:pPr marL="171450" indent="-171450">
              <a:buFontTx/>
              <a:buChar char="-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946507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D34E4-4432-1134-07F1-110BAE54E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FD2EF0-981A-14AA-ADB7-D08712A273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57C61D-3E15-4BB2-2846-806F824808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79824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80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422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DB8DDD-CFAF-5F26-9A21-050AA61E1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28096FB-CE2B-DFE2-B144-BA497F0BC2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02B7FB-1919-8188-1290-A69402A7C8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24903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8FFBB-9966-96F8-4686-98625509E2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DE6D37-5516-5DC0-A404-9F185F216D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9F9FA6-8743-43C4-F0CF-3B4CEA2A98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pid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603835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pid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91863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95DBE-AC88-D50C-06BF-84F56B36D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C6AC449-EAAC-C8E5-DB44-F019F4C92A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352BB9-C44F-A285-66DA-C98B746FB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49401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Advantages of data-driven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Reduced Development Time and Cost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Flexibility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Efficiency </a:t>
            </a:r>
            <a:r>
              <a:rPr lang="en-GB" b="0" dirty="0">
                <a:solidFill>
                  <a:schemeClr val="accent1">
                    <a:lumMod val="75000"/>
                  </a:schemeClr>
                </a:solidFill>
              </a:rPr>
              <a:t>(reduced computational load)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Disadvantages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Lack of Insight into Internal Processes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Dependency on Quality of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2">
                    <a:lumMod val="50000"/>
                  </a:schemeClr>
                </a:solidFill>
              </a:rPr>
              <a:t>Limited Accuracy in Novel Situations</a:t>
            </a:r>
            <a:endParaRPr lang="en-US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763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Time for execution: 5minutes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486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09151-C070-4234-9E7A-E58C664617EF}" type="datetime1">
              <a:rPr lang="LID4096" smtClean="0"/>
              <a:t>02/13/2025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241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EF29A-CE01-469E-AA19-03515AE8F720}" type="datetime1">
              <a:rPr lang="LID4096" smtClean="0"/>
              <a:t>02/13/2025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559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0AF3D-8810-4661-BA73-0AE8FCEB3301}" type="datetime1">
              <a:rPr lang="LID4096" smtClean="0"/>
              <a:t>02/13/2025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45261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C74F8-F29A-4C7C-8678-88DCA014F19C}" type="datetime1">
              <a:rPr lang="LID4096" smtClean="0"/>
              <a:t>02/13/2025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84784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5C395-ABEE-4EF9-93AE-0E8972C14BEC}" type="datetime1">
              <a:rPr lang="LID4096" smtClean="0"/>
              <a:t>02/13/2025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601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71715-528C-47D5-8EB9-01D3982E3234}" type="datetime1">
              <a:rPr lang="LID4096" smtClean="0"/>
              <a:t>02/13/2025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78136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1592B-8268-4FDE-90CA-B5594782EA23}" type="datetime1">
              <a:rPr lang="LID4096" smtClean="0"/>
              <a:t>02/13/2025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247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149A-9657-4333-A2B8-12719645072C}" type="datetime1">
              <a:rPr lang="LID4096" smtClean="0"/>
              <a:t>02/13/2025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41649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376A-E53E-45D8-87D1-6EC95886FBD9}" type="datetime1">
              <a:rPr lang="LID4096" smtClean="0"/>
              <a:t>02/13/2025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05575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11C05E5-05E4-4EF0-A843-2DF610DD0005}" type="datetime1">
              <a:rPr lang="LID4096" smtClean="0"/>
              <a:t>02/13/2025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5329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A47E5-694C-4B40-9079-443E2D280937}" type="datetime1">
              <a:rPr lang="LID4096" smtClean="0"/>
              <a:t>02/13/2025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0482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32D942D-E135-4202-B8DD-A61ECD392848}" type="datetime1">
              <a:rPr lang="LID4096" smtClean="0"/>
              <a:t>02/13/2025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07A9B65-0780-40AC-9E7E-FC0E6D5F07F1}" type="slidenum">
              <a:rPr lang="en-CH" smtClean="0"/>
              <a:t>‹#›</a:t>
            </a:fld>
            <a:endParaRPr lang="en-CH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498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13.png"/><Relationship Id="rId4" Type="http://schemas.microsoft.com/office/2018/10/relationships/comments" Target="../comments/modernComment_22F_192BE4AA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02_9267808B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4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microsoft.com/office/2018/10/relationships/comments" Target="../comments/modernComment_230_67D00E3C.xml"/><Relationship Id="rId9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0_7AC749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notesSlide" Target="../notesSlides/notesSlide3.xml"/><Relationship Id="rId7" Type="http://schemas.microsoft.com/office/2007/relationships/hdphoto" Target="../media/hdphoto1.wdp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19_238BCCA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3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0.xml"/><Relationship Id="rId5" Type="http://schemas.openxmlformats.org/officeDocument/2006/relationships/image" Target="../media/image16.png"/><Relationship Id="rId4" Type="http://schemas.openxmlformats.org/officeDocument/2006/relationships/image" Target="../media/image3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1.xml"/><Relationship Id="rId5" Type="http://schemas.openxmlformats.org/officeDocument/2006/relationships/image" Target="../media/image16.png"/><Relationship Id="rId4" Type="http://schemas.openxmlformats.org/officeDocument/2006/relationships/image" Target="../media/image3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3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5.xml"/><Relationship Id="rId5" Type="http://schemas.openxmlformats.org/officeDocument/2006/relationships/image" Target="../media/image29.png"/><Relationship Id="rId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6" Type="http://schemas.openxmlformats.org/officeDocument/2006/relationships/image" Target="../media/image25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BB621-AE9B-DE89-05BB-2310605B8D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energy efficient HVAC systems 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41ADAF88-EFEA-A258-A1FD-E92E36894738}"/>
              </a:ext>
            </a:extLst>
          </p:cNvPr>
          <p:cNvSpPr txBox="1">
            <a:spLocks/>
          </p:cNvSpPr>
          <p:nvPr/>
        </p:nvSpPr>
        <p:spPr>
          <a:xfrm>
            <a:off x="500000" y="4563990"/>
            <a:ext cx="3948223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Nikolina Bunijevac EN/CV/CL</a:t>
            </a:r>
            <a:endParaRPr lang="en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030F7688-96B5-1015-F49E-0728B054F9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AF7E9C-6395-5C51-FB6E-94F81B988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6475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151"/>
    </mc:Choice>
    <mc:Fallback>
      <p:transition spd="slow" advTm="315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6619E-5C23-A703-E0B3-460EF03BA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D883FB-73F0-67E0-F63A-1AA856B714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Classical feedback Controller </a:t>
            </a:r>
            <a:endParaRPr lang="en-CH" dirty="0"/>
          </a:p>
        </p:txBody>
      </p:sp>
      <p:pic>
        <p:nvPicPr>
          <p:cNvPr id="4" name="Content Placeholder 3" descr="A diagram of a block diagram&#10;&#10;Description automatically generated">
            <a:extLst>
              <a:ext uri="{FF2B5EF4-FFF2-40B4-BE49-F238E27FC236}">
                <a16:creationId xmlns:a16="http://schemas.microsoft.com/office/drawing/2014/main" id="{15E6E61C-7EA8-8DE6-CF22-3ADB9E2E27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637" y="2851228"/>
            <a:ext cx="4751235" cy="1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FF48ABC-78F9-1F1E-4935-B035532D78FD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6B81895-4A3F-449E-00BF-4F85005D2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10</a:t>
            </a:fld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8EB0D2-BE40-3BB6-1EF9-C0013383AA5E}"/>
              </a:ext>
            </a:extLst>
          </p:cNvPr>
          <p:cNvSpPr txBox="1"/>
          <p:nvPr/>
        </p:nvSpPr>
        <p:spPr>
          <a:xfrm>
            <a:off x="2115858" y="30596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PID</a:t>
            </a:r>
            <a:endParaRPr lang="en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78483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959"/>
    </mc:Choice>
    <mc:Fallback>
      <p:transition spd="slow" advTm="21895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AA843B-5C53-70E4-D93C-84BB8EAAD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8D407-0F99-1CBB-A039-FDFA9DDF5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734B5-1289-E628-0AD4-94640ADA4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Classical feedback Controller </a:t>
            </a:r>
            <a:endParaRPr lang="en-CH" dirty="0"/>
          </a:p>
        </p:txBody>
      </p:sp>
      <p:pic>
        <p:nvPicPr>
          <p:cNvPr id="4" name="Content Placeholder 3" descr="A diagram of a block diagram&#10;&#10;Description automatically generated">
            <a:extLst>
              <a:ext uri="{FF2B5EF4-FFF2-40B4-BE49-F238E27FC236}">
                <a16:creationId xmlns:a16="http://schemas.microsoft.com/office/drawing/2014/main" id="{CE8B83BA-9A43-1A5B-B22A-3228729953F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637" y="2851228"/>
            <a:ext cx="4751235" cy="1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0A5BDD0-520A-A317-6558-0F1A056344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Model Predictive Controller</a:t>
            </a:r>
            <a:endParaRPr lang="en-CH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C55D615-926B-BB3A-D0BC-ADB5B2852D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5" name="Picture 4" descr="A diagram of a system&#10;&#10;Description automatically generated">
            <a:extLst>
              <a:ext uri="{FF2B5EF4-FFF2-40B4-BE49-F238E27FC236}">
                <a16:creationId xmlns:a16="http://schemas.microsoft.com/office/drawing/2014/main" id="{66ED475F-67C5-73DC-8469-D58D97E9C7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387" y="2534578"/>
            <a:ext cx="5657389" cy="252883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86F35AE-43C6-248C-134E-674F88442499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0E7742-61CC-54AF-55D7-133808703AF8}"/>
              </a:ext>
            </a:extLst>
          </p:cNvPr>
          <p:cNvSpPr/>
          <p:nvPr/>
        </p:nvSpPr>
        <p:spPr>
          <a:xfrm>
            <a:off x="6027576" y="1846263"/>
            <a:ext cx="5798200" cy="426839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6E4FAB-D59C-DAF2-D50A-559BD6AB2FED}"/>
              </a:ext>
            </a:extLst>
          </p:cNvPr>
          <p:cNvSpPr txBox="1"/>
          <p:nvPr/>
        </p:nvSpPr>
        <p:spPr>
          <a:xfrm>
            <a:off x="6217920" y="5637727"/>
            <a:ext cx="202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 prediction horizon</a:t>
            </a:r>
            <a:endParaRPr lang="en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0B2C27-CE42-CAA3-72C6-78C86CCB2CC3}"/>
              </a:ext>
            </a:extLst>
          </p:cNvPr>
          <p:cNvSpPr txBox="1"/>
          <p:nvPr/>
        </p:nvSpPr>
        <p:spPr>
          <a:xfrm>
            <a:off x="6295633" y="5035893"/>
            <a:ext cx="187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information</a:t>
            </a:r>
            <a:endParaRPr lang="en-CH" sz="16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3FBBD6-1498-4EA4-8D51-08EF86522D7F}"/>
              </a:ext>
            </a:extLst>
          </p:cNvPr>
          <p:cNvCxnSpPr/>
          <p:nvPr/>
        </p:nvCxnSpPr>
        <p:spPr>
          <a:xfrm flipV="1">
            <a:off x="7635240" y="4727448"/>
            <a:ext cx="0" cy="383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6EF1246-4D0C-7334-2B56-E0E6F8B0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11</a:t>
            </a:fld>
            <a:endParaRPr lang="en-CH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4DD3C2-8AB9-A60B-A319-6A874331B821}"/>
              </a:ext>
            </a:extLst>
          </p:cNvPr>
          <p:cNvSpPr txBox="1"/>
          <p:nvPr/>
        </p:nvSpPr>
        <p:spPr>
          <a:xfrm>
            <a:off x="2115858" y="30596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PID</a:t>
            </a:r>
            <a:endParaRPr lang="en-CH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1879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959"/>
    </mc:Choice>
    <mc:Fallback>
      <p:transition spd="slow" advTm="21895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87053E-66DF-A068-6ABC-ABE3CCBE1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</a:t>
            </a:r>
          </a:p>
        </p:txBody>
      </p:sp>
      <p:pic>
        <p:nvPicPr>
          <p:cNvPr id="8" name="Picture 7" descr="A diagram of a system&#10;&#10;Description automatically generated">
            <a:extLst>
              <a:ext uri="{FF2B5EF4-FFF2-40B4-BE49-F238E27FC236}">
                <a16:creationId xmlns:a16="http://schemas.microsoft.com/office/drawing/2014/main" id="{E46AB8A5-CCA2-D597-7A40-BD6AE6C0FD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08" y="1913123"/>
            <a:ext cx="5657389" cy="25288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9EDC6BA-9F35-CCF1-D0E8-241D3E404BFE}"/>
              </a:ext>
            </a:extLst>
          </p:cNvPr>
          <p:cNvSpPr/>
          <p:nvPr/>
        </p:nvSpPr>
        <p:spPr>
          <a:xfrm>
            <a:off x="2084832" y="3310128"/>
            <a:ext cx="1527048" cy="6126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B90B4C-A13A-7F18-A08D-C84C0920C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439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98"/>
    </mc:Choice>
    <mc:Fallback xmlns="">
      <p:transition spd="slow" advTm="389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8D50-02D6-D80E-F0DD-BCC39B2A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System: Air Handling Unit (HVAC311)</a:t>
            </a:r>
            <a:endParaRPr lang="en-CH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4BE17D-AB93-FAC1-75A6-A96FFD44DC12}"/>
              </a:ext>
            </a:extLst>
          </p:cNvPr>
          <p:cNvSpPr/>
          <p:nvPr/>
        </p:nvSpPr>
        <p:spPr>
          <a:xfrm>
            <a:off x="4937293" y="3987282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5FB007-9011-6223-66BE-F37A11C02A13}"/>
              </a:ext>
            </a:extLst>
          </p:cNvPr>
          <p:cNvSpPr/>
          <p:nvPr/>
        </p:nvSpPr>
        <p:spPr>
          <a:xfrm>
            <a:off x="1886183" y="4761723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15B241-93AB-4A1B-3255-9FA0B5CAD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789" y="1905685"/>
            <a:ext cx="7358995" cy="422436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2178F91-C076-B507-87F0-341266E214C2}"/>
              </a:ext>
            </a:extLst>
          </p:cNvPr>
          <p:cNvCxnSpPr/>
          <p:nvPr/>
        </p:nvCxnSpPr>
        <p:spPr>
          <a:xfrm flipV="1">
            <a:off x="1415651" y="4094940"/>
            <a:ext cx="1793893" cy="1278294"/>
          </a:xfrm>
          <a:prstGeom prst="straightConnector1">
            <a:avLst/>
          </a:prstGeom>
          <a:ln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6064F00-FE69-45F5-9864-570C4DC787D4}"/>
              </a:ext>
            </a:extLst>
          </p:cNvPr>
          <p:cNvSpPr/>
          <p:nvPr/>
        </p:nvSpPr>
        <p:spPr>
          <a:xfrm>
            <a:off x="3355848" y="3547872"/>
            <a:ext cx="522515" cy="503853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141F1E-2B43-1F92-47F7-964A2F131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13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684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1"/>
    </mc:Choice>
    <mc:Fallback xmlns="">
      <p:transition spd="slow" advTm="42601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C1AA8-B835-852A-FF62-2600822B1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381B0-AFF0-CE9E-3584-92032F696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System: Air Handling Unit (HVAC311)</a:t>
            </a:r>
            <a:endParaRPr lang="en-CH" dirty="0"/>
          </a:p>
        </p:txBody>
      </p:sp>
      <p:pic>
        <p:nvPicPr>
          <p:cNvPr id="4" name="Content Placeholder 3" descr="A large metal cabinet with doors&#10;&#10;Description automatically generated">
            <a:extLst>
              <a:ext uri="{FF2B5EF4-FFF2-40B4-BE49-F238E27FC236}">
                <a16:creationId xmlns:a16="http://schemas.microsoft.com/office/drawing/2014/main" id="{9C8A5BFB-4A7D-FF2F-2387-B4D3E4F1F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63"/>
          <a:stretch/>
        </p:blipFill>
        <p:spPr bwMode="auto">
          <a:xfrm>
            <a:off x="1190442" y="1905685"/>
            <a:ext cx="6887101" cy="39890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84199D-F640-F151-1BF5-85F488DD8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1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1"/>
    </mc:Choice>
    <mc:Fallback xmlns="">
      <p:transition spd="slow" advTm="42601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7BEC3-9BB2-036E-9B64-4F0E5C3ECD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C4680-174F-7E28-76DF-0DFE51B126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System: Air Handling Unit (HVAC311)</a:t>
            </a:r>
            <a:endParaRPr lang="en-CH" dirty="0"/>
          </a:p>
        </p:txBody>
      </p:sp>
      <p:pic>
        <p:nvPicPr>
          <p:cNvPr id="5" name="Picture 4" descr="A diagram of a machine&#10;&#10;Description automatically generated">
            <a:extLst>
              <a:ext uri="{FF2B5EF4-FFF2-40B4-BE49-F238E27FC236}">
                <a16:creationId xmlns:a16="http://schemas.microsoft.com/office/drawing/2014/main" id="{555B58C2-00B0-ABE8-EE51-C7EBD5AB55E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/>
        </p:blipFill>
        <p:spPr bwMode="auto">
          <a:xfrm>
            <a:off x="1506744" y="1823116"/>
            <a:ext cx="6133465" cy="41541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4803749-3E08-3D0A-0E3B-6493846D6279}"/>
              </a:ext>
            </a:extLst>
          </p:cNvPr>
          <p:cNvSpPr/>
          <p:nvPr/>
        </p:nvSpPr>
        <p:spPr>
          <a:xfrm>
            <a:off x="6606073" y="3987282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3EC408-25D9-BCC1-1EA9-44487190C3D0}"/>
              </a:ext>
            </a:extLst>
          </p:cNvPr>
          <p:cNvSpPr/>
          <p:nvPr/>
        </p:nvSpPr>
        <p:spPr>
          <a:xfrm>
            <a:off x="3554963" y="4761723"/>
            <a:ext cx="522515" cy="503853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64221294-A11C-7361-5CF6-018970C11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5740" y="5638956"/>
            <a:ext cx="2276856" cy="410982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Controlled variables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13C37-90C2-BA76-45AD-9BCF0AB06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15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917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2601"/>
    </mc:Choice>
    <mc:Fallback xmlns="">
      <p:transition spd="slow" advTm="426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ompany&#10;&#10;Description automatically generated">
            <a:extLst>
              <a:ext uri="{FF2B5EF4-FFF2-40B4-BE49-F238E27FC236}">
                <a16:creationId xmlns:a16="http://schemas.microsoft.com/office/drawing/2014/main" id="{E854C798-CFA1-3C00-B0E5-9D57F318FA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180975"/>
            <a:ext cx="9565525" cy="5223129"/>
          </a:xfrm>
          <a:prstGeom prst="rect">
            <a:avLst/>
          </a:prstGeom>
        </p:spPr>
      </p:pic>
      <p:pic>
        <p:nvPicPr>
          <p:cNvPr id="7" name="Picture 6" descr="A diagram of a machine&#10;&#10;Description automatically generated">
            <a:extLst>
              <a:ext uri="{FF2B5EF4-FFF2-40B4-BE49-F238E27FC236}">
                <a16:creationId xmlns:a16="http://schemas.microsoft.com/office/drawing/2014/main" id="{6BACEDF5-24AB-188C-9179-87808CA6375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786"/>
          <a:stretch/>
        </p:blipFill>
        <p:spPr bwMode="auto">
          <a:xfrm>
            <a:off x="8410942" y="3704989"/>
            <a:ext cx="3686060" cy="249655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2F2A827-D8D1-24FA-D28E-53FB7FCEE24D}"/>
              </a:ext>
            </a:extLst>
          </p:cNvPr>
          <p:cNvSpPr/>
          <p:nvPr/>
        </p:nvSpPr>
        <p:spPr>
          <a:xfrm>
            <a:off x="8928847" y="4081182"/>
            <a:ext cx="652475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6112F2-7D62-7E2C-C89B-16EC45D961E4}"/>
              </a:ext>
            </a:extLst>
          </p:cNvPr>
          <p:cNvSpPr/>
          <p:nvPr/>
        </p:nvSpPr>
        <p:spPr>
          <a:xfrm>
            <a:off x="1043804" y="834399"/>
            <a:ext cx="1255448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90FFA22-F209-09BA-3FC9-C46020B23206}"/>
              </a:ext>
            </a:extLst>
          </p:cNvPr>
          <p:cNvSpPr/>
          <p:nvPr/>
        </p:nvSpPr>
        <p:spPr>
          <a:xfrm>
            <a:off x="3058135" y="834398"/>
            <a:ext cx="1255448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9BB81CF-0D27-F78D-B6FF-967CC1E81184}"/>
              </a:ext>
            </a:extLst>
          </p:cNvPr>
          <p:cNvSpPr/>
          <p:nvPr/>
        </p:nvSpPr>
        <p:spPr>
          <a:xfrm>
            <a:off x="9717352" y="4081182"/>
            <a:ext cx="463105" cy="855253"/>
          </a:xfrm>
          <a:prstGeom prst="rect">
            <a:avLst/>
          </a:prstGeom>
          <a:noFill/>
          <a:ln w="12700">
            <a:solidFill>
              <a:srgbClr val="FFC000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63F9F1-0E54-37FD-84E5-10127487C044}"/>
              </a:ext>
            </a:extLst>
          </p:cNvPr>
          <p:cNvSpPr/>
          <p:nvPr/>
        </p:nvSpPr>
        <p:spPr>
          <a:xfrm>
            <a:off x="4979700" y="834397"/>
            <a:ext cx="1255448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DAB7BD1-C2CE-1963-FB14-108B8491A312}"/>
              </a:ext>
            </a:extLst>
          </p:cNvPr>
          <p:cNvSpPr/>
          <p:nvPr/>
        </p:nvSpPr>
        <p:spPr>
          <a:xfrm>
            <a:off x="10333957" y="4081182"/>
            <a:ext cx="532825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ABFACF-028F-3BBE-12B5-FB419BD433CA}"/>
              </a:ext>
            </a:extLst>
          </p:cNvPr>
          <p:cNvSpPr/>
          <p:nvPr/>
        </p:nvSpPr>
        <p:spPr>
          <a:xfrm>
            <a:off x="6881387" y="853785"/>
            <a:ext cx="1255448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0767088-36A5-4227-4A8A-5B984D369E9F}"/>
              </a:ext>
            </a:extLst>
          </p:cNvPr>
          <p:cNvSpPr/>
          <p:nvPr/>
        </p:nvSpPr>
        <p:spPr>
          <a:xfrm>
            <a:off x="11020282" y="4061813"/>
            <a:ext cx="800657" cy="855253"/>
          </a:xfrm>
          <a:prstGeom prst="rect">
            <a:avLst/>
          </a:prstGeom>
          <a:noFill/>
          <a:ln w="12700">
            <a:solidFill>
              <a:schemeClr val="accent3">
                <a:lumMod val="40000"/>
                <a:lumOff val="60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228C876-1465-C061-C7C0-EDC758E73620}"/>
              </a:ext>
            </a:extLst>
          </p:cNvPr>
          <p:cNvSpPr/>
          <p:nvPr/>
        </p:nvSpPr>
        <p:spPr>
          <a:xfrm>
            <a:off x="1877915" y="2533763"/>
            <a:ext cx="4871335" cy="2419502"/>
          </a:xfrm>
          <a:prstGeom prst="rect">
            <a:avLst/>
          </a:prstGeom>
          <a:noFill/>
          <a:ln w="12700">
            <a:solidFill>
              <a:schemeClr val="accent6">
                <a:lumMod val="40000"/>
                <a:lumOff val="6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79675D4-45DE-002A-E0BA-872502AA1A47}"/>
              </a:ext>
            </a:extLst>
          </p:cNvPr>
          <p:cNvSpPr/>
          <p:nvPr/>
        </p:nvSpPr>
        <p:spPr>
          <a:xfrm>
            <a:off x="8928847" y="5273890"/>
            <a:ext cx="2998110" cy="568337"/>
          </a:xfrm>
          <a:prstGeom prst="rect">
            <a:avLst/>
          </a:prstGeom>
          <a:noFill/>
          <a:ln w="12700">
            <a:solidFill>
              <a:schemeClr val="accent6">
                <a:lumMod val="40000"/>
                <a:lumOff val="6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86FCEB-0D60-0F75-1057-44E3E8EC8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16</a:t>
            </a:fld>
            <a:endParaRPr lang="en-CH"/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C234F903-336B-C326-28C1-4D311917285C}"/>
              </a:ext>
            </a:extLst>
          </p:cNvPr>
          <p:cNvSpPr txBox="1">
            <a:spLocks/>
          </p:cNvSpPr>
          <p:nvPr/>
        </p:nvSpPr>
        <p:spPr>
          <a:xfrm>
            <a:off x="9948904" y="141233"/>
            <a:ext cx="2276856" cy="410982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Physics-informed approach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504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373"/>
    </mc:Choice>
    <mc:Fallback xmlns="">
      <p:transition spd="slow" advTm="1013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A01E-3BF2-BEDF-351B-C0BB54F49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</a:t>
            </a:r>
            <a:endParaRPr lang="en-CH" b="1" dirty="0"/>
          </a:p>
        </p:txBody>
      </p:sp>
      <p:pic>
        <p:nvPicPr>
          <p:cNvPr id="6" name="Picture 2" descr="Relationships among physics-based white-box, statistics-based black-box, hybrid grey-box models and knowledge sources ">
            <a:extLst>
              <a:ext uri="{FF2B5EF4-FFF2-40B4-BE49-F238E27FC236}">
                <a16:creationId xmlns:a16="http://schemas.microsoft.com/office/drawing/2014/main" id="{1E83D387-A07D-A201-B0C4-E7661DFC9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914525"/>
            <a:ext cx="74676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9BB35C-B962-D533-8A33-78416FC1B726}"/>
              </a:ext>
            </a:extLst>
          </p:cNvPr>
          <p:cNvSpPr/>
          <p:nvPr/>
        </p:nvSpPr>
        <p:spPr>
          <a:xfrm>
            <a:off x="2438401" y="2103882"/>
            <a:ext cx="3294888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F775E71-4EA6-3645-CB25-91B0F06A4FE7}"/>
              </a:ext>
            </a:extLst>
          </p:cNvPr>
          <p:cNvSpPr/>
          <p:nvPr/>
        </p:nvSpPr>
        <p:spPr>
          <a:xfrm>
            <a:off x="2590799" y="4697730"/>
            <a:ext cx="3505201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F289A00-AF0A-D0E0-71A2-FA61838CF71A}"/>
              </a:ext>
            </a:extLst>
          </p:cNvPr>
          <p:cNvSpPr/>
          <p:nvPr/>
        </p:nvSpPr>
        <p:spPr>
          <a:xfrm>
            <a:off x="5605272" y="2103882"/>
            <a:ext cx="4376928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A51C639-F5AD-CFD6-2224-E2788FD4267E}"/>
              </a:ext>
            </a:extLst>
          </p:cNvPr>
          <p:cNvSpPr/>
          <p:nvPr/>
        </p:nvSpPr>
        <p:spPr>
          <a:xfrm>
            <a:off x="5047488" y="4697730"/>
            <a:ext cx="5281666" cy="128587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6848F0-E053-1128-4F8B-CE6EE19A116E}"/>
              </a:ext>
            </a:extLst>
          </p:cNvPr>
          <p:cNvSpPr/>
          <p:nvPr/>
        </p:nvSpPr>
        <p:spPr>
          <a:xfrm>
            <a:off x="7431932" y="3273552"/>
            <a:ext cx="2169270" cy="1545335"/>
          </a:xfrm>
          <a:prstGeom prst="rect">
            <a:avLst/>
          </a:prstGeom>
          <a:noFill/>
          <a:ln w="12700">
            <a:solidFill>
              <a:srgbClr val="E48312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63E93A6-04FD-BE9E-9E3C-7B6F4D7C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17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2306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230"/>
    </mc:Choice>
    <mc:Fallback xmlns="">
      <p:transition spd="slow" advTm="105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  <p:extLst>
    <p:ext uri="{6950BFC3-D8DA-4A85-94F7-54DA5524770B}">
      <p188:commentRel xmlns:p188="http://schemas.microsoft.com/office/powerpoint/2018/8/main" r:id="rId4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A01E-3BF2-BEDF-351B-C0BB54F49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</a:t>
            </a:r>
            <a:endParaRPr lang="en-CH" b="1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535DED16-345C-19D9-E05D-25CC30622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rcRect r="50450"/>
          <a:stretch/>
        </p:blipFill>
        <p:spPr>
          <a:xfrm>
            <a:off x="1669953" y="1883664"/>
            <a:ext cx="3320783" cy="402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E7C34E6-8D9E-B042-5F31-EAC5FA187D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0597" y="1955736"/>
            <a:ext cx="4909162" cy="3878580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D9115AD-5A40-B53E-8633-DB5502A61BCF}"/>
              </a:ext>
            </a:extLst>
          </p:cNvPr>
          <p:cNvSpPr txBox="1">
            <a:spLocks/>
          </p:cNvSpPr>
          <p:nvPr/>
        </p:nvSpPr>
        <p:spPr>
          <a:xfrm>
            <a:off x="7170420" y="5961252"/>
            <a:ext cx="3817620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Zone: autoregressive and dynamic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C2EC5E3B-1938-4D20-1886-6A3CE918025D}"/>
              </a:ext>
            </a:extLst>
          </p:cNvPr>
          <p:cNvSpPr txBox="1">
            <a:spLocks/>
          </p:cNvSpPr>
          <p:nvPr/>
        </p:nvSpPr>
        <p:spPr>
          <a:xfrm>
            <a:off x="8260080" y="3501696"/>
            <a:ext cx="2727960" cy="410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AHU blocks: steady-state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41204F1-0B36-459D-6809-F442B4AB78D0}"/>
              </a:ext>
            </a:extLst>
          </p:cNvPr>
          <p:cNvSpPr/>
          <p:nvPr/>
        </p:nvSpPr>
        <p:spPr>
          <a:xfrm>
            <a:off x="5398042" y="4130928"/>
            <a:ext cx="5589998" cy="2132711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56560AB-AD25-B67E-6AB9-01EEBC725A40}"/>
              </a:ext>
            </a:extLst>
          </p:cNvPr>
          <p:cNvSpPr/>
          <p:nvPr/>
        </p:nvSpPr>
        <p:spPr>
          <a:xfrm>
            <a:off x="5398042" y="1889622"/>
            <a:ext cx="5589998" cy="2132711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B82A28A-D0B8-FFCA-9D5A-C047D9807DC8}"/>
              </a:ext>
            </a:extLst>
          </p:cNvPr>
          <p:cNvSpPr/>
          <p:nvPr/>
        </p:nvSpPr>
        <p:spPr>
          <a:xfrm>
            <a:off x="5067300" y="1803474"/>
            <a:ext cx="6080759" cy="446016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754EAD-1A67-730D-0BA2-2BCD1C81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625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76"/>
    </mc:Choice>
    <mc:Fallback xmlns="">
      <p:transition spd="slow" advTm="41976"/>
    </mc:Fallback>
  </mc:AlternateContent>
  <p:extLst>
    <p:ext uri="{6950BFC3-D8DA-4A85-94F7-54DA5524770B}">
      <p188:commentRel xmlns:p188="http://schemas.microsoft.com/office/powerpoint/2018/8/main" r:id="rId3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AE43CF-3401-AC5F-46CD-068022CB90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3A3DB9-010A-5457-37F1-CCAAFFC2E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</a:t>
            </a:r>
            <a:endParaRPr lang="en-CH" b="1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602C74F1-3654-8050-AF5F-B329013C2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450"/>
          <a:stretch/>
        </p:blipFill>
        <p:spPr>
          <a:xfrm>
            <a:off x="1669953" y="1883664"/>
            <a:ext cx="3320783" cy="402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2EC098B-4AE4-2F83-63AC-23C67627564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40798"/>
          <a:stretch/>
        </p:blipFill>
        <p:spPr>
          <a:xfrm>
            <a:off x="5230597" y="1955736"/>
            <a:ext cx="4909162" cy="2296224"/>
          </a:xfrm>
          <a:prstGeom prst="rect">
            <a:avLst/>
          </a:prstGeom>
        </p:spPr>
      </p:pic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FBCAF174-4370-22EE-87A1-CEA4252B5AD2}"/>
              </a:ext>
            </a:extLst>
          </p:cNvPr>
          <p:cNvSpPr txBox="1">
            <a:spLocks/>
          </p:cNvSpPr>
          <p:nvPr/>
        </p:nvSpPr>
        <p:spPr>
          <a:xfrm>
            <a:off x="8260080" y="3675432"/>
            <a:ext cx="2727960" cy="410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AHU blocks: steady-state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22700E8-5F96-40BA-365D-DD09A56528D9}"/>
              </a:ext>
            </a:extLst>
          </p:cNvPr>
          <p:cNvSpPr/>
          <p:nvPr/>
        </p:nvSpPr>
        <p:spPr>
          <a:xfrm>
            <a:off x="5398042" y="1883664"/>
            <a:ext cx="5589998" cy="2132711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9AE6EB-B739-7033-40DD-BDDEF4008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19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762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76"/>
    </mc:Choice>
    <mc:Fallback xmlns="">
      <p:transition spd="slow" advTm="4197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132C54-1CEA-1FFA-F420-A3AD1F75FC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C088F-FA47-A538-B12B-D1409EFC7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energy efficient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HVAC systems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0BE423ED-D96E-BDD2-0700-2BE436795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70AA1A-9250-D2DA-089C-C5E30E940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07801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48"/>
    </mc:Choice>
    <mc:Fallback>
      <p:transition spd="slow" advTm="924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411CF6-A469-4415-BB51-946B7779B9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70DAA-10E9-E91E-4067-7B07D71F25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</a:t>
            </a:r>
            <a:endParaRPr lang="en-CH" b="1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7994EC1B-83BC-E7CE-7D16-035409785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450"/>
          <a:stretch/>
        </p:blipFill>
        <p:spPr>
          <a:xfrm>
            <a:off x="1669953" y="1883664"/>
            <a:ext cx="3320783" cy="4022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1BDA0E-5738-9E5F-9DDB-1A5A8E54F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0597" y="1955736"/>
            <a:ext cx="4909162" cy="3878580"/>
          </a:xfrm>
          <a:prstGeom prst="rect">
            <a:avLst/>
          </a:prstGeom>
        </p:spPr>
      </p:pic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296BD028-5CF7-1E23-6C9E-43DDD24EF234}"/>
              </a:ext>
            </a:extLst>
          </p:cNvPr>
          <p:cNvSpPr txBox="1">
            <a:spLocks/>
          </p:cNvSpPr>
          <p:nvPr/>
        </p:nvSpPr>
        <p:spPr>
          <a:xfrm>
            <a:off x="7100697" y="5918493"/>
            <a:ext cx="3817620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chemeClr val="accent2"/>
                </a:solidFill>
              </a:rPr>
              <a:t>Zone: dynamic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998F3BAA-EB27-263D-3D2E-B3AEDC957041}"/>
              </a:ext>
            </a:extLst>
          </p:cNvPr>
          <p:cNvSpPr txBox="1">
            <a:spLocks/>
          </p:cNvSpPr>
          <p:nvPr/>
        </p:nvSpPr>
        <p:spPr>
          <a:xfrm>
            <a:off x="8260080" y="3675432"/>
            <a:ext cx="2727960" cy="41098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AHU blocks: steady-state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B863C3-406D-881E-C764-95756A05253A}"/>
              </a:ext>
            </a:extLst>
          </p:cNvPr>
          <p:cNvSpPr/>
          <p:nvPr/>
        </p:nvSpPr>
        <p:spPr>
          <a:xfrm>
            <a:off x="5398042" y="4110731"/>
            <a:ext cx="5589998" cy="2132711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FF0CB43-D971-D734-ECB4-25045EF1885F}"/>
              </a:ext>
            </a:extLst>
          </p:cNvPr>
          <p:cNvSpPr/>
          <p:nvPr/>
        </p:nvSpPr>
        <p:spPr>
          <a:xfrm>
            <a:off x="5398042" y="1883664"/>
            <a:ext cx="5589998" cy="2132711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2EA466-F234-9DBE-0DEF-31136444B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20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0771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976"/>
    </mc:Choice>
    <mc:Fallback>
      <p:transition spd="slow" advTm="41976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DA6145-B8A4-7C20-75D3-11FB0B5847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ompany&#10;&#10;Description automatically generated">
            <a:extLst>
              <a:ext uri="{FF2B5EF4-FFF2-40B4-BE49-F238E27FC236}">
                <a16:creationId xmlns:a16="http://schemas.microsoft.com/office/drawing/2014/main" id="{E7D69B99-FF9D-E97B-74B0-BFE09B7FCC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180975"/>
            <a:ext cx="9565525" cy="52231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666C3C5-3766-6BB0-12E2-1A2E5EA99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254" y="1570627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0697CAD-34AF-6E80-78D9-447F8A54FB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136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C3ECD28-D179-4179-DB38-7EB4892B6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773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1E173E6-D3D4-6AE9-42CF-8B66845FD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992" y="1573015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CC9F0FE1-33D0-EC9B-268D-FDECD27D6C2B}"/>
              </a:ext>
            </a:extLst>
          </p:cNvPr>
          <p:cNvSpPr txBox="1">
            <a:spLocks/>
          </p:cNvSpPr>
          <p:nvPr/>
        </p:nvSpPr>
        <p:spPr>
          <a:xfrm>
            <a:off x="9871677" y="941831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 models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FB9A0A5B-1B59-D84E-B786-3BA7333118D9}"/>
              </a:ext>
            </a:extLst>
          </p:cNvPr>
          <p:cNvSpPr txBox="1">
            <a:spLocks/>
          </p:cNvSpPr>
          <p:nvPr/>
        </p:nvSpPr>
        <p:spPr>
          <a:xfrm>
            <a:off x="6611977" y="4897547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Dynamic model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BCECF7-47AF-A37C-2B6F-70DE570219CA}"/>
              </a:ext>
            </a:extLst>
          </p:cNvPr>
          <p:cNvSpPr/>
          <p:nvPr/>
        </p:nvSpPr>
        <p:spPr>
          <a:xfrm>
            <a:off x="314398" y="632765"/>
            <a:ext cx="9277658" cy="190496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D919A67-0384-CBE5-8BDC-31A00DBCB98F}"/>
              </a:ext>
            </a:extLst>
          </p:cNvPr>
          <p:cNvSpPr/>
          <p:nvPr/>
        </p:nvSpPr>
        <p:spPr>
          <a:xfrm>
            <a:off x="3856232" y="1547757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BBD74A6-1E7D-FE60-5B31-642D7F145C21}"/>
              </a:ext>
            </a:extLst>
          </p:cNvPr>
          <p:cNvSpPr/>
          <p:nvPr/>
        </p:nvSpPr>
        <p:spPr>
          <a:xfrm>
            <a:off x="5888605" y="1564546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03E0F4B-0AFF-1B8C-5B8B-090CE8FB692A}"/>
              </a:ext>
            </a:extLst>
          </p:cNvPr>
          <p:cNvSpPr/>
          <p:nvPr/>
        </p:nvSpPr>
        <p:spPr>
          <a:xfrm>
            <a:off x="787266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D2D373-65F2-0B73-F8EC-005EE608EE66}"/>
              </a:ext>
            </a:extLst>
          </p:cNvPr>
          <p:cNvSpPr/>
          <p:nvPr/>
        </p:nvSpPr>
        <p:spPr>
          <a:xfrm>
            <a:off x="201415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E047A66E-409A-0F78-47A1-560B723CEA66}"/>
              </a:ext>
            </a:extLst>
          </p:cNvPr>
          <p:cNvSpPr txBox="1">
            <a:spLocks/>
          </p:cNvSpPr>
          <p:nvPr/>
        </p:nvSpPr>
        <p:spPr>
          <a:xfrm>
            <a:off x="9871677" y="616306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AHU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946D828B-507A-54F2-FF79-8F14E2734BE8}"/>
              </a:ext>
            </a:extLst>
          </p:cNvPr>
          <p:cNvSpPr txBox="1">
            <a:spLocks/>
          </p:cNvSpPr>
          <p:nvPr/>
        </p:nvSpPr>
        <p:spPr>
          <a:xfrm>
            <a:off x="6611977" y="4542002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Zone</a:t>
            </a:r>
            <a:endParaRPr lang="en-CH" sz="2800" b="1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B852B8-0EEC-66A2-113E-BF8342171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238" y="4202734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E4ABBCC6-4FA4-543D-5FB9-274A018AD627}"/>
              </a:ext>
            </a:extLst>
          </p:cNvPr>
          <p:cNvSpPr/>
          <p:nvPr/>
        </p:nvSpPr>
        <p:spPr>
          <a:xfrm>
            <a:off x="5199119" y="4202734"/>
            <a:ext cx="554070" cy="69481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66E7BDA-8097-EF3C-38BC-B17E13A0FBA8}"/>
              </a:ext>
            </a:extLst>
          </p:cNvPr>
          <p:cNvSpPr/>
          <p:nvPr/>
        </p:nvSpPr>
        <p:spPr>
          <a:xfrm>
            <a:off x="2293258" y="2634447"/>
            <a:ext cx="4225655" cy="2905804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4760A1-B003-EEEF-675F-C607CD76D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21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6765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663"/>
    </mc:Choice>
    <mc:Fallback>
      <p:transition spd="slow" advTm="286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 animBg="1"/>
      <p:bldP spid="26" grpId="0" animBg="1"/>
      <p:bldP spid="27" grpId="0" animBg="1"/>
      <p:bldP spid="28" grpId="0" animBg="1"/>
      <p:bldP spid="29" grpId="0" animBg="1"/>
      <p:bldP spid="31" grpId="0"/>
      <p:bldP spid="32" grpId="0"/>
      <p:bldP spid="3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B850AC-3121-9F67-D14F-9CD23469C2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company&#10;&#10;Description automatically generated">
            <a:extLst>
              <a:ext uri="{FF2B5EF4-FFF2-40B4-BE49-F238E27FC236}">
                <a16:creationId xmlns:a16="http://schemas.microsoft.com/office/drawing/2014/main" id="{4E899570-9FD7-AE62-821F-646658A69B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" y="180975"/>
            <a:ext cx="9565525" cy="522312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20F4FA-9C4B-33EE-291E-980E4BEA22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254" y="1570627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A7E7716-9965-744E-75F1-5486B7757B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136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354910D-7B60-1631-9964-631A5FA32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773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A068F72-8175-87EE-FDFC-CB84283986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9992" y="1573015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3B81346C-B5BD-67D7-360F-1AB4D2CE126A}"/>
              </a:ext>
            </a:extLst>
          </p:cNvPr>
          <p:cNvSpPr txBox="1">
            <a:spLocks/>
          </p:cNvSpPr>
          <p:nvPr/>
        </p:nvSpPr>
        <p:spPr>
          <a:xfrm>
            <a:off x="9871677" y="941831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 models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C05066D-4903-9E26-2CF4-18AB1600EA9B}"/>
              </a:ext>
            </a:extLst>
          </p:cNvPr>
          <p:cNvSpPr txBox="1">
            <a:spLocks/>
          </p:cNvSpPr>
          <p:nvPr/>
        </p:nvSpPr>
        <p:spPr>
          <a:xfrm>
            <a:off x="6611977" y="4897547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Dynamic model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82B221-CB63-964D-B44C-BE17238D578D}"/>
              </a:ext>
            </a:extLst>
          </p:cNvPr>
          <p:cNvSpPr/>
          <p:nvPr/>
        </p:nvSpPr>
        <p:spPr>
          <a:xfrm>
            <a:off x="314398" y="632765"/>
            <a:ext cx="9277658" cy="190496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2520B561-C6E9-1B99-ECEF-D77CBA7B3BF0}"/>
              </a:ext>
            </a:extLst>
          </p:cNvPr>
          <p:cNvSpPr/>
          <p:nvPr/>
        </p:nvSpPr>
        <p:spPr>
          <a:xfrm>
            <a:off x="3856232" y="1547757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8D580F-6E18-EB71-2064-3F9A50EE8DD1}"/>
              </a:ext>
            </a:extLst>
          </p:cNvPr>
          <p:cNvSpPr/>
          <p:nvPr/>
        </p:nvSpPr>
        <p:spPr>
          <a:xfrm>
            <a:off x="5888605" y="1564546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4AAD179-C265-9EBA-294F-5F645CA370E9}"/>
              </a:ext>
            </a:extLst>
          </p:cNvPr>
          <p:cNvSpPr/>
          <p:nvPr/>
        </p:nvSpPr>
        <p:spPr>
          <a:xfrm>
            <a:off x="787266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A304C36-141B-9983-5B86-8367CE18A21F}"/>
              </a:ext>
            </a:extLst>
          </p:cNvPr>
          <p:cNvSpPr/>
          <p:nvPr/>
        </p:nvSpPr>
        <p:spPr>
          <a:xfrm>
            <a:off x="201415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E7C267C6-230F-B8F6-9893-8B648D89197D}"/>
              </a:ext>
            </a:extLst>
          </p:cNvPr>
          <p:cNvSpPr txBox="1">
            <a:spLocks/>
          </p:cNvSpPr>
          <p:nvPr/>
        </p:nvSpPr>
        <p:spPr>
          <a:xfrm>
            <a:off x="9871677" y="616306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AHU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DE89A571-099E-B18B-9051-E0717F4908F8}"/>
              </a:ext>
            </a:extLst>
          </p:cNvPr>
          <p:cNvSpPr txBox="1">
            <a:spLocks/>
          </p:cNvSpPr>
          <p:nvPr/>
        </p:nvSpPr>
        <p:spPr>
          <a:xfrm>
            <a:off x="6611977" y="4542002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Zone</a:t>
            </a:r>
            <a:endParaRPr lang="en-CH" sz="2800" b="1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A00ABAE-FDA2-D85C-B243-8951DC05F3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2238" y="4202734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E1E1A4E-A5BE-1477-2E2B-0D33C376ECD7}"/>
              </a:ext>
            </a:extLst>
          </p:cNvPr>
          <p:cNvSpPr/>
          <p:nvPr/>
        </p:nvSpPr>
        <p:spPr>
          <a:xfrm>
            <a:off x="5199119" y="4202734"/>
            <a:ext cx="554070" cy="69481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3CE453-4572-72A1-E885-CA14416B2FC9}"/>
              </a:ext>
            </a:extLst>
          </p:cNvPr>
          <p:cNvSpPr/>
          <p:nvPr/>
        </p:nvSpPr>
        <p:spPr>
          <a:xfrm>
            <a:off x="2293258" y="2634447"/>
            <a:ext cx="4225655" cy="2905804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2981F3-7899-D8D7-34B3-E4143E4FD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22</a:t>
            </a:fld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E556265-9DCD-D1E5-089E-88D995BBBB2A}"/>
              </a:ext>
            </a:extLst>
          </p:cNvPr>
          <p:cNvSpPr/>
          <p:nvPr/>
        </p:nvSpPr>
        <p:spPr>
          <a:xfrm>
            <a:off x="3015467" y="691109"/>
            <a:ext cx="1556533" cy="1807191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260C25-4835-4748-2D5E-A765AF7B3353}"/>
              </a:ext>
            </a:extLst>
          </p:cNvPr>
          <p:cNvSpPr/>
          <p:nvPr/>
        </p:nvSpPr>
        <p:spPr>
          <a:xfrm>
            <a:off x="2478838" y="2733751"/>
            <a:ext cx="3821378" cy="2551234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3776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63"/>
    </mc:Choice>
    <mc:Fallback xmlns="">
      <p:transition spd="slow" advTm="2866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2CAC16B-D5F1-3623-3B71-909C0EB51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23</a:t>
            </a:fld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B86F12-E87E-90DB-4803-B14904BB6B4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5864" y="738931"/>
            <a:ext cx="3805466" cy="2027595"/>
          </a:xfrm>
        </p:spPr>
        <p:txBody>
          <a:bodyPr>
            <a:normAutofit/>
          </a:bodyPr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cooling coil</a:t>
            </a:r>
            <a:br>
              <a:rPr lang="en-US" dirty="0"/>
            </a:b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954B7E-0718-36B3-22E4-B78B246328AA}"/>
              </a:ext>
            </a:extLst>
          </p:cNvPr>
          <p:cNvGrpSpPr/>
          <p:nvPr/>
        </p:nvGrpSpPr>
        <p:grpSpPr>
          <a:xfrm>
            <a:off x="6339056" y="738931"/>
            <a:ext cx="5628858" cy="2354131"/>
            <a:chOff x="794882" y="2609755"/>
            <a:chExt cx="5628858" cy="2354131"/>
          </a:xfrm>
        </p:grpSpPr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EB0A809D-9DA0-0C12-E42C-5D3309E928D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873"/>
            <a:stretch/>
          </p:blipFill>
          <p:spPr bwMode="auto">
            <a:xfrm>
              <a:off x="794882" y="4800617"/>
              <a:ext cx="5628858" cy="16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C0AFE535-4E28-8D02-8A73-4304C039689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73" b="67000"/>
            <a:stretch/>
          </p:blipFill>
          <p:spPr bwMode="auto">
            <a:xfrm>
              <a:off x="851054" y="2609755"/>
              <a:ext cx="4917208" cy="219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4AE271D0-C1B2-EBA9-0B77-1C218ECA3E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313" y="406268"/>
            <a:ext cx="1648687" cy="94695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27522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A61964-D852-A6FD-FA4D-564F8FE3C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F6538C-DE55-86AB-9A25-3290ACCF7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24</a:t>
            </a:fld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59EF82-CC6C-E589-C860-AA2E81BFCD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5864" y="738931"/>
            <a:ext cx="3805466" cy="2027595"/>
          </a:xfrm>
        </p:spPr>
        <p:txBody>
          <a:bodyPr>
            <a:normAutofit/>
          </a:bodyPr>
          <a:lstStyle/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cooling coil &amp;</a:t>
            </a:r>
            <a:br>
              <a:rPr lang="en-US" dirty="0"/>
            </a:br>
            <a:r>
              <a:rPr lang="en-US" dirty="0"/>
              <a:t>zone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4660B8-C2A9-8986-83B4-4BC194084FEA}"/>
              </a:ext>
            </a:extLst>
          </p:cNvPr>
          <p:cNvGrpSpPr/>
          <p:nvPr/>
        </p:nvGrpSpPr>
        <p:grpSpPr>
          <a:xfrm>
            <a:off x="6339056" y="738931"/>
            <a:ext cx="5628858" cy="2354131"/>
            <a:chOff x="794882" y="2609755"/>
            <a:chExt cx="5628858" cy="2354131"/>
          </a:xfrm>
        </p:grpSpPr>
        <p:pic>
          <p:nvPicPr>
            <p:cNvPr id="2056" name="Picture 8">
              <a:extLst>
                <a:ext uri="{FF2B5EF4-FFF2-40B4-BE49-F238E27FC236}">
                  <a16:creationId xmlns:a16="http://schemas.microsoft.com/office/drawing/2014/main" id="{85056324-6CE8-3E58-8440-00D30967CAD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873"/>
            <a:stretch/>
          </p:blipFill>
          <p:spPr bwMode="auto">
            <a:xfrm>
              <a:off x="794882" y="4800617"/>
              <a:ext cx="5628858" cy="16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B1B7DB2-DF00-3F6D-6A35-FFC4EA66B5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673" b="67000"/>
            <a:stretch/>
          </p:blipFill>
          <p:spPr bwMode="auto">
            <a:xfrm>
              <a:off x="851054" y="2609755"/>
              <a:ext cx="4917208" cy="21908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574BDAD-E11E-5A2C-F7C9-6D487FD1D112}"/>
              </a:ext>
            </a:extLst>
          </p:cNvPr>
          <p:cNvGrpSpPr/>
          <p:nvPr/>
        </p:nvGrpSpPr>
        <p:grpSpPr>
          <a:xfrm>
            <a:off x="6339056" y="3436089"/>
            <a:ext cx="5628858" cy="2354130"/>
            <a:chOff x="6838130" y="2609755"/>
            <a:chExt cx="5628858" cy="2354130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020DCFD0-376A-3AEC-E254-4041AA93A4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382" b="978"/>
            <a:stretch/>
          </p:blipFill>
          <p:spPr bwMode="auto">
            <a:xfrm>
              <a:off x="6838130" y="2609755"/>
              <a:ext cx="4953587" cy="21144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8">
              <a:extLst>
                <a:ext uri="{FF2B5EF4-FFF2-40B4-BE49-F238E27FC236}">
                  <a16:creationId xmlns:a16="http://schemas.microsoft.com/office/drawing/2014/main" id="{52518C8D-7381-0438-8872-FD0A8BD60E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873"/>
            <a:stretch/>
          </p:blipFill>
          <p:spPr bwMode="auto">
            <a:xfrm>
              <a:off x="6838130" y="4800616"/>
              <a:ext cx="5628858" cy="1632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E50EA86-9E21-85EC-8869-26BDC97E3AF1}"/>
                </a:ext>
              </a:extLst>
            </p:cNvPr>
            <p:cNvSpPr/>
            <p:nvPr/>
          </p:nvSpPr>
          <p:spPr>
            <a:xfrm>
              <a:off x="7217213" y="4724160"/>
              <a:ext cx="4574504" cy="764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FD8CA543-96FB-825C-EE91-C9ABC7DF9C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313" y="406268"/>
            <a:ext cx="1648687" cy="9469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235316B-464A-E14A-0B42-1F141D0ED6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158" y="2998499"/>
            <a:ext cx="1813898" cy="10653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534525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287053E-66DF-A068-6ABC-ABE3CCBE1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</a:p>
        </p:txBody>
      </p:sp>
      <p:pic>
        <p:nvPicPr>
          <p:cNvPr id="8" name="Picture 7" descr="A diagram of a system&#10;&#10;Description automatically generated">
            <a:extLst>
              <a:ext uri="{FF2B5EF4-FFF2-40B4-BE49-F238E27FC236}">
                <a16:creationId xmlns:a16="http://schemas.microsoft.com/office/drawing/2014/main" id="{E46AB8A5-CCA2-D597-7A40-BD6AE6C0FD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008" y="1913123"/>
            <a:ext cx="5657389" cy="252883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9EDC6BA-9F35-CCF1-D0E8-241D3E404BFE}"/>
              </a:ext>
            </a:extLst>
          </p:cNvPr>
          <p:cNvSpPr/>
          <p:nvPr/>
        </p:nvSpPr>
        <p:spPr>
          <a:xfrm>
            <a:off x="2059080" y="2438213"/>
            <a:ext cx="1589376" cy="64331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DE824D-8997-4E49-AC43-8FA1445CB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729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2"/>
    </mc:Choice>
    <mc:Fallback xmlns="">
      <p:transition spd="slow" advTm="1302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FA50E77-7841-322B-A08F-B39434AA6229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2E503B7-9651-0F85-484C-4256C5AA7860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A0B431-3272-63F3-F1C8-6638D3EA1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2A62D-69DC-8E06-6C5D-0A2A718D98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61ECDC-AE39-86B5-86E4-06505673EA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0E6C9BB-15D2-6429-89EE-2DEF3D72DBD0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7685275-3729-9CDF-8AC3-03230662007E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00069C-E0E3-55A5-B689-9E39385D3796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995B00-5770-4311-F927-3FC476C89073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A995B00-5770-4311-F927-3FC476C890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7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F11E46A5-1189-7F63-643E-E53049A28452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BC1DF88-39D0-0E32-C84A-DFB583E04CDF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F9F7C7-D5F1-A368-64FE-D58F51BEEB2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C110519-696F-F222-201F-353A8C96A4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EFEB74-39A9-88E9-5831-62101331B134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29840E-0EC4-611A-A32C-1D2FBEA9EEAA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BE4808-2C83-8E64-397A-7BDFD3B3DD22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E8833E1-B8BD-0831-C36B-C5B361259C57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C03B7B1-D28C-539B-9A8D-454C20AD3C06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2BE2891-C700-BF00-9BA8-0CF3487A741B}"/>
              </a:ext>
            </a:extLst>
          </p:cNvPr>
          <p:cNvSpPr/>
          <p:nvPr/>
        </p:nvSpPr>
        <p:spPr>
          <a:xfrm>
            <a:off x="949206" y="1817684"/>
            <a:ext cx="10778954" cy="450069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5DF2E5-D8BC-1036-0BCD-CB1186997477}"/>
              </a:ext>
            </a:extLst>
          </p:cNvPr>
          <p:cNvSpPr/>
          <p:nvPr/>
        </p:nvSpPr>
        <p:spPr>
          <a:xfrm>
            <a:off x="5372175" y="710725"/>
            <a:ext cx="6080759" cy="446016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2A250A3-7FBB-96BC-14A7-1719403B3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26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168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"/>
    </mc:Choice>
    <mc:Fallback xmlns="">
      <p:transition spd="slow" advTm="767"/>
    </mc:Fallback>
  </mc:AlternateContent>
  <p:extLst>
    <p:ext uri="{6950BFC3-D8DA-4A85-94F7-54DA5524770B}">
      <p188:commentRel xmlns:p188="http://schemas.microsoft.com/office/powerpoint/2018/8/main" r:id="rId4"/>
    </p:ext>
  </p:extLs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6630A-A388-2263-5A8C-83EE72E672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120B020-63F5-BB81-A31F-D0C6F2803F9E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9EE57F-A637-3605-32B0-1BDD2884E868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CBC253-27FB-DB02-32B6-E2F506477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CED781-62AE-F548-8A55-CC11421C9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11B104-B5F5-A0AE-4F9D-B7427B960D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CDFC1B-0011-F942-737F-80D1AD5871F9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E6D85EF-D8BB-7AE8-985B-7D778C754AA4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A8D408-25E3-73CE-5200-587120A91DC4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5E676B-8F53-C48A-4078-4974CB29551F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35E676B-8F53-C48A-4078-4974CB2955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62F01DD0-35E7-02ED-3895-BD2EEF6A2425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BB026B-FBAC-23EA-F7CD-BDF4C34F6772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67E373-4B9F-2976-BECD-A34BCE94DDC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F1DB826-025A-16D8-5A3D-5139DD2F1F2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2BD21F2-EE35-25E2-37A7-4DAD312128E0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E387D1-97E2-0D15-243A-19E3EB87AA4E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B9F0C6-688C-BE58-52C9-989F7868D068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FE3777-E33A-2BDA-324E-2E8C47BAAFAC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C0BC690-838E-E387-DB42-5B7694A8AE97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186A587-0398-8886-44E3-681881F7F48C}"/>
              </a:ext>
            </a:extLst>
          </p:cNvPr>
          <p:cNvSpPr/>
          <p:nvPr/>
        </p:nvSpPr>
        <p:spPr>
          <a:xfrm>
            <a:off x="949206" y="2455380"/>
            <a:ext cx="10778954" cy="386299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18860D10-9FE3-D050-1C50-F16D1F852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27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7284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78786-9DC4-83DA-C1A5-C2E320A0CB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55966ED-8421-B91C-A9F5-4801E67680B5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6256EE-5724-B5F5-B964-D6D2F4262E60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E04ADE-370F-6AA6-3409-1A79396BED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430D7-3992-A401-4B20-302F44F2FC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4EFC00-FB46-903C-4AFC-94E59B7F2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E23FE9-2560-B0CE-82F0-5158DFA858CD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596D979-0D56-F2BC-FA62-DDA6113A1538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7089DF-4D9C-B750-E391-7D7DE3FF4F28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73CA6A-69E3-3560-48EE-3131946B29A9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73CA6A-69E3-3560-48EE-3131946B29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382124F5-C04B-FB47-3418-6A60389DCA60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B1504D8-6D45-881E-1C12-CC03F933BA33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E650BC-5D43-0A3A-A574-6EB6138CA75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0965800-8CCA-47E0-8B9E-E2B5F2DA3A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19773A8-5662-2506-F5F3-C77D18BC0A57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277A3C-1375-EF0D-B11E-DEC6093A4A7D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FEE84A-04E7-E544-8130-3BDFA9157B24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073B62-AD84-F938-E85E-3D2261541597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3A005B2-65ED-09EE-2432-40D0EAB0C69F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7AE472B-00E7-235E-4D6C-8F03694FDD6E}"/>
              </a:ext>
            </a:extLst>
          </p:cNvPr>
          <p:cNvSpPr/>
          <p:nvPr/>
        </p:nvSpPr>
        <p:spPr>
          <a:xfrm>
            <a:off x="949206" y="3887468"/>
            <a:ext cx="10778954" cy="2430909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9C5EF9C-4720-7DB2-6986-EF853BEE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7218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3C03FE-0A25-47E8-2A5C-D9500B3EF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FE865E0-C5D7-FC75-1A42-20BDDE366BB3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A22911-1E0F-6AF6-2E3F-7FE8B53DBCDD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7873CB-2895-7A9F-7D7E-903F5E955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CC40AE-DC67-9C5E-2D2E-C3A18DEEC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A80FFF-605B-4E6B-B0E3-1A1897BC62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E84191C-A6F9-45B2-2864-F40F72D626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E73C810-7725-934A-4A54-BDFD25F1C649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573884-752A-547A-95FC-052DABF7952E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62ADA2-5C9E-4020-8FC4-BBFB98F0E9C1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262ADA2-5C9E-4020-8FC4-BBFB98F0E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B27CCE34-3D97-905D-6DA6-E3CB3E08B52A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273719-7954-E4A9-3FE8-6E8EE654A671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D065DE-ACAE-2B99-FB90-6F097088873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25DD65-3DBE-E47A-C74B-7011EDF0DC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49DCE3A-B48E-3048-31AA-50DDA5282ACA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9E7990-DDD0-725E-C458-D14D7DA40774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EF2E2E-3DF1-0515-D408-358A59E585E3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E0868-2BFA-8658-3A43-44262BD4BAB8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B452E8D-41F1-3F75-34FC-F88F54391648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7D52660-3197-AA9F-4CEC-EF8FF07B6F86}"/>
              </a:ext>
            </a:extLst>
          </p:cNvPr>
          <p:cNvSpPr/>
          <p:nvPr/>
        </p:nvSpPr>
        <p:spPr>
          <a:xfrm>
            <a:off x="949206" y="5310850"/>
            <a:ext cx="10778954" cy="100752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9613197-31D9-D29F-1A97-1422FE4C6318}"/>
              </a:ext>
            </a:extLst>
          </p:cNvPr>
          <p:cNvSpPr/>
          <p:nvPr/>
        </p:nvSpPr>
        <p:spPr>
          <a:xfrm>
            <a:off x="5559552" y="3888686"/>
            <a:ext cx="6135624" cy="194442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E32670-EE07-09E4-8B03-3F064B5D2111}"/>
              </a:ext>
            </a:extLst>
          </p:cNvPr>
          <p:cNvSpPr/>
          <p:nvPr/>
        </p:nvSpPr>
        <p:spPr>
          <a:xfrm>
            <a:off x="443804" y="4609462"/>
            <a:ext cx="6135624" cy="11709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CD1739E5-E212-E74D-8B6F-382FA5A66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29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921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1BF04A-44CF-DE93-4A42-BAE06D2D4D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97FB7-7C3D-89BA-0FCA-5D22162633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energy efficient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HVAC systems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00A7385F-AF01-8CDB-FD12-6475A8B9B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88F441D1-E4C9-A865-56FA-9A7CAEA8D632}"/>
              </a:ext>
            </a:extLst>
          </p:cNvPr>
          <p:cNvSpPr txBox="1">
            <a:spLocks/>
          </p:cNvSpPr>
          <p:nvPr/>
        </p:nvSpPr>
        <p:spPr>
          <a:xfrm>
            <a:off x="1279514" y="4631458"/>
            <a:ext cx="10607685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heating, ventilation, air conditioning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BBC0C-0A07-8321-EB56-C4B1EE40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8363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9277"/>
    </mc:Choice>
    <mc:Fallback>
      <p:transition spd="slow" advTm="119277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E98A2-F92D-38BE-7199-9F861CFB81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D852CA5-A8E6-6A67-0C8E-F99FF3782943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8F1196-89ED-ADAD-6C46-E680F368207D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F6E54-C4BF-03E4-F7A9-48212380F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2E7B6B-20A9-EF23-4F16-72698370B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10A614-85DA-D7B0-DB80-86718F536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6B141BA-9DD9-6044-A0B4-958C8A7DFC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E005FD9-3313-02A0-1DCA-EC8863B4DB05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072D36F-AC0E-C9AF-61FC-162874204975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409F1-EE9E-09B2-B7AE-E2BA13D5B76A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9409F1-EE9E-09B2-B7AE-E2BA13D5B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101EC965-590B-2488-7FE4-F92BF14DD6C9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4983AA-5AE8-D77B-A991-5DDB1D1F24D8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55BEC6-106A-02DB-3029-EB300FF457BC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9DABC1A-E9C0-FDF7-A9C0-08543EF2FE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D9F3D7C-6583-1D24-0A5D-AE44E165DA19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A25677-40BF-0209-EF81-6EEA5AFB80E3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881D8C-EA14-2486-C961-C13BD3274792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07F190-B556-9890-70F6-492082AA164A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B62FD3D-8816-EE5D-D9D0-05A398450F6C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AA53D05-679C-75CF-5BB9-78AF12E4844F}"/>
              </a:ext>
            </a:extLst>
          </p:cNvPr>
          <p:cNvSpPr/>
          <p:nvPr/>
        </p:nvSpPr>
        <p:spPr>
          <a:xfrm>
            <a:off x="949206" y="5310850"/>
            <a:ext cx="10778954" cy="100752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967868-B783-2B4C-9E5A-EED219D2AE6F}"/>
              </a:ext>
            </a:extLst>
          </p:cNvPr>
          <p:cNvSpPr/>
          <p:nvPr/>
        </p:nvSpPr>
        <p:spPr>
          <a:xfrm>
            <a:off x="5559552" y="4600426"/>
            <a:ext cx="6135624" cy="123268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E791A99-2EEC-2FA2-B9C7-AC24222D199B}"/>
              </a:ext>
            </a:extLst>
          </p:cNvPr>
          <p:cNvSpPr/>
          <p:nvPr/>
        </p:nvSpPr>
        <p:spPr>
          <a:xfrm>
            <a:off x="443804" y="4609462"/>
            <a:ext cx="6135624" cy="117096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5E833531-5497-8276-7F76-464E0566E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30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0324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C2F67F-6E8B-3203-B9D8-8498F5F53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238BA3A-9B50-8E6D-36AC-53A163A72438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004050-2318-E62B-E16C-01C309846FCF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22BE0F-1954-74A4-777E-E920A39B3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931F0C-7F43-8A8D-2A82-FD7ACD463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FDA23B1-25D0-6214-AAC3-7838EF6327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1BA5803-4F69-79EC-E80C-D6F4E94AE02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6084B8-4B79-B942-D774-7C3AF2C96F96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FFA57B-BC2A-911D-36B5-AF28D1A09B09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D6EC62-D6F1-039C-280E-97D64B7216E5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D6EC62-D6F1-039C-280E-97D64B721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078E9B61-DCA1-4D13-BB9C-CC78BE5B298D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C97254-96B0-58D5-9F0E-BE73E30B56C6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94C8CB-5D9A-023E-2CBE-7E081FBBB6D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901AE06-3CEC-BB25-3029-D257ADCFE5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3ED9B4F-557C-AD48-6227-6E892CF6F8EC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B944C4-A8DC-A944-3857-2FFAE960C5E7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BDCBD3-D998-C5DA-5E16-6F5708BD1A24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EF79FE-AD2A-EAB6-44D9-BBF56A6D68EA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14D9F6-F328-6485-9D17-3E69A42ECD72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62CA1A-79D0-BB1D-C7B0-F650790ACD06}"/>
              </a:ext>
            </a:extLst>
          </p:cNvPr>
          <p:cNvSpPr/>
          <p:nvPr/>
        </p:nvSpPr>
        <p:spPr>
          <a:xfrm>
            <a:off x="949206" y="5310850"/>
            <a:ext cx="10778954" cy="1007527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DEB9BEB-6D41-7067-ADBF-3075AFA21D96}"/>
              </a:ext>
            </a:extLst>
          </p:cNvPr>
          <p:cNvSpPr/>
          <p:nvPr/>
        </p:nvSpPr>
        <p:spPr>
          <a:xfrm>
            <a:off x="5559552" y="4600426"/>
            <a:ext cx="6135624" cy="123268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30EE122-002B-973C-93F5-031C1C4A2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31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47508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005B0-ECF8-8124-0122-895DB292CC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0F4D1B4-42F9-D739-9ED9-B38E36562C12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9A1041-A356-80D3-4398-B18EFBF65665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8D223E-9489-8DCB-A8DD-C990B1376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A6988-A977-25CE-B250-DCD15F83C8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8702ED-1A1B-986A-0912-18702FD360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6D0A35-2E07-2B92-0500-87AD5589546E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4826A62-C7B4-105A-16AF-F9AF71FF03CF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DCBC36-75E1-8C8D-06DF-8B2034ED90EC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9FA308-B922-12D8-8031-0964D42A6A06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79FA308-B922-12D8-8031-0964D42A6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DE022B79-3D72-F913-4A19-414012E19142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AB0C21D-ED77-CE1E-3944-5B265CE35846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EDF6DA-DC84-DD18-B9F5-E543EB3EC62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040727A-8A22-4481-6EFB-7671A8B6A7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DE55C27-C0AA-2C5E-DCF2-EAAE381A56AF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A99541-FA5B-F36D-B1F2-2A540E134C6A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E1FA51F-9C5A-58DB-ABA4-2923095517E0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E2A40EE-A91A-1BF5-8A8E-70E54CE8CF32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06DC707-8B1F-2F61-2C70-4D6547159166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AA9F74A-1999-8E87-974C-ACB53105DC6A}"/>
              </a:ext>
            </a:extLst>
          </p:cNvPr>
          <p:cNvSpPr/>
          <p:nvPr/>
        </p:nvSpPr>
        <p:spPr>
          <a:xfrm>
            <a:off x="949206" y="5378146"/>
            <a:ext cx="10778954" cy="94023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FF5E936-DA8E-E8CD-249D-92B83DDF8522}"/>
              </a:ext>
            </a:extLst>
          </p:cNvPr>
          <p:cNvSpPr/>
          <p:nvPr/>
        </p:nvSpPr>
        <p:spPr>
          <a:xfrm>
            <a:off x="5559552" y="5436067"/>
            <a:ext cx="6135624" cy="39704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6A00F91D-0A0C-6470-BB80-74D2EC075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32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7652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A61F89-2738-1DEB-F183-C5C75982C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183A169-7665-5501-6CB5-48B86521D9B2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9D48DD-3B39-ED76-E265-6AFA4A7C0CC8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DBC7582-C796-F8A6-A988-52EDBE4E3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B8141-C6DB-DEE0-8FDB-395C513D06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0EA564-5278-E3D0-AEA6-378961BAC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28AC3B-E32C-B6E2-9ED8-A707840D1320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997BAEB-8D6A-31E1-3E85-3459904667BC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0D79FB-C79B-E589-0777-91BF2EAD50B6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4DFC86-91D6-B76D-F5B4-7DFC9B936BFA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C4DFC86-91D6-B76D-F5B4-7DFC9B936B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CB5C3031-F6F2-830F-8BF3-243F94268594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106402-472E-B977-7E5C-965160230AE1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1FD139-E570-8B50-19BB-B78B7199CFE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2164C5E-922C-A766-CA9D-5D93A40FEF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F6FAEB2-625A-E748-2232-1D5ED78BD2E4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61DFB5-F105-1C16-39AF-D22B05868FC5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ABFF8C-A99A-7D33-B406-53F30BD3E9AF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D17BC4-4327-653E-A355-31BC2F719CEC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95319FD-D0DB-8E7A-0159-3E7F9499192B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B1CDDF0-08D2-D423-20C9-9816F5B8555D}"/>
              </a:ext>
            </a:extLst>
          </p:cNvPr>
          <p:cNvSpPr/>
          <p:nvPr/>
        </p:nvSpPr>
        <p:spPr>
          <a:xfrm>
            <a:off x="949206" y="5378146"/>
            <a:ext cx="10778954" cy="94023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ADBA910-3C1E-B5B4-2380-29E9B5310B78}"/>
              </a:ext>
            </a:extLst>
          </p:cNvPr>
          <p:cNvSpPr/>
          <p:nvPr/>
        </p:nvSpPr>
        <p:spPr>
          <a:xfrm>
            <a:off x="5559552" y="5436067"/>
            <a:ext cx="6135624" cy="397041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A301DAA0-5F1F-1529-A5C8-5CE438C15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33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996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08E27-5534-85F3-6709-9E1598DC3A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027BC88-7E24-CE77-3AF5-CD2EDA67E93B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E69073A-02E3-F0EC-76AB-FE4166041E35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862D9F-81EF-0B9D-B12F-8DDD48D44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13D25-94C0-0A43-B2A2-1B20005A4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CAFA8D-0C81-2A31-B67C-75A4FD99B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504CAA-2CCC-69DE-DBF5-B33A2616D13F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318D45E-FB76-F04D-F657-E380AE1EC541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725E86-6101-4EBF-A14D-7A7525BDA717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6A956C-8F39-353E-8CAE-93A3B1190138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6A956C-8F39-353E-8CAE-93A3B1190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67EC245A-EDFF-0AF7-6E90-A79955828E7E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47BBCBD-237B-7ADD-BC04-6C3E88364BF6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4C0B45-9ADA-BE2A-8179-52B2335A7CD7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005C6CD-412F-1BB9-0915-B26704AA06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31703B6-D1F2-6F14-94D5-18464FE78188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23F8B9-CCCE-6B8C-713F-1066BEB639AF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1AFACB-73CE-428A-6BE0-78FCCBA90900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2EEA0D-191B-9CF4-62C9-D8426ED01DD9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80F2034-A4FE-D994-DD50-3012FDF5AE80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9BB89959-3522-FA11-CBC0-B29FD9512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7081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0A44C-79D9-85E8-E671-07C27805B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35</a:t>
            </a:fld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1E5A7806-3B89-3884-1B94-865D2C89FBB6}"/>
              </a:ext>
            </a:extLst>
          </p:cNvPr>
          <p:cNvSpPr txBox="1">
            <a:spLocks/>
          </p:cNvSpPr>
          <p:nvPr/>
        </p:nvSpPr>
        <p:spPr>
          <a:xfrm>
            <a:off x="10514076" y="5965060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3FDD75-CAF7-A704-464C-3365A99837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92" y="286603"/>
            <a:ext cx="5618226" cy="56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A1EC02C-A1BB-CA16-AC95-EC9E7972F31A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MPC solution 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86A9B7-6292-D669-98EF-5B91E5CFC51E}"/>
              </a:ext>
            </a:extLst>
          </p:cNvPr>
          <p:cNvCxnSpPr>
            <a:cxnSpLocks/>
          </p:cNvCxnSpPr>
          <p:nvPr/>
        </p:nvCxnSpPr>
        <p:spPr>
          <a:xfrm>
            <a:off x="10908792" y="5671395"/>
            <a:ext cx="0" cy="6196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E014D0E-73ED-F7D2-A236-6F27CFA90E45}"/>
              </a:ext>
            </a:extLst>
          </p:cNvPr>
          <p:cNvSpPr/>
          <p:nvPr/>
        </p:nvSpPr>
        <p:spPr>
          <a:xfrm>
            <a:off x="5346192" y="2121408"/>
            <a:ext cx="6530042" cy="416966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CEA3F154-7A9B-729E-9003-099513790DC4}"/>
              </a:ext>
            </a:extLst>
          </p:cNvPr>
          <p:cNvSpPr txBox="1">
            <a:spLocks/>
          </p:cNvSpPr>
          <p:nvPr/>
        </p:nvSpPr>
        <p:spPr>
          <a:xfrm>
            <a:off x="10514076" y="2121408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</p:spTree>
    <p:extLst>
      <p:ext uri="{BB962C8B-B14F-4D97-AF65-F5344CB8AC3E}">
        <p14:creationId xmlns:p14="http://schemas.microsoft.com/office/powerpoint/2010/main" val="17374236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5C3220-0C74-46CF-03A6-98106BE17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92F20C-247D-465D-9E4C-C9D34FCA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36</a:t>
            </a:fld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3F4E7872-6450-F2A4-3031-BBBD273007C3}"/>
              </a:ext>
            </a:extLst>
          </p:cNvPr>
          <p:cNvSpPr txBox="1">
            <a:spLocks/>
          </p:cNvSpPr>
          <p:nvPr/>
        </p:nvSpPr>
        <p:spPr>
          <a:xfrm>
            <a:off x="10514076" y="5965060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680ABB6-5617-6B73-F141-35F5F0C730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92" y="286603"/>
            <a:ext cx="5618226" cy="56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C61269B-D2CE-DBA3-AB13-BD623A5B9BA6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MPC solution 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D7D7712-8775-7EF4-6723-692DB2961568}"/>
              </a:ext>
            </a:extLst>
          </p:cNvPr>
          <p:cNvCxnSpPr>
            <a:cxnSpLocks/>
          </p:cNvCxnSpPr>
          <p:nvPr/>
        </p:nvCxnSpPr>
        <p:spPr>
          <a:xfrm>
            <a:off x="10908792" y="5671395"/>
            <a:ext cx="0" cy="6196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ADB7971-D164-36E9-FEA6-78C3E6F5E6A0}"/>
              </a:ext>
            </a:extLst>
          </p:cNvPr>
          <p:cNvSpPr/>
          <p:nvPr/>
        </p:nvSpPr>
        <p:spPr>
          <a:xfrm>
            <a:off x="5346192" y="2139696"/>
            <a:ext cx="6530042" cy="178308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570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5CE7F6-712C-2F2D-4331-1E4163CA7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208BA-BA0C-00B6-6AC8-CD275CB4A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37</a:t>
            </a:fld>
            <a:endParaRPr lang="en-CH"/>
          </a:p>
        </p:txBody>
      </p:sp>
      <p:sp>
        <p:nvSpPr>
          <p:cNvPr id="4" name="Content Placeholder 8">
            <a:extLst>
              <a:ext uri="{FF2B5EF4-FFF2-40B4-BE49-F238E27FC236}">
                <a16:creationId xmlns:a16="http://schemas.microsoft.com/office/drawing/2014/main" id="{F7DB7FF6-FEAA-B054-C427-7EF7CE387472}"/>
              </a:ext>
            </a:extLst>
          </p:cNvPr>
          <p:cNvSpPr txBox="1">
            <a:spLocks/>
          </p:cNvSpPr>
          <p:nvPr/>
        </p:nvSpPr>
        <p:spPr>
          <a:xfrm>
            <a:off x="10514076" y="5965060"/>
            <a:ext cx="641604" cy="41098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accent2"/>
                </a:solidFill>
              </a:rPr>
              <a:t>4h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B31ECE8F-053C-96C8-379A-6422CD231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192" y="286603"/>
            <a:ext cx="5618226" cy="5649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E71A5A8-CDB0-0DE8-D02F-B94B0280B258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</a:t>
            </a:r>
            <a:br>
              <a:rPr lang="en-US" dirty="0"/>
            </a:br>
            <a:r>
              <a:rPr lang="en-US" dirty="0"/>
              <a:t>MPC solution </a:t>
            </a:r>
            <a:endParaRPr lang="en-CH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3D4497-EF8F-E527-F36C-0A033CED7269}"/>
              </a:ext>
            </a:extLst>
          </p:cNvPr>
          <p:cNvCxnSpPr>
            <a:cxnSpLocks/>
          </p:cNvCxnSpPr>
          <p:nvPr/>
        </p:nvCxnSpPr>
        <p:spPr>
          <a:xfrm>
            <a:off x="10908792" y="5671395"/>
            <a:ext cx="0" cy="619677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0573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2C8E58-1561-E6E6-076D-24F3F3E70D0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7093"/>
          <a:stretch/>
        </p:blipFill>
        <p:spPr>
          <a:xfrm>
            <a:off x="5856056" y="2239127"/>
            <a:ext cx="4275148" cy="22109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21C56E-6511-73D6-A7C8-FBFFE4040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7"/>
            <a:ext cx="10058400" cy="1450757"/>
          </a:xfrm>
        </p:spPr>
        <p:txBody>
          <a:bodyPr/>
          <a:lstStyle/>
          <a:p>
            <a:r>
              <a:rPr lang="en-GB" dirty="0"/>
              <a:t>Next step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21E8F-3BC6-4934-28BC-D3A2FBA9C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4124" y="2013374"/>
            <a:ext cx="4377619" cy="4023360"/>
          </a:xfrm>
        </p:spPr>
        <p:txBody>
          <a:bodyPr/>
          <a:lstStyle/>
          <a:p>
            <a:endParaRPr lang="en-GB" dirty="0"/>
          </a:p>
          <a:p>
            <a:pPr lvl="1"/>
            <a:r>
              <a:rPr lang="en-GB" sz="2400" dirty="0"/>
              <a:t>thorough comparison between classical controls and MPC</a:t>
            </a:r>
          </a:p>
          <a:p>
            <a:pPr lvl="1"/>
            <a:r>
              <a:rPr lang="en-US" sz="2400" dirty="0"/>
              <a:t>test zone on larger dataset</a:t>
            </a:r>
          </a:p>
          <a:p>
            <a:pPr lvl="1"/>
            <a:r>
              <a:rPr lang="en-GB" sz="2400" dirty="0"/>
              <a:t>If needed, MPC optimization upgrade for faster convergence </a:t>
            </a:r>
          </a:p>
          <a:p>
            <a:pPr lvl="1"/>
            <a:endParaRPr lang="en-CH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5F8A26-1985-7745-887B-4400F90149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45901" y="3291839"/>
            <a:ext cx="2927717" cy="15871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038FD4-59D3-9154-F164-EC990D05D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38</a:t>
            </a:fld>
            <a:endParaRPr lang="en-CH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5593EF4-EF33-2328-D5EF-362FE5F24EE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9236" b="8437"/>
          <a:stretch/>
        </p:blipFill>
        <p:spPr>
          <a:xfrm>
            <a:off x="6608944" y="3993602"/>
            <a:ext cx="3832975" cy="177069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5988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6"/>
    </mc:Choice>
    <mc:Fallback xmlns="">
      <p:transition spd="slow" advTm="31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6950BFC3-D8DA-4A85-94F7-54DA5524770B}">
      <p188:commentRel xmlns:p188="http://schemas.microsoft.com/office/powerpoint/2018/8/main" r:id="rId3"/>
    </p:ext>
  </p:extLs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DEAF-952B-DADB-D17B-619C42AAE0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Discussion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247D0-6426-AD76-C922-87FA653F7D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74F720-4243-18D3-AA67-4A5A9B564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39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690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7"/>
    </mc:Choice>
    <mc:Fallback xmlns="">
      <p:transition spd="slow" advTm="1657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375E7F-5C73-96E6-79A4-15604D383E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6221" y="1547884"/>
            <a:ext cx="4410139" cy="3089738"/>
          </a:xfrm>
          <a:prstGeom prst="rect">
            <a:avLst/>
          </a:prstGeom>
        </p:spPr>
      </p:pic>
      <p:pic>
        <p:nvPicPr>
          <p:cNvPr id="6" name="Picture 5" descr="A building with smoke coming out of it&#10;&#10;Description automatically generated">
            <a:extLst>
              <a:ext uri="{FF2B5EF4-FFF2-40B4-BE49-F238E27FC236}">
                <a16:creationId xmlns:a16="http://schemas.microsoft.com/office/drawing/2014/main" id="{08318D60-4F1B-C65B-7C0F-A2CD5732AE6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91" r="856" b="14033"/>
          <a:stretch/>
        </p:blipFill>
        <p:spPr>
          <a:xfrm rot="5400000">
            <a:off x="304706" y="836501"/>
            <a:ext cx="3258935" cy="192606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A large industrial machine in a factory&#10;&#10;Description automatically generated">
            <a:extLst>
              <a:ext uri="{FF2B5EF4-FFF2-40B4-BE49-F238E27FC236}">
                <a16:creationId xmlns:a16="http://schemas.microsoft.com/office/drawing/2014/main" id="{3CB86142-FBD5-DB7F-370A-0D966E46FB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302" r="2545"/>
          <a:stretch/>
        </p:blipFill>
        <p:spPr>
          <a:xfrm>
            <a:off x="6703873" y="3680905"/>
            <a:ext cx="2861144" cy="25109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A large room with many metal doors and green pipes&#10;&#10;Description automatically generated with medium confidence">
            <a:extLst>
              <a:ext uri="{FF2B5EF4-FFF2-40B4-BE49-F238E27FC236}">
                <a16:creationId xmlns:a16="http://schemas.microsoft.com/office/drawing/2014/main" id="{043DA4FF-D76B-9BE3-BC13-D1484771315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71"/>
          <a:stretch/>
        </p:blipFill>
        <p:spPr>
          <a:xfrm>
            <a:off x="7960412" y="170064"/>
            <a:ext cx="2861144" cy="29275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08F28D8-BF3A-A73C-CF9C-73B43E66D275}"/>
              </a:ext>
            </a:extLst>
          </p:cNvPr>
          <p:cNvSpPr/>
          <p:nvPr/>
        </p:nvSpPr>
        <p:spPr>
          <a:xfrm>
            <a:off x="3096176" y="1524881"/>
            <a:ext cx="1610578" cy="176695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7FC7A8-ACCA-E9BF-3E13-A094107529FE}"/>
              </a:ext>
            </a:extLst>
          </p:cNvPr>
          <p:cNvSpPr/>
          <p:nvPr/>
        </p:nvSpPr>
        <p:spPr>
          <a:xfrm>
            <a:off x="5614417" y="1524880"/>
            <a:ext cx="1709928" cy="1337191"/>
          </a:xfrm>
          <a:prstGeom prst="rect">
            <a:avLst/>
          </a:prstGeom>
          <a:solidFill>
            <a:schemeClr val="accent1">
              <a:lumMod val="60000"/>
              <a:lumOff val="4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FB5D120-29A9-A517-D346-2AA03BCF3F2F}"/>
              </a:ext>
            </a:extLst>
          </p:cNvPr>
          <p:cNvSpPr/>
          <p:nvPr/>
        </p:nvSpPr>
        <p:spPr>
          <a:xfrm>
            <a:off x="4172467" y="3274441"/>
            <a:ext cx="1923533" cy="922656"/>
          </a:xfrm>
          <a:prstGeom prst="rect">
            <a:avLst/>
          </a:prstGeom>
          <a:solidFill>
            <a:schemeClr val="accent2">
              <a:lumMod val="60000"/>
              <a:lumOff val="4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BF0AE87-BB07-70A1-954A-942F2D346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92421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8872"/>
    </mc:Choice>
    <mc:Fallback>
      <p:transition spd="slow" advTm="1388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DEAF-952B-DADB-D17B-619C42AAE0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Extra slides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4247D0-6426-AD76-C922-87FA653F7D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F82DA4-B23B-D4C3-CB4A-042C5979D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5717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08"/>
    </mc:Choice>
    <mc:Fallback xmlns="">
      <p:transition spd="slow" advTm="9408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A01E-3BF2-BEDF-351B-C0BB54F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 for HVAC</a:t>
            </a:r>
            <a:br>
              <a:rPr lang="en-US" dirty="0"/>
            </a:br>
            <a:r>
              <a:rPr lang="en-US" dirty="0"/>
              <a:t>Modelling upgrade: dataset</a:t>
            </a:r>
            <a:endParaRPr lang="en-CH" dirty="0">
              <a:highlight>
                <a:srgbClr val="FFFF00"/>
              </a:highlight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DD98B7B-08C7-63C8-B8E4-BE3A3CC3F45B}"/>
              </a:ext>
            </a:extLst>
          </p:cNvPr>
          <p:cNvSpPr txBox="1">
            <a:spLocks/>
          </p:cNvSpPr>
          <p:nvPr/>
        </p:nvSpPr>
        <p:spPr>
          <a:xfrm>
            <a:off x="7040602" y="2240072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D4D09DA-F5B3-B221-C9D1-6AC6352C6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852611"/>
            <a:ext cx="569595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031F5F11-B6EB-5796-4EDA-6E71E3B3A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852612"/>
            <a:ext cx="5695950" cy="355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FDFD3F1-B167-8544-8C85-01D44F230953}"/>
              </a:ext>
            </a:extLst>
          </p:cNvPr>
          <p:cNvSpPr/>
          <p:nvPr/>
        </p:nvSpPr>
        <p:spPr>
          <a:xfrm>
            <a:off x="7525562" y="2076449"/>
            <a:ext cx="1771650" cy="3098665"/>
          </a:xfrm>
          <a:prstGeom prst="rect">
            <a:avLst/>
          </a:prstGeom>
          <a:solidFill>
            <a:srgbClr val="60A5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F21AD5-C8C1-AFB7-C06F-DDDCDD5F5EAD}"/>
              </a:ext>
            </a:extLst>
          </p:cNvPr>
          <p:cNvSpPr/>
          <p:nvPr/>
        </p:nvSpPr>
        <p:spPr>
          <a:xfrm>
            <a:off x="781050" y="2076449"/>
            <a:ext cx="123622" cy="3098665"/>
          </a:xfrm>
          <a:prstGeom prst="rect">
            <a:avLst/>
          </a:prstGeom>
          <a:solidFill>
            <a:srgbClr val="60A500">
              <a:alpha val="20000"/>
            </a:srgb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Curved Up 9">
            <a:extLst>
              <a:ext uri="{FF2B5EF4-FFF2-40B4-BE49-F238E27FC236}">
                <a16:creationId xmlns:a16="http://schemas.microsoft.com/office/drawing/2014/main" id="{13C45B6F-60F3-2581-FFF6-38300F1361E2}"/>
              </a:ext>
            </a:extLst>
          </p:cNvPr>
          <p:cNvSpPr/>
          <p:nvPr/>
        </p:nvSpPr>
        <p:spPr>
          <a:xfrm>
            <a:off x="1097280" y="5520687"/>
            <a:ext cx="6859946" cy="685560"/>
          </a:xfrm>
          <a:prstGeom prst="curvedUpArrow">
            <a:avLst/>
          </a:prstGeom>
          <a:solidFill>
            <a:srgbClr val="60A5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49234A-F595-DA14-1039-5179257C6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41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9636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91"/>
    </mc:Choice>
    <mc:Fallback xmlns="">
      <p:transition spd="slow" advTm="130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 animBg="1"/>
    </p:bldLst>
  </p:timing>
  <p:extLst>
    <p:ext uri="{6950BFC3-D8DA-4A85-94F7-54DA5524770B}">
      <p188:commentRel xmlns:p188="http://schemas.microsoft.com/office/powerpoint/2018/8/main" r:id="rId3"/>
    </p:ext>
  </p:extLs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A6081D-C5D3-DEC1-74A5-C04753A93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BD298-FA4F-EBE7-810E-60D324CF2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579608" cy="1450757"/>
          </a:xfrm>
        </p:spPr>
        <p:txBody>
          <a:bodyPr/>
          <a:lstStyle/>
          <a:p>
            <a:r>
              <a:rPr lang="en-US" dirty="0"/>
              <a:t>Modelling: methodology – </a:t>
            </a:r>
            <a:r>
              <a:rPr lang="en-US" b="1" dirty="0"/>
              <a:t>black-box </a:t>
            </a:r>
            <a:endParaRPr lang="en-CH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F8428D7F-BF3D-6C1A-D755-61635BDF19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r="50450"/>
          <a:stretch/>
        </p:blipFill>
        <p:spPr>
          <a:xfrm>
            <a:off x="843540" y="1957648"/>
            <a:ext cx="3320783" cy="4022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1B44561-24CC-C24B-1EB6-2E0ECB16A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2784" y="2063501"/>
            <a:ext cx="6625694" cy="1365499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BBF848E-0899-6E96-2AC3-E7D6933E4F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726548"/>
              </p:ext>
            </p:extLst>
          </p:nvPr>
        </p:nvGraphicFramePr>
        <p:xfrm>
          <a:off x="4612784" y="3691075"/>
          <a:ext cx="6659673" cy="23474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219891">
                  <a:extLst>
                    <a:ext uri="{9D8B030D-6E8A-4147-A177-3AD203B41FA5}">
                      <a16:colId xmlns:a16="http://schemas.microsoft.com/office/drawing/2014/main" val="125658120"/>
                    </a:ext>
                  </a:extLst>
                </a:gridCol>
                <a:gridCol w="2443597">
                  <a:extLst>
                    <a:ext uri="{9D8B030D-6E8A-4147-A177-3AD203B41FA5}">
                      <a16:colId xmlns:a16="http://schemas.microsoft.com/office/drawing/2014/main" val="621822712"/>
                    </a:ext>
                  </a:extLst>
                </a:gridCol>
                <a:gridCol w="1996185">
                  <a:extLst>
                    <a:ext uri="{9D8B030D-6E8A-4147-A177-3AD203B41FA5}">
                      <a16:colId xmlns:a16="http://schemas.microsoft.com/office/drawing/2014/main" val="29629088"/>
                    </a:ext>
                  </a:extLst>
                </a:gridCol>
              </a:tblGrid>
              <a:tr h="4272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AHU (4 NNs)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ZONE (1 NN)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2784702"/>
                  </a:ext>
                </a:extLst>
              </a:tr>
              <a:tr h="427221">
                <a:tc>
                  <a:txBody>
                    <a:bodyPr/>
                    <a:lstStyle/>
                    <a:p>
                      <a:r>
                        <a:rPr lang="en-US" dirty="0"/>
                        <a:t>Number of parameters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~50</a:t>
                      </a:r>
                    </a:p>
                    <a:p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(</a:t>
                      </a:r>
                      <a:r>
                        <a:rPr lang="en-CH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61</a:t>
                      </a:r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,</a:t>
                      </a:r>
                      <a:r>
                        <a:rPr lang="en-CH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51</a:t>
                      </a:r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,</a:t>
                      </a:r>
                      <a:r>
                        <a:rPr lang="en-CH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51</a:t>
                      </a:r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,</a:t>
                      </a:r>
                      <a:r>
                        <a:rPr lang="en-CH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46</a:t>
                      </a:r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)</a:t>
                      </a:r>
                      <a:r>
                        <a:rPr lang="en-CH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182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9303174"/>
                  </a:ext>
                </a:extLst>
              </a:tr>
              <a:tr h="427221">
                <a:tc>
                  <a:txBody>
                    <a:bodyPr/>
                    <a:lstStyle/>
                    <a:p>
                      <a:r>
                        <a:rPr lang="en-US" dirty="0"/>
                        <a:t>Size of dataset</a:t>
                      </a:r>
                    </a:p>
                    <a:p>
                      <a:r>
                        <a:rPr lang="en-US" dirty="0"/>
                        <a:t>(6:1 </a:t>
                      </a:r>
                      <a:r>
                        <a:rPr lang="en-US" dirty="0" err="1"/>
                        <a:t>training:test</a:t>
                      </a:r>
                      <a:r>
                        <a:rPr lang="en-US" dirty="0"/>
                        <a:t>)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b="0" kern="1200" dirty="0">
                          <a:solidFill>
                            <a:schemeClr val="dk1"/>
                          </a:solidFill>
                          <a:effectLst/>
                        </a:rPr>
                        <a:t>2290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sz="1800" b="0" kern="1200" dirty="0">
                          <a:solidFill>
                            <a:schemeClr val="dk1"/>
                          </a:solidFill>
                          <a:effectLst/>
                        </a:rPr>
                        <a:t>1565</a:t>
                      </a:r>
                      <a:endParaRPr lang="en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018998"/>
                  </a:ext>
                </a:extLst>
              </a:tr>
              <a:tr h="427221">
                <a:tc>
                  <a:txBody>
                    <a:bodyPr/>
                    <a:lstStyle/>
                    <a:p>
                      <a:r>
                        <a:rPr lang="en-US" dirty="0"/>
                        <a:t>Individual precision</a:t>
                      </a:r>
                    </a:p>
                    <a:p>
                      <a:r>
                        <a:rPr lang="en-US" dirty="0"/>
                        <a:t>Mean abs error [*C]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~0.25</a:t>
                      </a:r>
                    </a:p>
                    <a:p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(0.39, 0.33, 0.09, 0.17)</a:t>
                      </a:r>
                      <a:endParaRPr lang="en-CH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0.17</a:t>
                      </a:r>
                    </a:p>
                    <a:p>
                      <a:r>
                        <a:rPr lang="en-US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rPr>
                        <a:t>(0.25, 0.09)</a:t>
                      </a:r>
                      <a:endParaRPr lang="en-CH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9712890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079B9C-C097-F767-7B1E-D231D626E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42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478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976"/>
    </mc:Choice>
    <mc:Fallback xmlns="">
      <p:transition spd="slow" advTm="41976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7A01E-3BF2-BEDF-351B-C0BB54F49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Modelling: methodology - update</a:t>
            </a:r>
            <a:endParaRPr lang="en-CH" dirty="0"/>
          </a:p>
        </p:txBody>
      </p:sp>
      <p:pic>
        <p:nvPicPr>
          <p:cNvPr id="4" name="Content Placeholder 3" descr="A diagram of a network&#10;&#10;Description automatically generated">
            <a:extLst>
              <a:ext uri="{FF2B5EF4-FFF2-40B4-BE49-F238E27FC236}">
                <a16:creationId xmlns:a16="http://schemas.microsoft.com/office/drawing/2014/main" id="{535DED16-345C-19D9-E05D-25CC306224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775217" y="1846263"/>
            <a:ext cx="6701891" cy="40227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413DB93-C808-7D77-2F16-3183394B4F87}"/>
              </a:ext>
            </a:extLst>
          </p:cNvPr>
          <p:cNvSpPr/>
          <p:nvPr/>
        </p:nvSpPr>
        <p:spPr>
          <a:xfrm>
            <a:off x="6270373" y="2145517"/>
            <a:ext cx="5187059" cy="3904488"/>
          </a:xfrm>
          <a:prstGeom prst="rect">
            <a:avLst/>
          </a:prstGeom>
          <a:solidFill>
            <a:srgbClr val="E48312">
              <a:alpha val="1607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0AECAE-227E-488B-DBC9-0A64053A5957}"/>
              </a:ext>
            </a:extLst>
          </p:cNvPr>
          <p:cNvSpPr txBox="1">
            <a:spLocks/>
          </p:cNvSpPr>
          <p:nvPr/>
        </p:nvSpPr>
        <p:spPr>
          <a:xfrm>
            <a:off x="1216684" y="5724759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9B4917-EB18-B5AD-47AE-395695E68AD3}"/>
              </a:ext>
            </a:extLst>
          </p:cNvPr>
          <p:cNvSpPr txBox="1">
            <a:spLocks/>
          </p:cNvSpPr>
          <p:nvPr/>
        </p:nvSpPr>
        <p:spPr>
          <a:xfrm>
            <a:off x="9416783" y="5453233"/>
            <a:ext cx="2320323" cy="506263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Prediction in next point in time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45A328-3413-458E-2DE4-357E92FEE327}"/>
              </a:ext>
            </a:extLst>
          </p:cNvPr>
          <p:cNvSpPr/>
          <p:nvPr/>
        </p:nvSpPr>
        <p:spPr>
          <a:xfrm>
            <a:off x="1205986" y="2145517"/>
            <a:ext cx="4854839" cy="3904488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4E77F12-6798-E850-0C59-4F73EDF28CFE}"/>
              </a:ext>
            </a:extLst>
          </p:cNvPr>
          <p:cNvSpPr txBox="1">
            <a:spLocks/>
          </p:cNvSpPr>
          <p:nvPr/>
        </p:nvSpPr>
        <p:spPr>
          <a:xfrm>
            <a:off x="1159567" y="1846262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AHU - fast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A2E6EAA-1315-9145-8ADE-035037A9DEAB}"/>
              </a:ext>
            </a:extLst>
          </p:cNvPr>
          <p:cNvSpPr txBox="1">
            <a:spLocks/>
          </p:cNvSpPr>
          <p:nvPr/>
        </p:nvSpPr>
        <p:spPr>
          <a:xfrm>
            <a:off x="10238804" y="1846263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Zone - slow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4775E27-E145-C611-BFAE-340A50768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43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938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231"/>
    </mc:Choice>
    <mc:Fallback xmlns="">
      <p:transition spd="slow" advTm="542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ompany&#10;&#10;Description automatically generated">
            <a:extLst>
              <a:ext uri="{FF2B5EF4-FFF2-40B4-BE49-F238E27FC236}">
                <a16:creationId xmlns:a16="http://schemas.microsoft.com/office/drawing/2014/main" id="{8AD8714F-B5E7-7CBA-2F83-7ECCE752F0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3" y="295760"/>
            <a:ext cx="9582271" cy="52322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09E652B-E3F2-7E74-5F44-6D503467EA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690" y="4316378"/>
            <a:ext cx="935995" cy="957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AF9A1F0-760D-C197-E681-6544F719DA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5254" y="1570627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AAB331-7FC2-4B09-B83F-B3D0C97DA2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5136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B228D22-8099-FF50-06D0-1085E9E074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4773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DACE64A-3EE5-31B8-8AD1-A441D772D1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9992" y="1573015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875776D6-096C-97CA-1816-AF8C8713DC4C}"/>
              </a:ext>
            </a:extLst>
          </p:cNvPr>
          <p:cNvSpPr txBox="1">
            <a:spLocks/>
          </p:cNvSpPr>
          <p:nvPr/>
        </p:nvSpPr>
        <p:spPr>
          <a:xfrm>
            <a:off x="9871677" y="941831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D2A13C37-A0CA-12E1-7C52-FE9D6A5713CC}"/>
              </a:ext>
            </a:extLst>
          </p:cNvPr>
          <p:cNvSpPr txBox="1">
            <a:spLocks/>
          </p:cNvSpPr>
          <p:nvPr/>
        </p:nvSpPr>
        <p:spPr>
          <a:xfrm>
            <a:off x="6611977" y="4897547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Prediction in next point in time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B69908B-CA84-8856-0FA5-59B216D4CCCD}"/>
              </a:ext>
            </a:extLst>
          </p:cNvPr>
          <p:cNvSpPr/>
          <p:nvPr/>
        </p:nvSpPr>
        <p:spPr>
          <a:xfrm>
            <a:off x="2275729" y="2622229"/>
            <a:ext cx="4225655" cy="2905804"/>
          </a:xfrm>
          <a:prstGeom prst="rect">
            <a:avLst/>
          </a:prstGeom>
          <a:solidFill>
            <a:srgbClr val="E48312">
              <a:alpha val="1607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F1C6AF4-5451-A442-46A9-AE6B573B9E1C}"/>
              </a:ext>
            </a:extLst>
          </p:cNvPr>
          <p:cNvSpPr/>
          <p:nvPr/>
        </p:nvSpPr>
        <p:spPr>
          <a:xfrm>
            <a:off x="314398" y="632765"/>
            <a:ext cx="9277658" cy="190496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B8350E7-3F8E-985D-DC4A-5548FBDDECA9}"/>
              </a:ext>
            </a:extLst>
          </p:cNvPr>
          <p:cNvSpPr/>
          <p:nvPr/>
        </p:nvSpPr>
        <p:spPr>
          <a:xfrm>
            <a:off x="3856232" y="1547757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6E9A92A-3BE7-261E-A25E-435B16F1CE7F}"/>
              </a:ext>
            </a:extLst>
          </p:cNvPr>
          <p:cNvSpPr/>
          <p:nvPr/>
        </p:nvSpPr>
        <p:spPr>
          <a:xfrm>
            <a:off x="5888605" y="1564546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9AFE4C6-D1CA-5B34-87D4-E748E8F081DB}"/>
              </a:ext>
            </a:extLst>
          </p:cNvPr>
          <p:cNvSpPr/>
          <p:nvPr/>
        </p:nvSpPr>
        <p:spPr>
          <a:xfrm>
            <a:off x="787266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CC42E21-5923-0759-0327-331488851368}"/>
              </a:ext>
            </a:extLst>
          </p:cNvPr>
          <p:cNvSpPr/>
          <p:nvPr/>
        </p:nvSpPr>
        <p:spPr>
          <a:xfrm>
            <a:off x="201415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4D5D31B-4A07-D4D6-A287-9679962F1ED1}"/>
              </a:ext>
            </a:extLst>
          </p:cNvPr>
          <p:cNvSpPr/>
          <p:nvPr/>
        </p:nvSpPr>
        <p:spPr>
          <a:xfrm>
            <a:off x="4811690" y="4316378"/>
            <a:ext cx="935995" cy="957512"/>
          </a:xfrm>
          <a:prstGeom prst="rect">
            <a:avLst/>
          </a:prstGeom>
          <a:solidFill>
            <a:srgbClr val="E48312">
              <a:alpha val="1607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839400CB-6C50-B4A6-CBBB-18A8BD8538C4}"/>
              </a:ext>
            </a:extLst>
          </p:cNvPr>
          <p:cNvSpPr txBox="1">
            <a:spLocks/>
          </p:cNvSpPr>
          <p:nvPr/>
        </p:nvSpPr>
        <p:spPr>
          <a:xfrm>
            <a:off x="9871677" y="616306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AHU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E586715D-5B46-E419-6581-BAE729D73D02}"/>
              </a:ext>
            </a:extLst>
          </p:cNvPr>
          <p:cNvSpPr txBox="1">
            <a:spLocks/>
          </p:cNvSpPr>
          <p:nvPr/>
        </p:nvSpPr>
        <p:spPr>
          <a:xfrm>
            <a:off x="6611977" y="4542002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Zone</a:t>
            </a:r>
            <a:endParaRPr lang="en-CH" sz="28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E63E0D-C68B-AE6E-F603-781B95567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44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207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63"/>
    </mc:Choice>
    <mc:Fallback xmlns="">
      <p:transition spd="slow" advTm="286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4F9B7-AB1A-0EC5-BFC3-F60B8B4C6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company&#10;&#10;Description automatically generated">
            <a:extLst>
              <a:ext uri="{FF2B5EF4-FFF2-40B4-BE49-F238E27FC236}">
                <a16:creationId xmlns:a16="http://schemas.microsoft.com/office/drawing/2014/main" id="{92E347A8-5F2D-FDDB-F3DA-4C99A7BF2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13" y="295760"/>
            <a:ext cx="9582271" cy="523227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219E60-81B0-684F-BFEE-E218F62B0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1690" y="4316378"/>
            <a:ext cx="935995" cy="9575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E7C437F-5931-0C0E-594F-A98FDB57CD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5254" y="1570627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7E3F666-180F-7F89-E547-8173714921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5136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74BC693-73E8-D7D7-97A5-01D9CE881E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4773" y="1564546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AC639B-D024-7A74-506C-AB47484CF8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9992" y="1573015"/>
            <a:ext cx="540950" cy="694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Title 1">
            <a:extLst>
              <a:ext uri="{FF2B5EF4-FFF2-40B4-BE49-F238E27FC236}">
                <a16:creationId xmlns:a16="http://schemas.microsoft.com/office/drawing/2014/main" id="{702B2AA4-FB33-B51A-C0E4-99DF3F709371}"/>
              </a:ext>
            </a:extLst>
          </p:cNvPr>
          <p:cNvSpPr txBox="1">
            <a:spLocks/>
          </p:cNvSpPr>
          <p:nvPr/>
        </p:nvSpPr>
        <p:spPr>
          <a:xfrm>
            <a:off x="9871677" y="941831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Steady state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3FD92F6B-742B-F107-89E4-D76BC09F5CC7}"/>
              </a:ext>
            </a:extLst>
          </p:cNvPr>
          <p:cNvSpPr txBox="1">
            <a:spLocks/>
          </p:cNvSpPr>
          <p:nvPr/>
        </p:nvSpPr>
        <p:spPr>
          <a:xfrm>
            <a:off x="6611977" y="4897547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Prediction in next point in time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8AC8A0-A5FE-649C-2DA6-5F50F7913228}"/>
              </a:ext>
            </a:extLst>
          </p:cNvPr>
          <p:cNvSpPr/>
          <p:nvPr/>
        </p:nvSpPr>
        <p:spPr>
          <a:xfrm>
            <a:off x="2275729" y="2622229"/>
            <a:ext cx="4225655" cy="2905804"/>
          </a:xfrm>
          <a:prstGeom prst="rect">
            <a:avLst/>
          </a:prstGeom>
          <a:solidFill>
            <a:srgbClr val="E48312">
              <a:alpha val="1607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87641F0-311F-4925-AD39-F51215FA77F2}"/>
              </a:ext>
            </a:extLst>
          </p:cNvPr>
          <p:cNvSpPr/>
          <p:nvPr/>
        </p:nvSpPr>
        <p:spPr>
          <a:xfrm>
            <a:off x="314398" y="632765"/>
            <a:ext cx="9277658" cy="1904969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17421A2-2A2A-D118-803E-8CEA36FFFAC4}"/>
              </a:ext>
            </a:extLst>
          </p:cNvPr>
          <p:cNvSpPr/>
          <p:nvPr/>
        </p:nvSpPr>
        <p:spPr>
          <a:xfrm>
            <a:off x="3856232" y="1547757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3C646E4-5DB7-0B97-16F4-AE2E05B021D1}"/>
              </a:ext>
            </a:extLst>
          </p:cNvPr>
          <p:cNvSpPr/>
          <p:nvPr/>
        </p:nvSpPr>
        <p:spPr>
          <a:xfrm>
            <a:off x="5888605" y="1564546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FB4C1E1-7A06-C9EE-C615-A6AD7156943A}"/>
              </a:ext>
            </a:extLst>
          </p:cNvPr>
          <p:cNvSpPr/>
          <p:nvPr/>
        </p:nvSpPr>
        <p:spPr>
          <a:xfrm>
            <a:off x="787266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EB6582B-B3D1-8C84-500A-CCDAF8C10DEE}"/>
              </a:ext>
            </a:extLst>
          </p:cNvPr>
          <p:cNvSpPr/>
          <p:nvPr/>
        </p:nvSpPr>
        <p:spPr>
          <a:xfrm>
            <a:off x="2014158" y="1573015"/>
            <a:ext cx="540950" cy="736930"/>
          </a:xfrm>
          <a:prstGeom prst="rect">
            <a:avLst/>
          </a:prstGeom>
          <a:solidFill>
            <a:schemeClr val="bg2">
              <a:lumMod val="50000"/>
              <a:alpha val="16078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4172F01-92CB-84FE-4812-6C07E5733416}"/>
              </a:ext>
            </a:extLst>
          </p:cNvPr>
          <p:cNvSpPr/>
          <p:nvPr/>
        </p:nvSpPr>
        <p:spPr>
          <a:xfrm>
            <a:off x="4811690" y="4316378"/>
            <a:ext cx="935995" cy="957512"/>
          </a:xfrm>
          <a:prstGeom prst="rect">
            <a:avLst/>
          </a:prstGeom>
          <a:solidFill>
            <a:srgbClr val="E48312">
              <a:alpha val="16078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1F6F2C46-C464-5F10-FF09-788046536C5F}"/>
              </a:ext>
            </a:extLst>
          </p:cNvPr>
          <p:cNvSpPr txBox="1">
            <a:spLocks/>
          </p:cNvSpPr>
          <p:nvPr/>
        </p:nvSpPr>
        <p:spPr>
          <a:xfrm>
            <a:off x="9871677" y="616306"/>
            <a:ext cx="2320323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AHU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endParaRPr lang="en-CH" sz="2000" b="1" dirty="0">
              <a:solidFill>
                <a:schemeClr val="tx1"/>
              </a:solidFill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48D2B6DD-FE5B-97CD-F624-DC1B2882E59C}"/>
              </a:ext>
            </a:extLst>
          </p:cNvPr>
          <p:cNvSpPr txBox="1">
            <a:spLocks/>
          </p:cNvSpPr>
          <p:nvPr/>
        </p:nvSpPr>
        <p:spPr>
          <a:xfrm>
            <a:off x="6611977" y="4542002"/>
            <a:ext cx="1494420" cy="506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chemeClr val="tx1"/>
                </a:solidFill>
              </a:rPr>
              <a:t>Zone</a:t>
            </a:r>
            <a:endParaRPr lang="en-CH" sz="2800" b="1" dirty="0">
              <a:solidFill>
                <a:schemeClr val="tx1"/>
              </a:solidFill>
            </a:endParaRPr>
          </a:p>
        </p:txBody>
      </p:sp>
      <p:sp>
        <p:nvSpPr>
          <p:cNvPr id="2" name="Flowchart: Summing Junction 1">
            <a:extLst>
              <a:ext uri="{FF2B5EF4-FFF2-40B4-BE49-F238E27FC236}">
                <a16:creationId xmlns:a16="http://schemas.microsoft.com/office/drawing/2014/main" id="{4BCBB7AC-B017-400A-3EE5-E94BFB2BF588}"/>
              </a:ext>
            </a:extLst>
          </p:cNvPr>
          <p:cNvSpPr/>
          <p:nvPr/>
        </p:nvSpPr>
        <p:spPr>
          <a:xfrm>
            <a:off x="4700016" y="4267021"/>
            <a:ext cx="1209477" cy="1087432"/>
          </a:xfrm>
          <a:prstGeom prst="flowChartSummingJunction">
            <a:avLst/>
          </a:prstGeom>
          <a:noFill/>
          <a:ln w="76200">
            <a:solidFill>
              <a:srgbClr val="C0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2F0B39-96DA-81C8-0FA8-6202BE7C0F16}"/>
              </a:ext>
            </a:extLst>
          </p:cNvPr>
          <p:cNvSpPr txBox="1"/>
          <p:nvPr/>
        </p:nvSpPr>
        <p:spPr>
          <a:xfrm>
            <a:off x="4646377" y="5612528"/>
            <a:ext cx="1855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Problems with RNN initialization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99D33E-E607-110A-8E31-2F4E5BC5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45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60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663"/>
    </mc:Choice>
    <mc:Fallback xmlns="">
      <p:transition spd="slow" advTm="286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353C8-8C37-CF1E-B479-71B565320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 for HVAC:</a:t>
            </a:r>
            <a:br>
              <a:rPr lang="en-US" dirty="0"/>
            </a:br>
            <a:r>
              <a:rPr lang="en-US" dirty="0"/>
              <a:t>Genetic algorithm: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D03F8-521F-CFAA-6998-086DED178B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sz="1800" dirty="0"/>
              <a:t>prediction horizon: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2h (Ts = 15min </a:t>
            </a:r>
            <a:r>
              <a:rPr lang="en-US" sz="1800" dirty="0">
                <a:effectLst/>
                <a:ea typeface="Times New Roman" panose="02020603050405020304" pitchFamily="18" charset="0"/>
                <a:sym typeface="Wingdings" panose="05000000000000000000" pitchFamily="2" charset="2"/>
              </a:rPr>
              <a:t> 8 points)</a:t>
            </a:r>
            <a:endParaRPr lang="en-US" sz="1800" dirty="0">
              <a:effectLst/>
              <a:ea typeface="Times New Roman" panose="02020603050405020304" pitchFamily="18" charset="0"/>
            </a:endParaRPr>
          </a:p>
          <a:p>
            <a:r>
              <a:rPr lang="en-US" sz="1800" dirty="0"/>
              <a:t>- optimization variable binary representation for 1 pt in time:</a:t>
            </a:r>
          </a:p>
          <a:p>
            <a:endParaRPr lang="en-US" sz="1800" dirty="0"/>
          </a:p>
          <a:p>
            <a:endParaRPr lang="en-US" sz="1800" dirty="0"/>
          </a:p>
          <a:p>
            <a:pPr lvl="1"/>
            <a:r>
              <a:rPr lang="en-US" dirty="0"/>
              <a:t>bits in total: 8*12 = 96 bits/optimization  </a:t>
            </a:r>
          </a:p>
          <a:p>
            <a:r>
              <a:rPr lang="en-US" sz="1800" dirty="0"/>
              <a:t>- parameters:</a:t>
            </a:r>
          </a:p>
          <a:p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CD71E5-4F10-E518-4358-387447C22B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9412" y="2691852"/>
            <a:ext cx="4839478" cy="7029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149EB0-9CAA-FE19-2653-35E8EDFEC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0364" y="3800423"/>
            <a:ext cx="2937574" cy="244797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81F2F-3370-FB5B-6756-EFABD9FCA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46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0510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5"/>
    </mc:Choice>
    <mc:Fallback xmlns="">
      <p:transition spd="slow" advTm="745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3E35CA92-E317-B61B-281B-EA61347522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1" t="96597" b="-436"/>
          <a:stretch/>
        </p:blipFill>
        <p:spPr bwMode="auto">
          <a:xfrm>
            <a:off x="795231" y="6187910"/>
            <a:ext cx="4779930" cy="30791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1DC5A-FC22-92ED-63DE-8C507846E7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7182" y="1845734"/>
            <a:ext cx="4788498" cy="4023360"/>
          </a:xfrm>
        </p:spPr>
        <p:txBody>
          <a:bodyPr/>
          <a:lstStyle/>
          <a:p>
            <a:r>
              <a:rPr lang="en-US" dirty="0"/>
              <a:t>- temperatures within limits</a:t>
            </a:r>
          </a:p>
          <a:p>
            <a:r>
              <a:rPr lang="en-US" dirty="0"/>
              <a:t>- advance controls: damper management</a:t>
            </a:r>
          </a:p>
          <a:p>
            <a:r>
              <a:rPr lang="en-US" dirty="0"/>
              <a:t>- PID: more active components </a:t>
            </a:r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C1FCD149-86B7-4EC5-97EF-D5AFE9C29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472" b="21354"/>
          <a:stretch/>
        </p:blipFill>
        <p:spPr bwMode="auto">
          <a:xfrm>
            <a:off x="375993" y="11196"/>
            <a:ext cx="5211608" cy="630873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32164CD-EFAC-4507-26EF-8FF18163D696}"/>
              </a:ext>
            </a:extLst>
          </p:cNvPr>
          <p:cNvSpPr/>
          <p:nvPr/>
        </p:nvSpPr>
        <p:spPr>
          <a:xfrm>
            <a:off x="375993" y="3116562"/>
            <a:ext cx="6574972" cy="31786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DEB10EEE-8573-C4C0-F634-07DFB98E29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1" t="96597" b="-436"/>
          <a:stretch/>
        </p:blipFill>
        <p:spPr bwMode="auto">
          <a:xfrm>
            <a:off x="783210" y="3121089"/>
            <a:ext cx="4779930" cy="3079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3E3638-F561-4571-5A63-76B0F2F19209}"/>
              </a:ext>
            </a:extLst>
          </p:cNvPr>
          <p:cNvCxnSpPr/>
          <p:nvPr/>
        </p:nvCxnSpPr>
        <p:spPr>
          <a:xfrm>
            <a:off x="795231" y="604614"/>
            <a:ext cx="4657551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889F39-8772-6086-D368-A89D8A68A7BE}"/>
              </a:ext>
            </a:extLst>
          </p:cNvPr>
          <p:cNvCxnSpPr/>
          <p:nvPr/>
        </p:nvCxnSpPr>
        <p:spPr>
          <a:xfrm>
            <a:off x="795231" y="1043154"/>
            <a:ext cx="4657551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05FBC3-F027-F13F-E3E0-808CEE8B40AC}"/>
              </a:ext>
            </a:extLst>
          </p:cNvPr>
          <p:cNvCxnSpPr/>
          <p:nvPr/>
        </p:nvCxnSpPr>
        <p:spPr>
          <a:xfrm>
            <a:off x="795231" y="1963774"/>
            <a:ext cx="4657551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83BF33-8294-1AA2-A203-E4D1C89867D2}"/>
              </a:ext>
            </a:extLst>
          </p:cNvPr>
          <p:cNvCxnSpPr/>
          <p:nvPr/>
        </p:nvCxnSpPr>
        <p:spPr>
          <a:xfrm>
            <a:off x="795231" y="2815969"/>
            <a:ext cx="4657551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F0E17A-8E6A-A072-C439-422E1FC2E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47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071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452"/>
    </mc:Choice>
    <mc:Fallback xmlns="">
      <p:transition spd="slow" advTm="164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1420F6-F493-033A-0CA0-F6466651A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MPC for HVAC</a:t>
            </a:r>
            <a:br>
              <a:rPr lang="en-US" dirty="0"/>
            </a:br>
            <a:r>
              <a:rPr lang="en-US" dirty="0"/>
              <a:t>Results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1DC5A-FC22-92ED-63DE-8C507846E7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6E3DC88B-91FF-1BE8-FD07-D9B2374767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" r="1"/>
          <a:stretch/>
        </p:blipFill>
        <p:spPr bwMode="auto">
          <a:xfrm>
            <a:off x="8195286" y="0"/>
            <a:ext cx="4002934" cy="63579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AC00748-81C6-6E6D-2E08-9909B083090E}"/>
              </a:ext>
            </a:extLst>
          </p:cNvPr>
          <p:cNvSpPr/>
          <p:nvPr/>
        </p:nvSpPr>
        <p:spPr>
          <a:xfrm>
            <a:off x="8133959" y="2456514"/>
            <a:ext cx="4058041" cy="38756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0017E2C-4EC1-A7B2-E2C9-C41FD584E2CA}"/>
              </a:ext>
            </a:extLst>
          </p:cNvPr>
          <p:cNvSpPr txBox="1">
            <a:spLocks/>
          </p:cNvSpPr>
          <p:nvPr/>
        </p:nvSpPr>
        <p:spPr>
          <a:xfrm>
            <a:off x="4609322" y="599081"/>
            <a:ext cx="3345596" cy="142488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- constraints violated </a:t>
            </a:r>
          </a:p>
          <a:p>
            <a:r>
              <a:rPr lang="en-US" dirty="0"/>
              <a:t>- unusual system response</a:t>
            </a:r>
          </a:p>
          <a:p>
            <a:r>
              <a:rPr lang="en-US" dirty="0"/>
              <a:t>- unusual PID response</a:t>
            </a:r>
            <a:endParaRPr lang="en-CH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A5C598-5E42-0AD9-BC8D-3E4AF807C46B}"/>
              </a:ext>
            </a:extLst>
          </p:cNvPr>
          <p:cNvCxnSpPr>
            <a:cxnSpLocks/>
          </p:cNvCxnSpPr>
          <p:nvPr/>
        </p:nvCxnSpPr>
        <p:spPr>
          <a:xfrm>
            <a:off x="8528649" y="466591"/>
            <a:ext cx="3451424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710A029-4119-B2D1-111E-39FCB67BB813}"/>
              </a:ext>
            </a:extLst>
          </p:cNvPr>
          <p:cNvCxnSpPr>
            <a:cxnSpLocks/>
          </p:cNvCxnSpPr>
          <p:nvPr/>
        </p:nvCxnSpPr>
        <p:spPr>
          <a:xfrm>
            <a:off x="8528649" y="818866"/>
            <a:ext cx="3451424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CD5044-D63A-7912-D93D-F9709817F9C1}"/>
              </a:ext>
            </a:extLst>
          </p:cNvPr>
          <p:cNvCxnSpPr>
            <a:cxnSpLocks/>
          </p:cNvCxnSpPr>
          <p:nvPr/>
        </p:nvCxnSpPr>
        <p:spPr>
          <a:xfrm>
            <a:off x="8528649" y="1542547"/>
            <a:ext cx="3451424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7A7C673-E4EB-23AA-C9C0-F6C0AD6C6017}"/>
              </a:ext>
            </a:extLst>
          </p:cNvPr>
          <p:cNvCxnSpPr>
            <a:cxnSpLocks/>
          </p:cNvCxnSpPr>
          <p:nvPr/>
        </p:nvCxnSpPr>
        <p:spPr>
          <a:xfrm>
            <a:off x="8528649" y="2223621"/>
            <a:ext cx="3457175" cy="0"/>
          </a:xfrm>
          <a:prstGeom prst="line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0EA90B-E535-049A-3A72-1B8B9E44A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78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97"/>
    </mc:Choice>
    <mc:Fallback xmlns="">
      <p:transition spd="slow" advTm="969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A6D23-FF72-2C44-D289-67B4BB28F5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AAAA1-16CD-2F72-C74C-4CB6937563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63527"/>
            <a:ext cx="10058400" cy="1450757"/>
          </a:xfrm>
        </p:spPr>
        <p:txBody>
          <a:bodyPr/>
          <a:lstStyle/>
          <a:p>
            <a:r>
              <a:rPr lang="en-GB" dirty="0"/>
              <a:t>Conclusion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81BFEB-E117-DE54-CDF8-AEA3FB346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- promising results, but too optimistic (savings 77% comparing to 20% in literature)</a:t>
            </a:r>
          </a:p>
          <a:p>
            <a:r>
              <a:rPr lang="en-GB" dirty="0"/>
              <a:t>- improvements:</a:t>
            </a:r>
          </a:p>
          <a:p>
            <a:pPr lvl="1"/>
            <a:r>
              <a:rPr lang="en-GB" sz="2000" dirty="0"/>
              <a:t>improving model:</a:t>
            </a:r>
          </a:p>
          <a:p>
            <a:pPr lvl="2"/>
            <a:r>
              <a:rPr lang="en-GB" sz="2000" dirty="0"/>
              <a:t>dataset, architecture, training</a:t>
            </a:r>
          </a:p>
          <a:p>
            <a:pPr lvl="1"/>
            <a:r>
              <a:rPr lang="en-GB" sz="2000" dirty="0"/>
              <a:t>improving optimization algorithm:</a:t>
            </a:r>
          </a:p>
          <a:p>
            <a:pPr lvl="2"/>
            <a:r>
              <a:rPr lang="en-GB" sz="2000" dirty="0"/>
              <a:t>faster execution </a:t>
            </a:r>
            <a:r>
              <a:rPr lang="en-GB" sz="2000" dirty="0">
                <a:sym typeface="Wingdings" panose="05000000000000000000" pitchFamily="2" charset="2"/>
              </a:rPr>
              <a:t> faster test comparison </a:t>
            </a:r>
            <a:endParaRPr lang="en-GB" sz="2000" dirty="0"/>
          </a:p>
          <a:p>
            <a:pPr lvl="1"/>
            <a:r>
              <a:rPr lang="en-GB" sz="2000" dirty="0"/>
              <a:t>tunning PID for fair comparison</a:t>
            </a:r>
          </a:p>
          <a:p>
            <a:pPr lvl="1"/>
            <a:endParaRPr lang="en-CH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04494B-D740-A630-9FEE-8FE193BCD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8618" y="2344781"/>
            <a:ext cx="4229895" cy="235395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D77E5D-7FD3-E60B-A35E-8980AD97F0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6915" y="3207532"/>
            <a:ext cx="3832975" cy="21506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4249CC-D0D6-191D-09A7-2309EE349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7101" y="4281981"/>
            <a:ext cx="2927717" cy="15871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B8077-BE6B-2404-00DA-E212DDE83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49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886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6"/>
    </mc:Choice>
    <mc:Fallback xmlns="">
      <p:transition spd="slow" advTm="31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A41CB-BB57-28D2-BEFA-5350AE63D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1B6DA-5D1E-1AA9-665F-CA5190253B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MPC for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energy efficient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HVAC systems 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E893164B-2DD4-A620-E609-F098F5C38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49EF9B7-372E-90A6-F1EF-CF667AAF4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4617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26"/>
    </mc:Choice>
    <mc:Fallback>
      <p:transition spd="slow" advTm="226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A378F6-E904-E497-CE3A-29FD2BCAF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873517-F489-408B-06D9-E998CC2F0EE5}"/>
              </a:ext>
            </a:extLst>
          </p:cNvPr>
          <p:cNvSpPr/>
          <p:nvPr/>
        </p:nvSpPr>
        <p:spPr>
          <a:xfrm>
            <a:off x="1005840" y="5378146"/>
            <a:ext cx="10689336" cy="768096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EDDD0B-AAB4-35AB-2611-5DDCBCFDE10A}"/>
              </a:ext>
            </a:extLst>
          </p:cNvPr>
          <p:cNvSpPr/>
          <p:nvPr/>
        </p:nvSpPr>
        <p:spPr>
          <a:xfrm>
            <a:off x="1005840" y="2542032"/>
            <a:ext cx="10689336" cy="1307592"/>
          </a:xfrm>
          <a:prstGeom prst="rect">
            <a:avLst/>
          </a:prstGeom>
          <a:solidFill>
            <a:srgbClr val="E4831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979FAA-5B15-7A7A-2217-1B9B1E0E8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6C61B-BB55-B905-D8B1-0A3510F98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09750"/>
            <a:ext cx="6063279" cy="4023360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US" dirty="0"/>
              <a:t>optimization function: estimation of electricity consumption for the prediction horizon + </a:t>
            </a:r>
            <a:r>
              <a:rPr lang="en-US" b="1" dirty="0"/>
              <a:t>penalty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dirty="0"/>
              <a:t>optimization variables:</a:t>
            </a:r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-</a:t>
            </a:r>
            <a:r>
              <a:rPr lang="en-US" dirty="0"/>
              <a:t> constraints:</a:t>
            </a:r>
          </a:p>
          <a:p>
            <a:pPr lvl="1"/>
            <a:r>
              <a:rPr lang="en-US" dirty="0"/>
              <a:t>control constraints       </a:t>
            </a:r>
          </a:p>
          <a:p>
            <a:pPr lvl="1"/>
            <a:r>
              <a:rPr lang="en-US" dirty="0"/>
              <a:t>variable constraints </a:t>
            </a:r>
          </a:p>
          <a:p>
            <a:pPr marL="0" indent="0">
              <a:buNone/>
            </a:pPr>
            <a:endParaRPr lang="en-US" dirty="0"/>
          </a:p>
          <a:p>
            <a:pPr>
              <a:buFontTx/>
              <a:buChar char="-"/>
            </a:pPr>
            <a:r>
              <a:rPr lang="en-US" b="1" dirty="0"/>
              <a:t>genetic algorithm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DC942E-BDD3-BB2C-E6D4-8F2DC976C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8371" y="992236"/>
            <a:ext cx="3097515" cy="82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C42675-58EE-0435-F480-BE93BA41792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</a:blip>
          <a:srcRect r="6399"/>
          <a:stretch/>
        </p:blipFill>
        <p:spPr>
          <a:xfrm>
            <a:off x="6936489" y="1858212"/>
            <a:ext cx="4681283" cy="4763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364884A-4BD2-D099-1D93-B7B0C9CA80CC}"/>
              </a:ext>
            </a:extLst>
          </p:cNvPr>
          <p:cNvSpPr/>
          <p:nvPr/>
        </p:nvSpPr>
        <p:spPr>
          <a:xfrm>
            <a:off x="8281414" y="199810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0ECBE2-A751-F607-066D-6FE994D5CC1E}"/>
              </a:ext>
            </a:extLst>
          </p:cNvPr>
          <p:cNvSpPr txBox="1"/>
          <p:nvPr/>
        </p:nvSpPr>
        <p:spPr>
          <a:xfrm>
            <a:off x="5632704" y="5439029"/>
            <a:ext cx="6062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optimization technique based on evolutionary principles to find solutions to complex problems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B0A79B-7054-B4DE-D5FF-E28BB674A080}"/>
                  </a:ext>
                </a:extLst>
              </p:cNvPr>
              <p:cNvSpPr txBox="1"/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dirty="0"/>
                  <a:t> (fresh air damper opening),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(cooling coil valve),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(heater command)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2B0A79B-7054-B4DE-D5FF-E28BB674A0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6832" y="2805861"/>
                <a:ext cx="3375582" cy="1223989"/>
              </a:xfrm>
              <a:prstGeom prst="rect">
                <a:avLst/>
              </a:prstGeom>
              <a:blipFill>
                <a:blip r:embed="rId6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AAF42717-37C7-5F6B-9757-28812E949DE6}"/>
              </a:ext>
            </a:extLst>
          </p:cNvPr>
          <p:cNvSpPr/>
          <p:nvPr/>
        </p:nvSpPr>
        <p:spPr>
          <a:xfrm>
            <a:off x="4869180" y="1818410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3F00C5-D883-3056-3CE1-5925FB21AC0F}"/>
              </a:ext>
            </a:extLst>
          </p:cNvPr>
          <p:cNvSpPr/>
          <p:nvPr/>
        </p:nvSpPr>
        <p:spPr>
          <a:xfrm>
            <a:off x="1005840" y="2152741"/>
            <a:ext cx="1527048" cy="278219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3459D3-DEEA-ACC3-7566-45C1D430BB9E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9442"/>
          <a:stretch/>
        </p:blipFill>
        <p:spPr>
          <a:xfrm>
            <a:off x="7403098" y="3887468"/>
            <a:ext cx="2175732" cy="68532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5DE6FDA-1D1D-A86D-A4E8-C9DCA8B80F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56832" y="4545330"/>
            <a:ext cx="3668264" cy="80407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B0C64B-A32E-AB4B-0257-864F22F99536}"/>
              </a:ext>
            </a:extLst>
          </p:cNvPr>
          <p:cNvSpPr txBox="1"/>
          <p:nvPr/>
        </p:nvSpPr>
        <p:spPr>
          <a:xfrm>
            <a:off x="1097280" y="5707347"/>
            <a:ext cx="260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accent1">
                    <a:lumMod val="75000"/>
                  </a:schemeClr>
                </a:solidFill>
              </a:rPr>
              <a:t>binary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D1DE0F4-07D6-7AFD-A1BF-18113F562326}"/>
              </a:ext>
            </a:extLst>
          </p:cNvPr>
          <p:cNvSpPr txBox="1"/>
          <p:nvPr/>
        </p:nvSpPr>
        <p:spPr>
          <a:xfrm>
            <a:off x="10325096" y="3916378"/>
            <a:ext cx="1403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embedded in variable coding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116BC1-AD3C-6BC0-20CE-6A3F5D4592A6}"/>
              </a:ext>
            </a:extLst>
          </p:cNvPr>
          <p:cNvSpPr txBox="1"/>
          <p:nvPr/>
        </p:nvSpPr>
        <p:spPr>
          <a:xfrm>
            <a:off x="10325096" y="4668489"/>
            <a:ext cx="12926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1">
                    <a:lumMod val="75000"/>
                  </a:schemeClr>
                </a:solidFill>
              </a:rPr>
              <a:t>penalty when violated</a:t>
            </a:r>
            <a:endParaRPr lang="en-US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506D47-43E4-EE71-82BE-E6910935B27C}"/>
              </a:ext>
            </a:extLst>
          </p:cNvPr>
          <p:cNvSpPr/>
          <p:nvPr/>
        </p:nvSpPr>
        <p:spPr>
          <a:xfrm>
            <a:off x="6514140" y="3896503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809785-92E7-0C8C-4BDE-90CE0EEB8500}"/>
              </a:ext>
            </a:extLst>
          </p:cNvPr>
          <p:cNvSpPr/>
          <p:nvPr/>
        </p:nvSpPr>
        <p:spPr>
          <a:xfrm>
            <a:off x="6514140" y="4625527"/>
            <a:ext cx="4979868" cy="685323"/>
          </a:xfrm>
          <a:prstGeom prst="rect">
            <a:avLst/>
          </a:prstGeom>
          <a:solidFill>
            <a:schemeClr val="accent1">
              <a:lumMod val="40000"/>
              <a:lumOff val="60000"/>
              <a:alpha val="16078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4C3E417-23E1-5909-CB5F-88D60ECEE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50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725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7"/>
    </mc:Choice>
    <mc:Fallback>
      <p:transition spd="slow" advTm="7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4" grpId="0" animBg="1"/>
      <p:bldP spid="12" grpId="0"/>
      <p:bldP spid="13" grpId="0"/>
      <p:bldP spid="15" grpId="0" animBg="1"/>
      <p:bldP spid="16" grpId="0" animBg="1"/>
      <p:bldP spid="18" grpId="0"/>
      <p:bldP spid="14" grpId="0"/>
      <p:bldP spid="11" grpId="0"/>
      <p:bldP spid="7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C5FDE-6F91-5C23-ACC7-19629F172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motivation </a:t>
            </a:r>
            <a:endParaRPr lang="en-CH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052EB25-9FD2-6A8A-42BE-7F160B911A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011404"/>
              </p:ext>
            </p:extLst>
          </p:nvPr>
        </p:nvGraphicFramePr>
        <p:xfrm>
          <a:off x="7053072" y="1865376"/>
          <a:ext cx="4696967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EC2F473-F501-F304-8EB8-6D91E7E968E1}"/>
              </a:ext>
            </a:extLst>
          </p:cNvPr>
          <p:cNvSpPr txBox="1">
            <a:spLocks/>
          </p:cNvSpPr>
          <p:nvPr/>
        </p:nvSpPr>
        <p:spPr>
          <a:xfrm>
            <a:off x="515113" y="2828386"/>
            <a:ext cx="6537959" cy="338953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0020" lvl="1" indent="0" algn="ctr">
              <a:buNone/>
            </a:pPr>
            <a:r>
              <a:rPr lang="en-US"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Following global sustainability concerns, “pursuing actions and technologies aiming at </a:t>
            </a:r>
            <a:r>
              <a:rPr lang="en-US" sz="2000" b="1" i="1" dirty="0">
                <a:solidFill>
                  <a:srgbClr val="000000"/>
                </a:solidFill>
                <a:highlight>
                  <a:srgbClr val="FFFF00"/>
                </a:highlight>
                <a:latin typeface="Times New Roman"/>
                <a:cs typeface="Times New Roman"/>
              </a:rPr>
              <a:t>energy savings and reuse</a:t>
            </a:r>
            <a:r>
              <a:rPr lang="en-US" sz="2000" i="1" dirty="0">
                <a:solidFill>
                  <a:srgbClr val="000000"/>
                </a:solidFill>
                <a:latin typeface="Times New Roman"/>
                <a:cs typeface="Times New Roman"/>
              </a:rPr>
              <a:t>” is listed as one of the main objectives for 2021-2025 at the European Organization for Nuclear Research (CERN). This objective extends to the Cooling and Ventilation group.</a:t>
            </a:r>
            <a:endParaRPr lang="en-US" sz="2000" i="1" dirty="0">
              <a:cs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7E733C-FE26-9D71-B35F-032C4C564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6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701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60"/>
    </mc:Choice>
    <mc:Fallback>
      <p:transition spd="slow" advTm="116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34E1E2-C24C-285E-8F8B-BECA58100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5BC8E-9B70-D08B-A1A2-227C4F9DAD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3960" y="1920903"/>
            <a:ext cx="9144000" cy="2387600"/>
          </a:xfrm>
        </p:spPr>
        <p:txBody>
          <a:bodyPr>
            <a:noAutofit/>
          </a:bodyPr>
          <a:lstStyle/>
          <a:p>
            <a:r>
              <a:rPr lang="en-US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NN-based </a:t>
            </a:r>
            <a:r>
              <a:rPr lang="en-GB" sz="36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MPC </a:t>
            </a:r>
            <a:r>
              <a:rPr lang="en-GB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energy efficient HVAC systems for CERN accelerators</a:t>
            </a:r>
            <a:endParaRPr lang="en-CH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European Organization for Nuclear Research - CERN | Genève ...">
            <a:extLst>
              <a:ext uri="{FF2B5EF4-FFF2-40B4-BE49-F238E27FC236}">
                <a16:creationId xmlns:a16="http://schemas.microsoft.com/office/drawing/2014/main" id="{4C5B767F-0E0B-8B47-BAB4-CDD87B8BE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585" y="106847"/>
            <a:ext cx="1431825" cy="145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383EBC-14E2-6190-B9C6-058D6429B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43300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60"/>
    </mc:Choice>
    <mc:Fallback>
      <p:transition spd="slow" advTm="246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165F1-CDFC-D27C-F30F-8D6CCF78C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FFA51-3896-CD9E-5630-F8FC4C128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0397389-B17D-AC14-7184-5BE14102368F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1EE171-FA5D-4717-32FB-EC5E0A5D7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8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9098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959"/>
    </mc:Choice>
    <mc:Fallback>
      <p:transition spd="slow" advTm="218959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278340-3A08-E4F9-BFA6-6E4B1A312F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64D4E3-8F7F-89B2-D25C-05B102B1E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Controls optimization</a:t>
            </a:r>
            <a:endParaRPr lang="en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F760E4-3873-99D5-2A73-E3887BAB87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Classical feedback Controller </a:t>
            </a:r>
            <a:endParaRPr lang="en-CH" dirty="0"/>
          </a:p>
        </p:txBody>
      </p:sp>
      <p:pic>
        <p:nvPicPr>
          <p:cNvPr id="4" name="Content Placeholder 3" descr="A diagram of a block diagram&#10;&#10;Description automatically generated">
            <a:extLst>
              <a:ext uri="{FF2B5EF4-FFF2-40B4-BE49-F238E27FC236}">
                <a16:creationId xmlns:a16="http://schemas.microsoft.com/office/drawing/2014/main" id="{D1E07BC1-6B71-6438-2027-A8804CC158E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75637" y="2851228"/>
            <a:ext cx="4751235" cy="14202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28B10DC-F9C8-E77F-32AF-FD80C4CDF9E5}"/>
              </a:ext>
            </a:extLst>
          </p:cNvPr>
          <p:cNvSpPr txBox="1">
            <a:spLocks/>
          </p:cNvSpPr>
          <p:nvPr/>
        </p:nvSpPr>
        <p:spPr>
          <a:xfrm>
            <a:off x="1183418" y="293230"/>
            <a:ext cx="4443454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CH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F9FA337-02C6-175D-2A65-41393D6D0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A9B65-0780-40AC-9E7E-FC0E6D5F07F1}" type="slidenum">
              <a:rPr lang="en-CH" smtClean="0"/>
              <a:t>9</a:t>
            </a:fld>
            <a:endParaRPr lang="en-CH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4686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8959"/>
    </mc:Choice>
    <mc:Fallback>
      <p:transition spd="slow" advTm="21895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0.3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5.8|0.1|0|0|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5|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1.1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1.1|0.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1|0.1|7.1|10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1.1|0.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|1.1|0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2|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1|12.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5.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1|0.1|7.1|10.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22.1|35.2|33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|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2|0.4"/>
</p:tagLst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12752</TotalTime>
  <Words>1420</Words>
  <Application>Microsoft Office PowerPoint</Application>
  <PresentationFormat>Widescreen</PresentationFormat>
  <Paragraphs>362</Paragraphs>
  <Slides>50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8" baseType="lpstr">
      <vt:lpstr>Aptos</vt:lpstr>
      <vt:lpstr>Arial</vt:lpstr>
      <vt:lpstr>Calibri</vt:lpstr>
      <vt:lpstr>Calibri Light</vt:lpstr>
      <vt:lpstr>Cambria Math</vt:lpstr>
      <vt:lpstr>Times New Roman</vt:lpstr>
      <vt:lpstr>Wingdings</vt:lpstr>
      <vt:lpstr>Retrospect</vt:lpstr>
      <vt:lpstr>NN-based MPC for energy efficient HVAC systems for CERN accelerators</vt:lpstr>
      <vt:lpstr>NN-based MPC for energy efficient HVAC systems for CERN accelerators</vt:lpstr>
      <vt:lpstr>NN-based MPC for energy efficient HVAC systems for CERN accelerators</vt:lpstr>
      <vt:lpstr>PowerPoint Presentation</vt:lpstr>
      <vt:lpstr>NN-based MPC for energy efficient HVAC systems for CERN accelerators</vt:lpstr>
      <vt:lpstr>Research motivation </vt:lpstr>
      <vt:lpstr>NN-based MPC for energy efficient HVAC systems for CERN accelerators</vt:lpstr>
      <vt:lpstr>Controls optimization</vt:lpstr>
      <vt:lpstr>Controls optimization</vt:lpstr>
      <vt:lpstr>Controls optimization</vt:lpstr>
      <vt:lpstr>Controls optimization</vt:lpstr>
      <vt:lpstr>Modelling</vt:lpstr>
      <vt:lpstr>System: Air Handling Unit (HVAC311)</vt:lpstr>
      <vt:lpstr>System: Air Handling Unit (HVAC311)</vt:lpstr>
      <vt:lpstr>System: Air Handling Unit (HVAC311)</vt:lpstr>
      <vt:lpstr>PowerPoint Presentation</vt:lpstr>
      <vt:lpstr>Modelling: methodology </vt:lpstr>
      <vt:lpstr>Modelling: methodology – black-box</vt:lpstr>
      <vt:lpstr>Modelling: methodology – black-box</vt:lpstr>
      <vt:lpstr>Modelling: methodology – black-box</vt:lpstr>
      <vt:lpstr>PowerPoint Presentation</vt:lpstr>
      <vt:lpstr>PowerPoint Presentation</vt:lpstr>
      <vt:lpstr>Example:  cooling coil </vt:lpstr>
      <vt:lpstr>Example:  cooling coil &amp; zone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Optimization</vt:lpstr>
      <vt:lpstr>PowerPoint Presentation</vt:lpstr>
      <vt:lpstr>PowerPoint Presentation</vt:lpstr>
      <vt:lpstr>PowerPoint Presentation</vt:lpstr>
      <vt:lpstr>Next step</vt:lpstr>
      <vt:lpstr>Discussion </vt:lpstr>
      <vt:lpstr>Extra slides </vt:lpstr>
      <vt:lpstr>MPC for HVAC Modelling upgrade: dataset</vt:lpstr>
      <vt:lpstr>Modelling: methodology – black-box </vt:lpstr>
      <vt:lpstr>Modelling: methodology - update</vt:lpstr>
      <vt:lpstr>PowerPoint Presentation</vt:lpstr>
      <vt:lpstr>PowerPoint Presentation</vt:lpstr>
      <vt:lpstr>MPC for HVAC: Genetic algorithm: implementation</vt:lpstr>
      <vt:lpstr>PowerPoint Presentation</vt:lpstr>
      <vt:lpstr>MPC for HVAC Results</vt:lpstr>
      <vt:lpstr>Conclusion</vt:lpstr>
      <vt:lpstr>Optimization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MINIMIZATION OF ELECTRICITY CONSUMPTION IN A CENTRALIZED VENTILATION SYSTEM</dc:title>
  <dc:creator>Николина Бунијевац</dc:creator>
  <cp:lastModifiedBy>Nikolina Bunijevac</cp:lastModifiedBy>
  <cp:revision>39</cp:revision>
  <dcterms:created xsi:type="dcterms:W3CDTF">2024-09-18T06:16:23Z</dcterms:created>
  <dcterms:modified xsi:type="dcterms:W3CDTF">2025-02-14T14:46:19Z</dcterms:modified>
</cp:coreProperties>
</file>