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2" r:id="rId2"/>
    <p:sldId id="304" r:id="rId3"/>
    <p:sldId id="299" r:id="rId4"/>
    <p:sldId id="301" r:id="rId5"/>
    <p:sldId id="302" r:id="rId6"/>
    <p:sldId id="303" r:id="rId7"/>
    <p:sldId id="305" r:id="rId8"/>
    <p:sldId id="306" r:id="rId9"/>
    <p:sldId id="307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74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2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CF10D1-3452-C647-8C03-7CB5846F1E9C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E354F5-7A3F-224C-BB9E-3B80C12DE0FA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7361C7-47E7-994E-BC23-6A86362DDFE7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C176105-01BC-7B4E-A9CC-D29774F3F7CC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FFC8517-B73B-8E4C-AAF9-309548512BFC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3C208B4-B59D-3142-AC94-723BB8B6F804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82F202-C0B2-5E4F-AB8C-E5B0FF6B1838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D3A4003-0756-A247-9C12-3EC4C047DA74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134B-6136-9C47-A829-97F655AD8CBC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5F1A-031A-3D45-AB7D-358D902E1BCB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2094-DEA8-D04A-A3EE-607A54E267A7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76F3-8A3B-EF4C-A8E3-A27460BD5039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EB00-E45C-1147-BF74-25C7DA95B774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F43C-CADE-9841-A89E-00217B6A14E5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EEE0-179F-4C4B-970D-388DC758DCAB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3F68-351D-C14C-A5B9-2AE2714A7D97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307BA-41F3-B142-819D-76DC6996856B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D3DE-DAE8-9C4E-BC88-C28DF7D1A9C2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8B86019D-9FDD-AA47-BD7B-EFF2FA18CF1B}" type="datetime3">
              <a:rPr lang="de-CH" smtClean="0"/>
              <a:t>11/02/2025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TE Department - B. Di Girolamo, S. Le Naour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mpact-ng.cern.ch/wdp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mpact-ng.cern.ch/wdp/3278/1" TargetMode="External"/><Relationship Id="rId2" Type="http://schemas.openxmlformats.org/officeDocument/2006/relationships/hyperlink" Target="https://impact-ng.cern.ch/wdp/3938/1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ms.cern.ch/document/3171092/1.0" TargetMode="External"/><Relationship Id="rId4" Type="http://schemas.openxmlformats.org/officeDocument/2006/relationships/hyperlink" Target="https://impact-ng.cern.ch/wdp/3272/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419D7-5AB8-20F6-B5E1-15311640C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983343"/>
          </a:xfrm>
        </p:spPr>
        <p:txBody>
          <a:bodyPr/>
          <a:lstStyle/>
          <a:p>
            <a:r>
              <a:rPr lang="en-CH" sz="4000" dirty="0"/>
              <a:t>Retour d’experience and DIMR next steps</a:t>
            </a:r>
            <a:endParaRPr lang="en-CH" sz="4000" strike="sngStri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987CA8-354C-1D3B-356D-FB0D0B1235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17432"/>
            <a:ext cx="11376026" cy="983343"/>
          </a:xfrm>
        </p:spPr>
        <p:txBody>
          <a:bodyPr/>
          <a:lstStyle/>
          <a:p>
            <a:r>
              <a:rPr lang="en-CH" dirty="0"/>
              <a:t>Beniamino Di Girolamo</a:t>
            </a:r>
          </a:p>
          <a:p>
            <a:r>
              <a:rPr lang="en-CH" dirty="0">
                <a:solidFill>
                  <a:srgbClr val="0070C0"/>
                </a:solidFill>
              </a:rPr>
              <a:t>TE Department</a:t>
            </a:r>
          </a:p>
        </p:txBody>
      </p:sp>
    </p:spTree>
    <p:extLst>
      <p:ext uri="{BB962C8B-B14F-4D97-AF65-F5344CB8AC3E}">
        <p14:creationId xmlns:p14="http://schemas.microsoft.com/office/powerpoint/2010/main" val="1650477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8AE29C-FEFE-08C8-8713-CC09ED6C7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https://impact-ng.cern.ch/wdp/</a:t>
            </a:r>
            <a:r>
              <a:rPr lang="en-GB" dirty="0"/>
              <a:t> 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03A2AE-25C2-26FF-9F8F-3D5F7B686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WDPs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645A1-730B-9749-9FE6-02958E33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3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511C64-CC65-ED51-FA0C-EC5C1C89C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Recap of the technical visits</a:t>
            </a:r>
          </a:p>
          <a:p>
            <a:r>
              <a:rPr lang="en-CH" dirty="0"/>
              <a:t>What we understood in terms of sequence</a:t>
            </a:r>
          </a:p>
          <a:p>
            <a:r>
              <a:rPr lang="en-CH" dirty="0"/>
              <a:t>FOCUS: DIMR and Work Dose Plans</a:t>
            </a:r>
          </a:p>
          <a:p>
            <a:pPr lvl="1"/>
            <a:r>
              <a:rPr lang="en-CH" dirty="0"/>
              <a:t>What we have</a:t>
            </a:r>
          </a:p>
          <a:p>
            <a:pPr lvl="1"/>
            <a:r>
              <a:rPr lang="en-CH" dirty="0"/>
              <a:t>What we need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CF9B95-40CF-2AB6-33EC-536EA324D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51086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CF7FDD-E7DF-0491-2B56-0A150EAC7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GB" dirty="0"/>
              <a:t>IT.R1 </a:t>
            </a:r>
          </a:p>
          <a:p>
            <a:pPr lvl="1"/>
            <a:r>
              <a:rPr lang="en-GB" dirty="0"/>
              <a:t>Impact 244357 09-Jan-2025</a:t>
            </a:r>
          </a:p>
          <a:p>
            <a:pPr lvl="1"/>
            <a:r>
              <a:rPr lang="en-GB" dirty="0"/>
              <a:t>Extended visit and several discussions</a:t>
            </a:r>
          </a:p>
          <a:p>
            <a:pPr lvl="1"/>
            <a:r>
              <a:rPr lang="en-GB" dirty="0"/>
              <a:t>Around 205 µ</a:t>
            </a:r>
            <a:r>
              <a:rPr lang="en-GB" dirty="0" err="1"/>
              <a:t>Sv</a:t>
            </a:r>
            <a:r>
              <a:rPr lang="en-GB" dirty="0"/>
              <a:t> collective dose</a:t>
            </a:r>
          </a:p>
          <a:p>
            <a:r>
              <a:rPr lang="en-GB" dirty="0"/>
              <a:t>IT.L5</a:t>
            </a:r>
          </a:p>
          <a:p>
            <a:pPr lvl="1"/>
            <a:r>
              <a:rPr lang="en-GB" dirty="0"/>
              <a:t>Impact 245649 22-Jan-2025</a:t>
            </a:r>
          </a:p>
          <a:p>
            <a:pPr lvl="1"/>
            <a:r>
              <a:rPr lang="en-GB" dirty="0"/>
              <a:t>Looking for difference Point 1 vs. Point 5</a:t>
            </a:r>
          </a:p>
          <a:p>
            <a:pPr lvl="1"/>
            <a:r>
              <a:rPr lang="en-GB" dirty="0"/>
              <a:t>Around 150 µ</a:t>
            </a:r>
            <a:r>
              <a:rPr lang="en-GB" dirty="0" err="1"/>
              <a:t>Sv</a:t>
            </a:r>
            <a:r>
              <a:rPr lang="en-GB" dirty="0"/>
              <a:t> collective dose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7E3763-D7A6-84A8-318B-26E7D5188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dirty="0"/>
              <a:t>Technical visits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AEDC22-B3B6-831B-9E72-CE7356114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9E7190-4BC0-162E-277B-E0E946B0B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3922"/>
            <a:ext cx="11376024" cy="5196853"/>
          </a:xfrm>
        </p:spPr>
        <p:txBody>
          <a:bodyPr>
            <a:normAutofit fontScale="77500" lnSpcReduction="20000"/>
          </a:bodyPr>
          <a:lstStyle/>
          <a:p>
            <a:r>
              <a:rPr lang="en-CH" dirty="0"/>
              <a:t>Sequence from beginning to end for IT dismounting</a:t>
            </a:r>
          </a:p>
          <a:p>
            <a:pPr lvl="1"/>
            <a:r>
              <a:rPr lang="en-US" dirty="0" err="1"/>
              <a:t>Elctrical</a:t>
            </a:r>
            <a:r>
              <a:rPr lang="en-US" dirty="0"/>
              <a:t> lockout</a:t>
            </a:r>
          </a:p>
          <a:p>
            <a:pPr lvl="1"/>
            <a:r>
              <a:rPr lang="en-CH"/>
              <a:t>TE-VSC </a:t>
            </a:r>
            <a:r>
              <a:rPr lang="en-CH" dirty="0"/>
              <a:t>at early stage: dismounting of beam vacuum warm part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EN/HE Remove shielding walls were needed to widen the passage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EN/ACE dismounting rails and motors </a:t>
            </a:r>
            <a:r>
              <a:rPr lang="en-CH"/>
              <a:t>protections </a:t>
            </a:r>
            <a:endParaRPr lang="en-US" dirty="0"/>
          </a:p>
          <a:p>
            <a:pPr lvl="1"/>
            <a:r>
              <a:rPr lang="en-US" dirty="0"/>
              <a:t>Vacuum venting, atm pressure in </a:t>
            </a:r>
            <a:r>
              <a:rPr lang="en-US" dirty="0" err="1"/>
              <a:t>cryomagnet</a:t>
            </a:r>
            <a:r>
              <a:rPr lang="en-US" dirty="0"/>
              <a:t> and beam vacuum</a:t>
            </a:r>
            <a:endParaRPr lang="en-CH" dirty="0"/>
          </a:p>
          <a:p>
            <a:pPr lvl="1"/>
            <a:endParaRPr lang="en-CH" dirty="0"/>
          </a:p>
          <a:p>
            <a:pPr lvl="1"/>
            <a:r>
              <a:rPr lang="en-CH" dirty="0"/>
              <a:t>BE-GM nuts on jacks and dismount radial motors</a:t>
            </a:r>
          </a:p>
          <a:p>
            <a:pPr lvl="1"/>
            <a:r>
              <a:rPr lang="en-CH" dirty="0"/>
              <a:t>SY-BI (in parallel?) dismount BLMs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BE-GM remove alignment systems (HLS fluid, wire, rails, yellow pillars)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TE-VSC insulation vacuum</a:t>
            </a:r>
          </a:p>
          <a:p>
            <a:pPr lvl="1"/>
            <a:r>
              <a:rPr lang="en-US" dirty="0" err="1"/>
              <a:t>Cryo</a:t>
            </a:r>
            <a:r>
              <a:rPr lang="en-US" dirty="0"/>
              <a:t> lockout (to be assessed with EROS)</a:t>
            </a:r>
          </a:p>
          <a:p>
            <a:pPr lvl="1"/>
            <a:endParaRPr lang="en-US" dirty="0"/>
          </a:p>
          <a:p>
            <a:pPr lvl="1"/>
            <a:r>
              <a:rPr lang="en-CH"/>
              <a:t>EN-ACE removing bumpers</a:t>
            </a:r>
            <a:r>
              <a:rPr lang="en-US" dirty="0"/>
              <a:t> (postpone hotter ones)</a:t>
            </a:r>
            <a:endParaRPr lang="en-CH" dirty="0"/>
          </a:p>
          <a:p>
            <a:pPr lvl="1"/>
            <a:r>
              <a:rPr lang="en-US" dirty="0"/>
              <a:t>EN-ACE</a:t>
            </a:r>
            <a:r>
              <a:rPr lang="en-CH"/>
              <a:t> removing ties</a:t>
            </a:r>
            <a:r>
              <a:rPr lang="en-US" dirty="0"/>
              <a:t> on the bumpers (only point 5)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D8FAF9-CEDE-FC32-525D-302F1D65B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Points to be retained (please add) – part 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5B538-BD8A-5375-F83A-6E70DECAC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pic>
        <p:nvPicPr>
          <p:cNvPr id="6" name="Picture 5" descr="A large white wall with green and red pipes&#10;&#10;AI-generated content may be incorrect.">
            <a:extLst>
              <a:ext uri="{FF2B5EF4-FFF2-40B4-BE49-F238E27FC236}">
                <a16:creationId xmlns:a16="http://schemas.microsoft.com/office/drawing/2014/main" id="{9DD4B957-F518-F799-0D4A-E92C4D4F1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211" y="2391523"/>
            <a:ext cx="2409800" cy="1504996"/>
          </a:xfrm>
          <a:prstGeom prst="rect">
            <a:avLst/>
          </a:prstGeom>
        </p:spPr>
      </p:pic>
      <p:pic>
        <p:nvPicPr>
          <p:cNvPr id="10" name="Picture 9" descr="A large orange tube with silver and silver tubes&#10;&#10;AI-generated content may be incorrect.">
            <a:extLst>
              <a:ext uri="{FF2B5EF4-FFF2-40B4-BE49-F238E27FC236}">
                <a16:creationId xmlns:a16="http://schemas.microsoft.com/office/drawing/2014/main" id="{55EFEDA3-D973-6A9E-A1FC-130A030CC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1889" y="4051632"/>
            <a:ext cx="2393265" cy="2261252"/>
          </a:xfrm>
          <a:prstGeom prst="rect">
            <a:avLst/>
          </a:prstGeom>
        </p:spPr>
      </p:pic>
      <p:pic>
        <p:nvPicPr>
          <p:cNvPr id="12" name="Picture 11" descr="A close-up of a metal pipe&#10;&#10;AI-generated content may be incorrect.">
            <a:extLst>
              <a:ext uri="{FF2B5EF4-FFF2-40B4-BE49-F238E27FC236}">
                <a16:creationId xmlns:a16="http://schemas.microsoft.com/office/drawing/2014/main" id="{8EBF66BD-162F-70AA-541C-3DBB4065D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920" y="958242"/>
            <a:ext cx="3242091" cy="84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2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6557F6-4C41-7DEA-5D77-5D0ACB248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9021"/>
            <a:ext cx="8159814" cy="5081754"/>
          </a:xfrm>
        </p:spPr>
        <p:txBody>
          <a:bodyPr>
            <a:normAutofit fontScale="77500" lnSpcReduction="20000"/>
          </a:bodyPr>
          <a:lstStyle/>
          <a:p>
            <a:r>
              <a:rPr lang="en-CH" dirty="0"/>
              <a:t>Sequence from beginning to end for IT dismounting (cont.)</a:t>
            </a:r>
          </a:p>
          <a:p>
            <a:pPr lvl="1"/>
            <a:r>
              <a:rPr lang="en-CH" dirty="0"/>
              <a:t>TE-VSC and SY-BI remove valves and BPM and supports</a:t>
            </a:r>
          </a:p>
          <a:p>
            <a:pPr lvl="1"/>
            <a:r>
              <a:rPr lang="en-CH" dirty="0"/>
              <a:t>TE-MSC to remove D1 magnets (priority to first on IP side to free up space for DFBX access): this can go in parallel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TE-MPE </a:t>
            </a:r>
            <a:r>
              <a:rPr lang="en-CH"/>
              <a:t>disconnect </a:t>
            </a:r>
            <a:r>
              <a:rPr lang="en-US" dirty="0"/>
              <a:t>(TE-CRG disconnect instrumentation) </a:t>
            </a:r>
            <a:r>
              <a:rPr lang="en-CH"/>
              <a:t>and </a:t>
            </a:r>
            <a:r>
              <a:rPr lang="en-CH" dirty="0"/>
              <a:t>remove complete upper part of red frame with </a:t>
            </a:r>
            <a:r>
              <a:rPr lang="en-CH"/>
              <a:t>electrical boxes</a:t>
            </a:r>
            <a:r>
              <a:rPr lang="en-US" dirty="0"/>
              <a:t> (different access on the back of DFBX between P1 and P5)</a:t>
            </a:r>
          </a:p>
          <a:p>
            <a:pPr lvl="1"/>
            <a:r>
              <a:rPr lang="en-US" dirty="0"/>
              <a:t>EN/CV emptying, EN/EL removing water-cooled cables</a:t>
            </a:r>
          </a:p>
          <a:p>
            <a:pPr lvl="1"/>
            <a:r>
              <a:rPr lang="en-US"/>
              <a:t>TE-CRG  </a:t>
            </a:r>
            <a:r>
              <a:rPr lang="en-US" dirty="0"/>
              <a:t>work on DFBX</a:t>
            </a:r>
            <a:endParaRPr lang="en-CH" dirty="0"/>
          </a:p>
          <a:p>
            <a:pPr lvl="1"/>
            <a:endParaRPr lang="en-CH" dirty="0"/>
          </a:p>
          <a:p>
            <a:pPr lvl="1"/>
            <a:r>
              <a:rPr lang="en-CH" dirty="0"/>
              <a:t>TE-MSC Interconnect work (in parallel or shortly after): several operations (tie rods, W-bellows etc)</a:t>
            </a:r>
          </a:p>
          <a:p>
            <a:pPr lvl="1"/>
            <a:r>
              <a:rPr lang="en-CH" dirty="0"/>
              <a:t>TE-VSC, SY-BI and EN/AA remove Q1 connections and elemets IP side (VAX, TAS, BPM, BLM)</a:t>
            </a:r>
          </a:p>
          <a:p>
            <a:pPr lvl="1"/>
            <a:endParaRPr lang="en-CH" dirty="0"/>
          </a:p>
          <a:p>
            <a:pPr lvl="1"/>
            <a:r>
              <a:rPr lang="en-US" dirty="0"/>
              <a:t>All electrical boxes under magnet gone</a:t>
            </a:r>
          </a:p>
          <a:p>
            <a:pPr lvl="1"/>
            <a:r>
              <a:rPr lang="en-CH"/>
              <a:t>EN-ACE </a:t>
            </a:r>
            <a:r>
              <a:rPr lang="en-CH" dirty="0"/>
              <a:t>removing bumpers (if not done before)</a:t>
            </a:r>
          </a:p>
          <a:p>
            <a:pPr lvl="1"/>
            <a:r>
              <a:rPr lang="en-CH" dirty="0"/>
              <a:t>TE-MSC removing ties (if not done before)</a:t>
            </a:r>
          </a:p>
          <a:p>
            <a:pPr lvl="1"/>
            <a:endParaRPr lang="en-CH" dirty="0"/>
          </a:p>
          <a:p>
            <a:pPr lvl="1"/>
            <a:r>
              <a:rPr lang="en-CH"/>
              <a:t>E</a:t>
            </a:r>
            <a:r>
              <a:rPr lang="en-US" dirty="0"/>
              <a:t>N</a:t>
            </a:r>
            <a:r>
              <a:rPr lang="en-CH"/>
              <a:t>-HE </a:t>
            </a:r>
            <a:r>
              <a:rPr lang="en-CH" dirty="0"/>
              <a:t>remove D1 (at least first one), DFBX, Q3, Q2, Q1</a:t>
            </a:r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C581AA-BFB4-BD04-7A07-43160B7B6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Points to be retained (please add) – part 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AF5AA-408E-700B-BDD3-E658021EC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pic>
        <p:nvPicPr>
          <p:cNvPr id="6" name="Picture 5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41251F52-C319-4305-1809-01E2B13F2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491" y="2896284"/>
            <a:ext cx="3289107" cy="1969694"/>
          </a:xfrm>
          <a:prstGeom prst="rect">
            <a:avLst/>
          </a:prstGeom>
        </p:spPr>
      </p:pic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E923C8AC-6011-6AA0-1688-0B16B3DB1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984" y="4697225"/>
            <a:ext cx="4347614" cy="1503550"/>
          </a:xfrm>
          <a:prstGeom prst="rect">
            <a:avLst/>
          </a:prstGeom>
        </p:spPr>
      </p:pic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1CB98951-EF5C-2915-B3FD-121247FF2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8526" y="308423"/>
            <a:ext cx="1341320" cy="250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73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7E46BB-56B8-6E07-848A-E4C3B5D2C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Main focus of today: WDPs and DIMR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67699E-E811-BD93-F5CA-046800F43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pic>
        <p:nvPicPr>
          <p:cNvPr id="6" name="Picture 5" descr="A close up of a document&#10;&#10;AI-generated content may be incorrect.">
            <a:extLst>
              <a:ext uri="{FF2B5EF4-FFF2-40B4-BE49-F238E27FC236}">
                <a16:creationId xmlns:a16="http://schemas.microsoft.com/office/drawing/2014/main" id="{67865A8B-FA7D-0053-043D-95A6B80B4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109752"/>
            <a:ext cx="11314542" cy="47973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F101FFD-1FFC-FF1C-C0B4-40DBD1326FBD}"/>
              </a:ext>
            </a:extLst>
          </p:cNvPr>
          <p:cNvSpPr/>
          <p:nvPr/>
        </p:nvSpPr>
        <p:spPr>
          <a:xfrm>
            <a:off x="275573" y="1634647"/>
            <a:ext cx="11508440" cy="3382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0990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623B58-2B3C-184D-9263-EFA439B9F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CH" dirty="0"/>
              <a:t>TE-MSC Warm magnets</a:t>
            </a:r>
          </a:p>
          <a:p>
            <a:pPr lvl="1"/>
            <a:r>
              <a:rPr lang="en-CH" dirty="0"/>
              <a:t>Point 1: </a:t>
            </a:r>
            <a:r>
              <a:rPr lang="en-GB" dirty="0"/>
              <a:t>WDP 3877/1</a:t>
            </a:r>
            <a:endParaRPr lang="en-CH" dirty="0"/>
          </a:p>
          <a:p>
            <a:pPr lvl="1"/>
            <a:r>
              <a:rPr lang="en-CH" dirty="0"/>
              <a:t>Point 5: WDP 3938/1 </a:t>
            </a:r>
            <a:r>
              <a:rPr lang="en-GB" dirty="0">
                <a:hlinkClick r:id="rId2"/>
              </a:rPr>
              <a:t>https://impact-ng.cern.ch/wdp/3938/1</a:t>
            </a:r>
            <a:r>
              <a:rPr lang="en-GB" dirty="0"/>
              <a:t> </a:t>
            </a:r>
          </a:p>
          <a:p>
            <a:r>
              <a:rPr lang="en-GB" dirty="0"/>
              <a:t>TE-MSC Cold magnets interconnects</a:t>
            </a:r>
          </a:p>
          <a:p>
            <a:pPr lvl="1"/>
            <a:r>
              <a:rPr lang="en-GB" dirty="0"/>
              <a:t>Q1-Q2, Q2-Q3, Q3-DFBX</a:t>
            </a:r>
          </a:p>
          <a:p>
            <a:r>
              <a:rPr lang="en-GB" dirty="0"/>
              <a:t>TE-VSC</a:t>
            </a:r>
          </a:p>
          <a:p>
            <a:pPr lvl="1"/>
            <a:r>
              <a:rPr lang="en-GB" dirty="0"/>
              <a:t>LSS5R</a:t>
            </a:r>
          </a:p>
          <a:p>
            <a:pPr lvl="2"/>
            <a:r>
              <a:rPr lang="en-GB" dirty="0">
                <a:hlinkClick r:id="rId3"/>
              </a:rPr>
              <a:t>https://impact-ng.cern.ch/wdp/3278/1</a:t>
            </a:r>
            <a:endParaRPr lang="en-GB" dirty="0"/>
          </a:p>
          <a:p>
            <a:pPr lvl="2"/>
            <a:r>
              <a:rPr lang="en-GB" dirty="0">
                <a:hlinkClick r:id="rId4"/>
              </a:rPr>
              <a:t>https://impact-ng.cern.ch/wdp/3272/1</a:t>
            </a:r>
            <a:endParaRPr lang="en-GB" dirty="0"/>
          </a:p>
          <a:p>
            <a:pPr lvl="2"/>
            <a:r>
              <a:rPr lang="en-GB" dirty="0"/>
              <a:t>The de-installation document: </a:t>
            </a:r>
            <a:r>
              <a:rPr lang="en-GB" dirty="0">
                <a:hlinkClick r:id="rId5"/>
              </a:rPr>
              <a:t>https://edms.cern.ch/document/3171092/1.0</a:t>
            </a:r>
            <a:endParaRPr lang="en-GB" dirty="0"/>
          </a:p>
          <a:p>
            <a:pPr lvl="1"/>
            <a:r>
              <a:rPr lang="en-GB" dirty="0"/>
              <a:t>LSS1 and LSS5L </a:t>
            </a:r>
          </a:p>
          <a:p>
            <a:pPr lvl="2"/>
            <a:r>
              <a:rPr lang="en-GB" dirty="0"/>
              <a:t>WDPs to be cloned</a:t>
            </a:r>
          </a:p>
          <a:p>
            <a:pPr lvl="1"/>
            <a:endParaRPr lang="en-GB" dirty="0"/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FD2B7-32EB-BD59-EE0C-3E5FE06D4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dirty="0"/>
              <a:t>What we have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AA23D-BBA2-AF03-3FD1-2F55DF07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26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1D5B49-1B0F-1016-C19B-16B29C4D9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8600"/>
            <a:ext cx="11376024" cy="4608512"/>
          </a:xfrm>
        </p:spPr>
        <p:txBody>
          <a:bodyPr/>
          <a:lstStyle/>
          <a:p>
            <a:r>
              <a:rPr lang="en-CH" dirty="0"/>
              <a:t>SY-BI</a:t>
            </a:r>
          </a:p>
          <a:p>
            <a:pPr lvl="1"/>
            <a:r>
              <a:rPr lang="en-CH" dirty="0"/>
              <a:t>BLM</a:t>
            </a:r>
          </a:p>
          <a:p>
            <a:pPr lvl="2"/>
            <a:r>
              <a:rPr lang="en-CH" dirty="0"/>
              <a:t>Timing estimation per BLM</a:t>
            </a:r>
          </a:p>
          <a:p>
            <a:pPr lvl="2"/>
            <a:r>
              <a:rPr lang="en-CH" dirty="0"/>
              <a:t>Total timing estimation</a:t>
            </a:r>
          </a:p>
          <a:p>
            <a:pPr lvl="2"/>
            <a:r>
              <a:rPr lang="en-CH" dirty="0"/>
              <a:t>Need to input in WDP with doses</a:t>
            </a:r>
          </a:p>
          <a:p>
            <a:pPr lvl="2"/>
            <a:r>
              <a:rPr lang="en-CH" dirty="0"/>
              <a:t>Possible to reduce time after technical </a:t>
            </a:r>
            <a:r>
              <a:rPr lang="en-CH"/>
              <a:t>visit?</a:t>
            </a:r>
            <a:endParaRPr lang="en-US" dirty="0"/>
          </a:p>
          <a:p>
            <a:pPr lvl="2"/>
            <a:r>
              <a:rPr lang="en-US" dirty="0"/>
              <a:t>Divide IMPACTs for different regions in the machine</a:t>
            </a:r>
          </a:p>
          <a:p>
            <a:pPr lvl="2"/>
            <a:r>
              <a:rPr lang="en-US" dirty="0"/>
              <a:t>2 teams of 3 each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9CD97-2C20-3193-946D-8F707413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we have (cont.)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7AD7E9-D78E-EF56-3E02-55C7304DB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038E386-50D0-2AB1-C288-A5F350B79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332" y="1704372"/>
            <a:ext cx="3660246" cy="581628"/>
          </a:xfrm>
          <a:prstGeom prst="rect">
            <a:avLst/>
          </a:prstGeom>
        </p:spPr>
      </p:pic>
      <p:pic>
        <p:nvPicPr>
          <p:cNvPr id="9" name="Picture 8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691ED0F1-3AF1-F973-2A5C-B2B6158DD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240" y="1540700"/>
            <a:ext cx="3360691" cy="420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51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60AEC-088B-3244-44C5-86099B984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EN/ACE</a:t>
            </a:r>
          </a:p>
          <a:p>
            <a:r>
              <a:rPr lang="en-CH"/>
              <a:t>BE-GM</a:t>
            </a:r>
            <a:endParaRPr lang="en-US" dirty="0"/>
          </a:p>
          <a:p>
            <a:r>
              <a:rPr lang="en-US" dirty="0"/>
              <a:t>TE-MPE</a:t>
            </a:r>
            <a:endParaRPr lang="en-CH" dirty="0"/>
          </a:p>
          <a:p>
            <a:r>
              <a:rPr lang="en-CH"/>
              <a:t>EN/HE: given indication to follow EDMS 1409757, to be optimised</a:t>
            </a:r>
            <a:endParaRPr lang="en-US" dirty="0"/>
          </a:p>
          <a:p>
            <a:r>
              <a:rPr lang="en-US" dirty="0"/>
              <a:t>TE-CRG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DEADLINE: 31 March 2025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28FCAA-5082-56DC-31ED-C888F2CF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We miss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2553D-8CB4-355B-FCE4-2A4554104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 Department - B. Di Girolamo, S. Le Naour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41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40749223-5B6B-B64D-A686-4BA3383598A8}" vid="{74CB5582-0B39-4148-9001-2C47F57F6A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905</TotalTime>
  <Words>651</Words>
  <Application>Microsoft Macintosh PowerPoint</Application>
  <PresentationFormat>Widescreen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Retour d’experience and DIMR next steps</vt:lpstr>
      <vt:lpstr>Outline</vt:lpstr>
      <vt:lpstr>Technical visits</vt:lpstr>
      <vt:lpstr>Points to be retained (please add) – part I</vt:lpstr>
      <vt:lpstr>Points to be retained (please add) – part II</vt:lpstr>
      <vt:lpstr>Main focus of today: WDPs and DIMR</vt:lpstr>
      <vt:lpstr>What we have</vt:lpstr>
      <vt:lpstr>What we have (cont.)</vt:lpstr>
      <vt:lpstr>We miss</vt:lpstr>
      <vt:lpstr>WDPs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Beniamino Di Girolamo</dc:creator>
  <cp:lastModifiedBy>Beniamino Di Girolamo</cp:lastModifiedBy>
  <cp:revision>21</cp:revision>
  <cp:lastPrinted>2024-07-01T06:36:56Z</cp:lastPrinted>
  <dcterms:created xsi:type="dcterms:W3CDTF">2024-06-30T19:27:19Z</dcterms:created>
  <dcterms:modified xsi:type="dcterms:W3CDTF">2025-02-11T11:19:07Z</dcterms:modified>
</cp:coreProperties>
</file>