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6" r:id="rId3"/>
    <p:sldId id="1340" r:id="rId4"/>
    <p:sldId id="1247" r:id="rId5"/>
    <p:sldId id="1248" r:id="rId6"/>
    <p:sldId id="2104" r:id="rId7"/>
    <p:sldId id="1947" r:id="rId8"/>
    <p:sldId id="1948" r:id="rId9"/>
    <p:sldId id="1949" r:id="rId10"/>
    <p:sldId id="2105" r:id="rId11"/>
    <p:sldId id="272" r:id="rId12"/>
    <p:sldId id="280" r:id="rId13"/>
    <p:sldId id="2106" r:id="rId14"/>
    <p:sldId id="289" r:id="rId15"/>
    <p:sldId id="2107" r:id="rId16"/>
    <p:sldId id="2109" r:id="rId17"/>
    <p:sldId id="2108" r:id="rId18"/>
    <p:sldId id="2110" r:id="rId19"/>
    <p:sldId id="1426" r:id="rId20"/>
    <p:sldId id="2111" r:id="rId21"/>
    <p:sldId id="2112" r:id="rId22"/>
    <p:sldId id="2113" r:id="rId23"/>
    <p:sldId id="2114" r:id="rId24"/>
    <p:sldId id="27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32" autoAdjust="0"/>
    <p:restoredTop sz="94660"/>
  </p:normalViewPr>
  <p:slideViewPr>
    <p:cSldViewPr showGuides="1">
      <p:cViewPr varScale="1">
        <p:scale>
          <a:sx n="82" d="100"/>
          <a:sy n="82" d="100"/>
        </p:scale>
        <p:origin x="494" y="77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24.11.2025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24.11.2025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236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71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F8845E8E-65F8-422C-B741-C856D0ACED8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7" name="Grafik 6" descr="Logo DESY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27981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BF55F934-32DD-42B1-8196-72E64C382AB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8" name="Grafik 7" descr="Logo DESY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y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13300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8D0EF7A-D5A2-4C5D-9D15-21489C23E9A7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| Vacuum and Cryogenic Technologies in large Axion Detectors  | Jörn Schaffran, 23.11.2025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30.emf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2.bin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g"/><Relationship Id="rId5" Type="http://schemas.openxmlformats.org/officeDocument/2006/relationships/image" Target="../media/image34.bin"/><Relationship Id="rId4" Type="http://schemas.openxmlformats.org/officeDocument/2006/relationships/image" Target="../media/image33.bin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jpeg"/><Relationship Id="rId7" Type="http://schemas.openxmlformats.org/officeDocument/2006/relationships/hyperlink" Target="https://arxiv.org/abs/2305.12808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doi.org/10.1088/1748-0221/18/08/P08011" TargetMode="External"/><Relationship Id="rId5" Type="http://schemas.openxmlformats.org/officeDocument/2006/relationships/image" Target="../media/image54.emf"/><Relationship Id="rId10" Type="http://schemas.openxmlformats.org/officeDocument/2006/relationships/image" Target="../media/image57.jpeg"/><Relationship Id="rId4" Type="http://schemas.openxmlformats.org/officeDocument/2006/relationships/image" Target="../media/image53.jpeg"/><Relationship Id="rId9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20.png"/><Relationship Id="rId3" Type="http://schemas.openxmlformats.org/officeDocument/2006/relationships/image" Target="../media/image55.png"/><Relationship Id="rId7" Type="http://schemas.openxmlformats.org/officeDocument/2006/relationships/image" Target="../media/image11.png"/><Relationship Id="rId12" Type="http://schemas.openxmlformats.org/officeDocument/2006/relationships/image" Target="../media/image40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11" Type="http://schemas.openxmlformats.org/officeDocument/2006/relationships/image" Target="../media/image25.emf"/><Relationship Id="rId5" Type="http://schemas.openxmlformats.org/officeDocument/2006/relationships/image" Target="../media/image58.png"/><Relationship Id="rId15" Type="http://schemas.openxmlformats.org/officeDocument/2006/relationships/image" Target="../media/image48.png"/><Relationship Id="rId10" Type="http://schemas.openxmlformats.org/officeDocument/2006/relationships/image" Target="../media/image46.svg"/><Relationship Id="rId4" Type="http://schemas.openxmlformats.org/officeDocument/2006/relationships/image" Target="../media/image56.png"/><Relationship Id="rId9" Type="http://schemas.openxmlformats.org/officeDocument/2006/relationships/image" Target="../media/image45.png"/><Relationship Id="rId1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4.jpg"/><Relationship Id="rId7" Type="http://schemas.openxmlformats.org/officeDocument/2006/relationships/image" Target="../media/image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3.jp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/>
        </p:blipFill>
        <p:spPr>
          <a:xfrm>
            <a:off x="-2682" y="0"/>
            <a:ext cx="12191997" cy="3429001"/>
          </a:xfr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Vacuum and Cryogenic Technologies in large Axion Detectors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at DESY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Jörn Schaffran</a:t>
            </a:r>
          </a:p>
          <a:p>
            <a:r>
              <a:rPr lang="de-DE" dirty="0"/>
              <a:t>IUVSTA Workshop 109 : APPEC Tech Forum </a:t>
            </a:r>
            <a:r>
              <a:rPr lang="de-DE" dirty="0" err="1"/>
              <a:t>Vacuum</a:t>
            </a:r>
            <a:r>
              <a:rPr lang="de-DE" dirty="0"/>
              <a:t> &amp; </a:t>
            </a:r>
            <a:r>
              <a:rPr lang="de-DE" dirty="0" err="1"/>
              <a:t>Cryogenics</a:t>
            </a:r>
            <a:r>
              <a:rPr lang="de-DE" dirty="0"/>
              <a:t>, Maastricht, 24-26 Nov. 2025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4D48C5BE-8419-4D86-AD84-C77F8E59D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862523"/>
            <a:ext cx="8338883" cy="35421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349610"/>
            <a:ext cx="9288413" cy="728043"/>
          </a:xfrm>
        </p:spPr>
        <p:txBody>
          <a:bodyPr/>
          <a:lstStyle/>
          <a:p>
            <a:r>
              <a:rPr lang="en-US" dirty="0"/>
              <a:t>ALPS II -Transition Edge Sensor (detection)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34220" y="888347"/>
            <a:ext cx="11664677" cy="379252"/>
          </a:xfrm>
        </p:spPr>
        <p:txBody>
          <a:bodyPr/>
          <a:lstStyle/>
          <a:p>
            <a:r>
              <a:rPr lang="en-US" dirty="0"/>
              <a:t>Looking for 5·10</a:t>
            </a:r>
            <a:r>
              <a:rPr lang="en-US" baseline="30000" dirty="0"/>
              <a:t>-24</a:t>
            </a:r>
            <a:r>
              <a:rPr lang="en-US" dirty="0"/>
              <a:t> W @ 1064 nm</a:t>
            </a:r>
            <a:endParaRPr lang="en-US" sz="1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  <a:endParaRPr lang="de-DE" dirty="0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3F16EE0D-B3C0-40D9-935D-8E5612D02408}"/>
              </a:ext>
            </a:extLst>
          </p:cNvPr>
          <p:cNvSpPr/>
          <p:nvPr/>
        </p:nvSpPr>
        <p:spPr>
          <a:xfrm>
            <a:off x="-5484967" y="3813639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“Characterization of 1064 nm photon signals and background events of a tungsten TES detector for the ALPS experiment”,</a:t>
            </a:r>
            <a:br>
              <a:rPr lang="en-US" sz="1200" dirty="0"/>
            </a:br>
            <a:r>
              <a:rPr lang="en-US" sz="1200" dirty="0"/>
              <a:t>J. Dreyling-Eschweiler</a:t>
            </a:r>
            <a:r>
              <a:rPr lang="da-DK" sz="1200" dirty="0"/>
              <a:t> et al., </a:t>
            </a:r>
            <a:r>
              <a:rPr lang="en-US" sz="1200" dirty="0"/>
              <a:t>Journal of Modern Optics, 62:14, 1132-1140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0CAE84A-FA5F-4759-B0CE-27F44A9651D2}"/>
              </a:ext>
            </a:extLst>
          </p:cNvPr>
          <p:cNvSpPr/>
          <p:nvPr/>
        </p:nvSpPr>
        <p:spPr>
          <a:xfrm>
            <a:off x="3307571" y="3813639"/>
            <a:ext cx="253952" cy="493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24BC251D-18F5-4CAD-BEF3-1E60273B7053}"/>
              </a:ext>
            </a:extLst>
          </p:cNvPr>
          <p:cNvSpPr txBox="1">
            <a:spLocks/>
          </p:cNvSpPr>
          <p:nvPr/>
        </p:nvSpPr>
        <p:spPr>
          <a:xfrm>
            <a:off x="407987" y="4525505"/>
            <a:ext cx="11238465" cy="20253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>
              <a:buFont typeface="Arial" panose="020B0604020202020204" pitchFamily="34" charset="0"/>
              <a:buNone/>
            </a:pPr>
            <a:r>
              <a:rPr lang="en-US" b="1" dirty="0"/>
              <a:t>Dilution Refrigerators from </a:t>
            </a:r>
            <a:r>
              <a:rPr lang="en-US" b="1" dirty="0" err="1"/>
              <a:t>Bluefors</a:t>
            </a:r>
            <a:r>
              <a:rPr lang="en-US" b="1" dirty="0"/>
              <a:t> with superconducting transition edge sensor (TES) for photon counting:</a:t>
            </a:r>
            <a:endParaRPr lang="en-US" dirty="0"/>
          </a:p>
          <a:p>
            <a:pPr marL="72000">
              <a:spcAft>
                <a:spcPts val="0"/>
              </a:spcAft>
            </a:pPr>
            <a:r>
              <a:rPr lang="en-US" dirty="0"/>
              <a:t>Base temperature about 20 </a:t>
            </a:r>
            <a:r>
              <a:rPr lang="en-US" dirty="0" err="1"/>
              <a:t>mK.</a:t>
            </a:r>
            <a:endParaRPr lang="en-US" dirty="0"/>
          </a:p>
          <a:p>
            <a:pPr marL="72000">
              <a:spcAft>
                <a:spcPts val="0"/>
              </a:spcAft>
            </a:pPr>
            <a:r>
              <a:rPr lang="en-US" dirty="0"/>
              <a:t>Cooling power at 100 </a:t>
            </a:r>
            <a:r>
              <a:rPr lang="en-US" dirty="0" err="1"/>
              <a:t>mK</a:t>
            </a:r>
            <a:r>
              <a:rPr lang="en-US" dirty="0"/>
              <a:t> about 300 µW.</a:t>
            </a:r>
          </a:p>
          <a:p>
            <a:pPr marL="72000">
              <a:spcAft>
                <a:spcPts val="0"/>
              </a:spcAft>
            </a:pPr>
            <a:r>
              <a:rPr lang="en-US" dirty="0"/>
              <a:t>One of the cryostats placed in a gray (semi-clean) room </a:t>
            </a:r>
            <a:r>
              <a:rPr lang="en-US" dirty="0">
                <a:sym typeface="Wingdings" panose="05000000000000000000" pitchFamily="2" charset="2"/>
              </a:rPr>
              <a:t> clean room lab planned.</a:t>
            </a:r>
            <a:endParaRPr lang="en-US" dirty="0"/>
          </a:p>
          <a:p>
            <a:pPr marL="72000">
              <a:spcAft>
                <a:spcPts val="0"/>
              </a:spcAft>
            </a:pPr>
            <a:r>
              <a:rPr lang="en-US" dirty="0"/>
              <a:t>Different temperature stages. 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F9C4A74-A1D6-4AD8-9BFB-7031EBD0CA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1E9991B-AF01-49DB-9ABC-DBEF23C6E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20" y="843939"/>
            <a:ext cx="2670132" cy="3558521"/>
          </a:xfrm>
          <a:prstGeom prst="rect">
            <a:avLst/>
          </a:prstGeom>
        </p:spPr>
      </p:pic>
      <p:pic>
        <p:nvPicPr>
          <p:cNvPr id="3" name="Google Shape;136;p22">
            <a:extLst>
              <a:ext uri="{FF2B5EF4-FFF2-40B4-BE49-F238E27FC236}">
                <a16:creationId xmlns:a16="http://schemas.microsoft.com/office/drawing/2014/main" id="{ECFB0760-4D84-5120-0F5B-8A642B1C1DE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60496" y="960938"/>
            <a:ext cx="1040919" cy="355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AD80DD9-8B08-1213-6BD1-D53986E03A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5135770"/>
            <a:ext cx="3219421" cy="4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37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Baby(IAXO) - </a:t>
            </a:r>
            <a:r>
              <a:rPr lang="de-DE" dirty="0" err="1"/>
              <a:t>physics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Why do we search an Axion?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6918" y="1340768"/>
            <a:ext cx="5617645" cy="2376264"/>
          </a:xfrm>
          <a:noFill/>
          <a:ln>
            <a:solidFill>
              <a:schemeClr val="tx1"/>
            </a:solidFill>
          </a:ln>
        </p:spPr>
        <p:txBody>
          <a:bodyPr lIns="36000" rIns="36000"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Motivation</a:t>
            </a:r>
          </a:p>
          <a:p>
            <a:pPr algn="just">
              <a:spcAft>
                <a:spcPts val="200"/>
              </a:spcAft>
            </a:pPr>
            <a:r>
              <a:rPr lang="en-US" dirty="0"/>
              <a:t>Detecting Axions coming from the sun. 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407987" y="3836138"/>
            <a:ext cx="5617645" cy="2669679"/>
          </a:xfrm>
          <a:ln>
            <a:solidFill>
              <a:schemeClr val="tx1"/>
            </a:solidFill>
          </a:ln>
        </p:spPr>
        <p:txBody>
          <a:bodyPr lIns="36000" rIns="36000"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How to detect  an Axion?</a:t>
            </a:r>
          </a:p>
          <a:p>
            <a:pPr algn="just"/>
            <a:r>
              <a:rPr lang="en-US" dirty="0" err="1"/>
              <a:t>Axionen</a:t>
            </a:r>
            <a:r>
              <a:rPr lang="en-US" dirty="0"/>
              <a:t> are produced in the core of the sun by interaction of photons with the electromagnetic field. Detection by Helioscope.</a:t>
            </a:r>
          </a:p>
          <a:p>
            <a:pPr algn="just"/>
            <a:r>
              <a:rPr lang="en-US" dirty="0"/>
              <a:t>Helioscope: a magnet pointing to the sun in order to maximize the Axion flux. </a:t>
            </a:r>
          </a:p>
          <a:p>
            <a:pPr algn="just"/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48BFDE7C-0E50-4518-9A23-038715DAC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715" y="2420888"/>
            <a:ext cx="4429713" cy="195846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F86785E-137F-4F15-B674-F984D5DC53CB}"/>
              </a:ext>
            </a:extLst>
          </p:cNvPr>
          <p:cNvSpPr txBox="1"/>
          <p:nvPr/>
        </p:nvSpPr>
        <p:spPr>
          <a:xfrm>
            <a:off x="7123715" y="4379352"/>
            <a:ext cx="4429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/>
              <a:t>Axions coming from the sun, converted in a photon (Primakoff-Effect) and measured.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6253E1-1202-233D-7FC8-9E7845D6A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09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BabyIAXO - </a:t>
            </a:r>
            <a:r>
              <a:rPr lang="de-DE" dirty="0" err="1"/>
              <a:t>concept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?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6918" y="1340768"/>
            <a:ext cx="5617645" cy="4699732"/>
          </a:xfrm>
          <a:noFill/>
          <a:ln>
            <a:solidFill>
              <a:schemeClr val="tx1"/>
            </a:solidFill>
          </a:ln>
        </p:spPr>
        <p:txBody>
          <a:bodyPr lIns="36000" rIns="36000"/>
          <a:lstStyle/>
          <a:p>
            <a:pPr marL="0" indent="0">
              <a:buNone/>
            </a:pPr>
            <a:r>
              <a:rPr lang="en-US" b="1" dirty="0"/>
              <a:t>Realization</a:t>
            </a:r>
          </a:p>
          <a:p>
            <a:pPr marL="0" indent="0" algn="just">
              <a:buNone/>
            </a:pPr>
            <a:r>
              <a:rPr lang="en-US" dirty="0"/>
              <a:t>A 10 m long superconducting dipole magnet (2.2 T) follows the sun with its 2 bore tubes (0.7 m diameter each, vacuum) to trap, convert and detect Axions.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>
              <a:buFont typeface="Symbol" panose="05050102010706020507" pitchFamily="18" charset="2"/>
              <a:buChar char="Þ"/>
            </a:pPr>
            <a:r>
              <a:rPr lang="en-US" dirty="0"/>
              <a:t>Field and bore tube dimensions (length and diameter).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Vacuum and </a:t>
            </a:r>
            <a:r>
              <a:rPr lang="de-DE" dirty="0" err="1"/>
              <a:t>Cryogenic</a:t>
            </a:r>
            <a:r>
              <a:rPr lang="de-DE" dirty="0"/>
              <a:t> Technologies in large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Detectors</a:t>
            </a:r>
            <a:r>
              <a:rPr lang="de-DE" dirty="0"/>
              <a:t>  | Jörn Schaffran, 23.11.2025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37D5B93-590F-4D9B-9C3E-E61334F0AE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4" r="13103" b="58"/>
          <a:stretch/>
        </p:blipFill>
        <p:spPr>
          <a:xfrm>
            <a:off x="6312024" y="1497041"/>
            <a:ext cx="5617645" cy="428275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C1D09124-433C-400D-B073-845E49495664}"/>
              </a:ext>
            </a:extLst>
          </p:cNvPr>
          <p:cNvSpPr txBox="1"/>
          <p:nvPr/>
        </p:nvSpPr>
        <p:spPr>
          <a:xfrm>
            <a:off x="6283012" y="5771287"/>
            <a:ext cx="334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/>
              <a:t>Experimental </a:t>
            </a:r>
            <a:r>
              <a:rPr lang="de-DE" sz="1600" i="1" dirty="0" err="1"/>
              <a:t>setup</a:t>
            </a:r>
            <a:endParaRPr lang="de-DE" sz="1600" i="1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13AC65-F0AE-4418-993B-ECB1C296840C}"/>
              </a:ext>
            </a:extLst>
          </p:cNvPr>
          <p:cNvSpPr txBox="1"/>
          <p:nvPr/>
        </p:nvSpPr>
        <p:spPr>
          <a:xfrm>
            <a:off x="9103112" y="1113090"/>
            <a:ext cx="95332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Magnet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AFC67FF-F7B6-4B40-8B77-211342CAE8AC}"/>
              </a:ext>
            </a:extLst>
          </p:cNvPr>
          <p:cNvSpPr txBox="1"/>
          <p:nvPr/>
        </p:nvSpPr>
        <p:spPr>
          <a:xfrm>
            <a:off x="6525676" y="1063251"/>
            <a:ext cx="2096273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C00000"/>
                </a:solidFill>
              </a:rPr>
              <a:t>Optics &amp; Detectors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D542F72-A451-4B34-9C23-B9AC731F6205}"/>
              </a:ext>
            </a:extLst>
          </p:cNvPr>
          <p:cNvSpPr txBox="1"/>
          <p:nvPr/>
        </p:nvSpPr>
        <p:spPr>
          <a:xfrm>
            <a:off x="9869948" y="5825196"/>
            <a:ext cx="1648619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Support und Drive System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78FE633E-A54A-4519-BC67-BA512F58ADB7}"/>
              </a:ext>
            </a:extLst>
          </p:cNvPr>
          <p:cNvCxnSpPr/>
          <p:nvPr/>
        </p:nvCxnSpPr>
        <p:spPr>
          <a:xfrm>
            <a:off x="9408368" y="1470896"/>
            <a:ext cx="288032" cy="64512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323B35C-3177-411B-8B32-275CE68CC81F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7573813" y="1401805"/>
            <a:ext cx="760104" cy="190376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E42AA791-24D6-46E6-BAF0-67A1D6EE8438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9305165" y="3917363"/>
            <a:ext cx="1389093" cy="19078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0B750B77-987A-9BD8-325C-BDB4151EF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318" y="3421246"/>
            <a:ext cx="3354843" cy="53877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2329C51-BC44-2E71-4BA0-1D60D9BFF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0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BabyIAXO</a:t>
            </a:r>
            <a:r>
              <a:rPr lang="en-US" dirty="0"/>
              <a:t> - concept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?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6918" y="1340768"/>
            <a:ext cx="5617645" cy="4699732"/>
          </a:xfrm>
          <a:noFill/>
          <a:ln>
            <a:solidFill>
              <a:schemeClr val="tx1"/>
            </a:solidFill>
          </a:ln>
        </p:spPr>
        <p:txBody>
          <a:bodyPr lIns="36000" rIns="36000"/>
          <a:lstStyle/>
          <a:p>
            <a:pPr marL="0" indent="0">
              <a:buNone/>
            </a:pPr>
            <a:r>
              <a:rPr lang="en-US" b="1" dirty="0"/>
              <a:t>Realization</a:t>
            </a:r>
          </a:p>
          <a:p>
            <a:pPr marL="0" indent="0" algn="just">
              <a:buNone/>
            </a:pPr>
            <a:r>
              <a:rPr lang="en-US" dirty="0"/>
              <a:t>A 10 m long superconducting dipole magnet (2.2 T) follows the sun with its 2 bore tubes (0.7 m diameter each, vacuum) to trap, convert and detect Axions.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>
              <a:buFont typeface="Symbol" panose="05050102010706020507" pitchFamily="18" charset="2"/>
              <a:buChar char="Þ"/>
            </a:pPr>
            <a:r>
              <a:rPr lang="en-US" dirty="0"/>
              <a:t>Field and bore tube dimensions (length and diameter).</a:t>
            </a:r>
          </a:p>
          <a:p>
            <a:pPr algn="just">
              <a:buFont typeface="Symbol" panose="05050102010706020507" pitchFamily="18" charset="2"/>
              <a:buChar char="Þ"/>
            </a:pPr>
            <a:r>
              <a:rPr lang="en-US" dirty="0"/>
              <a:t>A lot of conceptional engineering is already outsourced (</a:t>
            </a:r>
            <a:r>
              <a:rPr lang="en-US" dirty="0" err="1"/>
              <a:t>Elytt</a:t>
            </a:r>
            <a:r>
              <a:rPr lang="en-US" dirty="0"/>
              <a:t>, Spain).</a:t>
            </a:r>
          </a:p>
          <a:p>
            <a:pPr algn="just">
              <a:buFont typeface="Symbol" panose="05050102010706020507" pitchFamily="18" charset="2"/>
              <a:buChar char="Þ"/>
            </a:pPr>
            <a:r>
              <a:rPr lang="en-US" dirty="0"/>
              <a:t>Next step: tender for TDR and manufacturing.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B750B77-987A-9BD8-325C-BDB4151EF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318" y="3421246"/>
            <a:ext cx="3354843" cy="53877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0A7C6D8-617F-ED5B-0AAB-B4F2023BA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373715"/>
            <a:ext cx="5617645" cy="34979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58AE811-70E9-A12D-2D6C-EAB1171BD5DC}"/>
              </a:ext>
            </a:extLst>
          </p:cNvPr>
          <p:cNvSpPr txBox="1"/>
          <p:nvPr/>
        </p:nvSpPr>
        <p:spPr>
          <a:xfrm>
            <a:off x="6312024" y="4890646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Experimental setup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9A4ADD5-5737-7A34-5EB1-4443F93C1E83}"/>
              </a:ext>
            </a:extLst>
          </p:cNvPr>
          <p:cNvSpPr txBox="1"/>
          <p:nvPr/>
        </p:nvSpPr>
        <p:spPr>
          <a:xfrm>
            <a:off x="9103112" y="597380"/>
            <a:ext cx="95332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Magnet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DBB2CF0-166A-801B-4C89-409DA3193302}"/>
              </a:ext>
            </a:extLst>
          </p:cNvPr>
          <p:cNvSpPr txBox="1"/>
          <p:nvPr/>
        </p:nvSpPr>
        <p:spPr>
          <a:xfrm>
            <a:off x="6342986" y="1384121"/>
            <a:ext cx="2096273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Detektoren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19BF856-2BFD-C9FA-C7F6-357B5C933D10}"/>
              </a:ext>
            </a:extLst>
          </p:cNvPr>
          <p:cNvSpPr txBox="1"/>
          <p:nvPr/>
        </p:nvSpPr>
        <p:spPr>
          <a:xfrm>
            <a:off x="8621949" y="4252478"/>
            <a:ext cx="1648619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Optik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A2E86B09-89F7-00BF-A1C1-68BDD2C541D4}"/>
              </a:ext>
            </a:extLst>
          </p:cNvPr>
          <p:cNvCxnSpPr>
            <a:cxnSpLocks/>
          </p:cNvCxnSpPr>
          <p:nvPr/>
        </p:nvCxnSpPr>
        <p:spPr>
          <a:xfrm>
            <a:off x="9408368" y="955186"/>
            <a:ext cx="504056" cy="183467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1271B89-7043-2A0A-E1F8-1AE1179C69C5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7391123" y="1722675"/>
            <a:ext cx="217045" cy="9745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0D48C51-346D-08F1-D1D4-23FFD91414DA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8327677" y="2913290"/>
            <a:ext cx="1118582" cy="13391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3F85CE81-B99F-6F20-A480-E5F2DFE942D1}"/>
              </a:ext>
            </a:extLst>
          </p:cNvPr>
          <p:cNvCxnSpPr>
            <a:cxnSpLocks/>
          </p:cNvCxnSpPr>
          <p:nvPr/>
        </p:nvCxnSpPr>
        <p:spPr>
          <a:xfrm flipH="1">
            <a:off x="7032104" y="1722675"/>
            <a:ext cx="326464" cy="133463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26">
            <a:extLst>
              <a:ext uri="{FF2B5EF4-FFF2-40B4-BE49-F238E27FC236}">
                <a16:creationId xmlns:a16="http://schemas.microsoft.com/office/drawing/2014/main" id="{B14E071F-DAA6-C000-40E4-6B8B51E78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7783" y="5321712"/>
            <a:ext cx="2916323" cy="101347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B8E85761-37CE-0D13-9EC9-4102BA35FC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Cryogenics</a:t>
            </a:r>
            <a:r>
              <a:rPr lang="de-DE" dirty="0"/>
              <a:t>…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D48949E-D9A2-40DF-A142-0D6BCDBEF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412777"/>
            <a:ext cx="8352928" cy="46861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66402"/>
            <a:ext cx="11376024" cy="451098"/>
          </a:xfrm>
        </p:spPr>
        <p:txBody>
          <a:bodyPr/>
          <a:lstStyle/>
          <a:p>
            <a:r>
              <a:rPr lang="de-DE" dirty="0"/>
              <a:t>BabyIAXO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8688289" y="964540"/>
            <a:ext cx="3312368" cy="541678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36000" rIns="36000"/>
          <a:lstStyle/>
          <a:p>
            <a:pPr marL="0" indent="0">
              <a:buNone/>
            </a:pPr>
            <a:r>
              <a:rPr lang="en-US" b="1" dirty="0"/>
              <a:t>Concept:</a:t>
            </a:r>
          </a:p>
          <a:p>
            <a:pPr algn="just">
              <a:buFontTx/>
              <a:buChar char="-"/>
            </a:pPr>
            <a:r>
              <a:rPr lang="en-US" dirty="0"/>
              <a:t>Cooling of cold mass by thermos siphon (recondensing by 6-8 </a:t>
            </a:r>
            <a:r>
              <a:rPr lang="en-US" dirty="0" err="1"/>
              <a:t>cryo</a:t>
            </a:r>
            <a:r>
              <a:rPr lang="en-US" dirty="0"/>
              <a:t> cooler; currently planed with PT425-RM).</a:t>
            </a:r>
          </a:p>
          <a:p>
            <a:pPr algn="just">
              <a:buFontTx/>
              <a:buChar char="-"/>
            </a:pPr>
            <a:r>
              <a:rPr lang="en-US" dirty="0"/>
              <a:t>Cold mass is surrounded by two thermal shields operating at T=25 K (1x AL630 cooler) und T=50 K (3x AL600) and Cryofans (supplier not defined yet).</a:t>
            </a:r>
          </a:p>
          <a:p>
            <a:pPr algn="just">
              <a:buFontTx/>
              <a:buChar char="-"/>
            </a:pPr>
            <a:r>
              <a:rPr lang="en-US" dirty="0"/>
              <a:t>Additional cooling of leads (HTS) at 50 K (same 3 Als).</a:t>
            </a:r>
          </a:p>
          <a:p>
            <a:pPr algn="just">
              <a:buFontTx/>
              <a:buChar char="-"/>
            </a:pPr>
            <a:r>
              <a:rPr lang="en-US" dirty="0"/>
              <a:t>Separate cooling loop for cool down process.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63085E9-D850-6007-64EB-CC2B0FD9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56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Cryogenics</a:t>
            </a:r>
            <a:r>
              <a:rPr lang="de-DE" dirty="0"/>
              <a:t>…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66402"/>
            <a:ext cx="11376024" cy="451098"/>
          </a:xfrm>
        </p:spPr>
        <p:txBody>
          <a:bodyPr/>
          <a:lstStyle/>
          <a:p>
            <a:r>
              <a:rPr lang="de-DE" dirty="0"/>
              <a:t>BabyIAXO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6010C0-D2C8-E74D-98E1-F0C5793C8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8504">
            <a:off x="4040011" y="461447"/>
            <a:ext cx="4277836" cy="278775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B077994-052D-07B5-0B8D-1194418B8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337" y="4777783"/>
            <a:ext cx="2448272" cy="129058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A0376EB-E2AA-627C-1F80-CF49779433D7}"/>
              </a:ext>
            </a:extLst>
          </p:cNvPr>
          <p:cNvSpPr txBox="1"/>
          <p:nvPr/>
        </p:nvSpPr>
        <p:spPr>
          <a:xfrm rot="21178504">
            <a:off x="4187818" y="3326734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Magnet cross section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6DA3AD1-46D6-6995-1F84-4D636EA66E4E}"/>
              </a:ext>
            </a:extLst>
          </p:cNvPr>
          <p:cNvSpPr txBox="1"/>
          <p:nvPr/>
        </p:nvSpPr>
        <p:spPr>
          <a:xfrm>
            <a:off x="4726915" y="6015669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Siphon cooling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616EF49-B76E-9DC8-99CB-405CB5F962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794899"/>
            <a:ext cx="3602620" cy="127347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3B4B82F-F0E1-33BF-F57E-225647F8C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898" y="3726905"/>
            <a:ext cx="2222583" cy="1206545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42A66AB-A096-46AA-BF84-9F778C2E654B}"/>
              </a:ext>
            </a:extLst>
          </p:cNvPr>
          <p:cNvSpPr txBox="1"/>
          <p:nvPr/>
        </p:nvSpPr>
        <p:spPr>
          <a:xfrm>
            <a:off x="1028336" y="6038287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 stabilized conductor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4C0B109-1584-2281-8DE8-50C8A5BD2875}"/>
              </a:ext>
            </a:extLst>
          </p:cNvPr>
          <p:cNvSpPr txBox="1"/>
          <p:nvPr/>
        </p:nvSpPr>
        <p:spPr>
          <a:xfrm>
            <a:off x="335359" y="1196752"/>
            <a:ext cx="3482503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/>
              <a:t>Magnet design is a cooperation between CERN, DESY and industry (</a:t>
            </a:r>
            <a:r>
              <a:rPr lang="en-US" sz="2000" dirty="0" err="1"/>
              <a:t>Elytt</a:t>
            </a:r>
            <a:r>
              <a:rPr lang="en-US" sz="2000" dirty="0"/>
              <a:t>).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Conductor design and manufacturing investigated by CERN.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Cryogenic design by DESY / CERN.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Vacuum: </a:t>
            </a:r>
            <a:r>
              <a:rPr lang="en-US" sz="2000" dirty="0" err="1"/>
              <a:t>UZar</a:t>
            </a:r>
            <a:r>
              <a:rPr lang="en-US" sz="2000" dirty="0"/>
              <a:t> / DESY and </a:t>
            </a:r>
            <a:r>
              <a:rPr lang="en-US" sz="2000" dirty="0" err="1"/>
              <a:t>Cadinox</a:t>
            </a:r>
            <a:r>
              <a:rPr lang="en-US" sz="2000" dirty="0"/>
              <a:t>.  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9B674BE1-4142-B62E-41B7-3AAAD4AD6432}"/>
              </a:ext>
            </a:extLst>
          </p:cNvPr>
          <p:cNvSpPr txBox="1">
            <a:spLocks/>
          </p:cNvSpPr>
          <p:nvPr/>
        </p:nvSpPr>
        <p:spPr>
          <a:xfrm>
            <a:off x="8688289" y="964540"/>
            <a:ext cx="3312368" cy="54167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36000" tIns="0" rIns="3600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Concept:</a:t>
            </a:r>
          </a:p>
          <a:p>
            <a:pPr algn="just">
              <a:buFontTx/>
              <a:buChar char="-"/>
            </a:pPr>
            <a:r>
              <a:rPr lang="en-US" dirty="0"/>
              <a:t>Cooling of cold mass by </a:t>
            </a:r>
            <a:r>
              <a:rPr lang="en-US" dirty="0" err="1"/>
              <a:t>thermo</a:t>
            </a:r>
            <a:r>
              <a:rPr lang="en-US" dirty="0"/>
              <a:t> siphon (recondensing by 6-8 </a:t>
            </a:r>
            <a:r>
              <a:rPr lang="en-US" dirty="0" err="1"/>
              <a:t>cryo</a:t>
            </a:r>
            <a:r>
              <a:rPr lang="en-US" dirty="0"/>
              <a:t> cooler; currently planed with PT425-RM).</a:t>
            </a:r>
          </a:p>
          <a:p>
            <a:pPr algn="just">
              <a:buFontTx/>
              <a:buChar char="-"/>
            </a:pPr>
            <a:r>
              <a:rPr lang="en-US" dirty="0"/>
              <a:t>Cold mass is surrounded by two thermal shields operating at T=25 K (1x AL630 cooler) und T=50 K (3x AL600) and </a:t>
            </a:r>
            <a:r>
              <a:rPr lang="en-US" dirty="0" err="1"/>
              <a:t>Cryofans</a:t>
            </a:r>
            <a:r>
              <a:rPr lang="en-US" dirty="0"/>
              <a:t> (supplier not defined yet).</a:t>
            </a:r>
          </a:p>
          <a:p>
            <a:pPr algn="just">
              <a:buFontTx/>
              <a:buChar char="-"/>
            </a:pPr>
            <a:r>
              <a:rPr lang="en-US" dirty="0"/>
              <a:t>Additional cooling of leads (HTS) at 50 K (same 3 Als).</a:t>
            </a:r>
          </a:p>
          <a:p>
            <a:pPr algn="just">
              <a:buFontTx/>
              <a:buChar char="-"/>
            </a:pPr>
            <a:r>
              <a:rPr lang="en-US" dirty="0"/>
              <a:t>Separate cooling loop for cool down process. 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9DE04D2-D41C-FE02-0E13-CAD5C1B5AB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64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Cryogenics… accessories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66402"/>
            <a:ext cx="11376024" cy="451098"/>
          </a:xfrm>
        </p:spPr>
        <p:txBody>
          <a:bodyPr/>
          <a:lstStyle/>
          <a:p>
            <a:r>
              <a:rPr lang="de-DE" dirty="0"/>
              <a:t>BabyIAXO 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9B674BE1-4142-B62E-41B7-3AAAD4AD6432}"/>
              </a:ext>
            </a:extLst>
          </p:cNvPr>
          <p:cNvSpPr txBox="1">
            <a:spLocks/>
          </p:cNvSpPr>
          <p:nvPr/>
        </p:nvSpPr>
        <p:spPr>
          <a:xfrm>
            <a:off x="8688289" y="964540"/>
            <a:ext cx="3312368" cy="54167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36000" tIns="0" rIns="3600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Concept:</a:t>
            </a:r>
          </a:p>
          <a:p>
            <a:pPr algn="just">
              <a:buFontTx/>
              <a:buChar char="-"/>
            </a:pPr>
            <a:r>
              <a:rPr lang="en-US" dirty="0"/>
              <a:t>Cooling of cold mass by </a:t>
            </a:r>
            <a:r>
              <a:rPr lang="en-US" dirty="0" err="1"/>
              <a:t>thermo</a:t>
            </a:r>
            <a:r>
              <a:rPr lang="en-US" dirty="0"/>
              <a:t> siphon (recondensing by 6-8 </a:t>
            </a:r>
            <a:r>
              <a:rPr lang="en-US" dirty="0" err="1"/>
              <a:t>cryo</a:t>
            </a:r>
            <a:r>
              <a:rPr lang="en-US" dirty="0"/>
              <a:t> cooler; currently planed with PT425-RM).</a:t>
            </a:r>
          </a:p>
          <a:p>
            <a:pPr algn="just">
              <a:buFontTx/>
              <a:buChar char="-"/>
            </a:pPr>
            <a:r>
              <a:rPr lang="en-US" dirty="0"/>
              <a:t>Cold mass is surrounded by two thermal shields operating at T=25 K (1x AL630 cooler) und T=50 K (3x AL600) and </a:t>
            </a:r>
            <a:r>
              <a:rPr lang="en-US" dirty="0" err="1"/>
              <a:t>Cryofans</a:t>
            </a:r>
            <a:r>
              <a:rPr lang="en-US" dirty="0"/>
              <a:t> (supplier not defined yet).</a:t>
            </a:r>
          </a:p>
          <a:p>
            <a:pPr algn="just">
              <a:buFontTx/>
              <a:buChar char="-"/>
            </a:pPr>
            <a:r>
              <a:rPr lang="en-US" dirty="0"/>
              <a:t>Additional cooling of leads (HTS) at 50 K (same 3 Als).</a:t>
            </a:r>
          </a:p>
          <a:p>
            <a:pPr algn="just">
              <a:buFontTx/>
              <a:buChar char="-"/>
            </a:pPr>
            <a:r>
              <a:rPr lang="en-US" dirty="0"/>
              <a:t>Separate cooling loop for cool down process.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2164673-1580-14B9-72D2-D7BCB3ABD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1469477"/>
            <a:ext cx="1225685" cy="169844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49BB00B-DAF6-1801-D1C1-B2B32566029F}"/>
              </a:ext>
            </a:extLst>
          </p:cNvPr>
          <p:cNvSpPr txBox="1"/>
          <p:nvPr/>
        </p:nvSpPr>
        <p:spPr>
          <a:xfrm>
            <a:off x="4727848" y="5635301"/>
            <a:ext cx="330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Cryofans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F537881-8D77-86BD-6792-F6209113D5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90" y="1213546"/>
            <a:ext cx="2146281" cy="214628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F2C19E6E-C6D6-01F5-F69E-55CBEDEA56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6790" y="3359827"/>
            <a:ext cx="1223516" cy="379252"/>
          </a:xfrm>
        </p:spPr>
        <p:txBody>
          <a:bodyPr/>
          <a:lstStyle/>
          <a:p>
            <a:pPr marL="0" indent="0">
              <a:buNone/>
            </a:pPr>
            <a:r>
              <a:rPr lang="de-DE" i="1" dirty="0"/>
              <a:t>PT425-RM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10FACD0-2CC7-EB2F-AFC6-A6CD100BA6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57" y="3704334"/>
            <a:ext cx="3429781" cy="1930967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96885CC-2313-FC71-84C6-FF2344E043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8899">
            <a:off x="3952378" y="1301107"/>
            <a:ext cx="1951165" cy="1951165"/>
          </a:xfrm>
          <a:prstGeom prst="rect">
            <a:avLst/>
          </a:prstGeom>
          <a:ln>
            <a:noFill/>
          </a:ln>
        </p:spPr>
      </p:pic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8722FF44-E6FE-3DAC-18DE-962F6145B042}"/>
              </a:ext>
            </a:extLst>
          </p:cNvPr>
          <p:cNvSpPr txBox="1">
            <a:spLocks/>
          </p:cNvSpPr>
          <p:nvPr/>
        </p:nvSpPr>
        <p:spPr>
          <a:xfrm>
            <a:off x="4903403" y="2868543"/>
            <a:ext cx="791944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i="1" dirty="0"/>
              <a:t>AL630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CE06F97A-6B78-18B1-F711-AA9B4C2C38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81" y="4317104"/>
            <a:ext cx="3552825" cy="1285875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A38E8A07-2CF8-27B5-87FD-3AE7EBC6BE51}"/>
              </a:ext>
            </a:extLst>
          </p:cNvPr>
          <p:cNvSpPr txBox="1"/>
          <p:nvPr/>
        </p:nvSpPr>
        <p:spPr>
          <a:xfrm>
            <a:off x="407987" y="5569165"/>
            <a:ext cx="330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err="1"/>
              <a:t>Recondenser</a:t>
            </a:r>
            <a:endParaRPr lang="de-DE" i="1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E3A68B5-6A49-6143-3F10-E1A7520C5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8605" y="1120730"/>
            <a:ext cx="1984443" cy="2003898"/>
          </a:xfrm>
          <a:prstGeom prst="rect">
            <a:avLst/>
          </a:prstGeom>
        </p:spPr>
      </p:pic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A84D12FE-5F1E-9DB9-D2F9-25CAC781F130}"/>
              </a:ext>
            </a:extLst>
          </p:cNvPr>
          <p:cNvSpPr txBox="1">
            <a:spLocks/>
          </p:cNvSpPr>
          <p:nvPr/>
        </p:nvSpPr>
        <p:spPr>
          <a:xfrm>
            <a:off x="6168008" y="3124628"/>
            <a:ext cx="1653580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i="1" dirty="0"/>
              <a:t>Heat </a:t>
            </a:r>
            <a:r>
              <a:rPr lang="de-DE" i="1" dirty="0" err="1"/>
              <a:t>exchanger</a:t>
            </a:r>
            <a:endParaRPr lang="de-DE" i="1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B1438232-A5BA-4E30-41CD-CEBEBD83E2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001572-44DB-24EC-40EC-3F36E5B7D5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41493" y="3465927"/>
            <a:ext cx="2019300" cy="1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849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Vacuum… UHV and partial pressure operation compatible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66402"/>
            <a:ext cx="11376024" cy="451098"/>
          </a:xfrm>
        </p:spPr>
        <p:txBody>
          <a:bodyPr/>
          <a:lstStyle/>
          <a:p>
            <a:r>
              <a:rPr lang="de-DE" dirty="0"/>
              <a:t>BabyIAXO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2932334-3D95-8305-B9B7-8ECCD24BCB79}"/>
              </a:ext>
            </a:extLst>
          </p:cNvPr>
          <p:cNvSpPr txBox="1"/>
          <p:nvPr/>
        </p:nvSpPr>
        <p:spPr>
          <a:xfrm>
            <a:off x="407986" y="1628800"/>
            <a:ext cx="115926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err="1"/>
              <a:t>Beamtube</a:t>
            </a:r>
            <a:r>
              <a:rPr lang="en-US" sz="2000" b="1" u="sng" dirty="0"/>
              <a:t> vacuum design finalized and some main parts already ordered: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2x </a:t>
            </a:r>
            <a:r>
              <a:rPr lang="en-US" sz="2000" dirty="0" err="1"/>
              <a:t>cryo</a:t>
            </a:r>
            <a:r>
              <a:rPr lang="en-US" sz="2000" dirty="0"/>
              <a:t> pump (DN200, S</a:t>
            </a:r>
            <a:r>
              <a:rPr lang="en-US" sz="2000" baseline="-25000" dirty="0"/>
              <a:t>N2</a:t>
            </a:r>
            <a:r>
              <a:rPr lang="en-US" sz="2000" dirty="0"/>
              <a:t> = 1200 l/s)			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4x turbomolecular pump (DN200, S</a:t>
            </a:r>
            <a:r>
              <a:rPr lang="en-US" sz="2000" baseline="-25000" dirty="0"/>
              <a:t>N2</a:t>
            </a:r>
            <a:r>
              <a:rPr lang="en-US" sz="2000" dirty="0"/>
              <a:t> =1250 l/s)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9x DN200 gate valves						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9x SCROLL pump (KF25 or KF40, S</a:t>
            </a:r>
            <a:r>
              <a:rPr lang="en-US" sz="2000" baseline="-25000" dirty="0"/>
              <a:t>N2</a:t>
            </a:r>
            <a:r>
              <a:rPr lang="en-US" sz="2000" dirty="0"/>
              <a:t> =12-15 m</a:t>
            </a:r>
            <a:r>
              <a:rPr lang="en-US" sz="2000" baseline="30000" dirty="0"/>
              <a:t>3</a:t>
            </a:r>
            <a:r>
              <a:rPr lang="en-US" sz="2000" dirty="0"/>
              <a:t>/h)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Accessories like gauges, 2x DN800 gate valves, flow control, etc.  					=&gt; open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Tubes, etc.																		=&gt; partly open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85E6C46-1733-58AE-A46E-7DB99A164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7" y="3832643"/>
            <a:ext cx="4507964" cy="253848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1A29380-A5A6-82B5-B381-500C89D3C3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0" y="3919056"/>
            <a:ext cx="1603953" cy="120296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CFD538A-C1E3-D124-48BC-28A8E6976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2474" y="5400579"/>
            <a:ext cx="2151883" cy="58930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021C8E6-8D55-B66D-1E68-8C61330570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247" y="3558212"/>
            <a:ext cx="3751312" cy="281291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220A787E-8D0E-FCF6-4588-910E2C109A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40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Vacuum… UHV and partial pressure operation compatible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66402"/>
            <a:ext cx="11376024" cy="451098"/>
          </a:xfrm>
        </p:spPr>
        <p:txBody>
          <a:bodyPr/>
          <a:lstStyle/>
          <a:p>
            <a:r>
              <a:rPr lang="de-DE" dirty="0"/>
              <a:t>BabyIAXO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2932334-3D95-8305-B9B7-8ECCD24BCB79}"/>
              </a:ext>
            </a:extLst>
          </p:cNvPr>
          <p:cNvSpPr txBox="1"/>
          <p:nvPr/>
        </p:nvSpPr>
        <p:spPr>
          <a:xfrm>
            <a:off x="407986" y="1628800"/>
            <a:ext cx="1159266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err="1"/>
              <a:t>Beamtube</a:t>
            </a:r>
            <a:r>
              <a:rPr lang="en-US" sz="2000" b="1" u="sng" dirty="0"/>
              <a:t> vacuum design finalized and some main parts already ordered: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2x </a:t>
            </a:r>
            <a:r>
              <a:rPr lang="en-US" sz="2000" dirty="0" err="1"/>
              <a:t>cryo</a:t>
            </a:r>
            <a:r>
              <a:rPr lang="en-US" sz="2000" dirty="0"/>
              <a:t> pump (DN200, S</a:t>
            </a:r>
            <a:r>
              <a:rPr lang="en-US" sz="2000" baseline="-25000" dirty="0"/>
              <a:t>N2</a:t>
            </a:r>
            <a:r>
              <a:rPr lang="en-US" sz="2000" dirty="0"/>
              <a:t> = 1200 l/s)			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4x turbomolecular pump (DN200, S</a:t>
            </a:r>
            <a:r>
              <a:rPr lang="en-US" sz="2000" baseline="-25000" dirty="0"/>
              <a:t>N2</a:t>
            </a:r>
            <a:r>
              <a:rPr lang="en-US" sz="2000" dirty="0"/>
              <a:t> =1250 l/s)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9x DN200 gate valves							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9x SCROLL pump (KF25 or KF40, S</a:t>
            </a:r>
            <a:r>
              <a:rPr lang="en-US" sz="2000" baseline="-25000" dirty="0"/>
              <a:t>N2</a:t>
            </a:r>
            <a:r>
              <a:rPr lang="en-US" sz="2000" dirty="0"/>
              <a:t> =12-15 m</a:t>
            </a:r>
            <a:r>
              <a:rPr lang="en-US" sz="2000" baseline="30000" dirty="0"/>
              <a:t>3</a:t>
            </a:r>
            <a:r>
              <a:rPr lang="en-US" sz="2000" dirty="0"/>
              <a:t>/h)								=&gt; ordered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Accessories like gauges, 2x DN800 gate valves, flow control, etc.  					=&gt; open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Tubes, etc.																		=&gt; partly open</a:t>
            </a:r>
          </a:p>
          <a:p>
            <a:endParaRPr lang="en-US" sz="1200" dirty="0"/>
          </a:p>
          <a:p>
            <a:pPr algn="just"/>
            <a:r>
              <a:rPr lang="en-US" sz="2000" b="1" u="sng" dirty="0"/>
              <a:t>Demands on isolating vacuum not finalized yet: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Big surface (MLI)																	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Big volume (3.3 m x 11 m)										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Partly magnetic fringe field									 	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Horizontal and vertical movement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Cryostat(s)</a:t>
            </a:r>
          </a:p>
          <a:p>
            <a:pPr algn="just"/>
            <a:endParaRPr lang="en-US" sz="1000" dirty="0"/>
          </a:p>
          <a:p>
            <a:pPr marL="342900" indent="-342900" algn="just">
              <a:buFont typeface="Symbol" panose="05050102010706020507" pitchFamily="18" charset="2"/>
              <a:buChar char="Þ"/>
            </a:pPr>
            <a:r>
              <a:rPr lang="en-US" sz="2000" b="1" dirty="0"/>
              <a:t>Specification not finalized.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5B90379-06D7-AF45-2214-6C2431921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873" y="260648"/>
            <a:ext cx="1516592" cy="6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56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8443C9-597D-2A4E-9A7F-9EC5B0764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628800"/>
            <a:ext cx="7614412" cy="4458272"/>
          </a:xfrm>
          <a:prstGeom prst="rect">
            <a:avLst/>
          </a:prstGeom>
          <a:noFill/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FEA2E97-FE9C-A64B-BB15-D7F4A288FE49}"/>
              </a:ext>
            </a:extLst>
          </p:cNvPr>
          <p:cNvCxnSpPr>
            <a:cxnSpLocks/>
          </p:cNvCxnSpPr>
          <p:nvPr/>
        </p:nvCxnSpPr>
        <p:spPr>
          <a:xfrm>
            <a:off x="3555891" y="2164458"/>
            <a:ext cx="3604152" cy="129959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A8CD37-C1F9-494D-B27D-8442400640A9}"/>
              </a:ext>
            </a:extLst>
          </p:cNvPr>
          <p:cNvCxnSpPr>
            <a:cxnSpLocks/>
          </p:cNvCxnSpPr>
          <p:nvPr/>
        </p:nvCxnSpPr>
        <p:spPr>
          <a:xfrm flipH="1">
            <a:off x="3989332" y="2315437"/>
            <a:ext cx="597726" cy="54623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152AE29-B59B-034D-9D7E-FE5AEED16A15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7288300" y="3260647"/>
            <a:ext cx="55748" cy="89442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5F2A595-6633-7E4F-8EB3-64B4E7E9748B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2834679" y="4017687"/>
            <a:ext cx="218549" cy="119520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</a:t>
            </a:r>
            <a:r>
              <a:rPr lang="de-DE" dirty="0" err="1">
                <a:solidFill>
                  <a:schemeClr val="tx1"/>
                </a:solidFill>
              </a:rPr>
              <a:t>agnetized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D</a:t>
            </a:r>
            <a:r>
              <a:rPr lang="de-DE" dirty="0">
                <a:solidFill>
                  <a:schemeClr val="tx1"/>
                </a:solidFill>
              </a:rPr>
              <a:t>isc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M</a:t>
            </a:r>
            <a:r>
              <a:rPr lang="de-DE" dirty="0">
                <a:solidFill>
                  <a:schemeClr val="tx1"/>
                </a:solidFill>
              </a:rPr>
              <a:t>irror </a:t>
            </a:r>
            <a:r>
              <a:rPr lang="de-DE" dirty="0" err="1"/>
              <a:t>A</a:t>
            </a:r>
            <a:r>
              <a:rPr lang="de-DE" dirty="0" err="1">
                <a:solidFill>
                  <a:schemeClr val="tx1"/>
                </a:solidFill>
              </a:rPr>
              <a:t>xion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/>
              <a:t>E</a:t>
            </a:r>
            <a:r>
              <a:rPr lang="de-DE" dirty="0">
                <a:solidFill>
                  <a:schemeClr val="tx1"/>
                </a:solidFill>
              </a:rPr>
              <a:t>xperiment </a:t>
            </a:r>
            <a:r>
              <a:rPr lang="de-DE" dirty="0"/>
              <a:t>				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Vacuum and Cryogenic Technologies in large Axion Detectors  | Jörn Schaffran, 23.11.2025</a:t>
            </a:r>
            <a:endParaRPr lang="en-US" noProof="0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BED06A1-9A9F-C547-8519-7ACCF26AE619}"/>
              </a:ext>
            </a:extLst>
          </p:cNvPr>
          <p:cNvSpPr txBox="1">
            <a:spLocks/>
          </p:cNvSpPr>
          <p:nvPr/>
        </p:nvSpPr>
        <p:spPr>
          <a:xfrm>
            <a:off x="314437" y="1160642"/>
            <a:ext cx="8022725" cy="546333"/>
          </a:xfrm>
          <a:prstGeom prst="rect">
            <a:avLst/>
          </a:prstGeom>
        </p:spPr>
        <p:txBody>
          <a:bodyPr lIns="68580" tIns="34290" rIns="68580" bIns="3429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Large aperture strong dipole magnet to host the “booster” (dielectric disks).</a:t>
            </a:r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50C44-C9A1-8945-8027-3EC9DD2EA5A8}"/>
              </a:ext>
            </a:extLst>
          </p:cNvPr>
          <p:cNvSpPr txBox="1"/>
          <p:nvPr/>
        </p:nvSpPr>
        <p:spPr>
          <a:xfrm>
            <a:off x="4501193" y="6184734"/>
            <a:ext cx="453925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Site: HERA Hall North next to ALPS II at </a:t>
            </a:r>
            <a:r>
              <a:rPr lang="en-US" sz="1600" dirty="0">
                <a:solidFill>
                  <a:srgbClr val="0432FF"/>
                </a:solidFill>
              </a:rPr>
              <a:t>DESY</a:t>
            </a:r>
            <a:endParaRPr lang="de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865455-B0ED-1148-AF37-9EA81E394463}"/>
              </a:ext>
            </a:extLst>
          </p:cNvPr>
          <p:cNvSpPr txBox="1"/>
          <p:nvPr/>
        </p:nvSpPr>
        <p:spPr>
          <a:xfrm>
            <a:off x="6615054" y="2737427"/>
            <a:ext cx="13464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Horn antenna</a:t>
            </a:r>
          </a:p>
          <a:p>
            <a:r>
              <a:rPr lang="en-US" sz="1400" dirty="0"/>
              <a:t>(+receiver)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BBEE1C-947B-D84E-ABE2-3A66663D19F1}"/>
              </a:ext>
            </a:extLst>
          </p:cNvPr>
          <p:cNvSpPr txBox="1"/>
          <p:nvPr/>
        </p:nvSpPr>
        <p:spPr>
          <a:xfrm>
            <a:off x="4371031" y="1792217"/>
            <a:ext cx="216024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~9T dipole magnet: Total length 6m, mass 200t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FE01F5-B8FE-EB47-B8F6-3DE40DB49610}"/>
              </a:ext>
            </a:extLst>
          </p:cNvPr>
          <p:cNvSpPr txBox="1"/>
          <p:nvPr/>
        </p:nvSpPr>
        <p:spPr>
          <a:xfrm>
            <a:off x="480827" y="4996076"/>
            <a:ext cx="14975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Reflecting mirror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633D58-F046-1A4D-B374-6A799C2E4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012" y="347175"/>
            <a:ext cx="1524000" cy="50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A2C407-E056-0749-8D7D-C1477EE1F200}"/>
              </a:ext>
            </a:extLst>
          </p:cNvPr>
          <p:cNvSpPr txBox="1"/>
          <p:nvPr/>
        </p:nvSpPr>
        <p:spPr>
          <a:xfrm>
            <a:off x="8404485" y="1475593"/>
            <a:ext cx="3580958" cy="4093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Magnet figure of merit: B² x A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strong dipole field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Large disc diameter</a:t>
            </a:r>
          </a:p>
          <a:p>
            <a:endParaRPr lang="en-US" sz="2000" dirty="0"/>
          </a:p>
          <a:p>
            <a:r>
              <a:rPr lang="en-US" sz="2000" dirty="0"/>
              <a:t>Main goal: </a:t>
            </a:r>
          </a:p>
          <a:p>
            <a:r>
              <a:rPr lang="en-US" sz="2000" dirty="0"/>
              <a:t>9 T dipole magnet with 1.35 m warm bore.</a:t>
            </a:r>
          </a:p>
          <a:p>
            <a:endParaRPr lang="en-US" sz="2000" dirty="0"/>
          </a:p>
          <a:p>
            <a:r>
              <a:rPr lang="en-US" sz="2000" dirty="0"/>
              <a:t>Next step: </a:t>
            </a:r>
          </a:p>
          <a:p>
            <a:r>
              <a:rPr lang="en-US" sz="2000" dirty="0"/>
              <a:t>4-5 T dipole with 0.6 m warm bore diameter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C7AD4B2-F0EB-D74A-A31A-B28DF49487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de-DE" dirty="0" err="1"/>
              <a:t>Haloscope</a:t>
            </a:r>
            <a:r>
              <a:rPr lang="de-DE" dirty="0"/>
              <a:t> - </a:t>
            </a:r>
            <a:r>
              <a:rPr lang="de-DE" dirty="0" err="1"/>
              <a:t>Searches</a:t>
            </a:r>
            <a:r>
              <a:rPr lang="de-DE" dirty="0"/>
              <a:t> for Dark Matter </a:t>
            </a:r>
            <a:r>
              <a:rPr lang="de-DE" dirty="0" err="1"/>
              <a:t>Axions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b="0" dirty="0"/>
              <a:t> </a:t>
            </a:r>
            <a:endParaRPr lang="en-US" b="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79C1234-165B-4A42-955B-3A5936FBA30F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229590" y="3453312"/>
            <a:ext cx="1295266" cy="154276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23103C5-2F9F-514E-9E38-D06FB004DEDB}"/>
              </a:ext>
            </a:extLst>
          </p:cNvPr>
          <p:cNvSpPr txBox="1"/>
          <p:nvPr/>
        </p:nvSpPr>
        <p:spPr>
          <a:xfrm>
            <a:off x="2189310" y="5212889"/>
            <a:ext cx="129073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80 adjustable</a:t>
            </a:r>
          </a:p>
          <a:p>
            <a:r>
              <a:rPr lang="en-US" sz="1400" dirty="0"/>
              <a:t>Dielectric disc</a:t>
            </a:r>
          </a:p>
          <a:p>
            <a:r>
              <a:rPr lang="en-US" sz="1400" dirty="0"/>
              <a:t>dia. ~ 1.25m </a:t>
            </a:r>
          </a:p>
        </p:txBody>
      </p:sp>
      <p:sp>
        <p:nvSpPr>
          <p:cNvPr id="25" name="TextBox 17">
            <a:extLst>
              <a:ext uri="{FF2B5EF4-FFF2-40B4-BE49-F238E27FC236}">
                <a16:creationId xmlns:a16="http://schemas.microsoft.com/office/drawing/2014/main" id="{7D59C0C6-4439-4E14-94CE-C32B977DF73A}"/>
              </a:ext>
            </a:extLst>
          </p:cNvPr>
          <p:cNvSpPr txBox="1"/>
          <p:nvPr/>
        </p:nvSpPr>
        <p:spPr>
          <a:xfrm>
            <a:off x="6399628" y="5753330"/>
            <a:ext cx="151676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Focussing mirror</a:t>
            </a:r>
          </a:p>
        </p:txBody>
      </p:sp>
      <p:cxnSp>
        <p:nvCxnSpPr>
          <p:cNvPr id="28" name="Straight Arrow Connector 21">
            <a:extLst>
              <a:ext uri="{FF2B5EF4-FFF2-40B4-BE49-F238E27FC236}">
                <a16:creationId xmlns:a16="http://schemas.microsoft.com/office/drawing/2014/main" id="{3B4343FC-F276-49DF-84EC-3DE688203763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6531273" y="5052926"/>
            <a:ext cx="626736" cy="70040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95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01	Physics</a:t>
            </a:r>
          </a:p>
          <a:p>
            <a:pPr>
              <a:spcAft>
                <a:spcPts val="0"/>
              </a:spcAft>
            </a:pPr>
            <a:r>
              <a:rPr lang="en-US" dirty="0"/>
              <a:t>Introduction  </a:t>
            </a:r>
          </a:p>
          <a:p>
            <a:pPr>
              <a:spcAft>
                <a:spcPts val="0"/>
              </a:spcAft>
            </a:pPr>
            <a:r>
              <a:rPr lang="en-US" dirty="0"/>
              <a:t>Motivation</a:t>
            </a:r>
          </a:p>
          <a:p>
            <a:pPr>
              <a:spcAft>
                <a:spcPts val="0"/>
              </a:spcAft>
            </a:pPr>
            <a:r>
              <a:rPr lang="en-US" dirty="0"/>
              <a:t>Overview of the three experiments</a:t>
            </a:r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	ALPS II</a:t>
            </a:r>
          </a:p>
          <a:p>
            <a:pPr>
              <a:spcAft>
                <a:spcPts val="0"/>
              </a:spcAft>
            </a:pPr>
            <a:r>
              <a:rPr lang="en-US" dirty="0"/>
              <a:t>Detailed setup (technical concept) </a:t>
            </a:r>
          </a:p>
          <a:p>
            <a:pPr>
              <a:spcAft>
                <a:spcPts val="0"/>
              </a:spcAft>
            </a:pPr>
            <a:r>
              <a:rPr lang="en-US" dirty="0"/>
              <a:t>The magnet</a:t>
            </a:r>
          </a:p>
          <a:p>
            <a:pPr>
              <a:spcAft>
                <a:spcPts val="0"/>
              </a:spcAft>
            </a:pPr>
            <a:r>
              <a:rPr lang="en-US" dirty="0"/>
              <a:t>Other vacuum and cryo-technical requirements</a:t>
            </a:r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03	BabyIAXO </a:t>
            </a:r>
          </a:p>
          <a:p>
            <a:pPr>
              <a:spcAft>
                <a:spcPts val="0"/>
              </a:spcAft>
            </a:pPr>
            <a:r>
              <a:rPr lang="en-US" dirty="0"/>
              <a:t>Technical requirement</a:t>
            </a:r>
          </a:p>
          <a:p>
            <a:pPr>
              <a:spcAft>
                <a:spcPts val="0"/>
              </a:spcAft>
            </a:pPr>
            <a:r>
              <a:rPr lang="en-US" dirty="0"/>
              <a:t>The magnet</a:t>
            </a:r>
          </a:p>
          <a:p>
            <a:pPr>
              <a:spcAft>
                <a:spcPts val="0"/>
              </a:spcAft>
            </a:pPr>
            <a:r>
              <a:rPr lang="en-US" dirty="0"/>
              <a:t>Bore tube requirements (experimental components) and FAT 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04	MADMAX</a:t>
            </a:r>
          </a:p>
          <a:p>
            <a:pPr>
              <a:spcAft>
                <a:spcPts val="0"/>
              </a:spcAft>
            </a:pPr>
            <a:r>
              <a:rPr lang="en-US" dirty="0"/>
              <a:t>Experimental setup</a:t>
            </a:r>
          </a:p>
          <a:p>
            <a:pPr>
              <a:spcAft>
                <a:spcPts val="0"/>
              </a:spcAft>
            </a:pPr>
            <a:r>
              <a:rPr lang="en-US" dirty="0"/>
              <a:t>The magnet</a:t>
            </a:r>
          </a:p>
          <a:p>
            <a:pPr>
              <a:spcAft>
                <a:spcPts val="0"/>
              </a:spcAft>
            </a:pPr>
            <a:r>
              <a:rPr lang="en-US" dirty="0"/>
              <a:t>The prototype cryostat</a:t>
            </a:r>
          </a:p>
          <a:p>
            <a:pPr>
              <a:spcAft>
                <a:spcPts val="0"/>
              </a:spcAft>
            </a:pPr>
            <a:r>
              <a:rPr lang="en-US" dirty="0"/>
              <a:t>Other subcomponents </a:t>
            </a:r>
          </a:p>
          <a:p>
            <a:pPr marL="0" indent="0">
              <a:spcAft>
                <a:spcPts val="0"/>
              </a:spcAft>
              <a:buNone/>
            </a:pP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Summary</a:t>
            </a:r>
          </a:p>
          <a:p>
            <a:pPr>
              <a:spcAft>
                <a:spcPts val="0"/>
              </a:spcAft>
            </a:pPr>
            <a:r>
              <a:rPr lang="en-US" dirty="0"/>
              <a:t>Summary and outlook</a:t>
            </a:r>
            <a:br>
              <a:rPr lang="en-US" dirty="0"/>
            </a:b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Vacuum and Cryogenic Technologies in large Axion Detectors  | Jörn Schaffran, 23.11.2025</a:t>
            </a:r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</a:t>
            </a:r>
            <a:r>
              <a:rPr lang="de-DE" dirty="0" err="1">
                <a:solidFill>
                  <a:schemeClr val="tx1"/>
                </a:solidFill>
              </a:rPr>
              <a:t>agnetized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D</a:t>
            </a:r>
            <a:r>
              <a:rPr lang="de-DE" dirty="0">
                <a:solidFill>
                  <a:schemeClr val="tx1"/>
                </a:solidFill>
              </a:rPr>
              <a:t>isc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M</a:t>
            </a:r>
            <a:r>
              <a:rPr lang="de-DE" dirty="0">
                <a:solidFill>
                  <a:schemeClr val="tx1"/>
                </a:solidFill>
              </a:rPr>
              <a:t>irror </a:t>
            </a:r>
            <a:r>
              <a:rPr lang="de-DE" dirty="0" err="1"/>
              <a:t>A</a:t>
            </a:r>
            <a:r>
              <a:rPr lang="de-DE" dirty="0" err="1">
                <a:solidFill>
                  <a:schemeClr val="tx1"/>
                </a:solidFill>
              </a:rPr>
              <a:t>xion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/>
              <a:t>E</a:t>
            </a:r>
            <a:r>
              <a:rPr lang="de-DE" dirty="0">
                <a:solidFill>
                  <a:schemeClr val="tx1"/>
                </a:solidFill>
              </a:rPr>
              <a:t>xperiment </a:t>
            </a:r>
            <a:r>
              <a:rPr lang="de-DE" dirty="0"/>
              <a:t>				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Vacuum and Cryogenic Technologies in large Axion Detectors  | Jörn Schaffran, 23.11.2025</a:t>
            </a:r>
            <a:endParaRPr lang="en-US" noProof="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633D58-F046-1A4D-B374-6A799C2E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012" y="347175"/>
            <a:ext cx="1524000" cy="50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A2C407-E056-0749-8D7D-C1477EE1F200}"/>
              </a:ext>
            </a:extLst>
          </p:cNvPr>
          <p:cNvSpPr txBox="1"/>
          <p:nvPr/>
        </p:nvSpPr>
        <p:spPr>
          <a:xfrm>
            <a:off x="6240017" y="1007126"/>
            <a:ext cx="5574783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u="sng" dirty="0"/>
              <a:t>Cooling concept: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Cold wall at 4.2 K is needed.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Intermediate solution of double walled cylinder and thermos siphon.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Phase separator with 5 cryo-cooler (SHI-RP-182B2S; 1.5 W/36 W)) and re-condensers. 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Thermal shield at 50 K with </a:t>
            </a:r>
            <a:r>
              <a:rPr lang="en-US" sz="2000" dirty="0" err="1"/>
              <a:t>cryofan</a:t>
            </a:r>
            <a:r>
              <a:rPr lang="en-US" sz="2000" dirty="0"/>
              <a:t> (Absolut System).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Operation in vacuum and </a:t>
            </a:r>
            <a:r>
              <a:rPr lang="en-US" sz="2000" dirty="0" err="1"/>
              <a:t>gHe</a:t>
            </a:r>
            <a:r>
              <a:rPr lang="en-US" sz="2000" dirty="0"/>
              <a:t> partial pressure (1E-2 mbar)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Goal: operation in a CERN dipole with 1.6 T field.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C7AD4B2-F0EB-D74A-A31A-B28DF49487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de-DE" dirty="0" err="1"/>
              <a:t>Cryostat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(</a:t>
            </a:r>
            <a:r>
              <a:rPr lang="de-DE" dirty="0" err="1"/>
              <a:t>noise</a:t>
            </a:r>
            <a:r>
              <a:rPr lang="de-DE" dirty="0"/>
              <a:t>)</a:t>
            </a:r>
            <a:endParaRPr lang="en-US" b="0" dirty="0"/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122B73B5-B60A-49CD-B5AC-A9FD7D39CC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340768"/>
            <a:ext cx="5616625" cy="37444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B807001-9203-9446-98C2-DE07291B41BA}"/>
              </a:ext>
            </a:extLst>
          </p:cNvPr>
          <p:cNvSpPr txBox="1"/>
          <p:nvPr/>
        </p:nvSpPr>
        <p:spPr>
          <a:xfrm>
            <a:off x="335360" y="5219932"/>
            <a:ext cx="11448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Status: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Successful (warm) FAT April 2025.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Currently commissioning on DESY campus (SHELL, UHH laboratory).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Cool down successful, next step: check final close cycle operation.</a:t>
            </a:r>
            <a:endParaRPr lang="en-US" sz="16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3471ECB-807F-2092-FEA8-471F63AD0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4870954"/>
            <a:ext cx="3238488" cy="159008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3DA2B1-9575-37D9-A66B-9D57A8AF53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08168" y="4958179"/>
            <a:ext cx="1002518" cy="86822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5BF326B-C3D1-F0EE-8A0B-2AE78D9A8F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898" y="4975561"/>
            <a:ext cx="1089660" cy="81305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086325F-A8BE-5F43-FF40-D783F81866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123" y="5203476"/>
            <a:ext cx="1405890" cy="42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11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</a:t>
            </a:r>
            <a:r>
              <a:rPr lang="de-DE" dirty="0" err="1">
                <a:solidFill>
                  <a:schemeClr val="tx1"/>
                </a:solidFill>
              </a:rPr>
              <a:t>agnetized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D</a:t>
            </a:r>
            <a:r>
              <a:rPr lang="de-DE" dirty="0">
                <a:solidFill>
                  <a:schemeClr val="tx1"/>
                </a:solidFill>
              </a:rPr>
              <a:t>isc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M</a:t>
            </a:r>
            <a:r>
              <a:rPr lang="de-DE" dirty="0">
                <a:solidFill>
                  <a:schemeClr val="tx1"/>
                </a:solidFill>
              </a:rPr>
              <a:t>irror </a:t>
            </a:r>
            <a:r>
              <a:rPr lang="de-DE" dirty="0" err="1"/>
              <a:t>A</a:t>
            </a:r>
            <a:r>
              <a:rPr lang="de-DE" dirty="0" err="1">
                <a:solidFill>
                  <a:schemeClr val="tx1"/>
                </a:solidFill>
              </a:rPr>
              <a:t>xion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/>
              <a:t>E</a:t>
            </a:r>
            <a:r>
              <a:rPr lang="de-DE" dirty="0">
                <a:solidFill>
                  <a:schemeClr val="tx1"/>
                </a:solidFill>
              </a:rPr>
              <a:t>xperiment </a:t>
            </a:r>
            <a:r>
              <a:rPr lang="de-DE" dirty="0"/>
              <a:t>				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Vacuum and Cryogenic Technologies in large Axion Detectors  | Jörn Schaffran, 23.11.2025</a:t>
            </a:r>
            <a:endParaRPr lang="en-US" noProof="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633D58-F046-1A4D-B374-6A799C2E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012" y="347175"/>
            <a:ext cx="1524000" cy="50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A2C407-E056-0749-8D7D-C1477EE1F200}"/>
              </a:ext>
            </a:extLst>
          </p:cNvPr>
          <p:cNvSpPr txBox="1"/>
          <p:nvPr/>
        </p:nvSpPr>
        <p:spPr>
          <a:xfrm>
            <a:off x="6240017" y="1007126"/>
            <a:ext cx="557478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New sub-cooler distribution box 2024 (ACPS):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Distributes helium at 4.2 K and 3-4 bar for 3 independent experiments.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Successful FAT at DEMACO in May 24.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Installation at DESY in mid of 2024.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Warm SAT in July 24 .</a:t>
            </a:r>
          </a:p>
          <a:p>
            <a:pPr marL="342900" indent="-342900" algn="just">
              <a:buFontTx/>
              <a:buChar char="-"/>
            </a:pPr>
            <a:r>
              <a:rPr lang="en-US" sz="2000" dirty="0"/>
              <a:t>Status: wait for final connection on warm gas management.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C7AD4B2-F0EB-D74A-A31A-B28DF49487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de-DE" dirty="0"/>
              <a:t>Experimental </a:t>
            </a:r>
            <a:r>
              <a:rPr lang="de-DE" dirty="0" err="1"/>
              <a:t>preparation</a:t>
            </a:r>
            <a:r>
              <a:rPr lang="de-DE" dirty="0"/>
              <a:t> (DESY: HERA North hall)</a:t>
            </a:r>
            <a:endParaRPr lang="en-US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38929F8-3DD6-5509-3674-28C0D2297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5" y="3718170"/>
            <a:ext cx="3659817" cy="27443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D218638-BB9E-0386-483F-F1824DD280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79" y="1340768"/>
            <a:ext cx="5764211" cy="4322286"/>
          </a:xfrm>
          <a:prstGeom prst="rect">
            <a:avLst/>
          </a:prstGeom>
        </p:spPr>
      </p:pic>
      <p:pic>
        <p:nvPicPr>
          <p:cNvPr id="1026" name="Afbeelding 1">
            <a:extLst>
              <a:ext uri="{FF2B5EF4-FFF2-40B4-BE49-F238E27FC236}">
                <a16:creationId xmlns:a16="http://schemas.microsoft.com/office/drawing/2014/main" id="{0EB8B2E8-3966-88AE-12A1-440045D5B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5911186"/>
            <a:ext cx="2680621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089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</a:t>
            </a:r>
            <a:r>
              <a:rPr lang="de-DE" dirty="0" err="1">
                <a:solidFill>
                  <a:schemeClr val="tx1"/>
                </a:solidFill>
              </a:rPr>
              <a:t>agnetized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D</a:t>
            </a:r>
            <a:r>
              <a:rPr lang="de-DE" dirty="0">
                <a:solidFill>
                  <a:schemeClr val="tx1"/>
                </a:solidFill>
              </a:rPr>
              <a:t>isc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/>
              <a:t>M</a:t>
            </a:r>
            <a:r>
              <a:rPr lang="de-DE" dirty="0">
                <a:solidFill>
                  <a:schemeClr val="tx1"/>
                </a:solidFill>
              </a:rPr>
              <a:t>irror </a:t>
            </a:r>
            <a:r>
              <a:rPr lang="de-DE" dirty="0" err="1"/>
              <a:t>A</a:t>
            </a:r>
            <a:r>
              <a:rPr lang="de-DE" dirty="0" err="1">
                <a:solidFill>
                  <a:schemeClr val="tx1"/>
                </a:solidFill>
              </a:rPr>
              <a:t>xion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/>
              <a:t>E</a:t>
            </a:r>
            <a:r>
              <a:rPr lang="de-DE" dirty="0">
                <a:solidFill>
                  <a:schemeClr val="tx1"/>
                </a:solidFill>
              </a:rPr>
              <a:t>xperiment </a:t>
            </a:r>
            <a:r>
              <a:rPr lang="de-DE" dirty="0"/>
              <a:t>				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Vacuum and Cryogenic Technologies in large Axion Detectors  | Jörn Schaffran, 23.11.2025</a:t>
            </a:r>
            <a:endParaRPr lang="en-US" noProof="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633D58-F046-1A4D-B374-6A799C2E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012" y="347175"/>
            <a:ext cx="1524000" cy="50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A2C407-E056-0749-8D7D-C1477EE1F200}"/>
              </a:ext>
            </a:extLst>
          </p:cNvPr>
          <p:cNvSpPr txBox="1"/>
          <p:nvPr/>
        </p:nvSpPr>
        <p:spPr>
          <a:xfrm>
            <a:off x="335361" y="1361492"/>
            <a:ext cx="6016576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Mechanical demonstrator with (warm and cold test):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One 200 mm sapphire disk in titanium ring + mirror.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Three JPE piezo motors on self-built carriages.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Piezo controller system for driving a disk with three motors.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interferometer for displacement measurement.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C7AD4B2-F0EB-D74A-A31A-B28DF49487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de-DE" dirty="0"/>
              <a:t>Moving </a:t>
            </a:r>
            <a:r>
              <a:rPr lang="de-DE" dirty="0" err="1"/>
              <a:t>disks</a:t>
            </a:r>
            <a:r>
              <a:rPr lang="de-DE" dirty="0"/>
              <a:t>: </a:t>
            </a:r>
            <a:r>
              <a:rPr lang="de-DE" dirty="0" err="1"/>
              <a:t>motors</a:t>
            </a:r>
            <a:endParaRPr lang="en-US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4874675-6254-EB2E-D9EB-5C707E164E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90511" y="1416574"/>
            <a:ext cx="2968230" cy="84924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AB7CF4-F499-C571-44C3-69DF5E7124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1000" y="1384800"/>
            <a:ext cx="2329268" cy="2461260"/>
          </a:xfrm>
          <a:prstGeom prst="rect">
            <a:avLst/>
          </a:prstGeom>
        </p:spPr>
      </p:pic>
      <p:sp>
        <p:nvSpPr>
          <p:cNvPr id="7" name="Textfeld 22">
            <a:extLst>
              <a:ext uri="{FF2B5EF4-FFF2-40B4-BE49-F238E27FC236}">
                <a16:creationId xmlns:a16="http://schemas.microsoft.com/office/drawing/2014/main" id="{6D8E7446-FC35-A830-7F42-0F455137DE1F}"/>
              </a:ext>
            </a:extLst>
          </p:cNvPr>
          <p:cNvSpPr txBox="1"/>
          <p:nvPr/>
        </p:nvSpPr>
        <p:spPr>
          <a:xfrm>
            <a:off x="6328242" y="1116041"/>
            <a:ext cx="2470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Setup single motor test</a:t>
            </a:r>
          </a:p>
        </p:txBody>
      </p:sp>
      <p:sp>
        <p:nvSpPr>
          <p:cNvPr id="8" name="Textfeld 25">
            <a:extLst>
              <a:ext uri="{FF2B5EF4-FFF2-40B4-BE49-F238E27FC236}">
                <a16:creationId xmlns:a16="http://schemas.microsoft.com/office/drawing/2014/main" id="{BC80CFDF-B873-70F2-AAB6-AEB3FCF0A443}"/>
              </a:ext>
            </a:extLst>
          </p:cNvPr>
          <p:cNvSpPr txBox="1"/>
          <p:nvPr/>
        </p:nvSpPr>
        <p:spPr>
          <a:xfrm>
            <a:off x="9366509" y="1074032"/>
            <a:ext cx="2287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ALPS-II magnet test stand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C0D6260-F804-C5C8-4D2B-64926A2A99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408" y="4396802"/>
            <a:ext cx="2944811" cy="1940652"/>
          </a:xfrm>
          <a:prstGeom prst="rect">
            <a:avLst/>
          </a:prstGeom>
        </p:spPr>
      </p:pic>
      <p:sp>
        <p:nvSpPr>
          <p:cNvPr id="11" name="Textfeld 29">
            <a:extLst>
              <a:ext uri="{FF2B5EF4-FFF2-40B4-BE49-F238E27FC236}">
                <a16:creationId xmlns:a16="http://schemas.microsoft.com/office/drawing/2014/main" id="{729D1A9F-4F14-05D1-3EE3-BCBB9694B3B5}"/>
              </a:ext>
            </a:extLst>
          </p:cNvPr>
          <p:cNvSpPr txBox="1"/>
          <p:nvPr/>
        </p:nvSpPr>
        <p:spPr>
          <a:xfrm>
            <a:off x="8729270" y="4142312"/>
            <a:ext cx="3160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Motor velocity with/without B Field</a:t>
            </a:r>
          </a:p>
        </p:txBody>
      </p:sp>
      <p:sp>
        <p:nvSpPr>
          <p:cNvPr id="12" name="Textfeld 30">
            <a:extLst>
              <a:ext uri="{FF2B5EF4-FFF2-40B4-BE49-F238E27FC236}">
                <a16:creationId xmlns:a16="http://schemas.microsoft.com/office/drawing/2014/main" id="{671DF177-3F70-52B7-1760-4B4704304793}"/>
              </a:ext>
            </a:extLst>
          </p:cNvPr>
          <p:cNvSpPr txBox="1"/>
          <p:nvPr/>
        </p:nvSpPr>
        <p:spPr>
          <a:xfrm>
            <a:off x="335361" y="3675279"/>
            <a:ext cx="432047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Successful piezo motor tests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cryogenics &amp; inside ALPS II magnet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Motor works in 5.3 T field and at 5 K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9B100F79-7D65-49F6-9AB3-9BEE70ACC0C4}"/>
              </a:ext>
            </a:extLst>
          </p:cNvPr>
          <p:cNvSpPr/>
          <p:nvPr/>
        </p:nvSpPr>
        <p:spPr>
          <a:xfrm>
            <a:off x="234875" y="4648254"/>
            <a:ext cx="485301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E. Garutti </a:t>
            </a:r>
            <a:r>
              <a:rPr kumimoji="0" lang="da-DK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et al</a:t>
            </a: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 2023 </a:t>
            </a:r>
            <a:r>
              <a:rPr kumimoji="0" lang="da-DK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JINST</a:t>
            </a: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 </a:t>
            </a:r>
            <a:r>
              <a:rPr kumimoji="0" lang="da-DK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18</a:t>
            </a: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 P08011</a:t>
            </a: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arxiv:2305.12808</a:t>
            </a: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E685570-D0FB-CE7E-8C53-C512BD784C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649" y="2535966"/>
            <a:ext cx="1206819" cy="74953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0D793D1-997F-EE7F-6A4D-22B3212CD8D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996" y="3199080"/>
            <a:ext cx="1202562" cy="459839"/>
          </a:xfrm>
          <a:prstGeom prst="rect">
            <a:avLst/>
          </a:prstGeom>
        </p:spPr>
      </p:pic>
      <p:sp>
        <p:nvSpPr>
          <p:cNvPr id="16" name="Textfeld 30">
            <a:extLst>
              <a:ext uri="{FF2B5EF4-FFF2-40B4-BE49-F238E27FC236}">
                <a16:creationId xmlns:a16="http://schemas.microsoft.com/office/drawing/2014/main" id="{6173A1A0-AE51-04E3-D4AE-FFE3AD9F7A6B}"/>
              </a:ext>
            </a:extLst>
          </p:cNvPr>
          <p:cNvSpPr txBox="1"/>
          <p:nvPr/>
        </p:nvSpPr>
        <p:spPr>
          <a:xfrm>
            <a:off x="335360" y="5059340"/>
            <a:ext cx="4320479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Networking to find a suitable motor working in cryogenic and magnetic environment was done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here (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APPEC Technology Forum 2018)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DF02D4C-C78E-7432-5087-7CB703A7F2C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07807" y="4258796"/>
            <a:ext cx="2893187" cy="1804924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66263977-8E24-5516-9B94-4055B12B2C87}"/>
              </a:ext>
            </a:extLst>
          </p:cNvPr>
          <p:cNvSpPr txBox="1"/>
          <p:nvPr/>
        </p:nvSpPr>
        <p:spPr>
          <a:xfrm>
            <a:off x="5486356" y="3428999"/>
            <a:ext cx="2122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Add. test at CERN </a:t>
            </a:r>
            <a:r>
              <a:rPr lang="en-US" sz="1600" dirty="0" err="1"/>
              <a:t>Cryolab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9372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			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Vacuum and Cryogenic Technologies in large Axion Detectors  | Jörn Schaffran, 23.11.2025</a:t>
            </a:r>
            <a:endParaRPr lang="en-US" noProof="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633D58-F046-1A4D-B374-6A799C2E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115" y="702964"/>
            <a:ext cx="1672002" cy="5573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A2C407-E056-0749-8D7D-C1477EE1F200}"/>
              </a:ext>
            </a:extLst>
          </p:cNvPr>
          <p:cNvSpPr txBox="1"/>
          <p:nvPr/>
        </p:nvSpPr>
        <p:spPr>
          <a:xfrm>
            <a:off x="335360" y="1361492"/>
            <a:ext cx="7598642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lot of cryogenic and vacuum applications are needed.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3 strong collaborations also in exchange with other collaborations from Axion community.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Already strong input from industry during the design phase.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New and unique technical developments with industry partners.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C7AD4B2-F0EB-D74A-A31A-B28DF49487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de-DE" dirty="0"/>
              <a:t>Moving </a:t>
            </a:r>
            <a:r>
              <a:rPr lang="de-DE" dirty="0" err="1"/>
              <a:t>disks</a:t>
            </a:r>
            <a:r>
              <a:rPr lang="de-DE" dirty="0"/>
              <a:t>: </a:t>
            </a:r>
            <a:r>
              <a:rPr lang="de-DE" dirty="0" err="1"/>
              <a:t>motors</a:t>
            </a:r>
            <a:endParaRPr lang="en-US" b="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E685570-D0FB-CE7E-8C53-C512BD784C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685" y="1115333"/>
            <a:ext cx="1206819" cy="74953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0D793D1-997F-EE7F-6A4D-22B3212CD8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32391">
            <a:off x="8404903" y="1060777"/>
            <a:ext cx="1202562" cy="45983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CCEEF39-152E-3AB7-95B5-A80A713EA4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519">
            <a:off x="8400256" y="2335759"/>
            <a:ext cx="1473536" cy="11788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BE78780-146E-9E59-B0E3-170AA86A9E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456" y="691629"/>
            <a:ext cx="1423463" cy="568669"/>
          </a:xfrm>
          <a:prstGeom prst="rect">
            <a:avLst/>
          </a:prstGeom>
        </p:spPr>
      </p:pic>
      <p:pic>
        <p:nvPicPr>
          <p:cNvPr id="20" name="Google Shape;136;p22">
            <a:extLst>
              <a:ext uri="{FF2B5EF4-FFF2-40B4-BE49-F238E27FC236}">
                <a16:creationId xmlns:a16="http://schemas.microsoft.com/office/drawing/2014/main" id="{4F537C99-EFB7-C53B-5314-E2898FCF4C5F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07669" y="685337"/>
            <a:ext cx="1516591" cy="55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Afbeelding 1">
            <a:extLst>
              <a:ext uri="{FF2B5EF4-FFF2-40B4-BE49-F238E27FC236}">
                <a16:creationId xmlns:a16="http://schemas.microsoft.com/office/drawing/2014/main" id="{956B6679-43CA-6DB1-9A88-10D30FF47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2805">
            <a:off x="10142170" y="2454360"/>
            <a:ext cx="1575054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0AF2DE71-7219-42AD-07EB-2D168898DE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78027" y="3141346"/>
            <a:ext cx="1061578" cy="91937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45728C73-B941-A9E8-7DDB-88B5578EED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709390">
            <a:off x="9984958" y="4261386"/>
            <a:ext cx="1640884" cy="57023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62446354-BB74-F5F0-431B-3116F01D81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03428">
            <a:off x="8223102" y="4919311"/>
            <a:ext cx="1614604" cy="442169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D6B49692-84EE-A507-2E59-C5872432BD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6397">
            <a:off x="10004486" y="3502602"/>
            <a:ext cx="1865801" cy="233225"/>
          </a:xfrm>
          <a:prstGeom prst="rect">
            <a:avLst/>
          </a:prstGeom>
        </p:spPr>
      </p:pic>
      <p:sp>
        <p:nvSpPr>
          <p:cNvPr id="29" name="TextBox 22">
            <a:extLst>
              <a:ext uri="{FF2B5EF4-FFF2-40B4-BE49-F238E27FC236}">
                <a16:creationId xmlns:a16="http://schemas.microsoft.com/office/drawing/2014/main" id="{32847BA9-B535-37B8-EBB3-B3EDE8235165}"/>
              </a:ext>
            </a:extLst>
          </p:cNvPr>
          <p:cNvSpPr txBox="1"/>
          <p:nvPr/>
        </p:nvSpPr>
        <p:spPr>
          <a:xfrm>
            <a:off x="335360" y="4195403"/>
            <a:ext cx="7598642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to improve: setting up a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cryolab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DESY to test new applications and make cooling concepts more economic.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Additional funding is needed or maybe collaboration with industry? 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083A37-9EC8-E42F-5BAE-D86D4FA6B2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882" y="5324538"/>
            <a:ext cx="1040130" cy="77609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4E79B6-18AD-0A56-3AE1-25574EE443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237" y="5924662"/>
            <a:ext cx="1679258" cy="50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78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Jörn Schaffran</a:t>
            </a:r>
          </a:p>
          <a:p>
            <a:r>
              <a:rPr lang="de-DE" dirty="0"/>
              <a:t>ALPS</a:t>
            </a:r>
          </a:p>
          <a:p>
            <a:r>
              <a:rPr lang="de-DE" dirty="0"/>
              <a:t>Joern.schaffran@desy.de </a:t>
            </a:r>
          </a:p>
          <a:p>
            <a:endParaRPr lang="de-DE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BA310BE-DDD7-43E7-9E1A-07720D1ED90B}"/>
              </a:ext>
            </a:extLst>
          </p:cNvPr>
          <p:cNvSpPr txBox="1">
            <a:spLocks/>
          </p:cNvSpPr>
          <p:nvPr/>
        </p:nvSpPr>
        <p:spPr>
          <a:xfrm rot="390832">
            <a:off x="4932843" y="1710795"/>
            <a:ext cx="3016032" cy="21602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dirty="0"/>
              <a:t>Vielen </a:t>
            </a:r>
            <a:br>
              <a:rPr lang="de-DE" sz="7200" dirty="0"/>
            </a:br>
            <a:r>
              <a:rPr lang="de-DE" sz="7200" dirty="0"/>
              <a:t>Dank!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28DA4F9-0B7F-A9FC-80A5-C3F5C37303EC}"/>
              </a:ext>
            </a:extLst>
          </p:cNvPr>
          <p:cNvSpPr txBox="1">
            <a:spLocks/>
          </p:cNvSpPr>
          <p:nvPr/>
        </p:nvSpPr>
        <p:spPr>
          <a:xfrm rot="21274759">
            <a:off x="8249897" y="3233411"/>
            <a:ext cx="3743796" cy="22203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dirty="0" err="1"/>
              <a:t>Thank</a:t>
            </a:r>
            <a:r>
              <a:rPr lang="de-DE" sz="7200" dirty="0"/>
              <a:t> </a:t>
            </a:r>
            <a:r>
              <a:rPr lang="de-DE" sz="7200" dirty="0" err="1"/>
              <a:t>you</a:t>
            </a:r>
            <a:r>
              <a:rPr lang="de-DE" sz="7200" dirty="0"/>
              <a:t>!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ECA7493-CEC3-739E-B103-80155CA37891}"/>
              </a:ext>
            </a:extLst>
          </p:cNvPr>
          <p:cNvSpPr txBox="1">
            <a:spLocks/>
          </p:cNvSpPr>
          <p:nvPr/>
        </p:nvSpPr>
        <p:spPr>
          <a:xfrm rot="20244230">
            <a:off x="439155" y="1391932"/>
            <a:ext cx="4236109" cy="11094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dirty="0"/>
              <a:t>Bedankt!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9623-41AB-734D-9B56-7EA48304A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–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E6444-430E-764E-A05F-B72063E5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67B5-ABD1-F549-8CBA-3356F3B0C5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defTabSz="685766">
              <a:lnSpc>
                <a:spcPct val="100000"/>
              </a:lnSpc>
              <a:tabLst>
                <a:tab pos="200015" algn="l"/>
              </a:tabLst>
              <a:defRPr/>
            </a:pPr>
            <a:r>
              <a:rPr lang="en-US" dirty="0">
                <a:solidFill>
                  <a:srgbClr val="FFC000"/>
                </a:solidFill>
              </a:rPr>
              <a:t>Axion Motivation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1374A-6FAE-224C-981D-5A1E8EBCA3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196752"/>
            <a:ext cx="11592668" cy="5112568"/>
          </a:xfrm>
        </p:spPr>
        <p:txBody>
          <a:bodyPr numCol="2"/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QCD CP violation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Axion originally proposed to solve Charge Parity violation problem in Quantum Chromo Dynamics (strong interaction)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ysClr val="windowText" lastClr="000000"/>
                </a:solidFill>
              </a:rPr>
              <a:t>QCD CP violating term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ysClr val="windowText" lastClr="000000"/>
                </a:solidFill>
              </a:rPr>
              <a:t>Expect electric dipole moment to the neutron,  		 CP violation phase </a:t>
            </a:r>
            <a:r>
              <a:rPr lang="en-US" sz="1600" dirty="0" err="1">
                <a:solidFill>
                  <a:sysClr val="windowText" lastClr="000000"/>
                </a:solidFill>
              </a:rPr>
              <a:t>θ</a:t>
            </a:r>
            <a:r>
              <a:rPr lang="en-US" sz="1600" dirty="0">
                <a:solidFill>
                  <a:sysClr val="windowText" lastClr="000000"/>
                </a:solidFill>
              </a:rPr>
              <a:t> ≠ 0,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prstClr val="black"/>
                </a:solidFill>
              </a:rPr>
              <a:t>Experiment |</a:t>
            </a:r>
            <a:r>
              <a:rPr lang="en-US" sz="1600" dirty="0" err="1">
                <a:solidFill>
                  <a:prstClr val="black"/>
                </a:solidFill>
              </a:rPr>
              <a:t>d</a:t>
            </a:r>
            <a:r>
              <a:rPr lang="en-US" sz="1600" baseline="-25000" dirty="0" err="1">
                <a:solidFill>
                  <a:prstClr val="black"/>
                </a:solidFill>
              </a:rPr>
              <a:t>n</a:t>
            </a:r>
            <a:r>
              <a:rPr lang="en-US" sz="1600" dirty="0">
                <a:solidFill>
                  <a:prstClr val="black"/>
                </a:solidFill>
              </a:rPr>
              <a:t>| &lt; 3.0 10</a:t>
            </a:r>
            <a:r>
              <a:rPr lang="en-US" sz="1600" baseline="30000" dirty="0">
                <a:solidFill>
                  <a:prstClr val="black"/>
                </a:solidFill>
              </a:rPr>
              <a:t>-13</a:t>
            </a:r>
            <a:r>
              <a:rPr lang="en-US" sz="1600" dirty="0">
                <a:solidFill>
                  <a:prstClr val="black"/>
                </a:solidFill>
              </a:rPr>
              <a:t> e </a:t>
            </a:r>
            <a:r>
              <a:rPr lang="en-US" sz="1600" dirty="0" err="1">
                <a:solidFill>
                  <a:prstClr val="black"/>
                </a:solidFill>
              </a:rPr>
              <a:t>fm</a:t>
            </a:r>
            <a:r>
              <a:rPr lang="en-US" sz="1600" dirty="0">
                <a:solidFill>
                  <a:prstClr val="black"/>
                </a:solidFill>
              </a:rPr>
              <a:t> =&gt;  </a:t>
            </a:r>
            <a:r>
              <a:rPr lang="en-US" sz="1600" dirty="0" err="1">
                <a:solidFill>
                  <a:sysClr val="windowText" lastClr="000000"/>
                </a:solidFill>
              </a:rPr>
              <a:t>θ</a:t>
            </a:r>
            <a:r>
              <a:rPr lang="en-US" sz="1600" dirty="0">
                <a:solidFill>
                  <a:sysClr val="windowText" lastClr="000000"/>
                </a:solidFill>
              </a:rPr>
              <a:t> </a:t>
            </a:r>
            <a:r>
              <a:rPr lang="en-US" sz="1600" dirty="0">
                <a:solidFill>
                  <a:prstClr val="black"/>
                </a:solidFill>
              </a:rPr>
              <a:t>&lt; 10</a:t>
            </a:r>
            <a:r>
              <a:rPr lang="en-US" sz="1600" baseline="30000" dirty="0">
                <a:solidFill>
                  <a:prstClr val="black"/>
                </a:solidFill>
              </a:rPr>
              <a:t>-9</a:t>
            </a: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/>
              <a:t>New symmetry:</a:t>
            </a: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err="1">
                <a:solidFill>
                  <a:sysClr val="windowText" lastClr="000000"/>
                </a:solidFill>
              </a:rPr>
              <a:t>θ</a:t>
            </a:r>
            <a:r>
              <a:rPr lang="en-US" sz="1600" dirty="0">
                <a:solidFill>
                  <a:sysClr val="windowText" lastClr="000000"/>
                </a:solidFill>
              </a:rPr>
              <a:t>=0 </a:t>
            </a:r>
            <a:r>
              <a:rPr lang="en-US" sz="1600" dirty="0"/>
              <a:t> (Peccei-Quinn 1977), axion (</a:t>
            </a:r>
            <a:r>
              <a:rPr lang="en-US" sz="1600" dirty="0" err="1"/>
              <a:t>Wilczek</a:t>
            </a:r>
            <a:r>
              <a:rPr lang="en-US" sz="1600" dirty="0"/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                      </a:t>
            </a:r>
            <a:endParaRPr lang="en-US" sz="1600" dirty="0">
              <a:solidFill>
                <a:sysClr val="windowText" lastClr="000000"/>
              </a:solidFill>
            </a:endParaRPr>
          </a:p>
          <a:p>
            <a:pPr>
              <a:lnSpc>
                <a:spcPct val="100000"/>
              </a:lnSpc>
            </a:pPr>
            <a:endParaRPr lang="en-US" sz="1600" dirty="0">
              <a:solidFill>
                <a:sysClr val="windowText" lastClr="000000"/>
              </a:solidFill>
            </a:endParaRPr>
          </a:p>
          <a:p>
            <a:pPr>
              <a:lnSpc>
                <a:spcPct val="100000"/>
              </a:lnSpc>
            </a:pPr>
            <a:endParaRPr lang="en-US" sz="1600" dirty="0">
              <a:solidFill>
                <a:sysClr val="windowText" lastClr="000000"/>
              </a:solidFill>
            </a:endParaRPr>
          </a:p>
          <a:p>
            <a:pPr>
              <a:lnSpc>
                <a:spcPct val="100000"/>
              </a:lnSpc>
            </a:pPr>
            <a:endParaRPr lang="en-US" sz="1600" dirty="0">
              <a:solidFill>
                <a:sysClr val="windowText" lastClr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ysClr val="windowText" lastClr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buNone/>
            </a:pPr>
            <a:endParaRPr lang="en-US" sz="16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Dark matter</a:t>
            </a:r>
            <a:endParaRPr lang="en-US" sz="1600" b="1" dirty="0">
              <a:solidFill>
                <a:sysClr val="windowText" lastClr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Standard Model only 15% of matter content in universe. Best motivated candidates those which occur in SM extensions solving also other problems</a:t>
            </a:r>
          </a:p>
          <a:p>
            <a:r>
              <a:rPr lang="en-US" sz="1600" dirty="0"/>
              <a:t>Hierarchy problem: MSSM neutralino</a:t>
            </a:r>
          </a:p>
          <a:p>
            <a:r>
              <a:rPr lang="en-US" sz="1600" dirty="0"/>
              <a:t>Strong CP problem: QCD axion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Apart from dark matter, other hints from astrophysics which might be explained by axions</a:t>
            </a:r>
          </a:p>
          <a:p>
            <a:r>
              <a:rPr lang="en-US" sz="1600" dirty="0"/>
              <a:t>Excessive energy losses of stars in various stages of their evolution</a:t>
            </a:r>
          </a:p>
          <a:p>
            <a:r>
              <a:rPr lang="en-US" sz="1600" dirty="0"/>
              <a:t>Excessive transparency of the universe for </a:t>
            </a:r>
            <a:r>
              <a:rPr lang="en-US" sz="1600" dirty="0" err="1"/>
              <a:t>TeV</a:t>
            </a:r>
            <a:r>
              <a:rPr lang="en-US" sz="1600" dirty="0"/>
              <a:t> gamma ray might be explained by photon - axion conversion  </a:t>
            </a:r>
          </a:p>
          <a:p>
            <a:endParaRPr lang="en-US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EDEE30-A8A7-A542-AB1F-8EBBF3157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4725144"/>
            <a:ext cx="1343623" cy="10758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EA9C2F-5BCE-6741-885D-9DAC958E42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4175205"/>
            <a:ext cx="3150821" cy="243999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0D0F7C2-F884-83E6-33A7-DF3D18C14052}"/>
              </a:ext>
            </a:extLst>
          </p:cNvPr>
          <p:cNvSpPr txBox="1"/>
          <p:nvPr/>
        </p:nvSpPr>
        <p:spPr>
          <a:xfrm>
            <a:off x="4096544" y="5983395"/>
            <a:ext cx="7904112" cy="4616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Could solve the CP violation and explain dark matter.  </a:t>
            </a:r>
          </a:p>
        </p:txBody>
      </p:sp>
    </p:spTree>
    <p:extLst>
      <p:ext uri="{BB962C8B-B14F-4D97-AF65-F5344CB8AC3E}">
        <p14:creationId xmlns:p14="http://schemas.microsoft.com/office/powerpoint/2010/main" val="175852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361B3B49-B8ED-7915-4A1E-2AA9B2D96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154" y="3201797"/>
            <a:ext cx="1137444" cy="4544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search - Experimental Axion Search Methods 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D1623A-DAE9-774A-A9EE-D4C31E8695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8139" y="1135237"/>
            <a:ext cx="5616575" cy="4742035"/>
          </a:xfrm>
        </p:spPr>
        <p:txBody>
          <a:bodyPr/>
          <a:lstStyle/>
          <a:p>
            <a:r>
              <a:rPr lang="en-US" b="1" dirty="0"/>
              <a:t>Light-shining-through-a-wall (LSW)</a:t>
            </a:r>
          </a:p>
          <a:p>
            <a:pPr lvl="1"/>
            <a:r>
              <a:rPr lang="en-US" sz="1800" dirty="0"/>
              <a:t>Production and detection of axions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Helioscopes</a:t>
            </a:r>
          </a:p>
          <a:p>
            <a:pPr lvl="1"/>
            <a:r>
              <a:rPr lang="en-US" sz="1800" dirty="0"/>
              <a:t>Axion production in sun, detection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Haloscopes</a:t>
            </a:r>
          </a:p>
          <a:p>
            <a:pPr lvl="1"/>
            <a:r>
              <a:rPr lang="en-US" sz="1800" dirty="0"/>
              <a:t>Axion dark matter production in early universe, detection in lab  (microwaves)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0" name="Picture 4" descr="C:\Documents and Settings\ringwald\My Documents\Downloads\capture.png">
            <a:extLst>
              <a:ext uri="{FF2B5EF4-FFF2-40B4-BE49-F238E27FC236}">
                <a16:creationId xmlns:a16="http://schemas.microsoft.com/office/drawing/2014/main" id="{6D59015F-3DB5-0147-A6C2-13648CDF8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1008" y="4529721"/>
            <a:ext cx="1841866" cy="180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973220A3-C8F8-DC4E-AE59-BAEF15CD5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966614"/>
            <a:ext cx="4987597" cy="145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F081730-DABA-E841-AACB-E3C4D7B13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4032" y="2780928"/>
            <a:ext cx="4323798" cy="175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5401F3-2D4B-964D-8F90-75AE3C61C5A2}"/>
              </a:ext>
            </a:extLst>
          </p:cNvPr>
          <p:cNvGrpSpPr>
            <a:grpSpLocks noChangeAspect="1"/>
          </p:cNvGrpSpPr>
          <p:nvPr/>
        </p:nvGrpSpPr>
        <p:grpSpPr>
          <a:xfrm>
            <a:off x="3140583" y="2021072"/>
            <a:ext cx="2880320" cy="1027978"/>
            <a:chOff x="5648712" y="1418758"/>
            <a:chExt cx="4114743" cy="146854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C0A5A8-1880-3C48-8B45-DA938A4C6A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90" t="15244" r="4769" b="8615"/>
            <a:stretch/>
          </p:blipFill>
          <p:spPr bwMode="auto">
            <a:xfrm>
              <a:off x="5648712" y="1418758"/>
              <a:ext cx="4114743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79E430-6A87-B84D-ADAD-66B9A45B71BA}"/>
                </a:ext>
              </a:extLst>
            </p:cNvPr>
            <p:cNvSpPr txBox="1"/>
            <p:nvPr/>
          </p:nvSpPr>
          <p:spPr>
            <a:xfrm>
              <a:off x="6846337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DAF6E3-41EA-3E4C-B509-FB5864F29830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B3F4C4B-10AC-D541-B5E1-DAE1B1B2D679}"/>
              </a:ext>
            </a:extLst>
          </p:cNvPr>
          <p:cNvSpPr txBox="1"/>
          <p:nvPr/>
        </p:nvSpPr>
        <p:spPr>
          <a:xfrm>
            <a:off x="1115911" y="2127609"/>
            <a:ext cx="160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Primakoff effect</a:t>
            </a:r>
          </a:p>
          <a:p>
            <a:r>
              <a:rPr lang="en-US" sz="1600" dirty="0"/>
              <a:t>conversion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137900-0FCB-C249-80D0-C91E052A6D00}"/>
              </a:ext>
            </a:extLst>
          </p:cNvPr>
          <p:cNvGrpSpPr>
            <a:grpSpLocks noChangeAspect="1"/>
          </p:cNvGrpSpPr>
          <p:nvPr/>
        </p:nvGrpSpPr>
        <p:grpSpPr>
          <a:xfrm>
            <a:off x="3780918" y="3755424"/>
            <a:ext cx="1372592" cy="1027978"/>
            <a:chOff x="7802609" y="1418758"/>
            <a:chExt cx="1960846" cy="14685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1A9984-C8CA-A74C-BAD3-BAFA565E8B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369" t="15244" r="4769" b="8615"/>
            <a:stretch/>
          </p:blipFill>
          <p:spPr bwMode="auto">
            <a:xfrm>
              <a:off x="7802609" y="1418758"/>
              <a:ext cx="1960846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4D487-5F68-E34B-ACD3-325BACCA6DFC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7E4EEF48-330F-4C44-8FFF-5C0FB507373F}"/>
              </a:ext>
            </a:extLst>
          </p:cNvPr>
          <p:cNvSpPr txBox="1"/>
          <p:nvPr/>
        </p:nvSpPr>
        <p:spPr>
          <a:xfrm>
            <a:off x="291060" y="5998950"/>
            <a:ext cx="82532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Very complementary axion production and detection Different techniques and systematics </a:t>
            </a:r>
          </a:p>
        </p:txBody>
      </p:sp>
      <p:grpSp>
        <p:nvGrpSpPr>
          <p:cNvPr id="22" name="Group 16">
            <a:extLst>
              <a:ext uri="{FF2B5EF4-FFF2-40B4-BE49-F238E27FC236}">
                <a16:creationId xmlns:a16="http://schemas.microsoft.com/office/drawing/2014/main" id="{813D5F65-A968-42C4-86DE-92B8048D5884}"/>
              </a:ext>
            </a:extLst>
          </p:cNvPr>
          <p:cNvGrpSpPr/>
          <p:nvPr/>
        </p:nvGrpSpPr>
        <p:grpSpPr>
          <a:xfrm>
            <a:off x="6096000" y="4818505"/>
            <a:ext cx="2351071" cy="967803"/>
            <a:chOff x="5601055" y="1124744"/>
            <a:chExt cx="4370831" cy="1928712"/>
          </a:xfrm>
        </p:grpSpPr>
        <p:pic>
          <p:nvPicPr>
            <p:cNvPr id="24" name="Picture 17">
              <a:extLst>
                <a:ext uri="{FF2B5EF4-FFF2-40B4-BE49-F238E27FC236}">
                  <a16:creationId xmlns:a16="http://schemas.microsoft.com/office/drawing/2014/main" id="{268F5AC1-F6EF-4200-AB38-D1DD878D0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055" y="1124744"/>
              <a:ext cx="4370831" cy="1928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id="{D767C154-B091-4A44-9731-B0357BD94601}"/>
                </a:ext>
              </a:extLst>
            </p:cNvPr>
            <p:cNvSpPr txBox="1"/>
            <p:nvPr/>
          </p:nvSpPr>
          <p:spPr>
            <a:xfrm>
              <a:off x="6846336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id="{B57FD424-B551-4B65-90CC-BD63A5F75A0E}"/>
                </a:ext>
              </a:extLst>
            </p:cNvPr>
            <p:cNvSpPr txBox="1"/>
            <p:nvPr/>
          </p:nvSpPr>
          <p:spPr>
            <a:xfrm>
              <a:off x="8173785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pic>
        <p:nvPicPr>
          <p:cNvPr id="8" name="Google Shape;136;p22">
            <a:extLst>
              <a:ext uri="{FF2B5EF4-FFF2-40B4-BE49-F238E27FC236}">
                <a16:creationId xmlns:a16="http://schemas.microsoft.com/office/drawing/2014/main" id="{1057B000-ECDB-57B3-152B-78AF398A640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871417" y="1124744"/>
            <a:ext cx="1040919" cy="355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0">
            <a:extLst>
              <a:ext uri="{FF2B5EF4-FFF2-40B4-BE49-F238E27FC236}">
                <a16:creationId xmlns:a16="http://schemas.microsoft.com/office/drawing/2014/main" id="{B474CEC5-25BE-0AD5-F19B-B00D926A96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520" y="5229547"/>
            <a:ext cx="1204764" cy="4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43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search - Experimental Axion Search Methods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D1623A-DAE9-774A-A9EE-D4C31E8695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8139" y="1135237"/>
            <a:ext cx="5616575" cy="4742035"/>
          </a:xfrm>
        </p:spPr>
        <p:txBody>
          <a:bodyPr/>
          <a:lstStyle/>
          <a:p>
            <a:r>
              <a:rPr lang="en-US" b="1" dirty="0"/>
              <a:t>Light-shining-through-a-wall (LSW)</a:t>
            </a:r>
          </a:p>
          <a:p>
            <a:pPr lvl="1"/>
            <a:r>
              <a:rPr lang="en-US" sz="1800" dirty="0"/>
              <a:t>Production and detection of axions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Helioscopes</a:t>
            </a:r>
          </a:p>
          <a:p>
            <a:pPr lvl="1"/>
            <a:r>
              <a:rPr lang="en-US" sz="1800" dirty="0"/>
              <a:t>Axion production in sun, detection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Haloscopes</a:t>
            </a:r>
          </a:p>
          <a:p>
            <a:pPr lvl="1"/>
            <a:r>
              <a:rPr lang="en-US" sz="1800" dirty="0"/>
              <a:t>Axion dark matter production in early universe, detection in lab  (microwaves)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6D59015F-3DB5-0147-A6C2-13648CDF8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1806" y="4793759"/>
            <a:ext cx="2197579" cy="128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973220A3-C8F8-DC4E-AE59-BAEF15CD5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1322" y="966614"/>
            <a:ext cx="4080968" cy="145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F081730-DABA-E841-AACB-E3C4D7B13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59195" y="2712384"/>
            <a:ext cx="2143095" cy="175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5401F3-2D4B-964D-8F90-75AE3C61C5A2}"/>
              </a:ext>
            </a:extLst>
          </p:cNvPr>
          <p:cNvGrpSpPr>
            <a:grpSpLocks noChangeAspect="1"/>
          </p:cNvGrpSpPr>
          <p:nvPr/>
        </p:nvGrpSpPr>
        <p:grpSpPr>
          <a:xfrm>
            <a:off x="3140583" y="2021072"/>
            <a:ext cx="2880320" cy="1027978"/>
            <a:chOff x="5648712" y="1418758"/>
            <a:chExt cx="4114743" cy="146854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C0A5A8-1880-3C48-8B45-DA938A4C6A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90" t="15244" r="4769" b="8615"/>
            <a:stretch/>
          </p:blipFill>
          <p:spPr bwMode="auto">
            <a:xfrm>
              <a:off x="5648712" y="1418758"/>
              <a:ext cx="4114743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79E430-6A87-B84D-ADAD-66B9A45B71BA}"/>
                </a:ext>
              </a:extLst>
            </p:cNvPr>
            <p:cNvSpPr txBox="1"/>
            <p:nvPr/>
          </p:nvSpPr>
          <p:spPr>
            <a:xfrm>
              <a:off x="6846337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DAF6E3-41EA-3E4C-B509-FB5864F29830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B3F4C4B-10AC-D541-B5E1-DAE1B1B2D679}"/>
              </a:ext>
            </a:extLst>
          </p:cNvPr>
          <p:cNvSpPr txBox="1"/>
          <p:nvPr/>
        </p:nvSpPr>
        <p:spPr>
          <a:xfrm>
            <a:off x="1115911" y="2127609"/>
            <a:ext cx="160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Primakoff effect</a:t>
            </a:r>
          </a:p>
          <a:p>
            <a:r>
              <a:rPr lang="en-US" sz="1600" dirty="0"/>
              <a:t>conversion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137900-0FCB-C249-80D0-C91E052A6D00}"/>
              </a:ext>
            </a:extLst>
          </p:cNvPr>
          <p:cNvGrpSpPr>
            <a:grpSpLocks noChangeAspect="1"/>
          </p:cNvGrpSpPr>
          <p:nvPr/>
        </p:nvGrpSpPr>
        <p:grpSpPr>
          <a:xfrm>
            <a:off x="3780918" y="3755424"/>
            <a:ext cx="1372592" cy="1027978"/>
            <a:chOff x="7802609" y="1418758"/>
            <a:chExt cx="1960846" cy="14685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1A9984-C8CA-A74C-BAD3-BAFA565E8B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369" t="15244" r="4769" b="8615"/>
            <a:stretch/>
          </p:blipFill>
          <p:spPr bwMode="auto">
            <a:xfrm>
              <a:off x="7802609" y="1418758"/>
              <a:ext cx="1960846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4D487-5F68-E34B-ACD3-325BACCA6DFC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7E4EEF48-330F-4C44-8FFF-5C0FB507373F}"/>
              </a:ext>
            </a:extLst>
          </p:cNvPr>
          <p:cNvSpPr txBox="1"/>
          <p:nvPr/>
        </p:nvSpPr>
        <p:spPr>
          <a:xfrm>
            <a:off x="291060" y="5998950"/>
            <a:ext cx="82532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Very complementary axion production and detection Different techniques and systematics </a:t>
            </a:r>
          </a:p>
        </p:txBody>
      </p:sp>
      <p:grpSp>
        <p:nvGrpSpPr>
          <p:cNvPr id="22" name="Group 16">
            <a:extLst>
              <a:ext uri="{FF2B5EF4-FFF2-40B4-BE49-F238E27FC236}">
                <a16:creationId xmlns:a16="http://schemas.microsoft.com/office/drawing/2014/main" id="{813D5F65-A968-42C4-86DE-92B8048D5884}"/>
              </a:ext>
            </a:extLst>
          </p:cNvPr>
          <p:cNvGrpSpPr/>
          <p:nvPr/>
        </p:nvGrpSpPr>
        <p:grpSpPr>
          <a:xfrm>
            <a:off x="6096000" y="4818505"/>
            <a:ext cx="2351071" cy="967803"/>
            <a:chOff x="5601055" y="1124744"/>
            <a:chExt cx="4370831" cy="1928712"/>
          </a:xfrm>
        </p:grpSpPr>
        <p:pic>
          <p:nvPicPr>
            <p:cNvPr id="24" name="Picture 17">
              <a:extLst>
                <a:ext uri="{FF2B5EF4-FFF2-40B4-BE49-F238E27FC236}">
                  <a16:creationId xmlns:a16="http://schemas.microsoft.com/office/drawing/2014/main" id="{268F5AC1-F6EF-4200-AB38-D1DD878D0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055" y="1124744"/>
              <a:ext cx="4370831" cy="1928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id="{D767C154-B091-4A44-9731-B0357BD94601}"/>
                </a:ext>
              </a:extLst>
            </p:cNvPr>
            <p:cNvSpPr txBox="1"/>
            <p:nvPr/>
          </p:nvSpPr>
          <p:spPr>
            <a:xfrm>
              <a:off x="6846336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id="{B57FD424-B551-4B65-90CC-BD63A5F75A0E}"/>
                </a:ext>
              </a:extLst>
            </p:cNvPr>
            <p:cNvSpPr txBox="1"/>
            <p:nvPr/>
          </p:nvSpPr>
          <p:spPr>
            <a:xfrm>
              <a:off x="8173785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pic>
        <p:nvPicPr>
          <p:cNvPr id="8" name="Google Shape;136;p22">
            <a:extLst>
              <a:ext uri="{FF2B5EF4-FFF2-40B4-BE49-F238E27FC236}">
                <a16:creationId xmlns:a16="http://schemas.microsoft.com/office/drawing/2014/main" id="{A4982C37-56BC-42A8-71ED-392E1948C6F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71417" y="1446289"/>
            <a:ext cx="1040919" cy="355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4A11A21-2211-71F7-8B21-344D32F710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154" y="3201797"/>
            <a:ext cx="1137444" cy="454406"/>
          </a:xfrm>
          <a:prstGeom prst="rect">
            <a:avLst/>
          </a:prstGeom>
        </p:spPr>
      </p:pic>
      <p:pic>
        <p:nvPicPr>
          <p:cNvPr id="23" name="Picture 20">
            <a:extLst>
              <a:ext uri="{FF2B5EF4-FFF2-40B4-BE49-F238E27FC236}">
                <a16:creationId xmlns:a16="http://schemas.microsoft.com/office/drawing/2014/main" id="{CC31FDD2-7ADC-3E7A-0654-85F75DFC4C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900" y="5229547"/>
            <a:ext cx="1204764" cy="4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1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AA938F99-4E95-CA1D-4E88-8AE3ACF99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154" y="3201797"/>
            <a:ext cx="1137444" cy="4544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search - Experimental Axion Search Methods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D1623A-DAE9-774A-A9EE-D4C31E8695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8139" y="1135237"/>
            <a:ext cx="5616575" cy="4742035"/>
          </a:xfrm>
        </p:spPr>
        <p:txBody>
          <a:bodyPr/>
          <a:lstStyle/>
          <a:p>
            <a:r>
              <a:rPr lang="en-US" b="1" dirty="0"/>
              <a:t>Light-shining-through-a-wall (LSW)</a:t>
            </a:r>
          </a:p>
          <a:p>
            <a:pPr lvl="1"/>
            <a:r>
              <a:rPr lang="en-US" sz="1800" dirty="0"/>
              <a:t>Production and detection of axions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Helioscopes</a:t>
            </a:r>
          </a:p>
          <a:p>
            <a:pPr lvl="1"/>
            <a:r>
              <a:rPr lang="en-US" sz="1800" dirty="0"/>
              <a:t>Axion production in sun, detection in laboratory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Haloscopes</a:t>
            </a:r>
          </a:p>
          <a:p>
            <a:pPr lvl="1"/>
            <a:r>
              <a:rPr lang="en-US" sz="1800" dirty="0"/>
              <a:t>Axion dark matter production in early universe, detection in lab  (microwaves)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6D59015F-3DB5-0147-A6C2-13648CDF8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1806" y="4793759"/>
            <a:ext cx="2197579" cy="12871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973220A3-C8F8-DC4E-AE59-BAEF15CD5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1322" y="966614"/>
            <a:ext cx="4080968" cy="145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F081730-DABA-E841-AACB-E3C4D7B13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59195" y="2712384"/>
            <a:ext cx="2143095" cy="175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5401F3-2D4B-964D-8F90-75AE3C61C5A2}"/>
              </a:ext>
            </a:extLst>
          </p:cNvPr>
          <p:cNvGrpSpPr>
            <a:grpSpLocks noChangeAspect="1"/>
          </p:cNvGrpSpPr>
          <p:nvPr/>
        </p:nvGrpSpPr>
        <p:grpSpPr>
          <a:xfrm>
            <a:off x="3140583" y="2021072"/>
            <a:ext cx="2880320" cy="1027978"/>
            <a:chOff x="5648712" y="1418758"/>
            <a:chExt cx="4114743" cy="146854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C0A5A8-1880-3C48-8B45-DA938A4C6A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90" t="15244" r="4769" b="8615"/>
            <a:stretch/>
          </p:blipFill>
          <p:spPr bwMode="auto">
            <a:xfrm>
              <a:off x="5648712" y="1418758"/>
              <a:ext cx="4114743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79E430-6A87-B84D-ADAD-66B9A45B71BA}"/>
                </a:ext>
              </a:extLst>
            </p:cNvPr>
            <p:cNvSpPr txBox="1"/>
            <p:nvPr/>
          </p:nvSpPr>
          <p:spPr>
            <a:xfrm>
              <a:off x="6846337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DAF6E3-41EA-3E4C-B509-FB5864F29830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B3F4C4B-10AC-D541-B5E1-DAE1B1B2D679}"/>
              </a:ext>
            </a:extLst>
          </p:cNvPr>
          <p:cNvSpPr txBox="1"/>
          <p:nvPr/>
        </p:nvSpPr>
        <p:spPr>
          <a:xfrm>
            <a:off x="1115911" y="2127609"/>
            <a:ext cx="160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Primakoff effect</a:t>
            </a:r>
          </a:p>
          <a:p>
            <a:r>
              <a:rPr lang="en-US" sz="1600" dirty="0"/>
              <a:t>conversion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137900-0FCB-C249-80D0-C91E052A6D00}"/>
              </a:ext>
            </a:extLst>
          </p:cNvPr>
          <p:cNvGrpSpPr>
            <a:grpSpLocks noChangeAspect="1"/>
          </p:cNvGrpSpPr>
          <p:nvPr/>
        </p:nvGrpSpPr>
        <p:grpSpPr>
          <a:xfrm>
            <a:off x="3780918" y="3755424"/>
            <a:ext cx="1372592" cy="1027978"/>
            <a:chOff x="7802609" y="1418758"/>
            <a:chExt cx="1960846" cy="14685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1A9984-C8CA-A74C-BAD3-BAFA565E8B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369" t="15244" r="4769" b="8615"/>
            <a:stretch/>
          </p:blipFill>
          <p:spPr bwMode="auto">
            <a:xfrm>
              <a:off x="7802609" y="1418758"/>
              <a:ext cx="1960846" cy="1468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A4D487-5F68-E34B-ACD3-325BACCA6DFC}"/>
                </a:ext>
              </a:extLst>
            </p:cNvPr>
            <p:cNvSpPr txBox="1"/>
            <p:nvPr/>
          </p:nvSpPr>
          <p:spPr>
            <a:xfrm>
              <a:off x="8173784" y="1418758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CAA83FE-21B4-1B49-BF18-A5018B6D2B66}"/>
              </a:ext>
            </a:extLst>
          </p:cNvPr>
          <p:cNvSpPr txBox="1"/>
          <p:nvPr/>
        </p:nvSpPr>
        <p:spPr>
          <a:xfrm>
            <a:off x="10968588" y="315878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IAXO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E4EEF48-330F-4C44-8FFF-5C0FB507373F}"/>
              </a:ext>
            </a:extLst>
          </p:cNvPr>
          <p:cNvSpPr txBox="1"/>
          <p:nvPr/>
        </p:nvSpPr>
        <p:spPr>
          <a:xfrm>
            <a:off x="291060" y="5998950"/>
            <a:ext cx="82532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Very complementary axion production and detection Different techniques and systematics </a:t>
            </a:r>
          </a:p>
        </p:txBody>
      </p:sp>
      <p:grpSp>
        <p:nvGrpSpPr>
          <p:cNvPr id="22" name="Group 16">
            <a:extLst>
              <a:ext uri="{FF2B5EF4-FFF2-40B4-BE49-F238E27FC236}">
                <a16:creationId xmlns:a16="http://schemas.microsoft.com/office/drawing/2014/main" id="{813D5F65-A968-42C4-86DE-92B8048D5884}"/>
              </a:ext>
            </a:extLst>
          </p:cNvPr>
          <p:cNvGrpSpPr/>
          <p:nvPr/>
        </p:nvGrpSpPr>
        <p:grpSpPr>
          <a:xfrm>
            <a:off x="6096000" y="4818505"/>
            <a:ext cx="2351071" cy="967803"/>
            <a:chOff x="5601055" y="1124744"/>
            <a:chExt cx="4370831" cy="1928712"/>
          </a:xfrm>
        </p:grpSpPr>
        <p:pic>
          <p:nvPicPr>
            <p:cNvPr id="24" name="Picture 17">
              <a:extLst>
                <a:ext uri="{FF2B5EF4-FFF2-40B4-BE49-F238E27FC236}">
                  <a16:creationId xmlns:a16="http://schemas.microsoft.com/office/drawing/2014/main" id="{268F5AC1-F6EF-4200-AB38-D1DD878D0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055" y="1124744"/>
              <a:ext cx="4370831" cy="1928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id="{D767C154-B091-4A44-9731-B0357BD94601}"/>
                </a:ext>
              </a:extLst>
            </p:cNvPr>
            <p:cNvSpPr txBox="1"/>
            <p:nvPr/>
          </p:nvSpPr>
          <p:spPr>
            <a:xfrm>
              <a:off x="6846336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id="{B57FD424-B551-4B65-90CC-BD63A5F75A0E}"/>
                </a:ext>
              </a:extLst>
            </p:cNvPr>
            <p:cNvSpPr txBox="1"/>
            <p:nvPr/>
          </p:nvSpPr>
          <p:spPr>
            <a:xfrm>
              <a:off x="8173785" y="1377463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de-DE" sz="1600" dirty="0"/>
                <a:t>a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5A7C731F-74AE-D01D-70AB-084AB591340D}"/>
              </a:ext>
            </a:extLst>
          </p:cNvPr>
          <p:cNvSpPr txBox="1"/>
          <p:nvPr/>
        </p:nvSpPr>
        <p:spPr>
          <a:xfrm rot="529047">
            <a:off x="479376" y="2258060"/>
            <a:ext cx="11376024" cy="175432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All of these experiments require cryogenic and vacuum techniques.</a:t>
            </a:r>
            <a:endParaRPr lang="de-DE" sz="5400" dirty="0"/>
          </a:p>
        </p:txBody>
      </p:sp>
      <p:pic>
        <p:nvPicPr>
          <p:cNvPr id="18" name="Google Shape;136;p22">
            <a:extLst>
              <a:ext uri="{FF2B5EF4-FFF2-40B4-BE49-F238E27FC236}">
                <a16:creationId xmlns:a16="http://schemas.microsoft.com/office/drawing/2014/main" id="{1733096C-A9EC-DFDC-F6FE-1C4A620F6476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871417" y="1446289"/>
            <a:ext cx="1040919" cy="355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0">
            <a:extLst>
              <a:ext uri="{FF2B5EF4-FFF2-40B4-BE49-F238E27FC236}">
                <a16:creationId xmlns:a16="http://schemas.microsoft.com/office/drawing/2014/main" id="{3324982B-04E4-CEB9-4E58-A7BF0802E5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900" y="5229547"/>
            <a:ext cx="1204764" cy="4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0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ALPS II - A</a:t>
            </a:r>
            <a:r>
              <a:rPr lang="en-US" dirty="0">
                <a:solidFill>
                  <a:schemeClr val="tx1"/>
                </a:solidFill>
              </a:rPr>
              <a:t>ny</a:t>
            </a:r>
            <a:r>
              <a:rPr lang="en-US" dirty="0"/>
              <a:t> L</a:t>
            </a:r>
            <a:r>
              <a:rPr lang="en-US" dirty="0">
                <a:solidFill>
                  <a:schemeClr val="tx1"/>
                </a:solidFill>
              </a:rPr>
              <a:t>ight</a:t>
            </a:r>
            <a:r>
              <a:rPr lang="en-US" dirty="0"/>
              <a:t> P</a:t>
            </a:r>
            <a:r>
              <a:rPr lang="en-US" dirty="0">
                <a:solidFill>
                  <a:schemeClr val="tx1"/>
                </a:solidFill>
              </a:rPr>
              <a:t>article</a:t>
            </a:r>
            <a:r>
              <a:rPr lang="en-US" dirty="0"/>
              <a:t> S</a:t>
            </a:r>
            <a:r>
              <a:rPr lang="en-US" dirty="0">
                <a:solidFill>
                  <a:schemeClr val="tx1"/>
                </a:solidFill>
              </a:rPr>
              <a:t>earch</a:t>
            </a:r>
            <a:r>
              <a:rPr lang="en-US" dirty="0"/>
              <a:t> II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Light-through-a-wall</a:t>
            </a:r>
          </a:p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991544" y="4754953"/>
            <a:ext cx="70567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diamond" w="med" len="med"/>
            <a:tailEnd type="diamond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066852" y="4786896"/>
            <a:ext cx="887416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250 m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0416480" y="2882745"/>
            <a:ext cx="0" cy="8640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diamond" w="med" len="med"/>
            <a:tailEnd type="diamond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10463517" y="3026761"/>
            <a:ext cx="746352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5 cm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946641"/>
            <a:ext cx="9660884" cy="273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551383" y="5427221"/>
            <a:ext cx="177552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/>
              <a:t>Light injection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19535" y="4754953"/>
            <a:ext cx="259493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/>
              <a:t>Axion generation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504045" y="4754953"/>
            <a:ext cx="261629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dirty="0"/>
              <a:t>Axion reconversion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367808" y="5427226"/>
            <a:ext cx="2221115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/>
              <a:t>Axion pass the wall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384366" y="5427225"/>
            <a:ext cx="177552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/>
              <a:t>Light detection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A9FCE3-F50D-497F-A5FB-571BCE62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E9137E1-C02E-4E78-B462-C8B6B98800F8}"/>
              </a:ext>
            </a:extLst>
          </p:cNvPr>
          <p:cNvSpPr txBox="1"/>
          <p:nvPr/>
        </p:nvSpPr>
        <p:spPr>
          <a:xfrm>
            <a:off x="406800" y="1436400"/>
            <a:ext cx="5001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Probing axion-photon couplings model independently.</a:t>
            </a:r>
          </a:p>
        </p:txBody>
      </p:sp>
      <p:pic>
        <p:nvPicPr>
          <p:cNvPr id="9" name="Google Shape;136;p22">
            <a:extLst>
              <a:ext uri="{FF2B5EF4-FFF2-40B4-BE49-F238E27FC236}">
                <a16:creationId xmlns:a16="http://schemas.microsoft.com/office/drawing/2014/main" id="{14793C40-7357-F51A-73EE-74A13528840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0496" y="960938"/>
            <a:ext cx="1040919" cy="355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60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>
                <a:solidFill>
                  <a:schemeClr val="tx1"/>
                </a:solidFill>
              </a:rPr>
              <a:t>ny</a:t>
            </a:r>
            <a:r>
              <a:rPr lang="en-US" dirty="0"/>
              <a:t> L</a:t>
            </a:r>
            <a:r>
              <a:rPr lang="en-US" dirty="0">
                <a:solidFill>
                  <a:schemeClr val="tx1"/>
                </a:solidFill>
              </a:rPr>
              <a:t>ight</a:t>
            </a:r>
            <a:r>
              <a:rPr lang="en-US" dirty="0"/>
              <a:t> P</a:t>
            </a:r>
            <a:r>
              <a:rPr lang="en-US" dirty="0">
                <a:solidFill>
                  <a:schemeClr val="tx1"/>
                </a:solidFill>
              </a:rPr>
              <a:t>article</a:t>
            </a:r>
            <a:r>
              <a:rPr lang="en-US" dirty="0"/>
              <a:t> S</a:t>
            </a:r>
            <a:r>
              <a:rPr lang="en-US" dirty="0">
                <a:solidFill>
                  <a:schemeClr val="tx1"/>
                </a:solidFill>
              </a:rPr>
              <a:t>earch</a:t>
            </a:r>
            <a:r>
              <a:rPr lang="en-US" dirty="0"/>
              <a:t> II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Light-through-a-wall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991544" y="4754953"/>
            <a:ext cx="70567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diamond" w="med" len="med"/>
            <a:tailEnd type="diamond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066852" y="4786896"/>
            <a:ext cx="887416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250 m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0416480" y="2882745"/>
            <a:ext cx="0" cy="8640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diamond" w="med" len="med"/>
            <a:tailEnd type="diamond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10463517" y="3026761"/>
            <a:ext cx="746352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5 cm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946641"/>
            <a:ext cx="9660884" cy="273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551383" y="5427221"/>
            <a:ext cx="177552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/>
              <a:t>Light injection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19535" y="4754953"/>
            <a:ext cx="259493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/>
              <a:t>Axion generation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504045" y="4754953"/>
            <a:ext cx="261629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dirty="0"/>
              <a:t>Axion reconversion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367808" y="5427226"/>
            <a:ext cx="2221115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/>
              <a:t>Axion pass the wall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384366" y="5427225"/>
            <a:ext cx="1775521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/>
              <a:t>Light detection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A9FCE3-F50D-497F-A5FB-571BCE62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E9137E1-C02E-4E78-B462-C8B6B98800F8}"/>
              </a:ext>
            </a:extLst>
          </p:cNvPr>
          <p:cNvSpPr txBox="1"/>
          <p:nvPr/>
        </p:nvSpPr>
        <p:spPr>
          <a:xfrm>
            <a:off x="406800" y="1436400"/>
            <a:ext cx="5001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Probing axion-photon couplings model independently.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1F7F2E3-3DD1-4C20-A61D-9706620F24A1}"/>
              </a:ext>
            </a:extLst>
          </p:cNvPr>
          <p:cNvSpPr txBox="1"/>
          <p:nvPr/>
        </p:nvSpPr>
        <p:spPr>
          <a:xfrm>
            <a:off x="1271464" y="1341057"/>
            <a:ext cx="10081120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u="sng" dirty="0" err="1"/>
              <a:t>Demands</a:t>
            </a:r>
            <a:r>
              <a:rPr lang="de-DE" sz="2800" b="1" u="sng" dirty="0"/>
              <a:t> </a:t>
            </a:r>
            <a:r>
              <a:rPr lang="de-DE" sz="2800" b="1" u="sng" dirty="0" err="1"/>
              <a:t>given</a:t>
            </a:r>
            <a:r>
              <a:rPr lang="de-DE" sz="2800" b="1" u="sng" dirty="0"/>
              <a:t> by the </a:t>
            </a:r>
            <a:r>
              <a:rPr lang="de-DE" sz="2800" b="1" u="sng" dirty="0" err="1"/>
              <a:t>FoM</a:t>
            </a:r>
            <a:r>
              <a:rPr lang="de-DE" sz="2800" b="1" u="sng" dirty="0"/>
              <a:t>:</a:t>
            </a:r>
          </a:p>
          <a:p>
            <a:endParaRPr lang="de-DE" sz="2800" b="1" u="sng" dirty="0"/>
          </a:p>
          <a:p>
            <a:endParaRPr lang="de-DE" sz="2800" b="1" u="sng" dirty="0"/>
          </a:p>
          <a:p>
            <a:endParaRPr lang="de-DE" sz="2800" b="1" u="sng" dirty="0"/>
          </a:p>
          <a:p>
            <a:endParaRPr lang="de-DE" sz="2800" b="1" dirty="0"/>
          </a:p>
          <a:p>
            <a:endParaRPr lang="de-DE" sz="2800" b="1" dirty="0"/>
          </a:p>
          <a:p>
            <a:pPr marL="457200" indent="-457200">
              <a:buFontTx/>
              <a:buChar char="-"/>
            </a:pPr>
            <a:endParaRPr lang="de-DE" sz="2800" b="1" dirty="0"/>
          </a:p>
          <a:p>
            <a:pPr marL="457200" indent="-457200">
              <a:buFontTx/>
              <a:buChar char="-"/>
            </a:pPr>
            <a:endParaRPr lang="de-DE" sz="2800" b="1" dirty="0"/>
          </a:p>
          <a:p>
            <a:pPr marL="457200" indent="-457200">
              <a:buFontTx/>
              <a:buChar char="-"/>
            </a:pPr>
            <a:endParaRPr lang="de-DE" sz="2800" b="1" dirty="0"/>
          </a:p>
          <a:p>
            <a:pPr marL="457200" indent="-457200">
              <a:buFontTx/>
              <a:buChar char="-"/>
            </a:pPr>
            <a:endParaRPr lang="de-DE" sz="2800" b="1" dirty="0"/>
          </a:p>
          <a:p>
            <a:pPr marL="457200" indent="-457200">
              <a:buFontTx/>
              <a:buChar char="-"/>
            </a:pPr>
            <a:endParaRPr lang="de-DE" sz="2800" b="1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2C752755-85C6-4F60-ADD5-1170CF4EA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65" y="4285041"/>
            <a:ext cx="10284541" cy="10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0CA7995-6BA3-4DFA-A290-E792595A8987}"/>
              </a:ext>
            </a:extLst>
          </p:cNvPr>
          <p:cNvSpPr txBox="1"/>
          <p:nvPr/>
        </p:nvSpPr>
        <p:spPr>
          <a:xfrm>
            <a:off x="6823412" y="2152065"/>
            <a:ext cx="5121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Long </a:t>
            </a:r>
            <a:r>
              <a:rPr lang="de-DE" sz="2400" b="1" dirty="0" err="1"/>
              <a:t>section</a:t>
            </a:r>
            <a:r>
              <a:rPr lang="de-DE" sz="2400" b="1" dirty="0"/>
              <a:t> of </a:t>
            </a:r>
            <a:r>
              <a:rPr lang="de-DE" sz="2400" b="1" dirty="0" err="1"/>
              <a:t>dipole</a:t>
            </a:r>
            <a:r>
              <a:rPr lang="de-DE" sz="2400" b="1" dirty="0"/>
              <a:t> </a:t>
            </a:r>
            <a:r>
              <a:rPr lang="de-DE" sz="2400" b="1" dirty="0" err="1"/>
              <a:t>magnets</a:t>
            </a:r>
            <a:endParaRPr lang="de-DE" sz="2400" b="1" dirty="0"/>
          </a:p>
          <a:p>
            <a:endParaRPr lang="de-DE" sz="1600" dirty="0" err="1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E942AF5-F82F-4264-9419-CCCBFEFCCA1B}"/>
              </a:ext>
            </a:extLst>
          </p:cNvPr>
          <p:cNvCxnSpPr>
            <a:cxnSpLocks/>
          </p:cNvCxnSpPr>
          <p:nvPr/>
        </p:nvCxnSpPr>
        <p:spPr>
          <a:xfrm flipH="1" flipV="1">
            <a:off x="6818932" y="4984488"/>
            <a:ext cx="289635" cy="5569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49664BA3-0827-40F0-89DA-EFB828085B07}"/>
              </a:ext>
            </a:extLst>
          </p:cNvPr>
          <p:cNvSpPr txBox="1"/>
          <p:nvPr/>
        </p:nvSpPr>
        <p:spPr>
          <a:xfrm>
            <a:off x="4924464" y="5497814"/>
            <a:ext cx="4823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Particle</a:t>
            </a:r>
            <a:r>
              <a:rPr lang="de-DE" sz="2400" b="1" dirty="0"/>
              <a:t> </a:t>
            </a:r>
            <a:r>
              <a:rPr lang="de-DE" sz="2400" b="1" dirty="0" err="1"/>
              <a:t>free</a:t>
            </a:r>
            <a:r>
              <a:rPr lang="de-DE" sz="2400" b="1" dirty="0"/>
              <a:t> </a:t>
            </a:r>
            <a:r>
              <a:rPr lang="de-DE" sz="2400" b="1" dirty="0" err="1"/>
              <a:t>vacuum</a:t>
            </a:r>
            <a:r>
              <a:rPr lang="de-DE" sz="2400" b="1" dirty="0"/>
              <a:t> </a:t>
            </a:r>
            <a:r>
              <a:rPr lang="de-DE" sz="2400" b="1" dirty="0" err="1"/>
              <a:t>space</a:t>
            </a:r>
            <a:r>
              <a:rPr lang="de-DE" sz="2400" b="1" dirty="0"/>
              <a:t> for </a:t>
            </a:r>
            <a:r>
              <a:rPr lang="de-DE" sz="2400" b="1" dirty="0" err="1"/>
              <a:t>optics</a:t>
            </a:r>
            <a:r>
              <a:rPr lang="de-DE" sz="2400" b="1" dirty="0"/>
              <a:t> (</a:t>
            </a:r>
            <a:r>
              <a:rPr lang="de-DE" sz="2400" b="1" dirty="0" err="1"/>
              <a:t>powerfull</a:t>
            </a:r>
            <a:r>
              <a:rPr lang="de-DE" sz="2400" b="1" dirty="0"/>
              <a:t> </a:t>
            </a:r>
            <a:r>
              <a:rPr lang="de-DE" sz="2400" b="1" dirty="0" err="1"/>
              <a:t>laser</a:t>
            </a:r>
            <a:r>
              <a:rPr lang="de-DE" sz="2400" b="1" dirty="0"/>
              <a:t> light)</a:t>
            </a:r>
          </a:p>
          <a:p>
            <a:endParaRPr lang="de-DE" sz="1600" dirty="0" err="1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9DC42943-16A8-48BB-8523-6E04F7FD3F16}"/>
              </a:ext>
            </a:extLst>
          </p:cNvPr>
          <p:cNvCxnSpPr>
            <a:cxnSpLocks/>
          </p:cNvCxnSpPr>
          <p:nvPr/>
        </p:nvCxnSpPr>
        <p:spPr>
          <a:xfrm>
            <a:off x="6107589" y="3266543"/>
            <a:ext cx="3372788" cy="12965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5F912B6-B205-4C53-A56A-537E8C50F5B3}"/>
              </a:ext>
            </a:extLst>
          </p:cNvPr>
          <p:cNvCxnSpPr>
            <a:cxnSpLocks/>
          </p:cNvCxnSpPr>
          <p:nvPr/>
        </p:nvCxnSpPr>
        <p:spPr>
          <a:xfrm>
            <a:off x="9994660" y="2641395"/>
            <a:ext cx="172345" cy="176314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80591EE7-DB6F-407B-A095-82AF46051FED}"/>
              </a:ext>
            </a:extLst>
          </p:cNvPr>
          <p:cNvSpPr txBox="1"/>
          <p:nvPr/>
        </p:nvSpPr>
        <p:spPr>
          <a:xfrm>
            <a:off x="3296134" y="2766847"/>
            <a:ext cx="3647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Strong </a:t>
            </a:r>
            <a:r>
              <a:rPr lang="de-DE" sz="2400" b="1" dirty="0" err="1"/>
              <a:t>magnetic</a:t>
            </a:r>
            <a:r>
              <a:rPr lang="de-DE" sz="2400" b="1" dirty="0"/>
              <a:t> </a:t>
            </a:r>
            <a:r>
              <a:rPr lang="de-DE" sz="2400" b="1" dirty="0" err="1"/>
              <a:t>field</a:t>
            </a:r>
            <a:endParaRPr lang="de-DE" sz="2400" b="1" dirty="0"/>
          </a:p>
          <a:p>
            <a:endParaRPr lang="de-DE" sz="1600" dirty="0" err="1"/>
          </a:p>
        </p:txBody>
      </p:sp>
      <p:pic>
        <p:nvPicPr>
          <p:cNvPr id="14" name="Google Shape;136;p22">
            <a:extLst>
              <a:ext uri="{FF2B5EF4-FFF2-40B4-BE49-F238E27FC236}">
                <a16:creationId xmlns:a16="http://schemas.microsoft.com/office/drawing/2014/main" id="{0F00CD6B-C0C8-0AFD-4497-8C82D96C08A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60496" y="960938"/>
            <a:ext cx="1040919" cy="355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448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>
                <a:solidFill>
                  <a:schemeClr val="tx1"/>
                </a:solidFill>
              </a:rPr>
              <a:t>ny</a:t>
            </a:r>
            <a:r>
              <a:rPr lang="en-US" dirty="0"/>
              <a:t> L</a:t>
            </a:r>
            <a:r>
              <a:rPr lang="en-US" dirty="0">
                <a:solidFill>
                  <a:schemeClr val="tx1"/>
                </a:solidFill>
              </a:rPr>
              <a:t>ight</a:t>
            </a:r>
            <a:r>
              <a:rPr lang="en-US" dirty="0"/>
              <a:t> P</a:t>
            </a:r>
            <a:r>
              <a:rPr lang="en-US" dirty="0">
                <a:solidFill>
                  <a:schemeClr val="tx1"/>
                </a:solidFill>
              </a:rPr>
              <a:t>article</a:t>
            </a:r>
            <a:r>
              <a:rPr lang="en-US" dirty="0"/>
              <a:t> S</a:t>
            </a:r>
            <a:r>
              <a:rPr lang="en-US" dirty="0">
                <a:solidFill>
                  <a:schemeClr val="tx1"/>
                </a:solidFill>
              </a:rPr>
              <a:t>earch</a:t>
            </a:r>
            <a:r>
              <a:rPr lang="en-US" dirty="0"/>
              <a:t> II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Light-through-a-wall</a:t>
            </a:r>
          </a:p>
          <a:p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A9FCE3-F50D-497F-A5FB-571BCE62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Vacuum and Cryogenic Technologies in large Axion Detectors  | Jörn Schaffran, 23.11.2025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1F7F2E3-3DD1-4C20-A61D-9706620F24A1}"/>
              </a:ext>
            </a:extLst>
          </p:cNvPr>
          <p:cNvSpPr txBox="1"/>
          <p:nvPr/>
        </p:nvSpPr>
        <p:spPr>
          <a:xfrm>
            <a:off x="407988" y="1341057"/>
            <a:ext cx="1094459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Techniques:</a:t>
            </a:r>
          </a:p>
          <a:p>
            <a:endParaRPr lang="en-US" sz="1000" dirty="0"/>
          </a:p>
          <a:p>
            <a:pPr marL="457200" indent="-457200">
              <a:buFontTx/>
              <a:buChar char="-"/>
            </a:pPr>
            <a:r>
              <a:rPr lang="en-US" sz="2400" dirty="0"/>
              <a:t>24 old HERA dipole magnets operated at 4.2 K and a field of 5.3 T.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250 m long vacuum tube @4.2 K and with &gt;5 cm diameter.  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Nearly particle free environment close to the optic components.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Commissioning successful and first science run done, next will follow 2026.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  <a:p>
            <a:r>
              <a:rPr lang="en-US" sz="2800" b="1" u="sng" dirty="0"/>
              <a:t>Next steps:</a:t>
            </a:r>
          </a:p>
          <a:p>
            <a:endParaRPr lang="en-US" sz="1000" dirty="0"/>
          </a:p>
          <a:p>
            <a:pPr marL="457200" indent="-457200">
              <a:buFontTx/>
              <a:buChar char="-"/>
            </a:pPr>
            <a:r>
              <a:rPr lang="en-US" sz="2400" dirty="0"/>
              <a:t>Upgrade with TES (next slide).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Vacuum Magnetic Birefringence (VMB).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GW detection. </a:t>
            </a:r>
          </a:p>
        </p:txBody>
      </p:sp>
      <p:pic>
        <p:nvPicPr>
          <p:cNvPr id="5" name="Google Shape;136;p22">
            <a:extLst>
              <a:ext uri="{FF2B5EF4-FFF2-40B4-BE49-F238E27FC236}">
                <a16:creationId xmlns:a16="http://schemas.microsoft.com/office/drawing/2014/main" id="{4FE071A3-8603-9210-5490-87FA4B4F906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560496" y="960938"/>
            <a:ext cx="1040919" cy="355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213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de_2022-01.potx" id="{C573BF7B-AB26-48DA-8D10-49FB5E3FF280}" vid="{63625B2A-141F-48C0-A029-5CE0843B488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2510</Words>
  <Application>Microsoft Office PowerPoint</Application>
  <PresentationFormat>Breitbild</PresentationFormat>
  <Paragraphs>361</Paragraphs>
  <Slides>24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9" baseType="lpstr">
      <vt:lpstr>Arial</vt:lpstr>
      <vt:lpstr>Calibri</vt:lpstr>
      <vt:lpstr>Symbol</vt:lpstr>
      <vt:lpstr>Wingdings</vt:lpstr>
      <vt:lpstr>DESY</vt:lpstr>
      <vt:lpstr>Vacuum and Cryogenic Technologies in large Axion Detectors </vt:lpstr>
      <vt:lpstr>Overview</vt:lpstr>
      <vt:lpstr>Introduction – Axion search </vt:lpstr>
      <vt:lpstr>How to search - Experimental Axion Search Methods  </vt:lpstr>
      <vt:lpstr>How to search - Experimental Axion Search Methods </vt:lpstr>
      <vt:lpstr>How to search - Experimental Axion Search Methods </vt:lpstr>
      <vt:lpstr>ALPS II - Any Light Particle Search II</vt:lpstr>
      <vt:lpstr>Any Light Particle Search II</vt:lpstr>
      <vt:lpstr>Any Light Particle Search II</vt:lpstr>
      <vt:lpstr>ALPS II -Transition Edge Sensor (detection) </vt:lpstr>
      <vt:lpstr>Baby(IAXO) - physics</vt:lpstr>
      <vt:lpstr>BabyIAXO - concept</vt:lpstr>
      <vt:lpstr>BabyIAXO - concept</vt:lpstr>
      <vt:lpstr>BabyIAXO </vt:lpstr>
      <vt:lpstr>BabyIAXO </vt:lpstr>
      <vt:lpstr>BabyIAXO </vt:lpstr>
      <vt:lpstr>BabyIAXO </vt:lpstr>
      <vt:lpstr>BabyIAXO </vt:lpstr>
      <vt:lpstr>Magnetized Disc and Mirror Axion Experiment     </vt:lpstr>
      <vt:lpstr>Magnetized Disc and Mirror Axion Experiment     </vt:lpstr>
      <vt:lpstr>Magnetized Disc and Mirror Axion Experiment     </vt:lpstr>
      <vt:lpstr>Magnetized Disc and Mirror Axion Experiment     </vt:lpstr>
      <vt:lpstr>Summary  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Titel</dc:title>
  <dc:creator>Microsoft Office User</dc:creator>
  <cp:lastModifiedBy>Schaffran, Joern</cp:lastModifiedBy>
  <cp:revision>186</cp:revision>
  <dcterms:created xsi:type="dcterms:W3CDTF">2022-01-20T12:32:59Z</dcterms:created>
  <dcterms:modified xsi:type="dcterms:W3CDTF">2025-11-24T09:01:04Z</dcterms:modified>
</cp:coreProperties>
</file>