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8"/>
  </p:notesMasterIdLst>
  <p:sldIdLst>
    <p:sldId id="256" r:id="rId4"/>
    <p:sldId id="275" r:id="rId5"/>
    <p:sldId id="277" r:id="rId6"/>
    <p:sldId id="276" r:id="rId7"/>
  </p:sldIdLst>
  <p:sldSz cx="12192000" cy="6858000"/>
  <p:notesSz cx="6858000" cy="9144000"/>
  <p:defaultTextStyle>
    <a:defPPr>
      <a:defRPr lang="de-DE"/>
    </a:defPPr>
    <a:lvl1pPr marL="0" algn="l" defTabSz="9142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27" algn="l" defTabSz="9142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57" algn="l" defTabSz="9142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86" algn="l" defTabSz="9142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14" algn="l" defTabSz="9142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643" algn="l" defTabSz="9142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770" algn="l" defTabSz="9142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900" algn="l" defTabSz="9142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027" algn="l" defTabSz="91425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56"/>
            <p14:sldId id="275"/>
            <p14:sldId id="277"/>
            <p14:sldId id="276"/>
          </p14:sldIdLst>
        </p14:section>
        <p14:section name="Toolbox Slides" id="{878827CB-F001-431E-8642-0DF02B629B71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124A"/>
    <a:srgbClr val="FFE4DF"/>
    <a:srgbClr val="F6FDA3"/>
    <a:srgbClr val="DFDFDF"/>
    <a:srgbClr val="D4BEF7"/>
    <a:srgbClr val="B8BAFA"/>
    <a:srgbClr val="DBDBE4"/>
    <a:srgbClr val="DAEEDB"/>
    <a:srgbClr val="EEE2FF"/>
    <a:srgbClr val="F9FD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65" autoAdjust="0"/>
    <p:restoredTop sz="95840" autoAdjust="0"/>
  </p:normalViewPr>
  <p:slideViewPr>
    <p:cSldViewPr>
      <p:cViewPr varScale="1">
        <p:scale>
          <a:sx n="108" d="100"/>
          <a:sy n="108" d="100"/>
        </p:scale>
        <p:origin x="1064" y="184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2" d="100"/>
        <a:sy n="62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4024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30.03.25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178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1pPr>
    <a:lvl2pPr marL="228589" algn="l" defTabSz="457178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2pPr>
    <a:lvl3pPr marL="457178" algn="l" defTabSz="457178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3pPr>
    <a:lvl4pPr marL="685766" algn="l" defTabSz="457178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4pPr>
    <a:lvl5pPr marL="914354" algn="l" defTabSz="457178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5pPr>
    <a:lvl6pPr marL="1142942" algn="l" defTabSz="457178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6pPr>
    <a:lvl7pPr marL="1371532" algn="l" defTabSz="457178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7pPr>
    <a:lvl8pPr marL="1600120" algn="l" defTabSz="457178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8pPr>
    <a:lvl9pPr marL="1828709" algn="l" defTabSz="457178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algn="ctr">
              <a:lnSpc>
                <a:spcPct val="20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34F89-ECC1-BBA7-9425-0EDEB24BB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A6A42D-5A3F-0E88-E290-70AC52D84C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52B68E-9AC9-FF8E-9D0C-C7604C4BF8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C83CA9-B258-CE8F-1471-DC9576DB31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75880A-009E-ABAA-68B7-F0E536A66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0CAB1B-318F-EE55-AA64-84D6BEDC0B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EA587-A3D9-974B-A0E5-90C6FD73FE13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075035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538139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4" name="Titelplatzhalter 1">
            <a:extLst>
              <a:ext uri="{FF2B5EF4-FFF2-40B4-BE49-F238E27FC236}">
                <a16:creationId xmlns:a16="http://schemas.microsoft.com/office/drawing/2014/main" id="{05EBC320-8101-A4F3-F2C7-1774FEB26B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2736"/>
            <a:ext cx="9810688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4D0C8A-96F2-39DC-7B7B-1C757664B4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01090" y="772736"/>
            <a:ext cx="1748623" cy="107208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3913E7D-960D-7A04-4B3E-7FD6A5CF4456}"/>
              </a:ext>
            </a:extLst>
          </p:cNvPr>
          <p:cNvSpPr txBox="1"/>
          <p:nvPr userDrawn="1"/>
        </p:nvSpPr>
        <p:spPr>
          <a:xfrm>
            <a:off x="2423592" y="528213"/>
            <a:ext cx="5616624" cy="489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IT" sz="1400" dirty="0">
                <a:solidFill>
                  <a:schemeClr val="bg1"/>
                </a:solidFill>
              </a:rPr>
              <a:t>Fabrizio Palla – FCC week 2033 – London </a:t>
            </a:r>
          </a:p>
        </p:txBody>
      </p:sp>
    </p:spTree>
    <p:extLst>
      <p:ext uri="{BB962C8B-B14F-4D97-AF65-F5344CB8AC3E}">
        <p14:creationId xmlns:p14="http://schemas.microsoft.com/office/powerpoint/2010/main" val="37526143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54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  <p:sp>
        <p:nvSpPr>
          <p:cNvPr id="8" name="Titelplatzhalter 1">
            <a:extLst>
              <a:ext uri="{FF2B5EF4-FFF2-40B4-BE49-F238E27FC236}">
                <a16:creationId xmlns:a16="http://schemas.microsoft.com/office/drawing/2014/main" id="{A80240AF-3F58-4ED2-5B6A-09D4315BD9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2736"/>
            <a:ext cx="9810688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48EE74E-A265-6E20-56FB-C41E09919AD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01090" y="772736"/>
            <a:ext cx="1748623" cy="107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7061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68" indent="0">
              <a:buNone/>
              <a:tabLst>
                <a:tab pos="5273736" algn="r"/>
              </a:tabLst>
              <a:defRPr/>
            </a:lvl2pPr>
            <a:lvl3pPr marL="1493925" indent="0">
              <a:buFont typeface="Arial" panose="020B0604020202020204" pitchFamily="34" charset="0"/>
              <a:buNone/>
              <a:tabLst>
                <a:tab pos="5273736" algn="r"/>
              </a:tabLst>
              <a:defRPr/>
            </a:lvl3pPr>
            <a:lvl4pPr marL="1493925" indent="0">
              <a:buFont typeface="Arial" panose="020B0604020202020204" pitchFamily="34" charset="0"/>
              <a:buNone/>
              <a:tabLst>
                <a:tab pos="5273736" algn="r"/>
              </a:tabLst>
              <a:defRPr/>
            </a:lvl4pPr>
            <a:lvl5pPr marL="1493925" indent="0">
              <a:buFont typeface="Arial" panose="020B0604020202020204" pitchFamily="34" charset="0"/>
              <a:buNone/>
              <a:tabLst>
                <a:tab pos="5273736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68" indent="0">
              <a:buNone/>
              <a:tabLst>
                <a:tab pos="5273736" algn="r"/>
              </a:tabLst>
              <a:defRPr/>
            </a:lvl2pPr>
            <a:lvl3pPr marL="1493925" indent="0">
              <a:buFont typeface="Arial" panose="020B0604020202020204" pitchFamily="34" charset="0"/>
              <a:buNone/>
              <a:tabLst>
                <a:tab pos="5273736" algn="r"/>
              </a:tabLst>
              <a:defRPr/>
            </a:lvl3pPr>
            <a:lvl4pPr marL="1493925" indent="0">
              <a:buFont typeface="Arial" panose="020B0604020202020204" pitchFamily="34" charset="0"/>
              <a:buNone/>
              <a:tabLst>
                <a:tab pos="5273736" algn="r"/>
              </a:tabLst>
              <a:defRPr/>
            </a:lvl4pPr>
            <a:lvl5pPr marL="1493925" indent="0">
              <a:buFont typeface="Arial" panose="020B0604020202020204" pitchFamily="34" charset="0"/>
              <a:buNone/>
              <a:tabLst>
                <a:tab pos="5273736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73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78" indent="-453578">
              <a:lnSpc>
                <a:spcPts val="2600"/>
              </a:lnSpc>
              <a:defRPr sz="2133"/>
            </a:lvl2pPr>
            <a:lvl3pPr marL="907155" indent="-453578">
              <a:lnSpc>
                <a:spcPts val="2600"/>
              </a:lnSpc>
              <a:defRPr sz="2133"/>
            </a:lvl3pPr>
            <a:lvl4pPr marL="1360733" indent="-453578">
              <a:lnSpc>
                <a:spcPts val="2600"/>
              </a:lnSpc>
              <a:defRPr sz="2133"/>
            </a:lvl4pPr>
            <a:lvl5pPr marL="1814309" indent="-453578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  <p:sp>
        <p:nvSpPr>
          <p:cNvPr id="4" name="Titelplatzhalter 1">
            <a:extLst>
              <a:ext uri="{FF2B5EF4-FFF2-40B4-BE49-F238E27FC236}">
                <a16:creationId xmlns:a16="http://schemas.microsoft.com/office/drawing/2014/main" id="{3A873841-B7A1-5387-D24B-856864EDFA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2736"/>
            <a:ext cx="9810688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54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  <p:sp>
        <p:nvSpPr>
          <p:cNvPr id="8" name="Titelplatzhalter 1">
            <a:extLst>
              <a:ext uri="{FF2B5EF4-FFF2-40B4-BE49-F238E27FC236}">
                <a16:creationId xmlns:a16="http://schemas.microsoft.com/office/drawing/2014/main" id="{A80240AF-3F58-4ED2-5B6A-09D4315BD9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2736"/>
            <a:ext cx="9810688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48EE74E-A265-6E20-56FB-C41E09919AD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01090" y="772736"/>
            <a:ext cx="1748623" cy="107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4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886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5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8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5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8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886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886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886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4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886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4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886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4B4FE55C-7281-E2F0-BF3A-B07C43B8A9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2736"/>
            <a:ext cx="9810688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8F53C06-50C2-FC7A-4D57-EC3EBE3561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01090" y="772736"/>
            <a:ext cx="1748623" cy="107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592796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8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4275517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2" y="69893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3935" y="127799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401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7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886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4FA32507-81C6-9352-81DE-A914533BE7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2736"/>
            <a:ext cx="9810688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E2E2519-D774-CC9D-861C-6BC0743CE85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01090" y="772736"/>
            <a:ext cx="1748623" cy="107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401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3708723-143F-43F0-D846-F5036DF70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2736"/>
            <a:ext cx="9810688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CEC4261-90C1-FF09-B114-592FE7D824F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01090" y="772736"/>
            <a:ext cx="1748623" cy="107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2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2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3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886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4" name="Titelplatzhalter 1">
            <a:extLst>
              <a:ext uri="{FF2B5EF4-FFF2-40B4-BE49-F238E27FC236}">
                <a16:creationId xmlns:a16="http://schemas.microsoft.com/office/drawing/2014/main" id="{05EBC320-8101-A4F3-F2C7-1774FEB26B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2736"/>
            <a:ext cx="9810688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4D0C8A-96F2-39DC-7B7B-1C757664B4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01090" y="772736"/>
            <a:ext cx="1748623" cy="107208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3913E7D-960D-7A04-4B3E-7FD6A5CF4456}"/>
              </a:ext>
            </a:extLst>
          </p:cNvPr>
          <p:cNvSpPr txBox="1"/>
          <p:nvPr userDrawn="1"/>
        </p:nvSpPr>
        <p:spPr>
          <a:xfrm>
            <a:off x="2423592" y="528213"/>
            <a:ext cx="5616624" cy="489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IT" sz="1400" dirty="0">
                <a:solidFill>
                  <a:schemeClr val="bg1"/>
                </a:solidFill>
              </a:rPr>
              <a:t>Fabrizio Palla – FCC week 2033 – London </a:t>
            </a:r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592796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8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4275517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2" y="69893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3935" y="127799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0090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963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2384884"/>
            <a:ext cx="11017800" cy="2387600"/>
          </a:xfrm>
          <a:prstGeom prst="rect">
            <a:avLst/>
          </a:prstGeom>
        </p:spPr>
        <p:txBody>
          <a:bodyPr anchor="ctr" anchorCtr="0"/>
          <a:lstStyle>
            <a:lvl1pPr algn="ctr">
              <a:lnSpc>
                <a:spcPts val="4751"/>
              </a:lnSpc>
              <a:defRPr sz="4500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2" y="69893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3935" y="127799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3694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55742" y="1107341"/>
            <a:ext cx="4716524" cy="4720131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592796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8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4275517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2" y="69893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3933" y="128036"/>
            <a:ext cx="598619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400" y="1132200"/>
            <a:ext cx="5465976" cy="47988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8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61049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2" y="69893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3935" y="127799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963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2384884"/>
            <a:ext cx="11017800" cy="2387600"/>
          </a:xfrm>
          <a:prstGeom prst="rect">
            <a:avLst/>
          </a:prstGeom>
        </p:spPr>
        <p:txBody>
          <a:bodyPr anchor="ctr" anchorCtr="0"/>
          <a:lstStyle>
            <a:lvl1pPr algn="ctr">
              <a:lnSpc>
                <a:spcPts val="4751"/>
              </a:lnSpc>
              <a:defRPr sz="4500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2" y="69893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3935" y="127799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05637" y="6410251"/>
            <a:ext cx="266059" cy="243841"/>
          </a:xfrm>
          <a:prstGeom prst="rect">
            <a:avLst/>
          </a:prstGeom>
        </p:spPr>
        <p:txBody>
          <a:bodyPr/>
          <a:lstStyle>
            <a:lvl1pPr>
              <a:defRPr sz="800" b="0">
                <a:solidFill>
                  <a:srgbClr val="242852"/>
                </a:solidFill>
                <a:latin typeface="Oswald Regular Bold"/>
                <a:ea typeface="Oswald Regular Bold"/>
                <a:cs typeface="Oswald Regular Bold"/>
                <a:sym typeface="Oswald Regular Bold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71" name="Rectangle"/>
          <p:cNvSpPr/>
          <p:nvPr/>
        </p:nvSpPr>
        <p:spPr>
          <a:xfrm>
            <a:off x="0" y="0"/>
            <a:ext cx="406400" cy="914400"/>
          </a:xfrm>
          <a:prstGeom prst="rect">
            <a:avLst/>
          </a:prstGeom>
          <a:solidFill>
            <a:srgbClr val="4196B4"/>
          </a:solidFill>
          <a:ln w="10000">
            <a:solidFill>
              <a:schemeClr val="accent1"/>
            </a:solidFill>
          </a:ln>
        </p:spPr>
        <p:txBody>
          <a:bodyPr lIns="45719" rIns="45719" anchor="ctr"/>
          <a:lstStyle/>
          <a:p>
            <a:pPr algn="ctr">
              <a:defRPr sz="1800">
                <a:solidFill>
                  <a:srgbClr val="FFFFFF"/>
                </a:solidFill>
              </a:defRPr>
            </a:pPr>
            <a:endParaRPr sz="1800"/>
          </a:p>
        </p:txBody>
      </p:sp>
      <p:pic>
        <p:nvPicPr>
          <p:cNvPr id="72" name="infn_logo_esteso.pdf" descr="infn_logo_esteso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75221" y="131909"/>
            <a:ext cx="1715024" cy="650582"/>
          </a:xfrm>
          <a:prstGeom prst="rect">
            <a:avLst/>
          </a:prstGeom>
          <a:ln w="12700">
            <a:miter lim="400000"/>
          </a:ln>
        </p:spPr>
      </p:pic>
      <p:sp>
        <p:nvSpPr>
          <p:cNvPr id="73" name="Manuel Rolo [INFN]"/>
          <p:cNvSpPr txBox="1"/>
          <p:nvPr/>
        </p:nvSpPr>
        <p:spPr>
          <a:xfrm>
            <a:off x="798338" y="6424448"/>
            <a:ext cx="3098412" cy="215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>
              <a:defRPr sz="800">
                <a:solidFill>
                  <a:srgbClr val="002A48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1pPr>
          </a:lstStyle>
          <a:p>
            <a:r>
              <a:rPr sz="800"/>
              <a:t>Manuel Rolo [INFN]</a:t>
            </a:r>
          </a:p>
        </p:txBody>
      </p:sp>
      <p:sp>
        <p:nvSpPr>
          <p:cNvPr id="74" name="ARCADIA INFN CSN5 Call Project"/>
          <p:cNvSpPr txBox="1"/>
          <p:nvPr/>
        </p:nvSpPr>
        <p:spPr>
          <a:xfrm>
            <a:off x="5151112" y="6424448"/>
            <a:ext cx="1889776" cy="215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>
              <a:defRPr sz="800">
                <a:solidFill>
                  <a:srgbClr val="002A48"/>
                </a:solidFill>
                <a:latin typeface="Oswald Regular"/>
                <a:ea typeface="Oswald Regular"/>
                <a:cs typeface="Oswald Regular"/>
                <a:sym typeface="Oswald Regular"/>
              </a:defRPr>
            </a:lvl1pPr>
          </a:lstStyle>
          <a:p>
            <a:r>
              <a:rPr sz="800"/>
              <a:t>ARCADIA INFN CSN5 Call Project</a:t>
            </a:r>
          </a:p>
        </p:txBody>
      </p:sp>
    </p:spTree>
    <p:extLst>
      <p:ext uri="{BB962C8B-B14F-4D97-AF65-F5344CB8AC3E}">
        <p14:creationId xmlns:p14="http://schemas.microsoft.com/office/powerpoint/2010/main" val="1133879750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EC896B-9FC2-39C7-DA27-2AAA10B16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740140" cy="128111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I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9A58F8-1CC6-F7DF-C24E-B4312CB1D8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21543D-8F18-5AF0-64EF-EBA43D195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AF3AC6-56A9-9A96-2AA2-BF7A052F4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F6B17-EA1F-1322-76E4-90AE9227C3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EA587-A3D9-974B-A0E5-90C6FD73FE13}" type="slidenum">
              <a:rPr lang="en-IT" smtClean="0"/>
              <a:t>‹#›</a:t>
            </a:fld>
            <a:endParaRPr lang="en-IT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F2E9E66-55FB-D14E-1F91-63B1CDDC6E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60841" y="423290"/>
            <a:ext cx="2287270" cy="1402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232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2DC1899-91E7-DB00-BF80-13DD47AE9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A0B6EF-4581-15C9-CC66-D87166D6E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5ADA76-D65F-1BC1-77D5-30BF7B109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EA587-A3D9-974B-A0E5-90C6FD73FE13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86281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9ABF38C-5717-DFFB-0D6B-A4DB216B0F5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itelplatzhalter 1">
            <a:extLst>
              <a:ext uri="{FF2B5EF4-FFF2-40B4-BE49-F238E27FC236}">
                <a16:creationId xmlns:a16="http://schemas.microsoft.com/office/drawing/2014/main" id="{EC25F44E-848E-AA9B-B2A6-C0C5063530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/>
              <a:t>Add Title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B6069FC-AB93-8688-4F72-A7B30D384928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90550" y="2360613"/>
            <a:ext cx="11017250" cy="3927475"/>
          </a:xfrm>
        </p:spPr>
        <p:txBody>
          <a:bodyPr/>
          <a:lstStyle>
            <a:lvl2pPr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41870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image" Target="../media/image1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9730069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DAA7101-6252-E0E9-280E-640CD4EFC34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20472" y="770401"/>
            <a:ext cx="1748625" cy="1072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/>
  <p:txStyles>
    <p:titleStyle>
      <a:lvl1pPr algn="l" defTabSz="914354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54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84" indent="-323984" algn="l" defTabSz="914354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68" indent="-323984" algn="l" defTabSz="914354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52" indent="-323984" algn="l" defTabSz="914354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36" indent="-323984" algn="l" defTabSz="914354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4156" userDrawn="1">
          <p15:clr>
            <a:srgbClr val="F26B43"/>
          </p15:clr>
        </p15:guide>
        <p15:guide id="3" pos="120" userDrawn="1">
          <p15:clr>
            <a:srgbClr val="F26B43"/>
          </p15:clr>
        </p15:guide>
        <p15:guide id="4" pos="392" userDrawn="1">
          <p15:clr>
            <a:srgbClr val="F26B43"/>
          </p15:clr>
        </p15:guide>
        <p15:guide id="5" pos="1345" userDrawn="1">
          <p15:clr>
            <a:srgbClr val="F26B43"/>
          </p15:clr>
        </p15:guide>
        <p15:guide id="6" pos="1595" userDrawn="1">
          <p15:clr>
            <a:srgbClr val="F26B43"/>
          </p15:clr>
        </p15:guide>
        <p15:guide id="7" pos="7560" userDrawn="1">
          <p15:clr>
            <a:srgbClr val="F26B43"/>
          </p15:clr>
        </p15:guide>
        <p15:guide id="8" pos="7288" userDrawn="1">
          <p15:clr>
            <a:srgbClr val="F26B43"/>
          </p15:clr>
        </p15:guide>
        <p15:guide id="9" pos="2775" userDrawn="1">
          <p15:clr>
            <a:srgbClr val="F26B43"/>
          </p15:clr>
        </p15:guide>
        <p15:guide id="10" pos="2524" userDrawn="1">
          <p15:clr>
            <a:srgbClr val="F26B43"/>
          </p15:clr>
        </p15:guide>
        <p15:guide id="12" pos="3964" userDrawn="1">
          <p15:clr>
            <a:srgbClr val="F26B43"/>
          </p15:clr>
        </p15:guide>
        <p15:guide id="13" pos="3716" userDrawn="1">
          <p15:clr>
            <a:srgbClr val="F26B43"/>
          </p15:clr>
        </p15:guide>
        <p15:guide id="14" pos="6335" userDrawn="1">
          <p15:clr>
            <a:srgbClr val="F26B43"/>
          </p15:clr>
        </p15:guide>
        <p15:guide id="15" pos="6085" userDrawn="1">
          <p15:clr>
            <a:srgbClr val="F26B43"/>
          </p15:clr>
        </p15:guide>
        <p15:guide id="16" pos="5156" userDrawn="1">
          <p15:clr>
            <a:srgbClr val="F26B43"/>
          </p15:clr>
        </p15:guide>
        <p15:guide id="17" pos="4907" userDrawn="1">
          <p15:clr>
            <a:srgbClr val="F26B43"/>
          </p15:clr>
        </p15:guide>
        <p15:guide id="19" orient="horz" pos="164" userDrawn="1">
          <p15:clr>
            <a:srgbClr val="F26B43"/>
          </p15:clr>
        </p15:guide>
        <p15:guide id="21" orient="horz" pos="267" userDrawn="1">
          <p15:clr>
            <a:srgbClr val="F26B43"/>
          </p15:clr>
        </p15:guide>
        <p15:guide id="23" orient="horz" pos="516" userDrawn="1">
          <p15:clr>
            <a:srgbClr val="F26B43"/>
          </p15:clr>
        </p15:guide>
        <p15:guide id="24" orient="horz" pos="3759" userDrawn="1">
          <p15:clr>
            <a:srgbClr val="F26B43"/>
          </p15:clr>
        </p15:guide>
        <p15:guide id="25" orient="horz" pos="3917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402" y="69893"/>
            <a:ext cx="385972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elplatzhalter 1">
            <a:extLst>
              <a:ext uri="{FF2B5EF4-FFF2-40B4-BE49-F238E27FC236}">
                <a16:creationId xmlns:a16="http://schemas.microsoft.com/office/drawing/2014/main" id="{6953EB3B-4EFA-C34B-DF19-EBFE50717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2736"/>
            <a:ext cx="9810688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6660491-0728-1FC5-61F8-B2CCAE2087D1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0401090" y="772736"/>
            <a:ext cx="1748623" cy="107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9" r:id="rId11"/>
    <p:sldLayoutId id="2147483680" r:id="rId12"/>
  </p:sldLayoutIdLst>
  <p:hf hdr="0" ftr="0"/>
  <p:txStyles>
    <p:titleStyle>
      <a:lvl1pPr algn="l" defTabSz="914354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54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84" indent="-323984" algn="l" defTabSz="914354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68" indent="-323984" algn="l" defTabSz="914354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52" indent="-323984" algn="l" defTabSz="914354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36" indent="-323984" algn="l" defTabSz="914354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4156" userDrawn="1">
          <p15:clr>
            <a:srgbClr val="F26B43"/>
          </p15:clr>
        </p15:guide>
        <p15:guide id="3" pos="120" userDrawn="1">
          <p15:clr>
            <a:srgbClr val="F26B43"/>
          </p15:clr>
        </p15:guide>
        <p15:guide id="4" pos="392" userDrawn="1">
          <p15:clr>
            <a:srgbClr val="F26B43"/>
          </p15:clr>
        </p15:guide>
        <p15:guide id="5" pos="1345" userDrawn="1">
          <p15:clr>
            <a:srgbClr val="F26B43"/>
          </p15:clr>
        </p15:guide>
        <p15:guide id="6" pos="1595" userDrawn="1">
          <p15:clr>
            <a:srgbClr val="F26B43"/>
          </p15:clr>
        </p15:guide>
        <p15:guide id="7" pos="7560" userDrawn="1">
          <p15:clr>
            <a:srgbClr val="F26B43"/>
          </p15:clr>
        </p15:guide>
        <p15:guide id="8" pos="7288" userDrawn="1">
          <p15:clr>
            <a:srgbClr val="F26B43"/>
          </p15:clr>
        </p15:guide>
        <p15:guide id="9" pos="2775" userDrawn="1">
          <p15:clr>
            <a:srgbClr val="F26B43"/>
          </p15:clr>
        </p15:guide>
        <p15:guide id="10" pos="2524" userDrawn="1">
          <p15:clr>
            <a:srgbClr val="F26B43"/>
          </p15:clr>
        </p15:guide>
        <p15:guide id="12" pos="3964" userDrawn="1">
          <p15:clr>
            <a:srgbClr val="F26B43"/>
          </p15:clr>
        </p15:guide>
        <p15:guide id="13" pos="3716" userDrawn="1">
          <p15:clr>
            <a:srgbClr val="F26B43"/>
          </p15:clr>
        </p15:guide>
        <p15:guide id="14" pos="6335" userDrawn="1">
          <p15:clr>
            <a:srgbClr val="F26B43"/>
          </p15:clr>
        </p15:guide>
        <p15:guide id="15" pos="6085" userDrawn="1">
          <p15:clr>
            <a:srgbClr val="F26B43"/>
          </p15:clr>
        </p15:guide>
        <p15:guide id="16" pos="5156" userDrawn="1">
          <p15:clr>
            <a:srgbClr val="F26B43"/>
          </p15:clr>
        </p15:guide>
        <p15:guide id="17" pos="4907" userDrawn="1">
          <p15:clr>
            <a:srgbClr val="F26B43"/>
          </p15:clr>
        </p15:guide>
        <p15:guide id="19" orient="horz" pos="164" userDrawn="1">
          <p15:clr>
            <a:srgbClr val="F26B43"/>
          </p15:clr>
        </p15:guide>
        <p15:guide id="21" orient="horz" pos="267" userDrawn="1">
          <p15:clr>
            <a:srgbClr val="F26B43"/>
          </p15:clr>
        </p15:guide>
        <p15:guide id="23" orient="horz" pos="516" userDrawn="1">
          <p15:clr>
            <a:srgbClr val="F26B43"/>
          </p15:clr>
        </p15:guide>
        <p15:guide id="24" orient="horz" pos="3759" userDrawn="1">
          <p15:clr>
            <a:srgbClr val="F26B43"/>
          </p15:clr>
        </p15:guide>
        <p15:guide id="25" orient="horz" pos="3917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12192000" cy="4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675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402" y="126622"/>
            <a:ext cx="385972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5630" y="120000"/>
            <a:ext cx="597087" cy="240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36750F1-C42B-FAA8-EDD5-2785691BBAD8}"/>
              </a:ext>
            </a:extLst>
          </p:cNvPr>
          <p:cNvSpPr txBox="1"/>
          <p:nvPr userDrawn="1"/>
        </p:nvSpPr>
        <p:spPr>
          <a:xfrm>
            <a:off x="2351584" y="-84381"/>
            <a:ext cx="8928992" cy="489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IT" sz="1400" dirty="0">
                <a:solidFill>
                  <a:srgbClr val="FFFF00"/>
                </a:solidFill>
              </a:rPr>
              <a:t>Fabrizio Palla – Pisa &amp; CERN </a:t>
            </a:r>
            <a:r>
              <a:rPr lang="en-IT" sz="1400" dirty="0">
                <a:solidFill>
                  <a:schemeClr val="bg1"/>
                </a:solidFill>
              </a:rPr>
              <a:t>– MDI meeting #65 – CERN 31 March 2025</a:t>
            </a:r>
          </a:p>
        </p:txBody>
      </p:sp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  <p:sldLayoutId id="2147483681" r:id="rId12"/>
    <p:sldLayoutId id="2147483682" r:id="rId13"/>
  </p:sldLayoutIdLst>
  <p:hf hdr="0" ftr="0"/>
  <p:txStyles>
    <p:titleStyle>
      <a:lvl1pPr algn="l" defTabSz="914354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54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84" indent="-323984" algn="l" defTabSz="914354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68" indent="-323984" algn="l" defTabSz="914354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52" indent="-323984" algn="l" defTabSz="914354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36" indent="-323984" algn="l" defTabSz="914354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4156" userDrawn="1">
          <p15:clr>
            <a:srgbClr val="F26B43"/>
          </p15:clr>
        </p15:guide>
        <p15:guide id="3" pos="120" userDrawn="1">
          <p15:clr>
            <a:srgbClr val="F26B43"/>
          </p15:clr>
        </p15:guide>
        <p15:guide id="4" pos="392" userDrawn="1">
          <p15:clr>
            <a:srgbClr val="F26B43"/>
          </p15:clr>
        </p15:guide>
        <p15:guide id="5" pos="1345" userDrawn="1">
          <p15:clr>
            <a:srgbClr val="F26B43"/>
          </p15:clr>
        </p15:guide>
        <p15:guide id="6" pos="1595" userDrawn="1">
          <p15:clr>
            <a:srgbClr val="F26B43"/>
          </p15:clr>
        </p15:guide>
        <p15:guide id="7" pos="7560" userDrawn="1">
          <p15:clr>
            <a:srgbClr val="F26B43"/>
          </p15:clr>
        </p15:guide>
        <p15:guide id="8" pos="7288" userDrawn="1">
          <p15:clr>
            <a:srgbClr val="F26B43"/>
          </p15:clr>
        </p15:guide>
        <p15:guide id="9" pos="2775" userDrawn="1">
          <p15:clr>
            <a:srgbClr val="F26B43"/>
          </p15:clr>
        </p15:guide>
        <p15:guide id="10" pos="2524" userDrawn="1">
          <p15:clr>
            <a:srgbClr val="F26B43"/>
          </p15:clr>
        </p15:guide>
        <p15:guide id="12" pos="3964" userDrawn="1">
          <p15:clr>
            <a:srgbClr val="F26B43"/>
          </p15:clr>
        </p15:guide>
        <p15:guide id="13" pos="3716" userDrawn="1">
          <p15:clr>
            <a:srgbClr val="F26B43"/>
          </p15:clr>
        </p15:guide>
        <p15:guide id="14" pos="6335" userDrawn="1">
          <p15:clr>
            <a:srgbClr val="F26B43"/>
          </p15:clr>
        </p15:guide>
        <p15:guide id="15" pos="6085" userDrawn="1">
          <p15:clr>
            <a:srgbClr val="F26B43"/>
          </p15:clr>
        </p15:guide>
        <p15:guide id="16" pos="5156" userDrawn="1">
          <p15:clr>
            <a:srgbClr val="F26B43"/>
          </p15:clr>
        </p15:guide>
        <p15:guide id="17" pos="4907" userDrawn="1">
          <p15:clr>
            <a:srgbClr val="F26B43"/>
          </p15:clr>
        </p15:guide>
        <p15:guide id="19" orient="horz" pos="164" userDrawn="1">
          <p15:clr>
            <a:srgbClr val="F26B43"/>
          </p15:clr>
        </p15:guide>
        <p15:guide id="21" orient="horz" pos="267" userDrawn="1">
          <p15:clr>
            <a:srgbClr val="F26B43"/>
          </p15:clr>
        </p15:guide>
        <p15:guide id="23" orient="horz" pos="516" userDrawn="1">
          <p15:clr>
            <a:srgbClr val="F26B43"/>
          </p15:clr>
        </p15:guide>
        <p15:guide id="24" orient="horz" pos="3759" userDrawn="1">
          <p15:clr>
            <a:srgbClr val="F26B43"/>
          </p15:clr>
        </p15:guide>
        <p15:guide id="25" orient="horz" pos="391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439855/" TargetMode="Externa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7181/w4kws-rne05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516157/" TargetMode="External"/><Relationship Id="rId2" Type="http://schemas.openxmlformats.org/officeDocument/2006/relationships/hyperlink" Target="https://indico.fnal.gov/event/67484/" TargetMode="External"/><Relationship Id="rId1" Type="http://schemas.openxmlformats.org/officeDocument/2006/relationships/slideLayout" Target="../slideLayouts/slideLayout16.xml"/><Relationship Id="rId6" Type="http://schemas.openxmlformats.org/officeDocument/2006/relationships/hyperlink" Target="https://agenda.infn.it/event/44943/" TargetMode="External"/><Relationship Id="rId5" Type="http://schemas.openxmlformats.org/officeDocument/2006/relationships/hyperlink" Target="https://indico.ifae.es/event/2054" TargetMode="External"/><Relationship Id="rId4" Type="http://schemas.openxmlformats.org/officeDocument/2006/relationships/hyperlink" Target="https://indico.cern.ch/event/1408515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Untertitel 6">
            <a:extLst>
              <a:ext uri="{FF2B5EF4-FFF2-40B4-BE49-F238E27FC236}">
                <a16:creationId xmlns:a16="http://schemas.microsoft.com/office/drawing/2014/main" id="{BDDF5FE7-61C3-4A63-AC5B-BA33D7F62E61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587375" y="3542628"/>
            <a:ext cx="11017250" cy="2952328"/>
          </a:xfrm>
        </p:spPr>
        <p:txBody>
          <a:bodyPr/>
          <a:lstStyle/>
          <a:p>
            <a:pPr algn="ctr">
              <a:spcAft>
                <a:spcPts val="800"/>
              </a:spcAft>
            </a:pPr>
            <a:r>
              <a:rPr lang="it-IT" sz="2800" b="1" dirty="0">
                <a:solidFill>
                  <a:srgbClr val="FFE4DF"/>
                </a:solidFill>
                <a:ea typeface="Times New Roman" panose="02020603050405020304" pitchFamily="18" charset="0"/>
                <a:cs typeface="Poppins" pitchFamily="2" charset="77"/>
              </a:rPr>
              <a:t>Manuela Boscolo and Fabrizio Palla</a:t>
            </a:r>
            <a:endParaRPr lang="it-IT" sz="2800" dirty="0">
              <a:solidFill>
                <a:srgbClr val="F6FDA3"/>
              </a:solidFill>
              <a:ea typeface="Times New Roman" panose="02020603050405020304" pitchFamily="18" charset="0"/>
              <a:cs typeface="Poppins" pitchFamily="2" charset="77"/>
            </a:endParaRPr>
          </a:p>
          <a:p>
            <a:pPr algn="ctr">
              <a:lnSpc>
                <a:spcPct val="100000"/>
              </a:lnSpc>
            </a:pPr>
            <a:r>
              <a:rPr lang="it-IT" sz="1800" b="1" i="1" dirty="0">
                <a:solidFill>
                  <a:srgbClr val="92D050"/>
                </a:solidFill>
                <a:ea typeface="Times New Roman" panose="02020603050405020304" pitchFamily="18" charset="0"/>
                <a:cs typeface="Poppins" pitchFamily="2" charset="77"/>
              </a:rPr>
              <a:t>FCC-</a:t>
            </a:r>
            <a:r>
              <a:rPr lang="it-IT" sz="1800" b="1" i="1" dirty="0" err="1">
                <a:solidFill>
                  <a:srgbClr val="92D050"/>
                </a:solidFill>
                <a:ea typeface="Times New Roman" panose="02020603050405020304" pitchFamily="18" charset="0"/>
                <a:cs typeface="Poppins" pitchFamily="2" charset="77"/>
              </a:rPr>
              <a:t>ee</a:t>
            </a:r>
            <a:r>
              <a:rPr lang="it-IT" sz="1800" b="1" i="1" dirty="0">
                <a:solidFill>
                  <a:srgbClr val="92D050"/>
                </a:solidFill>
                <a:ea typeface="Times New Roman" panose="02020603050405020304" pitchFamily="18" charset="0"/>
                <a:cs typeface="Poppins" pitchFamily="2" charset="77"/>
              </a:rPr>
              <a:t> MDI meeting #65</a:t>
            </a:r>
          </a:p>
          <a:p>
            <a:pPr algn="ctr">
              <a:lnSpc>
                <a:spcPct val="100000"/>
              </a:lnSpc>
            </a:pPr>
            <a:endParaRPr lang="it-IT" sz="1800" b="1" i="1" dirty="0">
              <a:solidFill>
                <a:srgbClr val="92D050"/>
              </a:solidFill>
              <a:ea typeface="Times New Roman" panose="02020603050405020304" pitchFamily="18" charset="0"/>
              <a:cs typeface="Poppins" pitchFamily="2" charset="77"/>
            </a:endParaRPr>
          </a:p>
          <a:p>
            <a:pPr algn="ctr">
              <a:lnSpc>
                <a:spcPct val="100000"/>
              </a:lnSpc>
            </a:pPr>
            <a:r>
              <a:rPr lang="it-IT" sz="1800" b="1" i="1" dirty="0">
                <a:solidFill>
                  <a:srgbClr val="92D050"/>
                </a:solidFill>
                <a:ea typeface="Times New Roman" panose="02020603050405020304" pitchFamily="18" charset="0"/>
                <a:cs typeface="Poppins" pitchFamily="2" charset="77"/>
              </a:rPr>
              <a:t>CERN</a:t>
            </a:r>
          </a:p>
          <a:p>
            <a:pPr algn="ctr">
              <a:lnSpc>
                <a:spcPct val="100000"/>
              </a:lnSpc>
            </a:pPr>
            <a:r>
              <a:rPr lang="it-IT" sz="1800" b="1" i="1" dirty="0">
                <a:solidFill>
                  <a:srgbClr val="92D050"/>
                </a:solidFill>
                <a:ea typeface="Times New Roman" panose="02020603050405020304" pitchFamily="18" charset="0"/>
                <a:cs typeface="Poppins" pitchFamily="2" charset="77"/>
              </a:rPr>
              <a:t>31 March 2025</a:t>
            </a:r>
            <a:endParaRPr lang="en-IT" sz="1800" b="1" dirty="0">
              <a:solidFill>
                <a:srgbClr val="92D050"/>
              </a:solidFill>
              <a:ea typeface="Times New Roman" panose="02020603050405020304" pitchFamily="18" charset="0"/>
              <a:cs typeface="Poppins" pitchFamily="2" charset="77"/>
            </a:endParaRP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674071BD-B290-42F5-9B7A-FB812D611C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2602" y="708535"/>
            <a:ext cx="11017800" cy="2387600"/>
          </a:xfrm>
        </p:spPr>
        <p:txBody>
          <a:bodyPr/>
          <a:lstStyle/>
          <a:p>
            <a:r>
              <a:rPr lang="en-GB" sz="4400" b="1" i="0" cap="small" dirty="0">
                <a:effectLst/>
                <a:latin typeface="Roboto Light" panose="020F0302020204030204" pitchFamily="34" charset="0"/>
              </a:rPr>
              <a:t>Introduction and News  </a:t>
            </a:r>
            <a:endParaRPr lang="en-US" sz="4400" cap="small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A65A794-1675-4AFB-B2F6-BBBC54F8E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de-AT" smtClean="0"/>
              <a:pPr/>
              <a:t>1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60757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D75F3B9-18F2-968E-8660-AA0B8AEBA36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C90712C-9144-7860-BF75-24337358AD3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90400" y="1872797"/>
            <a:ext cx="7017768" cy="280003"/>
          </a:xfrm>
        </p:spPr>
        <p:txBody>
          <a:bodyPr/>
          <a:lstStyle/>
          <a:p>
            <a:r>
              <a:rPr lang="en-IT" dirty="0"/>
              <a:t>To appear on </a:t>
            </a:r>
            <a:r>
              <a:rPr lang="en-GB" dirty="0">
                <a:hlinkClick r:id="rId2"/>
              </a:rPr>
              <a:t>https://indico.cern.ch/event/1439855/</a:t>
            </a:r>
            <a:r>
              <a:rPr lang="en-GB" dirty="0"/>
              <a:t> </a:t>
            </a:r>
            <a:endParaRPr lang="en-IT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CE9F54D-46DC-E619-E2D1-2EE68116BEC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IT" b="1" dirty="0"/>
              <a:t>Feasibility Study Report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T" sz="2000" dirty="0"/>
              <a:t>Vol. 1 PED: (262 pages)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T" sz="2000" dirty="0"/>
              <a:t>Vol. 2 Integrated Project (Accelerator, technical infrastructures and safety) (660 pages)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T" sz="2000" dirty="0"/>
              <a:t>Vol. 3 Implementation (~340 pages)</a:t>
            </a:r>
          </a:p>
          <a:p>
            <a:endParaRPr lang="en-IT" b="1" dirty="0"/>
          </a:p>
          <a:p>
            <a:r>
              <a:rPr lang="en-IT" b="1" dirty="0"/>
              <a:t>Separate ‘10-pages’ documents </a:t>
            </a:r>
            <a:r>
              <a:rPr lang="en-IT" dirty="0"/>
              <a:t>to be submitted to the ESPPU</a:t>
            </a:r>
          </a:p>
          <a:p>
            <a:pPr marL="796478" lvl="1" indent="-342900">
              <a:buFontTx/>
              <a:buChar char="-"/>
            </a:pPr>
            <a:r>
              <a:rPr lang="en-IT" sz="2000" dirty="0"/>
              <a:t>PED side: One general, four specific (Higgs-EW-top, QCD, BSM, Flavour, FCC-hh), one on EoI on R&amp;D and Detector Concepts (this one already submitted)</a:t>
            </a:r>
          </a:p>
          <a:p>
            <a:pPr marL="796478" lvl="1" indent="-342900">
              <a:buFontTx/>
              <a:buChar char="-"/>
            </a:pPr>
            <a:r>
              <a:rPr lang="en-IT" sz="2000" dirty="0"/>
              <a:t>Accelerators: one for FCC-ee and one for FCC-hh</a:t>
            </a:r>
          </a:p>
          <a:p>
            <a:pPr marL="796478" lvl="1" indent="-342900">
              <a:buFontTx/>
              <a:buChar char="-"/>
            </a:pPr>
            <a:endParaRPr lang="en-IT" dirty="0"/>
          </a:p>
          <a:p>
            <a:endParaRPr lang="en-IT" dirty="0"/>
          </a:p>
          <a:p>
            <a:endParaRPr lang="en-IT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1998174-64DF-A6C6-B061-65F428648D7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97C8AFA-AD35-7705-52FB-4B02F5E2CA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2736"/>
            <a:ext cx="11266240" cy="1072088"/>
          </a:xfrm>
        </p:spPr>
        <p:txBody>
          <a:bodyPr/>
          <a:lstStyle/>
          <a:p>
            <a:r>
              <a:rPr lang="en-IT" dirty="0"/>
              <a:t>Feasibility Study Report and other documents for the ESPPU</a:t>
            </a:r>
          </a:p>
        </p:txBody>
      </p:sp>
    </p:spTree>
    <p:extLst>
      <p:ext uri="{BB962C8B-B14F-4D97-AF65-F5344CB8AC3E}">
        <p14:creationId xmlns:p14="http://schemas.microsoft.com/office/powerpoint/2010/main" val="7719384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6295AB3-A46B-855B-D11A-D7313EACC7A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wrap="none" anchor="ctr">
            <a:normAutofit fontScale="25000" lnSpcReduction="20000"/>
          </a:bodyPr>
          <a:lstStyle/>
          <a:p>
            <a:pPr>
              <a:spcAft>
                <a:spcPts val="600"/>
              </a:spcAft>
            </a:pPr>
            <a:fld id="{88A1DFE4-5FC5-43BD-BB7E-75EAD82B965F}" type="slidenum">
              <a:rPr lang="en-US" sz="300" noProof="0" smtClean="0"/>
              <a:pPr>
                <a:spcAft>
                  <a:spcPts val="600"/>
                </a:spcAft>
              </a:pPr>
              <a:t>3</a:t>
            </a:fld>
            <a:endParaRPr lang="en-US" sz="300" noProof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8AABA32-C297-0524-603A-BD393067F7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IT" dirty="0"/>
              <a:t>MDI note is now public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34A9F68-F955-AEA6-1709-6A4FCE581CC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35759" b="44991"/>
          <a:stretch/>
        </p:blipFill>
        <p:spPr>
          <a:xfrm>
            <a:off x="3401076" y="1864805"/>
            <a:ext cx="4499253" cy="4756401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65EBAAB-5D05-B602-B116-2065EC7C251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55009" r="45858"/>
          <a:stretch/>
        </p:blipFill>
        <p:spPr>
          <a:xfrm>
            <a:off x="7900329" y="2452963"/>
            <a:ext cx="4264005" cy="4374509"/>
          </a:xfrm>
          <a:prstGeom prst="rect">
            <a:avLst/>
          </a:prstGeom>
          <a:noFill/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91557C9-8CFA-2BF7-E72F-C93050F727E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79376" y="1864805"/>
            <a:ext cx="11017800" cy="366300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>
                <a:hlinkClick r:id="rId3"/>
              </a:rPr>
              <a:t>https://doi.org/10.17181/w4kws-rne05</a:t>
            </a:r>
            <a:r>
              <a:rPr lang="en-GB" dirty="0"/>
              <a:t> </a:t>
            </a:r>
            <a:endParaRPr lang="en-IT" dirty="0"/>
          </a:p>
          <a:p>
            <a:pPr>
              <a:spcAft>
                <a:spcPts val="600"/>
              </a:spcAft>
            </a:pPr>
            <a:endParaRPr lang="en-IT" dirty="0"/>
          </a:p>
          <a:p>
            <a:pPr>
              <a:spcAft>
                <a:spcPts val="600"/>
              </a:spcAft>
            </a:pPr>
            <a:r>
              <a:rPr lang="en-IT" dirty="0"/>
              <a:t>66 pages </a:t>
            </a:r>
          </a:p>
          <a:p>
            <a:pPr>
              <a:spcAft>
                <a:spcPts val="600"/>
              </a:spcAft>
            </a:pP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5252139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D905DFA-10D1-38F0-971F-C318390CB4A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1E89EA-0252-787F-2829-9B2B58CEE64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87100" y="1597500"/>
            <a:ext cx="11017800" cy="366300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IT" b="1" dirty="0"/>
              <a:t>Third annual US Higgs Factory FCC Workshop</a:t>
            </a:r>
          </a:p>
          <a:p>
            <a:pPr marL="796478" lvl="1" indent="-342900"/>
            <a:r>
              <a:rPr lang="en-IT" dirty="0"/>
              <a:t>FNAL+Argonne April 14-17 </a:t>
            </a:r>
            <a:r>
              <a:rPr lang="en-GB" dirty="0">
                <a:hlinkClick r:id="rId2"/>
              </a:rPr>
              <a:t>https://indico.fnal.gov/event/67484/</a:t>
            </a:r>
            <a:endParaRPr lang="en-IT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IT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T" b="1" dirty="0"/>
              <a:t>FCC-ee Workshop: Tracking Detector and Software</a:t>
            </a:r>
          </a:p>
          <a:p>
            <a:pPr marL="796478" lvl="1" indent="-342900"/>
            <a:r>
              <a:rPr lang="en-IT" dirty="0"/>
              <a:t>BNL, May 7-9, </a:t>
            </a:r>
            <a:r>
              <a:rPr lang="en-GB" dirty="0">
                <a:hlinkClick r:id="rId3"/>
              </a:rPr>
              <a:t>https://indico.cern.ch/event/1516157/</a:t>
            </a:r>
            <a:r>
              <a:rPr lang="en-GB" dirty="0"/>
              <a:t> </a:t>
            </a:r>
          </a:p>
          <a:p>
            <a:pPr lvl="1" indent="0">
              <a:buNone/>
            </a:pPr>
            <a:endParaRPr lang="en-IT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T" b="1" dirty="0"/>
              <a:t>FCC Week 2025</a:t>
            </a:r>
          </a:p>
          <a:p>
            <a:pPr marL="796478" lvl="1" indent="-342900"/>
            <a:r>
              <a:rPr lang="en-IT" dirty="0"/>
              <a:t>Vienna, May 19-23 </a:t>
            </a:r>
            <a:r>
              <a:rPr lang="en-GB" dirty="0">
                <a:hlinkClick r:id="rId4"/>
              </a:rPr>
              <a:t>https://indico.cern.ch/event/1408515/</a:t>
            </a:r>
            <a:endParaRPr lang="en-IT" dirty="0"/>
          </a:p>
          <a:p>
            <a:pPr marL="796478" lvl="1" indent="-342900"/>
            <a:endParaRPr lang="en-IT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T" b="1" dirty="0"/>
              <a:t>European CEPC Workshop 2025</a:t>
            </a:r>
          </a:p>
          <a:p>
            <a:pPr marL="796478" lvl="1" indent="-342900"/>
            <a:r>
              <a:rPr lang="en-IT" dirty="0"/>
              <a:t>Barcelona, June 16-19 </a:t>
            </a:r>
            <a:r>
              <a:rPr lang="en-GB" dirty="0">
                <a:hlinkClick r:id="rId5"/>
              </a:rPr>
              <a:t>https://indico.ifae.es/event/2054</a:t>
            </a:r>
            <a:r>
              <a:rPr lang="en-IT" dirty="0"/>
              <a:t> </a:t>
            </a:r>
          </a:p>
          <a:p>
            <a:pPr marL="796478" lvl="1" indent="-342900"/>
            <a:endParaRPr lang="en-IT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T" b="1" dirty="0"/>
              <a:t>Open Symposium of the European Strategy for Particle Physics</a:t>
            </a:r>
          </a:p>
          <a:p>
            <a:pPr marL="796478" lvl="1" indent="-342900"/>
            <a:r>
              <a:rPr lang="en-IT" dirty="0"/>
              <a:t>Venice, June 23-27 </a:t>
            </a:r>
            <a:r>
              <a:rPr lang="en-GB" dirty="0">
                <a:hlinkClick r:id="rId6"/>
              </a:rPr>
              <a:t>https://agenda.infn.it/event/44943/</a:t>
            </a:r>
            <a:r>
              <a:rPr lang="en-GB" dirty="0"/>
              <a:t> </a:t>
            </a:r>
            <a:endParaRPr lang="en-IT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A97A5E9-F97E-766A-B36D-1E52BFF1A7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Workshops, Weeks and Symposia </a:t>
            </a:r>
          </a:p>
        </p:txBody>
      </p:sp>
    </p:spTree>
    <p:extLst>
      <p:ext uri="{BB962C8B-B14F-4D97-AF65-F5344CB8AC3E}">
        <p14:creationId xmlns:p14="http://schemas.microsoft.com/office/powerpoint/2010/main" val="4253539484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CB748BFE-33DE-2742-A9B8-8ABFD8E90EB0}" vid="{17F81E97-29C5-DA4D-A508-6744B279FF50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CB748BFE-33DE-2742-A9B8-8ABFD8E90EB0}" vid="{C7752DC7-FE86-6F4D-B3B2-CBB3AABD3D6E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CB748BFE-33DE-2742-A9B8-8ABFD8E90EB0}" vid="{99BF0966-DA0A-2F48-9030-FF78FD73CADA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Introslides</Template>
  <TotalTime>74683</TotalTime>
  <Words>269</Words>
  <Application>Microsoft Macintosh PowerPoint</Application>
  <PresentationFormat>Widescreen</PresentationFormat>
  <Paragraphs>40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Arial</vt:lpstr>
      <vt:lpstr>Calibri</vt:lpstr>
      <vt:lpstr>Oswald Regular Bold</vt:lpstr>
      <vt:lpstr>Roboto Light</vt:lpstr>
      <vt:lpstr>Times New Roman</vt:lpstr>
      <vt:lpstr>Introslides</vt:lpstr>
      <vt:lpstr>Titleslides, Conclusion</vt:lpstr>
      <vt:lpstr>Content Slides - Deep Blue</vt:lpstr>
      <vt:lpstr>Introduction and News  </vt:lpstr>
      <vt:lpstr>Feasibility Study Report and other documents for the ESPPU</vt:lpstr>
      <vt:lpstr>MDI note is now public</vt:lpstr>
      <vt:lpstr>Workshops, Weeks and Symposia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Mechanical integration of the idea vertex detectors in the fcc-ee interaction region</dc:title>
  <dc:creator>Fabrizio Palla</dc:creator>
  <cp:lastModifiedBy>Fabrizio Palla</cp:lastModifiedBy>
  <cp:revision>531</cp:revision>
  <dcterms:created xsi:type="dcterms:W3CDTF">2023-05-31T07:38:09Z</dcterms:created>
  <dcterms:modified xsi:type="dcterms:W3CDTF">2025-03-31T08:08:10Z</dcterms:modified>
</cp:coreProperties>
</file>