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4"/>
  </p:notesMasterIdLst>
  <p:sldIdLst>
    <p:sldId id="281" r:id="rId4"/>
    <p:sldId id="283" r:id="rId5"/>
    <p:sldId id="282" r:id="rId6"/>
    <p:sldId id="275" r:id="rId7"/>
    <p:sldId id="284" r:id="rId8"/>
    <p:sldId id="276" r:id="rId9"/>
    <p:sldId id="277" r:id="rId10"/>
    <p:sldId id="278" r:id="rId11"/>
    <p:sldId id="286" r:id="rId12"/>
    <p:sldId id="285" r:id="rId13"/>
    <p:sldId id="290" r:id="rId14"/>
    <p:sldId id="291" r:id="rId15"/>
    <p:sldId id="292" r:id="rId16"/>
    <p:sldId id="293" r:id="rId17"/>
    <p:sldId id="274" r:id="rId18"/>
    <p:sldId id="287" r:id="rId19"/>
    <p:sldId id="288" r:id="rId20"/>
    <p:sldId id="289" r:id="rId21"/>
    <p:sldId id="260" r:id="rId22"/>
    <p:sldId id="266" r:id="rId2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81"/>
            <p14:sldId id="283"/>
            <p14:sldId id="282"/>
            <p14:sldId id="275"/>
            <p14:sldId id="284"/>
            <p14:sldId id="276"/>
            <p14:sldId id="277"/>
            <p14:sldId id="278"/>
            <p14:sldId id="286"/>
            <p14:sldId id="285"/>
            <p14:sldId id="290"/>
            <p14:sldId id="291"/>
            <p14:sldId id="292"/>
            <p14:sldId id="293"/>
            <p14:sldId id="274"/>
            <p14:sldId id="287"/>
            <p14:sldId id="288"/>
            <p14:sldId id="289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6327" autoAdjust="0"/>
  </p:normalViewPr>
  <p:slideViewPr>
    <p:cSldViewPr>
      <p:cViewPr varScale="1">
        <p:scale>
          <a:sx n="141" d="100"/>
          <a:sy n="141" d="100"/>
        </p:scale>
        <p:origin x="264" y="12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31.03.2025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4438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8712/contributions/6350577/attachments/3012886/5313221/Optics_Oide_250212.pdf" TargetMode="External"/><Relationship Id="rId2" Type="http://schemas.openxmlformats.org/officeDocument/2006/relationships/hyperlink" Target="https://indico.cern.ch/event/1527679/contributions/6430611/attachments/3039058/5367657/SimulationFramework_update.pdf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of injection background studies</a:t>
            </a:r>
            <a:br>
              <a:rPr lang="en-US" dirty="0"/>
            </a:br>
            <a:endParaRPr lang="en-US" b="1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i="1" dirty="0"/>
              <a:t>G. Nigrelli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M. Boscolo</a:t>
            </a:r>
            <a:r>
              <a:rPr lang="en-US" sz="1600" b="1" i="1" baseline="30000" dirty="0"/>
              <a:t>2</a:t>
            </a:r>
            <a:r>
              <a:rPr lang="en-US" sz="1600" b="1" i="1" dirty="0"/>
              <a:t>, G. Broggi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R. Bruce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S. Redaelli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K. </a:t>
            </a:r>
            <a:r>
              <a:rPr lang="en-US" sz="1600" b="1" i="1" dirty="0">
                <a:effectLst/>
                <a:cs typeface="Segoe UI" panose="020B0502040204020203" pitchFamily="34" charset="0"/>
              </a:rPr>
              <a:t>Skoufaris</a:t>
            </a:r>
            <a:r>
              <a:rPr lang="en-US" sz="1600" b="1" i="1" baseline="30000" dirty="0"/>
              <a:t>1</a:t>
            </a:r>
          </a:p>
          <a:p>
            <a:endParaRPr lang="en-US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1 </a:t>
            </a:r>
            <a:r>
              <a:rPr lang="en-US" sz="1600" b="1" i="1" dirty="0"/>
              <a:t>CERN, Geneva, Switzerland,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2  </a:t>
            </a:r>
            <a:r>
              <a:rPr lang="en-US" sz="1600" b="1" i="1" dirty="0"/>
              <a:t>INFN-LNF, Frascati, Italy, </a:t>
            </a:r>
            <a:endParaRPr lang="de-AT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3 </a:t>
            </a:r>
            <a:r>
              <a:rPr lang="en-US" sz="1600" b="1" i="1" dirty="0"/>
              <a:t>Sapienza Università di Roma, Roma, Italy</a:t>
            </a:r>
            <a:endParaRPr lang="de-AT" sz="1600" b="1" i="1" dirty="0"/>
          </a:p>
          <a:p>
            <a:endParaRPr lang="de-AT" sz="16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71446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838B3-A69E-5E53-EA3C-E83DC6C38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C163BB-01C8-26D1-EB08-1670B0A8DC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9125CC1-D815-5D4F-1789-46717E11FA53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2 case studies under investigation, for both a collimator is introduced before the septum to simulate the losses in either septum and protection absorber.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Core beam:</a:t>
                </a:r>
              </a:p>
              <a:p>
                <a:pPr marL="625950" lvl="1" indent="-285750"/>
                <a:r>
                  <a:rPr lang="en-US" dirty="0"/>
                  <a:t>Generated in zero-dispersion region (RF-cavities).</a:t>
                </a:r>
              </a:p>
              <a:p>
                <a:pPr marL="625950" lvl="1" indent="-285750"/>
                <a:r>
                  <a:rPr lang="en-US" dirty="0"/>
                  <a:t>Losses are expected to be focused on the collimator before the septum.</a:t>
                </a:r>
              </a:p>
              <a:p>
                <a:pPr marL="625950" lvl="1" indent="-285750"/>
                <a:r>
                  <a:rPr lang="en-US" dirty="0"/>
                  <a:t>The leakage to the experiment must be evaluated to ensure is small.</a:t>
                </a:r>
              </a:p>
              <a:p>
                <a:pPr marL="625950" lvl="1" indent="-285750"/>
                <a:r>
                  <a:rPr lang="en-US" dirty="0"/>
                  <a:t>Assumed 99% of the total beam energy.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Halo beam</a:t>
                </a:r>
              </a:p>
              <a:p>
                <a:pPr marL="966150" lvl="2" indent="-285750"/>
                <a:r>
                  <a:rPr lang="en-US" dirty="0"/>
                  <a:t>Circular sector between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zero dispersion region.</a:t>
                </a:r>
              </a:p>
              <a:p>
                <a:pPr marL="966150" lvl="2" indent="-285750"/>
                <a:r>
                  <a:rPr lang="en-US" dirty="0"/>
                  <a:t>To be optimize with a more realistic description of the halo (studies undergoing).</a:t>
                </a:r>
              </a:p>
              <a:p>
                <a:pPr marL="966150" lvl="2" indent="-285750"/>
                <a:r>
                  <a:rPr lang="en-US" dirty="0"/>
                  <a:t>Will be mostly scraped at the septum when bumped → primary source of losses at the injection point.</a:t>
                </a:r>
              </a:p>
              <a:p>
                <a:pPr marL="966150" lvl="2" indent="-285750"/>
                <a:r>
                  <a:rPr lang="en-US" dirty="0"/>
                  <a:t>Assumed 1% of the total beam energy.</a:t>
                </a:r>
              </a:p>
              <a:p>
                <a:pPr marL="966150" lvl="2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9125CC1-D815-5D4F-1789-46717E11FA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 b="-15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170D1CED-FCFF-2125-AB64-F5B384CF8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beam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3D360E1-0F32-CB44-3DC8-046424F815B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52234525-DCED-FCEF-30DA-B74F81CD559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83435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95D12-11A6-4ACF-1149-EA8DDE009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4A277-3276-518F-29F0-243B7610F9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DC2EE0-BC1D-A3A3-52E2-47E2481F5A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34450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both cases, the beam is bumped towards the injected one only for 1 turn, in this simulation has been chosen the beam is bumped at turn 10.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0934E2-96E2-BD99-A380-17A95D2C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beam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829FF2-BF28-2D25-B2AB-23A2C3663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712219"/>
            <a:ext cx="4844843" cy="3297931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F4A295C7-7174-8B75-ACEC-2198D157010E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B0E1F291-7BD0-0B70-494A-57690ACBEF51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778751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EE6BB-D11B-A653-E63E-752E8E4AE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D42D3E-1966-FD25-ABB9-1EA6D596CF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374FC-CCB9-4F4D-9A09-4663FB37B3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533400"/>
          </a:xfrm>
        </p:spPr>
        <p:txBody>
          <a:bodyPr/>
          <a:lstStyle/>
          <a:p>
            <a:r>
              <a:rPr lang="en-US" dirty="0"/>
              <a:t>As expected, some particles are lost around the septa and there is no significant leakage to the experiment.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F0D183-2D0F-C224-17D2-675D4E1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core beam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44C7AA-5B21-FDC7-E686-B978A345F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85950"/>
            <a:ext cx="8915400" cy="32066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A730C6-8E24-D2B3-F5F1-8E422C1170DA}"/>
              </a:ext>
            </a:extLst>
          </p:cNvPr>
          <p:cNvSpPr txBox="1"/>
          <p:nvPr/>
        </p:nvSpPr>
        <p:spPr>
          <a:xfrm>
            <a:off x="1529083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74205-C7E7-DE53-BFBC-A95941894143}"/>
              </a:ext>
            </a:extLst>
          </p:cNvPr>
          <p:cNvSpPr txBox="1"/>
          <p:nvPr/>
        </p:nvSpPr>
        <p:spPr>
          <a:xfrm>
            <a:off x="65532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28E550-BE75-1933-4478-168B62B3E69F}"/>
              </a:ext>
            </a:extLst>
          </p:cNvPr>
          <p:cNvSpPr txBox="1"/>
          <p:nvPr/>
        </p:nvSpPr>
        <p:spPr>
          <a:xfrm>
            <a:off x="4724400" y="1501449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E68043-C68D-4B00-24A5-BA429847A590}"/>
              </a:ext>
            </a:extLst>
          </p:cNvPr>
          <p:cNvSpPr txBox="1"/>
          <p:nvPr/>
        </p:nvSpPr>
        <p:spPr>
          <a:xfrm>
            <a:off x="2590800" y="1501448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28F680-27DF-53E2-C3AC-28F01FB4618F}"/>
              </a:ext>
            </a:extLst>
          </p:cNvPr>
          <p:cNvSpPr txBox="1"/>
          <p:nvPr/>
        </p:nvSpPr>
        <p:spPr>
          <a:xfrm>
            <a:off x="3352800" y="1501449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F19ED9-A6FC-31B5-2CE9-1453C236AE86}"/>
              </a:ext>
            </a:extLst>
          </p:cNvPr>
          <p:cNvSpPr txBox="1"/>
          <p:nvPr/>
        </p:nvSpPr>
        <p:spPr>
          <a:xfrm>
            <a:off x="86106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6" name="Textfeld 1">
            <a:extLst>
              <a:ext uri="{FF2B5EF4-FFF2-40B4-BE49-F238E27FC236}">
                <a16:creationId xmlns:a16="http://schemas.microsoft.com/office/drawing/2014/main" id="{4F5A03E1-E336-81FF-E058-A2650D979660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17" name="Textfeld 2">
            <a:extLst>
              <a:ext uri="{FF2B5EF4-FFF2-40B4-BE49-F238E27FC236}">
                <a16:creationId xmlns:a16="http://schemas.microsoft.com/office/drawing/2014/main" id="{F0DB0BBC-1BCE-E057-A26E-6782911ECF2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69655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1E6BF-6E4B-CEE3-FB54-EA7BFF24F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AA1DD0-4FDA-01D2-29A1-0DE7B13137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1A2E83-2571-C291-200A-DE688F8A78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533400"/>
          </a:xfrm>
        </p:spPr>
        <p:txBody>
          <a:bodyPr/>
          <a:lstStyle/>
          <a:p>
            <a:r>
              <a:rPr lang="en-US" dirty="0"/>
              <a:t>On the other hand, almost 50% of the halo is lost at the injection point and the leakage to the experiment is significant and need further investigation.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0BC35E-305A-1BD1-551A-516AC1582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halo beam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F54546-9202-9E23-F0A3-DF2A5842C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3" y="1879672"/>
            <a:ext cx="8844793" cy="3206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C75256-E4B5-DCEE-F91F-40D11419761B}"/>
              </a:ext>
            </a:extLst>
          </p:cNvPr>
          <p:cNvSpPr txBox="1"/>
          <p:nvPr/>
        </p:nvSpPr>
        <p:spPr>
          <a:xfrm>
            <a:off x="1529083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29D52-874C-D21F-CED3-24900AD82196}"/>
              </a:ext>
            </a:extLst>
          </p:cNvPr>
          <p:cNvSpPr txBox="1"/>
          <p:nvPr/>
        </p:nvSpPr>
        <p:spPr>
          <a:xfrm>
            <a:off x="6629400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229C8-0BEF-4426-0A53-10EA44830A34}"/>
              </a:ext>
            </a:extLst>
          </p:cNvPr>
          <p:cNvSpPr txBox="1"/>
          <p:nvPr/>
        </p:nvSpPr>
        <p:spPr>
          <a:xfrm>
            <a:off x="4648200" y="1504952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3E4106-6DC3-AE31-D78F-625F126B65E7}"/>
              </a:ext>
            </a:extLst>
          </p:cNvPr>
          <p:cNvSpPr txBox="1"/>
          <p:nvPr/>
        </p:nvSpPr>
        <p:spPr>
          <a:xfrm>
            <a:off x="2514600" y="1504951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6874D6-9A2E-60CE-C870-F14475589109}"/>
              </a:ext>
            </a:extLst>
          </p:cNvPr>
          <p:cNvSpPr txBox="1"/>
          <p:nvPr/>
        </p:nvSpPr>
        <p:spPr>
          <a:xfrm>
            <a:off x="3409527" y="1504952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6336D-1CFB-AE38-0B68-CE333A2B33F0}"/>
              </a:ext>
            </a:extLst>
          </p:cNvPr>
          <p:cNvSpPr txBox="1"/>
          <p:nvPr/>
        </p:nvSpPr>
        <p:spPr>
          <a:xfrm>
            <a:off x="8580119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9B085EB8-6F34-0A88-FE52-4172DBC43931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13" name="Textfeld 2">
            <a:extLst>
              <a:ext uri="{FF2B5EF4-FFF2-40B4-BE49-F238E27FC236}">
                <a16:creationId xmlns:a16="http://schemas.microsoft.com/office/drawing/2014/main" id="{A0C95C0D-08B4-F07B-9B5D-BBA39C8A414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409112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8FBAF-CA38-3AA0-973D-A4AA177FA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4983F0-8B01-6867-D2FE-BEE5DE65CD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67585AB-5DCE-2FD6-49E1-45C3805FAEE0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107900"/>
                <a:ext cx="8263350" cy="3902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Building on the new simulation framework, the </a:t>
                </a:r>
                <a:r>
                  <a:rPr lang="en-US" b="1" dirty="0"/>
                  <a:t>injection conditions have been reproduced and investigated</a:t>
                </a:r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</a:t>
                </a:r>
                <a:r>
                  <a:rPr lang="en-US" b="1" dirty="0"/>
                  <a:t>injection efficiency </a:t>
                </a:r>
                <a:r>
                  <a:rPr lang="en-US" dirty="0"/>
                  <a:t>has been assessed at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𝟖𝟕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for the latest lattice version.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injected beam generates losses along the ring, with significant losses at the IPs.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circulating beam must be bump and this could generate losses, coming primarily from the scraped halo</a:t>
                </a:r>
                <a:r>
                  <a:rPr lang="en-US" b="1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Next steps include: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Introducing more realistic distribution for the halo.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Study of injection failures</a:t>
                </a:r>
                <a:r>
                  <a:rPr lang="en-US" dirty="0"/>
                  <a:t>: only one of the kicker fires, the bump doesn’t close correctly, </a:t>
                </a:r>
                <a:r>
                  <a:rPr lang="en-US" dirty="0" err="1"/>
                  <a:t>etc</a:t>
                </a:r>
                <a:r>
                  <a:rPr lang="en-US" dirty="0"/>
                  <a:t>…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Effects of the rise/fall time of the kickers.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Mismatched injected beam.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Background injection assessment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67585AB-5DCE-2FD6-49E1-45C3805FA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107900"/>
                <a:ext cx="8263350" cy="3902250"/>
              </a:xfrm>
              <a:blipFill>
                <a:blip r:embed="rId2"/>
                <a:stretch>
                  <a:fillRect l="-443" t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A7D4D62-59B8-46AB-6395-56C1E91AB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393750"/>
          </a:xfrm>
        </p:spPr>
        <p:txBody>
          <a:bodyPr/>
          <a:lstStyle/>
          <a:p>
            <a:r>
              <a:rPr kumimoji="0" lang="en-US" altLang="en-US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Future Steps</a:t>
            </a:r>
            <a:br>
              <a:rPr lang="en-US" altLang="en-US" sz="3200" dirty="0"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3F3929B3-03D0-E0A8-CAFD-9ACC7FAAA0A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8526FA90-0B08-615B-85C4-79CFA30854D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4160836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41E2DC6-814C-C888-3D1F-F3776C3F34AF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C91B2350-83DA-4E2E-D174-B2168E9C996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60690-F71F-D83B-B10D-E67C7D34D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6DA47-A4A9-442E-A5DD-C51FE3C52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9B42CCF6-DA73-AFE0-6F20-DEF015D29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2157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2BC28-E801-6FDD-F8BC-5A3CA97D0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0A15C4-BD21-73FB-AF80-7B1F7BC187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5719F-2A2D-35AB-3903-47624314B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33350"/>
            <a:ext cx="8263350" cy="804066"/>
          </a:xfrm>
        </p:spPr>
        <p:txBody>
          <a:bodyPr/>
          <a:lstStyle/>
          <a:p>
            <a:r>
              <a:rPr lang="en-US" dirty="0"/>
              <a:t>Emittance blow up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5DFA465-EF07-C0A2-EBD7-0A6DAF95FD2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442" r="1442"/>
          <a:stretch>
            <a:fillRect/>
          </a:stretch>
        </p:blipFill>
        <p:spPr>
          <a:xfrm>
            <a:off x="150530" y="895350"/>
            <a:ext cx="4668346" cy="38459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CC27EB-011E-0528-9A71-21EFEDD837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78" t="5755" r="5754" b="2158"/>
          <a:stretch/>
        </p:blipFill>
        <p:spPr>
          <a:xfrm>
            <a:off x="6420651" y="2473997"/>
            <a:ext cx="2648648" cy="26695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2663BF-63C0-043B-4789-17A0D049D7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11" t="7037" r="7037" b="2593"/>
          <a:stretch/>
        </p:blipFill>
        <p:spPr>
          <a:xfrm>
            <a:off x="4800600" y="97423"/>
            <a:ext cx="2514600" cy="247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94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7AA09-F16F-9B18-3226-67106E0D0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523BB8-9370-3ADE-DD35-B58189112A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D63968-19DA-23E8-4F2F-BB11441C8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33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61AB7B2-9B52-BB8E-5B94-A354071567A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736" r="-744"/>
          <a:stretch/>
        </p:blipFill>
        <p:spPr>
          <a:xfrm>
            <a:off x="304800" y="937416"/>
            <a:ext cx="5334000" cy="4000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8B87F9-36A0-0516-03D5-F5441AE6A03C}"/>
              </a:ext>
            </a:extLst>
          </p:cNvPr>
          <p:cNvSpPr txBox="1"/>
          <p:nvPr/>
        </p:nvSpPr>
        <p:spPr>
          <a:xfrm>
            <a:off x="6019800" y="1277582"/>
            <a:ext cx="25146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NB:  Losses in the TCT should be divided by the number of </a:t>
            </a:r>
            <a:r>
              <a:rPr lang="en-US" dirty="0" err="1"/>
              <a:t>tcts</a:t>
            </a:r>
            <a:r>
              <a:rPr lang="en-US" dirty="0"/>
              <a:t> (4), same for TCR(6)</a:t>
            </a:r>
          </a:p>
        </p:txBody>
      </p:sp>
    </p:spTree>
    <p:extLst>
      <p:ext uri="{BB962C8B-B14F-4D97-AF65-F5344CB8AC3E}">
        <p14:creationId xmlns:p14="http://schemas.microsoft.com/office/powerpoint/2010/main" val="320661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BDA122-B9D7-BAA8-4B93-B75DD46EC3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9E919-535C-3731-BE27-D9C7A6653A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19900"/>
            <a:ext cx="8263350" cy="2747250"/>
          </a:xfr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Introduction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On-axis &amp; Off-energy scheme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1800" b="1" dirty="0">
                <a:latin typeface="Arial" panose="020B0604020202020204" pitchFamily="34" charset="0"/>
              </a:rPr>
              <a:t>Simulation framework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Case Studies: </a:t>
            </a:r>
          </a:p>
          <a:p>
            <a:pPr marL="625950" lvl="1" indent="-28575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Injected beam</a:t>
            </a:r>
          </a:p>
          <a:p>
            <a:pPr marL="625950" lvl="1" indent="-28575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Circulating Core</a:t>
            </a:r>
          </a:p>
          <a:p>
            <a:pPr marL="625950" lvl="1" indent="-28575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Circulating Halo</a:t>
            </a:r>
          </a:p>
          <a:p>
            <a:pPr marL="285750" indent="-28575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indent="-28575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Conclusions &amp; future steps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632417-E8E2-F1D5-5EB5-673F9D579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1A56A7A2-DE7E-40FF-AD8C-49766FB7863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E29FAD36-D92D-C78E-8EA5-4D11FA73C350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698742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5E611B-5FDA-3342-A6D6-6072C3F3C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8E2021-95C6-0165-1375-35B9A2848A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0150"/>
            <a:ext cx="8263350" cy="32926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lifetime during collisions well below 1h → </a:t>
            </a:r>
            <a:r>
              <a:rPr lang="en-US" b="1" dirty="0"/>
              <a:t>top-up injection scheme required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Depending on the operation mode, interval between injections of positron and electron beams ranges from 40 s to 10 s, and the number of bunches per injection varies between 1120 and 56.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Z-mode most critical for injection </a:t>
            </a:r>
            <a:r>
              <a:rPr lang="en-US" dirty="0"/>
              <a:t>→ Injection occurs every 3 s, 1120 bunches are injected each with 10% intensity of a bunch →  in total 1 % of full beam intensity.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Off-axis &amp; On-energy injection scheme not feasible for SR levels at the SR mask collimator.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On-axis &amp; Off-energy current baseline scheme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Hybrid mode is considered as an option, and as baseline for W-mode.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44DE88-8A2D-D4B2-52D3-68BAD152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Top-up Injection for FCC-ee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8D5C4F33-248E-66B9-6ABC-8E66F38734D9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A3572B14-F526-9109-E1AE-AC585B02D808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416659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E64B74-1632-D4F9-CB78-CCB870416D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88620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Beam extracted from the booster is injected with an </a:t>
                </a:r>
                <a:r>
                  <a:rPr lang="en-US" b="1" dirty="0"/>
                  <a:t>energy offset </a:t>
                </a:r>
                <a:r>
                  <a:rPr lang="en-US" dirty="0"/>
                  <a:t>of </a:t>
                </a:r>
                <a:r>
                  <a:rPr lang="en-US" b="1" dirty="0"/>
                  <a:t>0.95% </a:t>
                </a:r>
                <a:r>
                  <a:rPr lang="en-US" dirty="0"/>
                  <a:t>into the chromatic orbit</a:t>
                </a:r>
                <a:r>
                  <a:rPr lang="en-US" b="1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Energy offset + dispersion at injection point → </a:t>
                </a:r>
                <a:r>
                  <a:rPr lang="en-US" b="1" dirty="0"/>
                  <a:t>horizontal separation between the injected and circulating beams</a:t>
                </a:r>
                <a:r>
                  <a:rPr lang="en-US" dirty="0"/>
                  <a:t>.</a:t>
                </a: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Injected beam undergoes synchrotron oscillations </a:t>
                </a:r>
                <a:r>
                  <a:rPr lang="en-US" dirty="0"/>
                  <a:t>and</a:t>
                </a:r>
                <a:r>
                  <a:rPr lang="en-US" b="1" dirty="0"/>
                  <a:t> around IPs it overlaps </a:t>
                </a:r>
                <a:r>
                  <a:rPr lang="en-US" dirty="0"/>
                  <a:t>with the circulating beam due to the zero dispersion.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Circulating beam is brought closer to the injected one</a:t>
                </a:r>
                <a:r>
                  <a:rPr lang="en-US" dirty="0"/>
                  <a:t>: a bump ( 2 kickers 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-phase advance), bump height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10 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𝑠𝑒𝑝𝑡𝑢𝑚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_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𝑡h𝑖𝑐𝑘𝑛𝑒𝑠</m:t>
                    </m:r>
                  </m:oMath>
                </a14:m>
                <a:r>
                  <a:rPr lang="en-US" dirty="0"/>
                  <a:t> where the septum is 2.8 mm thick (so far). The beam is 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𝑐𝑖𝑟𝑐</m:t>
                        </m:r>
                      </m:sub>
                    </m:sSub>
                  </m:oMath>
                </a14:m>
                <a:r>
                  <a:rPr lang="en-US" dirty="0"/>
                  <a:t> from the septum → </a:t>
                </a:r>
                <a:r>
                  <a:rPr lang="en-US" b="1" dirty="0"/>
                  <a:t>septum at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𝒄𝒊𝒓𝒄</m:t>
                        </m:r>
                      </m:sub>
                    </m:sSub>
                  </m:oMath>
                </a14:m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Bump on for only 1 turn</a:t>
                </a:r>
                <a:r>
                  <a:rPr lang="en-US" dirty="0"/>
                  <a:t>, during which the septum is the primary aperture.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Beam halo </a:t>
                </a:r>
                <a:r>
                  <a:rPr lang="en-US" dirty="0"/>
                  <a:t>will be </a:t>
                </a:r>
                <a:r>
                  <a:rPr lang="en-US" b="1" dirty="0"/>
                  <a:t>scraped at the septum </a:t>
                </a:r>
                <a:r>
                  <a:rPr lang="en-US" dirty="0"/>
                  <a:t>→ absorber before the septum is needed  and being developed among the FLUKA team.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Leakage could reach experiments </a:t>
                </a:r>
                <a:r>
                  <a:rPr lang="en-US" dirty="0"/>
                  <a:t>generating backgrounds → Estimate is required.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886200"/>
              </a:xfrm>
              <a:blipFill>
                <a:blip r:embed="rId2"/>
                <a:stretch>
                  <a:fillRect l="-295" t="-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6FDBA227-1E4E-11F4-CE39-216DB4941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On-axis &amp; Off-Energy injection scheme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BC5FA5A3-8EDA-8FF1-4F3C-3E3E38819060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BC91C80D-6616-2BEE-0072-FA66B3A2B5F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420817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45F10E-73B3-90E0-3F20-6FBE470042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F839EA7-5A4C-C616-1C9D-C2C0DEBD621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152" r="-1076"/>
          <a:stretch/>
        </p:blipFill>
        <p:spPr>
          <a:xfrm>
            <a:off x="129252" y="1306033"/>
            <a:ext cx="4649698" cy="325755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851FB11-D488-E778-F7B1-4829E390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On-axis &amp; Off-Energy injection scheme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BD17840-6298-9AF0-9A3C-90F43D15F7B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" t="6247" r="66944" b="2275"/>
          <a:stretch/>
        </p:blipFill>
        <p:spPr>
          <a:xfrm>
            <a:off x="4778950" y="1123950"/>
            <a:ext cx="2486343" cy="2332518"/>
          </a:xfrm>
          <a:prstGeom prst="rect">
            <a:avLst/>
          </a:prstGeom>
        </p:spPr>
      </p:pic>
      <p:pic>
        <p:nvPicPr>
          <p:cNvPr id="12" name="Picture Placeholder 9">
            <a:extLst>
              <a:ext uri="{FF2B5EF4-FFF2-40B4-BE49-F238E27FC236}">
                <a16:creationId xmlns:a16="http://schemas.microsoft.com/office/drawing/2014/main" id="{2FCB17BF-E223-E3C8-22E9-EBBB5422F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66" t="5381" r="229" b="3141"/>
          <a:stretch/>
        </p:blipFill>
        <p:spPr>
          <a:xfrm>
            <a:off x="6738491" y="2746505"/>
            <a:ext cx="2405509" cy="2256685"/>
          </a:xfrm>
          <a:prstGeom prst="rect">
            <a:avLst/>
          </a:prstGeom>
        </p:spPr>
      </p:pic>
      <p:sp>
        <p:nvSpPr>
          <p:cNvPr id="13" name="Textfeld 1">
            <a:extLst>
              <a:ext uri="{FF2B5EF4-FFF2-40B4-BE49-F238E27FC236}">
                <a16:creationId xmlns:a16="http://schemas.microsoft.com/office/drawing/2014/main" id="{2C760A51-FA5B-E348-B5D2-32217FFE59B2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14" name="Textfeld 2">
            <a:extLst>
              <a:ext uri="{FF2B5EF4-FFF2-40B4-BE49-F238E27FC236}">
                <a16:creationId xmlns:a16="http://schemas.microsoft.com/office/drawing/2014/main" id="{C6208B02-9421-5F19-6BC4-6D8D32BA597C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863751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76277-B1CB-DC97-B5CB-D3498423A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7FC4F3-DAD6-0527-53FC-5A508CD534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5390FE-E11A-117D-3C80-AD0FACDAB41E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Usual collimation studies tools: Xsuite + BDSIM.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Implemented in a </a:t>
                </a:r>
                <a:r>
                  <a:rPr lang="en-US" b="1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new framework</a:t>
                </a:r>
                <a:r>
                  <a:rPr lang="en-US" dirty="0"/>
                  <a:t> under optimization, in collaboration with Kyriacos, to make the simulation more accessible and universal. Specially for the implementation of the bump which is now ‘lattice independent’.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Building on the </a:t>
                </a:r>
                <a:r>
                  <a:rPr lang="en-US" b="1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newest lattice</a:t>
                </a:r>
                <a:r>
                  <a:rPr lang="en-US" b="1" dirty="0"/>
                  <a:t> </a:t>
                </a:r>
                <a:r>
                  <a:rPr lang="en-US" dirty="0"/>
                  <a:t>available.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Included in the simulation:</a:t>
                </a:r>
              </a:p>
              <a:p>
                <a:pPr marL="625950" lvl="1" indent="-285750"/>
                <a:r>
                  <a:rPr lang="en-US" dirty="0"/>
                  <a:t>Synchrotron Radiation (quantum model), </a:t>
                </a:r>
              </a:p>
              <a:p>
                <a:pPr marL="625950" lvl="1" indent="-285750"/>
                <a:r>
                  <a:rPr lang="en-US" dirty="0"/>
                  <a:t>RF cavities + magnet tapering,</a:t>
                </a:r>
              </a:p>
              <a:p>
                <a:pPr marL="625950" lvl="1" indent="-285750"/>
                <a:r>
                  <a:rPr lang="en-US" dirty="0"/>
                  <a:t>detailed aperture model, </a:t>
                </a:r>
              </a:p>
              <a:p>
                <a:pPr marL="625950" lvl="1" indent="-285750"/>
                <a:r>
                  <a:rPr lang="en-US" dirty="0" err="1"/>
                  <a:t>halo+momentum+tertiary</a:t>
                </a:r>
                <a:r>
                  <a:rPr lang="en-US" dirty="0"/>
                  <a:t> collimators, </a:t>
                </a:r>
              </a:p>
              <a:p>
                <a:pPr marL="625950" lvl="1" indent="-285750"/>
                <a:r>
                  <a:rPr lang="en-US" dirty="0"/>
                  <a:t>SR collimator and mask, </a:t>
                </a:r>
              </a:p>
              <a:p>
                <a:pPr marL="625950" lvl="1" indent="-285750"/>
                <a:r>
                  <a:rPr lang="en-US" dirty="0"/>
                  <a:t>wiggler matched to target vertical emittance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=2.1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𝑝𝑚</m:t>
                    </m:r>
                  </m:oMath>
                </a14:m>
                <a:r>
                  <a:rPr lang="en-US" dirty="0"/>
                  <a:t>),</a:t>
                </a:r>
              </a:p>
              <a:p>
                <a:pPr marL="625950" lvl="1" indent="-285750"/>
                <a:r>
                  <a:rPr lang="en-US" dirty="0"/>
                  <a:t>beam-beam effect: </a:t>
                </a:r>
                <a:r>
                  <a:rPr lang="it-IT" dirty="0"/>
                  <a:t>Beamsstrahlung and BhaBha.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5390FE-E11A-117D-3C80-AD0FACDAB4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4"/>
                <a:stretch>
                  <a:fillRect l="-295" t="-708" b="-7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878E6AA-A53F-D9D4-A99F-24F8193E8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C5DCE5F4-5F5A-A1D6-EBD5-A037806CA006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D689ECD-528A-58E9-4707-F435A613F39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47190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E7285-409A-D10A-B8ED-C7EC8DE8D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4D5C7-4757-861B-C5AC-32CFB6C7F5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Beam distribution is generated at the </a:t>
                </a:r>
                <a:r>
                  <a:rPr lang="en-US" b="1" dirty="0"/>
                  <a:t>injection point in the chromatic orbit</a:t>
                </a:r>
                <a:r>
                  <a:rPr lang="en-US" dirty="0"/>
                  <a:t> with injection parameters: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𝑝𝑚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=0.12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=4.43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it-IT" b="0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=0.38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∗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it-IT" b="0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𝑜𝑓𝑓𝑠𝑒𝑡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=0.95 %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Injection efficiency can be studied (currently assessed between 80-75% for V24.4-GHC).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observed at </a:t>
                </a:r>
                <a:r>
                  <a:rPr lang="en-US" dirty="0" err="1"/>
                  <a:t>SuperKEKB</a:t>
                </a:r>
                <a:r>
                  <a:rPr lang="en-US" dirty="0"/>
                  <a:t>, the losses coming from the injected beam could be dangerous, collimation efficiency must be assessed.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 emittance blow up, in all planes, have been observed from different studies. The reason is likely to be connected to the beam-beam effects.</a:t>
                </a:r>
              </a:p>
              <a:p>
                <a:pPr marL="625950" lvl="1" indent="-285750"/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 b="-15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EFBE-6F8C-332D-65FB-AEC0C3EC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Injected beam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8376469-7AB5-46C9-9BC1-4BD2F5FF6B3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6132A6B-6880-B609-EB8B-83755B4D700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48624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8893F8-372A-15D5-8E29-7EC516CAB5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FF3D56D-D095-E148-EAB2-E54E49BFED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" b="503"/>
          <a:stretch/>
        </p:blipFill>
        <p:spPr>
          <a:xfrm>
            <a:off x="76200" y="1657351"/>
            <a:ext cx="4377572" cy="3352800"/>
          </a:xfr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F78250-08D9-5661-DEF1-EF1FB92D0A3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8890" r="11667" b="5291"/>
          <a:stretch/>
        </p:blipFill>
        <p:spPr>
          <a:xfrm>
            <a:off x="4724400" y="1733550"/>
            <a:ext cx="3991429" cy="335280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1E6867A-A499-2911-F161-AC64C86F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14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8C48D8-CD4A-2349-B885-3FD77FE573D2}"/>
                  </a:ext>
                </a:extLst>
              </p:cNvPr>
              <p:cNvSpPr txBox="1"/>
              <p:nvPr/>
            </p:nvSpPr>
            <p:spPr>
              <a:xfrm>
                <a:off x="228601" y="979833"/>
                <a:ext cx="8991599" cy="715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042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With the latest version of the lattice the injection efficiency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∼87%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28042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injected beam dump in the longitudinal plane and reach the center already after 2.5 k turn only 2 dumping time, and there are almost 8 between two consecutive injection.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8C48D8-CD4A-2349-B885-3FD77FE57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979833"/>
                <a:ext cx="8991599" cy="715581"/>
              </a:xfrm>
              <a:prstGeom prst="rect">
                <a:avLst/>
              </a:prstGeom>
              <a:blipFill>
                <a:blip r:embed="rId4"/>
                <a:stretch>
                  <a:fillRect l="-68" t="-1709" b="-8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1">
            <a:extLst>
              <a:ext uri="{FF2B5EF4-FFF2-40B4-BE49-F238E27FC236}">
                <a16:creationId xmlns:a16="http://schemas.microsoft.com/office/drawing/2014/main" id="{6B81DA6C-551B-5BE2-0B5E-5009B6D2B105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38F52918-74C3-E7CC-31CB-388DEE674B1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908548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4E665-4D26-D5CF-70F2-9125E5508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A727D-575F-7E96-4400-18CDD65600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883D44-A88C-D109-AC40-E6711FE1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14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2A7C0-AEA3-DB69-3542-6C62BE014DFC}"/>
              </a:ext>
            </a:extLst>
          </p:cNvPr>
          <p:cNvSpPr txBox="1"/>
          <p:nvPr/>
        </p:nvSpPr>
        <p:spPr>
          <a:xfrm>
            <a:off x="228601" y="979833"/>
            <a:ext cx="8991599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0423" indent="-285750">
              <a:buFont typeface="Arial" panose="020B0604020202020204" pitchFamily="34" charset="0"/>
              <a:buChar char="•"/>
            </a:pPr>
            <a:r>
              <a:rPr lang="it-IT" dirty="0"/>
              <a:t>As expected the losses are distributed along the whole ring, and the tertiary collimaor at the IPs get as much losses as the collimation insertion.</a:t>
            </a:r>
          </a:p>
          <a:p>
            <a:pPr marL="280423" indent="-285750">
              <a:buFont typeface="Arial" panose="020B0604020202020204" pitchFamily="34" charset="0"/>
              <a:buChar char="•"/>
            </a:pPr>
            <a:r>
              <a:rPr lang="it-IT" dirty="0"/>
              <a:t>Background estimate is required.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194551-D35D-7B6D-CB4C-81DB3FE15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1940674"/>
            <a:ext cx="8382000" cy="30148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BB361A-476C-056D-293C-08FD5FE832F9}"/>
              </a:ext>
            </a:extLst>
          </p:cNvPr>
          <p:cNvSpPr txBox="1"/>
          <p:nvPr/>
        </p:nvSpPr>
        <p:spPr>
          <a:xfrm>
            <a:off x="1529083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897FBD-FACF-95BF-A821-EFC072389730}"/>
              </a:ext>
            </a:extLst>
          </p:cNvPr>
          <p:cNvSpPr txBox="1"/>
          <p:nvPr/>
        </p:nvSpPr>
        <p:spPr>
          <a:xfrm>
            <a:off x="64008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4D1299-5CED-8EB4-8691-333356E23044}"/>
              </a:ext>
            </a:extLst>
          </p:cNvPr>
          <p:cNvSpPr txBox="1"/>
          <p:nvPr/>
        </p:nvSpPr>
        <p:spPr>
          <a:xfrm>
            <a:off x="4572000" y="1501449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E8C95F-6609-67A7-513F-6AAAC9959837}"/>
              </a:ext>
            </a:extLst>
          </p:cNvPr>
          <p:cNvSpPr txBox="1"/>
          <p:nvPr/>
        </p:nvSpPr>
        <p:spPr>
          <a:xfrm>
            <a:off x="2621281" y="1501448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53C1A7-0A8F-3F8F-E731-D036BC7328D7}"/>
              </a:ext>
            </a:extLst>
          </p:cNvPr>
          <p:cNvSpPr txBox="1"/>
          <p:nvPr/>
        </p:nvSpPr>
        <p:spPr>
          <a:xfrm>
            <a:off x="3409527" y="1501449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6B2DC7-4422-CB2D-2C1B-8868714D795A}"/>
              </a:ext>
            </a:extLst>
          </p:cNvPr>
          <p:cNvSpPr txBox="1"/>
          <p:nvPr/>
        </p:nvSpPr>
        <p:spPr>
          <a:xfrm>
            <a:off x="8351519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4" name="Textfeld 1">
            <a:extLst>
              <a:ext uri="{FF2B5EF4-FFF2-40B4-BE49-F238E27FC236}">
                <a16:creationId xmlns:a16="http://schemas.microsoft.com/office/drawing/2014/main" id="{27183CB8-4C96-DEF7-613C-B3E291F172B1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31/03/2025  	FCC-ee MDI meeting #65</a:t>
            </a:r>
          </a:p>
        </p:txBody>
      </p:sp>
      <p:sp>
        <p:nvSpPr>
          <p:cNvPr id="25" name="Textfeld 2">
            <a:extLst>
              <a:ext uri="{FF2B5EF4-FFF2-40B4-BE49-F238E27FC236}">
                <a16:creationId xmlns:a16="http://schemas.microsoft.com/office/drawing/2014/main" id="{CCFD38E2-B4C2-AF3B-F72D-01937F0C7FFA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15688431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InjectionBkg_update</Template>
  <TotalTime>609</TotalTime>
  <Words>1328</Words>
  <Application>Microsoft Office PowerPoint</Application>
  <PresentationFormat>On-screen Show (16:9)</PresentationFormat>
  <Paragraphs>196</Paragraphs>
  <Slides>20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Segoe UI</vt:lpstr>
      <vt:lpstr>Introslides</vt:lpstr>
      <vt:lpstr>Titleslides, Conclusion</vt:lpstr>
      <vt:lpstr>Content Slides - Deep Blue</vt:lpstr>
      <vt:lpstr>Status of injection background studies </vt:lpstr>
      <vt:lpstr>Outline</vt:lpstr>
      <vt:lpstr>Top-up Injection for FCC-ee</vt:lpstr>
      <vt:lpstr>On-axis &amp; Off-Energy injection scheme</vt:lpstr>
      <vt:lpstr>On-axis &amp; Off-Energy injection scheme</vt:lpstr>
      <vt:lpstr>Simulation framework</vt:lpstr>
      <vt:lpstr>Case studies: Injected beam</vt:lpstr>
      <vt:lpstr>Case studies: Injected beam</vt:lpstr>
      <vt:lpstr>Case studies: Injected beam</vt:lpstr>
      <vt:lpstr>Case studies: Circulating beam</vt:lpstr>
      <vt:lpstr>Case studies: Circulating beam</vt:lpstr>
      <vt:lpstr>Case studies: Circulating core beam</vt:lpstr>
      <vt:lpstr>Case studies: Circulating halo beam</vt:lpstr>
      <vt:lpstr>Conclusion and Future Steps </vt:lpstr>
      <vt:lpstr>Thank you  for your attention.</vt:lpstr>
      <vt:lpstr>Backup</vt:lpstr>
      <vt:lpstr>Emittance blow up</vt:lpstr>
      <vt:lpstr>Case studies: Injected beam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9</cp:revision>
  <dcterms:created xsi:type="dcterms:W3CDTF">2025-03-21T14:38:46Z</dcterms:created>
  <dcterms:modified xsi:type="dcterms:W3CDTF">2025-03-31T14:05:44Z</dcterms:modified>
</cp:coreProperties>
</file>