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9"/>
  </p:notesMasterIdLst>
  <p:sldIdLst>
    <p:sldId id="256" r:id="rId2"/>
    <p:sldId id="258" r:id="rId3"/>
    <p:sldId id="277" r:id="rId4"/>
    <p:sldId id="336" r:id="rId5"/>
    <p:sldId id="480" r:id="rId6"/>
    <p:sldId id="484" r:id="rId7"/>
    <p:sldId id="530" r:id="rId8"/>
    <p:sldId id="513" r:id="rId9"/>
    <p:sldId id="516" r:id="rId10"/>
    <p:sldId id="517" r:id="rId11"/>
    <p:sldId id="510" r:id="rId12"/>
    <p:sldId id="477" r:id="rId13"/>
    <p:sldId id="485" r:id="rId14"/>
    <p:sldId id="514" r:id="rId15"/>
    <p:sldId id="518" r:id="rId16"/>
    <p:sldId id="515" r:id="rId17"/>
    <p:sldId id="481" r:id="rId18"/>
    <p:sldId id="486" r:id="rId19"/>
    <p:sldId id="519" r:id="rId20"/>
    <p:sldId id="524" r:id="rId21"/>
    <p:sldId id="520" r:id="rId22"/>
    <p:sldId id="527" r:id="rId23"/>
    <p:sldId id="528" r:id="rId24"/>
    <p:sldId id="521" r:id="rId25"/>
    <p:sldId id="523" r:id="rId26"/>
    <p:sldId id="488" r:id="rId27"/>
    <p:sldId id="494" r:id="rId28"/>
    <p:sldId id="493" r:id="rId29"/>
    <p:sldId id="526" r:id="rId30"/>
    <p:sldId id="489" r:id="rId31"/>
    <p:sldId id="490" r:id="rId32"/>
    <p:sldId id="525" r:id="rId33"/>
    <p:sldId id="491" r:id="rId34"/>
    <p:sldId id="492" r:id="rId35"/>
    <p:sldId id="529" r:id="rId36"/>
    <p:sldId id="522" r:id="rId37"/>
    <p:sldId id="26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FD4513"/>
    <a:srgbClr val="FF7C80"/>
    <a:srgbClr val="DE6F00"/>
    <a:srgbClr val="1B45F9"/>
    <a:srgbClr val="080808"/>
    <a:srgbClr val="FFFFFF"/>
    <a:srgbClr val="0066CC"/>
    <a:srgbClr val="0055A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1248" y="108"/>
      </p:cViewPr>
      <p:guideLst>
        <p:guide orient="horz" pos="213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05/06/2024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117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548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02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138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455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42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5CDAD7EB-50FA-4D11-B07B-0A3BFCFCFCB2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4D59D2C0-C93F-401F-8C1D-446D34C8578B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A20582-A0AB-4CC9-9226-1DD01E8E6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5796-1DF0-412E-844D-D41C8D317A92}" type="datetime1">
              <a:rPr lang="de-DE" smtClean="0"/>
              <a:t>05.06.2024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DAE8B3-3237-45DC-A521-A412CC008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TE/CRG-CL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495761-E72D-4FD7-BCCE-9CF00019C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A2F9E-319D-4A19-93E9-8CD39716D3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0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err="1"/>
              <a:t>Titel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3D3FC-F79F-4BB3-99D3-487958BFB894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80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  <p:sldLayoutId id="2147483680" r:id="rId5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0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microsoft.com/office/2007/relationships/hdphoto" Target="../media/hdphoto4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jpg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GIF"/><Relationship Id="rId3" Type="http://schemas.openxmlformats.org/officeDocument/2006/relationships/image" Target="../media/image54.GIF"/><Relationship Id="rId7" Type="http://schemas.openxmlformats.org/officeDocument/2006/relationships/image" Target="../media/image56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5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758677" cy="706037"/>
          </a:xfrm>
        </p:spPr>
        <p:txBody>
          <a:bodyPr/>
          <a:lstStyle/>
          <a:p>
            <a:r>
              <a:rPr lang="en-US" altLang="en-US" dirty="0"/>
              <a:t>O-ring materials vs. temperature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C05B-2479-4D8B-A86D-A86E8DBB1BCA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9421" r="4410" b="6804"/>
          <a:stretch/>
        </p:blipFill>
        <p:spPr>
          <a:xfrm>
            <a:off x="0" y="706930"/>
            <a:ext cx="9144000" cy="56132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71564" y="5937298"/>
            <a:ext cx="3675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From: https://www.barnwell.co.uk/what-is-an-o-ring/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4635397" y="154557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HNBR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5146283" y="161509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D4513"/>
                </a:solidFill>
              </a:rPr>
              <a:t>NBR</a:t>
            </a:r>
            <a:endParaRPr lang="en-GB" dirty="0">
              <a:solidFill>
                <a:srgbClr val="FD451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380964" y="481524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Rubber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904673" y="95669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D4513"/>
                </a:solidFill>
              </a:rPr>
              <a:t>PEEK</a:t>
            </a:r>
            <a:endParaRPr lang="en-GB" dirty="0">
              <a:solidFill>
                <a:srgbClr val="FD4513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361211" y="95669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PTFE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939798" y="481524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Silicone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2510565" y="165800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D4513"/>
                </a:solidFill>
              </a:rPr>
              <a:t>EPDM</a:t>
            </a:r>
            <a:endParaRPr lang="en-GB" dirty="0">
              <a:solidFill>
                <a:srgbClr val="FD4513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3610303"/>
            <a:ext cx="3857625" cy="3247697"/>
            <a:chOff x="0" y="3610303"/>
            <a:chExt cx="3857625" cy="324769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38" r="38506"/>
            <a:stretch/>
          </p:blipFill>
          <p:spPr>
            <a:xfrm rot="5400000">
              <a:off x="304964" y="3305339"/>
              <a:ext cx="3247697" cy="385762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0" y="6568576"/>
              <a:ext cx="3528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Damaged KF 16 O-ring, reason? oil, chemicals…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3213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0055A0"/>
                </a:solidFill>
              </a:rPr>
              <a:t>Joining techniques</a:t>
            </a:r>
            <a:endParaRPr lang="en-GB" sz="4000" b="0" dirty="0">
              <a:solidFill>
                <a:srgbClr val="0055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97B97-CD26-4991-AC4D-08B0665B1F44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0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Material choice – solder joints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8688-BDC6-4EFB-AD10-754F99E5A681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554" b="3996"/>
          <a:stretch/>
        </p:blipFill>
        <p:spPr>
          <a:xfrm>
            <a:off x="141962" y="735911"/>
            <a:ext cx="4430038" cy="24515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908" y="1803880"/>
            <a:ext cx="4196892" cy="30181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7337589" y="2872035"/>
            <a:ext cx="31363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Ekin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Experimental Techniques for Low Temperature Measurements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8750" y="987444"/>
            <a:ext cx="3701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Soft solder is better in thermal contact below 100 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Attention with SC transition =&gt;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endParaRPr lang="en-GB" sz="1400" dirty="0">
              <a:solidFill>
                <a:srgbClr val="00206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72511" y="3312964"/>
            <a:ext cx="8258439" cy="2840456"/>
            <a:chOff x="772511" y="3312964"/>
            <a:chExt cx="8258439" cy="28404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2511" y="3312964"/>
              <a:ext cx="2965902" cy="284045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45758" y="5212144"/>
              <a:ext cx="4885192" cy="852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473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Material choice – joints and thermal contact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7CD6-F8D7-44AE-8BED-E192F774C338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0520" y="5794239"/>
            <a:ext cx="46522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Ekin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Experimental Techniques for Low Temperature Measurements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9" y="957316"/>
            <a:ext cx="5836345" cy="4713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10748" y="937193"/>
            <a:ext cx="33186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Thermal conductance vs. T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data of solder, varnish and grease is per 1 cm</a:t>
            </a:r>
            <a:r>
              <a:rPr lang="en-US" baseline="30000" dirty="0">
                <a:solidFill>
                  <a:srgbClr val="002060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Pressed joints are area independent and only vary with force!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Attention to thermal dilatation for pressed contacts!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763" y="3828522"/>
            <a:ext cx="2906082" cy="221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4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5"/>
            <a:ext cx="8561608" cy="633518"/>
          </a:xfrm>
        </p:spPr>
        <p:txBody>
          <a:bodyPr/>
          <a:lstStyle/>
          <a:p>
            <a:r>
              <a:rPr lang="en-US" altLang="en-US" dirty="0"/>
              <a:t>Welded connections – things to consider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822FD-7CD9-4A34-946D-B29F72669382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9456"/>
          <a:stretch/>
        </p:blipFill>
        <p:spPr>
          <a:xfrm>
            <a:off x="148841" y="939657"/>
            <a:ext cx="2364582" cy="28992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680306"/>
            <a:ext cx="46522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Ekin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Experimental Techniques for Low Temperature Measurements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t="39375" b="5580"/>
          <a:stretch/>
        </p:blipFill>
        <p:spPr>
          <a:xfrm>
            <a:off x="2513423" y="706931"/>
            <a:ext cx="2286602" cy="38064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98" y="4930945"/>
            <a:ext cx="1363154" cy="2756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t="94526" b="-62"/>
          <a:stretch/>
        </p:blipFill>
        <p:spPr>
          <a:xfrm>
            <a:off x="507186" y="4419069"/>
            <a:ext cx="1647892" cy="275896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4987307" y="1007726"/>
            <a:ext cx="3881636" cy="3676249"/>
            <a:chOff x="4987307" y="1007726"/>
            <a:chExt cx="3881636" cy="3676249"/>
          </a:xfrm>
        </p:grpSpPr>
        <p:grpSp>
          <p:nvGrpSpPr>
            <p:cNvPr id="11" name="Group 10"/>
            <p:cNvGrpSpPr/>
            <p:nvPr/>
          </p:nvGrpSpPr>
          <p:grpSpPr>
            <a:xfrm>
              <a:off x="4987307" y="1682303"/>
              <a:ext cx="3881636" cy="3001672"/>
              <a:chOff x="4987307" y="1682303"/>
              <a:chExt cx="3881636" cy="300167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7307" y="1682303"/>
                <a:ext cx="3881636" cy="2569469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5829145" y="4430059"/>
                <a:ext cx="267092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>
                    <a:solidFill>
                      <a:schemeClr val="accent6">
                        <a:lumMod val="50000"/>
                      </a:schemeClr>
                    </a:solidFill>
                  </a:rPr>
                  <a:t>From: Parma, Cryostat design, CAS 2013</a:t>
                </a:r>
                <a:endParaRPr lang="en-GB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5418737" y="1007726"/>
              <a:ext cx="3018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Fin for similar thermal mass</a:t>
              </a:r>
              <a:endParaRPr lang="en-GB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5746531" y="1408494"/>
              <a:ext cx="275897" cy="1650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7164453" y="1408494"/>
              <a:ext cx="434526" cy="120165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278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5"/>
            <a:ext cx="8561608" cy="633518"/>
          </a:xfrm>
        </p:spPr>
        <p:txBody>
          <a:bodyPr/>
          <a:lstStyle/>
          <a:p>
            <a:r>
              <a:rPr lang="en-US" altLang="en-US" dirty="0"/>
              <a:t>Moving vs. fixing things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AA625-72E9-49E5-B61D-C1601C2FF037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7078471" y="2991538"/>
            <a:ext cx="37369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Tobler, Materials for Cryogenic Wind Tunnel Testing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0161" r="14710" b="15475"/>
          <a:stretch/>
        </p:blipFill>
        <p:spPr>
          <a:xfrm>
            <a:off x="536028" y="843850"/>
            <a:ext cx="3555124" cy="4073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r="7491" b="11359"/>
          <a:stretch/>
        </p:blipFill>
        <p:spPr>
          <a:xfrm>
            <a:off x="4987720" y="843851"/>
            <a:ext cx="3588722" cy="4114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7928" y="4986956"/>
            <a:ext cx="2934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Temperature dependence of self-friction coefficients for selected materials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56416" y="4981098"/>
            <a:ext cx="2934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Effect of lubricating films on the friction of copper.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028" y="5645970"/>
            <a:ext cx="857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Stainless steel and copper =&gt; silver coating for UHV applications, screws, gaskets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03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0055A0"/>
                </a:solidFill>
              </a:rPr>
              <a:t>Outgassing and leak rate</a:t>
            </a:r>
            <a:endParaRPr lang="en-GB" sz="4000" b="0" dirty="0">
              <a:solidFill>
                <a:srgbClr val="0055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7F7-D17C-4E9A-90AF-54A951048EAA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2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leaks, outgassing,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C5F4-DCD6-41C7-9100-2F7638D7E121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554" y="1116636"/>
            <a:ext cx="3719955" cy="43206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60000">
            <a:off x="4453760" y="1142890"/>
            <a:ext cx="3696284" cy="42768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16720" y="5866454"/>
            <a:ext cx="46522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Ekin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Experimental Techniques for Low Temperature Measurements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43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leaks, outgassing,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2D5F-8B3B-4E6D-A987-A03A38D50DE7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7649397" y="2822117"/>
            <a:ext cx="27352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Zapfe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Leak Detection, DESY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040" y="3066653"/>
            <a:ext cx="3868945" cy="30313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932" y="875919"/>
            <a:ext cx="4993999" cy="21907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136" y="737887"/>
            <a:ext cx="1338559" cy="927368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210592" y="1874995"/>
            <a:ext cx="1424103" cy="121394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 = 1L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3354" y="3710462"/>
                <a:ext cx="3205621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mbar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den>
                      </m:f>
                      <m: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Ql</m:t>
                      </m:r>
                      <m: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mbar</m:t>
                      </m:r>
                      <m: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4" y="3710462"/>
                <a:ext cx="3205621" cy="5259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H="1">
            <a:off x="2073166" y="2692306"/>
            <a:ext cx="1" cy="911822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38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leaks, outgassing,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A00B-6642-46E7-8D7C-0AE9E91F8B64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07" y="1567252"/>
            <a:ext cx="8555224" cy="39222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79671" y="4720727"/>
            <a:ext cx="3193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Example from BCCCA vacuum vessel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5715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1860332"/>
            <a:ext cx="7899615" cy="1363716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Cryostat Joining Techniques</a:t>
            </a:r>
            <a:br>
              <a:rPr lang="en-US" sz="3200" dirty="0"/>
            </a:br>
            <a:r>
              <a:rPr lang="en-US" sz="3200" dirty="0"/>
              <a:t>and</a:t>
            </a:r>
            <a:br>
              <a:rPr lang="en-US" sz="3200" dirty="0"/>
            </a:br>
            <a:r>
              <a:rPr lang="en-US" sz="3200" dirty="0"/>
              <a:t>Leak Testing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855906" y="3767737"/>
            <a:ext cx="3327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u="sng" dirty="0">
                <a:solidFill>
                  <a:srgbClr val="080808"/>
                </a:solidFill>
              </a:rPr>
              <a:t>T. Koettig on behalf of the Cryolab team</a:t>
            </a:r>
          </a:p>
          <a:p>
            <a:pPr algn="ctr"/>
            <a:endParaRPr lang="en-GB" sz="1400" i="1" u="sng" dirty="0">
              <a:solidFill>
                <a:srgbClr val="080808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A7590-E197-4FF8-A832-9B3EFA8247D6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outgassing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A568F-B97A-41C5-B0A3-802C951D121A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726684" y="840269"/>
            <a:ext cx="2717322" cy="3679637"/>
            <a:chOff x="602139" y="2519100"/>
            <a:chExt cx="2552314" cy="3452238"/>
          </a:xfrm>
        </p:grpSpPr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642906" y="2738430"/>
              <a:ext cx="2209800" cy="3232908"/>
              <a:chOff x="642906" y="2738430"/>
              <a:chExt cx="2209800" cy="3232908"/>
            </a:xfrm>
          </p:grpSpPr>
          <p:pic>
            <p:nvPicPr>
              <p:cNvPr id="13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2906" y="2738430"/>
                <a:ext cx="2209800" cy="2905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 Box 31"/>
              <p:cNvSpPr txBox="1">
                <a:spLocks noChangeArrowheads="1"/>
              </p:cNvSpPr>
              <p:nvPr/>
            </p:nvSpPr>
            <p:spPr bwMode="auto">
              <a:xfrm>
                <a:off x="843688" y="5595961"/>
                <a:ext cx="1939584" cy="375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35" tIns="45717" rIns="91435" bIns="45717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A.G. Mathewson </a:t>
                </a:r>
                <a:r>
                  <a:rPr lang="en-GB" sz="1000" i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et al</a:t>
                </a:r>
                <a:r>
                  <a: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 err="1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J.Vac.Sci</a:t>
                </a:r>
                <a:r>
                  <a: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 7(1), Jan/</a:t>
                </a:r>
                <a:r>
                  <a:rPr lang="en-GB" sz="1000" dirty="0" err="1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Fev</a:t>
                </a:r>
                <a:r>
                  <a: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1989, 77-82</a:t>
                </a:r>
                <a:endParaRPr lang="en-US" sz="10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7"/>
              <p:cNvSpPr>
                <a:spLocks noChangeArrowheads="1"/>
              </p:cNvSpPr>
              <p:nvPr/>
            </p:nvSpPr>
            <p:spPr bwMode="auto">
              <a:xfrm>
                <a:off x="1571600" y="4881570"/>
                <a:ext cx="857238" cy="2310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 dirty="0">
                    <a:solidFill>
                      <a:srgbClr val="002060"/>
                    </a:solidFill>
                    <a:latin typeface="Times New Roman" pitchFamily="18" charset="0"/>
                  </a:rPr>
                  <a:t>Unbaked Al</a:t>
                </a:r>
                <a:endParaRPr lang="fr-FR" sz="1000" b="1" dirty="0">
                  <a:solidFill>
                    <a:srgbClr val="00206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602139" y="2519100"/>
              <a:ext cx="2552314" cy="346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2060"/>
                  </a:solidFill>
                  <a:latin typeface="Times New Roman" pitchFamily="18" charset="0"/>
                </a:rPr>
                <a:t>Metallic surfaces </a:t>
              </a: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</a:rPr>
                <a:t>q ~ q</a:t>
              </a:r>
              <a:r>
                <a:rPr lang="en-US" sz="1400" baseline="-25000" dirty="0">
                  <a:solidFill>
                    <a:srgbClr val="002060"/>
                  </a:solidFill>
                  <a:latin typeface="Times New Roman" pitchFamily="18" charset="0"/>
                </a:rPr>
                <a:t>0</a:t>
              </a: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</a:rPr>
                <a:t>/t</a:t>
              </a:r>
              <a:endParaRPr lang="fr-FR" sz="14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6121573" y="769322"/>
            <a:ext cx="2825777" cy="3890821"/>
            <a:chOff x="5500690" y="2189285"/>
            <a:chExt cx="2468178" cy="3549541"/>
          </a:xfrm>
        </p:grpSpPr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5574898" y="2189285"/>
              <a:ext cx="2393970" cy="336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2060"/>
                  </a:solidFill>
                  <a:latin typeface="Times New Roman" pitchFamily="18" charset="0"/>
                </a:rPr>
                <a:t>Plastic surfaces </a:t>
              </a: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</a:rPr>
                <a:t>q ~ q</a:t>
              </a:r>
              <a:r>
                <a:rPr lang="en-US" sz="1400" baseline="-25000" dirty="0">
                  <a:solidFill>
                    <a:srgbClr val="002060"/>
                  </a:solidFill>
                  <a:latin typeface="Times New Roman" pitchFamily="18" charset="0"/>
                </a:rPr>
                <a:t>0</a:t>
              </a: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</a:rPr>
                <a:t>/√t</a:t>
              </a:r>
              <a:endParaRPr lang="fr-FR" sz="14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0690" y="2595554"/>
              <a:ext cx="2468178" cy="314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9" name="Straight Arrow Connector 15"/>
          <p:cNvCxnSpPr>
            <a:cxnSpLocks noChangeShapeType="1"/>
          </p:cNvCxnSpPr>
          <p:nvPr/>
        </p:nvCxnSpPr>
        <p:spPr bwMode="auto">
          <a:xfrm>
            <a:off x="4296200" y="1836408"/>
            <a:ext cx="785813" cy="1588"/>
          </a:xfrm>
          <a:prstGeom prst="straightConnector1">
            <a:avLst/>
          </a:prstGeom>
          <a:noFill/>
          <a:ln w="60325" algn="ctr">
            <a:solidFill>
              <a:srgbClr val="FF0066"/>
            </a:solidFill>
            <a:round/>
            <a:headEnd/>
            <a:tailEnd type="arrow" w="med" len="med"/>
          </a:ln>
        </p:spPr>
      </p:cxn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243533" y="1354018"/>
            <a:ext cx="95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66"/>
                </a:solidFill>
                <a:latin typeface="Times New Roman" pitchFamily="18" charset="0"/>
              </a:rPr>
              <a:t>x 5 000</a:t>
            </a:r>
            <a:endParaRPr lang="fr-FR" sz="2300" dirty="0">
              <a:solidFill>
                <a:srgbClr val="FF0066"/>
              </a:solidFill>
              <a:latin typeface="Times New Roman" pitchFamily="18" charset="0"/>
            </a:endParaRPr>
          </a:p>
        </p:txBody>
      </p:sp>
      <p:grpSp>
        <p:nvGrpSpPr>
          <p:cNvPr id="21" name="Group 8"/>
          <p:cNvGrpSpPr>
            <a:grpSpLocks/>
          </p:cNvGrpSpPr>
          <p:nvPr/>
        </p:nvGrpSpPr>
        <p:grpSpPr bwMode="auto">
          <a:xfrm>
            <a:off x="3487409" y="1024934"/>
            <a:ext cx="2311314" cy="3542707"/>
            <a:chOff x="714344" y="1095356"/>
            <a:chExt cx="2038350" cy="3301861"/>
          </a:xfrm>
        </p:grpSpPr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4344" y="1095356"/>
              <a:ext cx="2038350" cy="296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907718" y="4024314"/>
              <a:ext cx="1821106" cy="37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A.G. Mathewson </a:t>
              </a:r>
              <a:r>
                <a:rPr lang="en-GB" sz="1000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et al</a:t>
              </a:r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. 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J.Vac.Sci</a:t>
              </a:r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. 7(1), Jan/</a:t>
              </a:r>
              <a:r>
                <a:rPr lang="en-GB" sz="10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Fev</a:t>
              </a:r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1989, 77-82</a:t>
              </a:r>
              <a:endParaRPr lang="en-US" sz="1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1142972" y="3309934"/>
              <a:ext cx="857238" cy="229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002060"/>
                  </a:solidFill>
                  <a:latin typeface="Times New Roman" pitchFamily="18" charset="0"/>
                </a:rPr>
                <a:t>Baked Al</a:t>
              </a:r>
              <a:endParaRPr lang="fr-FR" sz="1000" b="1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744225" y="6118916"/>
            <a:ext cx="3466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V. Baglin, CAS basic course, vacuum systems, 2021</a:t>
            </a:r>
            <a:endParaRPr lang="en-GB" sz="1100" dirty="0">
              <a:solidFill>
                <a:schemeClr val="bg1"/>
              </a:solidFill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539815"/>
              </p:ext>
            </p:extLst>
          </p:nvPr>
        </p:nvGraphicFramePr>
        <p:xfrm>
          <a:off x="865004" y="5022732"/>
          <a:ext cx="6643758" cy="109728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144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7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72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7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7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5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1400" dirty="0"/>
                        <a:t>H</a:t>
                      </a:r>
                      <a:r>
                        <a:rPr lang="fr-FR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1400" dirty="0"/>
                        <a:t>CH</a:t>
                      </a:r>
                      <a:r>
                        <a:rPr lang="fr-FR" sz="1400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1400" dirty="0"/>
                        <a:t>H</a:t>
                      </a:r>
                      <a:r>
                        <a:rPr lang="fr-FR" sz="1400" baseline="-25000" dirty="0"/>
                        <a:t>2</a:t>
                      </a:r>
                      <a:r>
                        <a:rPr lang="fr-FR" sz="14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140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1400" dirty="0"/>
                        <a:t>CO</a:t>
                      </a:r>
                      <a:r>
                        <a:rPr lang="fr-FR" sz="14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2000"/>
                        <a:t>Unbaked</a:t>
                      </a:r>
                      <a:endParaRPr lang="fr-FR" sz="2000" b="1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1400" dirty="0"/>
                        <a:t>7x10</a:t>
                      </a:r>
                      <a:r>
                        <a:rPr lang="fr-FR" sz="1400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5x10</a:t>
                      </a:r>
                      <a:r>
                        <a:rPr lang="fr-FR" sz="1400" baseline="30000" dirty="0"/>
                        <a:t>-13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/>
                        <a:t>3x10</a:t>
                      </a:r>
                      <a:r>
                        <a:rPr lang="fr-FR" sz="2000" b="1" baseline="30000" dirty="0"/>
                        <a:t>-10</a:t>
                      </a:r>
                      <a:endParaRPr lang="fr-FR" sz="2000" b="1" baseline="300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5x10</a:t>
                      </a:r>
                      <a:r>
                        <a:rPr lang="fr-FR" sz="1400" baseline="30000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5x10</a:t>
                      </a:r>
                      <a:r>
                        <a:rPr lang="fr-FR" sz="1400" baseline="30000" dirty="0"/>
                        <a:t>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2000"/>
                        <a:t>Baked</a:t>
                      </a:r>
                      <a:endParaRPr lang="fr-FR" sz="2000" b="1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fr-FR" sz="2000" b="1" dirty="0"/>
                        <a:t>5x10</a:t>
                      </a:r>
                      <a:r>
                        <a:rPr lang="fr-FR" sz="2000" b="1" baseline="30000" dirty="0"/>
                        <a:t>-13</a:t>
                      </a:r>
                      <a:endParaRPr lang="fr-FR" sz="2000" b="1" baseline="300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5x10</a:t>
                      </a:r>
                      <a:r>
                        <a:rPr lang="fr-FR" sz="1400" baseline="30000" dirty="0"/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1x10</a:t>
                      </a:r>
                      <a:r>
                        <a:rPr lang="fr-FR" sz="1400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1x10</a:t>
                      </a:r>
                      <a:r>
                        <a:rPr lang="fr-FR" sz="1400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imes New Roman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1x10</a:t>
                      </a:r>
                      <a:r>
                        <a:rPr lang="fr-FR" sz="1400" baseline="30000" dirty="0"/>
                        <a:t>-14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1881758" y="4699479"/>
            <a:ext cx="4587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Stainless steel after 10 h of pumping (Torr.ℓ/s/cm</a:t>
            </a:r>
            <a:r>
              <a:rPr lang="en-GB" sz="1600" b="1" baseline="30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63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 rate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E3AA8-CCCC-443D-89F9-EC3F107C255C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3952" y="909321"/>
                <a:ext cx="46744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Poiseulle’s law describing the mass flow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: </a:t>
                </a:r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52" y="909321"/>
                <a:ext cx="4674485" cy="369332"/>
              </a:xfrm>
              <a:prstGeom prst="rect">
                <a:avLst/>
              </a:prstGeom>
              <a:blipFill>
                <a:blip r:embed="rId2"/>
                <a:stretch>
                  <a:fillRect l="-1173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44134" y="1567404"/>
                <a:ext cx="1959318" cy="668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128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η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134" y="1567404"/>
                <a:ext cx="1959318" cy="6681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00431" y="1283257"/>
                <a:ext cx="2287806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542925" indent="-542925"/>
                <a:r>
                  <a:rPr lang="en-US" sz="1400" dirty="0">
                    <a:solidFill>
                      <a:srgbClr val="002060"/>
                    </a:solidFill>
                  </a:rPr>
                  <a:t>d	hydraulic diameter </a:t>
                </a:r>
              </a:p>
              <a:p>
                <a:pPr marL="542925" indent="-542925"/>
                <a:r>
                  <a:rPr lang="en-US" sz="1400" dirty="0">
                    <a:solidFill>
                      <a:srgbClr val="002060"/>
                    </a:solidFill>
                  </a:rPr>
                  <a:t>s	wall thickness</a:t>
                </a:r>
              </a:p>
              <a:p>
                <a:pPr marL="542925" indent="-542925"/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1400" dirty="0">
                    <a:solidFill>
                      <a:srgbClr val="002060"/>
                    </a:solidFill>
                  </a:rPr>
                  <a:t>	density</a:t>
                </a:r>
              </a:p>
              <a:p>
                <a:pPr marL="542925" indent="-542925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4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en-GB" sz="1400" dirty="0">
                    <a:solidFill>
                      <a:srgbClr val="002060"/>
                    </a:solidFill>
                  </a:rPr>
                  <a:t> 	dyn. viscosity </a:t>
                </a:r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𝑃𝑎</m:t>
                    </m:r>
                    <m:r>
                      <a:rPr lang="en-US" sz="1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1400" dirty="0">
                  <a:solidFill>
                    <a:srgbClr val="002060"/>
                  </a:solidFill>
                </a:endParaRPr>
              </a:p>
              <a:p>
                <a:pPr marL="542925" indent="-542925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1400" dirty="0">
                    <a:solidFill>
                      <a:srgbClr val="002060"/>
                    </a:solidFill>
                  </a:rPr>
                  <a:t>	pressure diff. in Pa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431" y="1283257"/>
                <a:ext cx="2287806" cy="1169551"/>
              </a:xfrm>
              <a:prstGeom prst="rect">
                <a:avLst/>
              </a:prstGeom>
              <a:blipFill>
                <a:blip r:embed="rId4"/>
                <a:stretch>
                  <a:fillRect l="-800" t="-1047" b="-47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901" y="2952209"/>
            <a:ext cx="7412475" cy="24924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8826" y="5875681"/>
            <a:ext cx="3318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Lebrun, CAS course proceedings, 1989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3506" y="5303948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 II =&gt; Superleak?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57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407" y="1353383"/>
            <a:ext cx="4411881" cy="4078209"/>
          </a:xfrm>
          <a:prstGeom prst="rect">
            <a:avLst/>
          </a:prstGeom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back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02E0-A10D-4BD6-8EE2-548D1B771033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5323" y="5801045"/>
            <a:ext cx="8011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Dauvergne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</a:rPr>
              <a:t>Backstreaming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 of Impurity Gas through a Leak in a pressurized Vessel, LHC Project Report 229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2190"/>
          <a:stretch/>
        </p:blipFill>
        <p:spPr>
          <a:xfrm>
            <a:off x="542925" y="1041405"/>
            <a:ext cx="4029075" cy="149993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4127" y="2846269"/>
            <a:ext cx="447787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Above 5×10</a:t>
            </a:r>
            <a:r>
              <a:rPr lang="en-GB" baseline="30000" dirty="0"/>
              <a:t>-9</a:t>
            </a:r>
            <a:r>
              <a:rPr lang="en-GB" dirty="0"/>
              <a:t> mbar l/s:</a:t>
            </a:r>
          </a:p>
          <a:p>
            <a:pPr algn="just"/>
            <a:r>
              <a:rPr lang="en-GB" dirty="0"/>
              <a:t> </a:t>
            </a:r>
          </a:p>
          <a:p>
            <a:pPr marL="285750" indent="-285750" algn="just">
              <a:buFontTx/>
              <a:buChar char="-"/>
            </a:pPr>
            <a:r>
              <a:rPr lang="en-GB" dirty="0"/>
              <a:t>helium flux is dominated by drift, </a:t>
            </a:r>
          </a:p>
          <a:p>
            <a:pPr marL="285750" indent="-285750" algn="just">
              <a:buFontTx/>
              <a:buChar char="-"/>
            </a:pPr>
            <a:r>
              <a:rPr lang="en-GB" dirty="0"/>
              <a:t>out-streaming gas effectively hinders the back-streaming of impurities, </a:t>
            </a:r>
          </a:p>
          <a:p>
            <a:pPr marL="285750" indent="-285750" algn="just">
              <a:buFontTx/>
              <a:buChar char="-"/>
            </a:pPr>
            <a:r>
              <a:rPr lang="en-GB" dirty="0"/>
              <a:t>maximal air flux appearing for helium leaks of the order of 10</a:t>
            </a:r>
            <a:r>
              <a:rPr lang="en-GB" baseline="30000" dirty="0"/>
              <a:t>-4</a:t>
            </a:r>
            <a:r>
              <a:rPr lang="en-GB" dirty="0"/>
              <a:t> mbar l/s.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76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0055A0"/>
                </a:solidFill>
              </a:rPr>
              <a:t>Leak detection</a:t>
            </a:r>
            <a:endParaRPr lang="en-GB" sz="4000" b="0" dirty="0">
              <a:solidFill>
                <a:srgbClr val="0055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AFC65-AC0D-4923-8BFD-DDDD7EA9FC18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Leak rate detection option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3237-E72C-4E4F-9A31-D71428CD72A1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8826" y="5875681"/>
            <a:ext cx="3318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Lebrun, CAS course proceedings, 1989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860" y="1046207"/>
            <a:ext cx="8408940" cy="482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35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Mean free path of molecules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917F-828B-4D02-9546-CF2E32682829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8826" y="5875681"/>
            <a:ext cx="4340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V. Baglin, CAS basic course, vacuum systems, 2021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46442"/>
          <a:stretch/>
        </p:blipFill>
        <p:spPr>
          <a:xfrm>
            <a:off x="386733" y="782741"/>
            <a:ext cx="8370533" cy="1825236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38023" y="2958803"/>
            <a:ext cx="72087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002060"/>
                </a:solidFill>
              </a:rPr>
              <a:t>The </a:t>
            </a:r>
            <a:r>
              <a:rPr lang="en-US" sz="1600" dirty="0">
                <a:solidFill>
                  <a:srgbClr val="008E40"/>
                </a:solidFill>
              </a:rPr>
              <a:t>turbulent</a:t>
            </a:r>
            <a:r>
              <a:rPr lang="en-US" sz="1600" dirty="0">
                <a:solidFill>
                  <a:srgbClr val="002060"/>
                </a:solidFill>
              </a:rPr>
              <a:t> flow is established around the atmospheric pressure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206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002060"/>
                </a:solidFill>
              </a:rPr>
              <a:t>In the low vacuum (10</a:t>
            </a:r>
            <a:r>
              <a:rPr lang="en-US" sz="1600" baseline="30000" dirty="0">
                <a:solidFill>
                  <a:srgbClr val="002060"/>
                </a:solidFill>
              </a:rPr>
              <a:t>3 </a:t>
            </a:r>
            <a:r>
              <a:rPr lang="en-US" sz="1600" dirty="0">
                <a:solidFill>
                  <a:srgbClr val="002060"/>
                </a:solidFill>
              </a:rPr>
              <a:t>- 1 mbar), the flow is </a:t>
            </a:r>
            <a:r>
              <a:rPr lang="en-US" sz="1600" dirty="0">
                <a:solidFill>
                  <a:srgbClr val="008E40"/>
                </a:solidFill>
              </a:rPr>
              <a:t>viscous and laminar</a:t>
            </a:r>
            <a:r>
              <a:rPr lang="en-US" sz="1600" dirty="0">
                <a:solidFill>
                  <a:srgbClr val="002060"/>
                </a:solidFill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206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206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rgbClr val="00206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002060"/>
                </a:solidFill>
              </a:rPr>
              <a:t>In the high vacuum (10</a:t>
            </a:r>
            <a:r>
              <a:rPr lang="en-US" sz="1600" baseline="30000" dirty="0">
                <a:solidFill>
                  <a:srgbClr val="002060"/>
                </a:solidFill>
              </a:rPr>
              <a:t>-3</a:t>
            </a:r>
            <a:r>
              <a:rPr lang="en-US" sz="1600" dirty="0">
                <a:solidFill>
                  <a:srgbClr val="002060"/>
                </a:solidFill>
              </a:rPr>
              <a:t> - 10</a:t>
            </a:r>
            <a:r>
              <a:rPr lang="en-US" sz="1600" baseline="30000" dirty="0">
                <a:solidFill>
                  <a:srgbClr val="002060"/>
                </a:solidFill>
              </a:rPr>
              <a:t>-7</a:t>
            </a:r>
            <a:r>
              <a:rPr lang="en-US" sz="1600" dirty="0">
                <a:solidFill>
                  <a:srgbClr val="002060"/>
                </a:solidFill>
              </a:rPr>
              <a:t> mbar) and ultra-high vacuum (10</a:t>
            </a:r>
            <a:r>
              <a:rPr lang="en-US" sz="1600" baseline="30000" dirty="0">
                <a:solidFill>
                  <a:srgbClr val="002060"/>
                </a:solidFill>
              </a:rPr>
              <a:t>-7</a:t>
            </a:r>
            <a:r>
              <a:rPr lang="en-US" sz="1600" dirty="0">
                <a:solidFill>
                  <a:srgbClr val="002060"/>
                </a:solidFill>
              </a:rPr>
              <a:t>-10</a:t>
            </a:r>
            <a:r>
              <a:rPr lang="en-US" sz="1600" baseline="30000" dirty="0">
                <a:solidFill>
                  <a:srgbClr val="002060"/>
                </a:solidFill>
              </a:rPr>
              <a:t>-12 </a:t>
            </a:r>
            <a:r>
              <a:rPr lang="en-US" sz="1600" dirty="0">
                <a:solidFill>
                  <a:srgbClr val="002060"/>
                </a:solidFill>
              </a:rPr>
              <a:t>mbar), the flow is </a:t>
            </a:r>
            <a:r>
              <a:rPr lang="en-US" sz="1600" dirty="0">
                <a:solidFill>
                  <a:srgbClr val="008E40"/>
                </a:solidFill>
              </a:rPr>
              <a:t>molecular</a:t>
            </a:r>
            <a:r>
              <a:rPr lang="en-US" sz="1600" dirty="0">
                <a:solidFill>
                  <a:srgbClr val="002060"/>
                </a:solidFill>
              </a:rPr>
              <a:t>. The mean free path is much larger than the vacuum chamber size. Molecules interact only with the vacuum chamber walls.</a:t>
            </a:r>
          </a:p>
        </p:txBody>
      </p:sp>
      <p:pic>
        <p:nvPicPr>
          <p:cNvPr id="25" name="Picture 5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0412" y="2676864"/>
            <a:ext cx="2033587" cy="77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5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0412" y="3494984"/>
            <a:ext cx="2033588" cy="75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2806" y="4748254"/>
            <a:ext cx="1961193" cy="71618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674033" y="4525973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Molecular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A126B6-6AB7-492E-0507-0C7F7FC8695A}"/>
              </a:ext>
            </a:extLst>
          </p:cNvPr>
          <p:cNvSpPr txBox="1"/>
          <p:nvPr/>
        </p:nvSpPr>
        <p:spPr>
          <a:xfrm>
            <a:off x="5022335" y="1115542"/>
            <a:ext cx="170431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 p~10</a:t>
            </a:r>
            <a:r>
              <a:rPr lang="en-US" baseline="30000" dirty="0"/>
              <a:t>-3</a:t>
            </a:r>
            <a:r>
              <a:rPr lang="en-US" dirty="0"/>
              <a:t> mbar </a:t>
            </a:r>
          </a:p>
          <a:p>
            <a:r>
              <a:rPr lang="en-US" dirty="0"/>
              <a:t>      </a:t>
            </a:r>
            <a:r>
              <a:rPr lang="el-GR" dirty="0"/>
              <a:t>λ</a:t>
            </a:r>
            <a:r>
              <a:rPr lang="en-US" dirty="0"/>
              <a:t>~10 cm    </a:t>
            </a:r>
          </a:p>
        </p:txBody>
      </p:sp>
    </p:spTree>
    <p:extLst>
      <p:ext uri="{BB962C8B-B14F-4D97-AF65-F5344CB8AC3E}">
        <p14:creationId xmlns:p14="http://schemas.microsoft.com/office/powerpoint/2010/main" val="2359055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leaks, outgassing,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2323-98F9-40B2-A4E4-D9E275E32155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7649397" y="2822117"/>
            <a:ext cx="27352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Zapfe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Leak Detection, DESY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35" y="1217104"/>
            <a:ext cx="7738528" cy="17319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81" y="3874061"/>
            <a:ext cx="7660238" cy="18308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323" y="354265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Localized test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045964" y="3542651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Integral test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94726" y="3503851"/>
            <a:ext cx="6611193" cy="80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" idx="2"/>
            <a:endCxn id="2" idx="0"/>
          </p:cNvCxnSpPr>
          <p:nvPr/>
        </p:nvCxnSpPr>
        <p:spPr>
          <a:xfrm flipH="1" flipV="1">
            <a:off x="4552599" y="1217104"/>
            <a:ext cx="0" cy="4487781"/>
          </a:xfrm>
          <a:prstGeom prst="straightConnector1">
            <a:avLst/>
          </a:prstGeom>
          <a:ln w="34925" cmpd="sng">
            <a:gradFill flip="none" rotWithShape="1">
              <a:gsLst>
                <a:gs pos="0">
                  <a:srgbClr val="1B45F9"/>
                </a:gs>
                <a:gs pos="100000">
                  <a:srgbClr val="FF0000"/>
                </a:gs>
              </a:gsLst>
              <a:lin ang="270000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3756227" y="113397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Sensitivity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8980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Leak detector steps/models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12EB1-E018-4B76-9C2D-EAA3596EE995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21" y="3429000"/>
            <a:ext cx="3497947" cy="26234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8" t="15440" r="60276" b="20553"/>
          <a:stretch/>
        </p:blipFill>
        <p:spPr>
          <a:xfrm>
            <a:off x="272035" y="789316"/>
            <a:ext cx="1079335" cy="25328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95625" y="1455554"/>
            <a:ext cx="2322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Soap spray for large leaks, system in overpressure to atmosphere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09560" y="790262"/>
            <a:ext cx="2382708" cy="2532807"/>
            <a:chOff x="1509560" y="790262"/>
            <a:chExt cx="2382708" cy="2532807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51" t="15440" r="10490" b="20553"/>
            <a:stretch/>
          </p:blipFill>
          <p:spPr>
            <a:xfrm>
              <a:off x="1509560" y="790262"/>
              <a:ext cx="2382708" cy="253280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661431" y="831752"/>
              <a:ext cx="21162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Le </a:t>
              </a:r>
              <a:r>
                <a:rPr lang="en-US" dirty="0" err="1">
                  <a:solidFill>
                    <a:srgbClr val="002060"/>
                  </a:solidFill>
                </a:rPr>
                <a:t>pistolet</a:t>
              </a:r>
              <a:r>
                <a:rPr lang="en-US" dirty="0">
                  <a:solidFill>
                    <a:srgbClr val="002060"/>
                  </a:solidFill>
                </a:rPr>
                <a:t>: </a:t>
              </a:r>
            </a:p>
            <a:p>
              <a:r>
                <a:rPr lang="en-US" dirty="0">
                  <a:solidFill>
                    <a:srgbClr val="002060"/>
                  </a:solidFill>
                </a:rPr>
                <a:t>measures He, CO</a:t>
              </a:r>
              <a:r>
                <a:rPr lang="en-US" baseline="-25000" dirty="0">
                  <a:solidFill>
                    <a:srgbClr val="002060"/>
                  </a:solidFill>
                </a:rPr>
                <a:t>2</a:t>
              </a:r>
              <a:endParaRPr lang="en-GB" baseline="-25000" dirty="0">
                <a:solidFill>
                  <a:srgbClr val="00206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67150" y="5568144"/>
                <a:ext cx="3481762" cy="549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2060"/>
                    </a:solidFill>
                  </a:rPr>
                  <a:t>He gas bottle with PRV to 50 </a:t>
                </a:r>
                <a:r>
                  <a:rPr lang="en-US" sz="1400" dirty="0" err="1">
                    <a:solidFill>
                      <a:srgbClr val="002060"/>
                    </a:solidFill>
                  </a:rPr>
                  <a:t>mbarg</a:t>
                </a:r>
                <a:r>
                  <a:rPr lang="en-US" sz="1400" dirty="0">
                    <a:solidFill>
                      <a:srgbClr val="002060"/>
                    </a:solidFill>
                  </a:rPr>
                  <a:t> and He sprayer,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acc>
                  </m:oMath>
                </a14:m>
                <a:r>
                  <a:rPr lang="en-US" sz="1400" dirty="0">
                    <a:solidFill>
                      <a:srgbClr val="002060"/>
                    </a:solidFill>
                  </a:rPr>
                  <a:t>&lt; 2 bubbles per sec!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50" y="5568144"/>
                <a:ext cx="3481762" cy="549509"/>
              </a:xfrm>
              <a:prstGeom prst="rect">
                <a:avLst/>
              </a:prstGeom>
              <a:blipFill>
                <a:blip r:embed="rId4"/>
                <a:stretch>
                  <a:fillRect l="-525" t="-1099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/>
          <p:cNvGrpSpPr/>
          <p:nvPr/>
        </p:nvGrpSpPr>
        <p:grpSpPr>
          <a:xfrm>
            <a:off x="4769070" y="778552"/>
            <a:ext cx="4115986" cy="5218219"/>
            <a:chOff x="4769070" y="778552"/>
            <a:chExt cx="4115986" cy="521821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88105" y="1440248"/>
              <a:ext cx="5207455" cy="390559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769070" y="778552"/>
              <a:ext cx="411598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Leak detector with its roughing pump connected to the cryostat pumping system, integral test.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230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Mass spectrometer principle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619B-2136-4B56-AAB3-D01D6CCB86B0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883" y="5937317"/>
            <a:ext cx="913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Adapted from: https://chem.libretexts.org/Bookshelves/Analytical_Chemistry/Supplemental_Modules_(Analytical_Chemistry)/ instrumental analysis/mass spectrometry/</a:t>
            </a:r>
            <a:endParaRPr lang="en-GB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10362" y="840968"/>
            <a:ext cx="4153490" cy="3108291"/>
            <a:chOff x="15766" y="840968"/>
            <a:chExt cx="4153490" cy="3108291"/>
          </a:xfrm>
        </p:grpSpPr>
        <p:grpSp>
          <p:nvGrpSpPr>
            <p:cNvPr id="15" name="Group 14"/>
            <p:cNvGrpSpPr/>
            <p:nvPr/>
          </p:nvGrpSpPr>
          <p:grpSpPr>
            <a:xfrm>
              <a:off x="15766" y="840968"/>
              <a:ext cx="3844483" cy="3108291"/>
              <a:chOff x="139862" y="1534654"/>
              <a:chExt cx="4133218" cy="331470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905" y="1534654"/>
                <a:ext cx="4067175" cy="3314700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139862" y="2905936"/>
                <a:ext cx="94448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</a:rPr>
                  <a:t>gas stream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080496" y="1493975"/>
              <a:ext cx="1088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e/m selection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2695904" y="1632475"/>
              <a:ext cx="384592" cy="2276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26300" y="4144518"/>
            <a:ext cx="4443224" cy="1800682"/>
            <a:chOff x="26300" y="4136635"/>
            <a:chExt cx="4443224" cy="1800682"/>
          </a:xfrm>
        </p:grpSpPr>
        <p:grpSp>
          <p:nvGrpSpPr>
            <p:cNvPr id="27" name="Group 26"/>
            <p:cNvGrpSpPr/>
            <p:nvPr/>
          </p:nvGrpSpPr>
          <p:grpSpPr>
            <a:xfrm>
              <a:off x="26300" y="4170365"/>
              <a:ext cx="4295672" cy="1722196"/>
              <a:chOff x="26300" y="4209780"/>
              <a:chExt cx="4295672" cy="1722196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069835" y="4209780"/>
                <a:ext cx="3252137" cy="1722196"/>
                <a:chOff x="5182756" y="970706"/>
                <a:chExt cx="3752850" cy="1981200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2756" y="970706"/>
                  <a:ext cx="3752850" cy="198120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8" name="TextBox 17"/>
                <p:cNvSpPr txBox="1"/>
                <p:nvPr/>
              </p:nvSpPr>
              <p:spPr>
                <a:xfrm>
                  <a:off x="5182756" y="2036967"/>
                  <a:ext cx="944489" cy="2769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gas stream</a:t>
                  </a:r>
                  <a:endParaRPr lang="en-GB" sz="1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26300" y="4217374"/>
                <a:ext cx="265810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002060"/>
                    </a:solidFill>
                  </a:rPr>
                  <a:t>Step 1: Ionization to +1 by e- stream</a:t>
                </a:r>
                <a:endParaRPr lang="en-GB" sz="12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77195" y="4136635"/>
              <a:ext cx="4392329" cy="1800682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572000" y="751688"/>
            <a:ext cx="4392329" cy="1511138"/>
            <a:chOff x="4572000" y="751688"/>
            <a:chExt cx="4392329" cy="1511138"/>
          </a:xfrm>
        </p:grpSpPr>
        <p:grpSp>
          <p:nvGrpSpPr>
            <p:cNvPr id="32" name="Group 31"/>
            <p:cNvGrpSpPr/>
            <p:nvPr/>
          </p:nvGrpSpPr>
          <p:grpSpPr>
            <a:xfrm>
              <a:off x="4572000" y="751688"/>
              <a:ext cx="4392329" cy="1511138"/>
              <a:chOff x="4572000" y="751688"/>
              <a:chExt cx="4392329" cy="1511138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4572000" y="761539"/>
                <a:ext cx="4263329" cy="1501286"/>
                <a:chOff x="4572000" y="761539"/>
                <a:chExt cx="4263329" cy="1501286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>
                  <a:off x="4572000" y="761539"/>
                  <a:ext cx="259994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002060"/>
                      </a:solidFill>
                    </a:rPr>
                    <a:t>Step 2: Acceleration to same speed</a:t>
                  </a:r>
                  <a:endParaRPr lang="en-GB" sz="1200" dirty="0">
                    <a:solidFill>
                      <a:srgbClr val="002060"/>
                    </a:solidFill>
                  </a:endParaRPr>
                </a:p>
              </p:txBody>
            </p:sp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24871" y="916504"/>
                  <a:ext cx="3210458" cy="1346321"/>
                </a:xfrm>
                <a:prstGeom prst="rect">
                  <a:avLst/>
                </a:prstGeom>
              </p:spPr>
            </p:pic>
          </p:grpSp>
          <p:sp>
            <p:nvSpPr>
              <p:cNvPr id="33" name="Rectangle 32"/>
              <p:cNvSpPr/>
              <p:nvPr/>
            </p:nvSpPr>
            <p:spPr>
              <a:xfrm>
                <a:off x="4572000" y="751688"/>
                <a:ext cx="4392329" cy="1511138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7716610" y="1283418"/>
                  <a:ext cx="1140312" cy="29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solidFill>
                        <a:srgbClr val="00206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200" b="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sz="1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sz="1200" b="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1200" b="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⃗"/>
                          <m:ctrlPr>
                            <a:rPr lang="en-US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6610" y="1283418"/>
                  <a:ext cx="1140312" cy="299441"/>
                </a:xfrm>
                <a:prstGeom prst="rect">
                  <a:avLst/>
                </a:prstGeom>
                <a:blipFill>
                  <a:blip r:embed="rId5"/>
                  <a:stretch>
                    <a:fillRect t="-204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Group 36"/>
          <p:cNvGrpSpPr/>
          <p:nvPr/>
        </p:nvGrpSpPr>
        <p:grpSpPr>
          <a:xfrm>
            <a:off x="4556234" y="2295022"/>
            <a:ext cx="4543231" cy="1964687"/>
            <a:chOff x="4556234" y="2523629"/>
            <a:chExt cx="4543231" cy="19646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4556234" y="2523629"/>
                  <a:ext cx="4543231" cy="6835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002060"/>
                      </a:solidFill>
                    </a:rPr>
                    <a:t>Step 3: Deflection in perpendicular magnetic field, Lorentz force </a:t>
                  </a:r>
                </a:p>
                <a:p>
                  <a:r>
                    <a:rPr lang="en-US" sz="1200" b="1" i="1" dirty="0">
                      <a:solidFill>
                        <a:srgbClr val="002060"/>
                      </a:solidFill>
                    </a:rPr>
                    <a:t>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1200" b="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sz="12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sz="1200" b="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⃗"/>
                            <m:ctrlPr>
                              <a:rPr lang="en-US" sz="12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sz="1200" b="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200" b="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1200" b="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2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sz="12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b="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  <m:r>
                              <a:rPr lang="en-US" sz="1200" b="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×</m:t>
                            </m:r>
                            <m:acc>
                              <m:accPr>
                                <m:chr m:val="⃗"/>
                                <m:ctrlPr>
                                  <a:rPr lang="en-US" sz="12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b="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GB" sz="1200" i="1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6234" y="2523629"/>
                  <a:ext cx="4543231" cy="683585"/>
                </a:xfrm>
                <a:prstGeom prst="rect">
                  <a:avLst/>
                </a:prstGeom>
                <a:blipFill>
                  <a:blip r:embed="rId6"/>
                  <a:stretch>
                    <a:fillRect t="-88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Rectangle 34"/>
            <p:cNvSpPr/>
            <p:nvPr/>
          </p:nvSpPr>
          <p:spPr>
            <a:xfrm>
              <a:off x="4571999" y="2523629"/>
              <a:ext cx="4392329" cy="180474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5379" y="2797569"/>
              <a:ext cx="2688054" cy="1690747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4571998" y="4144518"/>
            <a:ext cx="4392329" cy="1804740"/>
            <a:chOff x="4571998" y="4144518"/>
            <a:chExt cx="4392329" cy="1804740"/>
          </a:xfrm>
        </p:grpSpPr>
        <p:sp>
          <p:nvSpPr>
            <p:cNvPr id="39" name="Rectangle 38"/>
            <p:cNvSpPr/>
            <p:nvPr/>
          </p:nvSpPr>
          <p:spPr>
            <a:xfrm>
              <a:off x="4571998" y="4144518"/>
              <a:ext cx="4392329" cy="180474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1254" y="4444888"/>
              <a:ext cx="2755667" cy="1504369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4572000" y="4162501"/>
              <a:ext cx="32656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Step 4: Detection, neutralization by e- current</a:t>
              </a:r>
              <a:endParaRPr lang="en-GB" sz="1200" dirty="0">
                <a:solidFill>
                  <a:srgbClr val="00206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91872" y="4765639"/>
              <a:ext cx="104547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002060"/>
                  </a:solidFill>
                </a:rPr>
                <a:t>4</a:t>
              </a:r>
              <a:r>
                <a:rPr lang="en-US" sz="1200" dirty="0">
                  <a:solidFill>
                    <a:srgbClr val="002060"/>
                  </a:solidFill>
                </a:rPr>
                <a:t>He =&gt; </a:t>
              </a:r>
              <a:r>
                <a:rPr lang="en-US" sz="1200" baseline="30000" dirty="0">
                  <a:solidFill>
                    <a:srgbClr val="002060"/>
                  </a:solidFill>
                </a:rPr>
                <a:t>4</a:t>
              </a:r>
              <a:r>
                <a:rPr lang="en-US" sz="1200" dirty="0">
                  <a:solidFill>
                    <a:srgbClr val="002060"/>
                  </a:solidFill>
                </a:rPr>
                <a:t>He</a:t>
              </a:r>
              <a:r>
                <a:rPr lang="en-US" sz="1200" baseline="30000" dirty="0">
                  <a:solidFill>
                    <a:srgbClr val="002060"/>
                  </a:solidFill>
                </a:rPr>
                <a:t>+ </a:t>
              </a:r>
            </a:p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m/q=4</a:t>
              </a:r>
              <a:endParaRPr lang="en-GB" sz="1200" baseline="300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32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leaks, outgassing,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E399-D897-4A87-9D42-865F186B8C8F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916" y="3464972"/>
            <a:ext cx="4210726" cy="23961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7428" y="793290"/>
            <a:ext cx="5423280" cy="4196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>
                <a:solidFill>
                  <a:srgbClr val="002060"/>
                </a:solidFill>
              </a:rPr>
              <a:t>Sniffing mode </a:t>
            </a:r>
            <a:r>
              <a:rPr lang="en-US" dirty="0">
                <a:solidFill>
                  <a:srgbClr val="002060"/>
                </a:solidFill>
              </a:rPr>
              <a:t>=&gt; He inside the process vessel: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Keep the direction of He in air in mind</a:t>
            </a:r>
            <a:endParaRPr lang="en-GB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	=&gt; Start sniffing from the bottom!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Detection time is ~ 3-5 sec.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Separate parts from each other (plastic bag etc.)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Alcohol can temporarily close small leaks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Mustique can help as well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Careful with O-rings etc. 10</a:t>
            </a:r>
            <a:r>
              <a:rPr lang="en-US" baseline="30000" dirty="0">
                <a:solidFill>
                  <a:srgbClr val="002060"/>
                </a:solidFill>
              </a:rPr>
              <a:t>-7</a:t>
            </a:r>
            <a:r>
              <a:rPr lang="en-US" dirty="0">
                <a:solidFill>
                  <a:srgbClr val="002060"/>
                </a:solidFill>
              </a:rPr>
              <a:t> mbar l/s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r="50103"/>
          <a:stretch/>
        </p:blipFill>
        <p:spPr>
          <a:xfrm>
            <a:off x="5323263" y="706931"/>
            <a:ext cx="3820737" cy="18289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40676" y="5811367"/>
            <a:ext cx="4103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From: G.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Gisteau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I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NTRODUCTION TO HELIUM REFRIGERATION FOR SUPERCONDUCTING DEVICES</a:t>
            </a:r>
          </a:p>
        </p:txBody>
      </p:sp>
    </p:spTree>
    <p:extLst>
      <p:ext uri="{BB962C8B-B14F-4D97-AF65-F5344CB8AC3E}">
        <p14:creationId xmlns:p14="http://schemas.microsoft.com/office/powerpoint/2010/main" val="342613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03"/>
            <a:ext cx="8226854" cy="4362197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Mechanical joints</a:t>
            </a:r>
          </a:p>
          <a:p>
            <a:endParaRPr lang="en-US" altLang="en-US" sz="2400" dirty="0"/>
          </a:p>
          <a:p>
            <a:r>
              <a:rPr lang="en-US" altLang="en-US" sz="2400" dirty="0"/>
              <a:t>Solder joints and welded connections</a:t>
            </a:r>
          </a:p>
          <a:p>
            <a:endParaRPr lang="en-US" altLang="en-US" sz="2400" dirty="0"/>
          </a:p>
          <a:p>
            <a:r>
              <a:rPr lang="en-US" altLang="en-US" sz="2400" dirty="0"/>
              <a:t>Outgassing vs. leaks</a:t>
            </a:r>
          </a:p>
          <a:p>
            <a:endParaRPr lang="en-US" altLang="en-US" sz="2400" dirty="0"/>
          </a:p>
          <a:p>
            <a:r>
              <a:rPr lang="en-US" altLang="en-US" sz="2400" dirty="0"/>
              <a:t>Leak detection</a:t>
            </a:r>
            <a:endParaRPr lang="en-GB" altLang="en-US" sz="2400" dirty="0"/>
          </a:p>
          <a:p>
            <a:endParaRPr lang="en-GB" altLang="en-US" sz="2400" dirty="0"/>
          </a:p>
          <a:p>
            <a:r>
              <a:rPr lang="en-GB" altLang="en-US" sz="2400" dirty="0"/>
              <a:t>Electrical breakdown</a:t>
            </a:r>
          </a:p>
          <a:p>
            <a:endParaRPr lang="en-US" altLang="en-US" sz="2400" dirty="0"/>
          </a:p>
          <a:p>
            <a:endParaRPr lang="en-GB" alt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6581"/>
            <a:ext cx="8226854" cy="672360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Content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C7D3-E784-4750-B3C0-6FD7402CDA5E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leaks, outgassing,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3F4B-B0FC-4304-983D-14174062B8EC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153932" y="1948541"/>
            <a:ext cx="27352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Zapfe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Leak Detection, DESY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54027" y="811654"/>
            <a:ext cx="5854256" cy="468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solidFill>
                  <a:srgbClr val="002060"/>
                </a:solidFill>
              </a:rPr>
              <a:t>Vacuum mode</a:t>
            </a:r>
            <a:r>
              <a:rPr lang="en-US" sz="1600" dirty="0">
                <a:solidFill>
                  <a:srgbClr val="002060"/>
                </a:solidFill>
              </a:rPr>
              <a:t> test procedure:</a:t>
            </a:r>
          </a:p>
          <a:p>
            <a:endParaRPr lang="en-US" sz="105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Pump vacuum system for one night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Connect and start leak detector, pump connection line!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Close V1 valve towards the roughing pump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Open slowly V2 valve to leak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Spray small amount of He from gas bottle p~50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Start from the top! (He gas rises)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Wait and check signal for 30 sec.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Repeat spray of He gas and check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Repair big leaks and start fresh! Small leaks can be temporarily closed by alcohol (Mustique, chewing gum)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Small leaks &lt;10</a:t>
            </a:r>
            <a:r>
              <a:rPr lang="en-US" sz="1600" baseline="30000" dirty="0">
                <a:solidFill>
                  <a:srgbClr val="002060"/>
                </a:solidFill>
              </a:rPr>
              <a:t>-8</a:t>
            </a:r>
            <a:r>
              <a:rPr lang="en-US" sz="1600" dirty="0">
                <a:solidFill>
                  <a:srgbClr val="002060"/>
                </a:solidFill>
              </a:rPr>
              <a:t> mbar l/s need to be confirmed 3 times in a row to be valued =&gt; DR rule! esp. for </a:t>
            </a:r>
            <a:r>
              <a:rPr lang="en-US" sz="1600" baseline="30000" dirty="0">
                <a:solidFill>
                  <a:srgbClr val="002060"/>
                </a:solidFill>
              </a:rPr>
              <a:t>3</a:t>
            </a:r>
            <a:r>
              <a:rPr lang="en-US" sz="1600" dirty="0">
                <a:solidFill>
                  <a:srgbClr val="002060"/>
                </a:solidFill>
              </a:rPr>
              <a:t>He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Progress to next location in downward direction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476511" y="985896"/>
            <a:ext cx="2799492" cy="3570337"/>
            <a:chOff x="476511" y="985897"/>
            <a:chExt cx="2263144" cy="29260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6511" y="985897"/>
              <a:ext cx="2263144" cy="292608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/>
            <a:srcRect l="26521" t="39254" b="42427"/>
            <a:stretch/>
          </p:blipFill>
          <p:spPr>
            <a:xfrm>
              <a:off x="1014537" y="2612016"/>
              <a:ext cx="1662942" cy="536028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810471" y="3104402"/>
              <a:ext cx="141889" cy="225373"/>
              <a:chOff x="3636727" y="2468282"/>
              <a:chExt cx="141889" cy="331201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0" name="Isosceles Triangle 9"/>
              <p:cNvSpPr/>
              <p:nvPr/>
            </p:nvSpPr>
            <p:spPr>
              <a:xfrm>
                <a:off x="3636727" y="2626985"/>
                <a:ext cx="141889" cy="172498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10800000">
                <a:off x="3636727" y="2468282"/>
                <a:ext cx="141889" cy="17249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1087820" y="2167759"/>
              <a:ext cx="1560786" cy="5133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 rot="5400000">
              <a:off x="994102" y="2788533"/>
              <a:ext cx="141889" cy="225373"/>
              <a:chOff x="3636727" y="2468282"/>
              <a:chExt cx="141889" cy="331201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1" name="Isosceles Triangle 20"/>
              <p:cNvSpPr/>
              <p:nvPr/>
            </p:nvSpPr>
            <p:spPr>
              <a:xfrm>
                <a:off x="3636727" y="2626985"/>
                <a:ext cx="141889" cy="172498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 rot="10800000">
                <a:off x="3636727" y="2468282"/>
                <a:ext cx="141889" cy="17249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 flipH="1">
              <a:off x="881415" y="2901219"/>
              <a:ext cx="70945" cy="0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10580" y="351794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21253" y="29361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0286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Vacuum degradation – leaks, outgassing, diffusion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5E5-3C80-4026-986A-60E59C144726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153932" y="1948541"/>
            <a:ext cx="27352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Zapfe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, Leak Detection, DESY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54027" y="811654"/>
            <a:ext cx="5854256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Test procedure remarks:</a:t>
            </a:r>
          </a:p>
          <a:p>
            <a:endParaRPr lang="en-US" sz="105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Rubber O-ring seals and epoxy feedthroughs giving a signal of 10</a:t>
            </a:r>
            <a:r>
              <a:rPr lang="en-US" sz="1600" baseline="30000" dirty="0">
                <a:solidFill>
                  <a:srgbClr val="002060"/>
                </a:solidFill>
              </a:rPr>
              <a:t>-7</a:t>
            </a:r>
            <a:r>
              <a:rPr lang="en-US" sz="1600" dirty="0">
                <a:solidFill>
                  <a:srgbClr val="002060"/>
                </a:solidFill>
              </a:rPr>
              <a:t> to 10</a:t>
            </a:r>
            <a:r>
              <a:rPr lang="en-US" sz="1600" baseline="30000" dirty="0">
                <a:solidFill>
                  <a:srgbClr val="002060"/>
                </a:solidFill>
              </a:rPr>
              <a:t>-8</a:t>
            </a:r>
            <a:r>
              <a:rPr lang="en-US" sz="1600" dirty="0">
                <a:solidFill>
                  <a:srgbClr val="002060"/>
                </a:solidFill>
              </a:rPr>
              <a:t> mbar l/s after some time of He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Close first V2 valve before stopping leak detection mode (possible venting of air)!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Open V1 valve to roughing pump</a:t>
            </a:r>
            <a:endParaRPr lang="en-GB" sz="1600" dirty="0">
              <a:solidFill>
                <a:srgbClr val="00206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76511" y="985896"/>
            <a:ext cx="2799492" cy="3570337"/>
            <a:chOff x="476511" y="985897"/>
            <a:chExt cx="2263144" cy="29260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6511" y="985897"/>
              <a:ext cx="2263144" cy="292608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/>
            <a:srcRect l="26521" t="39254" b="42427"/>
            <a:stretch/>
          </p:blipFill>
          <p:spPr>
            <a:xfrm>
              <a:off x="1014537" y="2612016"/>
              <a:ext cx="1662942" cy="536028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810471" y="3104402"/>
              <a:ext cx="141889" cy="225373"/>
              <a:chOff x="3636727" y="2468282"/>
              <a:chExt cx="141889" cy="331201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0" name="Isosceles Triangle 9"/>
              <p:cNvSpPr/>
              <p:nvPr/>
            </p:nvSpPr>
            <p:spPr>
              <a:xfrm>
                <a:off x="3636727" y="2626985"/>
                <a:ext cx="141889" cy="172498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10800000">
                <a:off x="3636727" y="2468282"/>
                <a:ext cx="141889" cy="17249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1087820" y="2167759"/>
              <a:ext cx="1560786" cy="5133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 rot="5400000">
              <a:off x="994102" y="2788533"/>
              <a:ext cx="141889" cy="225373"/>
              <a:chOff x="3636727" y="2468282"/>
              <a:chExt cx="141889" cy="331201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1" name="Isosceles Triangle 20"/>
              <p:cNvSpPr/>
              <p:nvPr/>
            </p:nvSpPr>
            <p:spPr>
              <a:xfrm>
                <a:off x="3636727" y="2626985"/>
                <a:ext cx="141889" cy="172498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 rot="10800000">
                <a:off x="3636727" y="2468282"/>
                <a:ext cx="141889" cy="17249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 flipH="1">
              <a:off x="881415" y="2901219"/>
              <a:ext cx="70945" cy="0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510580" y="351794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1253" y="29361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13134" y="3800508"/>
            <a:ext cx="40655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Good practice, values of leak tightness for: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2060"/>
                </a:solidFill>
              </a:rPr>
              <a:t>insul</a:t>
            </a:r>
            <a:r>
              <a:rPr lang="en-US" sz="1600" dirty="0">
                <a:solidFill>
                  <a:srgbClr val="002060"/>
                </a:solidFill>
              </a:rPr>
              <a:t>. vacuum 	=&gt; 10</a:t>
            </a:r>
            <a:r>
              <a:rPr lang="en-US" sz="1600" baseline="30000" dirty="0">
                <a:solidFill>
                  <a:srgbClr val="002060"/>
                </a:solidFill>
              </a:rPr>
              <a:t>-7</a:t>
            </a:r>
            <a:r>
              <a:rPr lang="en-US" sz="1600" dirty="0">
                <a:solidFill>
                  <a:srgbClr val="002060"/>
                </a:solidFill>
              </a:rPr>
              <a:t> mbar l/s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4.2 K He  	=&gt; 10</a:t>
            </a:r>
            <a:r>
              <a:rPr lang="en-US" sz="1600" baseline="30000" dirty="0">
                <a:solidFill>
                  <a:srgbClr val="002060"/>
                </a:solidFill>
              </a:rPr>
              <a:t>-8</a:t>
            </a:r>
            <a:r>
              <a:rPr lang="en-US" sz="1600" dirty="0">
                <a:solidFill>
                  <a:srgbClr val="002060"/>
                </a:solidFill>
              </a:rPr>
              <a:t> mbar l/s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He II cooling    	=&gt; 10</a:t>
            </a:r>
            <a:r>
              <a:rPr lang="en-US" sz="1600" baseline="30000" dirty="0">
                <a:solidFill>
                  <a:srgbClr val="002060"/>
                </a:solidFill>
              </a:rPr>
              <a:t>-9</a:t>
            </a:r>
            <a:r>
              <a:rPr lang="en-US" sz="1600" dirty="0">
                <a:solidFill>
                  <a:srgbClr val="002060"/>
                </a:solidFill>
              </a:rPr>
              <a:t> mbar l/s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aseline="30000" dirty="0">
                <a:solidFill>
                  <a:srgbClr val="002060"/>
                </a:solidFill>
              </a:rPr>
              <a:t>3</a:t>
            </a:r>
            <a:r>
              <a:rPr lang="en-US" sz="1600" dirty="0">
                <a:solidFill>
                  <a:srgbClr val="002060"/>
                </a:solidFill>
              </a:rPr>
              <a:t>He systems	=&gt; 10</a:t>
            </a:r>
            <a:r>
              <a:rPr lang="en-US" sz="1600" baseline="30000" dirty="0">
                <a:solidFill>
                  <a:srgbClr val="002060"/>
                </a:solidFill>
              </a:rPr>
              <a:t>-10</a:t>
            </a:r>
            <a:r>
              <a:rPr lang="en-US" sz="1600" dirty="0">
                <a:solidFill>
                  <a:srgbClr val="002060"/>
                </a:solidFill>
              </a:rPr>
              <a:t> mbar l/s</a:t>
            </a:r>
          </a:p>
        </p:txBody>
      </p:sp>
    </p:spTree>
    <p:extLst>
      <p:ext uri="{BB962C8B-B14F-4D97-AF65-F5344CB8AC3E}">
        <p14:creationId xmlns:p14="http://schemas.microsoft.com/office/powerpoint/2010/main" val="314660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able, bed&#10;&#10;Description automatically generated">
            <a:extLst>
              <a:ext uri="{FF2B5EF4-FFF2-40B4-BE49-F238E27FC236}">
                <a16:creationId xmlns:a16="http://schemas.microsoft.com/office/drawing/2014/main" id="{0F532916-69B2-47B3-92EE-AAFB093F86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4" r="35974" b="7659"/>
          <a:stretch/>
        </p:blipFill>
        <p:spPr>
          <a:xfrm>
            <a:off x="3406328" y="1103798"/>
            <a:ext cx="2652516" cy="47495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AB0107-3015-4AA1-AA2D-DB8A27BFB765}"/>
              </a:ext>
            </a:extLst>
          </p:cNvPr>
          <p:cNvSpPr txBox="1"/>
          <p:nvPr/>
        </p:nvSpPr>
        <p:spPr>
          <a:xfrm>
            <a:off x="6303587" y="3564623"/>
            <a:ext cx="829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900" b="1" baseline="-25000" dirty="0">
                <a:ea typeface="Cambria" panose="02040503050406030204" pitchFamily="18" charset="0"/>
                <a:cs typeface="Times New Roman" panose="02020603050405020304" pitchFamily="18" charset="0"/>
              </a:rPr>
              <a:t>2 </a:t>
            </a:r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circulation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0BBCA1-3EF0-489F-991C-DEA20CF33BE2}"/>
              </a:ext>
            </a:extLst>
          </p:cNvPr>
          <p:cNvSpPr txBox="1"/>
          <p:nvPr/>
        </p:nvSpPr>
        <p:spPr>
          <a:xfrm>
            <a:off x="3990178" y="906323"/>
            <a:ext cx="36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900" b="1" baseline="-25000" dirty="0"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0E25C2-0446-421D-9D95-2A18A4584386}"/>
              </a:ext>
            </a:extLst>
          </p:cNvPr>
          <p:cNvSpPr txBox="1"/>
          <p:nvPr/>
        </p:nvSpPr>
        <p:spPr>
          <a:xfrm>
            <a:off x="2253635" y="1626491"/>
            <a:ext cx="913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Cryostat flange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8AF36A-3DB6-4F92-AD02-162343874D4C}"/>
              </a:ext>
            </a:extLst>
          </p:cNvPr>
          <p:cNvSpPr txBox="1"/>
          <p:nvPr/>
        </p:nvSpPr>
        <p:spPr>
          <a:xfrm>
            <a:off x="6301078" y="2334499"/>
            <a:ext cx="9667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G10 supports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F5E61B-775C-4F43-B140-C9BDE6A5400F}"/>
              </a:ext>
            </a:extLst>
          </p:cNvPr>
          <p:cNvSpPr txBox="1"/>
          <p:nvPr/>
        </p:nvSpPr>
        <p:spPr>
          <a:xfrm>
            <a:off x="6308090" y="5676218"/>
            <a:ext cx="1009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Sample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9F609F6-077F-4FC6-A036-DCEA57610420}"/>
              </a:ext>
            </a:extLst>
          </p:cNvPr>
          <p:cNvCxnSpPr>
            <a:cxnSpLocks/>
          </p:cNvCxnSpPr>
          <p:nvPr/>
        </p:nvCxnSpPr>
        <p:spPr>
          <a:xfrm>
            <a:off x="3167254" y="1736099"/>
            <a:ext cx="32400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5A6B3E-F029-4C69-AC7D-2778845DDE66}"/>
              </a:ext>
            </a:extLst>
          </p:cNvPr>
          <p:cNvCxnSpPr>
            <a:cxnSpLocks/>
          </p:cNvCxnSpPr>
          <p:nvPr/>
        </p:nvCxnSpPr>
        <p:spPr>
          <a:xfrm>
            <a:off x="3167407" y="3054362"/>
            <a:ext cx="324000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A25FC93-589C-4CD3-AB0E-0C4488364B5E}"/>
              </a:ext>
            </a:extLst>
          </p:cNvPr>
          <p:cNvSpPr txBox="1"/>
          <p:nvPr/>
        </p:nvSpPr>
        <p:spPr>
          <a:xfrm>
            <a:off x="6301179" y="4945819"/>
            <a:ext cx="11442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Thermal shield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20D5E0-D9E0-4E87-8DDA-E4E379F03797}"/>
              </a:ext>
            </a:extLst>
          </p:cNvPr>
          <p:cNvSpPr txBox="1"/>
          <p:nvPr/>
        </p:nvSpPr>
        <p:spPr>
          <a:xfrm>
            <a:off x="2807671" y="884893"/>
            <a:ext cx="4623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DAQ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618411-C5E7-4C48-91C3-92EFF0C8C7FA}"/>
              </a:ext>
            </a:extLst>
          </p:cNvPr>
          <p:cNvSpPr txBox="1"/>
          <p:nvPr/>
        </p:nvSpPr>
        <p:spPr>
          <a:xfrm>
            <a:off x="6215103" y="906323"/>
            <a:ext cx="1316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Pumping system and leak detector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336CDD6-C85C-4FC9-A1AA-D441B476A930}"/>
              </a:ext>
            </a:extLst>
          </p:cNvPr>
          <p:cNvCxnSpPr>
            <a:cxnSpLocks/>
          </p:cNvCxnSpPr>
          <p:nvPr/>
        </p:nvCxnSpPr>
        <p:spPr>
          <a:xfrm rot="10800000">
            <a:off x="3364476" y="999923"/>
            <a:ext cx="312568" cy="258726"/>
          </a:xfrm>
          <a:prstGeom prst="bentConnector3">
            <a:avLst>
              <a:gd name="adj1" fmla="val -2585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C51A3502-0648-4486-8352-7E1C00ED5FE9}"/>
              </a:ext>
            </a:extLst>
          </p:cNvPr>
          <p:cNvCxnSpPr>
            <a:cxnSpLocks/>
          </p:cNvCxnSpPr>
          <p:nvPr/>
        </p:nvCxnSpPr>
        <p:spPr>
          <a:xfrm flipV="1">
            <a:off x="5816234" y="1009302"/>
            <a:ext cx="432000" cy="262541"/>
          </a:xfrm>
          <a:prstGeom prst="bentConnector3">
            <a:avLst>
              <a:gd name="adj1" fmla="val 241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B2B9A16-617D-4C67-B0BF-B3C775C3BE4D}"/>
              </a:ext>
            </a:extLst>
          </p:cNvPr>
          <p:cNvSpPr txBox="1"/>
          <p:nvPr/>
        </p:nvSpPr>
        <p:spPr>
          <a:xfrm>
            <a:off x="2242453" y="4384092"/>
            <a:ext cx="920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Cylinder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0B7B39-D104-4696-876C-5DD0D4E9C023}"/>
              </a:ext>
            </a:extLst>
          </p:cNvPr>
          <p:cNvSpPr txBox="1"/>
          <p:nvPr/>
        </p:nvSpPr>
        <p:spPr>
          <a:xfrm>
            <a:off x="4566470" y="905427"/>
            <a:ext cx="3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GHe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798F4E-7E8F-4B7D-94C6-5B6B35F9CD63}"/>
              </a:ext>
            </a:extLst>
          </p:cNvPr>
          <p:cNvSpPr/>
          <p:nvPr/>
        </p:nvSpPr>
        <p:spPr>
          <a:xfrm>
            <a:off x="3501830" y="1799058"/>
            <a:ext cx="2486700" cy="4153516"/>
          </a:xfrm>
          <a:prstGeom prst="rect">
            <a:avLst/>
          </a:prstGeom>
          <a:noFill/>
          <a:ln w="38100">
            <a:solidFill>
              <a:srgbClr val="8B8B96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6B3BE5-F917-457B-9F89-A22543F3EF7F}"/>
              </a:ext>
            </a:extLst>
          </p:cNvPr>
          <p:cNvSpPr/>
          <p:nvPr/>
        </p:nvSpPr>
        <p:spPr>
          <a:xfrm>
            <a:off x="3501830" y="1650738"/>
            <a:ext cx="2486700" cy="148321"/>
          </a:xfrm>
          <a:prstGeom prst="rect">
            <a:avLst/>
          </a:prstGeom>
          <a:noFill/>
          <a:ln w="38100">
            <a:solidFill>
              <a:srgbClr val="8B8B96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35BEEC-F675-414A-9ACF-2D482B523A4B}"/>
              </a:ext>
            </a:extLst>
          </p:cNvPr>
          <p:cNvSpPr/>
          <p:nvPr/>
        </p:nvSpPr>
        <p:spPr>
          <a:xfrm>
            <a:off x="3903496" y="2934901"/>
            <a:ext cx="1684800" cy="2923121"/>
          </a:xfrm>
          <a:prstGeom prst="rect">
            <a:avLst/>
          </a:prstGeom>
          <a:noFill/>
          <a:ln w="28575">
            <a:solidFill>
              <a:srgbClr val="ADADAC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4A6646-A3D9-441D-8DED-9DAAD24816E2}"/>
              </a:ext>
            </a:extLst>
          </p:cNvPr>
          <p:cNvSpPr txBox="1"/>
          <p:nvPr/>
        </p:nvSpPr>
        <p:spPr>
          <a:xfrm>
            <a:off x="5205169" y="900738"/>
            <a:ext cx="36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900" b="1" baseline="-25000" dirty="0"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07F51E85-B293-4D50-B4ED-B3EED8CE5274}"/>
              </a:ext>
            </a:extLst>
          </p:cNvPr>
          <p:cNvSpPr/>
          <p:nvPr/>
        </p:nvSpPr>
        <p:spPr>
          <a:xfrm>
            <a:off x="4091394" y="1114072"/>
            <a:ext cx="108000" cy="16200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29645A28-79B5-4828-B5DD-E95AE319E9BC}"/>
              </a:ext>
            </a:extLst>
          </p:cNvPr>
          <p:cNvSpPr/>
          <p:nvPr/>
        </p:nvSpPr>
        <p:spPr>
          <a:xfrm rot="10800000">
            <a:off x="5300004" y="1108487"/>
            <a:ext cx="108000" cy="16200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1950D29D-1747-4AD9-8E30-B3E88E93282B}"/>
              </a:ext>
            </a:extLst>
          </p:cNvPr>
          <p:cNvSpPr/>
          <p:nvPr/>
        </p:nvSpPr>
        <p:spPr>
          <a:xfrm>
            <a:off x="4604834" y="1108487"/>
            <a:ext cx="108000" cy="16200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8C54D7D0-3780-417C-9CF0-70617B220A87}"/>
              </a:ext>
            </a:extLst>
          </p:cNvPr>
          <p:cNvSpPr/>
          <p:nvPr/>
        </p:nvSpPr>
        <p:spPr>
          <a:xfrm rot="10800000">
            <a:off x="4762729" y="1107431"/>
            <a:ext cx="108000" cy="16200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9CB52B-4282-4329-8F3A-5ACF35A5AD92}"/>
              </a:ext>
            </a:extLst>
          </p:cNvPr>
          <p:cNvSpPr txBox="1"/>
          <p:nvPr/>
        </p:nvSpPr>
        <p:spPr>
          <a:xfrm>
            <a:off x="2017306" y="2938074"/>
            <a:ext cx="11442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Cryostat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634FDEF-6318-4107-8A67-5F2E9A80550C}"/>
              </a:ext>
            </a:extLst>
          </p:cNvPr>
          <p:cNvCxnSpPr>
            <a:cxnSpLocks/>
          </p:cNvCxnSpPr>
          <p:nvPr/>
        </p:nvCxnSpPr>
        <p:spPr>
          <a:xfrm>
            <a:off x="3163342" y="4503630"/>
            <a:ext cx="1215000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D06A7DC-0A77-4484-B34A-4E96B2930FD3}"/>
              </a:ext>
            </a:extLst>
          </p:cNvPr>
          <p:cNvCxnSpPr>
            <a:cxnSpLocks/>
          </p:cNvCxnSpPr>
          <p:nvPr/>
        </p:nvCxnSpPr>
        <p:spPr>
          <a:xfrm flipH="1">
            <a:off x="4929074" y="5785761"/>
            <a:ext cx="137700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4279FD2-C580-48A9-B75C-77DF91A95E33}"/>
              </a:ext>
            </a:extLst>
          </p:cNvPr>
          <p:cNvCxnSpPr>
            <a:cxnSpLocks/>
          </p:cNvCxnSpPr>
          <p:nvPr/>
        </p:nvCxnSpPr>
        <p:spPr>
          <a:xfrm flipH="1">
            <a:off x="5520571" y="2451254"/>
            <a:ext cx="78300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8975AB2-0582-4626-B0B6-26C05DE4018D}"/>
              </a:ext>
            </a:extLst>
          </p:cNvPr>
          <p:cNvCxnSpPr>
            <a:cxnSpLocks/>
          </p:cNvCxnSpPr>
          <p:nvPr/>
        </p:nvCxnSpPr>
        <p:spPr>
          <a:xfrm flipH="1">
            <a:off x="5371721" y="3690445"/>
            <a:ext cx="94500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E9AA23-7163-4A17-9F78-34F1317E48FD}"/>
              </a:ext>
            </a:extLst>
          </p:cNvPr>
          <p:cNvCxnSpPr>
            <a:cxnSpLocks/>
          </p:cNvCxnSpPr>
          <p:nvPr/>
        </p:nvCxnSpPr>
        <p:spPr>
          <a:xfrm flipH="1">
            <a:off x="5591362" y="5055361"/>
            <a:ext cx="70200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BA927E6-6847-4756-980E-324E3572AF0F}"/>
              </a:ext>
            </a:extLst>
          </p:cNvPr>
          <p:cNvSpPr txBox="1"/>
          <p:nvPr/>
        </p:nvSpPr>
        <p:spPr>
          <a:xfrm>
            <a:off x="417431" y="944620"/>
            <a:ext cx="1599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u="sng" dirty="0">
                <a:solidFill>
                  <a:srgbClr val="00206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Experimental setup with samples and list of tests:</a:t>
            </a:r>
            <a:endParaRPr lang="en-GB" sz="1000" b="1" u="sng" dirty="0">
              <a:solidFill>
                <a:srgbClr val="002060"/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id="{22F5BCC2-50CA-2349-B890-9BDB25831D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7" t="7825" r="24581" b="18247"/>
          <a:stretch/>
        </p:blipFill>
        <p:spPr>
          <a:xfrm>
            <a:off x="916400" y="4113404"/>
            <a:ext cx="1391801" cy="1009308"/>
          </a:xfrm>
          <a:prstGeom prst="rect">
            <a:avLst/>
          </a:prstGeom>
        </p:spPr>
      </p:pic>
      <p:sp>
        <p:nvSpPr>
          <p:cNvPr id="34" name="Right Bracket 33">
            <a:extLst>
              <a:ext uri="{FF2B5EF4-FFF2-40B4-BE49-F238E27FC236}">
                <a16:creationId xmlns:a16="http://schemas.microsoft.com/office/drawing/2014/main" id="{63D7CD78-D554-42DB-A14C-AEDB4C9D8D62}"/>
              </a:ext>
            </a:extLst>
          </p:cNvPr>
          <p:cNvSpPr/>
          <p:nvPr/>
        </p:nvSpPr>
        <p:spPr>
          <a:xfrm>
            <a:off x="2223511" y="4085889"/>
            <a:ext cx="210257" cy="1077953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/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75574EE8-189B-4C81-AF5B-55921C79604F}"/>
              </a:ext>
            </a:extLst>
          </p:cNvPr>
          <p:cNvCxnSpPr>
            <a:cxnSpLocks/>
          </p:cNvCxnSpPr>
          <p:nvPr/>
        </p:nvCxnSpPr>
        <p:spPr>
          <a:xfrm rot="10800000">
            <a:off x="2444192" y="4890046"/>
            <a:ext cx="2127947" cy="895717"/>
          </a:xfrm>
          <a:prstGeom prst="bentConnector3">
            <a:avLst>
              <a:gd name="adj1" fmla="val 71574"/>
            </a:avLst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780D734-8906-431C-863A-E8EC0D0CD5FE}"/>
              </a:ext>
            </a:extLst>
          </p:cNvPr>
          <p:cNvSpPr txBox="1"/>
          <p:nvPr/>
        </p:nvSpPr>
        <p:spPr>
          <a:xfrm>
            <a:off x="-319431" y="4062942"/>
            <a:ext cx="1271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Strip cable </a:t>
            </a:r>
          </a:p>
          <a:p>
            <a:pPr algn="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(32 signals)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92EEF2-EA59-4B81-9C92-AC31303575B6}"/>
              </a:ext>
            </a:extLst>
          </p:cNvPr>
          <p:cNvSpPr txBox="1"/>
          <p:nvPr/>
        </p:nvSpPr>
        <p:spPr>
          <a:xfrm>
            <a:off x="-99758" y="5087097"/>
            <a:ext cx="11721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3D-printed epoxy or fiberglass structure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pic>
        <p:nvPicPr>
          <p:cNvPr id="40" name="Imagen 52">
            <a:extLst>
              <a:ext uri="{FF2B5EF4-FFF2-40B4-BE49-F238E27FC236}">
                <a16:creationId xmlns:a16="http://schemas.microsoft.com/office/drawing/2014/main" id="{08907AF1-70DB-0441-8AA3-6A5E45FE71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7" t="17980" r="19104" b="21502"/>
          <a:stretch/>
        </p:blipFill>
        <p:spPr>
          <a:xfrm>
            <a:off x="212610" y="2334499"/>
            <a:ext cx="2226442" cy="1269559"/>
          </a:xfrm>
          <a:prstGeom prst="rect">
            <a:avLst/>
          </a:pr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9B33BEE5-2B4C-4F50-923A-B1CBFB776ED9}"/>
              </a:ext>
            </a:extLst>
          </p:cNvPr>
          <p:cNvSpPr/>
          <p:nvPr/>
        </p:nvSpPr>
        <p:spPr>
          <a:xfrm>
            <a:off x="1473062" y="2950858"/>
            <a:ext cx="382392" cy="245606"/>
          </a:xfrm>
          <a:prstGeom prst="roundRect">
            <a:avLst/>
          </a:prstGeom>
          <a:noFill/>
          <a:ln w="28575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943D190-2A12-4437-9143-AF3F312BFD3D}"/>
              </a:ext>
            </a:extLst>
          </p:cNvPr>
          <p:cNvCxnSpPr>
            <a:cxnSpLocks/>
          </p:cNvCxnSpPr>
          <p:nvPr/>
        </p:nvCxnSpPr>
        <p:spPr>
          <a:xfrm>
            <a:off x="1664258" y="3196464"/>
            <a:ext cx="0" cy="81318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6857DE0-5E14-442D-B99D-14D293AE7B26}"/>
              </a:ext>
            </a:extLst>
          </p:cNvPr>
          <p:cNvCxnSpPr>
            <a:cxnSpLocks/>
          </p:cNvCxnSpPr>
          <p:nvPr/>
        </p:nvCxnSpPr>
        <p:spPr>
          <a:xfrm>
            <a:off x="929485" y="4256856"/>
            <a:ext cx="603269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BC187F20-3326-4917-85B4-8F72E99068C4}"/>
              </a:ext>
            </a:extLst>
          </p:cNvPr>
          <p:cNvCxnSpPr>
            <a:stCxn id="39" idx="3"/>
          </p:cNvCxnSpPr>
          <p:nvPr/>
        </p:nvCxnSpPr>
        <p:spPr>
          <a:xfrm flipV="1">
            <a:off x="1072370" y="4738787"/>
            <a:ext cx="340998" cy="521435"/>
          </a:xfrm>
          <a:prstGeom prst="bentConnector2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A9B2119-E984-429D-9657-BE7878B54B57}"/>
              </a:ext>
            </a:extLst>
          </p:cNvPr>
          <p:cNvSpPr txBox="1"/>
          <p:nvPr/>
        </p:nvSpPr>
        <p:spPr>
          <a:xfrm>
            <a:off x="298340" y="2127953"/>
            <a:ext cx="186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u="sng" dirty="0">
                <a:ea typeface="Cambria" panose="02040503050406030204" pitchFamily="18" charset="0"/>
                <a:cs typeface="Times New Roman" panose="02020603050405020304" pitchFamily="18" charset="0"/>
              </a:rPr>
              <a:t>High density feedthrough flange:</a:t>
            </a:r>
            <a:endParaRPr lang="en-GB" sz="900" b="1" u="sng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12F2E29-50AA-4DB0-B428-2C74158D390F}"/>
              </a:ext>
            </a:extLst>
          </p:cNvPr>
          <p:cNvSpPr txBox="1"/>
          <p:nvPr/>
        </p:nvSpPr>
        <p:spPr>
          <a:xfrm>
            <a:off x="7510100" y="2527050"/>
            <a:ext cx="1418369" cy="1338828"/>
          </a:xfrm>
          <a:prstGeom prst="rect">
            <a:avLst/>
          </a:prstGeom>
          <a:noFill/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b="1" u="sng" dirty="0">
                <a:ea typeface="Cambria" panose="02040503050406030204" pitchFamily="18" charset="0"/>
                <a:cs typeface="Times New Roman" panose="02020603050405020304" pitchFamily="18" charset="0"/>
              </a:rPr>
              <a:t>Tests:</a:t>
            </a:r>
          </a:p>
          <a:p>
            <a:pPr algn="ctr"/>
            <a:endParaRPr lang="en-US" sz="900" b="1" dirty="0"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-Pressure and leak test at </a:t>
            </a:r>
            <a:b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room temperature</a:t>
            </a:r>
          </a:p>
          <a:p>
            <a:pPr algn="ctr"/>
            <a:endParaRPr lang="en-US" sz="900" b="1" dirty="0"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-Pressure and leak test at </a:t>
            </a:r>
            <a:b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900" b="1" dirty="0">
                <a:ea typeface="Cambria" panose="02040503050406030204" pitchFamily="18" charset="0"/>
                <a:cs typeface="Times New Roman" panose="02020603050405020304" pitchFamily="18" charset="0"/>
              </a:rPr>
              <a:t>low temperature</a:t>
            </a:r>
            <a:endParaRPr lang="en-GB" sz="900" b="1" dirty="0"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7431" y="156766"/>
            <a:ext cx="8143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High density feedthroughs for future detector calorimeters of LAr</a:t>
            </a:r>
            <a:endParaRPr lang="en-GB" sz="20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2125-964D-4289-890E-84D0CE5F2EE5}" type="datetime1">
              <a:rPr lang="de-DE" smtClean="0"/>
              <a:t>05.06.2024</a:t>
            </a:fld>
            <a:endParaRPr lang="en-GB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TE/CRG-CL</a:t>
            </a:r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A2F9E-319D-4A19-93E9-8CD39716D37B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9019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Electrical breakdown </a:t>
            </a:r>
            <a:r>
              <a:rPr lang="en-US" altLang="en-US" dirty="0" err="1"/>
              <a:t>fct</a:t>
            </a:r>
            <a:r>
              <a:rPr lang="en-US" altLang="en-US" dirty="0"/>
              <a:t>. (p, distance and 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791D-7F1C-48E7-B803-10F743A707D8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33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453383" y="5698463"/>
            <a:ext cx="12961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Source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Wikipedia</a:t>
            </a:r>
            <a:endParaRPr lang="en-GB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37" y="904431"/>
            <a:ext cx="6120680" cy="4886365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7266461" y="1580910"/>
            <a:ext cx="1008112" cy="3142348"/>
            <a:chOff x="7092280" y="1979548"/>
            <a:chExt cx="1008112" cy="3142348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7380312" y="2636912"/>
              <a:ext cx="0" cy="1368152"/>
            </a:xfrm>
            <a:prstGeom prst="line">
              <a:avLst/>
            </a:prstGeom>
            <a:ln w="2222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812360" y="2636912"/>
              <a:ext cx="0" cy="1368152"/>
            </a:xfrm>
            <a:prstGeom prst="line">
              <a:avLst/>
            </a:prstGeom>
            <a:ln w="2222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7380312" y="2348880"/>
              <a:ext cx="4320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439883" y="197954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37406" y="3419916"/>
              <a:ext cx="4972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 err="1"/>
                <a:t>p</a:t>
              </a:r>
              <a:r>
                <a:rPr lang="en-GB" sz="1500" baseline="-25000" dirty="0" err="1"/>
                <a:t>gas</a:t>
              </a:r>
              <a:endParaRPr lang="en-US" sz="1500" baseline="-25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 flipV="1">
              <a:off x="7092280" y="3361413"/>
              <a:ext cx="288032" cy="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092280" y="3361414"/>
              <a:ext cx="0" cy="136373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092280" y="4725144"/>
              <a:ext cx="46772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560000" y="4653136"/>
              <a:ext cx="0" cy="144016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632000" y="4572000"/>
              <a:ext cx="0" cy="3240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632000" y="4725144"/>
              <a:ext cx="46839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7812360" y="3361414"/>
              <a:ext cx="28803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100392" y="3361414"/>
              <a:ext cx="0" cy="136373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414494" y="4814119"/>
              <a:ext cx="397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- +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5992A66-8BC7-54BB-DAAC-0679E90B6F6B}"/>
              </a:ext>
            </a:extLst>
          </p:cNvPr>
          <p:cNvSpPr txBox="1"/>
          <p:nvPr/>
        </p:nvSpPr>
        <p:spPr>
          <a:xfrm>
            <a:off x="3986463" y="171650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Room temperature</a:t>
            </a:r>
          </a:p>
        </p:txBody>
      </p:sp>
    </p:spTree>
    <p:extLst>
      <p:ext uri="{BB962C8B-B14F-4D97-AF65-F5344CB8AC3E}">
        <p14:creationId xmlns:p14="http://schemas.microsoft.com/office/powerpoint/2010/main" val="22259287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Electrical breakdown </a:t>
            </a:r>
            <a:r>
              <a:rPr lang="en-US" altLang="en-US" dirty="0" err="1"/>
              <a:t>fct</a:t>
            </a:r>
            <a:r>
              <a:rPr lang="en-US" altLang="en-US" dirty="0"/>
              <a:t>.(p, distance and T)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42C8-2409-469F-AF1A-EC005459A7AF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34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78189" y="5867265"/>
            <a:ext cx="12961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Source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Wikipedia</a:t>
            </a:r>
            <a:endParaRPr lang="en-GB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7986541" y="1396244"/>
            <a:ext cx="1008112" cy="3142348"/>
            <a:chOff x="7092280" y="1979548"/>
            <a:chExt cx="1008112" cy="3142348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7380312" y="2636912"/>
              <a:ext cx="0" cy="1368152"/>
            </a:xfrm>
            <a:prstGeom prst="line">
              <a:avLst/>
            </a:prstGeom>
            <a:ln w="2222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812360" y="2636912"/>
              <a:ext cx="0" cy="1368152"/>
            </a:xfrm>
            <a:prstGeom prst="line">
              <a:avLst/>
            </a:prstGeom>
            <a:ln w="2222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7380312" y="2348880"/>
              <a:ext cx="4320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439883" y="197954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37406" y="3419916"/>
              <a:ext cx="4972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 err="1"/>
                <a:t>p</a:t>
              </a:r>
              <a:r>
                <a:rPr lang="en-GB" sz="1500" baseline="-25000" dirty="0" err="1"/>
                <a:t>gas</a:t>
              </a:r>
              <a:endParaRPr lang="en-US" sz="1500" baseline="-25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 flipV="1">
              <a:off x="7092280" y="3361413"/>
              <a:ext cx="288032" cy="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092280" y="3361414"/>
              <a:ext cx="0" cy="136373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092280" y="4725144"/>
              <a:ext cx="46772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560000" y="4653136"/>
              <a:ext cx="0" cy="144016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632000" y="4572000"/>
              <a:ext cx="0" cy="3240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632000" y="4725144"/>
              <a:ext cx="46839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7812360" y="3361414"/>
              <a:ext cx="28803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100392" y="3361414"/>
              <a:ext cx="0" cy="136373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414494" y="4814119"/>
              <a:ext cx="397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- +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984"/>
            <a:ext cx="4380373" cy="47514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442" y="1011351"/>
            <a:ext cx="3025144" cy="44662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3F072F-B896-5628-61AC-F0A6BC0C1F32}"/>
              </a:ext>
            </a:extLst>
          </p:cNvPr>
          <p:cNvSpPr txBox="1"/>
          <p:nvPr/>
        </p:nvSpPr>
        <p:spPr>
          <a:xfrm>
            <a:off x="2599789" y="1747271"/>
            <a:ext cx="1214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Transitions to liquid density</a:t>
            </a:r>
          </a:p>
        </p:txBody>
      </p:sp>
    </p:spTree>
    <p:extLst>
      <p:ext uri="{BB962C8B-B14F-4D97-AF65-F5344CB8AC3E}">
        <p14:creationId xmlns:p14="http://schemas.microsoft.com/office/powerpoint/2010/main" val="241176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Magnet helium conditions during Quench and HV testing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42C8-2409-469F-AF1A-EC005459A7AF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459CE5-BBE0-8A4C-BBF1-2E4C448FCB92}"/>
              </a:ext>
            </a:extLst>
          </p:cNvPr>
          <p:cNvSpPr txBox="1"/>
          <p:nvPr/>
        </p:nvSpPr>
        <p:spPr>
          <a:xfrm>
            <a:off x="304800" y="5554579"/>
            <a:ext cx="86421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Further reading: E. Sili, Temperature Dependence of Electrical Breakdown Mechanism on the Left of the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Paschen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Minimum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EA9EE5-4E04-5317-2383-D22244A0B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0" y="1303421"/>
            <a:ext cx="8902355" cy="351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1902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561608" cy="706037"/>
          </a:xfrm>
        </p:spPr>
        <p:txBody>
          <a:bodyPr/>
          <a:lstStyle/>
          <a:p>
            <a:r>
              <a:rPr lang="en-US" altLang="en-US" dirty="0"/>
              <a:t>Summary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7C5-EA1A-4CAA-8329-C84C4E014353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335" y="1296679"/>
            <a:ext cx="484780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How to join different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Metal and polymer dismountable joints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Outgassing of materials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Leak detection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Example for FCC calorimeter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Electrical breakdown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942692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0055A0"/>
                </a:solidFill>
              </a:rPr>
              <a:t>Mechanical connections</a:t>
            </a:r>
            <a:endParaRPr lang="en-GB" sz="4000" b="0" dirty="0">
              <a:solidFill>
                <a:srgbClr val="0055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832F-52D3-47AD-8452-7887F178413C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5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362167" cy="706037"/>
          </a:xfrm>
        </p:spPr>
        <p:txBody>
          <a:bodyPr/>
          <a:lstStyle/>
          <a:p>
            <a:r>
              <a:rPr lang="en-US" altLang="en-US" dirty="0"/>
              <a:t>Transfer line examples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D59A-1AFF-40C5-8806-90FECC806CF3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0" y="1076397"/>
            <a:ext cx="4326357" cy="2739962"/>
            <a:chOff x="0" y="2179996"/>
            <a:chExt cx="4326357" cy="273996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179996"/>
              <a:ext cx="4092151" cy="2739962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12645" y="2763218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Thermal barrier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44566" y="2282085"/>
              <a:ext cx="1406363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Insulation by foam, powder or MLI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0" y="4666042"/>
              <a:ext cx="84345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MLI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27" y="4323314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Line 1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94435" y="4330194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Line 2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58978" y="4411123"/>
              <a:ext cx="1231922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Assembly weld</a:t>
              </a:r>
            </a:p>
            <a:p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50557" y="851981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Rigid transfer line connection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0135" y="3994891"/>
            <a:ext cx="4341678" cy="2137209"/>
            <a:chOff x="30135" y="3994891"/>
            <a:chExt cx="4341678" cy="213720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/>
            <a:srcRect t="18921"/>
            <a:stretch/>
          </p:blipFill>
          <p:spPr>
            <a:xfrm>
              <a:off x="245098" y="4248807"/>
              <a:ext cx="3770755" cy="1883293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558978" y="3994891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Pumping port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13245" y="4011351"/>
              <a:ext cx="69762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MLI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135" y="5706721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Internal tube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0557" y="5485725"/>
              <a:ext cx="926463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Ext. tube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99551" y="5511028"/>
              <a:ext cx="82320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Adsorbent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863552" y="5767857"/>
              <a:ext cx="823202" cy="3308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Bellow</a:t>
              </a:r>
            </a:p>
            <a:p>
              <a:endParaRPr lang="en-GB" sz="5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05334" y="5485725"/>
              <a:ext cx="823202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Support, spacer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70283" y="5806329"/>
              <a:ext cx="140153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Thermal barrier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585288" y="886309"/>
            <a:ext cx="4363913" cy="4536671"/>
            <a:chOff x="4585288" y="886309"/>
            <a:chExt cx="4363913" cy="4536671"/>
          </a:xfrm>
        </p:grpSpPr>
        <p:sp>
          <p:nvSpPr>
            <p:cNvPr id="22" name="TextBox 21"/>
            <p:cNvSpPr txBox="1"/>
            <p:nvPr/>
          </p:nvSpPr>
          <p:spPr>
            <a:xfrm>
              <a:off x="5326362" y="886309"/>
              <a:ext cx="3211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Bayonet Johnston connection</a:t>
              </a:r>
              <a:endParaRPr lang="en-GB" dirty="0">
                <a:solidFill>
                  <a:srgbClr val="002060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61586" y="1435019"/>
              <a:ext cx="3952386" cy="3987961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4895792" y="2892026"/>
              <a:ext cx="952995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Connection flanges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06419" y="2554974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Warm zone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528527" y="2988268"/>
              <a:ext cx="1420674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Joint, O-ring or gasket (Al, Cu, In)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85288" y="3787142"/>
              <a:ext cx="1571146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Annular gap of 50 to 100 micron possible cold Teflon seal to reduce convection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62395" y="4284620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Cold zone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467005" y="4890082"/>
              <a:ext cx="12319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MLI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014556" y="5822137"/>
            <a:ext cx="4051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Adapted 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Cryogenie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Institute International du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Froid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2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93FC1BE-6E10-5B7D-1E37-B2F3B04DC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078" y="3639909"/>
            <a:ext cx="5033939" cy="2279855"/>
          </a:xfrm>
          <a:prstGeom prst="rect">
            <a:avLst/>
          </a:prstGeom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758677" cy="706037"/>
          </a:xfrm>
        </p:spPr>
        <p:txBody>
          <a:bodyPr/>
          <a:lstStyle/>
          <a:p>
            <a:r>
              <a:rPr lang="en-US" altLang="en-US" dirty="0"/>
              <a:t>Low-temperature sealing techniques- demountable joints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4BD2-7020-42C1-B6D4-3B7ADE9FBA2C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0557" y="851981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Joint techniques </a:t>
            </a:r>
            <a:r>
              <a:rPr lang="en-US" dirty="0" err="1">
                <a:solidFill>
                  <a:srgbClr val="002060"/>
                </a:solidFill>
              </a:rPr>
              <a:t>Helicoflex</a:t>
            </a:r>
            <a:r>
              <a:rPr lang="en-US" dirty="0">
                <a:solidFill>
                  <a:srgbClr val="002060"/>
                </a:solidFill>
              </a:rPr>
              <a:t> and CF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0" y="5838124"/>
            <a:ext cx="44133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Ekin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Experimental Techniques for Low Temperature Measurements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18" y="1415496"/>
            <a:ext cx="2141271" cy="13587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22" y="2787686"/>
            <a:ext cx="4197694" cy="3050438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417764" y="851981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Leak tight pipe connections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3323D6-56A1-09EF-5842-89569451FE55}"/>
              </a:ext>
            </a:extLst>
          </p:cNvPr>
          <p:cNvSpPr txBox="1"/>
          <p:nvPr/>
        </p:nvSpPr>
        <p:spPr>
          <a:xfrm>
            <a:off x="4764661" y="5875214"/>
            <a:ext cx="45400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www.swagelok.com: VCR, with wide variety of connectors, valves etc.</a:t>
            </a:r>
          </a:p>
        </p:txBody>
      </p:sp>
      <p:pic>
        <p:nvPicPr>
          <p:cNvPr id="18" name="Picture 17" descr="A metal and plastic bag with a metal bolt&#10;&#10;Description automatically generated with medium confidence">
            <a:extLst>
              <a:ext uri="{FF2B5EF4-FFF2-40B4-BE49-F238E27FC236}">
                <a16:creationId xmlns:a16="http://schemas.microsoft.com/office/drawing/2014/main" id="{F6A43657-A537-91DC-3968-3959A6A452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036" t="35873" r="53112" b="31256"/>
          <a:stretch/>
        </p:blipFill>
        <p:spPr>
          <a:xfrm>
            <a:off x="5800665" y="2410693"/>
            <a:ext cx="1659781" cy="1063645"/>
          </a:xfrm>
          <a:prstGeom prst="rect">
            <a:avLst/>
          </a:prstGeom>
        </p:spPr>
      </p:pic>
      <p:pic>
        <p:nvPicPr>
          <p:cNvPr id="20" name="Picture 19" descr="A group of metal nuts and a plastic bag&#10;&#10;Description automatically generated">
            <a:extLst>
              <a:ext uri="{FF2B5EF4-FFF2-40B4-BE49-F238E27FC236}">
                <a16:creationId xmlns:a16="http://schemas.microsoft.com/office/drawing/2014/main" id="{E84D3D12-44F7-E964-8E4D-A3FB93F9750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714" t="29048" r="13125" b="26627"/>
          <a:stretch/>
        </p:blipFill>
        <p:spPr>
          <a:xfrm>
            <a:off x="5182756" y="1221313"/>
            <a:ext cx="3689898" cy="120796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DCC33BE-B908-7016-7B45-ED4BF110C612}"/>
              </a:ext>
            </a:extLst>
          </p:cNvPr>
          <p:cNvSpPr txBox="1"/>
          <p:nvPr/>
        </p:nvSpPr>
        <p:spPr>
          <a:xfrm>
            <a:off x="7492383" y="2498528"/>
            <a:ext cx="16597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</a:rPr>
              <a:t>Kenol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 connector, metal flat seal, 1 side with convex shaped surface</a:t>
            </a:r>
          </a:p>
        </p:txBody>
      </p:sp>
    </p:spTree>
    <p:extLst>
      <p:ext uri="{BB962C8B-B14F-4D97-AF65-F5344CB8AC3E}">
        <p14:creationId xmlns:p14="http://schemas.microsoft.com/office/powerpoint/2010/main" val="183092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758677" cy="706037"/>
          </a:xfrm>
        </p:spPr>
        <p:txBody>
          <a:bodyPr/>
          <a:lstStyle/>
          <a:p>
            <a:r>
              <a:rPr lang="en-US" altLang="en-US" dirty="0"/>
              <a:t>Low-temperature sealing techniques- demountable joints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4BD2-7020-42C1-B6D4-3B7ADE9FBA2C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38659"/>
          <a:stretch/>
        </p:blipFill>
        <p:spPr>
          <a:xfrm>
            <a:off x="4994212" y="1221313"/>
            <a:ext cx="3878705" cy="2747863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417764" y="851981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Joint techniques Indium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024363" y="3272042"/>
            <a:ext cx="4504944" cy="2364645"/>
            <a:chOff x="4909947" y="3766976"/>
            <a:chExt cx="4504944" cy="236464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09947" y="3766976"/>
              <a:ext cx="3859010" cy="190797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182756" y="5700734"/>
              <a:ext cx="423213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From: Lim,</a:t>
              </a:r>
              <a:r>
                <a:rPr lang="en-GB" sz="1100" dirty="0">
                  <a:solidFill>
                    <a:schemeClr val="accent6">
                      <a:lumMod val="50000"/>
                    </a:schemeClr>
                  </a:solidFill>
                </a:rPr>
                <a:t> Indium seals for low temperature and moderate pressure applications, Rev. Sc. Instr. 1986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F4CACB4-2786-DA71-909E-0BD9F92C77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568" y="1244130"/>
            <a:ext cx="3216130" cy="36014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76A99B-2763-1BC7-470F-882571EF421F}"/>
              </a:ext>
            </a:extLst>
          </p:cNvPr>
          <p:cNvSpPr txBox="1"/>
          <p:nvPr/>
        </p:nvSpPr>
        <p:spPr>
          <a:xfrm>
            <a:off x="697693" y="5425693"/>
            <a:ext cx="2998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From: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Katheder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VDI course Cryostats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669E00-DBC6-BE7F-ECB0-BDE744E325FC}"/>
              </a:ext>
            </a:extLst>
          </p:cNvPr>
          <p:cNvSpPr txBox="1"/>
          <p:nvPr/>
        </p:nvSpPr>
        <p:spPr>
          <a:xfrm>
            <a:off x="1750135" y="1527821"/>
            <a:ext cx="24384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Compression curve for a 1 mm Indium wire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24A522-CEA6-39B0-0939-9452CDD503E0}"/>
              </a:ext>
            </a:extLst>
          </p:cNvPr>
          <p:cNvSpPr txBox="1"/>
          <p:nvPr/>
        </p:nvSpPr>
        <p:spPr>
          <a:xfrm rot="16200000">
            <a:off x="-521507" y="2596087"/>
            <a:ext cx="2438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Force/length (N/cm)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D4760E-3DF7-A5AA-075D-C65A25421CD2}"/>
              </a:ext>
            </a:extLst>
          </p:cNvPr>
          <p:cNvSpPr txBox="1"/>
          <p:nvPr/>
        </p:nvSpPr>
        <p:spPr>
          <a:xfrm>
            <a:off x="1163150" y="4514323"/>
            <a:ext cx="293123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Remaining thickness in mm</a:t>
            </a:r>
          </a:p>
        </p:txBody>
      </p:sp>
    </p:spTree>
    <p:extLst>
      <p:ext uri="{BB962C8B-B14F-4D97-AF65-F5344CB8AC3E}">
        <p14:creationId xmlns:p14="http://schemas.microsoft.com/office/powerpoint/2010/main" val="193921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758677" cy="706037"/>
          </a:xfrm>
        </p:spPr>
        <p:txBody>
          <a:bodyPr/>
          <a:lstStyle/>
          <a:p>
            <a:r>
              <a:rPr lang="en-US" altLang="en-US" dirty="0"/>
              <a:t>Tube feedthrough and pressed mechanical contact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4BCB-F746-4E54-B8FF-D93962776C93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05282" y="822379"/>
            <a:ext cx="1997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Tube feedthrough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5179" y="1307159"/>
            <a:ext cx="4264309" cy="4738714"/>
            <a:chOff x="55179" y="1307159"/>
            <a:chExt cx="4264309" cy="4738714"/>
          </a:xfrm>
        </p:grpSpPr>
        <p:sp>
          <p:nvSpPr>
            <p:cNvPr id="49" name="TextBox 48"/>
            <p:cNvSpPr txBox="1"/>
            <p:nvPr/>
          </p:nvSpPr>
          <p:spPr>
            <a:xfrm>
              <a:off x="55179" y="5630375"/>
              <a:ext cx="42643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Adapted from: </a:t>
              </a:r>
            </a:p>
            <a:p>
              <a:r>
                <a:rPr lang="en-US" sz="1050" dirty="0" err="1">
                  <a:solidFill>
                    <a:schemeClr val="accent6">
                      <a:lumMod val="50000"/>
                    </a:schemeClr>
                  </a:solidFill>
                </a:rPr>
                <a:t>Ekin</a:t>
              </a:r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, Experimental Techniques for Low Temperature Measurements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199" y="1307159"/>
              <a:ext cx="3761655" cy="406867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608929" y="2388419"/>
              <a:ext cx="100137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Stainless steel tube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6273" y="3480058"/>
              <a:ext cx="1342630" cy="6001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Stainless steel flange matching the main flange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9039" y="3717078"/>
              <a:ext cx="1012486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6">
                      <a:lumMod val="50000"/>
                    </a:schemeClr>
                  </a:solidFill>
                </a:rPr>
                <a:t>Welded joint</a:t>
              </a:r>
            </a:p>
            <a:p>
              <a:pPr algn="r"/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037083" y="935879"/>
            <a:ext cx="3659976" cy="4521893"/>
            <a:chOff x="5037083" y="935879"/>
            <a:chExt cx="3659976" cy="452189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612281" y="1843526"/>
              <a:ext cx="4130566" cy="3097925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5037083" y="935879"/>
              <a:ext cx="3659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Preferred solution double O-ring ?</a:t>
              </a:r>
              <a:endParaRPr lang="en-GB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757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8758677" cy="706037"/>
          </a:xfrm>
        </p:spPr>
        <p:txBody>
          <a:bodyPr/>
          <a:lstStyle/>
          <a:p>
            <a:r>
              <a:rPr lang="en-US" altLang="en-US" dirty="0"/>
              <a:t>O-ring groove, and positioning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0CEF5-E521-4384-BF8B-095C4234AB53}" type="datetime1">
              <a:rPr lang="de-DE" smtClean="0"/>
              <a:t>05.06.2024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6" y="857871"/>
            <a:ext cx="8994128" cy="330038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73420" y="4418484"/>
            <a:ext cx="86237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Inner overpressure: chose the O-ring approx. 1 to 2% larger than the outer groove diameter d7.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External overpressure: chose the O-ring approx. 1 to 3% smaller than the inner groove diameter d8.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Dimensioning of the O-ring groove for 15-20 % compression and allow deformation in groove width of +30 %  (e.g. 5 mm O-ring depth 4.2 mm, width 6.7 mm)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6988066" y="2175647"/>
            <a:ext cx="36181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https://www.rubbershop.ca/pages/o-ring-groove-design</a:t>
            </a:r>
          </a:p>
        </p:txBody>
      </p:sp>
    </p:spTree>
    <p:extLst>
      <p:ext uri="{BB962C8B-B14F-4D97-AF65-F5344CB8AC3E}">
        <p14:creationId xmlns:p14="http://schemas.microsoft.com/office/powerpoint/2010/main" val="3531548451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15473</TotalTime>
  <Words>1849</Words>
  <Application>Microsoft Office PowerPoint</Application>
  <PresentationFormat>On-screen Show (4:3)</PresentationFormat>
  <Paragraphs>400</Paragraphs>
  <Slides>37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Cambria</vt:lpstr>
      <vt:lpstr>Cambria Math</vt:lpstr>
      <vt:lpstr>Times New Roman</vt:lpstr>
      <vt:lpstr>CERN(4-3)</vt:lpstr>
      <vt:lpstr>PowerPoint Presentation</vt:lpstr>
      <vt:lpstr>Cryostat Joining Techniques and Leak Testing </vt:lpstr>
      <vt:lpstr>Content</vt:lpstr>
      <vt:lpstr>Mechanical connections</vt:lpstr>
      <vt:lpstr>Transfer line examples</vt:lpstr>
      <vt:lpstr>Low-temperature sealing techniques- demountable joints</vt:lpstr>
      <vt:lpstr>Low-temperature sealing techniques- demountable joints</vt:lpstr>
      <vt:lpstr>Tube feedthrough and pressed mechanical contact</vt:lpstr>
      <vt:lpstr>O-ring groove, and positioning</vt:lpstr>
      <vt:lpstr>O-ring materials vs. temperature</vt:lpstr>
      <vt:lpstr>Joining techniques</vt:lpstr>
      <vt:lpstr>Material choice – solder joints</vt:lpstr>
      <vt:lpstr>Material choice – joints and thermal contact</vt:lpstr>
      <vt:lpstr>Welded connections – things to consider</vt:lpstr>
      <vt:lpstr>Moving vs. fixing things</vt:lpstr>
      <vt:lpstr>Outgassing and leak rate</vt:lpstr>
      <vt:lpstr>Vacuum degradation – leaks, outgassing, diffusion</vt:lpstr>
      <vt:lpstr>Vacuum degradation – leaks, outgassing, diffusion</vt:lpstr>
      <vt:lpstr>Vacuum degradation – leaks, outgassing, diffusion</vt:lpstr>
      <vt:lpstr>Vacuum degradation – outgassing</vt:lpstr>
      <vt:lpstr>Vacuum degradation – leak rate</vt:lpstr>
      <vt:lpstr>Vacuum degradation – back diffusion</vt:lpstr>
      <vt:lpstr>Leak detection</vt:lpstr>
      <vt:lpstr>Leak rate detection option</vt:lpstr>
      <vt:lpstr>Mean free path of molecules</vt:lpstr>
      <vt:lpstr>Vacuum degradation – leaks, outgassing, diffusion</vt:lpstr>
      <vt:lpstr>Leak detector steps/models</vt:lpstr>
      <vt:lpstr>Mass spectrometer principle</vt:lpstr>
      <vt:lpstr>Vacuum degradation – leaks, outgassing, diffusion</vt:lpstr>
      <vt:lpstr>Vacuum degradation – leaks, outgassing, diffusion</vt:lpstr>
      <vt:lpstr>Vacuum degradation – leaks, outgassing, diffusion</vt:lpstr>
      <vt:lpstr>PowerPoint Presentation</vt:lpstr>
      <vt:lpstr>Electrical breakdown fct. (p, distance and T)</vt:lpstr>
      <vt:lpstr>Electrical breakdown fct.(p, distance and T)</vt:lpstr>
      <vt:lpstr>Magnet helium conditions during Quench and HV testing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774</cp:revision>
  <dcterms:created xsi:type="dcterms:W3CDTF">2012-11-30T11:04:26Z</dcterms:created>
  <dcterms:modified xsi:type="dcterms:W3CDTF">2024-06-05T08:30:01Z</dcterms:modified>
</cp:coreProperties>
</file>