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96" r:id="rId2"/>
    <p:sldId id="301" r:id="rId3"/>
    <p:sldId id="337" r:id="rId4"/>
    <p:sldId id="316" r:id="rId5"/>
    <p:sldId id="317" r:id="rId6"/>
    <p:sldId id="338" r:id="rId7"/>
    <p:sldId id="302" r:id="rId8"/>
    <p:sldId id="306" r:id="rId9"/>
    <p:sldId id="323" r:id="rId10"/>
    <p:sldId id="320" r:id="rId11"/>
    <p:sldId id="322" r:id="rId12"/>
    <p:sldId id="339" r:id="rId13"/>
    <p:sldId id="336" r:id="rId14"/>
    <p:sldId id="331" r:id="rId15"/>
    <p:sldId id="328" r:id="rId16"/>
    <p:sldId id="324" r:id="rId17"/>
    <p:sldId id="325" r:id="rId18"/>
    <p:sldId id="335" r:id="rId19"/>
    <p:sldId id="332" r:id="rId20"/>
    <p:sldId id="333" r:id="rId21"/>
    <p:sldId id="326" r:id="rId22"/>
    <p:sldId id="321" r:id="rId23"/>
    <p:sldId id="334" r:id="rId24"/>
    <p:sldId id="307" r:id="rId25"/>
    <p:sldId id="308" r:id="rId26"/>
    <p:sldId id="314" r:id="rId27"/>
    <p:sldId id="303" r:id="rId28"/>
    <p:sldId id="340" r:id="rId29"/>
    <p:sldId id="341" r:id="rId30"/>
    <p:sldId id="300" r:id="rId31"/>
    <p:sldId id="319" r:id="rId32"/>
    <p:sldId id="310" r:id="rId33"/>
    <p:sldId id="312" r:id="rId34"/>
    <p:sldId id="288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87712" autoAdjust="0"/>
  </p:normalViewPr>
  <p:slideViewPr>
    <p:cSldViewPr snapToGrid="0" snapToObjects="1">
      <p:cViewPr varScale="1">
        <p:scale>
          <a:sx n="72" d="100"/>
          <a:sy n="72" d="100"/>
        </p:scale>
        <p:origin x="461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31T08:38:52.819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1 1,'3672'1559,"-3661"-1555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31T08:39:19.408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1 3865,'2135'-3851,"-2128"3837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31T08:39:38.252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2668 0,'-2654'2228,"2640"-2217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31T08:39:44.001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1 1222,'1049'-1208,"-1037"1195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31T08:39:58.473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1286 1706,'-1273'-1689,"1261"1672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skriver</a:t>
            </a:r>
            <a:r>
              <a:rPr lang="en-GB" dirty="0"/>
              <a:t> master om </a:t>
            </a:r>
            <a:r>
              <a:rPr lang="en-GB" dirty="0" err="1"/>
              <a:t>noe</a:t>
            </a:r>
            <a:r>
              <a:rPr lang="en-GB" dirty="0"/>
              <a:t> </a:t>
            </a:r>
            <a:r>
              <a:rPr lang="en-GB" dirty="0" err="1"/>
              <a:t>annet</a:t>
            </a:r>
            <a:r>
              <a:rPr lang="en-GB" dirty="0"/>
              <a:t> – aka det er </a:t>
            </a:r>
            <a:r>
              <a:rPr lang="en-GB" dirty="0" err="1"/>
              <a:t>ikke</a:t>
            </a:r>
            <a:r>
              <a:rPr lang="en-GB" dirty="0"/>
              <a:t> et must med relevant </a:t>
            </a:r>
            <a:r>
              <a:rPr lang="en-GB" dirty="0" err="1"/>
              <a:t>spesialisering</a:t>
            </a:r>
            <a:r>
              <a:rPr lang="en-GB" dirty="0"/>
              <a:t> </a:t>
            </a:r>
            <a:r>
              <a:rPr lang="en-GB" dirty="0" err="1"/>
              <a:t>på</a:t>
            </a:r>
            <a:r>
              <a:rPr lang="en-GB" dirty="0"/>
              <a:t> </a:t>
            </a:r>
            <a:r>
              <a:rPr lang="en-GB" dirty="0" err="1"/>
              <a:t>studiet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8661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CMS photo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498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Linac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Radioterapi</a:t>
            </a:r>
            <a:r>
              <a:rPr lang="en-GB" dirty="0"/>
              <a:t> </a:t>
            </a:r>
            <a:r>
              <a:rPr lang="en-GB" dirty="0" err="1"/>
              <a:t>paa</a:t>
            </a:r>
            <a:r>
              <a:rPr lang="en-GB" dirty="0"/>
              <a:t> </a:t>
            </a:r>
            <a:r>
              <a:rPr lang="en-GB" dirty="0" err="1"/>
              <a:t>sykehus</a:t>
            </a:r>
            <a:endParaRPr lang="en-GB" dirty="0"/>
          </a:p>
          <a:p>
            <a:r>
              <a:rPr lang="en-GB" dirty="0" err="1"/>
              <a:t>Sirkulaere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Syklotron</a:t>
            </a:r>
            <a:endParaRPr lang="en-GB" dirty="0"/>
          </a:p>
          <a:p>
            <a:r>
              <a:rPr lang="en-GB" dirty="0"/>
              <a:t>Synchrotron</a:t>
            </a:r>
          </a:p>
          <a:p>
            <a:r>
              <a:rPr lang="en-GB" dirty="0"/>
              <a:t>* Krever </a:t>
            </a:r>
            <a:r>
              <a:rPr lang="en-GB" dirty="0" err="1"/>
              <a:t>noyaktig</a:t>
            </a:r>
            <a:r>
              <a:rPr lang="en-GB" dirty="0"/>
              <a:t> </a:t>
            </a:r>
            <a:r>
              <a:rPr lang="en-GB" dirty="0" err="1"/>
              <a:t>synkroniseing</a:t>
            </a:r>
            <a:r>
              <a:rPr lang="en-GB" dirty="0"/>
              <a:t> </a:t>
            </a:r>
            <a:r>
              <a:rPr lang="en-GB" dirty="0" err="1"/>
              <a:t>av</a:t>
            </a:r>
            <a:r>
              <a:rPr lang="en-GB" dirty="0"/>
              <a:t> </a:t>
            </a:r>
            <a:r>
              <a:rPr lang="en-GB" dirty="0" err="1"/>
              <a:t>elektriske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</a:t>
            </a:r>
            <a:r>
              <a:rPr lang="en-GB" dirty="0" err="1"/>
              <a:t>magnetiske</a:t>
            </a:r>
            <a:r>
              <a:rPr lang="en-GB" dirty="0"/>
              <a:t> felt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7468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Bare liten del av verdens akseleratorer som er høy energi akseleratorer til forskning.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394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6600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nb-NO" dirty="0"/>
              <a:t>Automatiserer prosesser tilhørende FRAS: </a:t>
            </a:r>
          </a:p>
          <a:p>
            <a:pPr marL="171450" indent="-171450">
              <a:buFontTx/>
              <a:buChar char="-"/>
            </a:pPr>
            <a:r>
              <a:rPr lang="nb-NO" dirty="0"/>
              <a:t>Lager konfigurasjonsfiler vha python</a:t>
            </a:r>
          </a:p>
          <a:p>
            <a:pPr marL="171450" indent="-171450">
              <a:buFontTx/>
              <a:buChar char="-"/>
            </a:pPr>
            <a:r>
              <a:rPr lang="nb-NO" dirty="0"/>
              <a:t>Modifiserer eksisterende verktøy for å fungere i pipeline</a:t>
            </a:r>
            <a:r>
              <a:rPr lang="en-GB" dirty="0"/>
              <a:t>s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0" indent="0">
              <a:buFontTx/>
              <a:buNone/>
            </a:pPr>
            <a:r>
              <a:rPr lang="en-GB" dirty="0"/>
              <a:t>Master:</a:t>
            </a:r>
          </a:p>
          <a:p>
            <a:pPr marL="171450" indent="-171450">
              <a:buFontTx/>
              <a:buChar char="-"/>
            </a:pPr>
            <a:r>
              <a:rPr lang="en-GB" dirty="0"/>
              <a:t>Forward kinematic simulation</a:t>
            </a:r>
            <a:endParaRPr lang="nb-NO" dirty="0"/>
          </a:p>
          <a:p>
            <a:pPr marL="171450" indent="-171450">
              <a:buFontTx/>
              <a:buChar char="-"/>
            </a:pPr>
            <a:r>
              <a:rPr lang="nb-NO" dirty="0"/>
              <a:t>Gitt sensorverdier i nominell posisjon, hvilke sensorverdier får vi hvis vi roterer systemet X mengde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1859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18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Kybernetikk kommer fra det greske ordet «kybernetes» som betyr styrmann. Det handler om hvordan dynamiske systemer oppfører seg, og hvordan man kan styre slike systemer.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716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513AD-8637-6318-A702-42F646F666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F55DFA-95C4-B730-0755-93FCF884CA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41FB15-EC8D-ABD9-183F-E475E7D862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Kyb er et tverrfaglig studie som bygger på flere grunnsteiner. Blant annet matematikk, fysikk og IT. Disse kombineres på ulike måter for å få til å styre det systemet man ønsker. </a:t>
            </a:r>
          </a:p>
          <a:p>
            <a:endParaRPr lang="nb-NO" dirty="0"/>
          </a:p>
          <a:p>
            <a:r>
              <a:rPr lang="nb-NO" dirty="0"/>
              <a:t>+ Avansert teoretisk matte</a:t>
            </a:r>
          </a:p>
          <a:p>
            <a:r>
              <a:rPr lang="nb-NO" dirty="0"/>
              <a:t>+ Matte i praksis (systemer i bevegelse)</a:t>
            </a:r>
          </a:p>
          <a:p>
            <a:r>
              <a:rPr lang="nb-NO" dirty="0"/>
              <a:t>+ Software (programmering)</a:t>
            </a:r>
          </a:p>
          <a:p>
            <a:r>
              <a:rPr lang="nb-NO" dirty="0"/>
              <a:t>+ Hardware (strøm og kretser)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66DA54-1118-948F-4E05-92CB2ADCD0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43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CERN veldig stort. Delt inn i department, group, section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282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Nå er vi i Meyrin hovedområdet, jobber vanligvis i Prevessin. </a:t>
            </a:r>
          </a:p>
          <a:p>
            <a:r>
              <a:rPr lang="nb-NO" dirty="0"/>
              <a:t>Sykkel eller Shuttle fra main site</a:t>
            </a:r>
          </a:p>
          <a:p>
            <a:r>
              <a:rPr lang="nb-NO" dirty="0"/>
              <a:t>40 min til jobb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42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Grunnforskning. Byggesteiner i universet. </a:t>
            </a:r>
          </a:p>
          <a:p>
            <a:r>
              <a:rPr lang="en-GB" dirty="0" err="1"/>
              <a:t>Kreftbehandling</a:t>
            </a:r>
            <a:r>
              <a:rPr lang="en-GB" dirty="0"/>
              <a:t>. </a:t>
            </a:r>
            <a:r>
              <a:rPr lang="en-GB" dirty="0" err="1"/>
              <a:t>Akseleratorer</a:t>
            </a:r>
            <a:r>
              <a:rPr lang="en-GB" dirty="0"/>
              <a:t> </a:t>
            </a:r>
            <a:r>
              <a:rPr lang="en-GB" dirty="0" err="1"/>
              <a:t>på</a:t>
            </a:r>
            <a:r>
              <a:rPr lang="en-GB" dirty="0"/>
              <a:t> </a:t>
            </a:r>
            <a:r>
              <a:rPr lang="en-GB" dirty="0" err="1"/>
              <a:t>sykehus</a:t>
            </a:r>
            <a:r>
              <a:rPr lang="en-GB" dirty="0"/>
              <a:t>!</a:t>
            </a:r>
          </a:p>
          <a:p>
            <a:r>
              <a:rPr lang="en-GB" dirty="0"/>
              <a:t>Andre ting: industry, </a:t>
            </a:r>
            <a:r>
              <a:rPr lang="en-GB" dirty="0" err="1"/>
              <a:t>produksjon</a:t>
            </a:r>
            <a:r>
              <a:rPr lang="en-GB" dirty="0"/>
              <a:t> </a:t>
            </a:r>
            <a:r>
              <a:rPr lang="en-GB" dirty="0" err="1"/>
              <a:t>av</a:t>
            </a:r>
            <a:r>
              <a:rPr lang="en-GB" dirty="0"/>
              <a:t> </a:t>
            </a:r>
            <a:r>
              <a:rPr lang="en-GB" dirty="0" err="1"/>
              <a:t>halvlederkomponenter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</a:t>
            </a:r>
            <a:r>
              <a:rPr lang="en-GB" dirty="0" err="1"/>
              <a:t>databrikker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9314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047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</a:t>
            </a:r>
            <a:r>
              <a:rPr lang="en-US" dirty="0" err="1"/>
              <a:t>hovedingredienser</a:t>
            </a:r>
            <a:endParaRPr lang="en-US" dirty="0"/>
          </a:p>
          <a:p>
            <a:r>
              <a:rPr lang="en-US" dirty="0" err="1"/>
              <a:t>Partikler</a:t>
            </a:r>
            <a:r>
              <a:rPr lang="en-US" dirty="0"/>
              <a:t> </a:t>
            </a:r>
            <a:r>
              <a:rPr lang="en-US" dirty="0" err="1"/>
              <a:t>så</a:t>
            </a:r>
            <a:r>
              <a:rPr lang="en-US" dirty="0"/>
              <a:t> vi </a:t>
            </a:r>
            <a:r>
              <a:rPr lang="en-US" dirty="0" err="1"/>
              <a:t>har</a:t>
            </a:r>
            <a:r>
              <a:rPr lang="en-US" dirty="0"/>
              <a:t> </a:t>
            </a:r>
            <a:r>
              <a:rPr lang="en-US" dirty="0" err="1"/>
              <a:t>noe</a:t>
            </a:r>
            <a:r>
              <a:rPr lang="en-US" dirty="0"/>
              <a:t> å </a:t>
            </a:r>
            <a:r>
              <a:rPr lang="en-US" dirty="0" err="1"/>
              <a:t>akselerere</a:t>
            </a:r>
            <a:endParaRPr lang="en-US" dirty="0"/>
          </a:p>
          <a:p>
            <a:r>
              <a:rPr lang="en-US" dirty="0"/>
              <a:t>Energi </a:t>
            </a:r>
            <a:r>
              <a:rPr lang="en-US" dirty="0" err="1"/>
              <a:t>sånn</a:t>
            </a:r>
            <a:r>
              <a:rPr lang="en-US" dirty="0"/>
              <a:t> at </a:t>
            </a:r>
            <a:r>
              <a:rPr lang="en-US" dirty="0" err="1"/>
              <a:t>partiklene</a:t>
            </a:r>
            <a:r>
              <a:rPr lang="en-US" dirty="0"/>
              <a:t> </a:t>
            </a:r>
            <a:r>
              <a:rPr lang="en-US" dirty="0" err="1"/>
              <a:t>beveger</a:t>
            </a:r>
            <a:r>
              <a:rPr lang="en-US" dirty="0"/>
              <a:t> seg</a:t>
            </a:r>
          </a:p>
          <a:p>
            <a:r>
              <a:rPr lang="en-US" dirty="0" err="1"/>
              <a:t>Kontroll</a:t>
            </a:r>
            <a:r>
              <a:rPr lang="en-US" dirty="0"/>
              <a:t> </a:t>
            </a:r>
            <a:r>
              <a:rPr lang="en-US" dirty="0" err="1"/>
              <a:t>sånn</a:t>
            </a:r>
            <a:r>
              <a:rPr lang="en-US" dirty="0"/>
              <a:t> at vi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styre</a:t>
            </a:r>
            <a:r>
              <a:rPr lang="en-US" dirty="0"/>
              <a:t> </a:t>
            </a:r>
            <a:r>
              <a:rPr lang="en-US" dirty="0" err="1"/>
              <a:t>hvor</a:t>
            </a:r>
            <a:r>
              <a:rPr lang="en-US" dirty="0"/>
              <a:t> de </a:t>
            </a:r>
            <a:r>
              <a:rPr lang="en-US" dirty="0" err="1"/>
              <a:t>skal</a:t>
            </a:r>
            <a:endParaRPr lang="en-US" dirty="0"/>
          </a:p>
          <a:p>
            <a:r>
              <a:rPr lang="en-US" dirty="0" err="1"/>
              <a:t>Kollisjon</a:t>
            </a:r>
            <a:r>
              <a:rPr lang="en-US" dirty="0"/>
              <a:t> (</a:t>
            </a:r>
            <a:r>
              <a:rPr lang="en-US" dirty="0" err="1"/>
              <a:t>enten</a:t>
            </a:r>
            <a:r>
              <a:rPr lang="en-US" dirty="0"/>
              <a:t> med </a:t>
            </a:r>
            <a:r>
              <a:rPr lang="en-US" dirty="0" err="1"/>
              <a:t>andre</a:t>
            </a:r>
            <a:r>
              <a:rPr lang="en-US" dirty="0"/>
              <a:t> </a:t>
            </a:r>
            <a:r>
              <a:rPr lang="en-US" dirty="0" err="1"/>
              <a:t>partikler</a:t>
            </a:r>
            <a:r>
              <a:rPr lang="en-US" dirty="0"/>
              <a:t>,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234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625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22 April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22 April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8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12" Type="http://schemas.openxmlformats.org/officeDocument/2006/relationships/customXml" Target="../ink/ink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2.xml"/><Relationship Id="rId11" Type="http://schemas.openxmlformats.org/officeDocument/2006/relationships/image" Target="../media/image19.png"/><Relationship Id="rId5" Type="http://schemas.openxmlformats.org/officeDocument/2006/relationships/image" Target="../media/image16.png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Teknisk</a:t>
            </a:r>
            <a:r>
              <a:rPr lang="en-US" dirty="0"/>
              <a:t> Student </a:t>
            </a:r>
            <a:r>
              <a:rPr lang="en-US" dirty="0" err="1"/>
              <a:t>på</a:t>
            </a:r>
            <a:r>
              <a:rPr lang="en-US" dirty="0"/>
              <a:t> CERN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Anja </a:t>
            </a:r>
            <a:r>
              <a:rPr lang="en-GB" dirty="0" err="1"/>
              <a:t>Våge</a:t>
            </a:r>
            <a:r>
              <a:rPr lang="en-GB" dirty="0"/>
              <a:t> Burtonwood</a:t>
            </a:r>
          </a:p>
          <a:p>
            <a:r>
              <a:rPr lang="en-GB" b="0" dirty="0"/>
              <a:t>25.04.2025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0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E631789-39C3-E9FC-E308-DD7AC1B9C11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081"/>
          <a:stretch/>
        </p:blipFill>
        <p:spPr>
          <a:xfrm>
            <a:off x="3027507" y="906464"/>
            <a:ext cx="6136986" cy="538480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1E50A10-CE94-16C9-696E-E2E0B4481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Vi spør chat...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A207E2-6F63-4E29-E983-B841E06DC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A2614C-C711-6DCD-AB2A-400B5AEBE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55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F2182D-193B-A8D6-EEDE-D2F6094CC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Hva er en partikkelakselerator?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6940F9-F5FE-F56A-FFF7-B974E7970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32A6E-BBFC-3C1D-F4B4-12FEB423A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098BB6B-7B6E-BD21-4F65-2D4C585D0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r>
              <a:rPr lang="nb-NO" dirty="0"/>
              <a:t>Kort sagt: en akselerator konverter mange treige, spredte ladninger (elektrisitet) til noen få, raske og konsentrerte ladninger (partikkelstråle)</a:t>
            </a:r>
            <a:endParaRPr lang="en-GB" dirty="0"/>
          </a:p>
          <a:p>
            <a:endParaRPr lang="en-GB" dirty="0"/>
          </a:p>
        </p:txBody>
      </p:sp>
      <p:pic>
        <p:nvPicPr>
          <p:cNvPr id="4100" name="Picture 4" descr="Electrical Current Definition">
            <a:extLst>
              <a:ext uri="{FF2B5EF4-FFF2-40B4-BE49-F238E27FC236}">
                <a16:creationId xmlns:a16="http://schemas.microsoft.com/office/drawing/2014/main" id="{7CC8B84A-9F04-F247-0169-E260BF3179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7" r="10715"/>
          <a:stretch/>
        </p:blipFill>
        <p:spPr bwMode="auto">
          <a:xfrm>
            <a:off x="717453" y="3261154"/>
            <a:ext cx="2454812" cy="214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ErUM-Forschungsschwerpunkte am größten Teilchenbeschleuniger der Welt">
            <a:extLst>
              <a:ext uri="{FF2B5EF4-FFF2-40B4-BE49-F238E27FC236}">
                <a16:creationId xmlns:a16="http://schemas.microsoft.com/office/drawing/2014/main" id="{6FA63847-7D43-777C-BB34-DE014CAE0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356" y="3263830"/>
            <a:ext cx="3219287" cy="214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5D74B838-A966-ACB8-100B-8B1544C08511}"/>
              </a:ext>
            </a:extLst>
          </p:cNvPr>
          <p:cNvSpPr/>
          <p:nvPr/>
        </p:nvSpPr>
        <p:spPr>
          <a:xfrm>
            <a:off x="9103716" y="3429000"/>
            <a:ext cx="640080" cy="64008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BE2E79D-C60A-DFBD-B05F-C02B63A9AB81}"/>
              </a:ext>
            </a:extLst>
          </p:cNvPr>
          <p:cNvSpPr/>
          <p:nvPr/>
        </p:nvSpPr>
        <p:spPr>
          <a:xfrm>
            <a:off x="9477784" y="4222008"/>
            <a:ext cx="640080" cy="64008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69521BE-B965-69C3-CF92-5EC85F166529}"/>
              </a:ext>
            </a:extLst>
          </p:cNvPr>
          <p:cNvSpPr/>
          <p:nvPr/>
        </p:nvSpPr>
        <p:spPr>
          <a:xfrm>
            <a:off x="10232393" y="3423312"/>
            <a:ext cx="640080" cy="64008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C3E1E4C-3451-C276-B133-51CEAFF66D83}"/>
              </a:ext>
            </a:extLst>
          </p:cNvPr>
          <p:cNvSpPr/>
          <p:nvPr/>
        </p:nvSpPr>
        <p:spPr>
          <a:xfrm>
            <a:off x="10626824" y="4222008"/>
            <a:ext cx="640080" cy="64008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063C0C93-DA4D-0EC8-8BC3-F61FEA72F910}"/>
              </a:ext>
            </a:extLst>
          </p:cNvPr>
          <p:cNvSpPr/>
          <p:nvPr/>
        </p:nvSpPr>
        <p:spPr>
          <a:xfrm>
            <a:off x="3172265" y="4192795"/>
            <a:ext cx="1314091" cy="274320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BC1D7DB4-7832-0603-9B16-B750A86A2D87}"/>
              </a:ext>
            </a:extLst>
          </p:cNvPr>
          <p:cNvSpPr/>
          <p:nvPr/>
        </p:nvSpPr>
        <p:spPr>
          <a:xfrm>
            <a:off x="7705643" y="4188632"/>
            <a:ext cx="1314091" cy="274320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7458EDC-DEF7-F1F5-ED98-6850A62A8583}"/>
              </a:ext>
            </a:extLst>
          </p:cNvPr>
          <p:cNvCxnSpPr>
            <a:stCxn id="11" idx="6"/>
          </p:cNvCxnSpPr>
          <p:nvPr/>
        </p:nvCxnSpPr>
        <p:spPr>
          <a:xfrm>
            <a:off x="9743796" y="3749040"/>
            <a:ext cx="2733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7CB9638-8F17-D06A-8222-98FA7E06CA7C}"/>
              </a:ext>
            </a:extLst>
          </p:cNvPr>
          <p:cNvCxnSpPr/>
          <p:nvPr/>
        </p:nvCxnSpPr>
        <p:spPr>
          <a:xfrm>
            <a:off x="10872473" y="3741748"/>
            <a:ext cx="2733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2537D9B-B2A1-CD95-6203-977A7753FE16}"/>
              </a:ext>
            </a:extLst>
          </p:cNvPr>
          <p:cNvCxnSpPr/>
          <p:nvPr/>
        </p:nvCxnSpPr>
        <p:spPr>
          <a:xfrm>
            <a:off x="10117864" y="4542048"/>
            <a:ext cx="2733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D9C6ECC-D486-8996-D75A-96A3B09A479C}"/>
              </a:ext>
            </a:extLst>
          </p:cNvPr>
          <p:cNvCxnSpPr/>
          <p:nvPr/>
        </p:nvCxnSpPr>
        <p:spPr>
          <a:xfrm>
            <a:off x="11266904" y="4551715"/>
            <a:ext cx="2733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4402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5CBCE1-CC03-DD8D-4875-1EC827A73C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Large Hadron Collider</a:t>
            </a:r>
          </a:p>
          <a:p>
            <a:r>
              <a:rPr lang="nb-NO" dirty="0"/>
              <a:t>(LHC)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800" dirty="0"/>
              <a:t>Large: 27 km omkrets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800" dirty="0"/>
              <a:t>Hadron: akselererer protoner eller ioner, som tilhører hadron kategorien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800" dirty="0"/>
              <a:t>Collider: kolliderer to partikkelstråler som går i motsatt retning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800" dirty="0"/>
              <a:t>1 milliard kollisjoner i sekundet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800" dirty="0"/>
              <a:t>Svare på spørsmål: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nb-NO" sz="1100" dirty="0"/>
              <a:t>What is the origin of mass?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nb-NO" sz="1100" dirty="0"/>
              <a:t>Supersymmetry?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nb-NO" sz="1100" dirty="0"/>
              <a:t>Dark matter &amp; dark energy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nb-NO" sz="1100" dirty="0"/>
              <a:t>Antimatter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nb-NO" sz="1100" dirty="0"/>
              <a:t>Quark-gluon plasma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EAF52-FC43-670D-1887-2D3823A1B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1F537-62CB-E201-2D69-2A1B3E2BE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2DA129E9-69A0-1F72-674A-103E60F5F5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6" b="13406"/>
          <a:stretch/>
        </p:blipFill>
        <p:spPr bwMode="auto">
          <a:xfrm>
            <a:off x="-26303" y="-18162"/>
            <a:ext cx="8101915" cy="639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982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158B3-DFC0-220B-BE3D-F7DE0E9E4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Hva trenger vi for å lage en partikkelakselerator?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B05046-0B6C-335C-267C-B582A42EB9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E4B5CA-6813-A2C6-C58D-BB02BE229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F1EDF-0E51-3610-88B7-2EF7AE62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200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01F9DE-2C97-0367-C2D6-3F98F636B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24 April 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B490B7-86D1-127D-B070-9D1D2B8D0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890F67-5074-0B0C-99AD-99B6B2056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00AD80-C93B-6E45-D306-3F9912F419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00" y="0"/>
            <a:ext cx="11385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629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8EE0C42-964F-E5B3-AF22-550426B35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1. </a:t>
            </a:r>
            <a:r>
              <a:rPr lang="en-US" dirty="0" err="1"/>
              <a:t>Partikler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BD0D7C1-5B62-E68C-55EA-180B585EFF8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7987" y="1592264"/>
                <a:ext cx="5616575" cy="460851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Ladde </a:t>
                </a:r>
                <a:r>
                  <a:rPr lang="en-US" dirty="0" err="1"/>
                  <a:t>partikler</a:t>
                </a:r>
                <a:r>
                  <a:rPr lang="en-US" dirty="0"/>
                  <a:t>: </a:t>
                </a:r>
                <a:r>
                  <a:rPr lang="en-US" dirty="0" err="1"/>
                  <a:t>protoner</a:t>
                </a:r>
                <a:r>
                  <a:rPr lang="en-US" dirty="0"/>
                  <a:t> </a:t>
                </a:r>
                <a:r>
                  <a:rPr lang="en-US" dirty="0" err="1"/>
                  <a:t>eller</a:t>
                </a:r>
                <a:r>
                  <a:rPr lang="en-US" dirty="0"/>
                  <a:t> </a:t>
                </a:r>
                <a:r>
                  <a:rPr lang="en-US" dirty="0" err="1"/>
                  <a:t>ioner</a:t>
                </a:r>
                <a:endParaRPr lang="en-US" dirty="0"/>
              </a:p>
              <a:p>
                <a:r>
                  <a:rPr lang="en-US" dirty="0"/>
                  <a:t>I LHC: </a:t>
                </a:r>
                <a:r>
                  <a:rPr lang="en-US" dirty="0" err="1"/>
                  <a:t>Hydrogenkjerner</a:t>
                </a:r>
                <a:endParaRPr lang="en-US" dirty="0"/>
              </a:p>
              <a:p>
                <a:pPr lvl="1"/>
                <a:r>
                  <a:rPr lang="en-US" sz="2100" dirty="0" err="1"/>
                  <a:t>Fjerner</a:t>
                </a:r>
                <a:r>
                  <a:rPr lang="en-US" sz="2100" dirty="0"/>
                  <a:t> </a:t>
                </a:r>
                <a:r>
                  <a:rPr lang="en-US" sz="2100" dirty="0" err="1"/>
                  <a:t>elektronene</a:t>
                </a:r>
                <a:endParaRPr lang="en-US" sz="2100" dirty="0"/>
              </a:p>
              <a:p>
                <a14:m>
                  <m:oMath xmlns:m="http://schemas.openxmlformats.org/officeDocument/2006/math">
                    <m:r>
                      <a:rPr lang="nb-NO" b="1" i="1" smtClean="0"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·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⁴</m:t>
                    </m:r>
                    <m:r>
                      <a:rPr lang="nb-NO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protoner </a:t>
                </a:r>
                <a:r>
                  <a:rPr lang="en-US" dirty="0" err="1"/>
                  <a:t>totalt</a:t>
                </a:r>
                <a:r>
                  <a:rPr lang="en-US" dirty="0"/>
                  <a:t> </a:t>
                </a:r>
                <a:r>
                  <a:rPr lang="en-US" dirty="0" err="1"/>
                  <a:t>i</a:t>
                </a:r>
                <a:r>
                  <a:rPr lang="en-US" dirty="0"/>
                  <a:t> LHC</a:t>
                </a:r>
              </a:p>
              <a:p>
                <a:pPr lvl="1"/>
                <a:r>
                  <a:rPr lang="en-US" sz="2100" dirty="0" err="1"/>
                  <a:t>Veier</a:t>
                </a:r>
                <a:r>
                  <a:rPr lang="en-US" sz="2100" dirty="0"/>
                  <a:t> 5 nanogram</a:t>
                </a:r>
              </a:p>
              <a:p>
                <a:r>
                  <a:rPr lang="en-US" dirty="0"/>
                  <a:t>En liter med hydrogen </a:t>
                </a:r>
                <a:r>
                  <a:rPr lang="en-US" dirty="0" err="1"/>
                  <a:t>inneholder</a:t>
                </a:r>
                <a:r>
                  <a:rPr lang="en-US" dirty="0"/>
                  <a:t> </a:t>
                </a:r>
                <a:r>
                  <a:rPr lang="en-US" dirty="0" err="1"/>
                  <a:t>nok</a:t>
                </a:r>
                <a:r>
                  <a:rPr lang="en-US" dirty="0"/>
                  <a:t> </a:t>
                </a:r>
                <a:r>
                  <a:rPr lang="en-US" dirty="0" err="1"/>
                  <a:t>protoner</a:t>
                </a:r>
                <a:r>
                  <a:rPr lang="en-US" dirty="0"/>
                  <a:t> </a:t>
                </a:r>
                <a:r>
                  <a:rPr lang="en-US" dirty="0" err="1"/>
                  <a:t>til</a:t>
                </a:r>
                <a:r>
                  <a:rPr lang="en-US" dirty="0"/>
                  <a:t> å </a:t>
                </a:r>
                <a:r>
                  <a:rPr lang="en-US" dirty="0" err="1"/>
                  <a:t>kjøre</a:t>
                </a:r>
                <a:r>
                  <a:rPr lang="en-US" dirty="0"/>
                  <a:t> LHC </a:t>
                </a:r>
                <a:r>
                  <a:rPr lang="en-US" dirty="0" err="1"/>
                  <a:t>i</a:t>
                </a:r>
                <a:r>
                  <a:rPr lang="en-US" dirty="0"/>
                  <a:t> 250.000 </a:t>
                </a:r>
                <a:r>
                  <a:rPr lang="en-US" dirty="0" err="1"/>
                  <a:t>år</a:t>
                </a:r>
                <a:r>
                  <a:rPr lang="en-US" dirty="0"/>
                  <a:t>!</a:t>
                </a:r>
              </a:p>
              <a:p>
                <a:pPr lvl="1"/>
                <a:r>
                  <a:rPr lang="en-US" sz="2100" dirty="0"/>
                  <a:t>Men </a:t>
                </a:r>
                <a:r>
                  <a:rPr lang="en-US" sz="2100" dirty="0" err="1"/>
                  <a:t>flasker</a:t>
                </a:r>
                <a:r>
                  <a:rPr lang="en-US" sz="2100" dirty="0"/>
                  <a:t> </a:t>
                </a:r>
                <a:r>
                  <a:rPr lang="en-US" sz="2100" dirty="0" err="1"/>
                  <a:t>byttes</a:t>
                </a:r>
                <a:r>
                  <a:rPr lang="en-US" sz="2100" dirty="0"/>
                  <a:t> 2 ganger </a:t>
                </a:r>
                <a:r>
                  <a:rPr lang="en-US" sz="2100" dirty="0" err="1"/>
                  <a:t>i</a:t>
                </a:r>
                <a:r>
                  <a:rPr lang="en-US" sz="2100" dirty="0"/>
                  <a:t> </a:t>
                </a:r>
                <a:r>
                  <a:rPr lang="en-US" sz="2100" dirty="0" err="1"/>
                  <a:t>året</a:t>
                </a:r>
                <a:endParaRPr lang="en-US" sz="2100" dirty="0"/>
              </a:p>
              <a:p>
                <a:pPr lvl="1"/>
                <a:endParaRPr lang="en-GB" sz="2100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BD0D7C1-5B62-E68C-55EA-180B585EFF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7987" y="1592264"/>
                <a:ext cx="5616575" cy="4608512"/>
              </a:xfrm>
              <a:blipFill>
                <a:blip r:embed="rId2"/>
                <a:stretch>
                  <a:fillRect l="-2932" t="-26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>
            <a:extLst>
              <a:ext uri="{FF2B5EF4-FFF2-40B4-BE49-F238E27FC236}">
                <a16:creationId xmlns:a16="http://schemas.microsoft.com/office/drawing/2014/main" id="{1220DD87-BAF3-E4E3-E37A-695FC165B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0646" y="3484403"/>
            <a:ext cx="2513383" cy="251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98C6A9-B309-0FF8-DCB5-AFB87FB04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039E5-2044-15D2-DB62-E4F56FA11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1BA4087-EF74-009D-6962-E00A20AF3B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7476" y="1632309"/>
            <a:ext cx="2931324" cy="293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03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2A2484-CAF6-C796-68DA-B4F4E6193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2. Energi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0D792F-3749-4EAA-A2E6-DFC21DF496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Spenningsforskjell → akselerasjon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Bruke elektrisk felt!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Unngå kollisjoner med andre partikler underveis → vakuum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34F443-B41B-592E-7134-7326A441C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4993" y="3696741"/>
            <a:ext cx="2644800" cy="2475007"/>
          </a:xfrm>
          <a:prstGeom prst="rect">
            <a:avLst/>
          </a:prstGeom>
          <a:noFill/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8CE18-741E-2514-D1BC-A3D07287E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D35B0-29A4-4591-9A0E-8F4D5EDF0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pic>
        <p:nvPicPr>
          <p:cNvPr id="13314" name="Picture 2" descr="Helikopterinspeksjon av nettet - fra uke 23 - Aremark kommune">
            <a:extLst>
              <a:ext uri="{FF2B5EF4-FFF2-40B4-BE49-F238E27FC236}">
                <a16:creationId xmlns:a16="http://schemas.microsoft.com/office/drawing/2014/main" id="{C3624B95-3E88-B494-E29C-550EE5B08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240" y="286661"/>
            <a:ext cx="4040306" cy="303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828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2955AF-E1AE-AE35-F6CD-E6802AAE1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Magneter</a:t>
            </a:r>
          </a:p>
          <a:p>
            <a:r>
              <a:rPr lang="nb-NO" dirty="0"/>
              <a:t>Bøye partikkelstrålen</a:t>
            </a:r>
          </a:p>
          <a:p>
            <a:pPr lvl="1"/>
            <a:r>
              <a:rPr lang="nb-NO" dirty="0"/>
              <a:t>Dipolmagneter</a:t>
            </a:r>
          </a:p>
          <a:p>
            <a:r>
              <a:rPr lang="en-GB" dirty="0" err="1"/>
              <a:t>Fokusere</a:t>
            </a:r>
            <a:r>
              <a:rPr lang="en-GB" dirty="0"/>
              <a:t> </a:t>
            </a:r>
            <a:r>
              <a:rPr lang="en-GB" dirty="0" err="1"/>
              <a:t>strålen</a:t>
            </a:r>
            <a:endParaRPr lang="en-GB" dirty="0"/>
          </a:p>
          <a:p>
            <a:pPr lvl="1"/>
            <a:r>
              <a:rPr lang="en-GB" dirty="0" err="1"/>
              <a:t>Kvadrupolmagneter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I LHC:</a:t>
            </a:r>
            <a:endParaRPr lang="nb-NO" dirty="0"/>
          </a:p>
          <a:p>
            <a:r>
              <a:rPr lang="nb-NO" dirty="0"/>
              <a:t>1232 superledende dipolmagneter</a:t>
            </a:r>
          </a:p>
          <a:p>
            <a:r>
              <a:rPr lang="nb-NO" dirty="0"/>
              <a:t>9593 magneter totalt</a:t>
            </a:r>
          </a:p>
          <a:p>
            <a:r>
              <a:rPr lang="nb-NO" dirty="0"/>
              <a:t>15 meter lange, 35 tonn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B52F0F-FEAA-C0BE-9CAF-2500899DC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Kontroll</a:t>
            </a:r>
            <a:r>
              <a:rPr lang="en-US" dirty="0"/>
              <a:t>/</a:t>
            </a:r>
            <a:r>
              <a:rPr lang="en-US" dirty="0" err="1"/>
              <a:t>styring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5AA32-B8DC-D72E-D49E-1E2CB0714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4FF429-3EE0-FD28-944A-3FEE2C1D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9220" name="Picture 4" descr="dual aperture magnet">
            <a:extLst>
              <a:ext uri="{FF2B5EF4-FFF2-40B4-BE49-F238E27FC236}">
                <a16:creationId xmlns:a16="http://schemas.microsoft.com/office/drawing/2014/main" id="{AAC55867-CF4F-223D-A127-468595E8B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897" y="306779"/>
            <a:ext cx="4062387" cy="267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LHC Magnet Program | Superconducting Magnet Division">
            <a:extLst>
              <a:ext uri="{FF2B5EF4-FFF2-40B4-BE49-F238E27FC236}">
                <a16:creationId xmlns:a16="http://schemas.microsoft.com/office/drawing/2014/main" id="{9976726B-4721-37D6-35C3-3C556DF55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6723" y="3205402"/>
            <a:ext cx="3717565" cy="287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87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2">
            <a:extLst>
              <a:ext uri="{FF2B5EF4-FFF2-40B4-BE49-F238E27FC236}">
                <a16:creationId xmlns:a16="http://schemas.microsoft.com/office/drawing/2014/main" id="{77AA96E0-594D-C4B0-FF8D-E8AA4186E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 err="1"/>
              <a:t>Lorentzkraften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0C59AB-04B0-872B-5059-C6B12BCD1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3479C6-E21C-7380-0166-D9B62C101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FF5AA2-5884-DF13-9BBD-E267F0CC2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575" y="1822391"/>
            <a:ext cx="9848850" cy="14287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72F83C-8761-5592-0EF5-183A66F5F7E7}"/>
              </a:ext>
            </a:extLst>
          </p:cNvPr>
          <p:cNvSpPr txBox="1"/>
          <p:nvPr/>
        </p:nvSpPr>
        <p:spPr>
          <a:xfrm>
            <a:off x="6205491" y="4212849"/>
            <a:ext cx="285718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b-NO" b="1" dirty="0"/>
              <a:t>Kraft proporsjonal med hasitghet!</a:t>
            </a:r>
            <a:endParaRPr lang="en-GB" b="1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43C80D6-DBCE-94BE-7425-19885E672F71}"/>
              </a:ext>
            </a:extLst>
          </p:cNvPr>
          <p:cNvCxnSpPr>
            <a:stCxn id="7" idx="0"/>
          </p:cNvCxnSpPr>
          <p:nvPr/>
        </p:nvCxnSpPr>
        <p:spPr>
          <a:xfrm flipH="1" flipV="1">
            <a:off x="7331461" y="2968661"/>
            <a:ext cx="302621" cy="12441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6" name="Picture 6" descr="Right-hand rule and vector cross product – TikZ.net">
            <a:extLst>
              <a:ext uri="{FF2B5EF4-FFF2-40B4-BE49-F238E27FC236}">
                <a16:creationId xmlns:a16="http://schemas.microsoft.com/office/drawing/2014/main" id="{796E4642-CAF6-1232-945E-CAB4926800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8412" y="3408135"/>
            <a:ext cx="2537522" cy="271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820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03E026-E9A8-9692-87CB-839F5B3A4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0" indent="0">
              <a:buNone/>
            </a:pPr>
            <a:r>
              <a:rPr lang="nb-NO" dirty="0"/>
              <a:t>«Bruke» strålen til noe...</a:t>
            </a:r>
          </a:p>
          <a:p>
            <a:pPr marL="0" indent="0">
              <a:buNone/>
            </a:pPr>
            <a:endParaRPr lang="nb-NO" dirty="0"/>
          </a:p>
          <a:p>
            <a:r>
              <a:rPr lang="en-GB" dirty="0"/>
              <a:t>Med </a:t>
            </a:r>
            <a:r>
              <a:rPr lang="en-GB" dirty="0" err="1"/>
              <a:t>andre</a:t>
            </a:r>
            <a:r>
              <a:rPr lang="en-GB" dirty="0"/>
              <a:t> </a:t>
            </a:r>
            <a:r>
              <a:rPr lang="en-GB" dirty="0" err="1"/>
              <a:t>partikkelstråler</a:t>
            </a:r>
            <a:endParaRPr lang="en-GB" dirty="0"/>
          </a:p>
          <a:p>
            <a:pPr lvl="1"/>
            <a:r>
              <a:rPr lang="en-GB" dirty="0"/>
              <a:t>Blant </a:t>
            </a:r>
            <a:r>
              <a:rPr lang="en-GB" dirty="0" err="1"/>
              <a:t>annet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LHC</a:t>
            </a:r>
          </a:p>
          <a:p>
            <a:r>
              <a:rPr lang="en-GB" dirty="0"/>
              <a:t>“Fixed target”</a:t>
            </a:r>
          </a:p>
          <a:p>
            <a:pPr lvl="1"/>
            <a:r>
              <a:rPr lang="en-GB" dirty="0" err="1"/>
              <a:t>Studere</a:t>
            </a:r>
            <a:r>
              <a:rPr lang="en-GB" dirty="0"/>
              <a:t> </a:t>
            </a:r>
            <a:r>
              <a:rPr lang="en-GB" dirty="0" err="1"/>
              <a:t>kollisjoner</a:t>
            </a:r>
            <a:r>
              <a:rPr lang="en-GB" dirty="0"/>
              <a:t> med </a:t>
            </a:r>
            <a:r>
              <a:rPr lang="en-GB" dirty="0" err="1"/>
              <a:t>ulike</a:t>
            </a:r>
            <a:r>
              <a:rPr lang="en-GB" dirty="0"/>
              <a:t> </a:t>
            </a:r>
            <a:r>
              <a:rPr lang="en-GB" dirty="0" err="1"/>
              <a:t>materialer</a:t>
            </a:r>
            <a:endParaRPr lang="nb-NO" dirty="0"/>
          </a:p>
          <a:p>
            <a:r>
              <a:rPr lang="nb-NO" dirty="0"/>
              <a:t>Radioterapi</a:t>
            </a:r>
            <a:endParaRPr lang="en-GB" dirty="0"/>
          </a:p>
          <a:p>
            <a:pPr lvl="1"/>
            <a:r>
              <a:rPr lang="en-GB" dirty="0"/>
              <a:t>= </a:t>
            </a:r>
            <a:r>
              <a:rPr lang="en-GB" dirty="0" err="1"/>
              <a:t>kollisjon</a:t>
            </a:r>
            <a:r>
              <a:rPr lang="en-GB" dirty="0"/>
              <a:t> med </a:t>
            </a:r>
            <a:r>
              <a:rPr lang="en-GB" dirty="0" err="1"/>
              <a:t>mennesker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C8EA2D-40E9-03D5-2CA6-50DC7F898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4. Kollisjoner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133AA-07D1-5E4B-6CD8-188496A47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77913-32F0-C52F-C4D0-BC768059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B8C947E1-A812-6EC1-66EB-94FFEA552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448" y="373593"/>
            <a:ext cx="4091352" cy="219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03B3AA-BABC-BC08-3EED-E7B12B9740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9229059" y="3644662"/>
            <a:ext cx="2554950" cy="2388003"/>
          </a:xfrm>
          <a:prstGeom prst="rect">
            <a:avLst/>
          </a:prstGeom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1DE1F94C-DF1A-F685-4767-8425641A22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614" y="2622804"/>
            <a:ext cx="3015192" cy="2668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06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81DBC-E958-551A-8109-D65C1C85F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Litt om meg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9CCE9-3690-E629-4423-B5EB0B0AB4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6457047" cy="460211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24 år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Bergen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5. klasse</a:t>
            </a:r>
            <a:r>
              <a:rPr lang="en-GB" dirty="0"/>
              <a:t> </a:t>
            </a:r>
            <a:r>
              <a:rPr lang="en-GB" dirty="0" err="1"/>
              <a:t>kybernetikk</a:t>
            </a:r>
            <a:r>
              <a:rPr lang="en-US" dirty="0"/>
              <a:t> </a:t>
            </a:r>
            <a:r>
              <a:rPr lang="en-US" dirty="0" err="1"/>
              <a:t>og</a:t>
            </a:r>
            <a:r>
              <a:rPr lang="en-US" dirty="0"/>
              <a:t> </a:t>
            </a:r>
            <a:r>
              <a:rPr lang="en-US" dirty="0" err="1"/>
              <a:t>Robotikk</a:t>
            </a:r>
            <a:r>
              <a:rPr lang="en-US" dirty="0"/>
              <a:t>, NTNU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Jobber som teknisk student og skriver master på CERN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7D57A2-A82D-A895-9DDD-6A1F0F8F194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9B9F3EB6-FAB6-76D5-39CA-B0AED4F6C32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pic>
        <p:nvPicPr>
          <p:cNvPr id="14" name="Picture 13" descr="A person smiling at the camera&#10;&#10;AI-generated content may be incorrect.">
            <a:extLst>
              <a:ext uri="{FF2B5EF4-FFF2-40B4-BE49-F238E27FC236}">
                <a16:creationId xmlns:a16="http://schemas.microsoft.com/office/drawing/2014/main" id="{4DE3A5EE-551B-EED2-D797-92E156025BC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019" b="27580"/>
          <a:stretch/>
        </p:blipFill>
        <p:spPr>
          <a:xfrm>
            <a:off x="8098753" y="373593"/>
            <a:ext cx="3380664" cy="2722627"/>
          </a:xfrm>
          <a:prstGeom prst="rect">
            <a:avLst/>
          </a:prstGeom>
        </p:spPr>
      </p:pic>
      <p:pic>
        <p:nvPicPr>
          <p:cNvPr id="3076" name="Picture 4" descr="Trøndelag Teaters nyeste forestilling har noen helt spesielle rammer -  adressa.no">
            <a:extLst>
              <a:ext uri="{FF2B5EF4-FFF2-40B4-BE49-F238E27FC236}">
                <a16:creationId xmlns:a16="http://schemas.microsoft.com/office/drawing/2014/main" id="{C436E489-CDC3-2485-4266-63D6BA1EF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384" y="3429000"/>
            <a:ext cx="3991629" cy="266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DA9ABE-5C29-F044-B155-9AA5C50298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2560" y="3429000"/>
            <a:ext cx="5173188" cy="2660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6840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88FCF7-3594-5C59-CBF7-CB3471236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Ulike metoder</a:t>
            </a:r>
          </a:p>
          <a:p>
            <a:pPr lvl="1"/>
            <a:r>
              <a:rPr lang="nb-NO" dirty="0"/>
              <a:t>Måle energitap</a:t>
            </a:r>
          </a:p>
          <a:p>
            <a:pPr lvl="1"/>
            <a:r>
              <a:rPr lang="nb-NO" dirty="0"/>
              <a:t>Elektriske signaler</a:t>
            </a:r>
          </a:p>
          <a:p>
            <a:pPr lvl="1"/>
            <a:r>
              <a:rPr lang="nb-NO" dirty="0"/>
              <a:t>Stråling fra partikler</a:t>
            </a:r>
          </a:p>
          <a:p>
            <a:r>
              <a:rPr lang="nb-NO" dirty="0"/>
              <a:t>Neste steg:</a:t>
            </a:r>
          </a:p>
          <a:p>
            <a:pPr lvl="1"/>
            <a:r>
              <a:rPr lang="nb-NO" dirty="0"/>
              <a:t>Lete etter uvanlige partikler</a:t>
            </a:r>
          </a:p>
          <a:p>
            <a:pPr lvl="1"/>
            <a:r>
              <a:rPr lang="nb-NO" dirty="0"/>
              <a:t>Resultater som ikke stemmer med teori?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A4C8E2-1AD8-82DC-3F07-9C2B5C87E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5. Deteksjon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BC7CC-5917-3019-38F6-A2514ABDE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EFC76-49C1-3C6E-2D79-6FC380FF0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1268" name="Picture 4" descr="Teaching a particle detector new tricks | symmetry magazine">
            <a:extLst>
              <a:ext uri="{FF2B5EF4-FFF2-40B4-BE49-F238E27FC236}">
                <a16:creationId xmlns:a16="http://schemas.microsoft.com/office/drawing/2014/main" id="{F70384AD-F3B3-BF2A-50D8-E16E4E0839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540" y="1663553"/>
            <a:ext cx="6074851" cy="341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151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A8FA3C-161C-B669-352F-E4592706B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24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06121-BB0C-DAD3-9C4A-94D72E630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2B8029-E082-C375-0960-E23D20FC6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0212D75B-F2D1-1E5A-6FC3-AB690DF5EA77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8307"/>
          <a:stretch/>
        </p:blipFill>
        <p:spPr bwMode="auto">
          <a:xfrm>
            <a:off x="248498" y="67882"/>
            <a:ext cx="11943502" cy="727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1164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8717F5-B8C6-8406-5856-1F73D588C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Hva brukes partikkelakseleratorer til?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F976CD-C78B-027B-560F-B86132AF9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67A06B-C789-556E-4DFD-431109C74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Google Shape;266;p48">
            <a:extLst>
              <a:ext uri="{FF2B5EF4-FFF2-40B4-BE49-F238E27FC236}">
                <a16:creationId xmlns:a16="http://schemas.microsoft.com/office/drawing/2014/main" id="{86E67479-2CAF-3880-4E40-A9E4961DA038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80" b="98787" l="1701" r="96854">
                        <a14:foregroundMark x1="10034" y1="38648" x2="4507" y2="65165"/>
                        <a14:foregroundMark x1="4507" y1="65165" x2="15816" y2="88215"/>
                        <a14:foregroundMark x1="15816" y1="88215" x2="29932" y2="95147"/>
                        <a14:foregroundMark x1="29932" y1="95147" x2="36990" y2="79896"/>
                        <a14:foregroundMark x1="36990" y1="79896" x2="36224" y2="45234"/>
                        <a14:foregroundMark x1="36224" y1="45234" x2="27976" y2="22877"/>
                        <a14:foregroundMark x1="27976" y1="22877" x2="12585" y2="27383"/>
                        <a14:foregroundMark x1="12585" y1="27383" x2="7143" y2="36395"/>
                        <a14:foregroundMark x1="8844" y1="34315" x2="1446" y2="55286"/>
                        <a14:foregroundMark x1="1446" y1="55286" x2="5612" y2="86828"/>
                        <a14:foregroundMark x1="5612" y1="86828" x2="12585" y2="95667"/>
                        <a14:foregroundMark x1="12585" y1="95667" x2="30697" y2="99307"/>
                        <a14:foregroundMark x1="30697" y1="99307" x2="95323" y2="91334"/>
                        <a14:foregroundMark x1="95323" y1="91334" x2="98044" y2="7799"/>
                        <a14:foregroundMark x1="98044" y1="7799" x2="62840" y2="4159"/>
                        <a14:foregroundMark x1="62840" y1="4159" x2="56378" y2="5373"/>
                        <a14:foregroundMark x1="56378" y1="5373" x2="40816" y2="20624"/>
                        <a14:foregroundMark x1="40816" y1="20624" x2="8588" y2="24610"/>
                        <a14:foregroundMark x1="8588" y1="24610" x2="5612" y2="30503"/>
                        <a14:foregroundMark x1="7738" y1="26343" x2="2891" y2="41594"/>
                        <a14:foregroundMark x1="2891" y1="41594" x2="425" y2="58406"/>
                        <a14:foregroundMark x1="425" y1="58406" x2="2126" y2="83189"/>
                        <a14:foregroundMark x1="2126" y1="83189" x2="6378" y2="92721"/>
                        <a14:foregroundMark x1="6378" y1="92721" x2="14116" y2="97920"/>
                        <a14:foregroundMark x1="14116" y1="97920" x2="24575" y2="99133"/>
                        <a14:foregroundMark x1="24575" y1="99133" x2="29337" y2="98960"/>
                        <a14:foregroundMark x1="29337" y1="98960" x2="36395" y2="99133"/>
                        <a14:foregroundMark x1="36395" y1="99133" x2="48129" y2="97054"/>
                        <a14:foregroundMark x1="48129" y1="97054" x2="71769" y2="99653"/>
                        <a14:foregroundMark x1="71769" y1="99653" x2="92007" y2="94974"/>
                        <a14:foregroundMark x1="92007" y1="94974" x2="96514" y2="79203"/>
                        <a14:foregroundMark x1="96514" y1="79203" x2="98469" y2="10919"/>
                        <a14:foregroundMark x1="98469" y1="10919" x2="94813" y2="4159"/>
                        <a14:foregroundMark x1="94813" y1="4159" x2="52126" y2="5373"/>
                        <a14:foregroundMark x1="52126" y1="5373" x2="30952" y2="19237"/>
                        <a14:foregroundMark x1="30952" y1="19237" x2="13350" y2="21490"/>
                        <a14:foregroundMark x1="13350" y1="21490" x2="6718" y2="26863"/>
                        <a14:foregroundMark x1="6718" y1="26863" x2="6463" y2="27556"/>
                        <a14:foregroundMark x1="5527" y1="33102" x2="1361" y2="48007"/>
                        <a14:foregroundMark x1="1361" y1="48007" x2="595" y2="68458"/>
                        <a14:foregroundMark x1="595" y1="68458" x2="3401" y2="79549"/>
                        <a14:foregroundMark x1="3401" y1="79549" x2="8163" y2="68804"/>
                        <a14:foregroundMark x1="8163" y1="68804" x2="9524" y2="43674"/>
                        <a14:foregroundMark x1="9524" y1="43674" x2="6803" y2="36395"/>
                        <a14:foregroundMark x1="6803" y1="36395" x2="1701" y2="40381"/>
                        <a14:foregroundMark x1="18027" y1="85442" x2="14286" y2="96880"/>
                        <a14:foregroundMark x1="14286" y1="96880" x2="22194" y2="98267"/>
                        <a14:foregroundMark x1="22194" y1="98267" x2="30612" y2="90815"/>
                        <a14:foregroundMark x1="30612" y1="90815" x2="28231" y2="81282"/>
                        <a14:foregroundMark x1="28231" y1="81282" x2="17942" y2="82669"/>
                        <a14:foregroundMark x1="17942" y1="82669" x2="16582" y2="85789"/>
                        <a14:foregroundMark x1="26701" y1="92028" x2="21769" y2="92548"/>
                        <a14:foregroundMark x1="21769" y1="92548" x2="16837" y2="96534"/>
                        <a14:foregroundMark x1="16837" y1="96534" x2="25935" y2="99133"/>
                        <a14:foregroundMark x1="25935" y1="99133" x2="26701" y2="90295"/>
                        <a14:foregroundMark x1="42942" y1="25823" x2="38095" y2="26690"/>
                        <a14:foregroundMark x1="38095" y1="26690" x2="36224" y2="45581"/>
                        <a14:foregroundMark x1="36224" y1="45581" x2="37925" y2="91681"/>
                        <a14:foregroundMark x1="37925" y1="91681" x2="43282" y2="96534"/>
                        <a14:foregroundMark x1="43282" y1="96534" x2="51446" y2="97227"/>
                        <a14:foregroundMark x1="51446" y1="97227" x2="89031" y2="94801"/>
                        <a14:foregroundMark x1="89031" y1="94801" x2="96003" y2="90468"/>
                        <a14:foregroundMark x1="96003" y1="90468" x2="93367" y2="32582"/>
                        <a14:foregroundMark x1="93367" y1="32582" x2="83333" y2="24783"/>
                        <a14:foregroundMark x1="83333" y1="24783" x2="41667" y2="26863"/>
                        <a14:foregroundMark x1="40561" y1="27036" x2="47364" y2="40381"/>
                        <a14:foregroundMark x1="47364" y1="40381" x2="65816" y2="35529"/>
                        <a14:foregroundMark x1="65816" y1="35529" x2="70918" y2="28250"/>
                        <a14:foregroundMark x1="70918" y1="28250" x2="54762" y2="23917"/>
                        <a14:foregroundMark x1="54762" y1="23917" x2="39881" y2="28769"/>
                        <a14:foregroundMark x1="39881" y1="28769" x2="38690" y2="28250"/>
                        <a14:foregroundMark x1="44388" y1="26170" x2="40391" y2="33622"/>
                        <a14:foregroundMark x1="40391" y1="33622" x2="55697" y2="36568"/>
                        <a14:foregroundMark x1="55697" y1="36568" x2="72704" y2="35875"/>
                        <a14:foregroundMark x1="72704" y1="35875" x2="60629" y2="24610"/>
                        <a14:foregroundMark x1="60629" y1="24610" x2="44218" y2="27730"/>
                        <a14:foregroundMark x1="54252" y1="24957" x2="52636" y2="35875"/>
                        <a14:foregroundMark x1="52636" y1="35875" x2="58588" y2="32756"/>
                        <a14:foregroundMark x1="58588" y1="32756" x2="55357" y2="24957"/>
                        <a14:foregroundMark x1="55357" y1="24957" x2="54337" y2="24783"/>
                        <a14:foregroundMark x1="68367" y1="24957" x2="73044" y2="31369"/>
                        <a14:foregroundMark x1="73044" y1="31369" x2="69813" y2="24783"/>
                        <a14:foregroundMark x1="69813" y1="24783" x2="66327" y2="23744"/>
                        <a14:foregroundMark x1="63265" y1="2600" x2="59609" y2="14905"/>
                        <a14:foregroundMark x1="59609" y1="14905" x2="72789" y2="18544"/>
                        <a14:foregroundMark x1="72789" y1="18544" x2="99660" y2="13172"/>
                        <a14:foregroundMark x1="99660" y1="13172" x2="94048" y2="3120"/>
                        <a14:foregroundMark x1="94048" y1="3120" x2="62415" y2="3120"/>
                        <a14:foregroundMark x1="64966" y1="3120" x2="59949" y2="13518"/>
                        <a14:foregroundMark x1="59949" y1="13518" x2="67092" y2="20797"/>
                        <a14:foregroundMark x1="67092" y1="20797" x2="70663" y2="7626"/>
                        <a14:foregroundMark x1="70663" y1="7626" x2="65731" y2="3120"/>
                        <a14:foregroundMark x1="65731" y1="3120" x2="63946" y2="2773"/>
                        <a14:foregroundMark x1="73554" y1="3293" x2="65476" y2="9879"/>
                        <a14:foregroundMark x1="65476" y1="9879" x2="70578" y2="16638"/>
                        <a14:foregroundMark x1="70578" y1="16638" x2="76446" y2="9879"/>
                        <a14:foregroundMark x1="76446" y1="9879" x2="72619" y2="2946"/>
                        <a14:foregroundMark x1="77636" y1="2600" x2="76361" y2="17331"/>
                        <a14:foregroundMark x1="76361" y1="17331" x2="82058" y2="15251"/>
                        <a14:foregroundMark x1="82058" y1="15251" x2="79167" y2="3986"/>
                        <a14:foregroundMark x1="79167" y1="3986" x2="77466" y2="2600"/>
                        <a14:foregroundMark x1="84609" y1="4679" x2="79337" y2="12825"/>
                        <a14:foregroundMark x1="79337" y1="12825" x2="86054" y2="17678"/>
                        <a14:foregroundMark x1="86054" y1="17678" x2="89201" y2="8666"/>
                        <a14:foregroundMark x1="89201" y1="8666" x2="83844" y2="4679"/>
                        <a14:foregroundMark x1="83844" y1="4679" x2="83503" y2="4853"/>
                        <a14:foregroundMark x1="92857" y1="7972" x2="88690" y2="11958"/>
                        <a14:foregroundMark x1="88690" y1="11958" x2="85034" y2="19931"/>
                        <a14:foregroundMark x1="85034" y1="19931" x2="92347" y2="22530"/>
                        <a14:foregroundMark x1="92347" y1="22530" x2="93622" y2="10052"/>
                        <a14:foregroundMark x1="93622" y1="10052" x2="91497" y2="8146"/>
                        <a14:foregroundMark x1="97364" y1="2773" x2="92007" y2="8146"/>
                        <a14:foregroundMark x1="92007" y1="8146" x2="96854" y2="10572"/>
                        <a14:foregroundMark x1="96854" y1="10572" x2="96514" y2="2080"/>
                        <a14:foregroundMark x1="43112" y1="35182" x2="39626" y2="44194"/>
                        <a14:foregroundMark x1="39626" y1="44194" x2="47449" y2="48873"/>
                        <a14:foregroundMark x1="47449" y1="48873" x2="53656" y2="40728"/>
                        <a14:foregroundMark x1="53656" y1="40728" x2="48469" y2="32236"/>
                        <a14:foregroundMark x1="48469" y1="32236" x2="42857" y2="35875"/>
                        <a14:foregroundMark x1="44218" y1="44194" x2="38520" y2="59445"/>
                        <a14:foregroundMark x1="38520" y1="59445" x2="46003" y2="68804"/>
                        <a14:foregroundMark x1="46003" y1="68804" x2="52551" y2="58925"/>
                        <a14:foregroundMark x1="52551" y1="58925" x2="49150" y2="45234"/>
                        <a14:foregroundMark x1="49150" y1="45234" x2="43537" y2="43674"/>
                        <a14:foregroundMark x1="43537" y1="43674" x2="42687" y2="44887"/>
                        <a14:foregroundMark x1="54337" y1="41421" x2="47789" y2="42634"/>
                        <a14:foregroundMark x1="47789" y1="42634" x2="39031" y2="57192"/>
                        <a14:foregroundMark x1="39031" y1="57192" x2="51786" y2="71924"/>
                        <a14:foregroundMark x1="51786" y1="71924" x2="59779" y2="54939"/>
                        <a14:foregroundMark x1="59779" y1="54939" x2="55017" y2="42288"/>
                        <a14:foregroundMark x1="55017" y1="42288" x2="53486" y2="41075"/>
                        <a14:foregroundMark x1="58418" y1="45407" x2="49660" y2="45754"/>
                        <a14:foregroundMark x1="49660" y1="45754" x2="42772" y2="56499"/>
                        <a14:foregroundMark x1="42772" y1="56499" x2="51956" y2="66205"/>
                        <a14:foregroundMark x1="51956" y1="66205" x2="58673" y2="47140"/>
                        <a14:foregroundMark x1="58673" y1="47140" x2="55442" y2="39515"/>
                        <a14:foregroundMark x1="62585" y1="36395" x2="63861" y2="55806"/>
                        <a14:foregroundMark x1="63861" y1="55806" x2="64286" y2="36915"/>
                        <a14:foregroundMark x1="64286" y1="36915" x2="60034" y2="28423"/>
                        <a14:foregroundMark x1="70323" y1="35702" x2="65221" y2="41248"/>
                        <a14:foregroundMark x1="65221" y1="41248" x2="69813" y2="56499"/>
                        <a14:foregroundMark x1="69813" y1="56499" x2="71514" y2="41075"/>
                        <a14:foregroundMark x1="71514" y1="41075" x2="69133" y2="37608"/>
                        <a14:foregroundMark x1="74830" y1="36049" x2="71599" y2="44021"/>
                        <a14:foregroundMark x1="71599" y1="44021" x2="75255" y2="56672"/>
                        <a14:foregroundMark x1="75255" y1="56672" x2="74320" y2="40728"/>
                        <a14:foregroundMark x1="74320" y1="40728" x2="71599" y2="36568"/>
                        <a14:foregroundMark x1="78061" y1="31023" x2="74065" y2="35529"/>
                        <a14:foregroundMark x1="74065" y1="35529" x2="74915" y2="49220"/>
                        <a14:foregroundMark x1="74915" y1="49220" x2="79252" y2="39168"/>
                        <a14:foregroundMark x1="79252" y1="39168" x2="77466" y2="34315"/>
                        <a14:foregroundMark x1="83673" y1="34489" x2="80527" y2="48700"/>
                        <a14:foregroundMark x1="80527" y1="48700" x2="85034" y2="40381"/>
                        <a14:foregroundMark x1="85034" y1="40381" x2="80782" y2="31369"/>
                        <a14:foregroundMark x1="80782" y1="31369" x2="80782" y2="31369"/>
                        <a14:foregroundMark x1="86480" y1="33622" x2="86565" y2="44194"/>
                        <a14:foregroundMark x1="86565" y1="44194" x2="85884" y2="33795"/>
                        <a14:foregroundMark x1="85884" y1="33795" x2="81718" y2="28769"/>
                        <a14:foregroundMark x1="91412" y1="36222" x2="85544" y2="37435"/>
                        <a14:foregroundMark x1="85544" y1="37435" x2="83929" y2="46967"/>
                        <a14:foregroundMark x1="83929" y1="46967" x2="90051" y2="43674"/>
                        <a14:foregroundMark x1="90051" y1="43674" x2="89711" y2="35702"/>
                        <a14:foregroundMark x1="61650" y1="46101" x2="57398" y2="52166"/>
                        <a14:foregroundMark x1="57398" y1="52166" x2="68112" y2="68284"/>
                        <a14:foregroundMark x1="68112" y1="68284" x2="70833" y2="50607"/>
                        <a14:foregroundMark x1="70833" y1="50607" x2="61990" y2="45234"/>
                        <a14:foregroundMark x1="61990" y1="45234" x2="59354" y2="46967"/>
                        <a14:foregroundMark x1="77636" y1="43328" x2="70833" y2="46967"/>
                        <a14:foregroundMark x1="70833" y1="46967" x2="75340" y2="67418"/>
                        <a14:foregroundMark x1="75340" y1="67418" x2="85204" y2="57366"/>
                        <a14:foregroundMark x1="85204" y1="57366" x2="72534" y2="43501"/>
                        <a14:foregroundMark x1="72534" y1="43501" x2="70408" y2="44714"/>
                        <a14:foregroundMark x1="41752" y1="56499" x2="38180" y2="62218"/>
                        <a14:foregroundMark x1="38180" y1="62218" x2="39371" y2="74870"/>
                        <a14:foregroundMark x1="39371" y1="74870" x2="46173" y2="66205"/>
                        <a14:foregroundMark x1="46173" y1="66205" x2="46173" y2="51993"/>
                        <a14:foregroundMark x1="46173" y1="51993" x2="45663" y2="50780"/>
                        <a14:foregroundMark x1="44813" y1="63605" x2="40136" y2="69324"/>
                        <a14:foregroundMark x1="40136" y1="69324" x2="41241" y2="90641"/>
                        <a14:foregroundMark x1="41241" y1="90641" x2="49745" y2="87522"/>
                        <a14:foregroundMark x1="49745" y1="87522" x2="46939" y2="62045"/>
                        <a14:foregroundMark x1="46939" y1="62045" x2="45833" y2="60139"/>
                        <a14:foregroundMark x1="44558" y1="61179" x2="41071" y2="75563"/>
                        <a14:foregroundMark x1="41071" y1="75563" x2="51105" y2="94281"/>
                        <a14:foregroundMark x1="51105" y1="94281" x2="50425" y2="63778"/>
                        <a14:foregroundMark x1="50425" y1="63778" x2="44388" y2="52686"/>
                        <a14:foregroundMark x1="56633" y1="64471" x2="47194" y2="64818"/>
                        <a14:foregroundMark x1="47194" y1="64818" x2="45748" y2="82322"/>
                        <a14:foregroundMark x1="45748" y1="82322" x2="57908" y2="78856"/>
                        <a14:foregroundMark x1="57908" y1="78856" x2="52381" y2="66551"/>
                        <a14:foregroundMark x1="52381" y1="66551" x2="50595" y2="65511"/>
                        <a14:foregroundMark x1="58588" y1="58925" x2="54932" y2="64991"/>
                        <a14:foregroundMark x1="54932" y1="64991" x2="65816" y2="82322"/>
                        <a14:foregroundMark x1="65816" y1="82322" x2="71344" y2="62912"/>
                        <a14:foregroundMark x1="71344" y1="62912" x2="61310" y2="57886"/>
                        <a14:foregroundMark x1="61310" y1="57886" x2="55272" y2="60139"/>
                        <a14:foregroundMark x1="55527" y1="74003" x2="51105" y2="82322"/>
                        <a14:foregroundMark x1="51105" y1="82322" x2="52211" y2="96880"/>
                        <a14:foregroundMark x1="52211" y1="96880" x2="59099" y2="84575"/>
                        <a14:foregroundMark x1="59099" y1="84575" x2="56378" y2="75043"/>
                        <a14:foregroundMark x1="62925" y1="72617" x2="57398" y2="79029"/>
                        <a14:foregroundMark x1="57398" y1="79029" x2="60799" y2="94974"/>
                        <a14:foregroundMark x1="60799" y1="94974" x2="66241" y2="83362"/>
                        <a14:foregroundMark x1="66241" y1="83362" x2="59779" y2="68631"/>
                        <a14:foregroundMark x1="67347" y1="73830" x2="67007" y2="97054"/>
                        <a14:foregroundMark x1="67007" y1="97054" x2="72109" y2="87695"/>
                        <a14:foregroundMark x1="72109" y1="87695" x2="67432" y2="75043"/>
                        <a14:foregroundMark x1="67432" y1="75043" x2="65561" y2="74003"/>
                        <a14:foregroundMark x1="59864" y1="50780" x2="61735" y2="79029"/>
                        <a14:foregroundMark x1="61735" y1="79029" x2="65306" y2="61872"/>
                        <a14:foregroundMark x1="65306" y1="61872" x2="59779" y2="51127"/>
                        <a14:foregroundMark x1="59779" y1="51127" x2="59439" y2="51127"/>
                        <a14:foregroundMark x1="72789" y1="58059" x2="68878" y2="67418"/>
                        <a14:foregroundMark x1="68878" y1="67418" x2="73214" y2="91334"/>
                        <a14:foregroundMark x1="73214" y1="91334" x2="78656" y2="81109"/>
                        <a14:foregroundMark x1="78656" y1="81109" x2="72109" y2="60139"/>
                        <a14:foregroundMark x1="72109" y1="60139" x2="69728" y2="59099"/>
                        <a14:foregroundMark x1="79932" y1="63778" x2="74745" y2="71231"/>
                        <a14:foregroundMark x1="74745" y1="71231" x2="70068" y2="94107"/>
                        <a14:foregroundMark x1="70068" y1="94107" x2="81293" y2="90295"/>
                        <a14:foregroundMark x1="81293" y1="90295" x2="84694" y2="78856"/>
                        <a14:foregroundMark x1="84694" y1="78856" x2="81888" y2="63778"/>
                        <a14:foregroundMark x1="81888" y1="63778" x2="81122" y2="62565"/>
                        <a14:foregroundMark x1="86990" y1="60312" x2="82653" y2="68284"/>
                        <a14:foregroundMark x1="82653" y1="68284" x2="82738" y2="90295"/>
                        <a14:foregroundMark x1="82738" y1="90295" x2="89371" y2="90641"/>
                        <a14:foregroundMark x1="89371" y1="90641" x2="88946" y2="67071"/>
                        <a14:foregroundMark x1="88946" y1="67071" x2="84949" y2="53899"/>
                        <a14:foregroundMark x1="84949" y1="53899" x2="83929" y2="53726"/>
                        <a14:foregroundMark x1="90731" y1="83882" x2="91922" y2="98094"/>
                        <a14:foregroundMark x1="91922" y1="98094" x2="92857" y2="83536"/>
                        <a14:foregroundMark x1="92857" y1="83536" x2="89966" y2="82669"/>
                        <a14:foregroundMark x1="94473" y1="84402" x2="92432" y2="96880"/>
                        <a14:foregroundMark x1="92432" y1="96880" x2="94303" y2="85962"/>
                      </a14:backgroundRemoval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71378" y="781049"/>
            <a:ext cx="10649243" cy="529590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7D5F39C-82AA-506C-0365-635131F26BF0}"/>
              </a:ext>
            </a:extLst>
          </p:cNvPr>
          <p:cNvSpPr/>
          <p:nvPr/>
        </p:nvSpPr>
        <p:spPr>
          <a:xfrm>
            <a:off x="407988" y="5859909"/>
            <a:ext cx="1529415" cy="43408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nb-NO" sz="1400" u="sng" dirty="0">
                <a:solidFill>
                  <a:schemeClr val="tx1"/>
                </a:solidFill>
              </a:rPr>
              <a:t>Image Source</a:t>
            </a:r>
            <a:endParaRPr lang="en-GB" sz="1400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6839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D8E14-A593-6988-60D4-A8DC03E1C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Hva driver </a:t>
            </a:r>
            <a:r>
              <a:rPr lang="nb-NO" i="1" dirty="0"/>
              <a:t>jeg</a:t>
            </a:r>
            <a:r>
              <a:rPr lang="nb-NO" dirty="0"/>
              <a:t> egentlig med?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E12A24-E2DD-29DF-1365-62678C4A91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8F3C74-099C-9599-4F64-75B5685C1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9C1FA2-11AD-F936-1295-149644DF9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4270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AA71F-252C-1D00-D701-F577F423D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&amp; LS3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16F33-FEFB-7160-3638-8A71C48270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73959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High-Luminosity LHC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Oppgradering</a:t>
            </a:r>
            <a:endParaRPr lang="en-US" dirty="0"/>
          </a:p>
          <a:p>
            <a:pPr marL="990900" lvl="2" indent="-342900"/>
            <a:r>
              <a:rPr lang="en-US" dirty="0" err="1"/>
              <a:t>Stråler</a:t>
            </a:r>
            <a:r>
              <a:rPr lang="en-US" dirty="0"/>
              <a:t> med </a:t>
            </a:r>
            <a:r>
              <a:rPr lang="en-US" dirty="0" err="1"/>
              <a:t>høyere</a:t>
            </a:r>
            <a:r>
              <a:rPr lang="en-US" dirty="0"/>
              <a:t> </a:t>
            </a:r>
            <a:r>
              <a:rPr lang="en-US" dirty="0" err="1"/>
              <a:t>energi</a:t>
            </a: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Luminosity: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“Ability to produce required number of interactions” (m</a:t>
            </a:r>
            <a:r>
              <a:rPr lang="nb-NO" dirty="0"/>
              <a:t>åler hvor mange kollisjoner kan skje)</a:t>
            </a:r>
            <a:endParaRPr lang="en-US" dirty="0"/>
          </a:p>
          <a:p>
            <a:pPr lvl="1" indent="0">
              <a:buNone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Long Shutdown 3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2026 – 2029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Bytte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både</a:t>
            </a:r>
            <a:r>
              <a:rPr lang="en-US" dirty="0"/>
              <a:t> HW </a:t>
            </a:r>
            <a:r>
              <a:rPr lang="en-US" dirty="0" err="1"/>
              <a:t>og</a:t>
            </a:r>
            <a:r>
              <a:rPr lang="en-US" dirty="0"/>
              <a:t> SW</a:t>
            </a: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 err="1"/>
              <a:t>Utvikling</a:t>
            </a:r>
            <a:r>
              <a:rPr lang="en-GB" dirty="0"/>
              <a:t> </a:t>
            </a:r>
            <a:r>
              <a:rPr lang="en-GB" dirty="0" err="1"/>
              <a:t>av</a:t>
            </a:r>
            <a:r>
              <a:rPr lang="en-GB" dirty="0"/>
              <a:t> nye </a:t>
            </a:r>
            <a:r>
              <a:rPr lang="en-GB" dirty="0" err="1"/>
              <a:t>systemer</a:t>
            </a:r>
            <a:r>
              <a:rPr lang="en-GB" dirty="0"/>
              <a:t> </a:t>
            </a:r>
            <a:r>
              <a:rPr lang="en-GB" dirty="0" err="1"/>
              <a:t>gjøres</a:t>
            </a:r>
            <a:r>
              <a:rPr lang="en-GB" dirty="0"/>
              <a:t> </a:t>
            </a:r>
            <a:r>
              <a:rPr lang="en-GB" dirty="0" err="1"/>
              <a:t>allerede</a:t>
            </a:r>
            <a:r>
              <a:rPr lang="en-GB" dirty="0"/>
              <a:t> </a:t>
            </a:r>
            <a:r>
              <a:rPr lang="en-GB" dirty="0" err="1"/>
              <a:t>nå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FD5E2-6920-4708-61A5-A3275C3B437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F3E18-7EBE-E35E-EC19-1184650DB9E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7E22BBE-DF19-38A6-CC63-A0585556B806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" b="955"/>
          <a:stretch>
            <a:fillRect/>
          </a:stretch>
        </p:blipFill>
        <p:spPr bwMode="auto">
          <a:xfrm>
            <a:off x="7004171" y="522033"/>
            <a:ext cx="4616522" cy="183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ome.cern,Accelerators">
            <a:extLst>
              <a:ext uri="{FF2B5EF4-FFF2-40B4-BE49-F238E27FC236}">
                <a16:creationId xmlns:a16="http://schemas.microsoft.com/office/drawing/2014/main" id="{9CC70AF7-EFB6-539C-5526-F614D17DA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146" y="2695462"/>
            <a:ext cx="5371867" cy="319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5231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31B71-0426-330C-8726-94C671F71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Remote Alignment System (FRAS)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0BD16A-C730-E015-0517-CB6C62CA33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Implementeres under LS3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Magnet alignment viktig for å bedre ytelsen til LHC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nb-NO" dirty="0"/>
              <a:t>Bedre alignment = flere kollisjoner og mer konsentrert partikkelstråle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Nå: manuelt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Etter FRAS: gjøres (nesten) helt remote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29476E-0BE3-BB49-D50E-89E35FE4D8A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77DDE7-9586-F41F-6CD0-3098436C58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7D89DD55-C331-872B-474E-EE6F59012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611" y="373593"/>
            <a:ext cx="4848869" cy="2749449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896AA273-0473-C816-2E38-6D602C58CE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198" y="3303507"/>
            <a:ext cx="4190339" cy="279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4756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0DE29-9F78-FB06-EB64-76722E8FB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Fordeler med FRAS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ED1E7-A273-BE66-8340-68886611510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Lavere strålingsdose for surveyors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nb-NO" dirty="0"/>
              <a:t>Vanligvis inn i tunnelen ved årlig stenging og 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Aperture gain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“The aperture is defined by the maximum transverse amplitude that a particle can reach while performing its oscillations before it gets lost.”</a:t>
            </a:r>
            <a:endParaRPr lang="nb-NO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Økt akseleratorytelse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nb-NO" dirty="0"/>
              <a:t>Luminosity</a:t>
            </a:r>
          </a:p>
          <a:p>
            <a:endParaRPr lang="nb-NO" dirty="0"/>
          </a:p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DEDD3B-EA95-1BE7-459C-46EBBBA0340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C0623-3194-B2C6-49D6-18950F444D7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9" name="Picture 18" descr="A graph of a graph&#10;&#10;AI-generated content may be incorrect.">
            <a:extLst>
              <a:ext uri="{FF2B5EF4-FFF2-40B4-BE49-F238E27FC236}">
                <a16:creationId xmlns:a16="http://schemas.microsoft.com/office/drawing/2014/main" id="{14CFB01B-1325-B8AD-4FC7-ACA5CA932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5305" y="914401"/>
            <a:ext cx="5523495" cy="4199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0801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5B338-0FF9-9560-4D29-9C4A66B11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Min jobb på CERN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01BD2-0801-58FD-5888-0ABFA429DD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Hjelpeverktøy til FRAS systemet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nb-NO" dirty="0"/>
              <a:t>Utvikling i Python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Masteroppgave (mai – nov.) :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nb-NO" dirty="0"/>
              <a:t>Simulere sensorverdier for å validere konfigurasjon og sikkerhetssystemer, og generere test-cases. </a:t>
            </a:r>
          </a:p>
          <a:p>
            <a:pPr marL="990900" lvl="2" indent="-342900"/>
            <a:r>
              <a:rPr lang="nb-NO" dirty="0"/>
              <a:t>Lage simulator</a:t>
            </a:r>
          </a:p>
          <a:p>
            <a:pPr marL="990900" lvl="2" indent="-342900"/>
            <a:r>
              <a:rPr lang="nb-NO" dirty="0"/>
              <a:t>Koordinat-transformasjoner</a:t>
            </a:r>
          </a:p>
          <a:p>
            <a:pPr marL="990900" lvl="2" indent="-342900"/>
            <a:r>
              <a:rPr lang="nb-NO" dirty="0"/>
              <a:t>Generell forståelse av sensorene og systemet</a:t>
            </a:r>
          </a:p>
          <a:p>
            <a:endParaRPr lang="nb-NO" dirty="0"/>
          </a:p>
          <a:p>
            <a:endParaRPr lang="nb-NO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4B8974-FF75-8426-7A76-9D6B469FE5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071FA9-42A7-76B0-EA3B-4432F16AB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2542" y="1439335"/>
            <a:ext cx="5638000" cy="3561730"/>
          </a:xfrm>
          <a:prstGeom prst="rect">
            <a:avLst/>
          </a:prstGeom>
        </p:spPr>
      </p:pic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5AE56D5D-B9D6-DA70-64FF-48A922ED550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</p:spTree>
    <p:extLst>
      <p:ext uri="{BB962C8B-B14F-4D97-AF65-F5344CB8AC3E}">
        <p14:creationId xmlns:p14="http://schemas.microsoft.com/office/powerpoint/2010/main" val="25798332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AE384-FED3-023E-72B1-771135B3B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Muligheter på CERN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7DD9AD-075E-965C-7BF4-53E4B6C5AA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1AB9F-44E8-7A71-4DC6-BAA8BDDB8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73523-9AA0-5870-839E-A0FB90F5E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7390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13CAEB-B0D5-C286-BCBF-4137C1D28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nb-NO" dirty="0"/>
              <a:t>Stillinger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2F869C-4D2A-9B8D-9F59-F5966EA04C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>
            <a:normAutofit/>
          </a:bodyPr>
          <a:lstStyle/>
          <a:p>
            <a:r>
              <a:rPr lang="nb-NO" dirty="0"/>
              <a:t>Technical student</a:t>
            </a:r>
          </a:p>
          <a:p>
            <a:r>
              <a:rPr lang="nb-NO" dirty="0"/>
              <a:t>Summer student</a:t>
            </a:r>
          </a:p>
          <a:p>
            <a:r>
              <a:rPr lang="nb-NO" dirty="0"/>
              <a:t>Graduate</a:t>
            </a:r>
          </a:p>
          <a:p>
            <a:r>
              <a:rPr lang="nb-NO" dirty="0"/>
              <a:t>PhD</a:t>
            </a:r>
          </a:p>
          <a:p>
            <a:r>
              <a:rPr lang="nb-NO" dirty="0"/>
              <a:t>Staff</a:t>
            </a:r>
            <a:endParaRPr lang="en-GB" dirty="0"/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A5D3E05F-62AB-4F59-14A8-6B8E56ED45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9" r="15908"/>
          <a:stretch/>
        </p:blipFill>
        <p:spPr bwMode="auto">
          <a:xfrm>
            <a:off x="6167438" y="-1"/>
            <a:ext cx="6024562" cy="6366933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C8900-6574-E4A6-716A-2B966760B83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5AB20-8F36-C201-EA1E-BAA3E5F69A4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100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E6B54-B71D-4972-A60A-4F370DAB6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Hva er kybernetikk og robotikk?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F9A23C-B3B9-913E-27A9-97AC4D301C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2B20D-7FAB-083C-5344-FA49887CF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F2E140-ABF2-9180-7096-5374C2541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6235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E8F139-ECCD-5ED8-7B5E-2EE77E781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Generelt</a:t>
            </a:r>
          </a:p>
          <a:p>
            <a:pPr lvl="1"/>
            <a:r>
              <a:rPr lang="nb-NO" dirty="0"/>
              <a:t>3 søknadsrunder i året</a:t>
            </a:r>
          </a:p>
          <a:p>
            <a:pPr lvl="1"/>
            <a:r>
              <a:rPr lang="nb-NO" dirty="0"/>
              <a:t>4-12 måneder (+ evt. utvidelse)</a:t>
            </a:r>
          </a:p>
          <a:p>
            <a:pPr lvl="1"/>
            <a:r>
              <a:rPr lang="nb-NO" dirty="0"/>
              <a:t>Vanlig å ta fri fra studiet</a:t>
            </a:r>
          </a:p>
          <a:p>
            <a:pPr lvl="1"/>
            <a:r>
              <a:rPr lang="nb-NO" dirty="0"/>
              <a:t>Kan også skrive prosjekt/master (evt. ta fag remote)</a:t>
            </a:r>
          </a:p>
          <a:p>
            <a:pPr lvl="1"/>
            <a:r>
              <a:rPr lang="nb-NO" dirty="0"/>
              <a:t>Månedlig stipend</a:t>
            </a:r>
          </a:p>
          <a:p>
            <a:r>
              <a:rPr lang="nb-NO" dirty="0"/>
              <a:t>Søknadsprosess:</a:t>
            </a:r>
          </a:p>
          <a:p>
            <a:pPr marL="366712" lvl="1" indent="0">
              <a:buNone/>
            </a:pPr>
            <a:r>
              <a:rPr lang="nb-NO" dirty="0"/>
              <a:t>1. Sende inn </a:t>
            </a:r>
            <a:r>
              <a:rPr lang="en-US" dirty="0"/>
              <a:t>CV, </a:t>
            </a:r>
            <a:r>
              <a:rPr lang="en-US" dirty="0" err="1"/>
              <a:t>søknad</a:t>
            </a:r>
            <a:r>
              <a:rPr lang="en-US" dirty="0"/>
              <a:t>, </a:t>
            </a:r>
            <a:r>
              <a:rPr lang="en-US" dirty="0" err="1"/>
              <a:t>og</a:t>
            </a:r>
            <a:r>
              <a:rPr lang="en-US" dirty="0"/>
              <a:t> </a:t>
            </a:r>
            <a:r>
              <a:rPr lang="en-US" dirty="0" err="1"/>
              <a:t>referansebrev</a:t>
            </a:r>
            <a:endParaRPr lang="nb-NO" dirty="0"/>
          </a:p>
          <a:p>
            <a:pPr marL="366712" lvl="1" indent="0">
              <a:buNone/>
            </a:pPr>
            <a:r>
              <a:rPr lang="nb-NO" dirty="0"/>
              <a:t>2. Asynkront digitalt intervju</a:t>
            </a:r>
          </a:p>
          <a:p>
            <a:pPr marL="366712" lvl="1" indent="0">
              <a:buNone/>
            </a:pPr>
            <a:r>
              <a:rPr lang="nb-NO" dirty="0"/>
              <a:t>3. Stillingsansvarlige kontakter deg</a:t>
            </a:r>
          </a:p>
          <a:p>
            <a:pPr marL="366712" lvl="1" indent="0">
              <a:buNone/>
            </a:pPr>
            <a:r>
              <a:rPr lang="nb-NO" dirty="0"/>
              <a:t>4. Intervju(er)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38F25D-9F36-E4E6-7886-0C38A405E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Student Position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CBADE-C003-B95F-F191-E7CAB2416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105F1-79FE-70FD-A412-B77A8B4D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5874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CC7A8D9-89C1-D4A9-5F9A-59DEC340A2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002" b="4692"/>
          <a:stretch/>
        </p:blipFill>
        <p:spPr>
          <a:xfrm>
            <a:off x="20" y="3200"/>
            <a:ext cx="12191980" cy="6373323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FA3CC-2FEF-F8DD-A8EA-7D2399AF7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err="1"/>
              <a:t>Hvorfor</a:t>
            </a:r>
            <a:r>
              <a:rPr lang="en-US" dirty="0"/>
              <a:t> Genève?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 err="1"/>
              <a:t>Varmere</a:t>
            </a:r>
            <a:r>
              <a:rPr lang="en-GB" sz="2400" b="0" dirty="0"/>
              <a:t> </a:t>
            </a:r>
            <a:r>
              <a:rPr lang="en-GB" sz="2400" b="0" dirty="0" err="1"/>
              <a:t>enn</a:t>
            </a:r>
            <a:r>
              <a:rPr lang="en-GB" sz="2400" b="0" dirty="0"/>
              <a:t> Norge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/>
              <a:t>God mat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 err="1"/>
              <a:t>Alpene</a:t>
            </a:r>
            <a:r>
              <a:rPr lang="en-GB" sz="2400" b="0" dirty="0"/>
              <a:t> </a:t>
            </a:r>
            <a:r>
              <a:rPr lang="en-GB" sz="2400" b="0" dirty="0" err="1"/>
              <a:t>og</a:t>
            </a:r>
            <a:r>
              <a:rPr lang="en-GB" sz="2400" b="0" dirty="0"/>
              <a:t> Jura-</a:t>
            </a:r>
            <a:r>
              <a:rPr lang="en-GB" sz="2400" b="0" dirty="0" err="1"/>
              <a:t>fjellene</a:t>
            </a:r>
            <a:endParaRPr lang="en-GB" sz="2400" b="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/>
              <a:t>Gode </a:t>
            </a:r>
            <a:r>
              <a:rPr lang="en-GB" sz="2400" b="0" dirty="0" err="1"/>
              <a:t>togforbindelser</a:t>
            </a:r>
            <a:endParaRPr lang="en-GB" sz="2400" b="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 err="1"/>
              <a:t>Lære</a:t>
            </a:r>
            <a:r>
              <a:rPr lang="en-GB" sz="2400" b="0" dirty="0"/>
              <a:t> </a:t>
            </a:r>
            <a:r>
              <a:rPr lang="en-GB" sz="2400" b="0" dirty="0" err="1"/>
              <a:t>fransk</a:t>
            </a:r>
            <a:endParaRPr lang="en-GB" sz="2400" b="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 err="1"/>
              <a:t>Eneste</a:t>
            </a:r>
            <a:r>
              <a:rPr lang="en-GB" sz="2400" b="0" dirty="0"/>
              <a:t> </a:t>
            </a:r>
            <a:r>
              <a:rPr lang="en-GB" sz="2400" b="0" dirty="0" err="1"/>
              <a:t>ulempe</a:t>
            </a:r>
            <a:r>
              <a:rPr lang="en-GB" sz="2400" b="0" dirty="0"/>
              <a:t>: </a:t>
            </a:r>
            <a:r>
              <a:rPr lang="en-GB" sz="2400" b="0" dirty="0" err="1"/>
              <a:t>dyrt</a:t>
            </a:r>
            <a:r>
              <a:rPr lang="en-GB" sz="2400" b="0" dirty="0"/>
              <a:t>, men du </a:t>
            </a:r>
            <a:r>
              <a:rPr lang="en-GB" sz="2400" b="0" dirty="0" err="1"/>
              <a:t>tjener</a:t>
            </a:r>
            <a:r>
              <a:rPr lang="en-GB" sz="2400" b="0" dirty="0"/>
              <a:t> </a:t>
            </a:r>
            <a:r>
              <a:rPr lang="en-GB" sz="2400" b="0" dirty="0" err="1"/>
              <a:t>penger</a:t>
            </a:r>
            <a:endParaRPr lang="en-GB" sz="2400" b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E9C31-A654-2F0A-81CA-98AFD5BE9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CA66E-BC61-70A5-1CF9-BC589CAD1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D83C53-AB53-A85D-FA6C-6A9BE6776F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2302" y="3977586"/>
            <a:ext cx="3930756" cy="2211050"/>
          </a:xfrm>
          <a:prstGeom prst="rect">
            <a:avLst/>
          </a:prstGeom>
        </p:spPr>
      </p:pic>
      <p:pic>
        <p:nvPicPr>
          <p:cNvPr id="2050" name="Picture 2" descr="Ski in Chamonix Mont-Blanc, Chamonix Ski Areas &amp; Resorts | Chamonix.net">
            <a:extLst>
              <a:ext uri="{FF2B5EF4-FFF2-40B4-BE49-F238E27FC236}">
                <a16:creationId xmlns:a16="http://schemas.microsoft.com/office/drawing/2014/main" id="{9DDF4631-B4E6-56A4-F877-C15652E097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14" y="3867476"/>
            <a:ext cx="3394696" cy="232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7545500-6B31-6A3C-A019-81D4134B86C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4861" b="12708"/>
          <a:stretch/>
        </p:blipFill>
        <p:spPr>
          <a:xfrm>
            <a:off x="2937660" y="260376"/>
            <a:ext cx="2709283" cy="334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651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72B4A-A602-DF16-F8DC-9078455F6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Hvorfor CERN?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01F66A-AFC6-A365-92D3-F8C2CEA72C1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Meningsfullt arbeid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Ser bra ut på CVen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Internasjonalt miljø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God </a:t>
            </a:r>
            <a:r>
              <a:rPr lang="en-GB" dirty="0" err="1"/>
              <a:t>kompensasjon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6 </a:t>
            </a:r>
            <a:r>
              <a:rPr lang="en-GB" dirty="0" err="1"/>
              <a:t>uker</a:t>
            </a:r>
            <a:r>
              <a:rPr lang="en-GB" dirty="0"/>
              <a:t> </a:t>
            </a:r>
            <a:r>
              <a:rPr lang="en-GB" dirty="0" err="1"/>
              <a:t>ferie</a:t>
            </a:r>
            <a:r>
              <a:rPr lang="en-GB" dirty="0"/>
              <a:t> + 2 </a:t>
            </a:r>
            <a:r>
              <a:rPr lang="en-GB" dirty="0" err="1"/>
              <a:t>uker</a:t>
            </a:r>
            <a:r>
              <a:rPr lang="en-GB" dirty="0"/>
              <a:t> </a:t>
            </a:r>
            <a:r>
              <a:rPr lang="en-GB" dirty="0" err="1"/>
              <a:t>juleferie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Klubber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</a:t>
            </a:r>
            <a:r>
              <a:rPr lang="en-GB" dirty="0" err="1"/>
              <a:t>sosialt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19C3C-1530-3BD8-44D1-AAF468958F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3706A-194F-7457-72A7-0F0C5C56B8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15" name="Picture Placeholder 14" descr="A cat with a cat head&#10;&#10;AI-generated content may be incorrect.">
            <a:extLst>
              <a:ext uri="{FF2B5EF4-FFF2-40B4-BE49-F238E27FC236}">
                <a16:creationId xmlns:a16="http://schemas.microsoft.com/office/drawing/2014/main" id="{0D2BED43-9274-0CCF-C53F-E50EDC78AD2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7105" b="17105"/>
          <a:stretch>
            <a:fillRect/>
          </a:stretch>
        </p:blipFill>
        <p:spPr>
          <a:xfrm>
            <a:off x="8080400" y="3975145"/>
            <a:ext cx="3708400" cy="2232025"/>
          </a:xfrm>
        </p:spPr>
      </p:pic>
      <p:pic>
        <p:nvPicPr>
          <p:cNvPr id="4100" name="Picture 4" descr="Vallée Blanche avec un guide de Chamonix Mont Blanc, ski sur les plus  belles pistes et hors pistes | Chamonix Ski Guide">
            <a:extLst>
              <a:ext uri="{FF2B5EF4-FFF2-40B4-BE49-F238E27FC236}">
                <a16:creationId xmlns:a16="http://schemas.microsoft.com/office/drawing/2014/main" id="{3648A2B0-5027-060E-F375-CCCC57E705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614" y="1523064"/>
            <a:ext cx="3673475" cy="228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No alternative text description for this image">
            <a:extLst>
              <a:ext uri="{FF2B5EF4-FFF2-40B4-BE49-F238E27FC236}">
                <a16:creationId xmlns:a16="http://schemas.microsoft.com/office/drawing/2014/main" id="{270F7469-55E4-4FCA-C09B-7FC59A65B6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1489" y="2284036"/>
            <a:ext cx="3295312" cy="3295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24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C46F0-E82B-3240-A99E-99FBE690A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Spørsmål</a:t>
            </a:r>
            <a:r>
              <a:rPr lang="en-US" dirty="0"/>
              <a:t>?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730ED3-9F0E-90E6-0B4C-A5BF5B05E1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  <a:p>
            <a:r>
              <a:rPr lang="nb-NO" dirty="0"/>
              <a:t>aburtonw@cern.ch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4F8C2E-D8A6-805F-B951-34E1EFCD4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976891-C28B-4AB9-65FE-5E453587C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2619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6F70E-0BB2-D1CF-7CAA-174531DC8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Hva</a:t>
            </a:r>
            <a:r>
              <a:rPr lang="en-US" dirty="0"/>
              <a:t> er </a:t>
            </a:r>
            <a:r>
              <a:rPr lang="en-US" dirty="0" err="1"/>
              <a:t>kybernetikk</a:t>
            </a:r>
            <a:r>
              <a:rPr lang="en-US" dirty="0"/>
              <a:t> </a:t>
            </a:r>
            <a:r>
              <a:rPr lang="en-US" dirty="0" err="1"/>
              <a:t>og</a:t>
            </a:r>
            <a:r>
              <a:rPr lang="en-US" dirty="0"/>
              <a:t> </a:t>
            </a:r>
            <a:r>
              <a:rPr lang="en-US" dirty="0" err="1"/>
              <a:t>robotikk</a:t>
            </a:r>
            <a:r>
              <a:rPr lang="en-US" dirty="0"/>
              <a:t>?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407131-9689-2A95-8082-ECB1F74E594C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US" dirty="0"/>
              <a:t>Autopilot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F118B0-D2B4-9038-7BC2-20B7E0DB47D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9E6822-0EEE-B59F-3B42-84FC6AF9010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69B75E5-2FDE-C9B0-F3EE-6D03126717EE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r>
              <a:rPr lang="en-US" dirty="0" err="1"/>
              <a:t>Automasjon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384D37A-A0F3-DCF2-4EAD-7FE5A6C8EDB5}"/>
              </a:ext>
            </a:extLst>
          </p:cNvPr>
          <p:cNvSpPr>
            <a:spLocks noGrp="1"/>
          </p:cNvSpPr>
          <p:nvPr>
            <p:ph type="body" idx="22"/>
          </p:nvPr>
        </p:nvSpPr>
        <p:spPr/>
        <p:txBody>
          <a:bodyPr/>
          <a:lstStyle/>
          <a:p>
            <a:r>
              <a:rPr lang="en-US" dirty="0" err="1"/>
              <a:t>Navigasjon</a:t>
            </a:r>
            <a:r>
              <a:rPr lang="en-US" dirty="0"/>
              <a:t> </a:t>
            </a:r>
            <a:r>
              <a:rPr lang="en-US" dirty="0" err="1"/>
              <a:t>og</a:t>
            </a:r>
            <a:r>
              <a:rPr lang="en-US" dirty="0"/>
              <a:t> fart</a:t>
            </a:r>
            <a:r>
              <a:rPr lang="nb-NO" dirty="0"/>
              <a:t>øysstyring</a:t>
            </a:r>
            <a:endParaRPr lang="en-GB" dirty="0"/>
          </a:p>
        </p:txBody>
      </p:sp>
      <p:sp>
        <p:nvSpPr>
          <p:cNvPr id="12" name="AutoShape 2" descr="Top Applications Of Robotic Arms | Dorna Robotics">
            <a:extLst>
              <a:ext uri="{FF2B5EF4-FFF2-40B4-BE49-F238E27FC236}">
                <a16:creationId xmlns:a16="http://schemas.microsoft.com/office/drawing/2014/main" id="{823D1B0E-A4EC-FF59-666B-76184D1B7A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AutoShape 8">
            <a:extLst>
              <a:ext uri="{FF2B5EF4-FFF2-40B4-BE49-F238E27FC236}">
                <a16:creationId xmlns:a16="http://schemas.microsoft.com/office/drawing/2014/main" id="{9E0E1E0E-93B7-067E-8B90-B40391EBA7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CBF0C10-252B-FEF0-5D22-9154BCF3DE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27" r="8673" b="12190"/>
          <a:stretch/>
        </p:blipFill>
        <p:spPr>
          <a:xfrm>
            <a:off x="3275" y="1601375"/>
            <a:ext cx="3960000" cy="347729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4E36089-14FD-236A-BBB0-8D78AC7D1C4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393" r="15287"/>
          <a:stretch/>
        </p:blipFill>
        <p:spPr>
          <a:xfrm>
            <a:off x="4116387" y="2732282"/>
            <a:ext cx="3959226" cy="347745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7C97C9-A3C4-D852-A80F-DE424CDB0F9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853" t="-138" r="9419" b="138"/>
          <a:stretch/>
        </p:blipFill>
        <p:spPr>
          <a:xfrm>
            <a:off x="8232388" y="1596565"/>
            <a:ext cx="3988296" cy="348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772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99E158-CB10-F574-2283-E0992815A9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0D0F0-A088-66EA-EAE8-2D653C5DC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Hva</a:t>
            </a:r>
            <a:r>
              <a:rPr lang="en-US" dirty="0"/>
              <a:t> er </a:t>
            </a:r>
            <a:r>
              <a:rPr lang="en-US" dirty="0" err="1"/>
              <a:t>kybernetikk</a:t>
            </a:r>
            <a:r>
              <a:rPr lang="en-US" dirty="0"/>
              <a:t> </a:t>
            </a:r>
            <a:r>
              <a:rPr lang="en-US" dirty="0" err="1"/>
              <a:t>og</a:t>
            </a:r>
            <a:r>
              <a:rPr lang="en-US" dirty="0"/>
              <a:t> </a:t>
            </a:r>
            <a:r>
              <a:rPr lang="en-US" dirty="0" err="1"/>
              <a:t>robotikk</a:t>
            </a:r>
            <a:r>
              <a:rPr lang="en-US" dirty="0"/>
              <a:t>?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5778C-14B3-5C4C-F97C-C86C54214228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US" dirty="0" err="1"/>
              <a:t>Fysikk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A02922-8B13-4877-1D34-86D23283CAB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B59E94-1305-BF9F-2BF2-B234DA0B9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B99F644-DDD0-BA97-6AD9-4CAEA7C533D0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r>
              <a:rPr lang="en-US" dirty="0"/>
              <a:t>Matte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2518EE6-AD80-9A6A-3E7A-4082EBA6726C}"/>
              </a:ext>
            </a:extLst>
          </p:cNvPr>
          <p:cNvSpPr>
            <a:spLocks noGrp="1"/>
          </p:cNvSpPr>
          <p:nvPr>
            <p:ph type="body" idx="22"/>
          </p:nvPr>
        </p:nvSpPr>
        <p:spPr/>
        <p:txBody>
          <a:bodyPr/>
          <a:lstStyle/>
          <a:p>
            <a:r>
              <a:rPr lang="nb-NO" dirty="0"/>
              <a:t>IT og programmering</a:t>
            </a:r>
            <a:endParaRPr lang="en-GB" dirty="0"/>
          </a:p>
        </p:txBody>
      </p:sp>
      <p:sp>
        <p:nvSpPr>
          <p:cNvPr id="12" name="AutoShape 2" descr="Top Applications Of Robotic Arms | Dorna Robotics">
            <a:extLst>
              <a:ext uri="{FF2B5EF4-FFF2-40B4-BE49-F238E27FC236}">
                <a16:creationId xmlns:a16="http://schemas.microsoft.com/office/drawing/2014/main" id="{A2AC2BF5-1F0C-2CB2-4A85-954912AFF2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AutoShape 8">
            <a:extLst>
              <a:ext uri="{FF2B5EF4-FFF2-40B4-BE49-F238E27FC236}">
                <a16:creationId xmlns:a16="http://schemas.microsoft.com/office/drawing/2014/main" id="{EE5FA156-F3C2-174B-C121-67504EFEB5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AEAA929-E81A-AABA-8EB1-E7919A845C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27" r="8673" b="12190"/>
          <a:stretch/>
        </p:blipFill>
        <p:spPr>
          <a:xfrm>
            <a:off x="3275" y="1601375"/>
            <a:ext cx="3960000" cy="347729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BA106BE-1D44-64BF-790B-76D68D112ED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393" r="15287"/>
          <a:stretch/>
        </p:blipFill>
        <p:spPr>
          <a:xfrm>
            <a:off x="4116387" y="2732282"/>
            <a:ext cx="3959226" cy="347745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30AE883-89D9-2993-B34D-33B256263CE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853" t="-138" r="9419" b="138"/>
          <a:stretch/>
        </p:blipFill>
        <p:spPr>
          <a:xfrm>
            <a:off x="8232388" y="1596565"/>
            <a:ext cx="3988296" cy="348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60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E3BFF-F674-0420-B8FC-B54943957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Min avdeling på CERN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CF2B9-3D83-C209-F1D0-B61731528D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266ED2-92BC-B44C-3142-F9F15E876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DFDF4-6A53-F522-C832-B7FC16D2E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625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DFB9517-6130-30DD-FD2D-5675B5EE9734}"/>
              </a:ext>
            </a:extLst>
          </p:cNvPr>
          <p:cNvCxnSpPr>
            <a:cxnSpLocks/>
            <a:stCxn id="18" idx="0"/>
            <a:endCxn id="23" idx="4"/>
          </p:cNvCxnSpPr>
          <p:nvPr/>
        </p:nvCxnSpPr>
        <p:spPr>
          <a:xfrm flipV="1">
            <a:off x="6096000" y="2602829"/>
            <a:ext cx="3996015" cy="422531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2D23D7F-2F0F-F69A-6FA0-E9EE5F2FDD3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4D9804F1-D64D-F7CA-BFB3-EDD91850D453}"/>
              </a:ext>
            </a:extLst>
          </p:cNvPr>
          <p:cNvSpPr txBox="1">
            <a:spLocks/>
          </p:cNvSpPr>
          <p:nvPr/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pic>
        <p:nvPicPr>
          <p:cNvPr id="12" name="Picture 11" descr="A blue rectangular sign with white text&#10;&#10;AI-generated content may be incorrect.">
            <a:extLst>
              <a:ext uri="{FF2B5EF4-FFF2-40B4-BE49-F238E27FC236}">
                <a16:creationId xmlns:a16="http://schemas.microsoft.com/office/drawing/2014/main" id="{78810EEB-1D8A-14D1-3B1C-479439461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175" y="247665"/>
            <a:ext cx="11714922" cy="2327694"/>
          </a:xfrm>
          <a:prstGeom prst="rect">
            <a:avLst/>
          </a:prstGeom>
        </p:spPr>
      </p:pic>
      <p:pic>
        <p:nvPicPr>
          <p:cNvPr id="18" name="Picture 17" descr="A diagram of a company&#10;&#10;AI-generated content may be incorrect.">
            <a:extLst>
              <a:ext uri="{FF2B5EF4-FFF2-40B4-BE49-F238E27FC236}">
                <a16:creationId xmlns:a16="http://schemas.microsoft.com/office/drawing/2014/main" id="{A9EC9C49-C717-21D4-C945-E0C0A9A1E90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4333"/>
          <a:stretch/>
        </p:blipFill>
        <p:spPr>
          <a:xfrm>
            <a:off x="2765832" y="3025360"/>
            <a:ext cx="6660336" cy="3399633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1E2E95CD-0633-BA3C-D12F-D233877B2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58413" y="3517486"/>
            <a:ext cx="1194358" cy="477531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Section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7848A80-2E67-8A0B-FD6E-31BBD132A51C}"/>
              </a:ext>
            </a:extLst>
          </p:cNvPr>
          <p:cNvSpPr/>
          <p:nvPr/>
        </p:nvSpPr>
        <p:spPr>
          <a:xfrm>
            <a:off x="2717295" y="3208596"/>
            <a:ext cx="1250238" cy="9803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CB91DE3-8FA4-062A-CE94-1901CDDC0EEB}"/>
              </a:ext>
            </a:extLst>
          </p:cNvPr>
          <p:cNvSpPr/>
          <p:nvPr/>
        </p:nvSpPr>
        <p:spPr>
          <a:xfrm>
            <a:off x="2789521" y="4638916"/>
            <a:ext cx="1105786" cy="27513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EC12A74-7A1A-3CF8-06E3-271B3C41ECE0}"/>
              </a:ext>
            </a:extLst>
          </p:cNvPr>
          <p:cNvSpPr/>
          <p:nvPr/>
        </p:nvSpPr>
        <p:spPr>
          <a:xfrm>
            <a:off x="9466896" y="1495627"/>
            <a:ext cx="1250238" cy="110720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91832D87-F2AA-1966-6988-3D7117BCE838}"/>
              </a:ext>
            </a:extLst>
          </p:cNvPr>
          <p:cNvSpPr txBox="1">
            <a:spLocks/>
          </p:cNvSpPr>
          <p:nvPr/>
        </p:nvSpPr>
        <p:spPr>
          <a:xfrm>
            <a:off x="9642614" y="852264"/>
            <a:ext cx="1194358" cy="47753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Group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Text Placeholder 19">
            <a:extLst>
              <a:ext uri="{FF2B5EF4-FFF2-40B4-BE49-F238E27FC236}">
                <a16:creationId xmlns:a16="http://schemas.microsoft.com/office/drawing/2014/main" id="{6CEE7989-9AF9-3645-5EDB-8A6128B4DEA0}"/>
              </a:ext>
            </a:extLst>
          </p:cNvPr>
          <p:cNvSpPr txBox="1">
            <a:spLocks/>
          </p:cNvSpPr>
          <p:nvPr/>
        </p:nvSpPr>
        <p:spPr>
          <a:xfrm>
            <a:off x="3342414" y="567483"/>
            <a:ext cx="1751177" cy="47753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Department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82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  <p:bldP spid="21" grpId="0" animBg="1"/>
      <p:bldP spid="22" grpId="0" animBg="1"/>
      <p:bldP spid="23" grpId="0" animBg="1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8DD60-4271-6C08-D529-005CB6D90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30120"/>
            <a:ext cx="11376025" cy="1065742"/>
          </a:xfrm>
        </p:spPr>
        <p:txBody>
          <a:bodyPr/>
          <a:lstStyle/>
          <a:p>
            <a:r>
              <a:rPr lang="en-US" dirty="0" err="1"/>
              <a:t>Pr</a:t>
            </a:r>
            <a:r>
              <a:rPr lang="en-GB" dirty="0"/>
              <a:t>é</a:t>
            </a:r>
            <a:r>
              <a:rPr lang="en-US" dirty="0" err="1"/>
              <a:t>vessin</a:t>
            </a:r>
            <a:r>
              <a:rPr lang="en-US" dirty="0"/>
              <a:t> Site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DF95D2-83CC-13E4-F04A-A515DD451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748905-36D3-41B6-EBBF-17B7F176D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70F33BE-27A1-97AC-7C5F-4417E198CD43}"/>
              </a:ext>
            </a:extLst>
          </p:cNvPr>
          <p:cNvGrpSpPr/>
          <p:nvPr/>
        </p:nvGrpSpPr>
        <p:grpSpPr>
          <a:xfrm>
            <a:off x="1902591" y="657046"/>
            <a:ext cx="8386817" cy="5624179"/>
            <a:chOff x="1902591" y="657046"/>
            <a:chExt cx="8386817" cy="562417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3EA231D-459B-9B65-9E98-820C81875B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02591" y="657046"/>
              <a:ext cx="8386817" cy="5624179"/>
            </a:xfrm>
            <a:prstGeom prst="rect">
              <a:avLst/>
            </a:prstGeom>
          </p:spPr>
        </p:pic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B191C6F4-87CC-3874-9DE8-7045F2414B5E}"/>
                    </a:ext>
                  </a:extLst>
                </p14:cNvPr>
                <p14:cNvContentPartPr/>
                <p14:nvPr/>
              </p14:nvContentPartPr>
              <p14:xfrm>
                <a:off x="4498294" y="4857897"/>
                <a:ext cx="1326240" cy="56304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B191C6F4-87CC-3874-9DE8-7045F2414B5E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462294" y="4821897"/>
                  <a:ext cx="1397880" cy="63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8A41154-EFA4-BFC4-9F7E-579E11C9044E}"/>
                    </a:ext>
                  </a:extLst>
                </p14:cNvPr>
                <p14:cNvContentPartPr/>
                <p14:nvPr/>
              </p14:nvContentPartPr>
              <p14:xfrm>
                <a:off x="4513054" y="3463257"/>
                <a:ext cx="771480" cy="139140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8A41154-EFA4-BFC4-9F7E-579E11C9044E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477054" y="3427266"/>
                  <a:ext cx="843120" cy="146302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E884820A-E343-9013-9795-72A238AC8288}"/>
                    </a:ext>
                  </a:extLst>
                </p14:cNvPr>
                <p14:cNvContentPartPr/>
                <p14:nvPr/>
              </p14:nvContentPartPr>
              <p14:xfrm>
                <a:off x="5687374" y="2194305"/>
                <a:ext cx="960840" cy="806352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E884820A-E343-9013-9795-72A238AC828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651374" y="2158307"/>
                  <a:ext cx="1032480" cy="8779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847680E7-70A4-94AF-73F8-162F7A270F01}"/>
                    </a:ext>
                  </a:extLst>
                </p14:cNvPr>
                <p14:cNvContentPartPr/>
                <p14:nvPr/>
              </p14:nvContentPartPr>
              <p14:xfrm>
                <a:off x="5297134" y="3001737"/>
                <a:ext cx="382320" cy="43992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847680E7-70A4-94AF-73F8-162F7A270F01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261134" y="2965737"/>
                  <a:ext cx="453960" cy="51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76E46B76-7912-A59C-8747-5D682D3DF48F}"/>
                    </a:ext>
                  </a:extLst>
                </p14:cNvPr>
                <p14:cNvContentPartPr/>
                <p14:nvPr/>
              </p14:nvContentPartPr>
              <p14:xfrm>
                <a:off x="6185254" y="1584057"/>
                <a:ext cx="462960" cy="61452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76E46B76-7912-A59C-8747-5D682D3DF48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149254" y="1548057"/>
                  <a:ext cx="534600" cy="686160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20" name="Star: 5 Points 19">
              <a:extLst>
                <a:ext uri="{FF2B5EF4-FFF2-40B4-BE49-F238E27FC236}">
                  <a16:creationId xmlns:a16="http://schemas.microsoft.com/office/drawing/2014/main" id="{77AAB6C1-BCA7-EDB5-AF7F-FD816F4704C3}"/>
                </a:ext>
              </a:extLst>
            </p:cNvPr>
            <p:cNvSpPr/>
            <p:nvPr/>
          </p:nvSpPr>
          <p:spPr>
            <a:xfrm>
              <a:off x="6002937" y="1339631"/>
              <a:ext cx="364633" cy="301802"/>
            </a:xfrm>
            <a:prstGeom prst="star5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12999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FE9B0-3D7C-9D56-9DDD-F8D569353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Hva er en partikkelakselerator?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7309DE-9BF3-915B-4255-C332A956A0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042F12-6C2E-FC70-1AA7-51DACC15B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Våge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293FCD-2ADA-3236-141C-ADF97E9E4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406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19312</TotalTime>
  <Words>1153</Words>
  <Application>Microsoft Office PowerPoint</Application>
  <PresentationFormat>Widescreen</PresentationFormat>
  <Paragraphs>269</Paragraphs>
  <Slides>34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Cambria Math</vt:lpstr>
      <vt:lpstr>Office Theme</vt:lpstr>
      <vt:lpstr>Teknisk Student på CERN</vt:lpstr>
      <vt:lpstr>Litt om meg</vt:lpstr>
      <vt:lpstr>Hva er kybernetikk og robotikk?</vt:lpstr>
      <vt:lpstr>Hva er kybernetikk og robotikk?</vt:lpstr>
      <vt:lpstr>Hva er kybernetikk og robotikk?</vt:lpstr>
      <vt:lpstr>Min avdeling på CERN</vt:lpstr>
      <vt:lpstr>PowerPoint Presentation</vt:lpstr>
      <vt:lpstr>Prévessin Site</vt:lpstr>
      <vt:lpstr>Hva er en partikkelakselerator?</vt:lpstr>
      <vt:lpstr>Vi spør chat...</vt:lpstr>
      <vt:lpstr>Hva er en partikkelakselerator?</vt:lpstr>
      <vt:lpstr>PowerPoint Presentation</vt:lpstr>
      <vt:lpstr>Hva trenger vi for å lage en partikkelakselerator?</vt:lpstr>
      <vt:lpstr>PowerPoint Presentation</vt:lpstr>
      <vt:lpstr>1. Partikler</vt:lpstr>
      <vt:lpstr>2. Energi</vt:lpstr>
      <vt:lpstr>3. Kontroll/styring</vt:lpstr>
      <vt:lpstr>Lorentzkraften</vt:lpstr>
      <vt:lpstr>4. Kollisjoner</vt:lpstr>
      <vt:lpstr>5. Deteksjon</vt:lpstr>
      <vt:lpstr>PowerPoint Presentation</vt:lpstr>
      <vt:lpstr>Hva brukes partikkelakseleratorer til?</vt:lpstr>
      <vt:lpstr>Hva driver jeg egentlig med?</vt:lpstr>
      <vt:lpstr>HL-LHC &amp; LS3</vt:lpstr>
      <vt:lpstr>Full Remote Alignment System (FRAS)</vt:lpstr>
      <vt:lpstr>Fordeler med FRAS</vt:lpstr>
      <vt:lpstr>Min jobb på CERN</vt:lpstr>
      <vt:lpstr>Muligheter på CERN</vt:lpstr>
      <vt:lpstr>Stillinger</vt:lpstr>
      <vt:lpstr>Technical Student Position</vt:lpstr>
      <vt:lpstr>PowerPoint Presentation</vt:lpstr>
      <vt:lpstr>Hvorfor CERN?</vt:lpstr>
      <vt:lpstr>Spørsmål?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Anja Vaage Burtonwood</dc:creator>
  <cp:lastModifiedBy>Anja Vaage Burtonwood</cp:lastModifiedBy>
  <cp:revision>38</cp:revision>
  <cp:lastPrinted>2025-04-09T15:31:50Z</cp:lastPrinted>
  <dcterms:created xsi:type="dcterms:W3CDTF">2025-03-21T08:07:57Z</dcterms:created>
  <dcterms:modified xsi:type="dcterms:W3CDTF">2025-04-24T12:12:24Z</dcterms:modified>
</cp:coreProperties>
</file>