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63" r:id="rId3"/>
    <p:sldId id="293" r:id="rId4"/>
    <p:sldId id="294" r:id="rId5"/>
    <p:sldId id="300" r:id="rId6"/>
    <p:sldId id="268" r:id="rId7"/>
    <p:sldId id="296" r:id="rId8"/>
    <p:sldId id="295" r:id="rId9"/>
    <p:sldId id="286" r:id="rId10"/>
    <p:sldId id="285" r:id="rId11"/>
    <p:sldId id="288" r:id="rId12"/>
    <p:sldId id="298" r:id="rId13"/>
    <p:sldId id="282" r:id="rId14"/>
    <p:sldId id="256" r:id="rId15"/>
    <p:sldId id="279" r:id="rId16"/>
    <p:sldId id="297" r:id="rId17"/>
    <p:sldId id="301" r:id="rId18"/>
    <p:sldId id="292" r:id="rId19"/>
    <p:sldId id="284" r:id="rId20"/>
    <p:sldId id="291" r:id="rId21"/>
    <p:sldId id="283" r:id="rId22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>
      <p:cViewPr varScale="1">
        <p:scale>
          <a:sx n="101" d="100"/>
          <a:sy n="101" d="100"/>
        </p:scale>
        <p:origin x="72" y="1456"/>
      </p:cViewPr>
      <p:guideLst>
        <p:guide orient="horz" pos="216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048" cy="5127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886" y="1"/>
            <a:ext cx="3078048" cy="5127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BE75-A5D0-4CFA-B5BB-7262F9BDCF13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557" y="4926087"/>
            <a:ext cx="5681364" cy="40292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69"/>
            <a:ext cx="3078048" cy="512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886" y="9721869"/>
            <a:ext cx="3078048" cy="5127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83AF5-1F89-4F5E-8F6D-473E88764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7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68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13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35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99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719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639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83AF5-1F89-4F5E-8F6D-473E88764D8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35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A317E9-94DB-4633-A24F-BB020558946C}" type="datetimeFigureOut">
              <a:rPr lang="en-GB" smtClean="0"/>
              <a:pPr/>
              <a:t>25/02/2025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B5E44A-1613-4230-ACBF-65462695630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792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20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13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A317E9-94DB-4633-A24F-BB020558946C}" type="datetimeFigureOut">
              <a:rPr lang="en-GB" smtClean="0"/>
              <a:pPr/>
              <a:t>25/02/2025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B5E44A-1613-4230-ACBF-65462695630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715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763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65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8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14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56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38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317E9-94DB-4633-A24F-BB020558946C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5E44A-1613-4230-ACBF-6546269563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00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nuitestbell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flickr.com/groups/cern-astro-club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lickr.com/groups/cern-astro-club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groups/cern-astro-club/" TargetMode="External"/><Relationship Id="rId2" Type="http://schemas.openxmlformats.org/officeDocument/2006/relationships/hyperlink" Target="https://astro.web.cern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groups/cern-astro-club/" TargetMode="External"/><Relationship Id="rId2" Type="http://schemas.openxmlformats.org/officeDocument/2006/relationships/hyperlink" Target="https://astro.web.cern.ch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C83167-0034-6033-8E1E-D3037FDF7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of the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CERN </a:t>
            </a:r>
            <a:r>
              <a:rPr lang="fr-FR" dirty="0" err="1">
                <a:solidFill>
                  <a:schemeClr val="bg1"/>
                </a:solidFill>
              </a:rPr>
              <a:t>Astronomy</a:t>
            </a:r>
            <a:r>
              <a:rPr lang="fr-FR" dirty="0">
                <a:solidFill>
                  <a:schemeClr val="bg1"/>
                </a:solidFill>
              </a:rPr>
              <a:t> Club.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19672" y="4005064"/>
            <a:ext cx="6400800" cy="1752600"/>
          </a:xfrm>
        </p:spPr>
        <p:txBody>
          <a:bodyPr/>
          <a:lstStyle/>
          <a:p>
            <a:r>
              <a:rPr lang="en-US" dirty="0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Jan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Buytaert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.</a:t>
            </a:r>
          </a:p>
          <a:p>
            <a:r>
              <a:rPr lang="en-US" dirty="0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25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february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92000"/>
                    </a:srgbClr>
                  </a:outerShdw>
                </a:effectLst>
              </a:rPr>
              <a:t> 2025</a:t>
            </a:r>
            <a:endParaRPr lang="en-GB" dirty="0">
              <a:effectLst>
                <a:outerShdw blurRad="50800" dist="50800" dir="5400000" algn="ctr" rotWithShape="0">
                  <a:srgbClr val="000000">
                    <a:alpha val="92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8783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Public events.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FFC000"/>
                </a:solidFill>
              </a:rPr>
              <a:t>La nuit </a:t>
            </a:r>
            <a:r>
              <a:rPr lang="en-GB" dirty="0" err="1">
                <a:solidFill>
                  <a:srgbClr val="FFC000"/>
                </a:solidFill>
              </a:rPr>
              <a:t>est</a:t>
            </a:r>
            <a:r>
              <a:rPr lang="en-GB" dirty="0">
                <a:solidFill>
                  <a:srgbClr val="FFC000"/>
                </a:solidFill>
              </a:rPr>
              <a:t> belle.</a:t>
            </a:r>
            <a:endParaRPr lang="en-GB" dirty="0"/>
          </a:p>
          <a:p>
            <a:pPr lvl="1"/>
            <a:r>
              <a:rPr lang="en-GB" dirty="0"/>
              <a:t>No event in 2024.</a:t>
            </a:r>
          </a:p>
          <a:p>
            <a:pPr lvl="1"/>
            <a:r>
              <a:rPr lang="en-GB" dirty="0"/>
              <a:t>New event scheduled on 11</a:t>
            </a:r>
            <a:r>
              <a:rPr lang="en-GB" baseline="30000" dirty="0"/>
              <a:t>th</a:t>
            </a:r>
            <a:r>
              <a:rPr lang="en-GB" dirty="0"/>
              <a:t> April 2025. </a:t>
            </a:r>
            <a:r>
              <a:rPr lang="en-GB" dirty="0">
                <a:hlinkClick r:id="rId3"/>
              </a:rPr>
              <a:t>https://www.lanuitestbelle.org/#</a:t>
            </a:r>
            <a:endParaRPr lang="en-GB" dirty="0"/>
          </a:p>
          <a:p>
            <a:pPr lvl="1"/>
            <a:r>
              <a:rPr lang="en-GB" dirty="0"/>
              <a:t>Was contacted by CERN public events office, but I will be absent in this period and informed that we will skip this year…</a:t>
            </a:r>
          </a:p>
          <a:p>
            <a:r>
              <a:rPr lang="fr-FR" dirty="0">
                <a:solidFill>
                  <a:srgbClr val="FFC000"/>
                </a:solidFill>
              </a:rPr>
              <a:t>Fort l’Ecluse</a:t>
            </a:r>
          </a:p>
          <a:p>
            <a:pPr lvl="1"/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joined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ORION club  on 10th August.</a:t>
            </a:r>
          </a:p>
          <a:p>
            <a:pPr lvl="1"/>
            <a:r>
              <a:rPr lang="fr-FR" dirty="0"/>
              <a:t>Clear night !</a:t>
            </a:r>
          </a:p>
          <a:p>
            <a:pPr lvl="1"/>
            <a:r>
              <a:rPr lang="fr-FR" dirty="0"/>
              <a:t>&gt;500 participants</a:t>
            </a:r>
          </a:p>
          <a:p>
            <a:pPr lvl="1"/>
            <a:r>
              <a:rPr lang="fr-FR" dirty="0" err="1"/>
              <a:t>Installed</a:t>
            </a:r>
            <a:r>
              <a:rPr lang="fr-FR" dirty="0"/>
              <a:t> the club </a:t>
            </a:r>
            <a:r>
              <a:rPr lang="fr-FR" dirty="0" err="1"/>
              <a:t>goto</a:t>
            </a:r>
            <a:r>
              <a:rPr lang="fr-FR" dirty="0"/>
              <a:t> Dobson.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243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New </a:t>
            </a:r>
            <a:r>
              <a:rPr lang="fr-FR" dirty="0" err="1"/>
              <a:t>equipment</a:t>
            </a:r>
            <a:r>
              <a:rPr lang="fr-FR" dirty="0"/>
              <a:t> 2024.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89776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We received a very nice 14 inch Celestron Schmidt-Cassegrain telescope from a previous member Wolfgang Fritsch !</a:t>
            </a:r>
          </a:p>
          <a:p>
            <a:r>
              <a:rPr lang="en-GB" dirty="0"/>
              <a:t>Quite heavy. Needs a permanent mount.</a:t>
            </a:r>
          </a:p>
          <a:p>
            <a:r>
              <a:rPr lang="en-GB" dirty="0"/>
              <a:t>Ideal for  planets.</a:t>
            </a:r>
          </a:p>
          <a:p>
            <a:r>
              <a:rPr lang="en-GB" dirty="0"/>
              <a:t>Need some small repair.</a:t>
            </a:r>
          </a:p>
          <a:p>
            <a:r>
              <a:rPr lang="en-GB" dirty="0"/>
              <a:t>Buy a specialised planetary camera</a:t>
            </a:r>
          </a:p>
          <a:p>
            <a:r>
              <a:rPr lang="en-GB" dirty="0"/>
              <a:t>Can be fully computerised</a:t>
            </a:r>
          </a:p>
          <a:p>
            <a:endParaRPr lang="en-GB" dirty="0"/>
          </a:p>
          <a:p>
            <a:pPr lvl="2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9595BB-0C1C-56CC-6909-224EFA9D0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340768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75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4423-095A-AB4B-07D9-5821827AF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New </a:t>
            </a:r>
            <a:r>
              <a:rPr lang="fr-FR" dirty="0" err="1">
                <a:solidFill>
                  <a:schemeClr val="bg1"/>
                </a:solidFill>
              </a:rPr>
              <a:t>equipment</a:t>
            </a:r>
            <a:r>
              <a:rPr lang="fr-FR" dirty="0">
                <a:solidFill>
                  <a:schemeClr val="bg1"/>
                </a:solidFill>
              </a:rPr>
              <a:t> 2025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095345-A6FD-C134-863E-4BACE973D768}"/>
              </a:ext>
            </a:extLst>
          </p:cNvPr>
          <p:cNvGrpSpPr/>
          <p:nvPr/>
        </p:nvGrpSpPr>
        <p:grpSpPr>
          <a:xfrm>
            <a:off x="350274" y="1268760"/>
            <a:ext cx="3515883" cy="2636912"/>
            <a:chOff x="437109" y="1628800"/>
            <a:chExt cx="3515883" cy="263691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992A380-125B-9EA8-D6E9-1DF7B251A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109" y="1628800"/>
              <a:ext cx="3515883" cy="263691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2EE064-AE4D-676A-ED00-295F9A56D089}"/>
                </a:ext>
              </a:extLst>
            </p:cNvPr>
            <p:cNvSpPr txBox="1"/>
            <p:nvPr/>
          </p:nvSpPr>
          <p:spPr>
            <a:xfrm>
              <a:off x="842411" y="3573016"/>
              <a:ext cx="29130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</a:rPr>
                <a:t>Small 12V </a:t>
              </a:r>
              <a:r>
                <a:rPr lang="fr-FR" dirty="0" err="1">
                  <a:solidFill>
                    <a:schemeClr val="bg1"/>
                  </a:solidFill>
                </a:rPr>
                <a:t>battery</a:t>
              </a:r>
              <a:r>
                <a:rPr lang="fr-FR" dirty="0">
                  <a:solidFill>
                    <a:schemeClr val="bg1"/>
                  </a:solidFill>
                </a:rPr>
                <a:t> for </a:t>
              </a:r>
              <a:r>
                <a:rPr lang="fr-FR" dirty="0" err="1">
                  <a:solidFill>
                    <a:schemeClr val="bg1"/>
                  </a:solidFill>
                </a:rPr>
                <a:t>dobson</a:t>
              </a:r>
              <a:endParaRPr lang="fr-FR" dirty="0">
                <a:solidFill>
                  <a:schemeClr val="bg1"/>
                </a:solidFill>
              </a:endParaRPr>
            </a:p>
            <a:p>
              <a:r>
                <a:rPr lang="fr-FR" dirty="0">
                  <a:solidFill>
                    <a:schemeClr val="bg1"/>
                  </a:solidFill>
                </a:rPr>
                <a:t> and charger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FF85C92-B3BF-AA4A-1FD1-A9518B6531BE}"/>
              </a:ext>
            </a:extLst>
          </p:cNvPr>
          <p:cNvGrpSpPr/>
          <p:nvPr/>
        </p:nvGrpSpPr>
        <p:grpSpPr>
          <a:xfrm>
            <a:off x="5508104" y="1268760"/>
            <a:ext cx="3285622" cy="4582921"/>
            <a:chOff x="4961103" y="2141426"/>
            <a:chExt cx="3285622" cy="458292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1E4BCAA-FD6C-37E9-65F6-C46215B4E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6056" y="2496788"/>
              <a:ext cx="3170669" cy="422755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4135D7-027B-D867-511E-1022413AC3EE}"/>
                </a:ext>
              </a:extLst>
            </p:cNvPr>
            <p:cNvSpPr txBox="1"/>
            <p:nvPr/>
          </p:nvSpPr>
          <p:spPr>
            <a:xfrm>
              <a:off x="4961103" y="2141426"/>
              <a:ext cx="1358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>
                  <a:solidFill>
                    <a:schemeClr val="bg1"/>
                  </a:solidFill>
                </a:rPr>
                <a:t>Dehumidifer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BCA1D8B-51EF-FF06-6E5B-B4AF95218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74" y="4023066"/>
            <a:ext cx="3779912" cy="28349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682A3A-7239-ECC8-8DFE-E71CB3D3FEB0}"/>
              </a:ext>
            </a:extLst>
          </p:cNvPr>
          <p:cNvSpPr txBox="1"/>
          <p:nvPr/>
        </p:nvSpPr>
        <p:spPr>
          <a:xfrm>
            <a:off x="1998866" y="4883188"/>
            <a:ext cx="166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bg1"/>
                </a:solidFill>
              </a:rPr>
              <a:t>Window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shields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64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Club </a:t>
            </a:r>
            <a:r>
              <a:rPr lang="fr-BE" dirty="0" err="1"/>
              <a:t>account</a:t>
            </a:r>
            <a:r>
              <a:rPr lang="fr-BE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84983"/>
          </a:xfrm>
        </p:spPr>
        <p:txBody>
          <a:bodyPr>
            <a:normAutofit fontScale="92500"/>
          </a:bodyPr>
          <a:lstStyle/>
          <a:p>
            <a:r>
              <a:rPr lang="fr-BE" dirty="0" err="1"/>
              <a:t>Treasurer</a:t>
            </a:r>
            <a:r>
              <a:rPr lang="fr-BE" dirty="0"/>
              <a:t> </a:t>
            </a:r>
            <a:r>
              <a:rPr lang="fr-BE" dirty="0" err="1"/>
              <a:t>presentation</a:t>
            </a:r>
            <a:r>
              <a:rPr lang="fr-BE" dirty="0"/>
              <a:t> can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found</a:t>
            </a:r>
            <a:r>
              <a:rPr lang="fr-BE" dirty="0"/>
              <a:t> on </a:t>
            </a:r>
            <a:r>
              <a:rPr lang="fr-BE" dirty="0" err="1"/>
              <a:t>indico</a:t>
            </a:r>
            <a:r>
              <a:rPr lang="fr-BE" dirty="0"/>
              <a:t>.</a:t>
            </a:r>
          </a:p>
          <a:p>
            <a:pPr lvl="1"/>
            <a:endParaRPr lang="fr-BE" dirty="0"/>
          </a:p>
          <a:p>
            <a:pPr lvl="1"/>
            <a:r>
              <a:rPr lang="fr-BE" dirty="0" err="1"/>
              <a:t>Healthy</a:t>
            </a:r>
            <a:r>
              <a:rPr lang="fr-BE" dirty="0"/>
              <a:t> </a:t>
            </a:r>
            <a:r>
              <a:rPr lang="fr-BE" dirty="0" err="1"/>
              <a:t>financial</a:t>
            </a:r>
            <a:r>
              <a:rPr lang="fr-BE" dirty="0"/>
              <a:t> situation !</a:t>
            </a:r>
          </a:p>
          <a:p>
            <a:pPr lvl="1"/>
            <a:r>
              <a:rPr lang="fr-BE" dirty="0"/>
              <a:t>Net positive saldo in 2024 of 1761 CHF.</a:t>
            </a:r>
          </a:p>
          <a:p>
            <a:pPr lvl="1"/>
            <a:r>
              <a:rPr lang="fr-BE" dirty="0" err="1"/>
              <a:t>Increased</a:t>
            </a:r>
            <a:r>
              <a:rPr lang="fr-BE" dirty="0"/>
              <a:t> club </a:t>
            </a:r>
            <a:r>
              <a:rPr lang="fr-BE" dirty="0" err="1"/>
              <a:t>reserve</a:t>
            </a:r>
            <a:r>
              <a:rPr lang="fr-BE" dirty="0"/>
              <a:t> to 6395 CHF.</a:t>
            </a:r>
          </a:p>
          <a:p>
            <a:pPr lvl="1"/>
            <a:r>
              <a:rPr lang="fr-BE" dirty="0" err="1"/>
              <a:t>We</a:t>
            </a:r>
            <a:r>
              <a:rPr lang="fr-BE" dirty="0"/>
              <a:t> can </a:t>
            </a:r>
            <a:r>
              <a:rPr lang="fr-BE" dirty="0" err="1"/>
              <a:t>spend</a:t>
            </a:r>
            <a:r>
              <a:rPr lang="fr-BE" dirty="0"/>
              <a:t> </a:t>
            </a:r>
            <a:r>
              <a:rPr lang="fr-BE" dirty="0" err="1"/>
              <a:t>some</a:t>
            </a:r>
            <a:r>
              <a:rPr lang="fr-BE" dirty="0"/>
              <a:t> </a:t>
            </a:r>
            <a:r>
              <a:rPr lang="fr-BE" dirty="0" err="1"/>
              <a:t>amount</a:t>
            </a:r>
            <a:r>
              <a:rPr lang="fr-BE" dirty="0"/>
              <a:t> on a </a:t>
            </a:r>
            <a:r>
              <a:rPr lang="fr-BE" dirty="0" err="1"/>
              <a:t>project</a:t>
            </a:r>
            <a:r>
              <a:rPr lang="fr-BE" dirty="0"/>
              <a:t>.</a:t>
            </a:r>
          </a:p>
          <a:p>
            <a:pPr lvl="1"/>
            <a:r>
              <a:rPr lang="fr-BE" dirty="0" err="1"/>
              <a:t>Keep</a:t>
            </a:r>
            <a:r>
              <a:rPr lang="fr-BE" dirty="0"/>
              <a:t> </a:t>
            </a:r>
            <a:r>
              <a:rPr lang="fr-BE" dirty="0" err="1"/>
              <a:t>membership</a:t>
            </a:r>
            <a:r>
              <a:rPr lang="fr-BE" dirty="0"/>
              <a:t> </a:t>
            </a:r>
            <a:r>
              <a:rPr lang="fr-BE" dirty="0" err="1"/>
              <a:t>fees</a:t>
            </a:r>
            <a:r>
              <a:rPr lang="fr-BE" dirty="0"/>
              <a:t> as in 2024.</a:t>
            </a:r>
          </a:p>
        </p:txBody>
      </p:sp>
    </p:spTree>
    <p:extLst>
      <p:ext uri="{BB962C8B-B14F-4D97-AF65-F5344CB8AC3E}">
        <p14:creationId xmlns:p14="http://schemas.microsoft.com/office/powerpoint/2010/main" val="2721297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Election of </a:t>
            </a:r>
            <a:r>
              <a:rPr lang="fr-FR" dirty="0" err="1"/>
              <a:t>members</a:t>
            </a:r>
            <a:r>
              <a:rPr lang="fr-FR" dirty="0"/>
              <a:t> of </a:t>
            </a:r>
            <a:r>
              <a:rPr lang="fr-FR" dirty="0" err="1"/>
              <a:t>commitee</a:t>
            </a:r>
            <a:r>
              <a:rPr lang="fr-FR" dirty="0"/>
              <a:t>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President : Jan Buytaert.</a:t>
            </a:r>
          </a:p>
          <a:p>
            <a:r>
              <a:rPr lang="en-GB" dirty="0"/>
              <a:t>Treasurer : Francoise Fabre </a:t>
            </a:r>
          </a:p>
          <a:p>
            <a:r>
              <a:rPr lang="en-GB" dirty="0"/>
              <a:t>Secretary : Philomena.</a:t>
            </a:r>
          </a:p>
          <a:p>
            <a:r>
              <a:rPr lang="en-GB" dirty="0"/>
              <a:t>Members : candidates ?</a:t>
            </a:r>
          </a:p>
          <a:p>
            <a:endParaRPr lang="en-GB" dirty="0"/>
          </a:p>
          <a:p>
            <a:r>
              <a:rPr lang="en-GB" dirty="0"/>
              <a:t>VOTE</a:t>
            </a:r>
          </a:p>
        </p:txBody>
      </p:sp>
    </p:spTree>
    <p:extLst>
      <p:ext uri="{BB962C8B-B14F-4D97-AF65-F5344CB8AC3E}">
        <p14:creationId xmlns:p14="http://schemas.microsoft.com/office/powerpoint/2010/main" val="1688582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Outlook for 2025.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61684" cy="4525963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/>
              <a:t>Build</a:t>
            </a:r>
            <a:r>
              <a:rPr lang="fr-FR" dirty="0"/>
              <a:t> a </a:t>
            </a:r>
            <a:r>
              <a:rPr lang="fr-FR" dirty="0" err="1"/>
              <a:t>movable</a:t>
            </a:r>
            <a:r>
              <a:rPr lang="fr-FR" dirty="0"/>
              <a:t> </a:t>
            </a:r>
            <a:r>
              <a:rPr lang="fr-FR" dirty="0" err="1"/>
              <a:t>shelter</a:t>
            </a:r>
            <a:r>
              <a:rPr lang="fr-FR" dirty="0"/>
              <a:t> to house 2 </a:t>
            </a:r>
            <a:r>
              <a:rPr lang="fr-FR" dirty="0" err="1"/>
              <a:t>telescopes</a:t>
            </a:r>
            <a:r>
              <a:rPr lang="fr-FR" dirty="0"/>
              <a:t>:</a:t>
            </a:r>
          </a:p>
          <a:p>
            <a:pPr lvl="1"/>
            <a:r>
              <a:rPr lang="fr-FR" dirty="0"/>
              <a:t>Sun observation : </a:t>
            </a:r>
            <a:r>
              <a:rPr lang="fr-FR" dirty="0" err="1"/>
              <a:t>HalphaSCT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Airlabs</a:t>
            </a:r>
            <a:r>
              <a:rPr lang="fr-FR" dirty="0"/>
              <a:t>.</a:t>
            </a:r>
          </a:p>
          <a:p>
            <a:pPr lvl="1"/>
            <a:r>
              <a:rPr lang="fr-FR" dirty="0" err="1"/>
              <a:t>Celestron</a:t>
            </a:r>
            <a:r>
              <a:rPr lang="fr-FR" dirty="0"/>
              <a:t> 14’’ CGX</a:t>
            </a:r>
          </a:p>
          <a:p>
            <a:r>
              <a:rPr lang="fr-FR" dirty="0"/>
              <a:t>Will call for </a:t>
            </a:r>
            <a:r>
              <a:rPr lang="fr-FR" dirty="0" err="1"/>
              <a:t>volunteers</a:t>
            </a:r>
            <a:r>
              <a:rPr lang="fr-FR" dirty="0"/>
              <a:t>. May April.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fr-BE" dirty="0"/>
          </a:p>
          <a:p>
            <a:endParaRPr lang="fr-BE" dirty="0"/>
          </a:p>
          <a:p>
            <a:pPr lvl="1"/>
            <a:endParaRPr lang="fr-BE" dirty="0"/>
          </a:p>
          <a:p>
            <a:pPr lvl="1"/>
            <a:endParaRPr lang="fr-BE" dirty="0"/>
          </a:p>
          <a:p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>
              <a:defRPr sz="28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GB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2"/>
            </a:endParaRPr>
          </a:p>
          <a:p>
            <a:pPr marL="0" indent="0">
              <a:buNone/>
              <a:defRPr sz="28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GB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2"/>
            </a:endParaRPr>
          </a:p>
          <a:p>
            <a:endParaRPr lang="fr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BC09C-EF2B-B3BD-6A4D-D6930B875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464246"/>
            <a:ext cx="2847975" cy="1600200"/>
          </a:xfrm>
          <a:prstGeom prst="rect">
            <a:avLst/>
          </a:prstGeom>
        </p:spPr>
      </p:pic>
      <p:pic>
        <p:nvPicPr>
          <p:cNvPr id="1026" name="Picture 2" descr="The Celestron C14, a 14-inch Schmidt-Cassegrain telescope. Photograph...  News Photo - Getty Images">
            <a:extLst>
              <a:ext uri="{FF2B5EF4-FFF2-40B4-BE49-F238E27FC236}">
                <a16:creationId xmlns:a16="http://schemas.microsoft.com/office/drawing/2014/main" id="{ACE8DC4B-6458-E772-358C-ACA95D542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484" y="1600200"/>
            <a:ext cx="2314575" cy="343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60E0D4-31A6-C811-842E-619A77600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8" y="3793555"/>
            <a:ext cx="3261684" cy="244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980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22FE0-1D24-90E0-EED0-81815A05A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C6E25-E10A-70EA-A6F2-89812E2FA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Outlook for 2025.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EAAFC-0A8A-1A65-00EA-03CE594CB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BE" dirty="0"/>
              <a:t>Plan </a:t>
            </a:r>
            <a:r>
              <a:rPr lang="fr-BE" dirty="0" err="1"/>
              <a:t>monthly</a:t>
            </a:r>
            <a:r>
              <a:rPr lang="fr-BE" dirty="0"/>
              <a:t> observation at club </a:t>
            </a:r>
            <a:r>
              <a:rPr lang="fr-BE" dirty="0" err="1"/>
              <a:t>barrack</a:t>
            </a:r>
            <a:r>
              <a:rPr lang="fr-BE" dirty="0"/>
              <a:t> </a:t>
            </a:r>
            <a:r>
              <a:rPr lang="fr-BE" dirty="0" err="1"/>
              <a:t>during</a:t>
            </a:r>
            <a:r>
              <a:rPr lang="fr-BE" dirty="0"/>
              <a:t> </a:t>
            </a:r>
            <a:r>
              <a:rPr lang="fr-BE" dirty="0" err="1"/>
              <a:t>half</a:t>
            </a:r>
            <a:r>
              <a:rPr lang="fr-BE" dirty="0"/>
              <a:t>/full </a:t>
            </a:r>
            <a:r>
              <a:rPr lang="fr-BE" dirty="0" err="1"/>
              <a:t>moon</a:t>
            </a:r>
            <a:r>
              <a:rPr lang="fr-BE" dirty="0"/>
              <a:t>. </a:t>
            </a:r>
          </a:p>
          <a:p>
            <a:r>
              <a:rPr lang="fr-BE" dirty="0" err="1"/>
              <a:t>Occasional</a:t>
            </a:r>
            <a:r>
              <a:rPr lang="fr-BE" dirty="0"/>
              <a:t> outing to a </a:t>
            </a:r>
            <a:r>
              <a:rPr lang="fr-BE" dirty="0" err="1"/>
              <a:t>darker</a:t>
            </a:r>
            <a:r>
              <a:rPr lang="fr-BE" dirty="0"/>
              <a:t> site in the Jura. La </a:t>
            </a:r>
            <a:r>
              <a:rPr lang="fr-BE" dirty="0" err="1"/>
              <a:t>barillette</a:t>
            </a:r>
            <a:endParaRPr lang="fr-BE" dirty="0"/>
          </a:p>
          <a:p>
            <a:r>
              <a:rPr lang="fr-BE" dirty="0" err="1"/>
              <a:t>Planetary</a:t>
            </a:r>
            <a:r>
              <a:rPr lang="fr-BE" dirty="0"/>
              <a:t> </a:t>
            </a:r>
            <a:r>
              <a:rPr lang="fr-BE" dirty="0" err="1"/>
              <a:t>astrophotography</a:t>
            </a:r>
            <a:r>
              <a:rPr lang="fr-BE" dirty="0"/>
              <a:t> on </a:t>
            </a:r>
            <a:r>
              <a:rPr lang="fr-BE" dirty="0" err="1"/>
              <a:t>prevessin</a:t>
            </a:r>
            <a:r>
              <a:rPr lang="fr-BE" dirty="0"/>
              <a:t> site. Jupiter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very</a:t>
            </a:r>
            <a:r>
              <a:rPr lang="fr-BE" dirty="0"/>
              <a:t> </a:t>
            </a:r>
            <a:r>
              <a:rPr lang="fr-BE" dirty="0" err="1"/>
              <a:t>favourable</a:t>
            </a:r>
            <a:r>
              <a:rPr lang="fr-BE" dirty="0"/>
              <a:t> </a:t>
            </a:r>
            <a:r>
              <a:rPr lang="fr-BE" dirty="0" err="1"/>
              <a:t>now</a:t>
            </a:r>
            <a:r>
              <a:rPr lang="fr-BE" dirty="0"/>
              <a:t>.</a:t>
            </a:r>
          </a:p>
          <a:p>
            <a:r>
              <a:rPr lang="fr-BE" dirty="0"/>
              <a:t>Solar observations. </a:t>
            </a:r>
            <a:r>
              <a:rPr lang="fr-BE" dirty="0" err="1"/>
              <a:t>During</a:t>
            </a:r>
            <a:r>
              <a:rPr lang="fr-BE" dirty="0"/>
              <a:t> weekend.</a:t>
            </a:r>
          </a:p>
          <a:p>
            <a:r>
              <a:rPr lang="fr-BE" dirty="0"/>
              <a:t>Zoom </a:t>
            </a:r>
            <a:r>
              <a:rPr lang="fr-BE" dirty="0" err="1"/>
              <a:t>presentations</a:t>
            </a:r>
            <a:r>
              <a:rPr lang="fr-BE" dirty="0"/>
              <a:t>/discussions.</a:t>
            </a:r>
          </a:p>
          <a:p>
            <a:pPr lvl="1"/>
            <a:r>
              <a:rPr lang="en-GB" dirty="0" err="1"/>
              <a:t>Astroberry</a:t>
            </a:r>
            <a:r>
              <a:rPr lang="en-GB" dirty="0"/>
              <a:t>, personal observatory, 3D printed mount, NINA, SIRIL, </a:t>
            </a:r>
            <a:r>
              <a:rPr lang="en-GB" dirty="0" err="1"/>
              <a:t>Pix</a:t>
            </a:r>
            <a:r>
              <a:rPr lang="en-GB" dirty="0"/>
              <a:t> insight.</a:t>
            </a:r>
          </a:p>
          <a:p>
            <a:pPr marL="457200" lvl="1" indent="0">
              <a:buNone/>
            </a:pPr>
            <a:endParaRPr lang="fr-BE" dirty="0"/>
          </a:p>
          <a:p>
            <a:endParaRPr lang="fr-BE" dirty="0"/>
          </a:p>
          <a:p>
            <a:pPr lvl="1"/>
            <a:endParaRPr lang="fr-BE" dirty="0"/>
          </a:p>
          <a:p>
            <a:pPr lvl="1"/>
            <a:endParaRPr lang="fr-BE" dirty="0"/>
          </a:p>
          <a:p>
            <a:endParaRPr lang="fr-BE" dirty="0"/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endParaRPr lang="fr-BE" dirty="0"/>
          </a:p>
          <a:p>
            <a:pPr>
              <a:defRPr sz="28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GB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2"/>
            </a:endParaRPr>
          </a:p>
          <a:p>
            <a:pPr marL="0" indent="0">
              <a:buNone/>
              <a:defRPr sz="280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GB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hlinkClick r:id="rId2"/>
            </a:endParaRP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77643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CEDBD-90D7-3EE0-39F8-BBE18D11B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763" y="2924944"/>
            <a:ext cx="8229600" cy="1143000"/>
          </a:xfrm>
        </p:spPr>
        <p:txBody>
          <a:bodyPr/>
          <a:lstStyle/>
          <a:p>
            <a:r>
              <a:rPr lang="fr-FR" dirty="0"/>
              <a:t>Last but not least 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439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1E02C-9F0D-7F55-DF2C-BD6A1B6B2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074024"/>
            <a:ext cx="7581900" cy="5980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100" dirty="0">
                <a:solidFill>
                  <a:schemeClr val="tx1"/>
                </a:solidFill>
              </a:rPr>
              <a:t>Thank you, Matthias !!!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FEF25-095D-BABD-DCEC-E2489BB59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5672059"/>
            <a:ext cx="7581900" cy="99730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Matthias is a founding member and has been treasurer since the beginning !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Unfortunately he will most likely move back to Germany this year …?</a:t>
            </a:r>
          </a:p>
          <a:p>
            <a:pPr mar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I propose to nominate Matthias as honorary member 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04CBAE-FF3D-700B-8B4F-D37D785CF3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178" r="9811"/>
          <a:stretch/>
        </p:blipFill>
        <p:spPr>
          <a:xfrm>
            <a:off x="20" y="-39"/>
            <a:ext cx="9143980" cy="417274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67AA61-5C27-F30F-D229-06CBE5709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4811517"/>
            <a:ext cx="552705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817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Proposals/suggestions for discussion</a:t>
            </a:r>
            <a:endParaRPr lang="fr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5FE2CB-D7FD-EABB-AF30-D58F653B3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560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Overview of club activities in 2024. (Jan)</a:t>
            </a:r>
          </a:p>
          <a:p>
            <a:r>
              <a:rPr lang="en-GB" dirty="0"/>
              <a:t>Presentation of the club account (Francoise)</a:t>
            </a:r>
          </a:p>
          <a:p>
            <a:r>
              <a:rPr lang="en-GB" dirty="0"/>
              <a:t>Election of the members of the committee.</a:t>
            </a:r>
          </a:p>
          <a:p>
            <a:r>
              <a:rPr lang="en-GB" dirty="0"/>
              <a:t>Outlook for 2025 &amp; proposals, discussion.</a:t>
            </a:r>
          </a:p>
          <a:p>
            <a:r>
              <a:rPr lang="en-GB" dirty="0"/>
              <a:t>Drink / dinner in Restaurant 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291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C4436-E48B-22E3-BC61-94C548D67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 away from survey: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2ED62-AD7C-E00F-A5D9-BE9C91A3E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err="1"/>
              <a:t>Prevessin</a:t>
            </a:r>
            <a:r>
              <a:rPr lang="en-GB" dirty="0"/>
              <a:t> observation once/month.</a:t>
            </a:r>
          </a:p>
          <a:p>
            <a:r>
              <a:rPr lang="en-GB" dirty="0"/>
              <a:t>Occasional trips to nearby dark sites (Jura) for visual.</a:t>
            </a:r>
          </a:p>
          <a:p>
            <a:r>
              <a:rPr lang="en-GB" dirty="0"/>
              <a:t>Sun observations.</a:t>
            </a:r>
          </a:p>
          <a:p>
            <a:r>
              <a:rPr lang="en-GB" dirty="0"/>
              <a:t>Talks : by members on subjects. </a:t>
            </a:r>
          </a:p>
          <a:p>
            <a:pPr lvl="1"/>
            <a:r>
              <a:rPr lang="en-GB" dirty="0" err="1"/>
              <a:t>Astroberry</a:t>
            </a:r>
            <a:r>
              <a:rPr lang="en-GB" dirty="0"/>
              <a:t>, personal observatory, 3D printed mount, NINA, SIRIL, </a:t>
            </a:r>
            <a:r>
              <a:rPr lang="en-GB" dirty="0" err="1"/>
              <a:t>Pix</a:t>
            </a:r>
            <a:r>
              <a:rPr lang="en-GB" dirty="0"/>
              <a:t> insight.</a:t>
            </a:r>
          </a:p>
          <a:p>
            <a:r>
              <a:rPr lang="en-GB" dirty="0"/>
              <a:t>Lessons on equipment:</a:t>
            </a:r>
          </a:p>
          <a:p>
            <a:pPr lvl="1"/>
            <a:r>
              <a:rPr lang="en-GB" dirty="0"/>
              <a:t>New dobson, others.</a:t>
            </a:r>
          </a:p>
          <a:p>
            <a:r>
              <a:rPr lang="en-GB" dirty="0"/>
              <a:t>Once a get together in </a:t>
            </a:r>
            <a:r>
              <a:rPr lang="en-GB" dirty="0" err="1"/>
              <a:t>Prevessin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Weekend afternoon: Sun observation, snack, personal telescopes.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560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information.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barrack on </a:t>
            </a:r>
            <a:r>
              <a:rPr lang="en-GB" dirty="0" err="1"/>
              <a:t>prevessin</a:t>
            </a:r>
            <a:r>
              <a:rPr lang="en-GB" dirty="0"/>
              <a:t> site: 6326</a:t>
            </a:r>
          </a:p>
          <a:p>
            <a:r>
              <a:rPr lang="en-GB" dirty="0"/>
              <a:t>Our website : </a:t>
            </a:r>
            <a:r>
              <a:rPr lang="fr-FR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https://astro.web.cern.ch/</a:t>
            </a:r>
            <a:endParaRPr lang="fr-FR" dirty="0">
              <a:solidFill>
                <a:srgbClr val="FFC000"/>
              </a:solidFill>
            </a:endParaRPr>
          </a:p>
          <a:p>
            <a:r>
              <a:rPr lang="fr-FR" dirty="0"/>
              <a:t>Our </a:t>
            </a:r>
            <a:r>
              <a:rPr lang="fr-FR" dirty="0" err="1"/>
              <a:t>flickr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: </a:t>
            </a:r>
            <a:r>
              <a:rPr lang="en-GB" dirty="0">
                <a:solidFill>
                  <a:srgbClr val="FFC000"/>
                </a:solidFill>
                <a:uFill>
                  <a:solidFill>
                    <a:srgbClr val="0000FF"/>
                  </a:solidFill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https://www.flickr.com/groups/cern-astro-club/</a:t>
            </a:r>
            <a:r>
              <a:rPr lang="fr-FR" dirty="0">
                <a:solidFill>
                  <a:srgbClr val="FFC000"/>
                </a:solidFill>
              </a:rPr>
              <a:t> </a:t>
            </a:r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9008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5E36-B81A-4144-D159-558DF517E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Members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237D9-5389-00DB-E8E9-9F637F52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>
            <a:normAutofit/>
          </a:bodyPr>
          <a:lstStyle/>
          <a:p>
            <a:r>
              <a:rPr lang="fr-FR" dirty="0" err="1"/>
              <a:t>Increased</a:t>
            </a:r>
            <a:r>
              <a:rPr lang="fr-FR" dirty="0"/>
              <a:t> to 33 </a:t>
            </a:r>
            <a:r>
              <a:rPr lang="fr-FR" dirty="0" err="1"/>
              <a:t>members</a:t>
            </a:r>
            <a:r>
              <a:rPr lang="fr-FR" dirty="0"/>
              <a:t> (17 last </a:t>
            </a:r>
            <a:r>
              <a:rPr lang="fr-FR" dirty="0" err="1"/>
              <a:t>year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22 </a:t>
            </a:r>
            <a:r>
              <a:rPr lang="fr-FR" dirty="0" err="1"/>
              <a:t>internal</a:t>
            </a:r>
            <a:r>
              <a:rPr lang="fr-FR" dirty="0"/>
              <a:t>, 11 </a:t>
            </a:r>
            <a:r>
              <a:rPr lang="fr-FR" dirty="0" err="1"/>
              <a:t>external</a:t>
            </a:r>
            <a:endParaRPr lang="fr-FR" dirty="0"/>
          </a:p>
          <a:p>
            <a:pPr lvl="1"/>
            <a:r>
              <a:rPr lang="fr-FR" dirty="0"/>
              <a:t>50% </a:t>
            </a:r>
            <a:r>
              <a:rPr lang="fr-FR" dirty="0" err="1"/>
              <a:t>reduction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1st </a:t>
            </a:r>
            <a:r>
              <a:rPr lang="fr-FR" dirty="0" err="1"/>
              <a:t>September</a:t>
            </a:r>
            <a:r>
              <a:rPr lang="fr-FR" dirty="0"/>
              <a:t> </a:t>
            </a:r>
            <a:r>
              <a:rPr lang="fr-FR" dirty="0" err="1"/>
              <a:t>instead</a:t>
            </a:r>
            <a:r>
              <a:rPr lang="fr-FR" dirty="0"/>
              <a:t> of 1 July ? Vote</a:t>
            </a:r>
          </a:p>
          <a:p>
            <a:pPr lvl="1"/>
            <a:r>
              <a:rPr lang="fr-FR" dirty="0"/>
              <a:t>Couple (and </a:t>
            </a:r>
            <a:r>
              <a:rPr lang="fr-FR" dirty="0" err="1"/>
              <a:t>family</a:t>
            </a:r>
            <a:r>
              <a:rPr lang="fr-FR" dirty="0"/>
              <a:t> ? ): 60 CHF. Vote</a:t>
            </a:r>
          </a:p>
          <a:p>
            <a:pPr lvl="1"/>
            <a:r>
              <a:rPr lang="fr-FR" dirty="0" err="1"/>
              <a:t>Membership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paid</a:t>
            </a:r>
            <a:r>
              <a:rPr lang="fr-FR" dirty="0"/>
              <a:t> </a:t>
            </a:r>
            <a:r>
              <a:rPr lang="fr-FR" dirty="0" err="1"/>
              <a:t>soon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meeting.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5D40C-D1FD-E55B-9E38-3A5E47328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307" y="4725144"/>
            <a:ext cx="8663385" cy="205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04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D7D6D-181E-DFDF-FD87-5BBAF4A7D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Communication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DC811-3FD7-6B7A-63BB-4F584E9A2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err="1"/>
              <a:t>Website</a:t>
            </a:r>
            <a:r>
              <a:rPr lang="fr-FR" dirty="0"/>
              <a:t> :</a:t>
            </a:r>
          </a:p>
          <a:p>
            <a:pPr lvl="1"/>
            <a:r>
              <a:rPr lang="en-GB" dirty="0"/>
              <a:t>Drupal will be stopped at CERN. Replaced by </a:t>
            </a:r>
            <a:r>
              <a:rPr lang="en-GB" dirty="0" err="1"/>
              <a:t>Wordpress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Still accessible … for how long ?</a:t>
            </a:r>
          </a:p>
          <a:p>
            <a:pPr lvl="1"/>
            <a:r>
              <a:rPr lang="en-GB" dirty="0"/>
              <a:t>: </a:t>
            </a:r>
            <a:r>
              <a:rPr lang="fr-FR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https://astro.web.cern.ch/</a:t>
            </a:r>
            <a:endParaRPr lang="fr-FR" dirty="0"/>
          </a:p>
          <a:p>
            <a:r>
              <a:rPr lang="fr-FR" dirty="0"/>
              <a:t>Email </a:t>
            </a:r>
            <a:r>
              <a:rPr lang="fr-FR" dirty="0" err="1"/>
              <a:t>through</a:t>
            </a:r>
            <a:r>
              <a:rPr lang="fr-FR" dirty="0"/>
              <a:t> 2 groups:</a:t>
            </a:r>
          </a:p>
          <a:p>
            <a:pPr lvl="1"/>
            <a:r>
              <a:rPr lang="fr-FR" dirty="0"/>
              <a:t>Member group.</a:t>
            </a:r>
          </a:p>
          <a:p>
            <a:pPr lvl="1"/>
            <a:r>
              <a:rPr lang="fr-FR" dirty="0" err="1"/>
              <a:t>Interested</a:t>
            </a:r>
            <a:r>
              <a:rPr lang="fr-FR" dirty="0"/>
              <a:t> group. (</a:t>
            </a:r>
            <a:r>
              <a:rPr lang="fr-FR" dirty="0" err="1"/>
              <a:t>occasional</a:t>
            </a:r>
            <a:r>
              <a:rPr lang="fr-FR" dirty="0"/>
              <a:t> invitation).</a:t>
            </a:r>
          </a:p>
          <a:p>
            <a:r>
              <a:rPr lang="fr-FR" dirty="0" err="1"/>
              <a:t>Whatsapp</a:t>
            </a:r>
            <a:r>
              <a:rPr lang="fr-FR" dirty="0"/>
              <a:t> group: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members</a:t>
            </a:r>
            <a:r>
              <a:rPr lang="fr-FR" dirty="0"/>
              <a:t>.</a:t>
            </a:r>
          </a:p>
          <a:p>
            <a:pPr lvl="1"/>
            <a:r>
              <a:rPr lang="fr-FR" dirty="0" err="1"/>
              <a:t>Quite</a:t>
            </a:r>
            <a:r>
              <a:rPr lang="fr-FR" dirty="0"/>
              <a:t> active and effective.</a:t>
            </a:r>
          </a:p>
          <a:p>
            <a:r>
              <a:rPr lang="fr-FR" dirty="0" err="1"/>
              <a:t>Publish</a:t>
            </a:r>
            <a:r>
              <a:rPr lang="fr-FR" dirty="0"/>
              <a:t> </a:t>
            </a:r>
            <a:r>
              <a:rPr lang="fr-FR" dirty="0" err="1"/>
              <a:t>astro</a:t>
            </a:r>
            <a:r>
              <a:rPr lang="fr-FR"/>
              <a:t> pictures</a:t>
            </a:r>
            <a:r>
              <a:rPr lang="fr-FR" dirty="0"/>
              <a:t> in club </a:t>
            </a:r>
            <a:r>
              <a:rPr lang="fr-FR" dirty="0" err="1"/>
              <a:t>flickr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: </a:t>
            </a:r>
            <a:r>
              <a:rPr lang="en-GB" dirty="0">
                <a:solidFill>
                  <a:srgbClr val="FFC000"/>
                </a:solidFill>
                <a:uFill>
                  <a:solidFill>
                    <a:srgbClr val="0000FF"/>
                  </a:solidFill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https://www.flickr.com/groups/cern-astro-club/</a:t>
            </a:r>
            <a:r>
              <a:rPr lang="fr-FR" dirty="0">
                <a:solidFill>
                  <a:srgbClr val="FFC000"/>
                </a:solidFill>
              </a:rPr>
              <a:t> </a:t>
            </a:r>
          </a:p>
          <a:p>
            <a:endParaRPr lang="fr-FR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768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8CE65F-D8A8-B539-027C-13F660CB9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04" y="21040"/>
            <a:ext cx="7565792" cy="68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4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club </a:t>
            </a:r>
            <a:r>
              <a:rPr lang="fr-FR" dirty="0" err="1"/>
              <a:t>activities</a:t>
            </a:r>
            <a:r>
              <a:rPr lang="fr-FR" dirty="0"/>
              <a:t> 2024.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rgbClr val="FFC000"/>
                </a:solidFill>
              </a:rPr>
              <a:t>Observations at club barrack </a:t>
            </a:r>
            <a:r>
              <a:rPr lang="en-GB" dirty="0"/>
              <a:t>(</a:t>
            </a:r>
            <a:r>
              <a:rPr lang="en-GB" dirty="0" err="1"/>
              <a:t>Prevessin</a:t>
            </a:r>
            <a:r>
              <a:rPr lang="en-GB" dirty="0"/>
              <a:t> site) :</a:t>
            </a:r>
          </a:p>
          <a:p>
            <a:pPr lvl="1"/>
            <a:r>
              <a:rPr lang="en-GB" dirty="0"/>
              <a:t>We had several sessions, mostly on Fridays or weekends. Announced by email/</a:t>
            </a:r>
            <a:r>
              <a:rPr lang="en-GB" dirty="0" err="1"/>
              <a:t>whatsapp</a:t>
            </a:r>
            <a:endParaRPr lang="en-GB" dirty="0"/>
          </a:p>
          <a:p>
            <a:pPr lvl="1"/>
            <a:r>
              <a:rPr lang="en-GB" dirty="0"/>
              <a:t>Good average attendance (3 to 5).</a:t>
            </a:r>
          </a:p>
          <a:p>
            <a:pPr lvl="1"/>
            <a:r>
              <a:rPr lang="en-GB" dirty="0"/>
              <a:t>Mostly around half/full moon (to leave the few precious clear nights around new moon for members to do their astrophotography.</a:t>
            </a:r>
          </a:p>
          <a:p>
            <a:pPr lvl="1"/>
            <a:r>
              <a:rPr lang="en-GB" dirty="0"/>
              <a:t>Aim : </a:t>
            </a:r>
          </a:p>
          <a:p>
            <a:pPr lvl="2"/>
            <a:r>
              <a:rPr lang="en-GB" dirty="0"/>
              <a:t>introduction of interested people to astronomy, and possibly ‘recruit’ new members.</a:t>
            </a:r>
          </a:p>
          <a:p>
            <a:pPr lvl="2"/>
            <a:r>
              <a:rPr lang="en-GB" dirty="0"/>
              <a:t>Explain how to setup and operate telescopes, in particular dobsons and equatorial mounts.</a:t>
            </a:r>
          </a:p>
          <a:p>
            <a:pPr lvl="2"/>
            <a:r>
              <a:rPr lang="en-GB" dirty="0"/>
              <a:t>Show astrophotography techniques (guiding, polar alignment).</a:t>
            </a:r>
          </a:p>
          <a:p>
            <a:r>
              <a:rPr lang="en-GB" dirty="0"/>
              <a:t>Also observed once at “</a:t>
            </a:r>
            <a:r>
              <a:rPr lang="en-GB" dirty="0">
                <a:solidFill>
                  <a:srgbClr val="FFC000"/>
                </a:solidFill>
              </a:rPr>
              <a:t>La </a:t>
            </a:r>
            <a:r>
              <a:rPr lang="en-GB" dirty="0" err="1">
                <a:solidFill>
                  <a:srgbClr val="FFC000"/>
                </a:solidFill>
              </a:rPr>
              <a:t>Barillette</a:t>
            </a:r>
            <a:r>
              <a:rPr lang="en-GB" dirty="0"/>
              <a:t>”.</a:t>
            </a:r>
          </a:p>
          <a:p>
            <a:pPr lvl="1"/>
            <a:r>
              <a:rPr lang="en-GB" dirty="0"/>
              <a:t>1 hour drive , up the Jura 1500 m</a:t>
            </a:r>
          </a:p>
          <a:p>
            <a:pPr lvl="1"/>
            <a:r>
              <a:rPr lang="en-GB" dirty="0"/>
              <a:t>To avoid stratus clouds in pays de </a:t>
            </a:r>
            <a:r>
              <a:rPr lang="en-GB" dirty="0" err="1"/>
              <a:t>gex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Reasonable light pollution. Quite good for visual observation.</a:t>
            </a:r>
          </a:p>
          <a:p>
            <a:pPr lvl="1"/>
            <a:r>
              <a:rPr lang="en-GB" dirty="0"/>
              <a:t>Car pooling.</a:t>
            </a:r>
          </a:p>
          <a:p>
            <a:r>
              <a:rPr lang="en-GB" dirty="0"/>
              <a:t>Several Observation at </a:t>
            </a:r>
            <a:r>
              <a:rPr lang="en-GB" dirty="0">
                <a:solidFill>
                  <a:srgbClr val="FFC000"/>
                </a:solidFill>
              </a:rPr>
              <a:t>col de la </a:t>
            </a:r>
            <a:r>
              <a:rPr lang="en-GB" dirty="0" err="1">
                <a:solidFill>
                  <a:srgbClr val="FFC000"/>
                </a:solidFill>
              </a:rPr>
              <a:t>faucille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dirty="0"/>
              <a:t>comet </a:t>
            </a:r>
            <a:r>
              <a:rPr lang="en-GB" dirty="0" err="1"/>
              <a:t>Tsuchinshan</a:t>
            </a:r>
            <a:r>
              <a:rPr lang="en-GB" dirty="0"/>
              <a:t>-Atlas</a:t>
            </a:r>
          </a:p>
        </p:txBody>
      </p:sp>
    </p:spTree>
    <p:extLst>
      <p:ext uri="{BB962C8B-B14F-4D97-AF65-F5344CB8AC3E}">
        <p14:creationId xmlns:p14="http://schemas.microsoft.com/office/powerpoint/2010/main" val="1146353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C4BB75-7B85-7B7E-383A-D2EE53AE2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6"/>
            <a:ext cx="4566404" cy="34248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58135C-D8C8-E7A6-F283-A9843288C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C8A0D5-0608-243C-E728-94D9855E7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4800"/>
            <a:ext cx="4577598" cy="3433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DE58FA-9C48-C805-0DDF-61DB3D33E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4967" y="3424800"/>
            <a:ext cx="4566403" cy="342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96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5D3DF69D-7ADC-049F-3F1F-12498FBC5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Also observed once at “La </a:t>
            </a:r>
            <a:r>
              <a:rPr lang="en-GB" dirty="0" err="1">
                <a:solidFill>
                  <a:schemeClr val="bg1"/>
                </a:solidFill>
              </a:rPr>
              <a:t>Barillette</a:t>
            </a:r>
            <a:r>
              <a:rPr lang="en-GB" dirty="0">
                <a:solidFill>
                  <a:schemeClr val="bg1"/>
                </a:solidFill>
              </a:rPr>
              <a:t>”.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406F1D0-E2A6-D905-4F03-BD561208A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17638"/>
            <a:ext cx="2818656" cy="4525963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>
                <a:solidFill>
                  <a:schemeClr val="bg1"/>
                </a:solidFill>
              </a:rPr>
              <a:t>1 hour drive , up the Jura 1500 m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To avoid stratus clouds in pays de </a:t>
            </a:r>
            <a:r>
              <a:rPr lang="en-GB" dirty="0" err="1">
                <a:solidFill>
                  <a:schemeClr val="bg1"/>
                </a:solidFill>
              </a:rPr>
              <a:t>gex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Reasonable light pollution. Quite good for visual observation.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Car pooling.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0E76D3-5BBB-14BF-147E-4204FCDCA9BB}"/>
              </a:ext>
            </a:extLst>
          </p:cNvPr>
          <p:cNvGrpSpPr/>
          <p:nvPr/>
        </p:nvGrpSpPr>
        <p:grpSpPr>
          <a:xfrm>
            <a:off x="3308414" y="1663653"/>
            <a:ext cx="5554960" cy="3530693"/>
            <a:chOff x="195172" y="1467702"/>
            <a:chExt cx="6737945" cy="389303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75F8456-536F-B9A8-F17C-F3E673C4F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172" y="1467702"/>
              <a:ext cx="6737945" cy="3893035"/>
            </a:xfrm>
            <a:prstGeom prst="rect">
              <a:avLst/>
            </a:prstGeom>
          </p:spPr>
        </p:pic>
        <p:sp>
          <p:nvSpPr>
            <p:cNvPr id="7" name="Callout: Bent Line 6">
              <a:extLst>
                <a:ext uri="{FF2B5EF4-FFF2-40B4-BE49-F238E27FC236}">
                  <a16:creationId xmlns:a16="http://schemas.microsoft.com/office/drawing/2014/main" id="{4B0516C7-CBD6-95C0-7324-F30658FD14C7}"/>
                </a:ext>
              </a:extLst>
            </p:cNvPr>
            <p:cNvSpPr/>
            <p:nvPr/>
          </p:nvSpPr>
          <p:spPr>
            <a:xfrm>
              <a:off x="2339752" y="3140970"/>
              <a:ext cx="1873190" cy="391080"/>
            </a:xfrm>
            <a:prstGeom prst="borderCallout2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/>
                <a:t>La barillette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214214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Workhorse: 8’’ </a:t>
            </a:r>
            <a:r>
              <a:rPr lang="en-GB" dirty="0" err="1"/>
              <a:t>Cesltron</a:t>
            </a:r>
            <a:r>
              <a:rPr lang="en-GB" dirty="0"/>
              <a:t> Dobson.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Skywatcher flex-tube 200.</a:t>
            </a:r>
          </a:p>
          <a:p>
            <a:r>
              <a:rPr lang="en-GB" dirty="0">
                <a:solidFill>
                  <a:srgbClr val="FFC000"/>
                </a:solidFill>
              </a:rPr>
              <a:t>Motorised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go-to and tracking capability. </a:t>
            </a:r>
          </a:p>
          <a:p>
            <a:r>
              <a:rPr lang="en-GB" dirty="0">
                <a:solidFill>
                  <a:srgbClr val="FFC000"/>
                </a:solidFill>
              </a:rPr>
              <a:t>Light weight </a:t>
            </a:r>
            <a:r>
              <a:rPr lang="en-GB" dirty="0"/>
              <a:t>and « telescopic ». </a:t>
            </a:r>
          </a:p>
          <a:p>
            <a:pPr lvl="1"/>
            <a:r>
              <a:rPr lang="en-GB" dirty="0"/>
              <a:t>Can easily be transported/installed by 1 person.</a:t>
            </a:r>
          </a:p>
          <a:p>
            <a:r>
              <a:rPr lang="en-GB" dirty="0">
                <a:solidFill>
                  <a:srgbClr val="FFC000"/>
                </a:solidFill>
              </a:rPr>
              <a:t>Built-in </a:t>
            </a:r>
            <a:r>
              <a:rPr lang="en-GB" dirty="0" err="1">
                <a:solidFill>
                  <a:srgbClr val="FFC000"/>
                </a:solidFill>
              </a:rPr>
              <a:t>wifi</a:t>
            </a:r>
            <a:r>
              <a:rPr lang="en-GB" dirty="0">
                <a:solidFill>
                  <a:srgbClr val="FFC000"/>
                </a:solidFill>
              </a:rPr>
              <a:t> </a:t>
            </a:r>
            <a:r>
              <a:rPr lang="en-GB" dirty="0"/>
              <a:t>and </a:t>
            </a:r>
            <a:r>
              <a:rPr lang="en-GB" dirty="0">
                <a:solidFill>
                  <a:srgbClr val="FFC000"/>
                </a:solidFill>
              </a:rPr>
              <a:t>remote control </a:t>
            </a:r>
            <a:r>
              <a:rPr lang="en-GB" dirty="0"/>
              <a:t>through </a:t>
            </a:r>
            <a:r>
              <a:rPr lang="en-GB" dirty="0" err="1"/>
              <a:t>synscan</a:t>
            </a:r>
            <a:r>
              <a:rPr lang="en-GB" dirty="0"/>
              <a:t> and </a:t>
            </a:r>
            <a:r>
              <a:rPr lang="en-GB" dirty="0" err="1"/>
              <a:t>skysafari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Operated through </a:t>
            </a:r>
            <a:r>
              <a:rPr lang="en-GB" dirty="0">
                <a:solidFill>
                  <a:srgbClr val="FFC000"/>
                </a:solidFill>
              </a:rPr>
              <a:t>tablet</a:t>
            </a:r>
            <a:r>
              <a:rPr lang="en-GB" dirty="0"/>
              <a:t> Samsung A7lite. Fully configured and « ready to go ».</a:t>
            </a:r>
          </a:p>
          <a:p>
            <a:pPr lvl="1"/>
            <a:r>
              <a:rPr lang="en-GB" dirty="0"/>
              <a:t>Wrote an operation guide with instructions.</a:t>
            </a:r>
          </a:p>
          <a:p>
            <a:r>
              <a:rPr lang="en-GB" dirty="0"/>
              <a:t>We organise </a:t>
            </a:r>
            <a:r>
              <a:rPr lang="en-GB" dirty="0">
                <a:solidFill>
                  <a:srgbClr val="FFC000"/>
                </a:solidFill>
              </a:rPr>
              <a:t>training</a:t>
            </a:r>
            <a:r>
              <a:rPr lang="en-GB" dirty="0"/>
              <a:t> sessions for new members to use it independently.</a:t>
            </a:r>
          </a:p>
          <a:p>
            <a:pPr lvl="1"/>
            <a:r>
              <a:rPr lang="en-GB" dirty="0"/>
              <a:t>Members should use it </a:t>
            </a:r>
            <a:r>
              <a:rPr lang="en-GB" dirty="0">
                <a:solidFill>
                  <a:srgbClr val="FFC000"/>
                </a:solidFill>
              </a:rPr>
              <a:t>autonomously</a:t>
            </a:r>
            <a:r>
              <a:rPr lang="en-GB" dirty="0"/>
              <a:t> once acquainted with it. </a:t>
            </a:r>
          </a:p>
        </p:txBody>
      </p:sp>
      <p:pic>
        <p:nvPicPr>
          <p:cNvPr id="1026" name="Picture 2" descr="Télescope Dobson Skywatcher N 203/1200 Skyliner FlexTube BD DOB GoTo">
            <a:extLst>
              <a:ext uri="{FF2B5EF4-FFF2-40B4-BE49-F238E27FC236}">
                <a16:creationId xmlns:a16="http://schemas.microsoft.com/office/drawing/2014/main" id="{AD23F1D3-099A-9E9F-8B4B-748C55A06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00200"/>
            <a:ext cx="378904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431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6999</TotalTime>
  <Words>940</Words>
  <Application>Microsoft Office PowerPoint</Application>
  <PresentationFormat>On-screen Show (4:3)</PresentationFormat>
  <Paragraphs>152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Annual meeting of the CERN Astronomy Club.</vt:lpstr>
      <vt:lpstr>Agenda</vt:lpstr>
      <vt:lpstr>Members</vt:lpstr>
      <vt:lpstr>Communication</vt:lpstr>
      <vt:lpstr>PowerPoint Presentation</vt:lpstr>
      <vt:lpstr>Overview of club activities 2024.</vt:lpstr>
      <vt:lpstr>PowerPoint Presentation</vt:lpstr>
      <vt:lpstr>Also observed once at “La Barillette”. </vt:lpstr>
      <vt:lpstr>Workhorse: 8’’ Cesltron Dobson.</vt:lpstr>
      <vt:lpstr>Public events.</vt:lpstr>
      <vt:lpstr>New equipment 2024.</vt:lpstr>
      <vt:lpstr>New equipment 2025</vt:lpstr>
      <vt:lpstr>Club account.</vt:lpstr>
      <vt:lpstr>Election of members of commitee.</vt:lpstr>
      <vt:lpstr>Outlook for 2025.</vt:lpstr>
      <vt:lpstr>Outlook for 2025.</vt:lpstr>
      <vt:lpstr>Last but not least ….</vt:lpstr>
      <vt:lpstr>Thank you, Matthias !!!</vt:lpstr>
      <vt:lpstr>Proposals/suggestions for discussion</vt:lpstr>
      <vt:lpstr>Take away from survey:</vt:lpstr>
      <vt:lpstr>Useful information.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Buytaert</dc:creator>
  <cp:lastModifiedBy>Jan Buytaert</cp:lastModifiedBy>
  <cp:revision>289</cp:revision>
  <cp:lastPrinted>2023-03-02T12:36:56Z</cp:lastPrinted>
  <dcterms:created xsi:type="dcterms:W3CDTF">2013-01-17T08:12:50Z</dcterms:created>
  <dcterms:modified xsi:type="dcterms:W3CDTF">2025-02-25T15:22:12Z</dcterms:modified>
</cp:coreProperties>
</file>