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4" r:id="rId11"/>
  </p:sldIdLst>
  <p:sldSz cx="12192000" cy="6858000"/>
  <p:notesSz cx="68580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400" b="0" i="0" u="none" strike="noStrike" cap="none" spc="0">
        <a:ln>
          <a:noFill/>
        </a:ln>
        <a:solidFill>
          <a:srgbClr val="000000"/>
        </a:solidFill>
        <a:latin typeface="+mn-lt"/>
        <a:ea typeface="+mn-ea"/>
        <a:cs typeface="+mn-cs"/>
      </a:defRPr>
    </a:lvl1pPr>
    <a:lvl2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400" b="0" i="0" u="none" strike="noStrike" cap="none" spc="0">
        <a:ln>
          <a:noFill/>
        </a:ln>
        <a:solidFill>
          <a:srgbClr val="000000"/>
        </a:solidFill>
        <a:latin typeface="+mn-lt"/>
        <a:ea typeface="+mn-ea"/>
        <a:cs typeface="+mn-cs"/>
      </a:defRPr>
    </a:lvl2pPr>
    <a:lvl3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400" b="0" i="0" u="none" strike="noStrike" cap="none" spc="0">
        <a:ln>
          <a:noFill/>
        </a:ln>
        <a:solidFill>
          <a:srgbClr val="000000"/>
        </a:solidFill>
        <a:latin typeface="+mn-lt"/>
        <a:ea typeface="+mn-ea"/>
        <a:cs typeface="+mn-cs"/>
      </a:defRPr>
    </a:lvl3pPr>
    <a:lvl4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400" b="0" i="0" u="none" strike="noStrike" cap="none" spc="0">
        <a:ln>
          <a:noFill/>
        </a:ln>
        <a:solidFill>
          <a:srgbClr val="000000"/>
        </a:solidFill>
        <a:latin typeface="+mn-lt"/>
        <a:ea typeface="+mn-ea"/>
        <a:cs typeface="+mn-cs"/>
      </a:defRPr>
    </a:lvl4pPr>
    <a:lvl5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400" b="0" i="0" u="none" strike="noStrike" cap="none" spc="0">
        <a:ln>
          <a:noFill/>
        </a:ln>
        <a:solidFill>
          <a:srgbClr val="000000"/>
        </a:solidFill>
        <a:latin typeface="+mn-lt"/>
        <a:ea typeface="+mn-ea"/>
        <a:cs typeface="+mn-cs"/>
      </a:defRPr>
    </a:lvl5pPr>
    <a:lvl6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400" b="0" i="0" u="none" strike="noStrike" cap="none" spc="0">
        <a:ln>
          <a:noFill/>
        </a:ln>
        <a:solidFill>
          <a:srgbClr val="000000"/>
        </a:solidFill>
        <a:latin typeface="+mn-lt"/>
        <a:ea typeface="+mn-ea"/>
        <a:cs typeface="+mn-cs"/>
      </a:defRPr>
    </a:lvl6pPr>
    <a:lvl7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400" b="0" i="0" u="none" strike="noStrike" cap="none" spc="0">
        <a:ln>
          <a:noFill/>
        </a:ln>
        <a:solidFill>
          <a:srgbClr val="000000"/>
        </a:solidFill>
        <a:latin typeface="+mn-lt"/>
        <a:ea typeface="+mn-ea"/>
        <a:cs typeface="+mn-cs"/>
      </a:defRPr>
    </a:lvl7pPr>
    <a:lvl8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400" b="0" i="0" u="none" strike="noStrike" cap="none" spc="0">
        <a:ln>
          <a:noFill/>
        </a:ln>
        <a:solidFill>
          <a:srgbClr val="000000"/>
        </a:solidFill>
        <a:latin typeface="+mn-lt"/>
        <a:ea typeface="+mn-ea"/>
        <a:cs typeface="+mn-cs"/>
      </a:defRPr>
    </a:lvl8pPr>
    <a:lvl9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400" b="0" i="0" u="none" strike="noStrike" cap="none" spc="0">
        <a:ln>
          <a:noFill/>
        </a:ln>
        <a:solidFill>
          <a:srgbClr val="000000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aeme.andrew.stewart@cern.ch" initials="g" lastIdx="1" clrIdx="0"/>
  <p:cmAuthor id="2" name="marco.bartolini@skao.int" initials="m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5"/>
    <p:restoredTop sz="94707"/>
  </p:normalViewPr>
  <p:slideViewPr>
    <p:cSldViewPr snapToGrid="0">
      <p:cViewPr varScale="1">
        <p:scale>
          <a:sx n="115" d="100"/>
          <a:sy n="115" d="100"/>
        </p:scale>
        <p:origin x="864" y="19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97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>
      <a:defRPr sz="1400">
        <a:latin typeface="+mn-lt"/>
        <a:ea typeface="+mn-ea"/>
        <a:cs typeface="+mn-cs"/>
      </a:defRPr>
    </a:lvl1pPr>
    <a:lvl2pPr indent="228600">
      <a:defRPr sz="1400">
        <a:latin typeface="+mn-lt"/>
        <a:ea typeface="+mn-ea"/>
        <a:cs typeface="+mn-cs"/>
      </a:defRPr>
    </a:lvl2pPr>
    <a:lvl3pPr indent="457200">
      <a:defRPr sz="1400">
        <a:latin typeface="+mn-lt"/>
        <a:ea typeface="+mn-ea"/>
        <a:cs typeface="+mn-cs"/>
      </a:defRPr>
    </a:lvl3pPr>
    <a:lvl4pPr indent="685800">
      <a:defRPr sz="1400">
        <a:latin typeface="+mn-lt"/>
        <a:ea typeface="+mn-ea"/>
        <a:cs typeface="+mn-cs"/>
      </a:defRPr>
    </a:lvl4pPr>
    <a:lvl5pPr indent="914400">
      <a:defRPr sz="1400">
        <a:latin typeface="+mn-lt"/>
        <a:ea typeface="+mn-ea"/>
        <a:cs typeface="+mn-cs"/>
      </a:defRPr>
    </a:lvl5pPr>
    <a:lvl6pPr indent="1143000">
      <a:defRPr sz="1400">
        <a:latin typeface="+mn-lt"/>
        <a:ea typeface="+mn-ea"/>
        <a:cs typeface="+mn-cs"/>
      </a:defRPr>
    </a:lvl6pPr>
    <a:lvl7pPr indent="1371600">
      <a:defRPr sz="1400">
        <a:latin typeface="+mn-lt"/>
        <a:ea typeface="+mn-ea"/>
        <a:cs typeface="+mn-cs"/>
      </a:defRPr>
    </a:lvl7pPr>
    <a:lvl8pPr indent="1600200">
      <a:defRPr sz="1400">
        <a:latin typeface="+mn-lt"/>
        <a:ea typeface="+mn-ea"/>
        <a:cs typeface="+mn-cs"/>
      </a:defRPr>
    </a:lvl8pPr>
    <a:lvl9pPr indent="1828800">
      <a:defRPr sz="1400"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322A1B8-B799-C2BE-2801-F6DCF69CB5BD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3615862-D17F-7FDB-5DB3-F6E2EEA4225A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4E6A390-55AA-2F9A-7F4E-E74C45A157B4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F6D0E65-EEB9-F850-58E4-A1B864F65019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151977B-26A6-A576-ABF3-321624C54E25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B737B0E-7018-B790-6A53-03807026B59C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t>E.g., impact of AI and LLMs on SQ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F970052-74CB-D18A-9D36-DD44B192F74C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F314070-F528-A1F5-90E3-2434DB0E4AEE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Google Shape;11;p14" descr="Google Shape;11;p1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 bwMode="auto">
          <a:xfrm>
            <a:off x="423012" y="1600200"/>
            <a:ext cx="9144001" cy="1006474"/>
          </a:xfrm>
          <a:prstGeom prst="rect">
            <a:avLst/>
          </a:prstGeom>
        </p:spPr>
        <p:txBody>
          <a:bodyPr lIns="45699" tIns="45699" rIns="45699" bIns="45699" anchor="b"/>
          <a:lstStyle>
            <a:lvl1pPr>
              <a:defRPr sz="6500">
                <a:latin typeface="Helvetica Light"/>
                <a:ea typeface="Helvetica Light"/>
                <a:cs typeface="Helvetica Light"/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 bwMode="auto">
          <a:xfrm>
            <a:off x="423012" y="2825750"/>
            <a:ext cx="9144001" cy="1655762"/>
          </a:xfrm>
          <a:prstGeom prst="rect">
            <a:avLst/>
          </a:prstGeom>
        </p:spPr>
        <p:txBody>
          <a:bodyPr lIns="45699" tIns="45699" rIns="45699" bIns="45699"/>
          <a:lstStyle>
            <a:lvl1pPr marL="0">
              <a:lnSpc>
                <a:spcPct val="90000"/>
              </a:lnSpc>
              <a:defRPr sz="3000"/>
            </a:lvl1pPr>
            <a:lvl2pPr marL="0" indent="0">
              <a:lnSpc>
                <a:spcPct val="90000"/>
              </a:lnSpc>
              <a:buSzTx/>
              <a:buNone/>
              <a:defRPr sz="3000"/>
            </a:lvl2pPr>
            <a:lvl3pPr marL="0" indent="0">
              <a:lnSpc>
                <a:spcPct val="90000"/>
              </a:lnSpc>
              <a:buSzTx/>
              <a:buNone/>
              <a:defRPr sz="3000"/>
            </a:lvl3pPr>
            <a:lvl4pPr marL="0" indent="0">
              <a:lnSpc>
                <a:spcPct val="90000"/>
              </a:lnSpc>
              <a:buSzTx/>
              <a:buNone/>
              <a:defRPr sz="3000"/>
            </a:lvl4pPr>
            <a:lvl5pPr marL="0" indent="0">
              <a:lnSpc>
                <a:spcPct val="90000"/>
              </a:lnSpc>
              <a:buSzTx/>
              <a:buNone/>
              <a:defRPr sz="3000"/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Text P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" name="Google Shape;16;p15" descr="Google Shape;16;p1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6000072" y="6452185"/>
            <a:ext cx="219963" cy="205875"/>
          </a:xfrm>
          <a:prstGeom prst="rect">
            <a:avLst/>
          </a:prstGeom>
        </p:spPr>
        <p:txBody>
          <a:bodyPr lIns="45699" tIns="45699" rIns="45699" bIns="45699"/>
          <a:lstStyle>
            <a:lvl1pPr algn="l">
              <a:defRPr>
                <a:latin typeface="Calibri"/>
                <a:ea typeface="Calibri"/>
                <a:cs typeface="Calibri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5" name="Google Shape;18;p15"/>
          <p:cNvSpPr txBox="1"/>
          <p:nvPr/>
        </p:nvSpPr>
        <p:spPr bwMode="auto">
          <a:xfrm>
            <a:off x="328147" y="6441230"/>
            <a:ext cx="6006609" cy="227785"/>
          </a:xfrm>
          <a:prstGeom prst="rect">
            <a:avLst/>
          </a:prstGeom>
          <a:ln w="12700">
            <a:miter lim="400000"/>
          </a:ln>
        </p:spPr>
        <p:txBody>
          <a:bodyPr lIns="45699" tIns="45699" rIns="45699" bIns="45699">
            <a:spAutoFit/>
          </a:bodyPr>
          <a:lstStyle>
            <a:lvl1pPr>
              <a:defRPr sz="900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</a:defRPr>
            </a:lvl1pPr>
          </a:lstStyle>
          <a:p>
            <a:pPr>
              <a:defRPr/>
            </a:pPr>
            <a:r>
              <a:t>EVERSE: European Virtual Institute for Research Software Excellence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idx="1"/>
          </p:nvPr>
        </p:nvSpPr>
        <p:spPr bwMode="auto">
          <a:xfrm>
            <a:off x="668188" y="2342989"/>
            <a:ext cx="10883729" cy="3712676"/>
          </a:xfrm>
          <a:prstGeom prst="rect">
            <a:avLst/>
          </a:prstGeom>
        </p:spPr>
        <p:txBody>
          <a:bodyPr lIns="45699" tIns="45699" rIns="45699" bIns="45699"/>
          <a:lstStyle>
            <a:lvl1pPr marL="254000" indent="-254000">
              <a:lnSpc>
                <a:spcPct val="130000"/>
              </a:lnSpc>
              <a:buSzPct val="100000"/>
              <a:buChar char="•"/>
              <a:defRPr sz="1800">
                <a:solidFill>
                  <a:srgbClr val="7F7F7F"/>
                </a:solidFill>
              </a:defRPr>
            </a:lvl1pPr>
            <a:lvl2pPr marL="635000" indent="-254000">
              <a:lnSpc>
                <a:spcPct val="130000"/>
              </a:lnSpc>
              <a:buSzPct val="100000"/>
              <a:defRPr sz="1800">
                <a:solidFill>
                  <a:srgbClr val="7F7F7F"/>
                </a:solidFill>
              </a:defRPr>
            </a:lvl2pPr>
            <a:lvl3pPr marL="1016000" indent="-254000">
              <a:lnSpc>
                <a:spcPct val="130000"/>
              </a:lnSpc>
              <a:buSzPct val="100000"/>
              <a:defRPr sz="1800">
                <a:solidFill>
                  <a:srgbClr val="7F7F7F"/>
                </a:solidFill>
              </a:defRPr>
            </a:lvl3pPr>
            <a:lvl4pPr marL="1397000" indent="-254000">
              <a:lnSpc>
                <a:spcPct val="130000"/>
              </a:lnSpc>
              <a:buSzPct val="100000"/>
              <a:defRPr sz="1800">
                <a:solidFill>
                  <a:srgbClr val="7F7F7F"/>
                </a:solidFill>
              </a:defRPr>
            </a:lvl4pPr>
            <a:lvl5pPr marL="1778000" indent="-254000">
              <a:lnSpc>
                <a:spcPct val="130000"/>
              </a:lnSpc>
              <a:buSzPct val="100000"/>
              <a:defRPr sz="1800">
                <a:solidFill>
                  <a:srgbClr val="7F7F7F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27" name="Title Text"/>
          <p:cNvSpPr txBox="1">
            <a:spLocks noGrp="1"/>
          </p:cNvSpPr>
          <p:nvPr>
            <p:ph type="title"/>
          </p:nvPr>
        </p:nvSpPr>
        <p:spPr bwMode="auto">
          <a:xfrm>
            <a:off x="668188" y="1007816"/>
            <a:ext cx="10883729" cy="603887"/>
          </a:xfrm>
          <a:prstGeom prst="rect">
            <a:avLst/>
          </a:prstGeom>
        </p:spPr>
        <p:txBody>
          <a:bodyPr lIns="45699" tIns="45699" rIns="45699" bIns="45699" anchor="t"/>
          <a:lstStyle>
            <a:lvl1pPr>
              <a:defRPr sz="3500">
                <a:latin typeface="Helvetica Light"/>
                <a:ea typeface="Helvetica Light"/>
                <a:cs typeface="Helvetica Light"/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28" name="Google Shape;21;p15"/>
          <p:cNvSpPr txBox="1">
            <a:spLocks noGrp="1"/>
          </p:cNvSpPr>
          <p:nvPr>
            <p:ph type="body" sz="quarter" idx="21"/>
          </p:nvPr>
        </p:nvSpPr>
        <p:spPr bwMode="auto">
          <a:xfrm>
            <a:off x="668193" y="1717480"/>
            <a:ext cx="10883728" cy="364767"/>
          </a:xfrm>
          <a:prstGeom prst="rect">
            <a:avLst/>
          </a:prstGeom>
        </p:spPr>
        <p:txBody>
          <a:bodyPr lIns="45699" tIns="45699" rIns="45699" bIns="45699"/>
          <a:lstStyle/>
          <a:p>
            <a:pPr>
              <a:lnSpc>
                <a:spcPct val="90000"/>
              </a:lnSpc>
              <a:defRPr sz="2000"/>
            </a:pPr>
            <a:endParaRPr/>
          </a:p>
        </p:txBody>
      </p:sp>
      <p:sp>
        <p:nvSpPr>
          <p:cNvPr id="29" name="Google Shape;18;p15"/>
          <p:cNvSpPr txBox="1"/>
          <p:nvPr/>
        </p:nvSpPr>
        <p:spPr bwMode="auto">
          <a:xfrm>
            <a:off x="7564498" y="6441230"/>
            <a:ext cx="4458973" cy="227785"/>
          </a:xfrm>
          <a:prstGeom prst="rect">
            <a:avLst/>
          </a:prstGeom>
          <a:ln w="12700">
            <a:miter lim="400000"/>
          </a:ln>
        </p:spPr>
        <p:txBody>
          <a:bodyPr lIns="45699" tIns="45699" rIns="45699" bIns="45699">
            <a:spAutoFit/>
          </a:bodyPr>
          <a:lstStyle>
            <a:lvl1pPr algn="r">
              <a:defRPr sz="900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</a:defRPr>
            </a:lvl1pPr>
          </a:lstStyle>
          <a:p>
            <a:pPr>
              <a:defRPr/>
            </a:pPr>
            <a:r>
              <a:t>Graeme Stewart and Marco Bartolini</a:t>
            </a:r>
          </a:p>
        </p:txBody>
      </p:sp>
      <p:pic>
        <p:nvPicPr>
          <p:cNvPr id="3" name="Picture 2" descr="A purple and blue text on a black background&#10;&#10;AI-generated content may be incorrect.">
            <a:extLst>
              <a:ext uri="{FF2B5EF4-FFF2-40B4-BE49-F238E27FC236}">
                <a16:creationId xmlns:a16="http://schemas.microsoft.com/office/drawing/2014/main" id="{08A3A454-FD0A-B55A-4B19-5F37B18302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387" y="188985"/>
            <a:ext cx="1845079" cy="7130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Text + Image P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4" name="Google Shape;32;p18" descr="Google Shape;32;p1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9290222" y="6423497"/>
            <a:ext cx="219963" cy="205874"/>
          </a:xfrm>
          <a:prstGeom prst="rect">
            <a:avLst/>
          </a:prstGeom>
        </p:spPr>
        <p:txBody>
          <a:bodyPr lIns="45699" tIns="45699" rIns="45699" bIns="45699"/>
          <a:lstStyle>
            <a:lvl1pPr algn="l">
              <a:defRPr>
                <a:latin typeface="Calibri"/>
                <a:ea typeface="Calibri"/>
                <a:cs typeface="Calibri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6" name="Google Shape;34;p18"/>
          <p:cNvSpPr txBox="1"/>
          <p:nvPr/>
        </p:nvSpPr>
        <p:spPr bwMode="auto">
          <a:xfrm>
            <a:off x="328147" y="6441230"/>
            <a:ext cx="6006609" cy="227785"/>
          </a:xfrm>
          <a:prstGeom prst="rect">
            <a:avLst/>
          </a:prstGeom>
          <a:ln w="12700">
            <a:miter lim="400000"/>
          </a:ln>
        </p:spPr>
        <p:txBody>
          <a:bodyPr lIns="45699" tIns="45699" rIns="45699" bIns="45699">
            <a:spAutoFit/>
          </a:bodyPr>
          <a:lstStyle/>
          <a:p>
            <a:pPr>
              <a:defRPr sz="900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</a:defRPr>
            </a:pPr>
            <a:r>
              <a:t>Presentation title </a:t>
            </a:r>
            <a:r>
              <a:rPr>
                <a:solidFill>
                  <a:srgbClr val="CCAB30"/>
                </a:solidFill>
              </a:rPr>
              <a:t>|</a:t>
            </a:r>
            <a:r>
              <a:t> Name Surname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half" idx="1"/>
          </p:nvPr>
        </p:nvSpPr>
        <p:spPr bwMode="auto">
          <a:xfrm>
            <a:off x="668192" y="2343019"/>
            <a:ext cx="5712289" cy="3712674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30000"/>
              </a:lnSpc>
              <a:defRPr sz="1800">
                <a:solidFill>
                  <a:srgbClr val="7F7F7F"/>
                </a:solidFill>
              </a:defRPr>
            </a:lvl1pPr>
            <a:lvl2pPr marL="979169" indent="-388619">
              <a:lnSpc>
                <a:spcPct val="130000"/>
              </a:lnSpc>
              <a:buSzPts val="1800"/>
              <a:defRPr sz="1800">
                <a:solidFill>
                  <a:srgbClr val="7F7F7F"/>
                </a:solidFill>
              </a:defRPr>
            </a:lvl2pPr>
            <a:lvl3pPr marL="1436369" indent="-388619">
              <a:lnSpc>
                <a:spcPct val="130000"/>
              </a:lnSpc>
              <a:buSzPts val="1800"/>
              <a:defRPr sz="1800">
                <a:solidFill>
                  <a:srgbClr val="7F7F7F"/>
                </a:solidFill>
              </a:defRPr>
            </a:lvl3pPr>
            <a:lvl4pPr marL="1893570" indent="-388620">
              <a:lnSpc>
                <a:spcPct val="130000"/>
              </a:lnSpc>
              <a:buSzPts val="1800"/>
              <a:defRPr sz="1800">
                <a:solidFill>
                  <a:srgbClr val="7F7F7F"/>
                </a:solidFill>
              </a:defRPr>
            </a:lvl4pPr>
            <a:lvl5pPr marL="2350770" indent="-388620">
              <a:lnSpc>
                <a:spcPct val="130000"/>
              </a:lnSpc>
              <a:buSzPts val="1800"/>
              <a:defRPr sz="1800">
                <a:solidFill>
                  <a:srgbClr val="7F7F7F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58" name="Google Shape;36;p18"/>
          <p:cNvSpPr>
            <a:spLocks noGrp="1"/>
          </p:cNvSpPr>
          <p:nvPr>
            <p:ph type="pic" sz="half" idx="21"/>
          </p:nvPr>
        </p:nvSpPr>
        <p:spPr bwMode="auto">
          <a:xfrm>
            <a:off x="6624662" y="2342991"/>
            <a:ext cx="4927257" cy="37126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59" name="Title Text"/>
          <p:cNvSpPr txBox="1">
            <a:spLocks noGrp="1"/>
          </p:cNvSpPr>
          <p:nvPr>
            <p:ph type="title"/>
          </p:nvPr>
        </p:nvSpPr>
        <p:spPr bwMode="auto">
          <a:xfrm>
            <a:off x="668188" y="1007816"/>
            <a:ext cx="10883729" cy="603887"/>
          </a:xfrm>
          <a:prstGeom prst="rect">
            <a:avLst/>
          </a:prstGeom>
        </p:spPr>
        <p:txBody>
          <a:bodyPr lIns="45699" tIns="45699" rIns="45699" bIns="45699" anchor="t"/>
          <a:lstStyle>
            <a:lvl1pPr>
              <a:defRPr sz="3500">
                <a:latin typeface="Helvetica Light"/>
                <a:ea typeface="Helvetica Light"/>
                <a:cs typeface="Helvetica Light"/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0" name="Google Shape;38;p18"/>
          <p:cNvSpPr txBox="1">
            <a:spLocks noGrp="1"/>
          </p:cNvSpPr>
          <p:nvPr>
            <p:ph type="body" sz="quarter" idx="22"/>
          </p:nvPr>
        </p:nvSpPr>
        <p:spPr bwMode="auto">
          <a:xfrm>
            <a:off x="668193" y="1717480"/>
            <a:ext cx="10883728" cy="364767"/>
          </a:xfrm>
          <a:prstGeom prst="rect">
            <a:avLst/>
          </a:prstGeom>
        </p:spPr>
        <p:txBody>
          <a:bodyPr lIns="45699" tIns="45699" rIns="45699" bIns="45699"/>
          <a:lstStyle/>
          <a:p>
            <a:pPr>
              <a:lnSpc>
                <a:spcPct val="90000"/>
              </a:lnSpc>
              <a:defRPr sz="2000"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Image Pag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7" name="Google Shape;40;p19" descr="Google Shape;40;p1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9290222" y="6423497"/>
            <a:ext cx="219963" cy="205874"/>
          </a:xfrm>
          <a:prstGeom prst="rect">
            <a:avLst/>
          </a:prstGeom>
        </p:spPr>
        <p:txBody>
          <a:bodyPr lIns="45699" tIns="45699" rIns="45699" bIns="45699"/>
          <a:lstStyle>
            <a:lvl1pPr algn="l">
              <a:defRPr>
                <a:latin typeface="Calibri"/>
                <a:ea typeface="Calibri"/>
                <a:cs typeface="Calibri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69" name="Google Shape;42;p19"/>
          <p:cNvSpPr txBox="1"/>
          <p:nvPr/>
        </p:nvSpPr>
        <p:spPr bwMode="auto">
          <a:xfrm>
            <a:off x="328147" y="6441230"/>
            <a:ext cx="6006609" cy="227785"/>
          </a:xfrm>
          <a:prstGeom prst="rect">
            <a:avLst/>
          </a:prstGeom>
          <a:ln w="12700">
            <a:miter lim="400000"/>
          </a:ln>
        </p:spPr>
        <p:txBody>
          <a:bodyPr lIns="45699" tIns="45699" rIns="45699" bIns="45699">
            <a:spAutoFit/>
          </a:bodyPr>
          <a:lstStyle/>
          <a:p>
            <a:pPr>
              <a:defRPr sz="900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</a:defRPr>
            </a:pPr>
            <a:r>
              <a:t>Presentation title </a:t>
            </a:r>
            <a:r>
              <a:rPr>
                <a:solidFill>
                  <a:srgbClr val="CCAB30"/>
                </a:solidFill>
              </a:rPr>
              <a:t>|</a:t>
            </a:r>
            <a:r>
              <a:t> Name Surname</a:t>
            </a:r>
          </a:p>
        </p:txBody>
      </p:sp>
      <p:sp>
        <p:nvSpPr>
          <p:cNvPr id="70" name="Google Shape;43;p19"/>
          <p:cNvSpPr>
            <a:spLocks noGrp="1"/>
          </p:cNvSpPr>
          <p:nvPr>
            <p:ph type="pic" idx="21"/>
          </p:nvPr>
        </p:nvSpPr>
        <p:spPr bwMode="auto">
          <a:xfrm>
            <a:off x="668190" y="2343019"/>
            <a:ext cx="10883726" cy="371264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 bwMode="auto">
          <a:xfrm>
            <a:off x="668188" y="1007816"/>
            <a:ext cx="10883729" cy="603887"/>
          </a:xfrm>
          <a:prstGeom prst="rect">
            <a:avLst/>
          </a:prstGeom>
        </p:spPr>
        <p:txBody>
          <a:bodyPr lIns="45699" tIns="45699" rIns="45699" bIns="45699" anchor="t"/>
          <a:lstStyle>
            <a:lvl1pPr>
              <a:defRPr sz="3500">
                <a:latin typeface="Helvetica Light"/>
                <a:ea typeface="Helvetica Light"/>
                <a:cs typeface="Helvetica Light"/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/>
          </p:nvPr>
        </p:nvSpPr>
        <p:spPr bwMode="auto">
          <a:xfrm>
            <a:off x="668192" y="1717480"/>
            <a:ext cx="10883729" cy="364766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90000"/>
              </a:lnSpc>
              <a:defRPr sz="2000"/>
            </a:lvl1pPr>
            <a:lvl2pPr marL="850900" indent="-317500">
              <a:lnSpc>
                <a:spcPct val="90000"/>
              </a:lnSpc>
              <a:buSzPts val="2000"/>
              <a:defRPr sz="2000"/>
            </a:lvl2pPr>
            <a:lvl3pPr marL="1371600" indent="-355600">
              <a:lnSpc>
                <a:spcPct val="90000"/>
              </a:lnSpc>
              <a:buSzPts val="2000"/>
              <a:defRPr sz="2000"/>
            </a:lvl3pPr>
            <a:lvl4pPr marL="1866900" indent="-381000">
              <a:lnSpc>
                <a:spcPct val="90000"/>
              </a:lnSpc>
              <a:buSzPts val="2000"/>
              <a:defRPr sz="2000"/>
            </a:lvl4pPr>
            <a:lvl5pPr marL="2324100" indent="-381000">
              <a:lnSpc>
                <a:spcPct val="90000"/>
              </a:lnSpc>
              <a:buSzPts val="2000"/>
              <a:defRPr sz="2000"/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Image Page 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" name="Google Shape;47;p20"/>
          <p:cNvSpPr/>
          <p:nvPr/>
        </p:nvSpPr>
        <p:spPr bwMode="auto">
          <a:xfrm>
            <a:off x="0" y="0"/>
            <a:ext cx="12192000" cy="685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0727"/>
                </a:lnTo>
                <a:lnTo>
                  <a:pt x="1035" y="20727"/>
                </a:lnTo>
                <a:lnTo>
                  <a:pt x="1547" y="21600"/>
                </a:lnTo>
                <a:lnTo>
                  <a:pt x="2059" y="20727"/>
                </a:lnTo>
                <a:lnTo>
                  <a:pt x="21600" y="20727"/>
                </a:lnTo>
                <a:lnTo>
                  <a:pt x="21600" y="0"/>
                </a:lnTo>
                <a:lnTo>
                  <a:pt x="2059" y="0"/>
                </a:lnTo>
                <a:lnTo>
                  <a:pt x="1547" y="873"/>
                </a:lnTo>
                <a:lnTo>
                  <a:pt x="1035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/>
            </a:pPr>
            <a:endParaRPr/>
          </a:p>
        </p:txBody>
      </p:sp>
      <p:sp>
        <p:nvSpPr>
          <p:cNvPr id="80" name="Google Shape;48;p20"/>
          <p:cNvSpPr>
            <a:spLocks noGrp="1"/>
          </p:cNvSpPr>
          <p:nvPr>
            <p:ph type="pic" idx="21"/>
          </p:nvPr>
        </p:nvSpPr>
        <p:spPr bwMode="auto">
          <a:xfrm>
            <a:off x="0" y="1"/>
            <a:ext cx="1219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81" name="Body Level One…"/>
          <p:cNvSpPr txBox="1">
            <a:spLocks noGrp="1"/>
          </p:cNvSpPr>
          <p:nvPr>
            <p:ph type="body" sz="quarter" idx="1"/>
          </p:nvPr>
        </p:nvSpPr>
        <p:spPr bwMode="auto">
          <a:xfrm>
            <a:off x="304800" y="327025"/>
            <a:ext cx="3650752" cy="409575"/>
          </a:xfrm>
          <a:prstGeom prst="rect">
            <a:avLst/>
          </a:prstGeom>
          <a:blipFill>
            <a:blip r:embed="rId2"/>
            <a:stretch/>
          </a:blipFill>
        </p:spPr>
        <p:txBody>
          <a:bodyPr lIns="45699" tIns="45699" rIns="45699" bIns="45699"/>
          <a:lstStyle>
            <a:lvl1pPr>
              <a:lnSpc>
                <a:spcPct val="90000"/>
              </a:lnSpc>
              <a:defRPr sz="100">
                <a:solidFill>
                  <a:srgbClr val="000000"/>
                </a:solidFill>
              </a:defRPr>
            </a:lvl1pPr>
            <a:lvl2pPr marL="549275" indent="-15875">
              <a:lnSpc>
                <a:spcPct val="90000"/>
              </a:lnSpc>
              <a:buSzPts val="100"/>
              <a:defRPr sz="100">
                <a:solidFill>
                  <a:srgbClr val="000000"/>
                </a:solidFill>
              </a:defRPr>
            </a:lvl2pPr>
            <a:lvl3pPr marL="1033780" indent="-17780">
              <a:lnSpc>
                <a:spcPct val="90000"/>
              </a:lnSpc>
              <a:buSzPts val="100"/>
              <a:defRPr sz="100">
                <a:solidFill>
                  <a:srgbClr val="000000"/>
                </a:solidFill>
              </a:defRPr>
            </a:lvl3pPr>
            <a:lvl4pPr marL="1504950" indent="-19050">
              <a:lnSpc>
                <a:spcPct val="90000"/>
              </a:lnSpc>
              <a:buSzPts val="100"/>
              <a:defRPr sz="100">
                <a:solidFill>
                  <a:srgbClr val="000000"/>
                </a:solidFill>
              </a:defRPr>
            </a:lvl4pPr>
            <a:lvl5pPr marL="1962150" indent="-19050">
              <a:lnSpc>
                <a:spcPct val="90000"/>
              </a:lnSpc>
              <a:buSzPts val="100"/>
              <a:defRPr sz="100">
                <a:solidFill>
                  <a:srgbClr val="00000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Divider Pag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9" name="Google Shape;51;p21" descr="Google Shape;51;p2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6096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Google Shape;52;p21"/>
          <p:cNvSpPr>
            <a:spLocks noGrp="1"/>
          </p:cNvSpPr>
          <p:nvPr>
            <p:ph type="pic" idx="21"/>
          </p:nvPr>
        </p:nvSpPr>
        <p:spPr bwMode="auto">
          <a:xfrm>
            <a:off x="6096000" y="0"/>
            <a:ext cx="6096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91" name="Title Text"/>
          <p:cNvSpPr txBox="1">
            <a:spLocks noGrp="1"/>
          </p:cNvSpPr>
          <p:nvPr>
            <p:ph type="title"/>
          </p:nvPr>
        </p:nvSpPr>
        <p:spPr bwMode="auto">
          <a:xfrm>
            <a:off x="668192" y="1043411"/>
            <a:ext cx="5082367" cy="603888"/>
          </a:xfrm>
          <a:prstGeom prst="rect">
            <a:avLst/>
          </a:prstGeom>
        </p:spPr>
        <p:txBody>
          <a:bodyPr lIns="45699" tIns="45699" rIns="45699" bIns="45699" anchor="t"/>
          <a:lstStyle>
            <a:lvl1pPr>
              <a:defRPr sz="3500">
                <a:latin typeface="Helvetica Light"/>
                <a:ea typeface="Helvetica Light"/>
                <a:cs typeface="Helvetica Light"/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92" name="Body Level One…"/>
          <p:cNvSpPr txBox="1">
            <a:spLocks noGrp="1"/>
          </p:cNvSpPr>
          <p:nvPr>
            <p:ph type="body" sz="quarter" idx="1"/>
          </p:nvPr>
        </p:nvSpPr>
        <p:spPr bwMode="auto">
          <a:xfrm>
            <a:off x="668192" y="1753106"/>
            <a:ext cx="5082369" cy="364766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90000"/>
              </a:lnSpc>
              <a:defRPr sz="2000"/>
            </a:lvl1pPr>
            <a:lvl2pPr marL="850900" indent="-317500">
              <a:lnSpc>
                <a:spcPct val="90000"/>
              </a:lnSpc>
              <a:buSzPts val="2000"/>
              <a:defRPr sz="2000"/>
            </a:lvl2pPr>
            <a:lvl3pPr marL="1371600" indent="-355600">
              <a:lnSpc>
                <a:spcPct val="90000"/>
              </a:lnSpc>
              <a:buSzPts val="2000"/>
              <a:defRPr sz="2000"/>
            </a:lvl3pPr>
            <a:lvl4pPr marL="1866900" indent="-381000">
              <a:lnSpc>
                <a:spcPct val="90000"/>
              </a:lnSpc>
              <a:buSzPts val="2000"/>
              <a:defRPr sz="2000"/>
            </a:lvl4pPr>
            <a:lvl5pPr marL="2324100" indent="-381000">
              <a:lnSpc>
                <a:spcPct val="90000"/>
              </a:lnSpc>
              <a:buSzPts val="2000"/>
              <a:defRPr sz="2000"/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93" name="Google Shape;55;p21"/>
          <p:cNvSpPr txBox="1">
            <a:spLocks noGrp="1"/>
          </p:cNvSpPr>
          <p:nvPr>
            <p:ph type="body" sz="half" idx="22"/>
          </p:nvPr>
        </p:nvSpPr>
        <p:spPr bwMode="auto">
          <a:xfrm>
            <a:off x="668192" y="2373500"/>
            <a:ext cx="5082367" cy="3682163"/>
          </a:xfrm>
          <a:prstGeom prst="rect">
            <a:avLst/>
          </a:prstGeom>
        </p:spPr>
        <p:txBody>
          <a:bodyPr lIns="45699" tIns="45699" rIns="45699" bIns="45699"/>
          <a:lstStyle/>
          <a:p>
            <a:pPr>
              <a:lnSpc>
                <a:spcPct val="130000"/>
              </a:lnSpc>
              <a:defRPr sz="1500">
                <a:solidFill>
                  <a:srgbClr val="7F7F7F"/>
                </a:solidFill>
              </a:defRPr>
            </a:pPr>
            <a:endParaRPr/>
          </a:p>
        </p:txBody>
      </p:sp>
      <p:sp>
        <p:nvSpPr>
          <p:cNvPr id="94" name="Google Shape;56;p21"/>
          <p:cNvSpPr txBox="1"/>
          <p:nvPr/>
        </p:nvSpPr>
        <p:spPr bwMode="auto">
          <a:xfrm>
            <a:off x="328146" y="6441230"/>
            <a:ext cx="5722130" cy="227785"/>
          </a:xfrm>
          <a:prstGeom prst="rect">
            <a:avLst/>
          </a:prstGeom>
          <a:ln w="12700">
            <a:miter lim="400000"/>
          </a:ln>
        </p:spPr>
        <p:txBody>
          <a:bodyPr lIns="45699" tIns="45699" rIns="45699" bIns="45699">
            <a:spAutoFit/>
          </a:bodyPr>
          <a:lstStyle/>
          <a:p>
            <a:pPr>
              <a:defRPr sz="900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</a:defRPr>
            </a:pPr>
            <a:r>
              <a:t>Presentation title </a:t>
            </a:r>
            <a:r>
              <a:rPr>
                <a:solidFill>
                  <a:srgbClr val="CCAB30"/>
                </a:solidFill>
              </a:rPr>
              <a:t>|</a:t>
            </a:r>
            <a:r>
              <a:t> Name Surname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Divider Pag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" name="Google Shape;58;p22" descr="Google Shape;58;p2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096000" y="0"/>
            <a:ext cx="6096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Google Shape;59;p22"/>
          <p:cNvSpPr>
            <a:spLocks noGrp="1"/>
          </p:cNvSpPr>
          <p:nvPr>
            <p:ph type="pic" idx="21"/>
          </p:nvPr>
        </p:nvSpPr>
        <p:spPr bwMode="auto">
          <a:xfrm>
            <a:off x="0" y="1"/>
            <a:ext cx="6096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04" name="Google Shape;60;p22"/>
          <p:cNvSpPr txBox="1"/>
          <p:nvPr/>
        </p:nvSpPr>
        <p:spPr bwMode="auto">
          <a:xfrm>
            <a:off x="6821672" y="6441230"/>
            <a:ext cx="5010587" cy="227785"/>
          </a:xfrm>
          <a:prstGeom prst="rect">
            <a:avLst/>
          </a:prstGeom>
          <a:ln w="12700">
            <a:miter lim="400000"/>
          </a:ln>
        </p:spPr>
        <p:txBody>
          <a:bodyPr lIns="45699" tIns="45699" rIns="45699" bIns="45699">
            <a:spAutoFit/>
          </a:bodyPr>
          <a:lstStyle/>
          <a:p>
            <a:pPr>
              <a:defRPr sz="900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</a:defRPr>
            </a:pPr>
            <a:r>
              <a:t>Presentation title </a:t>
            </a:r>
            <a:r>
              <a:rPr>
                <a:solidFill>
                  <a:srgbClr val="CCAB30"/>
                </a:solidFill>
              </a:rPr>
              <a:t>|</a:t>
            </a:r>
            <a:r>
              <a:t> Name Surname</a:t>
            </a:r>
          </a:p>
        </p:txBody>
      </p:sp>
      <p:sp>
        <p:nvSpPr>
          <p:cNvPr id="105" name="Title Text"/>
          <p:cNvSpPr txBox="1">
            <a:spLocks noGrp="1"/>
          </p:cNvSpPr>
          <p:nvPr>
            <p:ph type="title"/>
          </p:nvPr>
        </p:nvSpPr>
        <p:spPr bwMode="auto">
          <a:xfrm>
            <a:off x="6787051" y="1043411"/>
            <a:ext cx="5082368" cy="603888"/>
          </a:xfrm>
          <a:prstGeom prst="rect">
            <a:avLst/>
          </a:prstGeom>
        </p:spPr>
        <p:txBody>
          <a:bodyPr lIns="45699" tIns="45699" rIns="45699" bIns="45699" anchor="t"/>
          <a:lstStyle>
            <a:lvl1pPr>
              <a:defRPr sz="3500">
                <a:latin typeface="Helvetica Light"/>
                <a:ea typeface="Helvetica Light"/>
                <a:cs typeface="Helvetica Light"/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106" name="Body Level One…"/>
          <p:cNvSpPr txBox="1">
            <a:spLocks noGrp="1"/>
          </p:cNvSpPr>
          <p:nvPr>
            <p:ph type="body" sz="quarter" idx="1"/>
          </p:nvPr>
        </p:nvSpPr>
        <p:spPr bwMode="auto">
          <a:xfrm>
            <a:off x="6787051" y="1753106"/>
            <a:ext cx="5082369" cy="364766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90000"/>
              </a:lnSpc>
              <a:defRPr sz="2000"/>
            </a:lvl1pPr>
            <a:lvl2pPr marL="850900" indent="-317500">
              <a:lnSpc>
                <a:spcPct val="90000"/>
              </a:lnSpc>
              <a:buSzPts val="2000"/>
              <a:defRPr sz="2000"/>
            </a:lvl2pPr>
            <a:lvl3pPr marL="1371600" indent="-355600">
              <a:lnSpc>
                <a:spcPct val="90000"/>
              </a:lnSpc>
              <a:buSzPts val="2000"/>
              <a:defRPr sz="2000"/>
            </a:lvl3pPr>
            <a:lvl4pPr marL="1866900" indent="-381000">
              <a:lnSpc>
                <a:spcPct val="90000"/>
              </a:lnSpc>
              <a:buSzPts val="2000"/>
              <a:defRPr sz="2000"/>
            </a:lvl4pPr>
            <a:lvl5pPr marL="2324100" indent="-381000">
              <a:lnSpc>
                <a:spcPct val="90000"/>
              </a:lnSpc>
              <a:buSzPts val="2000"/>
              <a:defRPr sz="2000"/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107" name="Google Shape;63;p22"/>
          <p:cNvSpPr txBox="1">
            <a:spLocks noGrp="1"/>
          </p:cNvSpPr>
          <p:nvPr>
            <p:ph type="body" sz="half" idx="22"/>
          </p:nvPr>
        </p:nvSpPr>
        <p:spPr bwMode="auto">
          <a:xfrm>
            <a:off x="6787051" y="2373500"/>
            <a:ext cx="5082368" cy="3682163"/>
          </a:xfrm>
          <a:prstGeom prst="rect">
            <a:avLst/>
          </a:prstGeom>
        </p:spPr>
        <p:txBody>
          <a:bodyPr lIns="45699" tIns="45699" rIns="45699" bIns="45699"/>
          <a:lstStyle/>
          <a:p>
            <a:pPr>
              <a:lnSpc>
                <a:spcPct val="130000"/>
              </a:lnSpc>
              <a:defRPr sz="1500">
                <a:solidFill>
                  <a:srgbClr val="7F7F7F"/>
                </a:solidFill>
              </a:defRPr>
            </a:pPr>
            <a:endParaRPr/>
          </a:p>
        </p:txBody>
      </p:sp>
      <p:sp>
        <p:nvSpPr>
          <p:cNvPr id="108" name="Google Shape;64;p22"/>
          <p:cNvSpPr txBox="1">
            <a:spLocks noGrp="1"/>
          </p:cNvSpPr>
          <p:nvPr>
            <p:ph type="body" sz="quarter" idx="23"/>
          </p:nvPr>
        </p:nvSpPr>
        <p:spPr bwMode="auto">
          <a:xfrm>
            <a:off x="304799" y="327025"/>
            <a:ext cx="3650753" cy="409575"/>
          </a:xfrm>
          <a:prstGeom prst="rect">
            <a:avLst/>
          </a:prstGeom>
          <a:blipFill>
            <a:blip r:embed="rId3"/>
            <a:stretch/>
          </a:blipFill>
        </p:spPr>
        <p:txBody>
          <a:bodyPr lIns="45699" tIns="45699" rIns="45699" bIns="45699"/>
          <a:lstStyle/>
          <a:p>
            <a:pPr>
              <a:lnSpc>
                <a:spcPct val="90000"/>
              </a:lnSpc>
              <a:defRPr sz="1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09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Google Shape;23;p16" descr="Google Shape;23;p16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11218385" y="6400800"/>
            <a:ext cx="208352" cy="205050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>
            <a:spAutoFit/>
          </a:bodyPr>
          <a:lstStyle>
            <a:lvl1pPr algn="ctr">
              <a:defRPr sz="900">
                <a:latin typeface="Helvetica Neue"/>
                <a:ea typeface="Helvetica Neue"/>
                <a:cs typeface="Helvetica Neue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" name="Google Shape;25;p16"/>
          <p:cNvSpPr txBox="1"/>
          <p:nvPr/>
        </p:nvSpPr>
        <p:spPr bwMode="auto">
          <a:xfrm>
            <a:off x="289564" y="6344649"/>
            <a:ext cx="6312552" cy="388076"/>
          </a:xfrm>
          <a:prstGeom prst="rect">
            <a:avLst/>
          </a:prstGeom>
          <a:ln w="12700">
            <a:miter lim="400000"/>
          </a:ln>
        </p:spPr>
        <p:txBody>
          <a:bodyPr lIns="45699" tIns="45699" rIns="45699" bIns="45699" anchor="ctr">
            <a:spAutoFit/>
          </a:bodyPr>
          <a:lstStyle/>
          <a:p>
            <a:pPr>
              <a:lnSpc>
                <a:spcPct val="114999"/>
              </a:lnSpc>
              <a:defRPr sz="900">
                <a:solidFill>
                  <a:srgbClr val="262626"/>
                </a:solidFill>
                <a:latin typeface="Helvetica Neue"/>
                <a:ea typeface="Helvetica Neue"/>
                <a:cs typeface="Helvetica Neue"/>
              </a:defRPr>
            </a:pPr>
            <a:r>
              <a:t>EOSC|EVERSE: Paving the way towards a European</a:t>
            </a:r>
          </a:p>
          <a:p>
            <a:pPr>
              <a:lnSpc>
                <a:spcPct val="114999"/>
              </a:lnSpc>
              <a:defRPr sz="900">
                <a:solidFill>
                  <a:srgbClr val="262626"/>
                </a:solidFill>
                <a:latin typeface="Helvetica Neue"/>
                <a:ea typeface="Helvetica Neue"/>
                <a:cs typeface="Helvetica Neue"/>
              </a:defRPr>
            </a:pPr>
            <a:r>
              <a:t>Virtual Institute for Research Software Excellence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 bwMode="auto">
          <a:xfrm>
            <a:off x="609600" y="914400"/>
            <a:ext cx="10972800" cy="604001"/>
          </a:xfrm>
          <a:prstGeom prst="rect">
            <a:avLst/>
          </a:prstGeom>
          <a:ln w="12700">
            <a:miter lim="400000"/>
          </a:ln>
        </p:spPr>
        <p:txBody>
          <a:bodyPr lIns="34275" tIns="34275" rIns="34275" bIns="34275" anchor="ctr">
            <a:normAutofit/>
          </a:bodyPr>
          <a:lstStyle/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 bwMode="auto">
          <a:xfrm>
            <a:off x="668192" y="1706879"/>
            <a:ext cx="10972801" cy="4145202"/>
          </a:xfrm>
          <a:prstGeom prst="rect">
            <a:avLst/>
          </a:prstGeom>
          <a:ln w="12700">
            <a:miter lim="400000"/>
          </a:ln>
        </p:spPr>
        <p:txBody>
          <a:bodyPr lIns="34275" tIns="34275" rIns="34275" bIns="34275">
            <a:normAutofit/>
          </a:bodyPr>
          <a:lstStyle/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200" b="0" i="0" u="none" strike="noStrike" cap="none" spc="0">
          <a:solidFill>
            <a:srgbClr val="262626"/>
          </a:solidFill>
          <a:latin typeface="Helvetica Neue"/>
          <a:ea typeface="Helvetica Neue"/>
          <a:cs typeface="Helvetica Neue"/>
        </a:defRPr>
      </a:lvl1pPr>
      <a:lvl2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200" b="0" i="0" u="none" strike="noStrike" cap="none" spc="0">
          <a:solidFill>
            <a:srgbClr val="262626"/>
          </a:solidFill>
          <a:latin typeface="Helvetica Neue"/>
          <a:ea typeface="Helvetica Neue"/>
          <a:cs typeface="Helvetica Neue"/>
        </a:defRPr>
      </a:lvl2pPr>
      <a:lvl3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200" b="0" i="0" u="none" strike="noStrike" cap="none" spc="0">
          <a:solidFill>
            <a:srgbClr val="262626"/>
          </a:solidFill>
          <a:latin typeface="Helvetica Neue"/>
          <a:ea typeface="Helvetica Neue"/>
          <a:cs typeface="Helvetica Neue"/>
        </a:defRPr>
      </a:lvl3pPr>
      <a:lvl4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200" b="0" i="0" u="none" strike="noStrike" cap="none" spc="0">
          <a:solidFill>
            <a:srgbClr val="262626"/>
          </a:solidFill>
          <a:latin typeface="Helvetica Neue"/>
          <a:ea typeface="Helvetica Neue"/>
          <a:cs typeface="Helvetica Neue"/>
        </a:defRPr>
      </a:lvl4pPr>
      <a:lvl5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200" b="0" i="0" u="none" strike="noStrike" cap="none" spc="0">
          <a:solidFill>
            <a:srgbClr val="262626"/>
          </a:solidFill>
          <a:latin typeface="Helvetica Neue"/>
          <a:ea typeface="Helvetica Neue"/>
          <a:cs typeface="Helvetica Neue"/>
        </a:defRPr>
      </a:lvl5pPr>
      <a:lvl6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200" b="0" i="0" u="none" strike="noStrike" cap="none" spc="0">
          <a:solidFill>
            <a:srgbClr val="262626"/>
          </a:solidFill>
          <a:latin typeface="Helvetica Neue"/>
          <a:ea typeface="Helvetica Neue"/>
          <a:cs typeface="Helvetica Neue"/>
        </a:defRPr>
      </a:lvl6pPr>
      <a:lvl7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200" b="0" i="0" u="none" strike="noStrike" cap="none" spc="0">
          <a:solidFill>
            <a:srgbClr val="262626"/>
          </a:solidFill>
          <a:latin typeface="Helvetica Neue"/>
          <a:ea typeface="Helvetica Neue"/>
          <a:cs typeface="Helvetica Neue"/>
        </a:defRPr>
      </a:lvl7pPr>
      <a:lvl8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200" b="0" i="0" u="none" strike="noStrike" cap="none" spc="0">
          <a:solidFill>
            <a:srgbClr val="262626"/>
          </a:solidFill>
          <a:latin typeface="Helvetica Neue"/>
          <a:ea typeface="Helvetica Neue"/>
          <a:cs typeface="Helvetica Neue"/>
        </a:defRPr>
      </a:lvl8pPr>
      <a:lvl9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200" b="0" i="0" u="none" strike="noStrike" cap="none" spc="0">
          <a:solidFill>
            <a:srgbClr val="262626"/>
          </a:solidFill>
          <a:latin typeface="Helvetica Neue"/>
          <a:ea typeface="Helvetica Neue"/>
          <a:cs typeface="Helvetica Neue"/>
        </a:defRPr>
      </a:lvl9pPr>
    </p:titleStyle>
    <p:bodyStyle>
      <a:lvl1pPr marL="228600" marR="0" indent="0" algn="l" defTabSz="914400">
        <a:lnSpc>
          <a:spcPct val="114999"/>
        </a:lnSpc>
        <a:spcBef>
          <a:spcPts val="1000"/>
        </a:spcBef>
        <a:spcAft>
          <a:spcPts val="0"/>
        </a:spcAft>
        <a:buClrTx/>
        <a:buSzTx/>
        <a:buFontTx/>
        <a:buNone/>
        <a:defRPr sz="2600" b="0" i="0" u="none" strike="noStrike" cap="none" spc="0">
          <a:solidFill>
            <a:srgbClr val="262626"/>
          </a:solidFill>
          <a:latin typeface="Helvetica Light"/>
          <a:ea typeface="Helvetica Light"/>
          <a:cs typeface="Helvetica Light"/>
        </a:defRPr>
      </a:lvl1pPr>
      <a:lvl2pPr marL="942975" marR="0" indent="-371475" algn="l" defTabSz="914400">
        <a:lnSpc>
          <a:spcPct val="114999"/>
        </a:lnSpc>
        <a:spcBef>
          <a:spcPts val="1000"/>
        </a:spcBef>
        <a:spcAft>
          <a:spcPts val="0"/>
        </a:spcAft>
        <a:buClrTx/>
        <a:buSzPts val="2600"/>
        <a:buFontTx/>
        <a:buChar char="•"/>
        <a:defRPr sz="2600" b="0" i="0" u="none" strike="noStrike" cap="none" spc="0">
          <a:solidFill>
            <a:srgbClr val="262626"/>
          </a:solidFill>
          <a:latin typeface="Helvetica Light"/>
          <a:ea typeface="Helvetica Light"/>
          <a:cs typeface="Helvetica Light"/>
        </a:defRPr>
      </a:lvl2pPr>
      <a:lvl3pPr marL="1450218" marR="0" indent="-408819" algn="l" defTabSz="914400">
        <a:lnSpc>
          <a:spcPct val="114999"/>
        </a:lnSpc>
        <a:spcBef>
          <a:spcPts val="1000"/>
        </a:spcBef>
        <a:spcAft>
          <a:spcPts val="0"/>
        </a:spcAft>
        <a:buClrTx/>
        <a:buSzPts val="2600"/>
        <a:buFontTx/>
        <a:buChar char="•"/>
        <a:defRPr sz="2600" b="0" i="0" u="none" strike="noStrike" cap="none" spc="0">
          <a:solidFill>
            <a:srgbClr val="262626"/>
          </a:solidFill>
          <a:latin typeface="Helvetica Light"/>
          <a:ea typeface="Helvetica Light"/>
          <a:cs typeface="Helvetica Light"/>
        </a:defRPr>
      </a:lvl3pPr>
      <a:lvl4pPr marL="1969911" marR="0" indent="-458611" algn="l" defTabSz="914400">
        <a:lnSpc>
          <a:spcPct val="114999"/>
        </a:lnSpc>
        <a:spcBef>
          <a:spcPts val="1000"/>
        </a:spcBef>
        <a:spcAft>
          <a:spcPts val="0"/>
        </a:spcAft>
        <a:buClrTx/>
        <a:buSzPts val="2600"/>
        <a:buFontTx/>
        <a:buChar char="•"/>
        <a:defRPr sz="2600" b="0" i="0" u="none" strike="noStrike" cap="none" spc="0">
          <a:solidFill>
            <a:srgbClr val="262626"/>
          </a:solidFill>
          <a:latin typeface="Helvetica Light"/>
          <a:ea typeface="Helvetica Light"/>
          <a:cs typeface="Helvetica Light"/>
        </a:defRPr>
      </a:lvl4pPr>
      <a:lvl5pPr marL="2427110" marR="0" indent="-458611" algn="l" defTabSz="914400">
        <a:lnSpc>
          <a:spcPct val="114999"/>
        </a:lnSpc>
        <a:spcBef>
          <a:spcPts val="1000"/>
        </a:spcBef>
        <a:spcAft>
          <a:spcPts val="0"/>
        </a:spcAft>
        <a:buClrTx/>
        <a:buSzPts val="2600"/>
        <a:buFontTx/>
        <a:buChar char="•"/>
        <a:defRPr sz="2600" b="0" i="0" u="none" strike="noStrike" cap="none" spc="0">
          <a:solidFill>
            <a:srgbClr val="262626"/>
          </a:solidFill>
          <a:latin typeface="Helvetica Light"/>
          <a:ea typeface="Helvetica Light"/>
          <a:cs typeface="Helvetica Light"/>
        </a:defRPr>
      </a:lvl5pPr>
      <a:lvl6pPr marL="2884311" marR="0" indent="-458611" algn="l" defTabSz="914400">
        <a:lnSpc>
          <a:spcPct val="114999"/>
        </a:lnSpc>
        <a:spcBef>
          <a:spcPts val="1000"/>
        </a:spcBef>
        <a:spcAft>
          <a:spcPts val="0"/>
        </a:spcAft>
        <a:buClrTx/>
        <a:buSzPts val="2600"/>
        <a:buFontTx/>
        <a:buChar char="•"/>
        <a:defRPr sz="2600" b="0" i="0" u="none" strike="noStrike" cap="none" spc="0">
          <a:solidFill>
            <a:srgbClr val="262626"/>
          </a:solidFill>
          <a:latin typeface="Helvetica Light"/>
          <a:ea typeface="Helvetica Light"/>
          <a:cs typeface="Helvetica Light"/>
        </a:defRPr>
      </a:lvl6pPr>
      <a:lvl7pPr marL="3341511" marR="0" indent="-458611" algn="l" defTabSz="914400">
        <a:lnSpc>
          <a:spcPct val="114999"/>
        </a:lnSpc>
        <a:spcBef>
          <a:spcPts val="1000"/>
        </a:spcBef>
        <a:spcAft>
          <a:spcPts val="0"/>
        </a:spcAft>
        <a:buClrTx/>
        <a:buSzPts val="2600"/>
        <a:buFontTx/>
        <a:buChar char="•"/>
        <a:defRPr sz="2600" b="0" i="0" u="none" strike="noStrike" cap="none" spc="0">
          <a:solidFill>
            <a:srgbClr val="262626"/>
          </a:solidFill>
          <a:latin typeface="Helvetica Light"/>
          <a:ea typeface="Helvetica Light"/>
          <a:cs typeface="Helvetica Light"/>
        </a:defRPr>
      </a:lvl7pPr>
      <a:lvl8pPr marL="3798711" marR="0" indent="-458611" algn="l" defTabSz="914400">
        <a:lnSpc>
          <a:spcPct val="114999"/>
        </a:lnSpc>
        <a:spcBef>
          <a:spcPts val="1000"/>
        </a:spcBef>
        <a:spcAft>
          <a:spcPts val="0"/>
        </a:spcAft>
        <a:buClrTx/>
        <a:buSzPts val="2600"/>
        <a:buFontTx/>
        <a:buChar char="•"/>
        <a:defRPr sz="2600" b="0" i="0" u="none" strike="noStrike" cap="none" spc="0">
          <a:solidFill>
            <a:srgbClr val="262626"/>
          </a:solidFill>
          <a:latin typeface="Helvetica Light"/>
          <a:ea typeface="Helvetica Light"/>
          <a:cs typeface="Helvetica Light"/>
        </a:defRPr>
      </a:lvl8pPr>
      <a:lvl9pPr marL="4255911" marR="0" indent="-458611" algn="l" defTabSz="914400">
        <a:lnSpc>
          <a:spcPct val="114999"/>
        </a:lnSpc>
        <a:spcBef>
          <a:spcPts val="1000"/>
        </a:spcBef>
        <a:spcAft>
          <a:spcPts val="0"/>
        </a:spcAft>
        <a:buClrTx/>
        <a:buSzPts val="2600"/>
        <a:buFontTx/>
        <a:buChar char="•"/>
        <a:defRPr sz="2600" b="0" i="0" u="none" strike="noStrike" cap="none" spc="0">
          <a:solidFill>
            <a:srgbClr val="262626"/>
          </a:solidFill>
          <a:latin typeface="Helvetica Light"/>
          <a:ea typeface="Helvetica Light"/>
          <a:cs typeface="Helvetica Light"/>
        </a:defRPr>
      </a:lvl9pPr>
    </p:bodyStyle>
    <p:other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7-022-01710-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verse.software/RSQKi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osc.eu/opportunity-area-exp/oa7-research-softwar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" name="Google Shape;69;p1"/>
          <p:cNvSpPr txBox="1">
            <a:spLocks noGrp="1"/>
          </p:cNvSpPr>
          <p:nvPr>
            <p:ph type="ctrTitle"/>
          </p:nvPr>
        </p:nvSpPr>
        <p:spPr bwMode="auto">
          <a:xfrm>
            <a:off x="579733" y="2139874"/>
            <a:ext cx="11481272" cy="1809961"/>
          </a:xfrm>
          <a:prstGeom prst="rect">
            <a:avLst/>
          </a:prstGeom>
        </p:spPr>
        <p:txBody>
          <a:bodyPr anchor="ctr"/>
          <a:lstStyle>
            <a:lvl1pPr defTabSz="822959">
              <a:defRPr sz="5850"/>
            </a:lvl1pPr>
          </a:lstStyle>
          <a:p>
            <a:pPr>
              <a:defRPr/>
            </a:pPr>
            <a:r>
              <a:rPr lang="en-GB" noProof="0" dirty="0"/>
              <a:t>EVERSE Network of Research Software Quality</a:t>
            </a:r>
          </a:p>
        </p:txBody>
      </p:sp>
      <p:sp>
        <p:nvSpPr>
          <p:cNvPr id="119" name="Google Shape;70;p1"/>
          <p:cNvSpPr txBox="1">
            <a:spLocks noGrp="1"/>
          </p:cNvSpPr>
          <p:nvPr>
            <p:ph type="subTitle" sz="quarter" idx="1"/>
          </p:nvPr>
        </p:nvSpPr>
        <p:spPr bwMode="auto">
          <a:xfrm>
            <a:off x="579733" y="4168804"/>
            <a:ext cx="9509601" cy="1706800"/>
          </a:xfrm>
          <a:prstGeom prst="rect">
            <a:avLst/>
          </a:prstGeom>
        </p:spPr>
        <p:txBody>
          <a:bodyPr/>
          <a:lstStyle>
            <a:lvl1pPr>
              <a:lnSpc>
                <a:spcPct val="114999"/>
              </a:lnSpc>
              <a:spcBef>
                <a:spcPts val="0"/>
              </a:spcBef>
              <a:defRPr sz="2600"/>
            </a:lvl1pPr>
          </a:lstStyle>
          <a:p>
            <a:pPr>
              <a:defRPr/>
            </a:pPr>
            <a:r>
              <a:rPr lang="en-GB" noProof="0" dirty="0"/>
              <a:t>Graeme A Stewart (CERN) and Marco Bartolini (SKAO)</a:t>
            </a:r>
          </a:p>
        </p:txBody>
      </p:sp>
      <p:sp>
        <p:nvSpPr>
          <p:cNvPr id="120" name="2025-02-17, EVERSE Network Launch"/>
          <p:cNvSpPr txBox="1"/>
          <p:nvPr/>
        </p:nvSpPr>
        <p:spPr bwMode="auto">
          <a:xfrm>
            <a:off x="3164402" y="6183325"/>
            <a:ext cx="3155967" cy="30515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pPr>
              <a:defRPr/>
            </a:pPr>
            <a:r>
              <a:rPr lang="en-GB" noProof="0" dirty="0"/>
              <a:t>2025-02-18, EVERSE Network Launch</a:t>
            </a:r>
          </a:p>
        </p:txBody>
      </p:sp>
      <p:pic>
        <p:nvPicPr>
          <p:cNvPr id="3" name="Picture 2" descr="A purple and blue text on a black background&#10;&#10;AI-generated content may be incorrect.">
            <a:extLst>
              <a:ext uri="{FF2B5EF4-FFF2-40B4-BE49-F238E27FC236}">
                <a16:creationId xmlns:a16="http://schemas.microsoft.com/office/drawing/2014/main" id="{FDF21DB3-7684-B179-F798-09C2D9C4A2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965" y="326214"/>
            <a:ext cx="3410324" cy="131796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6000072" y="6452185"/>
            <a:ext cx="219963" cy="205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noProof="0"/>
              <a:t>10</a:t>
            </a:fld>
            <a:endParaRPr lang="en-GB" noProof="0" dirty="0"/>
          </a:p>
        </p:txBody>
      </p:sp>
      <p:sp>
        <p:nvSpPr>
          <p:cNvPr id="173" name="Double-click to edit"/>
          <p:cNvSpPr txBox="1"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noProof="0" dirty="0"/>
              <a:t>We outlined here some of our ideas about the Network</a:t>
            </a:r>
          </a:p>
          <a:p>
            <a:pPr>
              <a:defRPr/>
            </a:pPr>
            <a:r>
              <a:rPr lang="en-GB" noProof="0" dirty="0"/>
              <a:t>It is certainly the case that we haven’t thought of everything</a:t>
            </a:r>
          </a:p>
          <a:p>
            <a:pPr>
              <a:defRPr/>
            </a:pPr>
            <a:r>
              <a:rPr lang="en-GB" noProof="0" dirty="0"/>
              <a:t>So, we would now like to hear from your side</a:t>
            </a:r>
          </a:p>
          <a:p>
            <a:pPr lvl="1">
              <a:defRPr/>
            </a:pPr>
            <a:r>
              <a:rPr lang="en-GB" noProof="0" dirty="0"/>
              <a:t>What are your hopes for the network?</a:t>
            </a:r>
          </a:p>
          <a:p>
            <a:pPr lvl="1">
              <a:defRPr/>
            </a:pPr>
            <a:r>
              <a:rPr lang="en-GB" noProof="0" dirty="0"/>
              <a:t>Where do you see it having the greatest impact?</a:t>
            </a:r>
          </a:p>
          <a:p>
            <a:pPr lvl="1">
              <a:defRPr/>
            </a:pPr>
            <a:r>
              <a:rPr lang="en-GB" noProof="0" dirty="0"/>
              <a:t>What are the areas where your community needs the most support?</a:t>
            </a:r>
          </a:p>
          <a:p>
            <a:pPr>
              <a:defRPr/>
            </a:pPr>
            <a:r>
              <a:rPr lang="en-GB" noProof="0" dirty="0"/>
              <a:t>To help do that we have an interactive and fun session on </a:t>
            </a:r>
            <a:r>
              <a:rPr lang="en-GB" noProof="0" dirty="0" err="1"/>
              <a:t>Slido</a:t>
            </a:r>
            <a:r>
              <a:rPr lang="en-GB" noProof="0" dirty="0"/>
              <a:t>, followed by an open Q&amp;A</a:t>
            </a:r>
          </a:p>
        </p:txBody>
      </p:sp>
      <p:sp>
        <p:nvSpPr>
          <p:cNvPr id="174" name="Today - Learning about your needs!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 defTabSz="896111">
              <a:defRPr sz="3450"/>
            </a:lvl1pPr>
          </a:lstStyle>
          <a:p>
            <a:pPr>
              <a:defRPr/>
            </a:pPr>
            <a:r>
              <a:rPr lang="en-GB" noProof="0" dirty="0"/>
              <a:t>Today - Learning about your needs!</a:t>
            </a:r>
          </a:p>
        </p:txBody>
      </p:sp>
      <p:sp>
        <p:nvSpPr>
          <p:cNvPr id="175" name="Google Shape;21;p15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 sz="2000"/>
            </a:pPr>
            <a:endParaRPr lang="en-GB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6000072" y="6452185"/>
            <a:ext cx="162032" cy="205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noProof="0"/>
              <a:t>2</a:t>
            </a:fld>
            <a:endParaRPr lang="en-GB" noProof="0" dirty="0"/>
          </a:p>
        </p:txBody>
      </p:sp>
      <p:sp>
        <p:nvSpPr>
          <p:cNvPr id="123" name="We know that research software quality matters…"/>
          <p:cNvSpPr txBox="1"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noProof="0" dirty="0"/>
              <a:t>Software is a critical part of our scientific process</a:t>
            </a:r>
          </a:p>
          <a:p>
            <a:pPr lvl="1">
              <a:defRPr/>
            </a:pPr>
            <a:r>
              <a:rPr lang="en-GB" noProof="0" dirty="0"/>
              <a:t>From simulation and digital twins, to data acquisition and analysis of results - </a:t>
            </a:r>
            <a:r>
              <a:rPr lang="en-GB" i="1" noProof="0" dirty="0"/>
              <a:t>software is vital to transform data into knowledge!</a:t>
            </a:r>
          </a:p>
          <a:p>
            <a:pPr lvl="1">
              <a:defRPr/>
            </a:pPr>
            <a:r>
              <a:rPr lang="en-GB" noProof="0" dirty="0"/>
              <a:t>The size of the software required to support recent experiments is growing</a:t>
            </a:r>
          </a:p>
          <a:p>
            <a:pPr lvl="2">
              <a:defRPr/>
            </a:pPr>
            <a:r>
              <a:rPr lang="en-GB" noProof="0" dirty="0"/>
              <a:t>Our organisations are often not best setup to recognise this increasing need for software</a:t>
            </a:r>
          </a:p>
          <a:p>
            <a:pPr>
              <a:defRPr/>
            </a:pPr>
            <a:r>
              <a:rPr lang="en-GB" noProof="0" dirty="0"/>
              <a:t>Consequently, </a:t>
            </a:r>
            <a:r>
              <a:rPr lang="en-GB" i="1" noProof="0" dirty="0"/>
              <a:t>software quality </a:t>
            </a:r>
            <a:r>
              <a:rPr lang="en-GB" noProof="0" dirty="0"/>
              <a:t>really matters to us</a:t>
            </a:r>
          </a:p>
          <a:p>
            <a:pPr lvl="1">
              <a:defRPr/>
            </a:pPr>
            <a:r>
              <a:rPr lang="en-GB" noProof="0" dirty="0"/>
              <a:t>Software has to be a good fit for its purpose</a:t>
            </a:r>
          </a:p>
          <a:p>
            <a:pPr lvl="1">
              <a:defRPr/>
            </a:pPr>
            <a:r>
              <a:rPr lang="en-GB" noProof="0" dirty="0"/>
              <a:t>We strive to make our </a:t>
            </a:r>
            <a:r>
              <a:rPr lang="en-GB" u="sng" noProof="0" dirty="0">
                <a:hlinkClick r:id="rId3" tooltip="https://doi.org/10.1038/s41597-022-01710-x"/>
              </a:rPr>
              <a:t>software FAIR</a:t>
            </a:r>
            <a:endParaRPr lang="en-GB" noProof="0" dirty="0"/>
          </a:p>
          <a:p>
            <a:pPr lvl="2">
              <a:defRPr/>
            </a:pPr>
            <a:r>
              <a:rPr lang="en-GB" noProof="0" dirty="0"/>
              <a:t>Findable; Accessible; Interoperable; Reusable</a:t>
            </a:r>
          </a:p>
        </p:txBody>
      </p:sp>
      <p:sp>
        <p:nvSpPr>
          <p:cNvPr id="124" name="Research Software Quality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 defTabSz="896111">
              <a:defRPr sz="3450"/>
            </a:lvl1pPr>
          </a:lstStyle>
          <a:p>
            <a:pPr>
              <a:defRPr/>
            </a:pPr>
            <a:r>
              <a:rPr lang="en-GB" noProof="0" dirty="0"/>
              <a:t>Research Software Quality</a:t>
            </a:r>
          </a:p>
        </p:txBody>
      </p:sp>
      <p:sp>
        <p:nvSpPr>
          <p:cNvPr id="125" name="Google Shape;21;p15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 sz="2000"/>
            </a:pPr>
            <a:endParaRPr lang="en-GB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6000072" y="6452185"/>
            <a:ext cx="162032" cy="205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noProof="0"/>
              <a:t>3</a:t>
            </a:fld>
            <a:endParaRPr lang="en-GB" noProof="0" dirty="0"/>
          </a:p>
        </p:txBody>
      </p:sp>
      <p:sp>
        <p:nvSpPr>
          <p:cNvPr id="128" name="Double-click to edit"/>
          <p:cNvSpPr txBox="1"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GB" noProof="0" dirty="0"/>
              <a:t>There are many organisations that are concerned with aspects of software quality</a:t>
            </a:r>
          </a:p>
          <a:p>
            <a:pPr lvl="1">
              <a:defRPr/>
            </a:pPr>
            <a:r>
              <a:rPr lang="en-GB" noProof="0" dirty="0"/>
              <a:t>RSE organisations, EOSC OA7, European Science Clusters, RDA, </a:t>
            </a:r>
            <a:r>
              <a:rPr lang="en-GB" noProof="0" dirty="0" err="1"/>
              <a:t>ReSA</a:t>
            </a:r>
            <a:r>
              <a:rPr lang="en-GB" noProof="0" dirty="0"/>
              <a:t>, etc.</a:t>
            </a:r>
          </a:p>
          <a:p>
            <a:pPr>
              <a:defRPr/>
            </a:pPr>
            <a:r>
              <a:rPr lang="en-GB" noProof="0" dirty="0"/>
              <a:t>As a “problem/opportunity” we are still evolving and discovering best practices for managing software over its lifetime</a:t>
            </a:r>
          </a:p>
          <a:p>
            <a:pPr lvl="1">
              <a:defRPr/>
            </a:pPr>
            <a:r>
              <a:rPr lang="en-GB" noProof="0" dirty="0"/>
              <a:t>From legacy codes written decades ago to our latest newborn project ideas</a:t>
            </a:r>
          </a:p>
          <a:p>
            <a:pPr lvl="1">
              <a:defRPr/>
            </a:pPr>
            <a:r>
              <a:rPr lang="en-GB" noProof="0" dirty="0"/>
              <a:t>From million-line code bases relied on by many communities, to the scripts used to produce a final publication plot</a:t>
            </a:r>
          </a:p>
          <a:p>
            <a:pPr>
              <a:defRPr/>
            </a:pPr>
            <a:r>
              <a:rPr lang="en-GB" noProof="0" dirty="0"/>
              <a:t>The scientific world can be slow to embrace best practices from industry</a:t>
            </a:r>
          </a:p>
          <a:p>
            <a:pPr lvl="1">
              <a:defRPr/>
            </a:pPr>
            <a:r>
              <a:rPr lang="en-GB" noProof="0" dirty="0"/>
              <a:t>Which often need recontextualised to be effective in the scientific domain</a:t>
            </a:r>
          </a:p>
          <a:p>
            <a:pPr>
              <a:defRPr/>
            </a:pPr>
            <a:r>
              <a:rPr lang="en-GB" noProof="0" dirty="0"/>
              <a:t>There is a body of practice emerging and we believe that there is a lot to learn from each other</a:t>
            </a:r>
          </a:p>
        </p:txBody>
      </p:sp>
      <p:sp>
        <p:nvSpPr>
          <p:cNvPr id="129" name="Why a Network…?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 defTabSz="896111">
              <a:defRPr sz="3450"/>
            </a:lvl1pPr>
          </a:lstStyle>
          <a:p>
            <a:pPr>
              <a:defRPr/>
            </a:pPr>
            <a:r>
              <a:rPr lang="en-GB" noProof="0" dirty="0"/>
              <a:t>Why a Network…?</a:t>
            </a:r>
          </a:p>
        </p:txBody>
      </p:sp>
      <p:sp>
        <p:nvSpPr>
          <p:cNvPr id="130" name="Google Shape;21;p15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 sz="2000"/>
            </a:pPr>
            <a:endParaRPr lang="en-GB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6000072" y="6452185"/>
            <a:ext cx="162032" cy="205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noProof="0"/>
              <a:t>4</a:t>
            </a:fld>
            <a:endParaRPr lang="en-GB" noProof="0" dirty="0"/>
          </a:p>
        </p:txBody>
      </p:sp>
      <p:sp>
        <p:nvSpPr>
          <p:cNvPr id="133" name="Provide a vital connection between your community and EVERSE activities"/>
          <p:cNvSpPr txBox="1"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noProof="0" dirty="0"/>
              <a:t>EVERSE has the role to enhance software quality and to promote software to a first-class citizen in the research field </a:t>
            </a:r>
          </a:p>
          <a:p>
            <a:pPr>
              <a:defRPr/>
            </a:pPr>
            <a:r>
              <a:rPr lang="en-GB" noProof="0" dirty="0"/>
              <a:t>We specifically conceived the network activity as something that EVERSE would foster to help shape software quality practices – specifically in Europe, but within the worldwide research context</a:t>
            </a:r>
          </a:p>
          <a:p>
            <a:pPr lvl="1">
              <a:defRPr/>
            </a:pPr>
            <a:r>
              <a:rPr lang="en-GB" noProof="0" dirty="0"/>
              <a:t>Provide a connection between your community and EVERSE activities</a:t>
            </a:r>
          </a:p>
          <a:p>
            <a:pPr lvl="2">
              <a:defRPr/>
            </a:pPr>
            <a:r>
              <a:rPr lang="en-GB" noProof="0" dirty="0"/>
              <a:t>E.g., the EVERSE Research Software Quality Kit, </a:t>
            </a:r>
            <a:r>
              <a:rPr lang="en-GB" u="sng" noProof="0" dirty="0">
                <a:hlinkClick r:id="rId3" tooltip="https://everse.software/RSQKit/"/>
              </a:rPr>
              <a:t>RSQkit</a:t>
            </a:r>
            <a:r>
              <a:rPr lang="en-GB" noProof="0" dirty="0"/>
              <a:t> </a:t>
            </a:r>
          </a:p>
          <a:p>
            <a:pPr lvl="1">
              <a:defRPr/>
            </a:pPr>
            <a:r>
              <a:rPr lang="en-GB" noProof="0" dirty="0"/>
              <a:t>Help to shape software quality </a:t>
            </a:r>
            <a:r>
              <a:rPr lang="en-GB" i="1" noProof="0" dirty="0"/>
              <a:t>policy</a:t>
            </a:r>
            <a:r>
              <a:rPr lang="en-GB" noProof="0" dirty="0"/>
              <a:t> and </a:t>
            </a:r>
            <a:r>
              <a:rPr lang="en-GB" i="1" noProof="0" dirty="0"/>
              <a:t>practice</a:t>
            </a:r>
            <a:r>
              <a:rPr lang="en-GB" noProof="0" dirty="0"/>
              <a:t> based on your needs</a:t>
            </a:r>
          </a:p>
          <a:p>
            <a:pPr lvl="1">
              <a:defRPr/>
            </a:pPr>
            <a:r>
              <a:rPr lang="en-GB" noProof="0" dirty="0"/>
              <a:t>Learn from </a:t>
            </a:r>
            <a:r>
              <a:rPr lang="en-GB" dirty="0"/>
              <a:t>the wider software industry and translate this practice to academic research software</a:t>
            </a:r>
            <a:endParaRPr lang="en-GB" noProof="0" dirty="0"/>
          </a:p>
          <a:p>
            <a:pPr lvl="1">
              <a:defRPr/>
            </a:pPr>
            <a:r>
              <a:rPr lang="en-GB" noProof="0" dirty="0"/>
              <a:t>Host events that showcase good practice, introduce tools, understand communities, provide training</a:t>
            </a:r>
          </a:p>
        </p:txBody>
      </p:sp>
      <p:sp>
        <p:nvSpPr>
          <p:cNvPr id="134" name="The Network and EVERSE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 defTabSz="896111">
              <a:defRPr sz="3450"/>
            </a:lvl1pPr>
          </a:lstStyle>
          <a:p>
            <a:pPr>
              <a:defRPr/>
            </a:pPr>
            <a:r>
              <a:rPr lang="en-GB" noProof="0" dirty="0"/>
              <a:t>The Network and EVERSE</a:t>
            </a:r>
          </a:p>
        </p:txBody>
      </p:sp>
      <p:sp>
        <p:nvSpPr>
          <p:cNvPr id="135" name="Google Shape;21;p15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 sz="2000"/>
            </a:pPr>
            <a:endParaRPr lang="en-GB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6000072" y="6452185"/>
            <a:ext cx="162032" cy="205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noProof="0"/>
              <a:t>5</a:t>
            </a:fld>
            <a:endParaRPr lang="en-GB" noProof="0" dirty="0"/>
          </a:p>
        </p:txBody>
      </p:sp>
      <p:sp>
        <p:nvSpPr>
          <p:cNvPr id="153" name="Double-click to edit"/>
          <p:cNvSpPr txBox="1"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noProof="0" dirty="0"/>
              <a:t>We would like to host online presentations as part of the network</a:t>
            </a:r>
          </a:p>
          <a:p>
            <a:pPr>
              <a:defRPr/>
            </a:pPr>
            <a:r>
              <a:rPr lang="en-GB" noProof="0" dirty="0"/>
              <a:t>There are many interesting topics around software quality, e.g.,</a:t>
            </a:r>
          </a:p>
          <a:p>
            <a:pPr lvl="1">
              <a:defRPr/>
            </a:pPr>
            <a:r>
              <a:rPr lang="en-GB" noProof="0" dirty="0"/>
              <a:t>What did we learn from our EVERSE best practice survey?</a:t>
            </a:r>
          </a:p>
          <a:p>
            <a:pPr lvl="1">
              <a:defRPr/>
            </a:pPr>
            <a:r>
              <a:rPr lang="en-GB" noProof="0" dirty="0"/>
              <a:t>How different communities address software quality matters in their workflows and pipelines?</a:t>
            </a:r>
          </a:p>
          <a:p>
            <a:pPr lvl="1">
              <a:defRPr/>
            </a:pPr>
            <a:r>
              <a:rPr lang="en-GB" noProof="0" dirty="0"/>
              <a:t>In what way will upcoming technologies affect our software?</a:t>
            </a:r>
          </a:p>
          <a:p>
            <a:pPr lvl="2">
              <a:defRPr/>
            </a:pPr>
            <a:r>
              <a:rPr lang="en-GB" noProof="0" dirty="0"/>
              <a:t>From hardware aspects, such as accelerators, to new languages, like Julia</a:t>
            </a:r>
          </a:p>
          <a:p>
            <a:pPr lvl="1">
              <a:defRPr/>
            </a:pPr>
            <a:r>
              <a:rPr lang="en-GB" noProof="0" dirty="0"/>
              <a:t>Presentation and discussion on the latest content in, e.g., the EVERSE </a:t>
            </a:r>
            <a:r>
              <a:rPr lang="en-GB" noProof="0" dirty="0" err="1"/>
              <a:t>RSQkit</a:t>
            </a:r>
            <a:r>
              <a:rPr lang="en-GB" noProof="0" dirty="0"/>
              <a:t> and software quality pipelines</a:t>
            </a:r>
          </a:p>
        </p:txBody>
      </p:sp>
      <p:sp>
        <p:nvSpPr>
          <p:cNvPr id="154" name="Network Activities - Webinars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 defTabSz="896111">
              <a:defRPr sz="3450"/>
            </a:lvl1pPr>
          </a:lstStyle>
          <a:p>
            <a:pPr>
              <a:defRPr/>
            </a:pPr>
            <a:r>
              <a:rPr lang="en-GB" noProof="0" dirty="0"/>
              <a:t>Network Activities - Webinars</a:t>
            </a:r>
          </a:p>
        </p:txBody>
      </p:sp>
      <p:sp>
        <p:nvSpPr>
          <p:cNvPr id="155" name="Google Shape;21;p15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 sz="2000"/>
            </a:pPr>
            <a:endParaRPr lang="en-GB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6000072" y="6452185"/>
            <a:ext cx="162032" cy="205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noProof="0"/>
              <a:t>6</a:t>
            </a:fld>
            <a:endParaRPr lang="en-GB" noProof="0" dirty="0"/>
          </a:p>
        </p:txBody>
      </p:sp>
      <p:sp>
        <p:nvSpPr>
          <p:cNvPr id="158" name="Double-click to edit"/>
          <p:cNvSpPr txBox="1"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noProof="0" dirty="0"/>
              <a:t>One of the continuing areas of evolution in software is in tools</a:t>
            </a:r>
          </a:p>
          <a:p>
            <a:pPr lvl="1">
              <a:defRPr/>
            </a:pPr>
            <a:r>
              <a:rPr lang="en-GB" noProof="0" dirty="0"/>
              <a:t>From </a:t>
            </a:r>
            <a:r>
              <a:rPr lang="en-GB" noProof="0" dirty="0" err="1"/>
              <a:t>Makefiles</a:t>
            </a:r>
            <a:r>
              <a:rPr lang="en-GB" noProof="0" dirty="0"/>
              <a:t> to </a:t>
            </a:r>
            <a:r>
              <a:rPr lang="en-GB" noProof="0" dirty="0" err="1"/>
              <a:t>Cmake</a:t>
            </a:r>
            <a:r>
              <a:rPr lang="en-GB" noProof="0" dirty="0"/>
              <a:t>, from CVS to git and social coding, …</a:t>
            </a:r>
          </a:p>
          <a:p>
            <a:pPr>
              <a:defRPr/>
            </a:pPr>
            <a:r>
              <a:rPr lang="en-GB" noProof="0" dirty="0"/>
              <a:t>An EVERSE area of activity is in discovering new tools that help software quality</a:t>
            </a:r>
          </a:p>
          <a:p>
            <a:pPr>
              <a:defRPr/>
            </a:pPr>
            <a:r>
              <a:rPr lang="en-GB" noProof="0" dirty="0"/>
              <a:t>We want to present these new tools as part of the network events, to help bring them to a wider audience and discuss how to use them most effectively (which is not always clear!)</a:t>
            </a:r>
          </a:p>
          <a:p>
            <a:pPr>
              <a:defRPr/>
            </a:pPr>
            <a:r>
              <a:rPr lang="en-GB" noProof="0" dirty="0"/>
              <a:t>This forms part of a wider goal to promote tools and practice</a:t>
            </a:r>
          </a:p>
          <a:p>
            <a:pPr lvl="1">
              <a:defRPr/>
            </a:pPr>
            <a:r>
              <a:rPr lang="en-GB" noProof="0" dirty="0"/>
              <a:t>Not only online, but at in-person events where we can have training sessions and network meetups and join-ups!</a:t>
            </a:r>
          </a:p>
        </p:txBody>
      </p:sp>
      <p:sp>
        <p:nvSpPr>
          <p:cNvPr id="159" name="Network Activities - Tools Discovery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 defTabSz="896111">
              <a:defRPr sz="3450"/>
            </a:lvl1pPr>
          </a:lstStyle>
          <a:p>
            <a:pPr>
              <a:defRPr/>
            </a:pPr>
            <a:r>
              <a:rPr lang="en-GB" noProof="0" dirty="0"/>
              <a:t>Network Activities - Tools Discovery and Training</a:t>
            </a:r>
          </a:p>
        </p:txBody>
      </p:sp>
      <p:sp>
        <p:nvSpPr>
          <p:cNvPr id="160" name="Google Shape;21;p15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 sz="2000"/>
            </a:pPr>
            <a:endParaRPr lang="en-GB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6000072" y="6452185"/>
            <a:ext cx="162032" cy="205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noProof="0"/>
              <a:t>7</a:t>
            </a:fld>
            <a:endParaRPr lang="en-GB" noProof="0" dirty="0"/>
          </a:p>
        </p:txBody>
      </p:sp>
      <p:sp>
        <p:nvSpPr>
          <p:cNvPr id="143" name="Double-click to edit"/>
          <p:cNvSpPr txBox="1"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noProof="0" dirty="0"/>
              <a:t>Based on what we learn in the network, can we influence the policies around software quality?</a:t>
            </a:r>
          </a:p>
          <a:p>
            <a:pPr>
              <a:defRPr/>
            </a:pPr>
            <a:r>
              <a:rPr lang="en-GB" noProof="0" dirty="0"/>
              <a:t>We have a brilliant opportunity to connect scientific needs to evolving policy decisions by providing input and comments</a:t>
            </a:r>
          </a:p>
          <a:p>
            <a:pPr lvl="1">
              <a:defRPr/>
            </a:pPr>
            <a:r>
              <a:rPr lang="en-GB" noProof="0" dirty="0"/>
              <a:t>With the goal to have policy backed up by </a:t>
            </a:r>
            <a:r>
              <a:rPr lang="en-GB" i="1" noProof="0" dirty="0"/>
              <a:t>practical measures </a:t>
            </a:r>
            <a:r>
              <a:rPr lang="en-GB" noProof="0" dirty="0"/>
              <a:t>that allow us to meet them</a:t>
            </a:r>
          </a:p>
          <a:p>
            <a:pPr>
              <a:defRPr/>
            </a:pPr>
            <a:r>
              <a:rPr lang="en-GB" noProof="0" dirty="0"/>
              <a:t>However, policy doesn’t just drop from the sky</a:t>
            </a:r>
          </a:p>
          <a:p>
            <a:pPr lvl="1">
              <a:defRPr/>
            </a:pPr>
            <a:r>
              <a:rPr lang="en-GB" noProof="0" dirty="0"/>
              <a:t>To help inform policy choices we could setup task forces that examine particular areas of software quality and provide informed inputs</a:t>
            </a:r>
          </a:p>
          <a:p>
            <a:pPr>
              <a:defRPr/>
            </a:pPr>
            <a:r>
              <a:rPr lang="en-GB" noProof="0" dirty="0"/>
              <a:t>We hope for a strong interaction with the new EOSC-A Opportunity Area, </a:t>
            </a:r>
            <a:r>
              <a:rPr lang="en-GB" u="sng" noProof="0" dirty="0">
                <a:hlinkClick r:id="rId3" tooltip="https://eosc.eu/opportunity-area-exp/oa7-research-software/"/>
              </a:rPr>
              <a:t>OA7</a:t>
            </a:r>
            <a:r>
              <a:rPr lang="en-GB" noProof="0" dirty="0"/>
              <a:t>: Research Software</a:t>
            </a:r>
          </a:p>
        </p:txBody>
      </p:sp>
      <p:sp>
        <p:nvSpPr>
          <p:cNvPr id="144" name="Network Goals - Policies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 defTabSz="896111">
              <a:defRPr sz="3450"/>
            </a:lvl1pPr>
          </a:lstStyle>
          <a:p>
            <a:pPr>
              <a:defRPr/>
            </a:pPr>
            <a:r>
              <a:rPr lang="en-GB" noProof="0" dirty="0"/>
              <a:t>Network Goals – Policies and Task Forces</a:t>
            </a:r>
          </a:p>
        </p:txBody>
      </p:sp>
      <p:sp>
        <p:nvSpPr>
          <p:cNvPr id="145" name="Google Shape;21;p15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 sz="2000"/>
            </a:pPr>
            <a:endParaRPr lang="en-GB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7" name="Slide Numb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6000072" y="6452185"/>
            <a:ext cx="219963" cy="205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 lang="en-GB" noProof="0"/>
              <a:t>8</a:t>
            </a:fld>
            <a:endParaRPr lang="en-GB" noProof="0" dirty="0"/>
          </a:p>
        </p:txBody>
      </p:sp>
      <p:sp>
        <p:nvSpPr>
          <p:cNvPr id="168" name="Double-click to edit"/>
          <p:cNvSpPr txBox="1"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noProof="0" dirty="0"/>
              <a:t>Software is about code, but it’s also about people!</a:t>
            </a:r>
          </a:p>
          <a:p>
            <a:pPr>
              <a:defRPr/>
            </a:pPr>
            <a:r>
              <a:rPr lang="en-GB" noProof="0" dirty="0"/>
              <a:t>We want the network to be a community of those who care about software quality</a:t>
            </a:r>
          </a:p>
          <a:p>
            <a:pPr lvl="1">
              <a:defRPr/>
            </a:pPr>
            <a:r>
              <a:rPr lang="en-GB" noProof="0" dirty="0"/>
              <a:t>For their own projects and in the wider context of research</a:t>
            </a:r>
          </a:p>
          <a:p>
            <a:pPr>
              <a:defRPr/>
            </a:pPr>
            <a:r>
              <a:rPr lang="en-GB" noProof="0" dirty="0"/>
              <a:t>So, we envisage the network as an evolving community of practice</a:t>
            </a:r>
          </a:p>
          <a:p>
            <a:pPr lvl="1">
              <a:defRPr/>
            </a:pPr>
            <a:r>
              <a:rPr lang="en-GB" noProof="0" dirty="0"/>
              <a:t>People who “share a concern or a passion for something they do and learn how to do it better as they interact regularly”</a:t>
            </a:r>
          </a:p>
          <a:p>
            <a:pPr>
              <a:defRPr/>
            </a:pPr>
            <a:r>
              <a:rPr lang="en-GB" noProof="0" dirty="0"/>
              <a:t>We think this is something worth striving for and there is much to be gained from it!</a:t>
            </a:r>
          </a:p>
          <a:p>
            <a:pPr>
              <a:defRPr/>
            </a:pPr>
            <a:r>
              <a:rPr lang="en-GB" b="1" dirty="0"/>
              <a:t>We welcome everyone to join us, whatever their location or scientific affiliation</a:t>
            </a:r>
            <a:endParaRPr lang="en-GB" b="1" noProof="0" dirty="0"/>
          </a:p>
        </p:txBody>
      </p:sp>
      <p:sp>
        <p:nvSpPr>
          <p:cNvPr id="169" name="Network Vision - Community of Practice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>
            <a:lvl1pPr defTabSz="896111">
              <a:defRPr sz="3450"/>
            </a:lvl1pPr>
          </a:lstStyle>
          <a:p>
            <a:pPr>
              <a:defRPr/>
            </a:pPr>
            <a:r>
              <a:rPr lang="en-GB" noProof="0" dirty="0"/>
              <a:t>Network Vision - Community of Practice</a:t>
            </a:r>
          </a:p>
        </p:txBody>
      </p:sp>
      <p:sp>
        <p:nvSpPr>
          <p:cNvPr id="170" name="Google Shape;21;p15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 sz="2000"/>
            </a:pPr>
            <a:endParaRPr lang="en-GB" noProof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728A0-E7AE-ADF1-3882-F44DDDB41B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217474-5418-C8FC-C91B-181F2DDFF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Who are we today?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5D12B-BDD4-953B-95EE-610389A67AE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0000" lnSpcReduction="20000"/>
          </a:bodyPr>
          <a:lstStyle/>
          <a:p>
            <a:endParaRPr lang="en-FR"/>
          </a:p>
        </p:txBody>
      </p:sp>
      <p:pic>
        <p:nvPicPr>
          <p:cNvPr id="6" name="Picture 5" descr="A graph with blue rectangular bars&#10;&#10;AI-generated content may be incorrect.">
            <a:extLst>
              <a:ext uri="{FF2B5EF4-FFF2-40B4-BE49-F238E27FC236}">
                <a16:creationId xmlns:a16="http://schemas.microsoft.com/office/drawing/2014/main" id="{F5EF6CDF-6D53-6A97-308E-54A13A4908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8" y="1851412"/>
            <a:ext cx="5605671" cy="4204253"/>
          </a:xfrm>
          <a:prstGeom prst="rect">
            <a:avLst/>
          </a:prstGeom>
        </p:spPr>
      </p:pic>
      <p:pic>
        <p:nvPicPr>
          <p:cNvPr id="8" name="Picture 7" descr="A graph with blue squares&#10;&#10;AI-generated content may be incorrect.">
            <a:extLst>
              <a:ext uri="{FF2B5EF4-FFF2-40B4-BE49-F238E27FC236}">
                <a16:creationId xmlns:a16="http://schemas.microsoft.com/office/drawing/2014/main" id="{19D3D598-B5DA-37B7-B019-B4E08D2987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093" y="80774"/>
            <a:ext cx="3919012" cy="2939259"/>
          </a:xfrm>
          <a:prstGeom prst="rect">
            <a:avLst/>
          </a:prstGeom>
        </p:spPr>
      </p:pic>
      <p:pic>
        <p:nvPicPr>
          <p:cNvPr id="10" name="Picture 9" descr="A graph of a number of blue squares&#10;&#10;AI-generated content may be incorrect.">
            <a:extLst>
              <a:ext uri="{FF2B5EF4-FFF2-40B4-BE49-F238E27FC236}">
                <a16:creationId xmlns:a16="http://schemas.microsoft.com/office/drawing/2014/main" id="{5C323169-840A-2E0D-3E22-74F0D64C31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64" y="3139888"/>
            <a:ext cx="4957482" cy="371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905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Custom 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5272FD"/>
      </a:hlink>
      <a:folHlink>
        <a:srgbClr val="FF00FF"/>
      </a:folHlink>
    </a:clrScheme>
    <a:fontScheme name="Kantoorthema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Kantoorthem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chemeClr val="accent1"/>
          </a:solidFill>
          <a:prstDash val="solid"/>
          <a:round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them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Kantoorthema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Kantoorthem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chemeClr val="accent1"/>
          </a:solidFill>
          <a:prstDash val="solid"/>
          <a:round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912</Words>
  <Application>Microsoft Macintosh PowerPoint</Application>
  <DocSecurity>0</DocSecurity>
  <PresentationFormat>Widescreen</PresentationFormat>
  <Paragraphs>85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Helvetica Light</vt:lpstr>
      <vt:lpstr>Helvetica Neue</vt:lpstr>
      <vt:lpstr>Kantoorthema</vt:lpstr>
      <vt:lpstr>EVERSE Network of Research Software Quality</vt:lpstr>
      <vt:lpstr>Research Software Quality</vt:lpstr>
      <vt:lpstr>Why a Network…?</vt:lpstr>
      <vt:lpstr>The Network and EVERSE</vt:lpstr>
      <vt:lpstr>Network Activities - Webinars</vt:lpstr>
      <vt:lpstr>Network Activities - Tools Discovery and Training</vt:lpstr>
      <vt:lpstr>Network Goals – Policies and Task Forces</vt:lpstr>
      <vt:lpstr>Network Vision - Community of Practice</vt:lpstr>
      <vt:lpstr>Who are we today?</vt:lpstr>
      <vt:lpstr>Today - Learning about your needs!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Graeme Stewart</cp:lastModifiedBy>
  <cp:revision>9</cp:revision>
  <dcterms:modified xsi:type="dcterms:W3CDTF">2025-02-17T13:33:38Z</dcterms:modified>
  <cp:category/>
  <dc:identifier/>
  <cp:contentStatus/>
  <dc:language/>
  <cp:version/>
</cp:coreProperties>
</file>