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2" r:id="rId3"/>
    <p:sldId id="263" r:id="rId4"/>
    <p:sldId id="265" r:id="rId5"/>
    <p:sldId id="264" r:id="rId6"/>
    <p:sldId id="266" r:id="rId7"/>
    <p:sldId id="267" r:id="rId8"/>
    <p:sldId id="268" r:id="rId9"/>
    <p:sldId id="258" r:id="rId10"/>
    <p:sldId id="256" r:id="rId11"/>
    <p:sldId id="25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7378" autoAdjust="0"/>
  </p:normalViewPr>
  <p:slideViewPr>
    <p:cSldViewPr snapToGrid="0">
      <p:cViewPr>
        <p:scale>
          <a:sx n="80" d="100"/>
          <a:sy n="80" d="100"/>
        </p:scale>
        <p:origin x="1968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Fault gets recorded in AFT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400" dirty="0"/>
            <a:t>AFT system sends Email  notification to experts</a:t>
          </a:r>
          <a:endParaRPr lang="en-US" sz="1400" b="1" dirty="0"/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Equipment 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400" dirty="0"/>
            <a:t>Expert documents fault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400" dirty="0"/>
            <a:t>If you are root cause, link to EAM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i="1" dirty="0">
              <a:solidFill>
                <a:schemeClr val="bg2">
                  <a:lumMod val="90000"/>
                </a:schemeClr>
              </a:solidFill>
            </a:rPr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Reclassifications trigger new AFT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Existing EAM link gets deleted</a:t>
          </a:r>
          <a:endParaRPr lang="en-US" sz="1400" b="1" i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FEC253D7-6AEA-4C48-9639-BCDAA9FCA8D1}">
      <dgm:prSet phldrT="[Text]" custT="1"/>
      <dgm:spPr/>
      <dgm:t>
        <a:bodyPr/>
        <a:lstStyle/>
        <a:p>
          <a:r>
            <a:rPr lang="en-US" sz="1400" dirty="0"/>
            <a:t>Mark linked AFT fault as reviewed </a:t>
          </a:r>
          <a:br>
            <a:rPr lang="en-US" sz="1400" dirty="0"/>
          </a:br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or request change</a:t>
          </a:r>
        </a:p>
      </dgm:t>
    </dgm:pt>
    <dgm:pt modelId="{1381AE0F-9092-439E-B934-849B1D7D4408}" type="parTrans" cxnId="{4F6A730A-B89D-48F2-92B0-3A777771E733}">
      <dgm:prSet/>
      <dgm:spPr/>
      <dgm:t>
        <a:bodyPr/>
        <a:lstStyle/>
        <a:p>
          <a:endParaRPr lang="en-US"/>
        </a:p>
      </dgm:t>
    </dgm:pt>
    <dgm:pt modelId="{98D1AA51-B241-41BF-901B-8140E98C5B3E}" type="sibTrans" cxnId="{4F6A730A-B89D-48F2-92B0-3A777771E733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56020" custLinFactNeighborX="42364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 custScaleX="176202" custLinFactNeighborX="46929" custLinFactNeighborY="-791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 custScaleX="160612" custLinFactNeighborX="31370" custLinFactNeighborY="2524">
        <dgm:presLayoutVars>
          <dgm:chMax val="0"/>
          <dgm:chPref val="0"/>
          <dgm:bulletEnabled val="1"/>
        </dgm:presLayoutVars>
      </dgm:prSet>
      <dgm:spPr/>
    </dgm:pt>
  </dgm:ptLst>
  <dgm:cxnLst>
    <dgm:cxn modelId="{4F6A730A-B89D-48F2-92B0-3A777771E733}" srcId="{39A91071-1340-468A-9D24-55A7FFC155FA}" destId="{FEC253D7-6AEA-4C48-9639-BCDAA9FCA8D1}" srcOrd="2" destOrd="0" parTransId="{1381AE0F-9092-439E-B934-849B1D7D4408}" sibTransId="{98D1AA51-B241-41BF-901B-8140E98C5B3E}"/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BF2FB54F-0DCC-45A1-8DCC-A0CBA68A5672}" type="presOf" srcId="{FEC253D7-6AEA-4C48-9639-BCDAA9FCA8D1}" destId="{B4D42EC1-2A69-49F4-BB4E-4B8DE5D3FF5B}" srcOrd="0" destOrd="2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Reviews &amp; Documents (/links EAM) in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- tbc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01348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–</a:t>
          </a:r>
          <a:r>
            <a:rPr lang="en-US" sz="1200" b="1" dirty="0"/>
            <a:t> still relevant?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Use plug-in to link to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– </a:t>
          </a:r>
          <a:r>
            <a:rPr lang="en-US" sz="1200" b="1" dirty="0"/>
            <a:t>notification?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96CB808E-80E2-4260-A563-CD72BCCF8C3A}">
      <dgm:prSet phldrT="[Text]" custT="1"/>
      <dgm:spPr/>
      <dgm:t>
        <a:bodyPr/>
        <a:lstStyle/>
        <a:p>
          <a:r>
            <a:rPr lang="en-US" sz="1200" b="1" dirty="0"/>
            <a:t>Auto-document &amp; review?</a:t>
          </a:r>
        </a:p>
      </dgm:t>
    </dgm:pt>
    <dgm:pt modelId="{9E8B6F78-03CB-441B-B42F-588D3493A136}" type="parTrans" cxnId="{D48E0E37-2B2A-4B7F-825D-34F76026E227}">
      <dgm:prSet/>
      <dgm:spPr/>
      <dgm:t>
        <a:bodyPr/>
        <a:lstStyle/>
        <a:p>
          <a:endParaRPr lang="en-US"/>
        </a:p>
      </dgm:t>
    </dgm:pt>
    <dgm:pt modelId="{C2B4C64C-63AA-461F-B955-3414F2C83D91}" type="sibTrans" cxnId="{D48E0E37-2B2A-4B7F-825D-34F76026E227}">
      <dgm:prSet/>
      <dgm:spPr/>
      <dgm:t>
        <a:bodyPr/>
        <a:lstStyle/>
        <a:p>
          <a:endParaRPr lang="en-US"/>
        </a:p>
      </dgm:t>
    </dgm:pt>
    <dgm:pt modelId="{5B4ECEDA-875C-4287-80F2-365ED746705D}">
      <dgm:prSet phldrT="[Text]" custT="1"/>
      <dgm:spPr/>
      <dgm:t>
        <a:bodyPr/>
        <a:lstStyle/>
        <a:p>
          <a:r>
            <a:rPr lang="en-US" sz="1200" b="1" dirty="0"/>
            <a:t>AFT creating EAM log if desired (already linked)</a:t>
          </a:r>
        </a:p>
      </dgm:t>
    </dgm:pt>
    <dgm:pt modelId="{FB9B59B4-EC52-432D-8FA5-F4A4C430DA52}" type="parTrans" cxnId="{41358968-AE7E-4A06-B3FC-1D40FE8E9DA6}">
      <dgm:prSet/>
      <dgm:spPr/>
      <dgm:t>
        <a:bodyPr/>
        <a:lstStyle/>
        <a:p>
          <a:endParaRPr lang="en-US"/>
        </a:p>
      </dgm:t>
    </dgm:pt>
    <dgm:pt modelId="{7CFB97BB-0C65-4FEA-AAE3-E22F25339AA1}" type="sibTrans" cxnId="{41358968-AE7E-4A06-B3FC-1D40FE8E9DA6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56020" custLinFactNeighborX="42364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D48E0E37-2B2A-4B7F-825D-34F76026E227}" srcId="{353A6ACD-3EDD-40EA-A529-3E3541F535A6}" destId="{96CB808E-80E2-4260-A563-CD72BCCF8C3A}" srcOrd="0" destOrd="0" parTransId="{9E8B6F78-03CB-441B-B42F-588D3493A136}" sibTransId="{C2B4C64C-63AA-461F-B955-3414F2C83D91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41358968-AE7E-4A06-B3FC-1D40FE8E9DA6}" srcId="{DC775BEC-89CF-4A7C-A547-655C70EA2E5B}" destId="{5B4ECEDA-875C-4287-80F2-365ED746705D}" srcOrd="1" destOrd="0" parTransId="{FB9B59B4-EC52-432D-8FA5-F4A4C430DA52}" sibTransId="{7CFB97BB-0C65-4FEA-AAE3-E22F25339AA1}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6D9DC3F6-10A4-4350-B8A1-CD8FD72F877B}" type="presOf" srcId="{96CB808E-80E2-4260-A563-CD72BCCF8C3A}" destId="{B4D42EC1-2A69-49F4-BB4E-4B8DE5D3FF5B}" srcOrd="0" destOrd="2" presId="urn:microsoft.com/office/officeart/2005/8/layout/StepDownProcess"/>
    <dgm:cxn modelId="{4D73E1FA-A911-4A47-A176-6E965CBCD0EC}" type="presOf" srcId="{5B4ECEDA-875C-4287-80F2-365ED746705D}" destId="{C2D0D4A5-BCB0-4E05-817C-BE9695B4FDB7}" srcOrd="0" destOrd="1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1744170" y="1339321"/>
          <a:ext cx="1184514" cy="13485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1430346" y="26263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Fault gets recorded in AFT</a:t>
          </a:r>
        </a:p>
      </dsp:txBody>
      <dsp:txXfrm>
        <a:off x="1498493" y="94410"/>
        <a:ext cx="1857731" cy="1259459"/>
      </dsp:txXfrm>
    </dsp:sp>
    <dsp:sp modelId="{C2D0D4A5-BCB0-4E05-817C-BE9695B4FDB7}">
      <dsp:nvSpPr>
        <dsp:cNvPr id="0" name=""/>
        <dsp:cNvSpPr/>
      </dsp:nvSpPr>
      <dsp:spPr>
        <a:xfrm>
          <a:off x="3632542" y="159380"/>
          <a:ext cx="2262702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AFT system sends Email  notification to experts</a:t>
          </a:r>
          <a:endParaRPr lang="en-US" sz="1400" b="1" kern="1200" dirty="0"/>
        </a:p>
      </dsp:txBody>
      <dsp:txXfrm>
        <a:off x="3632542" y="159380"/>
        <a:ext cx="2262702" cy="1128109"/>
      </dsp:txXfrm>
    </dsp:sp>
    <dsp:sp modelId="{6E68391E-7C15-48E7-84BC-0E9166CA2C40}">
      <dsp:nvSpPr>
        <dsp:cNvPr id="0" name=""/>
        <dsp:cNvSpPr/>
      </dsp:nvSpPr>
      <dsp:spPr>
        <a:xfrm rot="5400000">
          <a:off x="3592415" y="2907213"/>
          <a:ext cx="1184514" cy="13485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3278590" y="1594154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Equipment experts follow up fault</a:t>
          </a:r>
        </a:p>
      </dsp:txBody>
      <dsp:txXfrm>
        <a:off x="3346737" y="1662301"/>
        <a:ext cx="1857731" cy="1259459"/>
      </dsp:txXfrm>
    </dsp:sp>
    <dsp:sp modelId="{B4D42EC1-2A69-49F4-BB4E-4B8DE5D3FF5B}">
      <dsp:nvSpPr>
        <dsp:cNvPr id="0" name=""/>
        <dsp:cNvSpPr/>
      </dsp:nvSpPr>
      <dsp:spPr>
        <a:xfrm>
          <a:off x="5400645" y="1718348"/>
          <a:ext cx="2555394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Expert documents fault in EAM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If you are root cause, link to EAM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Mark linked AFT fault as reviewed </a:t>
          </a:r>
          <a:br>
            <a:rPr lang="en-US" sz="1400" kern="1200" dirty="0"/>
          </a:b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or request change</a:t>
          </a:r>
        </a:p>
      </dsp:txBody>
      <dsp:txXfrm>
        <a:off x="5400645" y="1718348"/>
        <a:ext cx="2555394" cy="1128109"/>
      </dsp:txXfrm>
    </dsp:sp>
    <dsp:sp modelId="{B3FDBFEB-328B-493C-8DD4-CD59AEAB75A7}">
      <dsp:nvSpPr>
        <dsp:cNvPr id="0" name=""/>
        <dsp:cNvSpPr/>
      </dsp:nvSpPr>
      <dsp:spPr>
        <a:xfrm>
          <a:off x="5126834" y="3162046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1" kern="1200" dirty="0">
              <a:solidFill>
                <a:schemeClr val="bg2">
                  <a:lumMod val="90000"/>
                </a:schemeClr>
              </a:solidFill>
            </a:rPr>
            <a:t>RAWG review &amp; reassignment</a:t>
          </a:r>
        </a:p>
      </dsp:txBody>
      <dsp:txXfrm>
        <a:off x="5194981" y="3230193"/>
        <a:ext cx="1857731" cy="1259459"/>
      </dsp:txXfrm>
    </dsp:sp>
    <dsp:sp modelId="{61B0085D-2E29-4D4F-9A90-7725B8993467}">
      <dsp:nvSpPr>
        <dsp:cNvPr id="0" name=""/>
        <dsp:cNvSpPr/>
      </dsp:nvSpPr>
      <dsp:spPr>
        <a:xfrm>
          <a:off x="7136291" y="3323636"/>
          <a:ext cx="2329298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Reclassifications trigger new AFT notifications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Existing EAM link gets deleted</a:t>
          </a:r>
          <a:endParaRPr lang="en-US" sz="1400" b="1" i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136291" y="3323636"/>
        <a:ext cx="2329298" cy="11281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9466" y="1115419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32" y="113614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OP records fault</a:t>
          </a:r>
        </a:p>
      </dsp:txBody>
      <dsp:txXfrm>
        <a:off x="52025" y="165607"/>
        <a:ext cx="1417365" cy="960911"/>
      </dsp:txXfrm>
    </dsp:sp>
    <dsp:sp modelId="{C2D0D4A5-BCB0-4E05-817C-BE9695B4FDB7}">
      <dsp:nvSpPr>
        <dsp:cNvPr id="0" name=""/>
        <dsp:cNvSpPr/>
      </dsp:nvSpPr>
      <dsp:spPr>
        <a:xfrm>
          <a:off x="1513926" y="215176"/>
          <a:ext cx="1121401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</a:t>
          </a:r>
        </a:p>
      </dsp:txBody>
      <dsp:txXfrm>
        <a:off x="1513926" y="215176"/>
        <a:ext cx="1121401" cy="860696"/>
      </dsp:txXfrm>
    </dsp:sp>
    <dsp:sp modelId="{6E68391E-7C15-48E7-84BC-0E9166CA2C40}">
      <dsp:nvSpPr>
        <dsp:cNvPr id="0" name=""/>
        <dsp:cNvSpPr/>
      </dsp:nvSpPr>
      <dsp:spPr>
        <a:xfrm rot="5400000">
          <a:off x="1504408" y="2311650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264974" y="1309845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Experts follow up fault</a:t>
          </a:r>
        </a:p>
      </dsp:txBody>
      <dsp:txXfrm>
        <a:off x="1316967" y="1361838"/>
        <a:ext cx="1417365" cy="960911"/>
      </dsp:txXfrm>
    </dsp:sp>
    <dsp:sp modelId="{B4D42EC1-2A69-49F4-BB4E-4B8DE5D3FF5B}">
      <dsp:nvSpPr>
        <dsp:cNvPr id="0" name=""/>
        <dsp:cNvSpPr/>
      </dsp:nvSpPr>
      <dsp:spPr>
        <a:xfrm>
          <a:off x="2786326" y="1411407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Reviews &amp; Documents (/links EAM) in AFT</a:t>
          </a:r>
        </a:p>
      </dsp:txBody>
      <dsp:txXfrm>
        <a:off x="2786326" y="1411407"/>
        <a:ext cx="1106486" cy="860696"/>
      </dsp:txXfrm>
    </dsp:sp>
    <dsp:sp modelId="{B3FDBFEB-328B-493C-8DD4-CD59AEAB75A7}">
      <dsp:nvSpPr>
        <dsp:cNvPr id="0" name=""/>
        <dsp:cNvSpPr/>
      </dsp:nvSpPr>
      <dsp:spPr>
        <a:xfrm>
          <a:off x="2529916" y="2506076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RAWG review &amp; reassignment</a:t>
          </a:r>
        </a:p>
      </dsp:txBody>
      <dsp:txXfrm>
        <a:off x="2581909" y="2558069"/>
        <a:ext cx="1417365" cy="960911"/>
      </dsp:txXfrm>
    </dsp:sp>
    <dsp:sp modelId="{61B0085D-2E29-4D4F-9A90-7725B8993467}">
      <dsp:nvSpPr>
        <dsp:cNvPr id="0" name=""/>
        <dsp:cNvSpPr/>
      </dsp:nvSpPr>
      <dsp:spPr>
        <a:xfrm>
          <a:off x="4051268" y="2607638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- tbc</a:t>
          </a:r>
        </a:p>
      </dsp:txBody>
      <dsp:txXfrm>
        <a:off x="4051268" y="2607638"/>
        <a:ext cx="1106486" cy="8606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1627" y="1151884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4205" y="200337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 records fault</a:t>
          </a:r>
        </a:p>
      </dsp:txBody>
      <dsp:txXfrm>
        <a:off x="53590" y="249722"/>
        <a:ext cx="1346259" cy="912704"/>
      </dsp:txXfrm>
    </dsp:sp>
    <dsp:sp modelId="{C2D0D4A5-BCB0-4E05-817C-BE9695B4FDB7}">
      <dsp:nvSpPr>
        <dsp:cNvPr id="0" name=""/>
        <dsp:cNvSpPr/>
      </dsp:nvSpPr>
      <dsp:spPr>
        <a:xfrm>
          <a:off x="1600092" y="296804"/>
          <a:ext cx="1639734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–</a:t>
          </a:r>
          <a:r>
            <a:rPr lang="en-US" sz="1200" b="1" kern="1200" dirty="0"/>
            <a:t> still relevant?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AFT creating EAM log if desired (already linked)</a:t>
          </a:r>
        </a:p>
      </dsp:txBody>
      <dsp:txXfrm>
        <a:off x="1600092" y="296804"/>
        <a:ext cx="1639734" cy="817517"/>
      </dsp:txXfrm>
    </dsp:sp>
    <dsp:sp modelId="{6E68391E-7C15-48E7-84BC-0E9166CA2C40}">
      <dsp:nvSpPr>
        <dsp:cNvPr id="0" name=""/>
        <dsp:cNvSpPr/>
      </dsp:nvSpPr>
      <dsp:spPr>
        <a:xfrm rot="5400000">
          <a:off x="1571012" y="2288103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343590" y="133655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Experts follow up fault</a:t>
          </a:r>
        </a:p>
      </dsp:txBody>
      <dsp:txXfrm>
        <a:off x="1392975" y="1385941"/>
        <a:ext cx="1346259" cy="912704"/>
      </dsp:txXfrm>
    </dsp:sp>
    <dsp:sp modelId="{B4D42EC1-2A69-49F4-BB4E-4B8DE5D3FF5B}">
      <dsp:nvSpPr>
        <dsp:cNvPr id="0" name=""/>
        <dsp:cNvSpPr/>
      </dsp:nvSpPr>
      <dsp:spPr>
        <a:xfrm>
          <a:off x="2788620" y="1433024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Use plug-in to link to AFT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Auto-document &amp; review?</a:t>
          </a:r>
        </a:p>
      </dsp:txBody>
      <dsp:txXfrm>
        <a:off x="2788620" y="1433024"/>
        <a:ext cx="1050977" cy="817517"/>
      </dsp:txXfrm>
    </dsp:sp>
    <dsp:sp modelId="{B3FDBFEB-328B-493C-8DD4-CD59AEAB75A7}">
      <dsp:nvSpPr>
        <dsp:cNvPr id="0" name=""/>
        <dsp:cNvSpPr/>
      </dsp:nvSpPr>
      <dsp:spPr>
        <a:xfrm>
          <a:off x="2682975" y="247277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RAWG review &amp; reassignment</a:t>
          </a:r>
        </a:p>
      </dsp:txBody>
      <dsp:txXfrm>
        <a:off x="2732360" y="2522161"/>
        <a:ext cx="1346259" cy="912704"/>
      </dsp:txXfrm>
    </dsp:sp>
    <dsp:sp modelId="{61B0085D-2E29-4D4F-9A90-7725B8993467}">
      <dsp:nvSpPr>
        <dsp:cNvPr id="0" name=""/>
        <dsp:cNvSpPr/>
      </dsp:nvSpPr>
      <dsp:spPr>
        <a:xfrm>
          <a:off x="4128005" y="2569243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– </a:t>
          </a:r>
          <a:r>
            <a:rPr lang="en-US" sz="1200" b="1" kern="1200" dirty="0"/>
            <a:t>notification?</a:t>
          </a:r>
        </a:p>
      </dsp:txBody>
      <dsp:txXfrm>
        <a:off x="4128005" y="2569243"/>
        <a:ext cx="1050977" cy="817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81CE0-D80E-4F9F-A36D-F348D5A28F33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425C7-AC59-4254-B8F9-A0F273DD7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4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about CRG &amp; CV</a:t>
            </a:r>
          </a:p>
          <a:p>
            <a:r>
              <a:rPr lang="en-US" dirty="0"/>
              <a:t>If it is not your fault – don’t link to AFT but link to the EAM log that brought you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7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33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consistency, less redundant information,</a:t>
            </a:r>
          </a:p>
          <a:p>
            <a:r>
              <a:rPr lang="en-US" dirty="0"/>
              <a:t>How to update faults that are reassigned from one </a:t>
            </a:r>
            <a:r>
              <a:rPr lang="en-US" dirty="0" err="1"/>
              <a:t>eam</a:t>
            </a:r>
            <a:r>
              <a:rPr lang="en-US" dirty="0"/>
              <a:t> to another </a:t>
            </a:r>
            <a:r>
              <a:rPr lang="en-US" dirty="0" err="1"/>
              <a:t>eam</a:t>
            </a:r>
            <a:r>
              <a:rPr lang="en-US" dirty="0"/>
              <a:t> logbook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E0C5-D706-64E7-5590-7A2A39EBA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B5232-9E5C-1CFE-B57D-643158F93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92890-D700-7CA7-5857-F269275A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F7696-C0B1-CE51-F07A-CDC54745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5C6BB-5D61-8249-949F-E2688FD1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2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2E609-3AAC-1349-726D-F6E9F3B7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0A0BA-0B4A-E33F-81A8-AE8590A8F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4F2AA-9F4B-D39F-F643-26F15E84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17912-42B0-4373-E7C1-9E3F0C76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268F3-AE16-8029-C709-363A2E996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1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0E7EAF-2F60-A2B3-FA01-EA517F3EF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AF9C2-90D0-6974-9F9D-BE4151787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1A5CF-AB5A-0D71-0994-3FD41532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F1400-47AC-29CD-83DA-6FAF0125B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66CA1-9818-79BD-BDCA-2D992B0C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0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839B-D1D1-510F-C0CF-45E564C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A04F0-90DE-C7CD-7C3F-671CC35F1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F9F70-BB23-3D68-8768-07A88907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B673D-9B2B-98F7-3235-152CD1CB7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3AC5E-69B3-FBC9-5FC4-327FABC06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7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6D3AF-5BBB-3755-0BBC-28AE1540D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C4926-222E-567E-55CF-002B3655B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B807C-4E97-6FF5-2FE7-2FA3AD3F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1A089-1A73-F724-7F98-8112D627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FA8D7-2B3A-68CA-1962-58631BB4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8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0B9DB-16BD-323B-00AE-C1B6C9E1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4ADC7-E0EA-DCDB-A9E4-A044DCBF3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C8B0C-9A97-C32C-14A3-C90BB1D6B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36729-1A22-9BE7-2175-F17D3411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22AD2-A4EC-68B8-439E-0CDCA4C86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233C9-26DD-942B-3EB6-AE9B1686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9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9A2C-2F79-100B-3E91-CA6B76EC5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0BE2B-82F9-F308-A59E-CF7FB83E1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C5014-CCBD-D7A0-6C50-39480A8CB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EFC73-93BD-9AC2-0308-C0D664D8D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92E776-D90B-7DD3-8662-799E3E380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991D53-7E01-2829-1EE8-F214CDB4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89452-59AF-98B6-CD1B-06EA476E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2FBD0B-BD2B-3A9B-BB7D-BDDF7BA9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3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BC203-7AB3-FCD1-2DD8-A60288F72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F8A0B-42D2-38E8-8AFF-438F45F7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ADDF4-3092-83F0-ABB9-CE0D4ACD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DD648-E170-4C9B-B498-39151311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3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4872DC-5079-C515-071C-B5E429520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65B7A-5C98-DD1E-63F6-75CC280B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C615E-DAEC-0967-CFF1-2568FD5C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7C11F-F3B3-30E9-14E8-15E0D851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46FA4-C122-46D2-EB67-3860A6C7F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F8FD0-16D8-AAEB-C8F2-43D31D05A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A63FD-14FF-C844-6ADD-E4B85D75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41C1B-2FCD-75F5-20CA-AE4E4E13C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AC6F2-7181-ADBC-819D-CC01DEF7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9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6A0DE-BBE0-7A7B-7C6B-8316547E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95B92-EEA6-A8BA-C1F3-64050AA439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7513C-EA88-6E59-EE41-6552274E7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3AF01-DECC-1D5A-B0A2-2A119A7BD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861BB-B66E-DE93-884C-2D3741F9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2BBB3-80EE-5CDE-8CEB-E970E3A3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3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D2420E-1F93-1C77-4001-9D169C6A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6E72F-BBFE-3225-F5B4-1112D5635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586D-8A68-0A4B-9E05-997A12244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2DEE0-F7F2-4044-BB6F-4B103630D05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36EEF-67AA-00C4-4ED2-CEB91CD5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7F558-D449-6115-04F6-F1EA3B103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0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testeamlogbook.cern.ch/LBQLHC/log2/122051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s://aft-test.cern.ch/faults/1107322?timePeriod=%257B%2522timePeriodType%2522%253A%2522fixed%2522%252C%2522startTime%2522%253A%252201102024000000%2522%252C%2522endTime%2522%253A%252201112024000000%2522%257D&amp;accelerator=LH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eam.support@cern.ch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AF24-B44C-3918-1A6B-4E941C113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Re-cap on EAM &amp; AFT Integration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F0FF9E-14DB-880B-22BA-C3B953DDF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959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Started out ~1 year ago</a:t>
            </a:r>
          </a:p>
          <a:p>
            <a:r>
              <a:rPr lang="en-US" dirty="0"/>
              <a:t>Discussed integration requirements with CRG, CV, EL, TIOC, AFT, EAM &amp; RAWG</a:t>
            </a:r>
          </a:p>
          <a:p>
            <a:r>
              <a:rPr lang="en-US" dirty="0"/>
              <a:t>Motivations:</a:t>
            </a:r>
          </a:p>
          <a:p>
            <a:pPr lvl="1"/>
            <a:r>
              <a:rPr lang="en-US" dirty="0"/>
              <a:t>Less workload – avoiding double bookkeeping &amp; reviewing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Added value from combining information of both databases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Beam impact in AFT, equipment code from EAM,…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Opportunity to homogenize data recording and build common tools for data analysis/KPI definition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E3D28C-F419-9AFC-3F58-5AC8D5D2F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400" y="4521600"/>
            <a:ext cx="7519200" cy="22374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FA664F-6BAB-D9C5-2485-FC1C7F869EE9}"/>
              </a:ext>
            </a:extLst>
          </p:cNvPr>
          <p:cNvSpPr txBox="1"/>
          <p:nvPr/>
        </p:nvSpPr>
        <p:spPr>
          <a:xfrm>
            <a:off x="1785600" y="5455635"/>
            <a:ext cx="28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proposal from CRG:</a:t>
            </a:r>
          </a:p>
        </p:txBody>
      </p:sp>
    </p:spTree>
    <p:extLst>
      <p:ext uri="{BB962C8B-B14F-4D97-AF65-F5344CB8AC3E}">
        <p14:creationId xmlns:p14="http://schemas.microsoft.com/office/powerpoint/2010/main" val="3837546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43B2A3-4F65-208C-0681-DA06260C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 with and without plug-in</a:t>
            </a:r>
            <a:br>
              <a:rPr lang="en-US" dirty="0"/>
            </a:br>
            <a:r>
              <a:rPr lang="en-US" sz="3200" dirty="0"/>
              <a:t>(experts’ point of view)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B6716-00CE-BAEE-F8C8-7DFC344DAB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Currently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A2B96E1-1546-03B6-EA28-75B6AC4BBE2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38987374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C6317A-82B8-3433-AF58-B3FA21E41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 EAM/AFT integration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3E3D410A-1EBD-2D48-9D90-3D3515C010E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73281296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B64D65A-76AA-99F1-234F-E86417AE32F1}"/>
              </a:ext>
            </a:extLst>
          </p:cNvPr>
          <p:cNvCxnSpPr>
            <a:cxnSpLocks/>
            <a:endCxn id="6" idx="1"/>
          </p:cNvCxnSpPr>
          <p:nvPr/>
        </p:nvCxnSpPr>
        <p:spPr>
          <a:xfrm rot="10800000">
            <a:off x="839788" y="4347369"/>
            <a:ext cx="3102734" cy="1516720"/>
          </a:xfrm>
          <a:prstGeom prst="bentConnector3">
            <a:avLst>
              <a:gd name="adj1" fmla="val 10736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25AE740-FD4E-E9CA-C160-A32A92BE47D5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>
            <a:off x="6172200" y="4347370"/>
            <a:ext cx="3102732" cy="1582983"/>
          </a:xfrm>
          <a:prstGeom prst="bentConnector3">
            <a:avLst>
              <a:gd name="adj1" fmla="val 1054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848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AD87B-78C4-DAF8-9999-2EB8539D8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Plug-in to link to AFT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AF0E4-D34B-F3DD-5624-CD62320D1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received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9636B-74E4-9768-080E-C3183DBF18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Lionel (CRG)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does not take into account the Site/Subsystem/equipment : for instance, in the LHC logbook, we may have the following Accelerators: LHC, ELENA, PS, AD, EA,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LHC Cryogenic logbook, we have all systems: Injector Complex, Radio Frequency,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looks like the margin of error takes into account the start date and the end date as well.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same AFT id can be recorded multiple time whenever the logbook is saved.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latin typeface="Calibri" panose="020F0502020204030204" pitchFamily="34" charset="0"/>
                <a:ea typeface="Aptos" panose="020B0004020202020204" pitchFamily="34" charset="0"/>
              </a:rPr>
              <a:t>Jesper (TIOC)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Limit the list of AFT events to those within the same time frame. Perhaps with the possibility to manually expand the list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done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Group the list by machine, then order by start time ?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Remove from the list the ones you have already attached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Perhaps add more description when the AFT is attached. You see only the ID now, perhaps it could be useful to see also the description from the AFT inside EAM? 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next slide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9EA90-E84F-361E-73CC-D85227AC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What could we propose?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4A9DA5-51F2-45B7-3191-4615F84A7D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System filter for each logbook</a:t>
            </a:r>
          </a:p>
          <a:p>
            <a:pPr lvl="1"/>
            <a:r>
              <a:rPr lang="en-US" dirty="0" err="1"/>
              <a:t>Egroup</a:t>
            </a:r>
            <a:r>
              <a:rPr lang="en-US" dirty="0"/>
              <a:t> based</a:t>
            </a:r>
          </a:p>
          <a:p>
            <a:pPr lvl="2"/>
            <a:r>
              <a:rPr lang="en-US" dirty="0"/>
              <a:t>Long-term: integration with IT </a:t>
            </a:r>
            <a:r>
              <a:rPr lang="en-US" dirty="0" err="1"/>
              <a:t>egroups</a:t>
            </a:r>
            <a:r>
              <a:rPr lang="en-US" dirty="0"/>
              <a:t> - grabber</a:t>
            </a:r>
          </a:p>
          <a:p>
            <a:pPr lvl="1"/>
            <a:r>
              <a:rPr lang="en-US" dirty="0"/>
              <a:t>Mapping (how to maintain? Put reference on start page of </a:t>
            </a:r>
            <a:r>
              <a:rPr lang="en-US" dirty="0" err="1"/>
              <a:t>eam</a:t>
            </a:r>
            <a:r>
              <a:rPr lang="en-US" dirty="0"/>
              <a:t> logbook &amp; send yearly reminder)</a:t>
            </a:r>
          </a:p>
          <a:p>
            <a:r>
              <a:rPr lang="en-US" dirty="0"/>
              <a:t>Ordering search results - done</a:t>
            </a:r>
          </a:p>
          <a:p>
            <a:r>
              <a:rPr lang="en-US" dirty="0"/>
              <a:t>Avoid double linking - easy</a:t>
            </a:r>
          </a:p>
          <a:p>
            <a:r>
              <a:rPr lang="en-US" dirty="0"/>
              <a:t>Fine-tuning of duration - unclear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82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5D9-78A4-34D8-4DAF-A08E3D436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0F28E51-D959-F05A-DDB3-12DFC368C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Aim to finish features of linking-plug-in as discussed and make equipment groups aware so they can use it for 2025 operation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Features as discussed are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Only show relevant AFT systems in each EAM logbook (mapping attached – note that it is sufficient to filter by top level system)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Avoid double linking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failure description to linked AFT faults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EAM description as comment to AFT fault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Make equipment groups aware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will invite for meeting in about a month from now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will update the proposal &amp; workflow taking into account your comments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may iterate upon that before the meeting with the equipment groups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linking plug in functionality will remain limited for now (resources) as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Auto-document/complete AFT fault information requires handling of access rights of EAM plug-in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Auto-review action requires extension of AFT API on top of that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Writing AFT logs to EAM requires updating of current work order creation &amp; discussion on how to handle AFT fault updates etc.</a:t>
            </a:r>
            <a:endParaRPr lang="en-US" sz="11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52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8496A-0C2C-00D4-4880-A08F4621A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4C770-2C2C-A042-9D18-171C0EE6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2C31643-74CE-571E-6BEC-7FBDB6E6F1C2}"/>
              </a:ext>
            </a:extLst>
          </p:cNvPr>
          <p:cNvSpPr/>
          <p:nvPr/>
        </p:nvSpPr>
        <p:spPr>
          <a:xfrm>
            <a:off x="7640211" y="1261701"/>
            <a:ext cx="4393122" cy="1611099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r>
              <a:rPr lang="en-US" dirty="0"/>
              <a:t>AFT tool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798BF20-025D-BAD8-7341-FC8CACD8058D}"/>
              </a:ext>
            </a:extLst>
          </p:cNvPr>
          <p:cNvSpPr/>
          <p:nvPr/>
        </p:nvSpPr>
        <p:spPr>
          <a:xfrm>
            <a:off x="4383388" y="1261701"/>
            <a:ext cx="2595773" cy="4548470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Accelerators &amp;</a:t>
            </a:r>
          </a:p>
          <a:p>
            <a:r>
              <a:rPr lang="en-US" dirty="0"/>
              <a:t>Equipment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860093-4587-9509-1C3E-FA1800A060E6}"/>
              </a:ext>
            </a:extLst>
          </p:cNvPr>
          <p:cNvSpPr/>
          <p:nvPr/>
        </p:nvSpPr>
        <p:spPr>
          <a:xfrm>
            <a:off x="7747200" y="3758399"/>
            <a:ext cx="4241365" cy="2051771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t"/>
          <a:lstStyle/>
          <a:p>
            <a:pPr algn="r"/>
            <a:r>
              <a:rPr lang="en-US" dirty="0"/>
              <a:t>EAM tool</a:t>
            </a:r>
          </a:p>
          <a:p>
            <a:pPr algn="r"/>
            <a:endParaRPr lang="en-US" sz="1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A785732-4D00-D428-70F3-21A5503E437A}"/>
              </a:ext>
            </a:extLst>
          </p:cNvPr>
          <p:cNvSpPr/>
          <p:nvPr/>
        </p:nvSpPr>
        <p:spPr>
          <a:xfrm>
            <a:off x="4838940" y="4632726"/>
            <a:ext cx="1679164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trike="sngStrike" dirty="0"/>
              <a:t>Equipment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71C366F-E6B5-039B-0C24-63F8E64157DB}"/>
              </a:ext>
            </a:extLst>
          </p:cNvPr>
          <p:cNvSpPr/>
          <p:nvPr/>
        </p:nvSpPr>
        <p:spPr>
          <a:xfrm>
            <a:off x="7963200" y="2130186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B4124564-0BD3-2B87-6F6F-F212AED9C04F}"/>
              </a:ext>
            </a:extLst>
          </p:cNvPr>
          <p:cNvSpPr/>
          <p:nvPr/>
        </p:nvSpPr>
        <p:spPr>
          <a:xfrm>
            <a:off x="4383387" y="5890144"/>
            <a:ext cx="7649945" cy="32648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Physical/Operations				Database</a:t>
            </a:r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8B4FBF73-20D8-120B-182A-351A5633C773}"/>
              </a:ext>
            </a:extLst>
          </p:cNvPr>
          <p:cNvSpPr/>
          <p:nvPr/>
        </p:nvSpPr>
        <p:spPr>
          <a:xfrm rot="16200000">
            <a:off x="1913037" y="3386510"/>
            <a:ext cx="4548470" cy="298851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Equipment/TIOC	Accelerator Operations</a:t>
            </a:r>
          </a:p>
        </p:txBody>
      </p:sp>
      <p:sp>
        <p:nvSpPr>
          <p:cNvPr id="34" name="Star: 6 Points 33">
            <a:extLst>
              <a:ext uri="{FF2B5EF4-FFF2-40B4-BE49-F238E27FC236}">
                <a16:creationId xmlns:a16="http://schemas.microsoft.com/office/drawing/2014/main" id="{75CADB8B-6DED-BC9B-5487-C48089555B3A}"/>
              </a:ext>
            </a:extLst>
          </p:cNvPr>
          <p:cNvSpPr/>
          <p:nvPr/>
        </p:nvSpPr>
        <p:spPr>
          <a:xfrm>
            <a:off x="4997748" y="1824837"/>
            <a:ext cx="1254733" cy="990183"/>
          </a:xfrm>
          <a:prstGeom prst="star6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US" sz="2000" strike="sngStrike" dirty="0"/>
              <a:t>Beam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96F1FB0-2B03-550E-9333-9EDE5C4D969F}"/>
              </a:ext>
            </a:extLst>
          </p:cNvPr>
          <p:cNvSpPr/>
          <p:nvPr/>
        </p:nvSpPr>
        <p:spPr>
          <a:xfrm>
            <a:off x="7963200" y="4632726"/>
            <a:ext cx="1993446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Logbook event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D029D5-D617-15A8-E77F-DE2CBE18CFAA}"/>
              </a:ext>
            </a:extLst>
          </p:cNvPr>
          <p:cNvCxnSpPr/>
          <p:nvPr/>
        </p:nvCxnSpPr>
        <p:spPr>
          <a:xfrm>
            <a:off x="6096000" y="2325600"/>
            <a:ext cx="186720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29A582-67C5-CB93-6784-3E37568A94AF}"/>
              </a:ext>
            </a:extLst>
          </p:cNvPr>
          <p:cNvSpPr txBox="1"/>
          <p:nvPr/>
        </p:nvSpPr>
        <p:spPr>
          <a:xfrm>
            <a:off x="7025851" y="1927133"/>
            <a:ext cx="107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FCB592B-F79F-67D0-7DCF-55C1D56841A5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6523812" y="4777442"/>
            <a:ext cx="1439388" cy="684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2F278F3-4719-7064-314A-8B94ECE14F07}"/>
              </a:ext>
            </a:extLst>
          </p:cNvPr>
          <p:cNvSpPr txBox="1"/>
          <p:nvPr/>
        </p:nvSpPr>
        <p:spPr>
          <a:xfrm>
            <a:off x="7041472" y="4378974"/>
            <a:ext cx="107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D83EBBB-024A-07D7-8C72-C5E7F395CF39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8959923" y="2433302"/>
            <a:ext cx="0" cy="21994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27D6887-4784-B46D-F2FA-EBD2A5C1BF45}"/>
              </a:ext>
            </a:extLst>
          </p:cNvPr>
          <p:cNvSpPr/>
          <p:nvPr/>
        </p:nvSpPr>
        <p:spPr>
          <a:xfrm>
            <a:off x="9963966" y="1845749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873CC94-0514-1EA4-7D6B-BDB8926356AF}"/>
              </a:ext>
            </a:extLst>
          </p:cNvPr>
          <p:cNvSpPr/>
          <p:nvPr/>
        </p:nvSpPr>
        <p:spPr>
          <a:xfrm>
            <a:off x="10530058" y="1679684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60FDC82-4CE2-BFAD-25C0-59577A1687A6}"/>
              </a:ext>
            </a:extLst>
          </p:cNvPr>
          <p:cNvCxnSpPr>
            <a:cxnSpLocks/>
            <a:endCxn id="46" idx="2"/>
          </p:cNvCxnSpPr>
          <p:nvPr/>
        </p:nvCxnSpPr>
        <p:spPr>
          <a:xfrm flipV="1">
            <a:off x="9867882" y="2148865"/>
            <a:ext cx="777412" cy="248386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4BAB319-C31C-A13C-8713-DB8B55ADA351}"/>
              </a:ext>
            </a:extLst>
          </p:cNvPr>
          <p:cNvCxnSpPr>
            <a:cxnSpLocks/>
          </p:cNvCxnSpPr>
          <p:nvPr/>
        </p:nvCxnSpPr>
        <p:spPr>
          <a:xfrm flipV="1">
            <a:off x="9940215" y="1976294"/>
            <a:ext cx="1628141" cy="265643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2EFDA3B-79E5-3757-AE7E-85147B21ED69}"/>
              </a:ext>
            </a:extLst>
          </p:cNvPr>
          <p:cNvSpPr txBox="1"/>
          <p:nvPr/>
        </p:nvSpPr>
        <p:spPr>
          <a:xfrm>
            <a:off x="9036575" y="2872800"/>
            <a:ext cx="1075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Link, populate &amp; review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E98F9CF-70C9-BC8C-346C-784821AC6237}"/>
              </a:ext>
            </a:extLst>
          </p:cNvPr>
          <p:cNvSpPr/>
          <p:nvPr/>
        </p:nvSpPr>
        <p:spPr>
          <a:xfrm>
            <a:off x="9696618" y="5166206"/>
            <a:ext cx="1993446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Work order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BE364D6-A924-A406-413D-1A8E347C2687}"/>
              </a:ext>
            </a:extLst>
          </p:cNvPr>
          <p:cNvCxnSpPr>
            <a:cxnSpLocks/>
          </p:cNvCxnSpPr>
          <p:nvPr/>
        </p:nvCxnSpPr>
        <p:spPr>
          <a:xfrm>
            <a:off x="9813980" y="4947116"/>
            <a:ext cx="550104" cy="207816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237D530-E0FE-7FDD-0CB3-DF4C1959335F}"/>
              </a:ext>
            </a:extLst>
          </p:cNvPr>
          <p:cNvCxnSpPr>
            <a:cxnSpLocks/>
          </p:cNvCxnSpPr>
          <p:nvPr/>
        </p:nvCxnSpPr>
        <p:spPr>
          <a:xfrm>
            <a:off x="8546400" y="2433302"/>
            <a:ext cx="0" cy="2199424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A4F46D8-BD2B-A886-6E72-42242B6B4F90}"/>
              </a:ext>
            </a:extLst>
          </p:cNvPr>
          <p:cNvSpPr txBox="1"/>
          <p:nvPr/>
        </p:nvSpPr>
        <p:spPr>
          <a:xfrm>
            <a:off x="7392683" y="3047537"/>
            <a:ext cx="1138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Optional: log &amp; link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4B0543E-340A-4205-EC4C-0FB5F97EF0F5}"/>
              </a:ext>
            </a:extLst>
          </p:cNvPr>
          <p:cNvSpPr txBox="1"/>
          <p:nvPr/>
        </p:nvSpPr>
        <p:spPr>
          <a:xfrm>
            <a:off x="10943299" y="2827099"/>
            <a:ext cx="1248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1:N </a:t>
            </a:r>
            <a:br>
              <a:rPr lang="en-US" dirty="0"/>
            </a:br>
            <a:r>
              <a:rPr lang="en-US" dirty="0"/>
              <a:t>EAM</a:t>
            </a:r>
            <a:r>
              <a:rPr lang="en-US" dirty="0">
                <a:sym typeface="Wingdings" panose="05000000000000000000" pitchFamily="2" charset="2"/>
              </a:rPr>
              <a:t>:AFT</a:t>
            </a:r>
            <a:endParaRPr lang="en-US" dirty="0"/>
          </a:p>
        </p:txBody>
      </p:sp>
      <p:sp>
        <p:nvSpPr>
          <p:cNvPr id="63" name="Content Placeholder 6">
            <a:extLst>
              <a:ext uri="{FF2B5EF4-FFF2-40B4-BE49-F238E27FC236}">
                <a16:creationId xmlns:a16="http://schemas.microsoft.com/office/drawing/2014/main" id="{E8257A06-8C26-C49E-4ABB-109FD1E4AFE9}"/>
              </a:ext>
            </a:extLst>
          </p:cNvPr>
          <p:cNvSpPr txBox="1">
            <a:spLocks/>
          </p:cNvSpPr>
          <p:nvPr/>
        </p:nvSpPr>
        <p:spPr>
          <a:xfrm>
            <a:off x="203436" y="1825625"/>
            <a:ext cx="3675744" cy="435133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AFT owns operations impact data</a:t>
            </a:r>
          </a:p>
          <a:p>
            <a:pPr>
              <a:lnSpc>
                <a:spcPct val="120000"/>
              </a:lnSpc>
            </a:pPr>
            <a:r>
              <a:rPr lang="en-US" dirty="0"/>
              <a:t>EAM owns equipment fault data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1:N link - 1 EAM log links N AFT events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useful for infrastructures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Linking primarily from EAM logbook to AFT events. </a:t>
            </a:r>
            <a:br>
              <a:rPr lang="en-US" dirty="0"/>
            </a:br>
            <a:r>
              <a:rPr lang="en-US" u="sng" dirty="0">
                <a:sym typeface="Wingdings" panose="05000000000000000000" pitchFamily="2" charset="2"/>
              </a:rPr>
              <a:t>Link is key - basis for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Combining data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Populating AFT/EAM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Auto-review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High degree of automation</a:t>
            </a:r>
          </a:p>
          <a:p>
            <a:pPr lvl="1">
              <a:lnSpc>
                <a:spcPct val="120000"/>
              </a:lnSpc>
            </a:pPr>
            <a:endParaRPr lang="en-US" dirty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0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BE3E-CA2C-AD7E-E322-2D7D7183B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available for 2025? </a:t>
            </a:r>
            <a:r>
              <a:rPr lang="en-US" u="sng" dirty="0"/>
              <a:t>Linking</a:t>
            </a:r>
            <a:r>
              <a:rPr lang="en-US" dirty="0"/>
              <a:t> Plug-In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434F1-4CED-FF96-7709-23A03A3139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3233"/>
            <a:ext cx="10515600" cy="234448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400" b="1" dirty="0"/>
              <a:t>Allows efficient linking from EAM to AFT:</a:t>
            </a:r>
          </a:p>
          <a:p>
            <a:r>
              <a:rPr lang="en-US" sz="2400" dirty="0"/>
              <a:t>Systems pre-filtered for each logbook &amp; by time</a:t>
            </a:r>
          </a:p>
          <a:p>
            <a:r>
              <a:rPr lang="en-US" sz="2400" dirty="0"/>
              <a:t>Time filter can be fine-tuned</a:t>
            </a:r>
          </a:p>
          <a:p>
            <a:r>
              <a:rPr lang="en-US" sz="2400" dirty="0"/>
              <a:t>Search results ordered by start time</a:t>
            </a:r>
          </a:p>
          <a:p>
            <a:r>
              <a:rPr lang="en-US" sz="2400" dirty="0"/>
              <a:t>Generates link on both EAM &amp; AFT &amp; prevents double linking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Can be deployed to production version of logbooks already!</a:t>
            </a:r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CE58FF-61D9-3F25-86AA-6602CEFDFF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8625"/>
          <a:stretch/>
        </p:blipFill>
        <p:spPr>
          <a:xfrm>
            <a:off x="738000" y="3907718"/>
            <a:ext cx="10716000" cy="29502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486453-A79F-6FB3-1FDD-8B85DB2A9E7C}"/>
              </a:ext>
            </a:extLst>
          </p:cNvPr>
          <p:cNvSpPr/>
          <p:nvPr/>
        </p:nvSpPr>
        <p:spPr>
          <a:xfrm>
            <a:off x="6156000" y="4435200"/>
            <a:ext cx="5298000" cy="1008000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44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91CC8C5F-54B5-EDB0-41AB-9AD5D541FD53}"/>
              </a:ext>
            </a:extLst>
          </p:cNvPr>
          <p:cNvCxnSpPr>
            <a:cxnSpLocks/>
          </p:cNvCxnSpPr>
          <p:nvPr/>
        </p:nvCxnSpPr>
        <p:spPr>
          <a:xfrm rot="5400000" flipH="1">
            <a:off x="4056231" y="1172971"/>
            <a:ext cx="2292032" cy="5220494"/>
          </a:xfrm>
          <a:prstGeom prst="bentConnector4">
            <a:avLst>
              <a:gd name="adj1" fmla="val -51125"/>
              <a:gd name="adj2" fmla="val 11417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251204-355F-B787-F053-669D31173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&amp; Workflow</a:t>
            </a:r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ADA5B92E-2490-0847-4A08-0D1383643D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9541957"/>
              </p:ext>
            </p:extLst>
          </p:nvPr>
        </p:nvGraphicFramePr>
        <p:xfrm>
          <a:off x="914400" y="1605600"/>
          <a:ext cx="10440988" cy="4584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6207B1A-E65B-B666-2EA4-2364AB4FF7C9}"/>
              </a:ext>
            </a:extLst>
          </p:cNvPr>
          <p:cNvCxnSpPr/>
          <p:nvPr/>
        </p:nvCxnSpPr>
        <p:spPr>
          <a:xfrm>
            <a:off x="2353800" y="4593600"/>
            <a:ext cx="90000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6184F47-3F57-EFC9-3581-1F20B146EEDB}"/>
              </a:ext>
            </a:extLst>
          </p:cNvPr>
          <p:cNvSpPr txBox="1"/>
          <p:nvPr/>
        </p:nvSpPr>
        <p:spPr>
          <a:xfrm>
            <a:off x="10044000" y="3887999"/>
            <a:ext cx="18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99% of cases are done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648355-C760-57B7-668E-2A6897E3996B}"/>
              </a:ext>
            </a:extLst>
          </p:cNvPr>
          <p:cNvSpPr txBox="1"/>
          <p:nvPr/>
        </p:nvSpPr>
        <p:spPr>
          <a:xfrm>
            <a:off x="10044000" y="4606069"/>
            <a:ext cx="18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1% of cases are reclassified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FE1797-04F5-4B78-82D7-156E1D5F359A}"/>
              </a:ext>
            </a:extLst>
          </p:cNvPr>
          <p:cNvSpPr txBox="1"/>
          <p:nvPr/>
        </p:nvSpPr>
        <p:spPr>
          <a:xfrm>
            <a:off x="6134894" y="671808"/>
            <a:ext cx="609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https://testeamlogbook.cern.ch/LBQLHC/log2/122051</a:t>
            </a:r>
            <a:r>
              <a:rPr lang="en-US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A47AD7-3623-40B9-5F07-88958469E906}"/>
              </a:ext>
            </a:extLst>
          </p:cNvPr>
          <p:cNvSpPr txBox="1"/>
          <p:nvPr/>
        </p:nvSpPr>
        <p:spPr>
          <a:xfrm>
            <a:off x="6134894" y="1164529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AFT – Fault details (1107322)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74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942-1559-B231-A88E-9B7907760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be the next steps?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CB59696-F5D2-29D8-89BA-37058FB005A8}"/>
              </a:ext>
            </a:extLst>
          </p:cNvPr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Auto-Review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D3721F4-A715-BD3B-2947-543E144374CD}"/>
              </a:ext>
            </a:extLst>
          </p:cNvPr>
          <p:cNvSpPr txBox="1">
            <a:spLocks/>
          </p:cNvSpPr>
          <p:nvPr/>
        </p:nvSpPr>
        <p:spPr>
          <a:xfrm>
            <a:off x="839788" y="2505075"/>
            <a:ext cx="5157787" cy="1316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Consider an EAM ‘claimed’ AFT fault to toggle automatically reviewed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Would save manual step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ABB198F-E249-DA39-ABB2-D6DF20E1BD3B}"/>
              </a:ext>
            </a:extLst>
          </p:cNvPr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Auto-Populate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3DD40265-A77B-5DDF-9960-3804C4A20951}"/>
              </a:ext>
            </a:extLst>
          </p:cNvPr>
          <p:cNvSpPr txBox="1">
            <a:spLocks/>
          </p:cNvSpPr>
          <p:nvPr/>
        </p:nvSpPr>
        <p:spPr>
          <a:xfrm>
            <a:off x="6172200" y="2505074"/>
            <a:ext cx="5183188" cy="376612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/>
              <a:t>Idea remains to separate information between EAM (equipment) &amp; AFT (beam) instead of duplicating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Nevertheless, certain fields useful in both EAM &amp; AFT. E.g.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EAM description as comment into AFT - done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Functional position/equipment code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Sub-systems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System specific properties (</a:t>
            </a:r>
            <a:r>
              <a:rPr lang="en-US" sz="1600" i="1" dirty="0"/>
              <a:t>implemented by group</a:t>
            </a:r>
            <a:r>
              <a:rPr lang="en-US" sz="1600" dirty="0"/>
              <a:t>) – e.g. CRG timestamps, EN-EL glitch dip/swell &amp; duration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380EC71-C5CA-F2AF-AF17-1A89D285D755}"/>
              </a:ext>
            </a:extLst>
          </p:cNvPr>
          <p:cNvSpPr txBox="1">
            <a:spLocks/>
          </p:cNvSpPr>
          <p:nvPr/>
        </p:nvSpPr>
        <p:spPr>
          <a:xfrm>
            <a:off x="839788" y="39647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Auto-Log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1F1DEA6-3036-DCEE-344D-7A7C62707D44}"/>
              </a:ext>
            </a:extLst>
          </p:cNvPr>
          <p:cNvSpPr txBox="1">
            <a:spLocks/>
          </p:cNvSpPr>
          <p:nvPr/>
        </p:nvSpPr>
        <p:spPr>
          <a:xfrm>
            <a:off x="839788" y="4788675"/>
            <a:ext cx="5157787" cy="13160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AFT to publish pre-filled logbook events to EAM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1:N relationship problematic for infrastructures across machines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Would save manual step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692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D426D-F0E8-B130-9CAB-B28F7D17C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implemented yet?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F3356-2440-4256-B1B4-89DB07FEE8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7146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Clarification of data modification rights and rules</a:t>
            </a:r>
          </a:p>
          <a:p>
            <a:pPr marL="0" indent="0">
              <a:buNone/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AFT APIs need to grant different rights to different EAM logbooks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Avoids EAM integration of system X modifying AFT log of system Y</a:t>
            </a:r>
          </a:p>
          <a:p>
            <a:pPr>
              <a:lnSpc>
                <a:spcPct val="120000"/>
              </a:lnSpc>
            </a:pPr>
            <a:r>
              <a:rPr lang="en-US" dirty="0"/>
              <a:t>AFT API extensions to access review state and change requests</a:t>
            </a:r>
          </a:p>
          <a:p>
            <a:pPr>
              <a:lnSpc>
                <a:spcPct val="120000"/>
              </a:lnSpc>
            </a:pPr>
            <a:r>
              <a:rPr lang="en-US" dirty="0"/>
              <a:t>How to handle links under reassignment of fault from system X to system Y?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 considering all edge cases can have big impact when tool is operational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Resource allocation</a:t>
            </a:r>
          </a:p>
          <a:p>
            <a:pPr marL="0" indent="0">
              <a:buNone/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AFT tool essentially feature frozen</a:t>
            </a:r>
          </a:p>
          <a:p>
            <a:pPr>
              <a:lnSpc>
                <a:spcPct val="120000"/>
              </a:lnSpc>
            </a:pPr>
            <a:r>
              <a:rPr lang="en-US" dirty="0"/>
              <a:t>Currently, no development resources allocated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4F2C05E-37BA-7EC7-3A2E-6F3903F48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429" y="936000"/>
            <a:ext cx="4480771" cy="545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31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350D6-F153-4C46-4CB6-1870E66D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5D05C14-561F-EF7F-3FD4-8A3763D33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RAWG, EAM &amp; AFT team to</a:t>
            </a:r>
          </a:p>
          <a:p>
            <a:pPr lvl="1"/>
            <a:r>
              <a:rPr lang="en-US" dirty="0"/>
              <a:t>Narrow down next integration steps (roles &amp; rules)</a:t>
            </a:r>
          </a:p>
          <a:p>
            <a:pPr lvl="1"/>
            <a:r>
              <a:rPr lang="en-US" dirty="0"/>
              <a:t>Look for resources</a:t>
            </a:r>
          </a:p>
          <a:p>
            <a:r>
              <a:rPr lang="en-US" dirty="0"/>
              <a:t>EAM logbook users have linking plug-in available for 2025 operation</a:t>
            </a:r>
          </a:p>
          <a:p>
            <a:pPr lvl="1"/>
            <a:r>
              <a:rPr lang="en-US" dirty="0"/>
              <a:t>Please share your experience and feedback – </a:t>
            </a:r>
            <a:r>
              <a:rPr lang="en-US" dirty="0">
                <a:hlinkClick r:id="rId2"/>
              </a:rPr>
              <a:t>eam.support@cern.ch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Review of added value mid-2025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2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F9C5-81AE-9231-BD66-A190BA341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D469A-FF7A-39C0-1686-A25D9F896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87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696F9-9B5E-2842-9CE3-9671C2D00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Auto-document &amp;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1F3C8-12E3-0B31-EA97-8C64CF462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Auto-Review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2DC36-C125-5AC6-2520-341D6816D5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With link made, experts would still need to go to AFT and toggle review state</a:t>
            </a:r>
          </a:p>
          <a:p>
            <a:pPr>
              <a:lnSpc>
                <a:spcPct val="110000"/>
              </a:lnSpc>
            </a:pPr>
            <a:r>
              <a:rPr lang="en-US" dirty="0"/>
              <a:t>We could consider an EAM ‘claimed’ AFT fault to toggle automatically reviewed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Would need to be set from EAM side, cause logic on AFT level could not distinguish between properly linked fault and ‘someone’ just adding EAM link for info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9AE416-012C-C623-E233-6A4CD4B70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Auto-Document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A4F3E8-2DB1-BB71-A620-8755F87EB46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Idea remains to separate information between EAM &amp; AFT instead of duplicating</a:t>
            </a:r>
          </a:p>
          <a:p>
            <a:pPr>
              <a:lnSpc>
                <a:spcPct val="120000"/>
              </a:lnSpc>
            </a:pPr>
            <a:r>
              <a:rPr lang="en-US" dirty="0"/>
              <a:t>Nevertheless, certain fields worth in both EAM &amp; AFT. E.g.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EAM description as comment into AFT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Functional position/equipment code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System (if breakdowns equal between AFT &amp; EAM)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System specific properties (if group implements this) – e.g. CRG timestamps, EN-EL glitch dip/swell &amp; duration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449BD-5416-41E0-DD96-31200DF7DC8B}"/>
              </a:ext>
            </a:extLst>
          </p:cNvPr>
          <p:cNvSpPr txBox="1"/>
          <p:nvPr/>
        </p:nvSpPr>
        <p:spPr>
          <a:xfrm>
            <a:off x="788504" y="6189663"/>
            <a:ext cx="10648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Have to watch out for access rights! Current linking plug-in has full write access to database (CV could claim CRG fault etc.)</a:t>
            </a:r>
          </a:p>
        </p:txBody>
      </p:sp>
    </p:spTree>
    <p:extLst>
      <p:ext uri="{BB962C8B-B14F-4D97-AF65-F5344CB8AC3E}">
        <p14:creationId xmlns:p14="http://schemas.microsoft.com/office/powerpoint/2010/main" val="2599390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1329</Words>
  <Application>Microsoft Office PowerPoint</Application>
  <PresentationFormat>Widescreen</PresentationFormat>
  <Paragraphs>180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Courier New</vt:lpstr>
      <vt:lpstr>Wingdings</vt:lpstr>
      <vt:lpstr>Office Theme</vt:lpstr>
      <vt:lpstr>Re-cap on EAM &amp; AFT Integration</vt:lpstr>
      <vt:lpstr>Vision</vt:lpstr>
      <vt:lpstr>What is available for 2025? Linking Plug-In</vt:lpstr>
      <vt:lpstr>DEMO &amp; Workflow</vt:lpstr>
      <vt:lpstr>What could be the next steps?</vt:lpstr>
      <vt:lpstr>Why not implemented yet?</vt:lpstr>
      <vt:lpstr>Next steps</vt:lpstr>
      <vt:lpstr>PowerPoint Presentation</vt:lpstr>
      <vt:lpstr>Auto-document &amp; review</vt:lpstr>
      <vt:lpstr>Workflows with and without plug-in (experts’ point of view)</vt:lpstr>
      <vt:lpstr>Plug-in to link to AFT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 Felsberger</dc:creator>
  <cp:lastModifiedBy>Lukas Felsberger</cp:lastModifiedBy>
  <cp:revision>60</cp:revision>
  <dcterms:created xsi:type="dcterms:W3CDTF">2025-01-24T12:33:22Z</dcterms:created>
  <dcterms:modified xsi:type="dcterms:W3CDTF">2025-02-13T14:46:52Z</dcterms:modified>
</cp:coreProperties>
</file>