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346" r:id="rId2"/>
    <p:sldId id="277" r:id="rId3"/>
    <p:sldId id="353" r:id="rId4"/>
    <p:sldId id="350" r:id="rId5"/>
    <p:sldId id="363" r:id="rId6"/>
    <p:sldId id="351" r:id="rId7"/>
    <p:sldId id="360" r:id="rId8"/>
    <p:sldId id="359" r:id="rId9"/>
    <p:sldId id="339" r:id="rId10"/>
    <p:sldId id="349" r:id="rId11"/>
    <p:sldId id="355" r:id="rId12"/>
    <p:sldId id="35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C100"/>
    <a:srgbClr val="00DD00"/>
    <a:srgbClr val="0000FF"/>
    <a:srgbClr val="FF0000"/>
    <a:srgbClr val="D9D9D9"/>
    <a:srgbClr val="DDB845"/>
    <a:srgbClr val="E46C0A"/>
    <a:srgbClr val="1F497D"/>
    <a:srgbClr val="FF0248"/>
    <a:srgbClr val="FF06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40" autoAdjust="0"/>
    <p:restoredTop sz="94694" autoAdjust="0"/>
  </p:normalViewPr>
  <p:slideViewPr>
    <p:cSldViewPr snapToGrid="0" snapToObjects="1">
      <p:cViewPr varScale="1">
        <p:scale>
          <a:sx n="121" d="100"/>
          <a:sy n="121" d="100"/>
        </p:scale>
        <p:origin x="156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88213-3A13-2F48-A076-FAA1312DDDC2}" type="datetimeFigureOut">
              <a:rPr lang="en-US" smtClean="0"/>
              <a:pPr/>
              <a:t>2/25/25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2D78D-3E18-E04C-B65F-3FB5BA8B3E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197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2D78D-3E18-E04C-B65F-3FB5BA8B3E1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558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2D78D-3E18-E04C-B65F-3FB5BA8B3E1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8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2D78D-3E18-E04C-B65F-3FB5BA8B3E1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121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767A-FA57-C94D-A4A4-D2CC29068DC1}" type="datetimeFigureOut">
              <a:rPr lang="en-US" smtClean="0"/>
              <a:pPr/>
              <a:t>2/25/25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E8E60-4073-3F42-A198-208BB666D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767A-FA57-C94D-A4A4-D2CC29068DC1}" type="datetimeFigureOut">
              <a:rPr lang="en-US" smtClean="0"/>
              <a:pPr/>
              <a:t>2/25/25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E8E60-4073-3F42-A198-208BB666D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767A-FA57-C94D-A4A4-D2CC29068DC1}" type="datetimeFigureOut">
              <a:rPr lang="en-US" smtClean="0"/>
              <a:pPr/>
              <a:t>2/25/25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E8E60-4073-3F42-A198-208BB666D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767A-FA57-C94D-A4A4-D2CC29068DC1}" type="datetimeFigureOut">
              <a:rPr lang="en-US" smtClean="0"/>
              <a:pPr/>
              <a:t>2/25/25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E8E60-4073-3F42-A198-208BB666D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767A-FA57-C94D-A4A4-D2CC29068DC1}" type="datetimeFigureOut">
              <a:rPr lang="en-US" smtClean="0"/>
              <a:pPr/>
              <a:t>2/25/25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E8E60-4073-3F42-A198-208BB666D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767A-FA57-C94D-A4A4-D2CC29068DC1}" type="datetimeFigureOut">
              <a:rPr lang="en-US" smtClean="0"/>
              <a:pPr/>
              <a:t>2/25/25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E8E60-4073-3F42-A198-208BB666D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767A-FA57-C94D-A4A4-D2CC29068DC1}" type="datetimeFigureOut">
              <a:rPr lang="en-US" smtClean="0"/>
              <a:pPr/>
              <a:t>2/25/25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E8E60-4073-3F42-A198-208BB666D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767A-FA57-C94D-A4A4-D2CC29068DC1}" type="datetimeFigureOut">
              <a:rPr lang="en-US" smtClean="0"/>
              <a:pPr/>
              <a:t>2/25/25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E8E60-4073-3F42-A198-208BB666D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767A-FA57-C94D-A4A4-D2CC29068DC1}" type="datetimeFigureOut">
              <a:rPr lang="en-US" smtClean="0"/>
              <a:pPr/>
              <a:t>2/25/25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E8E60-4073-3F42-A198-208BB666D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767A-FA57-C94D-A4A4-D2CC29068DC1}" type="datetimeFigureOut">
              <a:rPr lang="en-US" smtClean="0"/>
              <a:pPr/>
              <a:t>2/25/25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E8E60-4073-3F42-A198-208BB666D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C767A-FA57-C94D-A4A4-D2CC29068DC1}" type="datetimeFigureOut">
              <a:rPr lang="en-US" smtClean="0"/>
              <a:pPr/>
              <a:t>2/25/25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E8E60-4073-3F42-A198-208BB666D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C767A-FA57-C94D-A4A4-D2CC29068DC1}" type="datetimeFigureOut">
              <a:rPr lang="en-US" smtClean="0"/>
              <a:pPr/>
              <a:t>2/25/25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E8E60-4073-3F42-A198-208BB666D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8610600" y="6624638"/>
            <a:ext cx="533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 dirty="0">
                <a:latin typeface="Helvetica" pitchFamily="1" charset="0"/>
              </a:rPr>
              <a:t>1</a:t>
            </a:r>
            <a:endParaRPr lang="en-US" dirty="0"/>
          </a:p>
        </p:txBody>
      </p:sp>
      <p:sp>
        <p:nvSpPr>
          <p:cNvPr id="17414" name="Rectangle 18"/>
          <p:cNvSpPr>
            <a:spLocks noChangeArrowheads="1"/>
          </p:cNvSpPr>
          <p:nvPr/>
        </p:nvSpPr>
        <p:spPr bwMode="auto">
          <a:xfrm>
            <a:off x="1057093" y="5053"/>
            <a:ext cx="7237413" cy="1309662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99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GB" sz="4000" dirty="0">
                <a:solidFill>
                  <a:srgbClr val="FF0000"/>
                </a:solidFill>
                <a:latin typeface="Helvetica"/>
                <a:cs typeface="Helvetica"/>
              </a:rPr>
              <a:t>SND@LHC financial status</a:t>
            </a:r>
            <a:endParaRPr lang="en-GB" sz="4000" dirty="0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17419" name="Text Box 6"/>
          <p:cNvSpPr txBox="1">
            <a:spLocks noChangeArrowheads="1"/>
          </p:cNvSpPr>
          <p:nvPr/>
        </p:nvSpPr>
        <p:spPr bwMode="auto">
          <a:xfrm>
            <a:off x="533400" y="6581775"/>
            <a:ext cx="9509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Helvetica" pitchFamily="1" charset="0"/>
              </a:rPr>
              <a:t>26/02/2025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004464" y="1341438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90099"/>
                </a:solidFill>
                <a:latin typeface="Helvetica" pitchFamily="1" charset="0"/>
                <a:sym typeface="Wingdings" pitchFamily="1" charset="2"/>
              </a:rPr>
              <a:t> </a:t>
            </a:r>
            <a:endParaRPr lang="en-US" dirty="0"/>
          </a:p>
        </p:txBody>
      </p:sp>
      <p:sp>
        <p:nvSpPr>
          <p:cNvPr id="13" name="Rectangle 28">
            <a:extLst>
              <a:ext uri="{FF2B5EF4-FFF2-40B4-BE49-F238E27FC236}">
                <a16:creationId xmlns:a16="http://schemas.microsoft.com/office/drawing/2014/main" id="{8EA0E67F-2000-4E45-AD96-95BA199BD8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2964" y="6608324"/>
            <a:ext cx="130080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Arial" pitchFamily="1" charset="0"/>
              </a:rPr>
              <a:t> Wolfgang Funk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148A41-D589-7945-BDAB-1B2A8ACE7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62" y="9081"/>
            <a:ext cx="1064455" cy="94507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B73A030-A0E5-7741-8694-ED6F90397620}"/>
              </a:ext>
            </a:extLst>
          </p:cNvPr>
          <p:cNvSpPr txBox="1"/>
          <p:nvPr/>
        </p:nvSpPr>
        <p:spPr>
          <a:xfrm>
            <a:off x="199696" y="1996965"/>
            <a:ext cx="78263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N</a:t>
            </a:r>
            <a:r>
              <a:rPr lang="en-CH" sz="2400" dirty="0"/>
              <a:t>ews for the money matrix from the MoU for 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Emulsion payments in 2024-2025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M&amp;O contributions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Addendum for the MoU for Upgrade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Conclusions</a:t>
            </a:r>
            <a:endParaRPr lang="en-CH" sz="2400" dirty="0"/>
          </a:p>
        </p:txBody>
      </p:sp>
    </p:spTree>
    <p:extLst>
      <p:ext uri="{BB962C8B-B14F-4D97-AF65-F5344CB8AC3E}">
        <p14:creationId xmlns:p14="http://schemas.microsoft.com/office/powerpoint/2010/main" val="2826331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8610600" y="6624638"/>
            <a:ext cx="533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 dirty="0">
                <a:latin typeface="Helvetica" pitchFamily="1" charset="0"/>
              </a:rPr>
              <a:t>10</a:t>
            </a:r>
            <a:endParaRPr lang="en-US" dirty="0"/>
          </a:p>
        </p:txBody>
      </p:sp>
      <p:sp>
        <p:nvSpPr>
          <p:cNvPr id="17414" name="Rectangle 18"/>
          <p:cNvSpPr>
            <a:spLocks noChangeArrowheads="1"/>
          </p:cNvSpPr>
          <p:nvPr/>
        </p:nvSpPr>
        <p:spPr bwMode="auto">
          <a:xfrm>
            <a:off x="1057093" y="5053"/>
            <a:ext cx="7237413" cy="1309662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99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GB" sz="3600" b="1" dirty="0">
                <a:solidFill>
                  <a:srgbClr val="FF0000"/>
                </a:solidFill>
                <a:latin typeface="Helvetica"/>
                <a:cs typeface="Helvetica"/>
              </a:rPr>
              <a:t>Addendum for MoU concerning upgrade</a:t>
            </a:r>
            <a:endParaRPr lang="en-GB" sz="3600" b="1" dirty="0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17419" name="Text Box 6"/>
          <p:cNvSpPr txBox="1">
            <a:spLocks noChangeArrowheads="1"/>
          </p:cNvSpPr>
          <p:nvPr/>
        </p:nvSpPr>
        <p:spPr bwMode="auto">
          <a:xfrm>
            <a:off x="533400" y="6581775"/>
            <a:ext cx="9509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Helvetica" pitchFamily="1" charset="0"/>
              </a:rPr>
              <a:t>26/02/2025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004464" y="1341438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90099"/>
                </a:solidFill>
                <a:latin typeface="Helvetica" pitchFamily="1" charset="0"/>
                <a:sym typeface="Wingdings" pitchFamily="1" charset="2"/>
              </a:rPr>
              <a:t> </a:t>
            </a:r>
            <a:endParaRPr lang="en-US" dirty="0"/>
          </a:p>
        </p:txBody>
      </p:sp>
      <p:sp>
        <p:nvSpPr>
          <p:cNvPr id="13" name="Rectangle 28">
            <a:extLst>
              <a:ext uri="{FF2B5EF4-FFF2-40B4-BE49-F238E27FC236}">
                <a16:creationId xmlns:a16="http://schemas.microsoft.com/office/drawing/2014/main" id="{8EA0E67F-2000-4E45-AD96-95BA199BD8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2964" y="6608324"/>
            <a:ext cx="130080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Arial" pitchFamily="1" charset="0"/>
              </a:rPr>
              <a:t> Wolfgang Funk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148A41-D589-7945-BDAB-1B2A8ACE7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62" y="9081"/>
            <a:ext cx="1064455" cy="94507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BE5C4AF-D6F9-5074-4421-33C637DAEDBD}"/>
              </a:ext>
            </a:extLst>
          </p:cNvPr>
          <p:cNvSpPr txBox="1"/>
          <p:nvPr/>
        </p:nvSpPr>
        <p:spPr>
          <a:xfrm>
            <a:off x="0" y="1725794"/>
            <a:ext cx="9144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CH" sz="2000" b="1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step towards a upgrade construction money matrix made. The institutes and the FAs need to decide where and how much they want to invest.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version of the addendum has been set up, need now the annexes to be adjusted (see </a:t>
            </a:r>
            <a:r>
              <a:rPr lang="en-US" sz="2000" b="1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indico page)</a:t>
            </a: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CH" sz="2000" b="1" dirty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402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8610600" y="6624638"/>
            <a:ext cx="533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 dirty="0">
                <a:latin typeface="Helvetica" pitchFamily="1" charset="0"/>
              </a:rPr>
              <a:t>11</a:t>
            </a:r>
            <a:endParaRPr lang="en-US" dirty="0"/>
          </a:p>
        </p:txBody>
      </p:sp>
      <p:sp>
        <p:nvSpPr>
          <p:cNvPr id="17414" name="Rectangle 18"/>
          <p:cNvSpPr>
            <a:spLocks noChangeArrowheads="1"/>
          </p:cNvSpPr>
          <p:nvPr/>
        </p:nvSpPr>
        <p:spPr bwMode="auto">
          <a:xfrm>
            <a:off x="1057093" y="5053"/>
            <a:ext cx="7237413" cy="1309662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99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GB" sz="3600" b="1" dirty="0">
                <a:solidFill>
                  <a:srgbClr val="FF0000"/>
                </a:solidFill>
                <a:latin typeface="Helvetica"/>
                <a:cs typeface="Helvetica"/>
              </a:rPr>
              <a:t>Conclusions</a:t>
            </a:r>
            <a:endParaRPr lang="en-GB" sz="3600" b="1" dirty="0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17419" name="Text Box 6"/>
          <p:cNvSpPr txBox="1">
            <a:spLocks noChangeArrowheads="1"/>
          </p:cNvSpPr>
          <p:nvPr/>
        </p:nvSpPr>
        <p:spPr bwMode="auto">
          <a:xfrm>
            <a:off x="533400" y="6581775"/>
            <a:ext cx="9509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Helvetica" pitchFamily="1" charset="0"/>
              </a:rPr>
              <a:t>26/02/2025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004464" y="1341438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90099"/>
                </a:solidFill>
                <a:latin typeface="Helvetica" pitchFamily="1" charset="0"/>
                <a:sym typeface="Wingdings" pitchFamily="1" charset="2"/>
              </a:rPr>
              <a:t> </a:t>
            </a:r>
            <a:endParaRPr lang="en-US" dirty="0"/>
          </a:p>
        </p:txBody>
      </p:sp>
      <p:sp>
        <p:nvSpPr>
          <p:cNvPr id="13" name="Rectangle 28">
            <a:extLst>
              <a:ext uri="{FF2B5EF4-FFF2-40B4-BE49-F238E27FC236}">
                <a16:creationId xmlns:a16="http://schemas.microsoft.com/office/drawing/2014/main" id="{8EA0E67F-2000-4E45-AD96-95BA199BD8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2964" y="6608324"/>
            <a:ext cx="130080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Arial" pitchFamily="1" charset="0"/>
              </a:rPr>
              <a:t> Wolfgang Funk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148A41-D589-7945-BDAB-1B2A8ACE7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62" y="9081"/>
            <a:ext cx="1064455" cy="94507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B73A030-A0E5-7741-8694-ED6F90397620}"/>
              </a:ext>
            </a:extLst>
          </p:cNvPr>
          <p:cNvSpPr txBox="1"/>
          <p:nvPr/>
        </p:nvSpPr>
        <p:spPr>
          <a:xfrm>
            <a:off x="0" y="1996965"/>
            <a:ext cx="92911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CH" sz="2000" b="1" dirty="0">
                <a:solidFill>
                  <a:srgbClr val="00C100"/>
                </a:solidFill>
              </a:rPr>
              <a:t> Outstanding contributions to construction costs (rest of Ankara) will be  </a:t>
            </a:r>
          </a:p>
          <a:p>
            <a:r>
              <a:rPr lang="en-CH" sz="2000" b="1" dirty="0">
                <a:solidFill>
                  <a:srgbClr val="00C100"/>
                </a:solidFill>
              </a:rPr>
              <a:t>        balanced this year.</a:t>
            </a:r>
          </a:p>
          <a:p>
            <a:pPr marL="457200" indent="-457200">
              <a:buFontTx/>
              <a:buAutoNum type="arabicPeriod" startAt="2"/>
            </a:pPr>
            <a:r>
              <a:rPr lang="en-CH" sz="2000" b="1" dirty="0">
                <a:solidFill>
                  <a:srgbClr val="00C1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Please try soon to transfer the missing funding for 2024. Please ask me to </a:t>
            </a:r>
          </a:p>
          <a:p>
            <a:r>
              <a:rPr lang="en-CH" sz="2000" b="1" dirty="0">
                <a:solidFill>
                  <a:srgbClr val="00C1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prepare and send the invoices (</a:t>
            </a:r>
            <a:r>
              <a:rPr lang="en-CH" sz="2000" b="1" dirty="0">
                <a:solidFill>
                  <a:srgbClr val="00C100"/>
                </a:solidFill>
              </a:rPr>
              <a:t>Bulgaria, Russia, partly Thailand, ICL,</a:t>
            </a:r>
          </a:p>
          <a:p>
            <a:r>
              <a:rPr lang="en-CH" sz="2000" b="1" dirty="0">
                <a:solidFill>
                  <a:srgbClr val="00C100"/>
                </a:solidFill>
              </a:rPr>
              <a:t>        UCL, partly Korea).</a:t>
            </a:r>
            <a:endParaRPr lang="en-CH" sz="2000" b="1" dirty="0">
              <a:solidFill>
                <a:srgbClr val="00C1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 startAt="3"/>
            </a:pPr>
            <a:r>
              <a:rPr lang="en-CH" sz="2000" b="1" dirty="0">
                <a:solidFill>
                  <a:srgbClr val="00C100"/>
                </a:solidFill>
              </a:rPr>
              <a:t>Draft of the addendum for the MoU for upgrade including the construction </a:t>
            </a:r>
          </a:p>
          <a:p>
            <a:r>
              <a:rPr lang="en-CH" sz="2000" b="1" dirty="0">
                <a:solidFill>
                  <a:srgbClr val="00C100"/>
                </a:solidFill>
              </a:rPr>
              <a:t>        money matrix has been initiated.</a:t>
            </a:r>
          </a:p>
          <a:p>
            <a:r>
              <a:rPr lang="en-CH" sz="2000" b="1" dirty="0">
                <a:solidFill>
                  <a:srgbClr val="00C100"/>
                </a:solidFill>
              </a:rPr>
              <a:t>4.     Decided at the FRC to keep the M&amp;O contribution for 2025 as in 2024, as number </a:t>
            </a:r>
          </a:p>
          <a:p>
            <a:r>
              <a:rPr lang="en-CH" sz="2000" b="1" dirty="0">
                <a:solidFill>
                  <a:srgbClr val="00C100"/>
                </a:solidFill>
              </a:rPr>
              <a:t>        of required emulsions should be ~stable.</a:t>
            </a:r>
          </a:p>
          <a:p>
            <a:pPr marL="457200" indent="-457200">
              <a:buAutoNum type="arabicPeriod" startAt="5"/>
            </a:pPr>
            <a:r>
              <a:rPr lang="en-GB" sz="2000" b="1" dirty="0">
                <a:solidFill>
                  <a:srgbClr val="00C100"/>
                </a:solidFill>
              </a:rPr>
              <a:t>I should </a:t>
            </a:r>
            <a:r>
              <a:rPr lang="en-GB" sz="2000" b="1">
                <a:solidFill>
                  <a:srgbClr val="00C100"/>
                </a:solidFill>
              </a:rPr>
              <a:t>send out soon </a:t>
            </a:r>
            <a:r>
              <a:rPr lang="en-GB" sz="2000" b="1" dirty="0">
                <a:solidFill>
                  <a:srgbClr val="00C100"/>
                </a:solidFill>
              </a:rPr>
              <a:t>the invoices for the M&amp;</a:t>
            </a:r>
            <a:r>
              <a:rPr lang="en-GB" sz="2000" b="1">
                <a:solidFill>
                  <a:srgbClr val="00C100"/>
                </a:solidFill>
              </a:rPr>
              <a:t>O contributions for 2025 </a:t>
            </a:r>
            <a:r>
              <a:rPr lang="en-GB" sz="2000" b="1" dirty="0">
                <a:solidFill>
                  <a:srgbClr val="00C100"/>
                </a:solidFill>
              </a:rPr>
              <a:t>to the FAs to avoid cash-flow issues. Will contact you after this meeting</a:t>
            </a:r>
            <a:endParaRPr lang="en-CH" sz="2000" b="1" dirty="0">
              <a:solidFill>
                <a:srgbClr val="00C100"/>
              </a:solidFill>
            </a:endParaRPr>
          </a:p>
          <a:p>
            <a:endParaRPr lang="en-CH" sz="2000" b="1" dirty="0">
              <a:solidFill>
                <a:srgbClr val="00C1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39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8610600" y="6624638"/>
            <a:ext cx="533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 dirty="0">
                <a:latin typeface="Helvetica" pitchFamily="1" charset="0"/>
              </a:rPr>
              <a:t>12</a:t>
            </a:r>
            <a:endParaRPr lang="en-US" dirty="0"/>
          </a:p>
        </p:txBody>
      </p:sp>
      <p:sp>
        <p:nvSpPr>
          <p:cNvPr id="17414" name="Rectangle 18"/>
          <p:cNvSpPr>
            <a:spLocks noChangeArrowheads="1"/>
          </p:cNvSpPr>
          <p:nvPr/>
        </p:nvSpPr>
        <p:spPr bwMode="auto">
          <a:xfrm>
            <a:off x="1057093" y="76329"/>
            <a:ext cx="7237413" cy="793749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99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GB" sz="3600" dirty="0">
                <a:solidFill>
                  <a:srgbClr val="FF0000"/>
                </a:solidFill>
                <a:latin typeface="Helvetica"/>
                <a:cs typeface="Helvetica"/>
              </a:rPr>
              <a:t>Money matrix for upgrade</a:t>
            </a:r>
            <a:endParaRPr lang="en-GB" sz="3600" dirty="0">
              <a:solidFill>
                <a:srgbClr val="FF0000"/>
              </a:solidFill>
              <a:latin typeface="Helvetica" pitchFamily="2" charset="0"/>
              <a:cs typeface="Helvetica"/>
            </a:endParaRPr>
          </a:p>
        </p:txBody>
      </p:sp>
      <p:sp>
        <p:nvSpPr>
          <p:cNvPr id="17419" name="Text Box 6"/>
          <p:cNvSpPr txBox="1">
            <a:spLocks noChangeArrowheads="1"/>
          </p:cNvSpPr>
          <p:nvPr/>
        </p:nvSpPr>
        <p:spPr bwMode="auto">
          <a:xfrm>
            <a:off x="533400" y="6581775"/>
            <a:ext cx="9509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Helvetica" pitchFamily="1" charset="0"/>
              </a:rPr>
              <a:t>26/02/2025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004464" y="1341438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90099"/>
                </a:solidFill>
                <a:latin typeface="Helvetica" pitchFamily="1" charset="0"/>
                <a:sym typeface="Wingdings" pitchFamily="1" charset="2"/>
              </a:rPr>
              <a:t> </a:t>
            </a:r>
            <a:endParaRPr lang="en-US" dirty="0"/>
          </a:p>
        </p:txBody>
      </p:sp>
      <p:sp>
        <p:nvSpPr>
          <p:cNvPr id="13" name="Rectangle 28">
            <a:extLst>
              <a:ext uri="{FF2B5EF4-FFF2-40B4-BE49-F238E27FC236}">
                <a16:creationId xmlns:a16="http://schemas.microsoft.com/office/drawing/2014/main" id="{8EA0E67F-2000-4E45-AD96-95BA199BD8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2964" y="6608324"/>
            <a:ext cx="130080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Arial" pitchFamily="1" charset="0"/>
              </a:rPr>
              <a:t> Wolfgang Funk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148A41-D589-7945-BDAB-1B2A8ACE7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62" y="9081"/>
            <a:ext cx="1064455" cy="945077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0D9F3DF-D43C-624D-AD37-6EF7094E45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317545"/>
              </p:ext>
            </p:extLst>
          </p:nvPr>
        </p:nvGraphicFramePr>
        <p:xfrm>
          <a:off x="830318" y="896951"/>
          <a:ext cx="7780281" cy="54962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10081">
                  <a:extLst>
                    <a:ext uri="{9D8B030D-6E8A-4147-A177-3AD203B41FA5}">
                      <a16:colId xmlns:a16="http://schemas.microsoft.com/office/drawing/2014/main" val="2310050102"/>
                    </a:ext>
                  </a:extLst>
                </a:gridCol>
                <a:gridCol w="827787">
                  <a:extLst>
                    <a:ext uri="{9D8B030D-6E8A-4147-A177-3AD203B41FA5}">
                      <a16:colId xmlns:a16="http://schemas.microsoft.com/office/drawing/2014/main" val="4068168275"/>
                    </a:ext>
                  </a:extLst>
                </a:gridCol>
                <a:gridCol w="657709">
                  <a:extLst>
                    <a:ext uri="{9D8B030D-6E8A-4147-A177-3AD203B41FA5}">
                      <a16:colId xmlns:a16="http://schemas.microsoft.com/office/drawing/2014/main" val="4113157021"/>
                    </a:ext>
                  </a:extLst>
                </a:gridCol>
                <a:gridCol w="792339">
                  <a:extLst>
                    <a:ext uri="{9D8B030D-6E8A-4147-A177-3AD203B41FA5}">
                      <a16:colId xmlns:a16="http://schemas.microsoft.com/office/drawing/2014/main" val="2980149497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val="2948994155"/>
                    </a:ext>
                  </a:extLst>
                </a:gridCol>
                <a:gridCol w="630621">
                  <a:extLst>
                    <a:ext uri="{9D8B030D-6E8A-4147-A177-3AD203B41FA5}">
                      <a16:colId xmlns:a16="http://schemas.microsoft.com/office/drawing/2014/main" val="1868380957"/>
                    </a:ext>
                  </a:extLst>
                </a:gridCol>
                <a:gridCol w="578069">
                  <a:extLst>
                    <a:ext uri="{9D8B030D-6E8A-4147-A177-3AD203B41FA5}">
                      <a16:colId xmlns:a16="http://schemas.microsoft.com/office/drawing/2014/main" val="1999920034"/>
                    </a:ext>
                  </a:extLst>
                </a:gridCol>
                <a:gridCol w="676171">
                  <a:extLst>
                    <a:ext uri="{9D8B030D-6E8A-4147-A177-3AD203B41FA5}">
                      <a16:colId xmlns:a16="http://schemas.microsoft.com/office/drawing/2014/main" val="400806468"/>
                    </a:ext>
                  </a:extLst>
                </a:gridCol>
                <a:gridCol w="682290">
                  <a:extLst>
                    <a:ext uri="{9D8B030D-6E8A-4147-A177-3AD203B41FA5}">
                      <a16:colId xmlns:a16="http://schemas.microsoft.com/office/drawing/2014/main" val="992103261"/>
                    </a:ext>
                  </a:extLst>
                </a:gridCol>
              </a:tblGrid>
              <a:tr h="4926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in </a:t>
                      </a:r>
                      <a:r>
                        <a:rPr lang="en-US" sz="900" dirty="0" err="1">
                          <a:effectLst/>
                        </a:rPr>
                        <a:t>kCHF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Infrastructure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Magnet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Target + its Silicon r/o</a:t>
                      </a:r>
                      <a:endParaRPr lang="en-CH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HCAL Silicon r/o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Timing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DAQ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R&amp;D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Total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8523526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Cost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n-CH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CH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en-CH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  <a:endParaRPr lang="en-CH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CH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1065</a:t>
                      </a:r>
                      <a:endParaRPr lang="en-CH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83944960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H" sz="9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Sofia (BG)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52981108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SAPHIR (CL)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 </a:t>
                      </a: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 </a:t>
                      </a: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 </a:t>
                      </a: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 </a:t>
                      </a: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98760839"/>
                  </a:ext>
                </a:extLst>
              </a:tr>
              <a:tr h="27977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Berlin (DE)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 </a:t>
                      </a: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 </a:t>
                      </a: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20349700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Mainz (DE)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 </a:t>
                      </a: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 </a:t>
                      </a: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 </a:t>
                      </a: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20477661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H" sz="9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Hamburg (DE)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31154929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Bologna (IT)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 </a:t>
                      </a: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 </a:t>
                      </a: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3739855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Naples (IT)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 </a:t>
                      </a: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 100</a:t>
                      </a: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24712739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Nagoya (JP)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 </a:t>
                      </a: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 </a:t>
                      </a: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38859015"/>
                  </a:ext>
                </a:extLst>
              </a:tr>
              <a:tr h="331784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GNU (KR)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6657882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LIP (PT)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60697762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M. of Science, </a:t>
                      </a:r>
                      <a:r>
                        <a:rPr lang="en-US" sz="900" dirty="0" err="1">
                          <a:effectLst/>
                        </a:rPr>
                        <a:t>MISiS</a:t>
                      </a:r>
                      <a:r>
                        <a:rPr lang="en-US" sz="900" dirty="0">
                          <a:effectLst/>
                        </a:rPr>
                        <a:t> (RU)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98461916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EPFL (CH)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 </a:t>
                      </a: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01036800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Zurich (CH)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59920194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H" sz="9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Thailand </a:t>
                      </a:r>
                      <a:r>
                        <a:rPr lang="en-CH" sz="9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(TH)</a:t>
                      </a:r>
                      <a:endParaRPr lang="en-CH" sz="9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88834223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Ankara (TR)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43673679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ICL (UK)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89866379"/>
                  </a:ext>
                </a:extLst>
              </a:tr>
              <a:tr h="27977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UCL (UK)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  <a:latin typeface="+mn-lt"/>
                        </a:rPr>
                        <a:t> </a:t>
                      </a: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 </a:t>
                      </a: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89013833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Total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 dirty="0">
                          <a:effectLst/>
                        </a:rPr>
                        <a:t>100.0</a:t>
                      </a:r>
                      <a:endParaRPr lang="en-CH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0685081"/>
                  </a:ext>
                </a:extLst>
              </a:tr>
              <a:tr h="1332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x%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x%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x%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x%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x%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x%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x%</a:t>
                      </a:r>
                      <a:endParaRPr lang="en-CH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0904703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A0E0D7ED-614E-7FB5-CC6A-CE273BE33363}"/>
              </a:ext>
            </a:extLst>
          </p:cNvPr>
          <p:cNvSpPr txBox="1"/>
          <p:nvPr/>
        </p:nvSpPr>
        <p:spPr>
          <a:xfrm>
            <a:off x="5273468" y="6470749"/>
            <a:ext cx="3267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M</a:t>
            </a:r>
            <a:r>
              <a:rPr lang="en-CH" sz="1400" dirty="0"/>
              <a:t>ore items like veto, trigger c</a:t>
            </a:r>
            <a:r>
              <a:rPr lang="en-GB" sz="1400" dirty="0"/>
              <a:t>an</a:t>
            </a:r>
            <a:r>
              <a:rPr lang="en-CH" sz="1400" dirty="0"/>
              <a:t> be added</a:t>
            </a:r>
          </a:p>
        </p:txBody>
      </p:sp>
    </p:spTree>
    <p:extLst>
      <p:ext uri="{BB962C8B-B14F-4D97-AF65-F5344CB8AC3E}">
        <p14:creationId xmlns:p14="http://schemas.microsoft.com/office/powerpoint/2010/main" val="4194714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8610600" y="6624638"/>
            <a:ext cx="533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 dirty="0">
                <a:latin typeface="Helvetica" pitchFamily="1" charset="0"/>
              </a:rPr>
              <a:t>2</a:t>
            </a:r>
            <a:endParaRPr lang="en-US" dirty="0"/>
          </a:p>
        </p:txBody>
      </p:sp>
      <p:sp>
        <p:nvSpPr>
          <p:cNvPr id="17414" name="Rectangle 18"/>
          <p:cNvSpPr>
            <a:spLocks noChangeArrowheads="1"/>
          </p:cNvSpPr>
          <p:nvPr/>
        </p:nvSpPr>
        <p:spPr bwMode="auto">
          <a:xfrm>
            <a:off x="1057093" y="5053"/>
            <a:ext cx="7237413" cy="1309662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99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GB" sz="3600" dirty="0">
                <a:solidFill>
                  <a:srgbClr val="FF0000"/>
                </a:solidFill>
                <a:latin typeface="Helvetica"/>
                <a:cs typeface="Helvetica"/>
              </a:rPr>
              <a:t>Money matrix from MoU:</a:t>
            </a:r>
            <a:endParaRPr lang="en-GB" sz="3600" dirty="0">
              <a:solidFill>
                <a:srgbClr val="FF0000"/>
              </a:solidFill>
              <a:latin typeface="Helvetica" pitchFamily="2" charset="0"/>
              <a:cs typeface="Helvetica"/>
            </a:endParaRPr>
          </a:p>
          <a:p>
            <a:pPr algn="ctr"/>
            <a:r>
              <a:rPr lang="en-GB" sz="3600" dirty="0">
                <a:solidFill>
                  <a:srgbClr val="FF0000"/>
                </a:solidFill>
                <a:latin typeface="Helvetica" pitchFamily="2" charset="0"/>
              </a:rPr>
              <a:t>original</a:t>
            </a:r>
          </a:p>
        </p:txBody>
      </p:sp>
      <p:sp>
        <p:nvSpPr>
          <p:cNvPr id="17419" name="Text Box 6"/>
          <p:cNvSpPr txBox="1">
            <a:spLocks noChangeArrowheads="1"/>
          </p:cNvSpPr>
          <p:nvPr/>
        </p:nvSpPr>
        <p:spPr bwMode="auto">
          <a:xfrm>
            <a:off x="533400" y="6581775"/>
            <a:ext cx="9509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Helvetica" pitchFamily="1" charset="0"/>
              </a:rPr>
              <a:t>26/02/2025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004464" y="1341438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90099"/>
                </a:solidFill>
                <a:latin typeface="Helvetica" pitchFamily="1" charset="0"/>
                <a:sym typeface="Wingdings" pitchFamily="1" charset="2"/>
              </a:rPr>
              <a:t> </a:t>
            </a:r>
            <a:endParaRPr lang="en-US" dirty="0"/>
          </a:p>
        </p:txBody>
      </p:sp>
      <p:sp>
        <p:nvSpPr>
          <p:cNvPr id="13" name="Rectangle 28">
            <a:extLst>
              <a:ext uri="{FF2B5EF4-FFF2-40B4-BE49-F238E27FC236}">
                <a16:creationId xmlns:a16="http://schemas.microsoft.com/office/drawing/2014/main" id="{8EA0E67F-2000-4E45-AD96-95BA199BD8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2964" y="6608324"/>
            <a:ext cx="130080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Arial" pitchFamily="1" charset="0"/>
              </a:rPr>
              <a:t> Wolfgang Funk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148A41-D589-7945-BDAB-1B2A8ACE7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62" y="9081"/>
            <a:ext cx="1064455" cy="945077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0D9F3DF-D43C-624D-AD37-6EF7094E45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276921"/>
              </p:ext>
            </p:extLst>
          </p:nvPr>
        </p:nvGraphicFramePr>
        <p:xfrm>
          <a:off x="1313784" y="1478068"/>
          <a:ext cx="6446038" cy="47164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1687">
                  <a:extLst>
                    <a:ext uri="{9D8B030D-6E8A-4147-A177-3AD203B41FA5}">
                      <a16:colId xmlns:a16="http://schemas.microsoft.com/office/drawing/2014/main" val="2310050102"/>
                    </a:ext>
                  </a:extLst>
                </a:gridCol>
                <a:gridCol w="509230">
                  <a:extLst>
                    <a:ext uri="{9D8B030D-6E8A-4147-A177-3AD203B41FA5}">
                      <a16:colId xmlns:a16="http://schemas.microsoft.com/office/drawing/2014/main" val="4068168275"/>
                    </a:ext>
                  </a:extLst>
                </a:gridCol>
                <a:gridCol w="513566">
                  <a:extLst>
                    <a:ext uri="{9D8B030D-6E8A-4147-A177-3AD203B41FA5}">
                      <a16:colId xmlns:a16="http://schemas.microsoft.com/office/drawing/2014/main" val="4113157021"/>
                    </a:ext>
                  </a:extLst>
                </a:gridCol>
                <a:gridCol w="421547">
                  <a:extLst>
                    <a:ext uri="{9D8B030D-6E8A-4147-A177-3AD203B41FA5}">
                      <a16:colId xmlns:a16="http://schemas.microsoft.com/office/drawing/2014/main" val="2948994155"/>
                    </a:ext>
                  </a:extLst>
                </a:gridCol>
                <a:gridCol w="424913">
                  <a:extLst>
                    <a:ext uri="{9D8B030D-6E8A-4147-A177-3AD203B41FA5}">
                      <a16:colId xmlns:a16="http://schemas.microsoft.com/office/drawing/2014/main" val="1868380957"/>
                    </a:ext>
                  </a:extLst>
                </a:gridCol>
                <a:gridCol w="509415">
                  <a:extLst>
                    <a:ext uri="{9D8B030D-6E8A-4147-A177-3AD203B41FA5}">
                      <a16:colId xmlns:a16="http://schemas.microsoft.com/office/drawing/2014/main" val="400806468"/>
                    </a:ext>
                  </a:extLst>
                </a:gridCol>
                <a:gridCol w="510014">
                  <a:extLst>
                    <a:ext uri="{9D8B030D-6E8A-4147-A177-3AD203B41FA5}">
                      <a16:colId xmlns:a16="http://schemas.microsoft.com/office/drawing/2014/main" val="2362966671"/>
                    </a:ext>
                  </a:extLst>
                </a:gridCol>
                <a:gridCol w="424913">
                  <a:extLst>
                    <a:ext uri="{9D8B030D-6E8A-4147-A177-3AD203B41FA5}">
                      <a16:colId xmlns:a16="http://schemas.microsoft.com/office/drawing/2014/main" val="1283836102"/>
                    </a:ext>
                  </a:extLst>
                </a:gridCol>
                <a:gridCol w="509415">
                  <a:extLst>
                    <a:ext uri="{9D8B030D-6E8A-4147-A177-3AD203B41FA5}">
                      <a16:colId xmlns:a16="http://schemas.microsoft.com/office/drawing/2014/main" val="762362269"/>
                    </a:ext>
                  </a:extLst>
                </a:gridCol>
                <a:gridCol w="491270">
                  <a:extLst>
                    <a:ext uri="{9D8B030D-6E8A-4147-A177-3AD203B41FA5}">
                      <a16:colId xmlns:a16="http://schemas.microsoft.com/office/drawing/2014/main" val="1358390969"/>
                    </a:ext>
                  </a:extLst>
                </a:gridCol>
                <a:gridCol w="610068">
                  <a:extLst>
                    <a:ext uri="{9D8B030D-6E8A-4147-A177-3AD203B41FA5}">
                      <a16:colId xmlns:a16="http://schemas.microsoft.com/office/drawing/2014/main" val="992103261"/>
                    </a:ext>
                  </a:extLst>
                </a:gridCol>
              </a:tblGrid>
              <a:tr h="4926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in </a:t>
                      </a:r>
                      <a:r>
                        <a:rPr lang="en-US" sz="900" dirty="0" err="1">
                          <a:effectLst/>
                        </a:rPr>
                        <a:t>kCHF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Infra.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ETS 2022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VETO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TT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MUON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Det. Electr.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ON-LINE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SCAN-NING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ETS 2023-2024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Total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8523526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Cost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>
                          <a:effectLst/>
                        </a:rPr>
                        <a:t>175.0</a:t>
                      </a:r>
                      <a:endParaRPr lang="en-CH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>
                          <a:effectLst/>
                        </a:rPr>
                        <a:t>546.0</a:t>
                      </a:r>
                      <a:endParaRPr lang="en-CH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>
                          <a:effectLst/>
                        </a:rPr>
                        <a:t>10.3</a:t>
                      </a:r>
                      <a:endParaRPr lang="en-CH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>
                          <a:effectLst/>
                        </a:rPr>
                        <a:t>68.5</a:t>
                      </a:r>
                      <a:endParaRPr lang="en-CH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effectLst/>
                        </a:rPr>
                        <a:t>130.9</a:t>
                      </a:r>
                      <a:endParaRPr lang="en-CH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>
                          <a:effectLst/>
                        </a:rPr>
                        <a:t>238.1</a:t>
                      </a:r>
                      <a:endParaRPr lang="en-CH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>
                          <a:effectLst/>
                        </a:rPr>
                        <a:t>29.0</a:t>
                      </a:r>
                      <a:endParaRPr lang="en-CH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>
                          <a:effectLst/>
                        </a:rPr>
                        <a:t>130.0</a:t>
                      </a:r>
                      <a:endParaRPr lang="en-CH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>
                          <a:effectLst/>
                        </a:rPr>
                        <a:t>460.0</a:t>
                      </a:r>
                      <a:endParaRPr lang="en-CH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effectLst/>
                        </a:rPr>
                        <a:t>1787.8</a:t>
                      </a:r>
                      <a:endParaRPr lang="en-CH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83944960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SAPHIR (CL)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30.0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50.0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80.0</a:t>
                      </a:r>
                      <a:endParaRPr lang="en-CH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98760839"/>
                  </a:ext>
                </a:extLst>
              </a:tr>
              <a:tr h="27977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Berlin (DE)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55.8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15.2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71.0</a:t>
                      </a:r>
                      <a:endParaRPr lang="en-CH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20349700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Mainz (DE)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21.8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15.2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37.0</a:t>
                      </a:r>
                      <a:endParaRPr lang="en-CH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20477661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Bologna (IT)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16.8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15.2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26.0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58.0</a:t>
                      </a:r>
                      <a:endParaRPr lang="en-CH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3739855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Naples (IT)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254.0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26.0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280.0</a:t>
                      </a:r>
                      <a:endParaRPr lang="en-CH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24712739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Nagoya (JP)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240.0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240.0</a:t>
                      </a:r>
                      <a:endParaRPr lang="en-CH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38859015"/>
                  </a:ext>
                </a:extLst>
              </a:tr>
              <a:tr h="331784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GNU (KR)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30.0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36.0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66.0</a:t>
                      </a:r>
                      <a:endParaRPr lang="en-CH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6657882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LIP (PT)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10.5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10.5</a:t>
                      </a:r>
                      <a:endParaRPr lang="en-CH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60697762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M. of Science, </a:t>
                      </a:r>
                      <a:r>
                        <a:rPr lang="en-US" sz="900" dirty="0" err="1">
                          <a:effectLst/>
                        </a:rPr>
                        <a:t>MISiS</a:t>
                      </a:r>
                      <a:r>
                        <a:rPr lang="en-US" sz="900" dirty="0">
                          <a:effectLst/>
                        </a:rPr>
                        <a:t> (RU)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212.0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26.0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100.0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338.0</a:t>
                      </a:r>
                      <a:endParaRPr lang="en-CH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98461916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EPFL (CH)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68.5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182.5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29.0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280.0</a:t>
                      </a:r>
                      <a:endParaRPr lang="en-CH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01036800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Zurich (CH)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10.3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18.7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10.0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26.0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65.0</a:t>
                      </a:r>
                      <a:endParaRPr lang="en-CH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59920194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Ankara (TR)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20.0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20.0</a:t>
                      </a:r>
                      <a:endParaRPr lang="en-CH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43673679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ICL (UK)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25.0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25.0</a:t>
                      </a:r>
                      <a:endParaRPr lang="en-CH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89866379"/>
                  </a:ext>
                </a:extLst>
              </a:tr>
              <a:tr h="279777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CERN (Hostlab,EP)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175.0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26.0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201.0</a:t>
                      </a:r>
                      <a:endParaRPr lang="en-CH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89013833"/>
                  </a:ext>
                </a:extLst>
              </a:tr>
              <a:tr h="2456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Total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175.0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546.0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10.3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68.5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123.6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238.1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29.0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130.0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451.0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1771.5</a:t>
                      </a:r>
                      <a:endParaRPr lang="en-CH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0685081"/>
                  </a:ext>
                </a:extLst>
              </a:tr>
              <a:tr h="1332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100%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100%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100%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100%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94%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100%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100%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100%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98%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99%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090470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2839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C078B63E-16C7-3549-ADB5-E272090649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873189"/>
              </p:ext>
            </p:extLst>
          </p:nvPr>
        </p:nvGraphicFramePr>
        <p:xfrm>
          <a:off x="114389" y="1058933"/>
          <a:ext cx="8886984" cy="52470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42755">
                  <a:extLst>
                    <a:ext uri="{9D8B030D-6E8A-4147-A177-3AD203B41FA5}">
                      <a16:colId xmlns:a16="http://schemas.microsoft.com/office/drawing/2014/main" val="2310050102"/>
                    </a:ext>
                  </a:extLst>
                </a:gridCol>
                <a:gridCol w="444925">
                  <a:extLst>
                    <a:ext uri="{9D8B030D-6E8A-4147-A177-3AD203B41FA5}">
                      <a16:colId xmlns:a16="http://schemas.microsoft.com/office/drawing/2014/main" val="4068168275"/>
                    </a:ext>
                  </a:extLst>
                </a:gridCol>
                <a:gridCol w="641131">
                  <a:extLst>
                    <a:ext uri="{9D8B030D-6E8A-4147-A177-3AD203B41FA5}">
                      <a16:colId xmlns:a16="http://schemas.microsoft.com/office/drawing/2014/main" val="4113157021"/>
                    </a:ext>
                  </a:extLst>
                </a:gridCol>
                <a:gridCol w="409903">
                  <a:extLst>
                    <a:ext uri="{9D8B030D-6E8A-4147-A177-3AD203B41FA5}">
                      <a16:colId xmlns:a16="http://schemas.microsoft.com/office/drawing/2014/main" val="2948994155"/>
                    </a:ext>
                  </a:extLst>
                </a:gridCol>
                <a:gridCol w="399176">
                  <a:extLst>
                    <a:ext uri="{9D8B030D-6E8A-4147-A177-3AD203B41FA5}">
                      <a16:colId xmlns:a16="http://schemas.microsoft.com/office/drawing/2014/main" val="1868380957"/>
                    </a:ext>
                  </a:extLst>
                </a:gridCol>
                <a:gridCol w="516467">
                  <a:extLst>
                    <a:ext uri="{9D8B030D-6E8A-4147-A177-3AD203B41FA5}">
                      <a16:colId xmlns:a16="http://schemas.microsoft.com/office/drawing/2014/main" val="400806468"/>
                    </a:ext>
                  </a:extLst>
                </a:gridCol>
                <a:gridCol w="517076">
                  <a:extLst>
                    <a:ext uri="{9D8B030D-6E8A-4147-A177-3AD203B41FA5}">
                      <a16:colId xmlns:a16="http://schemas.microsoft.com/office/drawing/2014/main" val="2362966671"/>
                    </a:ext>
                  </a:extLst>
                </a:gridCol>
                <a:gridCol w="430796">
                  <a:extLst>
                    <a:ext uri="{9D8B030D-6E8A-4147-A177-3AD203B41FA5}">
                      <a16:colId xmlns:a16="http://schemas.microsoft.com/office/drawing/2014/main" val="1283836102"/>
                    </a:ext>
                  </a:extLst>
                </a:gridCol>
                <a:gridCol w="516467">
                  <a:extLst>
                    <a:ext uri="{9D8B030D-6E8A-4147-A177-3AD203B41FA5}">
                      <a16:colId xmlns:a16="http://schemas.microsoft.com/office/drawing/2014/main" val="762362269"/>
                    </a:ext>
                  </a:extLst>
                </a:gridCol>
                <a:gridCol w="498072">
                  <a:extLst>
                    <a:ext uri="{9D8B030D-6E8A-4147-A177-3AD203B41FA5}">
                      <a16:colId xmlns:a16="http://schemas.microsoft.com/office/drawing/2014/main" val="1358390969"/>
                    </a:ext>
                  </a:extLst>
                </a:gridCol>
                <a:gridCol w="520675">
                  <a:extLst>
                    <a:ext uri="{9D8B030D-6E8A-4147-A177-3AD203B41FA5}">
                      <a16:colId xmlns:a16="http://schemas.microsoft.com/office/drawing/2014/main" val="992103261"/>
                    </a:ext>
                  </a:extLst>
                </a:gridCol>
                <a:gridCol w="591677">
                  <a:extLst>
                    <a:ext uri="{9D8B030D-6E8A-4147-A177-3AD203B41FA5}">
                      <a16:colId xmlns:a16="http://schemas.microsoft.com/office/drawing/2014/main" val="2276949660"/>
                    </a:ext>
                  </a:extLst>
                </a:gridCol>
                <a:gridCol w="1857864">
                  <a:extLst>
                    <a:ext uri="{9D8B030D-6E8A-4147-A177-3AD203B41FA5}">
                      <a16:colId xmlns:a16="http://schemas.microsoft.com/office/drawing/2014/main" val="3986156341"/>
                    </a:ext>
                  </a:extLst>
                </a:gridCol>
              </a:tblGrid>
              <a:tr h="4246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in </a:t>
                      </a:r>
                      <a:r>
                        <a:rPr lang="en-US" sz="900" dirty="0" err="1">
                          <a:effectLst/>
                        </a:rPr>
                        <a:t>kCHF</a:t>
                      </a:r>
                      <a:r>
                        <a:rPr lang="en-US" sz="900" dirty="0">
                          <a:effectLst/>
                        </a:rPr>
                        <a:t> 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Infra.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ETS 2022-2023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VETO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TT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MUON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Det. </a:t>
                      </a:r>
                      <a:r>
                        <a:rPr lang="en-US" sz="900" dirty="0" err="1">
                          <a:effectLst/>
                        </a:rPr>
                        <a:t>Electr</a:t>
                      </a:r>
                      <a:r>
                        <a:rPr lang="en-US" sz="900" dirty="0">
                          <a:effectLst/>
                        </a:rPr>
                        <a:t>.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ON-LINE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SCAN-NING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ETS 2024-2025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Total original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spent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comment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8523526"/>
                  </a:ext>
                </a:extLst>
              </a:tr>
              <a:tr h="2081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Original Cost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>
                          <a:effectLst/>
                        </a:rPr>
                        <a:t>175.0</a:t>
                      </a:r>
                      <a:endParaRPr lang="en-CH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>
                          <a:effectLst/>
                        </a:rPr>
                        <a:t>546.0</a:t>
                      </a:r>
                      <a:endParaRPr lang="en-CH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>
                          <a:effectLst/>
                        </a:rPr>
                        <a:t>10.3</a:t>
                      </a:r>
                      <a:endParaRPr lang="en-CH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>
                          <a:effectLst/>
                        </a:rPr>
                        <a:t>68.5</a:t>
                      </a:r>
                      <a:endParaRPr lang="en-CH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effectLst/>
                        </a:rPr>
                        <a:t>130.9</a:t>
                      </a:r>
                      <a:endParaRPr lang="en-CH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>
                          <a:effectLst/>
                        </a:rPr>
                        <a:t>238.1</a:t>
                      </a:r>
                      <a:endParaRPr lang="en-CH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>
                          <a:effectLst/>
                        </a:rPr>
                        <a:t>29.0</a:t>
                      </a:r>
                      <a:endParaRPr lang="en-CH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>
                          <a:effectLst/>
                        </a:rPr>
                        <a:t>130.0</a:t>
                      </a:r>
                      <a:endParaRPr lang="en-CH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effectLst/>
                        </a:rPr>
                        <a:t>460.0</a:t>
                      </a:r>
                      <a:endParaRPr lang="en-CH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effectLst/>
                        </a:rPr>
                        <a:t>1787.8</a:t>
                      </a:r>
                      <a:endParaRPr lang="en-CH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83944960"/>
                  </a:ext>
                </a:extLst>
              </a:tr>
              <a:tr h="208189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H" sz="9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Sofia (BG)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9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900" b="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100" b="1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BG now in matrix</a:t>
                      </a:r>
                      <a:r>
                        <a:rPr lang="en-CH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+ add 9.7 (‘24)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17456484"/>
                  </a:ext>
                </a:extLst>
              </a:tr>
              <a:tr h="208189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SAPHIR (CL)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77.3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28.0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18.3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80.0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100" b="1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123.6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14.8+2.4+32.5 new, 28k for Mu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98760839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Berlin (DE)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75.8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15.2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71.0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b="1" dirty="0">
                          <a:solidFill>
                            <a:srgbClr val="00C1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91.0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New 20k (‘24) paid</a:t>
                      </a:r>
                      <a:endParaRPr lang="en-CH" sz="9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20349700"/>
                  </a:ext>
                </a:extLst>
              </a:tr>
              <a:tr h="208189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Mainz (DE)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21.8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15.2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37.0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100" b="1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CH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atest payment of 0.7 included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20477661"/>
                  </a:ext>
                </a:extLst>
              </a:tr>
              <a:tr h="208189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H" sz="9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Hamburg (DE)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9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100" b="1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CH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ntrance fee paid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1370871"/>
                  </a:ext>
                </a:extLst>
              </a:tr>
              <a:tr h="208189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Bologna (IT)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16.8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15.2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5.8 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26.0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58.0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100" b="1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63.8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3739855"/>
                  </a:ext>
                </a:extLst>
              </a:tr>
              <a:tr h="208189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Naples (IT)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254.0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206.0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54.7 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280.0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100" b="1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514.7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CH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pgrade 1.k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24712739"/>
                  </a:ext>
                </a:extLst>
              </a:tr>
              <a:tr h="208189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H" sz="9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Salerno (IT)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9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100" b="1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CH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pgrade to existing mic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76931339"/>
                  </a:ext>
                </a:extLst>
              </a:tr>
              <a:tr h="208189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Nagoya (JP)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367 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– 17.2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87-18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240.0</a:t>
                      </a:r>
                      <a:endParaRPr lang="en-CH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100" b="1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418.8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288 for 93+27+40m**2 +87 -M&amp;O22,23,24</a:t>
                      </a:r>
                      <a:endParaRPr lang="en-CH" sz="9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38859015"/>
                  </a:ext>
                </a:extLst>
              </a:tr>
              <a:tr h="272479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GNU (KR)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30.0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36.0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66.0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100" b="1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67.9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paid ‘24: 2.0, 3.0, 0.6, 2.4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6657882"/>
                  </a:ext>
                </a:extLst>
              </a:tr>
              <a:tr h="208189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LIP (PT)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32.1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10.5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100" b="1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CH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echanics, extra planes, 1+0.5 ‘23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60697762"/>
                  </a:ext>
                </a:extLst>
              </a:tr>
              <a:tr h="208189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M. of Science, </a:t>
                      </a:r>
                      <a:r>
                        <a:rPr lang="en-US" sz="900" dirty="0" err="1">
                          <a:effectLst/>
                        </a:rPr>
                        <a:t>MISiS</a:t>
                      </a:r>
                      <a:r>
                        <a:rPr lang="en-US" sz="900" dirty="0">
                          <a:effectLst/>
                        </a:rPr>
                        <a:t> (RU)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152.8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26.0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159.2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338.0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100" b="1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178.8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112.8k for 33+14m**2, 26k scanning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44k for 10m**2 – subsistence 4k</a:t>
                      </a:r>
                      <a:endParaRPr lang="en-CH" sz="9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98461916"/>
                  </a:ext>
                </a:extLst>
              </a:tr>
              <a:tr h="208189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EPFL (CH)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68.5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182.5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34.9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280.0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100" b="1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285.9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01036800"/>
                  </a:ext>
                </a:extLst>
              </a:tr>
              <a:tr h="208189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Zurich (CH)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17.2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45.7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10.0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26.0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65.0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100" b="1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101.0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+13.2 +3.8, veto upgrade, 2.1 DAQ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59920194"/>
                  </a:ext>
                </a:extLst>
              </a:tr>
              <a:tr h="208189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Ankara (TR)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20.0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20.0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100" b="1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Part done in </a:t>
                      </a:r>
                      <a:r>
                        <a:rPr lang="en-CH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43673679"/>
                  </a:ext>
                </a:extLst>
              </a:tr>
              <a:tr h="208189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ICL (UK)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25.0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25.0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89866379"/>
                  </a:ext>
                </a:extLst>
              </a:tr>
              <a:tr h="208189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H" sz="9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Thailand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9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9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100" b="1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CH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ntrance fee paid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93536540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 marR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CERN (Hostlab,EP)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184.2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66.0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201.0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100" b="1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250.2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cameras, microsc upgrade, YETS, Albert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89013833"/>
                  </a:ext>
                </a:extLst>
              </a:tr>
              <a:tr h="2081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Total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184.2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878.7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17.2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68.5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220.2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238.1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40.7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370.0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442.9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1846.3</a:t>
                      </a:r>
                      <a:endParaRPr lang="en-CH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CH" sz="11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2260.3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CH" sz="9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0685081"/>
                  </a:ext>
                </a:extLst>
              </a:tr>
              <a:tr h="2760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100%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&gt;100%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100%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100%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&gt;100%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100%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>
                          <a:effectLst/>
                        </a:rPr>
                        <a:t>100%</a:t>
                      </a:r>
                      <a:endParaRPr lang="en-CH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100%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96%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900" dirty="0">
                          <a:effectLst/>
                        </a:rPr>
                        <a:t>&gt;100%</a:t>
                      </a:r>
                      <a:endParaRPr lang="en-CH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9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09047036"/>
                  </a:ext>
                </a:extLst>
              </a:tr>
            </a:tbl>
          </a:graphicData>
        </a:graphic>
      </p:graphicFrame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8610600" y="6624638"/>
            <a:ext cx="533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 dirty="0">
                <a:latin typeface="Helvetica" pitchFamily="1" charset="0"/>
              </a:rPr>
              <a:t>3</a:t>
            </a:r>
            <a:endParaRPr lang="en-US" dirty="0"/>
          </a:p>
        </p:txBody>
      </p:sp>
      <p:sp>
        <p:nvSpPr>
          <p:cNvPr id="17414" name="Rectangle 18"/>
          <p:cNvSpPr>
            <a:spLocks noChangeArrowheads="1"/>
          </p:cNvSpPr>
          <p:nvPr/>
        </p:nvSpPr>
        <p:spPr bwMode="auto">
          <a:xfrm>
            <a:off x="1057093" y="5053"/>
            <a:ext cx="7887210" cy="1001817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99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GB" sz="3600" dirty="0">
                <a:solidFill>
                  <a:srgbClr val="FF0000"/>
                </a:solidFill>
              </a:rPr>
              <a:t>Updated Matrix (including additional contributions):</a:t>
            </a:r>
          </a:p>
        </p:txBody>
      </p:sp>
      <p:sp>
        <p:nvSpPr>
          <p:cNvPr id="17419" name="Text Box 6"/>
          <p:cNvSpPr txBox="1">
            <a:spLocks noChangeArrowheads="1"/>
          </p:cNvSpPr>
          <p:nvPr/>
        </p:nvSpPr>
        <p:spPr bwMode="auto">
          <a:xfrm>
            <a:off x="533400" y="6581775"/>
            <a:ext cx="9509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Helvetica" pitchFamily="1" charset="0"/>
              </a:rPr>
              <a:t>26/02/2025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004464" y="994608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90099"/>
                </a:solidFill>
                <a:latin typeface="Helvetica" pitchFamily="1" charset="0"/>
                <a:sym typeface="Wingdings" pitchFamily="1" charset="2"/>
              </a:rPr>
              <a:t> </a:t>
            </a:r>
            <a:endParaRPr lang="en-US" dirty="0"/>
          </a:p>
        </p:txBody>
      </p:sp>
      <p:sp>
        <p:nvSpPr>
          <p:cNvPr id="13" name="Rectangle 28">
            <a:extLst>
              <a:ext uri="{FF2B5EF4-FFF2-40B4-BE49-F238E27FC236}">
                <a16:creationId xmlns:a16="http://schemas.microsoft.com/office/drawing/2014/main" id="{8EA0E67F-2000-4E45-AD96-95BA199BD8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2964" y="6608324"/>
            <a:ext cx="130080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Arial" pitchFamily="1" charset="0"/>
              </a:rPr>
              <a:t> Wolfgang Funk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148A41-D589-7945-BDAB-1B2A8ACE7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62" y="9081"/>
            <a:ext cx="1064455" cy="9450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28A6C1B-287B-4A40-A8FF-62E85B6F70DB}"/>
              </a:ext>
            </a:extLst>
          </p:cNvPr>
          <p:cNvSpPr txBox="1"/>
          <p:nvPr/>
        </p:nvSpPr>
        <p:spPr>
          <a:xfrm>
            <a:off x="241004" y="6321319"/>
            <a:ext cx="9129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               </a:t>
            </a:r>
            <a:r>
              <a:rPr lang="en-GB" b="1" dirty="0">
                <a:solidFill>
                  <a:schemeClr val="lt1"/>
                </a:solidFill>
                <a:cs typeface="Times New Roman" panose="02020603050405020304" pitchFamily="18" charset="0"/>
              </a:rPr>
              <a:t>m</a:t>
            </a:r>
            <a:r>
              <a:rPr lang="en-CH" dirty="0">
                <a:solidFill>
                  <a:srgbClr val="FF0000"/>
                </a:solidFill>
              </a:rPr>
              <a:t>                                                  </a:t>
            </a:r>
            <a:r>
              <a:rPr lang="en-CH" sz="1400" dirty="0"/>
              <a:t>2.4k/m**2 (4.4k, Russia), 1.98k/m**2 for Nagoya starting from ‘23 </a:t>
            </a:r>
            <a:r>
              <a:rPr lang="en-CH" dirty="0">
                <a:solidFill>
                  <a:srgbClr val="FF0000"/>
                </a:solidFill>
              </a:rPr>
              <a:t>       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8900B2B-95BD-E242-9FB6-C0E63C8E72C0}"/>
              </a:ext>
            </a:extLst>
          </p:cNvPr>
          <p:cNvSpPr/>
          <p:nvPr/>
        </p:nvSpPr>
        <p:spPr bwMode="auto">
          <a:xfrm>
            <a:off x="2190628" y="3347644"/>
            <a:ext cx="479002" cy="419293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B6F52A9-529B-9F48-9655-81B5A9F41561}"/>
              </a:ext>
            </a:extLst>
          </p:cNvPr>
          <p:cNvSpPr/>
          <p:nvPr/>
        </p:nvSpPr>
        <p:spPr bwMode="auto">
          <a:xfrm>
            <a:off x="2253688" y="4164786"/>
            <a:ext cx="372421" cy="369333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2A6878F-BEB5-DA48-BB6E-0D291488190E}"/>
              </a:ext>
            </a:extLst>
          </p:cNvPr>
          <p:cNvSpPr/>
          <p:nvPr/>
        </p:nvSpPr>
        <p:spPr>
          <a:xfrm>
            <a:off x="2614096" y="3125124"/>
            <a:ext cx="9124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sz="1400" dirty="0">
                <a:solidFill>
                  <a:srgbClr val="FF0000"/>
                </a:solidFill>
              </a:rPr>
              <a:t>93+27+40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FCB5C69-CC68-7F4A-B696-06DAE9884979}"/>
              </a:ext>
            </a:extLst>
          </p:cNvPr>
          <p:cNvSpPr/>
          <p:nvPr/>
        </p:nvSpPr>
        <p:spPr>
          <a:xfrm>
            <a:off x="2562890" y="3944324"/>
            <a:ext cx="11961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sz="1400" dirty="0">
                <a:solidFill>
                  <a:srgbClr val="FF0000"/>
                </a:solidFill>
              </a:rPr>
              <a:t>33+10+14 </a:t>
            </a:r>
            <a:r>
              <a:rPr lang="en-GB" sz="1400" dirty="0">
                <a:solidFill>
                  <a:srgbClr val="FF0000"/>
                </a:solidFill>
                <a:cs typeface="Times New Roman" panose="02020603050405020304" pitchFamily="18" charset="0"/>
              </a:rPr>
              <a:t>m</a:t>
            </a:r>
            <a:r>
              <a:rPr lang="en-GB" sz="1400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2</a:t>
            </a:r>
            <a:endParaRPr lang="en-CH" sz="1400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A03990-2F47-59E1-D690-8E3BF8D4415B}"/>
              </a:ext>
            </a:extLst>
          </p:cNvPr>
          <p:cNvSpPr txBox="1"/>
          <p:nvPr/>
        </p:nvSpPr>
        <p:spPr>
          <a:xfrm>
            <a:off x="4939172" y="3458675"/>
            <a:ext cx="7571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800" dirty="0">
                <a:solidFill>
                  <a:srgbClr val="FF0000"/>
                </a:solidFill>
              </a:rPr>
              <a:t>46</a:t>
            </a:r>
            <a:r>
              <a:rPr lang="en-GB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m</a:t>
            </a:r>
            <a:r>
              <a:rPr lang="en-GB" sz="1800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2</a:t>
            </a:r>
            <a:endParaRPr lang="en-CH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12F8742-9F4D-4C70-5302-08953CD29BDA}"/>
              </a:ext>
            </a:extLst>
          </p:cNvPr>
          <p:cNvSpPr/>
          <p:nvPr/>
        </p:nvSpPr>
        <p:spPr bwMode="auto">
          <a:xfrm>
            <a:off x="5545446" y="3390270"/>
            <a:ext cx="479002" cy="419293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754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8610600" y="6624638"/>
            <a:ext cx="533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 dirty="0">
                <a:latin typeface="Helvetica" pitchFamily="1" charset="0"/>
              </a:rPr>
              <a:t>4</a:t>
            </a:r>
            <a:endParaRPr lang="en-US" dirty="0"/>
          </a:p>
        </p:txBody>
      </p:sp>
      <p:sp>
        <p:nvSpPr>
          <p:cNvPr id="17414" name="Rectangle 18"/>
          <p:cNvSpPr>
            <a:spLocks noChangeArrowheads="1"/>
          </p:cNvSpPr>
          <p:nvPr/>
        </p:nvSpPr>
        <p:spPr bwMode="auto">
          <a:xfrm>
            <a:off x="1057093" y="47093"/>
            <a:ext cx="7424755" cy="103964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99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GB" sz="3600" b="1" dirty="0">
                <a:solidFill>
                  <a:srgbClr val="FF0000"/>
                </a:solidFill>
              </a:rPr>
              <a:t>Purchasing of emulsions in 2024-2025</a:t>
            </a:r>
          </a:p>
        </p:txBody>
      </p:sp>
      <p:sp>
        <p:nvSpPr>
          <p:cNvPr id="17419" name="Text Box 6"/>
          <p:cNvSpPr txBox="1">
            <a:spLocks noChangeArrowheads="1"/>
          </p:cNvSpPr>
          <p:nvPr/>
        </p:nvSpPr>
        <p:spPr bwMode="auto">
          <a:xfrm>
            <a:off x="533400" y="6623815"/>
            <a:ext cx="9509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Helvetica" pitchFamily="1" charset="0"/>
              </a:rPr>
              <a:t>26/02/2025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004464" y="1341438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90099"/>
                </a:solidFill>
                <a:latin typeface="Helvetica" pitchFamily="1" charset="0"/>
                <a:sym typeface="Wingdings" pitchFamily="1" charset="2"/>
              </a:rPr>
              <a:t> </a:t>
            </a:r>
            <a:endParaRPr lang="en-US" dirty="0"/>
          </a:p>
        </p:txBody>
      </p:sp>
      <p:sp>
        <p:nvSpPr>
          <p:cNvPr id="13" name="Rectangle 28">
            <a:extLst>
              <a:ext uri="{FF2B5EF4-FFF2-40B4-BE49-F238E27FC236}">
                <a16:creationId xmlns:a16="http://schemas.microsoft.com/office/drawing/2014/main" id="{8EA0E67F-2000-4E45-AD96-95BA199BD8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2964" y="6608324"/>
            <a:ext cx="130080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Arial" pitchFamily="1" charset="0"/>
              </a:rPr>
              <a:t> Wolfgang Funk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148A41-D589-7945-BDAB-1B2A8ACE7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62" y="9081"/>
            <a:ext cx="1064455" cy="9450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D6D59B-0924-BD4F-912A-C3307777A59B}"/>
              </a:ext>
            </a:extLst>
          </p:cNvPr>
          <p:cNvSpPr txBox="1"/>
          <p:nvPr/>
        </p:nvSpPr>
        <p:spPr>
          <a:xfrm>
            <a:off x="231228" y="440453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E71434-60B2-974B-8937-CB7BAAA1CD68}"/>
              </a:ext>
            </a:extLst>
          </p:cNvPr>
          <p:cNvSpPr txBox="1"/>
          <p:nvPr/>
        </p:nvSpPr>
        <p:spPr>
          <a:xfrm>
            <a:off x="-1" y="3224029"/>
            <a:ext cx="9247799" cy="1857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</a:pPr>
            <a:r>
              <a:rPr lang="en-GB" b="1" dirty="0">
                <a:solidFill>
                  <a:srgbClr val="0000FF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*****************************************************************************</a:t>
            </a:r>
          </a:p>
          <a:p>
            <a:pPr>
              <a:lnSpc>
                <a:spcPct val="107000"/>
              </a:lnSpc>
            </a:pPr>
            <a:r>
              <a:rPr lang="en-GB" b="1" dirty="0">
                <a:solidFill>
                  <a:srgbClr val="0000FF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Baseline: 1.8 </a:t>
            </a:r>
            <a:r>
              <a:rPr lang="en-GB" b="1" dirty="0" err="1">
                <a:solidFill>
                  <a:srgbClr val="0000FF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kCHf</a:t>
            </a:r>
            <a:r>
              <a:rPr lang="en-GB" b="1" dirty="0">
                <a:solidFill>
                  <a:srgbClr val="0000FF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/m**2  + 10% overhead for up to 4 emulsion targets/year      </a:t>
            </a:r>
            <a:r>
              <a:rPr lang="en-GB" b="1" dirty="0">
                <a:solidFill>
                  <a:srgbClr val="0000FF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  348k / year</a:t>
            </a:r>
          </a:p>
          <a:p>
            <a:pPr>
              <a:lnSpc>
                <a:spcPct val="107000"/>
              </a:lnSpc>
            </a:pPr>
            <a:r>
              <a:rPr lang="en-GB" b="1" dirty="0">
                <a:solidFill>
                  <a:srgbClr val="0000FF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                                                                                                                                   paid by collaboration</a:t>
            </a:r>
          </a:p>
          <a:p>
            <a:pPr>
              <a:lnSpc>
                <a:spcPct val="107000"/>
              </a:lnSpc>
            </a:pPr>
            <a:r>
              <a:rPr lang="en-GB" b="1" dirty="0">
                <a:solidFill>
                  <a:srgbClr val="0000FF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                                                                                  + 1 emulsion target/ year in-kind paid by Nagoya</a:t>
            </a:r>
          </a:p>
          <a:p>
            <a:pPr>
              <a:lnSpc>
                <a:spcPct val="107000"/>
              </a:lnSpc>
            </a:pPr>
            <a:r>
              <a:rPr lang="en-GB" b="1" dirty="0">
                <a:solidFill>
                  <a:srgbClr val="0000FF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                                                                                  +  no M&amp;O contribution to be paid by Nagoya</a:t>
            </a:r>
          </a:p>
          <a:p>
            <a:pPr>
              <a:lnSpc>
                <a:spcPct val="107000"/>
              </a:lnSpc>
            </a:pPr>
            <a:r>
              <a:rPr lang="en-GB" b="1" dirty="0">
                <a:solidFill>
                  <a:srgbClr val="0000FF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*****************************************************************************</a:t>
            </a:r>
            <a:endParaRPr lang="en-GB" b="1" dirty="0">
              <a:solidFill>
                <a:srgbClr val="FF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DE04E9-D306-A44B-875F-A1412767E224}"/>
              </a:ext>
            </a:extLst>
          </p:cNvPr>
          <p:cNvSpPr txBox="1"/>
          <p:nvPr/>
        </p:nvSpPr>
        <p:spPr>
          <a:xfrm>
            <a:off x="73573" y="2482817"/>
            <a:ext cx="89993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b="1" dirty="0">
                <a:solidFill>
                  <a:srgbClr val="0000FF"/>
                </a:solidFill>
              </a:rPr>
              <a:t>Collaboration Agreement with Nagoya and CERN was signed end of 2022 for production and payment of emulsions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536018-DE06-4B47-97FC-EB514711C482}"/>
              </a:ext>
            </a:extLst>
          </p:cNvPr>
          <p:cNvSpPr txBox="1"/>
          <p:nvPr/>
        </p:nvSpPr>
        <p:spPr>
          <a:xfrm>
            <a:off x="5049520" y="4938234"/>
            <a:ext cx="38125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cs typeface="Times New Roman" panose="02020603050405020304" pitchFamily="18" charset="0"/>
                <a:sym typeface="Wingdings" pitchFamily="2" charset="2"/>
              </a:rPr>
              <a:t>Assuming 5 batches per year, </a:t>
            </a:r>
            <a:r>
              <a:rPr lang="en-CH" sz="1400" b="1" dirty="0">
                <a:solidFill>
                  <a:srgbClr val="002060"/>
                </a:solidFill>
              </a:rPr>
              <a:t>(</a:t>
            </a:r>
            <a:r>
              <a:rPr lang="en-CH" sz="1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target = 44</a:t>
            </a:r>
            <a:r>
              <a:rPr lang="en-GB" sz="1400" b="1" kern="1200" dirty="0">
                <a:solidFill>
                  <a:schemeClr val="dk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</a:t>
            </a:r>
            <a:r>
              <a:rPr lang="en-GB" sz="1400" b="1" kern="1200" baseline="30000" dirty="0">
                <a:solidFill>
                  <a:schemeClr val="dk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lang="en-CH" sz="1400" b="1" dirty="0">
                <a:solidFill>
                  <a:srgbClr val="002060"/>
                </a:solidFill>
              </a:rPr>
              <a:t>).</a:t>
            </a:r>
            <a:endParaRPr lang="en-CH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A23982-B648-6B0D-6440-88CD8F4D10CD}"/>
              </a:ext>
            </a:extLst>
          </p:cNvPr>
          <p:cNvSpPr txBox="1"/>
          <p:nvPr/>
        </p:nvSpPr>
        <p:spPr>
          <a:xfrm>
            <a:off x="0" y="5226308"/>
            <a:ext cx="9420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1" dirty="0"/>
              <a:t>1 target of 2024 have been already paid (by CF).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1" dirty="0"/>
              <a:t>In-kind (CA) Nagoya 2025 target has been already delivered.</a:t>
            </a:r>
            <a:endParaRPr lang="en-CH" sz="1800" b="1" dirty="0"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E5CD76-A21C-7D07-5D5E-7CABF65FCC51}"/>
              </a:ext>
            </a:extLst>
          </p:cNvPr>
          <p:cNvSpPr txBox="1"/>
          <p:nvPr/>
        </p:nvSpPr>
        <p:spPr>
          <a:xfrm>
            <a:off x="1" y="1177172"/>
            <a:ext cx="9143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b="1" dirty="0">
                <a:solidFill>
                  <a:srgbClr val="002060"/>
                </a:solidFill>
              </a:rPr>
              <a:t>Due to change of LHC schedule, higher integrated luminosity and increase in μ-background, more emulsions than 2023 were/are required, 2024 &amp; 2025 &gt;=5 targets (</a:t>
            </a:r>
            <a:r>
              <a:rPr lang="en-CH" sz="16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target = 44</a:t>
            </a:r>
            <a:r>
              <a:rPr lang="en-GB" sz="1600" b="1" kern="1200" dirty="0">
                <a:solidFill>
                  <a:schemeClr val="dk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</a:t>
            </a:r>
            <a:r>
              <a:rPr lang="en-GB" sz="1600" b="1" kern="1200" baseline="30000" dirty="0">
                <a:solidFill>
                  <a:schemeClr val="dk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lang="en-CH" sz="1600" b="1" dirty="0">
                <a:solidFill>
                  <a:srgbClr val="002060"/>
                </a:solidFill>
              </a:rPr>
              <a:t>).</a:t>
            </a:r>
            <a:endParaRPr lang="en-CH" sz="16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H" sz="16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2060"/>
                </a:solidFill>
              </a:rPr>
              <a:t>E</a:t>
            </a:r>
            <a:r>
              <a:rPr lang="en-CH" sz="1600" b="1" dirty="0">
                <a:solidFill>
                  <a:srgbClr val="002060"/>
                </a:solidFill>
              </a:rPr>
              <a:t>mulsion cost in 2024-2025 will be partly financed by construction money and partly by M&amp;O. </a:t>
            </a:r>
          </a:p>
        </p:txBody>
      </p:sp>
    </p:spTree>
    <p:extLst>
      <p:ext uri="{BB962C8B-B14F-4D97-AF65-F5344CB8AC3E}">
        <p14:creationId xmlns:p14="http://schemas.microsoft.com/office/powerpoint/2010/main" val="4002979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8610600" y="6624638"/>
            <a:ext cx="533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 dirty="0">
                <a:latin typeface="Helvetica" pitchFamily="1" charset="0"/>
              </a:rPr>
              <a:t>5</a:t>
            </a:r>
            <a:endParaRPr lang="en-US" dirty="0"/>
          </a:p>
        </p:txBody>
      </p:sp>
      <p:sp>
        <p:nvSpPr>
          <p:cNvPr id="17414" name="Rectangle 18"/>
          <p:cNvSpPr>
            <a:spLocks noChangeArrowheads="1"/>
          </p:cNvSpPr>
          <p:nvPr/>
        </p:nvSpPr>
        <p:spPr bwMode="auto">
          <a:xfrm>
            <a:off x="1057093" y="-5457"/>
            <a:ext cx="7365547" cy="1078219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99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GB" sz="3600" dirty="0">
                <a:solidFill>
                  <a:srgbClr val="FF0000"/>
                </a:solidFill>
                <a:latin typeface="Helvetica" pitchFamily="2" charset="0"/>
              </a:rPr>
              <a:t>Purchasing of emulsions in 2024-2025</a:t>
            </a:r>
          </a:p>
        </p:txBody>
      </p:sp>
      <p:sp>
        <p:nvSpPr>
          <p:cNvPr id="17419" name="Text Box 6"/>
          <p:cNvSpPr txBox="1">
            <a:spLocks noChangeArrowheads="1"/>
          </p:cNvSpPr>
          <p:nvPr/>
        </p:nvSpPr>
        <p:spPr bwMode="auto">
          <a:xfrm>
            <a:off x="533400" y="6581775"/>
            <a:ext cx="9509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Helvetica" pitchFamily="1" charset="0"/>
              </a:rPr>
              <a:t>26/02/2025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004464" y="1509598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90099"/>
                </a:solidFill>
                <a:latin typeface="Helvetica" pitchFamily="1" charset="0"/>
                <a:sym typeface="Wingdings" pitchFamily="1" charset="2"/>
              </a:rPr>
              <a:t> </a:t>
            </a:r>
            <a:endParaRPr lang="en-US" dirty="0"/>
          </a:p>
        </p:txBody>
      </p:sp>
      <p:sp>
        <p:nvSpPr>
          <p:cNvPr id="13" name="Rectangle 28">
            <a:extLst>
              <a:ext uri="{FF2B5EF4-FFF2-40B4-BE49-F238E27FC236}">
                <a16:creationId xmlns:a16="http://schemas.microsoft.com/office/drawing/2014/main" id="{8EA0E67F-2000-4E45-AD96-95BA199BD8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2964" y="6608324"/>
            <a:ext cx="130080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Arial" pitchFamily="1" charset="0"/>
              </a:rPr>
              <a:t> Wolfgang Funk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148A41-D589-7945-BDAB-1B2A8ACE7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62" y="9081"/>
            <a:ext cx="1064455" cy="9450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D6D59B-0924-BD4F-912A-C3307777A59B}"/>
              </a:ext>
            </a:extLst>
          </p:cNvPr>
          <p:cNvSpPr txBox="1"/>
          <p:nvPr/>
        </p:nvSpPr>
        <p:spPr>
          <a:xfrm>
            <a:off x="231228" y="46455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DE04E9-D306-A44B-875F-A1412767E224}"/>
              </a:ext>
            </a:extLst>
          </p:cNvPr>
          <p:cNvSpPr txBox="1"/>
          <p:nvPr/>
        </p:nvSpPr>
        <p:spPr>
          <a:xfrm>
            <a:off x="-18634" y="1568146"/>
            <a:ext cx="9143999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Emulsions costs for 2024-2025</a:t>
            </a:r>
            <a:r>
              <a:rPr lang="en-CH" sz="2000" b="1" dirty="0"/>
              <a:t>:  </a:t>
            </a:r>
            <a:r>
              <a:rPr lang="en-CH" sz="2000" b="1" dirty="0">
                <a:solidFill>
                  <a:srgbClr val="0000FF"/>
                </a:solidFill>
              </a:rPr>
              <a:t>assume 5 required targets for 2025</a:t>
            </a:r>
          </a:p>
          <a:p>
            <a:r>
              <a:rPr lang="en-CH" sz="2000" b="1" dirty="0">
                <a:solidFill>
                  <a:srgbClr val="0000FF"/>
                </a:solidFill>
              </a:rPr>
              <a:t>                                                                      ~87k/target (4 paid by CF, 1 paid by Nagoya)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2000" b="1" dirty="0">
              <a:solidFill>
                <a:srgbClr val="0000F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0000FF"/>
                </a:solidFill>
              </a:rPr>
              <a:t>Bulgaria made an exceptional contribution (9.7k)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0000FF"/>
                </a:solidFill>
              </a:rPr>
              <a:t>Ankara has paid 11k of their construction contribution, the second ~half next year.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0000FF"/>
                </a:solidFill>
              </a:rPr>
              <a:t>Zurich &amp; Chile &amp; INFN &amp; LIP &amp; CERN &amp; Nagoya &amp; Berlin have made substantial additional contributions in 23-24 to finance operation/testbeam/microscope/Veto/Muon upgrade/emulsions (</a:t>
            </a:r>
            <a:r>
              <a:rPr lang="en-US" b="1" dirty="0">
                <a:solidFill>
                  <a:srgbClr val="0000FF"/>
                </a:solidFill>
              </a:rPr>
              <a:t>accounted </a:t>
            </a:r>
            <a:r>
              <a:rPr lang="en-CH" b="1" dirty="0">
                <a:solidFill>
                  <a:srgbClr val="0000FF"/>
                </a:solidFill>
              </a:rPr>
              <a:t>in the updated construction matrix). Could we count on additional help in 2025? Ankara will pay the remaining 9k construction money.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0000FF"/>
                </a:solidFill>
              </a:rPr>
              <a:t>Nagoya might be able to provide again a larger in-kind target contribution as in the past?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FF"/>
                </a:solidFill>
              </a:rPr>
              <a:t>Need sufficient cash flow in 2025 for pre-payments for Nagoya production for 2025.</a:t>
            </a:r>
          </a:p>
          <a:p>
            <a:endParaRPr lang="en-CH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614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8610600" y="6624638"/>
            <a:ext cx="533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 dirty="0">
                <a:latin typeface="Helvetica" pitchFamily="1" charset="0"/>
              </a:rPr>
              <a:t>6</a:t>
            </a:r>
            <a:endParaRPr lang="en-US" dirty="0"/>
          </a:p>
        </p:txBody>
      </p:sp>
      <p:sp>
        <p:nvSpPr>
          <p:cNvPr id="17414" name="Rectangle 18"/>
          <p:cNvSpPr>
            <a:spLocks noChangeArrowheads="1"/>
          </p:cNvSpPr>
          <p:nvPr/>
        </p:nvSpPr>
        <p:spPr bwMode="auto">
          <a:xfrm>
            <a:off x="1057093" y="47093"/>
            <a:ext cx="7237413" cy="1014172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99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GB" sz="3600" b="1" dirty="0">
                <a:solidFill>
                  <a:srgbClr val="FF0000"/>
                </a:solidFill>
              </a:rPr>
              <a:t>M&amp;O Contributions 2022</a:t>
            </a:r>
          </a:p>
        </p:txBody>
      </p:sp>
      <p:sp>
        <p:nvSpPr>
          <p:cNvPr id="17419" name="Text Box 6"/>
          <p:cNvSpPr txBox="1">
            <a:spLocks noChangeArrowheads="1"/>
          </p:cNvSpPr>
          <p:nvPr/>
        </p:nvSpPr>
        <p:spPr bwMode="auto">
          <a:xfrm>
            <a:off x="533400" y="6581775"/>
            <a:ext cx="9509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Helvetica" pitchFamily="1" charset="0"/>
              </a:rPr>
              <a:t>26/02/2025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004464" y="1341438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90099"/>
                </a:solidFill>
                <a:latin typeface="Helvetica" pitchFamily="1" charset="0"/>
                <a:sym typeface="Wingdings" pitchFamily="1" charset="2"/>
              </a:rPr>
              <a:t> </a:t>
            </a:r>
            <a:endParaRPr lang="en-US" dirty="0"/>
          </a:p>
        </p:txBody>
      </p:sp>
      <p:sp>
        <p:nvSpPr>
          <p:cNvPr id="13" name="Rectangle 28">
            <a:extLst>
              <a:ext uri="{FF2B5EF4-FFF2-40B4-BE49-F238E27FC236}">
                <a16:creationId xmlns:a16="http://schemas.microsoft.com/office/drawing/2014/main" id="{8EA0E67F-2000-4E45-AD96-95BA199BD8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2964" y="6608324"/>
            <a:ext cx="130080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Arial" pitchFamily="1" charset="0"/>
              </a:rPr>
              <a:t> Wolfgang Funk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148A41-D589-7945-BDAB-1B2A8ACE7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362" y="9081"/>
            <a:ext cx="1064455" cy="945077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E7EB546-A55E-7E45-BCD3-E655EADBA037}"/>
              </a:ext>
            </a:extLst>
          </p:cNvPr>
          <p:cNvGraphicFramePr>
            <a:graphicFrameLocks noGrp="1"/>
          </p:cNvGraphicFramePr>
          <p:nvPr/>
        </p:nvGraphicFramePr>
        <p:xfrm>
          <a:off x="0" y="1204822"/>
          <a:ext cx="9032490" cy="45661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2718">
                  <a:extLst>
                    <a:ext uri="{9D8B030D-6E8A-4147-A177-3AD203B41FA5}">
                      <a16:colId xmlns:a16="http://schemas.microsoft.com/office/drawing/2014/main" val="3939059255"/>
                    </a:ext>
                  </a:extLst>
                </a:gridCol>
                <a:gridCol w="757418">
                  <a:extLst>
                    <a:ext uri="{9D8B030D-6E8A-4147-A177-3AD203B41FA5}">
                      <a16:colId xmlns:a16="http://schemas.microsoft.com/office/drawing/2014/main" val="2930360056"/>
                    </a:ext>
                  </a:extLst>
                </a:gridCol>
                <a:gridCol w="1537445">
                  <a:extLst>
                    <a:ext uri="{9D8B030D-6E8A-4147-A177-3AD203B41FA5}">
                      <a16:colId xmlns:a16="http://schemas.microsoft.com/office/drawing/2014/main" val="2012642090"/>
                    </a:ext>
                  </a:extLst>
                </a:gridCol>
                <a:gridCol w="1085255">
                  <a:extLst>
                    <a:ext uri="{9D8B030D-6E8A-4147-A177-3AD203B41FA5}">
                      <a16:colId xmlns:a16="http://schemas.microsoft.com/office/drawing/2014/main" val="3249066569"/>
                    </a:ext>
                  </a:extLst>
                </a:gridCol>
                <a:gridCol w="2509654">
                  <a:extLst>
                    <a:ext uri="{9D8B030D-6E8A-4147-A177-3AD203B41FA5}">
                      <a16:colId xmlns:a16="http://schemas.microsoft.com/office/drawing/2014/main" val="2629424516"/>
                    </a:ext>
                  </a:extLst>
                </a:gridCol>
              </a:tblGrid>
              <a:tr h="64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b="1">
                          <a:effectLst/>
                          <a:latin typeface="+mn-lt"/>
                        </a:rPr>
                        <a:t>Funding Agency</a:t>
                      </a:r>
                      <a:endParaRPr lang="en-CH" sz="1200" b="1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b="1">
                          <a:effectLst/>
                          <a:latin typeface="+mn-lt"/>
                        </a:rPr>
                        <a:t>Scientists</a:t>
                      </a:r>
                      <a:endParaRPr lang="en-CH" sz="1200" b="1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Theorists or Emeritus</a:t>
                      </a:r>
                      <a:endParaRPr lang="en-CH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M&amp;O amount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paid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1219158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r">
                        <a:lnSpc>
                          <a:spcPct val="115000"/>
                        </a:lnSpc>
                      </a:pP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r">
                        <a:lnSpc>
                          <a:spcPct val="115000"/>
                        </a:lnSpc>
                      </a:pP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98352749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Bulgaria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3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0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3’900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ll paid (18.10.22)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87744906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CERN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11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14’300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ll paid (10.8.22)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53925508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Chile, SAPHIR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6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2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7’800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ll paid (27.12.22)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802860498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Denmark, NBI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0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1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050317883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Germany, Berlin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1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0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1’300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 paid</a:t>
                      </a: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(4.11.21)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367205417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Germany, Mainz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1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0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1’300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90805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 paid</a:t>
                      </a: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(6.3.23)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910805352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Italy, INFN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39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1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50’700</a:t>
                      </a: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16.5 (3.12.21), 16’500 (22.3.22), </a:t>
                      </a:r>
                    </a:p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16.5 (24.4.22), 1.2 (15.6.22)  All paid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281270782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Japan, JSPS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4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0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5’200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All </a:t>
                      </a:r>
                      <a:r>
                        <a:rPr lang="en-GB" sz="1200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n-kind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605297578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Korea, GNU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8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0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10’400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90805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 paid (3.1.23)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135659425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Netherlands, Leiden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026672852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Portugal, LIP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2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2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2’600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 paid (1.11.22)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857249668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Russia, Ministry of Science and Higher Education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0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14’300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not yet paid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845619234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Russia, MISiS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2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0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2’600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90805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not yet paid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595127664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Spain, CSIC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1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875922470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Switzerland, EPFL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7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3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9’100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90805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ll paid (27.12.22), debts zeroed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5230169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Switzerland, Zurich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2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0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2’600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90805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 paid (19.12.22)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885265451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 err="1">
                          <a:effectLst/>
                          <a:latin typeface="+mn-lt"/>
                        </a:rPr>
                        <a:t>Turkiye</a:t>
                      </a:r>
                      <a:r>
                        <a:rPr lang="en-GB" sz="1200" dirty="0">
                          <a:effectLst/>
                          <a:latin typeface="+mn-lt"/>
                        </a:rPr>
                        <a:t>, METU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2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0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2’600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 paid (14.12.22)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736368224"/>
                  </a:ext>
                </a:extLst>
              </a:tr>
              <a:tr h="130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UK, ICL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0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1’300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90805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 paid (11.2.23)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612896206"/>
                  </a:ext>
                </a:extLst>
              </a:tr>
              <a:tr h="190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UK, UCL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0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1’300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 paid (31.1.23)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426657786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Total</a:t>
                      </a:r>
                      <a:endParaRPr lang="en-CH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101</a:t>
                      </a:r>
                      <a:endParaRPr lang="en-CH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11</a:t>
                      </a:r>
                      <a:endParaRPr lang="en-CH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131’300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114’400 (for M&amp;O ’22, incl inkind)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20774365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214ED44-88B9-004D-84D5-1DE523757477}"/>
              </a:ext>
            </a:extLst>
          </p:cNvPr>
          <p:cNvSpPr txBox="1"/>
          <p:nvPr/>
        </p:nvSpPr>
        <p:spPr>
          <a:xfrm>
            <a:off x="4950373" y="5763627"/>
            <a:ext cx="1128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Russia: </a:t>
            </a:r>
            <a:r>
              <a:rPr lang="en-CH" sz="1400" dirty="0">
                <a:solidFill>
                  <a:srgbClr val="FF0000"/>
                </a:solidFill>
              </a:rPr>
              <a:t>~17k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DEBEB4-E488-DA4C-BD4D-939221DD09B2}"/>
              </a:ext>
            </a:extLst>
          </p:cNvPr>
          <p:cNvSpPr txBox="1"/>
          <p:nvPr/>
        </p:nvSpPr>
        <p:spPr>
          <a:xfrm>
            <a:off x="-7362" y="6149752"/>
            <a:ext cx="4835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Missing contributions from Russia: Ministry of S. and H.E., </a:t>
            </a:r>
            <a:r>
              <a:rPr lang="en-US" sz="1400" dirty="0" err="1"/>
              <a:t>MISiS</a:t>
            </a:r>
            <a:endParaRPr lang="en-CH" sz="1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779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8610600" y="6624638"/>
            <a:ext cx="533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 dirty="0">
                <a:latin typeface="Helvetica" pitchFamily="1" charset="0"/>
              </a:rPr>
              <a:t>7</a:t>
            </a:r>
            <a:endParaRPr lang="en-US" dirty="0"/>
          </a:p>
        </p:txBody>
      </p:sp>
      <p:sp>
        <p:nvSpPr>
          <p:cNvPr id="17414" name="Rectangle 18"/>
          <p:cNvSpPr>
            <a:spLocks noChangeArrowheads="1"/>
          </p:cNvSpPr>
          <p:nvPr/>
        </p:nvSpPr>
        <p:spPr bwMode="auto">
          <a:xfrm>
            <a:off x="1057093" y="-5457"/>
            <a:ext cx="7237413" cy="1014172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99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GB" sz="3600" dirty="0">
                <a:solidFill>
                  <a:srgbClr val="FF0000"/>
                </a:solidFill>
                <a:latin typeface="Helvetica" pitchFamily="2" charset="0"/>
              </a:rPr>
              <a:t>M&amp;O Contributions for 2023</a:t>
            </a:r>
          </a:p>
          <a:p>
            <a:pPr algn="ctr"/>
            <a:r>
              <a:rPr lang="en-GB" sz="3600" dirty="0">
                <a:solidFill>
                  <a:srgbClr val="FF0000"/>
                </a:solidFill>
                <a:latin typeface="Helvetica" pitchFamily="2" charset="0"/>
              </a:rPr>
              <a:t>w/o emulsions &amp; total</a:t>
            </a:r>
          </a:p>
        </p:txBody>
      </p:sp>
      <p:sp>
        <p:nvSpPr>
          <p:cNvPr id="17419" name="Text Box 6"/>
          <p:cNvSpPr txBox="1">
            <a:spLocks noChangeArrowheads="1"/>
          </p:cNvSpPr>
          <p:nvPr/>
        </p:nvSpPr>
        <p:spPr bwMode="auto">
          <a:xfrm>
            <a:off x="533400" y="6581775"/>
            <a:ext cx="9509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Helvetica" pitchFamily="1" charset="0"/>
              </a:rPr>
              <a:t>26/02/2025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004464" y="1341438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90099"/>
                </a:solidFill>
                <a:latin typeface="Helvetica" pitchFamily="1" charset="0"/>
                <a:sym typeface="Wingdings" pitchFamily="1" charset="2"/>
              </a:rPr>
              <a:t> </a:t>
            </a:r>
            <a:endParaRPr lang="en-US" dirty="0"/>
          </a:p>
        </p:txBody>
      </p:sp>
      <p:sp>
        <p:nvSpPr>
          <p:cNvPr id="13" name="Rectangle 28">
            <a:extLst>
              <a:ext uri="{FF2B5EF4-FFF2-40B4-BE49-F238E27FC236}">
                <a16:creationId xmlns:a16="http://schemas.microsoft.com/office/drawing/2014/main" id="{8EA0E67F-2000-4E45-AD96-95BA199BD8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2764" y="6608324"/>
            <a:ext cx="130080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Arial" pitchFamily="1" charset="0"/>
              </a:rPr>
              <a:t> Wolfgang Funk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148A41-D589-7945-BDAB-1B2A8ACE7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362" y="9081"/>
            <a:ext cx="1064455" cy="945077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E7EB546-A55E-7E45-BCD3-E655EADBA037}"/>
              </a:ext>
            </a:extLst>
          </p:cNvPr>
          <p:cNvGraphicFramePr>
            <a:graphicFrameLocks noGrp="1"/>
          </p:cNvGraphicFramePr>
          <p:nvPr/>
        </p:nvGraphicFramePr>
        <p:xfrm>
          <a:off x="0" y="992571"/>
          <a:ext cx="9144000" cy="56185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79531">
                  <a:extLst>
                    <a:ext uri="{9D8B030D-6E8A-4147-A177-3AD203B41FA5}">
                      <a16:colId xmlns:a16="http://schemas.microsoft.com/office/drawing/2014/main" val="3939059255"/>
                    </a:ext>
                  </a:extLst>
                </a:gridCol>
                <a:gridCol w="735724">
                  <a:extLst>
                    <a:ext uri="{9D8B030D-6E8A-4147-A177-3AD203B41FA5}">
                      <a16:colId xmlns:a16="http://schemas.microsoft.com/office/drawing/2014/main" val="2930360056"/>
                    </a:ext>
                  </a:extLst>
                </a:gridCol>
                <a:gridCol w="928195">
                  <a:extLst>
                    <a:ext uri="{9D8B030D-6E8A-4147-A177-3AD203B41FA5}">
                      <a16:colId xmlns:a16="http://schemas.microsoft.com/office/drawing/2014/main" val="2012642090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val="3249066569"/>
                    </a:ext>
                  </a:extLst>
                </a:gridCol>
                <a:gridCol w="1002424">
                  <a:extLst>
                    <a:ext uri="{9D8B030D-6E8A-4147-A177-3AD203B41FA5}">
                      <a16:colId xmlns:a16="http://schemas.microsoft.com/office/drawing/2014/main" val="3930418063"/>
                    </a:ext>
                  </a:extLst>
                </a:gridCol>
                <a:gridCol w="2312276">
                  <a:extLst>
                    <a:ext uri="{9D8B030D-6E8A-4147-A177-3AD203B41FA5}">
                      <a16:colId xmlns:a16="http://schemas.microsoft.com/office/drawing/2014/main" val="2629424516"/>
                    </a:ext>
                  </a:extLst>
                </a:gridCol>
              </a:tblGrid>
              <a:tr h="411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Funding Agency</a:t>
                      </a:r>
                      <a:endParaRPr lang="en-CH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Scientists</a:t>
                      </a:r>
                      <a:endParaRPr lang="en-CH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Theorists or Emeritus</a:t>
                      </a:r>
                      <a:endParaRPr lang="en-CH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M&amp;O amount</a:t>
                      </a:r>
                    </a:p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w/o emulsions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M&amp;O amount total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paid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121915808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r">
                        <a:lnSpc>
                          <a:spcPct val="115000"/>
                        </a:lnSpc>
                      </a:pP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r">
                        <a:lnSpc>
                          <a:spcPct val="115000"/>
                        </a:lnSpc>
                      </a:pP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r">
                        <a:lnSpc>
                          <a:spcPct val="115000"/>
                        </a:lnSpc>
                      </a:pP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98352749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Bulgaria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3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0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3’900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9’127 (25.1.24)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87744906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CERN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9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11’700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27’000 (3.3.23)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53925508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Chile, SAPHIR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6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2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7’800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18’000 (19.4.23)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802860498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Denmark, NBI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050317883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Germany, Berlin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1’300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9’000  (18.12.22)</a:t>
                      </a:r>
                    </a:p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 more years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367205417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Germany, Mainz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1’300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3’000 (16.2.23)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910805352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Germany, Hamburg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2’600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6’000 (25.7.23)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841086576"/>
                  </a:ext>
                </a:extLst>
              </a:tr>
              <a:tr h="2000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Italy, INFN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57’200</a:t>
                      </a: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132’000</a:t>
                      </a: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132’000 (10.11.22, 25.11.22, 21.2.23, 27.3.23)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281270782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Japan, JSPS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4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5’200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aid in-kind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605297578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Korea, GNU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8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10’400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24’000 (11.9 6.10 25.10 16.11 7.12, 3.1.24, 22.1.24, 20.2.24)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135659425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Netherlands, Leiden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026672852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Portugal, LIP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2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2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2’600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6’000 (20.6.23)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857249668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Russia, Ministry of Science and Higher Education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14’300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not yet paid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468256394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Russia, </a:t>
                      </a:r>
                      <a:r>
                        <a:rPr lang="en-GB" sz="1200" dirty="0" err="1">
                          <a:effectLst/>
                          <a:latin typeface="+mn-lt"/>
                        </a:rPr>
                        <a:t>MISiS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1’300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not yet paid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595127664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Spain, CSIC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0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875922470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Switzerland, EPFL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6’500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15’000 (27.6.23)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5230169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Switzerland, Zurich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2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2’600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6’000 (27.6.23)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885265451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Thailand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2’600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6’000 (10.10.23)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47069412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 err="1">
                          <a:effectLst/>
                          <a:latin typeface="+mn-lt"/>
                        </a:rPr>
                        <a:t>Turkiye</a:t>
                      </a:r>
                      <a:r>
                        <a:rPr lang="en-GB" sz="1200" dirty="0">
                          <a:effectLst/>
                          <a:latin typeface="+mn-lt"/>
                        </a:rPr>
                        <a:t>, METU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2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2’600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6’000 (11.10.23)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736368224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UK, ICL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1’300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3’000 (20.9.23)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612896206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UK, UCL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1’300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3’000 (17.10.23)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426657786"/>
                  </a:ext>
                </a:extLst>
              </a:tr>
              <a:tr h="1991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Total</a:t>
                      </a:r>
                      <a:endParaRPr lang="en-CH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106</a:t>
                      </a:r>
                      <a:endParaRPr lang="en-CH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12</a:t>
                      </a:r>
                      <a:endParaRPr lang="en-CH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136’500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318’000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279’127 (for M&amp;O ’23. incl inkind)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20774365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A5522693-7778-960E-FA76-0A2AC6F3A021}"/>
              </a:ext>
            </a:extLst>
          </p:cNvPr>
          <p:cNvSpPr txBox="1"/>
          <p:nvPr/>
        </p:nvSpPr>
        <p:spPr>
          <a:xfrm>
            <a:off x="5390655" y="6591071"/>
            <a:ext cx="10390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Russia: </a:t>
            </a:r>
            <a:r>
              <a:rPr lang="en-CH" sz="1400" dirty="0">
                <a:solidFill>
                  <a:srgbClr val="FF0000"/>
                </a:solidFill>
              </a:rPr>
              <a:t>39k </a:t>
            </a:r>
          </a:p>
        </p:txBody>
      </p:sp>
    </p:spTree>
    <p:extLst>
      <p:ext uri="{BB962C8B-B14F-4D97-AF65-F5344CB8AC3E}">
        <p14:creationId xmlns:p14="http://schemas.microsoft.com/office/powerpoint/2010/main" val="1572030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8610600" y="6624638"/>
            <a:ext cx="533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 dirty="0">
                <a:latin typeface="Helvetica" pitchFamily="1" charset="0"/>
              </a:rPr>
              <a:t>8</a:t>
            </a:r>
            <a:endParaRPr lang="en-US" dirty="0"/>
          </a:p>
        </p:txBody>
      </p:sp>
      <p:sp>
        <p:nvSpPr>
          <p:cNvPr id="17414" name="Rectangle 18"/>
          <p:cNvSpPr>
            <a:spLocks noChangeArrowheads="1"/>
          </p:cNvSpPr>
          <p:nvPr/>
        </p:nvSpPr>
        <p:spPr bwMode="auto">
          <a:xfrm>
            <a:off x="1057093" y="47093"/>
            <a:ext cx="7237413" cy="1014172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99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GB" sz="3600" dirty="0">
                <a:solidFill>
                  <a:srgbClr val="FF0000"/>
                </a:solidFill>
              </a:rPr>
              <a:t>M&amp;O Contributions for 2024</a:t>
            </a:r>
          </a:p>
        </p:txBody>
      </p:sp>
      <p:sp>
        <p:nvSpPr>
          <p:cNvPr id="17419" name="Text Box 6"/>
          <p:cNvSpPr txBox="1">
            <a:spLocks noChangeArrowheads="1"/>
          </p:cNvSpPr>
          <p:nvPr/>
        </p:nvSpPr>
        <p:spPr bwMode="auto">
          <a:xfrm>
            <a:off x="533400" y="6581775"/>
            <a:ext cx="9509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Helvetica" pitchFamily="1" charset="0"/>
              </a:rPr>
              <a:t>26/02/2025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004464" y="1341438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90099"/>
                </a:solidFill>
                <a:latin typeface="Helvetica" pitchFamily="1" charset="0"/>
                <a:sym typeface="Wingdings" pitchFamily="1" charset="2"/>
              </a:rPr>
              <a:t> </a:t>
            </a:r>
            <a:endParaRPr lang="en-US" dirty="0"/>
          </a:p>
        </p:txBody>
      </p:sp>
      <p:sp>
        <p:nvSpPr>
          <p:cNvPr id="13" name="Rectangle 28">
            <a:extLst>
              <a:ext uri="{FF2B5EF4-FFF2-40B4-BE49-F238E27FC236}">
                <a16:creationId xmlns:a16="http://schemas.microsoft.com/office/drawing/2014/main" id="{8EA0E67F-2000-4E45-AD96-95BA199BD8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2964" y="6608324"/>
            <a:ext cx="130080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Arial" pitchFamily="1" charset="0"/>
              </a:rPr>
              <a:t> Wolfgang Funk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148A41-D589-7945-BDAB-1B2A8ACE7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362" y="9081"/>
            <a:ext cx="1064455" cy="945077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77929AA-B9E7-6539-1A0E-3D0CD48F82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997103"/>
              </p:ext>
            </p:extLst>
          </p:nvPr>
        </p:nvGraphicFramePr>
        <p:xfrm>
          <a:off x="59601" y="1100162"/>
          <a:ext cx="9084400" cy="49909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82992">
                  <a:extLst>
                    <a:ext uri="{9D8B030D-6E8A-4147-A177-3AD203B41FA5}">
                      <a16:colId xmlns:a16="http://schemas.microsoft.com/office/drawing/2014/main" val="3939059255"/>
                    </a:ext>
                  </a:extLst>
                </a:gridCol>
                <a:gridCol w="746235">
                  <a:extLst>
                    <a:ext uri="{9D8B030D-6E8A-4147-A177-3AD203B41FA5}">
                      <a16:colId xmlns:a16="http://schemas.microsoft.com/office/drawing/2014/main" val="2930360056"/>
                    </a:ext>
                  </a:extLst>
                </a:gridCol>
                <a:gridCol w="893379">
                  <a:extLst>
                    <a:ext uri="{9D8B030D-6E8A-4147-A177-3AD203B41FA5}">
                      <a16:colId xmlns:a16="http://schemas.microsoft.com/office/drawing/2014/main" val="2012642090"/>
                    </a:ext>
                  </a:extLst>
                </a:gridCol>
                <a:gridCol w="651641">
                  <a:extLst>
                    <a:ext uri="{9D8B030D-6E8A-4147-A177-3AD203B41FA5}">
                      <a16:colId xmlns:a16="http://schemas.microsoft.com/office/drawing/2014/main" val="3930418063"/>
                    </a:ext>
                  </a:extLst>
                </a:gridCol>
                <a:gridCol w="3710153">
                  <a:extLst>
                    <a:ext uri="{9D8B030D-6E8A-4147-A177-3AD203B41FA5}">
                      <a16:colId xmlns:a16="http://schemas.microsoft.com/office/drawing/2014/main" val="4124918280"/>
                    </a:ext>
                  </a:extLst>
                </a:gridCol>
              </a:tblGrid>
              <a:tr h="411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b="1">
                          <a:effectLst/>
                          <a:latin typeface="+mn-lt"/>
                        </a:rPr>
                        <a:t>Funding Agency</a:t>
                      </a:r>
                      <a:endParaRPr lang="en-CH" sz="1200" b="1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Scientists</a:t>
                      </a:r>
                      <a:endParaRPr lang="en-CH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Theorists or Emeritus</a:t>
                      </a:r>
                      <a:endParaRPr lang="en-CH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M&amp;O total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90805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paid</a:t>
                      </a:r>
                    </a:p>
                    <a:p>
                      <a:pPr marR="90805" algn="ctr">
                        <a:lnSpc>
                          <a:spcPct val="115000"/>
                        </a:lnSpc>
                      </a:pPr>
                      <a:endParaRPr lang="en-CH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121915808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r">
                        <a:lnSpc>
                          <a:spcPct val="115000"/>
                        </a:lnSpc>
                      </a:pP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r">
                        <a:lnSpc>
                          <a:spcPct val="115000"/>
                        </a:lnSpc>
                      </a:pP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98352749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Bulgaria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0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87744906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CERN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9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40’500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90805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40’500 (25.3.24)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53925508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Chile, SAPHIR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6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27’000 (20.2.24)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802860498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Denmark, NBI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050317883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Germany, Berlin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4’500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6’000  (18.12.22) for more years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367205417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Germany, Mainz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4’500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4’500 (23.2.24)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910805352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Germany, Hamburg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9’000 (22.7.24)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841086576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Italy, INFN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193’500</a:t>
                      </a: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193’500 (11.23, 1.24 13.2 19.3 22.4 13.6)</a:t>
                      </a:r>
                    </a:p>
                  </a:txBody>
                  <a:tcPr marL="19050" marR="19050" marT="0" marB="0" anchor="ctr"/>
                </a:tc>
                <a:extLst>
                  <a:ext uri="{0D108BD9-81ED-4DB2-BD59-A6C34878D82A}">
                    <a16:rowId xmlns:a16="http://schemas.microsoft.com/office/drawing/2014/main" val="3281270782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Japan, JSPS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4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90805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aid in-kind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605297578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Korea, GNU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8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28’100</a:t>
                      </a: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(20.2,16.4,22.5,28.6,25.7,16.8,5.9,8.10,5.11,2.12)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135659425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Netherlands, Leiden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026672852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Portugal, LIP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13’500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13’500 (6.11.24)</a:t>
                      </a:r>
                      <a:endParaRPr lang="en-CH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857249668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Russia, Ministry of Science and Higher Education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49’500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468256394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Russia, </a:t>
                      </a:r>
                      <a:r>
                        <a:rPr lang="en-GB" sz="1200" dirty="0" err="1">
                          <a:effectLst/>
                          <a:latin typeface="+mn-lt"/>
                        </a:rPr>
                        <a:t>MISiS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595127664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Spain, CSIC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0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875922470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Switzerland, EPFL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31’500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31’500 (20.2.24)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5230169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Switzerland, Zurich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2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9’000 (20.2.24)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885265451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Thailand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4’500</a:t>
                      </a: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(4.7.24)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213748616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 err="1">
                          <a:effectLst/>
                          <a:latin typeface="+mn-lt"/>
                        </a:rPr>
                        <a:t>Turkiye</a:t>
                      </a:r>
                      <a:r>
                        <a:rPr lang="en-GB" sz="1200" dirty="0">
                          <a:effectLst/>
                          <a:latin typeface="+mn-lt"/>
                        </a:rPr>
                        <a:t>, METU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2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9’000 (24.7.24)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736368224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UK, ICL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4’500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612896206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UK, UCL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4’500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426657786"/>
                  </a:ext>
                </a:extLst>
              </a:tr>
              <a:tr h="1991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Total</a:t>
                      </a:r>
                      <a:endParaRPr lang="en-CH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</a:t>
                      </a:r>
                      <a:endParaRPr lang="en-CH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13</a:t>
                      </a:r>
                      <a:endParaRPr lang="en-CH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490’500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389’600 (for M&amp;O ’24. incl inkind)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20774365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9EF8D31-7D6D-BA9E-C895-6D1B4834B7E8}"/>
              </a:ext>
            </a:extLst>
          </p:cNvPr>
          <p:cNvSpPr txBox="1"/>
          <p:nvPr/>
        </p:nvSpPr>
        <p:spPr>
          <a:xfrm>
            <a:off x="36846" y="6133838"/>
            <a:ext cx="4984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M</a:t>
            </a:r>
            <a:r>
              <a:rPr lang="en-CH" sz="1400" b="1" dirty="0">
                <a:solidFill>
                  <a:srgbClr val="FF0000"/>
                </a:solidFill>
              </a:rPr>
              <a:t>issing: Bulgaria, Russia, partly Thailand, ICL, UCL, partly Korea</a:t>
            </a:r>
          </a:p>
          <a:p>
            <a:r>
              <a:rPr lang="en-CH" sz="1400" b="1" dirty="0">
                <a:solidFill>
                  <a:srgbClr val="FF0000"/>
                </a:solidFill>
              </a:rPr>
              <a:t>                                 expect: 33500 (excluding Russia)</a:t>
            </a:r>
          </a:p>
        </p:txBody>
      </p:sp>
    </p:spTree>
    <p:extLst>
      <p:ext uri="{BB962C8B-B14F-4D97-AF65-F5344CB8AC3E}">
        <p14:creationId xmlns:p14="http://schemas.microsoft.com/office/powerpoint/2010/main" val="1743049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8610600" y="6624638"/>
            <a:ext cx="533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 dirty="0">
                <a:latin typeface="Helvetica" pitchFamily="1" charset="0"/>
              </a:rPr>
              <a:t>9</a:t>
            </a:r>
            <a:endParaRPr lang="en-US" dirty="0"/>
          </a:p>
        </p:txBody>
      </p:sp>
      <p:sp>
        <p:nvSpPr>
          <p:cNvPr id="17414" name="Rectangle 18"/>
          <p:cNvSpPr>
            <a:spLocks noChangeArrowheads="1"/>
          </p:cNvSpPr>
          <p:nvPr/>
        </p:nvSpPr>
        <p:spPr bwMode="auto">
          <a:xfrm>
            <a:off x="1057093" y="47093"/>
            <a:ext cx="7237413" cy="1014172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99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GB" sz="3600" dirty="0">
                <a:solidFill>
                  <a:srgbClr val="FF0000"/>
                </a:solidFill>
              </a:rPr>
              <a:t>M&amp;O Contributions 2025</a:t>
            </a:r>
          </a:p>
        </p:txBody>
      </p:sp>
      <p:sp>
        <p:nvSpPr>
          <p:cNvPr id="17419" name="Text Box 6"/>
          <p:cNvSpPr txBox="1">
            <a:spLocks noChangeArrowheads="1"/>
          </p:cNvSpPr>
          <p:nvPr/>
        </p:nvSpPr>
        <p:spPr bwMode="auto">
          <a:xfrm>
            <a:off x="533400" y="6581775"/>
            <a:ext cx="9509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Helvetica" pitchFamily="1" charset="0"/>
              </a:rPr>
              <a:t>26/02/2025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004464" y="1341438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90099"/>
                </a:solidFill>
                <a:latin typeface="Helvetica" pitchFamily="1" charset="0"/>
                <a:sym typeface="Wingdings" pitchFamily="1" charset="2"/>
              </a:rPr>
              <a:t> </a:t>
            </a:r>
            <a:endParaRPr lang="en-US" dirty="0"/>
          </a:p>
        </p:txBody>
      </p:sp>
      <p:sp>
        <p:nvSpPr>
          <p:cNvPr id="13" name="Rectangle 28">
            <a:extLst>
              <a:ext uri="{FF2B5EF4-FFF2-40B4-BE49-F238E27FC236}">
                <a16:creationId xmlns:a16="http://schemas.microsoft.com/office/drawing/2014/main" id="{8EA0E67F-2000-4E45-AD96-95BA199BD8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2964" y="6608324"/>
            <a:ext cx="130080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Arial" pitchFamily="1" charset="0"/>
              </a:rPr>
              <a:t> Wolfgang Funk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148A41-D589-7945-BDAB-1B2A8ACE7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62" y="9081"/>
            <a:ext cx="1064455" cy="945077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77929AA-B9E7-6539-1A0E-3D0CD48F82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390074"/>
              </p:ext>
            </p:extLst>
          </p:nvPr>
        </p:nvGraphicFramePr>
        <p:xfrm>
          <a:off x="112152" y="1059140"/>
          <a:ext cx="8838808" cy="45927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11545">
                  <a:extLst>
                    <a:ext uri="{9D8B030D-6E8A-4147-A177-3AD203B41FA5}">
                      <a16:colId xmlns:a16="http://schemas.microsoft.com/office/drawing/2014/main" val="3939059255"/>
                    </a:ext>
                  </a:extLst>
                </a:gridCol>
                <a:gridCol w="851337">
                  <a:extLst>
                    <a:ext uri="{9D8B030D-6E8A-4147-A177-3AD203B41FA5}">
                      <a16:colId xmlns:a16="http://schemas.microsoft.com/office/drawing/2014/main" val="293036005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12642090"/>
                    </a:ext>
                  </a:extLst>
                </a:gridCol>
                <a:gridCol w="2154621">
                  <a:extLst>
                    <a:ext uri="{9D8B030D-6E8A-4147-A177-3AD203B41FA5}">
                      <a16:colId xmlns:a16="http://schemas.microsoft.com/office/drawing/2014/main" val="3930418063"/>
                    </a:ext>
                  </a:extLst>
                </a:gridCol>
                <a:gridCol w="2697305">
                  <a:extLst>
                    <a:ext uri="{9D8B030D-6E8A-4147-A177-3AD203B41FA5}">
                      <a16:colId xmlns:a16="http://schemas.microsoft.com/office/drawing/2014/main" val="482820735"/>
                    </a:ext>
                  </a:extLst>
                </a:gridCol>
              </a:tblGrid>
              <a:tr h="411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b="1">
                          <a:effectLst/>
                          <a:latin typeface="+mn-lt"/>
                        </a:rPr>
                        <a:t>Funding Agency</a:t>
                      </a:r>
                      <a:endParaRPr lang="en-CH" sz="1200" b="1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Scientists</a:t>
                      </a:r>
                      <a:endParaRPr lang="en-CH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Theorists or Emeritus</a:t>
                      </a:r>
                      <a:endParaRPr lang="en-CH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M&amp;O total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90805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paid</a:t>
                      </a:r>
                    </a:p>
                    <a:p>
                      <a:pPr marR="90805" algn="ctr">
                        <a:lnSpc>
                          <a:spcPct val="115000"/>
                        </a:lnSpc>
                      </a:pPr>
                      <a:endParaRPr lang="en-CH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121915808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 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r">
                        <a:lnSpc>
                          <a:spcPct val="115000"/>
                        </a:lnSpc>
                      </a:pP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r">
                        <a:lnSpc>
                          <a:spcPct val="115000"/>
                        </a:lnSpc>
                      </a:pP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98352749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Bulgaria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0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87744906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CERN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53925508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Chile, SAPHIR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6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802860498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Denmark, NBI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050317883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Germany, Berlin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4’500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1’500 (‘22)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367205417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Germany, Mainz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4’500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910805352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Germany, Hamburg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841086576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Italy, INFN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220’500</a:t>
                      </a: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29’000 (13.11.24)</a:t>
                      </a:r>
                    </a:p>
                  </a:txBody>
                  <a:tcPr marL="19050" marR="19050" marT="0" marB="0" anchor="ctr"/>
                </a:tc>
                <a:extLst>
                  <a:ext uri="{0D108BD9-81ED-4DB2-BD59-A6C34878D82A}">
                    <a16:rowId xmlns:a16="http://schemas.microsoft.com/office/drawing/2014/main" val="3281270782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Japan, JSPS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4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90805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aid in-kind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605297578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Korea, GNU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31’500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135659425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Netherlands, Leiden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026672852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Portugal, LIP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13’500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857249668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Spain, CSIC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0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875922470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Switzerland, EPFL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31’500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5230169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Switzerland, Zurich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2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885265451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Thailand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9’000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213748616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 err="1">
                          <a:effectLst/>
                          <a:latin typeface="+mn-lt"/>
                        </a:rPr>
                        <a:t>Turkiye</a:t>
                      </a:r>
                      <a:r>
                        <a:rPr lang="en-GB" sz="1200" dirty="0">
                          <a:effectLst/>
                          <a:latin typeface="+mn-lt"/>
                        </a:rPr>
                        <a:t>, METU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4’500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736368224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>
                          <a:effectLst/>
                          <a:latin typeface="+mn-lt"/>
                        </a:rPr>
                        <a:t>UK, ICL</a:t>
                      </a:r>
                      <a:endParaRPr lang="en-CH" sz="12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4’500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612896206"/>
                  </a:ext>
                </a:extLst>
              </a:tr>
              <a:tr h="1990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UK, UCL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0</a:t>
                      </a: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4’500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endParaRPr lang="en-CH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426657786"/>
                  </a:ext>
                </a:extLst>
              </a:tr>
              <a:tr h="1991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Total</a:t>
                      </a:r>
                      <a:endParaRPr lang="en-CH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  <a:endParaRPr lang="en-CH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GB" sz="1200" b="1" dirty="0">
                          <a:effectLst/>
                          <a:latin typeface="+mn-lt"/>
                        </a:rPr>
                        <a:t>14</a:t>
                      </a:r>
                      <a:endParaRPr lang="en-CH" sz="12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R="90805" algn="ctr">
                        <a:lnSpc>
                          <a:spcPct val="115000"/>
                        </a:lnSpc>
                      </a:pPr>
                      <a:r>
                        <a:rPr lang="en-CH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436’500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90805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48’500 (for M&amp;O ’25 incl inkind)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2077436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3251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132777</TotalTime>
  <Words>2519</Words>
  <Application>Microsoft Macintosh PowerPoint</Application>
  <PresentationFormat>On-screen Show (4:3)</PresentationFormat>
  <Paragraphs>1141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Helvetica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Wolfgang Funk</dc:creator>
  <cp:lastModifiedBy>Wolfgang Funk</cp:lastModifiedBy>
  <cp:revision>1170</cp:revision>
  <cp:lastPrinted>2023-02-23T15:39:15Z</cp:lastPrinted>
  <dcterms:created xsi:type="dcterms:W3CDTF">2012-11-27T09:38:35Z</dcterms:created>
  <dcterms:modified xsi:type="dcterms:W3CDTF">2025-02-25T09:47:38Z</dcterms:modified>
</cp:coreProperties>
</file>