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60" r:id="rId1"/>
    <p:sldMasterId id="2147483701" r:id="rId2"/>
  </p:sldMasterIdLst>
  <p:notesMasterIdLst>
    <p:notesMasterId r:id="rId55"/>
  </p:notesMasterIdLst>
  <p:handoutMasterIdLst>
    <p:handoutMasterId r:id="rId56"/>
  </p:handoutMasterIdLst>
  <p:sldIdLst>
    <p:sldId id="256" r:id="rId3"/>
    <p:sldId id="395" r:id="rId4"/>
    <p:sldId id="434" r:id="rId5"/>
    <p:sldId id="260" r:id="rId6"/>
    <p:sldId id="331" r:id="rId7"/>
    <p:sldId id="323" r:id="rId8"/>
    <p:sldId id="326" r:id="rId9"/>
    <p:sldId id="259" r:id="rId10"/>
    <p:sldId id="435" r:id="rId11"/>
    <p:sldId id="371" r:id="rId12"/>
    <p:sldId id="407" r:id="rId13"/>
    <p:sldId id="365" r:id="rId14"/>
    <p:sldId id="427" r:id="rId15"/>
    <p:sldId id="313" r:id="rId16"/>
    <p:sldId id="266" r:id="rId17"/>
    <p:sldId id="362" r:id="rId18"/>
    <p:sldId id="270" r:id="rId19"/>
    <p:sldId id="275" r:id="rId20"/>
    <p:sldId id="428" r:id="rId21"/>
    <p:sldId id="429" r:id="rId22"/>
    <p:sldId id="430" r:id="rId23"/>
    <p:sldId id="277" r:id="rId24"/>
    <p:sldId id="377" r:id="rId25"/>
    <p:sldId id="410" r:id="rId26"/>
    <p:sldId id="440" r:id="rId27"/>
    <p:sldId id="393" r:id="rId28"/>
    <p:sldId id="279" r:id="rId29"/>
    <p:sldId id="281" r:id="rId30"/>
    <p:sldId id="340" r:id="rId31"/>
    <p:sldId id="321" r:id="rId32"/>
    <p:sldId id="431" r:id="rId33"/>
    <p:sldId id="356" r:id="rId34"/>
    <p:sldId id="290" r:id="rId35"/>
    <p:sldId id="386" r:id="rId36"/>
    <p:sldId id="355" r:id="rId37"/>
    <p:sldId id="363" r:id="rId38"/>
    <p:sldId id="286" r:id="rId39"/>
    <p:sldId id="287" r:id="rId40"/>
    <p:sldId id="409" r:id="rId41"/>
    <p:sldId id="314" r:id="rId42"/>
    <p:sldId id="293" r:id="rId43"/>
    <p:sldId id="295" r:id="rId44"/>
    <p:sldId id="432" r:id="rId45"/>
    <p:sldId id="380" r:id="rId46"/>
    <p:sldId id="302" r:id="rId47"/>
    <p:sldId id="311" r:id="rId48"/>
    <p:sldId id="398" r:id="rId49"/>
    <p:sldId id="301" r:id="rId50"/>
    <p:sldId id="436" r:id="rId51"/>
    <p:sldId id="404" r:id="rId52"/>
    <p:sldId id="309" r:id="rId53"/>
    <p:sldId id="310" r:id="rId54"/>
  </p:sldIdLst>
  <p:sldSz cx="9144000" cy="5143500" type="screen16x9"/>
  <p:notesSz cx="9926638" cy="14301788"/>
  <p:embeddedFontLst>
    <p:embeddedFont>
      <p:font typeface="Century Gothic" panose="020B0502020202020204" pitchFamily="34" charset="0"/>
      <p:regular r:id="rId57"/>
      <p:bold r:id="rId58"/>
      <p:italic r:id="rId59"/>
      <p:boldItalic r:id="rId60"/>
    </p:embeddedFont>
    <p:embeddedFont>
      <p:font typeface="Georgia" panose="02040502050405020303" pitchFamily="18" charset="0"/>
      <p:regular r:id="rId61"/>
      <p:bold r:id="rId62"/>
      <p:italic r:id="rId63"/>
      <p:boldItalic r:id="rId64"/>
    </p:embeddedFont>
    <p:embeddedFont>
      <p:font typeface="Verdana" panose="020B0604030504040204" pitchFamily="34" charset="0"/>
      <p:regular r:id="rId65"/>
      <p:bold r:id="rId66"/>
      <p:italic r:id="rId67"/>
      <p:boldItalic r:id="rId68"/>
    </p:embeddedFont>
  </p:embeddedFontLst>
  <p:custDataLst>
    <p:tags r:id="rId6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9DEFF"/>
    <a:srgbClr val="1E5AAE"/>
    <a:srgbClr val="0033A0"/>
    <a:srgbClr val="0B387C"/>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66290" autoAdjust="0"/>
  </p:normalViewPr>
  <p:slideViewPr>
    <p:cSldViewPr snapToGrid="0" snapToObjects="1">
      <p:cViewPr varScale="1">
        <p:scale>
          <a:sx n="72" d="100"/>
          <a:sy n="72" d="100"/>
        </p:scale>
        <p:origin x="1517" y="43"/>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2708"/>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font" Target="fonts/font7.fntdata"/><Relationship Id="rId68" Type="http://schemas.openxmlformats.org/officeDocument/2006/relationships/font" Target="fonts/font12.fntdata"/><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font" Target="fonts/font2.fntdata"/><Relationship Id="rId66" Type="http://schemas.openxmlformats.org/officeDocument/2006/relationships/font" Target="fonts/font10.fntdata"/><Relationship Id="rId74"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font" Target="fonts/font5.fntdata"/><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handoutMaster" Target="handoutMasters/handoutMaster1.xml"/><Relationship Id="rId64" Type="http://schemas.openxmlformats.org/officeDocument/2006/relationships/font" Target="fonts/font8.fntdata"/><Relationship Id="rId69"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viewProps" Target="viewProp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font" Target="fonts/font3.fntdata"/><Relationship Id="rId67" Type="http://schemas.openxmlformats.org/officeDocument/2006/relationships/font" Target="fonts/font11.fntdata"/><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font" Target="fonts/font6.fntdata"/><Relationship Id="rId7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font" Target="fonts/font1.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font" Target="fonts/font4.fntdata"/><Relationship Id="rId65" Type="http://schemas.openxmlformats.org/officeDocument/2006/relationships/font" Target="fonts/font9.fntdata"/><Relationship Id="rId73"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notesMaster" Target="notesMasters/notesMaster1.xml"/><Relationship Id="rId7" Type="http://schemas.openxmlformats.org/officeDocument/2006/relationships/slide" Target="slides/slide5.xml"/><Relationship Id="rId71"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b="1"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b="1"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2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b="1"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b="1"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b="1"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b="1"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b="1"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b="1"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b="1"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b="1"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b="1" dirty="0"/>
            <a:t>AcceleratorSystems</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custT="1"/>
      <dgm:spPr/>
      <dgm:t>
        <a:bodyPr/>
        <a:lstStyle/>
        <a:p>
          <a:r>
            <a:rPr lang="fr-CH" sz="900" b="1" i="0" dirty="0"/>
            <a:t>Diplomatic &amp; Stakeholder Relations</a:t>
          </a:r>
          <a:endParaRPr lang="en-US" sz="900" b="1" i="0" dirty="0"/>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custT="1"/>
      <dgm:spPr/>
      <dgm:t>
        <a:bodyPr/>
        <a:lstStyle/>
        <a:p>
          <a:pPr marL="0" indent="0"/>
          <a:r>
            <a:rPr lang="en-US" sz="900" b="1" dirty="0"/>
            <a:t>Education, Communication &amp; Outreach</a:t>
          </a:r>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6FBCB857-97C9-4F26-8443-228E7934272A}">
      <dgm:prSet custT="1"/>
      <dgm:spPr/>
      <dgm:t>
        <a:bodyPr/>
        <a:lstStyle/>
        <a:p>
          <a:r>
            <a:rPr lang="fr-CH" sz="900" b="1" dirty="0"/>
            <a:t>Science Gateway Operations</a:t>
          </a:r>
          <a:endParaRPr lang="en-US" sz="900" b="1" dirty="0"/>
        </a:p>
      </dgm:t>
    </dgm:pt>
    <dgm:pt modelId="{2AE6088D-22F6-42B3-BC4C-7887D73DA438}" type="parTrans" cxnId="{2F37EDF1-94F2-4013-92F4-A2B8FB23AA9E}">
      <dgm:prSet/>
      <dgm:spPr/>
      <dgm:t>
        <a:bodyPr/>
        <a:lstStyle/>
        <a:p>
          <a:endParaRPr lang="en-GB"/>
        </a:p>
      </dgm:t>
    </dgm:pt>
    <dgm:pt modelId="{CEA387A3-91A8-4F04-A468-CF60965E4B26}" type="sibTrans" cxnId="{2F37EDF1-94F2-4013-92F4-A2B8FB23AA9E}">
      <dgm:prSet/>
      <dgm:spPr/>
      <dgm:t>
        <a:bodyPr/>
        <a:lstStyle/>
        <a:p>
          <a:endParaRPr lang="en-GB"/>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4"/>
      <dgm:spPr/>
    </dgm:pt>
    <dgm:pt modelId="{DA7CCF86-3120-453C-B4D9-D73958095C99}" type="pres">
      <dgm:prSet presAssocID="{A2D46EEE-4C74-41C8-AA85-2FC23A070AA5}" presName="childText" presStyleLbl="bgAcc1" presStyleIdx="0" presStyleCnt="14">
        <dgm:presLayoutVars>
          <dgm:bulletEnabled val="1"/>
        </dgm:presLayoutVars>
      </dgm:prSet>
      <dgm:spPr/>
    </dgm:pt>
    <dgm:pt modelId="{1F8EE426-C7D8-43D5-8F1E-2820C3128EB6}" type="pres">
      <dgm:prSet presAssocID="{CA8BFBA3-00F6-4D5E-858C-27B1F921E167}" presName="Name13" presStyleLbl="parChTrans1D2" presStyleIdx="1" presStyleCnt="14"/>
      <dgm:spPr/>
    </dgm:pt>
    <dgm:pt modelId="{FC0E0194-178C-42BE-91C8-DCDAE38BA14B}" type="pres">
      <dgm:prSet presAssocID="{A5B46A85-6E39-45F7-AA70-3B9A0A90AE29}" presName="childText" presStyleLbl="bgAcc1" presStyleIdx="1" presStyleCnt="14">
        <dgm:presLayoutVars>
          <dgm:bulletEnabled val="1"/>
        </dgm:presLayoutVars>
      </dgm:prSet>
      <dgm:spPr/>
    </dgm:pt>
    <dgm:pt modelId="{BC6523A5-F901-4C14-834F-8F19FB253565}" type="pres">
      <dgm:prSet presAssocID="{84753535-6F2F-4E39-8360-3EDDB4A3DB52}" presName="Name13" presStyleLbl="parChTrans1D2" presStyleIdx="2" presStyleCnt="14"/>
      <dgm:spPr/>
    </dgm:pt>
    <dgm:pt modelId="{81E8F7C7-6410-4636-9437-5BC103F41506}" type="pres">
      <dgm:prSet presAssocID="{5EBC1F7D-1644-482A-9716-2114C93E2FE7}" presName="childText" presStyleLbl="bgAcc1" presStyleIdx="2" presStyleCnt="14" custLinFactNeighborX="1479" custLinFactNeighborY="3399">
        <dgm:presLayoutVars>
          <dgm:bulletEnabled val="1"/>
        </dgm:presLayoutVars>
      </dgm:prSet>
      <dgm:spPr/>
    </dgm:pt>
    <dgm:pt modelId="{3C6E880E-798A-4E99-B48B-FD619ED8FA63}" type="pres">
      <dgm:prSet presAssocID="{4FB80EAF-271C-42AE-BCE4-8F1CFA3D1542}" presName="Name13" presStyleLbl="parChTrans1D2" presStyleIdx="3" presStyleCnt="14"/>
      <dgm:spPr/>
    </dgm:pt>
    <dgm:pt modelId="{6A2C459D-412F-40F0-9F1C-01994C63547C}" type="pres">
      <dgm:prSet presAssocID="{441B2B92-A128-401C-AA29-95DC3CD9C013}" presName="childText" presStyleLbl="bgAcc1" presStyleIdx="3" presStyleCnt="14">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4"/>
      <dgm:spPr/>
    </dgm:pt>
    <dgm:pt modelId="{DEAFBE4F-F052-4F56-8735-83E63AEFF4DB}" type="pres">
      <dgm:prSet presAssocID="{39108FAD-021C-4AFB-9C5A-7ED86F50D644}" presName="childText" presStyleLbl="bgAcc1" presStyleIdx="4" presStyleCnt="14" custScaleX="118466">
        <dgm:presLayoutVars>
          <dgm:bulletEnabled val="1"/>
        </dgm:presLayoutVars>
      </dgm:prSet>
      <dgm:spPr/>
    </dgm:pt>
    <dgm:pt modelId="{D65E9D8E-0FB4-4DA2-A49F-5B8DD5375BFB}" type="pres">
      <dgm:prSet presAssocID="{7353E32C-47A9-4EC0-9B61-D26B42C5213F}" presName="Name13" presStyleLbl="parChTrans1D2" presStyleIdx="5" presStyleCnt="14"/>
      <dgm:spPr/>
    </dgm:pt>
    <dgm:pt modelId="{7AC5AAD6-546C-42F0-B9F0-33F4B70F1751}" type="pres">
      <dgm:prSet presAssocID="{539AB4CB-28FE-41AE-9620-CC8DC46EB68C}" presName="childText" presStyleLbl="bgAcc1" presStyleIdx="5" presStyleCnt="14" custScaleX="121826" custScaleY="129439">
        <dgm:presLayoutVars>
          <dgm:bulletEnabled val="1"/>
        </dgm:presLayoutVars>
      </dgm:prSet>
      <dgm:spPr/>
    </dgm:pt>
    <dgm:pt modelId="{12B760B6-3DDF-4548-9C92-DB7CEB52880C}" type="pres">
      <dgm:prSet presAssocID="{C9CFF273-83C3-474E-9C1D-1CD4D26FC9EF}" presName="Name13" presStyleLbl="parChTrans1D2" presStyleIdx="6" presStyleCnt="14"/>
      <dgm:spPr/>
    </dgm:pt>
    <dgm:pt modelId="{C1F5CA99-2F35-4670-A117-0D20B5ADE1AB}" type="pres">
      <dgm:prSet presAssocID="{9C7AECA1-16F7-4C5C-A64D-32D2FC42E013}" presName="childText" presStyleLbl="bgAcc1" presStyleIdx="6" presStyleCnt="14" custScaleX="121597" custScaleY="76298">
        <dgm:presLayoutVars>
          <dgm:bulletEnabled val="1"/>
        </dgm:presLayoutVars>
      </dgm:prSet>
      <dgm:spPr/>
    </dgm:pt>
    <dgm:pt modelId="{200386FC-B442-411C-ACC8-9E81282172CD}" type="pres">
      <dgm:prSet presAssocID="{86AF2C3D-1433-4D80-9A63-E430505D246B}" presName="Name13" presStyleLbl="parChTrans1D2" presStyleIdx="7" presStyleCnt="14"/>
      <dgm:spPr/>
    </dgm:pt>
    <dgm:pt modelId="{764768B0-77E8-4473-B436-228C4261FBCD}" type="pres">
      <dgm:prSet presAssocID="{ECC604BF-4896-41E8-B4EC-BCDA7E1B6217}" presName="childText" presStyleLbl="bgAcc1" presStyleIdx="7" presStyleCnt="14" custScaleX="123091" custLinFactNeighborX="3816" custLinFactNeighborY="24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4"/>
      <dgm:spPr/>
    </dgm:pt>
    <dgm:pt modelId="{2A5B49D8-645C-4838-875B-DFD0C5D43DD3}" type="pres">
      <dgm:prSet presAssocID="{88FCB1AF-15DA-4A92-B883-8254C67E3DB2}" presName="childText" presStyleLbl="bgAcc1" presStyleIdx="8" presStyleCnt="14" custScaleX="128616" custLinFactNeighborX="-3564">
        <dgm:presLayoutVars>
          <dgm:bulletEnabled val="1"/>
        </dgm:presLayoutVars>
      </dgm:prSet>
      <dgm:spPr>
        <a:prstGeom prst="hexagon">
          <a:avLst/>
        </a:prstGeom>
      </dgm:spPr>
    </dgm:pt>
    <dgm:pt modelId="{2E4EAA78-1590-46E5-9026-9233B404F275}" type="pres">
      <dgm:prSet presAssocID="{2AE6088D-22F6-42B3-BC4C-7887D73DA438}" presName="Name13" presStyleLbl="parChTrans1D2" presStyleIdx="9" presStyleCnt="14"/>
      <dgm:spPr/>
    </dgm:pt>
    <dgm:pt modelId="{46309AC7-6E4B-47EB-9AE7-E511F7FDD38A}" type="pres">
      <dgm:prSet presAssocID="{6FBCB857-97C9-4F26-8443-228E7934272A}" presName="childText" presStyleLbl="bgAcc1" presStyleIdx="9" presStyleCnt="14" custScaleX="120753">
        <dgm:presLayoutVars>
          <dgm:bulletEnabled val="1"/>
        </dgm:presLayoutVars>
      </dgm:prSet>
      <dgm:spPr>
        <a:prstGeom prst="hexagon">
          <a:avLst/>
        </a:prstGeom>
      </dgm:spPr>
    </dgm:pt>
    <dgm:pt modelId="{D1212626-523F-4F9B-B493-2E8C6793E464}" type="pres">
      <dgm:prSet presAssocID="{7BD7828A-6FC2-4F44-B467-AF76D5897E1A}" presName="Name13" presStyleLbl="parChTrans1D2" presStyleIdx="10" presStyleCnt="14"/>
      <dgm:spPr/>
    </dgm:pt>
    <dgm:pt modelId="{2835AED8-5CAE-46B9-88F3-E0239CA049D5}" type="pres">
      <dgm:prSet presAssocID="{8094EE2D-2FCF-46D5-8907-085C6B7FAA69}" presName="childText" presStyleLbl="bgAcc1" presStyleIdx="10" presStyleCnt="14" custScaleX="130932" custLinFactNeighborX="-3564">
        <dgm:presLayoutVars>
          <dgm:bulletEnabled val="1"/>
        </dgm:presLayoutVars>
      </dgm:prSet>
      <dgm:spPr>
        <a:prstGeom prst="hexag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1" presStyleCnt="14"/>
      <dgm:spPr/>
    </dgm:pt>
    <dgm:pt modelId="{BB07D65E-D755-4ADF-BE10-872FA5B3B89F}" type="pres">
      <dgm:prSet presAssocID="{3FD281C8-6F8D-4926-80D2-B4A1BDF3EC66}" presName="childText" presStyleLbl="bgAcc1" presStyleIdx="11" presStyleCnt="14">
        <dgm:presLayoutVars>
          <dgm:bulletEnabled val="1"/>
        </dgm:presLayoutVars>
      </dgm:prSet>
      <dgm:spPr/>
    </dgm:pt>
    <dgm:pt modelId="{3570A4A0-050F-4C56-AB23-2F0A0B6CB10A}" type="pres">
      <dgm:prSet presAssocID="{D11142CD-F467-4F19-9EC1-5F83A5B1CCBD}" presName="Name13" presStyleLbl="parChTrans1D2" presStyleIdx="12" presStyleCnt="14"/>
      <dgm:spPr/>
    </dgm:pt>
    <dgm:pt modelId="{52F189E8-A88A-40EA-BBDE-521D5CC66B4A}" type="pres">
      <dgm:prSet presAssocID="{FDF2AE1B-088B-4F12-B5E4-32AEFE5748F7}" presName="childText" presStyleLbl="bgAcc1" presStyleIdx="12" presStyleCnt="14">
        <dgm:presLayoutVars>
          <dgm:bulletEnabled val="1"/>
        </dgm:presLayoutVars>
      </dgm:prSet>
      <dgm:spPr/>
    </dgm:pt>
    <dgm:pt modelId="{CCE39531-CE22-4D30-B71F-E93C3D738AC5}" type="pres">
      <dgm:prSet presAssocID="{651423BD-B9A1-4DCB-8D2F-DEB30D583D4A}" presName="Name13" presStyleLbl="parChTrans1D2" presStyleIdx="13" presStyleCnt="14"/>
      <dgm:spPr/>
    </dgm:pt>
    <dgm:pt modelId="{DF687E79-D046-4BF5-A72F-A11B9BC8915F}" type="pres">
      <dgm:prSet presAssocID="{5541189E-B59C-43D7-8ECD-48F0C06731B8}" presName="childText" presStyleLbl="bgAcc1" presStyleIdx="13" presStyleCnt="14">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1A194009-7CC4-4008-A243-7EFED8E2690B}" type="presOf" srcId="{2AE6088D-22F6-42B3-BC4C-7887D73DA438}" destId="{2E4EAA78-1590-46E5-9026-9233B404F27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5979140-A8A6-44CA-B1D1-F37625829377}" type="presOf" srcId="{6FBCB857-97C9-4F26-8443-228E7934272A}" destId="{46309AC7-6E4B-47EB-9AE7-E511F7FDD38A}" srcOrd="0"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2" destOrd="0" parTransId="{7BD7828A-6FC2-4F44-B467-AF76D5897E1A}" sibTransId="{FF87B3AD-6CBD-4289-8D74-E41EC5620CB3}"/>
    <dgm:cxn modelId="{2F37EDF1-94F2-4013-92F4-A2B8FB23AA9E}" srcId="{92B70794-D2B5-44D2-B154-D003643E61A8}" destId="{6FBCB857-97C9-4F26-8443-228E7934272A}" srcOrd="1" destOrd="0" parTransId="{2AE6088D-22F6-42B3-BC4C-7887D73DA438}" sibTransId="{CEA387A3-91A8-4F04-A468-CF60965E4B26}"/>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36782635-578A-4FC2-A535-06FE85262A6E}" type="presParOf" srcId="{7B850852-F351-4086-BE5F-89D7273D4E3F}" destId="{2E4EAA78-1590-46E5-9026-9233B404F275}" srcOrd="2" destOrd="0" presId="urn:microsoft.com/office/officeart/2005/8/layout/hierarchy3"/>
    <dgm:cxn modelId="{78EC4F75-9EA3-4AD8-8694-7E790ECA1225}" type="presParOf" srcId="{7B850852-F351-4086-BE5F-89D7273D4E3F}" destId="{46309AC7-6E4B-47EB-9AE7-E511F7FDD38A}" srcOrd="3" destOrd="0" presId="urn:microsoft.com/office/officeart/2005/8/layout/hierarchy3"/>
    <dgm:cxn modelId="{C43F9A4B-70E4-44F6-B9A1-3AEED555AB1B}" type="presParOf" srcId="{7B850852-F351-4086-BE5F-89D7273D4E3F}" destId="{D1212626-523F-4F9B-B493-2E8C6793E464}" srcOrd="4" destOrd="0" presId="urn:microsoft.com/office/officeart/2005/8/layout/hierarchy3"/>
    <dgm:cxn modelId="{834E0123-5AD4-48BD-8077-A42A159A200B}" type="presParOf" srcId="{7B850852-F351-4086-BE5F-89D7273D4E3F}" destId="{2835AED8-5CAE-46B9-88F3-E0239CA049D5}" srcOrd="5"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3535"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0452" y="17788"/>
        <a:ext cx="1121352" cy="543759"/>
      </dsp:txXfrm>
    </dsp:sp>
    <dsp:sp modelId="{1A14D0EF-8685-4FF9-8196-01F437D357B4}">
      <dsp:nvSpPr>
        <dsp:cNvPr id="0" name=""/>
        <dsp:cNvSpPr/>
      </dsp:nvSpPr>
      <dsp:spPr>
        <a:xfrm>
          <a:off x="429053"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4572"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Beams</a:t>
          </a:r>
        </a:p>
      </dsp:txBody>
      <dsp:txXfrm>
        <a:off x="561489" y="739779"/>
        <a:ext cx="890314" cy="543759"/>
      </dsp:txXfrm>
    </dsp:sp>
    <dsp:sp modelId="{1F8EE426-C7D8-43D5-8F1E-2820C3128EB6}">
      <dsp:nvSpPr>
        <dsp:cNvPr id="0" name=""/>
        <dsp:cNvSpPr/>
      </dsp:nvSpPr>
      <dsp:spPr>
        <a:xfrm>
          <a:off x="429053"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4572"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Technology</a:t>
          </a:r>
        </a:p>
      </dsp:txBody>
      <dsp:txXfrm>
        <a:off x="561489" y="1461770"/>
        <a:ext cx="890314" cy="543759"/>
      </dsp:txXfrm>
    </dsp:sp>
    <dsp:sp modelId="{BC6523A5-F901-4C14-834F-8F19FB253565}">
      <dsp:nvSpPr>
        <dsp:cNvPr id="0" name=""/>
        <dsp:cNvSpPr/>
      </dsp:nvSpPr>
      <dsp:spPr>
        <a:xfrm>
          <a:off x="429053" y="578464"/>
          <a:ext cx="129186" cy="1896809"/>
        </a:xfrm>
        <a:custGeom>
          <a:avLst/>
          <a:gdLst/>
          <a:ahLst/>
          <a:cxnLst/>
          <a:rect l="0" t="0" r="0" b="0"/>
          <a:pathLst>
            <a:path>
              <a:moveTo>
                <a:pt x="0" y="0"/>
              </a:moveTo>
              <a:lnTo>
                <a:pt x="0" y="1896809"/>
              </a:lnTo>
              <a:lnTo>
                <a:pt x="129186" y="189680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558240" y="2186477"/>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Engineering</a:t>
          </a:r>
        </a:p>
      </dsp:txBody>
      <dsp:txXfrm>
        <a:off x="575157" y="2203394"/>
        <a:ext cx="890314" cy="543759"/>
      </dsp:txXfrm>
    </dsp:sp>
    <dsp:sp modelId="{3C6E880E-798A-4E99-B48B-FD619ED8FA63}">
      <dsp:nvSpPr>
        <dsp:cNvPr id="0" name=""/>
        <dsp:cNvSpPr/>
      </dsp:nvSpPr>
      <dsp:spPr>
        <a:xfrm>
          <a:off x="429053" y="578464"/>
          <a:ext cx="115518" cy="2599168"/>
        </a:xfrm>
        <a:custGeom>
          <a:avLst/>
          <a:gdLst/>
          <a:ahLst/>
          <a:cxnLst/>
          <a:rect l="0" t="0" r="0" b="0"/>
          <a:pathLst>
            <a:path>
              <a:moveTo>
                <a:pt x="0" y="0"/>
              </a:moveTo>
              <a:lnTo>
                <a:pt x="0" y="2599168"/>
              </a:lnTo>
              <a:lnTo>
                <a:pt x="115518" y="259916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4572" y="2888836"/>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AcceleratorSystems</a:t>
          </a:r>
        </a:p>
      </dsp:txBody>
      <dsp:txXfrm>
        <a:off x="561489" y="2905753"/>
        <a:ext cx="890314" cy="543759"/>
      </dsp:txXfrm>
    </dsp:sp>
    <dsp:sp modelId="{0E78719B-F783-4874-BEA1-E2C9FFA8E9B0}">
      <dsp:nvSpPr>
        <dsp:cNvPr id="0" name=""/>
        <dsp:cNvSpPr/>
      </dsp:nvSpPr>
      <dsp:spPr>
        <a:xfrm>
          <a:off x="1757517"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15240" rIns="22860" bIns="15240" numCol="1" spcCol="1270" anchor="ctr" anchorCtr="0">
          <a:noAutofit/>
        </a:bodyPr>
        <a:lstStyle/>
        <a:p>
          <a:pPr marL="0" lvl="0" indent="0" algn="ctr" defTabSz="533400">
            <a:lnSpc>
              <a:spcPct val="90000"/>
            </a:lnSpc>
            <a:spcBef>
              <a:spcPct val="0"/>
            </a:spcBef>
            <a:spcAft>
              <a:spcPct val="35000"/>
            </a:spcAft>
            <a:buNone/>
          </a:pPr>
          <a:r>
            <a:rPr lang="en-US" sz="1200" b="0" kern="1200" dirty="0">
              <a:solidFill>
                <a:srgbClr val="0B387C"/>
              </a:solidFill>
            </a:rPr>
            <a:t>Finance &amp; Human Resources</a:t>
          </a:r>
        </a:p>
      </dsp:txBody>
      <dsp:txXfrm>
        <a:off x="1774434" y="17788"/>
        <a:ext cx="1121352" cy="543759"/>
      </dsp:txXfrm>
    </dsp:sp>
    <dsp:sp modelId="{3C23C20F-BFC5-4097-A4DE-AF3101295735}">
      <dsp:nvSpPr>
        <dsp:cNvPr id="0" name=""/>
        <dsp:cNvSpPr/>
      </dsp:nvSpPr>
      <dsp:spPr>
        <a:xfrm>
          <a:off x="1873036"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1988555" y="722862"/>
          <a:ext cx="1094802"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Finance &amp; Administrative Processes</a:t>
          </a:r>
        </a:p>
      </dsp:txBody>
      <dsp:txXfrm>
        <a:off x="2005472" y="739779"/>
        <a:ext cx="1060968" cy="543759"/>
      </dsp:txXfrm>
    </dsp:sp>
    <dsp:sp modelId="{D65E9D8E-0FB4-4DA2-A49F-5B8DD5375BFB}">
      <dsp:nvSpPr>
        <dsp:cNvPr id="0" name=""/>
        <dsp:cNvSpPr/>
      </dsp:nvSpPr>
      <dsp:spPr>
        <a:xfrm>
          <a:off x="1873036" y="578464"/>
          <a:ext cx="115518" cy="1240204"/>
        </a:xfrm>
        <a:custGeom>
          <a:avLst/>
          <a:gdLst/>
          <a:ahLst/>
          <a:cxnLst/>
          <a:rect l="0" t="0" r="0" b="0"/>
          <a:pathLst>
            <a:path>
              <a:moveTo>
                <a:pt x="0" y="0"/>
              </a:moveTo>
              <a:lnTo>
                <a:pt x="0" y="1240204"/>
              </a:lnTo>
              <a:lnTo>
                <a:pt x="115518" y="1240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1988555" y="1444853"/>
          <a:ext cx="1125853" cy="747630"/>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Industry, Procurement &amp; Knowledge Transfer</a:t>
          </a:r>
        </a:p>
      </dsp:txBody>
      <dsp:txXfrm>
        <a:off x="2010452" y="1466750"/>
        <a:ext cx="1082059" cy="703836"/>
      </dsp:txXfrm>
    </dsp:sp>
    <dsp:sp modelId="{12B760B6-3DDF-4548-9C92-DB7CEB52880C}">
      <dsp:nvSpPr>
        <dsp:cNvPr id="0" name=""/>
        <dsp:cNvSpPr/>
      </dsp:nvSpPr>
      <dsp:spPr>
        <a:xfrm>
          <a:off x="1873036" y="578464"/>
          <a:ext cx="115518" cy="1978764"/>
        </a:xfrm>
        <a:custGeom>
          <a:avLst/>
          <a:gdLst/>
          <a:ahLst/>
          <a:cxnLst/>
          <a:rect l="0" t="0" r="0" b="0"/>
          <a:pathLst>
            <a:path>
              <a:moveTo>
                <a:pt x="0" y="0"/>
              </a:moveTo>
              <a:lnTo>
                <a:pt x="0" y="1978764"/>
              </a:lnTo>
              <a:lnTo>
                <a:pt x="115518" y="197876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1988555" y="2336882"/>
          <a:ext cx="1123737" cy="440691"/>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Human Resources</a:t>
          </a:r>
        </a:p>
      </dsp:txBody>
      <dsp:txXfrm>
        <a:off x="2001462" y="2349789"/>
        <a:ext cx="1097923" cy="414877"/>
      </dsp:txXfrm>
    </dsp:sp>
    <dsp:sp modelId="{200386FC-B442-411C-ACC8-9E81282172CD}">
      <dsp:nvSpPr>
        <dsp:cNvPr id="0" name=""/>
        <dsp:cNvSpPr/>
      </dsp:nvSpPr>
      <dsp:spPr>
        <a:xfrm>
          <a:off x="1873036" y="578464"/>
          <a:ext cx="150784" cy="2633176"/>
        </a:xfrm>
        <a:custGeom>
          <a:avLst/>
          <a:gdLst/>
          <a:ahLst/>
          <a:cxnLst/>
          <a:rect l="0" t="0" r="0" b="0"/>
          <a:pathLst>
            <a:path>
              <a:moveTo>
                <a:pt x="0" y="0"/>
              </a:moveTo>
              <a:lnTo>
                <a:pt x="0" y="2633176"/>
              </a:lnTo>
              <a:lnTo>
                <a:pt x="150784" y="263317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23820" y="2922843"/>
          <a:ext cx="1137544"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b="1" kern="1200" dirty="0"/>
            <a:t>Site &amp; Civil Engineering</a:t>
          </a:r>
        </a:p>
      </dsp:txBody>
      <dsp:txXfrm>
        <a:off x="2040737" y="2939760"/>
        <a:ext cx="1103710" cy="543759"/>
      </dsp:txXfrm>
    </dsp:sp>
    <dsp:sp modelId="{01575F11-9931-4F78-8ADC-0E6E97AAD4C1}">
      <dsp:nvSpPr>
        <dsp:cNvPr id="0" name=""/>
        <dsp:cNvSpPr/>
      </dsp:nvSpPr>
      <dsp:spPr>
        <a:xfrm>
          <a:off x="3192351" y="0"/>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09268" y="16917"/>
        <a:ext cx="1121352" cy="543759"/>
      </dsp:txXfrm>
    </dsp:sp>
    <dsp:sp modelId="{D5FDEEAC-4B6E-4EA2-888D-FD0AB0F08232}">
      <dsp:nvSpPr>
        <dsp:cNvPr id="0" name=""/>
        <dsp:cNvSpPr/>
      </dsp:nvSpPr>
      <dsp:spPr>
        <a:xfrm>
          <a:off x="3307870" y="577593"/>
          <a:ext cx="91731" cy="434065"/>
        </a:xfrm>
        <a:custGeom>
          <a:avLst/>
          <a:gdLst/>
          <a:ahLst/>
          <a:cxnLst/>
          <a:rect l="0" t="0" r="0" b="0"/>
          <a:pathLst>
            <a:path>
              <a:moveTo>
                <a:pt x="0" y="0"/>
              </a:moveTo>
              <a:lnTo>
                <a:pt x="0" y="434065"/>
              </a:lnTo>
              <a:lnTo>
                <a:pt x="91731" y="43406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399601" y="722862"/>
          <a:ext cx="1188603"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i="0" kern="1200" dirty="0"/>
            <a:t>Diplomatic &amp; Stakeholder Relations</a:t>
          </a:r>
          <a:endParaRPr lang="en-US" sz="900" b="1" i="0" kern="1200" dirty="0"/>
        </a:p>
      </dsp:txBody>
      <dsp:txXfrm>
        <a:off x="3546784" y="794385"/>
        <a:ext cx="894237" cy="434547"/>
      </dsp:txXfrm>
    </dsp:sp>
    <dsp:sp modelId="{2E4EAA78-1590-46E5-9026-9233B404F275}">
      <dsp:nvSpPr>
        <dsp:cNvPr id="0" name=""/>
        <dsp:cNvSpPr/>
      </dsp:nvSpPr>
      <dsp:spPr>
        <a:xfrm>
          <a:off x="3307870" y="577593"/>
          <a:ext cx="124667" cy="1156057"/>
        </a:xfrm>
        <a:custGeom>
          <a:avLst/>
          <a:gdLst/>
          <a:ahLst/>
          <a:cxnLst/>
          <a:rect l="0" t="0" r="0" b="0"/>
          <a:pathLst>
            <a:path>
              <a:moveTo>
                <a:pt x="0" y="0"/>
              </a:moveTo>
              <a:lnTo>
                <a:pt x="0" y="1156057"/>
              </a:lnTo>
              <a:lnTo>
                <a:pt x="124667" y="115605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309AC7-6E4B-47EB-9AE7-E511F7FDD38A}">
      <dsp:nvSpPr>
        <dsp:cNvPr id="0" name=""/>
        <dsp:cNvSpPr/>
      </dsp:nvSpPr>
      <dsp:spPr>
        <a:xfrm>
          <a:off x="3432537" y="1444853"/>
          <a:ext cx="1115937"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fr-CH" sz="900" b="1" kern="1200" dirty="0"/>
            <a:t>Science Gateway Operations</a:t>
          </a:r>
          <a:endParaRPr lang="en-US" sz="900" b="1" kern="1200" dirty="0"/>
        </a:p>
      </dsp:txBody>
      <dsp:txXfrm>
        <a:off x="3573665" y="1517899"/>
        <a:ext cx="833682" cy="431501"/>
      </dsp:txXfrm>
    </dsp:sp>
    <dsp:sp modelId="{D1212626-523F-4F9B-B493-2E8C6793E464}">
      <dsp:nvSpPr>
        <dsp:cNvPr id="0" name=""/>
        <dsp:cNvSpPr/>
      </dsp:nvSpPr>
      <dsp:spPr>
        <a:xfrm>
          <a:off x="3307870" y="577593"/>
          <a:ext cx="91731" cy="1878048"/>
        </a:xfrm>
        <a:custGeom>
          <a:avLst/>
          <a:gdLst/>
          <a:ahLst/>
          <a:cxnLst/>
          <a:rect l="0" t="0" r="0" b="0"/>
          <a:pathLst>
            <a:path>
              <a:moveTo>
                <a:pt x="0" y="0"/>
              </a:moveTo>
              <a:lnTo>
                <a:pt x="0" y="1878048"/>
              </a:lnTo>
              <a:lnTo>
                <a:pt x="91731" y="187804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399601" y="2166845"/>
          <a:ext cx="1210006" cy="577593"/>
        </a:xfrm>
        <a:prstGeom prst="hexag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marL="0" lvl="0" indent="0" algn="ctr" defTabSz="400050">
            <a:lnSpc>
              <a:spcPct val="90000"/>
            </a:lnSpc>
            <a:spcBef>
              <a:spcPct val="0"/>
            </a:spcBef>
            <a:spcAft>
              <a:spcPct val="35000"/>
            </a:spcAft>
            <a:buNone/>
          </a:pPr>
          <a:r>
            <a:rPr lang="en-US" sz="900" b="1" kern="1200" dirty="0"/>
            <a:t>Education, Communication &amp; Outreach</a:t>
          </a:r>
        </a:p>
      </dsp:txBody>
      <dsp:txXfrm>
        <a:off x="3548568" y="2237954"/>
        <a:ext cx="912072" cy="435375"/>
      </dsp:txXfrm>
    </dsp:sp>
    <dsp:sp modelId="{00AD20D3-2D94-47BE-93C6-83B5548C0C32}">
      <dsp:nvSpPr>
        <dsp:cNvPr id="0" name=""/>
        <dsp:cNvSpPr/>
      </dsp:nvSpPr>
      <dsp:spPr>
        <a:xfrm>
          <a:off x="4700303" y="871"/>
          <a:ext cx="1155186" cy="577593"/>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17220" y="17788"/>
        <a:ext cx="1121352" cy="543759"/>
      </dsp:txXfrm>
    </dsp:sp>
    <dsp:sp modelId="{E5B5C4AA-0FA8-4860-970A-703352084C88}">
      <dsp:nvSpPr>
        <dsp:cNvPr id="0" name=""/>
        <dsp:cNvSpPr/>
      </dsp:nvSpPr>
      <dsp:spPr>
        <a:xfrm>
          <a:off x="4815822" y="578464"/>
          <a:ext cx="115518" cy="433194"/>
        </a:xfrm>
        <a:custGeom>
          <a:avLst/>
          <a:gdLst/>
          <a:ahLst/>
          <a:cxnLst/>
          <a:rect l="0" t="0" r="0" b="0"/>
          <a:pathLst>
            <a:path>
              <a:moveTo>
                <a:pt x="0" y="0"/>
              </a:moveTo>
              <a:lnTo>
                <a:pt x="0" y="433194"/>
              </a:lnTo>
              <a:lnTo>
                <a:pt x="115518" y="43319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31340" y="722862"/>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Experimental Physics</a:t>
          </a:r>
        </a:p>
      </dsp:txBody>
      <dsp:txXfrm>
        <a:off x="4948257" y="739779"/>
        <a:ext cx="890314" cy="543759"/>
      </dsp:txXfrm>
    </dsp:sp>
    <dsp:sp modelId="{3570A4A0-050F-4C56-AB23-2F0A0B6CB10A}">
      <dsp:nvSpPr>
        <dsp:cNvPr id="0" name=""/>
        <dsp:cNvSpPr/>
      </dsp:nvSpPr>
      <dsp:spPr>
        <a:xfrm>
          <a:off x="4815822" y="578464"/>
          <a:ext cx="115518" cy="1155186"/>
        </a:xfrm>
        <a:custGeom>
          <a:avLst/>
          <a:gdLst/>
          <a:ahLst/>
          <a:cxnLst/>
          <a:rect l="0" t="0" r="0" b="0"/>
          <a:pathLst>
            <a:path>
              <a:moveTo>
                <a:pt x="0" y="0"/>
              </a:moveTo>
              <a:lnTo>
                <a:pt x="0" y="1155186"/>
              </a:lnTo>
              <a:lnTo>
                <a:pt x="115518" y="1155186"/>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31340" y="1444853"/>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Theory</a:t>
          </a:r>
        </a:p>
      </dsp:txBody>
      <dsp:txXfrm>
        <a:off x="4948257" y="1461770"/>
        <a:ext cx="890314" cy="543759"/>
      </dsp:txXfrm>
    </dsp:sp>
    <dsp:sp modelId="{CCE39531-CE22-4D30-B71F-E93C3D738AC5}">
      <dsp:nvSpPr>
        <dsp:cNvPr id="0" name=""/>
        <dsp:cNvSpPr/>
      </dsp:nvSpPr>
      <dsp:spPr>
        <a:xfrm>
          <a:off x="4815822" y="578464"/>
          <a:ext cx="115518" cy="1877177"/>
        </a:xfrm>
        <a:custGeom>
          <a:avLst/>
          <a:gdLst/>
          <a:ahLst/>
          <a:cxnLst/>
          <a:rect l="0" t="0" r="0" b="0"/>
          <a:pathLst>
            <a:path>
              <a:moveTo>
                <a:pt x="0" y="0"/>
              </a:moveTo>
              <a:lnTo>
                <a:pt x="0" y="1877177"/>
              </a:lnTo>
              <a:lnTo>
                <a:pt x="115518" y="187717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31340" y="2166845"/>
          <a:ext cx="924148" cy="577593"/>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050" tIns="12700" rIns="19050" bIns="12700" numCol="1" spcCol="1270" anchor="ctr" anchorCtr="0">
          <a:noAutofit/>
        </a:bodyPr>
        <a:lstStyle/>
        <a:p>
          <a:pPr marL="0" lvl="0" indent="0" algn="ctr" defTabSz="444500">
            <a:lnSpc>
              <a:spcPct val="90000"/>
            </a:lnSpc>
            <a:spcBef>
              <a:spcPct val="0"/>
            </a:spcBef>
            <a:spcAft>
              <a:spcPct val="35000"/>
            </a:spcAft>
            <a:buNone/>
          </a:pPr>
          <a:r>
            <a:rPr lang="en-US" sz="1000" b="1" kern="1200" dirty="0"/>
            <a:t>Information Technology</a:t>
          </a:r>
        </a:p>
      </dsp:txBody>
      <dsp:txXfrm>
        <a:off x="4948257" y="2183762"/>
        <a:ext cx="890314" cy="54375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sz="quarter" idx="1"/>
          </p:nvPr>
        </p:nvSpPr>
        <p:spPr>
          <a:xfrm>
            <a:off x="5622800" y="0"/>
            <a:ext cx="4301543" cy="717574"/>
          </a:xfrm>
          <a:prstGeom prst="rect">
            <a:avLst/>
          </a:prstGeom>
        </p:spPr>
        <p:txBody>
          <a:bodyPr vert="horz" lIns="132890" tIns="66445" rIns="132890" bIns="66445" rtlCol="0"/>
          <a:lstStyle>
            <a:lvl1pPr algn="r">
              <a:defRPr sz="1700"/>
            </a:lvl1pPr>
          </a:lstStyle>
          <a:p>
            <a:fld id="{A5400F9D-92A0-422B-ABB0-997B961779BE}" type="datetimeFigureOut">
              <a:rPr lang="en-GB" smtClean="0"/>
              <a:t>03/03/2025</a:t>
            </a:fld>
            <a:endParaRPr lang="en-GB"/>
          </a:p>
        </p:txBody>
      </p:sp>
      <p:sp>
        <p:nvSpPr>
          <p:cNvPr id="4" name="Footer Placeholder 3"/>
          <p:cNvSpPr>
            <a:spLocks noGrp="1"/>
          </p:cNvSpPr>
          <p:nvPr>
            <p:ph type="ftr" sz="quarter" idx="2"/>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5" name="Slide Number Placeholder 4"/>
          <p:cNvSpPr>
            <a:spLocks noGrp="1"/>
          </p:cNvSpPr>
          <p:nvPr>
            <p:ph type="sldNum" sz="quarter" idx="3"/>
          </p:nvPr>
        </p:nvSpPr>
        <p:spPr>
          <a:xfrm>
            <a:off x="5622800" y="13584220"/>
            <a:ext cx="4301543" cy="717572"/>
          </a:xfrm>
          <a:prstGeom prst="rect">
            <a:avLst/>
          </a:prstGeom>
        </p:spPr>
        <p:txBody>
          <a:bodyPr vert="horz" lIns="132890" tIns="66445" rIns="132890" bIns="66445" rtlCol="0" anchor="b"/>
          <a:lstStyle>
            <a:lvl1pPr algn="r">
              <a:defRPr sz="17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0"/>
            <a:ext cx="4301543" cy="717574"/>
          </a:xfrm>
          <a:prstGeom prst="rect">
            <a:avLst/>
          </a:prstGeom>
        </p:spPr>
        <p:txBody>
          <a:bodyPr vert="horz" lIns="132890" tIns="66445" rIns="132890" bIns="66445" rtlCol="0"/>
          <a:lstStyle>
            <a:lvl1pPr algn="l">
              <a:defRPr sz="1700"/>
            </a:lvl1pPr>
          </a:lstStyle>
          <a:p>
            <a:endParaRPr lang="en-GB"/>
          </a:p>
        </p:txBody>
      </p:sp>
      <p:sp>
        <p:nvSpPr>
          <p:cNvPr id="3" name="Date Placeholder 2"/>
          <p:cNvSpPr>
            <a:spLocks noGrp="1"/>
          </p:cNvSpPr>
          <p:nvPr>
            <p:ph type="dt" idx="1"/>
          </p:nvPr>
        </p:nvSpPr>
        <p:spPr>
          <a:xfrm>
            <a:off x="5622800" y="0"/>
            <a:ext cx="4301543" cy="717574"/>
          </a:xfrm>
          <a:prstGeom prst="rect">
            <a:avLst/>
          </a:prstGeom>
        </p:spPr>
        <p:txBody>
          <a:bodyPr vert="horz" lIns="132890" tIns="66445" rIns="132890" bIns="66445" rtlCol="0"/>
          <a:lstStyle>
            <a:lvl1pPr algn="r">
              <a:defRPr sz="1700"/>
            </a:lvl1pPr>
          </a:lstStyle>
          <a:p>
            <a:fld id="{889D642E-375B-4B6C-9A08-D0EF4DEE96CB}" type="datetimeFigureOut">
              <a:rPr lang="en-GB" smtClean="0"/>
              <a:t>03/03/2025</a:t>
            </a:fld>
            <a:endParaRPr lang="en-GB"/>
          </a:p>
        </p:txBody>
      </p:sp>
      <p:sp>
        <p:nvSpPr>
          <p:cNvPr id="4" name="Slide Image Placeholder 3"/>
          <p:cNvSpPr>
            <a:spLocks noGrp="1" noRot="1" noChangeAspect="1"/>
          </p:cNvSpPr>
          <p:nvPr>
            <p:ph type="sldImg" idx="2"/>
          </p:nvPr>
        </p:nvSpPr>
        <p:spPr>
          <a:xfrm>
            <a:off x="673100" y="1790700"/>
            <a:ext cx="8580438" cy="4826000"/>
          </a:xfrm>
          <a:prstGeom prst="rect">
            <a:avLst/>
          </a:prstGeom>
          <a:noFill/>
          <a:ln w="12700">
            <a:solidFill>
              <a:prstClr val="black"/>
            </a:solidFill>
          </a:ln>
        </p:spPr>
        <p:txBody>
          <a:bodyPr vert="horz" lIns="132890" tIns="66445" rIns="132890" bIns="66445" rtlCol="0" anchor="ctr"/>
          <a:lstStyle/>
          <a:p>
            <a:endParaRPr lang="en-GB"/>
          </a:p>
        </p:txBody>
      </p:sp>
      <p:sp>
        <p:nvSpPr>
          <p:cNvPr id="5" name="Notes Placeholder 4"/>
          <p:cNvSpPr>
            <a:spLocks noGrp="1"/>
          </p:cNvSpPr>
          <p:nvPr>
            <p:ph type="body" sz="quarter" idx="3"/>
          </p:nvPr>
        </p:nvSpPr>
        <p:spPr>
          <a:xfrm>
            <a:off x="992665" y="6882738"/>
            <a:ext cx="7941310" cy="5631329"/>
          </a:xfrm>
          <a:prstGeom prst="rect">
            <a:avLst/>
          </a:prstGeom>
        </p:spPr>
        <p:txBody>
          <a:bodyPr vert="horz" lIns="132890" tIns="66445" rIns="132890" bIns="66445"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2" y="13584220"/>
            <a:ext cx="4301543" cy="717572"/>
          </a:xfrm>
          <a:prstGeom prst="rect">
            <a:avLst/>
          </a:prstGeom>
        </p:spPr>
        <p:txBody>
          <a:bodyPr vert="horz" lIns="132890" tIns="66445" rIns="132890" bIns="66445" rtlCol="0" anchor="b"/>
          <a:lstStyle>
            <a:lvl1pPr algn="l">
              <a:defRPr sz="1700"/>
            </a:lvl1pPr>
          </a:lstStyle>
          <a:p>
            <a:endParaRPr lang="en-GB"/>
          </a:p>
        </p:txBody>
      </p:sp>
      <p:sp>
        <p:nvSpPr>
          <p:cNvPr id="7" name="Slide Number Placeholder 6"/>
          <p:cNvSpPr>
            <a:spLocks noGrp="1"/>
          </p:cNvSpPr>
          <p:nvPr>
            <p:ph type="sldNum" sz="quarter" idx="5"/>
          </p:nvPr>
        </p:nvSpPr>
        <p:spPr>
          <a:xfrm>
            <a:off x="5622800" y="13584220"/>
            <a:ext cx="4301543" cy="717572"/>
          </a:xfrm>
          <a:prstGeom prst="rect">
            <a:avLst/>
          </a:prstGeom>
        </p:spPr>
        <p:txBody>
          <a:bodyPr vert="horz" lIns="132890" tIns="66445" rIns="132890" bIns="66445" rtlCol="0" anchor="b"/>
          <a:lstStyle>
            <a:lvl1pPr algn="r">
              <a:defRPr sz="17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visit.cern/sites/default/files/inline-images/CERN_Science_Gateway_Visitors_Access_Map.pdf" TargetMode="External"/><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7.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indico.cern.ch/event/1384078/overview"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2</a:t>
            </a:r>
            <a:br>
              <a:rPr lang="en-US" dirty="0">
                <a:ea typeface="Calibri"/>
                <a:cs typeface="Calibri"/>
              </a:rPr>
            </a:br>
            <a:r>
              <a:rPr lang="en-US" dirty="0">
                <a:ea typeface="Calibri"/>
                <a:cs typeface="Calibri"/>
              </a:rPr>
              <a:t>**********</a:t>
            </a:r>
          </a:p>
        </p:txBody>
      </p:sp>
      <p:sp>
        <p:nvSpPr>
          <p:cNvPr id="4" name="Slide Number Placeholder 3"/>
          <p:cNvSpPr>
            <a:spLocks noGrp="1"/>
          </p:cNvSpPr>
          <p:nvPr>
            <p:ph type="sldNum" sz="quarter" idx="5"/>
          </p:nvPr>
        </p:nvSpPr>
        <p:spPr/>
        <p:txBody>
          <a:bodyPr/>
          <a:lstStyle/>
          <a:p>
            <a:fld id="{A25B4BE4-2004-4494-AD8A-6209C7B637E4}" type="slidenum">
              <a:rPr lang="en-GB" smtClean="0"/>
              <a:t>10</a:t>
            </a:fld>
            <a:endParaRPr lang="en-GB"/>
          </a:p>
        </p:txBody>
      </p:sp>
    </p:spTree>
    <p:extLst>
      <p:ext uri="{BB962C8B-B14F-4D97-AF65-F5344CB8AC3E}">
        <p14:creationId xmlns:p14="http://schemas.microsoft.com/office/powerpoint/2010/main" val="18320912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a:t>
            </a:r>
            <a:br>
              <a:rPr lang="en-GB" dirty="0"/>
            </a:br>
            <a:r>
              <a:rPr lang="en-GB" dirty="0"/>
              <a:t>*************</a:t>
            </a:r>
          </a:p>
          <a:p>
            <a:r>
              <a:rPr lang="en-GB" dirty="0"/>
              <a:t>So if you need to find the office of someone you can use the </a:t>
            </a:r>
            <a:r>
              <a:rPr lang="en-GB" dirty="0" err="1"/>
              <a:t>CERNphonebook</a:t>
            </a:r>
            <a:r>
              <a:rPr lang="en-GB" dirty="0"/>
              <a:t>: </a:t>
            </a:r>
          </a:p>
          <a:p>
            <a:r>
              <a:rPr lang="en-GB" baseline="0" dirty="0"/>
              <a:t>Type my name you will find my office 5/1-28. I have my office in building 5, on the 1st floor, and the office number is 28. </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11</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br>
              <a:rPr lang="fr-CH" dirty="0"/>
            </a:br>
            <a:r>
              <a:rPr lang="fr-CH" dirty="0"/>
              <a:t>So if </a:t>
            </a:r>
            <a:r>
              <a:rPr lang="fr-CH" dirty="0" err="1"/>
              <a:t>you</a:t>
            </a:r>
            <a:r>
              <a:rPr lang="fr-CH" dirty="0"/>
              <a:t> are </a:t>
            </a:r>
            <a:r>
              <a:rPr lang="fr-CH" dirty="0" err="1"/>
              <a:t>looking</a:t>
            </a:r>
            <a:r>
              <a:rPr lang="fr-CH" dirty="0"/>
              <a:t> for </a:t>
            </a:r>
            <a:r>
              <a:rPr lang="fr-CH" dirty="0" err="1"/>
              <a:t>my</a:t>
            </a:r>
            <a:r>
              <a:rPr lang="fr-CH" dirty="0"/>
              <a:t> office how </a:t>
            </a:r>
            <a:r>
              <a:rPr lang="fr-CH" dirty="0" err="1"/>
              <a:t>will</a:t>
            </a:r>
            <a:r>
              <a:rPr lang="fr-CH" dirty="0"/>
              <a:t> </a:t>
            </a:r>
            <a:r>
              <a:rPr lang="fr-CH" dirty="0" err="1"/>
              <a:t>you</a:t>
            </a:r>
            <a:r>
              <a:rPr lang="fr-CH" dirty="0"/>
              <a:t> </a:t>
            </a:r>
            <a:r>
              <a:rPr lang="fr-CH" dirty="0" err="1"/>
              <a:t>work</a:t>
            </a:r>
            <a:r>
              <a:rPr lang="fr-CH" dirty="0"/>
              <a:t> </a:t>
            </a:r>
            <a:r>
              <a:rPr lang="fr-CH" dirty="0" err="1"/>
              <a:t>it</a:t>
            </a:r>
            <a:r>
              <a:rPr lang="fr-CH" dirty="0"/>
              <a:t> out – CERN campus </a:t>
            </a:r>
            <a:r>
              <a:rPr lang="fr-CH" dirty="0" err="1"/>
              <a:t>is</a:t>
            </a:r>
            <a:r>
              <a:rPr lang="fr-CH" dirty="0"/>
              <a:t> </a:t>
            </a:r>
            <a:r>
              <a:rPr lang="fr-CH" dirty="0" err="1"/>
              <a:t>quite</a:t>
            </a:r>
            <a:r>
              <a:rPr lang="fr-CH" dirty="0"/>
              <a:t> </a:t>
            </a:r>
            <a:r>
              <a:rPr lang="fr-CH" dirty="0" err="1"/>
              <a:t>huge</a:t>
            </a:r>
            <a:r>
              <a:rPr lang="fr-CH" dirty="0"/>
              <a:t> as </a:t>
            </a:r>
            <a:r>
              <a:rPr lang="fr-CH" dirty="0" err="1"/>
              <a:t>you</a:t>
            </a:r>
            <a:r>
              <a:rPr lang="fr-CH" dirty="0"/>
              <a:t> </a:t>
            </a:r>
            <a:r>
              <a:rPr lang="fr-CH" dirty="0" err="1"/>
              <a:t>will</a:t>
            </a:r>
            <a:r>
              <a:rPr lang="fr-CH" dirty="0"/>
              <a:t> </a:t>
            </a:r>
            <a:r>
              <a:rPr lang="fr-CH" dirty="0" err="1"/>
              <a:t>surely</a:t>
            </a:r>
            <a:r>
              <a:rPr lang="fr-CH" dirty="0"/>
              <a:t> </a:t>
            </a:r>
            <a:r>
              <a:rPr lang="fr-CH" dirty="0" err="1"/>
              <a:t>discover</a:t>
            </a:r>
            <a:r>
              <a:rPr lang="fr-CH" dirty="0"/>
              <a:t>. </a:t>
            </a:r>
          </a:p>
          <a:p>
            <a:r>
              <a:rPr lang="fr-CH" dirty="0" err="1"/>
              <a:t>Luckily</a:t>
            </a:r>
            <a:r>
              <a:rPr lang="fr-CH" dirty="0"/>
              <a:t> </a:t>
            </a:r>
            <a:r>
              <a:rPr lang="fr-CH" dirty="0" err="1"/>
              <a:t>there</a:t>
            </a:r>
            <a:r>
              <a:rPr lang="fr-CH" dirty="0"/>
              <a:t> </a:t>
            </a:r>
            <a:r>
              <a:rPr lang="fr-CH" dirty="0" err="1"/>
              <a:t>is</a:t>
            </a:r>
            <a:r>
              <a:rPr lang="fr-CH" dirty="0"/>
              <a:t> a CERN </a:t>
            </a:r>
            <a:r>
              <a:rPr lang="fr-CH" dirty="0" err="1"/>
              <a:t>Map</a:t>
            </a:r>
            <a:r>
              <a:rPr lang="fr-CH" dirty="0"/>
              <a:t> application </a:t>
            </a:r>
            <a:r>
              <a:rPr lang="fr-CH" dirty="0" err="1"/>
              <a:t>which</a:t>
            </a:r>
            <a:r>
              <a:rPr lang="fr-CH" dirty="0"/>
              <a:t> </a:t>
            </a:r>
            <a:r>
              <a:rPr lang="fr-CH" dirty="0" err="1"/>
              <a:t>you</a:t>
            </a:r>
            <a:r>
              <a:rPr lang="fr-CH" dirty="0"/>
              <a:t> can </a:t>
            </a:r>
            <a:r>
              <a:rPr lang="fr-CH" dirty="0" err="1"/>
              <a:t>install</a:t>
            </a:r>
            <a:r>
              <a:rPr lang="fr-CH" dirty="0"/>
              <a:t> on </a:t>
            </a:r>
            <a:r>
              <a:rPr lang="fr-CH" dirty="0" err="1"/>
              <a:t>your</a:t>
            </a:r>
            <a:r>
              <a:rPr lang="fr-CH" dirty="0"/>
              <a:t> phone and </a:t>
            </a:r>
            <a:r>
              <a:rPr lang="fr-CH" dirty="0" err="1"/>
              <a:t>this</a:t>
            </a:r>
            <a:r>
              <a:rPr lang="fr-CH" dirty="0"/>
              <a:t> </a:t>
            </a:r>
            <a:r>
              <a:rPr lang="fr-CH" dirty="0" err="1"/>
              <a:t>will</a:t>
            </a:r>
            <a:r>
              <a:rPr lang="fr-CH" dirty="0"/>
              <a:t> help </a:t>
            </a:r>
            <a:r>
              <a:rPr lang="fr-CH" dirty="0" err="1"/>
              <a:t>you</a:t>
            </a:r>
            <a:r>
              <a:rPr lang="fr-CH" dirty="0"/>
              <a:t> </a:t>
            </a:r>
            <a:r>
              <a:rPr lang="fr-CH" dirty="0" err="1"/>
              <a:t>navigate</a:t>
            </a:r>
            <a:r>
              <a:rPr lang="fr-CH" dirty="0"/>
              <a:t>. </a:t>
            </a:r>
          </a:p>
          <a:p>
            <a:endParaRPr lang="fr-CH" dirty="0"/>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12</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p>
          <a:p>
            <a:endParaRPr lang="fr-CH" dirty="0"/>
          </a:p>
          <a:p>
            <a:r>
              <a:rPr lang="fr-CH" dirty="0"/>
              <a:t>To go </a:t>
            </a:r>
            <a:r>
              <a:rPr lang="fr-CH" dirty="0" err="1"/>
              <a:t>even</a:t>
            </a:r>
            <a:r>
              <a:rPr lang="fr-CH" dirty="0"/>
              <a:t> </a:t>
            </a:r>
            <a:r>
              <a:rPr lang="fr-CH" dirty="0" err="1"/>
              <a:t>further</a:t>
            </a:r>
            <a:r>
              <a:rPr lang="fr-CH" dirty="0"/>
              <a:t> a CERN campus app </a:t>
            </a:r>
            <a:r>
              <a:rPr lang="fr-CH" dirty="0" err="1"/>
              <a:t>is</a:t>
            </a:r>
            <a:r>
              <a:rPr lang="fr-CH" dirty="0"/>
              <a:t> </a:t>
            </a:r>
            <a:r>
              <a:rPr lang="fr-CH" dirty="0" err="1"/>
              <a:t>also</a:t>
            </a:r>
            <a:r>
              <a:rPr lang="fr-CH" dirty="0"/>
              <a:t> </a:t>
            </a:r>
            <a:r>
              <a:rPr lang="fr-CH" dirty="0" err="1"/>
              <a:t>avaialble</a:t>
            </a:r>
            <a:r>
              <a:rPr lang="fr-CH" dirty="0"/>
              <a:t> and </a:t>
            </a:r>
            <a:r>
              <a:rPr lang="fr-CH" dirty="0" err="1"/>
              <a:t>it</a:t>
            </a:r>
            <a:r>
              <a:rPr lang="fr-CH" dirty="0"/>
              <a:t> </a:t>
            </a:r>
            <a:r>
              <a:rPr lang="fr-CH" dirty="0" err="1"/>
              <a:t>covers</a:t>
            </a:r>
            <a:r>
              <a:rPr lang="fr-CH" dirty="0"/>
              <a:t> of course the </a:t>
            </a:r>
            <a:r>
              <a:rPr lang="fr-CH" dirty="0" err="1"/>
              <a:t>map</a:t>
            </a:r>
            <a:r>
              <a:rPr lang="fr-CH" dirty="0"/>
              <a:t>, but </a:t>
            </a:r>
            <a:r>
              <a:rPr lang="fr-CH" dirty="0" err="1"/>
              <a:t>also</a:t>
            </a:r>
            <a:r>
              <a:rPr lang="fr-CH" dirty="0"/>
              <a:t> </a:t>
            </a:r>
            <a:r>
              <a:rPr lang="fr-CH" dirty="0" err="1"/>
              <a:t>other</a:t>
            </a:r>
            <a:r>
              <a:rPr lang="fr-CH" dirty="0"/>
              <a:t> </a:t>
            </a:r>
            <a:r>
              <a:rPr lang="fr-CH" dirty="0" err="1"/>
              <a:t>very</a:t>
            </a:r>
            <a:r>
              <a:rPr lang="fr-CH" dirty="0"/>
              <a:t> </a:t>
            </a:r>
            <a:r>
              <a:rPr lang="fr-CH" dirty="0" err="1"/>
              <a:t>useful</a:t>
            </a:r>
            <a:r>
              <a:rPr lang="fr-CH" dirty="0"/>
              <a:t> info </a:t>
            </a:r>
            <a:r>
              <a:rPr lang="fr-CH" dirty="0" err="1"/>
              <a:t>such</a:t>
            </a:r>
            <a:r>
              <a:rPr lang="fr-CH" dirty="0"/>
              <a:t> as restaurants, the </a:t>
            </a:r>
            <a:r>
              <a:rPr lang="fr-CH" dirty="0" err="1"/>
              <a:t>phonebook</a:t>
            </a:r>
            <a:r>
              <a:rPr lang="fr-CH" dirty="0"/>
              <a:t>, </a:t>
            </a:r>
            <a:r>
              <a:rPr lang="fr-CH" dirty="0" err="1"/>
              <a:t>upcoming</a:t>
            </a:r>
            <a:r>
              <a:rPr lang="fr-CH" dirty="0"/>
              <a:t> </a:t>
            </a:r>
            <a:r>
              <a:rPr lang="fr-CH" dirty="0" err="1"/>
              <a:t>events</a:t>
            </a:r>
            <a:r>
              <a:rPr lang="fr-CH" dirty="0"/>
              <a:t>, campus services </a:t>
            </a:r>
            <a:r>
              <a:rPr lang="fr-CH" dirty="0" err="1"/>
              <a:t>you</a:t>
            </a:r>
            <a:r>
              <a:rPr lang="fr-CH" dirty="0"/>
              <a:t> can </a:t>
            </a:r>
            <a:r>
              <a:rPr lang="fr-CH" dirty="0" err="1"/>
              <a:t>find</a:t>
            </a:r>
            <a:r>
              <a:rPr lang="fr-CH" dirty="0"/>
              <a:t> </a:t>
            </a:r>
            <a:r>
              <a:rPr lang="fr-CH" dirty="0" err="1"/>
              <a:t>onsite</a:t>
            </a:r>
            <a:r>
              <a:rPr lang="fr-CH" dirty="0"/>
              <a:t> etc. </a:t>
            </a:r>
          </a:p>
          <a:p>
            <a:r>
              <a:rPr lang="en-US" dirty="0"/>
              <a:t>I installed recently and its super handy. </a:t>
            </a:r>
          </a:p>
        </p:txBody>
      </p:sp>
      <p:sp>
        <p:nvSpPr>
          <p:cNvPr id="4" name="Slide Number Placeholder 3"/>
          <p:cNvSpPr>
            <a:spLocks noGrp="1"/>
          </p:cNvSpPr>
          <p:nvPr>
            <p:ph type="sldNum" sz="quarter" idx="5"/>
          </p:nvPr>
        </p:nvSpPr>
        <p:spPr/>
        <p:txBody>
          <a:bodyPr/>
          <a:lstStyle/>
          <a:p>
            <a:fld id="{A25B4BE4-2004-4494-AD8A-6209C7B637E4}" type="slidenum">
              <a:rPr lang="en-GB" smtClean="0"/>
              <a:t>13</a:t>
            </a:fld>
            <a:endParaRPr lang="en-GB"/>
          </a:p>
        </p:txBody>
      </p:sp>
    </p:spTree>
    <p:extLst>
      <p:ext uri="{BB962C8B-B14F-4D97-AF65-F5344CB8AC3E}">
        <p14:creationId xmlns:p14="http://schemas.microsoft.com/office/powerpoint/2010/main" val="1212531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r>
              <a:rPr lang="en-US" baseline="0" dirty="0"/>
              <a:t>The Globe is building with a history similar to the Eiffel tower.</a:t>
            </a:r>
          </a:p>
          <a:p>
            <a:endParaRPr lang="en-US" baseline="0" dirty="0"/>
          </a:p>
          <a:p>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r>
              <a:rPr lang="en-US" baseline="0" dirty="0"/>
              <a:t>This name is however no longer used.</a:t>
            </a:r>
          </a:p>
          <a:p>
            <a:r>
              <a:rPr lang="en-US" baseline="0" dirty="0"/>
              <a:t>At the end of the exhibition, it was dismantled and the Swiss </a:t>
            </a:r>
            <a:r>
              <a:rPr lang="en-US" baseline="0" dirty="0" err="1"/>
              <a:t>Governement</a:t>
            </a:r>
            <a:r>
              <a:rPr lang="en-US" baseline="0" dirty="0"/>
              <a:t> offered to re-build it on the CERN site.</a:t>
            </a:r>
          </a:p>
          <a:p>
            <a:r>
              <a:rPr lang="en-US" baseline="0" dirty="0"/>
              <a:t>The building technique is quite unique : they start with top crown, which is on a temporary platform. Once all the beams are put in circle, the platform is dismantled : the crown holds everything together.</a:t>
            </a:r>
          </a:p>
          <a:p>
            <a:r>
              <a:rPr lang="en-US" baseline="0" dirty="0"/>
              <a:t>The shape of the building represents the planet Earth (outer layer to protect the building against Sun and other elements, just like the atmosphere does).</a:t>
            </a:r>
          </a:p>
          <a:p>
            <a:r>
              <a:rPr lang="en-US" baseline="0" dirty="0"/>
              <a:t>The Globe has become a landmark in the Geneva area.</a:t>
            </a:r>
          </a:p>
          <a:p>
            <a:endParaRPr lang="en-US" baseline="0" dirty="0"/>
          </a:p>
          <a:p>
            <a:r>
              <a:rPr lang="en-US" baseline="0" dirty="0"/>
              <a:t>If you want to know more about it, here is a link :</a:t>
            </a:r>
          </a:p>
          <a:p>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14</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15</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br>
              <a:rPr lang="fr-CH" dirty="0"/>
            </a:br>
            <a:r>
              <a:rPr lang="en-GB" dirty="0"/>
              <a:t>If you answered 2 660, then you probably</a:t>
            </a:r>
            <a:r>
              <a:rPr lang="en-GB" baseline="0" dirty="0"/>
              <a:t> only took into account the staff members.</a:t>
            </a:r>
          </a:p>
          <a:p>
            <a:endParaRPr lang="en-GB" baseline="0" dirty="0"/>
          </a:p>
          <a:p>
            <a:r>
              <a:rPr lang="en-GB" baseline="0" dirty="0"/>
              <a:t>But on top of the staff, we also have around 900 fellows/grads.</a:t>
            </a:r>
            <a:br>
              <a:rPr lang="en-GB" baseline="0" dirty="0"/>
            </a:br>
            <a:endParaRPr lang="en-GB" baseline="0" dirty="0"/>
          </a:p>
          <a:p>
            <a:r>
              <a:rPr lang="en-GB" baseline="0" dirty="0"/>
              <a:t>The staff members and fellows/grads together are the employed members of the personnel or MPE.</a:t>
            </a:r>
            <a:br>
              <a:rPr lang="en-GB" baseline="0" dirty="0"/>
            </a:br>
            <a:r>
              <a:rPr lang="en-GB" baseline="0" dirty="0"/>
              <a:t>CERN is their employer.</a:t>
            </a:r>
          </a:p>
          <a:p>
            <a:endParaRPr lang="en-GB" baseline="0" dirty="0"/>
          </a:p>
          <a:p>
            <a:r>
              <a:rPr lang="en-GB" baseline="0" dirty="0"/>
              <a:t>But besides these more than 3500 people, there are also many more who have a contract with CERN, although it is not an employment contract :</a:t>
            </a:r>
          </a:p>
          <a:p>
            <a:pPr marL="249168" indent="-249168">
              <a:buFontTx/>
              <a:buChar char="-"/>
            </a:pPr>
            <a:r>
              <a:rPr lang="en-GB" baseline="0" dirty="0"/>
              <a:t>First of all, we have more than 11 000 users, who are working in scientific collaborations</a:t>
            </a:r>
          </a:p>
          <a:p>
            <a:pPr marL="249168" indent="-249168">
              <a:buFontTx/>
              <a:buChar char="-"/>
            </a:pPr>
            <a:r>
              <a:rPr lang="en-GB" baseline="0" dirty="0"/>
              <a:t>And also almost 950 associates</a:t>
            </a:r>
          </a:p>
          <a:p>
            <a:pPr marL="249168" indent="-249168">
              <a:buFontTx/>
              <a:buChar char="-"/>
            </a:pPr>
            <a:r>
              <a:rPr lang="en-GB" baseline="0" dirty="0"/>
              <a:t>And more than 500 students</a:t>
            </a:r>
          </a:p>
          <a:p>
            <a:endParaRPr lang="en-GB" baseline="0" dirty="0"/>
          </a:p>
          <a:p>
            <a:r>
              <a:rPr lang="en-GB" baseline="0" dirty="0"/>
              <a:t>All together approximately 13 400 people who have a contract of association with CERN.</a:t>
            </a:r>
          </a:p>
          <a:p>
            <a:endParaRPr lang="en-GB" baseline="0" dirty="0"/>
          </a:p>
          <a:p>
            <a:r>
              <a:rPr lang="en-GB" baseline="0" dirty="0"/>
              <a:t>Both MPE and MPA are considered </a:t>
            </a:r>
            <a:r>
              <a:rPr lang="en-GB" baseline="0" dirty="0" err="1"/>
              <a:t>MoP</a:t>
            </a:r>
            <a:r>
              <a:rPr lang="en-GB" baseline="0" dirty="0"/>
              <a:t>, and you are a member of that big family of almost 17 000 people.</a:t>
            </a:r>
          </a:p>
          <a:p>
            <a:endParaRPr lang="en-US" baseline="0" dirty="0"/>
          </a:p>
          <a:p>
            <a:r>
              <a:rPr lang="en-US" b="1" baseline="0" dirty="0"/>
              <a:t>How many people on the CERN site on an average day ?</a:t>
            </a:r>
            <a:endParaRPr lang="en-GB" b="1" baseline="0" dirty="0"/>
          </a:p>
          <a:p>
            <a:endParaRPr lang="en-GB" baseline="0" dirty="0"/>
          </a:p>
          <a:p>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249168" indent="-249168">
              <a:buFontTx/>
              <a:buChar char="-"/>
            </a:pPr>
            <a:endParaRPr lang="en-GB" baseline="0" dirty="0"/>
          </a:p>
          <a:p>
            <a:pPr marL="0" indent="0">
              <a:buFontTx/>
              <a:buNone/>
            </a:pPr>
            <a:r>
              <a:rPr lang="en-US" baseline="0" dirty="0"/>
              <a:t>In May 2022 we had an average of 6500 people on site every day (including 1500 contractors)</a:t>
            </a:r>
          </a:p>
          <a:p>
            <a:pPr marL="0" indent="0">
              <a:buFontTx/>
              <a:buNone/>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16</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24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17</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a:t>
            </a:r>
            <a:endParaRPr lang="en-US" baseline="0" dirty="0"/>
          </a:p>
          <a:p>
            <a:endParaRPr lang="en-GB" dirty="0"/>
          </a:p>
          <a:p>
            <a:r>
              <a:rPr lang="en-GB" dirty="0"/>
              <a:t>From 2009 to 2013, </a:t>
            </a:r>
            <a:r>
              <a:rPr lang="en-GB" baseline="0" dirty="0"/>
              <a:t> she was </a:t>
            </a:r>
            <a:r>
              <a:rPr lang="en-GB" dirty="0"/>
              <a:t>spokesperson for the ATLAS experiment, and presented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18</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p>
          <a:p>
            <a:r>
              <a:rPr lang="fr-CH" dirty="0"/>
              <a:t>So if look </a:t>
            </a:r>
            <a:r>
              <a:rPr lang="fr-CH" dirty="0" err="1"/>
              <a:t>now</a:t>
            </a:r>
            <a:r>
              <a:rPr lang="fr-CH" dirty="0"/>
              <a:t> at the structure of CERN, </a:t>
            </a:r>
            <a:r>
              <a:rPr lang="fr-CH" dirty="0" err="1"/>
              <a:t>it’s</a:t>
            </a:r>
            <a:r>
              <a:rPr lang="fr-CH" dirty="0"/>
              <a:t> organigramme. </a:t>
            </a:r>
          </a:p>
          <a:p>
            <a:r>
              <a:rPr lang="fr-CH" dirty="0"/>
              <a:t>You have Fabiola as DG as </a:t>
            </a:r>
            <a:r>
              <a:rPr lang="fr-CH" dirty="0" err="1"/>
              <a:t>just</a:t>
            </a:r>
            <a:r>
              <a:rPr lang="fr-CH" dirty="0"/>
              <a:t> </a:t>
            </a:r>
            <a:r>
              <a:rPr lang="fr-CH" dirty="0" err="1"/>
              <a:t>seen</a:t>
            </a:r>
            <a:r>
              <a:rPr lang="fr-CH" dirty="0"/>
              <a:t> and </a:t>
            </a:r>
            <a:r>
              <a:rPr lang="fr-CH" dirty="0" err="1"/>
              <a:t>then</a:t>
            </a:r>
            <a:r>
              <a:rPr lang="fr-CH" dirty="0"/>
              <a:t> </a:t>
            </a:r>
            <a:r>
              <a:rPr lang="fr-CH" dirty="0" err="1"/>
              <a:t>we</a:t>
            </a:r>
            <a:r>
              <a:rPr lang="fr-CH" dirty="0"/>
              <a:t> have 4 </a:t>
            </a:r>
            <a:r>
              <a:rPr lang="fr-CH" dirty="0" err="1"/>
              <a:t>sectors</a:t>
            </a:r>
            <a:r>
              <a:rPr lang="fr-CH" dirty="0"/>
              <a:t> (</a:t>
            </a:r>
            <a:r>
              <a:rPr lang="fr-CH" dirty="0" err="1"/>
              <a:t>Acceleretors</a:t>
            </a:r>
            <a:r>
              <a:rPr lang="fr-CH" dirty="0"/>
              <a:t> &amp; Tech, Finance &amp; HR, IR, </a:t>
            </a:r>
            <a:r>
              <a:rPr lang="fr-CH" dirty="0" err="1"/>
              <a:t>Research</a:t>
            </a:r>
            <a:r>
              <a:rPr lang="fr-CH" dirty="0"/>
              <a:t> and </a:t>
            </a:r>
            <a:r>
              <a:rPr lang="fr-CH" dirty="0" err="1"/>
              <a:t>computing</a:t>
            </a:r>
            <a:r>
              <a:rPr lang="fr-CH" dirty="0"/>
              <a:t>) </a:t>
            </a:r>
            <a:r>
              <a:rPr lang="fr-CH" dirty="0" err="1"/>
              <a:t>divided</a:t>
            </a:r>
            <a:r>
              <a:rPr lang="fr-CH" dirty="0"/>
              <a:t> </a:t>
            </a:r>
            <a:r>
              <a:rPr lang="fr-CH" dirty="0" err="1"/>
              <a:t>themselves</a:t>
            </a:r>
            <a:r>
              <a:rPr lang="fr-CH" dirty="0"/>
              <a:t> in </a:t>
            </a:r>
            <a:r>
              <a:rPr lang="fr-CH" dirty="0" err="1"/>
              <a:t>departments</a:t>
            </a:r>
            <a:r>
              <a:rPr lang="fr-CH" dirty="0"/>
              <a:t>, groups and sections. </a:t>
            </a:r>
          </a:p>
          <a:p>
            <a:r>
              <a:rPr lang="fr-CH" dirty="0" err="1"/>
              <a:t>We</a:t>
            </a:r>
            <a:r>
              <a:rPr lang="fr-CH" dirty="0"/>
              <a:t> </a:t>
            </a:r>
            <a:r>
              <a:rPr lang="fr-CH" dirty="0" err="1"/>
              <a:t>also</a:t>
            </a:r>
            <a:r>
              <a:rPr lang="fr-CH" dirty="0"/>
              <a:t> have </a:t>
            </a:r>
            <a:r>
              <a:rPr lang="fr-CH" dirty="0" err="1"/>
              <a:t>some</a:t>
            </a:r>
            <a:r>
              <a:rPr lang="fr-CH" dirty="0"/>
              <a:t> </a:t>
            </a:r>
            <a:r>
              <a:rPr lang="fr-CH" dirty="0" err="1"/>
              <a:t>units</a:t>
            </a:r>
            <a:r>
              <a:rPr lang="fr-CH" dirty="0"/>
              <a:t> </a:t>
            </a:r>
            <a:r>
              <a:rPr lang="fr-CH" dirty="0" err="1"/>
              <a:t>which</a:t>
            </a:r>
            <a:r>
              <a:rPr lang="fr-CH" dirty="0"/>
              <a:t> are </a:t>
            </a:r>
            <a:r>
              <a:rPr lang="fr-CH" dirty="0" err="1"/>
              <a:t>directly</a:t>
            </a:r>
            <a:r>
              <a:rPr lang="fr-CH" dirty="0"/>
              <a:t> </a:t>
            </a:r>
            <a:r>
              <a:rPr lang="fr-CH" dirty="0" err="1"/>
              <a:t>attached</a:t>
            </a:r>
            <a:r>
              <a:rPr lang="fr-CH" dirty="0"/>
              <a:t> to the DG and the Pension </a:t>
            </a:r>
            <a:r>
              <a:rPr lang="fr-CH" dirty="0" err="1"/>
              <a:t>Fund</a:t>
            </a:r>
            <a:r>
              <a:rPr lang="fr-CH" dirty="0"/>
              <a:t>. </a:t>
            </a:r>
          </a:p>
        </p:txBody>
      </p:sp>
      <p:sp>
        <p:nvSpPr>
          <p:cNvPr id="4" name="Slide Number Placeholder 3"/>
          <p:cNvSpPr>
            <a:spLocks noGrp="1"/>
          </p:cNvSpPr>
          <p:nvPr>
            <p:ph type="sldNum" sz="quarter" idx="5"/>
          </p:nvPr>
        </p:nvSpPr>
        <p:spPr/>
        <p:txBody>
          <a:bodyPr/>
          <a:lstStyle/>
          <a:p>
            <a:fld id="{A25B4BE4-2004-4494-AD8A-6209C7B637E4}" type="slidenum">
              <a:rPr lang="en-GB" smtClean="0"/>
              <a:t>19</a:t>
            </a:fld>
            <a:endParaRPr lang="en-GB"/>
          </a:p>
        </p:txBody>
      </p:sp>
    </p:spTree>
    <p:extLst>
      <p:ext uri="{BB962C8B-B14F-4D97-AF65-F5344CB8AC3E}">
        <p14:creationId xmlns:p14="http://schemas.microsoft.com/office/powerpoint/2010/main" val="3677767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fr-CH" dirty="0">
                <a:cs typeface="+mn-lt"/>
              </a:rPr>
              <a:t>1</a:t>
            </a:r>
          </a:p>
          <a:p>
            <a:pPr defTabSz="1328898">
              <a:defRPr/>
            </a:pPr>
            <a:r>
              <a:rPr lang="fr-CH" dirty="0">
                <a:cs typeface="+mn-lt"/>
              </a:rPr>
              <a:t>WELCOME</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p>
          <a:p>
            <a:r>
              <a:rPr lang="fr-CH" dirty="0"/>
              <a:t>At CERN </a:t>
            </a:r>
            <a:r>
              <a:rPr lang="fr-CH" dirty="0" err="1"/>
              <a:t>we</a:t>
            </a:r>
            <a:r>
              <a:rPr lang="fr-CH" dirty="0"/>
              <a:t> love </a:t>
            </a:r>
            <a:r>
              <a:rPr lang="fr-CH" dirty="0" err="1"/>
              <a:t>acronyms</a:t>
            </a:r>
            <a:r>
              <a:rPr lang="fr-CH" dirty="0"/>
              <a:t>, </a:t>
            </a:r>
            <a:r>
              <a:rPr lang="fr-CH" dirty="0" err="1"/>
              <a:t>you</a:t>
            </a:r>
            <a:r>
              <a:rPr lang="fr-CH" dirty="0"/>
              <a:t> </a:t>
            </a:r>
            <a:r>
              <a:rPr lang="fr-CH" dirty="0" err="1"/>
              <a:t>will</a:t>
            </a:r>
            <a:r>
              <a:rPr lang="fr-CH" dirty="0"/>
              <a:t> </a:t>
            </a:r>
            <a:r>
              <a:rPr lang="fr-CH" dirty="0" err="1"/>
              <a:t>see</a:t>
            </a:r>
            <a:r>
              <a:rPr lang="fr-CH" dirty="0"/>
              <a:t> </a:t>
            </a:r>
            <a:r>
              <a:rPr lang="fr-CH" dirty="0" err="1"/>
              <a:t>there</a:t>
            </a:r>
            <a:r>
              <a:rPr lang="fr-CH" dirty="0"/>
              <a:t> are </a:t>
            </a:r>
            <a:r>
              <a:rPr lang="fr-CH" dirty="0" err="1"/>
              <a:t>loads</a:t>
            </a:r>
            <a:r>
              <a:rPr lang="fr-CH" dirty="0"/>
              <a:t> of </a:t>
            </a:r>
            <a:r>
              <a:rPr lang="fr-CH" dirty="0" err="1"/>
              <a:t>them</a:t>
            </a:r>
            <a:r>
              <a:rPr lang="fr-CH" dirty="0"/>
              <a:t>. </a:t>
            </a:r>
          </a:p>
          <a:p>
            <a:r>
              <a:rPr lang="fr-CH" dirty="0"/>
              <a:t>So the </a:t>
            </a:r>
            <a:r>
              <a:rPr lang="fr-CH" dirty="0" err="1"/>
              <a:t>organigram</a:t>
            </a:r>
            <a:r>
              <a:rPr lang="fr-CH" dirty="0"/>
              <a:t> </a:t>
            </a:r>
            <a:r>
              <a:rPr lang="fr-CH" dirty="0" err="1"/>
              <a:t>now</a:t>
            </a:r>
            <a:r>
              <a:rPr lang="fr-CH" dirty="0"/>
              <a:t> looks like </a:t>
            </a:r>
            <a:r>
              <a:rPr lang="fr-CH" dirty="0" err="1"/>
              <a:t>this</a:t>
            </a:r>
            <a:r>
              <a:rPr lang="fr-CH" dirty="0"/>
              <a:t> </a:t>
            </a:r>
            <a:r>
              <a:rPr lang="fr-CH" dirty="0" err="1"/>
              <a:t>with</a:t>
            </a:r>
            <a:r>
              <a:rPr lang="fr-CH" dirty="0"/>
              <a:t> the </a:t>
            </a:r>
            <a:r>
              <a:rPr lang="fr-CH" dirty="0" err="1"/>
              <a:t>Acronyms</a:t>
            </a:r>
            <a:r>
              <a:rPr lang="fr-CH" dirty="0"/>
              <a:t>. </a:t>
            </a:r>
          </a:p>
          <a:p>
            <a:r>
              <a:rPr lang="fr-CH" dirty="0"/>
              <a:t>ATS – FHR – IR – RCS and the </a:t>
            </a:r>
            <a:r>
              <a:rPr lang="fr-CH" dirty="0" err="1"/>
              <a:t>names</a:t>
            </a:r>
            <a:r>
              <a:rPr lang="fr-CH" dirty="0"/>
              <a:t> of the </a:t>
            </a:r>
            <a:r>
              <a:rPr lang="fr-CH" dirty="0" err="1"/>
              <a:t>correspoding</a:t>
            </a:r>
            <a:r>
              <a:rPr lang="fr-CH" dirty="0"/>
              <a:t> </a:t>
            </a:r>
            <a:r>
              <a:rPr lang="fr-CH" dirty="0" err="1"/>
              <a:t>departments</a:t>
            </a:r>
            <a:r>
              <a:rPr lang="fr-CH" dirty="0"/>
              <a:t> </a:t>
            </a:r>
            <a:r>
              <a:rPr lang="fr-CH" dirty="0" err="1"/>
              <a:t>under</a:t>
            </a:r>
            <a:r>
              <a:rPr lang="fr-CH" dirty="0"/>
              <a:t>. </a:t>
            </a:r>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20</a:t>
            </a:fld>
            <a:endParaRPr lang="en-GB"/>
          </a:p>
        </p:txBody>
      </p:sp>
    </p:spTree>
    <p:extLst>
      <p:ext uri="{BB962C8B-B14F-4D97-AF65-F5344CB8AC3E}">
        <p14:creationId xmlns:p14="http://schemas.microsoft.com/office/powerpoint/2010/main" val="8511828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a:t>
            </a:r>
            <a:br>
              <a:rPr lang="en-GB" dirty="0"/>
            </a:br>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r>
              <a:rPr lang="en-GB" baseline="0" dirty="0"/>
              <a:t>Here you also see some of the acronyms used: DAO; DPO, DSO, DTO </a:t>
            </a:r>
          </a:p>
          <a:p>
            <a:r>
              <a:rPr lang="en-GB" baseline="0" dirty="0"/>
              <a:t>Departmental admin officer</a:t>
            </a:r>
          </a:p>
          <a:p>
            <a:r>
              <a:rPr lang="en-GB" baseline="0" dirty="0"/>
              <a:t>Departmental planning officer</a:t>
            </a:r>
          </a:p>
          <a:p>
            <a:r>
              <a:rPr lang="en-GB" baseline="0" dirty="0"/>
              <a:t>Departmental safety officer </a:t>
            </a:r>
          </a:p>
          <a:p>
            <a:r>
              <a:rPr lang="en-GB" baseline="0" dirty="0"/>
              <a:t>Departmental training officer </a:t>
            </a:r>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21</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defTabSz="1328898">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Peter Higgs and François 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22</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a:t>
            </a:r>
            <a:br>
              <a:rPr lang="en-US" dirty="0"/>
            </a:br>
            <a:r>
              <a:rPr lang="en-US" dirty="0"/>
              <a:t>**************</a:t>
            </a:r>
          </a:p>
          <a:p>
            <a:endParaRPr lang="en-US" dirty="0"/>
          </a:p>
          <a:p>
            <a:r>
              <a:rPr lang="en-US" dirty="0"/>
              <a:t>We have nearly closed this first part, but before that let me welcome my colleagues from the HR PXE team – they will be staying during the coffee break so don’t hesitate to ask questions to them during this time. If you don’t get a chance to meet them, no worries there will be collective induction sessions proposed to you depending on your type of contract and if you are joining us a staff member you will be individually contacted by your HR Adviser.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23</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25B4BE4-2004-4494-AD8A-6209C7B637E4}" type="slidenum">
              <a:rPr lang="en-GB" smtClean="0"/>
              <a:t>24</a:t>
            </a:fld>
            <a:endParaRPr lang="en-GB"/>
          </a:p>
        </p:txBody>
      </p:sp>
    </p:spTree>
    <p:extLst>
      <p:ext uri="{BB962C8B-B14F-4D97-AF65-F5344CB8AC3E}">
        <p14:creationId xmlns:p14="http://schemas.microsoft.com/office/powerpoint/2010/main" val="7404687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2</a:t>
            </a:r>
            <a:br>
              <a:rPr lang="en-US" dirty="0"/>
            </a:br>
            <a:r>
              <a:rPr lang="en-US"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26</a:t>
            </a:fld>
            <a:endParaRPr lang="en-GB"/>
          </a:p>
        </p:txBody>
      </p:sp>
    </p:spTree>
    <p:extLst>
      <p:ext uri="{BB962C8B-B14F-4D97-AF65-F5344CB8AC3E}">
        <p14:creationId xmlns:p14="http://schemas.microsoft.com/office/powerpoint/2010/main" val="24378880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27</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pPr defTabSz="1328898">
              <a:defRPr/>
            </a:pPr>
            <a:r>
              <a:rPr lang="en-US" dirty="0"/>
              <a:t>Source : </a:t>
            </a:r>
            <a:r>
              <a:rPr lang="en-GB" dirty="0"/>
              <a:t>https://indico.cern.ch/event/669690/contributions/2740056/attachments/1553507/2441980/Mobility_IoT.pptx </a:t>
            </a:r>
          </a:p>
          <a:p>
            <a:pPr defTabSz="1328898">
              <a:defRPr/>
            </a:pPr>
            <a:endParaRPr lang="en-GB" dirty="0"/>
          </a:p>
          <a:p>
            <a:pPr defTabSz="1328898">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defTabSz="1328898">
              <a:defRPr/>
            </a:pPr>
            <a:r>
              <a:rPr lang="en-GB" baseline="0" dirty="0"/>
              <a:t>CERN has all in all 625 hectares of land, of which 1/3 is fenced. The majority is on the French territory.</a:t>
            </a:r>
          </a:p>
          <a:p>
            <a:pPr defTabSz="1328898">
              <a:defRPr/>
            </a:pPr>
            <a:endParaRPr lang="en-GB" baseline="0" dirty="0"/>
          </a:p>
          <a:p>
            <a:pPr defTabSz="1328898">
              <a:defRPr/>
            </a:pPr>
            <a:r>
              <a:rPr lang="en-GB" baseline="0" dirty="0"/>
              <a:t>There are more than 700 buildings, for a variety of purposes and built in different periods in a variety of styles. Office space as well as parking space are sometimes difficult to find !</a:t>
            </a:r>
          </a:p>
          <a:p>
            <a:pPr defTabSz="1328898">
              <a:defRPr/>
            </a:pPr>
            <a:endParaRPr lang="en-GB" baseline="0" dirty="0"/>
          </a:p>
          <a:p>
            <a:pPr defTabSz="1328898">
              <a:defRPr/>
            </a:pPr>
            <a:r>
              <a:rPr lang="en-GB" baseline="0" dirty="0"/>
              <a:t>There are also 30 km of roads, and normal traffic rules applies. And there is control and sanctions : if you park your car on the footpath, the sidewalk, your car might be towed away.</a:t>
            </a:r>
          </a:p>
          <a:p>
            <a:pPr defTabSz="1328898">
              <a:defRPr/>
            </a:pPr>
            <a:endParaRPr lang="en-GB" baseline="0" dirty="0"/>
          </a:p>
          <a:p>
            <a:pPr defTabSz="1328898">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28</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a:t>
            </a:r>
            <a:br>
              <a:rPr lang="en-GB" dirty="0"/>
            </a:br>
            <a:r>
              <a:rPr lang="en-GB" dirty="0"/>
              <a:t>****************************</a:t>
            </a:r>
          </a:p>
          <a:p>
            <a:endParaRPr lang="en-GB" dirty="0"/>
          </a:p>
          <a:p>
            <a:r>
              <a:rPr lang="en-GB" dirty="0"/>
              <a:t>Your access card will be available for collection at the  </a:t>
            </a:r>
            <a:r>
              <a:rPr lang="en-GB" dirty="0">
                <a:hlinkClick r:id="rId3"/>
              </a:rPr>
              <a:t>CERN Community Support Centre</a:t>
            </a:r>
            <a:r>
              <a:rPr lang="en-GB" dirty="0"/>
              <a:t> (</a:t>
            </a:r>
            <a:r>
              <a:rPr lang="en-GB" dirty="0" err="1"/>
              <a:t>buidling</a:t>
            </a:r>
            <a:r>
              <a:rPr lang="en-GB" dirty="0"/>
              <a:t> 33- </a:t>
            </a:r>
            <a:r>
              <a:rPr lang="en-GB" dirty="0" err="1"/>
              <a:t>Meyrin</a:t>
            </a:r>
            <a:r>
              <a:rPr lang="en-GB" dirty="0"/>
              <a:t> site), in front of CERN tramway stop 18. </a:t>
            </a:r>
          </a:p>
          <a:p>
            <a:r>
              <a:rPr lang="en-GB" dirty="0"/>
              <a:t>The service will be open from 7am. Due to the large number of people coming to CERN that day, please be aware that queues may be expected. You will be able to collect your access card after the Welcome session. </a:t>
            </a:r>
            <a:endParaRPr lang="en-GB" baseline="0" dirty="0"/>
          </a:p>
          <a:p>
            <a:pPr marL="249168" indent="-249168">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29</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p>
          <a:p>
            <a:r>
              <a:rPr lang="fr-CH" dirty="0"/>
              <a:t>So how and </a:t>
            </a:r>
            <a:r>
              <a:rPr lang="fr-CH" dirty="0" err="1"/>
              <a:t>where</a:t>
            </a:r>
            <a:r>
              <a:rPr lang="fr-CH" dirty="0"/>
              <a:t> </a:t>
            </a:r>
            <a:r>
              <a:rPr lang="fr-CH" dirty="0" err="1"/>
              <a:t>you</a:t>
            </a:r>
            <a:r>
              <a:rPr lang="fr-CH" dirty="0"/>
              <a:t> </a:t>
            </a:r>
            <a:r>
              <a:rPr lang="fr-CH" dirty="0" err="1"/>
              <a:t>get</a:t>
            </a:r>
            <a:r>
              <a:rPr lang="fr-CH" dirty="0"/>
              <a:t> </a:t>
            </a:r>
            <a:r>
              <a:rPr lang="fr-CH" dirty="0" err="1"/>
              <a:t>into</a:t>
            </a:r>
            <a:r>
              <a:rPr lang="fr-CH" dirty="0"/>
              <a:t> CERN. </a:t>
            </a:r>
            <a:endParaRPr lang="en-GB" dirty="0"/>
          </a:p>
          <a:p>
            <a:r>
              <a:rPr lang="en-GB" dirty="0"/>
              <a:t>There are 7 gates at the </a:t>
            </a:r>
            <a:r>
              <a:rPr lang="en-GB" dirty="0" err="1"/>
              <a:t>Meyrin</a:t>
            </a:r>
            <a:r>
              <a:rPr lang="en-GB" dirty="0"/>
              <a:t> site,</a:t>
            </a:r>
            <a:r>
              <a:rPr lang="en-GB" baseline="0" dirty="0"/>
              <a:t> and 3 gates at the </a:t>
            </a:r>
            <a:r>
              <a:rPr lang="en-GB" baseline="0" dirty="0" err="1"/>
              <a:t>Prevessin</a:t>
            </a:r>
            <a:r>
              <a:rPr lang="en-GB" baseline="0" dirty="0"/>
              <a:t> site.</a:t>
            </a:r>
          </a:p>
          <a:p>
            <a:endParaRPr lang="en-GB" baseline="0" dirty="0"/>
          </a:p>
          <a:p>
            <a:r>
              <a:rPr lang="en-GB" baseline="0" dirty="0"/>
              <a:t>The Main gates in </a:t>
            </a:r>
            <a:r>
              <a:rPr lang="en-GB" baseline="0" dirty="0" err="1"/>
              <a:t>Meyrin</a:t>
            </a:r>
            <a:r>
              <a:rPr lang="en-GB" baseline="0" dirty="0"/>
              <a:t> and </a:t>
            </a:r>
            <a:r>
              <a:rPr lang="en-GB" baseline="0" dirty="0" err="1"/>
              <a:t>Prevessin</a:t>
            </a:r>
            <a:r>
              <a:rPr lang="en-GB" baseline="0" dirty="0"/>
              <a:t> are open 24 hours a day, for pedestrians, bikes and motorized vehicles.</a:t>
            </a:r>
          </a:p>
          <a:p>
            <a:endParaRPr lang="en-GB" baseline="0" dirty="0"/>
          </a:p>
          <a:p>
            <a:r>
              <a:rPr lang="en-GB" baseline="0" dirty="0"/>
              <a:t>You see here the details of when the gates are open, and if accessible by foot, bikes, cars of trucks. As you see there is a specific good entry and there </a:t>
            </a:r>
            <a:r>
              <a:rPr lang="en-GB" baseline="0" dirty="0" err="1"/>
              <a:t>intersite</a:t>
            </a:r>
            <a:r>
              <a:rPr lang="en-GB" baseline="0" dirty="0"/>
              <a:t> tunnel which requires special authorisation to use. </a:t>
            </a:r>
          </a:p>
          <a:p>
            <a:endParaRPr lang="en-GB" baseline="0" dirty="0"/>
          </a:p>
          <a:p>
            <a:endParaRPr lang="en-GB" baseline="0" dirty="0"/>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30</a:t>
            </a:fld>
            <a:endParaRPr lang="en-GB"/>
          </a:p>
        </p:txBody>
      </p:sp>
    </p:spTree>
    <p:extLst>
      <p:ext uri="{BB962C8B-B14F-4D97-AF65-F5344CB8AC3E}">
        <p14:creationId xmlns:p14="http://schemas.microsoft.com/office/powerpoint/2010/main" val="12928782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p>
          <a:p>
            <a:r>
              <a:rPr lang="fr-CH" dirty="0"/>
              <a:t>2</a:t>
            </a:r>
          </a:p>
        </p:txBody>
      </p:sp>
      <p:sp>
        <p:nvSpPr>
          <p:cNvPr id="4" name="Slide Number Placeholder 3"/>
          <p:cNvSpPr>
            <a:spLocks noGrp="1"/>
          </p:cNvSpPr>
          <p:nvPr>
            <p:ph type="sldNum" sz="quarter" idx="10"/>
          </p:nvPr>
        </p:nvSpPr>
        <p:spPr/>
        <p:txBody>
          <a:bodyPr/>
          <a:lstStyle/>
          <a:p>
            <a:pPr marL="0" marR="0" lvl="0" indent="0" algn="r" defTabSz="1328898"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7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1328898" rtl="0" eaLnBrk="1" fontAlgn="auto" latinLnBrk="0" hangingPunct="1">
                <a:lnSpc>
                  <a:spcPct val="100000"/>
                </a:lnSpc>
                <a:spcBef>
                  <a:spcPts val="0"/>
                </a:spcBef>
                <a:spcAft>
                  <a:spcPts val="0"/>
                </a:spcAft>
                <a:buClrTx/>
                <a:buSzTx/>
                <a:buFontTx/>
                <a:buNone/>
                <a:tabLst/>
                <a:defRPr/>
              </a:pPr>
              <a:t>3</a:t>
            </a:fld>
            <a:endParaRPr kumimoji="0" lang="en-US" sz="17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988063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defTabSz="1328898">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br>
              <a:rPr lang="en-GB" baseline="0" dirty="0"/>
            </a:br>
            <a:endParaRPr lang="en-GB" baseline="0" dirty="0"/>
          </a:p>
          <a:p>
            <a:endParaRPr lang="en-GB" baseline="0" dirty="0"/>
          </a:p>
          <a:p>
            <a:r>
              <a:rPr lang="en-GB" b="1" baseline="0" dirty="0"/>
              <a:t>From 15 June to 15 September : discount for students for a meal. Need a badge, can be obtained from your secretariat.</a:t>
            </a:r>
            <a:br>
              <a:rPr lang="en-GB" b="1" baseline="0" dirty="0"/>
            </a:br>
            <a:r>
              <a:rPr lang="en-GB" b="1" baseline="0" dirty="0"/>
              <a:t>(see announcement https://home.cern/news/announcement/cern/restaurants-offer-student-discount-over-summer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31</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p>
          <a:p>
            <a:r>
              <a:rPr lang="en-US" baseline="0" dirty="0"/>
              <a:t>********************</a:t>
            </a:r>
          </a:p>
          <a:p>
            <a:r>
              <a:rPr lang="en-US" baseline="0" dirty="0"/>
              <a:t>How do you do this: </a:t>
            </a:r>
          </a:p>
          <a:p>
            <a:r>
              <a:rPr lang="en-US" baseline="0" dirty="0"/>
              <a:t>- via an EDH request you can ask for the CERN driving authorization. </a:t>
            </a:r>
          </a:p>
          <a:p>
            <a:endParaRPr lang="en-US" baseline="0" dirty="0"/>
          </a:p>
          <a:p>
            <a:r>
              <a:rPr lang="en-US" baseline="0" dirty="0"/>
              <a:t>With regards to the use of private vehicles </a:t>
            </a:r>
            <a:r>
              <a:rPr lang="en-GB" dirty="0"/>
              <a:t>for journeys on official duty (this includes duty travel, but also travel during working hours and travel to and from the Org Sites)</a:t>
            </a:r>
            <a:r>
              <a:rPr lang="en-US" baseline="0" dirty="0"/>
              <a:t>, you can find all details in one of our admin circulars (AC20). </a:t>
            </a:r>
          </a:p>
          <a:p>
            <a:endParaRPr lang="en-US" baseline="0" dirty="0"/>
          </a:p>
          <a:p>
            <a:r>
              <a:rPr lang="en-US" baseline="0" dirty="0"/>
              <a:t>In short are permitted </a:t>
            </a:r>
            <a:r>
              <a:rPr lang="en-GB" dirty="0"/>
              <a:t>for journeys on official duty:</a:t>
            </a:r>
          </a:p>
          <a:p>
            <a:pPr marL="0" indent="0">
              <a:buNone/>
            </a:pPr>
            <a:r>
              <a:rPr lang="en-GB" dirty="0"/>
              <a:t>	a) private cars provided that they are registered in one of the Organization’s Member States or in a Member State of the European Union, and</a:t>
            </a:r>
          </a:p>
          <a:p>
            <a:pPr marL="0" indent="0">
              <a:buNone/>
            </a:pPr>
            <a:r>
              <a:rPr lang="en-GB" dirty="0"/>
              <a:t>	b) private non-motorised or electric motor vehicles that do not require vehicle registration.</a:t>
            </a:r>
          </a:p>
          <a:p>
            <a:pPr marL="0" indent="0">
              <a:buNone/>
            </a:pPr>
            <a:endParaRPr lang="en-GB" dirty="0"/>
          </a:p>
          <a:p>
            <a:pPr marL="0" indent="0">
              <a:buNone/>
            </a:pPr>
            <a:r>
              <a:rPr lang="en-GB" dirty="0"/>
              <a:t>7. Consequently, all other categories of private vehicle, including motorbikes, scooters, mopeds and private utility motor vehicles are not permitted for journeys on official duty.</a:t>
            </a:r>
          </a:p>
          <a:p>
            <a:pPr marL="0" indent="0">
              <a:buNone/>
            </a:pPr>
            <a:r>
              <a:rPr lang="en-GB" dirty="0"/>
              <a:t>WHY – For insurance questions. </a:t>
            </a:r>
          </a:p>
          <a:p>
            <a:endParaRPr lang="en-GB"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32</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33</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2</a:t>
            </a:r>
            <a:br>
              <a:rPr lang="en-US" b="0" dirty="0"/>
            </a:br>
            <a:r>
              <a:rPr lang="en-US" baseline="0" dirty="0"/>
              <a:t>********************</a:t>
            </a:r>
            <a:endParaRPr lang="en-US" b="0" dirty="0"/>
          </a:p>
          <a:p>
            <a:r>
              <a:rPr lang="en-US" b="0" dirty="0"/>
              <a:t>For professional use, not for personal use</a:t>
            </a:r>
          </a:p>
          <a:p>
            <a:endParaRPr lang="en-US" b="1" dirty="0"/>
          </a:p>
          <a:p>
            <a:r>
              <a:rPr lang="en-US" b="1" dirty="0"/>
              <a:t>Car sharing</a:t>
            </a:r>
          </a:p>
          <a:p>
            <a:r>
              <a:rPr lang="en-US" b="1" dirty="0"/>
              <a:t>Max. 4 hours</a:t>
            </a:r>
          </a:p>
          <a:p>
            <a:r>
              <a:rPr lang="en-US" b="1" dirty="0"/>
              <a:t>Driving authorization is required + complete the Safety at CERN  online course</a:t>
            </a:r>
          </a:p>
          <a:p>
            <a:r>
              <a:rPr lang="en-US" b="0" dirty="0"/>
              <a:t>If stay on the CERN site – no mission order required, outside CERN site : mission required</a:t>
            </a:r>
          </a:p>
          <a:p>
            <a:r>
              <a:rPr lang="en-US" b="0" dirty="0"/>
              <a:t>Pick-up and return to the same station</a:t>
            </a:r>
          </a:p>
          <a:p>
            <a:endParaRPr lang="en-US" b="1" dirty="0"/>
          </a:p>
          <a:p>
            <a:r>
              <a:rPr lang="en-US" b="1" dirty="0"/>
              <a:t>Bike Sharing</a:t>
            </a:r>
          </a:p>
          <a:p>
            <a:r>
              <a:rPr lang="en-US" b="1" dirty="0"/>
              <a:t>CERN site and to </a:t>
            </a:r>
            <a:r>
              <a:rPr lang="en-US" b="1" dirty="0" err="1"/>
              <a:t>Prevessin</a:t>
            </a:r>
            <a:r>
              <a:rPr lang="en-US" b="1" dirty="0"/>
              <a:t> allowed</a:t>
            </a:r>
          </a:p>
          <a:p>
            <a:r>
              <a:rPr lang="en-US" dirty="0"/>
              <a:t>Normal and e-bikes </a:t>
            </a:r>
          </a:p>
          <a:p>
            <a:r>
              <a:rPr lang="en-US" dirty="0"/>
              <a:t>50 </a:t>
            </a:r>
            <a:r>
              <a:rPr lang="en-US" dirty="0" err="1"/>
              <a:t>ebikes</a:t>
            </a:r>
            <a:r>
              <a:rPr lang="en-US" dirty="0"/>
              <a:t> all year round + 50 more during Summer</a:t>
            </a:r>
          </a:p>
          <a:p>
            <a:pPr defTabSz="1328898">
              <a:defRPr/>
            </a:pPr>
            <a:r>
              <a:rPr lang="en-US" b="0" dirty="0"/>
              <a:t>Pick-up and drop off in the another station allowed</a:t>
            </a:r>
          </a:p>
          <a:p>
            <a:endParaRPr lang="en-US" dirty="0"/>
          </a:p>
          <a:p>
            <a:pPr defTabSz="1328898">
              <a:defRPr/>
            </a:pPr>
            <a:r>
              <a:rPr lang="en-US" dirty="0"/>
              <a:t>Note : you should first complete the online course </a:t>
            </a:r>
            <a:r>
              <a:rPr lang="en-US" b="1" dirty="0"/>
              <a:t>Road Traffic – Bike riding (and Safety at CERN)</a:t>
            </a:r>
            <a:br>
              <a:rPr lang="en-US" b="1" dirty="0"/>
            </a:br>
            <a:r>
              <a:rPr lang="en-US" dirty="0"/>
              <a:t> (and wait for one night that the information is propagated and that you can logon to the app)</a:t>
            </a:r>
          </a:p>
          <a:p>
            <a:endParaRPr lang="en-US" dirty="0"/>
          </a:p>
          <a:p>
            <a:r>
              <a:rPr lang="en-US" dirty="0"/>
              <a:t>Link e-learning = https://lms.cern.ch/ekp/servlet/ekp?PX=N&amp;TEACHREVIEW=N&amp;CID=EKP000040487&amp;TX=FORMAT1&amp;LANGUAGE_TAG=en&amp;DECORATEPAGE=N</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34</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a:t>
            </a:r>
            <a:br>
              <a:rPr lang="en-US" baseline="0" dirty="0"/>
            </a:br>
            <a:r>
              <a:rPr lang="en-US" baseline="0" dirty="0"/>
              <a:t>********************</a:t>
            </a:r>
            <a:endParaRPr lang="en-US" dirty="0"/>
          </a:p>
          <a:p>
            <a:r>
              <a:rPr lang="en-US" dirty="0"/>
              <a:t>Line 4 is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35</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1328898">
              <a:defRPr/>
            </a:pPr>
            <a:r>
              <a:rPr lang="en-US" baseline="0" dirty="0"/>
              <a:t>1</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defTabSz="1328898">
              <a:defRPr/>
            </a:pPr>
            <a:r>
              <a:rPr lang="en-US" baseline="0" dirty="0"/>
              <a:t>Your request will generate a ticket and you will be informed by mail.</a:t>
            </a:r>
          </a:p>
          <a:p>
            <a:pPr defTabSz="1328898">
              <a:defRPr/>
            </a:pPr>
            <a:r>
              <a:rPr lang="en-US" baseline="0" dirty="0"/>
              <a:t>You can contact them by phone or by sending an e-mail.</a:t>
            </a:r>
          </a:p>
          <a:p>
            <a:pPr defTabSz="1328898">
              <a:defRPr/>
            </a:pPr>
            <a:endParaRPr lang="en-US" baseline="0" dirty="0"/>
          </a:p>
          <a:p>
            <a:pPr defTabSz="1328898">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defTabSz="1328898">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36</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pPr defTabSz="1328898">
              <a:defRPr/>
            </a:pPr>
            <a:r>
              <a:rPr lang="en-GB" baseline="0" dirty="0"/>
              <a:t>The correct answer in all cases is to call your supervisor 4) and in some cases (3,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r>
              <a:rPr lang="en-US" b="0" baseline="0" dirty="0"/>
              <a:t>- needs to be signed by your supervisor, so for that reason they must be informed immediately.</a:t>
            </a:r>
            <a:br>
              <a:rPr lang="en-US" b="0" baseline="0" dirty="0"/>
            </a:br>
            <a:r>
              <a:rPr lang="en-US" b="0" baseline="0" dirty="0"/>
              <a:t>- also used to report near-misses -&gt; can be used to avoid further accidents</a:t>
            </a:r>
          </a:p>
          <a:p>
            <a:endParaRPr lang="en-US" b="0" baseline="0" dirty="0"/>
          </a:p>
          <a:p>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r>
              <a:rPr lang="en-US" b="0" baseline="0" dirty="0"/>
              <a:t>And through the CERN campus app you also have the emergency contact details available at hand. </a:t>
            </a:r>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37</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p>
          <a:p>
            <a:r>
              <a:rPr lang="en-GB" dirty="0"/>
              <a:t>The CERN’s Fire and Rescue</a:t>
            </a:r>
            <a:r>
              <a:rPr lang="en-GB" baseline="0" dirty="0"/>
              <a:t> Service who will come in cases needed after an accident is located on Site and is a team of more than 50 qualified fire-fighters and paramedics. They are available 24h/day, all year long.</a:t>
            </a:r>
          </a:p>
          <a:p>
            <a:r>
              <a:rPr lang="en-GB" baseline="0" dirty="0"/>
              <a:t>They are assisted by more than 150 First Aiders, who are trained volunteers.</a:t>
            </a:r>
          </a:p>
          <a:p>
            <a:r>
              <a:rPr lang="fr-CH" dirty="0"/>
              <a:t>************************</a:t>
            </a:r>
            <a:endParaRPr lang="en-GB" dirty="0"/>
          </a:p>
          <a:p>
            <a:r>
              <a:rPr lang="en-GB" dirty="0"/>
              <a:t>You</a:t>
            </a:r>
            <a:r>
              <a:rPr lang="en-GB" baseline="0" dirty="0"/>
              <a:t> can find the qualified first aiders in your building by spotting the green stickers on their door,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38</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a:t>
            </a:r>
            <a:br>
              <a:rPr lang="en-GB" dirty="0"/>
            </a:br>
            <a:r>
              <a:rPr lang="en-GB" dirty="0"/>
              <a:t>Training available for all </a:t>
            </a:r>
            <a:r>
              <a:rPr lang="en-GB" dirty="0" err="1"/>
              <a:t>All</a:t>
            </a:r>
            <a:r>
              <a:rPr lang="en-GB" dirty="0"/>
              <a:t> personnel working at CERN :   First Aid - Life-Saving Actions (Covid-19)</a:t>
            </a:r>
          </a:p>
          <a:p>
            <a:r>
              <a:rPr lang="en-GB" dirty="0"/>
              <a:t>https://lms.cern.ch/ekp/servlet/FORMAT1?CID=EKP000043535&amp;LANGUAGE_TAG=en</a:t>
            </a:r>
          </a:p>
          <a:p>
            <a:endParaRPr lang="en-GB" dirty="0"/>
          </a:p>
        </p:txBody>
      </p:sp>
      <p:sp>
        <p:nvSpPr>
          <p:cNvPr id="4" name="Slide Number Placeholder 3"/>
          <p:cNvSpPr>
            <a:spLocks noGrp="1"/>
          </p:cNvSpPr>
          <p:nvPr>
            <p:ph type="sldNum" sz="quarter" idx="5"/>
          </p:nvPr>
        </p:nvSpPr>
        <p:spPr/>
        <p:txBody>
          <a:bodyPr/>
          <a:lstStyle/>
          <a:p>
            <a:fld id="{A25B4BE4-2004-4494-AD8A-6209C7B637E4}" type="slidenum">
              <a:rPr lang="en-GB" smtClean="0"/>
              <a:t>39</a:t>
            </a:fld>
            <a:endParaRPr lang="en-GB"/>
          </a:p>
        </p:txBody>
      </p:sp>
    </p:spTree>
    <p:extLst>
      <p:ext uri="{BB962C8B-B14F-4D97-AF65-F5344CB8AC3E}">
        <p14:creationId xmlns:p14="http://schemas.microsoft.com/office/powerpoint/2010/main" val="397738862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pPr defTabSz="1328898">
              <a:defRPr/>
            </a:pPr>
            <a:r>
              <a:rPr lang="en-US" baseline="0" dirty="0"/>
              <a:t>The Staff association defends your rights, they organize regularly public meetings to inform you. The also have a website, and you can become a member by paying a fee.</a:t>
            </a:r>
          </a:p>
          <a:p>
            <a:pPr defTabSz="1328898">
              <a:defRPr/>
            </a:pPr>
            <a:endParaRPr lang="en-US" baseline="0" dirty="0"/>
          </a:p>
          <a:p>
            <a:pPr defTabSz="1328898">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defTabSz="1328898">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40</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p>
          <a:p>
            <a:r>
              <a:rPr lang="fr-CH" dirty="0"/>
              <a:t>But first let me welcome James Purvis, </a:t>
            </a:r>
            <a:r>
              <a:rPr lang="fr-CH" dirty="0" err="1"/>
              <a:t>our</a:t>
            </a:r>
            <a:r>
              <a:rPr lang="fr-CH" dirty="0"/>
              <a:t> Head of HR department. </a:t>
            </a:r>
          </a:p>
          <a:p>
            <a:r>
              <a:rPr lang="fr-CH" dirty="0"/>
              <a:t>Lisette Van Den BOOGAARD, </a:t>
            </a:r>
            <a:r>
              <a:rPr lang="fr-CH" dirty="0" err="1"/>
              <a:t>our</a:t>
            </a:r>
            <a:r>
              <a:rPr lang="fr-CH" dirty="0"/>
              <a:t> HR </a:t>
            </a:r>
            <a:r>
              <a:rPr lang="fr-CH" dirty="0" err="1"/>
              <a:t>Deputy</a:t>
            </a:r>
            <a:r>
              <a:rPr lang="fr-CH" dirty="0"/>
              <a:t> Department Head, </a:t>
            </a:r>
            <a:r>
              <a:rPr lang="fr-CH" dirty="0" err="1"/>
              <a:t>who</a:t>
            </a:r>
            <a:r>
              <a:rPr lang="fr-CH" dirty="0"/>
              <a:t> </a:t>
            </a:r>
            <a:r>
              <a:rPr lang="fr-CH" dirty="0" err="1"/>
              <a:t>will</a:t>
            </a:r>
            <a:r>
              <a:rPr lang="fr-CH" dirty="0"/>
              <a:t> welcome </a:t>
            </a:r>
            <a:r>
              <a:rPr lang="fr-CH" dirty="0" err="1"/>
              <a:t>you</a:t>
            </a:r>
            <a:r>
              <a:rPr lang="fr-CH" dirty="0"/>
              <a:t> </a:t>
            </a:r>
            <a:r>
              <a:rPr lang="fr-CH" dirty="0" err="1"/>
              <a:t>this</a:t>
            </a:r>
            <a:r>
              <a:rPr lang="fr-CH" dirty="0"/>
              <a:t> </a:t>
            </a:r>
            <a:r>
              <a:rPr lang="fr-CH" dirty="0" err="1"/>
              <a:t>morning</a:t>
            </a:r>
            <a:r>
              <a:rPr lang="fr-CH" dirty="0"/>
              <a:t>.</a:t>
            </a:r>
          </a:p>
          <a:p>
            <a:r>
              <a:rPr lang="fr-CH" dirty="0"/>
              <a:t>James/Lisette the </a:t>
            </a:r>
            <a:r>
              <a:rPr lang="fr-CH" dirty="0" err="1"/>
              <a:t>floor</a:t>
            </a:r>
            <a:r>
              <a:rPr lang="fr-CH" dirty="0"/>
              <a:t> </a:t>
            </a:r>
            <a:r>
              <a:rPr lang="fr-CH" dirty="0" err="1"/>
              <a:t>is</a:t>
            </a:r>
            <a:r>
              <a:rPr lang="fr-CH" dirty="0"/>
              <a:t> </a:t>
            </a:r>
            <a:r>
              <a:rPr lang="fr-CH" dirty="0" err="1"/>
              <a:t>yours</a:t>
            </a:r>
            <a:r>
              <a:rPr lang="fr-CH" dirty="0"/>
              <a:t>. </a:t>
            </a:r>
          </a:p>
          <a:p>
            <a:endParaRPr lang="fr-CH" dirty="0"/>
          </a:p>
          <a:p>
            <a:r>
              <a:rPr lang="fr-CH" dirty="0" err="1"/>
              <a:t>Thank</a:t>
            </a:r>
            <a:r>
              <a:rPr lang="fr-CH" dirty="0"/>
              <a:t> </a:t>
            </a:r>
            <a:r>
              <a:rPr lang="fr-CH" dirty="0" err="1"/>
              <a:t>you</a:t>
            </a:r>
            <a:r>
              <a:rPr lang="fr-CH" dirty="0"/>
              <a:t> James. </a:t>
            </a:r>
          </a:p>
        </p:txBody>
      </p:sp>
      <p:sp>
        <p:nvSpPr>
          <p:cNvPr id="4" name="Slide Number Placeholder 3"/>
          <p:cNvSpPr>
            <a:spLocks noGrp="1"/>
          </p:cNvSpPr>
          <p:nvPr>
            <p:ph type="sldNum" sz="quarter" idx="10"/>
          </p:nvPr>
        </p:nvSpPr>
        <p:spPr/>
        <p:txBody>
          <a:bodyPr/>
          <a:lstStyle/>
          <a:p>
            <a:pPr defTabSz="1328898">
              <a:defRPr/>
            </a:pPr>
            <a:fld id="{58B12F79-F5C2-490B-9685-0971D883351F}" type="slidenum">
              <a:rPr lang="en-US">
                <a:solidFill>
                  <a:prstClr val="black"/>
                </a:solidFill>
                <a:latin typeface="Calibri" panose="020F0502020204030204"/>
              </a:rPr>
              <a:pPr defTabSz="1328898">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15751909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249168" indent="-249168">
              <a:buFontTx/>
              <a:buChar char="-"/>
            </a:pPr>
            <a:r>
              <a:rPr lang="en-US" baseline="0" dirty="0"/>
              <a:t>At an official ceremony to sign an agreement, dressed business formal, in a suit and tie</a:t>
            </a:r>
          </a:p>
          <a:p>
            <a:pPr marL="249168" indent="-249168">
              <a:buFontTx/>
              <a:buChar char="-"/>
            </a:pPr>
            <a:r>
              <a:rPr lang="en-US" baseline="0" dirty="0"/>
              <a:t>In his office, amongst his papers, casual with pants and a black T-shirt</a:t>
            </a:r>
          </a:p>
          <a:p>
            <a:pPr marL="249168" indent="-249168">
              <a:buFontTx/>
              <a:buChar char="-"/>
            </a:pPr>
            <a:r>
              <a:rPr lang="en-US" baseline="0" dirty="0"/>
              <a:t>At another official ceremony, smart casual or business casual, with a shirt and jacket, but no tie</a:t>
            </a:r>
          </a:p>
          <a:p>
            <a:pPr marL="249168" indent="-249168">
              <a:buFontTx/>
              <a:buChar char="-"/>
            </a:pPr>
            <a:r>
              <a:rPr lang="en-US" baseline="0" dirty="0"/>
              <a:t>At a Physics School in Morocco, in local traditional clothes, including the fez</a:t>
            </a:r>
          </a:p>
          <a:p>
            <a:pPr marL="249168" indent="-249168">
              <a:buFontTx/>
              <a:buChar char="-"/>
            </a:pPr>
            <a:r>
              <a:rPr lang="en-US" baseline="0" dirty="0"/>
              <a:t>Again in his office, with a Finnish teacher who knitted him a pullover with his famous penguin diagram</a:t>
            </a:r>
          </a:p>
          <a:p>
            <a:pPr marL="249168" indent="-249168">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249168" indent="-249168">
              <a:buFontTx/>
              <a:buChar char="-"/>
            </a:pPr>
            <a:r>
              <a:rPr lang="en-US" baseline="0" dirty="0"/>
              <a:t>CERN is very casual</a:t>
            </a:r>
          </a:p>
          <a:p>
            <a:pPr marL="249168" indent="-249168">
              <a:buFontTx/>
              <a:buChar char="-"/>
            </a:pPr>
            <a:r>
              <a:rPr lang="en-US" baseline="0" dirty="0"/>
              <a:t>CERN is very tolerant</a:t>
            </a:r>
          </a:p>
          <a:p>
            <a:endParaRPr lang="en-US" baseline="0" dirty="0"/>
          </a:p>
          <a:p>
            <a:r>
              <a:rPr lang="en-US" baseline="0" dirty="0"/>
              <a:t>Recommendations :</a:t>
            </a:r>
          </a:p>
          <a:p>
            <a:pPr marL="249168" indent="-249168">
              <a:buFontTx/>
              <a:buChar char="-"/>
            </a:pPr>
            <a:r>
              <a:rPr lang="en-US" baseline="0" dirty="0"/>
              <a:t>Dress according to the situation</a:t>
            </a:r>
          </a:p>
          <a:p>
            <a:pPr marL="249168" indent="-249168">
              <a:buFontTx/>
              <a:buChar char="-"/>
            </a:pPr>
            <a:r>
              <a:rPr lang="en-US" baseline="0" dirty="0"/>
              <a:t>Nothing offending other people – T-shirts with text/images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41</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t>1</a:t>
            </a:r>
            <a:br>
              <a:rPr lang="en-US" b="0" i="0" dirty="0"/>
            </a:br>
            <a:r>
              <a:rPr lang="en-US" b="0" i="0" dirty="0"/>
              <a:t>*****************</a:t>
            </a:r>
            <a:br>
              <a:rPr lang="en-US" b="0" i="0" dirty="0"/>
            </a:br>
            <a:br>
              <a:rPr lang="en-US" b="0" i="0" dirty="0"/>
            </a:br>
            <a:r>
              <a:rPr lang="en-US" b="0" i="0" dirty="0"/>
              <a:t>The </a:t>
            </a:r>
            <a:r>
              <a:rPr lang="en-GB" sz="1800" dirty="0">
                <a:effectLst/>
                <a:latin typeface="Calibri" panose="020F0502020204030204" pitchFamily="34" charset="0"/>
                <a:ea typeface="Calibri" panose="020F0502020204030204" pitchFamily="34" charset="0"/>
              </a:rPr>
              <a:t>Code of conduct was intro</a:t>
            </a:r>
            <a:r>
              <a:rPr lang="en-GB" sz="1800" dirty="0">
                <a:effectLst/>
                <a:latin typeface="Arial" panose="020B0604020202020204" pitchFamily="34" charset="0"/>
                <a:ea typeface="Calibri" panose="020F0502020204030204" pitchFamily="34" charset="0"/>
              </a:rPr>
              <a:t>duced in 2010 and it is a guide to help us, as CERN contributors, understanding how we should behave, how we should treat others and how we should expect to be treated. </a:t>
            </a:r>
            <a:endParaRPr lang="en-GB" sz="1800" dirty="0">
              <a:effectLst/>
              <a:latin typeface="Calibri" panose="020F0502020204030204" pitchFamily="34" charset="0"/>
              <a:ea typeface="Calibri" panose="020F0502020204030204" pitchFamily="34" charset="0"/>
            </a:endParaRPr>
          </a:p>
          <a:p>
            <a:r>
              <a:rPr lang="en-GB" sz="1800" dirty="0">
                <a:effectLst/>
                <a:latin typeface="Arial" panose="020B0604020202020204" pitchFamily="34" charset="0"/>
                <a:ea typeface="Calibri" panose="020F0502020204030204" pitchFamily="34" charset="0"/>
              </a:rPr>
              <a:t>It is structured around the Organization's five core values. We should all familiarise ourselves with this code and try to integrate it into our daily lives at CERN.</a:t>
            </a:r>
          </a:p>
          <a:p>
            <a:r>
              <a:rPr lang="en-GB" sz="1800" dirty="0">
                <a:effectLst/>
                <a:latin typeface="Arial" panose="020B0604020202020204" pitchFamily="34" charset="0"/>
                <a:ea typeface="Calibri" panose="020F0502020204030204" pitchFamily="34" charset="0"/>
              </a:rPr>
              <a:t>You will find a copy of this document at the tables when departing. </a:t>
            </a:r>
            <a:endParaRPr lang="en-GB" sz="1800" dirty="0">
              <a:effectLst/>
              <a:latin typeface="Calibri" panose="020F0502020204030204" pitchFamily="34" charset="0"/>
              <a:ea typeface="Calibri" panose="020F0502020204030204" pitchFamily="34" charset="0"/>
            </a:endParaRPr>
          </a:p>
          <a:p>
            <a:r>
              <a:rPr lang="en-GB" sz="1800" dirty="0">
                <a:effectLst/>
                <a:latin typeface="Arial" panose="020B0604020202020204" pitchFamily="34" charset="0"/>
                <a:ea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r>
              <a:rPr lang="en-GB" sz="1800" dirty="0">
                <a:effectLst/>
                <a:latin typeface="Arial" panose="020B0604020202020204" pitchFamily="34" charset="0"/>
                <a:ea typeface="Calibri" panose="020F0502020204030204" pitchFamily="34" charset="0"/>
              </a:rPr>
              <a:t> </a:t>
            </a:r>
            <a:endParaRPr lang="en-GB" sz="1800" dirty="0">
              <a:effectLst/>
              <a:latin typeface="Calibri" panose="020F0502020204030204" pitchFamily="34" charset="0"/>
              <a:ea typeface="Calibri" panose="020F0502020204030204" pitchFamily="34" charset="0"/>
            </a:endParaRPr>
          </a:p>
          <a:p>
            <a:r>
              <a:rPr lang="en-GB" sz="1200" dirty="0">
                <a:effectLst/>
                <a:latin typeface="Arial" panose="020B0604020202020204" pitchFamily="34" charset="0"/>
                <a:ea typeface="Calibri" panose="020F0502020204030204" pitchFamily="34" charset="0"/>
              </a:rPr>
              <a:t>Ethics:</a:t>
            </a:r>
            <a:endParaRPr lang="en-GB" sz="1200" dirty="0">
              <a:effectLst/>
              <a:latin typeface="Calibri" panose="020F0502020204030204" pitchFamily="34" charset="0"/>
              <a:ea typeface="Calibri" panose="020F0502020204030204" pitchFamily="34" charset="0"/>
            </a:endParaRPr>
          </a:p>
          <a:p>
            <a:r>
              <a:rPr lang="en-GB" sz="1200" dirty="0">
                <a:effectLst/>
                <a:latin typeface="Arial" panose="020B0604020202020204" pitchFamily="34" charset="0"/>
                <a:ea typeface="Calibri" panose="020F0502020204030204" pitchFamily="34" charset="0"/>
              </a:rPr>
              <a:t>On the CERN Human Resources webpage, you can also find the Ethics framework where: policies, official documents, guidelines, training courses, etc. are classified.</a:t>
            </a:r>
            <a:endParaRPr lang="en-GB" sz="1200" dirty="0">
              <a:effectLst/>
              <a:latin typeface="Calibri" panose="020F0502020204030204" pitchFamily="34" charset="0"/>
              <a:ea typeface="Calibri" panose="020F0502020204030204" pitchFamily="34" charset="0"/>
            </a:endParaRPr>
          </a:p>
          <a:p>
            <a:r>
              <a:rPr lang="en-GB" sz="1200" dirty="0">
                <a:effectLst/>
                <a:latin typeface="Arial" panose="020B0604020202020204" pitchFamily="34" charset="0"/>
                <a:ea typeface="Calibri" panose="020F0502020204030204" pitchFamily="34" charset="0"/>
              </a:rPr>
              <a:t>We recommend that you consult this page to understand what can and cannot be done, as CERN is no ordinary employer and some specific obligations may surprise you.</a:t>
            </a:r>
            <a:endParaRPr lang="en-GB" sz="1200" dirty="0">
              <a:effectLst/>
              <a:latin typeface="Calibri" panose="020F0502020204030204" pitchFamily="34" charset="0"/>
              <a:ea typeface="Calibri" panose="020F0502020204030204" pitchFamily="34" charset="0"/>
            </a:endParaRPr>
          </a:p>
          <a:p>
            <a:r>
              <a:rPr lang="en-GB" sz="1200" dirty="0">
                <a:effectLst/>
                <a:latin typeface="Arial" panose="020B0604020202020204" pitchFamily="34" charset="0"/>
                <a:ea typeface="Calibri" panose="020F0502020204030204" pitchFamily="34" charset="0"/>
              </a:rPr>
              <a:t>For example, did you know that as a member of staff, if you wish to engage in political, commercial or professional activities outside CERN, you must obtain authorisation from the Director General?</a:t>
            </a:r>
            <a:endParaRPr lang="en-GB" sz="1200" dirty="0">
              <a:effectLst/>
              <a:latin typeface="Calibri" panose="020F0502020204030204" pitchFamily="34" charset="0"/>
              <a:ea typeface="Calibri" panose="020F0502020204030204" pitchFamily="34" charset="0"/>
            </a:endParaRPr>
          </a:p>
          <a:p>
            <a:r>
              <a:rPr lang="en-GB" sz="1200" dirty="0">
                <a:effectLst/>
                <a:latin typeface="Arial" panose="020B0604020202020204" pitchFamily="34" charset="0"/>
                <a:ea typeface="Calibri" panose="020F0502020204030204" pitchFamily="34" charset="0"/>
              </a:rPr>
              <a:t>To do this, you will need to complete an external activity request.</a:t>
            </a:r>
            <a:endParaRPr lang="en-GB" sz="1200" dirty="0">
              <a:effectLst/>
              <a:latin typeface="Calibri" panose="020F0502020204030204" pitchFamily="34" charset="0"/>
              <a:ea typeface="Calibri" panose="020F0502020204030204" pitchFamily="34" charset="0"/>
            </a:endParaRPr>
          </a:p>
          <a:p>
            <a:pPr defTabSz="1328898">
              <a:defRPr/>
            </a:pPr>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42</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t>1</a:t>
            </a:r>
            <a:br>
              <a:rPr lang="en-US" b="0" i="0" dirty="0"/>
            </a:br>
            <a:r>
              <a:rPr lang="en-US" b="0" i="0" dirty="0"/>
              <a:t>*****************</a:t>
            </a:r>
            <a:br>
              <a:rPr lang="en-US" b="0" i="0" dirty="0"/>
            </a:br>
            <a:endParaRPr lang="fr-CH" b="0" i="0" dirty="0"/>
          </a:p>
          <a:p>
            <a:r>
              <a:rPr lang="en-GB" sz="1200" dirty="0">
                <a:effectLst/>
                <a:latin typeface="Arial" panose="020B0604020202020204" pitchFamily="34" charset="0"/>
                <a:ea typeface="Calibri" panose="020F0502020204030204" pitchFamily="34" charset="0"/>
              </a:rPr>
              <a:t>On the CERN Human Resources webpage, you can also find the Ethics framework page providing you info on: policies, official documents, guidelines, training courses, etc.</a:t>
            </a:r>
          </a:p>
          <a:p>
            <a:r>
              <a:rPr lang="en-GB" sz="1200" dirty="0">
                <a:effectLst/>
                <a:latin typeface="Arial" panose="020B0604020202020204" pitchFamily="34" charset="0"/>
                <a:ea typeface="Calibri" panose="020F0502020204030204" pitchFamily="34" charset="0"/>
              </a:rPr>
              <a:t>We recommend that you consult this page to understand what can and cannot be done, as CERN is no ordinary employer, and some specific obligations may surprise you.</a:t>
            </a:r>
            <a:endParaRPr lang="en-GB" sz="1200" dirty="0">
              <a:effectLst/>
              <a:latin typeface="Calibri" panose="020F0502020204030204" pitchFamily="34" charset="0"/>
              <a:ea typeface="Calibri" panose="020F0502020204030204" pitchFamily="34" charset="0"/>
            </a:endParaRPr>
          </a:p>
          <a:p>
            <a:pPr defTabSz="1328898">
              <a:defRPr/>
            </a:pPr>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43</a:t>
            </a:fld>
            <a:endParaRPr lang="en-GB"/>
          </a:p>
        </p:txBody>
      </p:sp>
    </p:spTree>
    <p:extLst>
      <p:ext uri="{BB962C8B-B14F-4D97-AF65-F5344CB8AC3E}">
        <p14:creationId xmlns:p14="http://schemas.microsoft.com/office/powerpoint/2010/main" val="366935595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44</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1</a:t>
            </a:r>
            <a:br>
              <a:rPr lang="fr-CH" dirty="0"/>
            </a:br>
            <a:r>
              <a:rPr lang="fr-CH" dirty="0"/>
              <a:t>************************</a:t>
            </a:r>
          </a:p>
          <a:p>
            <a:r>
              <a:rPr lang="fr-CH" dirty="0" err="1"/>
              <a:t>We</a:t>
            </a:r>
            <a:r>
              <a:rPr lang="fr-CH" dirty="0"/>
              <a:t> have come to the end of </a:t>
            </a:r>
            <a:r>
              <a:rPr lang="fr-CH" dirty="0" err="1"/>
              <a:t>our</a:t>
            </a:r>
            <a:r>
              <a:rPr lang="fr-CH" dirty="0"/>
              <a:t> quiz – I </a:t>
            </a:r>
            <a:r>
              <a:rPr lang="fr-CH" dirty="0" err="1"/>
              <a:t>hope</a:t>
            </a:r>
            <a:r>
              <a:rPr lang="fr-CH" dirty="0"/>
              <a:t> </a:t>
            </a:r>
            <a:r>
              <a:rPr lang="fr-CH" dirty="0" err="1"/>
              <a:t>you</a:t>
            </a:r>
            <a:r>
              <a:rPr lang="fr-CH" dirty="0"/>
              <a:t> </a:t>
            </a:r>
            <a:r>
              <a:rPr lang="fr-CH" dirty="0" err="1"/>
              <a:t>enjoyed</a:t>
            </a:r>
            <a:r>
              <a:rPr lang="fr-CH" dirty="0"/>
              <a:t> </a:t>
            </a:r>
            <a:r>
              <a:rPr lang="fr-CH" dirty="0" err="1"/>
              <a:t>it!</a:t>
            </a:r>
            <a:r>
              <a:rPr lang="fr-CH" dirty="0"/>
              <a:t> </a:t>
            </a:r>
          </a:p>
          <a:p>
            <a:r>
              <a:rPr lang="fr-CH" dirty="0" err="1"/>
              <a:t>Some</a:t>
            </a:r>
            <a:r>
              <a:rPr lang="fr-CH" dirty="0"/>
              <a:t> final slides: </a:t>
            </a:r>
          </a:p>
          <a:p>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45</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675" y="1200150"/>
            <a:ext cx="10669588" cy="6002338"/>
          </a:xfrm>
        </p:spPr>
      </p:sp>
      <p:sp>
        <p:nvSpPr>
          <p:cNvPr id="3" name="Notes Placeholder 2"/>
          <p:cNvSpPr>
            <a:spLocks noGrp="1"/>
          </p:cNvSpPr>
          <p:nvPr>
            <p:ph type="body" idx="1"/>
          </p:nvPr>
        </p:nvSpPr>
        <p:spPr/>
        <p:txBody>
          <a:bodyPr/>
          <a:lstStyle/>
          <a:p>
            <a:r>
              <a:rPr lang="fr-CH" dirty="0"/>
              <a:t>1</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249168" indent="-249168">
              <a:buFontTx/>
              <a:buChar char="-"/>
            </a:pPr>
            <a:r>
              <a:rPr lang="en-GB" baseline="0" dirty="0"/>
              <a:t>The departmental secretariat is an important info to help you out navigate on all admin questions and it is close to you. You will meet them later today.</a:t>
            </a:r>
          </a:p>
          <a:p>
            <a:pPr marL="249168" indent="-249168">
              <a:buFontTx/>
              <a:buChar char="-"/>
            </a:pPr>
            <a:r>
              <a:rPr lang="en-GB" baseline="0" dirty="0"/>
              <a:t>Your supervisor and colleagues will also be able to answer some of your questions</a:t>
            </a:r>
          </a:p>
          <a:p>
            <a:pPr marL="249168" indent="-249168">
              <a:buFontTx/>
              <a:buChar char="-"/>
            </a:pPr>
            <a:r>
              <a:rPr lang="en-GB" baseline="0" dirty="0"/>
              <a:t>On the HR website, there is also the Welcome site with a dedicated section “My first week”</a:t>
            </a:r>
          </a:p>
          <a:p>
            <a:pPr marL="249168" indent="-249168">
              <a:buFontTx/>
              <a:buChar char="-"/>
            </a:pPr>
            <a:r>
              <a:rPr lang="en-GB" baseline="0" dirty="0"/>
              <a:t>If you have specific questions related to your personal situation, there are expert services at your disposal. You’ll find their contact details on the Welcome pages.</a:t>
            </a:r>
          </a:p>
          <a:p>
            <a:pPr marL="249168" indent="-249168">
              <a:buFontTx/>
              <a:buChar char="-"/>
            </a:pPr>
            <a:r>
              <a:rPr lang="en-GB" baseline="0" dirty="0"/>
              <a:t>We encourage you to make an appointment with them, why not do it later today ?</a:t>
            </a:r>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46</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47</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2</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48</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b="0" i="0" dirty="0">
                <a:solidFill>
                  <a:srgbClr val="242424"/>
                </a:solidFill>
                <a:effectLst/>
                <a:latin typeface="Calibri" panose="020F0502020204030204" pitchFamily="34" charset="0"/>
              </a:rPr>
              <a:t>2</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b="1" i="0" dirty="0">
                <a:solidFill>
                  <a:srgbClr val="242424"/>
                </a:solidFill>
                <a:effectLst/>
                <a:latin typeface="Calibri" panose="020F0502020204030204" pitchFamily="34" charset="0"/>
              </a:rPr>
              <a:t>Guided tour in English to Synchro-Cyclotron (SC) + ATLAS Visitor </a:t>
            </a:r>
            <a:r>
              <a:rPr lang="en-GB" sz="1800" b="1" i="0" dirty="0" err="1">
                <a:solidFill>
                  <a:srgbClr val="242424"/>
                </a:solidFill>
                <a:effectLst/>
                <a:latin typeface="Calibri" panose="020F0502020204030204" pitchFamily="34" charset="0"/>
              </a:rPr>
              <a:t>Center</a:t>
            </a:r>
            <a:endParaRPr lang="en-GB" sz="1800" b="0" i="0" dirty="0">
              <a:solidFill>
                <a:srgbClr val="242424"/>
              </a:solidFill>
              <a:effectLst/>
              <a:latin typeface="Calibri" panose="020F0502020204030204" pitchFamily="34" charset="0"/>
            </a:endParaRPr>
          </a:p>
          <a:p>
            <a:pPr algn="l"/>
            <a:r>
              <a:rPr lang="en-GB" sz="1800" b="0" i="0" dirty="0">
                <a:solidFill>
                  <a:srgbClr val="242424"/>
                </a:solidFill>
                <a:effectLst/>
                <a:latin typeface="Calibri" panose="020F0502020204030204" pitchFamily="34" charset="0"/>
              </a:rPr>
              <a:t>next guided tour </a:t>
            </a:r>
            <a:r>
              <a:rPr lang="en-GB" sz="2800" dirty="0"/>
              <a:t>Tuesday 18 Feb 2025, 16:30 → 18:00 </a:t>
            </a:r>
            <a:r>
              <a:rPr lang="en-GB" sz="1800" b="0" i="0" dirty="0">
                <a:solidFill>
                  <a:srgbClr val="242424"/>
                </a:solidFill>
                <a:effectLst/>
                <a:latin typeface="Calibri" panose="020F0502020204030204" pitchFamily="34" charset="0"/>
              </a:rPr>
              <a:t>registration via Indico.</a:t>
            </a:r>
            <a:endParaRPr lang="en-GB" sz="1800" b="0" i="0" dirty="0">
              <a:solidFill>
                <a:srgbClr val="242424"/>
              </a:solidFill>
              <a:effectLst/>
              <a:latin typeface="Aptos" panose="020B0004020202020204" pitchFamily="34" charset="0"/>
            </a:endParaRPr>
          </a:p>
        </p:txBody>
      </p:sp>
      <p:sp>
        <p:nvSpPr>
          <p:cNvPr id="4" name="Slide Number Placeholder 3"/>
          <p:cNvSpPr>
            <a:spLocks noGrp="1"/>
          </p:cNvSpPr>
          <p:nvPr>
            <p:ph type="sldNum" sz="quarter" idx="10"/>
          </p:nvPr>
        </p:nvSpPr>
        <p:spPr/>
        <p:txBody>
          <a:bodyPr/>
          <a:lstStyle/>
          <a:p>
            <a:pPr marL="0" marR="0" lvl="0" indent="0" algn="r" defTabSz="1328898" rtl="0" eaLnBrk="1" fontAlgn="auto" latinLnBrk="0" hangingPunct="1">
              <a:lnSpc>
                <a:spcPct val="100000"/>
              </a:lnSpc>
              <a:spcBef>
                <a:spcPts val="0"/>
              </a:spcBef>
              <a:spcAft>
                <a:spcPts val="0"/>
              </a:spcAft>
              <a:buClrTx/>
              <a:buSzTx/>
              <a:buFontTx/>
              <a:buNone/>
              <a:tabLst/>
              <a:defRPr/>
            </a:pPr>
            <a:fld id="{A25B4BE4-2004-4494-AD8A-6209C7B637E4}" type="slidenum">
              <a:rPr kumimoji="0" lang="en-GB" sz="17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1328898" rtl="0" eaLnBrk="1" fontAlgn="auto" latinLnBrk="0" hangingPunct="1">
                <a:lnSpc>
                  <a:spcPct val="100000"/>
                </a:lnSpc>
                <a:spcBef>
                  <a:spcPts val="0"/>
                </a:spcBef>
                <a:spcAft>
                  <a:spcPts val="0"/>
                </a:spcAft>
                <a:buClrTx/>
                <a:buSzTx/>
                <a:buFontTx/>
                <a:buNone/>
                <a:tabLst/>
                <a:defRPr/>
              </a:pPr>
              <a:t>49</a:t>
            </a:fld>
            <a:endParaRPr kumimoji="0" lang="en-GB" sz="17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089457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
            <a:r>
              <a:rPr lang="en-GB" sz="2300" dirty="0">
                <a:solidFill>
                  <a:schemeClr val="dk1"/>
                </a:solidFill>
              </a:rPr>
              <a:t>2</a:t>
            </a:r>
          </a:p>
          <a:p>
            <a:pPr fontAlgn="b"/>
            <a:br>
              <a:rPr lang="en-GB" sz="2300" dirty="0">
                <a:solidFill>
                  <a:schemeClr val="dk1"/>
                </a:solidFill>
              </a:rPr>
            </a:br>
            <a:r>
              <a:rPr lang="en-GB" sz="2300" dirty="0">
                <a:solidFill>
                  <a:schemeClr val="dk1"/>
                </a:solidFill>
              </a:rPr>
              <a:t>We wish you all the best in this new adventure! Enjoy every day of it! </a:t>
            </a:r>
          </a:p>
        </p:txBody>
      </p:sp>
      <p:sp>
        <p:nvSpPr>
          <p:cNvPr id="4" name="Slide Number Placeholder 3"/>
          <p:cNvSpPr>
            <a:spLocks noGrp="1"/>
          </p:cNvSpPr>
          <p:nvPr>
            <p:ph type="sldNum" sz="quarter" idx="10"/>
          </p:nvPr>
        </p:nvSpPr>
        <p:spPr/>
        <p:txBody>
          <a:bodyPr/>
          <a:lstStyle/>
          <a:p>
            <a:fld id="{A25B4BE4-2004-4494-AD8A-6209C7B637E4}" type="slidenum">
              <a:rPr lang="en-GB" smtClean="0"/>
              <a:t>50</a:t>
            </a:fld>
            <a:endParaRPr lang="en-GB"/>
          </a:p>
        </p:txBody>
      </p:sp>
    </p:spTree>
    <p:extLst>
      <p:ext uri="{BB962C8B-B14F-4D97-AF65-F5344CB8AC3E}">
        <p14:creationId xmlns:p14="http://schemas.microsoft.com/office/powerpoint/2010/main" val="21808568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baseline="0" dirty="0"/>
              <a:t>1</a:t>
            </a:r>
            <a:br>
              <a:rPr lang="fr-CH" baseline="0" dirty="0"/>
            </a:br>
            <a:r>
              <a:rPr lang="fr-CH" baseline="0" dirty="0"/>
              <a:t>*************</a:t>
            </a:r>
            <a:endParaRPr lang="en-US" dirty="0"/>
          </a:p>
          <a:p>
            <a:r>
              <a:rPr lang="en-GB" baseline="0" dirty="0"/>
              <a:t>At CERN we have 2 official languages, English and French.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endParaRPr lang="en-GB" baseline="0" dirty="0"/>
          </a:p>
          <a:p>
            <a:r>
              <a:rPr lang="en-GB" baseline="0" dirty="0"/>
              <a:t>Est </a:t>
            </a:r>
            <a:r>
              <a:rPr lang="en-GB" baseline="0" dirty="0" err="1"/>
              <a:t>ce</a:t>
            </a:r>
            <a:r>
              <a:rPr lang="en-GB" baseline="0" dirty="0"/>
              <a:t> que </a:t>
            </a:r>
            <a:r>
              <a:rPr lang="en-GB" baseline="0" dirty="0" err="1"/>
              <a:t>certains</a:t>
            </a:r>
            <a:r>
              <a:rPr lang="en-GB" baseline="0" dirty="0"/>
              <a:t> </a:t>
            </a:r>
            <a:r>
              <a:rPr lang="en-GB" baseline="0" dirty="0" err="1"/>
              <a:t>d’entres</a:t>
            </a:r>
            <a:r>
              <a:rPr lang="en-GB" baseline="0" dirty="0"/>
              <a:t> </a:t>
            </a:r>
            <a:r>
              <a:rPr lang="en-GB" baseline="0" dirty="0" err="1"/>
              <a:t>vous</a:t>
            </a:r>
            <a:r>
              <a:rPr lang="en-GB" baseline="0" dirty="0"/>
              <a:t> </a:t>
            </a:r>
            <a:r>
              <a:rPr lang="en-GB" baseline="0" dirty="0" err="1"/>
              <a:t>maitrisent</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a:t>No problem if not, to learn English or French, there are classroom courses organised on the site, which are also open for spouses. You find the details on the CERN learning hub – link here. </a:t>
            </a:r>
            <a:br>
              <a:rPr lang="en-GB" baseline="0" dirty="0"/>
            </a:br>
            <a:endParaRPr lang="en-GB" baseline="0" dirty="0"/>
          </a:p>
          <a:p>
            <a:r>
              <a:rPr lang="en-GB" baseline="0" dirty="0"/>
              <a:t>And you can also create the opportunities yourself by exchanging with your colleagues / peers and maybe you meet someone here who could help you out with learning the other language. </a:t>
            </a:r>
          </a:p>
          <a:p>
            <a:endParaRPr lang="en-GB" baseline="0" dirty="0"/>
          </a:p>
          <a:p>
            <a:r>
              <a:rPr lang="en-GB" baseline="0" dirty="0"/>
              <a:t>We also propose a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51</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52</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a:t>
            </a:r>
            <a:br>
              <a:rPr lang="en-US" baseline="0" dirty="0"/>
            </a:br>
            <a:r>
              <a:rPr lang="en-US" baseline="0" dirty="0"/>
              <a:t>*************</a:t>
            </a:r>
            <a:br>
              <a:rPr lang="en-US" baseline="0" dirty="0"/>
            </a:br>
            <a:endParaRPr lang="en-GB" dirty="0"/>
          </a:p>
          <a:p>
            <a:r>
              <a:rPr lang="en-GB" dirty="0"/>
              <a:t>The</a:t>
            </a:r>
            <a:r>
              <a:rPr lang="en-GB" baseline="0" dirty="0"/>
              <a:t> slides are available on Indico, which is an event management software tool created at CERN.</a:t>
            </a:r>
          </a:p>
          <a:p>
            <a:r>
              <a:rPr lang="en-US" baseline="0" dirty="0"/>
              <a:t>All documentation we are mentioning today + the sessions for </a:t>
            </a:r>
            <a:r>
              <a:rPr lang="en-US" dirty="0"/>
              <a:t>Tuesday, 7</a:t>
            </a:r>
            <a:r>
              <a:rPr lang="en-US" baseline="30000" dirty="0"/>
              <a:t>th</a:t>
            </a:r>
            <a:r>
              <a:rPr lang="en-US" dirty="0"/>
              <a:t>, </a:t>
            </a:r>
            <a:r>
              <a:rPr lang="en-US" baseline="0" dirty="0"/>
              <a:t>are put on the INDICO page.</a:t>
            </a:r>
            <a:r>
              <a:rPr lang="en-US" dirty="0"/>
              <a:t> </a:t>
            </a: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rPr>
              <a:t>The details of your programme are on CERN’s event organization platform: </a:t>
            </a:r>
            <a:r>
              <a:rPr lang="en-GB" sz="1800" u="sng" dirty="0">
                <a:solidFill>
                  <a:srgbClr val="0563C1"/>
                </a:solidFill>
                <a:effectLst/>
                <a:latin typeface="Calibri" panose="020F0502020204030204" pitchFamily="34" charset="0"/>
                <a:ea typeface="Calibri" panose="020F0502020204030204" pitchFamily="34" charset="0"/>
                <a:hlinkClick r:id="rId3"/>
              </a:rPr>
              <a:t>Indico.</a:t>
            </a:r>
            <a:endParaRPr lang="en-GB" sz="1800" dirty="0">
              <a:effectLst/>
              <a:latin typeface="Calibri" panose="020F0502020204030204" pitchFamily="34" charset="0"/>
              <a:ea typeface="Calibri" panose="020F0502020204030204" pitchFamily="34" charset="0"/>
            </a:endParaRPr>
          </a:p>
          <a:p>
            <a:endParaRPr lang="en-US" baseline="0" dirty="0"/>
          </a:p>
          <a:p>
            <a:endParaRPr lang="en-US"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2</a:t>
            </a:r>
            <a:br>
              <a:rPr lang="en-US" baseline="0" dirty="0"/>
            </a:br>
            <a:r>
              <a:rPr lang="en-US" baseline="0" dirty="0"/>
              <a:t>**************</a:t>
            </a:r>
            <a:br>
              <a:rPr lang="en-US" baseline="0" dirty="0"/>
            </a:br>
            <a:endParaRPr lang="en-GB" baseline="0" dirty="0"/>
          </a:p>
          <a:p>
            <a:r>
              <a:rPr lang="en-GB" baseline="0" dirty="0"/>
              <a:t>Welcome on board !</a:t>
            </a:r>
          </a:p>
          <a:p>
            <a:r>
              <a:rPr lang="en-GB" baseline="0" dirty="0"/>
              <a:t>When you take a flight, you always get the emergency demonstration </a:t>
            </a:r>
          </a:p>
          <a:p>
            <a:endParaRPr lang="en-GB" baseline="0" dirty="0"/>
          </a:p>
          <a:p>
            <a:r>
              <a:rPr lang="en-GB" baseline="0" dirty="0"/>
              <a:t>When the alarm goes off (sound), everybody leaves immediately the room, using one of the 2 exits – never the lift.</a:t>
            </a:r>
          </a:p>
          <a:p>
            <a:r>
              <a:rPr lang="en-GB" baseline="0" dirty="0"/>
              <a:t>We come together in front of the green panel “Assembly Point”.</a:t>
            </a:r>
          </a:p>
          <a:p>
            <a:endParaRPr lang="en-GB" baseline="0" dirty="0"/>
          </a:p>
          <a:p>
            <a:r>
              <a:rPr lang="en-GB" baseline="0" dirty="0"/>
              <a:t>Safety is important at CERN – there is a whole unit in charge of Health, Safety and Environment, which is directly attached to the DG.</a:t>
            </a:r>
            <a:br>
              <a:rPr lang="en-GB" baseline="0" dirty="0"/>
            </a:b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7</a:t>
            </a:fld>
            <a:endParaRPr lang="en-GB"/>
          </a:p>
        </p:txBody>
      </p:sp>
    </p:spTree>
    <p:extLst>
      <p:ext uri="{BB962C8B-B14F-4D97-AF65-F5344CB8AC3E}">
        <p14:creationId xmlns:p14="http://schemas.microsoft.com/office/powerpoint/2010/main" val="19908107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1</a:t>
            </a:r>
            <a:br>
              <a:rPr lang="fr-CH" dirty="0">
                <a:ea typeface="Calibri" panose="020F0502020204030204"/>
                <a:cs typeface="Calibri" panose="020F0502020204030204"/>
              </a:rPr>
            </a:br>
            <a:r>
              <a:rPr lang="fr-CH" dirty="0">
                <a:ea typeface="Calibri" panose="020F0502020204030204"/>
                <a:cs typeface="Calibri" panose="020F0502020204030204"/>
              </a:rPr>
              <a:t>************</a:t>
            </a:r>
          </a:p>
          <a:p>
            <a:r>
              <a:rPr lang="fr-CH" dirty="0">
                <a:ea typeface="Calibri" panose="020F0502020204030204"/>
                <a:cs typeface="Calibri" panose="020F0502020204030204"/>
              </a:rPr>
              <a:t>So as in </a:t>
            </a:r>
            <a:r>
              <a:rPr lang="fr-CH" dirty="0" err="1">
                <a:ea typeface="Calibri" panose="020F0502020204030204"/>
                <a:cs typeface="Calibri" panose="020F0502020204030204"/>
              </a:rPr>
              <a:t>mentioned</a:t>
            </a:r>
            <a:r>
              <a:rPr lang="fr-CH" dirty="0">
                <a:ea typeface="Calibri" panose="020F0502020204030204"/>
                <a:cs typeface="Calibri" panose="020F0502020204030204"/>
              </a:rPr>
              <a:t> </a:t>
            </a:r>
            <a:r>
              <a:rPr lang="fr-CH" dirty="0" err="1">
                <a:ea typeface="Calibri" panose="020F0502020204030204"/>
                <a:cs typeface="Calibri" panose="020F0502020204030204"/>
              </a:rPr>
              <a:t>we</a:t>
            </a:r>
            <a:r>
              <a:rPr lang="fr-CH" dirty="0">
                <a:ea typeface="Calibri" panose="020F0502020204030204"/>
                <a:cs typeface="Calibri" panose="020F0502020204030204"/>
              </a:rPr>
              <a:t> </a:t>
            </a:r>
            <a:r>
              <a:rPr lang="fr-CH" dirty="0" err="1">
                <a:ea typeface="Calibri" panose="020F0502020204030204"/>
                <a:cs typeface="Calibri" panose="020F0502020204030204"/>
              </a:rPr>
              <a:t>will</a:t>
            </a:r>
            <a:r>
              <a:rPr lang="fr-CH" dirty="0">
                <a:ea typeface="Calibri" panose="020F0502020204030204"/>
                <a:cs typeface="Calibri" panose="020F0502020204030204"/>
              </a:rPr>
              <a:t> </a:t>
            </a:r>
            <a:r>
              <a:rPr lang="fr-CH" dirty="0" err="1">
                <a:ea typeface="Calibri" panose="020F0502020204030204"/>
                <a:cs typeface="Calibri" panose="020F0502020204030204"/>
              </a:rPr>
              <a:t>be</a:t>
            </a:r>
            <a:r>
              <a:rPr lang="fr-CH" dirty="0">
                <a:ea typeface="Calibri" panose="020F0502020204030204"/>
                <a:cs typeface="Calibri" panose="020F0502020204030204"/>
              </a:rPr>
              <a:t> </a:t>
            </a:r>
            <a:r>
              <a:rPr lang="fr-CH" dirty="0" err="1">
                <a:ea typeface="Calibri" panose="020F0502020204030204"/>
                <a:cs typeface="Calibri" panose="020F0502020204030204"/>
              </a:rPr>
              <a:t>spending</a:t>
            </a:r>
            <a:r>
              <a:rPr lang="fr-CH" dirty="0">
                <a:ea typeface="Calibri" panose="020F0502020204030204"/>
                <a:cs typeface="Calibri" panose="020F0502020204030204"/>
              </a:rPr>
              <a:t> about 2hours </a:t>
            </a:r>
            <a:r>
              <a:rPr lang="fr-CH" dirty="0" err="1">
                <a:ea typeface="Calibri" panose="020F0502020204030204"/>
                <a:cs typeface="Calibri" panose="020F0502020204030204"/>
              </a:rPr>
              <a:t>together</a:t>
            </a:r>
            <a:r>
              <a:rPr lang="fr-CH" dirty="0">
                <a:ea typeface="Calibri" panose="020F0502020204030204"/>
                <a:cs typeface="Calibri" panose="020F0502020204030204"/>
              </a:rPr>
              <a:t>. </a:t>
            </a:r>
          </a:p>
          <a:p>
            <a:r>
              <a:rPr lang="fr-CH" dirty="0" err="1">
                <a:ea typeface="Calibri" panose="020F0502020204030204"/>
                <a:cs typeface="Calibri" panose="020F0502020204030204"/>
              </a:rPr>
              <a:t>We</a:t>
            </a:r>
            <a:r>
              <a:rPr lang="fr-CH" dirty="0">
                <a:ea typeface="Calibri" panose="020F0502020204030204"/>
                <a:cs typeface="Calibri" panose="020F0502020204030204"/>
              </a:rPr>
              <a:t> </a:t>
            </a:r>
            <a:r>
              <a:rPr lang="fr-CH" dirty="0" err="1">
                <a:ea typeface="Calibri" panose="020F0502020204030204"/>
                <a:cs typeface="Calibri" panose="020F0502020204030204"/>
              </a:rPr>
              <a:t>will</a:t>
            </a:r>
            <a:r>
              <a:rPr lang="fr-CH" dirty="0">
                <a:ea typeface="Calibri" panose="020F0502020204030204"/>
                <a:cs typeface="Calibri" panose="020F0502020204030204"/>
              </a:rPr>
              <a:t> start </a:t>
            </a:r>
            <a:r>
              <a:rPr lang="fr-CH" dirty="0" err="1">
                <a:ea typeface="Calibri" panose="020F0502020204030204"/>
                <a:cs typeface="Calibri" panose="020F0502020204030204"/>
              </a:rPr>
              <a:t>with</a:t>
            </a:r>
            <a:r>
              <a:rPr lang="fr-CH" dirty="0">
                <a:ea typeface="Calibri" panose="020F0502020204030204"/>
                <a:cs typeface="Calibri" panose="020F0502020204030204"/>
              </a:rPr>
              <a:t> a first quiz part to know more about CERN as an organisation. </a:t>
            </a:r>
          </a:p>
          <a:p>
            <a:r>
              <a:rPr lang="fr-CH" dirty="0" err="1">
                <a:ea typeface="Calibri" panose="020F0502020204030204"/>
                <a:cs typeface="Calibri" panose="020F0502020204030204"/>
              </a:rPr>
              <a:t>After</a:t>
            </a:r>
            <a:r>
              <a:rPr lang="fr-CH" dirty="0">
                <a:ea typeface="Calibri" panose="020F0502020204030204"/>
                <a:cs typeface="Calibri" panose="020F0502020204030204"/>
              </a:rPr>
              <a:t> </a:t>
            </a:r>
            <a:r>
              <a:rPr lang="fr-CH" dirty="0" err="1">
                <a:ea typeface="Calibri" panose="020F0502020204030204"/>
                <a:cs typeface="Calibri" panose="020F0502020204030204"/>
              </a:rPr>
              <a:t>this</a:t>
            </a:r>
            <a:r>
              <a:rPr lang="fr-CH" dirty="0">
                <a:ea typeface="Calibri" panose="020F0502020204030204"/>
                <a:cs typeface="Calibri" panose="020F0502020204030204"/>
              </a:rPr>
              <a:t> </a:t>
            </a:r>
            <a:r>
              <a:rPr lang="fr-CH" dirty="0" err="1">
                <a:ea typeface="Calibri" panose="020F0502020204030204"/>
                <a:cs typeface="Calibri" panose="020F0502020204030204"/>
              </a:rPr>
              <a:t>we</a:t>
            </a:r>
            <a:r>
              <a:rPr lang="fr-CH" dirty="0">
                <a:ea typeface="Calibri" panose="020F0502020204030204"/>
                <a:cs typeface="Calibri" panose="020F0502020204030204"/>
              </a:rPr>
              <a:t> </a:t>
            </a:r>
            <a:r>
              <a:rPr lang="fr-CH" dirty="0" err="1">
                <a:ea typeface="Calibri" panose="020F0502020204030204"/>
                <a:cs typeface="Calibri" panose="020F0502020204030204"/>
              </a:rPr>
              <a:t>will</a:t>
            </a:r>
            <a:r>
              <a:rPr lang="fr-CH" dirty="0">
                <a:ea typeface="Calibri" panose="020F0502020204030204"/>
                <a:cs typeface="Calibri" panose="020F0502020204030204"/>
              </a:rPr>
              <a:t> </a:t>
            </a:r>
            <a:r>
              <a:rPr lang="fr-CH" dirty="0" err="1">
                <a:ea typeface="Calibri" panose="020F0502020204030204"/>
                <a:cs typeface="Calibri" panose="020F0502020204030204"/>
              </a:rPr>
              <a:t>take</a:t>
            </a:r>
            <a:r>
              <a:rPr lang="fr-CH" dirty="0">
                <a:ea typeface="Calibri" panose="020F0502020204030204"/>
                <a:cs typeface="Calibri" panose="020F0502020204030204"/>
              </a:rPr>
              <a:t> a group photo Souvenir of </a:t>
            </a:r>
            <a:r>
              <a:rPr lang="fr-CH" dirty="0" err="1">
                <a:ea typeface="Calibri" panose="020F0502020204030204"/>
                <a:cs typeface="Calibri" panose="020F0502020204030204"/>
              </a:rPr>
              <a:t>this</a:t>
            </a:r>
            <a:r>
              <a:rPr lang="fr-CH" dirty="0">
                <a:ea typeface="Calibri" panose="020F0502020204030204"/>
                <a:cs typeface="Calibri" panose="020F0502020204030204"/>
              </a:rPr>
              <a:t> first </a:t>
            </a:r>
            <a:r>
              <a:rPr lang="fr-CH" dirty="0" err="1">
                <a:ea typeface="Calibri" panose="020F0502020204030204"/>
                <a:cs typeface="Calibri" panose="020F0502020204030204"/>
              </a:rPr>
              <a:t>day</a:t>
            </a:r>
            <a:r>
              <a:rPr lang="fr-CH" dirty="0">
                <a:ea typeface="Calibri" panose="020F0502020204030204"/>
                <a:cs typeface="Calibri" panose="020F0502020204030204"/>
              </a:rPr>
              <a:t>, have a coffee break and do </a:t>
            </a:r>
            <a:r>
              <a:rPr lang="fr-CH" dirty="0" err="1">
                <a:ea typeface="Calibri" panose="020F0502020204030204"/>
                <a:cs typeface="Calibri" panose="020F0502020204030204"/>
              </a:rPr>
              <a:t>some</a:t>
            </a:r>
            <a:r>
              <a:rPr lang="fr-CH" dirty="0">
                <a:ea typeface="Calibri" panose="020F0502020204030204"/>
                <a:cs typeface="Calibri" panose="020F0502020204030204"/>
              </a:rPr>
              <a:t> networking. </a:t>
            </a:r>
          </a:p>
          <a:p>
            <a:r>
              <a:rPr lang="fr-CH" dirty="0" err="1">
                <a:ea typeface="Calibri" panose="020F0502020204030204"/>
                <a:cs typeface="Calibri" panose="020F0502020204030204"/>
              </a:rPr>
              <a:t>We</a:t>
            </a:r>
            <a:r>
              <a:rPr lang="fr-CH" dirty="0">
                <a:ea typeface="Calibri" panose="020F0502020204030204"/>
                <a:cs typeface="Calibri" panose="020F0502020204030204"/>
              </a:rPr>
              <a:t> </a:t>
            </a:r>
            <a:r>
              <a:rPr lang="fr-CH" dirty="0" err="1">
                <a:ea typeface="Calibri" panose="020F0502020204030204"/>
                <a:cs typeface="Calibri" panose="020F0502020204030204"/>
              </a:rPr>
              <a:t>will</a:t>
            </a:r>
            <a:r>
              <a:rPr lang="fr-CH" dirty="0">
                <a:ea typeface="Calibri" panose="020F0502020204030204"/>
                <a:cs typeface="Calibri" panose="020F0502020204030204"/>
              </a:rPr>
              <a:t> </a:t>
            </a:r>
            <a:r>
              <a:rPr lang="fr-CH" dirty="0" err="1">
                <a:ea typeface="Calibri" panose="020F0502020204030204"/>
                <a:cs typeface="Calibri" panose="020F0502020204030204"/>
              </a:rPr>
              <a:t>then</a:t>
            </a:r>
            <a:r>
              <a:rPr lang="fr-CH" dirty="0">
                <a:ea typeface="Calibri" panose="020F0502020204030204"/>
                <a:cs typeface="Calibri" panose="020F0502020204030204"/>
              </a:rPr>
              <a:t> have a 2</a:t>
            </a:r>
            <a:r>
              <a:rPr lang="fr-CH" baseline="30000" dirty="0">
                <a:ea typeface="Calibri" panose="020F0502020204030204"/>
                <a:cs typeface="Calibri" panose="020F0502020204030204"/>
              </a:rPr>
              <a:t>nd</a:t>
            </a:r>
            <a:r>
              <a:rPr lang="fr-CH" dirty="0">
                <a:ea typeface="Calibri" panose="020F0502020204030204"/>
                <a:cs typeface="Calibri" panose="020F0502020204030204"/>
              </a:rPr>
              <a:t> part of Quiz </a:t>
            </a:r>
            <a:r>
              <a:rPr lang="fr-CH" dirty="0" err="1">
                <a:ea typeface="Calibri" panose="020F0502020204030204"/>
                <a:cs typeface="Calibri" panose="020F0502020204030204"/>
              </a:rPr>
              <a:t>looking</a:t>
            </a:r>
            <a:r>
              <a:rPr lang="fr-CH" dirty="0">
                <a:ea typeface="Calibri" panose="020F0502020204030204"/>
                <a:cs typeface="Calibri" panose="020F0502020204030204"/>
              </a:rPr>
              <a:t> at the Daily life at CERN and </a:t>
            </a:r>
            <a:r>
              <a:rPr lang="fr-CH" dirty="0" err="1">
                <a:ea typeface="Calibri" panose="020F0502020204030204"/>
                <a:cs typeface="Calibri" panose="020F0502020204030204"/>
              </a:rPr>
              <a:t>then</a:t>
            </a:r>
            <a:r>
              <a:rPr lang="fr-CH" dirty="0">
                <a:ea typeface="Calibri" panose="020F0502020204030204"/>
                <a:cs typeface="Calibri" panose="020F0502020204030204"/>
              </a:rPr>
              <a:t> </a:t>
            </a:r>
            <a:r>
              <a:rPr lang="fr-CH" dirty="0" err="1">
                <a:ea typeface="Calibri" panose="020F0502020204030204"/>
                <a:cs typeface="Calibri" panose="020F0502020204030204"/>
              </a:rPr>
              <a:t>it</a:t>
            </a:r>
            <a:r>
              <a:rPr lang="fr-CH" dirty="0">
                <a:ea typeface="Calibri" panose="020F0502020204030204"/>
                <a:cs typeface="Calibri" panose="020F0502020204030204"/>
              </a:rPr>
              <a:t> </a:t>
            </a:r>
            <a:r>
              <a:rPr lang="fr-CH" dirty="0" err="1">
                <a:ea typeface="Calibri" panose="020F0502020204030204"/>
                <a:cs typeface="Calibri" panose="020F0502020204030204"/>
              </a:rPr>
              <a:t>will</a:t>
            </a:r>
            <a:r>
              <a:rPr lang="fr-CH" dirty="0">
                <a:ea typeface="Calibri" panose="020F0502020204030204"/>
                <a:cs typeface="Calibri" panose="020F0502020204030204"/>
              </a:rPr>
              <a:t> </a:t>
            </a:r>
            <a:r>
              <a:rPr lang="fr-CH" dirty="0" err="1">
                <a:ea typeface="Calibri" panose="020F0502020204030204"/>
                <a:cs typeface="Calibri" panose="020F0502020204030204"/>
              </a:rPr>
              <a:t>be</a:t>
            </a:r>
            <a:r>
              <a:rPr lang="fr-CH" dirty="0">
                <a:ea typeface="Calibri" panose="020F0502020204030204"/>
                <a:cs typeface="Calibri" panose="020F0502020204030204"/>
              </a:rPr>
              <a:t> time to close </a:t>
            </a:r>
            <a:r>
              <a:rPr lang="fr-CH" dirty="0" err="1">
                <a:ea typeface="Calibri" panose="020F0502020204030204"/>
                <a:cs typeface="Calibri" panose="020F0502020204030204"/>
              </a:rPr>
              <a:t>thi</a:t>
            </a:r>
            <a:r>
              <a:rPr lang="fr-CH" dirty="0">
                <a:ea typeface="Calibri" panose="020F0502020204030204"/>
                <a:cs typeface="Calibri" panose="020F0502020204030204"/>
              </a:rPr>
              <a:t> session and </a:t>
            </a:r>
            <a:r>
              <a:rPr lang="fr-CH" dirty="0" err="1">
                <a:ea typeface="Calibri" panose="020F0502020204030204"/>
                <a:cs typeface="Calibri" panose="020F0502020204030204"/>
              </a:rPr>
              <a:t>you</a:t>
            </a:r>
            <a:r>
              <a:rPr lang="fr-CH" dirty="0">
                <a:ea typeface="Calibri" panose="020F0502020204030204"/>
                <a:cs typeface="Calibri" panose="020F0502020204030204"/>
              </a:rPr>
              <a:t> </a:t>
            </a:r>
            <a:r>
              <a:rPr lang="fr-CH" dirty="0" err="1">
                <a:ea typeface="Calibri" panose="020F0502020204030204"/>
                <a:cs typeface="Calibri" panose="020F0502020204030204"/>
              </a:rPr>
              <a:t>will</a:t>
            </a:r>
            <a:r>
              <a:rPr lang="fr-CH" dirty="0">
                <a:ea typeface="Calibri" panose="020F0502020204030204"/>
                <a:cs typeface="Calibri" panose="020F0502020204030204"/>
              </a:rPr>
              <a:t> </a:t>
            </a:r>
            <a:r>
              <a:rPr lang="fr-CH" dirty="0" err="1">
                <a:ea typeface="Calibri" panose="020F0502020204030204"/>
                <a:cs typeface="Calibri" panose="020F0502020204030204"/>
              </a:rPr>
              <a:t>join</a:t>
            </a:r>
            <a:r>
              <a:rPr lang="fr-CH" dirty="0">
                <a:ea typeface="Calibri" panose="020F0502020204030204"/>
                <a:cs typeface="Calibri" panose="020F0502020204030204"/>
              </a:rPr>
              <a:t> the </a:t>
            </a:r>
            <a:r>
              <a:rPr lang="fr-CH" dirty="0" err="1">
                <a:ea typeface="Calibri" panose="020F0502020204030204"/>
                <a:cs typeface="Calibri" panose="020F0502020204030204"/>
              </a:rPr>
              <a:t>colleagues</a:t>
            </a:r>
            <a:r>
              <a:rPr lang="fr-CH" dirty="0">
                <a:ea typeface="Calibri" panose="020F0502020204030204"/>
                <a:cs typeface="Calibri" panose="020F0502020204030204"/>
              </a:rPr>
              <a:t> in </a:t>
            </a:r>
            <a:r>
              <a:rPr lang="fr-CH" dirty="0" err="1">
                <a:ea typeface="Calibri" panose="020F0502020204030204"/>
                <a:cs typeface="Calibri" panose="020F0502020204030204"/>
              </a:rPr>
              <a:t>your</a:t>
            </a:r>
            <a:r>
              <a:rPr lang="fr-CH" dirty="0">
                <a:ea typeface="Calibri" panose="020F0502020204030204"/>
                <a:cs typeface="Calibri" panose="020F0502020204030204"/>
              </a:rPr>
              <a:t> </a:t>
            </a:r>
            <a:r>
              <a:rPr lang="fr-CH" dirty="0" err="1">
                <a:ea typeface="Calibri" panose="020F0502020204030204"/>
                <a:cs typeface="Calibri" panose="020F0502020204030204"/>
              </a:rPr>
              <a:t>departments</a:t>
            </a:r>
            <a:r>
              <a:rPr lang="fr-CH" dirty="0">
                <a:ea typeface="Calibri" panose="020F0502020204030204"/>
                <a:cs typeface="Calibri" panose="020F0502020204030204"/>
              </a:rPr>
              <a:t>. </a:t>
            </a:r>
          </a:p>
        </p:txBody>
      </p:sp>
      <p:sp>
        <p:nvSpPr>
          <p:cNvPr id="4" name="Slide Number Placeholder 3"/>
          <p:cNvSpPr>
            <a:spLocks noGrp="1"/>
          </p:cNvSpPr>
          <p:nvPr>
            <p:ph type="sldNum" sz="quarter" idx="10"/>
          </p:nvPr>
        </p:nvSpPr>
        <p:spPr/>
        <p:txBody>
          <a:bodyPr/>
          <a:lstStyle/>
          <a:p>
            <a:fld id="{6FCA74A4-F605-41B5-921E-61A9A8B92EE3}" type="slidenum">
              <a:rPr lang="en-US" smtClean="0"/>
              <a:t>8</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dirty="0">
                <a:ea typeface="Calibri" panose="020F0502020204030204"/>
                <a:cs typeface="Calibri" panose="020F0502020204030204"/>
              </a:rPr>
              <a:t>1</a:t>
            </a:r>
            <a:br>
              <a:rPr lang="fr-CH" dirty="0">
                <a:ea typeface="Calibri" panose="020F0502020204030204"/>
                <a:cs typeface="Calibri" panose="020F0502020204030204"/>
              </a:rPr>
            </a:br>
            <a:r>
              <a:rPr lang="fr-CH" dirty="0">
                <a:ea typeface="Calibri" panose="020F0502020204030204"/>
                <a:cs typeface="Calibri" panose="020F0502020204030204"/>
              </a:rPr>
              <a:t>************</a:t>
            </a:r>
          </a:p>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FCA74A4-F605-41B5-921E-61A9A8B92EE3}" type="slidenum">
              <a:rPr kumimoji="0" lang="en-US" sz="17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7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57931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ADEB3858-43F0-4C58-B529-7FF92DB11A6D}" type="datetimeFigureOut">
              <a:rPr lang="en-GB" smtClean="0"/>
              <a:t>03/03/2025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3147341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DEB3858-43F0-4C58-B529-7FF92DB11A6D}" type="datetimeFigureOut">
              <a:rPr lang="en-GB" smtClean="0"/>
              <a:t>03/03/2025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292336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ADEB3858-43F0-4C58-B529-7FF92DB11A6D}" type="datetimeFigureOut">
              <a:rPr lang="en-GB" smtClean="0"/>
              <a:t>03/03/2025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2615491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369219"/>
            <a:ext cx="3886200" cy="32635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ADEB3858-43F0-4C58-B529-7FF92DB11A6D}" type="datetimeFigureOut">
              <a:rPr lang="en-GB" smtClean="0"/>
              <a:t>03/03/2025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42247489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GB"/>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ADEB3858-43F0-4C58-B529-7FF92DB11A6D}" type="datetimeFigureOut">
              <a:rPr lang="en-GB" smtClean="0"/>
              <a:t>03/03/2025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19695658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ADEB3858-43F0-4C58-B529-7FF92DB11A6D}" type="datetimeFigureOut">
              <a:rPr lang="en-GB" smtClean="0"/>
              <a:t>03/03/2025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81516865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DEB3858-43F0-4C58-B529-7FF92DB11A6D}" type="datetimeFigureOut">
              <a:rPr lang="en-GB" smtClean="0"/>
              <a:t>03/03/2025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152440271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DEB3858-43F0-4C58-B529-7FF92DB11A6D}" type="datetimeFigureOut">
              <a:rPr lang="en-GB" smtClean="0"/>
              <a:t>03/03/2025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15313936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ADEB3858-43F0-4C58-B529-7FF92DB11A6D}" type="datetimeFigureOut">
              <a:rPr lang="en-GB" smtClean="0"/>
              <a:t>03/03/2025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23632036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DEB3858-43F0-4C58-B529-7FF92DB11A6D}" type="datetimeFigureOut">
              <a:rPr lang="en-GB" smtClean="0"/>
              <a:t>03/03/2025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3115145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ADEB3858-43F0-4C58-B529-7FF92DB11A6D}" type="datetimeFigureOut">
              <a:rPr lang="en-GB" smtClean="0"/>
              <a:t>03/03/2025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B20D4B-AD33-4BD1-8E9A-AF0B9A8634FB}" type="slidenum">
              <a:rPr lang="en-GB" smtClean="0"/>
              <a:t>‹#›</a:t>
            </a:fld>
            <a:endParaRPr lang="en-GB"/>
          </a:p>
        </p:txBody>
      </p:sp>
    </p:spTree>
    <p:extLst>
      <p:ext uri="{BB962C8B-B14F-4D97-AF65-F5344CB8AC3E}">
        <p14:creationId xmlns:p14="http://schemas.microsoft.com/office/powerpoint/2010/main" val="709299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2.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9"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DEB3858-43F0-4C58-B529-7FF92DB11A6D}" type="datetimeFigureOut">
              <a:rPr lang="en-GB" smtClean="0"/>
              <a:t>03/03/2025</a:t>
            </a:fld>
            <a:endParaRPr lang="en-GB"/>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6B20D4B-AD33-4BD1-8E9A-AF0B9A8634FB}" type="slidenum">
              <a:rPr lang="en-GB" smtClean="0"/>
              <a:t>‹#›</a:t>
            </a:fld>
            <a:endParaRPr lang="en-GB"/>
          </a:p>
        </p:txBody>
      </p:sp>
    </p:spTree>
    <p:extLst>
      <p:ext uri="{BB962C8B-B14F-4D97-AF65-F5344CB8AC3E}">
        <p14:creationId xmlns:p14="http://schemas.microsoft.com/office/powerpoint/2010/main" val="382839772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10.xml"/><Relationship Id="rId5" Type="http://schemas.openxmlformats.org/officeDocument/2006/relationships/image" Target="../media/image21.png"/><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3.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4.xml"/><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10.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9.xml"/><Relationship Id="rId1" Type="http://schemas.openxmlformats.org/officeDocument/2006/relationships/slideLayout" Target="../slideLayouts/slideLayout1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0.xml"/><Relationship Id="rId1" Type="http://schemas.openxmlformats.org/officeDocument/2006/relationships/slideLayout" Target="../slideLayouts/slideLayout1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17.xml"/></Relationships>
</file>

<file path=ppt/slides/_rels/slide2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6.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1.png"/><Relationship Id="rId7" Type="http://schemas.openxmlformats.org/officeDocument/2006/relationships/image" Target="../media/image44.png"/><Relationship Id="rId2" Type="http://schemas.openxmlformats.org/officeDocument/2006/relationships/notesSlide" Target="../notesSlides/notesSlide27.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43.png"/><Relationship Id="rId4" Type="http://schemas.openxmlformats.org/officeDocument/2006/relationships/image" Target="../media/image42.png"/><Relationship Id="rId9"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28.xml"/><Relationship Id="rId1" Type="http://schemas.openxmlformats.org/officeDocument/2006/relationships/slideLayout" Target="../slideLayouts/slideLayout8.xml"/><Relationship Id="rId5" Type="http://schemas.openxmlformats.org/officeDocument/2006/relationships/hyperlink" Target="https://visit.cern/sites/default/files/inline-images/CERN_Science_Gateway_Visitors_Access_Map.pdf" TargetMode="External"/><Relationship Id="rId4" Type="http://schemas.openxmlformats.org/officeDocument/2006/relationships/hyperlink" Target="https://sce-dep.web.cern.ch/security/acces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hyperlink" Target="https://sce-dep.web.cern.ch/gates-opening-hours" TargetMode="External"/><Relationship Id="rId7" Type="http://schemas.openxmlformats.org/officeDocument/2006/relationships/image" Target="../media/image50.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49.jpeg"/><Relationship Id="rId5" Type="http://schemas.openxmlformats.org/officeDocument/2006/relationships/image" Target="../media/image48.png"/><Relationship Id="rId4" Type="http://schemas.openxmlformats.org/officeDocument/2006/relationships/hyperlink" Target="https://home.cern/news/official-news/cern/gate-e-meyrin-site-reminder-0"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7" Type="http://schemas.openxmlformats.org/officeDocument/2006/relationships/image" Target="../media/image55.png"/><Relationship Id="rId2" Type="http://schemas.openxmlformats.org/officeDocument/2006/relationships/notesSlide" Target="../notesSlides/notesSlide30.xml"/><Relationship Id="rId1" Type="http://schemas.openxmlformats.org/officeDocument/2006/relationships/slideLayout" Target="../slideLayouts/slideLayout10.xml"/><Relationship Id="rId6" Type="http://schemas.openxmlformats.org/officeDocument/2006/relationships/hyperlink" Target="https://home.cern/news/announcement/cern/restaurants-offer-student-discount-over-summer" TargetMode="External"/><Relationship Id="rId5" Type="http://schemas.openxmlformats.org/officeDocument/2006/relationships/image" Target="../media/image54.jpeg"/><Relationship Id="rId4" Type="http://schemas.openxmlformats.org/officeDocument/2006/relationships/image" Target="../media/image53.jpeg"/></Relationships>
</file>

<file path=ppt/slides/_rels/slide32.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31.xml"/><Relationship Id="rId1" Type="http://schemas.openxmlformats.org/officeDocument/2006/relationships/slideLayout" Target="../slideLayouts/slideLayout8.xml"/><Relationship Id="rId5" Type="http://schemas.openxmlformats.org/officeDocument/2006/relationships/image" Target="../media/image56.png"/><Relationship Id="rId4" Type="http://schemas.openxmlformats.org/officeDocument/2006/relationships/hyperlink" Target="https://edh.cern.ch/"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32.xml"/><Relationship Id="rId1" Type="http://schemas.openxmlformats.org/officeDocument/2006/relationships/slideLayout" Target="../slideLayouts/slideLayout10.xml"/><Relationship Id="rId5" Type="http://schemas.openxmlformats.org/officeDocument/2006/relationships/hyperlink" Target="https://sce-dep.web.cern.ch/campus-life/mobility" TargetMode="External"/><Relationship Id="rId4" Type="http://schemas.openxmlformats.org/officeDocument/2006/relationships/image" Target="../media/image58.png"/></Relationships>
</file>

<file path=ppt/slides/_rels/slide34.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hyperlink" Target="https://app.glide.io/" TargetMode="External"/><Relationship Id="rId7" Type="http://schemas.openxmlformats.org/officeDocument/2006/relationships/image" Target="../media/image61.png"/><Relationship Id="rId2" Type="http://schemas.openxmlformats.org/officeDocument/2006/relationships/notesSlide" Target="../notesSlides/notesSlide33.xml"/><Relationship Id="rId1" Type="http://schemas.openxmlformats.org/officeDocument/2006/relationships/slideLayout" Target="../slideLayouts/slideLayout9.xml"/><Relationship Id="rId6" Type="http://schemas.openxmlformats.org/officeDocument/2006/relationships/image" Target="../media/image60.png"/><Relationship Id="rId11" Type="http://schemas.openxmlformats.org/officeDocument/2006/relationships/image" Target="../media/image65.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hyperlink" Target="https://www.mobility-parc.net/m/welcome.do?alc=true&amp;communityId=234" TargetMode="External"/><Relationship Id="rId9" Type="http://schemas.openxmlformats.org/officeDocument/2006/relationships/image" Target="../media/image63.png"/></Relationships>
</file>

<file path=ppt/slides/_rels/slide35.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34.xml"/><Relationship Id="rId1" Type="http://schemas.openxmlformats.org/officeDocument/2006/relationships/slideLayout" Target="../slideLayouts/slideLayout7.xml"/><Relationship Id="rId6" Type="http://schemas.openxmlformats.org/officeDocument/2006/relationships/image" Target="../media/image67.png"/><Relationship Id="rId5" Type="http://schemas.openxmlformats.org/officeDocument/2006/relationships/image" Target="../media/image66.png"/><Relationship Id="rId4" Type="http://schemas.openxmlformats.org/officeDocument/2006/relationships/hyperlink" Target="https://sce-dep.web.cern.ch/cern-shuttle-service" TargetMode="External"/></Relationships>
</file>

<file path=ppt/slides/_rels/slide36.xml.rels><?xml version="1.0" encoding="UTF-8" standalone="yes"?>
<Relationships xmlns="http://schemas.openxmlformats.org/package/2006/relationships"><Relationship Id="rId8" Type="http://schemas.openxmlformats.org/officeDocument/2006/relationships/image" Target="../media/image72.png"/><Relationship Id="rId13" Type="http://schemas.openxmlformats.org/officeDocument/2006/relationships/hyperlink" Target="https://cern.service-now.com/service-portal/?id=about" TargetMode="External"/><Relationship Id="rId3" Type="http://schemas.openxmlformats.org/officeDocument/2006/relationships/image" Target="../media/image68.png"/><Relationship Id="rId7" Type="http://schemas.openxmlformats.org/officeDocument/2006/relationships/image" Target="../media/image71.png"/><Relationship Id="rId12" Type="http://schemas.openxmlformats.org/officeDocument/2006/relationships/image" Target="../media/image75.png"/><Relationship Id="rId2" Type="http://schemas.openxmlformats.org/officeDocument/2006/relationships/notesSlide" Target="../notesSlides/notesSlide35.xml"/><Relationship Id="rId1" Type="http://schemas.openxmlformats.org/officeDocument/2006/relationships/slideLayout" Target="../slideLayouts/slideLayout17.xml"/><Relationship Id="rId6" Type="http://schemas.openxmlformats.org/officeDocument/2006/relationships/image" Target="../media/image70.png"/><Relationship Id="rId11" Type="http://schemas.openxmlformats.org/officeDocument/2006/relationships/image" Target="../media/image74.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69.png"/><Relationship Id="rId9" Type="http://schemas.openxmlformats.org/officeDocument/2006/relationships/image" Target="../media/image73.png"/><Relationship Id="rId14" Type="http://schemas.openxmlformats.org/officeDocument/2006/relationships/image" Target="../media/image76.pn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notesSlide" Target="../notesSlides/notesSlide37.xml"/><Relationship Id="rId1" Type="http://schemas.openxmlformats.org/officeDocument/2006/relationships/slideLayout" Target="../slideLayouts/slideLayout10.xml"/><Relationship Id="rId4" Type="http://schemas.openxmlformats.org/officeDocument/2006/relationships/image" Target="../media/image78.png"/></Relationships>
</file>

<file path=ppt/slides/_rels/slide39.xml.rels><?xml version="1.0" encoding="UTF-8" standalone="yes"?>
<Relationships xmlns="http://schemas.openxmlformats.org/package/2006/relationships"><Relationship Id="rId3" Type="http://schemas.openxmlformats.org/officeDocument/2006/relationships/hyperlink" Target="https://edms.cern.ch/ui/file/2874423/LAST_RELEASED/safety_newcomers_flyer_web_vFinal.pdf" TargetMode="External"/><Relationship Id="rId2" Type="http://schemas.openxmlformats.org/officeDocument/2006/relationships/notesSlide" Target="../notesSlides/notesSlide38.xml"/><Relationship Id="rId1" Type="http://schemas.openxmlformats.org/officeDocument/2006/relationships/slideLayout" Target="../slideLayouts/slideLayout14.xml"/><Relationship Id="rId4" Type="http://schemas.openxmlformats.org/officeDocument/2006/relationships/image" Target="../media/image79.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9.xml"/><Relationship Id="rId1" Type="http://schemas.openxmlformats.org/officeDocument/2006/relationships/slideLayout" Target="../slideLayouts/slideLayout15.xml"/><Relationship Id="rId6" Type="http://schemas.openxmlformats.org/officeDocument/2006/relationships/image" Target="../media/image81.png"/><Relationship Id="rId5" Type="http://schemas.openxmlformats.org/officeDocument/2006/relationships/hyperlink" Target="https://alumni.cern/signup" TargetMode="External"/><Relationship Id="rId4" Type="http://schemas.openxmlformats.org/officeDocument/2006/relationships/image" Target="../media/image80.png"/></Relationships>
</file>

<file path=ppt/slides/_rels/slide41.xml.rels><?xml version="1.0" encoding="UTF-8" standalone="yes"?>
<Relationships xmlns="http://schemas.openxmlformats.org/package/2006/relationships"><Relationship Id="rId8" Type="http://schemas.openxmlformats.org/officeDocument/2006/relationships/image" Target="../media/image87.jpg"/><Relationship Id="rId3" Type="http://schemas.openxmlformats.org/officeDocument/2006/relationships/image" Target="../media/image82.jpeg"/><Relationship Id="rId7" Type="http://schemas.openxmlformats.org/officeDocument/2006/relationships/image" Target="../media/image86.jpeg"/><Relationship Id="rId2" Type="http://schemas.openxmlformats.org/officeDocument/2006/relationships/notesSlide" Target="../notesSlides/notesSlide40.xml"/><Relationship Id="rId1" Type="http://schemas.openxmlformats.org/officeDocument/2006/relationships/slideLayout" Target="../slideLayouts/slideLayout10.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 Id="rId9" Type="http://schemas.openxmlformats.org/officeDocument/2006/relationships/image" Target="../media/image88.jpeg"/></Relationships>
</file>

<file path=ppt/slides/_rels/slide42.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41.xml"/><Relationship Id="rId1" Type="http://schemas.openxmlformats.org/officeDocument/2006/relationships/slideLayout" Target="../slideLayouts/slideLayout10.xml"/><Relationship Id="rId5" Type="http://schemas.openxmlformats.org/officeDocument/2006/relationships/hyperlink" Target="https://hr.web.cern.ch/cerns-values-and-code-conduct" TargetMode="External"/><Relationship Id="rId4" Type="http://schemas.openxmlformats.org/officeDocument/2006/relationships/hyperlink" Target="https://cern.ch/codeofconduct"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42.xml"/><Relationship Id="rId1" Type="http://schemas.openxmlformats.org/officeDocument/2006/relationships/slideLayout" Target="../slideLayouts/slideLayout7.xml"/><Relationship Id="rId5" Type="http://schemas.openxmlformats.org/officeDocument/2006/relationships/hyperlink" Target="https://hr.web.cern.ch/ethics" TargetMode="External"/><Relationship Id="rId4" Type="http://schemas.openxmlformats.org/officeDocument/2006/relationships/image" Target="../media/image91.png"/></Relationships>
</file>

<file path=ppt/slides/_rels/slide44.xml.rels><?xml version="1.0" encoding="UTF-8" standalone="yes"?>
<Relationships xmlns="http://schemas.openxmlformats.org/package/2006/relationships"><Relationship Id="rId8" Type="http://schemas.openxmlformats.org/officeDocument/2006/relationships/image" Target="../media/image93.jpeg"/><Relationship Id="rId3" Type="http://schemas.openxmlformats.org/officeDocument/2006/relationships/hyperlink" Target="https://cernphone.docs.cern.ch/" TargetMode="External"/><Relationship Id="rId7" Type="http://schemas.openxmlformats.org/officeDocument/2006/relationships/image" Target="../media/image92.png"/><Relationship Id="rId2" Type="http://schemas.openxmlformats.org/officeDocument/2006/relationships/notesSlide" Target="../notesSlides/notesSlide43.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hyperlink" Target="https://mattermost.web.cern.ch/signup_user_complete/?id=7ko15fz7b7fbzbtip7yb84y3xa" TargetMode="External"/><Relationship Id="rId4" Type="http://schemas.openxmlformats.org/officeDocument/2006/relationships/hyperlink" Target="https://cern.zoom.us/" TargetMode="External"/><Relationship Id="rId9" Type="http://schemas.openxmlformats.org/officeDocument/2006/relationships/image" Target="../media/image94.png"/></Relationships>
</file>

<file path=ppt/slides/_rels/slide45.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44.xml"/><Relationship Id="rId1" Type="http://schemas.openxmlformats.org/officeDocument/2006/relationships/slideLayout" Target="../slideLayouts/slideLayout14.xml"/><Relationship Id="rId4" Type="http://schemas.openxmlformats.org/officeDocument/2006/relationships/image" Target="../media/image95.png"/></Relationships>
</file>

<file path=ppt/slides/_rels/slide46.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45.xml"/><Relationship Id="rId1" Type="http://schemas.openxmlformats.org/officeDocument/2006/relationships/slideLayout" Target="../slideLayouts/slideLayout15.xml"/><Relationship Id="rId5" Type="http://schemas.openxmlformats.org/officeDocument/2006/relationships/image" Target="../media/image98.png"/><Relationship Id="rId4" Type="http://schemas.openxmlformats.org/officeDocument/2006/relationships/image" Target="../media/image97.png"/></Relationships>
</file>

<file path=ppt/slides/_rels/slide47.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46.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99.png"/></Relationships>
</file>

<file path=ppt/slides/_rels/slide4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notesSlide" Target="../notesSlides/notesSlide47.xml"/><Relationship Id="rId1" Type="http://schemas.openxmlformats.org/officeDocument/2006/relationships/slideLayout" Target="../slideLayouts/slideLayout15.xml"/><Relationship Id="rId5" Type="http://schemas.microsoft.com/office/2007/relationships/hdphoto" Target="../media/hdphoto1.wdp"/><Relationship Id="rId4" Type="http://schemas.openxmlformats.org/officeDocument/2006/relationships/image" Target="../media/image101.png"/></Relationships>
</file>

<file path=ppt/slides/_rels/slide49.xml.rels><?xml version="1.0" encoding="UTF-8" standalone="yes"?>
<Relationships xmlns="http://schemas.openxmlformats.org/package/2006/relationships"><Relationship Id="rId8" Type="http://schemas.openxmlformats.org/officeDocument/2006/relationships/hyperlink" Target="https://indico.cern.ch/category/10150/" TargetMode="External"/><Relationship Id="rId3" Type="http://schemas.openxmlformats.org/officeDocument/2006/relationships/hyperlink" Target="https://lms.cern.ch/ekp/servlet/ekp?CID=EKP000043688&amp;TX=FORMAT1&amp;BACKTOCATALOG=Y&amp;DECORATEPAGE=N" TargetMode="External"/><Relationship Id="rId7" Type="http://schemas.openxmlformats.org/officeDocument/2006/relationships/hyperlink" Target="https://indico.cern.ch/category/14568/" TargetMode="External"/><Relationship Id="rId2" Type="http://schemas.openxmlformats.org/officeDocument/2006/relationships/notesSlide" Target="../notesSlides/notesSlide48.xml"/><Relationship Id="rId1" Type="http://schemas.openxmlformats.org/officeDocument/2006/relationships/slideLayout" Target="../slideLayouts/slideLayout7.xml"/><Relationship Id="rId6" Type="http://schemas.openxmlformats.org/officeDocument/2006/relationships/hyperlink" Target="https://indico.cern.ch/category/16898/" TargetMode="External"/><Relationship Id="rId5" Type="http://schemas.openxmlformats.org/officeDocument/2006/relationships/hyperlink" Target="https://indico.cern.ch/category/13631/" TargetMode="External"/><Relationship Id="rId4" Type="http://schemas.openxmlformats.org/officeDocument/2006/relationships/hyperlink" Target="https://lms.cern.ch/ekp/servlet/ekp?CID=EKP000044158&amp;TX=FORMAT1&amp;BACKTOCATALOG=Y&amp;DECORATEPAGE=N"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7.jpeg"/><Relationship Id="rId7" Type="http://schemas.openxmlformats.org/officeDocument/2006/relationships/hyperlink" Target="https://language-tandem.web.cern.ch/" TargetMode="External"/><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hyperlink" Target="https://lms.cern.ch/" TargetMode="External"/><Relationship Id="rId5" Type="http://schemas.openxmlformats.org/officeDocument/2006/relationships/image" Target="../media/image8.png"/><Relationship Id="rId4" Type="http://schemas.openxmlformats.org/officeDocument/2006/relationships/hyperlink" Target="https://lms.cern.ch/ekp/servlet/ekp?TX=STRUCTUREDCATALOG&amp;CAT=0"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102.png"/><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50.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4.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via a quiz ?</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9C4D032-F1D0-A037-39BF-69ADF42E025B}"/>
              </a:ext>
            </a:extLst>
          </p:cNvPr>
          <p:cNvPicPr>
            <a:picLocks noChangeAspect="1"/>
          </p:cNvPicPr>
          <p:nvPr/>
        </p:nvPicPr>
        <p:blipFill>
          <a:blip r:embed="rId3"/>
          <a:stretch>
            <a:fillRect/>
          </a:stretch>
        </p:blipFill>
        <p:spPr>
          <a:xfrm>
            <a:off x="618076" y="760292"/>
            <a:ext cx="8109747" cy="2548517"/>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11</a:t>
            </a:fld>
            <a:endParaRPr lang="en-US" dirty="0"/>
          </a:p>
        </p:txBody>
      </p:sp>
      <p:sp>
        <p:nvSpPr>
          <p:cNvPr id="5" name="Oval 4"/>
          <p:cNvSpPr/>
          <p:nvPr/>
        </p:nvSpPr>
        <p:spPr>
          <a:xfrm>
            <a:off x="4372351" y="2575589"/>
            <a:ext cx="1402597" cy="957594"/>
          </a:xfrm>
          <a:prstGeom prst="ellipse">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fr-CH" dirty="0">
                <a:noFill/>
              </a:rPr>
              <a:t>&lt;&lt;&lt;&lt;&lt;&lt;&lt;&lt;&lt;&lt;&lt;&lt;&lt;&lt;&lt;&lt;&lt;&lt;&lt;</a:t>
            </a:r>
            <a:endParaRPr lang="en-GB" dirty="0">
              <a:noFill/>
            </a:endParaRPr>
          </a:p>
        </p:txBody>
      </p:sp>
      <p:pic>
        <p:nvPicPr>
          <p:cNvPr id="8" name="Picture 7"/>
          <p:cNvPicPr>
            <a:picLocks noChangeAspect="1"/>
          </p:cNvPicPr>
          <p:nvPr/>
        </p:nvPicPr>
        <p:blipFill>
          <a:blip r:embed="rId4"/>
          <a:stretch>
            <a:fillRect/>
          </a:stretch>
        </p:blipFill>
        <p:spPr>
          <a:xfrm>
            <a:off x="3309020" y="1126543"/>
            <a:ext cx="1973052" cy="1410425"/>
          </a:xfrm>
          <a:prstGeom prst="rect">
            <a:avLst/>
          </a:prstGeom>
        </p:spPr>
      </p:pic>
      <p:sp>
        <p:nvSpPr>
          <p:cNvPr id="6" name="TextBox 5"/>
          <p:cNvSpPr txBox="1"/>
          <p:nvPr/>
        </p:nvSpPr>
        <p:spPr>
          <a:xfrm>
            <a:off x="3636577" y="1340532"/>
            <a:ext cx="1697764" cy="1200329"/>
          </a:xfrm>
          <a:prstGeom prst="rect">
            <a:avLst/>
          </a:prstGeom>
          <a:noFill/>
        </p:spPr>
        <p:txBody>
          <a:bodyPr wrap="square" rtlCol="0">
            <a:spAutoFit/>
          </a:bodyPr>
          <a:lstStyle/>
          <a:p>
            <a:r>
              <a:rPr lang="en-GB" b="1" dirty="0">
                <a:solidFill>
                  <a:schemeClr val="accent6"/>
                </a:solidFill>
              </a:rPr>
              <a:t>Building 5, </a:t>
            </a:r>
          </a:p>
          <a:p>
            <a:r>
              <a:rPr lang="en-GB" b="1" dirty="0">
                <a:solidFill>
                  <a:schemeClr val="accent6"/>
                </a:solidFill>
              </a:rPr>
              <a:t>1</a:t>
            </a:r>
            <a:r>
              <a:rPr lang="en-GB" b="1" baseline="30000" dirty="0">
                <a:solidFill>
                  <a:schemeClr val="accent6"/>
                </a:solidFill>
              </a:rPr>
              <a:t>st</a:t>
            </a:r>
            <a:r>
              <a:rPr lang="en-GB" b="1" dirty="0">
                <a:solidFill>
                  <a:schemeClr val="accent6"/>
                </a:solidFill>
              </a:rPr>
              <a:t> floor</a:t>
            </a:r>
          </a:p>
          <a:p>
            <a:r>
              <a:rPr lang="en-GB" b="1" dirty="0">
                <a:solidFill>
                  <a:schemeClr val="accent6"/>
                </a:solidFill>
              </a:rPr>
              <a:t>office 028</a:t>
            </a:r>
          </a:p>
          <a:p>
            <a:endParaRPr lang="en-GB" b="1" dirty="0"/>
          </a:p>
        </p:txBody>
      </p:sp>
      <p:sp>
        <p:nvSpPr>
          <p:cNvPr id="9" name="Rectangle 8"/>
          <p:cNvSpPr/>
          <p:nvPr/>
        </p:nvSpPr>
        <p:spPr>
          <a:xfrm>
            <a:off x="5432898" y="1515893"/>
            <a:ext cx="4572000" cy="584775"/>
          </a:xfrm>
          <a:prstGeom prst="rect">
            <a:avLst/>
          </a:prstGeom>
        </p:spPr>
        <p:txBody>
          <a:bodyPr>
            <a:spAutoFit/>
          </a:bodyPr>
          <a:lstStyle/>
          <a:p>
            <a:r>
              <a:rPr lang="en-GB" sz="1600" b="1" dirty="0">
                <a:solidFill>
                  <a:schemeClr val="accent6"/>
                </a:solidFill>
              </a:rPr>
              <a:t>R = ground floor (</a:t>
            </a:r>
            <a:r>
              <a:rPr lang="en-GB" sz="1600" b="1" dirty="0" err="1">
                <a:solidFill>
                  <a:schemeClr val="accent6"/>
                </a:solidFill>
              </a:rPr>
              <a:t>rez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(sous-sol)</a:t>
            </a:r>
          </a:p>
        </p:txBody>
      </p:sp>
      <p:pic>
        <p:nvPicPr>
          <p:cNvPr id="13" name="Picture 12">
            <a:extLst>
              <a:ext uri="{FF2B5EF4-FFF2-40B4-BE49-F238E27FC236}">
                <a16:creationId xmlns:a16="http://schemas.microsoft.com/office/drawing/2014/main" id="{42D71232-970C-D0FF-6AEA-A1490B813A0E}"/>
              </a:ext>
            </a:extLst>
          </p:cNvPr>
          <p:cNvPicPr>
            <a:picLocks noChangeAspect="1"/>
          </p:cNvPicPr>
          <p:nvPr/>
        </p:nvPicPr>
        <p:blipFill>
          <a:blip r:embed="rId5"/>
          <a:stretch>
            <a:fillRect/>
          </a:stretch>
        </p:blipFill>
        <p:spPr>
          <a:xfrm>
            <a:off x="4527926" y="2799976"/>
            <a:ext cx="1091448" cy="496114"/>
          </a:xfrm>
          <a:prstGeom prst="rect">
            <a:avLst/>
          </a:prstGeom>
        </p:spPr>
      </p:pic>
    </p:spTree>
    <p:extLst>
      <p:ext uri="{BB962C8B-B14F-4D97-AF65-F5344CB8AC3E}">
        <p14:creationId xmlns:p14="http://schemas.microsoft.com/office/powerpoint/2010/main" val="1020836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3"/>
          <a:stretch>
            <a:fillRect/>
          </a:stretch>
        </p:blipFill>
        <p:spPr>
          <a:xfrm>
            <a:off x="1612699" y="972448"/>
            <a:ext cx="5877123" cy="3309684"/>
          </a:xfrm>
          <a:prstGeom prst="rect">
            <a:avLst/>
          </a:prstGeom>
        </p:spPr>
      </p:pic>
      <p:pic>
        <p:nvPicPr>
          <p:cNvPr id="6" name="Picture 5"/>
          <p:cNvPicPr>
            <a:picLocks noChangeAspect="1"/>
          </p:cNvPicPr>
          <p:nvPr/>
        </p:nvPicPr>
        <p:blipFill>
          <a:blip r:embed="rId4"/>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12</a:t>
            </a:fld>
            <a:endParaRPr lang="en-US" dirty="0"/>
          </a:p>
        </p:txBody>
      </p:sp>
    </p:spTree>
    <p:extLst>
      <p:ext uri="{BB962C8B-B14F-4D97-AF65-F5344CB8AC3E}">
        <p14:creationId xmlns:p14="http://schemas.microsoft.com/office/powerpoint/2010/main" val="130219135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05E421E-F955-38D1-FF33-4E6F2A67231E}"/>
              </a:ext>
            </a:extLst>
          </p:cNvPr>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6" name="Picture 5" descr="A screen shot of a cell phone&#10;&#10;Description automatically generated">
            <a:extLst>
              <a:ext uri="{FF2B5EF4-FFF2-40B4-BE49-F238E27FC236}">
                <a16:creationId xmlns:a16="http://schemas.microsoft.com/office/drawing/2014/main" id="{06DE4096-B56F-6BE8-4CFF-73820EFE34C9}"/>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250902" y="0"/>
            <a:ext cx="2700443" cy="5143500"/>
          </a:xfrm>
          <a:prstGeom prst="rect">
            <a:avLst/>
          </a:prstGeom>
        </p:spPr>
      </p:pic>
      <p:pic>
        <p:nvPicPr>
          <p:cNvPr id="8" name="Picture 7" descr="A qr code on a white background&#10;&#10;Description automatically generated">
            <a:extLst>
              <a:ext uri="{FF2B5EF4-FFF2-40B4-BE49-F238E27FC236}">
                <a16:creationId xmlns:a16="http://schemas.microsoft.com/office/drawing/2014/main" id="{490A3530-D8E5-658E-108F-83F3361D5167}"/>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5922684" y="2905801"/>
            <a:ext cx="1349493" cy="1337310"/>
          </a:xfrm>
          <a:prstGeom prst="rect">
            <a:avLst/>
          </a:prstGeom>
        </p:spPr>
      </p:pic>
      <p:sp>
        <p:nvSpPr>
          <p:cNvPr id="9" name="TextBox 8">
            <a:extLst>
              <a:ext uri="{FF2B5EF4-FFF2-40B4-BE49-F238E27FC236}">
                <a16:creationId xmlns:a16="http://schemas.microsoft.com/office/drawing/2014/main" id="{E0A860E3-6548-BD0B-668A-6A2E5623E6DF}"/>
              </a:ext>
            </a:extLst>
          </p:cNvPr>
          <p:cNvSpPr txBox="1"/>
          <p:nvPr/>
        </p:nvSpPr>
        <p:spPr>
          <a:xfrm>
            <a:off x="4959077" y="609841"/>
            <a:ext cx="3685649" cy="1785104"/>
          </a:xfrm>
          <a:prstGeom prst="rect">
            <a:avLst/>
          </a:prstGeom>
          <a:noFill/>
        </p:spPr>
        <p:txBody>
          <a:bodyPr wrap="square" rtlCol="0">
            <a:spAutoFit/>
          </a:bodyPr>
          <a:lstStyle/>
          <a:p>
            <a:r>
              <a:rPr lang="en-US" sz="2800" b="1" dirty="0">
                <a:solidFill>
                  <a:srgbClr val="92D050"/>
                </a:solidFill>
              </a:rPr>
              <a:t>New</a:t>
            </a:r>
            <a:br>
              <a:rPr lang="en-US" sz="2800" b="1" dirty="0"/>
            </a:br>
            <a:r>
              <a:rPr lang="en-US" sz="2800" b="1" dirty="0"/>
              <a:t>CERN Campus app</a:t>
            </a:r>
            <a:br>
              <a:rPr lang="en-US" dirty="0"/>
            </a:br>
            <a:br>
              <a:rPr lang="en-US" dirty="0"/>
            </a:br>
            <a:r>
              <a:rPr lang="en-GB" dirty="0"/>
              <a:t>centralizes all your most important campus services in one place</a:t>
            </a:r>
          </a:p>
        </p:txBody>
      </p:sp>
    </p:spTree>
    <p:extLst>
      <p:ext uri="{BB962C8B-B14F-4D97-AF65-F5344CB8AC3E}">
        <p14:creationId xmlns:p14="http://schemas.microsoft.com/office/powerpoint/2010/main" val="29539717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14</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15</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923330"/>
          </a:xfrm>
          <a:prstGeom prst="rect">
            <a:avLst/>
          </a:prstGeom>
          <a:noFill/>
          <a:ln w="3175">
            <a:solidFill>
              <a:schemeClr val="tx1"/>
            </a:solidFill>
          </a:ln>
        </p:spPr>
        <p:txBody>
          <a:bodyPr wrap="square" lIns="91440" tIns="45720" rIns="91440" bIns="45720" rtlCol="0" anchor="t">
            <a:spAutoFit/>
          </a:bodyPr>
          <a:lstStyle/>
          <a:p>
            <a:r>
              <a:rPr lang="en-GB" dirty="0"/>
              <a:t>Fellows/ Graduates</a:t>
            </a:r>
          </a:p>
          <a:p>
            <a:r>
              <a:rPr lang="en-GB" dirty="0"/>
              <a:t>~ 900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2 660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11 900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950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540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3 560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13 400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~16 950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38513" y="3425978"/>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073031" y="336858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16</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72"/>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7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70"/>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0"/>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71"/>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3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7"/>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9"/>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62"/>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17</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18</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C0D346F-4BD0-F1A1-38D1-FC4A09DCF90E}"/>
              </a:ext>
            </a:extLst>
          </p:cNvPr>
          <p:cNvSpPr>
            <a:spLocks noGrp="1"/>
          </p:cNvSpPr>
          <p:nvPr>
            <p:ph type="sldNum" sz="quarter" idx="10"/>
          </p:nvPr>
        </p:nvSpPr>
        <p:spPr/>
        <p:txBody>
          <a:bodyPr/>
          <a:lstStyle/>
          <a:p>
            <a:fld id="{17918391-D411-FE40-AAD7-861AE5233E0E}" type="slidenum">
              <a:rPr lang="en-US" smtClean="0"/>
              <a:pPr/>
              <a:t>19</a:t>
            </a:fld>
            <a:endParaRPr lang="en-US" dirty="0"/>
          </a:p>
        </p:txBody>
      </p:sp>
      <p:graphicFrame>
        <p:nvGraphicFramePr>
          <p:cNvPr id="25" name="Content Placeholder 3">
            <a:extLst>
              <a:ext uri="{FF2B5EF4-FFF2-40B4-BE49-F238E27FC236}">
                <a16:creationId xmlns:a16="http://schemas.microsoft.com/office/drawing/2014/main" id="{7E45C152-0C22-9E2A-E757-A88DA8CB14E0}"/>
              </a:ext>
            </a:extLst>
          </p:cNvPr>
          <p:cNvGraphicFramePr>
            <a:graphicFrameLocks/>
          </p:cNvGraphicFramePr>
          <p:nvPr/>
        </p:nvGraphicFramePr>
        <p:xfrm>
          <a:off x="0" y="1058863"/>
          <a:ext cx="6169025" cy="35004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7" name="Rounded Rectangle 4">
            <a:extLst>
              <a:ext uri="{FF2B5EF4-FFF2-40B4-BE49-F238E27FC236}">
                <a16:creationId xmlns:a16="http://schemas.microsoft.com/office/drawing/2014/main" id="{DC03259D-BAFE-7BD8-A09A-ED12443875EB}"/>
              </a:ext>
            </a:extLst>
          </p:cNvPr>
          <p:cNvSpPr txBox="1"/>
          <p:nvPr/>
        </p:nvSpPr>
        <p:spPr>
          <a:xfrm>
            <a:off x="2854100" y="312208"/>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28" name="Rounded Rectangle 4">
            <a:extLst>
              <a:ext uri="{FF2B5EF4-FFF2-40B4-BE49-F238E27FC236}">
                <a16:creationId xmlns:a16="http://schemas.microsoft.com/office/drawing/2014/main" id="{E7DDE697-56ED-96BF-0897-F6DBE7CC6583}"/>
              </a:ext>
            </a:extLst>
          </p:cNvPr>
          <p:cNvSpPr txBox="1"/>
          <p:nvPr/>
        </p:nvSpPr>
        <p:spPr>
          <a:xfrm>
            <a:off x="4735863" y="85556"/>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9" name="Straight Connector 28">
            <a:extLst>
              <a:ext uri="{FF2B5EF4-FFF2-40B4-BE49-F238E27FC236}">
                <a16:creationId xmlns:a16="http://schemas.microsoft.com/office/drawing/2014/main" id="{56B8FADC-A206-2569-7A59-AD1BC1B6F2EC}"/>
              </a:ext>
            </a:extLst>
          </p:cNvPr>
          <p:cNvCxnSpPr>
            <a:cxnSpLocks/>
            <a:stCxn id="27" idx="3"/>
          </p:cNvCxnSpPr>
          <p:nvPr/>
        </p:nvCxnSpPr>
        <p:spPr>
          <a:xfrm>
            <a:off x="4272935" y="586604"/>
            <a:ext cx="396424"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1" name="Straight Connector 30">
            <a:extLst>
              <a:ext uri="{FF2B5EF4-FFF2-40B4-BE49-F238E27FC236}">
                <a16:creationId xmlns:a16="http://schemas.microsoft.com/office/drawing/2014/main" id="{EFD86B10-91B1-008A-95D3-5806F9F38F92}"/>
              </a:ext>
            </a:extLst>
          </p:cNvPr>
          <p:cNvCxnSpPr/>
          <p:nvPr/>
        </p:nvCxnSpPr>
        <p:spPr>
          <a:xfrm flipV="1">
            <a:off x="832522" y="954080"/>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2" name="Straight Connector 31">
            <a:extLst>
              <a:ext uri="{FF2B5EF4-FFF2-40B4-BE49-F238E27FC236}">
                <a16:creationId xmlns:a16="http://schemas.microsoft.com/office/drawing/2014/main" id="{526F1512-9E89-12C9-48BF-63C840D56B9C}"/>
              </a:ext>
            </a:extLst>
          </p:cNvPr>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a:extLst>
              <a:ext uri="{FF2B5EF4-FFF2-40B4-BE49-F238E27FC236}">
                <a16:creationId xmlns:a16="http://schemas.microsoft.com/office/drawing/2014/main" id="{95EEA90D-1D64-6FAB-6381-D1044D29AF58}"/>
              </a:ext>
            </a:extLst>
          </p:cNvPr>
          <p:cNvCxnSpPr/>
          <p:nvPr/>
        </p:nvCxnSpPr>
        <p:spPr>
          <a:xfrm>
            <a:off x="1910056" y="959410"/>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4" name="Straight Connector 33">
            <a:extLst>
              <a:ext uri="{FF2B5EF4-FFF2-40B4-BE49-F238E27FC236}">
                <a16:creationId xmlns:a16="http://schemas.microsoft.com/office/drawing/2014/main" id="{57AAD5AB-925B-976A-BEE3-6A76400081F7}"/>
              </a:ext>
            </a:extLst>
          </p:cNvPr>
          <p:cNvCxnSpPr/>
          <p:nvPr/>
        </p:nvCxnSpPr>
        <p:spPr>
          <a:xfrm>
            <a:off x="3628350" y="952423"/>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a:extLst>
              <a:ext uri="{FF2B5EF4-FFF2-40B4-BE49-F238E27FC236}">
                <a16:creationId xmlns:a16="http://schemas.microsoft.com/office/drawing/2014/main" id="{9E584CA1-6329-B4EE-CBFD-A772F8F188B7}"/>
              </a:ext>
            </a:extLst>
          </p:cNvPr>
          <p:cNvCxnSpPr/>
          <p:nvPr/>
        </p:nvCxnSpPr>
        <p:spPr>
          <a:xfrm>
            <a:off x="5319636" y="960517"/>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a:extLst>
              <a:ext uri="{FF2B5EF4-FFF2-40B4-BE49-F238E27FC236}">
                <a16:creationId xmlns:a16="http://schemas.microsoft.com/office/drawing/2014/main" id="{BFD406FD-70EB-D621-CFC2-D084D32A4811}"/>
              </a:ext>
            </a:extLst>
          </p:cNvPr>
          <p:cNvCxnSpPr/>
          <p:nvPr/>
        </p:nvCxnSpPr>
        <p:spPr>
          <a:xfrm>
            <a:off x="837412" y="97008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37" name="Rounded Rectangle 47">
            <a:extLst>
              <a:ext uri="{FF2B5EF4-FFF2-40B4-BE49-F238E27FC236}">
                <a16:creationId xmlns:a16="http://schemas.microsoft.com/office/drawing/2014/main" id="{F135CE9F-0AC8-1CD8-110A-59A9F97945F8}"/>
              </a:ext>
            </a:extLst>
          </p:cNvPr>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grpSp>
        <p:nvGrpSpPr>
          <p:cNvPr id="39" name="Group 38">
            <a:extLst>
              <a:ext uri="{FF2B5EF4-FFF2-40B4-BE49-F238E27FC236}">
                <a16:creationId xmlns:a16="http://schemas.microsoft.com/office/drawing/2014/main" id="{CBB97E5B-D37D-DB2C-C1C1-FC8D76BBEC7D}"/>
              </a:ext>
            </a:extLst>
          </p:cNvPr>
          <p:cNvGrpSpPr/>
          <p:nvPr/>
        </p:nvGrpSpPr>
        <p:grpSpPr>
          <a:xfrm>
            <a:off x="7280877" y="2092255"/>
            <a:ext cx="1522415" cy="582939"/>
            <a:chOff x="4921168" y="2187423"/>
            <a:chExt cx="932703" cy="582939"/>
          </a:xfrm>
        </p:grpSpPr>
        <p:sp>
          <p:nvSpPr>
            <p:cNvPr id="40" name="Rounded Rectangle 51">
              <a:extLst>
                <a:ext uri="{FF2B5EF4-FFF2-40B4-BE49-F238E27FC236}">
                  <a16:creationId xmlns:a16="http://schemas.microsoft.com/office/drawing/2014/main" id="{D688285E-6BDF-8ED7-127A-1FAC250733C1}"/>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41" name="Rounded Rectangle 4">
              <a:extLst>
                <a:ext uri="{FF2B5EF4-FFF2-40B4-BE49-F238E27FC236}">
                  <a16:creationId xmlns:a16="http://schemas.microsoft.com/office/drawing/2014/main" id="{E61280BD-D4CC-EB60-C824-DB8E117D6583}"/>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42" name="Rounded Rectangle 4">
            <a:extLst>
              <a:ext uri="{FF2B5EF4-FFF2-40B4-BE49-F238E27FC236}">
                <a16:creationId xmlns:a16="http://schemas.microsoft.com/office/drawing/2014/main" id="{A8DD8914-249B-2413-5450-B7276157B067}"/>
              </a:ext>
            </a:extLst>
          </p:cNvPr>
          <p:cNvSpPr txBox="1"/>
          <p:nvPr/>
        </p:nvSpPr>
        <p:spPr>
          <a:xfrm>
            <a:off x="4732573" y="279523"/>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43" name="Rounded Rectangle 4">
            <a:extLst>
              <a:ext uri="{FF2B5EF4-FFF2-40B4-BE49-F238E27FC236}">
                <a16:creationId xmlns:a16="http://schemas.microsoft.com/office/drawing/2014/main" id="{3D6636FE-79CF-69AF-60BC-D65E9BE6AF2E}"/>
              </a:ext>
            </a:extLst>
          </p:cNvPr>
          <p:cNvSpPr txBox="1"/>
          <p:nvPr/>
        </p:nvSpPr>
        <p:spPr>
          <a:xfrm>
            <a:off x="4730322" y="470715"/>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45" name="Rectangle 44">
            <a:extLst>
              <a:ext uri="{FF2B5EF4-FFF2-40B4-BE49-F238E27FC236}">
                <a16:creationId xmlns:a16="http://schemas.microsoft.com/office/drawing/2014/main" id="{6951C159-5CBA-75BC-2474-09AC32E1FCC1}"/>
              </a:ext>
            </a:extLst>
          </p:cNvPr>
          <p:cNvSpPr/>
          <p:nvPr/>
        </p:nvSpPr>
        <p:spPr>
          <a:xfrm>
            <a:off x="4669359" y="36632"/>
            <a:ext cx="2263456" cy="630353"/>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Hexagon 45">
            <a:extLst>
              <a:ext uri="{FF2B5EF4-FFF2-40B4-BE49-F238E27FC236}">
                <a16:creationId xmlns:a16="http://schemas.microsoft.com/office/drawing/2014/main" id="{6EE8D1CB-7DAC-D7CA-4920-CFA194B1FC2E}"/>
              </a:ext>
            </a:extLst>
          </p:cNvPr>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47" name="Rectangle 46">
            <a:extLst>
              <a:ext uri="{FF2B5EF4-FFF2-40B4-BE49-F238E27FC236}">
                <a16:creationId xmlns:a16="http://schemas.microsoft.com/office/drawing/2014/main" id="{E787139E-FF72-B036-93A6-BB5E4A68413B}"/>
              </a:ext>
            </a:extLst>
          </p:cNvPr>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
        <p:nvSpPr>
          <p:cNvPr id="4" name="Rounded Rectangle 4">
            <a:extLst>
              <a:ext uri="{FF2B5EF4-FFF2-40B4-BE49-F238E27FC236}">
                <a16:creationId xmlns:a16="http://schemas.microsoft.com/office/drawing/2014/main" id="{9CF16DF0-BFB8-71C7-B065-104424518402}"/>
              </a:ext>
            </a:extLst>
          </p:cNvPr>
          <p:cNvSpPr txBox="1"/>
          <p:nvPr/>
        </p:nvSpPr>
        <p:spPr>
          <a:xfrm>
            <a:off x="4726168" y="720605"/>
            <a:ext cx="2130446" cy="180011"/>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050" dirty="0"/>
              <a:t>Pension Fund</a:t>
            </a:r>
          </a:p>
        </p:txBody>
      </p:sp>
    </p:spTree>
    <p:extLst>
      <p:ext uri="{BB962C8B-B14F-4D97-AF65-F5344CB8AC3E}">
        <p14:creationId xmlns:p14="http://schemas.microsoft.com/office/powerpoint/2010/main" val="552405443"/>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1200329"/>
          </a:xfrm>
          <a:prstGeom prst="rect">
            <a:avLst/>
          </a:prstGeom>
          <a:noFill/>
        </p:spPr>
        <p:txBody>
          <a:bodyPr wrap="square" rtlCol="0">
            <a:spAutoFit/>
          </a:bodyPr>
          <a:lstStyle/>
          <a:p>
            <a:pPr algn="ctr"/>
            <a:r>
              <a:rPr lang="en-US" sz="7200" b="1" dirty="0">
                <a:solidFill>
                  <a:schemeClr val="bg1"/>
                </a:solidFill>
              </a:rPr>
              <a:t>Welcome @ CERN</a:t>
            </a: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C390B41-13D2-8893-6CB9-35B855CB98A9}"/>
              </a:ext>
            </a:extLst>
          </p:cNvPr>
          <p:cNvSpPr>
            <a:spLocks noGrp="1"/>
          </p:cNvSpPr>
          <p:nvPr>
            <p:ph type="sldNum" sz="quarter" idx="10"/>
          </p:nvPr>
        </p:nvSpPr>
        <p:spPr/>
        <p:txBody>
          <a:bodyPr/>
          <a:lstStyle/>
          <a:p>
            <a:fld id="{17918391-D411-FE40-AAD7-861AE5233E0E}" type="slidenum">
              <a:rPr lang="en-US" smtClean="0"/>
              <a:pPr/>
              <a:t>20</a:t>
            </a:fld>
            <a:endParaRPr lang="en-US" dirty="0"/>
          </a:p>
        </p:txBody>
      </p:sp>
      <p:graphicFrame>
        <p:nvGraphicFramePr>
          <p:cNvPr id="3" name="Content Placeholder 3">
            <a:extLst>
              <a:ext uri="{FF2B5EF4-FFF2-40B4-BE49-F238E27FC236}">
                <a16:creationId xmlns:a16="http://schemas.microsoft.com/office/drawing/2014/main" id="{03C2CBE8-7422-8851-7950-DB07A5BBE694}"/>
              </a:ext>
            </a:extLst>
          </p:cNvPr>
          <p:cNvGraphicFramePr>
            <a:graphicFrameLocks/>
          </p:cNvGraphicFramePr>
          <p:nvPr>
            <p:extLst>
              <p:ext uri="{D42A27DB-BD31-4B8C-83A1-F6EECF244321}">
                <p14:modId xmlns:p14="http://schemas.microsoft.com/office/powerpoint/2010/main" val="1204970735"/>
              </p:ext>
            </p:extLst>
          </p:nvPr>
        </p:nvGraphicFramePr>
        <p:xfrm>
          <a:off x="1025055" y="1081095"/>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Rounded Rectangle 4">
            <a:extLst>
              <a:ext uri="{FF2B5EF4-FFF2-40B4-BE49-F238E27FC236}">
                <a16:creationId xmlns:a16="http://schemas.microsoft.com/office/drawing/2014/main" id="{B144BC9C-D241-5662-25B8-3682BA7EB89D}"/>
              </a:ext>
            </a:extLst>
          </p:cNvPr>
          <p:cNvSpPr txBox="1"/>
          <p:nvPr/>
        </p:nvSpPr>
        <p:spPr>
          <a:xfrm>
            <a:off x="2968827" y="174778"/>
            <a:ext cx="1261808" cy="660606"/>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DG</a:t>
            </a:r>
          </a:p>
        </p:txBody>
      </p:sp>
      <p:sp>
        <p:nvSpPr>
          <p:cNvPr id="6" name="Rounded Rectangle 4">
            <a:extLst>
              <a:ext uri="{FF2B5EF4-FFF2-40B4-BE49-F238E27FC236}">
                <a16:creationId xmlns:a16="http://schemas.microsoft.com/office/drawing/2014/main" id="{91177B9E-375C-0F21-EF21-40CA60C05C8E}"/>
              </a:ext>
            </a:extLst>
          </p:cNvPr>
          <p:cNvSpPr txBox="1"/>
          <p:nvPr/>
        </p:nvSpPr>
        <p:spPr>
          <a:xfrm>
            <a:off x="4677727" y="54802"/>
            <a:ext cx="1232967" cy="436063"/>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HSE</a:t>
            </a:r>
          </a:p>
        </p:txBody>
      </p:sp>
      <p:cxnSp>
        <p:nvCxnSpPr>
          <p:cNvPr id="8" name="Straight Connector 7">
            <a:extLst>
              <a:ext uri="{FF2B5EF4-FFF2-40B4-BE49-F238E27FC236}">
                <a16:creationId xmlns:a16="http://schemas.microsoft.com/office/drawing/2014/main" id="{CBEF159F-CAED-B939-703C-A9BBC0097082}"/>
              </a:ext>
            </a:extLst>
          </p:cNvPr>
          <p:cNvCxnSpPr/>
          <p:nvPr/>
        </p:nvCxnSpPr>
        <p:spPr>
          <a:xfrm>
            <a:off x="4197984" y="305380"/>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7EE2BDAB-B732-E6EF-42D5-287E47D843F8}"/>
              </a:ext>
            </a:extLst>
          </p:cNvPr>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E3982F3F-5437-14A2-7B57-BA5230AA20AF}"/>
              </a:ext>
            </a:extLst>
          </p:cNvPr>
          <p:cNvCxnSpPr>
            <a:cxnSpLocks/>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BBDCECDB-064A-4DC5-F279-3D104F2EDEC4}"/>
              </a:ext>
            </a:extLst>
          </p:cNvPr>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CC2E9387-AF9B-61B4-1A96-040360AEEB51}"/>
              </a:ext>
            </a:extLst>
          </p:cNvPr>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C2DFAFBB-8D16-60BB-B338-DDCF55034D0F}"/>
              </a:ext>
            </a:extLst>
          </p:cNvPr>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AF9A87F3-DD8C-1BF5-13BD-7AA5328F862E}"/>
              </a:ext>
            </a:extLst>
          </p:cNvPr>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EA46DE34-5C6E-E0AF-DDFF-37CD160FAD65}"/>
              </a:ext>
            </a:extLst>
          </p:cNvPr>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6" name="TextBox 15">
            <a:extLst>
              <a:ext uri="{FF2B5EF4-FFF2-40B4-BE49-F238E27FC236}">
                <a16:creationId xmlns:a16="http://schemas.microsoft.com/office/drawing/2014/main" id="{A8228A1F-6BA5-4212-6A9E-C247A783B2B2}"/>
              </a:ext>
            </a:extLst>
          </p:cNvPr>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17" name="TextBox 16">
            <a:extLst>
              <a:ext uri="{FF2B5EF4-FFF2-40B4-BE49-F238E27FC236}">
                <a16:creationId xmlns:a16="http://schemas.microsoft.com/office/drawing/2014/main" id="{E0693E10-722B-D48C-6BB7-84B1EB164C53}"/>
              </a:ext>
            </a:extLst>
          </p:cNvPr>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18" name="TextBox 17">
            <a:extLst>
              <a:ext uri="{FF2B5EF4-FFF2-40B4-BE49-F238E27FC236}">
                <a16:creationId xmlns:a16="http://schemas.microsoft.com/office/drawing/2014/main" id="{994C7517-9D04-B4E1-F9AB-2D04BCCB3BE9}"/>
              </a:ext>
            </a:extLst>
          </p:cNvPr>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19" name="TextBox 18">
            <a:extLst>
              <a:ext uri="{FF2B5EF4-FFF2-40B4-BE49-F238E27FC236}">
                <a16:creationId xmlns:a16="http://schemas.microsoft.com/office/drawing/2014/main" id="{7EF0AE45-27C7-19C2-195C-D814FAAA29EA}"/>
              </a:ext>
            </a:extLst>
          </p:cNvPr>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20" name="TextBox 19">
            <a:extLst>
              <a:ext uri="{FF2B5EF4-FFF2-40B4-BE49-F238E27FC236}">
                <a16:creationId xmlns:a16="http://schemas.microsoft.com/office/drawing/2014/main" id="{2B166E4C-D934-F66E-1117-1A75F027BCED}"/>
              </a:ext>
            </a:extLst>
          </p:cNvPr>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21" name="TextBox 20">
            <a:extLst>
              <a:ext uri="{FF2B5EF4-FFF2-40B4-BE49-F238E27FC236}">
                <a16:creationId xmlns:a16="http://schemas.microsoft.com/office/drawing/2014/main" id="{BD2A6A49-569E-53D7-8A84-AAA995C17ED9}"/>
              </a:ext>
            </a:extLst>
          </p:cNvPr>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22" name="TextBox 21">
            <a:extLst>
              <a:ext uri="{FF2B5EF4-FFF2-40B4-BE49-F238E27FC236}">
                <a16:creationId xmlns:a16="http://schemas.microsoft.com/office/drawing/2014/main" id="{659567E2-9C82-0F1D-CE6C-1284D7D6F776}"/>
              </a:ext>
            </a:extLst>
          </p:cNvPr>
          <p:cNvSpPr txBox="1"/>
          <p:nvPr/>
        </p:nvSpPr>
        <p:spPr>
          <a:xfrm>
            <a:off x="3117702" y="4386615"/>
            <a:ext cx="1187231" cy="215444"/>
          </a:xfrm>
          <a:prstGeom prst="rect">
            <a:avLst/>
          </a:prstGeom>
          <a:noFill/>
        </p:spPr>
        <p:txBody>
          <a:bodyPr wrap="square" rtlCol="0">
            <a:spAutoFit/>
          </a:bodyPr>
          <a:lstStyle/>
          <a:p>
            <a:r>
              <a:rPr lang="fr-CH" sz="800" dirty="0"/>
              <a:t>Mar Capeans</a:t>
            </a:r>
            <a:endParaRPr lang="en-GB" sz="800" dirty="0"/>
          </a:p>
        </p:txBody>
      </p:sp>
      <p:sp>
        <p:nvSpPr>
          <p:cNvPr id="23" name="TextBox 22">
            <a:extLst>
              <a:ext uri="{FF2B5EF4-FFF2-40B4-BE49-F238E27FC236}">
                <a16:creationId xmlns:a16="http://schemas.microsoft.com/office/drawing/2014/main" id="{70408E9E-3EC2-58FF-A028-8531023459A5}"/>
              </a:ext>
            </a:extLst>
          </p:cNvPr>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24" name="TextBox 23">
            <a:extLst>
              <a:ext uri="{FF2B5EF4-FFF2-40B4-BE49-F238E27FC236}">
                <a16:creationId xmlns:a16="http://schemas.microsoft.com/office/drawing/2014/main" id="{12C646BA-9CE4-9A76-AC16-2E993BEA9157}"/>
              </a:ext>
            </a:extLst>
          </p:cNvPr>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25" name="TextBox 24">
            <a:extLst>
              <a:ext uri="{FF2B5EF4-FFF2-40B4-BE49-F238E27FC236}">
                <a16:creationId xmlns:a16="http://schemas.microsoft.com/office/drawing/2014/main" id="{4862AA34-10D6-D650-6044-5F7FB8AC0E18}"/>
              </a:ext>
            </a:extLst>
          </p:cNvPr>
          <p:cNvSpPr txBox="1"/>
          <p:nvPr/>
        </p:nvSpPr>
        <p:spPr>
          <a:xfrm>
            <a:off x="2968827" y="2180033"/>
            <a:ext cx="1187231" cy="215444"/>
          </a:xfrm>
          <a:prstGeom prst="rect">
            <a:avLst/>
          </a:prstGeom>
          <a:noFill/>
        </p:spPr>
        <p:txBody>
          <a:bodyPr wrap="square" rtlCol="0">
            <a:spAutoFit/>
          </a:bodyPr>
          <a:lstStyle/>
          <a:p>
            <a:r>
              <a:rPr lang="fr-CH" sz="800" dirty="0"/>
              <a:t>Florian Sonneman</a:t>
            </a:r>
            <a:endParaRPr lang="en-GB" sz="800" dirty="0"/>
          </a:p>
        </p:txBody>
      </p:sp>
      <p:sp>
        <p:nvSpPr>
          <p:cNvPr id="26" name="TextBox 25">
            <a:extLst>
              <a:ext uri="{FF2B5EF4-FFF2-40B4-BE49-F238E27FC236}">
                <a16:creationId xmlns:a16="http://schemas.microsoft.com/office/drawing/2014/main" id="{EE6CD714-413B-5D55-91B0-5423E9E5D5B9}"/>
              </a:ext>
            </a:extLst>
          </p:cNvPr>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27" name="TextBox 26">
            <a:extLst>
              <a:ext uri="{FF2B5EF4-FFF2-40B4-BE49-F238E27FC236}">
                <a16:creationId xmlns:a16="http://schemas.microsoft.com/office/drawing/2014/main" id="{AF06A2A8-CEE6-1D32-138D-03D19B0BED63}"/>
              </a:ext>
            </a:extLst>
          </p:cNvPr>
          <p:cNvSpPr txBox="1"/>
          <p:nvPr/>
        </p:nvSpPr>
        <p:spPr>
          <a:xfrm>
            <a:off x="4304933" y="3132308"/>
            <a:ext cx="724267" cy="369332"/>
          </a:xfrm>
          <a:prstGeom prst="rect">
            <a:avLst/>
          </a:prstGeom>
          <a:noFill/>
        </p:spPr>
        <p:txBody>
          <a:bodyPr wrap="square" rtlCol="0">
            <a:spAutoFit/>
          </a:bodyPr>
          <a:lstStyle/>
          <a:p>
            <a:endParaRPr lang="en-GB" dirty="0"/>
          </a:p>
        </p:txBody>
      </p:sp>
      <p:sp>
        <p:nvSpPr>
          <p:cNvPr id="28" name="TextBox 27">
            <a:extLst>
              <a:ext uri="{FF2B5EF4-FFF2-40B4-BE49-F238E27FC236}">
                <a16:creationId xmlns:a16="http://schemas.microsoft.com/office/drawing/2014/main" id="{FD166D01-B764-0FDB-5E7D-B0A69135F412}"/>
              </a:ext>
            </a:extLst>
          </p:cNvPr>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29" name="TextBox 28">
            <a:extLst>
              <a:ext uri="{FF2B5EF4-FFF2-40B4-BE49-F238E27FC236}">
                <a16:creationId xmlns:a16="http://schemas.microsoft.com/office/drawing/2014/main" id="{235DB74A-7EEE-7B17-4AB6-38F140E53A56}"/>
              </a:ext>
            </a:extLst>
          </p:cNvPr>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30" name="TextBox 29">
            <a:extLst>
              <a:ext uri="{FF2B5EF4-FFF2-40B4-BE49-F238E27FC236}">
                <a16:creationId xmlns:a16="http://schemas.microsoft.com/office/drawing/2014/main" id="{15CF7700-AE7F-17BD-6E59-5A2296D1BFA0}"/>
              </a:ext>
            </a:extLst>
          </p:cNvPr>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31" name="TextBox 30">
            <a:extLst>
              <a:ext uri="{FF2B5EF4-FFF2-40B4-BE49-F238E27FC236}">
                <a16:creationId xmlns:a16="http://schemas.microsoft.com/office/drawing/2014/main" id="{A4295751-F5DD-D894-2C78-60C709BA51CC}"/>
              </a:ext>
            </a:extLst>
          </p:cNvPr>
          <p:cNvSpPr txBox="1"/>
          <p:nvPr/>
        </p:nvSpPr>
        <p:spPr>
          <a:xfrm>
            <a:off x="4880386" y="323676"/>
            <a:ext cx="1187231" cy="215444"/>
          </a:xfrm>
          <a:prstGeom prst="rect">
            <a:avLst/>
          </a:prstGeom>
          <a:noFill/>
        </p:spPr>
        <p:txBody>
          <a:bodyPr wrap="square" rtlCol="0">
            <a:spAutoFit/>
          </a:bodyPr>
          <a:lstStyle/>
          <a:p>
            <a:r>
              <a:rPr lang="en-GB" sz="800" dirty="0"/>
              <a:t>Benoit Delille</a:t>
            </a:r>
          </a:p>
        </p:txBody>
      </p:sp>
      <p:sp>
        <p:nvSpPr>
          <p:cNvPr id="32" name="TextBox 31">
            <a:extLst>
              <a:ext uri="{FF2B5EF4-FFF2-40B4-BE49-F238E27FC236}">
                <a16:creationId xmlns:a16="http://schemas.microsoft.com/office/drawing/2014/main" id="{C7E8A04A-0B12-82B0-FB4C-3DECECD02745}"/>
              </a:ext>
            </a:extLst>
          </p:cNvPr>
          <p:cNvSpPr txBox="1"/>
          <p:nvPr/>
        </p:nvSpPr>
        <p:spPr>
          <a:xfrm>
            <a:off x="3107086" y="601385"/>
            <a:ext cx="1356754" cy="215444"/>
          </a:xfrm>
          <a:prstGeom prst="rect">
            <a:avLst/>
          </a:prstGeom>
          <a:noFill/>
        </p:spPr>
        <p:txBody>
          <a:bodyPr wrap="square" rtlCol="0">
            <a:spAutoFit/>
          </a:bodyPr>
          <a:lstStyle/>
          <a:p>
            <a:r>
              <a:rPr lang="en-GB" sz="800" dirty="0"/>
              <a:t>Fabiola Gianotti</a:t>
            </a:r>
          </a:p>
        </p:txBody>
      </p:sp>
      <p:sp>
        <p:nvSpPr>
          <p:cNvPr id="33" name="Rounded Rectangle 47">
            <a:extLst>
              <a:ext uri="{FF2B5EF4-FFF2-40B4-BE49-F238E27FC236}">
                <a16:creationId xmlns:a16="http://schemas.microsoft.com/office/drawing/2014/main" id="{08D1CED9-8B5B-F595-0D19-647612D3A5AB}"/>
              </a:ext>
            </a:extLst>
          </p:cNvPr>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grpSp>
        <p:nvGrpSpPr>
          <p:cNvPr id="35" name="Group 34">
            <a:extLst>
              <a:ext uri="{FF2B5EF4-FFF2-40B4-BE49-F238E27FC236}">
                <a16:creationId xmlns:a16="http://schemas.microsoft.com/office/drawing/2014/main" id="{B36EB68B-FFD6-6DAC-EC98-2A92CF329432}"/>
              </a:ext>
            </a:extLst>
          </p:cNvPr>
          <p:cNvGrpSpPr/>
          <p:nvPr/>
        </p:nvGrpSpPr>
        <p:grpSpPr>
          <a:xfrm>
            <a:off x="7280877" y="2092255"/>
            <a:ext cx="1522415" cy="582939"/>
            <a:chOff x="4921168" y="2187423"/>
            <a:chExt cx="932703" cy="582939"/>
          </a:xfrm>
        </p:grpSpPr>
        <p:sp>
          <p:nvSpPr>
            <p:cNvPr id="36" name="Rounded Rectangle 51">
              <a:extLst>
                <a:ext uri="{FF2B5EF4-FFF2-40B4-BE49-F238E27FC236}">
                  <a16:creationId xmlns:a16="http://schemas.microsoft.com/office/drawing/2014/main" id="{EAFBFC74-6CB9-6499-34EA-F2CDA4FBFBE6}"/>
                </a:ext>
              </a:extLst>
            </p:cNvPr>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37" name="Rounded Rectangle 4">
              <a:extLst>
                <a:ext uri="{FF2B5EF4-FFF2-40B4-BE49-F238E27FC236}">
                  <a16:creationId xmlns:a16="http://schemas.microsoft.com/office/drawing/2014/main" id="{F869E077-F217-3F84-D93D-63179AE6643A}"/>
                </a:ext>
              </a:extLst>
            </p:cNvPr>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42" name="Rounded Rectangle 4">
            <a:extLst>
              <a:ext uri="{FF2B5EF4-FFF2-40B4-BE49-F238E27FC236}">
                <a16:creationId xmlns:a16="http://schemas.microsoft.com/office/drawing/2014/main" id="{665D9E0F-43F4-5F49-34E4-73A17A97B009}"/>
              </a:ext>
            </a:extLst>
          </p:cNvPr>
          <p:cNvSpPr txBox="1"/>
          <p:nvPr/>
        </p:nvSpPr>
        <p:spPr>
          <a:xfrm>
            <a:off x="6147632" y="75049"/>
            <a:ext cx="1078313" cy="436063"/>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PF</a:t>
            </a:r>
          </a:p>
        </p:txBody>
      </p:sp>
      <p:sp>
        <p:nvSpPr>
          <p:cNvPr id="43" name="TextBox 42">
            <a:extLst>
              <a:ext uri="{FF2B5EF4-FFF2-40B4-BE49-F238E27FC236}">
                <a16:creationId xmlns:a16="http://schemas.microsoft.com/office/drawing/2014/main" id="{CFA00C2E-A542-4FCA-188A-F93EA859F28C}"/>
              </a:ext>
            </a:extLst>
          </p:cNvPr>
          <p:cNvSpPr txBox="1"/>
          <p:nvPr/>
        </p:nvSpPr>
        <p:spPr>
          <a:xfrm>
            <a:off x="6330511" y="329141"/>
            <a:ext cx="1187231" cy="215444"/>
          </a:xfrm>
          <a:prstGeom prst="rect">
            <a:avLst/>
          </a:prstGeom>
          <a:noFill/>
        </p:spPr>
        <p:txBody>
          <a:bodyPr wrap="square" rtlCol="0">
            <a:spAutoFit/>
          </a:bodyPr>
          <a:lstStyle/>
          <a:p>
            <a:r>
              <a:rPr lang="en-GB" sz="800" dirty="0"/>
              <a:t>Doug Heron</a:t>
            </a:r>
          </a:p>
        </p:txBody>
      </p:sp>
    </p:spTree>
    <p:extLst>
      <p:ext uri="{BB962C8B-B14F-4D97-AF65-F5344CB8AC3E}">
        <p14:creationId xmlns:p14="http://schemas.microsoft.com/office/powerpoint/2010/main" val="1461366428"/>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21</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lstStyle/>
              <a:p>
                <a:endParaRPr lang="en-GB"/>
              </a:p>
            </p:txBody>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txBody>
              <a:bodyPr/>
              <a:lstStyle/>
              <a:p>
                <a:endParaRPr lang="en-GB"/>
              </a:p>
            </p:txBody>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txBody>
            <a:bodyPr/>
            <a:lstStyle/>
            <a:p>
              <a:endParaRPr lang="en-GB"/>
            </a:p>
          </p:txBody>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22</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Graduates (Origin, Quest, …)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23</a:t>
            </a:fld>
            <a:endParaRPr lang="en-US" dirty="0"/>
          </a:p>
        </p:txBody>
      </p:sp>
      <p:sp>
        <p:nvSpPr>
          <p:cNvPr id="5" name="Right Brace 4"/>
          <p:cNvSpPr/>
          <p:nvPr/>
        </p:nvSpPr>
        <p:spPr>
          <a:xfrm>
            <a:off x="525312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0C43753-1343-BCC5-E71E-5FF1EF212A01}"/>
              </a:ext>
            </a:extLst>
          </p:cNvPr>
          <p:cNvSpPr>
            <a:spLocks noGrp="1"/>
          </p:cNvSpPr>
          <p:nvPr>
            <p:ph type="sldNum" sz="quarter" idx="10"/>
          </p:nvPr>
        </p:nvSpPr>
        <p:spPr/>
        <p:txBody>
          <a:bodyPr/>
          <a:lstStyle/>
          <a:p>
            <a:fld id="{17918391-D411-FE40-AAD7-861AE5233E0E}" type="slidenum">
              <a:rPr lang="en-US" smtClean="0"/>
              <a:pPr/>
              <a:t>24</a:t>
            </a:fld>
            <a:endParaRPr lang="en-US" dirty="0"/>
          </a:p>
        </p:txBody>
      </p:sp>
      <p:pic>
        <p:nvPicPr>
          <p:cNvPr id="4" name="Picture 3" descr="A picture containing text&#10;&#10;Description automatically generated">
            <a:extLst>
              <a:ext uri="{FF2B5EF4-FFF2-40B4-BE49-F238E27FC236}">
                <a16:creationId xmlns:a16="http://schemas.microsoft.com/office/drawing/2014/main" id="{7E04FC07-9ADE-B479-C4E3-0D02548655CE}"/>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874497518"/>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033363-4302-ED2D-A7B9-2E19AE2A6F43}"/>
              </a:ext>
            </a:extLst>
          </p:cNvPr>
          <p:cNvSpPr>
            <a:spLocks noGrp="1"/>
          </p:cNvSpPr>
          <p:nvPr>
            <p:ph type="title"/>
          </p:nvPr>
        </p:nvSpPr>
        <p:spPr/>
        <p:txBody>
          <a:bodyPr/>
          <a:lstStyle/>
          <a:p>
            <a:endParaRPr lang="en-GB" dirty="0"/>
          </a:p>
        </p:txBody>
      </p:sp>
      <p:pic>
        <p:nvPicPr>
          <p:cNvPr id="7" name="Content Placeholder 6">
            <a:extLst>
              <a:ext uri="{FF2B5EF4-FFF2-40B4-BE49-F238E27FC236}">
                <a16:creationId xmlns:a16="http://schemas.microsoft.com/office/drawing/2014/main" id="{81210FF3-2486-2357-CAC0-B944C4570B39}"/>
              </a:ext>
            </a:extLst>
          </p:cNvPr>
          <p:cNvPicPr>
            <a:picLocks noGrp="1" noChangeAspect="1"/>
          </p:cNvPicPr>
          <p:nvPr>
            <p:ph idx="1"/>
          </p:nvPr>
        </p:nvPicPr>
        <p:blipFill>
          <a:blip r:embed="rId2"/>
          <a:stretch>
            <a:fillRect/>
          </a:stretch>
        </p:blipFill>
        <p:spPr>
          <a:xfrm>
            <a:off x="-163392" y="-73191"/>
            <a:ext cx="9307392" cy="5216691"/>
          </a:xfrm>
        </p:spPr>
      </p:pic>
    </p:spTree>
    <p:extLst>
      <p:ext uri="{BB962C8B-B14F-4D97-AF65-F5344CB8AC3E}">
        <p14:creationId xmlns:p14="http://schemas.microsoft.com/office/powerpoint/2010/main" val="14876333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26</a:t>
            </a:fld>
            <a:endParaRPr lang="en-US" dirty="0"/>
          </a:p>
        </p:txBody>
      </p:sp>
      <p:sp>
        <p:nvSpPr>
          <p:cNvPr id="7" name="TextBox 6"/>
          <p:cNvSpPr txBox="1"/>
          <p:nvPr/>
        </p:nvSpPr>
        <p:spPr>
          <a:xfrm>
            <a:off x="7368986" y="4129207"/>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pic>
        <p:nvPicPr>
          <p:cNvPr id="5" name="Picture 4">
            <a:extLst>
              <a:ext uri="{FF2B5EF4-FFF2-40B4-BE49-F238E27FC236}">
                <a16:creationId xmlns:a16="http://schemas.microsoft.com/office/drawing/2014/main" id="{77B8DF6D-9735-466E-9571-920B7DFCE453}"/>
              </a:ext>
            </a:extLst>
          </p:cNvPr>
          <p:cNvPicPr>
            <a:picLocks noChangeAspect="1"/>
          </p:cNvPicPr>
          <p:nvPr/>
        </p:nvPicPr>
        <p:blipFill>
          <a:blip r:embed="rId3"/>
          <a:stretch>
            <a:fillRect/>
          </a:stretch>
        </p:blipFill>
        <p:spPr>
          <a:xfrm>
            <a:off x="321331" y="52627"/>
            <a:ext cx="8501337" cy="4374647"/>
          </a:xfrm>
          <a:prstGeom prst="rect">
            <a:avLst/>
          </a:prstGeom>
        </p:spPr>
      </p:pic>
      <p:sp>
        <p:nvSpPr>
          <p:cNvPr id="2" name="Title 1"/>
          <p:cNvSpPr>
            <a:spLocks noGrp="1"/>
          </p:cNvSpPr>
          <p:nvPr>
            <p:ph type="title"/>
          </p:nvPr>
        </p:nvSpPr>
        <p:spPr>
          <a:xfrm>
            <a:off x="267848" y="4081"/>
            <a:ext cx="8226854" cy="705332"/>
          </a:xfrm>
        </p:spPr>
        <p:txBody>
          <a:bodyPr>
            <a:normAutofit fontScale="90000"/>
          </a:bodyPr>
          <a:lstStyle/>
          <a:p>
            <a:r>
              <a:rPr lang="en-US" dirty="0">
                <a:solidFill>
                  <a:srgbClr val="B9DEFF"/>
                </a:solidFill>
              </a:rPr>
              <a:t>Time for a group photo !</a:t>
            </a:r>
            <a:endParaRPr lang="en-GB" dirty="0">
              <a:solidFill>
                <a:srgbClr val="B9DEFF"/>
              </a:solidFill>
            </a:endParaRPr>
          </a:p>
        </p:txBody>
      </p:sp>
    </p:spTree>
    <p:extLst>
      <p:ext uri="{BB962C8B-B14F-4D97-AF65-F5344CB8AC3E}">
        <p14:creationId xmlns:p14="http://schemas.microsoft.com/office/powerpoint/2010/main" val="389479375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27</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5" name="Slide Number Placeholder 4"/>
          <p:cNvSpPr>
            <a:spLocks noGrp="1"/>
          </p:cNvSpPr>
          <p:nvPr>
            <p:ph type="sldNum" sz="quarter" idx="4"/>
          </p:nvPr>
        </p:nvSpPr>
        <p:spPr/>
        <p:txBody>
          <a:bodyPr/>
          <a:lstStyle/>
          <a:p>
            <a:fld id="{17918391-D411-FE40-AAD7-861AE5233E0E}" type="slidenum">
              <a:rPr lang="en-US" smtClean="0"/>
              <a:pPr/>
              <a:t>28</a:t>
            </a:fld>
            <a:endParaRPr lang="en-US" dirty="0"/>
          </a:p>
        </p:txBody>
      </p:sp>
      <p:sp>
        <p:nvSpPr>
          <p:cNvPr id="7" name="TextBox 6">
            <a:extLst>
              <a:ext uri="{FF2B5EF4-FFF2-40B4-BE49-F238E27FC236}">
                <a16:creationId xmlns:a16="http://schemas.microsoft.com/office/drawing/2014/main" id="{79A6DAA2-3E91-44E8-5924-078D5190C194}"/>
              </a:ext>
            </a:extLst>
          </p:cNvPr>
          <p:cNvSpPr txBox="1"/>
          <p:nvPr/>
        </p:nvSpPr>
        <p:spPr>
          <a:xfrm>
            <a:off x="5232616" y="746835"/>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318066" y="603200"/>
            <a:ext cx="2263951" cy="1811161"/>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840465" y="1062571"/>
            <a:ext cx="4957219" cy="2760071"/>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dirty="0">
                <a:hlinkClick r:id="rId5"/>
              </a:rPr>
              <a:t>CERN Community Support Centre</a:t>
            </a:r>
            <a:r>
              <a:rPr lang="en-GB" dirty="0"/>
              <a:t> </a:t>
            </a:r>
          </a:p>
          <a:p>
            <a:pPr marL="36576" indent="0">
              <a:buNone/>
            </a:pPr>
            <a:r>
              <a:rPr lang="en-GB" sz="2100" dirty="0" err="1"/>
              <a:t>buidling</a:t>
            </a:r>
            <a:r>
              <a:rPr lang="en-GB" sz="2100" dirty="0"/>
              <a:t> 33- </a:t>
            </a:r>
            <a:r>
              <a:rPr lang="en-GB" sz="2100" dirty="0" err="1"/>
              <a:t>Meyrin</a:t>
            </a:r>
            <a:r>
              <a:rPr lang="en-GB" sz="2100" dirty="0"/>
              <a:t> site,</a:t>
            </a:r>
          </a:p>
          <a:p>
            <a:pPr marL="36576" indent="0">
              <a:buNone/>
            </a:pPr>
            <a:r>
              <a:rPr lang="en-GB" dirty="0"/>
              <a:t> </a:t>
            </a:r>
            <a:r>
              <a:rPr lang="en-GB" sz="1600" b="1" dirty="0"/>
              <a:t>7.00 am to 6.30 pm, Monday to Friday</a:t>
            </a:r>
            <a:endParaRPr lang="en-GB" sz="2400" dirty="0"/>
          </a:p>
          <a:p>
            <a:endParaRPr lang="en-GB" sz="2400" dirty="0"/>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29</a:t>
            </a:fld>
            <a:endParaRPr lang="en-US" dirty="0"/>
          </a:p>
        </p:txBody>
      </p:sp>
      <p:sp>
        <p:nvSpPr>
          <p:cNvPr id="2" name="TextBox 1"/>
          <p:cNvSpPr txBox="1"/>
          <p:nvPr/>
        </p:nvSpPr>
        <p:spPr>
          <a:xfrm>
            <a:off x="748748" y="3896263"/>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113" y="360756"/>
            <a:ext cx="8260432" cy="1340987"/>
          </a:xfrm>
        </p:spPr>
        <p:txBody>
          <a:bodyPr>
            <a:noAutofit/>
          </a:bodyPr>
          <a:lstStyle/>
          <a:p>
            <a:r>
              <a:rPr lang="fr-FR" dirty="0">
                <a:solidFill>
                  <a:schemeClr val="tx1">
                    <a:lumMod val="60000"/>
                    <a:lumOff val="40000"/>
                  </a:schemeClr>
                </a:solidFill>
              </a:rPr>
              <a:t>Welcome              Bienvenue </a:t>
            </a:r>
          </a:p>
        </p:txBody>
      </p:sp>
      <p:sp>
        <p:nvSpPr>
          <p:cNvPr id="6" name="Text Placeholder 5"/>
          <p:cNvSpPr>
            <a:spLocks noGrp="1"/>
          </p:cNvSpPr>
          <p:nvPr>
            <p:ph type="body" idx="10"/>
          </p:nvPr>
        </p:nvSpPr>
        <p:spPr>
          <a:xfrm>
            <a:off x="371113" y="2090179"/>
            <a:ext cx="3693264" cy="1042196"/>
          </a:xfrm>
        </p:spPr>
        <p:txBody>
          <a:bodyPr>
            <a:noAutofit/>
          </a:bodyPr>
          <a:lstStyle/>
          <a:p>
            <a:r>
              <a:rPr lang="en-GB" sz="2200" b="1" dirty="0">
                <a:solidFill>
                  <a:srgbClr val="001844"/>
                </a:solidFill>
                <a:latin typeface="Arial"/>
              </a:rPr>
              <a:t>Muriel Colson</a:t>
            </a:r>
          </a:p>
          <a:p>
            <a:r>
              <a:rPr lang="fr-FR" dirty="0">
                <a:solidFill>
                  <a:srgbClr val="001844"/>
                </a:solidFill>
              </a:rPr>
              <a:t>HR Department</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CH" b="0" i="0" u="none" strike="noStrike" kern="1200" cap="none" spc="0" normalizeH="0" baseline="0" noProof="0" dirty="0">
                <a:ln>
                  <a:noFill/>
                </a:ln>
                <a:solidFill>
                  <a:srgbClr val="001844"/>
                </a:solidFill>
                <a:effectLst/>
                <a:uLnTx/>
                <a:uFillTx/>
                <a:latin typeface="Arial"/>
                <a:ea typeface="+mn-ea"/>
                <a:cs typeface="Arial"/>
              </a:rPr>
              <a:t>People </a:t>
            </a:r>
            <a:r>
              <a:rPr kumimoji="0" lang="fr-CH" b="0" i="0" u="none" strike="noStrike" kern="1200" cap="none" spc="0" normalizeH="0" baseline="0" noProof="0" dirty="0" err="1">
                <a:ln>
                  <a:noFill/>
                </a:ln>
                <a:solidFill>
                  <a:srgbClr val="001844"/>
                </a:solidFill>
                <a:effectLst/>
                <a:uLnTx/>
                <a:uFillTx/>
                <a:latin typeface="Arial"/>
                <a:ea typeface="+mn-ea"/>
                <a:cs typeface="Arial"/>
              </a:rPr>
              <a:t>eXperience</a:t>
            </a:r>
            <a:r>
              <a:rPr kumimoji="0" lang="fr-CH" b="0" i="0" u="none" strike="noStrike" kern="1200" cap="none" spc="0" normalizeH="0" baseline="0" noProof="0" dirty="0">
                <a:ln>
                  <a:noFill/>
                </a:ln>
                <a:solidFill>
                  <a:srgbClr val="001844"/>
                </a:solidFill>
                <a:effectLst/>
                <a:uLnTx/>
                <a:uFillTx/>
                <a:latin typeface="Arial"/>
                <a:ea typeface="+mn-ea"/>
                <a:cs typeface="Arial"/>
              </a:rPr>
              <a:t> &amp; Engagement</a:t>
            </a: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3" name="Text Placeholder 5">
            <a:extLst>
              <a:ext uri="{FF2B5EF4-FFF2-40B4-BE49-F238E27FC236}">
                <a16:creationId xmlns:a16="http://schemas.microsoft.com/office/drawing/2014/main" id="{26AEB27B-6D4A-964E-D379-3AC1BA514413}"/>
              </a:ext>
            </a:extLst>
          </p:cNvPr>
          <p:cNvSpPr txBox="1">
            <a:spLocks/>
          </p:cNvSpPr>
          <p:nvPr/>
        </p:nvSpPr>
        <p:spPr>
          <a:xfrm>
            <a:off x="4939654" y="2114832"/>
            <a:ext cx="3833233" cy="1017543"/>
          </a:xfrm>
          <a:prstGeom prst="rect">
            <a:avLst/>
          </a:prstGeom>
        </p:spPr>
        <p:txBody>
          <a:bodyPr vert="horz" lIns="45720" tIns="0" rIns="45720" bIns="0" anchor="b">
            <a:no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lang="en-US" sz="2200" b="1" dirty="0">
                <a:solidFill>
                  <a:srgbClr val="001844"/>
                </a:solidFill>
                <a:latin typeface="Arial"/>
              </a:rPr>
              <a:t>Jenni Suutala</a:t>
            </a:r>
            <a:endParaRPr kumimoji="0" lang="en-US" sz="22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FR" b="0" i="0" u="none" strike="noStrike" kern="1200" cap="none" spc="0" normalizeH="0" baseline="0" noProof="0" dirty="0">
                <a:ln>
                  <a:noFill/>
                </a:ln>
                <a:solidFill>
                  <a:srgbClr val="001844"/>
                </a:solidFill>
                <a:effectLst/>
                <a:uLnTx/>
                <a:uFillTx/>
                <a:latin typeface="Arial"/>
                <a:ea typeface="+mn-ea"/>
                <a:cs typeface="+mn-cs"/>
              </a:rPr>
              <a:t>HR Department</a:t>
            </a:r>
          </a:p>
          <a:p>
            <a:pPr marL="0" marR="0" lvl="0" indent="0" algn="l" defTabSz="914400" rtl="0" eaLnBrk="1" fontAlgn="auto" latinLnBrk="0" hangingPunct="1">
              <a:lnSpc>
                <a:spcPct val="100000"/>
              </a:lnSpc>
              <a:spcBef>
                <a:spcPct val="20000"/>
              </a:spcBef>
              <a:spcAft>
                <a:spcPts val="0"/>
              </a:spcAft>
              <a:buClr>
                <a:srgbClr val="0055A0"/>
              </a:buClr>
              <a:buSzPct val="80000"/>
              <a:buFont typeface="Arial"/>
              <a:buNone/>
              <a:tabLst/>
              <a:defRPr/>
            </a:pPr>
            <a:r>
              <a:rPr kumimoji="0" lang="fr-CH" b="0" i="0" u="none" strike="noStrike" kern="1200" cap="none" spc="0" normalizeH="0" baseline="0" noProof="0" dirty="0">
                <a:ln>
                  <a:noFill/>
                </a:ln>
                <a:solidFill>
                  <a:srgbClr val="001844"/>
                </a:solidFill>
                <a:effectLst/>
                <a:uLnTx/>
                <a:uFillTx/>
                <a:latin typeface="Arial"/>
                <a:ea typeface="+mn-ea"/>
                <a:cs typeface="Arial"/>
              </a:rPr>
              <a:t>People </a:t>
            </a:r>
            <a:r>
              <a:rPr kumimoji="0" lang="fr-CH" b="0" i="0" u="none" strike="noStrike" kern="1200" cap="none" spc="0" normalizeH="0" baseline="0" noProof="0" dirty="0" err="1">
                <a:ln>
                  <a:noFill/>
                </a:ln>
                <a:solidFill>
                  <a:srgbClr val="001844"/>
                </a:solidFill>
                <a:effectLst/>
                <a:uLnTx/>
                <a:uFillTx/>
                <a:latin typeface="Arial"/>
                <a:ea typeface="+mn-ea"/>
                <a:cs typeface="Arial"/>
              </a:rPr>
              <a:t>eXperience</a:t>
            </a:r>
            <a:r>
              <a:rPr kumimoji="0" lang="fr-CH" b="0" i="0" u="none" strike="noStrike" kern="1200" cap="none" spc="0" normalizeH="0" baseline="0" noProof="0" dirty="0">
                <a:ln>
                  <a:noFill/>
                </a:ln>
                <a:solidFill>
                  <a:srgbClr val="001844"/>
                </a:solidFill>
                <a:effectLst/>
                <a:uLnTx/>
                <a:uFillTx/>
                <a:latin typeface="Arial"/>
                <a:ea typeface="+mn-ea"/>
                <a:cs typeface="Arial"/>
              </a:rPr>
              <a:t> &amp; Engagement</a:t>
            </a:r>
          </a:p>
        </p:txBody>
      </p:sp>
    </p:spTree>
    <p:extLst>
      <p:ext uri="{BB962C8B-B14F-4D97-AF65-F5344CB8AC3E}">
        <p14:creationId xmlns:p14="http://schemas.microsoft.com/office/powerpoint/2010/main" val="2789248578"/>
      </p:ext>
    </p:extLst>
  </p:cSld>
  <p:clrMapOvr>
    <a:masterClrMapping/>
  </p:clrMapOvr>
  <p:transition spd="slow">
    <p:push dir="u"/>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4148933315"/>
              </p:ext>
            </p:extLst>
          </p:nvPr>
        </p:nvGraphicFramePr>
        <p:xfrm>
          <a:off x="245338" y="84347"/>
          <a:ext cx="8798361" cy="4282440"/>
        </p:xfrm>
        <a:graphic>
          <a:graphicData uri="http://schemas.openxmlformats.org/drawingml/2006/table">
            <a:tbl>
              <a:tblPr firstRow="1" bandRow="1">
                <a:tableStyleId>{5940675A-B579-460E-94D1-54222C63F5DA}</a:tableStyleId>
              </a:tblPr>
              <a:tblGrid>
                <a:gridCol w="3421356">
                  <a:extLst>
                    <a:ext uri="{9D8B030D-6E8A-4147-A177-3AD203B41FA5}">
                      <a16:colId xmlns:a16="http://schemas.microsoft.com/office/drawing/2014/main" val="872610486"/>
                    </a:ext>
                  </a:extLst>
                </a:gridCol>
                <a:gridCol w="1047407">
                  <a:extLst>
                    <a:ext uri="{9D8B030D-6E8A-4147-A177-3AD203B41FA5}">
                      <a16:colId xmlns:a16="http://schemas.microsoft.com/office/drawing/2014/main" val="2913294891"/>
                    </a:ext>
                  </a:extLst>
                </a:gridCol>
                <a:gridCol w="1095566">
                  <a:extLst>
                    <a:ext uri="{9D8B030D-6E8A-4147-A177-3AD203B41FA5}">
                      <a16:colId xmlns:a16="http://schemas.microsoft.com/office/drawing/2014/main" val="444921899"/>
                    </a:ext>
                  </a:extLst>
                </a:gridCol>
                <a:gridCol w="948086">
                  <a:extLst>
                    <a:ext uri="{9D8B030D-6E8A-4147-A177-3AD203B41FA5}">
                      <a16:colId xmlns:a16="http://schemas.microsoft.com/office/drawing/2014/main" val="1292475689"/>
                    </a:ext>
                  </a:extLst>
                </a:gridCol>
                <a:gridCol w="1116636">
                  <a:extLst>
                    <a:ext uri="{9D8B030D-6E8A-4147-A177-3AD203B41FA5}">
                      <a16:colId xmlns:a16="http://schemas.microsoft.com/office/drawing/2014/main" val="740704956"/>
                    </a:ext>
                  </a:extLst>
                </a:gridCol>
                <a:gridCol w="1169310">
                  <a:extLst>
                    <a:ext uri="{9D8B030D-6E8A-4147-A177-3AD203B41FA5}">
                      <a16:colId xmlns:a16="http://schemas.microsoft.com/office/drawing/2014/main" val="2004915794"/>
                    </a:ext>
                  </a:extLst>
                </a:gridCol>
              </a:tblGrid>
              <a:tr h="395944">
                <a:tc>
                  <a:txBody>
                    <a:bodyPr/>
                    <a:lstStyle/>
                    <a:p>
                      <a:r>
                        <a:rPr lang="en-GB" sz="2000" b="1" i="0" dirty="0">
                          <a:hlinkClick r:id="rId3"/>
                        </a:rPr>
                        <a:t>Gates</a:t>
                      </a:r>
                      <a:endParaRPr lang="en-GB" sz="2000" b="1" i="0" dirty="0"/>
                    </a:p>
                  </a:txBody>
                  <a:tcPr anchor="ctr"/>
                </a:tc>
                <a:tc>
                  <a:txBody>
                    <a:bodyPr/>
                    <a:lstStyle/>
                    <a:p>
                      <a:r>
                        <a:rPr lang="en-GB" sz="2000" b="1" i="0" dirty="0"/>
                        <a:t>Days</a:t>
                      </a:r>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tc>
                  <a:txBody>
                    <a:bodyPr/>
                    <a:lstStyle/>
                    <a:p>
                      <a:endParaRPr lang="en-GB" i="0" dirty="0"/>
                    </a:p>
                  </a:txBody>
                  <a:tcPr anchor="ctr"/>
                </a:tc>
                <a:extLst>
                  <a:ext uri="{0D108BD9-81ED-4DB2-BD59-A6C34878D82A}">
                    <a16:rowId xmlns:a16="http://schemas.microsoft.com/office/drawing/2014/main" val="554095061"/>
                  </a:ext>
                </a:extLst>
              </a:tr>
              <a:tr h="360173">
                <a:tc>
                  <a:txBody>
                    <a:bodyPr/>
                    <a:lstStyle/>
                    <a:p>
                      <a:r>
                        <a:rPr lang="en-GB" i="0" dirty="0" err="1"/>
                        <a:t>Meyrin</a:t>
                      </a:r>
                      <a:r>
                        <a:rPr lang="en-GB" i="0" dirty="0"/>
                        <a:t> A</a:t>
                      </a:r>
                    </a:p>
                  </a:txBody>
                  <a:tcPr anchor="ctr"/>
                </a:tc>
                <a:tc>
                  <a:txBody>
                    <a:bodyPr/>
                    <a:lstStyle/>
                    <a:p>
                      <a:r>
                        <a:rPr lang="en-GB" sz="1600" i="0" dirty="0"/>
                        <a:t>Mon-Fri</a:t>
                      </a:r>
                    </a:p>
                  </a:txBody>
                  <a:tcPr anchor="ctr"/>
                </a:tc>
                <a:tc gridSpan="2">
                  <a:txBody>
                    <a:bodyPr/>
                    <a:lstStyle/>
                    <a:p>
                      <a:pPr lvl="0" algn="ctr">
                        <a:buNone/>
                      </a:pPr>
                      <a:r>
                        <a:rPr lang="en-GB" i="0" dirty="0"/>
                        <a:t>24/24</a:t>
                      </a:r>
                    </a:p>
                  </a:txBody>
                  <a:tcPr anchor="ctr">
                    <a:solidFill>
                      <a:srgbClr val="92D050"/>
                    </a:solidFill>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i="0" dirty="0"/>
                        <a:t>7-20</a:t>
                      </a:r>
                      <a:endParaRPr lang="en-US" dirty="0"/>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122463"/>
                  </a:ext>
                </a:extLst>
              </a:tr>
              <a:tr h="360173">
                <a:tc>
                  <a:txBody>
                    <a:bodyPr/>
                    <a:lstStyle/>
                    <a:p>
                      <a:r>
                        <a:rPr lang="en-GB" i="0" dirty="0"/>
                        <a:t>Porte Jura </a:t>
                      </a:r>
                      <a:r>
                        <a:rPr lang="en-GB" i="0" dirty="0" err="1"/>
                        <a:t>Bldg</a:t>
                      </a:r>
                      <a:r>
                        <a:rPr lang="en-GB" i="0" baseline="0" dirty="0"/>
                        <a:t> </a:t>
                      </a:r>
                      <a:r>
                        <a:rPr lang="en-GB" i="0" dirty="0"/>
                        <a:t>33</a:t>
                      </a:r>
                    </a:p>
                  </a:txBody>
                  <a:tcPr anchor="ctr"/>
                </a:tc>
                <a:tc>
                  <a:txBody>
                    <a:bodyPr/>
                    <a:lstStyle/>
                    <a:p>
                      <a:endParaRPr lang="en-GB" sz="1600" i="0" dirty="0"/>
                    </a:p>
                  </a:txBody>
                  <a:tcPr anchor="ctr"/>
                </a:tc>
                <a:tc>
                  <a:txBody>
                    <a:bodyPr/>
                    <a:lstStyle/>
                    <a:p>
                      <a:pPr algn="ctr"/>
                      <a:r>
                        <a:rPr lang="en-GB" i="0" dirty="0"/>
                        <a:t>24/24</a:t>
                      </a:r>
                    </a:p>
                  </a:txBody>
                  <a:tcPr anchor="ctr">
                    <a:solidFill>
                      <a:srgbClr val="92D05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2060785881"/>
                  </a:ext>
                </a:extLst>
              </a:tr>
              <a:tr h="360173">
                <a:tc>
                  <a:txBody>
                    <a:bodyPr/>
                    <a:lstStyle/>
                    <a:p>
                      <a:r>
                        <a:rPr lang="en-GB" b="1" i="0" dirty="0" err="1"/>
                        <a:t>Meyrin</a:t>
                      </a:r>
                      <a:r>
                        <a:rPr lang="en-GB" b="1" i="0" dirty="0"/>
                        <a:t> B (Main entrance)</a:t>
                      </a:r>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endParaRPr lang="en-GB" i="0" dirty="0"/>
                    </a:p>
                  </a:txBody>
                  <a:tcPr anchor="ctr">
                    <a:solidFill>
                      <a:srgbClr val="FF0000"/>
                    </a:solidFill>
                  </a:tcPr>
                </a:tc>
                <a:extLst>
                  <a:ext uri="{0D108BD9-81ED-4DB2-BD59-A6C34878D82A}">
                    <a16:rowId xmlns:a16="http://schemas.microsoft.com/office/drawing/2014/main" val="3098869105"/>
                  </a:ext>
                </a:extLst>
              </a:tr>
              <a:tr h="360173">
                <a:tc>
                  <a:txBody>
                    <a:bodyPr/>
                    <a:lstStyle/>
                    <a:p>
                      <a:r>
                        <a:rPr lang="en-GB" i="0" dirty="0" err="1"/>
                        <a:t>Meyrin</a:t>
                      </a:r>
                      <a:r>
                        <a:rPr lang="en-GB" i="0" dirty="0"/>
                        <a:t> C</a:t>
                      </a:r>
                    </a:p>
                  </a:txBody>
                  <a:tcPr anchor="ctr"/>
                </a:tc>
                <a:tc>
                  <a:txBody>
                    <a:bodyPr/>
                    <a:lstStyle/>
                    <a:p>
                      <a:r>
                        <a:rPr lang="en-GB" sz="1600" i="0" dirty="0"/>
                        <a:t>Mon-Fri</a:t>
                      </a:r>
                    </a:p>
                  </a:txBody>
                  <a:tcPr anchor="ctr"/>
                </a:tc>
                <a:tc gridSpan="2">
                  <a:txBody>
                    <a:bodyPr/>
                    <a:lstStyle/>
                    <a:p>
                      <a:pPr algn="ctr"/>
                      <a:r>
                        <a:rPr lang="en-GB" i="0" dirty="0"/>
                        <a:t>24/24</a:t>
                      </a:r>
                    </a:p>
                  </a:txBody>
                  <a:tcPr anchor="ctr">
                    <a:solidFill>
                      <a:srgbClr val="92D050"/>
                    </a:solidFill>
                  </a:tcPr>
                </a:tc>
                <a:tc hMerge="1">
                  <a:txBody>
                    <a:bodyPr/>
                    <a:lstStyle/>
                    <a:p>
                      <a:pPr algn="ctr"/>
                      <a:endParaRPr lang="en-GB" dirty="0"/>
                    </a:p>
                  </a:txBody>
                  <a:tcPr anchor="ctr">
                    <a:solidFill>
                      <a:srgbClr val="92D050"/>
                    </a:solidFill>
                  </a:tcPr>
                </a:tc>
                <a:tc>
                  <a:txBody>
                    <a:bodyPr/>
                    <a:lstStyle/>
                    <a:p>
                      <a:pPr algn="ctr"/>
                      <a:r>
                        <a:rPr lang="en-GB" i="0" dirty="0"/>
                        <a:t>7-20</a:t>
                      </a:r>
                    </a:p>
                  </a:txBody>
                  <a:tcPr anchor="ctr">
                    <a:solidFill>
                      <a:srgbClr val="92D05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463522635"/>
                  </a:ext>
                </a:extLst>
              </a:tr>
              <a:tr h="390187">
                <a:tc>
                  <a:txBody>
                    <a:bodyPr/>
                    <a:lstStyle/>
                    <a:p>
                      <a:r>
                        <a:rPr lang="en-GB" i="0" err="1"/>
                        <a:t>Meyrin</a:t>
                      </a:r>
                      <a:r>
                        <a:rPr lang="en-GB" i="0" dirty="0"/>
                        <a:t> D </a:t>
                      </a:r>
                      <a:r>
                        <a:rPr lang="en-GB" sz="1100" i="0" dirty="0">
                          <a:solidFill>
                            <a:srgbClr val="FF0000"/>
                          </a:solidFill>
                        </a:rPr>
                        <a:t>(goods only)</a:t>
                      </a:r>
                    </a:p>
                  </a:txBody>
                  <a:tcPr anchor="ctr"/>
                </a:tc>
                <a:tc>
                  <a:txBody>
                    <a:bodyPr/>
                    <a:lstStyle/>
                    <a:p>
                      <a:r>
                        <a:rPr lang="en-GB" sz="1600" i="0" dirty="0"/>
                        <a:t>Mon-Fri</a:t>
                      </a:r>
                    </a:p>
                  </a:txBody>
                  <a:tcPr anchor="ctr"/>
                </a:tc>
                <a:tc gridSpan="3">
                  <a:txBody>
                    <a:bodyPr/>
                    <a:lstStyle/>
                    <a:p>
                      <a:pPr algn="ctr"/>
                      <a:endParaRPr lang="en-GB" i="0" dirty="0"/>
                    </a:p>
                  </a:txBody>
                  <a:tcPr anchor="ctr">
                    <a:solidFill>
                      <a:srgbClr val="FF0000"/>
                    </a:solidFill>
                  </a:tcPr>
                </a:tc>
                <a:tc hMerge="1">
                  <a:txBody>
                    <a:bodyPr/>
                    <a:lstStyle/>
                    <a:p>
                      <a:pPr algn="ctr"/>
                      <a:endParaRPr lang="en-GB" dirty="0"/>
                    </a:p>
                  </a:txBody>
                  <a:tcPr anchor="ctr"/>
                </a:tc>
                <a:tc hMerge="1">
                  <a:txBody>
                    <a:bodyPr/>
                    <a:lstStyle/>
                    <a:p>
                      <a:pPr algn="ctr"/>
                      <a:endParaRPr lang="en-GB" dirty="0"/>
                    </a:p>
                  </a:txBody>
                  <a:tcPr anchor="ctr"/>
                </a:tc>
                <a:tc>
                  <a:txBody>
                    <a:bodyPr/>
                    <a:lstStyle/>
                    <a:p>
                      <a:pPr algn="ctr"/>
                      <a:r>
                        <a:rPr lang="en-GB" sz="1000" i="0" dirty="0"/>
                        <a:t>08-12</a:t>
                      </a:r>
                      <a:br>
                        <a:rPr lang="en-GB" sz="1000" i="0" dirty="0"/>
                      </a:br>
                      <a:r>
                        <a:rPr lang="en-GB" sz="1000" i="0" dirty="0"/>
                        <a:t>13-16</a:t>
                      </a:r>
                    </a:p>
                  </a:txBody>
                  <a:tcPr anchor="ctr">
                    <a:solidFill>
                      <a:srgbClr val="92D050"/>
                    </a:solidFill>
                  </a:tcPr>
                </a:tc>
                <a:extLst>
                  <a:ext uri="{0D108BD9-81ED-4DB2-BD59-A6C34878D82A}">
                    <a16:rowId xmlns:a16="http://schemas.microsoft.com/office/drawing/2014/main" val="182366498"/>
                  </a:ext>
                </a:extLst>
              </a:tr>
              <a:tr h="510245">
                <a:tc>
                  <a:txBody>
                    <a:bodyPr/>
                    <a:lstStyle/>
                    <a:p>
                      <a:r>
                        <a:rPr lang="en-GB" i="0" dirty="0" err="1"/>
                        <a:t>Meyrin</a:t>
                      </a:r>
                      <a:r>
                        <a:rPr lang="en-GB" i="0" dirty="0"/>
                        <a:t> E </a:t>
                      </a:r>
                      <a:r>
                        <a:rPr kumimoji="0" lang="en-GB" sz="1100" i="0" kern="1200" dirty="0">
                          <a:solidFill>
                            <a:srgbClr val="FF0000"/>
                          </a:solidFill>
                          <a:latin typeface="+mn-lt"/>
                          <a:ea typeface="+mn-ea"/>
                          <a:cs typeface="+mn-cs"/>
                        </a:rPr>
                        <a:t>(</a:t>
                      </a:r>
                      <a:r>
                        <a:rPr kumimoji="0" lang="en-GB" sz="1100" i="0" kern="1200" noProof="0" dirty="0">
                          <a:solidFill>
                            <a:srgbClr val="FF0000"/>
                          </a:solidFill>
                          <a:latin typeface="+mn-lt"/>
                          <a:ea typeface="+mn-ea"/>
                          <a:cs typeface="+mn-cs"/>
                        </a:rPr>
                        <a:t>Only Authorised Personnel and contractors. </a:t>
                      </a:r>
                      <a:r>
                        <a:rPr kumimoji="0" lang="en-GB" sz="1100" i="0" kern="1200" noProof="0" dirty="0">
                          <a:solidFill>
                            <a:srgbClr val="FF0000"/>
                          </a:solidFill>
                          <a:latin typeface="+mn-lt"/>
                          <a:ea typeface="+mn-ea"/>
                          <a:cs typeface="+mn-cs"/>
                          <a:hlinkClick r:id="rId4">
                            <a:extLst>
                              <a:ext uri="{A12FA001-AC4F-418D-AE19-62706E023703}">
                                <ahyp:hlinkClr xmlns:ahyp="http://schemas.microsoft.com/office/drawing/2018/hyperlinkcolor" val="tx"/>
                              </a:ext>
                            </a:extLst>
                          </a:hlinkClick>
                        </a:rPr>
                        <a:t>Rules of Use</a:t>
                      </a:r>
                      <a:r>
                        <a:rPr kumimoji="0" lang="en-GB" sz="1100" i="0" kern="1200" noProof="0" dirty="0">
                          <a:solidFill>
                            <a:srgbClr val="FF0000"/>
                          </a:solidFill>
                          <a:latin typeface="+mn-lt"/>
                          <a:ea typeface="+mn-ea"/>
                          <a:cs typeface="+mn-cs"/>
                        </a:rPr>
                        <a:t>)</a:t>
                      </a:r>
                      <a:endParaRPr kumimoji="0" lang="en-GB" sz="1100" i="0" kern="1200" dirty="0">
                        <a:solidFill>
                          <a:srgbClr val="FF0000"/>
                        </a:solidFill>
                        <a:latin typeface="+mn-lt"/>
                        <a:ea typeface="+mn-ea"/>
                        <a:cs typeface="+mn-cs"/>
                      </a:endParaRPr>
                    </a:p>
                  </a:txBody>
                  <a:tcPr anchor="ctr"/>
                </a:tc>
                <a:tc>
                  <a:txBody>
                    <a:bodyPr/>
                    <a:lstStyle/>
                    <a:p>
                      <a:r>
                        <a:rPr lang="en-GB" sz="1600" i="0" dirty="0"/>
                        <a:t>Mon-Fri</a:t>
                      </a:r>
                    </a:p>
                  </a:txBody>
                  <a:tcPr anchor="ctr"/>
                </a:tc>
                <a:tc gridSpan="3">
                  <a:txBody>
                    <a:bodyPr/>
                    <a:lstStyle/>
                    <a:p>
                      <a:pPr algn="ctr"/>
                      <a:r>
                        <a:rPr lang="en-GB" sz="1400" i="0" dirty="0"/>
                        <a:t> In : 7-9.30</a:t>
                      </a:r>
                      <a:r>
                        <a:rPr lang="en-GB" sz="1400" i="0" baseline="0" dirty="0"/>
                        <a:t> </a:t>
                      </a:r>
                    </a:p>
                    <a:p>
                      <a:pPr algn="ctr"/>
                      <a:r>
                        <a:rPr lang="en-GB" sz="1400" i="0" dirty="0"/>
                        <a:t>Out : 16.30-20</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34749330"/>
                  </a:ext>
                </a:extLst>
              </a:tr>
              <a:tr h="360173">
                <a:tc>
                  <a:txBody>
                    <a:bodyPr/>
                    <a:lstStyle/>
                    <a:p>
                      <a:r>
                        <a:rPr lang="en-GB" i="0" dirty="0" err="1"/>
                        <a:t>Intersites</a:t>
                      </a:r>
                      <a:r>
                        <a:rPr lang="en-GB" i="0" dirty="0"/>
                        <a:t> tunnel </a:t>
                      </a:r>
                      <a:r>
                        <a:rPr lang="en-GB" sz="1100" i="0" dirty="0">
                          <a:solidFill>
                            <a:srgbClr val="FF0000"/>
                          </a:solidFill>
                        </a:rPr>
                        <a:t>(restrictions)</a:t>
                      </a:r>
                    </a:p>
                  </a:txBody>
                  <a:tcPr anchor="ctr"/>
                </a:tc>
                <a:tc>
                  <a:txBody>
                    <a:bodyPr/>
                    <a:lstStyle/>
                    <a:p>
                      <a:r>
                        <a:rPr lang="en-GB" sz="1600" i="0" dirty="0"/>
                        <a:t>Mon-Fri</a:t>
                      </a:r>
                    </a:p>
                  </a:txBody>
                  <a:tcPr anchor="ctr"/>
                </a:tc>
                <a:tc gridSpan="2">
                  <a:txBody>
                    <a:bodyPr/>
                    <a:lstStyle/>
                    <a:p>
                      <a:pPr algn="ctr"/>
                      <a:endParaRPr lang="en-GB" i="0" dirty="0"/>
                    </a:p>
                  </a:txBody>
                  <a:tcPr anchor="ctr">
                    <a:solidFill>
                      <a:srgbClr val="FF0000"/>
                    </a:solidFill>
                  </a:tcPr>
                </a:tc>
                <a:tc hMerge="1">
                  <a:txBody>
                    <a:bodyPr/>
                    <a:lstStyle/>
                    <a:p>
                      <a:endParaRPr lang="en-GB"/>
                    </a:p>
                  </a:txBody>
                  <a:tcPr/>
                </a:tc>
                <a:tc>
                  <a:txBody>
                    <a:bodyPr/>
                    <a:lstStyle/>
                    <a:p>
                      <a:pPr algn="ctr"/>
                      <a:r>
                        <a:rPr lang="en-GB" i="0" dirty="0"/>
                        <a:t>7-18</a:t>
                      </a:r>
                    </a:p>
                  </a:txBody>
                  <a:tcPr anchor="ctr">
                    <a:solidFill>
                      <a:srgbClr val="92D050"/>
                    </a:solidFill>
                  </a:tcPr>
                </a:tc>
                <a:tc>
                  <a:txBody>
                    <a:bodyPr/>
                    <a:lstStyle/>
                    <a:p>
                      <a:endParaRPr lang="en-GB" i="0" dirty="0"/>
                    </a:p>
                  </a:txBody>
                  <a:tcPr anchor="ctr">
                    <a:solidFill>
                      <a:srgbClr val="FF0000"/>
                    </a:solidFill>
                  </a:tcPr>
                </a:tc>
                <a:extLst>
                  <a:ext uri="{0D108BD9-81ED-4DB2-BD59-A6C34878D82A}">
                    <a16:rowId xmlns:a16="http://schemas.microsoft.com/office/drawing/2014/main" val="1766643297"/>
                  </a:ext>
                </a:extLst>
              </a:tr>
              <a:tr h="360173">
                <a:tc>
                  <a:txBody>
                    <a:bodyPr/>
                    <a:lstStyle/>
                    <a:p>
                      <a:r>
                        <a:rPr lang="en-GB" b="1" i="0" dirty="0" err="1"/>
                        <a:t>Prevessin</a:t>
                      </a:r>
                      <a:r>
                        <a:rPr lang="en-GB" b="1" i="0" dirty="0"/>
                        <a:t> Main</a:t>
                      </a:r>
                      <a:r>
                        <a:rPr lang="en-GB" b="1" i="0" baseline="0" dirty="0"/>
                        <a:t> entrance</a:t>
                      </a:r>
                      <a:endParaRPr lang="en-GB" b="1" i="0" dirty="0"/>
                    </a:p>
                  </a:txBody>
                  <a:tcPr anchor="ctr">
                    <a:solidFill>
                      <a:schemeClr val="accent1"/>
                    </a:solidFill>
                  </a:tcPr>
                </a:tc>
                <a:tc>
                  <a:txBody>
                    <a:bodyPr/>
                    <a:lstStyle/>
                    <a:p>
                      <a:endParaRPr lang="en-GB" sz="1600" i="0" dirty="0"/>
                    </a:p>
                  </a:txBody>
                  <a:tcPr anchor="ctr">
                    <a:solidFill>
                      <a:schemeClr val="accent1"/>
                    </a:solidFill>
                  </a:tcPr>
                </a:tc>
                <a:tc gridSpan="3">
                  <a:txBody>
                    <a:bodyPr/>
                    <a:lstStyle/>
                    <a:p>
                      <a:pPr algn="ctr"/>
                      <a:r>
                        <a:rPr lang="en-GB" i="0" dirty="0"/>
                        <a:t>24/24</a:t>
                      </a:r>
                    </a:p>
                  </a:txBody>
                  <a:tcPr anchor="ctr">
                    <a:solidFill>
                      <a:srgbClr val="92D050"/>
                    </a:solidFill>
                  </a:tcPr>
                </a:tc>
                <a:tc hMerge="1">
                  <a:txBody>
                    <a:bodyPr/>
                    <a:lstStyle/>
                    <a:p>
                      <a:endParaRPr lang="en-GB" dirty="0"/>
                    </a:p>
                  </a:txBody>
                  <a:tcPr/>
                </a:tc>
                <a:tc hMerge="1">
                  <a:txBody>
                    <a:bodyPr/>
                    <a:lstStyle/>
                    <a:p>
                      <a:endParaRPr lang="en-GB"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000" b="0" i="0" u="none" strike="noStrike" kern="1200" cap="none" spc="0" normalizeH="0" baseline="0" noProof="0" dirty="0">
                          <a:ln>
                            <a:noFill/>
                          </a:ln>
                          <a:solidFill>
                            <a:srgbClr val="0055A0"/>
                          </a:solidFill>
                          <a:effectLst/>
                          <a:uLnTx/>
                          <a:uFillTx/>
                          <a:latin typeface="+mn-lt"/>
                          <a:ea typeface="+mn-ea"/>
                          <a:cs typeface="+mn-cs"/>
                        </a:rPr>
                        <a:t>08-12</a:t>
                      </a:r>
                      <a:br>
                        <a:rPr kumimoji="0" lang="en-GB" sz="1000" b="0" i="0" u="none" strike="noStrike" kern="1200" cap="none" spc="0" normalizeH="0" baseline="0" noProof="0" dirty="0">
                          <a:ln>
                            <a:noFill/>
                          </a:ln>
                          <a:solidFill>
                            <a:srgbClr val="0055A0"/>
                          </a:solidFill>
                          <a:effectLst/>
                          <a:uLnTx/>
                          <a:uFillTx/>
                          <a:latin typeface="+mn-lt"/>
                          <a:ea typeface="+mn-ea"/>
                          <a:cs typeface="+mn-cs"/>
                        </a:rPr>
                      </a:br>
                      <a:r>
                        <a:rPr kumimoji="0" lang="en-GB" sz="1000" b="0" i="0" u="none" strike="noStrike" kern="1200" cap="none" spc="0" normalizeH="0" baseline="0" noProof="0" dirty="0">
                          <a:ln>
                            <a:noFill/>
                          </a:ln>
                          <a:solidFill>
                            <a:srgbClr val="0055A0"/>
                          </a:solidFill>
                          <a:effectLst/>
                          <a:uLnTx/>
                          <a:uFillTx/>
                          <a:latin typeface="+mn-lt"/>
                          <a:ea typeface="+mn-ea"/>
                          <a:cs typeface="+mn-cs"/>
                        </a:rPr>
                        <a:t>13-16</a:t>
                      </a:r>
                    </a:p>
                  </a:txBody>
                  <a:tcPr anchor="ctr">
                    <a:solidFill>
                      <a:srgbClr val="92D050"/>
                    </a:solidFill>
                  </a:tcPr>
                </a:tc>
                <a:extLst>
                  <a:ext uri="{0D108BD9-81ED-4DB2-BD59-A6C34878D82A}">
                    <a16:rowId xmlns:a16="http://schemas.microsoft.com/office/drawing/2014/main" val="2134736004"/>
                  </a:ext>
                </a:extLst>
              </a:tr>
              <a:tr h="360173">
                <a:tc>
                  <a:txBody>
                    <a:bodyPr/>
                    <a:lstStyle/>
                    <a:p>
                      <a:r>
                        <a:rPr lang="en-GB" i="0" dirty="0" err="1"/>
                        <a:t>Prevessin</a:t>
                      </a:r>
                      <a:r>
                        <a:rPr lang="en-GB" i="0" dirty="0"/>
                        <a:t> </a:t>
                      </a:r>
                      <a:r>
                        <a:rPr lang="en-GB" sz="1400" i="0" dirty="0"/>
                        <a:t>Route du Maroc</a:t>
                      </a:r>
                      <a:endParaRPr lang="en-GB" sz="1600" i="0" dirty="0"/>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1969419040"/>
                  </a:ext>
                </a:extLst>
              </a:tr>
              <a:tr h="360173">
                <a:tc>
                  <a:txBody>
                    <a:bodyPr/>
                    <a:lstStyle/>
                    <a:p>
                      <a:r>
                        <a:rPr lang="en-GB" i="0" dirty="0" err="1"/>
                        <a:t>Prevessin</a:t>
                      </a:r>
                      <a:r>
                        <a:rPr lang="en-GB" i="0" dirty="0"/>
                        <a:t> </a:t>
                      </a:r>
                      <a:r>
                        <a:rPr lang="en-GB" sz="1400" i="0" dirty="0"/>
                        <a:t>Moulin des Ponts</a:t>
                      </a:r>
                    </a:p>
                  </a:txBody>
                  <a:tcPr anchor="ctr"/>
                </a:tc>
                <a:tc>
                  <a:txBody>
                    <a:bodyPr/>
                    <a:lstStyle/>
                    <a:p>
                      <a:endParaRPr lang="en-GB" sz="1600" i="0" dirty="0"/>
                    </a:p>
                  </a:txBody>
                  <a:tcPr anchor="ctr"/>
                </a:tc>
                <a:tc gridSpan="2">
                  <a:txBody>
                    <a:bodyPr/>
                    <a:lstStyle/>
                    <a:p>
                      <a:pPr algn="ctr"/>
                      <a:r>
                        <a:rPr lang="en-GB" i="0" dirty="0"/>
                        <a:t>24/24</a:t>
                      </a:r>
                    </a:p>
                  </a:txBody>
                  <a:tcPr anchor="ctr">
                    <a:solidFill>
                      <a:srgbClr val="92D050"/>
                    </a:solidFill>
                  </a:tcPr>
                </a:tc>
                <a:tc hMerge="1">
                  <a:txBody>
                    <a:bodyPr/>
                    <a:lstStyle/>
                    <a:p>
                      <a:endParaRPr lang="en-GB" dirty="0"/>
                    </a:p>
                  </a:txBody>
                  <a:tcPr/>
                </a:tc>
                <a:tc>
                  <a:txBody>
                    <a:bodyPr/>
                    <a:lstStyle/>
                    <a:p>
                      <a:pPr algn="ctr"/>
                      <a:endParaRPr lang="en-GB" i="0" dirty="0"/>
                    </a:p>
                  </a:txBody>
                  <a:tcPr anchor="ctr">
                    <a:solidFill>
                      <a:srgbClr val="FF0000"/>
                    </a:solidFill>
                  </a:tcPr>
                </a:tc>
                <a:tc>
                  <a:txBody>
                    <a:bodyPr/>
                    <a:lstStyle/>
                    <a:p>
                      <a:pPr algn="ctr"/>
                      <a:endParaRPr lang="en-GB" i="0" dirty="0"/>
                    </a:p>
                  </a:txBody>
                  <a:tcPr anchor="ctr">
                    <a:solidFill>
                      <a:srgbClr val="FF0000"/>
                    </a:solidFill>
                  </a:tcPr>
                </a:tc>
                <a:extLst>
                  <a:ext uri="{0D108BD9-81ED-4DB2-BD59-A6C34878D82A}">
                    <a16:rowId xmlns:a16="http://schemas.microsoft.com/office/drawing/2014/main" val="3466058449"/>
                  </a:ext>
                </a:extLst>
              </a:tr>
            </a:tbl>
          </a:graphicData>
        </a:graphic>
      </p:graphicFrame>
      <p:pic>
        <p:nvPicPr>
          <p:cNvPr id="11" name="Picture 10"/>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7072640" y="123445"/>
            <a:ext cx="395703" cy="332391"/>
          </a:xfrm>
          <a:prstGeom prst="rect">
            <a:avLst/>
          </a:prstGeom>
        </p:spPr>
      </p:pic>
      <p:pic>
        <p:nvPicPr>
          <p:cNvPr id="12" name="Picture 11" descr="Bike Silhouette | SavvyChristine | Flickr"/>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flipH="1">
            <a:off x="5950001" y="107777"/>
            <a:ext cx="721915" cy="363726"/>
          </a:xfrm>
          <a:prstGeom prst="rect">
            <a:avLst/>
          </a:prstGeom>
        </p:spPr>
      </p:pic>
      <p:pic>
        <p:nvPicPr>
          <p:cNvPr id="16" name="Picture 15" descr="Clipart - walking icon"/>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155570" y="132244"/>
            <a:ext cx="217765" cy="323592"/>
          </a:xfrm>
          <a:prstGeom prst="rect">
            <a:avLst/>
          </a:prstGeom>
        </p:spPr>
      </p:pic>
      <p:pic>
        <p:nvPicPr>
          <p:cNvPr id="17" name="Picture 16" descr="Файл:LKW mit Aufleger aus Zusatzzeichen 1048-14.svg"/>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970498" y="62240"/>
            <a:ext cx="861204" cy="407939"/>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30</a:t>
            </a:fld>
            <a:endParaRPr lang="en-US" dirty="0"/>
          </a:p>
        </p:txBody>
      </p:sp>
    </p:spTree>
    <p:extLst>
      <p:ext uri="{BB962C8B-B14F-4D97-AF65-F5344CB8AC3E}">
        <p14:creationId xmlns:p14="http://schemas.microsoft.com/office/powerpoint/2010/main" val="189189583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5136548" y="2517342"/>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27810" y="2503571"/>
            <a:ext cx="2629055" cy="1864986"/>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644249" y="611544"/>
            <a:ext cx="2499751" cy="172031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A group of people in a buffet line&#10;&#10;Description automatically generated">
            <a:hlinkClick r:id="rId6"/>
            <a:extLst>
              <a:ext uri="{FF2B5EF4-FFF2-40B4-BE49-F238E27FC236}">
                <a16:creationId xmlns:a16="http://schemas.microsoft.com/office/drawing/2014/main" id="{C5C4EA39-E786-D6AD-6613-540420ABA12B}"/>
              </a:ext>
            </a:extLst>
          </p:cNvPr>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832044" y="636303"/>
            <a:ext cx="2609008" cy="1720315"/>
          </a:xfrm>
          <a:prstGeom prst="rect">
            <a:avLst/>
          </a:prstGeom>
        </p:spPr>
      </p:pic>
      <p:cxnSp>
        <p:nvCxnSpPr>
          <p:cNvPr id="13" name="Connector: Curved 12">
            <a:extLst>
              <a:ext uri="{FF2B5EF4-FFF2-40B4-BE49-F238E27FC236}">
                <a16:creationId xmlns:a16="http://schemas.microsoft.com/office/drawing/2014/main" id="{6903DBC5-0C81-207B-E551-E6B30856D91E}"/>
              </a:ext>
            </a:extLst>
          </p:cNvPr>
          <p:cNvCxnSpPr>
            <a:cxnSpLocks/>
            <a:stCxn id="18" idx="1"/>
          </p:cNvCxnSpPr>
          <p:nvPr/>
        </p:nvCxnSpPr>
        <p:spPr>
          <a:xfrm rot="10800000" flipV="1">
            <a:off x="4572001" y="380302"/>
            <a:ext cx="421067" cy="231241"/>
          </a:xfrm>
          <a:prstGeom prst="curvedConnector3">
            <a:avLst>
              <a:gd name="adj1" fmla="val 111743"/>
            </a:avLst>
          </a:prstGeom>
          <a:ln>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8AF9046E-345B-856A-6338-632F3B6C9D5E}"/>
              </a:ext>
            </a:extLst>
          </p:cNvPr>
          <p:cNvSpPr txBox="1"/>
          <p:nvPr/>
        </p:nvSpPr>
        <p:spPr>
          <a:xfrm>
            <a:off x="4993067" y="241803"/>
            <a:ext cx="2034990" cy="276999"/>
          </a:xfrm>
          <a:prstGeom prst="rect">
            <a:avLst/>
          </a:prstGeom>
          <a:noFill/>
        </p:spPr>
        <p:txBody>
          <a:bodyPr wrap="square" rtlCol="0">
            <a:spAutoFit/>
          </a:bodyPr>
          <a:lstStyle/>
          <a:p>
            <a:r>
              <a:rPr lang="en-US" sz="1200" i="1" dirty="0"/>
              <a:t>Click for more info</a:t>
            </a:r>
            <a:endParaRPr lang="en-GB" sz="1200" i="1" dirty="0"/>
          </a:p>
        </p:txBody>
      </p:sp>
    </p:spTree>
    <p:extLst>
      <p:ext uri="{BB962C8B-B14F-4D97-AF65-F5344CB8AC3E}">
        <p14:creationId xmlns:p14="http://schemas.microsoft.com/office/powerpoint/2010/main" val="1855363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par>
                          <p:cTn id="21" fill="hold">
                            <p:stCondLst>
                              <p:cond delay="2000"/>
                            </p:stCondLst>
                            <p:childTnLst>
                              <p:par>
                                <p:cTn id="22" presetID="26" presetClass="entr" presetSubtype="0" fill="hold" nodeType="afterEffect">
                                  <p:stCondLst>
                                    <p:cond delay="3000"/>
                                  </p:stCondLst>
                                  <p:childTnLst>
                                    <p:set>
                                      <p:cBhvr>
                                        <p:cTn id="23" dur="1" fill="hold">
                                          <p:stCondLst>
                                            <p:cond delay="0"/>
                                          </p:stCondLst>
                                        </p:cTn>
                                        <p:tgtEl>
                                          <p:spTgt spid="13"/>
                                        </p:tgtEl>
                                        <p:attrNameLst>
                                          <p:attrName>style.visibility</p:attrName>
                                        </p:attrNameLst>
                                      </p:cBhvr>
                                      <p:to>
                                        <p:strVal val="visible"/>
                                      </p:to>
                                    </p:set>
                                    <p:animEffect transition="in" filter="wipe(down)">
                                      <p:cBhvr>
                                        <p:cTn id="24" dur="580">
                                          <p:stCondLst>
                                            <p:cond delay="0"/>
                                          </p:stCondLst>
                                        </p:cTn>
                                        <p:tgtEl>
                                          <p:spTgt spid="13"/>
                                        </p:tgtEl>
                                      </p:cBhvr>
                                    </p:animEffect>
                                    <p:anim calcmode="lin" valueType="num">
                                      <p:cBhvr>
                                        <p:cTn id="25"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26"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27"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28"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29"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30" dur="26">
                                          <p:stCondLst>
                                            <p:cond delay="650"/>
                                          </p:stCondLst>
                                        </p:cTn>
                                        <p:tgtEl>
                                          <p:spTgt spid="13"/>
                                        </p:tgtEl>
                                      </p:cBhvr>
                                      <p:to x="100000" y="60000"/>
                                    </p:animScale>
                                    <p:animScale>
                                      <p:cBhvr>
                                        <p:cTn id="31" dur="166" decel="50000">
                                          <p:stCondLst>
                                            <p:cond delay="676"/>
                                          </p:stCondLst>
                                        </p:cTn>
                                        <p:tgtEl>
                                          <p:spTgt spid="13"/>
                                        </p:tgtEl>
                                      </p:cBhvr>
                                      <p:to x="100000" y="100000"/>
                                    </p:animScale>
                                    <p:animScale>
                                      <p:cBhvr>
                                        <p:cTn id="32" dur="26">
                                          <p:stCondLst>
                                            <p:cond delay="1312"/>
                                          </p:stCondLst>
                                        </p:cTn>
                                        <p:tgtEl>
                                          <p:spTgt spid="13"/>
                                        </p:tgtEl>
                                      </p:cBhvr>
                                      <p:to x="100000" y="80000"/>
                                    </p:animScale>
                                    <p:animScale>
                                      <p:cBhvr>
                                        <p:cTn id="33" dur="166" decel="50000">
                                          <p:stCondLst>
                                            <p:cond delay="1338"/>
                                          </p:stCondLst>
                                        </p:cTn>
                                        <p:tgtEl>
                                          <p:spTgt spid="13"/>
                                        </p:tgtEl>
                                      </p:cBhvr>
                                      <p:to x="100000" y="100000"/>
                                    </p:animScale>
                                    <p:animScale>
                                      <p:cBhvr>
                                        <p:cTn id="34" dur="26">
                                          <p:stCondLst>
                                            <p:cond delay="1642"/>
                                          </p:stCondLst>
                                        </p:cTn>
                                        <p:tgtEl>
                                          <p:spTgt spid="13"/>
                                        </p:tgtEl>
                                      </p:cBhvr>
                                      <p:to x="100000" y="90000"/>
                                    </p:animScale>
                                    <p:animScale>
                                      <p:cBhvr>
                                        <p:cTn id="35" dur="166" decel="50000">
                                          <p:stCondLst>
                                            <p:cond delay="1668"/>
                                          </p:stCondLst>
                                        </p:cTn>
                                        <p:tgtEl>
                                          <p:spTgt spid="13"/>
                                        </p:tgtEl>
                                      </p:cBhvr>
                                      <p:to x="100000" y="100000"/>
                                    </p:animScale>
                                    <p:animScale>
                                      <p:cBhvr>
                                        <p:cTn id="36" dur="26">
                                          <p:stCondLst>
                                            <p:cond delay="1808"/>
                                          </p:stCondLst>
                                        </p:cTn>
                                        <p:tgtEl>
                                          <p:spTgt spid="13"/>
                                        </p:tgtEl>
                                      </p:cBhvr>
                                      <p:to x="100000" y="95000"/>
                                    </p:animScale>
                                    <p:animScale>
                                      <p:cBhvr>
                                        <p:cTn id="37" dur="166" decel="50000">
                                          <p:stCondLst>
                                            <p:cond delay="1834"/>
                                          </p:stCondLst>
                                        </p:cTn>
                                        <p:tgtEl>
                                          <p:spTgt spid="13"/>
                                        </p:tgtEl>
                                      </p:cBhvr>
                                      <p:to x="100000" y="100000"/>
                                    </p:animScale>
                                  </p:childTnLst>
                                </p:cTn>
                              </p:par>
                              <p:par>
                                <p:cTn id="38" presetID="26" presetClass="entr" presetSubtype="0" fill="hold" grpId="0" nodeType="withEffect">
                                  <p:stCondLst>
                                    <p:cond delay="3000"/>
                                  </p:stCondLst>
                                  <p:childTnLst>
                                    <p:set>
                                      <p:cBhvr>
                                        <p:cTn id="39" dur="1" fill="hold">
                                          <p:stCondLst>
                                            <p:cond delay="0"/>
                                          </p:stCondLst>
                                        </p:cTn>
                                        <p:tgtEl>
                                          <p:spTgt spid="18"/>
                                        </p:tgtEl>
                                        <p:attrNameLst>
                                          <p:attrName>style.visibility</p:attrName>
                                        </p:attrNameLst>
                                      </p:cBhvr>
                                      <p:to>
                                        <p:strVal val="visible"/>
                                      </p:to>
                                    </p:set>
                                    <p:animEffect transition="in" filter="wipe(down)">
                                      <p:cBhvr>
                                        <p:cTn id="40" dur="580">
                                          <p:stCondLst>
                                            <p:cond delay="0"/>
                                          </p:stCondLst>
                                        </p:cTn>
                                        <p:tgtEl>
                                          <p:spTgt spid="18"/>
                                        </p:tgtEl>
                                      </p:cBhvr>
                                    </p:animEffect>
                                    <p:anim calcmode="lin" valueType="num">
                                      <p:cBhvr>
                                        <p:cTn id="41"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42"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43"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44"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45"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46" dur="26">
                                          <p:stCondLst>
                                            <p:cond delay="650"/>
                                          </p:stCondLst>
                                        </p:cTn>
                                        <p:tgtEl>
                                          <p:spTgt spid="18"/>
                                        </p:tgtEl>
                                      </p:cBhvr>
                                      <p:to x="100000" y="60000"/>
                                    </p:animScale>
                                    <p:animScale>
                                      <p:cBhvr>
                                        <p:cTn id="47" dur="166" decel="50000">
                                          <p:stCondLst>
                                            <p:cond delay="676"/>
                                          </p:stCondLst>
                                        </p:cTn>
                                        <p:tgtEl>
                                          <p:spTgt spid="18"/>
                                        </p:tgtEl>
                                      </p:cBhvr>
                                      <p:to x="100000" y="100000"/>
                                    </p:animScale>
                                    <p:animScale>
                                      <p:cBhvr>
                                        <p:cTn id="48" dur="26">
                                          <p:stCondLst>
                                            <p:cond delay="1312"/>
                                          </p:stCondLst>
                                        </p:cTn>
                                        <p:tgtEl>
                                          <p:spTgt spid="18"/>
                                        </p:tgtEl>
                                      </p:cBhvr>
                                      <p:to x="100000" y="80000"/>
                                    </p:animScale>
                                    <p:animScale>
                                      <p:cBhvr>
                                        <p:cTn id="49" dur="166" decel="50000">
                                          <p:stCondLst>
                                            <p:cond delay="1338"/>
                                          </p:stCondLst>
                                        </p:cTn>
                                        <p:tgtEl>
                                          <p:spTgt spid="18"/>
                                        </p:tgtEl>
                                      </p:cBhvr>
                                      <p:to x="100000" y="100000"/>
                                    </p:animScale>
                                    <p:animScale>
                                      <p:cBhvr>
                                        <p:cTn id="50" dur="26">
                                          <p:stCondLst>
                                            <p:cond delay="1642"/>
                                          </p:stCondLst>
                                        </p:cTn>
                                        <p:tgtEl>
                                          <p:spTgt spid="18"/>
                                        </p:tgtEl>
                                      </p:cBhvr>
                                      <p:to x="100000" y="90000"/>
                                    </p:animScale>
                                    <p:animScale>
                                      <p:cBhvr>
                                        <p:cTn id="51" dur="166" decel="50000">
                                          <p:stCondLst>
                                            <p:cond delay="1668"/>
                                          </p:stCondLst>
                                        </p:cTn>
                                        <p:tgtEl>
                                          <p:spTgt spid="18"/>
                                        </p:tgtEl>
                                      </p:cBhvr>
                                      <p:to x="100000" y="100000"/>
                                    </p:animScale>
                                    <p:animScale>
                                      <p:cBhvr>
                                        <p:cTn id="52" dur="26">
                                          <p:stCondLst>
                                            <p:cond delay="1808"/>
                                          </p:stCondLst>
                                        </p:cTn>
                                        <p:tgtEl>
                                          <p:spTgt spid="18"/>
                                        </p:tgtEl>
                                      </p:cBhvr>
                                      <p:to x="100000" y="95000"/>
                                    </p:animScale>
                                    <p:animScale>
                                      <p:cBhvr>
                                        <p:cTn id="53" dur="166" decel="50000">
                                          <p:stCondLst>
                                            <p:cond delay="1834"/>
                                          </p:stCondLst>
                                        </p:cTn>
                                        <p:tgtEl>
                                          <p:spTgt spid="1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Must be 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6" name="Picture 5">
            <a:hlinkClick r:id="rId4"/>
          </p:cNvPr>
          <p:cNvPicPr>
            <a:picLocks noChangeAspect="1"/>
          </p:cNvPicPr>
          <p:nvPr/>
        </p:nvPicPr>
        <p:blipFill>
          <a:blip r:embed="rId5"/>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t>Car sharing</a:t>
            </a:r>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33</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4"/>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5"/>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a:xfrm>
            <a:off x="224384" y="1080059"/>
            <a:ext cx="4040188" cy="2764991"/>
          </a:xfrm>
        </p:spPr>
        <p:txBody>
          <a:bodyPr/>
          <a:lstStyle/>
          <a:p>
            <a:pPr marL="36576" indent="0" algn="r">
              <a:buNone/>
            </a:pPr>
            <a:r>
              <a:rPr lang="en-US" sz="2800" dirty="0">
                <a:solidFill>
                  <a:srgbClr val="C00000"/>
                </a:solidFill>
              </a:rPr>
              <a:t>Car sharing</a:t>
            </a:r>
          </a:p>
          <a:p>
            <a:pPr marL="36576" indent="0">
              <a:buNone/>
            </a:pP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a:xfrm>
            <a:off x="4482101" y="1051169"/>
            <a:ext cx="4350868" cy="2764991"/>
          </a:xfrm>
        </p:spPr>
        <p:txBody>
          <a:bodyPr/>
          <a:lstStyle/>
          <a:p>
            <a:pPr marL="36576" indent="0">
              <a:buNone/>
            </a:pPr>
            <a:r>
              <a:rPr lang="en-US" sz="2800" dirty="0">
                <a:solidFill>
                  <a:srgbClr val="92D050"/>
                </a:solidFill>
              </a:rPr>
              <a:t>Bike sharing</a:t>
            </a:r>
          </a:p>
          <a:p>
            <a:pPr marL="36576" indent="0" algn="r">
              <a:buNone/>
            </a:pPr>
            <a:br>
              <a:rPr lang="en-US" dirty="0"/>
            </a:br>
            <a:r>
              <a:rPr lang="en-US" dirty="0">
                <a:hlinkClick r:id="rId4"/>
              </a:rPr>
              <a:t>www.mobility-parc.net/</a:t>
            </a:r>
            <a:br>
              <a:rPr lang="en-US" dirty="0"/>
            </a:br>
            <a:r>
              <a:rPr lang="en-US" sz="1400" dirty="0"/>
              <a:t>login with CERN SSO</a:t>
            </a:r>
            <a:endParaRPr lang="en-GB" sz="2400" dirty="0"/>
          </a:p>
          <a:p>
            <a:pPr marL="36576" indent="0" algn="r">
              <a:buNone/>
            </a:pP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34</a:t>
            </a:fld>
            <a:endParaRPr lang="en-US" dirty="0"/>
          </a:p>
        </p:txBody>
      </p:sp>
      <p:pic>
        <p:nvPicPr>
          <p:cNvPr id="7" name="Content Placeholder 3"/>
          <p:cNvPicPr>
            <a:picLocks noChangeAspect="1"/>
          </p:cNvPicPr>
          <p:nvPr/>
        </p:nvPicPr>
        <p:blipFill rotWithShape="1">
          <a:blip r:embed="rId5"/>
          <a:srcRect l="8467" t="750" r="13301" b="56277"/>
          <a:stretch/>
        </p:blipFill>
        <p:spPr>
          <a:xfrm>
            <a:off x="4525143" y="2646130"/>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03853" y="2690020"/>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35294" y="2625198"/>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110350" y="2603571"/>
            <a:ext cx="1036316" cy="482958"/>
          </a:xfrm>
          <a:prstGeom prst="rect">
            <a:avLst/>
          </a:prstGeom>
        </p:spPr>
      </p:pic>
      <p:pic>
        <p:nvPicPr>
          <p:cNvPr id="11" name="Picture 10"/>
          <p:cNvPicPr>
            <a:picLocks noChangeAspect="1"/>
          </p:cNvPicPr>
          <p:nvPr/>
        </p:nvPicPr>
        <p:blipFill>
          <a:blip r:embed="rId6"/>
          <a:stretch>
            <a:fillRect/>
          </a:stretch>
        </p:blipFill>
        <p:spPr>
          <a:xfrm>
            <a:off x="382588" y="94333"/>
            <a:ext cx="1514465" cy="1444026"/>
          </a:xfrm>
          <a:prstGeom prst="rect">
            <a:avLst/>
          </a:prstGeom>
        </p:spPr>
      </p:pic>
      <p:pic>
        <p:nvPicPr>
          <p:cNvPr id="12" name="Picture 11"/>
          <p:cNvPicPr>
            <a:picLocks noChangeAspect="1"/>
          </p:cNvPicPr>
          <p:nvPr/>
        </p:nvPicPr>
        <p:blipFill>
          <a:blip r:embed="rId7"/>
          <a:stretch>
            <a:fillRect/>
          </a:stretch>
        </p:blipFill>
        <p:spPr>
          <a:xfrm>
            <a:off x="358940" y="3148320"/>
            <a:ext cx="1092068" cy="1134727"/>
          </a:xfrm>
          <a:prstGeom prst="rect">
            <a:avLst/>
          </a:prstGeom>
        </p:spPr>
      </p:pic>
      <p:pic>
        <p:nvPicPr>
          <p:cNvPr id="13" name="Picture 12"/>
          <p:cNvPicPr>
            <a:picLocks noChangeAspect="1"/>
          </p:cNvPicPr>
          <p:nvPr/>
        </p:nvPicPr>
        <p:blipFill>
          <a:blip r:embed="rId8"/>
          <a:stretch>
            <a:fillRect/>
          </a:stretch>
        </p:blipFill>
        <p:spPr>
          <a:xfrm>
            <a:off x="2335294" y="3123890"/>
            <a:ext cx="1230603" cy="1239586"/>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Content Placeholder 7" descr="Icon&#10;&#10;Description automatically generated">
            <a:extLst>
              <a:ext uri="{FF2B5EF4-FFF2-40B4-BE49-F238E27FC236}">
                <a16:creationId xmlns:a16="http://schemas.microsoft.com/office/drawing/2014/main" id="{4CA4E048-75B5-4868-A4D0-0518491BA8A8}"/>
              </a:ext>
            </a:extLst>
          </p:cNvPr>
          <p:cNvPicPr>
            <a:picLocks noChangeAspect="1"/>
          </p:cNvPicPr>
          <p:nvPr/>
        </p:nvPicPr>
        <p:blipFill rotWithShape="1">
          <a:blip r:embed="rId9" cstate="email">
            <a:extLst>
              <a:ext uri="{28A0092B-C50C-407E-A947-70E740481C1C}">
                <a14:useLocalDpi xmlns:a14="http://schemas.microsoft.com/office/drawing/2010/main" val="0"/>
              </a:ext>
            </a:extLst>
          </a:blip>
          <a:srcRect l="30284" t="11755" r="30054" b="12701"/>
          <a:stretch/>
        </p:blipFill>
        <p:spPr>
          <a:xfrm>
            <a:off x="7039973" y="0"/>
            <a:ext cx="1602377" cy="1602378"/>
          </a:xfrm>
          <a:prstGeom prst="rect">
            <a:avLst/>
          </a:prstGeom>
        </p:spPr>
      </p:pic>
      <p:pic>
        <p:nvPicPr>
          <p:cNvPr id="23" name="Picture 22">
            <a:extLst>
              <a:ext uri="{FF2B5EF4-FFF2-40B4-BE49-F238E27FC236}">
                <a16:creationId xmlns:a16="http://schemas.microsoft.com/office/drawing/2014/main" id="{5DB5C2C9-9E69-C9D7-38D1-EBA043608FB0}"/>
              </a:ext>
            </a:extLst>
          </p:cNvPr>
          <p:cNvPicPr>
            <a:picLocks noChangeAspect="1"/>
          </p:cNvPicPr>
          <p:nvPr/>
        </p:nvPicPr>
        <p:blipFill>
          <a:blip r:embed="rId10"/>
          <a:stretch>
            <a:fillRect/>
          </a:stretch>
        </p:blipFill>
        <p:spPr>
          <a:xfrm>
            <a:off x="7080778" y="3071134"/>
            <a:ext cx="1274005" cy="1292380"/>
          </a:xfrm>
          <a:prstGeom prst="rect">
            <a:avLst/>
          </a:prstGeom>
        </p:spPr>
      </p:pic>
      <p:pic>
        <p:nvPicPr>
          <p:cNvPr id="25" name="Picture 24">
            <a:extLst>
              <a:ext uri="{FF2B5EF4-FFF2-40B4-BE49-F238E27FC236}">
                <a16:creationId xmlns:a16="http://schemas.microsoft.com/office/drawing/2014/main" id="{4F5552CE-8E65-444C-6FDD-A38B373CFDA7}"/>
              </a:ext>
            </a:extLst>
          </p:cNvPr>
          <p:cNvPicPr>
            <a:picLocks noChangeAspect="1"/>
          </p:cNvPicPr>
          <p:nvPr/>
        </p:nvPicPr>
        <p:blipFill>
          <a:blip r:embed="rId11"/>
          <a:stretch>
            <a:fillRect/>
          </a:stretch>
        </p:blipFill>
        <p:spPr>
          <a:xfrm>
            <a:off x="4568152" y="3053549"/>
            <a:ext cx="1348438" cy="1291728"/>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5009" y="1233591"/>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35</a:t>
            </a:fld>
            <a:endParaRPr lang="en-US" dirty="0"/>
          </a:p>
        </p:txBody>
      </p:sp>
      <p:pic>
        <p:nvPicPr>
          <p:cNvPr id="5" name="Picture 4"/>
          <p:cNvPicPr>
            <a:picLocks noChangeAspect="1"/>
          </p:cNvPicPr>
          <p:nvPr/>
        </p:nvPicPr>
        <p:blipFill rotWithShape="1">
          <a:blip r:embed="rId5"/>
          <a:srcRect r="-3898" b="79391"/>
          <a:stretch/>
        </p:blipFill>
        <p:spPr>
          <a:xfrm>
            <a:off x="306439" y="209606"/>
            <a:ext cx="7684621" cy="672685"/>
          </a:xfrm>
          <a:prstGeom prst="rect">
            <a:avLst/>
          </a:prstGeom>
        </p:spPr>
      </p:pic>
      <p:pic>
        <p:nvPicPr>
          <p:cNvPr id="6" name="Picture 5">
            <a:hlinkClick r:id="rId4"/>
            <a:extLst>
              <a:ext uri="{FF2B5EF4-FFF2-40B4-BE49-F238E27FC236}">
                <a16:creationId xmlns:a16="http://schemas.microsoft.com/office/drawing/2014/main" id="{124A9ACF-BCFD-563B-5329-86915BA88F1C}"/>
              </a:ext>
            </a:extLst>
          </p:cNvPr>
          <p:cNvPicPr>
            <a:picLocks noChangeAspect="1"/>
          </p:cNvPicPr>
          <p:nvPr/>
        </p:nvPicPr>
        <p:blipFill>
          <a:blip r:embed="rId6"/>
          <a:stretch>
            <a:fillRect/>
          </a:stretch>
        </p:blipFill>
        <p:spPr>
          <a:xfrm>
            <a:off x="626091" y="882291"/>
            <a:ext cx="7809997" cy="3136298"/>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36</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38</a:t>
            </a:fld>
            <a:endParaRPr lang="en-US" dirty="0"/>
          </a:p>
        </p:txBody>
      </p:sp>
      <p:pic>
        <p:nvPicPr>
          <p:cNvPr id="5" name="Picture 4">
            <a:extLst>
              <a:ext uri="{FF2B5EF4-FFF2-40B4-BE49-F238E27FC236}">
                <a16:creationId xmlns:a16="http://schemas.microsoft.com/office/drawing/2014/main" id="{BF21E0E9-E0F8-8FB0-C98F-4745417B74D4}"/>
              </a:ext>
            </a:extLst>
          </p:cNvPr>
          <p:cNvPicPr>
            <a:picLocks noChangeAspect="1"/>
          </p:cNvPicPr>
          <p:nvPr/>
        </p:nvPicPr>
        <p:blipFill>
          <a:blip r:embed="rId4"/>
          <a:stretch>
            <a:fillRect/>
          </a:stretch>
        </p:blipFill>
        <p:spPr>
          <a:xfrm>
            <a:off x="381664" y="2113403"/>
            <a:ext cx="2741861" cy="1971954"/>
          </a:xfrm>
          <a:prstGeom prst="rect">
            <a:avLst/>
          </a:prstGeom>
        </p:spPr>
      </p:pic>
    </p:spTree>
    <p:extLst>
      <p:ext uri="{BB962C8B-B14F-4D97-AF65-F5344CB8AC3E}">
        <p14:creationId xmlns:p14="http://schemas.microsoft.com/office/powerpoint/2010/main" val="32444487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25D645A-6F31-101C-91A3-AEE6C5D24FCF}"/>
              </a:ext>
            </a:extLst>
          </p:cNvPr>
          <p:cNvSpPr>
            <a:spLocks noGrp="1"/>
          </p:cNvSpPr>
          <p:nvPr>
            <p:ph type="sldNum" sz="quarter" idx="10"/>
          </p:nvPr>
        </p:nvSpPr>
        <p:spPr/>
        <p:txBody>
          <a:bodyPr/>
          <a:lstStyle/>
          <a:p>
            <a:fld id="{17918391-D411-FE40-AAD7-861AE5233E0E}" type="slidenum">
              <a:rPr lang="en-US" smtClean="0"/>
              <a:pPr/>
              <a:t>39</a:t>
            </a:fld>
            <a:endParaRPr lang="en-US" dirty="0"/>
          </a:p>
        </p:txBody>
      </p:sp>
      <p:pic>
        <p:nvPicPr>
          <p:cNvPr id="10" name="Content Placeholder 9">
            <a:hlinkClick r:id="rId3"/>
            <a:extLst>
              <a:ext uri="{FF2B5EF4-FFF2-40B4-BE49-F238E27FC236}">
                <a16:creationId xmlns:a16="http://schemas.microsoft.com/office/drawing/2014/main" id="{F4F4F954-29EA-A93B-EE3A-7429094085A9}"/>
              </a:ext>
            </a:extLst>
          </p:cNvPr>
          <p:cNvPicPr>
            <a:picLocks noGrp="1" noChangeAspect="1"/>
          </p:cNvPicPr>
          <p:nvPr>
            <p:ph idx="1"/>
          </p:nvPr>
        </p:nvPicPr>
        <p:blipFill rotWithShape="1">
          <a:blip r:embed="rId4"/>
          <a:srcRect l="779" t="735" r="50227" b="6828"/>
          <a:stretch/>
        </p:blipFill>
        <p:spPr>
          <a:xfrm>
            <a:off x="457200" y="172438"/>
            <a:ext cx="3062428" cy="4129150"/>
          </a:xfrm>
        </p:spPr>
      </p:pic>
      <p:pic>
        <p:nvPicPr>
          <p:cNvPr id="11" name="Content Placeholder 9">
            <a:hlinkClick r:id="rId3"/>
            <a:extLst>
              <a:ext uri="{FF2B5EF4-FFF2-40B4-BE49-F238E27FC236}">
                <a16:creationId xmlns:a16="http://schemas.microsoft.com/office/drawing/2014/main" id="{4468155D-B43F-2765-7B3C-8B8C9A8BF8B2}"/>
              </a:ext>
            </a:extLst>
          </p:cNvPr>
          <p:cNvPicPr>
            <a:picLocks noChangeAspect="1"/>
          </p:cNvPicPr>
          <p:nvPr/>
        </p:nvPicPr>
        <p:blipFill rotWithShape="1">
          <a:blip r:embed="rId4"/>
          <a:srcRect l="51720" t="1213" r="1424" b="1457"/>
          <a:stretch/>
        </p:blipFill>
        <p:spPr>
          <a:xfrm>
            <a:off x="5714697" y="54428"/>
            <a:ext cx="2972103" cy="4365171"/>
          </a:xfrm>
          <a:prstGeom prst="rect">
            <a:avLst/>
          </a:prstGeom>
        </p:spPr>
      </p:pic>
      <p:sp>
        <p:nvSpPr>
          <p:cNvPr id="12" name="TextBox 11">
            <a:extLst>
              <a:ext uri="{FF2B5EF4-FFF2-40B4-BE49-F238E27FC236}">
                <a16:creationId xmlns:a16="http://schemas.microsoft.com/office/drawing/2014/main" id="{0CBD3196-287A-2C72-9E6D-5817FC3CE9C2}"/>
              </a:ext>
            </a:extLst>
          </p:cNvPr>
          <p:cNvSpPr txBox="1"/>
          <p:nvPr/>
        </p:nvSpPr>
        <p:spPr>
          <a:xfrm>
            <a:off x="3907971" y="1833086"/>
            <a:ext cx="1328058" cy="1477328"/>
          </a:xfrm>
          <a:prstGeom prst="rect">
            <a:avLst/>
          </a:prstGeom>
          <a:noFill/>
        </p:spPr>
        <p:txBody>
          <a:bodyPr wrap="square" rtlCol="0">
            <a:spAutoFit/>
          </a:bodyPr>
          <a:lstStyle/>
          <a:p>
            <a:pPr algn="ctr"/>
            <a:r>
              <a:rPr lang="en-US" dirty="0"/>
              <a:t>Click on the picture to download the flyer</a:t>
            </a:r>
            <a:endParaRPr lang="en-GB" dirty="0"/>
          </a:p>
        </p:txBody>
      </p:sp>
    </p:spTree>
    <p:extLst>
      <p:ext uri="{BB962C8B-B14F-4D97-AF65-F5344CB8AC3E}">
        <p14:creationId xmlns:p14="http://schemas.microsoft.com/office/powerpoint/2010/main" val="4209250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4</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67709" y="1303559"/>
            <a:ext cx="8229600" cy="3203575"/>
          </a:xfrm>
        </p:spPr>
        <p:txBody>
          <a:bodyPr>
            <a:normAutofit/>
          </a:bodyPr>
          <a:lstStyle/>
          <a:p>
            <a:r>
              <a:rPr lang="en-GB" dirty="0"/>
              <a:t>Defends all personnel </a:t>
            </a:r>
            <a:br>
              <a:rPr lang="en-GB" dirty="0"/>
            </a:br>
            <a:r>
              <a:rPr lang="en-GB" dirty="0"/>
              <a:t>on a collective and on an individual basis</a:t>
            </a:r>
            <a:br>
              <a:rPr lang="en-GB" dirty="0"/>
            </a:br>
            <a:r>
              <a:rPr lang="en-GB" dirty="0"/>
              <a:t>Become member : </a:t>
            </a:r>
            <a:r>
              <a:rPr lang="en-GB" dirty="0">
                <a:hlinkClick r:id="rId3"/>
              </a:rPr>
              <a:t>Website</a:t>
            </a:r>
            <a:r>
              <a:rPr lang="en-GB" dirty="0"/>
              <a:t> </a:t>
            </a:r>
          </a:p>
        </p:txBody>
      </p:sp>
      <p:sp>
        <p:nvSpPr>
          <p:cNvPr id="2" name="Slide Number Placeholder 1"/>
          <p:cNvSpPr>
            <a:spLocks noGrp="1"/>
          </p:cNvSpPr>
          <p:nvPr>
            <p:ph type="sldNum" sz="quarter" idx="10"/>
          </p:nvPr>
        </p:nvSpPr>
        <p:spPr>
          <a:xfrm>
            <a:off x="8185376" y="4767263"/>
            <a:ext cx="501424" cy="273844"/>
          </a:xfrm>
        </p:spPr>
        <p:txBody>
          <a:bodyPr/>
          <a:lstStyle/>
          <a:p>
            <a:fld id="{17918391-D411-FE40-AAD7-861AE5233E0E}" type="slidenum">
              <a:rPr lang="en-US" smtClean="0"/>
              <a:pPr/>
              <a:t>40</a:t>
            </a:fld>
            <a:endParaRPr lang="en-US" dirty="0"/>
          </a:p>
        </p:txBody>
      </p:sp>
      <p:pic>
        <p:nvPicPr>
          <p:cNvPr id="4" name="Picture 3"/>
          <p:cNvPicPr>
            <a:picLocks noChangeAspect="1"/>
          </p:cNvPicPr>
          <p:nvPr/>
        </p:nvPicPr>
        <p:blipFill>
          <a:blip r:embed="rId4"/>
          <a:stretch>
            <a:fillRect/>
          </a:stretch>
        </p:blipFill>
        <p:spPr>
          <a:xfrm>
            <a:off x="346075" y="8159"/>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work(ed)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41</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783074" y="129377"/>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42</a:t>
            </a:fld>
            <a:endParaRPr lang="en-US" dirty="0"/>
          </a:p>
        </p:txBody>
      </p:sp>
      <p:pic>
        <p:nvPicPr>
          <p:cNvPr id="9" name="Picture 8">
            <a:extLst>
              <a:ext uri="{FF2B5EF4-FFF2-40B4-BE49-F238E27FC236}">
                <a16:creationId xmlns:a16="http://schemas.microsoft.com/office/drawing/2014/main" id="{46A705A5-6CBD-6482-CB3E-7D2938B38991}"/>
              </a:ext>
            </a:extLst>
          </p:cNvPr>
          <p:cNvPicPr>
            <a:picLocks noChangeAspect="1"/>
          </p:cNvPicPr>
          <p:nvPr/>
        </p:nvPicPr>
        <p:blipFill>
          <a:blip r:embed="rId3"/>
          <a:stretch>
            <a:fillRect/>
          </a:stretch>
        </p:blipFill>
        <p:spPr>
          <a:xfrm>
            <a:off x="535832" y="791652"/>
            <a:ext cx="4418321" cy="3560196"/>
          </a:xfrm>
          <a:prstGeom prst="rect">
            <a:avLst/>
          </a:prstGeom>
        </p:spPr>
      </p:pic>
      <p:sp>
        <p:nvSpPr>
          <p:cNvPr id="10" name="TextBox 9">
            <a:extLst>
              <a:ext uri="{FF2B5EF4-FFF2-40B4-BE49-F238E27FC236}">
                <a16:creationId xmlns:a16="http://schemas.microsoft.com/office/drawing/2014/main" id="{A1664FA9-0588-8008-B9B5-F8A191848A21}"/>
              </a:ext>
            </a:extLst>
          </p:cNvPr>
          <p:cNvSpPr txBox="1"/>
          <p:nvPr/>
        </p:nvSpPr>
        <p:spPr>
          <a:xfrm>
            <a:off x="5325275" y="1659265"/>
            <a:ext cx="2659702" cy="1477328"/>
          </a:xfrm>
          <a:prstGeom prst="rect">
            <a:avLst/>
          </a:prstGeom>
          <a:noFill/>
        </p:spPr>
        <p:txBody>
          <a:bodyPr wrap="none" rtlCol="0">
            <a:spAutoFit/>
          </a:bodyPr>
          <a:lstStyle/>
          <a:p>
            <a:endParaRPr lang="en-GB" dirty="0">
              <a:hlinkClick r:id="rId4"/>
            </a:endParaRPr>
          </a:p>
          <a:p>
            <a:endParaRPr lang="en-GB" dirty="0">
              <a:hlinkClick r:id="rId4"/>
            </a:endParaRPr>
          </a:p>
          <a:p>
            <a:r>
              <a:rPr lang="en-GB" dirty="0">
                <a:hlinkClick r:id="rId5"/>
              </a:rPr>
              <a:t>Link to Code of Conduct</a:t>
            </a:r>
            <a:br>
              <a:rPr lang="en-GB" dirty="0"/>
            </a:br>
            <a:br>
              <a:rPr lang="en-GB" dirty="0"/>
            </a:br>
            <a:endParaRPr lang="en-GB" dirty="0"/>
          </a:p>
        </p:txBody>
      </p:sp>
    </p:spTree>
    <p:extLst>
      <p:ext uri="{BB962C8B-B14F-4D97-AF65-F5344CB8AC3E}">
        <p14:creationId xmlns:p14="http://schemas.microsoft.com/office/powerpoint/2010/main" val="320046735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DEFCB20-95A4-22BA-A5A1-2A540FF1E400}"/>
              </a:ext>
            </a:extLst>
          </p:cNvPr>
          <p:cNvPicPr>
            <a:picLocks noChangeAspect="1"/>
          </p:cNvPicPr>
          <p:nvPr/>
        </p:nvPicPr>
        <p:blipFill>
          <a:blip r:embed="rId3"/>
          <a:stretch>
            <a:fillRect/>
          </a:stretch>
        </p:blipFill>
        <p:spPr>
          <a:xfrm>
            <a:off x="1937106" y="611567"/>
            <a:ext cx="5154427" cy="4059110"/>
          </a:xfrm>
          <a:prstGeom prst="rect">
            <a:avLst/>
          </a:prstGeom>
          <a:noFill/>
        </p:spPr>
      </p:pic>
      <p:sp>
        <p:nvSpPr>
          <p:cNvPr id="2" name="Slide Number Placeholder 1"/>
          <p:cNvSpPr>
            <a:spLocks noGrp="1"/>
          </p:cNvSpPr>
          <p:nvPr>
            <p:ph type="sldNum" sz="quarter" idx="4"/>
          </p:nvPr>
        </p:nvSpPr>
        <p:spPr>
          <a:xfrm>
            <a:off x="8185376" y="4767263"/>
            <a:ext cx="501424" cy="273844"/>
          </a:xfrm>
        </p:spPr>
        <p:txBody>
          <a:bodyPr vert="horz" lIns="91440" tIns="45720" rIns="91440" bIns="45720" rtlCol="0" anchor="ctr">
            <a:normAutofit/>
          </a:bodyPr>
          <a:lstStyle/>
          <a:p>
            <a:pPr>
              <a:lnSpc>
                <a:spcPct val="90000"/>
              </a:lnSpc>
              <a:spcAft>
                <a:spcPts val="600"/>
              </a:spcAft>
            </a:pPr>
            <a:fld id="{17918391-D411-FE40-AAD7-861AE5233E0E}" type="slidenum">
              <a:rPr lang="en-US" smtClean="0"/>
              <a:pPr>
                <a:lnSpc>
                  <a:spcPct val="90000"/>
                </a:lnSpc>
                <a:spcAft>
                  <a:spcPts val="600"/>
                </a:spcAft>
              </a:pPr>
              <a:t>43</a:t>
            </a:fld>
            <a:endParaRPr lang="en-US"/>
          </a:p>
        </p:txBody>
      </p:sp>
      <p:pic>
        <p:nvPicPr>
          <p:cNvPr id="4" name="Picture 3">
            <a:extLst>
              <a:ext uri="{FF2B5EF4-FFF2-40B4-BE49-F238E27FC236}">
                <a16:creationId xmlns:a16="http://schemas.microsoft.com/office/drawing/2014/main" id="{B631822B-A982-0716-FD23-954B84670EFF}"/>
              </a:ext>
            </a:extLst>
          </p:cNvPr>
          <p:cNvPicPr>
            <a:picLocks noChangeAspect="1"/>
          </p:cNvPicPr>
          <p:nvPr/>
        </p:nvPicPr>
        <p:blipFill>
          <a:blip r:embed="rId4"/>
          <a:stretch>
            <a:fillRect/>
          </a:stretch>
        </p:blipFill>
        <p:spPr>
          <a:xfrm>
            <a:off x="161130" y="-78941"/>
            <a:ext cx="8571719" cy="820331"/>
          </a:xfrm>
          <a:prstGeom prst="rect">
            <a:avLst/>
          </a:prstGeom>
        </p:spPr>
      </p:pic>
      <p:sp>
        <p:nvSpPr>
          <p:cNvPr id="5" name="TextBox 4">
            <a:extLst>
              <a:ext uri="{FF2B5EF4-FFF2-40B4-BE49-F238E27FC236}">
                <a16:creationId xmlns:a16="http://schemas.microsoft.com/office/drawing/2014/main" id="{57AF5E92-471C-B5BB-A1CD-3C292433E88A}"/>
              </a:ext>
            </a:extLst>
          </p:cNvPr>
          <p:cNvSpPr txBox="1"/>
          <p:nvPr/>
        </p:nvSpPr>
        <p:spPr>
          <a:xfrm>
            <a:off x="2749022" y="4660784"/>
            <a:ext cx="3044488" cy="369332"/>
          </a:xfrm>
          <a:prstGeom prst="rect">
            <a:avLst/>
          </a:prstGeom>
          <a:noFill/>
        </p:spPr>
        <p:txBody>
          <a:bodyPr wrap="none" rtlCol="0">
            <a:spAutoFit/>
          </a:bodyPr>
          <a:lstStyle/>
          <a:p>
            <a:r>
              <a:rPr lang="en-GB" dirty="0">
                <a:solidFill>
                  <a:schemeClr val="bg1"/>
                </a:solidFill>
                <a:hlinkClick r:id="rId5">
                  <a:extLst>
                    <a:ext uri="{A12FA001-AC4F-418D-AE19-62706E023703}">
                      <ahyp:hlinkClr xmlns:ahyp="http://schemas.microsoft.com/office/drawing/2018/hyperlinkcolor" val="tx"/>
                    </a:ext>
                  </a:extLst>
                </a:hlinkClick>
              </a:rPr>
              <a:t>https://hr.web.cern.ch/ethics</a:t>
            </a:r>
            <a:endParaRPr lang="en-GB" dirty="0">
              <a:solidFill>
                <a:schemeClr val="bg1"/>
              </a:solidFill>
            </a:endParaRPr>
          </a:p>
        </p:txBody>
      </p:sp>
    </p:spTree>
    <p:extLst>
      <p:ext uri="{BB962C8B-B14F-4D97-AF65-F5344CB8AC3E}">
        <p14:creationId xmlns:p14="http://schemas.microsoft.com/office/powerpoint/2010/main" val="116349185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solidFill>
                  <a:schemeClr val="tx1">
                    <a:lumMod val="60000"/>
                    <a:lumOff val="40000"/>
                  </a:schemeClr>
                </a:solidFill>
                <a:hlinkClick r:id="rId3">
                  <a:extLst>
                    <a:ext uri="{A12FA001-AC4F-418D-AE19-62706E023703}">
                      <ahyp:hlinkClr xmlns:ahyp="http://schemas.microsoft.com/office/drawing/2018/hyperlinkcolor" val="tx"/>
                    </a:ext>
                  </a:extLst>
                </a:hlinkClick>
              </a:rPr>
              <a:t>Phone (audio only) : CERNphone</a:t>
            </a:r>
            <a:endParaRPr lang="en-US" dirty="0">
              <a:solidFill>
                <a:schemeClr val="tx1">
                  <a:lumMod val="60000"/>
                  <a:lumOff val="40000"/>
                </a:schemeClr>
              </a:solidFill>
            </a:endParaRPr>
          </a:p>
          <a:p>
            <a:pPr lvl="1"/>
            <a:r>
              <a:rPr lang="en-US" dirty="0"/>
              <a:t>Mobile client (iOS and Android)</a:t>
            </a:r>
          </a:p>
          <a:p>
            <a:pPr lvl="1"/>
            <a:r>
              <a:rPr lang="en-US" dirty="0"/>
              <a:t>Desktop client (Windows, macOS, Linux)</a:t>
            </a:r>
          </a:p>
          <a:p>
            <a:pPr marL="448056" lvl="1" indent="0">
              <a:buNone/>
            </a:pPr>
            <a:endParaRPr lang="en-US" dirty="0"/>
          </a:p>
          <a:p>
            <a:pPr marL="448056" lvl="1" indent="0">
              <a:buNone/>
            </a:pPr>
            <a:endParaRPr lang="en-GB" dirty="0"/>
          </a:p>
          <a:p>
            <a:pPr marL="36576" indent="0">
              <a:buNone/>
            </a:pPr>
            <a:r>
              <a:rPr lang="en-GB" dirty="0"/>
              <a:t>Videocalls and videoconferencing  </a:t>
            </a:r>
            <a:r>
              <a:rPr lang="en-GB" dirty="0" err="1">
                <a:hlinkClick r:id="rId4"/>
              </a:rPr>
              <a:t>cern.zoom</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5"/>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44</a:t>
            </a:fld>
            <a:endParaRPr lang="en-US" dirty="0"/>
          </a:p>
        </p:txBody>
      </p:sp>
      <p:pic>
        <p:nvPicPr>
          <p:cNvPr id="8" name="Picture 7"/>
          <p:cNvPicPr>
            <a:picLocks noChangeAspect="1"/>
          </p:cNvPicPr>
          <p:nvPr/>
        </p:nvPicPr>
        <p:blipFill rotWithShape="1">
          <a:blip r:embed="rId6"/>
          <a:srcRect l="32614" t="10266" r="33298" b="10026"/>
          <a:stretch/>
        </p:blipFill>
        <p:spPr>
          <a:xfrm>
            <a:off x="409317" y="2292849"/>
            <a:ext cx="715831" cy="880088"/>
          </a:xfrm>
          <a:prstGeom prst="rect">
            <a:avLst/>
          </a:prstGeom>
        </p:spPr>
      </p:pic>
      <p:pic>
        <p:nvPicPr>
          <p:cNvPr id="9" name="Picture 8"/>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57201" y="1064974"/>
            <a:ext cx="701756" cy="701756"/>
          </a:xfrm>
          <a:prstGeom prst="rect">
            <a:avLst/>
          </a:prstGeom>
        </p:spPr>
      </p:pic>
      <p:pic>
        <p:nvPicPr>
          <p:cNvPr id="7" name="Picture 6"/>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236565" y="3419044"/>
            <a:ext cx="1050608" cy="669618"/>
          </a:xfrm>
          <a:prstGeom prst="rect">
            <a:avLst/>
          </a:prstGeom>
        </p:spPr>
      </p:pic>
      <p:pic>
        <p:nvPicPr>
          <p:cNvPr id="5" name="Picture 4"/>
          <p:cNvPicPr>
            <a:picLocks noChangeAspect="1"/>
          </p:cNvPicPr>
          <p:nvPr/>
        </p:nvPicPr>
        <p:blipFill rotWithShape="1">
          <a:blip r:embed="rId9"/>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45</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9" name="Picture 8"/>
          <p:cNvPicPr>
            <a:picLocks noChangeAspect="1"/>
          </p:cNvPicPr>
          <p:nvPr/>
        </p:nvPicPr>
        <p:blipFill>
          <a:blip r:embed="rId4"/>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46</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vert="horz" lIns="91440" tIns="45720" rIns="91440" bIns="45720" anchor="t">
            <a:normAutofit fontScale="62500" lnSpcReduction="20000"/>
          </a:bodyPr>
          <a:lstStyle/>
          <a:p>
            <a:pPr marL="36195" indent="0">
              <a:buNone/>
            </a:pPr>
            <a:r>
              <a:rPr lang="en-US" sz="5100" b="1" dirty="0">
                <a:solidFill>
                  <a:srgbClr val="00B0F0"/>
                </a:solidFill>
              </a:rPr>
              <a:t>Directorate		</a:t>
            </a:r>
            <a:r>
              <a:rPr lang="en-US" sz="3800" i="1" dirty="0">
                <a:solidFill>
                  <a:srgbClr val="0055A0"/>
                </a:solidFill>
              </a:rPr>
              <a:t> </a:t>
            </a:r>
            <a:endParaRPr lang="en-US" sz="3800" dirty="0">
              <a:solidFill>
                <a:srgbClr val="FF0000"/>
              </a:solidFill>
              <a:cs typeface="Aria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endParaRPr lang="en-US" sz="3900">
              <a:solidFill>
                <a:srgbClr val="FF0000"/>
              </a:solidFill>
              <a:cs typeface="Arial"/>
            </a:endParaRPr>
          </a:p>
          <a:p>
            <a:pPr marL="571500" indent="-571500">
              <a:buFont typeface="Courier New" panose="02070309020205020404" pitchFamily="49" charset="0"/>
              <a:buChar char="o"/>
            </a:pPr>
            <a:r>
              <a:rPr lang="en-US" sz="4000" dirty="0"/>
              <a:t>Focus on one topic (eg. flexibility)</a:t>
            </a:r>
          </a:p>
          <a:p>
            <a:pPr marL="685800" indent="-685800">
              <a:buFont typeface="Courier New" panose="02070309020205020404" pitchFamily="49" charset="0"/>
              <a:buChar char="o"/>
            </a:pPr>
            <a:endParaRPr lang="en-US" sz="3900" dirty="0"/>
          </a:p>
          <a:p>
            <a:pPr marL="36195" indent="0">
              <a:buNone/>
            </a:pPr>
            <a:r>
              <a:rPr lang="en-US" sz="5100" b="1" dirty="0">
                <a:solidFill>
                  <a:srgbClr val="00B0F0"/>
                </a:solidFill>
              </a:rPr>
              <a:t>Staff Association </a:t>
            </a:r>
            <a:endParaRPr lang="en-US" sz="3800">
              <a:solidFill>
                <a:srgbClr val="0055A0"/>
              </a:solidFill>
            </a:endParaRPr>
          </a:p>
          <a:p>
            <a:pPr marL="607695" indent="-571500">
              <a:buFont typeface="Courier New"/>
              <a:buChar char="o"/>
            </a:pPr>
            <a:r>
              <a:rPr lang="en-US" sz="3800" dirty="0">
                <a:solidFill>
                  <a:srgbClr val="0055A0"/>
                </a:solidFill>
              </a:rPr>
              <a:t>Latest</a:t>
            </a:r>
            <a:r>
              <a:rPr lang="en-US" sz="3800" dirty="0"/>
              <a:t> information on priorities and current issues</a:t>
            </a:r>
            <a:endParaRPr lang="en-US" dirty="0">
              <a:cs typeface="Arial"/>
            </a:endParaRP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47</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Important info to remember</a:t>
            </a:r>
            <a:endParaRPr lang="en-GB" dirty="0"/>
          </a:p>
        </p:txBody>
      </p:sp>
      <p:sp>
        <p:nvSpPr>
          <p:cNvPr id="3" name="Text Placeholder 2"/>
          <p:cNvSpPr>
            <a:spLocks noGrp="1"/>
          </p:cNvSpPr>
          <p:nvPr>
            <p:ph type="body" idx="1"/>
          </p:nvPr>
        </p:nvSpPr>
        <p:spPr>
          <a:xfrm>
            <a:off x="166978" y="999022"/>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Campus app </a:t>
            </a:r>
            <a:r>
              <a:rPr lang="en-US" dirty="0"/>
              <a:t>on your 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sp>
        <p:nvSpPr>
          <p:cNvPr id="6" name="Slide Number Placeholder 5"/>
          <p:cNvSpPr>
            <a:spLocks noGrp="1"/>
          </p:cNvSpPr>
          <p:nvPr>
            <p:ph type="sldNum" sz="quarter" idx="10"/>
          </p:nvPr>
        </p:nvSpPr>
        <p:spPr/>
        <p:txBody>
          <a:bodyPr/>
          <a:lstStyle/>
          <a:p>
            <a:fld id="{17918391-D411-FE40-AAD7-861AE5233E0E}" type="slidenum">
              <a:rPr lang="en-US" smtClean="0"/>
              <a:pPr/>
              <a:t>48</a:t>
            </a:fld>
            <a:endParaRPr lang="en-US" dirty="0"/>
          </a:p>
        </p:txBody>
      </p:sp>
      <p:pic>
        <p:nvPicPr>
          <p:cNvPr id="8" name="Picture 7" descr="A close up of a name tag&#10;&#10;Description automatically generated with low confidence">
            <a:extLst>
              <a:ext uri="{FF2B5EF4-FFF2-40B4-BE49-F238E27FC236}">
                <a16:creationId xmlns:a16="http://schemas.microsoft.com/office/drawing/2014/main" id="{2211F57A-4B65-4FA7-E85F-0C662BF63F52}"/>
              </a:ext>
            </a:extLst>
          </p:cNvPr>
          <p:cNvPicPr>
            <a:picLocks noChangeAspect="1"/>
          </p:cNvPicPr>
          <p:nvPr/>
        </p:nvPicPr>
        <p:blipFill rotWithShape="1">
          <a:blip r:embed="rId4" cstate="email">
            <a:extLst>
              <a:ext uri="{BEBA8EAE-BF5A-486C-A8C5-ECC9F3942E4B}">
                <a14:imgProps xmlns:a14="http://schemas.microsoft.com/office/drawing/2010/main">
                  <a14:imgLayer r:embed="rId5">
                    <a14:imgEffect>
                      <a14:brightnessContrast bright="40000"/>
                    </a14:imgEffect>
                  </a14:imgLayer>
                </a14:imgProps>
              </a:ext>
              <a:ext uri="{28A0092B-C50C-407E-A947-70E740481C1C}">
                <a14:useLocalDpi xmlns:a14="http://schemas.microsoft.com/office/drawing/2010/main" val="0"/>
              </a:ext>
            </a:extLst>
          </a:blip>
          <a:srcRect l="23223" t="28673" r="17104" b="18834"/>
          <a:stretch/>
        </p:blipFill>
        <p:spPr>
          <a:xfrm>
            <a:off x="6407890" y="2977135"/>
            <a:ext cx="2025882" cy="1336604"/>
          </a:xfrm>
          <a:prstGeom prst="rect">
            <a:avLst/>
          </a:prstGeom>
          <a:ln>
            <a:noFill/>
          </a:ln>
          <a:effectLst/>
        </p:spPr>
      </p:pic>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30340"/>
            <a:ext cx="8607736" cy="4070581"/>
          </a:xfrm>
        </p:spPr>
        <p:txBody>
          <a:bodyPr vert="horz" lIns="91440" tIns="45720" rIns="91440" bIns="45720" anchor="t">
            <a:noAutofit/>
          </a:bodyPr>
          <a:lstStyle/>
          <a:p>
            <a:pPr>
              <a:lnSpc>
                <a:spcPct val="120000"/>
              </a:lnSpc>
              <a:buFont typeface="Wingdings" panose="05000000000000000000" pitchFamily="2" charset="2"/>
              <a:buChar char="q"/>
            </a:pPr>
            <a:r>
              <a:rPr lang="en-US" sz="1400" dirty="0"/>
              <a:t>Welcome session in </a:t>
            </a:r>
            <a:r>
              <a:rPr lang="en-US" sz="1400" b="1" dirty="0"/>
              <a:t>your department</a:t>
            </a:r>
            <a:r>
              <a:rPr lang="en-US" sz="1400" b="1" i="1" dirty="0">
                <a:solidFill>
                  <a:srgbClr val="92D050"/>
                </a:solidFill>
              </a:rPr>
              <a:t>	</a:t>
            </a:r>
          </a:p>
          <a:p>
            <a:pPr>
              <a:lnSpc>
                <a:spcPct val="120000"/>
              </a:lnSpc>
              <a:buFont typeface="Wingdings" panose="05000000000000000000" pitchFamily="2" charset="2"/>
              <a:buChar char="q"/>
            </a:pPr>
            <a:r>
              <a:rPr lang="en-US" sz="1400" dirty="0"/>
              <a:t>Meet the experts (online – Zoom)</a:t>
            </a:r>
          </a:p>
          <a:p>
            <a:pPr marL="904875" lvl="1">
              <a:lnSpc>
                <a:spcPct val="120000"/>
              </a:lnSpc>
              <a:buFont typeface="Wingdings" panose="05000000000000000000" pitchFamily="2" charset="2"/>
              <a:buChar char="Ø"/>
            </a:pPr>
            <a:r>
              <a:rPr lang="en-US" sz="1200" b="1" i="1" dirty="0"/>
              <a:t>CERN Health Insurance (CHIS) 	</a:t>
            </a:r>
            <a:r>
              <a:rPr lang="en-US" sz="1200" dirty="0"/>
              <a:t>4 March, 11.00 – 11.25</a:t>
            </a:r>
            <a:endParaRPr lang="en-US" sz="1200" dirty="0">
              <a:cs typeface="Arial"/>
            </a:endParaRPr>
          </a:p>
          <a:p>
            <a:pPr marL="904875" lvl="1">
              <a:lnSpc>
                <a:spcPct val="120000"/>
              </a:lnSpc>
              <a:buFont typeface="Wingdings" panose="05000000000000000000" pitchFamily="2" charset="2"/>
              <a:buChar char="Ø"/>
            </a:pPr>
            <a:r>
              <a:rPr lang="en-US" sz="1200" b="1" dirty="0"/>
              <a:t>Legitimation cards 		</a:t>
            </a:r>
            <a:r>
              <a:rPr lang="en-US" sz="1200" dirty="0"/>
              <a:t>4 March, 11.35 – 12.05</a:t>
            </a:r>
          </a:p>
          <a:p>
            <a:pPr marL="904875" lvl="1">
              <a:lnSpc>
                <a:spcPct val="120000"/>
              </a:lnSpc>
              <a:buFont typeface="Wingdings" panose="05000000000000000000" pitchFamily="2" charset="2"/>
              <a:buChar char="Ø"/>
            </a:pPr>
            <a:r>
              <a:rPr lang="en-US" sz="1200" b="1" i="1" dirty="0"/>
              <a:t>Computer security		</a:t>
            </a:r>
            <a:r>
              <a:rPr lang="en-US" sz="1200" dirty="0"/>
              <a:t>4 March, 13.30 – 14.00</a:t>
            </a:r>
          </a:p>
          <a:p>
            <a:pPr>
              <a:lnSpc>
                <a:spcPct val="120000"/>
              </a:lnSpc>
              <a:buFont typeface="Wingdings" panose="05000000000000000000" pitchFamily="2" charset="2"/>
              <a:buChar char="q"/>
            </a:pPr>
            <a:r>
              <a:rPr lang="en-US" sz="1400" dirty="0"/>
              <a:t>More short sessions with experts (online – Zoom)</a:t>
            </a:r>
          </a:p>
          <a:p>
            <a:pPr marL="733425" lvl="1" indent="-285750">
              <a:lnSpc>
                <a:spcPct val="120000"/>
              </a:lnSpc>
              <a:buFont typeface="Wingdings" panose="05000000000000000000" pitchFamily="2" charset="2"/>
              <a:buChar char="Ø"/>
            </a:pPr>
            <a:r>
              <a:rPr lang="en-US" sz="1400" b="1" i="1" dirty="0">
                <a:solidFill>
                  <a:srgbClr val="00B050"/>
                </a:solidFill>
                <a:hlinkClick r:id="rId3">
                  <a:extLst>
                    <a:ext uri="{A12FA001-AC4F-418D-AE19-62706E023703}">
                      <ahyp:hlinkClr xmlns:ahyp="http://schemas.microsoft.com/office/drawing/2018/hyperlinkcolor" val="tx"/>
                    </a:ext>
                  </a:extLst>
                </a:hlinkClick>
              </a:rPr>
              <a:t>Pension Fund</a:t>
            </a:r>
            <a:r>
              <a:rPr lang="en-US" sz="1400" b="1" i="1" dirty="0">
                <a:solidFill>
                  <a:srgbClr val="00B050"/>
                </a:solidFill>
              </a:rPr>
              <a:t>*</a:t>
            </a:r>
            <a:r>
              <a:rPr lang="en-US" sz="1400" b="1" i="1" dirty="0">
                <a:solidFill>
                  <a:srgbClr val="C00000"/>
                </a:solidFill>
              </a:rPr>
              <a:t>		</a:t>
            </a:r>
            <a:r>
              <a:rPr lang="en-US" sz="1200" dirty="0"/>
              <a:t>19 May, 13.30 – 14.00</a:t>
            </a:r>
          </a:p>
          <a:p>
            <a:pPr marL="733425" lvl="1" indent="-285750">
              <a:lnSpc>
                <a:spcPct val="120000"/>
              </a:lnSpc>
              <a:buFont typeface="Wingdings" panose="05000000000000000000" pitchFamily="2" charset="2"/>
              <a:buChar char="Ø"/>
            </a:pPr>
            <a:r>
              <a:rPr lang="en-US" sz="1400" b="1" i="1" dirty="0">
                <a:solidFill>
                  <a:srgbClr val="00B050"/>
                </a:solidFill>
                <a:hlinkClick r:id="rId4">
                  <a:extLst>
                    <a:ext uri="{A12FA001-AC4F-418D-AE19-62706E023703}">
                      <ahyp:hlinkClr xmlns:ahyp="http://schemas.microsoft.com/office/drawing/2018/hyperlinkcolor" val="tx"/>
                    </a:ext>
                  </a:extLst>
                </a:hlinkClick>
              </a:rPr>
              <a:t>Library and Open Science</a:t>
            </a:r>
            <a:r>
              <a:rPr lang="en-US" sz="1400" b="1" i="1" dirty="0">
                <a:solidFill>
                  <a:srgbClr val="00B050"/>
                </a:solidFill>
              </a:rPr>
              <a:t>*</a:t>
            </a:r>
            <a:r>
              <a:rPr lang="en-US" sz="1400" b="1" i="1" dirty="0">
                <a:solidFill>
                  <a:srgbClr val="92D050"/>
                </a:solidFill>
              </a:rPr>
              <a:t> 	</a:t>
            </a:r>
            <a:r>
              <a:rPr lang="en-US" sz="1200" dirty="0"/>
              <a:t>8 April, 13.30 – 14.00 </a:t>
            </a:r>
            <a:r>
              <a:rPr lang="en-US" sz="1400" dirty="0"/>
              <a:t>	</a:t>
            </a:r>
            <a:endParaRPr lang="en-US" dirty="0"/>
          </a:p>
          <a:p>
            <a:pPr marL="493395">
              <a:lnSpc>
                <a:spcPct val="120000"/>
              </a:lnSpc>
              <a:buFont typeface="Wingdings" panose="05000000000000000000" pitchFamily="2" charset="2"/>
              <a:buChar char="q"/>
            </a:pPr>
            <a:r>
              <a:rPr lang="en-US" sz="1400" b="1" i="1" dirty="0">
                <a:solidFill>
                  <a:srgbClr val="00B050"/>
                </a:solidFill>
                <a:hlinkClick r:id="rId5">
                  <a:extLst>
                    <a:ext uri="{A12FA001-AC4F-418D-AE19-62706E023703}">
                      <ahyp:hlinkClr xmlns:ahyp="http://schemas.microsoft.com/office/drawing/2018/hyperlinkcolor" val="tx"/>
                    </a:ext>
                  </a:extLst>
                </a:hlinkClick>
              </a:rPr>
              <a:t>Connecting the dots</a:t>
            </a:r>
            <a:r>
              <a:rPr lang="en-US" sz="1400" b="1" i="1" dirty="0">
                <a:solidFill>
                  <a:srgbClr val="00B050"/>
                </a:solidFill>
              </a:rPr>
              <a:t>* </a:t>
            </a:r>
            <a:r>
              <a:rPr lang="en-US" sz="1400" b="1" i="1" dirty="0">
                <a:solidFill>
                  <a:srgbClr val="C00000"/>
                </a:solidFill>
              </a:rPr>
              <a:t>		</a:t>
            </a:r>
            <a:r>
              <a:rPr lang="en-US" sz="1200" dirty="0"/>
              <a:t>15 April, 13.15 – 18.00</a:t>
            </a:r>
          </a:p>
          <a:p>
            <a:pPr marL="493395">
              <a:lnSpc>
                <a:spcPct val="120000"/>
              </a:lnSpc>
              <a:buFont typeface="Wingdings" panose="05000000000000000000" pitchFamily="2" charset="2"/>
              <a:buChar char="q"/>
            </a:pPr>
            <a:r>
              <a:rPr lang="en-US" sz="1400" b="1" i="1" dirty="0">
                <a:solidFill>
                  <a:srgbClr val="00B050"/>
                </a:solidFill>
                <a:hlinkClick r:id="rId6">
                  <a:extLst>
                    <a:ext uri="{A12FA001-AC4F-418D-AE19-62706E023703}">
                      <ahyp:hlinkClr xmlns:ahyp="http://schemas.microsoft.com/office/drawing/2018/hyperlinkcolor" val="tx"/>
                    </a:ext>
                  </a:extLst>
                </a:hlinkClick>
              </a:rPr>
              <a:t>Spouse welcome session</a:t>
            </a:r>
            <a:r>
              <a:rPr lang="en-US" sz="1400" b="1" i="1" dirty="0">
                <a:solidFill>
                  <a:srgbClr val="00B050"/>
                </a:solidFill>
              </a:rPr>
              <a:t>*</a:t>
            </a:r>
            <a:r>
              <a:rPr lang="en-US" sz="1200" dirty="0">
                <a:cs typeface="Arial"/>
              </a:rPr>
              <a:t>		18 Mar, 16.00 – 18.00</a:t>
            </a:r>
          </a:p>
          <a:p>
            <a:pPr>
              <a:lnSpc>
                <a:spcPct val="120000"/>
              </a:lnSpc>
              <a:buFont typeface="Wingdings" panose="05000000000000000000" pitchFamily="2" charset="2"/>
              <a:buChar char="q"/>
            </a:pPr>
            <a:r>
              <a:rPr lang="en-US" sz="1400" b="1" i="1" dirty="0">
                <a:solidFill>
                  <a:srgbClr val="00B050"/>
                </a:solidFill>
              </a:rPr>
              <a:t>Collective induction session </a:t>
            </a:r>
            <a:r>
              <a:rPr lang="en-US" sz="1200" dirty="0"/>
              <a:t>or </a:t>
            </a:r>
            <a:r>
              <a:rPr lang="en-US" sz="1400" b="1" i="1" dirty="0">
                <a:solidFill>
                  <a:srgbClr val="00B050"/>
                </a:solidFill>
              </a:rPr>
              <a:t>Individual contact by HRA</a:t>
            </a:r>
          </a:p>
          <a:p>
            <a:pPr>
              <a:lnSpc>
                <a:spcPct val="120000"/>
              </a:lnSpc>
              <a:buFont typeface="Wingdings" panose="05000000000000000000" pitchFamily="2" charset="2"/>
              <a:buChar char="q"/>
            </a:pPr>
            <a:r>
              <a:rPr lang="en-US" sz="1400" b="1" i="1" dirty="0">
                <a:solidFill>
                  <a:srgbClr val="C00000"/>
                </a:solidFill>
              </a:rPr>
              <a:t>Visit*</a:t>
            </a:r>
            <a:r>
              <a:rPr lang="en-US" sz="1400" dirty="0"/>
              <a:t> of CERN installations – register via </a:t>
            </a:r>
            <a:r>
              <a:rPr lang="en-US" sz="1400" dirty="0">
                <a:solidFill>
                  <a:schemeClr val="accent6">
                    <a:lumMod val="50000"/>
                  </a:schemeClr>
                </a:solidFill>
                <a:hlinkClick r:id="rId7">
                  <a:extLst>
                    <a:ext uri="{A12FA001-AC4F-418D-AE19-62706E023703}">
                      <ahyp:hlinkClr xmlns:ahyp="http://schemas.microsoft.com/office/drawing/2018/hyperlinkcolor" val="tx"/>
                    </a:ext>
                  </a:extLst>
                </a:hlinkClick>
              </a:rPr>
              <a:t>Indico</a:t>
            </a:r>
            <a:endParaRPr lang="en-US" sz="1400" dirty="0">
              <a:solidFill>
                <a:schemeClr val="accent6">
                  <a:lumMod val="50000"/>
                </a:schemeClr>
              </a:solidFill>
            </a:endParaRPr>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49</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6697255" y="3728385"/>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00B050"/>
                </a:solidFill>
                <a:effectLst/>
                <a:uLnTx/>
                <a:uFillTx/>
                <a:latin typeface="Arial"/>
                <a:ea typeface="+mn-ea"/>
                <a:cs typeface="+mn-cs"/>
              </a:rPr>
              <a:t>*</a:t>
            </a:r>
            <a:r>
              <a:rPr kumimoji="0" lang="en-GB" sz="1600" b="0" i="1" u="none" strike="noStrike" kern="1200" cap="none" spc="0" normalizeH="0" baseline="0" noProof="0" dirty="0">
                <a:ln>
                  <a:noFill/>
                </a:ln>
                <a:solidFill>
                  <a:srgbClr val="00B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790438" y="1250370"/>
            <a:ext cx="446820" cy="1015752"/>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7247531" y="1122727"/>
            <a:ext cx="1709871" cy="7386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55A0"/>
                </a:solidFill>
                <a:effectLst/>
                <a:uLnTx/>
                <a:uFillTx/>
                <a:latin typeface="Arial"/>
                <a:ea typeface="+mn-ea"/>
                <a:cs typeface="+mn-cs"/>
              </a:rPr>
              <a:t>Part of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1200" cap="none" spc="0" normalizeH="0" baseline="0" noProof="0" dirty="0">
                <a:ln>
                  <a:noFill/>
                </a:ln>
                <a:solidFill>
                  <a:srgbClr val="0055A0"/>
                </a:solidFill>
                <a:effectLst/>
                <a:uLnTx/>
                <a:uFillTx/>
                <a:latin typeface="Arial"/>
                <a:ea typeface="+mn-ea"/>
                <a:cs typeface="+mn-cs"/>
              </a:rPr>
              <a:t>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see </a:t>
            </a:r>
            <a:r>
              <a:rPr kumimoji="0" lang="en-US" sz="1400" b="0" i="0" u="none" strike="noStrike" kern="1200" cap="none" spc="0" normalizeH="0" baseline="0" noProof="0" dirty="0">
                <a:ln>
                  <a:noFill/>
                </a:ln>
                <a:solidFill>
                  <a:srgbClr val="4D4D4D">
                    <a:lumMod val="50000"/>
                  </a:srgbClr>
                </a:solidFill>
                <a:effectLst/>
                <a:uLnTx/>
                <a:uFillTx/>
                <a:latin typeface="Arial"/>
                <a:ea typeface="+mn-ea"/>
                <a:cs typeface="+mn-cs"/>
                <a:hlinkClick r:id="rId8">
                  <a:extLst>
                    <a:ext uri="{A12FA001-AC4F-418D-AE19-62706E023703}">
                      <ahyp:hlinkClr xmlns:ahyp="http://schemas.microsoft.com/office/drawing/2018/hyperlinkcolor" val="tx"/>
                    </a:ext>
                  </a:extLst>
                </a:hlinkClick>
              </a:rPr>
              <a:t>Indico</a:t>
            </a:r>
            <a:endParaRPr kumimoji="0" lang="en-GB" sz="1400" b="0" i="0" u="none" strike="noStrike" kern="1200" cap="none" spc="0" normalizeH="0" baseline="0" noProof="0" dirty="0">
              <a:ln>
                <a:noFill/>
              </a:ln>
              <a:solidFill>
                <a:srgbClr val="4D4D4D">
                  <a:lumMod val="50000"/>
                </a:srgbClr>
              </a:solidFill>
              <a:effectLst/>
              <a:uLnTx/>
              <a:uFillTx/>
              <a:latin typeface="Arial"/>
              <a:ea typeface="+mn-ea"/>
              <a:cs typeface="+mn-cs"/>
            </a:endParaRPr>
          </a:p>
        </p:txBody>
      </p:sp>
    </p:spTree>
    <p:extLst>
      <p:ext uri="{BB962C8B-B14F-4D97-AF65-F5344CB8AC3E}">
        <p14:creationId xmlns:p14="http://schemas.microsoft.com/office/powerpoint/2010/main" val="3931530490"/>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a:hlinkClick r:id="rId4"/>
          </p:cNvPr>
          <p:cNvPicPr>
            <a:picLocks noGrp="1" noChangeAspect="1"/>
          </p:cNvPicPr>
          <p:nvPr>
            <p:ph idx="1"/>
          </p:nvPr>
        </p:nvPicPr>
        <p:blipFill>
          <a:blip r:embed="rId5"/>
          <a:stretch>
            <a:fillRect/>
          </a:stretch>
        </p:blipFill>
        <p:spPr>
          <a:xfrm>
            <a:off x="795664" y="941647"/>
            <a:ext cx="1808512" cy="1795312"/>
          </a:xfrm>
          <a:prstGeom prst="rect">
            <a:avLst/>
          </a:prstGeom>
          <a:ln>
            <a:solidFill>
              <a:schemeClr val="accent1">
                <a:lumMod val="75000"/>
              </a:schemeClr>
            </a:solidFill>
          </a:ln>
        </p:spPr>
      </p:pic>
      <p:sp>
        <p:nvSpPr>
          <p:cNvPr id="9" name="TextBox 8"/>
          <p:cNvSpPr txBox="1"/>
          <p:nvPr/>
        </p:nvSpPr>
        <p:spPr>
          <a:xfrm>
            <a:off x="154713" y="2825515"/>
            <a:ext cx="3235758" cy="1446550"/>
          </a:xfrm>
          <a:prstGeom prst="rect">
            <a:avLst/>
          </a:prstGeom>
          <a:noFill/>
        </p:spPr>
        <p:txBody>
          <a:bodyPr wrap="none" rtlCol="0">
            <a:spAutoFit/>
          </a:bodyPr>
          <a:lstStyle/>
          <a:p>
            <a:r>
              <a:rPr lang="en-GB" sz="1600" dirty="0"/>
              <a:t>Different levels, different formulas</a:t>
            </a:r>
          </a:p>
          <a:p>
            <a:pPr marL="285750" indent="-285750">
              <a:buFont typeface="Arial" panose="020B0604020202020204" pitchFamily="34" charset="0"/>
              <a:buChar char="•"/>
            </a:pPr>
            <a:r>
              <a:rPr lang="en-GB" sz="1400" dirty="0"/>
              <a:t>classroom on site</a:t>
            </a:r>
          </a:p>
          <a:p>
            <a:pPr marL="285750" indent="-285750">
              <a:buFont typeface="Arial" panose="020B0604020202020204" pitchFamily="34" charset="0"/>
              <a:buChar char="•"/>
            </a:pPr>
            <a:r>
              <a:rPr lang="en-GB" sz="1400" dirty="0"/>
              <a:t>virtual classroom (online)</a:t>
            </a:r>
          </a:p>
          <a:p>
            <a:pPr marL="285750" indent="-285750">
              <a:buFont typeface="Arial" panose="020B0604020202020204" pitchFamily="34" charset="0"/>
              <a:buChar char="•"/>
            </a:pPr>
            <a:r>
              <a:rPr lang="en-GB" sz="1400" dirty="0"/>
              <a:t>blended (mix)</a:t>
            </a:r>
          </a:p>
          <a:p>
            <a:pPr marL="285750" indent="-285750">
              <a:buFont typeface="Arial" panose="020B0604020202020204" pitchFamily="34" charset="0"/>
              <a:buChar char="•"/>
            </a:pPr>
            <a:r>
              <a:rPr lang="en-GB" sz="1400" dirty="0"/>
              <a:t>self-study with online platform</a:t>
            </a:r>
            <a:br>
              <a:rPr lang="en-GB" sz="1600" dirty="0"/>
            </a:br>
            <a:r>
              <a:rPr lang="en-GB" sz="1600" dirty="0">
                <a:sym typeface="Symbol" panose="05050102010706020507" pitchFamily="18" charset="2"/>
              </a:rPr>
              <a:t> </a:t>
            </a:r>
            <a:r>
              <a:rPr lang="en-GB" sz="1600" dirty="0">
                <a:sym typeface="Symbol" panose="05050102010706020507" pitchFamily="18" charset="2"/>
                <a:hlinkClick r:id="rId6"/>
              </a:rPr>
              <a:t>Learning Hub</a:t>
            </a:r>
            <a:endParaRPr lang="en-GB" sz="1200"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sym typeface="Symbol" panose="05050102010706020507" pitchFamily="18" charset="2"/>
              </a:rPr>
              <a:t> </a:t>
            </a:r>
            <a:r>
              <a:rPr lang="en-GB" dirty="0">
                <a:hlinkClick r:id="rId7"/>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8"/>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1662085" y="1771869"/>
            <a:ext cx="4119481" cy="575744"/>
          </a:xfrm>
        </p:spPr>
        <p:txBody>
          <a:bodyPr>
            <a:noAutofit/>
          </a:bodyPr>
          <a:lstStyle/>
          <a:p>
            <a:pPr algn="ctr"/>
            <a:r>
              <a:rPr lang="en-US" sz="4000" dirty="0"/>
              <a:t>Meeting points</a:t>
            </a:r>
            <a:endParaRPr lang="en-GB" sz="4000" dirty="0"/>
          </a:p>
        </p:txBody>
      </p:sp>
      <p:sp>
        <p:nvSpPr>
          <p:cNvPr id="4" name="Slide Number Placeholder 3"/>
          <p:cNvSpPr>
            <a:spLocks noGrp="1"/>
          </p:cNvSpPr>
          <p:nvPr>
            <p:ph type="sldNum" sz="quarter" idx="10"/>
          </p:nvPr>
        </p:nvSpPr>
        <p:spPr/>
        <p:txBody>
          <a:bodyPr/>
          <a:lstStyle/>
          <a:p>
            <a:fld id="{17918391-D411-FE40-AAD7-861AE5233E0E}" type="slidenum">
              <a:rPr lang="en-US" sz="1600" smtClean="0"/>
              <a:pPr/>
              <a:t>50</a:t>
            </a:fld>
            <a:endParaRPr lang="en-US" sz="1600" dirty="0"/>
          </a:p>
        </p:txBody>
      </p:sp>
      <p:sp>
        <p:nvSpPr>
          <p:cNvPr id="6" name="Rectangle 1">
            <a:extLst>
              <a:ext uri="{FF2B5EF4-FFF2-40B4-BE49-F238E27FC236}">
                <a16:creationId xmlns:a16="http://schemas.microsoft.com/office/drawing/2014/main" id="{3333340C-6A3D-D132-F812-2DCEEEC0B05E}"/>
              </a:ext>
            </a:extLst>
          </p:cNvPr>
          <p:cNvSpPr>
            <a:spLocks noChangeArrowheads="1"/>
          </p:cNvSpPr>
          <p:nvPr/>
        </p:nvSpPr>
        <p:spPr bwMode="auto">
          <a:xfrm>
            <a:off x="3776663" y="936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pic>
        <p:nvPicPr>
          <p:cNvPr id="3" name="Picture 2">
            <a:extLst>
              <a:ext uri="{FF2B5EF4-FFF2-40B4-BE49-F238E27FC236}">
                <a16:creationId xmlns:a16="http://schemas.microsoft.com/office/drawing/2014/main" id="{F032E925-93CC-BB89-BB75-C7BFC65BC261}"/>
              </a:ext>
            </a:extLst>
          </p:cNvPr>
          <p:cNvPicPr>
            <a:picLocks noChangeAspect="1"/>
          </p:cNvPicPr>
          <p:nvPr/>
        </p:nvPicPr>
        <p:blipFill>
          <a:blip r:embed="rId3"/>
          <a:stretch>
            <a:fillRect/>
          </a:stretch>
        </p:blipFill>
        <p:spPr>
          <a:xfrm>
            <a:off x="1028806" y="160747"/>
            <a:ext cx="7407282" cy="4133446"/>
          </a:xfrm>
          <a:prstGeom prst="rect">
            <a:avLst/>
          </a:prstGeom>
        </p:spPr>
      </p:pic>
    </p:spTree>
    <p:extLst>
      <p:ext uri="{BB962C8B-B14F-4D97-AF65-F5344CB8AC3E}">
        <p14:creationId xmlns:p14="http://schemas.microsoft.com/office/powerpoint/2010/main" val="11890251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51</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6</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906" y="175120"/>
            <a:ext cx="8659906" cy="705332"/>
          </a:xfrm>
        </p:spPr>
        <p:txBody>
          <a:bodyPr>
            <a:normAutofit fontScale="90000"/>
          </a:bodyPr>
          <a:lstStyle/>
          <a:p>
            <a:r>
              <a:rPr lang="fr-FR" b="1" dirty="0"/>
              <a:t>Emergency </a:t>
            </a:r>
            <a:r>
              <a:rPr lang="fr-FR" b="1" dirty="0" err="1">
                <a:solidFill>
                  <a:srgbClr val="00B0F0"/>
                </a:solidFill>
              </a:rPr>
              <a:t>Procedure</a:t>
            </a:r>
            <a:r>
              <a:rPr lang="fr-FR" b="1" dirty="0">
                <a:solidFill>
                  <a:srgbClr val="00B0F0"/>
                </a:solidFill>
              </a:rPr>
              <a:t> d’Urgence</a:t>
            </a:r>
          </a:p>
        </p:txBody>
      </p:sp>
      <p:grpSp>
        <p:nvGrpSpPr>
          <p:cNvPr id="3" name="Group 2"/>
          <p:cNvGrpSpPr/>
          <p:nvPr/>
        </p:nvGrpSpPr>
        <p:grpSpPr>
          <a:xfrm>
            <a:off x="555812" y="995082"/>
            <a:ext cx="7844361" cy="3163943"/>
            <a:chOff x="1304602" y="1312300"/>
            <a:chExt cx="6367117" cy="2580897"/>
          </a:xfrm>
        </p:grpSpPr>
        <p:sp>
          <p:nvSpPr>
            <p:cNvPr id="8" name="Rectangle 7"/>
            <p:cNvSpPr/>
            <p:nvPr/>
          </p:nvSpPr>
          <p:spPr>
            <a:xfrm>
              <a:off x="1589563" y="1312300"/>
              <a:ext cx="1989683" cy="2580897"/>
            </a:xfrm>
            <a:prstGeom prst="rect">
              <a:avLst/>
            </a:prstGeom>
          </p:spPr>
          <p:txBody>
            <a:bodyPr wrap="none">
              <a:spAutoFit/>
            </a:bodyPr>
            <a:lstStyle/>
            <a:p>
              <a:pPr defTabSz="257169">
                <a:lnSpc>
                  <a:spcPct val="110000"/>
                </a:lnSpc>
                <a:defRPr/>
              </a:pPr>
              <a:endParaRPr lang="en-US" sz="900" dirty="0">
                <a:solidFill>
                  <a:prstClr val="black"/>
                </a:solidFill>
                <a:latin typeface="Optima"/>
                <a:cs typeface="DIN-Medium"/>
              </a:endParaRPr>
            </a:p>
            <a:p>
              <a:pPr defTabSz="257169">
                <a:lnSpc>
                  <a:spcPct val="110000"/>
                </a:lnSpc>
                <a:defRPr/>
              </a:pPr>
              <a:endParaRPr lang="en-US" sz="900" dirty="0">
                <a:solidFill>
                  <a:prstClr val="black"/>
                </a:solidFill>
                <a:latin typeface="Optima"/>
                <a:cs typeface="DIN-Medium"/>
              </a:endParaRPr>
            </a:p>
            <a:p>
              <a:pPr marL="161996" algn="dist" defTabSz="257169">
                <a:lnSpc>
                  <a:spcPts val="557"/>
                </a:lnSpc>
                <a:defRPr/>
              </a:pPr>
              <a:endParaRPr lang="en-US" sz="900" dirty="0">
                <a:solidFill>
                  <a:srgbClr val="404040"/>
                </a:solidFill>
                <a:latin typeface="Optima"/>
                <a:cs typeface="DIN-Medium"/>
              </a:endParaRPr>
            </a:p>
            <a:p>
              <a:pPr marL="161996" algn="dist" defTabSz="257169">
                <a:lnSpc>
                  <a:spcPts val="557"/>
                </a:lnSpc>
                <a:defRPr/>
              </a:pPr>
              <a:r>
                <a:rPr lang="en-US" sz="900" dirty="0">
                  <a:solidFill>
                    <a:srgbClr val="404040"/>
                  </a:solidFill>
                  <a:latin typeface="Optima"/>
                  <a:cs typeface="DIN-Medium"/>
                </a:rPr>
                <a:t>When the alarm sounds</a:t>
              </a:r>
            </a:p>
            <a:p>
              <a:pPr marL="161996" algn="dist" defTabSz="257169">
                <a:lnSpc>
                  <a:spcPts val="557"/>
                </a:lnSpc>
                <a:defRPr/>
              </a:pPr>
              <a:endParaRPr lang="en-US" sz="900" dirty="0">
                <a:solidFill>
                  <a:srgbClr val="7F7F7F"/>
                </a:solidFill>
                <a:latin typeface="Optima"/>
                <a:cs typeface="DIN-Medium"/>
              </a:endParaRPr>
            </a:p>
            <a:p>
              <a:pPr marL="161996" algn="dist" defTabSz="257169">
                <a:lnSpc>
                  <a:spcPts val="557"/>
                </a:lnSpc>
                <a:defRPr/>
              </a:pPr>
              <a:r>
                <a:rPr lang="en-US" sz="900" dirty="0" err="1">
                  <a:solidFill>
                    <a:srgbClr val="7F7F7F"/>
                  </a:solidFill>
                  <a:latin typeface="Optima"/>
                  <a:cs typeface="DIN-Medium"/>
                </a:rPr>
                <a:t>Lorsque</a:t>
              </a:r>
              <a:r>
                <a:rPr lang="en-US" sz="900" dirty="0">
                  <a:solidFill>
                    <a:srgbClr val="7F7F7F"/>
                  </a:solidFill>
                  <a:latin typeface="Optima"/>
                  <a:cs typeface="DIN-Medium"/>
                </a:rPr>
                <a:t> le signal </a:t>
              </a:r>
              <a:r>
                <a:rPr lang="en-US" sz="900" dirty="0" err="1">
                  <a:solidFill>
                    <a:srgbClr val="7F7F7F"/>
                  </a:solidFill>
                  <a:latin typeface="Optima"/>
                  <a:cs typeface="DIN-Medium"/>
                </a:rPr>
                <a:t>d’évacuation</a:t>
              </a:r>
              <a:r>
                <a:rPr lang="en-US" sz="900" dirty="0">
                  <a:solidFill>
                    <a:srgbClr val="7F7F7F"/>
                  </a:solidFill>
                  <a:latin typeface="Optima"/>
                  <a:cs typeface="DIN-Medium"/>
                </a:rPr>
                <a:t> </a:t>
              </a:r>
              <a:r>
                <a:rPr lang="en-US" sz="900" dirty="0" err="1">
                  <a:solidFill>
                    <a:srgbClr val="7F7F7F"/>
                  </a:solidFill>
                  <a:latin typeface="Optima"/>
                  <a:cs typeface="DIN-Medium"/>
                </a:rPr>
                <a:t>retentit</a:t>
              </a:r>
              <a:endParaRPr lang="en-US" sz="900" dirty="0">
                <a:solidFill>
                  <a:srgbClr val="7F7F7F"/>
                </a:solidFill>
                <a:latin typeface="Optima"/>
                <a:cs typeface="DIN-Medium"/>
              </a:endParaRPr>
            </a:p>
            <a:p>
              <a:pPr marL="161996" algn="dist" defTabSz="257169">
                <a:lnSpc>
                  <a:spcPts val="557"/>
                </a:lnSpc>
                <a:defRPr/>
              </a:pPr>
              <a:endParaRPr lang="en-US" sz="900" dirty="0">
                <a:solidFill>
                  <a:prstClr val="black"/>
                </a:solidFill>
                <a:latin typeface="Optima"/>
                <a:cs typeface="DIN-Medium"/>
              </a:endParaRPr>
            </a:p>
            <a:p>
              <a:pPr marL="161996" defTabSz="257169">
                <a:lnSpc>
                  <a:spcPct val="110000"/>
                </a:lnSpc>
                <a:defRPr/>
              </a:pPr>
              <a:endParaRPr lang="en-US" sz="900" dirty="0">
                <a:solidFill>
                  <a:srgbClr val="404040"/>
                </a:solidFill>
                <a:latin typeface="Optima"/>
                <a:cs typeface="DIN-Medium"/>
              </a:endParaRPr>
            </a:p>
            <a:p>
              <a:pPr marL="161996" defTabSz="257169">
                <a:lnSpc>
                  <a:spcPct val="110000"/>
                </a:lnSpc>
                <a:defRPr/>
              </a:pPr>
              <a:endParaRPr lang="en-US" sz="600" dirty="0">
                <a:solidFill>
                  <a:srgbClr val="404040"/>
                </a:solidFill>
                <a:latin typeface="Optima"/>
                <a:cs typeface="DIN-Medium"/>
              </a:endParaRPr>
            </a:p>
            <a:p>
              <a:pPr marL="161996" defTabSz="257169">
                <a:lnSpc>
                  <a:spcPct val="110000"/>
                </a:lnSpc>
                <a:defRPr/>
              </a:pPr>
              <a:r>
                <a:rPr lang="en-US" sz="900" dirty="0">
                  <a:solidFill>
                    <a:srgbClr val="404040"/>
                  </a:solidFill>
                  <a:latin typeface="Optima"/>
                  <a:cs typeface="DIN-Medium"/>
                </a:rPr>
                <a:t>Evacuate immediately</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Évacuez</a:t>
              </a:r>
              <a:r>
                <a:rPr lang="en-US" sz="900" dirty="0">
                  <a:solidFill>
                    <a:srgbClr val="7F7F7F"/>
                  </a:solidFill>
                  <a:latin typeface="Optima"/>
                  <a:cs typeface="DIN-Medium"/>
                </a:rPr>
                <a:t> </a:t>
              </a:r>
              <a:r>
                <a:rPr lang="en-US" sz="900" dirty="0" err="1">
                  <a:solidFill>
                    <a:srgbClr val="7F7F7F"/>
                  </a:solidFill>
                  <a:latin typeface="Optima"/>
                  <a:cs typeface="DIN-Medium"/>
                </a:rPr>
                <a:t>immédiatement</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Don’t use the lift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N’utilisez</a:t>
              </a:r>
              <a:r>
                <a:rPr lang="en-US" sz="900" dirty="0">
                  <a:solidFill>
                    <a:srgbClr val="7F7F7F"/>
                  </a:solidFill>
                  <a:latin typeface="Optima"/>
                  <a:cs typeface="DIN-Medium"/>
                </a:rPr>
                <a:t> pas </a:t>
              </a:r>
              <a:r>
                <a:rPr lang="en-US" sz="900" dirty="0" err="1">
                  <a:solidFill>
                    <a:srgbClr val="7F7F7F"/>
                  </a:solidFill>
                  <a:latin typeface="Optima"/>
                  <a:cs typeface="DIN-Medium"/>
                </a:rPr>
                <a:t>l’ascenseur</a:t>
              </a:r>
              <a:endParaRPr lang="en-US" sz="900" dirty="0">
                <a:solidFill>
                  <a:srgbClr val="7F7F7F"/>
                </a:solidFill>
                <a:latin typeface="Optima"/>
                <a:cs typeface="DIN-Medium"/>
              </a:endParaRPr>
            </a:p>
            <a:p>
              <a:pPr marL="161996" defTabSz="257169">
                <a:lnSpc>
                  <a:spcPts val="557"/>
                </a:lnSpc>
                <a:defRPr/>
              </a:pPr>
              <a:endParaRPr lang="en-US" sz="900" dirty="0">
                <a:solidFill>
                  <a:prstClr val="black"/>
                </a:solidFill>
                <a:latin typeface="Optima"/>
                <a:cs typeface="DIN-Medium"/>
              </a:endParaRPr>
            </a:p>
            <a:p>
              <a:pPr marL="161996" defTabSz="257169">
                <a:lnSpc>
                  <a:spcPct val="140000"/>
                </a:lnSpc>
                <a:defRPr/>
              </a:pPr>
              <a:endParaRPr lang="en-US" sz="900" dirty="0">
                <a:solidFill>
                  <a:srgbClr val="404040"/>
                </a:solidFill>
                <a:latin typeface="Optima"/>
                <a:cs typeface="DIN-Medium"/>
              </a:endParaRPr>
            </a:p>
            <a:p>
              <a:pPr marL="161996" defTabSz="257169">
                <a:lnSpc>
                  <a:spcPct val="140000"/>
                </a:lnSpc>
                <a:defRPr/>
              </a:pPr>
              <a:r>
                <a:rPr lang="en-US" sz="900" dirty="0">
                  <a:solidFill>
                    <a:srgbClr val="404040"/>
                  </a:solidFill>
                  <a:latin typeface="Optima"/>
                  <a:cs typeface="DIN-Medium"/>
                </a:rPr>
                <a:t>Follow the signs</a:t>
              </a:r>
              <a:endParaRPr lang="en-US" sz="6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Suivez</a:t>
              </a:r>
              <a:r>
                <a:rPr lang="en-US" sz="900" dirty="0">
                  <a:solidFill>
                    <a:srgbClr val="7F7F7F"/>
                  </a:solidFill>
                  <a:latin typeface="Optima"/>
                  <a:cs typeface="DIN-Medium"/>
                </a:rPr>
                <a:t> le balisage</a:t>
              </a:r>
            </a:p>
            <a:p>
              <a:pPr marL="161996" defTabSz="257169">
                <a:lnSpc>
                  <a:spcPct val="120000"/>
                </a:lnSpc>
                <a:defRPr/>
              </a:pPr>
              <a:endParaRPr lang="en-US" sz="900" dirty="0">
                <a:solidFill>
                  <a:srgbClr val="404040"/>
                </a:solidFill>
                <a:latin typeface="Optima"/>
                <a:cs typeface="DIN-Medium"/>
              </a:endParaRPr>
            </a:p>
            <a:p>
              <a:pPr marL="161996" defTabSz="257169">
                <a:lnSpc>
                  <a:spcPct val="120000"/>
                </a:lnSpc>
                <a:defRPr/>
              </a:pPr>
              <a:r>
                <a:rPr lang="en-US" sz="900" dirty="0">
                  <a:solidFill>
                    <a:srgbClr val="404040"/>
                  </a:solidFill>
                  <a:latin typeface="Optima"/>
                  <a:cs typeface="DIN-Medium"/>
                </a:rPr>
                <a:t>Go to assembly point</a:t>
              </a: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r>
                <a:rPr lang="en-US" sz="900" dirty="0" err="1">
                  <a:solidFill>
                    <a:srgbClr val="7F7F7F"/>
                  </a:solidFill>
                  <a:latin typeface="Optima"/>
                  <a:cs typeface="DIN-Medium"/>
                </a:rPr>
                <a:t>Rendez-vous</a:t>
              </a:r>
              <a:r>
                <a:rPr lang="en-US" sz="900" dirty="0">
                  <a:solidFill>
                    <a:srgbClr val="7F7F7F"/>
                  </a:solidFill>
                  <a:latin typeface="Optima"/>
                  <a:cs typeface="DIN-Medium"/>
                </a:rPr>
                <a:t> au point de </a:t>
              </a:r>
              <a:r>
                <a:rPr lang="en-US" sz="900" dirty="0" err="1">
                  <a:solidFill>
                    <a:srgbClr val="7F7F7F"/>
                  </a:solidFill>
                  <a:latin typeface="Optima"/>
                  <a:cs typeface="DIN-Medium"/>
                </a:rPr>
                <a:t>rassemblement</a:t>
              </a: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a:p>
              <a:pPr marL="161996" defTabSz="257169">
                <a:lnSpc>
                  <a:spcPts val="557"/>
                </a:lnSpc>
                <a:defRPr/>
              </a:pPr>
              <a:endParaRPr lang="en-US" sz="900" dirty="0">
                <a:solidFill>
                  <a:srgbClr val="7F7F7F"/>
                </a:solidFill>
                <a:latin typeface="Optima"/>
                <a:cs typeface="DIN-Medium"/>
              </a:endParaRPr>
            </a:p>
          </p:txBody>
        </p:sp>
        <p:sp>
          <p:nvSpPr>
            <p:cNvPr id="9" name="Rectangle 8"/>
            <p:cNvSpPr/>
            <p:nvPr/>
          </p:nvSpPr>
          <p:spPr>
            <a:xfrm>
              <a:off x="6512155" y="1482798"/>
              <a:ext cx="1159564" cy="2330255"/>
            </a:xfrm>
            <a:prstGeom prst="rect">
              <a:avLst/>
            </a:prstGeom>
          </p:spPr>
          <p:txBody>
            <a:bodyPr wrap="none">
              <a:spAutoFit/>
            </a:bodyPr>
            <a:lstStyle/>
            <a:p>
              <a:pPr marL="161996" defTabSz="257169">
                <a:lnSpc>
                  <a:spcPct val="60000"/>
                </a:lnSpc>
                <a:defRPr/>
              </a:pPr>
              <a:endParaRPr lang="en-US" sz="600" dirty="0">
                <a:solidFill>
                  <a:srgbClr val="404040"/>
                </a:solidFill>
                <a:latin typeface="Optima"/>
                <a:cs typeface="DIN-Medium"/>
              </a:endParaRPr>
            </a:p>
            <a:p>
              <a:pPr defTabSz="257169">
                <a:lnSpc>
                  <a:spcPct val="60000"/>
                </a:lnSpc>
                <a:defRPr/>
              </a:pPr>
              <a:endParaRPr lang="en-US" sz="900" dirty="0">
                <a:solidFill>
                  <a:srgbClr val="404040"/>
                </a:solidFill>
                <a:latin typeface="Optima"/>
                <a:cs typeface="DIN-Medium"/>
              </a:endParaRPr>
            </a:p>
            <a:p>
              <a:pPr defTabSz="257169">
                <a:lnSpc>
                  <a:spcPct val="60000"/>
                </a:lnSpc>
                <a:defRPr/>
              </a:pPr>
              <a:r>
                <a:rPr lang="en-US" sz="900" dirty="0">
                  <a:solidFill>
                    <a:srgbClr val="404040"/>
                  </a:solidFill>
                  <a:latin typeface="Optima"/>
                  <a:cs typeface="DIN-Medium"/>
                </a:rPr>
                <a:t>74444</a:t>
              </a:r>
            </a:p>
            <a:p>
              <a:pPr defTabSz="257169">
                <a:lnSpc>
                  <a:spcPct val="210000"/>
                </a:lnSpc>
                <a:defRPr/>
              </a:pPr>
              <a:endParaRPr lang="en-US" sz="900" dirty="0">
                <a:solidFill>
                  <a:srgbClr val="404040"/>
                </a:solidFill>
                <a:latin typeface="Optima"/>
                <a:cs typeface="DIN-Medium"/>
              </a:endParaRPr>
            </a:p>
            <a:p>
              <a:pPr defTabSz="257169">
                <a:lnSpc>
                  <a:spcPct val="150000"/>
                </a:lnSpc>
                <a:defRPr/>
              </a:pPr>
              <a:r>
                <a:rPr lang="en-US" sz="900" kern="0" dirty="0">
                  <a:solidFill>
                    <a:srgbClr val="404040"/>
                  </a:solidFill>
                  <a:latin typeface="Optima"/>
                  <a:cs typeface="DIN-Medium"/>
                </a:rPr>
                <a:t>Escape routes</a:t>
              </a:r>
            </a:p>
            <a:p>
              <a:pPr defTabSz="257169">
                <a:lnSpc>
                  <a:spcPts val="501"/>
                </a:lnSpc>
                <a:defRPr/>
              </a:pPr>
              <a:br>
                <a:rPr lang="en-US" sz="900" kern="0" dirty="0">
                  <a:solidFill>
                    <a:prstClr val="white">
                      <a:lumMod val="50000"/>
                    </a:prstClr>
                  </a:solidFill>
                  <a:latin typeface="Optima"/>
                  <a:cs typeface="DIN-Medium"/>
                </a:rPr>
              </a:br>
              <a:r>
                <a:rPr lang="en-US" sz="900" kern="0" dirty="0" err="1">
                  <a:solidFill>
                    <a:prstClr val="white">
                      <a:lumMod val="50000"/>
                    </a:prstClr>
                  </a:solidFill>
                  <a:latin typeface="Optima"/>
                  <a:cs typeface="DIN-Medium"/>
                </a:rPr>
                <a:t>Voies</a:t>
              </a:r>
              <a:r>
                <a:rPr lang="en-US" sz="900" kern="0" dirty="0">
                  <a:solidFill>
                    <a:prstClr val="white">
                      <a:lumMod val="50000"/>
                    </a:prstClr>
                  </a:solidFill>
                  <a:latin typeface="Optima"/>
                  <a:cs typeface="DIN-Medium"/>
                </a:rPr>
                <a:t> </a:t>
              </a:r>
              <a:r>
                <a:rPr lang="en-US" sz="900" kern="0" dirty="0" err="1">
                  <a:solidFill>
                    <a:prstClr val="white">
                      <a:lumMod val="50000"/>
                    </a:prstClr>
                  </a:solidFill>
                  <a:latin typeface="Optima"/>
                  <a:cs typeface="DIN-Medium"/>
                </a:rPr>
                <a:t>d’évacuation</a:t>
              </a:r>
              <a:endParaRPr lang="en-US" sz="900" kern="0" dirty="0">
                <a:solidFill>
                  <a:prstClr val="white">
                    <a:lumMod val="50000"/>
                  </a:prstClr>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404040"/>
                  </a:solidFill>
                  <a:latin typeface="Optima"/>
                  <a:cs typeface="DIN-Medium"/>
                </a:rPr>
                <a:t>Fire hose</a:t>
              </a:r>
            </a:p>
            <a:p>
              <a:pPr defTabSz="257169">
                <a:lnSpc>
                  <a:spcPts val="501"/>
                </a:lnSpc>
                <a:defRPr/>
              </a:pPr>
              <a:endParaRPr lang="en-US" sz="900" kern="0" dirty="0">
                <a:solidFill>
                  <a:srgbClr val="404040"/>
                </a:solidFill>
                <a:latin typeface="Optima"/>
                <a:cs typeface="DIN-Medium"/>
              </a:endParaRPr>
            </a:p>
            <a:p>
              <a:pPr defTabSz="257169">
                <a:lnSpc>
                  <a:spcPts val="501"/>
                </a:lnSpc>
                <a:defRPr/>
              </a:pPr>
              <a:r>
                <a:rPr lang="en-US" sz="900" kern="0" dirty="0">
                  <a:solidFill>
                    <a:srgbClr val="7F7F7F"/>
                  </a:solidFill>
                  <a:latin typeface="Optima"/>
                  <a:cs typeface="DIN-Medium"/>
                </a:rPr>
                <a:t>Lance </a:t>
              </a:r>
              <a:r>
                <a:rPr lang="en-US" sz="900" kern="0" dirty="0" err="1">
                  <a:solidFill>
                    <a:srgbClr val="7F7F7F"/>
                  </a:solidFill>
                  <a:latin typeface="Optima"/>
                  <a:cs typeface="DIN-Medium"/>
                </a:rPr>
                <a:t>d’incendie</a:t>
              </a:r>
              <a:endParaRPr lang="en-US" sz="900" kern="0" dirty="0">
                <a:solidFill>
                  <a:srgbClr val="7F7F7F"/>
                </a:solidFill>
                <a:latin typeface="Optima"/>
                <a:cs typeface="DIN-Medium"/>
              </a:endParaRPr>
            </a:p>
            <a:p>
              <a:pPr defTabSz="257169">
                <a:lnSpc>
                  <a:spcPct val="50000"/>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ts val="501"/>
                </a:lnSpc>
                <a:defRPr/>
              </a:pPr>
              <a:endParaRPr lang="en-US" sz="900" kern="0" dirty="0">
                <a:solidFill>
                  <a:prstClr val="black"/>
                </a:solidFill>
                <a:latin typeface="Optima"/>
                <a:cs typeface="DIN-Medium"/>
              </a:endParaRPr>
            </a:p>
            <a:p>
              <a:pPr defTabSz="257169">
                <a:lnSpc>
                  <a:spcPct val="130000"/>
                </a:lnSpc>
                <a:defRPr/>
              </a:pPr>
              <a:endParaRPr lang="en-US" sz="900" kern="0" dirty="0">
                <a:solidFill>
                  <a:srgbClr val="404040"/>
                </a:solidFill>
                <a:latin typeface="Optima"/>
                <a:cs typeface="DIN-Medium"/>
              </a:endParaRPr>
            </a:p>
            <a:p>
              <a:pPr defTabSz="257169">
                <a:lnSpc>
                  <a:spcPct val="130000"/>
                </a:lnSpc>
                <a:defRPr/>
              </a:pPr>
              <a:r>
                <a:rPr lang="en-US" sz="900" kern="0" dirty="0">
                  <a:solidFill>
                    <a:srgbClr val="404040"/>
                  </a:solidFill>
                  <a:latin typeface="Optima"/>
                  <a:cs typeface="DIN-Medium"/>
                </a:rPr>
                <a:t>Extinguisher</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err="1">
                  <a:solidFill>
                    <a:srgbClr val="7F7F7F"/>
                  </a:solidFill>
                  <a:latin typeface="Optima"/>
                  <a:cs typeface="DIN-Medium"/>
                </a:rPr>
                <a:t>Extincteur</a:t>
              </a:r>
              <a:br>
                <a:rPr lang="en-US" sz="900" kern="0" dirty="0">
                  <a:solidFill>
                    <a:srgbClr val="7F7F7F"/>
                  </a:solidFill>
                  <a:latin typeface="Optima"/>
                  <a:cs typeface="DIN-Medium"/>
                </a:rPr>
              </a:br>
              <a:br>
                <a:rPr lang="en-US" sz="900" kern="0" dirty="0">
                  <a:solidFill>
                    <a:srgbClr val="7F7F7F"/>
                  </a:solidFill>
                  <a:latin typeface="Optima"/>
                  <a:cs typeface="DIN-Medium"/>
                </a:rPr>
              </a:br>
              <a:endParaRPr lang="en-US" sz="900" kern="0" dirty="0">
                <a:solidFill>
                  <a:prstClr val="black"/>
                </a:solidFill>
                <a:latin typeface="Optima"/>
                <a:cs typeface="DIN-Medium"/>
              </a:endParaRPr>
            </a:p>
            <a:p>
              <a:pPr defTabSz="257169">
                <a:lnSpc>
                  <a:spcPct val="120000"/>
                </a:lnSpc>
                <a:defRPr/>
              </a:pPr>
              <a:endParaRPr lang="en-US" sz="900" kern="0" dirty="0">
                <a:solidFill>
                  <a:srgbClr val="404040"/>
                </a:solidFill>
                <a:latin typeface="Optima"/>
                <a:cs typeface="DIN-Medium"/>
              </a:endParaRPr>
            </a:p>
            <a:p>
              <a:pPr defTabSz="257169">
                <a:lnSpc>
                  <a:spcPct val="120000"/>
                </a:lnSpc>
                <a:defRPr/>
              </a:pPr>
              <a:r>
                <a:rPr lang="en-US" sz="900" kern="0" dirty="0">
                  <a:solidFill>
                    <a:srgbClr val="404040"/>
                  </a:solidFill>
                  <a:latin typeface="Optima"/>
                  <a:cs typeface="DIN-Medium"/>
                </a:rPr>
                <a:t>Assembly point</a:t>
              </a:r>
            </a:p>
            <a:p>
              <a:pPr defTabSz="257169">
                <a:lnSpc>
                  <a:spcPts val="501"/>
                </a:lnSpc>
                <a:defRPr/>
              </a:pPr>
              <a:endParaRPr lang="en-US" sz="900" kern="0" dirty="0">
                <a:solidFill>
                  <a:srgbClr val="7F7F7F"/>
                </a:solidFill>
                <a:latin typeface="Optima"/>
                <a:cs typeface="DIN-Medium"/>
              </a:endParaRPr>
            </a:p>
            <a:p>
              <a:pPr defTabSz="257169">
                <a:lnSpc>
                  <a:spcPts val="501"/>
                </a:lnSpc>
                <a:defRPr/>
              </a:pPr>
              <a:r>
                <a:rPr lang="en-US" sz="900" kern="0" dirty="0">
                  <a:solidFill>
                    <a:srgbClr val="7F7F7F"/>
                  </a:solidFill>
                  <a:latin typeface="Optima"/>
                  <a:cs typeface="DIN-Medium"/>
                </a:rPr>
                <a:t>Point de </a:t>
              </a:r>
              <a:r>
                <a:rPr lang="en-US" sz="900" kern="0" dirty="0" err="1">
                  <a:solidFill>
                    <a:srgbClr val="7F7F7F"/>
                  </a:solidFill>
                  <a:latin typeface="Optima"/>
                  <a:cs typeface="DIN-Medium"/>
                </a:rPr>
                <a:t>rassemblement</a:t>
              </a:r>
              <a:endParaRPr lang="en-US" sz="900" kern="0" dirty="0">
                <a:solidFill>
                  <a:srgbClr val="7F7F7F"/>
                </a:solidFill>
                <a:latin typeface="Optima"/>
                <a:cs typeface="DIN-Medium"/>
              </a:endParaRPr>
            </a:p>
          </p:txBody>
        </p:sp>
        <p:pic>
          <p:nvPicPr>
            <p:cNvPr id="14" name="Picture 22"/>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3608651" y="1352107"/>
              <a:ext cx="2472631" cy="24199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153448" y="1567537"/>
              <a:ext cx="286541" cy="2164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1304602" y="1618186"/>
              <a:ext cx="350273" cy="2146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95901696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a:solidFill>
                  <a:schemeClr val="tx1">
                    <a:lumMod val="60000"/>
                    <a:lumOff val="40000"/>
                  </a:schemeClr>
                </a:solidFill>
              </a:rPr>
              <a:t>Programme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2646878"/>
          </a:xfrm>
          <a:prstGeom prst="rect">
            <a:avLst/>
          </a:prstGeom>
          <a:noFill/>
        </p:spPr>
        <p:txBody>
          <a:bodyPr wrap="square" lIns="91440" tIns="45720" rIns="91440" bIns="45720" rtlCol="0" anchor="t">
            <a:spAutoFit/>
          </a:bodyPr>
          <a:lstStyle/>
          <a:p>
            <a:endParaRPr lang="en-US" sz="900" dirty="0"/>
          </a:p>
          <a:p>
            <a:r>
              <a:rPr lang="en-US" sz="2000" dirty="0"/>
              <a:t>08.50		Quiz – Part 1: </a:t>
            </a:r>
            <a:r>
              <a:rPr lang="en-US" sz="2000" b="1" dirty="0"/>
              <a:t>CERN as organization</a:t>
            </a:r>
          </a:p>
          <a:p>
            <a:endParaRPr lang="en-US" sz="900" dirty="0"/>
          </a:p>
          <a:p>
            <a:r>
              <a:rPr lang="en-US" sz="2000" dirty="0">
                <a:solidFill>
                  <a:srgbClr val="00DB81"/>
                </a:solidFill>
              </a:rPr>
              <a:t>09.15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Part 2: </a:t>
            </a:r>
            <a:r>
              <a:rPr lang="en-US" sz="2000" b="1" dirty="0"/>
              <a:t>Daily life at CERN </a:t>
            </a:r>
          </a:p>
          <a:p>
            <a:endParaRPr lang="en-US" sz="900" dirty="0"/>
          </a:p>
          <a:p>
            <a:r>
              <a:rPr lang="en-US" sz="2000" dirty="0"/>
              <a:t>10.25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8</a:t>
            </a:fld>
            <a:endParaRPr lang="en-US" dirty="0"/>
          </a:p>
        </p:txBody>
      </p:sp>
    </p:spTree>
    <p:extLst>
      <p:ext uri="{BB962C8B-B14F-4D97-AF65-F5344CB8AC3E}">
        <p14:creationId xmlns:p14="http://schemas.microsoft.com/office/powerpoint/2010/main" val="2479738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B9339F5-5895-FA4C-4C36-A1EAE8D4675E}"/>
              </a:ext>
            </a:extLst>
          </p:cNvPr>
          <p:cNvPicPr>
            <a:picLocks noChangeAspect="1"/>
          </p:cNvPicPr>
          <p:nvPr/>
        </p:nvPicPr>
        <p:blipFill>
          <a:blip r:embed="rId3"/>
          <a:stretch>
            <a:fillRect/>
          </a:stretch>
        </p:blipFill>
        <p:spPr>
          <a:xfrm>
            <a:off x="1733385" y="993818"/>
            <a:ext cx="7084612" cy="2956050"/>
          </a:xfrm>
          <a:prstGeom prst="rect">
            <a:avLst/>
          </a:prstGeom>
        </p:spPr>
      </p:pic>
      <p:sp>
        <p:nvSpPr>
          <p:cNvPr id="2" name="Title 1"/>
          <p:cNvSpPr>
            <a:spLocks noGrp="1"/>
          </p:cNvSpPr>
          <p:nvPr>
            <p:ph type="title"/>
          </p:nvPr>
        </p:nvSpPr>
        <p:spPr>
          <a:xfrm>
            <a:off x="326003" y="176492"/>
            <a:ext cx="9470003" cy="1261282"/>
          </a:xfrm>
        </p:spPr>
        <p:txBody>
          <a:bodyPr vert="horz" lIns="45720" tIns="45720" rIns="45720" bIns="45720" anchor="ctr">
            <a:noAutofit/>
          </a:bodyPr>
          <a:lstStyle/>
          <a:p>
            <a:r>
              <a:rPr lang="en-US" sz="3600" dirty="0">
                <a:solidFill>
                  <a:schemeClr val="tx1">
                    <a:lumMod val="60000"/>
                    <a:lumOff val="40000"/>
                  </a:schemeClr>
                </a:solidFill>
              </a:rPr>
              <a:t>Also: Tuesday 4 March</a:t>
            </a:r>
            <a:br>
              <a:rPr lang="en-US" sz="3600" baseline="30000" dirty="0">
                <a:solidFill>
                  <a:schemeClr val="tx1">
                    <a:lumMod val="60000"/>
                    <a:lumOff val="40000"/>
                  </a:schemeClr>
                </a:solidFill>
              </a:rPr>
            </a:br>
            <a:br>
              <a:rPr lang="en-US" sz="3600" baseline="30000" dirty="0">
                <a:solidFill>
                  <a:schemeClr val="tx1">
                    <a:lumMod val="60000"/>
                    <a:lumOff val="40000"/>
                  </a:schemeClr>
                </a:solidFill>
              </a:rPr>
            </a:br>
            <a:endParaRPr lang="en-GB" sz="36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6" name="Picture 5"/>
          <p:cNvPicPr>
            <a:picLocks noChangeAspect="1"/>
          </p:cNvPicPr>
          <p:nvPr/>
        </p:nvPicPr>
        <p:blipFill rotWithShape="1">
          <a:blip r:embed="rId4"/>
          <a:srcRect l="32614" t="10266" r="33298" b="10026"/>
          <a:stretch/>
        </p:blipFill>
        <p:spPr>
          <a:xfrm>
            <a:off x="420638" y="1824939"/>
            <a:ext cx="965008" cy="1186443"/>
          </a:xfrm>
          <a:prstGeom prst="rect">
            <a:avLst/>
          </a:prstGeom>
        </p:spPr>
      </p:pic>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38376" y="1144060"/>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3" name="Oval 12"/>
          <p:cNvSpPr/>
          <p:nvPr/>
        </p:nvSpPr>
        <p:spPr>
          <a:xfrm>
            <a:off x="7410615" y="1243690"/>
            <a:ext cx="825011" cy="52542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12" name="Oval 11"/>
          <p:cNvSpPr/>
          <p:nvPr/>
        </p:nvSpPr>
        <p:spPr>
          <a:xfrm>
            <a:off x="7318043" y="2281481"/>
            <a:ext cx="929315" cy="52542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a:ea typeface="+mn-ea"/>
              <a:cs typeface="+mn-cs"/>
            </a:endParaRPr>
          </a:p>
        </p:txBody>
      </p:sp>
      <p:sp>
        <p:nvSpPr>
          <p:cNvPr id="7" name="Oval 6">
            <a:extLst>
              <a:ext uri="{FF2B5EF4-FFF2-40B4-BE49-F238E27FC236}">
                <a16:creationId xmlns:a16="http://schemas.microsoft.com/office/drawing/2014/main" id="{D24F90B1-3AE2-62E2-B9FF-BACF85A46E17}"/>
              </a:ext>
            </a:extLst>
          </p:cNvPr>
          <p:cNvSpPr/>
          <p:nvPr/>
        </p:nvSpPr>
        <p:spPr>
          <a:xfrm>
            <a:off x="7358462" y="3044031"/>
            <a:ext cx="929315" cy="525427"/>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Arial"/>
              <a:ea typeface="+mn-ea"/>
              <a:cs typeface="+mn-cs"/>
            </a:endParaRPr>
          </a:p>
        </p:txBody>
      </p:sp>
    </p:spTree>
    <p:extLst>
      <p:ext uri="{BB962C8B-B14F-4D97-AF65-F5344CB8AC3E}">
        <p14:creationId xmlns:p14="http://schemas.microsoft.com/office/powerpoint/2010/main" val="1704561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7"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TPVERSION" val="8"/>
  <p:tag name="PPTVERSION" val="16"/>
  <p:tag name="TPOS" val="2"/>
  <p:tag name="TPLASTSAVEVERSION" val="6.4 PC"/>
  <p:tag name="WASPOLLED" val="FC34D51B9A7A40BA91781A8C9268F15C"/>
  <p:tag name="TPFULLVERSION" val="9.0.10.4"/>
  <p:tag name="OR_PRESENTATION" val="True"/>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57142</TotalTime>
  <Words>5914</Words>
  <Application>Microsoft Office PowerPoint</Application>
  <PresentationFormat>On-screen Show (16:9)</PresentationFormat>
  <Paragraphs>870</Paragraphs>
  <Slides>52</Slides>
  <Notes>51</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52</vt:i4>
      </vt:variant>
    </vt:vector>
  </HeadingPairs>
  <TitlesOfParts>
    <vt:vector size="65" baseType="lpstr">
      <vt:lpstr>Verdana</vt:lpstr>
      <vt:lpstr>Georgia</vt:lpstr>
      <vt:lpstr>Calibri</vt:lpstr>
      <vt:lpstr>Courier New</vt:lpstr>
      <vt:lpstr>Aptos</vt:lpstr>
      <vt:lpstr>Optima</vt:lpstr>
      <vt:lpstr>Wingdings</vt:lpstr>
      <vt:lpstr>Century Gothic</vt:lpstr>
      <vt:lpstr>Symbol</vt:lpstr>
      <vt:lpstr>Calibri Light</vt:lpstr>
      <vt:lpstr>Arial</vt:lpstr>
      <vt:lpstr>CERNCorporate16-9</vt:lpstr>
      <vt:lpstr>1_Office Theme</vt:lpstr>
      <vt:lpstr>PowerPoint Presentation</vt:lpstr>
      <vt:lpstr>PowerPoint Presentation</vt:lpstr>
      <vt:lpstr>Welcome              Bienvenue </vt:lpstr>
      <vt:lpstr>Bienvenue Welcome</vt:lpstr>
      <vt:lpstr>Logistics - language</vt:lpstr>
      <vt:lpstr>Logistics - slides</vt:lpstr>
      <vt:lpstr>Emergency Procedure d’Urgence</vt:lpstr>
      <vt:lpstr>Programme of the morning</vt:lpstr>
      <vt:lpstr>Also: Tuesday 4 March  </vt:lpstr>
      <vt:lpstr>PowerPoint Presentation</vt:lpstr>
      <vt:lpstr>PowerPoint Presentation</vt:lpstr>
      <vt:lpstr>MapCERN</vt:lpstr>
      <vt:lpstr>PowerPoint Presentation</vt:lpstr>
      <vt:lpstr>PowerPoint Presentation</vt:lpstr>
      <vt:lpstr>CERN as an international organization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Welcome to HR-PXE colleagues</vt:lpstr>
      <vt:lpstr>PowerPoint Presentation</vt:lpstr>
      <vt:lpstr>PowerPoint Presentation</vt:lpstr>
      <vt:lpstr>Time for a group photo !</vt:lpstr>
      <vt:lpstr>Daily life at CERN</vt:lpstr>
      <vt:lpstr>PowerPoint Presentation</vt:lpstr>
      <vt:lpstr>CERN access card</vt:lpstr>
      <vt:lpstr>PowerPoint Presentation</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PowerPoint Presentation</vt:lpstr>
      <vt:lpstr>PowerPoint Presentation</vt:lpstr>
      <vt:lpstr>PowerPoint Presentation</vt:lpstr>
      <vt:lpstr>PowerPoint Presentation</vt:lpstr>
      <vt:lpstr>PowerPoint Presentation</vt:lpstr>
      <vt:lpstr>CERN tools </vt:lpstr>
      <vt:lpstr>Newcomers website</vt:lpstr>
      <vt:lpstr>Many questions, answers are …</vt:lpstr>
      <vt:lpstr>Public meetings</vt:lpstr>
      <vt:lpstr>Important info to remember</vt:lpstr>
      <vt:lpstr>Onboarding continues with …</vt:lpstr>
      <vt:lpstr>Meeting points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Muriel Colson</cp:lastModifiedBy>
  <cp:revision>1457</cp:revision>
  <cp:lastPrinted>2022-08-29T13:46:38Z</cp:lastPrinted>
  <dcterms:created xsi:type="dcterms:W3CDTF">2012-11-30T11:04:26Z</dcterms:created>
  <dcterms:modified xsi:type="dcterms:W3CDTF">2025-03-03T17:17:02Z</dcterms:modified>
</cp:coreProperties>
</file>