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567" r:id="rId3"/>
    <p:sldId id="266" r:id="rId4"/>
    <p:sldId id="276" r:id="rId5"/>
    <p:sldId id="277" r:id="rId6"/>
    <p:sldId id="278" r:id="rId7"/>
    <p:sldId id="268" r:id="rId8"/>
    <p:sldId id="267" r:id="rId9"/>
    <p:sldId id="275" r:id="rId10"/>
    <p:sldId id="265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91" autoAdjust="0"/>
    <p:restoredTop sz="94660"/>
  </p:normalViewPr>
  <p:slideViewPr>
    <p:cSldViewPr snapToGrid="0">
      <p:cViewPr varScale="1">
        <p:scale>
          <a:sx n="148" d="100"/>
          <a:sy n="148" d="100"/>
        </p:scale>
        <p:origin x="4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19T20:02:54.643"/>
    </inkml:context>
    <inkml:brush xml:id="br0">
      <inkml:brushProperty name="width" value="0.1" units="cm"/>
      <inkml:brushProperty name="height" value="0.2" units="cm"/>
      <inkml:brushProperty name="color" value="#FF8517"/>
      <inkml:brushProperty name="tip" value="rectangle"/>
      <inkml:brushProperty name="rasterOp" value="maskPen"/>
      <inkml:brushProperty name="ignorePressure" value="1"/>
    </inkml:brush>
  </inkml:definitions>
  <inkml:trace contextRef="#ctx0" brushRef="#br0">108 195,'65'-3,"1"-4,79-17,3-6,-21 8,43 1,-97 12,-38 4,59-2,-107 7,-17 0,0-2,-46-8,44 5,-1 1,0 2,0 1,-60 6,30 5,44-6,-1-1,-27 1,-250-5,421-10,-82 6,48-1,31 9,160-5,-162-20,-158 22,-1-1,-70-13,56 8,0 2,-87 6,35 1,-160-3,265 2,10 3,16 4,49 4,-6 0,0-3,85 2,-118-11,46 9,-45-5,45 1,-33-9,-33 2,1 0,-1 1,1 0,-1 1,24 5,-39-6,0 0,1 0,-1 0,0 0,1 0,-1 0,0 0,0 0,1 0,-1 1,0-1,0 0,1 0,-1 0,0 0,0 0,0 0,1 0,-1 1,0-1,0 0,0 0,1 0,-1 1,0-1,0 0,0 0,0 1,0-1,1 0,-1 0,0 0,0 1,0-1,0 0,0 1,0-1,0 0,0 0,0 1,0-1,0 0,0 0,0 1,0-1,0 0,0 0,0 1,-1-1,-14 11,-27 7,40-18,-32 11,-56 8,-6 3,-126 27,127-30,69-14,4-1,-1 1,1 1,1 1,-30 12,105-1,-14-13,0-1,45-2,-42-2,69 9,-39-1,0-3,104-7,-51-1,-88 2,-23 0,1 1,-1 0,20 3,-37 2,-13 3,-17 6,-81 19,37-12,-89 38,112-36,0-3,-2-3,-73 15,-83 11,187-36,34 0,40 1,465-9,-511 1,-1 0,0 0,0 0,0 0,0 1,0-1,0 1,0 0,0 0,-1 0,1 0,4 3,-6-3,-1-1,1 0,-1 1,0-1,1 1,-1-1,0 1,1-1,-1 1,0-1,0 1,0-1,1 1,-1-1,0 1,0-1,0 1,0 0,0-1,0 1,0-1,0 1,0-1,0 1,-1 0,-16 21,-17 5,-1-1,-1-1,-58 28,-124 46,160-77,-1-2,-107 20,183-47,-1 0,0-2,-1 0,0 0,0-2,17-15,-28 22,0-1,0 1,0-1,-1-1,1 1,-1 0,-1-1,1 1,-1-1,0 0,0 0,0 0,-1 0,0 0,0 0,-1-1,0 1,0 0,0 0,-1 0,0-1,-2-9,-3-3,0 0,-1 1,-1-1,-1 1,-20-30,23 36,1 0,0-1,1 1,0-1,1 0,0-1,-1-20,-8-33,10 60,1 1,-1-1,-1 1,1 0,-6-10,8 16,-1-1,1 1,0 0,0-1,-1 1,1 0,0-1,0 1,-1 0,1 0,0 0,-1-1,1 1,0 0,-1 0,1 0,0-1,-1 1,1 0,-1 0,1 0,0 0,-1 0,1 0,0 0,-1 0,1 0,-1 0,1 0,0 0,-1 0,1 1,-1-1,1 0,0 0,-1 0,-14 26,7 2,1 0,-5 47,8-46,-1 38,5 91,1-133,9-191,1-10,-11-15,0 660,1-445,9 48,-6-48,3 47,-8 474,-18-624,16-19,3 71,-1 0,0 0,-9-38,-12-62,-8-75,27 180,-1 1,-9-26,7 29,1-1,1 0,-2-26,-5-38,7 59,0 0,1-27,4 679,0-604,9 47,-6-46,3 45,3 33,-5-71,1 45,-5-50,9 47,-6-48,2 49,-5-119,10-73,15-75,-6 23,-13 86,-7-138,-2 110,3 126,1 1,7 28,1 0,-7-30,0 1,2-1,-1 1,2-1,0-1,13 22,-12-22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19T20:03:04.090"/>
    </inkml:context>
    <inkml:brush xml:id="br0">
      <inkml:brushProperty name="width" value="0.1" units="cm"/>
      <inkml:brushProperty name="height" value="0.2" units="cm"/>
      <inkml:brushProperty name="color" value="#FF8517"/>
      <inkml:brushProperty name="tip" value="rectangle"/>
      <inkml:brushProperty name="rasterOp" value="maskPen"/>
      <inkml:brushProperty name="ignorePressure" value="1"/>
    </inkml:brush>
  </inkml:definitions>
  <inkml:trace contextRef="#ctx0" brushRef="#br0">66 309,'-8'0,"1"1,0 1,0-1,0 1,0 0,0 1,-8 4,67-15,-47 7,0 0,0-1,0 0,0 0,0 0,0 0,-1-1,1 0,-1 0,0 0,0-1,0 1,0-1,-1 0,1 0,-1 0,0-1,0 1,0-1,-1 0,0 1,0-1,3-9,0-2,1-1,1 1,0 0,1 0,1 1,13-17,-7 8,1 4,9-16,-97 284,63-217,-8 57,13-65,0 0,-1 0,-1 0,-1-1,-13 26,-2-9,16-30,0 0,0 0,1 0,0 1,1-1,0 1,1 1,0-1,0 0,-1 16,4-25,1 0,-1 0,0-1,0 1,1 0,-1 0,0-1,1 1,-1 0,1-1,-1 1,1-1,-1 1,1 0,0-1,-1 1,1-1,0 1,-1-1,1 0,0 1,-1-1,1 0,0 1,0-1,-1 0,1 0,0 0,0 0,0 1,-1-1,1 0,0-1,0 1,0 0,-1 0,1 0,1-1,42-8,-26 4,29 0,-12 0,-1 2,68 3,-101 0,0 0,0 0,1 0,-1 1,0-1,0 0,1 1,-1-1,0 1,0-1,0 1,0-1,0 1,0 0,0 0,0-1,0 1,0 0,0 0,0 0,-1 0,1 0,0 0,-1 0,1 0,0 3,0-1,-1 1,1-1,-1 0,0 1,0-1,0 1,0-1,-1 0,-1 7,-3 6,0 0,-1-1,-9 16,15-30,-141 238,134-223,23-27,31-32,-43 39,166-174,-115 118,-52 57,107-123,-93 105,-2-1,0 0,-2-1,14-31,-26 53,0 0,-1 0,1-1,0 1,-1-1,1 1,-1 0,1-1,-1 1,1-1,-1 1,0-1,0 0,0 1,0-1,0 1,0-1,0 1,-1-1,1 1,-1-1,1 1,-1-1,1 1,-1 0,0-1,1 1,-1 0,0-1,-1 0,0 1,0 1,0-1,-1 1,1 0,0-1,0 1,0 0,-1 0,1 1,0-1,0 0,0 1,0-1,-1 1,1 0,0-1,0 1,0 0,0 0,-2 2,-23 13,1 2,-32 27,-36 25,84-64,0 0,0 0,-1-1,0-1,0 0,0-1,-18 4,66-46,98-27,-86 44,66-41,-112 62,0-1,-1 1,1-1,-1 0,1 0,-1 0,0-1,0 1,0 0,3-5,-5 7,0 0,0 0,0 0,0-1,0 1,0 0,0 0,0 0,0-1,0 1,-1 0,1 0,0-1,0 1,0 0,0 0,0 0,0 0,-1-1,1 1,0 0,0 0,0 0,0 0,-1 0,1-1,0 1,0 0,0 0,-1 0,1 0,0 0,0 0,0 0,-1 0,1 0,0 0,0 0,-1 0,1 0,0 0,-25 2,-150 44,36-7,138-38,-10 2,0-1,1 1,-1-2,0 0,0 0,0-1,0 0,-16-3,26 3,1-1,0 0,0 1,-1-1,1 0,0 1,0-1,0 0,0 0,0 1,0-1,0 0,0 0,0 0,0 1,0-1,0 0,1 1,-1-1,0 0,1 0,-1 1,0-1,1 1,-1-1,1 0,-1 1,1-1,-1 1,1-1,-1 1,1-1,0 1,-1-1,2 0,21-23,-22 24,2-3,20-18,-1-2,32-40,-49 58,-1-1,-1 1,1-1,-1 0,0 0,0 0,0 0,-1 0,0 0,-1-1,1 1,-1-1,0 0,-1 1,1-1,-1 0,-1 1,1-1,-3-8,-4-2,-1 0,0 0,-1 1,-1 0,-1 1,-13-15,-2-6,24 33,0 0,1 0,-1 0,1 0,0 0,0 0,0 0,0 0,0-1,1 1,0 0,-1 0,1-1,0 1,1 0,0-5,-1 6,1 0,-1 0,1 1,-1-1,1 0,0 0,0 1,0-1,0 0,0 1,0-1,0 1,0-1,1 1,-1 0,0 0,1-1,-1 1,1 0,0 0,-1 0,1 1,0-1,-1 0,1 1,0-1,0 1,3-1,43-1,71 5,-16 13,-53-6,119 12,-144-18,0-1,34 0,-14-1,181-1,-115-2,-81-1,55-9,-55 5,57-1,144-7,-19 7,-177 4,-35 3,0 0,0-1,0 1,0 0,0 0,0 0,0 0,0 0,0 0,0 0,0 0,0 0,0 0,0 0,0 0,0 0,0 0,0 0,0 0,0-1,0 1,0 0,0 0,0 0,0 0,0 0,0 0,0 0,0 0,0 0,0 0,0 0,0 0,0 0,0 0,0 0,0 0,-21-1,-232 21,-61-13,132-1,-83 1,106-14,98 4,-89 6,146-2,1 0,-1 1,1-1,0 1,0 0,-1-1,1 1,0 1,0-1,1 0,-1 1,0 0,1-1,0 1,-1 0,1 0,0 0,1 1,-1-1,0 0,-1 7,-1 0,1 0,-1 0,2 0,0 1,0-1,-1 16,3-18,0 0,1 1,0-1,0 0,1 0,0 1,0-1,1-1,0 1,0 0,1-1,0 1,0-1,0 0,1-1,1 1,9 9,26 24,2-2,1-2,73 45,8 7,-104-72,-4-4,0 1,-1 1,21 23,-32-32,-1 0,0 1,-1 0,1 0,-1 0,0 0,-1 0,0 1,0-1,0 1,0-1,-1 1,0 0,-1 0,0 6,-1 9,-2-1,-1 0,0 0,-2-1,0 1,-1-1,-1 0,-14 23,-96 146,113-182,-58 85,4 3,-69 151,-55 127,179-364,2-5,0 1,0-1,-1 0,1 0,-1 0,1 0,-1 0,-1 0,1-1,-5 4,4-10,1-1,0 0,0 0,0 0,0-1,1 1,-1-1,1 0,0 1,-1-7,1 7,-33-95,-30-134,37 123,20 78,-94-301,96 538,5-131,-16 123,6-78,6 143,6-230,-9-196,2 87,0 14,-1-30,-14 197,9-17,3 1,5 116,4-184,-2-88,4-72,4 121,-6 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19T20:03:16.691"/>
    </inkml:context>
    <inkml:brush xml:id="br0">
      <inkml:brushProperty name="width" value="0.5" units="cm"/>
      <inkml:brushProperty name="height" value="1" units="cm"/>
      <inkml:brushProperty name="color" value="#FF8517"/>
      <inkml:brushProperty name="tip" value="rectangle"/>
      <inkml:brushProperty name="rasterOp" value="maskPen"/>
      <inkml:brushProperty name="ignorePressure" value="1"/>
    </inkml:brush>
  </inkml:definitions>
  <inkml:trace contextRef="#ctx0" brushRef="#br0">229 1066,'-20'0,"22"2,37 3,-13-2,12 3,1-3,67-2,-58-1,164-14,-140 16,74-4,-137 2,1-1,-1 0,0-1,1 0,-1 0,0-1,12-6,-21 9,0 0,0 0,0 0,0 0,0 0,1-1,-1 1,0 0,0 0,0 0,0-1,0 1,0 0,0 0,0 0,0-1,0 1,0 0,1 0,-1-1,-1 1,1 0,0 0,0 0,0-1,0 1,0 0,0 0,0-1,0 1,0 0,0 0,0 0,0 0,-1-1,1 1,0 0,0 0,0 0,0 0,-1-1,1 1,0 0,0 0,-15-10,-16-5,-45-13,28 12,1-3,1-1,-49-31,89 47,1-1,0 1,1-1,-1-1,1 1,0-1,0 0,0 1,1-2,0 1,0 0,1-1,0 1,0-1,0 0,0-9,-1-5,0 0,2-1,3-42,0 52,1 0,0 0,0 1,1-1,1 1,0 0,0 0,1 1,1-1,-1 1,2 1,-1-1,15-12,12-10,2 1,42-28,-67 51,37-28,-28 19,2 0,-1 2,38-19,-10 18,16-7,-61 21,0 0,1-1,-1 1,0-1,0 0,-1 0,1 0,-1 0,1 0,-1-1,3-4,-6 8,1-1,-1 1,0 0,0-1,0 1,0 0,1-1,-1 1,0 0,0-1,0 1,0 0,0-1,0 1,0-1,0 1,0 0,0-1,0 1,0 0,0-1,0 1,0 0,-1-1,1 1,0-1,0 1,0 0,0 0,-1-1,1 1,0 0,0-1,-1 1,0-1,-17-6,-32 2,39 5,-119-6,151 4,0-1,30-8,6 0,-48 10,-1 0,1-1,-1 1,0-2,1 1,-1-1,0-1,-1 1,1-1,-1-1,0 1,10-9,-21 9,-12 1,-17 3,32 0,-94 2,-154-4,225-2,-1-1,-29-9,37 8,0 2,0 0,0 0,0 2,0 0,-29 1,46 1,0 0,-1 0,1 0,0-1,0 1,0 0,-1 0,1 0,0 0,0 0,0 0,-1 1,1-1,0 0,0 0,-1 0,1 0,0 0,0 0,0 0,-1 0,1 0,0 0,0 1,0-1,0 0,0 0,-1 0,1 0,0 1,0-1,0 0,0 0,0 0,0 1,0-1,-1 0,1 0,0 0,0 1,0-1,0 0,0 0,0 1,0-1,0 0,0 0,0 0,0 1,0-1,0 0,1 0,-1 0,0 1,0-1,0 0,0 0,15 15,23 7,-22-17,1 0,0-2,0 0,34 1,-23-2,146-1,-137-2,8 0,-16 2,0-2,34-6,-29 3,0 1,0 1,36 4,-4 0,-35 0,0 1,44 11,-41-7,-10-4,-20-3,1 1,-1-1,1 1,-1 0,1 0,-1 1,0-1,7 4,-10-4,-1-1,1 1,-1-1,1 1,-1-1,1 1,-1-1,1 1,-1 0,0-1,1 1,-1 0,0 0,0-1,1 1,-1 0,0-1,0 1,0 0,0 0,0 1,-12 26,9-22,-1 0,2 1,-1-1,0 1,1 0,1 0,-1-1,1 1,0 1,0-1,1 0,1 8,1 14,10 48,-2-20,3 82,-10-79,-6 85,-11 7,1 46,4 314,12-302,3-12,-6 166,-7-265,2-41,2 1,5 69,3-103,-4-23,-1-1,1 1,-1-1,0 1,1 0,-1-1,0 1,0-1,0 1,0 0,0-1,-1 1,1-1,-1 3,0-2,-1-1,1 0,-1 0,1 1,-1-1,0-1,0 1,1 0,-1 0,0-1,0 1,0 0,0-1,1 0,-1 0,0 1,-3-1,-104 5,41-3,15 1,-1 1,-91-4,-46-21,91 22,-13 15,59-7,-63-1,-9-1,52-1,0-2,-89-8,141 3,14 1,-1 0,0-1,1 0,-1 0,0-1,1 0,-1-1,-8-3,15 4,0-1,1 1,-1-1,1 1,-1-1,1 1,0-1,0 0,0 0,1 1,-1-1,0 0,1 0,0-4,-1-49,1 47,-2-32,1 31,1 0,0 0,0 0,1 0,0 1,1-1,0 0,4-13,-3 11,0-1,-1 0,-1 1,0-1,-1-13,0-6,-2-112,-2 43,4 63,2 0,8-53,-3 39,-6 38,0-1,1 1,1-1,1 1,8-23,-10 35,-1 0,1 0,-1 0,1 1,0-1,0 0,0 1,0 0,0-1,0 1,1 0,-1 0,0 0,1 1,-1-1,0 0,1 1,-1-1,1 1,2 0,61 0,-42 2,38 0,-1 4,1 2,117 33,-80-12,-44-12,63 11,-83-25,-1-1,0-1,47-6,-59 3,-1-1,35-8,-47 8,-1 0,-1 0,1-1,0 0,-1-1,0 1,0-1,0 0,10-11,-11 9,0 0,0-1,-1 0,0 1,-1-2,1 1,-1-1,-1 1,0-1,0 0,2-16,0-8,-2 0,-1-34,1-9,23-215,-13-72,-6 263,-2 33,18-83,-18 81,-5 57,0-1,1 1,1 0,3-15,7 85,-7 2,-2 1,-5 63,-49 232,47-328,-3 11,-21 74,16-90,12-23,0 0,-1 0,1 0,0 0,0 0,-1 0,1 0,0 0,0-1,-1 1,1 0,0 0,0 0,-1 0,1-1,0 1,0 0,0 0,0 0,-1-1,1 1,0 0,0 0,0-1,0 1,0 0,0 0,0-1,0 1,0 0,0 0,0-1,0 1,0 0,0 0,0-1,0 1,0 0,0 0,0-1,0 1,1-57,-1 39,3-113,-6-135,3 250,-2-1,0 1,0-1,-2 1,0 0,-1 1,0-1,-13-24,18 39,0 1,0 0,0 0,0 0,-1 0,1-1,0 1,0 0,0 0,0 0,0 0,-1 0,1 0,0-1,0 1,0 0,0 0,-1 0,1 0,0 0,0 0,0 0,0 0,-1 0,1 0,0 0,0 0,0 0,-1 0,1 0,0 0,0 0,0 0,-1 0,1 0,0 0,0 0,0 1,0-1,-1 0,1 0,0 0,0 0,0 0,0 0,0 1,-1-1,-6 14,-5 22,11-32,0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19T20:03:40.636"/>
    </inkml:context>
    <inkml:brush xml:id="br0">
      <inkml:brushProperty name="width" value="0.3" units="cm"/>
      <inkml:brushProperty name="height" value="0.6" units="cm"/>
      <inkml:brushProperty name="color" value="#FF8517"/>
      <inkml:brushProperty name="tip" value="rectangle"/>
      <inkml:brushProperty name="rasterOp" value="maskPen"/>
      <inkml:brushProperty name="ignorePressure" value="1"/>
    </inkml:brush>
  </inkml:definitions>
  <inkml:trace contextRef="#ctx0" brushRef="#br0">32 861,'304'20,"-165"-14,-33-10,-59 0,71 6,28 11,125 0,-92-6,-140-4,42 8,10 1,-23-6,135-6,-158-4,6-2,1 3,65 4,-110-1,3 1,1 0,-1 0,1 1,-1 0,0 1,19 7,-28-9,1 1,-1-1,-1 0,1 1,0-1,0 1,0-1,-1 1,1-1,-1 1,1-1,-1 1,0 0,1-1,-1 1,0 0,0 3,-2 38,1-25,-6 194,9-188,-1-22,-1 1,0-1,1 1,-1-1,0 0,0 1,0-1,-1 1,1-1,-2 5,1-6,0 0,0 0,0 0,0 0,0 0,0 0,0 0,0 0,-1-1,1 1,0-1,-1 1,1-1,0 1,-1-1,1 0,0 1,-1-1,1 0,-1 0,1 0,-1 0,1 0,-3-1,-155 13,-417-12,493-11,21 2,-3 3,-148-8,-296 14,383-13,57 4,42 4,-49-1,42 4,-1-1,2-2,-54-14,125 19,61 1,-52 4,1-3,61-5,-16 1,86 15,-73-6,-74-5,-7 0,0 0,40 10,-58-10,0 0,0 0,-1 1,1 0,-1 0,1 1,-1 0,6 4,-9-5,1 1,-1 0,0 0,-1 0,1 0,-1 0,0 0,0 1,0-1,0 1,-1 0,2 9,2 18,-1 1,-2 0,-2-1,-4 49,1-66,0 0,-1-1,-1 1,0-1,-1 0,0 0,-2 0,1-1,-16 19,20-27,-7 11,9-13,0 0,-1-1,0 1,1 0,-1-1,0 1,0-1,-1 1,1-1,0 0,-1 0,1 0,-1-1,0 1,0 0,1-1,-1 0,0 1,-5 0,7-2,1 0,0 0,0 0,0 0,-1-1,1 1,0 0,0 0,0 0,-1 0,1 0,0 0,0 0,0 0,-1 0,1 0,0 0,0 1,0-1,-1 0,1 0,0 0,0 0,0 0,0 0,-1 0,1 0,0 0,0 1,0-1,0 0,0 0,-1 0,1 0,0 1,0-1,0 0,0 0,0 0,0 0,0 1,0-1,0 0,0 0,0 0,0 1,0-1,0 0,0 0,0 0,0 1,0-1,13 5,21-1,60 4,-42-3,223 2,-271-7,-171 6,-77-6,343-13,60 6,-158 7,1-1,-1 1,1-1,-1 0,1 1,-1-1,0 0,1 0,-1 0,0 0,0 0,1 0,-1-1,0 1,0 0,0 0,-1-1,1 1,0-1,0 1,-1-1,1 1,-1-1,1 1,-1-1,0 1,0-1,1 0,-1 1,0-3,-1-61,0 43,7-137,-3 108,6-64,-5 81,-2 0,-2 1,-4-43,2 60,1 1,-2 0,0 1,-1-1,0 0,-1 1,-1 0,0 0,-13-20,10 18,0-1,2-1,0 1,-4-20,-2-1,9 23,0-1,1 0,1 0,-1-29,-6-40,-27-134,31 197,-2 1,0 1,-20-39,18 40,-81-147,61 116,25 45,1-1,0 1,0 0,0-1,1 1,0-1,0 0,0 0,1 0,0 0,0 0,0 0,1 0,0 0,0 0,1 0,1-8,-1 13,0 1,0-1,0 0,0 0,0 1,0-1,1 1,-1-1,0 1,0-1,1 1,-1 0,0 0,1-1,-1 1,0 0,1 0,-1 0,0 1,1-1,-1 0,0 0,1 1,1 0,41 11,-39-10,15 2,0 0,0-1,1-1,40-2,25 3,-19 1,-42-3,-1 1,37 6,-24-1,0-2,63 1,-99-6,1 0,0 0,0-1,-1 1,1-1,-1 1,1-1,0 0,-1 1,1-1,-1 0,1 0,-1 0,0 0,1 0,-1-1,1 0,13-10,-13 59,5 138,6 34,-13-94,0-124,0 0,0-1,-1 1,1 0,0-1,0 1,0 0,0-1,-1 1,1 0,0-1,-1 1,1-1,0 1,-1 0,1-1,-1 1,1-1,-1 1,1-1,-1 1,1-1,-1 0,0 1,1-1,-1 0,0 1,1-1,-2 0,-23-3,20 1,1 0,-1 0,1 0,-1-1,1 1,0-1,0-1,-4-2,-10-15,-2 1,0 1,-34-24,-29-28,80 68,0 0,1 0,-1 1,0-1,-1 1,1-1,0 1,-1 0,1 1,-1-1,1 0,-1 1,-5-1,11 5,0 1,0 0,1 0,-1-1,1 1,0-1,0 0,7 6,-9-8,23 35,-24-35,1 0,0 0,-1 0,1 0,-1 0,1 1,-1-1,0 0,1 0,-1 0,0 1,0-1,0 0,0 1,0-1,0 0,0 0,0 1,-1-1,1 0,0 0,-1 0,1 1,-1-1,1 0,-1 0,0 0,1 0,-1 0,0 0,-1 1,0-5,1 1,-1-1,1 0,0 0,0 0,0 0,0 0,1 0,-1 0,1-1,-1-4,0 0,-1-1,-1 0,0 1,0-1,-9-15,11 22,0 1,0-1,-1 1,1-1,0 1,0-1,-1 1,1 0,-1 0,1-1,-1 1,1 0,-4-1,4 2,0 0,0 0,0 0,0 0,-1 0,1 0,0 0,0 0,0 1,0-1,0 0,0 1,0-1,0 0,0 1,0 0,1-1,-1 1,0-1,0 1,0 0,0 0,1-1,-1 1,0 0,0 2,0-2,1 0,0 1,0-1,-1 1,1-1,0 0,0 1,0-1,0 1,0-1,1 1,-1-1,0 0,1 1,-1-1,1 0,-1 1,1-1,1 2,18 34,-12-24,9 23,2-2,1-1,1 0,2-1,1-2,2 0,54 48,-58-58,33 27,-53-45,0-1,0 1,0-1,1 1,-1-1,1 0,-1 0,1 0,-1-1,1 1,0-1,-1 1,1-1,0 0,-1 0,1 0,0 0,-1 0,1-1,5-1,19-17,-25 16,1 1,-1 0,1 0,-1 0,1 0,0 0,0 1,0-1,0 1,0 0,5-2,46-15,-43 13,1 0,0 1,21-4,-35 14,0 0,-1 0,0-1,0 1,-6 8,0-3,0-1,-1 0,0 0,-23 16,-23 21,53-44,1 1,-1 0,1 0,0 1,0-1,0 0,0 1,-1 9,-13 24,14-34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19T20:03:43.820"/>
    </inkml:context>
    <inkml:brush xml:id="br0">
      <inkml:brushProperty name="width" value="0.3" units="cm"/>
      <inkml:brushProperty name="height" value="0.6" units="cm"/>
      <inkml:brushProperty name="color" value="#FF8517"/>
      <inkml:brushProperty name="tip" value="rectangle"/>
      <inkml:brushProperty name="rasterOp" value="maskPen"/>
      <inkml:brushProperty name="ignorePressure" value="1"/>
    </inkml:brush>
  </inkml:definitions>
  <inkml:trace contextRef="#ctx0" brushRef="#br0">515 1,'0'9,"1"-6,-1 0,0 0,0 1,0-1,0 0,-1 0,0 1,1-1,-1 0,-2 5,1-7,1 0,-1 1,1-1,-1 0,1 0,-1-1,0 1,0 0,1 0,-1-1,0 1,0-1,0 0,0 1,0-1,0 0,1 0,-1 0,0 0,-4-1,-9 1,0 0,0 2,0 0,0 0,-25 9,20-7,0-1,-1-1,-26 0,24-2,-1 2,-24 4,-8-1,48-5,0 0,1 0,-1 1,1 0,-1 0,1 1,-1 0,1 0,0 1,-11 5,18-8,-1 0,1 0,0 0,0 0,0 0,0 0,0 0,0 0,0 0,0 1,0-1,0 0,0 0,-1 0,1 0,0 0,0 0,0 0,0 0,0 0,0 1,0-1,0 0,0 0,0 0,0 0,0 0,0 0,0 0,0 0,0 1,0-1,0 0,0 0,0 0,0 0,0 0,0 0,0 0,0 0,0 1,1-1,-1 0,0 0,0 0,0 0,0 0,0 0,0 0,0 0,0 0,0 0,0 0,1 0,-1 0,0 0,0 1,0-1,0 0,0 0,0 0,0 0,0 0,1 0,-1 0,0 0,14 3,15 0,110-10,-126 8,-1 1,0 0,1 1,-1 1,0-1,0 2,19 9,-12-5,80 44,-86-49,-1 2,0 0,0 0,0 1,-1 0,14 12,-23-15,1 0,0 0,0-1,0 0,0 1,1-1,0-1,-1 1,1 0,0-1,0 0,0 0,1 0,-1 0,0-1,1 1,-1-1,1 0,-1-1,1 1,-1-1,8 0,-11-1,0 0,0 0,0 0,0 0,0 0,0 0,-1 0,1 0,0 0,-1 0,1-1,-1 1,0 0,1-1,-1 1,0 0,0 0,1-1,-1 1,0 0,0-1,-1 1,1 0,0-1,0 1,-1 0,0-2,1-2,0-1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19T20:03:49.609"/>
    </inkml:context>
    <inkml:brush xml:id="br0">
      <inkml:brushProperty name="width" value="0.1" units="cm"/>
      <inkml:brushProperty name="height" value="0.2" units="cm"/>
      <inkml:brushProperty name="color" value="#FF8517"/>
      <inkml:brushProperty name="tip" value="rectangle"/>
      <inkml:brushProperty name="rasterOp" value="maskPen"/>
      <inkml:brushProperty name="ignorePressure" value="1"/>
    </inkml:brush>
  </inkml:definitions>
  <inkml:trace contextRef="#ctx0" brushRef="#br0">0 170,'219'-6,"-133"-1,-86 7,0 0,0 0,0 0,0 0,0 0,1 0,-1 1,0-1,0 0,0 0,0 0,1 0,-1 0,0 0,0 0,0 0,0 0,1 0,-1 0,0 0,0 0,0 0,0 0,1 0,-1 0,0 0,0 0,0-1,0 1,1 0,-1 0,0 0,0 0,0 0,0 0,0 0,0 0,1-1,-1 1,0 0,0 0,0 0,0 0,0 0,0-1,0 1,0 0,0 0,0 0,0 0,0-1,0 1,0 0,0 0,0 0,0 0,0-1,0 1,0 0,0 0,0 0,0 0,0-1,0 1,0 0,0 0,-16-9,-20-5,-43 1,78 12,0 0,0 0,0 0,0 0,1 0,-1 0,0 0,1-1,-1 1,1 0,-1 0,1-1,-1 1,1 0,0 0,0-1,-1 1,1 0,0-1,1-2,0-37,0 25,-2-14,-1 29,-1 19,1 2,-1 1,-1 0,-1-1,-1 0,-1 0,0-1,-20 36,26-54,1-1,0 0,-1 1,1-1,0 1,0-1,-1 1,1-1,0 1,0-1,0 1,0-1,0 1,-1-1,1 1,0-1,0 1,0 0,1-1,-1 1,0-1,0 1,0-1,0 1,0-1,1 1,-1-1,0 1,0-1,1 1,-1-1,0 0,1 1,-1-1,0 1,1-1,-1 0,1 1,0-1,28 5,-21-5,1-1,0 0,-1 0,1-1,8-3,-3 0,-1 1,1 0,0 2,0-1,0 2,0-1,0 2,27 2,1-1,-37-1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19T20:04:18.015"/>
    </inkml:context>
    <inkml:brush xml:id="br0">
      <inkml:brushProperty name="width" value="0.1" units="cm"/>
      <inkml:brushProperty name="height" value="0.2" units="cm"/>
      <inkml:brushProperty name="color" value="#FF25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24,'94'2,"97"-4,-46-11,-83 8,-48 3,0 0,0 1,-1 1,1 0,26 4,-38-3,0 0,0 0,0 1,0-1,0 0,0 1,0-1,0 1,-1-1,1 1,-1 0,0 0,1 0,-1 0,0 0,0 0,0 0,0 0,0 0,-1 0,1 1,-1-1,1 0,-1 1,0 2,2 70,-3-55,1-9,1-3,-1 1,-1 0,1 0,-1 0,-1-1,-3 13,5-20,-1 0,1-1,-1 1,1-1,-1 1,1 0,-1-1,1 1,-1-1,1 0,-1 1,0-1,1 1,-1-1,0 0,1 0,-1 1,0-1,0 0,1 0,-1 0,0 0,0 0,1 0,-1 0,0 0,1 0,-1 0,0 0,0 0,1-1,-1 1,0 0,1 0,-1-1,0 1,1 0,-1-1,0 1,1-1,-1 1,1-1,-1 1,1-1,-1 0,0 0,-32-33,26 27,7 7,-3-4,0 0,0 1,0 0,0 0,-1 0,1 0,-1 0,0 1,0-1,0 1,0 0,0 0,0 0,0 1,-1 0,1 0,-1 0,1 0,-1 1,1-1,-9 2,-51 9,15-1,-214-1,196-9,67 1,0 0,-1 0,1 0,0 1,0-1,0 0,0 0,-1 0,1 0,0 0,0 0,0 0,0 0,0 1,-1-1,1 0,0 0,0 0,0 0,0 0,0 1,0-1,0 0,0 0,0 0,0 1,0-1,-1 0,1 0,0 0,0 0,0 1,0-1,1 0,-1 0,0 0,0 1,0-1,0 0,0 0,0 0,0 0,0 1,0-1,0 0,0 0,0 0,1 0,-1 0,0 1,0-1,0 0,0 0,0 0,1 0,12 18,17 14,-25-26,0-1,0 1,-1 0,0 0,0 1,0-1,4 12,-6-16,-1-1,1 1,0-1,-1 1,1-1,0 1,0-1,0 0,0 0,0 0,0 0,1 0,-1-1,0 1,0-1,1 1,-1-1,4 0,49 2,-48-2,7-1,0-1,-1 0,0-1,25-8,4-2,-28 12,0-1,0 2,0 0,0 0,0 1,0 1,21 5,-14-2,0-2,28 1,-14-3,-21 0,-1-1,1 0,22-3,-30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19T20:04:29.649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  <inkml:brushProperty name="ignorePressure" value="1"/>
    </inkml:brush>
  </inkml:definitions>
  <inkml:trace contextRef="#ctx0" brushRef="#br0">77 21,'133'6,"52"-12,-119-4,-51 6,0 2,0 0,0 0,24 2,-37 0,-1 1,1-1,-1 1,1 0,-1 0,1 0,-1 0,1 0,-1 0,0 0,0 0,1 0,-1 1,0-1,0 0,0 1,-1-1,1 1,0-1,0 1,-1-1,1 1,-1 0,1-1,-1 4,8 53,-6-36,2 16,-1 0,-6 67,1-23,2-40,-2-1,-2 0,-14 69,6-56,-5 81,10 64,0-47,7-150,0-1,-1 1,0 0,1 0,-1-1,0 1,0 0,0-1,0 1,0-1,0 0,0 1,-1-1,1 0,0 1,-1-1,1 0,-1 0,1 0,-1 0,0-1,1 1,-1 0,0-1,0 1,1-1,-1 1,0-1,0 0,-2 0,-11 1,1 0,0-1,-15-2,4 1,-186 13,168-9,1-2,-45-4,86 3,1-1,-1 1,1 0,-1 0,0-1,1 1,-1 0,1-1,-1 1,1-1,0 1,-1-1,1 1,-1-1,1 1,0-1,-1 1,1-1,0 1,0-1,-1 0,1 1,0-1,0 1,0-1,0 0,0 1,0-1,0 0,0 1,0-1,0 1,0-1,0 0,0 1,0-1,1 1,-1-1,0 0,0 1,1-1,0 0,15-38,-9 24,1-6,0-1,-2 1,0-1,-2-1,-1 1,0-1,-1 1,-2-1,-2-26,-6-12,-5-96,9 80,2 47,2-55,0 85,0-1,1 1,-1-1,0 0,1 1,-1-1,1 1,-1-1,1 1,-1-1,1 1,-1-1,1 1,0 0,-1-1,1 1,0 0,-1-1,1 1,0 0,-1 0,1 0,0 0,-1 0,1 0,0 0,-1 0,1 0,0 0,0 0,-1 0,1 0,0 0,-1 0,1 1,0-1,-1 0,1 1,-1-1,1 0,0 1,0 0,41 18,-30-12,5 0,-1 0,1-1,0 0,1-2,-1 0,19 2,-1-3,61 14,-58-1,-33-14,0 1,0-1,0 0,0 0,1-1,7 2,-11-3,0 0,1 0,-1 0,0-1,0 1,1-1,-1 1,0-1,0 0,0 0,0 0,0 0,0 0,0 0,0 0,0-1,-1 1,1-1,0 1,1-3,21-26,-21 26,0-1,0 1,1 0,-1 0,1 0,0 0,0 0,1 1,-1 0,1 0,0 0,-1 1,1-1,0 1,9-2,24-17,-34 18,1 0,-1 0,1 0,0 1,0-1,7-1,-8 3,1 0,0 0,-1 0,1 1,0-1,0 1,-1 0,1 0,0 1,0 0,-1-1,9 4,-18-4,0 0,1 0,-1 0,0 0,1 1,-1 0,-6 2,-6 1,1-1,-1 0,1 2,1 0,-1 1,-18 9,-32 12,58-25,1 0,-1 1,1 0,0 0,0 1,0-1,0 2,1-1,0 1,-1 0,-8 10,-5 5,-20 25,16 5,20-40,0 0,0 0,-12 17,13-24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19T20:06:33.622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31,'78'1,"82"-3,-113-3,65-3,10-1,-97 6,57-2,106 6,-62 2,72 9,-185-11,-10-1,1 1,0-1,0 0,0 1,-1 0,1 0,0 0,-1 0,5 3,-7-3,1 1,-1-1,0 1,0-1,0 1,0 0,0-1,0 1,0 0,0 0,0 0,-1 0,1 0,-1 0,0 0,1 0,-1 0,0 0,0 0,0 0,-1 2,2 79,-5 100,4-181,-1 0,1-1,-1 1,1-1,-1 1,0-1,0 0,0 1,0-1,0 1,0-1,0 0,0 0,0 0,-1 0,1 0,0 0,-1 0,1 0,-1 0,1-1,-1 1,1-1,-1 1,1-1,-1 1,0-1,1 0,-1 0,0 0,-1 0,-65-2,44 1,-188-13,-211 14,317 14,20-2,51-6,-69 2,95-8,0 1,0 0,0 0,-13 4,13-3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452DC-65C6-4F34-A9C8-BCFBAC5F44FD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2F03B-EB32-4855-A17A-6D2DE850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545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B2F03B-EB32-4855-A17A-6D2DE850683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011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81E19-4E87-2A56-487C-54C9F5D2CE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1228D8-9B70-C343-4277-E72A97A72B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977EAC-87BA-AA8B-42CB-7E6DA46F50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1F026-EA10-6B94-A44F-EE45990CB9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ED144F-2B18-4E80-B777-C90C2C605D2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6713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B2F03B-EB32-4855-A17A-6D2DE850683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223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4552BD-5AF9-66B5-8669-F4DE8A3D40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09D41F-8914-F904-E890-9262A1F19F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71BCE1-B1DA-4518-627E-5DA466B9ED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1315D-F63A-A733-E94C-C477A953D7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B2F03B-EB32-4855-A17A-6D2DE850683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788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93E08-06F9-7882-E6F2-2BA47D883F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833CDE-DE05-6FD0-A4C7-E5622A5FE3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0F9A99-A9AA-8D7C-FE43-09E470047D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E4B20-D41C-7B8F-9CE2-B1BB109674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B2F03B-EB32-4855-A17A-6D2DE850683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732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EFBDFD-39DE-B160-FF7D-12483EC511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8B88CE-B4ED-D0ED-ABA4-EE4A6901B6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E099FB-7EC4-F700-BF17-041F4E51EA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AC847-899E-6846-FBDB-3CAC7C2DF9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B2F03B-EB32-4855-A17A-6D2DE850683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511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B2F03B-EB32-4855-A17A-6D2DE850683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552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39881-D46D-56E4-8AC7-6CBB5EC0B1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45BA58-6337-B9FF-BE51-2AA1694BB4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94FD4-DA1E-83C4-87CA-3ADC8DBB4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E436C-B8F2-00AA-A6DF-C20623AC0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74B3F-A68E-06AC-5BC0-E69822BB0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383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5CAE7-EF53-BDCF-27F3-57CF3AB19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452827-C1FA-6414-C45E-AAE8D822D4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0BB96-E08E-D888-3CE2-2DFD28BFF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B460F-AFCF-0C6E-490E-5E3274764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92541-9933-6AB6-30C7-06741500C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874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546674-0211-989E-EC0F-7162C69D39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E9E948-4FE2-CA1D-C29C-D9B20694EC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A296C-1566-5C9F-2475-71CA55064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9654E-A823-9B21-554B-81A2BEF3A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3B1A9-DAAB-FD5B-2A42-C89E7F2F4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2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22A4C-E88E-F18B-9218-5489405EC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CEDC3-38C7-A588-B860-86F9BE544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B799C-3308-1095-33B5-794900D07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C7253-E99E-C973-00E1-A501A5E63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3050D-BC7C-D39A-5468-19380B138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70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E3B02-E5DC-9932-53D1-6DA3040D1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B20C5-3A6C-CB92-4C62-AE3B97E01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8E275-A4B2-E7CB-ABD4-6904A7359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D99C0-294F-A8FD-CCF7-A9D5EB13F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E9553-AEC4-3CE1-88D9-4F3F6738C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373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E98D6-D338-3BFE-2D1C-481D79BE5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E6AC3-6C53-1EDB-031F-1B15F6D53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399610-5EF4-5A37-E626-2EF4132CA6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EDB052-1163-7E4D-A72A-E36A2B620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F8B77D-F38E-D8E5-BE9F-6B36485B6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A26832-DAAA-1718-1903-89D57AAE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4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78B7D-DD47-5070-6482-68B89A2E5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75F4C-4892-C1E5-16A6-F11CB9092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AFB26-45D3-F2C6-632A-F364F91D93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A7E664-390C-978B-2BB4-83795A64C2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25283E-EC34-DA79-DF35-E5AD59F172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A32408-6F92-7936-2868-38F53234F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B0E441-4E17-B9DE-1876-9C6AE9C38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6B10D1-442A-EA3D-3EBA-26550D3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08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21E49-D62C-1640-8CA6-6FA5A924B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71726D-5B5D-22D1-842B-B1377FAC5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20B70-0165-4C48-1CF5-F0F0F0B2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0FE9C8-19BF-3969-AECC-F8B2DAC4A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61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075FD6-577F-E39E-D52C-E5711BE76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A78290-4F00-BAD8-80CF-F259B24DB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4E45CB-C48B-AE9B-383B-441BE3D56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86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3D905-DD12-660D-763A-461DA1B92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AE027-FF91-8F36-22F0-BCDCDC20B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395D0B-48AE-5F2C-E18B-F6DC462B0D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85787E-1A78-F2B7-00EA-B8BC89C00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22A039-B217-4DA5-9995-192A8DF81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696A0-DD84-ED37-FB94-4E4F7D74B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369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D9334-BE0D-0168-B55D-72FEDCC3A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60ED2-8101-3272-17E0-988D25E617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129ED8-4E27-F227-0050-DC96F1319B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3BF99-8976-CB8E-D368-496C64D85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12D65-1991-FCAA-D944-3CD77D15A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334238-C7C4-13D5-F9AB-A38BD2242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70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EFB2D4-DEEA-A64F-953F-E8A258AC0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B71975-6731-0396-DD7F-B820A0694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C550F-120A-9BBA-5CD1-4C54A0D3C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E3C3-99F6-4941-B3FB-30DD5A2C6D98}" type="datetimeFigureOut">
              <a:rPr lang="en-GB" smtClean="0"/>
              <a:t>12/03/2025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09206-7F0F-E2FF-7FCF-E4BADC78D2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1BC50-8472-E7DE-5821-25F2F08839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24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210.png"/><Relationship Id="rId18" Type="http://schemas.openxmlformats.org/officeDocument/2006/relationships/customXml" Target="../ink/ink8.xml"/><Relationship Id="rId3" Type="http://schemas.openxmlformats.org/officeDocument/2006/relationships/image" Target="../media/image21.png"/><Relationship Id="rId21" Type="http://schemas.openxmlformats.org/officeDocument/2006/relationships/image" Target="../media/image25.png"/><Relationship Id="rId7" Type="http://schemas.openxmlformats.org/officeDocument/2006/relationships/image" Target="../media/image180.png"/><Relationship Id="rId12" Type="http://schemas.openxmlformats.org/officeDocument/2006/relationships/customXml" Target="../ink/ink5.xml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20.png"/><Relationship Id="rId5" Type="http://schemas.openxmlformats.org/officeDocument/2006/relationships/image" Target="../media/image170.png"/><Relationship Id="rId15" Type="http://schemas.openxmlformats.org/officeDocument/2006/relationships/image" Target="../media/image22.png"/><Relationship Id="rId10" Type="http://schemas.openxmlformats.org/officeDocument/2006/relationships/customXml" Target="../ink/ink4.xml"/><Relationship Id="rId19" Type="http://schemas.openxmlformats.org/officeDocument/2006/relationships/image" Target="../media/image24.png"/><Relationship Id="rId4" Type="http://schemas.openxmlformats.org/officeDocument/2006/relationships/customXml" Target="../ink/ink1.xml"/><Relationship Id="rId9" Type="http://schemas.openxmlformats.org/officeDocument/2006/relationships/image" Target="../media/image19.png"/><Relationship Id="rId14" Type="http://schemas.openxmlformats.org/officeDocument/2006/relationships/customXml" Target="../ink/ink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ACE63FC-DD9E-63A0-E8D9-C8D3FCAD7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/>
          <a:lstStyle/>
          <a:p>
            <a:r>
              <a:rPr lang="en-US" dirty="0"/>
              <a:t>PUMA-RC6 Beam Manipulation</a:t>
            </a:r>
            <a:endParaRPr lang="en-GB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AE6F287A-5091-587C-E69B-593D2CEED4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US" dirty="0"/>
              <a:t>Beamline optics and elements</a:t>
            </a:r>
          </a:p>
          <a:p>
            <a:r>
              <a:rPr lang="en-US" dirty="0"/>
              <a:t>2025-03-12</a:t>
            </a:r>
          </a:p>
          <a:p>
            <a:r>
              <a:rPr lang="en-US" dirty="0"/>
              <a:t>Lukas Nies (EP-SME-IS)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708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9264" y="6209390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25.03.2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9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6EBFA215-49DD-74B0-CF9B-6DF60E9E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MODIFICATIONS NEEDED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3481C6-9EAD-9911-EB72-210FA04415FD}"/>
              </a:ext>
            </a:extLst>
          </p:cNvPr>
          <p:cNvSpPr txBox="1"/>
          <p:nvPr/>
        </p:nvSpPr>
        <p:spPr>
          <a:xfrm>
            <a:off x="206956" y="1165905"/>
            <a:ext cx="66256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/>
              <a:t>Paul Trap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00B050"/>
                </a:solidFill>
              </a:rPr>
              <a:t>Change DC coupling of electrical feedthrough flange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0000"/>
                </a:solidFill>
              </a:rPr>
              <a:t>Change cabling inside chamber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0000"/>
                </a:solidFill>
              </a:rPr>
              <a:t>Replace RF electrodes</a:t>
            </a:r>
          </a:p>
          <a:p>
            <a:r>
              <a:rPr lang="en-GB" sz="2000" u="sng" dirty="0"/>
              <a:t>MR-</a:t>
            </a:r>
            <a:r>
              <a:rPr lang="en-GB" sz="2000" u="sng" dirty="0" err="1"/>
              <a:t>ToF</a:t>
            </a:r>
            <a:r>
              <a:rPr lang="en-GB" sz="2000" u="sng" dirty="0"/>
              <a:t> MS</a:t>
            </a:r>
          </a:p>
          <a:p>
            <a:pPr marL="292100" indent="-2921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0000"/>
                </a:solidFill>
              </a:rPr>
              <a:t>Replace drift tube with shorter version</a:t>
            </a:r>
          </a:p>
          <a:p>
            <a:r>
              <a:rPr lang="en-GB" sz="2000" dirty="0">
                <a:solidFill>
                  <a:srgbClr val="FF0000"/>
                </a:solidFill>
              </a:rPr>
              <a:t>    (currently 690mm, simulations yield</a:t>
            </a:r>
          </a:p>
          <a:p>
            <a:pPr marL="288925" indent="-288925"/>
            <a:r>
              <a:rPr lang="en-GB" sz="2000" dirty="0">
                <a:solidFill>
                  <a:srgbClr val="FF0000"/>
                </a:solidFill>
              </a:rPr>
              <a:t>     best results for 420mm for mass  separation)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C000"/>
                </a:solidFill>
              </a:rPr>
              <a:t>Update vacuum design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C000"/>
                </a:solidFill>
              </a:rPr>
              <a:t>Install HV buffer capacitor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4DA391-4791-0B2E-0A60-BD82FAC64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7436" y="528002"/>
            <a:ext cx="2103664" cy="20690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190043-315C-6F2F-61AA-85A276C69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041" y="2982240"/>
            <a:ext cx="4314280" cy="31882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46F461-1969-1B23-A558-5A8B318722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2339" y="119097"/>
            <a:ext cx="2103664" cy="282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804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7E0F5BD-3214-A28B-7DDB-1D78926D7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7729" y="3529387"/>
            <a:ext cx="3882317" cy="3084312"/>
          </a:xfrm>
          <a:prstGeom prst="rect">
            <a:avLst/>
          </a:prstGeom>
        </p:spPr>
      </p:pic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9264" y="6209390"/>
            <a:ext cx="12221264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25.03.2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9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6EBFA215-49DD-74B0-CF9B-6DF60E9E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MODIFICATIONS NEEDED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3481C6-9EAD-9911-EB72-210FA04415FD}"/>
              </a:ext>
            </a:extLst>
          </p:cNvPr>
          <p:cNvSpPr txBox="1"/>
          <p:nvPr/>
        </p:nvSpPr>
        <p:spPr>
          <a:xfrm>
            <a:off x="206956" y="1165905"/>
            <a:ext cx="66256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/>
              <a:t>Paul Trap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00B050"/>
                </a:solidFill>
              </a:rPr>
              <a:t>Change DC coupling of electrical feedthrough flange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0000"/>
                </a:solidFill>
              </a:rPr>
              <a:t>Change cabling inside chamber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0000"/>
                </a:solidFill>
              </a:rPr>
              <a:t>Replace RF electrodes</a:t>
            </a:r>
          </a:p>
          <a:p>
            <a:r>
              <a:rPr lang="en-GB" sz="2000" u="sng" dirty="0"/>
              <a:t>MR-</a:t>
            </a:r>
            <a:r>
              <a:rPr lang="en-GB" sz="2000" u="sng" dirty="0" err="1"/>
              <a:t>ToF</a:t>
            </a:r>
            <a:r>
              <a:rPr lang="en-GB" sz="2000" u="sng" dirty="0"/>
              <a:t> MS</a:t>
            </a:r>
          </a:p>
          <a:p>
            <a:pPr marL="292100" indent="-2921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0000"/>
                </a:solidFill>
              </a:rPr>
              <a:t>Replace drift tube with shorter version</a:t>
            </a:r>
          </a:p>
          <a:p>
            <a:r>
              <a:rPr lang="en-GB" sz="2000" dirty="0">
                <a:solidFill>
                  <a:srgbClr val="FF0000"/>
                </a:solidFill>
              </a:rPr>
              <a:t>    (currently 690mm, simulations yield</a:t>
            </a:r>
          </a:p>
          <a:p>
            <a:pPr marL="288925" indent="-288925"/>
            <a:r>
              <a:rPr lang="en-GB" sz="2000" dirty="0">
                <a:solidFill>
                  <a:srgbClr val="FF0000"/>
                </a:solidFill>
              </a:rPr>
              <a:t>     best results for 420mm for mass  separation)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C000"/>
                </a:solidFill>
              </a:rPr>
              <a:t>Update vacuum design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C000"/>
                </a:solidFill>
              </a:rPr>
              <a:t>Install HV buffer capacitor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C000"/>
                </a:solidFill>
              </a:rPr>
              <a:t>Update detector readout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CC404A-CF60-9EE7-107F-B7CB52510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736" y="350544"/>
            <a:ext cx="4002800" cy="31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305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593FC-0833-D958-65A8-8F6EEF5EE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89A89416-37F7-B0BD-CEB7-6F26B3A078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87093"/>
            <a:ext cx="12192000" cy="5683814"/>
          </a:xfrm>
          <a:prstGeom prst="rect">
            <a:avLst/>
          </a:prstGeom>
        </p:spPr>
      </p:pic>
      <p:sp>
        <p:nvSpPr>
          <p:cNvPr id="46" name="Slide Number Placeholder 11" descr=" 46">
            <a:extLst>
              <a:ext uri="{FF2B5EF4-FFF2-40B4-BE49-F238E27FC236}">
                <a16:creationId xmlns:a16="http://schemas.microsoft.com/office/drawing/2014/main" id="{9788ED45-1514-8309-CBEF-842164D1F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530998"/>
            <a:ext cx="12192000" cy="405895"/>
          </a:xfrm>
        </p:spPr>
        <p:txBody>
          <a:bodyPr/>
          <a:lstStyle/>
          <a:p>
            <a:pPr algn="ctr"/>
            <a:r>
              <a:rPr lang="de-DE" b="1" i="1" dirty="0">
                <a:solidFill>
                  <a:schemeClr val="bg1"/>
                </a:solidFill>
              </a:rPr>
              <a:t>slide 9</a:t>
            </a:r>
          </a:p>
        </p:txBody>
      </p:sp>
      <p:sp>
        <p:nvSpPr>
          <p:cNvPr id="3" name="TextBox 2" descr=" 3">
            <a:extLst>
              <a:ext uri="{FF2B5EF4-FFF2-40B4-BE49-F238E27FC236}">
                <a16:creationId xmlns:a16="http://schemas.microsoft.com/office/drawing/2014/main" id="{3F907470-22CA-77C2-74D1-4E107E6866B5}"/>
              </a:ext>
            </a:extLst>
          </p:cNvPr>
          <p:cNvSpPr txBox="1"/>
          <p:nvPr/>
        </p:nvSpPr>
        <p:spPr>
          <a:xfrm>
            <a:off x="8162529" y="6404237"/>
            <a:ext cx="13725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Fira Sans ExtraBold" panose="020B0903050000020004" pitchFamily="34" charset="0"/>
              </a:rPr>
              <a:t>Lukas Nies </a:t>
            </a:r>
          </a:p>
          <a:p>
            <a:pPr algn="r"/>
            <a:r>
              <a:rPr lang="en-US" sz="900" dirty="0">
                <a:solidFill>
                  <a:schemeClr val="bg1"/>
                </a:solidFill>
                <a:latin typeface="Fira Sans ExtraBold" panose="020B0903050000020004" pitchFamily="34" charset="0"/>
              </a:rPr>
              <a:t>ISOLDE</a:t>
            </a:r>
          </a:p>
          <a:p>
            <a:pPr algn="r"/>
            <a:r>
              <a:rPr lang="en-US" sz="900" dirty="0">
                <a:solidFill>
                  <a:schemeClr val="bg1"/>
                </a:solidFill>
                <a:latin typeface="Fira Sans ExtraBold" panose="020B0903050000020004" pitchFamily="34" charset="0"/>
              </a:rPr>
              <a:t>Collaboration</a:t>
            </a:r>
          </a:p>
        </p:txBody>
      </p:sp>
      <p:sp>
        <p:nvSpPr>
          <p:cNvPr id="16" name="Rechteck 2">
            <a:extLst>
              <a:ext uri="{FF2B5EF4-FFF2-40B4-BE49-F238E27FC236}">
                <a16:creationId xmlns:a16="http://schemas.microsoft.com/office/drawing/2014/main" id="{72E04DE8-CBAA-56EC-D8B7-71313BA182CB}"/>
              </a:ext>
            </a:extLst>
          </p:cNvPr>
          <p:cNvSpPr/>
          <p:nvPr/>
        </p:nvSpPr>
        <p:spPr>
          <a:xfrm>
            <a:off x="5127449" y="1016845"/>
            <a:ext cx="1224137" cy="360041"/>
          </a:xfrm>
          <a:prstGeom prst="rect">
            <a:avLst/>
          </a:prstGeom>
          <a:solidFill>
            <a:schemeClr val="accent3">
              <a:lumOff val="44000"/>
            </a:schemeClr>
          </a:solidFill>
          <a:ln w="25400">
            <a:solidFill>
              <a:schemeClr val="accent3">
                <a:lumOff val="44000"/>
              </a:schemeClr>
            </a:solidFill>
          </a:ln>
        </p:spPr>
        <p:txBody>
          <a:bodyPr lIns="45719" rIns="45719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A5A5A5">
                    <a:lumOff val="44000"/>
                  </a:srgbClr>
                </a:solidFill>
                <a:latin typeface="Tahoma"/>
                <a:ea typeface="Tahoma"/>
                <a:cs typeface="Tahoma"/>
                <a:sym typeface="Tahoma"/>
              </a:defRPr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A5A5A5">
                  <a:lumOff val="44000"/>
                </a:srgbClr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" name="Textfeld 50">
            <a:extLst>
              <a:ext uri="{FF2B5EF4-FFF2-40B4-BE49-F238E27FC236}">
                <a16:creationId xmlns:a16="http://schemas.microsoft.com/office/drawing/2014/main" id="{E7E451FF-1DF5-B73C-0044-0482AFFEA38D}"/>
              </a:ext>
            </a:extLst>
          </p:cNvPr>
          <p:cNvSpPr txBox="1"/>
          <p:nvPr/>
        </p:nvSpPr>
        <p:spPr>
          <a:xfrm>
            <a:off x="245970" y="1188405"/>
            <a:ext cx="7115515" cy="1200329"/>
          </a:xfrm>
          <a:prstGeom prst="rect">
            <a:avLst/>
          </a:prstGeom>
          <a:noFill/>
          <a:ln w="12700">
            <a:noFill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Deceleration and accumulation of RIBs in RFQ cooler buncher Paul trap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Isobar separation for beam purification in MR-ToF MS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Reacceleration to 30 keV for beam transport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Deceleration with pulsed drift tube and injection into PUMA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feld 49">
            <a:extLst>
              <a:ext uri="{FF2B5EF4-FFF2-40B4-BE49-F238E27FC236}">
                <a16:creationId xmlns:a16="http://schemas.microsoft.com/office/drawing/2014/main" id="{94F0DD9B-C61E-22EA-3595-4391E0391068}"/>
              </a:ext>
            </a:extLst>
          </p:cNvPr>
          <p:cNvSpPr txBox="1"/>
          <p:nvPr/>
        </p:nvSpPr>
        <p:spPr>
          <a:xfrm>
            <a:off x="7951305" y="1593656"/>
            <a:ext cx="111358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PUMA annex frame</a:t>
            </a:r>
          </a:p>
        </p:txBody>
      </p:sp>
      <p:sp>
        <p:nvSpPr>
          <p:cNvPr id="11" name="Textfeld 42">
            <a:extLst>
              <a:ext uri="{FF2B5EF4-FFF2-40B4-BE49-F238E27FC236}">
                <a16:creationId xmlns:a16="http://schemas.microsoft.com/office/drawing/2014/main" id="{2A13F8C4-57BC-ACF6-9523-FE9E40D58F40}"/>
              </a:ext>
            </a:extLst>
          </p:cNvPr>
          <p:cNvSpPr txBox="1"/>
          <p:nvPr/>
        </p:nvSpPr>
        <p:spPr>
          <a:xfrm>
            <a:off x="1849686" y="5623812"/>
            <a:ext cx="158938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Q</a:t>
            </a:r>
            <a:r>
              <a:rPr kumimoji="0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uadrupole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 bender</a:t>
            </a:r>
          </a:p>
        </p:txBody>
      </p:sp>
      <p:sp>
        <p:nvSpPr>
          <p:cNvPr id="12" name="Gerade Verbindung mit Pfeil 43">
            <a:extLst>
              <a:ext uri="{FF2B5EF4-FFF2-40B4-BE49-F238E27FC236}">
                <a16:creationId xmlns:a16="http://schemas.microsoft.com/office/drawing/2014/main" id="{D5FFA810-8088-40CD-5DE0-71A8F7C976E5}"/>
              </a:ext>
            </a:extLst>
          </p:cNvPr>
          <p:cNvSpPr/>
          <p:nvPr/>
        </p:nvSpPr>
        <p:spPr>
          <a:xfrm flipH="1">
            <a:off x="3967162" y="5843590"/>
            <a:ext cx="309562" cy="57221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508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feld 42">
            <a:extLst>
              <a:ext uri="{FF2B5EF4-FFF2-40B4-BE49-F238E27FC236}">
                <a16:creationId xmlns:a16="http://schemas.microsoft.com/office/drawing/2014/main" id="{7CD2A0CD-247B-70E8-8C23-2051A4819A09}"/>
              </a:ext>
            </a:extLst>
          </p:cNvPr>
          <p:cNvSpPr txBox="1"/>
          <p:nvPr/>
        </p:nvSpPr>
        <p:spPr>
          <a:xfrm>
            <a:off x="3941013" y="5676889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Paul trap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" name="Gerade Verbindung mit Pfeil 43">
            <a:extLst>
              <a:ext uri="{FF2B5EF4-FFF2-40B4-BE49-F238E27FC236}">
                <a16:creationId xmlns:a16="http://schemas.microsoft.com/office/drawing/2014/main" id="{76A38470-8040-CA01-6B34-FE41E1BC3516}"/>
              </a:ext>
            </a:extLst>
          </p:cNvPr>
          <p:cNvSpPr/>
          <p:nvPr/>
        </p:nvSpPr>
        <p:spPr>
          <a:xfrm flipV="1">
            <a:off x="3408198" y="5389587"/>
            <a:ext cx="378822" cy="280008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feld 42">
            <a:extLst>
              <a:ext uri="{FF2B5EF4-FFF2-40B4-BE49-F238E27FC236}">
                <a16:creationId xmlns:a16="http://schemas.microsoft.com/office/drawing/2014/main" id="{DC821C98-C3C8-DBB5-DE00-D4DD3CEDD5BE}"/>
              </a:ext>
            </a:extLst>
          </p:cNvPr>
          <p:cNvSpPr txBox="1"/>
          <p:nvPr/>
        </p:nvSpPr>
        <p:spPr>
          <a:xfrm>
            <a:off x="2156460" y="3636790"/>
            <a:ext cx="1485593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Isobar separator (MR-ToF MS)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" name="Gerade Verbindung mit Pfeil 43">
            <a:extLst>
              <a:ext uri="{FF2B5EF4-FFF2-40B4-BE49-F238E27FC236}">
                <a16:creationId xmlns:a16="http://schemas.microsoft.com/office/drawing/2014/main" id="{F7A5F16D-F3D9-17AF-E38F-4C457CAA566C}"/>
              </a:ext>
            </a:extLst>
          </p:cNvPr>
          <p:cNvSpPr/>
          <p:nvPr/>
        </p:nvSpPr>
        <p:spPr>
          <a:xfrm flipH="1">
            <a:off x="1398683" y="4779762"/>
            <a:ext cx="125724" cy="215380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Gerade Verbindung mit Pfeil 43">
            <a:extLst>
              <a:ext uri="{FF2B5EF4-FFF2-40B4-BE49-F238E27FC236}">
                <a16:creationId xmlns:a16="http://schemas.microsoft.com/office/drawing/2014/main" id="{CFB9D075-66DD-C052-9900-8D9B89218A32}"/>
              </a:ext>
            </a:extLst>
          </p:cNvPr>
          <p:cNvSpPr/>
          <p:nvPr/>
        </p:nvSpPr>
        <p:spPr>
          <a:xfrm>
            <a:off x="2240645" y="4782879"/>
            <a:ext cx="144477" cy="202689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feld 42">
            <a:extLst>
              <a:ext uri="{FF2B5EF4-FFF2-40B4-BE49-F238E27FC236}">
                <a16:creationId xmlns:a16="http://schemas.microsoft.com/office/drawing/2014/main" id="{8FCAA99B-3B68-A1F1-F8B6-AC73C7771F7B}"/>
              </a:ext>
            </a:extLst>
          </p:cNvPr>
          <p:cNvSpPr txBox="1"/>
          <p:nvPr/>
        </p:nvSpPr>
        <p:spPr>
          <a:xfrm>
            <a:off x="1190148" y="4111153"/>
            <a:ext cx="1401408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ISOLDE quadrupole doublets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" name="Gerade Verbindung mit Pfeil 43">
            <a:extLst>
              <a:ext uri="{FF2B5EF4-FFF2-40B4-BE49-F238E27FC236}">
                <a16:creationId xmlns:a16="http://schemas.microsoft.com/office/drawing/2014/main" id="{9BBD8BD3-BCAD-FB4C-00EF-C2AF3CE86647}"/>
              </a:ext>
            </a:extLst>
          </p:cNvPr>
          <p:cNvSpPr/>
          <p:nvPr/>
        </p:nvSpPr>
        <p:spPr>
          <a:xfrm>
            <a:off x="3174714" y="4093932"/>
            <a:ext cx="559086" cy="100338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feld 42">
            <a:extLst>
              <a:ext uri="{FF2B5EF4-FFF2-40B4-BE49-F238E27FC236}">
                <a16:creationId xmlns:a16="http://schemas.microsoft.com/office/drawing/2014/main" id="{121C00FD-A2EF-D69F-D1FF-12A0D56038D6}"/>
              </a:ext>
            </a:extLst>
          </p:cNvPr>
          <p:cNvSpPr txBox="1"/>
          <p:nvPr/>
        </p:nvSpPr>
        <p:spPr>
          <a:xfrm>
            <a:off x="4788111" y="4500573"/>
            <a:ext cx="232908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ELENA quadrupole doublets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" name="Gerade Verbindung mit Pfeil 43">
            <a:extLst>
              <a:ext uri="{FF2B5EF4-FFF2-40B4-BE49-F238E27FC236}">
                <a16:creationId xmlns:a16="http://schemas.microsoft.com/office/drawing/2014/main" id="{5AB44FAF-09D4-08FE-E147-AB3CB75A4477}"/>
              </a:ext>
            </a:extLst>
          </p:cNvPr>
          <p:cNvSpPr/>
          <p:nvPr/>
        </p:nvSpPr>
        <p:spPr>
          <a:xfrm flipH="1">
            <a:off x="5149178" y="4755001"/>
            <a:ext cx="144478" cy="341888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Textfeld 42">
            <a:extLst>
              <a:ext uri="{FF2B5EF4-FFF2-40B4-BE49-F238E27FC236}">
                <a16:creationId xmlns:a16="http://schemas.microsoft.com/office/drawing/2014/main" id="{18E7FB19-7152-5695-EB8E-2DF9E1126CF3}"/>
              </a:ext>
            </a:extLst>
          </p:cNvPr>
          <p:cNvSpPr txBox="1"/>
          <p:nvPr/>
        </p:nvSpPr>
        <p:spPr>
          <a:xfrm>
            <a:off x="971940" y="2727966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10</a:t>
            </a:r>
            <a:r>
              <a:rPr kumimoji="0" lang="de-DE" sz="1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-6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 mbar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2" name="Geschweifte Klammer links 45">
            <a:extLst>
              <a:ext uri="{FF2B5EF4-FFF2-40B4-BE49-F238E27FC236}">
                <a16:creationId xmlns:a16="http://schemas.microsoft.com/office/drawing/2014/main" id="{4FAFBF0C-99A8-48B0-4C38-8545A0112413}"/>
              </a:ext>
            </a:extLst>
          </p:cNvPr>
          <p:cNvSpPr/>
          <p:nvPr/>
        </p:nvSpPr>
        <p:spPr>
          <a:xfrm rot="5631095">
            <a:off x="1450397" y="1774128"/>
            <a:ext cx="261003" cy="26653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0521"/>
                  <a:pt x="10800" y="19191"/>
                </a:cubicBezTo>
                <a:lnTo>
                  <a:pt x="10800" y="13209"/>
                </a:lnTo>
                <a:cubicBezTo>
                  <a:pt x="10800" y="11879"/>
                  <a:pt x="5965" y="10800"/>
                  <a:pt x="0" y="10800"/>
                </a:cubicBezTo>
                <a:cubicBezTo>
                  <a:pt x="5965" y="10800"/>
                  <a:pt x="10800" y="9721"/>
                  <a:pt x="10800" y="8391"/>
                </a:cubicBezTo>
                <a:lnTo>
                  <a:pt x="10800" y="2409"/>
                </a:lnTo>
                <a:cubicBezTo>
                  <a:pt x="10800" y="1079"/>
                  <a:pt x="15635" y="0"/>
                  <a:pt x="21600" y="0"/>
                </a:cubicBezTo>
              </a:path>
            </a:pathLst>
          </a:custGeom>
          <a:ln w="19050">
            <a:solidFill>
              <a:srgbClr val="000000"/>
            </a:solidFill>
          </a:ln>
        </p:spPr>
        <p:txBody>
          <a:bodyPr lIns="45719" rIns="45719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latin typeface="Tahoma"/>
                <a:ea typeface="Tahoma"/>
                <a:cs typeface="Tahoma"/>
                <a:sym typeface="Tahoma"/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3" name="Geschweifte Klammer links 45">
            <a:extLst>
              <a:ext uri="{FF2B5EF4-FFF2-40B4-BE49-F238E27FC236}">
                <a16:creationId xmlns:a16="http://schemas.microsoft.com/office/drawing/2014/main" id="{9D04949D-1697-A803-4216-F8A7A4518FFB}"/>
              </a:ext>
            </a:extLst>
          </p:cNvPr>
          <p:cNvSpPr/>
          <p:nvPr/>
        </p:nvSpPr>
        <p:spPr>
          <a:xfrm rot="5631095">
            <a:off x="3752090" y="2363896"/>
            <a:ext cx="261003" cy="1797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0521"/>
                  <a:pt x="10800" y="19191"/>
                </a:cubicBezTo>
                <a:lnTo>
                  <a:pt x="10800" y="13209"/>
                </a:lnTo>
                <a:cubicBezTo>
                  <a:pt x="10800" y="11879"/>
                  <a:pt x="5965" y="10800"/>
                  <a:pt x="0" y="10800"/>
                </a:cubicBezTo>
                <a:cubicBezTo>
                  <a:pt x="5965" y="10800"/>
                  <a:pt x="10800" y="9721"/>
                  <a:pt x="10800" y="8391"/>
                </a:cubicBezTo>
                <a:lnTo>
                  <a:pt x="10800" y="2409"/>
                </a:lnTo>
                <a:cubicBezTo>
                  <a:pt x="10800" y="1079"/>
                  <a:pt x="15635" y="0"/>
                  <a:pt x="21600" y="0"/>
                </a:cubicBezTo>
              </a:path>
            </a:pathLst>
          </a:custGeom>
          <a:ln w="19050">
            <a:solidFill>
              <a:srgbClr val="000000"/>
            </a:solidFill>
          </a:ln>
        </p:spPr>
        <p:txBody>
          <a:bodyPr lIns="45719" rIns="45719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latin typeface="Tahoma"/>
                <a:ea typeface="Tahoma"/>
                <a:cs typeface="Tahoma"/>
                <a:sym typeface="Tahoma"/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4" name="Textfeld 42">
            <a:extLst>
              <a:ext uri="{FF2B5EF4-FFF2-40B4-BE49-F238E27FC236}">
                <a16:creationId xmlns:a16="http://schemas.microsoft.com/office/drawing/2014/main" id="{CDECE36E-BFD1-0FDE-BB8A-B7347CFA94EB}"/>
              </a:ext>
            </a:extLst>
          </p:cNvPr>
          <p:cNvSpPr txBox="1"/>
          <p:nvPr/>
        </p:nvSpPr>
        <p:spPr>
          <a:xfrm>
            <a:off x="3191521" y="2889064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10</a:t>
            </a:r>
            <a:r>
              <a:rPr kumimoji="0" lang="de-DE" sz="1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-8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 mbar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7" name="Geschweifte Klammer links 45">
            <a:extLst>
              <a:ext uri="{FF2B5EF4-FFF2-40B4-BE49-F238E27FC236}">
                <a16:creationId xmlns:a16="http://schemas.microsoft.com/office/drawing/2014/main" id="{C6950AEB-1AA9-926A-9F47-76E07855E99E}"/>
              </a:ext>
            </a:extLst>
          </p:cNvPr>
          <p:cNvSpPr/>
          <p:nvPr/>
        </p:nvSpPr>
        <p:spPr>
          <a:xfrm rot="5643848">
            <a:off x="5825604" y="2363627"/>
            <a:ext cx="261003" cy="2082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0521"/>
                  <a:pt x="10800" y="19191"/>
                </a:cubicBezTo>
                <a:lnTo>
                  <a:pt x="10800" y="13209"/>
                </a:lnTo>
                <a:cubicBezTo>
                  <a:pt x="10800" y="11879"/>
                  <a:pt x="5965" y="10800"/>
                  <a:pt x="0" y="10800"/>
                </a:cubicBezTo>
                <a:cubicBezTo>
                  <a:pt x="5965" y="10800"/>
                  <a:pt x="10800" y="9721"/>
                  <a:pt x="10800" y="8391"/>
                </a:cubicBezTo>
                <a:lnTo>
                  <a:pt x="10800" y="2409"/>
                </a:lnTo>
                <a:cubicBezTo>
                  <a:pt x="10800" y="1079"/>
                  <a:pt x="15635" y="0"/>
                  <a:pt x="21600" y="0"/>
                </a:cubicBezTo>
              </a:path>
            </a:pathLst>
          </a:custGeom>
          <a:ln w="19050">
            <a:solidFill>
              <a:srgbClr val="000000"/>
            </a:solidFill>
          </a:ln>
        </p:spPr>
        <p:txBody>
          <a:bodyPr lIns="45719" rIns="45719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latin typeface="Tahoma"/>
                <a:ea typeface="Tahoma"/>
                <a:cs typeface="Tahoma"/>
                <a:sym typeface="Tahoma"/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" name="Textfeld 42">
            <a:extLst>
              <a:ext uri="{FF2B5EF4-FFF2-40B4-BE49-F238E27FC236}">
                <a16:creationId xmlns:a16="http://schemas.microsoft.com/office/drawing/2014/main" id="{243B0D11-1C9C-53D3-57AD-C255C1E69266}"/>
              </a:ext>
            </a:extLst>
          </p:cNvPr>
          <p:cNvSpPr txBox="1"/>
          <p:nvPr/>
        </p:nvSpPr>
        <p:spPr>
          <a:xfrm>
            <a:off x="5304525" y="3027563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10</a:t>
            </a:r>
            <a:r>
              <a:rPr kumimoji="0" lang="de-DE" sz="1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-9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 mbar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9" name="Geschweifte Klammer links 45">
            <a:extLst>
              <a:ext uri="{FF2B5EF4-FFF2-40B4-BE49-F238E27FC236}">
                <a16:creationId xmlns:a16="http://schemas.microsoft.com/office/drawing/2014/main" id="{080C9C50-42AC-57BD-1841-DBFC20ED13BA}"/>
              </a:ext>
            </a:extLst>
          </p:cNvPr>
          <p:cNvSpPr/>
          <p:nvPr/>
        </p:nvSpPr>
        <p:spPr>
          <a:xfrm rot="3608834">
            <a:off x="7939260" y="1870775"/>
            <a:ext cx="261003" cy="2082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0521"/>
                  <a:pt x="10800" y="19191"/>
                </a:cubicBezTo>
                <a:lnTo>
                  <a:pt x="10800" y="13209"/>
                </a:lnTo>
                <a:cubicBezTo>
                  <a:pt x="10800" y="11879"/>
                  <a:pt x="5965" y="10800"/>
                  <a:pt x="0" y="10800"/>
                </a:cubicBezTo>
                <a:cubicBezTo>
                  <a:pt x="5965" y="10800"/>
                  <a:pt x="10800" y="9721"/>
                  <a:pt x="10800" y="8391"/>
                </a:cubicBezTo>
                <a:lnTo>
                  <a:pt x="10800" y="2409"/>
                </a:lnTo>
                <a:cubicBezTo>
                  <a:pt x="10800" y="1079"/>
                  <a:pt x="15635" y="0"/>
                  <a:pt x="21600" y="0"/>
                </a:cubicBezTo>
              </a:path>
            </a:pathLst>
          </a:custGeom>
          <a:ln w="19050">
            <a:solidFill>
              <a:srgbClr val="000000"/>
            </a:solidFill>
          </a:ln>
        </p:spPr>
        <p:txBody>
          <a:bodyPr lIns="45719" rIns="45719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latin typeface="Tahoma"/>
                <a:ea typeface="Tahoma"/>
                <a:cs typeface="Tahoma"/>
                <a:sym typeface="Tahoma"/>
              </a:defRPr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2" name="Gerade Verbindung mit Pfeil 43">
            <a:extLst>
              <a:ext uri="{FF2B5EF4-FFF2-40B4-BE49-F238E27FC236}">
                <a16:creationId xmlns:a16="http://schemas.microsoft.com/office/drawing/2014/main" id="{6D20CF80-FF65-D0CE-AC1C-E1A33253416D}"/>
              </a:ext>
            </a:extLst>
          </p:cNvPr>
          <p:cNvSpPr/>
          <p:nvPr/>
        </p:nvSpPr>
        <p:spPr>
          <a:xfrm flipV="1">
            <a:off x="9042532" y="1691117"/>
            <a:ext cx="234817" cy="66658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Gerade Verbindung mit Pfeil 32">
            <a:extLst>
              <a:ext uri="{FF2B5EF4-FFF2-40B4-BE49-F238E27FC236}">
                <a16:creationId xmlns:a16="http://schemas.microsoft.com/office/drawing/2014/main" id="{C568D3FD-38CB-0ED3-540C-928D307A19C0}"/>
              </a:ext>
            </a:extLst>
          </p:cNvPr>
          <p:cNvSpPr/>
          <p:nvPr/>
        </p:nvSpPr>
        <p:spPr>
          <a:xfrm>
            <a:off x="1212000" y="6120589"/>
            <a:ext cx="1526368" cy="1"/>
          </a:xfrm>
          <a:prstGeom prst="line">
            <a:avLst/>
          </a:prstGeom>
          <a:ln w="15875">
            <a:solidFill>
              <a:srgbClr val="000000"/>
            </a:solidFill>
            <a:prstDash val="lgDash"/>
            <a:headEnd type="triangle"/>
            <a:tailEnd type="triangle"/>
          </a:ln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Textfeld 34">
            <a:extLst>
              <a:ext uri="{FF2B5EF4-FFF2-40B4-BE49-F238E27FC236}">
                <a16:creationId xmlns:a16="http://schemas.microsoft.com/office/drawing/2014/main" id="{F8BDB39B-49AA-E8BA-DA38-67CD0A2C6A94}"/>
              </a:ext>
            </a:extLst>
          </p:cNvPr>
          <p:cNvSpPr txBox="1"/>
          <p:nvPr/>
        </p:nvSpPr>
        <p:spPr>
          <a:xfrm>
            <a:off x="1436532" y="5843590"/>
            <a:ext cx="103174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</a:p>
        </p:txBody>
      </p:sp>
      <p:sp>
        <p:nvSpPr>
          <p:cNvPr id="57" name="Gerade Verbindung mit Pfeil 12">
            <a:extLst>
              <a:ext uri="{FF2B5EF4-FFF2-40B4-BE49-F238E27FC236}">
                <a16:creationId xmlns:a16="http://schemas.microsoft.com/office/drawing/2014/main" id="{B9EE6B07-B60E-20E6-1280-EC40C601C2FA}"/>
              </a:ext>
            </a:extLst>
          </p:cNvPr>
          <p:cNvSpPr/>
          <p:nvPr/>
        </p:nvSpPr>
        <p:spPr>
          <a:xfrm>
            <a:off x="126719" y="5684042"/>
            <a:ext cx="692204" cy="29729"/>
          </a:xfrm>
          <a:prstGeom prst="line">
            <a:avLst/>
          </a:prstGeom>
          <a:ln w="19050">
            <a:solidFill>
              <a:srgbClr val="000000"/>
            </a:solidFill>
            <a:prstDash val="sysDash"/>
            <a:tailEnd type="triangle"/>
          </a:ln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Textfeld 16">
            <a:extLst>
              <a:ext uri="{FF2B5EF4-FFF2-40B4-BE49-F238E27FC236}">
                <a16:creationId xmlns:a16="http://schemas.microsoft.com/office/drawing/2014/main" id="{344EBE0D-DA18-7431-5A68-B5A6A0EE4FEC}"/>
              </a:ext>
            </a:extLst>
          </p:cNvPr>
          <p:cNvSpPr txBox="1"/>
          <p:nvPr/>
        </p:nvSpPr>
        <p:spPr>
          <a:xfrm>
            <a:off x="-31331" y="5727629"/>
            <a:ext cx="109482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</a:t>
            </a: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keV 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RIBs from ISOLDE</a:t>
            </a:r>
            <a:endParaRPr kumimoji="0" sz="1132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Gerade Verbindung mit Pfeil 12">
            <a:extLst>
              <a:ext uri="{FF2B5EF4-FFF2-40B4-BE49-F238E27FC236}">
                <a16:creationId xmlns:a16="http://schemas.microsoft.com/office/drawing/2014/main" id="{59F5E335-E4BF-8939-662B-D04EE06406E6}"/>
              </a:ext>
            </a:extLst>
          </p:cNvPr>
          <p:cNvSpPr/>
          <p:nvPr/>
        </p:nvSpPr>
        <p:spPr>
          <a:xfrm flipV="1">
            <a:off x="491332" y="4304708"/>
            <a:ext cx="281467" cy="619252"/>
          </a:xfrm>
          <a:prstGeom prst="line">
            <a:avLst/>
          </a:prstGeom>
          <a:ln w="19050">
            <a:solidFill>
              <a:srgbClr val="000000"/>
            </a:solidFill>
            <a:prstDash val="sysDash"/>
            <a:tailEnd type="triangle"/>
          </a:ln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Textfeld 16">
            <a:extLst>
              <a:ext uri="{FF2B5EF4-FFF2-40B4-BE49-F238E27FC236}">
                <a16:creationId xmlns:a16="http://schemas.microsoft.com/office/drawing/2014/main" id="{7A03628C-ED9C-B458-B140-160B1C2CA290}"/>
              </a:ext>
            </a:extLst>
          </p:cNvPr>
          <p:cNvSpPr txBox="1"/>
          <p:nvPr/>
        </p:nvSpPr>
        <p:spPr>
          <a:xfrm>
            <a:off x="-477218" y="4281573"/>
            <a:ext cx="1622357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IDS</a:t>
            </a:r>
            <a:endParaRPr kumimoji="0" sz="1132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Textfeld 42">
            <a:extLst>
              <a:ext uri="{FF2B5EF4-FFF2-40B4-BE49-F238E27FC236}">
                <a16:creationId xmlns:a16="http://schemas.microsoft.com/office/drawing/2014/main" id="{DFFA5FE5-4ADB-5D05-454F-BB2916CCA205}"/>
              </a:ext>
            </a:extLst>
          </p:cNvPr>
          <p:cNvSpPr txBox="1"/>
          <p:nvPr/>
        </p:nvSpPr>
        <p:spPr>
          <a:xfrm>
            <a:off x="4022106" y="6044363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Ion Source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" name="Gerade Verbindung mit Pfeil 43">
            <a:extLst>
              <a:ext uri="{FF2B5EF4-FFF2-40B4-BE49-F238E27FC236}">
                <a16:creationId xmlns:a16="http://schemas.microsoft.com/office/drawing/2014/main" id="{79FD775D-3BF6-7983-7441-09DD3D679480}"/>
              </a:ext>
            </a:extLst>
          </p:cNvPr>
          <p:cNvSpPr/>
          <p:nvPr/>
        </p:nvSpPr>
        <p:spPr>
          <a:xfrm flipH="1" flipV="1">
            <a:off x="3967162" y="6116888"/>
            <a:ext cx="309562" cy="72406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508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Textfeld 49">
            <a:extLst>
              <a:ext uri="{FF2B5EF4-FFF2-40B4-BE49-F238E27FC236}">
                <a16:creationId xmlns:a16="http://schemas.microsoft.com/office/drawing/2014/main" id="{5C227C45-460C-789E-38A0-7295D094F8FA}"/>
              </a:ext>
            </a:extLst>
          </p:cNvPr>
          <p:cNvSpPr txBox="1"/>
          <p:nvPr/>
        </p:nvSpPr>
        <p:spPr>
          <a:xfrm>
            <a:off x="2350779" y="4512970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Diagnostics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6" name="Gerade Verbindung mit Pfeil 43">
            <a:extLst>
              <a:ext uri="{FF2B5EF4-FFF2-40B4-BE49-F238E27FC236}">
                <a16:creationId xmlns:a16="http://schemas.microsoft.com/office/drawing/2014/main" id="{D731388E-E09C-4C8E-C51A-DAA4E7780DD8}"/>
              </a:ext>
            </a:extLst>
          </p:cNvPr>
          <p:cNvSpPr/>
          <p:nvPr/>
        </p:nvSpPr>
        <p:spPr>
          <a:xfrm>
            <a:off x="3136404" y="4777572"/>
            <a:ext cx="76760" cy="336234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Textfeld 49">
            <a:extLst>
              <a:ext uri="{FF2B5EF4-FFF2-40B4-BE49-F238E27FC236}">
                <a16:creationId xmlns:a16="http://schemas.microsoft.com/office/drawing/2014/main" id="{7E5AF5DC-62E2-588D-FB62-9F2A536388FC}"/>
              </a:ext>
            </a:extLst>
          </p:cNvPr>
          <p:cNvSpPr txBox="1"/>
          <p:nvPr/>
        </p:nvSpPr>
        <p:spPr>
          <a:xfrm>
            <a:off x="4959206" y="5822961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Diagnostics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1" name="Gerade Verbindung mit Pfeil 43">
            <a:extLst>
              <a:ext uri="{FF2B5EF4-FFF2-40B4-BE49-F238E27FC236}">
                <a16:creationId xmlns:a16="http://schemas.microsoft.com/office/drawing/2014/main" id="{7210ACB9-E282-8ECC-20CC-F44000CF5F55}"/>
              </a:ext>
            </a:extLst>
          </p:cNvPr>
          <p:cNvSpPr/>
          <p:nvPr/>
        </p:nvSpPr>
        <p:spPr>
          <a:xfrm flipH="1" flipV="1">
            <a:off x="5386849" y="5490679"/>
            <a:ext cx="90694" cy="392326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Arc 99">
            <a:extLst>
              <a:ext uri="{FF2B5EF4-FFF2-40B4-BE49-F238E27FC236}">
                <a16:creationId xmlns:a16="http://schemas.microsoft.com/office/drawing/2014/main" id="{537194CC-E9B4-D750-00B1-CA6CDF9AFB1B}"/>
              </a:ext>
            </a:extLst>
          </p:cNvPr>
          <p:cNvSpPr/>
          <p:nvPr/>
        </p:nvSpPr>
        <p:spPr>
          <a:xfrm>
            <a:off x="1626394" y="5336733"/>
            <a:ext cx="135731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07AE333-BBB8-A274-BBA0-6F3E278C88F1}"/>
              </a:ext>
            </a:extLst>
          </p:cNvPr>
          <p:cNvGrpSpPr/>
          <p:nvPr/>
        </p:nvGrpSpPr>
        <p:grpSpPr>
          <a:xfrm>
            <a:off x="-114300" y="5292279"/>
            <a:ext cx="4015620" cy="593211"/>
            <a:chOff x="-114300" y="5292279"/>
            <a:chExt cx="4015620" cy="593211"/>
          </a:xfrm>
        </p:grpSpPr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39C22D7D-6936-D617-834B-CB49C7BEF90D}"/>
                </a:ext>
              </a:extLst>
            </p:cNvPr>
            <p:cNvCxnSpPr>
              <a:cxnSpLocks/>
            </p:cNvCxnSpPr>
            <p:nvPr/>
          </p:nvCxnSpPr>
          <p:spPr>
            <a:xfrm>
              <a:off x="-114300" y="5292279"/>
              <a:ext cx="3918027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none"/>
            </a:ln>
            <a:effectLst>
              <a:glow rad="25400">
                <a:schemeClr val="bg1">
                  <a:alpha val="6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9D836B8A-E329-A3A4-61E0-FD1464051AA7}"/>
                </a:ext>
              </a:extLst>
            </p:cNvPr>
            <p:cNvCxnSpPr>
              <a:cxnSpLocks/>
            </p:cNvCxnSpPr>
            <p:nvPr/>
          </p:nvCxnSpPr>
          <p:spPr>
            <a:xfrm>
              <a:off x="3901320" y="5385219"/>
              <a:ext cx="0" cy="50027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  <a:effectLst>
              <a:glow rad="25400">
                <a:schemeClr val="bg1">
                  <a:alpha val="6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Arc 100">
              <a:extLst>
                <a:ext uri="{FF2B5EF4-FFF2-40B4-BE49-F238E27FC236}">
                  <a16:creationId xmlns:a16="http://schemas.microsoft.com/office/drawing/2014/main" id="{A4D6CEC8-0666-AD87-082C-A1E8A73A867D}"/>
                </a:ext>
              </a:extLst>
            </p:cNvPr>
            <p:cNvSpPr/>
            <p:nvPr/>
          </p:nvSpPr>
          <p:spPr>
            <a:xfrm>
              <a:off x="3718818" y="5292601"/>
              <a:ext cx="182502" cy="232036"/>
            </a:xfrm>
            <a:prstGeom prst="arc">
              <a:avLst>
                <a:gd name="adj1" fmla="val 16060559"/>
                <a:gd name="adj2" fmla="val 21474896"/>
              </a:avLst>
            </a:prstGeom>
            <a:ln w="25400">
              <a:solidFill>
                <a:srgbClr val="FF0000"/>
              </a:solidFill>
            </a:ln>
            <a:effectLst>
              <a:glow>
                <a:schemeClr val="bg1">
                  <a:alpha val="6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FD5B88EF-F078-EA70-23DC-0A1FF7589660}"/>
              </a:ext>
            </a:extLst>
          </p:cNvPr>
          <p:cNvCxnSpPr>
            <a:cxnSpLocks/>
          </p:cNvCxnSpPr>
          <p:nvPr/>
        </p:nvCxnSpPr>
        <p:spPr>
          <a:xfrm flipH="1" flipV="1">
            <a:off x="3892225" y="3867622"/>
            <a:ext cx="9095" cy="2004578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headEnd type="none" w="med" len="med"/>
            <a:tailEnd type="triangle" w="med" len="med"/>
          </a:ln>
          <a:effectLst>
            <a:glow rad="254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Straight Arrow Connector 362">
            <a:extLst>
              <a:ext uri="{FF2B5EF4-FFF2-40B4-BE49-F238E27FC236}">
                <a16:creationId xmlns:a16="http://schemas.microsoft.com/office/drawing/2014/main" id="{6145A402-518E-E761-BBAF-A5F4A1DA050D}"/>
              </a:ext>
            </a:extLst>
          </p:cNvPr>
          <p:cNvCxnSpPr>
            <a:cxnSpLocks/>
          </p:cNvCxnSpPr>
          <p:nvPr/>
        </p:nvCxnSpPr>
        <p:spPr>
          <a:xfrm flipV="1">
            <a:off x="3892225" y="3867622"/>
            <a:ext cx="0" cy="690950"/>
          </a:xfrm>
          <a:prstGeom prst="straightConnector1">
            <a:avLst/>
          </a:prstGeom>
          <a:ln w="25400">
            <a:solidFill>
              <a:srgbClr val="FF0000"/>
            </a:solidFill>
            <a:prstDash val="dash"/>
            <a:headEnd type="triangle" w="med" len="med"/>
            <a:tailEnd type="triangle" w="med" len="med"/>
          </a:ln>
          <a:effectLst>
            <a:glow rad="25400">
              <a:schemeClr val="bg1">
                <a:alpha val="6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48">
            <a:extLst>
              <a:ext uri="{FF2B5EF4-FFF2-40B4-BE49-F238E27FC236}">
                <a16:creationId xmlns:a16="http://schemas.microsoft.com/office/drawing/2014/main" id="{A7547F4A-D3B2-0DF6-E879-CC9F56973DC5}"/>
              </a:ext>
            </a:extLst>
          </p:cNvPr>
          <p:cNvSpPr txBox="1"/>
          <p:nvPr/>
        </p:nvSpPr>
        <p:spPr>
          <a:xfrm>
            <a:off x="10671189" y="3430352"/>
            <a:ext cx="140140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PUMA main frame</a:t>
            </a:r>
          </a:p>
        </p:txBody>
      </p:sp>
      <p:sp>
        <p:nvSpPr>
          <p:cNvPr id="21" name="Gerade Verbindung mit Pfeil 43">
            <a:extLst>
              <a:ext uri="{FF2B5EF4-FFF2-40B4-BE49-F238E27FC236}">
                <a16:creationId xmlns:a16="http://schemas.microsoft.com/office/drawing/2014/main" id="{E011DFFE-BBDB-8823-65EB-33A7B8521722}"/>
              </a:ext>
            </a:extLst>
          </p:cNvPr>
          <p:cNvSpPr/>
          <p:nvPr/>
        </p:nvSpPr>
        <p:spPr>
          <a:xfrm>
            <a:off x="6252946" y="4727357"/>
            <a:ext cx="24482" cy="354381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Gerade Verbindung mit Pfeil 43">
            <a:extLst>
              <a:ext uri="{FF2B5EF4-FFF2-40B4-BE49-F238E27FC236}">
                <a16:creationId xmlns:a16="http://schemas.microsoft.com/office/drawing/2014/main" id="{7ADD8703-30B5-E652-690A-45B56F4D1215}"/>
              </a:ext>
            </a:extLst>
          </p:cNvPr>
          <p:cNvSpPr/>
          <p:nvPr/>
        </p:nvSpPr>
        <p:spPr>
          <a:xfrm>
            <a:off x="7036655" y="4729763"/>
            <a:ext cx="291698" cy="96628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Gerade Verbindung mit Pfeil 43">
            <a:extLst>
              <a:ext uri="{FF2B5EF4-FFF2-40B4-BE49-F238E27FC236}">
                <a16:creationId xmlns:a16="http://schemas.microsoft.com/office/drawing/2014/main" id="{2A81B337-A62F-B9B0-34E8-41996C2E53C8}"/>
              </a:ext>
            </a:extLst>
          </p:cNvPr>
          <p:cNvSpPr/>
          <p:nvPr/>
        </p:nvSpPr>
        <p:spPr>
          <a:xfrm flipH="1" flipV="1">
            <a:off x="8692157" y="4167239"/>
            <a:ext cx="274890" cy="276997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feld 49">
            <a:extLst>
              <a:ext uri="{FF2B5EF4-FFF2-40B4-BE49-F238E27FC236}">
                <a16:creationId xmlns:a16="http://schemas.microsoft.com/office/drawing/2014/main" id="{2ECE4A43-0DD9-1236-3E4B-A40F009EAFCB}"/>
              </a:ext>
            </a:extLst>
          </p:cNvPr>
          <p:cNvSpPr txBox="1"/>
          <p:nvPr/>
        </p:nvSpPr>
        <p:spPr>
          <a:xfrm>
            <a:off x="8967047" y="4368050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Pulsed drift tube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" name="Gerade Verbindung mit Pfeil 12">
            <a:extLst>
              <a:ext uri="{FF2B5EF4-FFF2-40B4-BE49-F238E27FC236}">
                <a16:creationId xmlns:a16="http://schemas.microsoft.com/office/drawing/2014/main" id="{B7C555C0-116B-1856-6B6E-3996A2348419}"/>
              </a:ext>
            </a:extLst>
          </p:cNvPr>
          <p:cNvSpPr/>
          <p:nvPr/>
        </p:nvSpPr>
        <p:spPr>
          <a:xfrm>
            <a:off x="7903619" y="5284910"/>
            <a:ext cx="739004" cy="0"/>
          </a:xfrm>
          <a:prstGeom prst="line">
            <a:avLst/>
          </a:prstGeom>
          <a:ln w="19050">
            <a:solidFill>
              <a:srgbClr val="000000"/>
            </a:solidFill>
            <a:prstDash val="sysDash"/>
            <a:tailEnd type="triangle"/>
          </a:ln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Textfeld 16">
            <a:extLst>
              <a:ext uri="{FF2B5EF4-FFF2-40B4-BE49-F238E27FC236}">
                <a16:creationId xmlns:a16="http://schemas.microsoft.com/office/drawing/2014/main" id="{A5D3FA22-A8E9-39DF-074A-5DF7ED2B4A77}"/>
              </a:ext>
            </a:extLst>
          </p:cNvPr>
          <p:cNvSpPr txBox="1"/>
          <p:nvPr/>
        </p:nvSpPr>
        <p:spPr>
          <a:xfrm>
            <a:off x="8521252" y="5087758"/>
            <a:ext cx="162235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Temporary setups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RC8</a:t>
            </a:r>
            <a:endParaRPr kumimoji="0" sz="1132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feld 42">
            <a:extLst>
              <a:ext uri="{FF2B5EF4-FFF2-40B4-BE49-F238E27FC236}">
                <a16:creationId xmlns:a16="http://schemas.microsoft.com/office/drawing/2014/main" id="{385DE70B-AB90-369A-2809-0AC8F8679F98}"/>
              </a:ext>
            </a:extLst>
          </p:cNvPr>
          <p:cNvSpPr txBox="1"/>
          <p:nvPr/>
        </p:nvSpPr>
        <p:spPr>
          <a:xfrm>
            <a:off x="6888856" y="5672331"/>
            <a:ext cx="80583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Bender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" name="Gerade Verbindung mit Pfeil 43">
            <a:extLst>
              <a:ext uri="{FF2B5EF4-FFF2-40B4-BE49-F238E27FC236}">
                <a16:creationId xmlns:a16="http://schemas.microsoft.com/office/drawing/2014/main" id="{630A4A8F-9520-6B91-332B-5E54A93137EC}"/>
              </a:ext>
            </a:extLst>
          </p:cNvPr>
          <p:cNvSpPr/>
          <p:nvPr/>
        </p:nvSpPr>
        <p:spPr>
          <a:xfrm flipH="1" flipV="1">
            <a:off x="7030592" y="5376088"/>
            <a:ext cx="215349" cy="328552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Textfeld 42">
            <a:extLst>
              <a:ext uri="{FF2B5EF4-FFF2-40B4-BE49-F238E27FC236}">
                <a16:creationId xmlns:a16="http://schemas.microsoft.com/office/drawing/2014/main" id="{1F8E6747-7569-96CE-A467-DB3D1644CBB0}"/>
              </a:ext>
            </a:extLst>
          </p:cNvPr>
          <p:cNvSpPr txBox="1"/>
          <p:nvPr/>
        </p:nvSpPr>
        <p:spPr>
          <a:xfrm>
            <a:off x="7021388" y="2456392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10</a:t>
            </a:r>
            <a:r>
              <a:rPr kumimoji="0" lang="de-DE" sz="1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-11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 mbar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1" name="Gerade Verbindung mit Pfeil 43">
            <a:extLst>
              <a:ext uri="{FF2B5EF4-FFF2-40B4-BE49-F238E27FC236}">
                <a16:creationId xmlns:a16="http://schemas.microsoft.com/office/drawing/2014/main" id="{E59D3BC4-A9D7-1370-09DC-6762B8E617DE}"/>
              </a:ext>
            </a:extLst>
          </p:cNvPr>
          <p:cNvSpPr/>
          <p:nvPr/>
        </p:nvSpPr>
        <p:spPr>
          <a:xfrm flipH="1" flipV="1">
            <a:off x="11096327" y="2722939"/>
            <a:ext cx="112956" cy="190056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Textfeld 49">
            <a:extLst>
              <a:ext uri="{FF2B5EF4-FFF2-40B4-BE49-F238E27FC236}">
                <a16:creationId xmlns:a16="http://schemas.microsoft.com/office/drawing/2014/main" id="{116F85A9-58E2-B22A-1D6D-8FBBCA24AE82}"/>
              </a:ext>
            </a:extLst>
          </p:cNvPr>
          <p:cNvSpPr txBox="1"/>
          <p:nvPr/>
        </p:nvSpPr>
        <p:spPr>
          <a:xfrm>
            <a:off x="8364742" y="4745870"/>
            <a:ext cx="201779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Handover point to PUMA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6" name="Gerade Verbindung mit Pfeil 43">
            <a:extLst>
              <a:ext uri="{FF2B5EF4-FFF2-40B4-BE49-F238E27FC236}">
                <a16:creationId xmlns:a16="http://schemas.microsoft.com/office/drawing/2014/main" id="{62D9C058-FF90-25D0-D52B-4433BEFFE4A5}"/>
              </a:ext>
            </a:extLst>
          </p:cNvPr>
          <p:cNvSpPr/>
          <p:nvPr/>
        </p:nvSpPr>
        <p:spPr>
          <a:xfrm flipH="1" flipV="1">
            <a:off x="7954237" y="4638794"/>
            <a:ext cx="399772" cy="239527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Gerade Verbindung mit Pfeil 43">
            <a:extLst>
              <a:ext uri="{FF2B5EF4-FFF2-40B4-BE49-F238E27FC236}">
                <a16:creationId xmlns:a16="http://schemas.microsoft.com/office/drawing/2014/main" id="{32D15CF8-2A9C-E660-72A5-2261AA94F1C6}"/>
              </a:ext>
            </a:extLst>
          </p:cNvPr>
          <p:cNvSpPr/>
          <p:nvPr/>
        </p:nvSpPr>
        <p:spPr>
          <a:xfrm flipV="1">
            <a:off x="6629852" y="5327602"/>
            <a:ext cx="94795" cy="390896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feld 42">
            <a:extLst>
              <a:ext uri="{FF2B5EF4-FFF2-40B4-BE49-F238E27FC236}">
                <a16:creationId xmlns:a16="http://schemas.microsoft.com/office/drawing/2014/main" id="{1C49CBA6-B93D-CD8A-9F20-0E7F5F0D1372}"/>
              </a:ext>
            </a:extLst>
          </p:cNvPr>
          <p:cNvSpPr txBox="1"/>
          <p:nvPr/>
        </p:nvSpPr>
        <p:spPr>
          <a:xfrm>
            <a:off x="6115641" y="5678765"/>
            <a:ext cx="80583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Kicker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1" name="Gerade Verbindung mit Pfeil 43">
            <a:extLst>
              <a:ext uri="{FF2B5EF4-FFF2-40B4-BE49-F238E27FC236}">
                <a16:creationId xmlns:a16="http://schemas.microsoft.com/office/drawing/2014/main" id="{6AA67FC6-45B4-35CF-02F3-0A99B0ACF21A}"/>
              </a:ext>
            </a:extLst>
          </p:cNvPr>
          <p:cNvSpPr/>
          <p:nvPr/>
        </p:nvSpPr>
        <p:spPr>
          <a:xfrm flipH="1" flipV="1">
            <a:off x="11143477" y="3168341"/>
            <a:ext cx="145926" cy="262011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Textfeld 49">
            <a:extLst>
              <a:ext uri="{FF2B5EF4-FFF2-40B4-BE49-F238E27FC236}">
                <a16:creationId xmlns:a16="http://schemas.microsoft.com/office/drawing/2014/main" id="{B02EC866-25BF-6D58-4560-0B4E87976792}"/>
              </a:ext>
            </a:extLst>
          </p:cNvPr>
          <p:cNvSpPr txBox="1"/>
          <p:nvPr/>
        </p:nvSpPr>
        <p:spPr>
          <a:xfrm>
            <a:off x="9436900" y="3880185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Diagnostics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4" name="Gerade Verbindung mit Pfeil 43">
            <a:extLst>
              <a:ext uri="{FF2B5EF4-FFF2-40B4-BE49-F238E27FC236}">
                <a16:creationId xmlns:a16="http://schemas.microsoft.com/office/drawing/2014/main" id="{F787D5E2-B9BC-3F09-2C9A-D1FA0E984E35}"/>
              </a:ext>
            </a:extLst>
          </p:cNvPr>
          <p:cNvSpPr/>
          <p:nvPr/>
        </p:nvSpPr>
        <p:spPr>
          <a:xfrm flipH="1" flipV="1">
            <a:off x="9526020" y="3564324"/>
            <a:ext cx="183107" cy="276997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Textfeld 49">
            <a:extLst>
              <a:ext uri="{FF2B5EF4-FFF2-40B4-BE49-F238E27FC236}">
                <a16:creationId xmlns:a16="http://schemas.microsoft.com/office/drawing/2014/main" id="{6618EAA3-A5F5-2328-EFAF-3942202C4FBF}"/>
              </a:ext>
            </a:extLst>
          </p:cNvPr>
          <p:cNvSpPr txBox="1"/>
          <p:nvPr/>
        </p:nvSpPr>
        <p:spPr>
          <a:xfrm>
            <a:off x="6580999" y="3938623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Tahoma"/>
                <a:cs typeface="Tahoma"/>
                <a:sym typeface="Tahoma"/>
              </a:rPr>
              <a:t>Diagnostics</a:t>
            </a:r>
            <a:endParaRPr kumimoji="0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8" name="Gerade Verbindung mit Pfeil 43">
            <a:extLst>
              <a:ext uri="{FF2B5EF4-FFF2-40B4-BE49-F238E27FC236}">
                <a16:creationId xmlns:a16="http://schemas.microsoft.com/office/drawing/2014/main" id="{19E7D211-D75E-A2A5-DF13-7FFE60EEE13F}"/>
              </a:ext>
            </a:extLst>
          </p:cNvPr>
          <p:cNvSpPr/>
          <p:nvPr/>
        </p:nvSpPr>
        <p:spPr>
          <a:xfrm>
            <a:off x="7328353" y="4211801"/>
            <a:ext cx="267541" cy="276997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Gerade Verbindung mit Pfeil 43">
            <a:extLst>
              <a:ext uri="{FF2B5EF4-FFF2-40B4-BE49-F238E27FC236}">
                <a16:creationId xmlns:a16="http://schemas.microsoft.com/office/drawing/2014/main" id="{0CA94315-8EF5-4E47-C9A4-8F92FC58F8CB}"/>
              </a:ext>
            </a:extLst>
          </p:cNvPr>
          <p:cNvSpPr/>
          <p:nvPr/>
        </p:nvSpPr>
        <p:spPr>
          <a:xfrm>
            <a:off x="7328352" y="4219378"/>
            <a:ext cx="243059" cy="938997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38100">
              <a:schemeClr val="bg1"/>
            </a:glow>
          </a:effectLst>
        </p:spPr>
        <p:txBody>
          <a:bodyPr lIns="45719" rIns="45719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pP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7" name="TextBox 406">
            <a:extLst>
              <a:ext uri="{FF2B5EF4-FFF2-40B4-BE49-F238E27FC236}">
                <a16:creationId xmlns:a16="http://schemas.microsoft.com/office/drawing/2014/main" id="{EDCE7325-A7BB-158E-EA46-5AC0E58B4FB2}"/>
              </a:ext>
            </a:extLst>
          </p:cNvPr>
          <p:cNvSpPr txBox="1"/>
          <p:nvPr/>
        </p:nvSpPr>
        <p:spPr>
          <a:xfrm>
            <a:off x="10797196" y="6672443"/>
            <a:ext cx="1266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Fira Sans ExtraBold" panose="020B0903050000020004" pitchFamily="34" charset="0"/>
              </a:rPr>
              <a:t>WORKSHOP 2024</a:t>
            </a:r>
            <a:endParaRPr lang="de-DE" sz="1000" dirty="0">
              <a:solidFill>
                <a:schemeClr val="bg1"/>
              </a:solidFill>
              <a:latin typeface="Fira Sans ExtraBold" panose="020B0903050000020004" pitchFamily="34" charset="0"/>
            </a:endParaRPr>
          </a:p>
        </p:txBody>
      </p:sp>
      <p:sp>
        <p:nvSpPr>
          <p:cNvPr id="10" name="Title 1" descr=" 41">
            <a:extLst>
              <a:ext uri="{FF2B5EF4-FFF2-40B4-BE49-F238E27FC236}">
                <a16:creationId xmlns:a16="http://schemas.microsoft.com/office/drawing/2014/main" id="{6B6DBADA-6FDA-5D2D-74A6-CE63F6BC5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921544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TRANSFER BEAMLINE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Date Placeholder 6" descr=" 45">
            <a:extLst>
              <a:ext uri="{FF2B5EF4-FFF2-40B4-BE49-F238E27FC236}">
                <a16:creationId xmlns:a16="http://schemas.microsoft.com/office/drawing/2014/main" id="{721381EE-E6D4-5837-326D-62F0E81D23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381055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25.03.2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7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4" name="Date Placeholder 6" descr=" 45">
            <a:extLst>
              <a:ext uri="{FF2B5EF4-FFF2-40B4-BE49-F238E27FC236}">
                <a16:creationId xmlns:a16="http://schemas.microsoft.com/office/drawing/2014/main" id="{48FDC3D9-96F0-CBD6-0722-568C880EEBDE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95" name="Title 1" descr=" 41">
            <a:extLst>
              <a:ext uri="{FF2B5EF4-FFF2-40B4-BE49-F238E27FC236}">
                <a16:creationId xmlns:a16="http://schemas.microsoft.com/office/drawing/2014/main" id="{B94F2EFE-B938-397D-56D0-983AEE6EF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921544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FINAL LAYOUT– ISLLMAISL0001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FE21D0C-1494-A156-06B8-1A6E2A6FC8B7}"/>
              </a:ext>
            </a:extLst>
          </p:cNvPr>
          <p:cNvSpPr txBox="1"/>
          <p:nvPr/>
        </p:nvSpPr>
        <p:spPr>
          <a:xfrm>
            <a:off x="245970" y="6444548"/>
            <a:ext cx="61118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spc="150" dirty="0">
                <a:latin typeface="Arial" panose="020B0604020202020204" pitchFamily="34" charset="0"/>
                <a:cs typeface="Arial" panose="020B0604020202020204" pitchFamily="34" charset="0"/>
              </a:rPr>
              <a:t>ST1828365_02</a:t>
            </a:r>
            <a:endParaRPr lang="de-DE" sz="1000" dirty="0"/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25.03.2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2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F0933D-DDE3-A452-4B43-5CA468EEA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2683"/>
            <a:ext cx="12192000" cy="44526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E6697A-1424-BB32-986B-673F54BD1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2389" y="5951862"/>
            <a:ext cx="2679611" cy="917942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E5E6EC04-5BBD-4234-31C4-129A705E30BF}"/>
              </a:ext>
            </a:extLst>
          </p:cNvPr>
          <p:cNvGrpSpPr/>
          <p:nvPr/>
        </p:nvGrpSpPr>
        <p:grpSpPr>
          <a:xfrm>
            <a:off x="7811143" y="1691780"/>
            <a:ext cx="3496937" cy="2193946"/>
            <a:chOff x="7811143" y="1691780"/>
            <a:chExt cx="3496937" cy="2193946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82DED0E-D33A-E139-F033-C90A8E9B0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66799" y="1691780"/>
              <a:ext cx="1853502" cy="1292141"/>
            </a:xfrm>
            <a:prstGeom prst="rect">
              <a:avLst/>
            </a:prstGeom>
          </p:spPr>
        </p:pic>
        <p:sp>
          <p:nvSpPr>
            <p:cNvPr id="4" name="Gerade Verbindung mit Pfeil 43">
              <a:extLst>
                <a:ext uri="{FF2B5EF4-FFF2-40B4-BE49-F238E27FC236}">
                  <a16:creationId xmlns:a16="http://schemas.microsoft.com/office/drawing/2014/main" id="{0CF20287-41AC-8C19-D07F-349DD923BD33}"/>
                </a:ext>
              </a:extLst>
            </p:cNvPr>
            <p:cNvSpPr/>
            <p:nvPr/>
          </p:nvSpPr>
          <p:spPr>
            <a:xfrm flipH="1">
              <a:off x="7811143" y="2852977"/>
              <a:ext cx="564507" cy="913452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  <p:sp>
          <p:nvSpPr>
            <p:cNvPr id="6" name="Gerade Verbindung mit Pfeil 43">
              <a:extLst>
                <a:ext uri="{FF2B5EF4-FFF2-40B4-BE49-F238E27FC236}">
                  <a16:creationId xmlns:a16="http://schemas.microsoft.com/office/drawing/2014/main" id="{F551C143-BA2A-0392-38E1-7D175D8567BF}"/>
                </a:ext>
              </a:extLst>
            </p:cNvPr>
            <p:cNvSpPr/>
            <p:nvPr/>
          </p:nvSpPr>
          <p:spPr>
            <a:xfrm>
              <a:off x="9235439" y="2735580"/>
              <a:ext cx="328303" cy="1150146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  <p:sp>
          <p:nvSpPr>
            <p:cNvPr id="7" name="Gerade Verbindung mit Pfeil 43">
              <a:extLst>
                <a:ext uri="{FF2B5EF4-FFF2-40B4-BE49-F238E27FC236}">
                  <a16:creationId xmlns:a16="http://schemas.microsoft.com/office/drawing/2014/main" id="{1C81A0A8-ED5D-3C3D-389E-741C98F5A0F8}"/>
                </a:ext>
              </a:extLst>
            </p:cNvPr>
            <p:cNvSpPr/>
            <p:nvPr/>
          </p:nvSpPr>
          <p:spPr>
            <a:xfrm>
              <a:off x="9764388" y="2408848"/>
              <a:ext cx="1543692" cy="761072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C82F9A6-FDCD-E64D-3E22-8BDE0669B0E0}"/>
              </a:ext>
            </a:extLst>
          </p:cNvPr>
          <p:cNvGrpSpPr/>
          <p:nvPr/>
        </p:nvGrpSpPr>
        <p:grpSpPr>
          <a:xfrm>
            <a:off x="9977208" y="377259"/>
            <a:ext cx="2089473" cy="3310821"/>
            <a:chOff x="9977208" y="377259"/>
            <a:chExt cx="2089473" cy="3310821"/>
          </a:xfrm>
        </p:grpSpPr>
        <p:pic>
          <p:nvPicPr>
            <p:cNvPr id="8" name="Picture 7" descr="A metal parts and tools on a table&#10;&#10;Description automatically generated with medium confidence">
              <a:extLst>
                <a:ext uri="{FF2B5EF4-FFF2-40B4-BE49-F238E27FC236}">
                  <a16:creationId xmlns:a16="http://schemas.microsoft.com/office/drawing/2014/main" id="{B2371885-6AEA-F66D-6901-DB284D3EAB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77208" y="377259"/>
              <a:ext cx="2089473" cy="156710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9" name="Gerade Verbindung mit Pfeil 43">
              <a:extLst>
                <a:ext uri="{FF2B5EF4-FFF2-40B4-BE49-F238E27FC236}">
                  <a16:creationId xmlns:a16="http://schemas.microsoft.com/office/drawing/2014/main" id="{A345E7D9-ECBF-A63B-134B-99E3F0AB1BB2}"/>
                </a:ext>
              </a:extLst>
            </p:cNvPr>
            <p:cNvSpPr/>
            <p:nvPr/>
          </p:nvSpPr>
          <p:spPr>
            <a:xfrm flipH="1">
              <a:off x="10632382" y="1889727"/>
              <a:ext cx="104498" cy="1798353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6C5C031-DD62-05E0-2B40-D5B851712E77}"/>
              </a:ext>
            </a:extLst>
          </p:cNvPr>
          <p:cNvGrpSpPr/>
          <p:nvPr/>
        </p:nvGrpSpPr>
        <p:grpSpPr>
          <a:xfrm>
            <a:off x="3183890" y="1492561"/>
            <a:ext cx="2649794" cy="2533412"/>
            <a:chOff x="3183890" y="1492561"/>
            <a:chExt cx="2649794" cy="253341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865E80A-D4AF-B3D4-7268-74B3258950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83890" y="1492561"/>
              <a:ext cx="1624329" cy="1527146"/>
            </a:xfrm>
            <a:prstGeom prst="rect">
              <a:avLst/>
            </a:prstGeom>
          </p:spPr>
        </p:pic>
        <p:sp>
          <p:nvSpPr>
            <p:cNvPr id="11" name="Gerade Verbindung mit Pfeil 43">
              <a:extLst>
                <a:ext uri="{FF2B5EF4-FFF2-40B4-BE49-F238E27FC236}">
                  <a16:creationId xmlns:a16="http://schemas.microsoft.com/office/drawing/2014/main" id="{4C2F5DF6-7DB2-C498-FE6E-A4D375170451}"/>
                </a:ext>
              </a:extLst>
            </p:cNvPr>
            <p:cNvSpPr/>
            <p:nvPr/>
          </p:nvSpPr>
          <p:spPr>
            <a:xfrm>
              <a:off x="4406608" y="2795510"/>
              <a:ext cx="1427076" cy="1230463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6531004-E263-909D-7635-7ED02D4F381A}"/>
              </a:ext>
            </a:extLst>
          </p:cNvPr>
          <p:cNvGrpSpPr/>
          <p:nvPr/>
        </p:nvGrpSpPr>
        <p:grpSpPr>
          <a:xfrm>
            <a:off x="741869" y="1283829"/>
            <a:ext cx="3016070" cy="2562215"/>
            <a:chOff x="741869" y="1283829"/>
            <a:chExt cx="3016070" cy="25622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CFA389E-D571-B6C5-8166-1E3496B87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869" y="1283829"/>
              <a:ext cx="2266789" cy="170009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3" name="Gerade Verbindung mit Pfeil 43">
              <a:extLst>
                <a:ext uri="{FF2B5EF4-FFF2-40B4-BE49-F238E27FC236}">
                  <a16:creationId xmlns:a16="http://schemas.microsoft.com/office/drawing/2014/main" id="{191CBEF3-33B5-8923-CEC3-07ADCC12B5A4}"/>
                </a:ext>
              </a:extLst>
            </p:cNvPr>
            <p:cNvSpPr/>
            <p:nvPr/>
          </p:nvSpPr>
          <p:spPr>
            <a:xfrm>
              <a:off x="1706879" y="3017635"/>
              <a:ext cx="107323" cy="786295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  <p:sp>
          <p:nvSpPr>
            <p:cNvPr id="14" name="Gerade Verbindung mit Pfeil 43">
              <a:extLst>
                <a:ext uri="{FF2B5EF4-FFF2-40B4-BE49-F238E27FC236}">
                  <a16:creationId xmlns:a16="http://schemas.microsoft.com/office/drawing/2014/main" id="{59D0BCBB-BB7C-C148-3DAF-F42B22F5C2E2}"/>
                </a:ext>
              </a:extLst>
            </p:cNvPr>
            <p:cNvSpPr/>
            <p:nvPr/>
          </p:nvSpPr>
          <p:spPr>
            <a:xfrm>
              <a:off x="2405077" y="3017635"/>
              <a:ext cx="1352862" cy="828409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96A719E-C09D-ABAA-DF07-1A9020AFA864}"/>
              </a:ext>
            </a:extLst>
          </p:cNvPr>
          <p:cNvGrpSpPr/>
          <p:nvPr/>
        </p:nvGrpSpPr>
        <p:grpSpPr>
          <a:xfrm>
            <a:off x="136604" y="4114800"/>
            <a:ext cx="5129724" cy="2133976"/>
            <a:chOff x="136604" y="4114800"/>
            <a:chExt cx="5129724" cy="213397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5DD4C0A-C7FF-1255-9EC8-38DD0C813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36604" y="4689368"/>
              <a:ext cx="3696374" cy="1559408"/>
            </a:xfrm>
            <a:prstGeom prst="rect">
              <a:avLst/>
            </a:prstGeom>
          </p:spPr>
        </p:pic>
        <p:pic>
          <p:nvPicPr>
            <p:cNvPr id="16" name="Picture 15" descr="A metal object on a blue surface&#10;&#10;Description automatically generated">
              <a:extLst>
                <a:ext uri="{FF2B5EF4-FFF2-40B4-BE49-F238E27FC236}">
                  <a16:creationId xmlns:a16="http://schemas.microsoft.com/office/drawing/2014/main" id="{615950E6-BC77-39F4-98C3-C3BE96C8A3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673726" y="4451665"/>
              <a:ext cx="1365088" cy="182011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7" name="Gerade Verbindung mit Pfeil 43">
              <a:extLst>
                <a:ext uri="{FF2B5EF4-FFF2-40B4-BE49-F238E27FC236}">
                  <a16:creationId xmlns:a16="http://schemas.microsoft.com/office/drawing/2014/main" id="{CC6BE2C5-1D39-A93F-DAEE-038EB76F65BF}"/>
                </a:ext>
              </a:extLst>
            </p:cNvPr>
            <p:cNvSpPr/>
            <p:nvPr/>
          </p:nvSpPr>
          <p:spPr>
            <a:xfrm flipV="1">
              <a:off x="4419600" y="4114800"/>
              <a:ext cx="777239" cy="574568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B07DEF9-0EBB-954C-3763-2ECEC17D4C76}"/>
              </a:ext>
            </a:extLst>
          </p:cNvPr>
          <p:cNvGrpSpPr/>
          <p:nvPr/>
        </p:nvGrpSpPr>
        <p:grpSpPr>
          <a:xfrm>
            <a:off x="6240152" y="1374321"/>
            <a:ext cx="1803400" cy="2579462"/>
            <a:chOff x="6240152" y="1374321"/>
            <a:chExt cx="1803400" cy="257946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6F0A921-942C-E476-34B6-2A702232B3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883964" y="1374321"/>
              <a:ext cx="1159588" cy="1566610"/>
            </a:xfrm>
            <a:prstGeom prst="rect">
              <a:avLst/>
            </a:prstGeom>
          </p:spPr>
        </p:pic>
        <p:sp>
          <p:nvSpPr>
            <p:cNvPr id="19" name="Gerade Verbindung mit Pfeil 43">
              <a:extLst>
                <a:ext uri="{FF2B5EF4-FFF2-40B4-BE49-F238E27FC236}">
                  <a16:creationId xmlns:a16="http://schemas.microsoft.com/office/drawing/2014/main" id="{2D250AEB-AF5D-D073-7303-07300FFAB2E3}"/>
                </a:ext>
              </a:extLst>
            </p:cNvPr>
            <p:cNvSpPr/>
            <p:nvPr/>
          </p:nvSpPr>
          <p:spPr>
            <a:xfrm flipH="1">
              <a:off x="6240152" y="2769293"/>
              <a:ext cx="980117" cy="1184490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647A23A-51C8-733F-F85B-C2EC3628201D}"/>
              </a:ext>
            </a:extLst>
          </p:cNvPr>
          <p:cNvGrpSpPr/>
          <p:nvPr/>
        </p:nvGrpSpPr>
        <p:grpSpPr>
          <a:xfrm>
            <a:off x="5981701" y="5029444"/>
            <a:ext cx="1847327" cy="1077911"/>
            <a:chOff x="5981701" y="5029444"/>
            <a:chExt cx="1847327" cy="1077911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7C45F59-102C-FEB3-04CC-934B111107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459447" y="5029444"/>
              <a:ext cx="1369581" cy="1077911"/>
            </a:xfrm>
            <a:prstGeom prst="rect">
              <a:avLst/>
            </a:prstGeom>
          </p:spPr>
        </p:pic>
        <p:sp>
          <p:nvSpPr>
            <p:cNvPr id="22" name="Gerade Verbindung mit Pfeil 43">
              <a:extLst>
                <a:ext uri="{FF2B5EF4-FFF2-40B4-BE49-F238E27FC236}">
                  <a16:creationId xmlns:a16="http://schemas.microsoft.com/office/drawing/2014/main" id="{1EB9FC16-4E08-2AD2-8C66-61A73C7F9840}"/>
                </a:ext>
              </a:extLst>
            </p:cNvPr>
            <p:cNvSpPr/>
            <p:nvPr/>
          </p:nvSpPr>
          <p:spPr>
            <a:xfrm flipH="1" flipV="1">
              <a:off x="5981701" y="5348753"/>
              <a:ext cx="740737" cy="171639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D808CCD-219F-0FD7-1EA9-47AD5C28F743}"/>
              </a:ext>
            </a:extLst>
          </p:cNvPr>
          <p:cNvGrpSpPr/>
          <p:nvPr/>
        </p:nvGrpSpPr>
        <p:grpSpPr>
          <a:xfrm>
            <a:off x="8318185" y="4186289"/>
            <a:ext cx="2162810" cy="1798764"/>
            <a:chOff x="8318185" y="4186289"/>
            <a:chExt cx="2162810" cy="1798764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DE46D0D-AC87-2D50-A6A6-80A284CC4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318185" y="4505116"/>
              <a:ext cx="2162810" cy="1479937"/>
            </a:xfrm>
            <a:prstGeom prst="rect">
              <a:avLst/>
            </a:prstGeom>
          </p:spPr>
        </p:pic>
        <p:sp>
          <p:nvSpPr>
            <p:cNvPr id="32" name="Gerade Verbindung mit Pfeil 43">
              <a:extLst>
                <a:ext uri="{FF2B5EF4-FFF2-40B4-BE49-F238E27FC236}">
                  <a16:creationId xmlns:a16="http://schemas.microsoft.com/office/drawing/2014/main" id="{E5BA2708-44CC-6A57-A6F7-DA999F141721}"/>
                </a:ext>
              </a:extLst>
            </p:cNvPr>
            <p:cNvSpPr/>
            <p:nvPr/>
          </p:nvSpPr>
          <p:spPr>
            <a:xfrm flipV="1">
              <a:off x="9918424" y="4186289"/>
              <a:ext cx="203753" cy="574567"/>
            </a:xfrm>
            <a:prstGeom prst="line">
              <a:avLst/>
            </a:prstGeom>
            <a:ln w="19050">
              <a:solidFill>
                <a:srgbClr val="000000"/>
              </a:solidFill>
              <a:tailEnd type="triangle"/>
            </a:ln>
            <a:effectLst>
              <a:glow rad="228600">
                <a:schemeClr val="bg1">
                  <a:alpha val="82000"/>
                </a:schemeClr>
              </a:glow>
            </a:effectLst>
          </p:spPr>
          <p:txBody>
            <a:bodyPr lIns="45719" rIns="45719"/>
            <a:lstStyle/>
            <a:p>
              <a:pPr>
                <a:defRPr sz="3200"/>
              </a:pP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368952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BF2EE-2A83-6A12-21A6-3B3502E212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980895B-59AD-FB12-C04C-A550467BCEB3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4" name="Date Placeholder 6" descr=" 45">
            <a:extLst>
              <a:ext uri="{FF2B5EF4-FFF2-40B4-BE49-F238E27FC236}">
                <a16:creationId xmlns:a16="http://schemas.microsoft.com/office/drawing/2014/main" id="{99855D3F-94B2-2E75-49FC-C77D759256A9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95" name="Title 1" descr=" 41">
            <a:extLst>
              <a:ext uri="{FF2B5EF4-FFF2-40B4-BE49-F238E27FC236}">
                <a16:creationId xmlns:a16="http://schemas.microsoft.com/office/drawing/2014/main" id="{4C769AAF-3F77-CD7B-6933-9C1289C36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921544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STATE OF HARDWARE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22DA95B9-5846-7B92-E50A-58391776A1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25.03.2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3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A6F4E00F-9965-89B8-9B94-7CA4507B98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727203"/>
              </p:ext>
            </p:extLst>
          </p:nvPr>
        </p:nvGraphicFramePr>
        <p:xfrm>
          <a:off x="378484" y="1074420"/>
          <a:ext cx="10935606" cy="4971124"/>
        </p:xfrm>
        <a:graphic>
          <a:graphicData uri="http://schemas.openxmlformats.org/drawingml/2006/table">
            <a:tbl>
              <a:tblPr/>
              <a:tblGrid>
                <a:gridCol w="6073244">
                  <a:extLst>
                    <a:ext uri="{9D8B030D-6E8A-4147-A177-3AD203B41FA5}">
                      <a16:colId xmlns:a16="http://schemas.microsoft.com/office/drawing/2014/main" val="4060121055"/>
                    </a:ext>
                  </a:extLst>
                </a:gridCol>
                <a:gridCol w="364725">
                  <a:extLst>
                    <a:ext uri="{9D8B030D-6E8A-4147-A177-3AD203B41FA5}">
                      <a16:colId xmlns:a16="http://schemas.microsoft.com/office/drawing/2014/main" val="3923527091"/>
                    </a:ext>
                  </a:extLst>
                </a:gridCol>
                <a:gridCol w="364725">
                  <a:extLst>
                    <a:ext uri="{9D8B030D-6E8A-4147-A177-3AD203B41FA5}">
                      <a16:colId xmlns:a16="http://schemas.microsoft.com/office/drawing/2014/main" val="332933801"/>
                    </a:ext>
                  </a:extLst>
                </a:gridCol>
                <a:gridCol w="624505">
                  <a:extLst>
                    <a:ext uri="{9D8B030D-6E8A-4147-A177-3AD203B41FA5}">
                      <a16:colId xmlns:a16="http://schemas.microsoft.com/office/drawing/2014/main" val="3503705200"/>
                    </a:ext>
                  </a:extLst>
                </a:gridCol>
                <a:gridCol w="391085">
                  <a:extLst>
                    <a:ext uri="{9D8B030D-6E8A-4147-A177-3AD203B41FA5}">
                      <a16:colId xmlns:a16="http://schemas.microsoft.com/office/drawing/2014/main" val="2948132971"/>
                    </a:ext>
                  </a:extLst>
                </a:gridCol>
                <a:gridCol w="391085">
                  <a:extLst>
                    <a:ext uri="{9D8B030D-6E8A-4147-A177-3AD203B41FA5}">
                      <a16:colId xmlns:a16="http://schemas.microsoft.com/office/drawing/2014/main" val="1545764338"/>
                    </a:ext>
                  </a:extLst>
                </a:gridCol>
                <a:gridCol w="391085">
                  <a:extLst>
                    <a:ext uri="{9D8B030D-6E8A-4147-A177-3AD203B41FA5}">
                      <a16:colId xmlns:a16="http://schemas.microsoft.com/office/drawing/2014/main" val="4236277749"/>
                    </a:ext>
                  </a:extLst>
                </a:gridCol>
                <a:gridCol w="375585">
                  <a:extLst>
                    <a:ext uri="{9D8B030D-6E8A-4147-A177-3AD203B41FA5}">
                      <a16:colId xmlns:a16="http://schemas.microsoft.com/office/drawing/2014/main" val="2934580537"/>
                    </a:ext>
                  </a:extLst>
                </a:gridCol>
                <a:gridCol w="375662">
                  <a:extLst>
                    <a:ext uri="{9D8B030D-6E8A-4147-A177-3AD203B41FA5}">
                      <a16:colId xmlns:a16="http://schemas.microsoft.com/office/drawing/2014/main" val="924294695"/>
                    </a:ext>
                  </a:extLst>
                </a:gridCol>
                <a:gridCol w="375662">
                  <a:extLst>
                    <a:ext uri="{9D8B030D-6E8A-4147-A177-3AD203B41FA5}">
                      <a16:colId xmlns:a16="http://schemas.microsoft.com/office/drawing/2014/main" val="3857075382"/>
                    </a:ext>
                  </a:extLst>
                </a:gridCol>
                <a:gridCol w="385974">
                  <a:extLst>
                    <a:ext uri="{9D8B030D-6E8A-4147-A177-3AD203B41FA5}">
                      <a16:colId xmlns:a16="http://schemas.microsoft.com/office/drawing/2014/main" val="1333310038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3131356266"/>
                    </a:ext>
                  </a:extLst>
                </a:gridCol>
                <a:gridCol w="659709">
                  <a:extLst>
                    <a:ext uri="{9D8B030D-6E8A-4147-A177-3AD203B41FA5}">
                      <a16:colId xmlns:a16="http://schemas.microsoft.com/office/drawing/2014/main" val="3040301894"/>
                    </a:ext>
                  </a:extLst>
                </a:gridCol>
              </a:tblGrid>
              <a:tr h="141732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CAD Design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Prototyping</a:t>
                      </a: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Production drawings</a:t>
                      </a: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Production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Delivered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UHV cleaned</a:t>
                      </a: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Tested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Installed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Aligned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Commissioned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Modifications needed</a:t>
                      </a: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0643087"/>
                  </a:ext>
                </a:extLst>
              </a:tr>
              <a:tr h="2906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ISOLDE Quadrupole 1 (standard)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9568580"/>
                  </a:ext>
                </a:extLst>
              </a:tr>
              <a:tr h="284339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ISOLDE Quadrupole 2 (UHV)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0549008"/>
                  </a:ext>
                </a:extLst>
              </a:tr>
              <a:tr h="284339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Decelerator / Accelerator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0891518"/>
                  </a:ext>
                </a:extLst>
              </a:tr>
              <a:tr h="325254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Quadrupole bender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6564052"/>
                  </a:ext>
                </a:extLst>
              </a:tr>
              <a:tr h="294465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Iris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5587224"/>
                  </a:ext>
                </a:extLst>
              </a:tr>
              <a:tr h="325254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Einzel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 lenses (MIRACLS)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6227030"/>
                  </a:ext>
                </a:extLst>
              </a:tr>
              <a:tr h="325254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Ion Source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9494344"/>
                  </a:ext>
                </a:extLst>
              </a:tr>
              <a:tr h="28562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ELENA Quadrupoles 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solidFill>
                            <a:srgbClr val="FF0000"/>
                          </a:solidFill>
                          <a:effectLst/>
                          <a:highlight>
                            <a:srgbClr val="0000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3769416"/>
                  </a:ext>
                </a:extLst>
              </a:tr>
              <a:tr h="285626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Kicker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solidFill>
                            <a:srgbClr val="FF0000"/>
                          </a:solidFill>
                          <a:effectLst/>
                          <a:highlight>
                            <a:srgbClr val="0000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2346728"/>
                  </a:ext>
                </a:extLst>
              </a:tr>
              <a:tr h="284339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Bender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solidFill>
                            <a:srgbClr val="FF0000"/>
                          </a:solidFill>
                          <a:effectLst/>
                          <a:highlight>
                            <a:srgbClr val="0000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050" b="1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 </a:t>
                      </a: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768109"/>
                  </a:ext>
                </a:extLst>
              </a:tr>
              <a:tr h="284339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MR-</a:t>
                      </a:r>
                      <a:r>
                        <a:rPr lang="en-GB" sz="1400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ToF</a:t>
                      </a: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 MS (MIRACLS)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X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6572712"/>
                  </a:ext>
                </a:extLst>
              </a:tr>
              <a:tr h="284339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GB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Paul Trap (MIRACLS)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endParaRPr lang="en-GB" sz="105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X</a:t>
                      </a:r>
                      <a:endParaRPr lang="en-GB" sz="10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9101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67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30F518-4DF4-59AE-26A0-2CA7B7B2E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00C87A73-9C56-81A6-3EF5-6BDFAAB68AE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4FDEC370-537E-6088-6C3A-A84B006B08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25.03.2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4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B10CE9D5-AE65-C8D3-5B70-25B4953D0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SUPPORTS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A39E0E-8741-76EA-520B-28B277B83BFD}"/>
              </a:ext>
            </a:extLst>
          </p:cNvPr>
          <p:cNvSpPr txBox="1"/>
          <p:nvPr/>
        </p:nvSpPr>
        <p:spPr>
          <a:xfrm>
            <a:off x="245970" y="6444548"/>
            <a:ext cx="61118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spc="150" dirty="0">
                <a:latin typeface="Arial" panose="020B0604020202020204" pitchFamily="34" charset="0"/>
                <a:cs typeface="Arial" panose="020B0604020202020204" pitchFamily="34" charset="0"/>
              </a:rPr>
              <a:t>LAYOUT VERSION – 15.11.24</a:t>
            </a:r>
            <a:endParaRPr lang="de-DE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776974-0D1E-0420-CE2E-16141F4D8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1084"/>
            <a:ext cx="12192000" cy="22230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90AF25-7DAE-553F-2B68-A4FB7D8BC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0912" y="3154540"/>
            <a:ext cx="4339353" cy="2999046"/>
          </a:xfrm>
          <a:prstGeom prst="rect">
            <a:avLst/>
          </a:prstGeom>
        </p:spPr>
      </p:pic>
      <p:sp>
        <p:nvSpPr>
          <p:cNvPr id="11" name="Gerade Verbindung mit Pfeil 43">
            <a:extLst>
              <a:ext uri="{FF2B5EF4-FFF2-40B4-BE49-F238E27FC236}">
                <a16:creationId xmlns:a16="http://schemas.microsoft.com/office/drawing/2014/main" id="{556453F6-1871-1FE5-D37E-59FC1BFA8688}"/>
              </a:ext>
            </a:extLst>
          </p:cNvPr>
          <p:cNvSpPr/>
          <p:nvPr/>
        </p:nvSpPr>
        <p:spPr>
          <a:xfrm flipV="1">
            <a:off x="1841225" y="3154540"/>
            <a:ext cx="10436" cy="439000"/>
          </a:xfrm>
          <a:prstGeom prst="line">
            <a:avLst/>
          </a:prstGeom>
          <a:ln w="19050">
            <a:solidFill>
              <a:srgbClr val="00B05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12" name="Gerade Verbindung mit Pfeil 43">
            <a:extLst>
              <a:ext uri="{FF2B5EF4-FFF2-40B4-BE49-F238E27FC236}">
                <a16:creationId xmlns:a16="http://schemas.microsoft.com/office/drawing/2014/main" id="{A1B12FAC-4855-95FF-3CB0-EF170E28585B}"/>
              </a:ext>
            </a:extLst>
          </p:cNvPr>
          <p:cNvSpPr/>
          <p:nvPr/>
        </p:nvSpPr>
        <p:spPr>
          <a:xfrm flipV="1">
            <a:off x="3550871" y="3137683"/>
            <a:ext cx="320041" cy="439000"/>
          </a:xfrm>
          <a:prstGeom prst="line">
            <a:avLst/>
          </a:prstGeom>
          <a:ln w="19050">
            <a:solidFill>
              <a:srgbClr val="00B05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13" name="Gerade Verbindung mit Pfeil 43">
            <a:extLst>
              <a:ext uri="{FF2B5EF4-FFF2-40B4-BE49-F238E27FC236}">
                <a16:creationId xmlns:a16="http://schemas.microsoft.com/office/drawing/2014/main" id="{B634F076-E094-393B-B730-425906E2B1EC}"/>
              </a:ext>
            </a:extLst>
          </p:cNvPr>
          <p:cNvSpPr/>
          <p:nvPr/>
        </p:nvSpPr>
        <p:spPr>
          <a:xfrm flipH="1" flipV="1">
            <a:off x="8115040" y="3090000"/>
            <a:ext cx="221561" cy="409912"/>
          </a:xfrm>
          <a:prstGeom prst="line">
            <a:avLst/>
          </a:prstGeom>
          <a:ln w="19050">
            <a:solidFill>
              <a:srgbClr val="00B05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14" name="Gerade Verbindung mit Pfeil 43">
            <a:extLst>
              <a:ext uri="{FF2B5EF4-FFF2-40B4-BE49-F238E27FC236}">
                <a16:creationId xmlns:a16="http://schemas.microsoft.com/office/drawing/2014/main" id="{FDE8476C-BA23-60B1-4478-1FE8DDCC5206}"/>
              </a:ext>
            </a:extLst>
          </p:cNvPr>
          <p:cNvSpPr/>
          <p:nvPr/>
        </p:nvSpPr>
        <p:spPr>
          <a:xfrm flipH="1" flipV="1">
            <a:off x="9557357" y="3116109"/>
            <a:ext cx="0" cy="460574"/>
          </a:xfrm>
          <a:prstGeom prst="line">
            <a:avLst/>
          </a:prstGeom>
          <a:ln w="19050">
            <a:solidFill>
              <a:srgbClr val="FFC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15" name="Gerade Verbindung mit Pfeil 43">
            <a:extLst>
              <a:ext uri="{FF2B5EF4-FFF2-40B4-BE49-F238E27FC236}">
                <a16:creationId xmlns:a16="http://schemas.microsoft.com/office/drawing/2014/main" id="{C2DD5586-A01C-916E-CFA2-333D1D1B42B5}"/>
              </a:ext>
            </a:extLst>
          </p:cNvPr>
          <p:cNvSpPr/>
          <p:nvPr/>
        </p:nvSpPr>
        <p:spPr>
          <a:xfrm flipH="1" flipV="1">
            <a:off x="10639397" y="3132966"/>
            <a:ext cx="0" cy="460574"/>
          </a:xfrm>
          <a:prstGeom prst="line">
            <a:avLst/>
          </a:prstGeom>
          <a:ln w="19050">
            <a:solidFill>
              <a:srgbClr val="00B05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16" name="Gerade Verbindung mit Pfeil 43">
            <a:extLst>
              <a:ext uri="{FF2B5EF4-FFF2-40B4-BE49-F238E27FC236}">
                <a16:creationId xmlns:a16="http://schemas.microsoft.com/office/drawing/2014/main" id="{52A9F30F-BB5F-31EC-9BFA-9F7BCF6A7D5D}"/>
              </a:ext>
            </a:extLst>
          </p:cNvPr>
          <p:cNvSpPr/>
          <p:nvPr/>
        </p:nvSpPr>
        <p:spPr>
          <a:xfrm flipH="1" flipV="1">
            <a:off x="11660477" y="3116109"/>
            <a:ext cx="0" cy="460574"/>
          </a:xfrm>
          <a:prstGeom prst="line">
            <a:avLst/>
          </a:prstGeom>
          <a:ln w="19050">
            <a:solidFill>
              <a:srgbClr val="FFC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E05DB2-9CF3-F32A-2BC2-EDD038F98A5D}"/>
              </a:ext>
            </a:extLst>
          </p:cNvPr>
          <p:cNvSpPr txBox="1"/>
          <p:nvPr/>
        </p:nvSpPr>
        <p:spPr>
          <a:xfrm>
            <a:off x="1641455" y="3596046"/>
            <a:ext cx="461665" cy="258532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de-DE" dirty="0">
                <a:solidFill>
                  <a:srgbClr val="00B050"/>
                </a:solidFill>
              </a:rPr>
              <a:t>available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E932F8-7F49-6D87-80CF-AAE160B5519F}"/>
              </a:ext>
            </a:extLst>
          </p:cNvPr>
          <p:cNvSpPr txBox="1"/>
          <p:nvPr/>
        </p:nvSpPr>
        <p:spPr>
          <a:xfrm>
            <a:off x="3282910" y="3596046"/>
            <a:ext cx="461665" cy="258532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de-DE" dirty="0">
                <a:solidFill>
                  <a:srgbClr val="00B050"/>
                </a:solidFill>
              </a:rPr>
              <a:t>available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57901C-FCD6-2FAE-4653-01F9C239990C}"/>
              </a:ext>
            </a:extLst>
          </p:cNvPr>
          <p:cNvSpPr txBox="1"/>
          <p:nvPr/>
        </p:nvSpPr>
        <p:spPr>
          <a:xfrm>
            <a:off x="8191265" y="3519275"/>
            <a:ext cx="461665" cy="258532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de-DE" dirty="0">
                <a:solidFill>
                  <a:srgbClr val="00B050"/>
                </a:solidFill>
              </a:rPr>
              <a:t>available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F67B46-8C0F-B0FF-0CCE-F708055D2F42}"/>
              </a:ext>
            </a:extLst>
          </p:cNvPr>
          <p:cNvSpPr txBox="1"/>
          <p:nvPr/>
        </p:nvSpPr>
        <p:spPr>
          <a:xfrm>
            <a:off x="9357005" y="3576683"/>
            <a:ext cx="461665" cy="258532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de-DE" dirty="0">
                <a:solidFill>
                  <a:srgbClr val="FFC000"/>
                </a:solidFill>
              </a:rPr>
              <a:t>Production drawings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AEA734-C326-3E7C-D6D2-9A5F53A1F291}"/>
              </a:ext>
            </a:extLst>
          </p:cNvPr>
          <p:cNvSpPr txBox="1"/>
          <p:nvPr/>
        </p:nvSpPr>
        <p:spPr>
          <a:xfrm>
            <a:off x="10442785" y="3576682"/>
            <a:ext cx="461665" cy="258532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de-DE" dirty="0">
                <a:solidFill>
                  <a:srgbClr val="00B050"/>
                </a:solidFill>
              </a:rPr>
              <a:t>available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3B83F0-F16A-F724-B834-139F158849C8}"/>
              </a:ext>
            </a:extLst>
          </p:cNvPr>
          <p:cNvSpPr txBox="1"/>
          <p:nvPr/>
        </p:nvSpPr>
        <p:spPr>
          <a:xfrm>
            <a:off x="11429644" y="3614771"/>
            <a:ext cx="461665" cy="258532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de-DE" dirty="0">
                <a:solidFill>
                  <a:srgbClr val="FFC000"/>
                </a:solidFill>
              </a:rPr>
              <a:t>Production drawings</a:t>
            </a:r>
          </a:p>
        </p:txBody>
      </p:sp>
      <p:sp>
        <p:nvSpPr>
          <p:cNvPr id="23" name="Gerade Verbindung mit Pfeil 43">
            <a:extLst>
              <a:ext uri="{FF2B5EF4-FFF2-40B4-BE49-F238E27FC236}">
                <a16:creationId xmlns:a16="http://schemas.microsoft.com/office/drawing/2014/main" id="{63AD6F5B-7DDF-74F8-7138-33E3C04DA4B1}"/>
              </a:ext>
            </a:extLst>
          </p:cNvPr>
          <p:cNvSpPr/>
          <p:nvPr/>
        </p:nvSpPr>
        <p:spPr>
          <a:xfrm flipV="1">
            <a:off x="4168337" y="5470689"/>
            <a:ext cx="531923" cy="218275"/>
          </a:xfrm>
          <a:prstGeom prst="line">
            <a:avLst/>
          </a:prstGeom>
          <a:ln w="19050">
            <a:solidFill>
              <a:srgbClr val="00B05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A3A603D-848A-2960-4549-A36F2B25520B}"/>
              </a:ext>
            </a:extLst>
          </p:cNvPr>
          <p:cNvSpPr txBox="1"/>
          <p:nvPr/>
        </p:nvSpPr>
        <p:spPr>
          <a:xfrm rot="16200000">
            <a:off x="3410780" y="5162237"/>
            <a:ext cx="461665" cy="105345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de-DE" dirty="0">
                <a:solidFill>
                  <a:srgbClr val="00B050"/>
                </a:solidFill>
              </a:rPr>
              <a:t>delivered</a:t>
            </a:r>
          </a:p>
        </p:txBody>
      </p:sp>
    </p:spTree>
    <p:extLst>
      <p:ext uri="{BB962C8B-B14F-4D97-AF65-F5344CB8AC3E}">
        <p14:creationId xmlns:p14="http://schemas.microsoft.com/office/powerpoint/2010/main" val="250135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22E90-D6D3-785E-0FA9-3959C91FF3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41A41FF9-416E-2736-71CC-33CA945CC6BC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90661130-01BA-5805-988C-6503BB2C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25.03.2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5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3B45F104-8855-F818-4E0D-A9FFE97B0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BEAM SWITCHING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A screen with blue lines on it&#10;&#10;AI-generated content may be incorrect.">
            <a:extLst>
              <a:ext uri="{FF2B5EF4-FFF2-40B4-BE49-F238E27FC236}">
                <a16:creationId xmlns:a16="http://schemas.microsoft.com/office/drawing/2014/main" id="{B0BD45C7-97CE-93AA-2B29-6C94E31E3E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307" y="3550994"/>
            <a:ext cx="2975019" cy="2231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BFEF0D-6EE7-2D27-E9CB-79512D75E8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2309" y="3555145"/>
            <a:ext cx="3079360" cy="2306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1F0D81C-A8A9-D5EE-078E-2FB8FB9CDA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813" y="2895873"/>
            <a:ext cx="4813384" cy="311887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230333D-06A2-0099-8B62-2B9BB8F02A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9971" y="712506"/>
            <a:ext cx="3753613" cy="2489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Textfeld 50">
            <a:extLst>
              <a:ext uri="{FF2B5EF4-FFF2-40B4-BE49-F238E27FC236}">
                <a16:creationId xmlns:a16="http://schemas.microsoft.com/office/drawing/2014/main" id="{B8710BAE-6B52-F9E8-55FE-B05385C330CC}"/>
              </a:ext>
            </a:extLst>
          </p:cNvPr>
          <p:cNvSpPr txBox="1"/>
          <p:nvPr/>
        </p:nvSpPr>
        <p:spPr>
          <a:xfrm>
            <a:off x="284606" y="1313700"/>
            <a:ext cx="7115515" cy="646331"/>
          </a:xfrm>
          <a:prstGeom prst="rect">
            <a:avLst/>
          </a:prstGeom>
          <a:noFill/>
          <a:ln w="12700">
            <a:noFill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2- and 3-state switch prototypes from external company tested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800"/>
            </a:pPr>
            <a:r>
              <a:rPr lang="de-DE" dirty="0">
                <a:solidFill>
                  <a:prstClr val="black"/>
                </a:solidFill>
                <a:latin typeface="Calibri" panose="020F0502020204030204"/>
              </a:rPr>
              <a:t>Need minor adjustments to fulfill specifications 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407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 descr=" 41">
            <a:extLst>
              <a:ext uri="{FF2B5EF4-FFF2-40B4-BE49-F238E27FC236}">
                <a16:creationId xmlns:a16="http://schemas.microsoft.com/office/drawing/2014/main" id="{BB7C7CFC-8400-BB83-8C28-057346832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0939026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PROCUREMENT FOR MASS SEPARATOR SECTION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55DB22-234B-703E-47F3-AF8CAEECE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56" y="873224"/>
            <a:ext cx="5961547" cy="562760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40603EA-67C5-8B03-11D4-5ED4FCF51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307" y="873224"/>
            <a:ext cx="4895737" cy="5854537"/>
          </a:xfrm>
          <a:prstGeom prst="rect">
            <a:avLst/>
          </a:prstGeom>
        </p:spPr>
      </p:pic>
      <p:sp>
        <p:nvSpPr>
          <p:cNvPr id="7" name="Date Placeholder 6" descr=" 45">
            <a:extLst>
              <a:ext uri="{FF2B5EF4-FFF2-40B4-BE49-F238E27FC236}">
                <a16:creationId xmlns:a16="http://schemas.microsoft.com/office/drawing/2014/main" id="{6DE3668D-1C10-4223-56A8-8E7582FD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8534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25.03.2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6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58D2A6C7-2833-64F5-3AED-86939256F4CD}"/>
              </a:ext>
            </a:extLst>
          </p:cNvPr>
          <p:cNvSpPr/>
          <p:nvPr/>
        </p:nvSpPr>
        <p:spPr>
          <a:xfrm>
            <a:off x="6416040" y="3687025"/>
            <a:ext cx="466311" cy="30585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850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4" name="Date Placeholder 6" descr=" 45">
            <a:extLst>
              <a:ext uri="{FF2B5EF4-FFF2-40B4-BE49-F238E27FC236}">
                <a16:creationId xmlns:a16="http://schemas.microsoft.com/office/drawing/2014/main" id="{48FDC3D9-96F0-CBD6-0722-568C880EEBDE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FE21D0C-1494-A156-06B8-1A6E2A6FC8B7}"/>
              </a:ext>
            </a:extLst>
          </p:cNvPr>
          <p:cNvSpPr txBox="1"/>
          <p:nvPr/>
        </p:nvSpPr>
        <p:spPr>
          <a:xfrm>
            <a:off x="206956" y="6590108"/>
            <a:ext cx="61118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spc="150" dirty="0">
                <a:latin typeface="Arial" panose="020B0604020202020204" pitchFamily="34" charset="0"/>
                <a:cs typeface="Arial" panose="020B0604020202020204" pitchFamily="34" charset="0"/>
              </a:rPr>
              <a:t>LAYOUT VERSION – 15.11.24</a:t>
            </a:r>
            <a:endParaRPr lang="de-DE" sz="1000" dirty="0"/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01572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25.03.2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7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29" name="Title 1" descr=" 41">
            <a:extLst>
              <a:ext uri="{FF2B5EF4-FFF2-40B4-BE49-F238E27FC236}">
                <a16:creationId xmlns:a16="http://schemas.microsoft.com/office/drawing/2014/main" id="{A006B00D-C631-A630-8C41-99A5D82BF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CE01C4-B6F8-85E8-2261-30416776B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310" y="895465"/>
            <a:ext cx="9071610" cy="549296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19577E28-71F8-6612-CDB6-73AF78F2F4DD}"/>
                  </a:ext>
                </a:extLst>
              </p14:cNvPr>
              <p14:cNvContentPartPr/>
              <p14:nvPr/>
            </p14:nvContentPartPr>
            <p14:xfrm>
              <a:off x="6735300" y="2154600"/>
              <a:ext cx="417240" cy="6163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19577E28-71F8-6612-CDB6-73AF78F2F4D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17660" y="2118600"/>
                <a:ext cx="452880" cy="68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DB5ECE86-19D8-9293-689A-8E9DF24E929F}"/>
                  </a:ext>
                </a:extLst>
              </p14:cNvPr>
              <p14:cNvContentPartPr/>
              <p14:nvPr/>
            </p14:nvContentPartPr>
            <p14:xfrm>
              <a:off x="6717713" y="2139139"/>
              <a:ext cx="729720" cy="7977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DB5ECE86-19D8-9293-689A-8E9DF24E929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00073" y="2103499"/>
                <a:ext cx="765360" cy="86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5093C92E-66D3-6ECB-FF7B-A0E594DA55CB}"/>
                  </a:ext>
                </a:extLst>
              </p14:cNvPr>
              <p14:cNvContentPartPr/>
              <p14:nvPr/>
            </p14:nvContentPartPr>
            <p14:xfrm>
              <a:off x="6799433" y="2273779"/>
              <a:ext cx="590760" cy="1018440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5093C92E-66D3-6ECB-FF7B-A0E594DA55CB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709793" y="2093779"/>
                <a:ext cx="770400" cy="137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F883D2AD-09A1-C6E7-19CC-82088BFDCB6A}"/>
                  </a:ext>
                </a:extLst>
              </p14:cNvPr>
              <p14:cNvContentPartPr/>
              <p14:nvPr/>
            </p14:nvContentPartPr>
            <p14:xfrm>
              <a:off x="5301169" y="3723964"/>
              <a:ext cx="791280" cy="66492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F883D2AD-09A1-C6E7-19CC-82088BFDCB6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247529" y="3615964"/>
                <a:ext cx="898920" cy="88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C3DEE29F-BE66-D410-2464-F697D20F6274}"/>
                  </a:ext>
                </a:extLst>
              </p14:cNvPr>
              <p14:cNvContentPartPr/>
              <p14:nvPr/>
            </p14:nvContentPartPr>
            <p14:xfrm>
              <a:off x="5424649" y="4238404"/>
              <a:ext cx="225360" cy="11772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C3DEE29F-BE66-D410-2464-F697D20F6274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370649" y="4130764"/>
                <a:ext cx="333000" cy="33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B1403CC0-6574-AEEC-7FE6-13B738199146}"/>
                  </a:ext>
                </a:extLst>
              </p14:cNvPr>
              <p14:cNvContentPartPr/>
              <p14:nvPr/>
            </p14:nvContentPartPr>
            <p14:xfrm>
              <a:off x="5431489" y="3696244"/>
              <a:ext cx="142920" cy="860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B1403CC0-6574-AEEC-7FE6-13B738199146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413489" y="3660244"/>
                <a:ext cx="178560" cy="15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40AD62A5-AB0D-6B63-A212-CC965414579C}"/>
                  </a:ext>
                </a:extLst>
              </p14:cNvPr>
              <p14:cNvContentPartPr/>
              <p14:nvPr/>
            </p14:nvContentPartPr>
            <p14:xfrm>
              <a:off x="5302969" y="4677604"/>
              <a:ext cx="245520" cy="11340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40AD62A5-AB0D-6B63-A212-CC965414579C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284969" y="4641964"/>
                <a:ext cx="281160" cy="18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C16045A3-8EF2-944D-1C26-0B85566E02C9}"/>
                  </a:ext>
                </a:extLst>
              </p14:cNvPr>
              <p14:cNvContentPartPr/>
              <p14:nvPr/>
            </p14:nvContentPartPr>
            <p14:xfrm>
              <a:off x="5558569" y="4595524"/>
              <a:ext cx="273240" cy="43272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C16045A3-8EF2-944D-1C26-0B85566E02C9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504929" y="4487884"/>
                <a:ext cx="380880" cy="64836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Gerade Verbindung mit Pfeil 43">
            <a:extLst>
              <a:ext uri="{FF2B5EF4-FFF2-40B4-BE49-F238E27FC236}">
                <a16:creationId xmlns:a16="http://schemas.microsoft.com/office/drawing/2014/main" id="{F9A37DE7-09A9-3F6C-BBF4-53FE5337CCF0}"/>
              </a:ext>
            </a:extLst>
          </p:cNvPr>
          <p:cNvSpPr/>
          <p:nvPr/>
        </p:nvSpPr>
        <p:spPr>
          <a:xfrm flipH="1">
            <a:off x="7152538" y="2211461"/>
            <a:ext cx="417239" cy="320723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1A8210-B7F4-22C9-127D-AA054CCA13FF}"/>
              </a:ext>
            </a:extLst>
          </p:cNvPr>
          <p:cNvSpPr txBox="1"/>
          <p:nvPr/>
        </p:nvSpPr>
        <p:spPr>
          <a:xfrm>
            <a:off x="7569777" y="1924408"/>
            <a:ext cx="17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effectLst>
                  <a:glow rad="127000">
                    <a:schemeClr val="bg1"/>
                  </a:glow>
                </a:effectLst>
              </a:rPr>
              <a:t>HV Racks HVPF1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4EAB9002-E669-1A68-68DF-BBA5906ABE19}"/>
                  </a:ext>
                </a:extLst>
              </p14:cNvPr>
              <p14:cNvContentPartPr/>
              <p14:nvPr/>
            </p14:nvContentPartPr>
            <p14:xfrm>
              <a:off x="6905625" y="3146408"/>
              <a:ext cx="434880" cy="14364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4EAB9002-E669-1A68-68DF-BBA5906ABE19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851625" y="3038408"/>
                <a:ext cx="542520" cy="35928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Gerade Verbindung mit Pfeil 43">
            <a:extLst>
              <a:ext uri="{FF2B5EF4-FFF2-40B4-BE49-F238E27FC236}">
                <a16:creationId xmlns:a16="http://schemas.microsoft.com/office/drawing/2014/main" id="{1E9201FB-D97A-4710-D688-9C8BE5EF0EF1}"/>
              </a:ext>
            </a:extLst>
          </p:cNvPr>
          <p:cNvSpPr/>
          <p:nvPr/>
        </p:nvSpPr>
        <p:spPr>
          <a:xfrm flipH="1" flipV="1">
            <a:off x="7239000" y="3290047"/>
            <a:ext cx="358140" cy="180863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B7CE3F-FA9F-9B7B-4BAD-D965082FC302}"/>
              </a:ext>
            </a:extLst>
          </p:cNvPr>
          <p:cNvSpPr txBox="1"/>
          <p:nvPr/>
        </p:nvSpPr>
        <p:spPr>
          <a:xfrm>
            <a:off x="6997562" y="3473082"/>
            <a:ext cx="2040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effectLst>
                  <a:glow rad="127000">
                    <a:schemeClr val="bg1"/>
                  </a:glow>
                </a:effectLst>
              </a:rPr>
              <a:t>HV Sub-Rack HVPF1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D3F204-E2A1-09BD-38C4-E4BD481E8CA2}"/>
              </a:ext>
            </a:extLst>
          </p:cNvPr>
          <p:cNvSpPr txBox="1"/>
          <p:nvPr/>
        </p:nvSpPr>
        <p:spPr>
          <a:xfrm>
            <a:off x="1641417" y="5113731"/>
            <a:ext cx="1200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effectLst>
                  <a:glow rad="127000">
                    <a:schemeClr val="bg1"/>
                  </a:glow>
                </a:effectLst>
              </a:rPr>
              <a:t>GND Racks</a:t>
            </a:r>
          </a:p>
        </p:txBody>
      </p:sp>
      <p:sp>
        <p:nvSpPr>
          <p:cNvPr id="26" name="Gerade Verbindung mit Pfeil 43">
            <a:extLst>
              <a:ext uri="{FF2B5EF4-FFF2-40B4-BE49-F238E27FC236}">
                <a16:creationId xmlns:a16="http://schemas.microsoft.com/office/drawing/2014/main" id="{54145A12-E740-F0AD-462E-278A053107C6}"/>
              </a:ext>
            </a:extLst>
          </p:cNvPr>
          <p:cNvSpPr/>
          <p:nvPr/>
        </p:nvSpPr>
        <p:spPr>
          <a:xfrm>
            <a:off x="2841874" y="5355507"/>
            <a:ext cx="495536" cy="92506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B4B3362E-3A71-418A-513B-771612C9CBD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917120" y="3678034"/>
            <a:ext cx="2575502" cy="538197"/>
          </a:xfrm>
          <a:prstGeom prst="bentConnector3">
            <a:avLst>
              <a:gd name="adj1" fmla="val 99705"/>
            </a:avLst>
          </a:prstGeom>
          <a:ln w="19050">
            <a:solidFill>
              <a:schemeClr val="tx1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15B3A95E-7ABB-2294-7E3C-B87B5F7E1FB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282673" y="3981446"/>
            <a:ext cx="1944836" cy="562038"/>
          </a:xfrm>
          <a:prstGeom prst="bentConnector3">
            <a:avLst>
              <a:gd name="adj1" fmla="val 100151"/>
            </a:avLst>
          </a:prstGeom>
          <a:ln w="19050">
            <a:solidFill>
              <a:schemeClr val="tx1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B4EF193C-1442-8281-1279-F5DEEE2DCE52}"/>
              </a:ext>
            </a:extLst>
          </p:cNvPr>
          <p:cNvCxnSpPr>
            <a:cxnSpLocks/>
          </p:cNvCxnSpPr>
          <p:nvPr/>
        </p:nvCxnSpPr>
        <p:spPr>
          <a:xfrm flipV="1">
            <a:off x="4974072" y="4378529"/>
            <a:ext cx="1411488" cy="856354"/>
          </a:xfrm>
          <a:prstGeom prst="bentConnector3">
            <a:avLst>
              <a:gd name="adj1" fmla="val 100207"/>
            </a:avLst>
          </a:prstGeom>
          <a:ln w="19050">
            <a:solidFill>
              <a:schemeClr val="tx1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F334B09-7520-4E1D-776A-D1DBE9DF6270}"/>
              </a:ext>
            </a:extLst>
          </p:cNvPr>
          <p:cNvCxnSpPr>
            <a:cxnSpLocks/>
          </p:cNvCxnSpPr>
          <p:nvPr/>
        </p:nvCxnSpPr>
        <p:spPr>
          <a:xfrm flipH="1">
            <a:off x="5758524" y="3312453"/>
            <a:ext cx="1185396" cy="1366198"/>
          </a:xfrm>
          <a:prstGeom prst="line">
            <a:avLst/>
          </a:prstGeom>
          <a:ln>
            <a:solidFill>
              <a:srgbClr val="C00000"/>
            </a:solidFill>
            <a:headEnd type="none"/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09B60F8D-07E3-32A9-8B76-619A5F2E89C4}"/>
              </a:ext>
            </a:extLst>
          </p:cNvPr>
          <p:cNvCxnSpPr>
            <a:cxnSpLocks/>
          </p:cNvCxnSpPr>
          <p:nvPr/>
        </p:nvCxnSpPr>
        <p:spPr>
          <a:xfrm flipH="1">
            <a:off x="5750223" y="2753480"/>
            <a:ext cx="1185396" cy="1366198"/>
          </a:xfrm>
          <a:prstGeom prst="line">
            <a:avLst/>
          </a:prstGeom>
          <a:ln>
            <a:solidFill>
              <a:srgbClr val="FFC000"/>
            </a:solidFill>
            <a:headEnd type="none"/>
            <a:tailEnd type="triangle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878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25.03.2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5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8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A3B0A1-E8A5-1995-7FD1-D852C414CB0A}"/>
              </a:ext>
            </a:extLst>
          </p:cNvPr>
          <p:cNvSpPr txBox="1"/>
          <p:nvPr/>
        </p:nvSpPr>
        <p:spPr>
          <a:xfrm>
            <a:off x="315451" y="1181565"/>
            <a:ext cx="711404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Laser spectroscopy on 24Mg – 34Mg </a:t>
            </a:r>
            <a:r>
              <a:rPr lang="de-DE" dirty="0" err="1"/>
              <a:t>successfull</a:t>
            </a:r>
            <a:r>
              <a:rPr lang="de-DE" dirty="0"/>
              <a:t> !!!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Future second experiment: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72BD9E-F735-99BF-31E0-75E6D6534E99}"/>
              </a:ext>
            </a:extLst>
          </p:cNvPr>
          <p:cNvSpPr/>
          <p:nvPr/>
        </p:nvSpPr>
        <p:spPr>
          <a:xfrm>
            <a:off x="9098280" y="5906592"/>
            <a:ext cx="342900" cy="219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8D00C6-C5A8-17B9-BDC3-124AD6ADE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2090" y="2690579"/>
            <a:ext cx="2229382" cy="4030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ED0610-AD12-43BB-F9F6-2E855A72CBBC}"/>
              </a:ext>
            </a:extLst>
          </p:cNvPr>
          <p:cNvSpPr txBox="1"/>
          <p:nvPr/>
        </p:nvSpPr>
        <p:spPr>
          <a:xfrm>
            <a:off x="10233025" y="2433724"/>
            <a:ext cx="1949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16.11.2024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B9FFF2-89E6-5534-BB37-689C6C6CA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9150" y="516775"/>
            <a:ext cx="3315894" cy="2013221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A7CB74C-B9AD-27C7-F45A-2A8C05F7B3A9}"/>
              </a:ext>
            </a:extLst>
          </p:cNvPr>
          <p:cNvGraphicFramePr>
            <a:graphicFrameLocks noGrp="1"/>
          </p:cNvGraphicFramePr>
          <p:nvPr/>
        </p:nvGraphicFramePr>
        <p:xfrm>
          <a:off x="591844" y="1988825"/>
          <a:ext cx="7709718" cy="3880733"/>
        </p:xfrm>
        <a:graphic>
          <a:graphicData uri="http://schemas.openxmlformats.org/drawingml/2006/table">
            <a:tbl>
              <a:tblPr/>
              <a:tblGrid>
                <a:gridCol w="4856184">
                  <a:extLst>
                    <a:ext uri="{9D8B030D-6E8A-4147-A177-3AD203B41FA5}">
                      <a16:colId xmlns:a16="http://schemas.microsoft.com/office/drawing/2014/main" val="4060121055"/>
                    </a:ext>
                  </a:extLst>
                </a:gridCol>
                <a:gridCol w="364031">
                  <a:extLst>
                    <a:ext uri="{9D8B030D-6E8A-4147-A177-3AD203B41FA5}">
                      <a16:colId xmlns:a16="http://schemas.microsoft.com/office/drawing/2014/main" val="3923527091"/>
                    </a:ext>
                  </a:extLst>
                </a:gridCol>
                <a:gridCol w="398509">
                  <a:extLst>
                    <a:ext uri="{9D8B030D-6E8A-4147-A177-3AD203B41FA5}">
                      <a16:colId xmlns:a16="http://schemas.microsoft.com/office/drawing/2014/main" val="3503705200"/>
                    </a:ext>
                  </a:extLst>
                </a:gridCol>
                <a:gridCol w="305016">
                  <a:extLst>
                    <a:ext uri="{9D8B030D-6E8A-4147-A177-3AD203B41FA5}">
                      <a16:colId xmlns:a16="http://schemas.microsoft.com/office/drawing/2014/main" val="2948132971"/>
                    </a:ext>
                  </a:extLst>
                </a:gridCol>
                <a:gridCol w="305016">
                  <a:extLst>
                    <a:ext uri="{9D8B030D-6E8A-4147-A177-3AD203B41FA5}">
                      <a16:colId xmlns:a16="http://schemas.microsoft.com/office/drawing/2014/main" val="1545764338"/>
                    </a:ext>
                  </a:extLst>
                </a:gridCol>
                <a:gridCol w="292928">
                  <a:extLst>
                    <a:ext uri="{9D8B030D-6E8A-4147-A177-3AD203B41FA5}">
                      <a16:colId xmlns:a16="http://schemas.microsoft.com/office/drawing/2014/main" val="2934580537"/>
                    </a:ext>
                  </a:extLst>
                </a:gridCol>
                <a:gridCol w="292988">
                  <a:extLst>
                    <a:ext uri="{9D8B030D-6E8A-4147-A177-3AD203B41FA5}">
                      <a16:colId xmlns:a16="http://schemas.microsoft.com/office/drawing/2014/main" val="924294695"/>
                    </a:ext>
                  </a:extLst>
                </a:gridCol>
                <a:gridCol w="292988">
                  <a:extLst>
                    <a:ext uri="{9D8B030D-6E8A-4147-A177-3AD203B41FA5}">
                      <a16:colId xmlns:a16="http://schemas.microsoft.com/office/drawing/2014/main" val="3857075382"/>
                    </a:ext>
                  </a:extLst>
                </a:gridCol>
                <a:gridCol w="301029">
                  <a:extLst>
                    <a:ext uri="{9D8B030D-6E8A-4147-A177-3AD203B41FA5}">
                      <a16:colId xmlns:a16="http://schemas.microsoft.com/office/drawing/2014/main" val="1333310038"/>
                    </a:ext>
                  </a:extLst>
                </a:gridCol>
                <a:gridCol w="301029">
                  <a:extLst>
                    <a:ext uri="{9D8B030D-6E8A-4147-A177-3AD203B41FA5}">
                      <a16:colId xmlns:a16="http://schemas.microsoft.com/office/drawing/2014/main" val="4118195786"/>
                    </a:ext>
                  </a:extLst>
                </a:gridCol>
              </a:tblGrid>
              <a:tr h="32933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Year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2024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2025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115440"/>
                  </a:ext>
                </a:extLst>
              </a:tr>
              <a:tr h="24352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Month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12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5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6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7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0643087"/>
                  </a:ext>
                </a:extLst>
              </a:tr>
              <a:tr h="2294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Experiment I: Magnesium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9568580"/>
                  </a:ext>
                </a:extLst>
              </a:tr>
              <a:tr h="22057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Writing Cd experimental proposal for 78th INTC Meeting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549008"/>
                  </a:ext>
                </a:extLst>
              </a:tr>
              <a:tr h="22057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78th INTC Proposal Defense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891518"/>
                  </a:ext>
                </a:extLst>
              </a:tr>
              <a:tr h="2567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Offline ion source change Mg -&gt; Cd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564052"/>
                  </a:ext>
                </a:extLst>
              </a:tr>
              <a:tr h="2567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Installation HV Capacitor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587224"/>
                  </a:ext>
                </a:extLst>
              </a:tr>
              <a:tr h="2567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In-depth MR-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ToF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MS tuning for longer trapping times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227030"/>
                  </a:ext>
                </a:extLst>
              </a:tr>
              <a:tr h="256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Change TISA 1 from dye to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Ti:Sa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494344"/>
                  </a:ext>
                </a:extLst>
              </a:tr>
              <a:tr h="2205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Set up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Wavetrain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1 and 2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solidFill>
                            <a:srgbClr val="FF0000"/>
                          </a:solidFill>
                          <a:effectLst/>
                          <a:highlight>
                            <a:srgbClr val="0000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69416"/>
                  </a:ext>
                </a:extLst>
              </a:tr>
              <a:tr h="2205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Tune MR-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ToF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MS with stable Cd beams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solidFill>
                            <a:srgbClr val="FF0000"/>
                          </a:solidFill>
                          <a:effectLst/>
                          <a:highlight>
                            <a:srgbClr val="0000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346728"/>
                  </a:ext>
                </a:extLst>
              </a:tr>
              <a:tr h="22057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First offline Cd CLS and crosschecks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solidFill>
                            <a:srgbClr val="FF0000"/>
                          </a:solidFill>
                          <a:effectLst/>
                          <a:highlight>
                            <a:srgbClr val="0000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68109"/>
                  </a:ext>
                </a:extLst>
              </a:tr>
              <a:tr h="22057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COLLAPS early 2025 experiment 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solidFill>
                            <a:srgbClr val="FF0000"/>
                          </a:solidFill>
                          <a:effectLst/>
                          <a:highlight>
                            <a:srgbClr val="0000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595936"/>
                  </a:ext>
                </a:extLst>
              </a:tr>
              <a:tr h="2294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Change TISA 2 to Cd, set up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Wavetrain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3 and 4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983118"/>
                  </a:ext>
                </a:extLst>
              </a:tr>
              <a:tr h="2294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Experiment II: Cadmium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060955"/>
                  </a:ext>
                </a:extLst>
              </a:tr>
              <a:tr h="229439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MIRACLS ready to be moved to RC6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502768"/>
                  </a:ext>
                </a:extLst>
              </a:tr>
            </a:tbl>
          </a:graphicData>
        </a:graphic>
      </p:graphicFrame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55CC56D-358C-F974-1357-4BF000E1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191286" cy="696322"/>
          </a:xfrm>
        </p:spPr>
        <p:txBody>
          <a:bodyPr>
            <a:normAutofit/>
          </a:bodyPr>
          <a:lstStyle/>
          <a:p>
            <a:r>
              <a:rPr lang="en-US" sz="3200" strike="sngStrike" spc="15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10.5 keV MR-</a:t>
            </a:r>
            <a:r>
              <a:rPr lang="en-US" sz="3200" spc="150" dirty="0" err="1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LASER SPECTROSCOPY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588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709</Words>
  <Application>Microsoft Office PowerPoint</Application>
  <PresentationFormat>Widescreen</PresentationFormat>
  <Paragraphs>257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Fira Sans</vt:lpstr>
      <vt:lpstr>Fira Sans ExtraBold</vt:lpstr>
      <vt:lpstr>Tahoma</vt:lpstr>
      <vt:lpstr>Times New Roman</vt:lpstr>
      <vt:lpstr>Wingdings</vt:lpstr>
      <vt:lpstr>Office Theme</vt:lpstr>
      <vt:lpstr>PUMA-RC6 Beam Manipulation</vt:lpstr>
      <vt:lpstr>TRANSFER BEAMLINE</vt:lpstr>
      <vt:lpstr>FINAL LAYOUT– ISLLMAISL0001</vt:lpstr>
      <vt:lpstr>STATE OF HARDWARE</vt:lpstr>
      <vt:lpstr>SUPPORTS</vt:lpstr>
      <vt:lpstr>BEAM SWITCHING</vt:lpstr>
      <vt:lpstr>PROCUREMENT FOR MASS SEPARATOR SECTION</vt:lpstr>
      <vt:lpstr>INFRASTRUCTURE</vt:lpstr>
      <vt:lpstr>30 10.5 keV MR-ToF LASER SPECTROSCOPY</vt:lpstr>
      <vt:lpstr>MODIFICATIONS NEEDED</vt:lpstr>
      <vt:lpstr>MODIFICATIONS NEEDED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RC6 Transfer Beamline</dc:title>
  <dc:creator>Lukas Nies</dc:creator>
  <cp:lastModifiedBy>Lukas Nies</cp:lastModifiedBy>
  <cp:revision>95</cp:revision>
  <dcterms:created xsi:type="dcterms:W3CDTF">2024-04-24T18:01:20Z</dcterms:created>
  <dcterms:modified xsi:type="dcterms:W3CDTF">2025-03-12T07:07:42Z</dcterms:modified>
</cp:coreProperties>
</file>