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03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108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10-Mar-25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10-Mar-25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Grafik 3">
            <a:extLst>
              <a:ext uri="{FF2B5EF4-FFF2-40B4-BE49-F238E27FC236}">
                <a16:creationId xmlns:a16="http://schemas.microsoft.com/office/drawing/2014/main" id="{337048F3-1142-4E6B-BAFC-3077176B68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73" y="6328412"/>
            <a:ext cx="731875" cy="4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4E1B7913-722D-4E23-9F32-1B83816125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73" y="6328412"/>
            <a:ext cx="731875" cy="4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6891D3B7-40E4-4519-B092-3FEACBEAD2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73" y="6328412"/>
            <a:ext cx="731875" cy="4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PUMA transport and handling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fik 3">
            <a:extLst>
              <a:ext uri="{FF2B5EF4-FFF2-40B4-BE49-F238E27FC236}">
                <a16:creationId xmlns:a16="http://schemas.microsoft.com/office/drawing/2014/main" id="{84370334-5427-48AB-9DB0-B82B4618BC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73" y="6328412"/>
            <a:ext cx="731875" cy="4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PUMA transport and handling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PUMA transport and handling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PUMA collaboration meeting – </a:t>
            </a:r>
            <a:r>
              <a:rPr lang="en-US" sz="1800" u="sng" dirty="0"/>
              <a:t>Roberto RINALDESI</a:t>
            </a:r>
            <a:r>
              <a:rPr lang="en-US" sz="1800" dirty="0"/>
              <a:t>, Ma</a:t>
            </a:r>
            <a:r>
              <a:rPr lang="es-ES" sz="1800" dirty="0"/>
              <a:t>ría PÉREZ ORNEDO</a:t>
            </a:r>
            <a:r>
              <a:rPr lang="en-US" sz="1800" dirty="0"/>
              <a:t>– CERN EN-HE</a:t>
            </a:r>
          </a:p>
          <a:p>
            <a:pPr algn="l"/>
            <a:r>
              <a:rPr lang="en-US" sz="1800" dirty="0"/>
              <a:t>2025-03-12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B84DB6-7890-4B8B-97B1-F05E9142E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8368" y="54868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618CF61B-6D9B-42EB-BB7B-04D3BF9739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1139" y="1131804"/>
            <a:ext cx="914004" cy="100105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Grafik 3">
            <a:extLst>
              <a:ext uri="{FF2B5EF4-FFF2-40B4-BE49-F238E27FC236}">
                <a16:creationId xmlns:a16="http://schemas.microsoft.com/office/drawing/2014/main" id="{20423F0D-76AA-43C1-A4E7-362C1C24C5B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1389848"/>
            <a:ext cx="731875" cy="4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Review of previous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Modification of ISOLDE crane to include the power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Arrival of PUMA @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Next steps</a:t>
            </a:r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PUMA transport and handling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5E0EF5-322A-428C-BAB8-DC7F8D265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Next steps (presented in previous meetings)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B0EB1-9A68-430C-96B1-D02E4DD6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EA316-7CF6-40EE-8C88-3A1DF69B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C33D9-BB10-4D9B-87F4-34E1D08E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C604F20-F634-C88C-7B2E-718A306EA1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7416205" cy="4608512"/>
          </a:xfrm>
        </p:spPr>
        <p:txBody>
          <a:bodyPr/>
          <a:lstStyle/>
          <a:p>
            <a:pPr lvl="1"/>
            <a:r>
              <a:rPr lang="en-US" b="1" dirty="0"/>
              <a:t>Modification of ISOLDE crane to include the power line</a:t>
            </a:r>
          </a:p>
          <a:p>
            <a:pPr lvl="2"/>
            <a:r>
              <a:rPr lang="en-US" dirty="0"/>
              <a:t>Scheduled for January’25. </a:t>
            </a:r>
          </a:p>
          <a:p>
            <a:pPr lvl="2"/>
            <a:r>
              <a:rPr lang="en-US" dirty="0"/>
              <a:t>It is needed to have the machine warm and no </a:t>
            </a:r>
            <a:r>
              <a:rPr lang="en-US" dirty="0" err="1"/>
              <a:t>LHe</a:t>
            </a:r>
            <a:r>
              <a:rPr lang="en-US" dirty="0"/>
              <a:t> in the </a:t>
            </a:r>
            <a:r>
              <a:rPr lang="en-US" dirty="0" err="1"/>
              <a:t>Cryo</a:t>
            </a:r>
            <a:r>
              <a:rPr lang="en-US" dirty="0"/>
              <a:t> system for the intervention. Additionally, a protective scaffolding needs to be added above the </a:t>
            </a:r>
            <a:r>
              <a:rPr lang="en-US" dirty="0" err="1"/>
              <a:t>Cryo</a:t>
            </a:r>
            <a:r>
              <a:rPr lang="en-US" dirty="0"/>
              <a:t> jumper boxes. 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endParaRPr lang="en-US" dirty="0"/>
          </a:p>
          <a:p>
            <a:pPr lvl="1"/>
            <a:r>
              <a:rPr lang="en-US" b="1" dirty="0"/>
              <a:t>Test of the AD lifting beam</a:t>
            </a:r>
          </a:p>
          <a:p>
            <a:pPr lvl="2"/>
            <a:r>
              <a:rPr lang="en-US" dirty="0"/>
              <a:t>Adjustments need to be done to achieve stability. The design of ISOLDE lifting beam depends on the test 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Design and manufacturing of ISOLDE lifting beam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Receive the information regarding the test campaign to be able to prepare accordingly. 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pic>
        <p:nvPicPr>
          <p:cNvPr id="1036" name="Picture 12" descr="Complete PNG, Vector, PSD, and Clipart With Transparent Background for Free  Download | Pngtree">
            <a:extLst>
              <a:ext uri="{FF2B5EF4-FFF2-40B4-BE49-F238E27FC236}">
                <a16:creationId xmlns:a16="http://schemas.microsoft.com/office/drawing/2014/main" id="{CB14BBB4-0782-0447-28FF-5A1BC84BA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3147" y="618168"/>
            <a:ext cx="4317781" cy="305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78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large industrial plant with machinery&#10;&#10;AI-generated content may be incorrect.">
            <a:extLst>
              <a:ext uri="{FF2B5EF4-FFF2-40B4-BE49-F238E27FC236}">
                <a16:creationId xmlns:a16="http://schemas.microsoft.com/office/drawing/2014/main" id="{8F5E79F0-181E-75C1-DFD8-1B5AF38823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388101"/>
            <a:ext cx="4847827" cy="18248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C2E042B-9917-1EC3-541F-DAC60D69E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Modification of ISOLDE crane to include the power line</a:t>
            </a:r>
            <a:br>
              <a:rPr lang="en-US" sz="3600" b="1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C968A-4608-3DE1-BD39-7E55EC2CE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6CED3-7BC4-FA12-CB1B-19E36B802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4C6BF-10CB-AB8C-238F-EF6BAB2A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 descr="A large room with green railings and metal pipes&#10;&#10;AI-generated content may be incorrect.">
            <a:extLst>
              <a:ext uri="{FF2B5EF4-FFF2-40B4-BE49-F238E27FC236}">
                <a16:creationId xmlns:a16="http://schemas.microsoft.com/office/drawing/2014/main" id="{9890B898-ACBD-A4C3-E82D-40CAD5F856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3657639"/>
            <a:ext cx="5046939" cy="2528507"/>
          </a:xfrm>
          <a:prstGeom prst="rect">
            <a:avLst/>
          </a:prstGeom>
        </p:spPr>
      </p:pic>
      <p:pic>
        <p:nvPicPr>
          <p:cNvPr id="10" name="Picture 9" descr="A person standing next to a red box&#10;&#10;AI-generated content may be incorrect.">
            <a:extLst>
              <a:ext uri="{FF2B5EF4-FFF2-40B4-BE49-F238E27FC236}">
                <a16:creationId xmlns:a16="http://schemas.microsoft.com/office/drawing/2014/main" id="{CEEB45A8-C34E-F63B-0114-7EB69ED82ED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70952" y="3921336"/>
            <a:ext cx="2303067" cy="2079832"/>
          </a:xfrm>
          <a:prstGeom prst="rect">
            <a:avLst/>
          </a:prstGeom>
        </p:spPr>
      </p:pic>
      <p:pic>
        <p:nvPicPr>
          <p:cNvPr id="14" name="Picture 13" descr="A warehouse with boxes and boxes on the floor&#10;&#10;AI-generated content may be incorrect.">
            <a:extLst>
              <a:ext uri="{FF2B5EF4-FFF2-40B4-BE49-F238E27FC236}">
                <a16:creationId xmlns:a16="http://schemas.microsoft.com/office/drawing/2014/main" id="{13BA1FCE-FD6F-FF38-504B-5230842F187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2570" y="1398730"/>
            <a:ext cx="4464496" cy="20575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645D4A-B229-85AB-07CE-BDCB55E40A16}"/>
              </a:ext>
            </a:extLst>
          </p:cNvPr>
          <p:cNvSpPr txBox="1"/>
          <p:nvPr/>
        </p:nvSpPr>
        <p:spPr>
          <a:xfrm>
            <a:off x="5156995" y="2815658"/>
            <a:ext cx="10830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rgbClr val="303030"/>
                </a:solidFill>
              </a:rPr>
              <a:t>Cable reel on the trolley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D71BE2-BFB2-FF44-CFC6-477766FDA248}"/>
              </a:ext>
            </a:extLst>
          </p:cNvPr>
          <p:cNvSpPr txBox="1"/>
          <p:nvPr/>
        </p:nvSpPr>
        <p:spPr>
          <a:xfrm>
            <a:off x="10520348" y="3461270"/>
            <a:ext cx="16761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rgbClr val="303030"/>
                </a:solidFill>
              </a:rPr>
              <a:t>On-board festoon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594395-AA4A-7BD2-7C46-9069AF1C8CB2}"/>
              </a:ext>
            </a:extLst>
          </p:cNvPr>
          <p:cNvSpPr txBox="1"/>
          <p:nvPr/>
        </p:nvSpPr>
        <p:spPr>
          <a:xfrm>
            <a:off x="5375920" y="5999189"/>
            <a:ext cx="16761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rgbClr val="303030"/>
                </a:solidFill>
              </a:rPr>
              <a:t>Dedicated busbar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6D983A-54E7-D1E4-EA36-D246C5068692}"/>
              </a:ext>
            </a:extLst>
          </p:cNvPr>
          <p:cNvSpPr txBox="1"/>
          <p:nvPr/>
        </p:nvSpPr>
        <p:spPr>
          <a:xfrm>
            <a:off x="9372364" y="5906856"/>
            <a:ext cx="9361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rgbClr val="303030"/>
                </a:solidFill>
              </a:rPr>
              <a:t>Main switch</a:t>
            </a:r>
          </a:p>
        </p:txBody>
      </p:sp>
    </p:spTree>
    <p:extLst>
      <p:ext uri="{BB962C8B-B14F-4D97-AF65-F5344CB8AC3E}">
        <p14:creationId xmlns:p14="http://schemas.microsoft.com/office/powerpoint/2010/main" val="240139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9CC9FA-E2F6-18E8-DE6D-431A5678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Arrival of PUMA @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A6822-D6E8-90C2-F880-32DDD7C77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12C7D-56DF-23D3-D75A-00BC4A709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19E1B-B395-2F3E-235C-0BE54C6E8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truck in a warehouse&#10;&#10;AI-generated content may be incorrect.">
            <a:extLst>
              <a:ext uri="{FF2B5EF4-FFF2-40B4-BE49-F238E27FC236}">
                <a16:creationId xmlns:a16="http://schemas.microsoft.com/office/drawing/2014/main" id="{246AA384-0177-3AC2-05C8-C91878E2190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817" y="1196752"/>
            <a:ext cx="3096344" cy="2322258"/>
          </a:xfrm>
          <a:prstGeom prst="rect">
            <a:avLst/>
          </a:prstGeom>
        </p:spPr>
      </p:pic>
      <p:pic>
        <p:nvPicPr>
          <p:cNvPr id="14" name="Picture 13" descr="A large box on a blue platform&#10;&#10;AI-generated content may be incorrect.">
            <a:extLst>
              <a:ext uri="{FF2B5EF4-FFF2-40B4-BE49-F238E27FC236}">
                <a16:creationId xmlns:a16="http://schemas.microsoft.com/office/drawing/2014/main" id="{5B928C67-FA5C-55FF-A460-272B76CD458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798" y="1167655"/>
            <a:ext cx="1763516" cy="2351355"/>
          </a:xfrm>
          <a:prstGeom prst="rect">
            <a:avLst/>
          </a:prstGeom>
        </p:spPr>
      </p:pic>
      <p:pic>
        <p:nvPicPr>
          <p:cNvPr id="18" name="Picture 17" descr="A truck with a crane in a warehouse&#10;&#10;AI-generated content may be incorrect.">
            <a:extLst>
              <a:ext uri="{FF2B5EF4-FFF2-40B4-BE49-F238E27FC236}">
                <a16:creationId xmlns:a16="http://schemas.microsoft.com/office/drawing/2014/main" id="{15EED819-4D9B-550F-8CFA-C5A2D73D41D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951" y="1151465"/>
            <a:ext cx="1775660" cy="2367546"/>
          </a:xfrm>
          <a:prstGeom prst="rect">
            <a:avLst/>
          </a:prstGeom>
        </p:spPr>
      </p:pic>
      <p:pic>
        <p:nvPicPr>
          <p:cNvPr id="20" name="Picture 19" descr="A person holding a large box&#10;&#10;AI-generated content may be incorrect.">
            <a:extLst>
              <a:ext uri="{FF2B5EF4-FFF2-40B4-BE49-F238E27FC236}">
                <a16:creationId xmlns:a16="http://schemas.microsoft.com/office/drawing/2014/main" id="{D281B276-BD6D-CB30-6B44-00DC521F540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1145221"/>
            <a:ext cx="1775660" cy="2367546"/>
          </a:xfrm>
          <a:prstGeom prst="rect">
            <a:avLst/>
          </a:prstGeom>
        </p:spPr>
      </p:pic>
      <p:pic>
        <p:nvPicPr>
          <p:cNvPr id="22" name="Picture 21" descr="A large box on a pallet&#10;&#10;AI-generated content may be incorrect.">
            <a:extLst>
              <a:ext uri="{FF2B5EF4-FFF2-40B4-BE49-F238E27FC236}">
                <a16:creationId xmlns:a16="http://schemas.microsoft.com/office/drawing/2014/main" id="{D353F326-FA96-93D5-F040-C4AA9A78128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366" y="3656799"/>
            <a:ext cx="3096344" cy="2322258"/>
          </a:xfrm>
          <a:prstGeom prst="rect">
            <a:avLst/>
          </a:prstGeom>
        </p:spPr>
      </p:pic>
      <p:pic>
        <p:nvPicPr>
          <p:cNvPr id="24" name="Picture 23" descr="A group of men standing on a truck&#10;&#10;AI-generated content may be incorrect.">
            <a:extLst>
              <a:ext uri="{FF2B5EF4-FFF2-40B4-BE49-F238E27FC236}">
                <a16:creationId xmlns:a16="http://schemas.microsoft.com/office/drawing/2014/main" id="{DC4E62A7-0161-4FF7-A984-3C146D1EFC3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798" y="3652300"/>
            <a:ext cx="1763516" cy="2351355"/>
          </a:xfrm>
          <a:prstGeom prst="rect">
            <a:avLst/>
          </a:prstGeom>
        </p:spPr>
      </p:pic>
      <p:pic>
        <p:nvPicPr>
          <p:cNvPr id="26" name="Picture 25" descr="A large box on a crane&#10;&#10;AI-generated content may be incorrect.">
            <a:extLst>
              <a:ext uri="{FF2B5EF4-FFF2-40B4-BE49-F238E27FC236}">
                <a16:creationId xmlns:a16="http://schemas.microsoft.com/office/drawing/2014/main" id="{685FB863-AA05-8669-3F8F-F2C343667F2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183" y="3628175"/>
            <a:ext cx="1763516" cy="2351354"/>
          </a:xfrm>
          <a:prstGeom prst="rect">
            <a:avLst/>
          </a:prstGeom>
        </p:spPr>
      </p:pic>
      <p:pic>
        <p:nvPicPr>
          <p:cNvPr id="28" name="Picture 27" descr="A large green box in a warehouse&#10;&#10;AI-generated content may be incorrect.">
            <a:extLst>
              <a:ext uri="{FF2B5EF4-FFF2-40B4-BE49-F238E27FC236}">
                <a16:creationId xmlns:a16="http://schemas.microsoft.com/office/drawing/2014/main" id="{E77C4A07-A3C1-41F9-F863-50C3FF61B7D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3652300"/>
            <a:ext cx="1775660" cy="236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57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4BF08-1C84-C15D-AC97-2E5EAB9A3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F31D17-CD58-1B0A-5ADA-92D2FBF0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Arrival of PUMA @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B4384-A1E1-B19D-9FCA-99E774913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E6125-886B-B890-0257-AD4D81E5D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1E0AB-75F4-4D70-E872-1611C6EF8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A large crane in a warehouse&#10;&#10;AI-generated content may be incorrect.">
            <a:extLst>
              <a:ext uri="{FF2B5EF4-FFF2-40B4-BE49-F238E27FC236}">
                <a16:creationId xmlns:a16="http://schemas.microsoft.com/office/drawing/2014/main" id="{7B2F4CC2-9315-9D7E-0CBF-C18522D3EEC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7" y="980728"/>
            <a:ext cx="3070293" cy="23027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C6D6FC-8AB6-16F5-70CD-0CB4C45D065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991169"/>
            <a:ext cx="3070293" cy="2302720"/>
          </a:xfrm>
          <a:prstGeom prst="rect">
            <a:avLst/>
          </a:prstGeom>
        </p:spPr>
      </p:pic>
      <p:pic>
        <p:nvPicPr>
          <p:cNvPr id="15" name="Picture 14" descr="A truck with a large box on the back&#10;&#10;AI-generated content may be incorrect.">
            <a:extLst>
              <a:ext uri="{FF2B5EF4-FFF2-40B4-BE49-F238E27FC236}">
                <a16:creationId xmlns:a16="http://schemas.microsoft.com/office/drawing/2014/main" id="{36815B5C-69E0-5871-3674-C65C447FE92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966" y="1000074"/>
            <a:ext cx="1720361" cy="2293815"/>
          </a:xfrm>
          <a:prstGeom prst="rect">
            <a:avLst/>
          </a:prstGeom>
        </p:spPr>
      </p:pic>
      <p:pic>
        <p:nvPicPr>
          <p:cNvPr id="17" name="Picture 16" descr="A person standing on a platform with a large box&#10;&#10;AI-generated content may be incorrect.">
            <a:extLst>
              <a:ext uri="{FF2B5EF4-FFF2-40B4-BE49-F238E27FC236}">
                <a16:creationId xmlns:a16="http://schemas.microsoft.com/office/drawing/2014/main" id="{42858D01-66F8-84D0-DBFC-12045CC17D8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2468" y="1000074"/>
            <a:ext cx="3070293" cy="2302720"/>
          </a:xfrm>
          <a:prstGeom prst="rect">
            <a:avLst/>
          </a:prstGeom>
        </p:spPr>
      </p:pic>
      <p:pic>
        <p:nvPicPr>
          <p:cNvPr id="21" name="Picture 20" descr="A large blue and black container in a warehouse&#10;&#10;AI-generated content may be incorrect.">
            <a:extLst>
              <a:ext uri="{FF2B5EF4-FFF2-40B4-BE49-F238E27FC236}">
                <a16:creationId xmlns:a16="http://schemas.microsoft.com/office/drawing/2014/main" id="{C14CA567-347E-6341-3479-77213E192A7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83" y="3328290"/>
            <a:ext cx="2048493" cy="2731324"/>
          </a:xfrm>
          <a:prstGeom prst="rect">
            <a:avLst/>
          </a:prstGeom>
        </p:spPr>
      </p:pic>
      <p:pic>
        <p:nvPicPr>
          <p:cNvPr id="25" name="Picture 24" descr="A person standing next to a large yellow crane&#10;&#10;AI-generated content may be incorrect.">
            <a:extLst>
              <a:ext uri="{FF2B5EF4-FFF2-40B4-BE49-F238E27FC236}">
                <a16:creationId xmlns:a16="http://schemas.microsoft.com/office/drawing/2014/main" id="{5689CB8F-6276-8F6E-0A5C-461AC4DE2B0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1" y="3338677"/>
            <a:ext cx="3627916" cy="2720937"/>
          </a:xfrm>
          <a:prstGeom prst="rect">
            <a:avLst/>
          </a:prstGeom>
        </p:spPr>
      </p:pic>
      <p:pic>
        <p:nvPicPr>
          <p:cNvPr id="31" name="Picture 30" descr="A person in a factory&#10;&#10;AI-generated content may be incorrect.">
            <a:extLst>
              <a:ext uri="{FF2B5EF4-FFF2-40B4-BE49-F238E27FC236}">
                <a16:creationId xmlns:a16="http://schemas.microsoft.com/office/drawing/2014/main" id="{FA819572-DA91-2189-BD7C-D3A2B02D6E0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6" y="3346492"/>
            <a:ext cx="3641765" cy="27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96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07F746-8A46-629D-4249-B9B662B9D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095CE9-54CB-8B16-2A99-78F19E07E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Arrival of PUMA @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23A32-DDC1-C4EA-E843-F8D89B40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A3483-27E8-EDBC-A853-50766EEB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8ED14-C280-D90A-D5A4-23D56F98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person in a yellow vest and a yellow crane&#10;&#10;AI-generated content may be incorrect.">
            <a:extLst>
              <a:ext uri="{FF2B5EF4-FFF2-40B4-BE49-F238E27FC236}">
                <a16:creationId xmlns:a16="http://schemas.microsoft.com/office/drawing/2014/main" id="{FBA6E60C-E967-9F64-57D0-E2EB6BBCA43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25" y="1497700"/>
            <a:ext cx="2862319" cy="3816425"/>
          </a:xfrm>
          <a:prstGeom prst="rect">
            <a:avLst/>
          </a:prstGeom>
        </p:spPr>
      </p:pic>
      <p:pic>
        <p:nvPicPr>
          <p:cNvPr id="10" name="Picture 9" descr="A large industrial building with yellow beams and a large yellow crane&#10;&#10;AI-generated content may be incorrect.">
            <a:extLst>
              <a:ext uri="{FF2B5EF4-FFF2-40B4-BE49-F238E27FC236}">
                <a16:creationId xmlns:a16="http://schemas.microsoft.com/office/drawing/2014/main" id="{24552988-E663-800B-521F-C07D87043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887" y="1520787"/>
            <a:ext cx="5088566" cy="3816425"/>
          </a:xfrm>
          <a:prstGeom prst="rect">
            <a:avLst/>
          </a:prstGeom>
        </p:spPr>
      </p:pic>
      <p:pic>
        <p:nvPicPr>
          <p:cNvPr id="13" name="Picture 12" descr="A group of men in a factory&#10;&#10;AI-generated content may be incorrect.">
            <a:extLst>
              <a:ext uri="{FF2B5EF4-FFF2-40B4-BE49-F238E27FC236}">
                <a16:creationId xmlns:a16="http://schemas.microsoft.com/office/drawing/2014/main" id="{B8195F8B-3076-BB50-DE8F-138FEB5D9BE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6" y="1520787"/>
            <a:ext cx="2862319" cy="38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69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89C0F-4839-A4E6-685B-B9FF4726C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3EB392-CF2A-2CBF-D715-E0AA8F12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Arrival of PUMA @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70FA8-D1D9-688C-AE83-2D3EF2E82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749BC-76DD-E4BF-94ED-E8EBBF128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FEB03-33D9-3D0A-FB7E-EA7FBCF5B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A crane from a truck&#10;&#10;AI-generated content may be incorrect.">
            <a:extLst>
              <a:ext uri="{FF2B5EF4-FFF2-40B4-BE49-F238E27FC236}">
                <a16:creationId xmlns:a16="http://schemas.microsoft.com/office/drawing/2014/main" id="{4B9EAA84-8D78-4007-18B3-D7753D68274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69" y="1199922"/>
            <a:ext cx="1800899" cy="2401199"/>
          </a:xfrm>
          <a:prstGeom prst="rect">
            <a:avLst/>
          </a:prstGeom>
        </p:spPr>
      </p:pic>
      <p:pic>
        <p:nvPicPr>
          <p:cNvPr id="11" name="Picture 10" descr="A group of people in a warehouse&#10;&#10;AI-generated content may be incorrect.">
            <a:extLst>
              <a:ext uri="{FF2B5EF4-FFF2-40B4-BE49-F238E27FC236}">
                <a16:creationId xmlns:a16="http://schemas.microsoft.com/office/drawing/2014/main" id="{487E1E0E-A22E-2FED-32C0-DF2DFCF66AC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489" y="1208588"/>
            <a:ext cx="3201598" cy="2401199"/>
          </a:xfrm>
          <a:prstGeom prst="rect">
            <a:avLst/>
          </a:prstGeom>
        </p:spPr>
      </p:pic>
      <p:pic>
        <p:nvPicPr>
          <p:cNvPr id="14" name="Picture 13" descr="A yellow crane with a green box in a warehouse&#10;&#10;AI-generated content may be incorrect.">
            <a:extLst>
              <a:ext uri="{FF2B5EF4-FFF2-40B4-BE49-F238E27FC236}">
                <a16:creationId xmlns:a16="http://schemas.microsoft.com/office/drawing/2014/main" id="{BC6B97F2-C49A-4723-FB54-821BEA4380F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5008" y="1208588"/>
            <a:ext cx="1800899" cy="2401199"/>
          </a:xfrm>
          <a:prstGeom prst="rect">
            <a:avLst/>
          </a:prstGeom>
        </p:spPr>
      </p:pic>
      <p:pic>
        <p:nvPicPr>
          <p:cNvPr id="16" name="Picture 15" descr="A large metal object in a factory&#10;&#10;AI-generated content may be incorrect.">
            <a:extLst>
              <a:ext uri="{FF2B5EF4-FFF2-40B4-BE49-F238E27FC236}">
                <a16:creationId xmlns:a16="http://schemas.microsoft.com/office/drawing/2014/main" id="{9946149F-FF74-B73F-5107-455572A3AC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840" y="1208588"/>
            <a:ext cx="3724530" cy="4966039"/>
          </a:xfrm>
          <a:prstGeom prst="rect">
            <a:avLst/>
          </a:prstGeom>
        </p:spPr>
      </p:pic>
      <p:pic>
        <p:nvPicPr>
          <p:cNvPr id="18" name="Picture 17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2100A794-1651-6C80-84B5-83BC93C5B9A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68" y="3784728"/>
            <a:ext cx="1800899" cy="2401198"/>
          </a:xfrm>
          <a:prstGeom prst="rect">
            <a:avLst/>
          </a:prstGeom>
        </p:spPr>
      </p:pic>
      <p:pic>
        <p:nvPicPr>
          <p:cNvPr id="20" name="Picture 19" descr="A large box from a crane&#10;&#10;AI-generated content may be incorrect.">
            <a:extLst>
              <a:ext uri="{FF2B5EF4-FFF2-40B4-BE49-F238E27FC236}">
                <a16:creationId xmlns:a16="http://schemas.microsoft.com/office/drawing/2014/main" id="{21630C07-0217-A160-5EB4-BC5F1CB22B7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489" y="3773429"/>
            <a:ext cx="1800899" cy="2401198"/>
          </a:xfrm>
          <a:prstGeom prst="rect">
            <a:avLst/>
          </a:prstGeom>
        </p:spPr>
      </p:pic>
      <p:pic>
        <p:nvPicPr>
          <p:cNvPr id="22" name="Picture 21" descr="A large green tarp wrapped in plastic&#10;&#10;AI-generated content may be incorrect.">
            <a:extLst>
              <a:ext uri="{FF2B5EF4-FFF2-40B4-BE49-F238E27FC236}">
                <a16:creationId xmlns:a16="http://schemas.microsoft.com/office/drawing/2014/main" id="{A0A387C7-7F04-D889-8F45-7AA3D3C7880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783" y="3773429"/>
            <a:ext cx="1800899" cy="240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53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6DB46-69AC-427F-384D-2CFD81007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C98445-D040-CBFA-6443-B00EA511C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308B6-9F74-7284-4CC4-D203DEFB6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BD51F-1AE1-A214-2ACF-9FBFAFD15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PUMA transport and handling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EB50D-63CB-5047-ED39-CDB0AC79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2BDD481-0126-036F-72B1-601EB5449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10944597" cy="4608512"/>
          </a:xfrm>
        </p:spPr>
        <p:txBody>
          <a:bodyPr/>
          <a:lstStyle/>
          <a:p>
            <a:pPr lvl="1"/>
            <a:r>
              <a:rPr lang="en-US" b="1" dirty="0"/>
              <a:t>Test in AD with full assembly</a:t>
            </a:r>
          </a:p>
          <a:p>
            <a:pPr lvl="2"/>
            <a:r>
              <a:rPr lang="en-US" dirty="0"/>
              <a:t>In the previous lifting not all the components were installed, the </a:t>
            </a:r>
            <a:r>
              <a:rPr lang="en-US" dirty="0" err="1"/>
              <a:t>c.o.g</a:t>
            </a:r>
            <a:r>
              <a:rPr lang="en-US" dirty="0"/>
              <a:t>. was not representative</a:t>
            </a:r>
          </a:p>
          <a:p>
            <a:pPr lvl="2"/>
            <a:r>
              <a:rPr lang="en-US" dirty="0"/>
              <a:t>Adjustments need to be done to achieve stability. </a:t>
            </a:r>
            <a:r>
              <a:rPr lang="en-US" dirty="0">
                <a:solidFill>
                  <a:srgbClr val="FF0000"/>
                </a:solidFill>
              </a:rPr>
              <a:t>The design of ISOLDE lifting beam depends on the test 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Design and manufacturing of ISOLDE lifting beam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Receive the information regarding the test campaign to be able to prepare accordingly. 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98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994</TotalTime>
  <Words>299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PUMA transport and handling</vt:lpstr>
      <vt:lpstr>Agenda</vt:lpstr>
      <vt:lpstr>Next steps (presented in previous meetings)</vt:lpstr>
      <vt:lpstr>Modification of ISOLDE crane to include the power line </vt:lpstr>
      <vt:lpstr>Arrival of PUMA @ CERN</vt:lpstr>
      <vt:lpstr>Arrival of PUMA @ CERN</vt:lpstr>
      <vt:lpstr>Arrival of PUMA @ CERN</vt:lpstr>
      <vt:lpstr>Arrival of PUMA @ CERN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PUMA transport and handling</dc:title>
  <dc:creator>Jean-Louis Grenard</dc:creator>
  <cp:lastModifiedBy>Roberto Rinaldesi</cp:lastModifiedBy>
  <cp:revision>29</cp:revision>
  <cp:lastPrinted>2020-01-30T13:49:18Z</cp:lastPrinted>
  <dcterms:created xsi:type="dcterms:W3CDTF">2021-11-22T12:51:41Z</dcterms:created>
  <dcterms:modified xsi:type="dcterms:W3CDTF">2025-03-10T16:44:50Z</dcterms:modified>
</cp:coreProperties>
</file>