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59" r:id="rId4"/>
    <p:sldId id="260" r:id="rId5"/>
    <p:sldId id="261" r:id="rId6"/>
    <p:sldId id="267" r:id="rId7"/>
    <p:sldId id="265" r:id="rId8"/>
    <p:sldId id="262" r:id="rId9"/>
    <p:sldId id="258" r:id="rId10"/>
    <p:sldId id="263" r:id="rId11"/>
    <p:sldId id="264" r:id="rId12"/>
    <p:sldId id="268" r:id="rId13"/>
    <p:sldId id="266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6" autoAdjust="0"/>
    <p:restoredTop sz="94686"/>
  </p:normalViewPr>
  <p:slideViewPr>
    <p:cSldViewPr snapToGrid="0" snapToObjects="1">
      <p:cViewPr varScale="1">
        <p:scale>
          <a:sx n="161" d="100"/>
          <a:sy n="161" d="100"/>
        </p:scale>
        <p:origin x="150" y="23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25" d="100"/>
          <a:sy n="125" d="100"/>
        </p:scale>
        <p:origin x="493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Date Placeholder 6">
            <a:extLst>
              <a:ext uri="{FF2B5EF4-FFF2-40B4-BE49-F238E27FC236}">
                <a16:creationId xmlns:a16="http://schemas.microsoft.com/office/drawing/2014/main" id="{F34141FC-47A4-A70B-6811-1D3B4813ED9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12 March 2025</a:t>
            </a:r>
          </a:p>
        </p:txBody>
      </p:sp>
      <p:sp>
        <p:nvSpPr>
          <p:cNvPr id="6" name="Footer Placeholder 7">
            <a:extLst>
              <a:ext uri="{FF2B5EF4-FFF2-40B4-BE49-F238E27FC236}">
                <a16:creationId xmlns:a16="http://schemas.microsoft.com/office/drawing/2014/main" id="{EEB0F109-C92C-0B26-FAFE-6149A4865E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 Martin Nieto | Beam Instrumentation for PUMA@ISOLDE</a:t>
            </a:r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5" name="Date Placeholder 6">
            <a:extLst>
              <a:ext uri="{FF2B5EF4-FFF2-40B4-BE49-F238E27FC236}">
                <a16:creationId xmlns:a16="http://schemas.microsoft.com/office/drawing/2014/main" id="{9A289F40-1A57-C019-9305-26D5C752D4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12 March 2025</a:t>
            </a:r>
          </a:p>
        </p:txBody>
      </p:sp>
      <p:sp>
        <p:nvSpPr>
          <p:cNvPr id="6" name="Footer Placeholder 7">
            <a:extLst>
              <a:ext uri="{FF2B5EF4-FFF2-40B4-BE49-F238E27FC236}">
                <a16:creationId xmlns:a16="http://schemas.microsoft.com/office/drawing/2014/main" id="{B9E6BEB8-91FF-FB27-C45A-9FA642B111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 Martin Nieto | Beam Instrumentation for PUMA@ISOLDE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5" name="Date Placeholder 6">
            <a:extLst>
              <a:ext uri="{FF2B5EF4-FFF2-40B4-BE49-F238E27FC236}">
                <a16:creationId xmlns:a16="http://schemas.microsoft.com/office/drawing/2014/main" id="{DAD05CA8-CE37-4EC2-57DD-5F6D42B4C75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12 March 2025</a:t>
            </a:r>
          </a:p>
        </p:txBody>
      </p:sp>
      <p:sp>
        <p:nvSpPr>
          <p:cNvPr id="6" name="Footer Placeholder 7">
            <a:extLst>
              <a:ext uri="{FF2B5EF4-FFF2-40B4-BE49-F238E27FC236}">
                <a16:creationId xmlns:a16="http://schemas.microsoft.com/office/drawing/2014/main" id="{6CBC107E-84B1-7ADE-2BA6-91CC73A673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 Martin Nieto | Beam Instrumentation for PUMA@ISOLDE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88BA9E4-8607-31AA-22E2-392B41F166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12 March 2025</a:t>
            </a:r>
          </a:p>
        </p:txBody>
      </p:sp>
      <p:sp>
        <p:nvSpPr>
          <p:cNvPr id="9" name="Footer Placeholder 7">
            <a:extLst>
              <a:ext uri="{FF2B5EF4-FFF2-40B4-BE49-F238E27FC236}">
                <a16:creationId xmlns:a16="http://schemas.microsoft.com/office/drawing/2014/main" id="{CFC1A390-4A7C-E866-0CEF-48325EA533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 Martin Nieto | Beam Instrumentation for PUMA@ISOLDE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2F2EB8C-54A6-2B40-D734-879ED44A062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12 March 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166D26F-3D0D-6CE5-15D0-37F85A9230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 Martin Nieto | Beam Instrumentation for PUMA@ISOLDE</a:t>
            </a:r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Date Placeholder 6">
            <a:extLst>
              <a:ext uri="{FF2B5EF4-FFF2-40B4-BE49-F238E27FC236}">
                <a16:creationId xmlns:a16="http://schemas.microsoft.com/office/drawing/2014/main" id="{6E1FBC06-811D-3683-6DB1-837DE23FA53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12 March 2025</a:t>
            </a:r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6713E45A-4EBB-A2EE-6094-2482D8DCCC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 Martin Nieto | Beam Instrumentation for PUMA@ISOLDE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6646A88-BBBA-839B-B461-B899B661B1D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12 March 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74749A6-E83C-AD64-410A-D8017D909E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 Martin Nieto | Beam Instrumentation for PUMA@ISOLDE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0C93A9-F014-D577-E538-6412253F83C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12 March 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26261EE-A878-D898-390B-FC0F7E87D0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 Martin Nieto | Beam Instrumentation for PUMA@ISOLDE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0BB73E14-3E7C-069D-6471-A213FA1E81B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12 March 2025</a:t>
            </a:r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DB94773A-C5C5-775C-9183-BA3E6C9F06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 Martin Nieto | Beam Instrumentation for PUMA@ISOLDE</a:t>
            </a:r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Date Placeholder 6">
            <a:extLst>
              <a:ext uri="{FF2B5EF4-FFF2-40B4-BE49-F238E27FC236}">
                <a16:creationId xmlns:a16="http://schemas.microsoft.com/office/drawing/2014/main" id="{95F827D4-2766-3B4D-0237-AFC34E3098F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12 March 2025</a:t>
            </a:r>
          </a:p>
        </p:txBody>
      </p:sp>
      <p:sp>
        <p:nvSpPr>
          <p:cNvPr id="4" name="Footer Placeholder 7">
            <a:extLst>
              <a:ext uri="{FF2B5EF4-FFF2-40B4-BE49-F238E27FC236}">
                <a16:creationId xmlns:a16="http://schemas.microsoft.com/office/drawing/2014/main" id="{BC611F2C-C235-4F79-7049-396640B5DC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 Martin Nieto | Beam Instrumentation for PUMA@ISOLDE</a:t>
            </a:r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12 March 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 Martin Nieto | Beam Instrumentation for PUMA@ISOLDE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Date Placeholder 6">
            <a:extLst>
              <a:ext uri="{FF2B5EF4-FFF2-40B4-BE49-F238E27FC236}">
                <a16:creationId xmlns:a16="http://schemas.microsoft.com/office/drawing/2014/main" id="{D139F5A6-E47A-AFEF-5B13-F36145E7C05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12 March 2025</a:t>
            </a:r>
          </a:p>
        </p:txBody>
      </p:sp>
      <p:sp>
        <p:nvSpPr>
          <p:cNvPr id="3" name="Footer Placeholder 7">
            <a:extLst>
              <a:ext uri="{FF2B5EF4-FFF2-40B4-BE49-F238E27FC236}">
                <a16:creationId xmlns:a16="http://schemas.microsoft.com/office/drawing/2014/main" id="{4FE84A03-E448-5521-75BD-E57B8C3B5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 Martin Nieto | Beam Instrumentation for PUMA@ISOLDE</a:t>
            </a:r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Date Placeholder 6">
            <a:extLst>
              <a:ext uri="{FF2B5EF4-FFF2-40B4-BE49-F238E27FC236}">
                <a16:creationId xmlns:a16="http://schemas.microsoft.com/office/drawing/2014/main" id="{8E08E2A3-E3EB-6811-1E3B-CDE125C7138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12 March 2025</a:t>
            </a:r>
          </a:p>
        </p:txBody>
      </p:sp>
      <p:sp>
        <p:nvSpPr>
          <p:cNvPr id="4" name="Footer Placeholder 7">
            <a:extLst>
              <a:ext uri="{FF2B5EF4-FFF2-40B4-BE49-F238E27FC236}">
                <a16:creationId xmlns:a16="http://schemas.microsoft.com/office/drawing/2014/main" id="{AB27BED7-1BD2-EB8F-030A-F64BE317F4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 Martin Nieto | Beam Instrumentation for PUMA@ISOLDE</a:t>
            </a:r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Date Placeholder 6">
            <a:extLst>
              <a:ext uri="{FF2B5EF4-FFF2-40B4-BE49-F238E27FC236}">
                <a16:creationId xmlns:a16="http://schemas.microsoft.com/office/drawing/2014/main" id="{A06A2D72-EEAB-B1D1-256A-7C9E2FF587F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12 March 2025</a:t>
            </a:r>
          </a:p>
        </p:txBody>
      </p:sp>
      <p:sp>
        <p:nvSpPr>
          <p:cNvPr id="4" name="Footer Placeholder 7">
            <a:extLst>
              <a:ext uri="{FF2B5EF4-FFF2-40B4-BE49-F238E27FC236}">
                <a16:creationId xmlns:a16="http://schemas.microsoft.com/office/drawing/2014/main" id="{9DF9B9A0-A4C4-B947-3BED-5634863033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 Martin Nieto | Beam Instrumentation for PUMA@ISOLDE</a:t>
            </a:r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2" name="Date Placeholder 6">
            <a:extLst>
              <a:ext uri="{FF2B5EF4-FFF2-40B4-BE49-F238E27FC236}">
                <a16:creationId xmlns:a16="http://schemas.microsoft.com/office/drawing/2014/main" id="{EDEA27DA-54C5-6384-3ACF-2E49068C2E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12 March 2025</a:t>
            </a:r>
          </a:p>
        </p:txBody>
      </p:sp>
      <p:sp>
        <p:nvSpPr>
          <p:cNvPr id="3" name="Footer Placeholder 7">
            <a:extLst>
              <a:ext uri="{FF2B5EF4-FFF2-40B4-BE49-F238E27FC236}">
                <a16:creationId xmlns:a16="http://schemas.microsoft.com/office/drawing/2014/main" id="{B384AE5C-6EAE-8D68-142E-02471322FF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 Martin Nieto | Beam Instrumentation for PUMA@ISOLDE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Date Placeholder 6">
            <a:extLst>
              <a:ext uri="{FF2B5EF4-FFF2-40B4-BE49-F238E27FC236}">
                <a16:creationId xmlns:a16="http://schemas.microsoft.com/office/drawing/2014/main" id="{B61FE510-EF58-35F9-E4CB-09B41DAD54E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12 March 2025</a:t>
            </a:r>
          </a:p>
        </p:txBody>
      </p:sp>
      <p:sp>
        <p:nvSpPr>
          <p:cNvPr id="4" name="Footer Placeholder 7">
            <a:extLst>
              <a:ext uri="{FF2B5EF4-FFF2-40B4-BE49-F238E27FC236}">
                <a16:creationId xmlns:a16="http://schemas.microsoft.com/office/drawing/2014/main" id="{E37954EC-0655-6658-D8C7-43A6039EBF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 Martin Nieto | Beam Instrumentation for PUMA@ISOLDE</a:t>
            </a:r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Date Placeholder 6">
            <a:extLst>
              <a:ext uri="{FF2B5EF4-FFF2-40B4-BE49-F238E27FC236}">
                <a16:creationId xmlns:a16="http://schemas.microsoft.com/office/drawing/2014/main" id="{817EDFC7-E599-9EEB-B152-5F93F3EC91F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12 March 2025</a:t>
            </a:r>
          </a:p>
        </p:txBody>
      </p:sp>
      <p:sp>
        <p:nvSpPr>
          <p:cNvPr id="6" name="Footer Placeholder 7">
            <a:extLst>
              <a:ext uri="{FF2B5EF4-FFF2-40B4-BE49-F238E27FC236}">
                <a16:creationId xmlns:a16="http://schemas.microsoft.com/office/drawing/2014/main" id="{A2D39D97-ABFB-B815-7FBB-ADEDADE10E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 Martin Nieto | Beam Instrumentation for PUMA@ISOLDE</a:t>
            </a:r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B000A35-E065-9543-211D-609A6CACFEB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12 March 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B3BB8BB-1E2E-A2E7-7E09-CE496D5974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 Martin Nieto | Beam Instrumentation for PUMA@ISOLDE</a:t>
            </a:r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12 March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M Martin Nieto | Beam Instrumentation for PUMA@ISOLDE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298A93-E855-48E3-50FD-0C79777C9BD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Beam Instrumentation for PUMA@ISOLDE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DED5BD6-3E34-4138-4250-4E4E6F88079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400" b="0" dirty="0"/>
              <a:t>M. Martin Nieto , P. Martins, J. Tassan-Viol</a:t>
            </a:r>
          </a:p>
          <a:p>
            <a:pPr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400" b="0" dirty="0"/>
              <a:t>W. Andreazza, S. Bart Pedersen</a:t>
            </a:r>
          </a:p>
          <a:p>
            <a:pPr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400" b="0" dirty="0"/>
              <a:t>C. Pasquino, F. Roncarolo</a:t>
            </a:r>
          </a:p>
          <a:p>
            <a:pPr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400" b="0" dirty="0" err="1"/>
              <a:t>Puma@Isolde</a:t>
            </a:r>
            <a:r>
              <a:rPr lang="en-US" b="0" dirty="0"/>
              <a:t> </a:t>
            </a:r>
            <a:r>
              <a:rPr lang="en-US" sz="2400" b="0" dirty="0"/>
              <a:t>– 12 March 2025 </a:t>
            </a:r>
          </a:p>
          <a:p>
            <a:endParaRPr lang="en-GB" dirty="0"/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CAE77615-C454-579C-1A17-B52BF4A4F03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12 March 2025</a:t>
            </a:r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153AC907-D92F-266B-3B68-50F4B71160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 Martin Nieto | Beam Instrumentation for PUMA@ISOLDE</a:t>
            </a:r>
          </a:p>
        </p:txBody>
      </p:sp>
    </p:spTree>
    <p:extLst>
      <p:ext uri="{BB962C8B-B14F-4D97-AF65-F5344CB8AC3E}">
        <p14:creationId xmlns:p14="http://schemas.microsoft.com/office/powerpoint/2010/main" val="32818132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10A593-1DA0-7330-0544-E3DA9B572B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1441FD41-D721-22BF-56B6-D39A897EBE2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Outlook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8F1883D-0D95-7248-3F59-A36A39CDE3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 March 2025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5A99948F-25CC-8D40-B0F1-D2DA9FBD74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 Martin Nieto | Beam Instrumentation for PUMA@ISOLDE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C4BD82-9C15-E404-32FC-704B2C913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33161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8456D427-62E4-8629-93C0-9C20FD41E5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907432"/>
            <a:ext cx="11376024" cy="5243985"/>
          </a:xfrm>
        </p:spPr>
        <p:txBody>
          <a:bodyPr/>
          <a:lstStyle/>
          <a:p>
            <a:r>
              <a:rPr lang="en-US" sz="1800" dirty="0"/>
              <a:t>DBs in production queue:</a:t>
            </a:r>
          </a:p>
          <a:p>
            <a:pPr lvl="1"/>
            <a:r>
              <a:rPr lang="en-US" sz="1400" dirty="0"/>
              <a:t>Delivery of machined components scheduled for end of September.</a:t>
            </a:r>
            <a:endParaRPr lang="en-US" sz="1400" dirty="0">
              <a:highlight>
                <a:srgbClr val="FF0000"/>
              </a:highlight>
            </a:endParaRPr>
          </a:p>
          <a:p>
            <a:pPr lvl="1"/>
            <a:r>
              <a:rPr lang="en-US" sz="1400" dirty="0"/>
              <a:t>Other components to be received by end of June.</a:t>
            </a:r>
          </a:p>
          <a:p>
            <a:pPr lvl="1"/>
            <a:r>
              <a:rPr lang="en-US" sz="1400" dirty="0"/>
              <a:t>Time needed for assembly, metrology, calibration, cleaning, vacuum acceptance, installation.</a:t>
            </a:r>
          </a:p>
          <a:p>
            <a:pPr lvl="1"/>
            <a:r>
              <a:rPr lang="en-US" sz="1400" dirty="0"/>
              <a:t>Delivery for mid-November absolute best case.</a:t>
            </a:r>
          </a:p>
          <a:p>
            <a:r>
              <a:rPr lang="en-GB" sz="1800" dirty="0"/>
              <a:t>Electronics:</a:t>
            </a:r>
          </a:p>
          <a:p>
            <a:pPr lvl="1"/>
            <a:r>
              <a:rPr lang="en-GB" sz="1400" dirty="0"/>
              <a:t>Crate ready, in rack.</a:t>
            </a:r>
          </a:p>
          <a:p>
            <a:pPr lvl="1"/>
            <a:r>
              <a:rPr lang="en-GB" sz="1400" dirty="0"/>
              <a:t>Electronic cards in production / some ready.</a:t>
            </a:r>
          </a:p>
          <a:p>
            <a:pPr lvl="1"/>
            <a:r>
              <a:rPr lang="en-GB" sz="1400" dirty="0"/>
              <a:t>TDC received, FESA class to be implemented. Initial interfacing tests with MT to be done in OL2.</a:t>
            </a:r>
          </a:p>
          <a:p>
            <a:r>
              <a:rPr lang="en-GB" sz="1800" dirty="0"/>
              <a:t>Budget:</a:t>
            </a:r>
          </a:p>
          <a:p>
            <a:pPr lvl="1"/>
            <a:r>
              <a:rPr lang="en-GB" sz="1400" dirty="0"/>
              <a:t>Mechanical: 350k (estimate) + 75k (collector plates).</a:t>
            </a:r>
          </a:p>
          <a:p>
            <a:pPr lvl="2"/>
            <a:r>
              <a:rPr lang="en-GB" sz="1400" dirty="0"/>
              <a:t>Machining at CERN estimate: 110k.</a:t>
            </a:r>
          </a:p>
          <a:p>
            <a:pPr lvl="1"/>
            <a:r>
              <a:rPr lang="en-GB" sz="1400" dirty="0"/>
              <a:t>Electronics: 65k (MT + electronics) + 20k (PAMs) + 18k (TDCs).</a:t>
            </a:r>
          </a:p>
          <a:p>
            <a:pPr lvl="1"/>
            <a:r>
              <a:rPr lang="en-GB" sz="1400" dirty="0"/>
              <a:t>These are still estimations.</a:t>
            </a:r>
          </a:p>
          <a:p>
            <a:endParaRPr lang="en-GB" sz="1800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31BD4040-6E7C-2FBD-B4B4-79630DEE42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33840"/>
          </a:xfrm>
        </p:spPr>
        <p:txBody>
          <a:bodyPr/>
          <a:lstStyle/>
          <a:p>
            <a:r>
              <a:rPr lang="en-US" dirty="0"/>
              <a:t>Outlook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9D6DD3-705F-7A6B-D50B-922FD849E6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9D3276-F2D3-9801-9966-955645731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 March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6F9F88-D4A0-0C8E-398B-142C7F6C5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 Martin Nieto | Beam Instrumentation for PUMA@ISOLDE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85058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F706C0-C00E-BF10-402C-9BBF45E1A8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11079AE7-179D-10B0-EC57-A2681F4F5F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907432"/>
            <a:ext cx="11376024" cy="5243985"/>
          </a:xfrm>
        </p:spPr>
        <p:txBody>
          <a:bodyPr/>
          <a:lstStyle/>
          <a:p>
            <a:r>
              <a:rPr lang="en-US" sz="1800" dirty="0"/>
              <a:t>Can management ask for priority in the main workshop?</a:t>
            </a:r>
          </a:p>
          <a:p>
            <a:r>
              <a:rPr lang="en-US" sz="1800" dirty="0"/>
              <a:t>Partial delivery?</a:t>
            </a:r>
          </a:p>
          <a:p>
            <a:pPr lvl="1"/>
            <a:r>
              <a:rPr lang="en-US" sz="1500" dirty="0"/>
              <a:t>In extremis, we can deliver DB1 + DB2 and/</a:t>
            </a:r>
            <a:r>
              <a:rPr lang="en-US" sz="1500" b="1" dirty="0"/>
              <a:t>or</a:t>
            </a:r>
            <a:r>
              <a:rPr lang="en-US" sz="1500" dirty="0"/>
              <a:t> DB4 first.</a:t>
            </a:r>
          </a:p>
          <a:p>
            <a:r>
              <a:rPr lang="en-US" sz="1800" dirty="0"/>
              <a:t>Responsibility of development of control application?</a:t>
            </a:r>
          </a:p>
          <a:p>
            <a:r>
              <a:rPr lang="en-US" sz="1800" dirty="0"/>
              <a:t>Requirements for </a:t>
            </a:r>
            <a:r>
              <a:rPr lang="en-US" sz="1800" dirty="0" err="1"/>
              <a:t>MToF</a:t>
            </a:r>
            <a:r>
              <a:rPr lang="en-US" sz="1800" dirty="0"/>
              <a:t> FESA?</a:t>
            </a:r>
          </a:p>
          <a:p>
            <a:pPr lvl="1"/>
            <a:r>
              <a:rPr lang="en-GB" sz="1500" dirty="0"/>
              <a:t>Measurement window, resolution, etc.</a:t>
            </a:r>
          </a:p>
          <a:p>
            <a:r>
              <a:rPr lang="en-GB" sz="1800" dirty="0"/>
              <a:t>Calibration and alignment needs?</a:t>
            </a:r>
          </a:p>
          <a:p>
            <a:pPr lvl="1"/>
            <a:r>
              <a:rPr lang="en-GB" sz="1500" dirty="0"/>
              <a:t>Faster 1</a:t>
            </a:r>
            <a:r>
              <a:rPr lang="en-GB" sz="1500" baseline="30000" dirty="0"/>
              <a:t>st</a:t>
            </a:r>
            <a:r>
              <a:rPr lang="en-GB" sz="1500" dirty="0"/>
              <a:t> stage and final calibration with beam? Precision?</a:t>
            </a:r>
          </a:p>
          <a:p>
            <a:pPr lvl="1"/>
            <a:r>
              <a:rPr lang="en-GB" sz="1500" dirty="0"/>
              <a:t>Once installed, calibration will be much more difficult.</a:t>
            </a:r>
          </a:p>
          <a:p>
            <a:pPr lvl="1"/>
            <a:r>
              <a:rPr lang="en-GB" sz="1500" dirty="0"/>
              <a:t>Should be a dedicated meeting.</a:t>
            </a:r>
          </a:p>
          <a:p>
            <a:r>
              <a:rPr lang="en-GB" sz="1800" dirty="0"/>
              <a:t>HV Cage </a:t>
            </a:r>
            <a:r>
              <a:rPr lang="en-GB" sz="1800" dirty="0" err="1"/>
              <a:t>MagneToF</a:t>
            </a:r>
            <a:r>
              <a:rPr lang="en-GB" sz="1800" dirty="0"/>
              <a:t> maintenance?</a:t>
            </a: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532557B3-AFF0-509F-D1FC-D821602D90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33840"/>
          </a:xfrm>
        </p:spPr>
        <p:txBody>
          <a:bodyPr/>
          <a:lstStyle/>
          <a:p>
            <a:r>
              <a:rPr lang="en-US" dirty="0"/>
              <a:t>Questions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399EAB-7D28-D4E6-F9DB-748DD0B78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B17895-CBBD-2F33-BA4E-CA7FE81695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 March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826E6B-922C-C10C-7E37-E86F7E0FE7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 Martin Nieto | Beam Instrumentation for PUMA@ISOLDE</a:t>
            </a:r>
            <a:endParaRPr lang="en-US" dirty="0"/>
          </a:p>
        </p:txBody>
      </p:sp>
      <p:pic>
        <p:nvPicPr>
          <p:cNvPr id="2" name="Content Placeholder 8">
            <a:extLst>
              <a:ext uri="{FF2B5EF4-FFF2-40B4-BE49-F238E27FC236}">
                <a16:creationId xmlns:a16="http://schemas.microsoft.com/office/drawing/2014/main" id="{B5EAA280-D3E5-B3BC-025A-5F20C6B0013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37568" r="31251"/>
          <a:stretch/>
        </p:blipFill>
        <p:spPr>
          <a:xfrm>
            <a:off x="6946891" y="907433"/>
            <a:ext cx="5154425" cy="2541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1911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D50727-1418-9058-5F9E-6B824E2CDC9D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510963" y="6356350"/>
            <a:ext cx="681037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535013-778D-C1A6-2C3B-D760C292FD58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0" y="6351588"/>
            <a:ext cx="1543050" cy="365125"/>
          </a:xfrm>
        </p:spPr>
        <p:txBody>
          <a:bodyPr/>
          <a:lstStyle/>
          <a:p>
            <a:r>
              <a:rPr lang="en-US"/>
              <a:t>12 March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64A9E6-22D4-4F6B-085D-3439FF4811FB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5619750" y="6356350"/>
            <a:ext cx="6572250" cy="365125"/>
          </a:xfrm>
        </p:spPr>
        <p:txBody>
          <a:bodyPr/>
          <a:lstStyle/>
          <a:p>
            <a:r>
              <a:rPr lang="en-US"/>
              <a:t>M Martin Nieto | Beam Instrumentation for PUMA@ISOLDE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03691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A224988-51E7-4A0D-072F-F541EDAF2D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Beamline layout – BI Diagnostic boxes</a:t>
            </a:r>
            <a:endParaRPr lang="en-GB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78C1FC69-A68E-4A22-38CA-B228482B52E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03227" y="964604"/>
            <a:ext cx="7497417" cy="4070534"/>
          </a:xfrm>
          <a:prstGeom prst="rect">
            <a:avLst/>
          </a:prstGeom>
        </p:spPr>
      </p:pic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0BD4F2B3-F549-4B5E-46DD-BD90C57855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512225" y="1198013"/>
            <a:ext cx="3036530" cy="489996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DB1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Isolde type: </a:t>
            </a:r>
          </a:p>
          <a:p>
            <a:pPr marL="990900" lvl="2" indent="-342900"/>
            <a:r>
              <a:rPr lang="en-US" dirty="0"/>
              <a:t>Faraday Cup</a:t>
            </a:r>
          </a:p>
          <a:p>
            <a:pPr marL="990900" lvl="2" indent="-342900"/>
            <a:r>
              <a:rPr lang="en-US" dirty="0"/>
              <a:t>Scanner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DB2-4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HIE-ISO type:</a:t>
            </a:r>
          </a:p>
          <a:p>
            <a:pPr marL="990900" lvl="2" indent="-342900"/>
            <a:r>
              <a:rPr lang="en-US" dirty="0"/>
              <a:t>Faraday Cup</a:t>
            </a:r>
          </a:p>
          <a:p>
            <a:pPr marL="990900" lvl="2" indent="-342900"/>
            <a:r>
              <a:rPr lang="en-US" dirty="0"/>
              <a:t>Scanner</a:t>
            </a:r>
          </a:p>
          <a:p>
            <a:pPr marL="990900" lvl="2" indent="-342900"/>
            <a:r>
              <a:rPr lang="en-US" dirty="0" err="1"/>
              <a:t>MagneToF</a:t>
            </a:r>
            <a:endParaRPr lang="en-US" dirty="0"/>
          </a:p>
          <a:p>
            <a:pPr marL="990900" lvl="2" indent="-342900"/>
            <a:r>
              <a:rPr lang="en-US" dirty="0"/>
              <a:t>Slit/collimator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06E4ED-66BB-B1DE-918F-A55EED8E66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B6D5BC-9EFF-1AF2-2967-A61E5179FF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 March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7D5C90-4033-2855-F806-DCB95B967A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 Martin Nieto | Beam Instrumentation for PUMA@ISOLDE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97982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BE74BDC7-B897-F696-8317-216C2C71B3F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Status and Plans of DBs</a:t>
            </a:r>
            <a:endParaRPr lang="en-GB" dirty="0"/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7702ECF2-0C9A-03B7-5C2B-F3409A9AACB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Mechanical Design, Integration and Procurement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E42CF1A-D8C9-074C-D066-B532691184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 March 2025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5E76115-3957-55F6-1E7C-C8091B8FD9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 Martin Nieto | Beam Instrumentation for PUMA@ISOLDE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D01831-E61C-5948-A74C-2F32147FFD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87706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7DD6CDF0-DC70-5CA7-C000-A9E1F53713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53407" y="1537855"/>
            <a:ext cx="4923784" cy="4740708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F7A38553-48E4-02A2-AD86-F4E0517237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DB1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CCCCE6-D2EF-9BED-8A20-738DC66CB9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2763D-73F8-DCA6-D6C4-AF3F1BD28E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 March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B43BE5-2DDF-5225-D4EE-116735DCCF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 Martin Nieto | Beam Instrumentation for PUMA@ISOLDE</a:t>
            </a:r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FE0D595D-FCEA-915C-786B-9293723468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124744"/>
            <a:ext cx="11376025" cy="4608512"/>
          </a:xfrm>
        </p:spPr>
        <p:txBody>
          <a:bodyPr>
            <a:normAutofit/>
          </a:bodyPr>
          <a:lstStyle/>
          <a:p>
            <a:r>
              <a:rPr lang="fr-CH" dirty="0"/>
              <a:t>1x Scanner + Faraday cup for DC </a:t>
            </a:r>
            <a:r>
              <a:rPr lang="fr-CH" dirty="0" err="1"/>
              <a:t>beam</a:t>
            </a:r>
            <a:r>
              <a:rPr lang="fr-CH" dirty="0"/>
              <a:t> (</a:t>
            </a:r>
            <a:r>
              <a:rPr lang="fr-CH" dirty="0" err="1"/>
              <a:t>low</a:t>
            </a:r>
            <a:r>
              <a:rPr lang="fr-CH" dirty="0"/>
              <a:t> </a:t>
            </a:r>
            <a:r>
              <a:rPr lang="fr-CH" dirty="0" err="1"/>
              <a:t>energy</a:t>
            </a:r>
            <a:r>
              <a:rPr lang="fr-CH" dirty="0"/>
              <a:t> ISOLDE)</a:t>
            </a:r>
            <a:endParaRPr lang="en-GB" dirty="0"/>
          </a:p>
          <a:p>
            <a:pPr marL="666900" lvl="1" indent="-342900"/>
            <a:r>
              <a:rPr lang="en-GB" sz="2100" dirty="0"/>
              <a:t>1E-8 mbar</a:t>
            </a:r>
          </a:p>
          <a:p>
            <a:pPr marL="666900" lvl="1" indent="-342900"/>
            <a:r>
              <a:rPr lang="en-GB" sz="2100" dirty="0"/>
              <a:t>New design from Standard Models with CF flange.</a:t>
            </a:r>
          </a:p>
          <a:p>
            <a:pPr marL="666900" lvl="1" indent="-342900"/>
            <a:r>
              <a:rPr lang="en-GB" sz="2100" dirty="0"/>
              <a:t>2 Instruments SC+FC on same flange.</a:t>
            </a:r>
          </a:p>
          <a:p>
            <a:pPr marL="666900" lvl="1" indent="-342900"/>
            <a:r>
              <a:rPr lang="en-GB" sz="2100" dirty="0"/>
              <a:t>Collaboration with EN-MME Design Office.</a:t>
            </a:r>
          </a:p>
          <a:p>
            <a:pPr marL="666900" lvl="1" indent="-342900"/>
            <a:endParaRPr lang="en-GB" sz="2100" dirty="0"/>
          </a:p>
        </p:txBody>
      </p:sp>
    </p:spTree>
    <p:extLst>
      <p:ext uri="{BB962C8B-B14F-4D97-AF65-F5344CB8AC3E}">
        <p14:creationId xmlns:p14="http://schemas.microsoft.com/office/powerpoint/2010/main" val="18417916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F80936-3552-5A3C-B631-D8E97E5D4E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F7C8969B-F782-F6B5-CAEF-527787F1ED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DB2, DB3, DB4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B444E2-24AD-3009-08C8-276B358106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847F95-9231-B9BE-A995-EB3C9BF0CA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 March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BB4314-AFA9-F68D-5F19-03430B4AD6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 Martin Nieto | Beam Instrumentation for PUMA@ISOLDE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BAAF6D-8D4A-F97E-9324-F74210B51F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124744"/>
            <a:ext cx="11376025" cy="4608512"/>
          </a:xfrm>
        </p:spPr>
        <p:txBody>
          <a:bodyPr>
            <a:noAutofit/>
          </a:bodyPr>
          <a:lstStyle/>
          <a:p>
            <a:r>
              <a:rPr lang="en-GB" dirty="0"/>
              <a:t>3 (+1) HIE Isolde (Long) DBs </a:t>
            </a:r>
            <a:r>
              <a:rPr lang="fr-CH" dirty="0"/>
              <a:t>for DC and </a:t>
            </a:r>
            <a:r>
              <a:rPr lang="fr-CH" dirty="0" err="1"/>
              <a:t>Pulsed</a:t>
            </a:r>
            <a:r>
              <a:rPr lang="fr-CH" dirty="0"/>
              <a:t> Beam </a:t>
            </a:r>
            <a:endParaRPr lang="en-GB" dirty="0"/>
          </a:p>
          <a:p>
            <a:pPr marL="666900" lvl="1" indent="-342900"/>
            <a:r>
              <a:rPr lang="en-GB" sz="2100" dirty="0"/>
              <a:t>1E-9, 1E-11 mbar</a:t>
            </a:r>
          </a:p>
          <a:p>
            <a:pPr marL="666900" lvl="1" indent="-342900"/>
            <a:r>
              <a:rPr lang="en-GB" sz="2100" dirty="0"/>
              <a:t>Based on HIE-ISO design.</a:t>
            </a:r>
          </a:p>
          <a:p>
            <a:pPr marL="666900" lvl="1" indent="-342900"/>
            <a:r>
              <a:rPr lang="en-GB" sz="2100" dirty="0"/>
              <a:t>1 Instrument per flange.</a:t>
            </a:r>
          </a:p>
          <a:p>
            <a:pPr marL="990900" lvl="2" indent="-342900"/>
            <a:r>
              <a:rPr lang="en-GB" sz="2000" dirty="0"/>
              <a:t>FC, SC, MT, Slits/collimator.</a:t>
            </a:r>
          </a:p>
          <a:p>
            <a:pPr marL="666900" lvl="1" indent="-342900"/>
            <a:r>
              <a:rPr lang="en-GB" sz="2100" dirty="0" err="1"/>
              <a:t>MagneToF</a:t>
            </a:r>
            <a:r>
              <a:rPr lang="en-GB" sz="2100" dirty="0"/>
              <a:t> supplied by the collaboration.</a:t>
            </a:r>
          </a:p>
          <a:p>
            <a:pPr marL="666900" lvl="1" indent="-342900"/>
            <a:r>
              <a:rPr lang="en-GB" sz="2100" dirty="0"/>
              <a:t>Collaboration with EN-MME Design Office.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73D52F4-6D9C-C819-57AA-D706319FEB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42184" y="41563"/>
            <a:ext cx="4341828" cy="6220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9670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915144A-AA4B-576A-0750-A3089D98BD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Main priority are the DB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Design finished.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2 variants with different stroke (</a:t>
            </a:r>
            <a:r>
              <a:rPr lang="en-GB"/>
              <a:t>not interchangeable).</a:t>
            </a:r>
            <a:endParaRPr lang="en-GB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Single PAM for measuring, manually connected.</a:t>
            </a:r>
            <a:endParaRPr lang="en-US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Production for end of year</a:t>
            </a:r>
            <a:r>
              <a:rPr lang="en-GB" dirty="0"/>
              <a:t>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Delivery Q1 2026.</a:t>
            </a:r>
          </a:p>
          <a:p>
            <a:r>
              <a:rPr lang="en-GB" dirty="0" err="1"/>
              <a:t>MagneToF</a:t>
            </a:r>
            <a:endParaRPr lang="en-GB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We can connect to electronics.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Responsibility remains with PUMA (not BI).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Maintenance will require more resources.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EED143F-314D-01BE-012C-1C4DBA8342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HV Cage Collector Plates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62ECA0-2BD4-1727-7C6C-3F9BAE1C6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FBEACE-048C-E33A-B1E4-F886012EC8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 March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FBF3BF-E24B-5756-6469-0B9E829985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 Martin Nieto | Beam Instrumentation for PUMA@ISOLDE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5467424-0BB3-61BA-1925-CE867EB0AE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2648" y="4065925"/>
            <a:ext cx="6326151" cy="207170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1914585-E4FE-20FF-D506-A6FCD4E4A9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7400" y="1436688"/>
            <a:ext cx="5366611" cy="2118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1454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15D5149-1AE0-AA77-FAD3-5EE0C5D7E7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76" y="1124744"/>
            <a:ext cx="11376024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Study, integration, drawings are finished and with the workshop.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Delivery of machined parts for end of September.</a:t>
            </a:r>
            <a:endParaRPr lang="en-US" dirty="0">
              <a:highlight>
                <a:srgbClr val="FF0000"/>
              </a:highlight>
            </a:endParaRP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Procurement will be </a:t>
            </a:r>
            <a:r>
              <a:rPr lang="en-US" dirty="0" err="1"/>
              <a:t>finalised</a:t>
            </a:r>
            <a:r>
              <a:rPr lang="en-US" dirty="0"/>
              <a:t> this month.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Around </a:t>
            </a:r>
            <a:r>
              <a:rPr lang="en-US" b="1" dirty="0"/>
              <a:t>1000</a:t>
            </a:r>
            <a:r>
              <a:rPr lang="en-US" dirty="0"/>
              <a:t> milled pieces (plus turned, EDM, bending, waterjet…).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Around </a:t>
            </a:r>
            <a:r>
              <a:rPr lang="en-US" b="1" dirty="0"/>
              <a:t>1000 </a:t>
            </a:r>
            <a:r>
              <a:rPr lang="en-US" dirty="0"/>
              <a:t>detailed drawings.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80% of pieces will be machined at CERN.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Assembly, calibration… will take ~1.5 months.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Calibration setup will be reused from HIE-ISO </a:t>
            </a:r>
            <a:r>
              <a:rPr lang="en-GB" dirty="0" err="1"/>
              <a:t>DBs.</a:t>
            </a:r>
            <a:endParaRPr lang="en-GB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We are preparing a dry run to streamline the calibration process.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3B4143D-AABF-8614-1E8D-3454D4888F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17056"/>
          </a:xfrm>
        </p:spPr>
        <p:txBody>
          <a:bodyPr/>
          <a:lstStyle/>
          <a:p>
            <a:r>
              <a:rPr lang="en-US" dirty="0"/>
              <a:t>Manufacturing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CE61BE-56CE-5EDD-ED41-05339819A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B8A9DC-A828-BCCA-70D5-41A0033971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 March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4AA65F-33F8-6373-44B6-9543211990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 Martin Nieto | Beam Instrumentation for PUMA@ISOLDE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989EC8F-359B-E1AB-CECF-E72FA8239F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23064" y="3282083"/>
            <a:ext cx="3060949" cy="293320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0DED06A-CDA0-E73C-7588-9F11542455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26798" y="65312"/>
            <a:ext cx="2740515" cy="3075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52362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168D71-4596-603F-B2AC-2177B198FB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FCF910B4-C2CB-55E5-3F7C-E1EE1EA1711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Status and Plans of DBs</a:t>
            </a:r>
            <a:endParaRPr lang="en-GB" dirty="0"/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CA0CB53B-1DDC-D484-CC31-28649FF19AA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Electronics and Acquisition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0A30EDD-6C5D-BE92-A875-F2B4D786B9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 March 2025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E3A9237-7698-0E7E-C395-27418F66EE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 Martin Nieto | Beam Instrumentation for PUMA@ISOLDE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6CA636-5749-DDD6-DB4F-027DD472E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66346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9EC406E1-8070-8E99-0C3E-936D12F999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Rack and electronics</a:t>
            </a:r>
            <a:endParaRPr lang="en-GB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5033F598-3CD8-5EE0-3AD3-B85393621D92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43231"/>
          <a:stretch/>
        </p:blipFill>
        <p:spPr>
          <a:xfrm>
            <a:off x="407988" y="910463"/>
            <a:ext cx="4711057" cy="2616200"/>
          </a:xfrm>
        </p:spPr>
      </p:pic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C63CD956-701D-C3EA-598B-BE7BF2B6252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Rack is already installed: BY06=170.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Cabling will be pulled after the HV cage and cable trays are installed (EN-EL planning).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Electronics for FC, scanners and slits are in production or in stock.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TDC for </a:t>
            </a:r>
            <a:r>
              <a:rPr lang="en-US" dirty="0" err="1"/>
              <a:t>MagneToFs</a:t>
            </a:r>
            <a:r>
              <a:rPr lang="en-US" dirty="0"/>
              <a:t>: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TDCs received.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FEC installed.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FESA class to be adapted from LHC BSRL.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F80C69-0313-EAC9-66E4-335D0887EC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4FE61A-12E1-5EA2-2DD3-015600402A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 March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05A311-A255-54E3-4CCA-9F4BDEB30E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 Martin Nieto | Beam Instrumentation for PUMA@ISOLDE</a:t>
            </a:r>
            <a:endParaRPr lang="en-US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6A31571-CA9C-2224-6D47-497765BB5D4F}"/>
              </a:ext>
            </a:extLst>
          </p:cNvPr>
          <p:cNvCxnSpPr>
            <a:cxnSpLocks/>
          </p:cNvCxnSpPr>
          <p:nvPr/>
        </p:nvCxnSpPr>
        <p:spPr>
          <a:xfrm flipH="1" flipV="1">
            <a:off x="2569511" y="2129457"/>
            <a:ext cx="427512" cy="35719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7C758C07-AA41-AE3F-CC5D-15F096554298}"/>
              </a:ext>
            </a:extLst>
          </p:cNvPr>
          <p:cNvSpPr txBox="1"/>
          <p:nvPr/>
        </p:nvSpPr>
        <p:spPr>
          <a:xfrm>
            <a:off x="2997023" y="2209657"/>
            <a:ext cx="961802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New rack</a:t>
            </a:r>
          </a:p>
          <a:p>
            <a:pPr algn="l"/>
            <a:r>
              <a:rPr lang="en-US" dirty="0"/>
              <a:t>installed</a:t>
            </a:r>
            <a:endParaRPr lang="en-GB" dirty="0"/>
          </a:p>
        </p:txBody>
      </p:sp>
      <p:pic>
        <p:nvPicPr>
          <p:cNvPr id="1027" name="Picture 3">
            <a:extLst>
              <a:ext uri="{FF2B5EF4-FFF2-40B4-BE49-F238E27FC236}">
                <a16:creationId xmlns:a16="http://schemas.microsoft.com/office/drawing/2014/main" id="{F6B49104-693A-1B94-02E7-3056CC01A71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300"/>
          <a:stretch/>
        </p:blipFill>
        <p:spPr bwMode="auto">
          <a:xfrm>
            <a:off x="647734" y="3632361"/>
            <a:ext cx="4259626" cy="261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470139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9838</TotalTime>
  <Words>787</Words>
  <Application>Microsoft Office PowerPoint</Application>
  <PresentationFormat>Widescreen</PresentationFormat>
  <Paragraphs>131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Office Theme</vt:lpstr>
      <vt:lpstr>Beam Instrumentation for PUMA@ISOLDE</vt:lpstr>
      <vt:lpstr>Beamline layout – BI Diagnostic boxes</vt:lpstr>
      <vt:lpstr>Status and Plans of DBs</vt:lpstr>
      <vt:lpstr>DB1</vt:lpstr>
      <vt:lpstr>DB2, DB3, DB4</vt:lpstr>
      <vt:lpstr>HV Cage Collector Plates</vt:lpstr>
      <vt:lpstr>Manufacturing</vt:lpstr>
      <vt:lpstr>Status and Plans of DBs</vt:lpstr>
      <vt:lpstr>Rack and electronics</vt:lpstr>
      <vt:lpstr>Outlook</vt:lpstr>
      <vt:lpstr>Outlook</vt:lpstr>
      <vt:lpstr>Questions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Miguel Martin Nieto</dc:creator>
  <cp:lastModifiedBy>Miguel Martin Nieto</cp:lastModifiedBy>
  <cp:revision>54</cp:revision>
  <dcterms:created xsi:type="dcterms:W3CDTF">2023-03-10T08:43:41Z</dcterms:created>
  <dcterms:modified xsi:type="dcterms:W3CDTF">2025-03-11T16:16:34Z</dcterms:modified>
</cp:coreProperties>
</file>