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tmp" ContentType="image/p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648" r:id="rId1"/>
  </p:sldMasterIdLst>
  <p:notesMasterIdLst>
    <p:notesMasterId r:id="rId30"/>
  </p:notesMasterIdLst>
  <p:handoutMasterIdLst>
    <p:handoutMasterId r:id="rId31"/>
  </p:handoutMasterIdLst>
  <p:sldIdLst>
    <p:sldId id="296" r:id="rId2"/>
    <p:sldId id="297" r:id="rId3"/>
    <p:sldId id="351" r:id="rId4"/>
    <p:sldId id="352" r:id="rId5"/>
    <p:sldId id="356" r:id="rId6"/>
    <p:sldId id="357" r:id="rId7"/>
    <p:sldId id="358" r:id="rId8"/>
    <p:sldId id="359" r:id="rId9"/>
    <p:sldId id="360" r:id="rId10"/>
    <p:sldId id="361" r:id="rId11"/>
    <p:sldId id="354" r:id="rId12"/>
    <p:sldId id="330" r:id="rId13"/>
    <p:sldId id="344" r:id="rId14"/>
    <p:sldId id="362" r:id="rId15"/>
    <p:sldId id="336" r:id="rId16"/>
    <p:sldId id="347" r:id="rId17"/>
    <p:sldId id="350" r:id="rId18"/>
    <p:sldId id="355" r:id="rId19"/>
    <p:sldId id="364" r:id="rId20"/>
    <p:sldId id="365" r:id="rId21"/>
    <p:sldId id="363" r:id="rId22"/>
    <p:sldId id="345" r:id="rId23"/>
    <p:sldId id="340" r:id="rId24"/>
    <p:sldId id="338" r:id="rId25"/>
    <p:sldId id="342" r:id="rId26"/>
    <p:sldId id="366" r:id="rId27"/>
    <p:sldId id="337" r:id="rId28"/>
    <p:sldId id="339" r:id="rId29"/>
  </p:sldIdLst>
  <p:sldSz cx="12192000" cy="6858000"/>
  <p:notesSz cx="6797675" cy="9928225"/>
  <p:embeddedFontLst>
    <p:embeddedFont>
      <p:font typeface="JuliaMono" panose="020B0609060300020004" pitchFamily="49" charset="0"/>
      <p:regular r:id="rId32"/>
      <p:bold r:id="rId33"/>
      <p:italic r:id="rId34"/>
      <p:boldItalic r:id="rId3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36" autoAdjust="0"/>
    <p:restoredTop sz="94660"/>
  </p:normalViewPr>
  <p:slideViewPr>
    <p:cSldViewPr snapToGrid="0">
      <p:cViewPr>
        <p:scale>
          <a:sx n="150" d="100"/>
          <a:sy n="150" d="100"/>
        </p:scale>
        <p:origin x="1896" y="108"/>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2.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1.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font" Target="fonts/font4.fntdata"/><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scatterChart>
        <c:scatterStyle val="lineMarker"/>
        <c:varyColors val="0"/>
        <c:ser>
          <c:idx val="0"/>
          <c:order val="0"/>
          <c:tx>
            <c:strRef>
              <c:f>'He injection with Ballast'!$J$37</c:f>
              <c:strCache>
                <c:ptCount val="1"/>
                <c:pt idx="0">
                  <c:v>Q [mbar×l/s]</c:v>
                </c:pt>
              </c:strCache>
            </c:strRef>
          </c:tx>
          <c:spPr>
            <a:ln w="3810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0"/>
            <c:dispEq val="0"/>
          </c:trendline>
          <c:xVal>
            <c:numRef>
              <c:f>'He injection with Ballast'!$I$38:$I$50</c:f>
              <c:numCache>
                <c:formatCode>0.0</c:formatCode>
                <c:ptCount val="13"/>
                <c:pt idx="0">
                  <c:v>0.1</c:v>
                </c:pt>
                <c:pt idx="1">
                  <c:v>0.2</c:v>
                </c:pt>
                <c:pt idx="2">
                  <c:v>0.3</c:v>
                </c:pt>
                <c:pt idx="3">
                  <c:v>0.5</c:v>
                </c:pt>
                <c:pt idx="4">
                  <c:v>1</c:v>
                </c:pt>
                <c:pt idx="5">
                  <c:v>1.5</c:v>
                </c:pt>
                <c:pt idx="6">
                  <c:v>2</c:v>
                </c:pt>
                <c:pt idx="7">
                  <c:v>2.5</c:v>
                </c:pt>
                <c:pt idx="8">
                  <c:v>3</c:v>
                </c:pt>
                <c:pt idx="9">
                  <c:v>3.5</c:v>
                </c:pt>
                <c:pt idx="10">
                  <c:v>4</c:v>
                </c:pt>
                <c:pt idx="11">
                  <c:v>4.5</c:v>
                </c:pt>
                <c:pt idx="12">
                  <c:v>5</c:v>
                </c:pt>
              </c:numCache>
            </c:numRef>
          </c:xVal>
          <c:yVal>
            <c:numRef>
              <c:f>'He injection with Ballast'!$J$38:$J$50</c:f>
              <c:numCache>
                <c:formatCode>0.00E+00</c:formatCode>
                <c:ptCount val="13"/>
                <c:pt idx="0">
                  <c:v>2.7363146239376608E-3</c:v>
                </c:pt>
                <c:pt idx="1">
                  <c:v>7.6793532508060017E-3</c:v>
                </c:pt>
                <c:pt idx="2">
                  <c:v>1.2433336495307637E-2</c:v>
                </c:pt>
                <c:pt idx="3">
                  <c:v>2.2953395006917478E-2</c:v>
                </c:pt>
                <c:pt idx="4">
                  <c:v>4.8373373162320453E-2</c:v>
                </c:pt>
                <c:pt idx="5">
                  <c:v>7.4101167380268645E-2</c:v>
                </c:pt>
                <c:pt idx="6">
                  <c:v>0.10317495884579828</c:v>
                </c:pt>
                <c:pt idx="7">
                  <c:v>0.13087300150160791</c:v>
                </c:pt>
                <c:pt idx="8">
                  <c:v>0.15798256602270508</c:v>
                </c:pt>
                <c:pt idx="9">
                  <c:v>0.18492081701363952</c:v>
                </c:pt>
                <c:pt idx="10">
                  <c:v>0.21185309265522512</c:v>
                </c:pt>
                <c:pt idx="11">
                  <c:v>0.23763868066094934</c:v>
                </c:pt>
                <c:pt idx="12">
                  <c:v>0.2674538750622083</c:v>
                </c:pt>
              </c:numCache>
            </c:numRef>
          </c:yVal>
          <c:smooth val="0"/>
          <c:extLst>
            <c:ext xmlns:c16="http://schemas.microsoft.com/office/drawing/2014/chart" uri="{C3380CC4-5D6E-409C-BE32-E72D297353CC}">
              <c16:uniqueId val="{00000001-8620-4D68-9093-8A3F3C9B62D3}"/>
            </c:ext>
          </c:extLst>
        </c:ser>
        <c:dLbls>
          <c:showLegendKey val="0"/>
          <c:showVal val="0"/>
          <c:showCatName val="0"/>
          <c:showSerName val="0"/>
          <c:showPercent val="0"/>
          <c:showBubbleSize val="0"/>
        </c:dLbls>
        <c:axId val="536874656"/>
        <c:axId val="536875136"/>
      </c:scatterChart>
      <c:valAx>
        <c:axId val="536874656"/>
        <c:scaling>
          <c:orientation val="minMax"/>
        </c:scaling>
        <c:delete val="0"/>
        <c:axPos val="b"/>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LID4096"/>
          </a:p>
        </c:txPr>
        <c:crossAx val="536875136"/>
        <c:crosses val="autoZero"/>
        <c:crossBetween val="midCat"/>
      </c:valAx>
      <c:valAx>
        <c:axId val="536875136"/>
        <c:scaling>
          <c:orientation val="minMax"/>
        </c:scaling>
        <c:delete val="0"/>
        <c:axPos val="l"/>
        <c:majorGridlines>
          <c:spPr>
            <a:ln w="9525" cap="flat" cmpd="sng" algn="ctr">
              <a:solidFill>
                <a:schemeClr val="tx1">
                  <a:lumMod val="15000"/>
                  <a:lumOff val="85000"/>
                </a:schemeClr>
              </a:solidFill>
              <a:round/>
            </a:ln>
            <a:effectLst/>
          </c:spPr>
        </c:majorGridlines>
        <c:numFmt formatCode="0.00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LID4096"/>
          </a:p>
        </c:txPr>
        <c:crossAx val="536874656"/>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CBB72EAA-2733-D14F-950A-8F4240385864}" type="datetimeFigureOut">
              <a:rPr lang="en-US" smtClean="0"/>
              <a:t>3/10/2025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D4DD062E-52F7-A14D-A443-1F3854784447}" type="datetimeFigureOut">
              <a:rPr lang="en-US" smtClean="0"/>
              <a:t>3/10/2025</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 Nov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JAFS | WP3: Vacuum</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 Nov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JAFS | WP3: Vacuum</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 Nov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JAFS | WP3: Vacuum</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20 Nov 2024</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JAFS | WP3: Vacuum</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20 Nov 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JAFS | WP3: Vacuum</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20 Nov 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JAFS | WP3: Vacuum</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20 Nov 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JAFS | WP3: Vacuum</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20 Nov 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JAFS | WP3: Vacuum</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20 Nov 2024</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JAFS | WP3: Vacuum</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20 Nov 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JAFS | WP3: Vacuum</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20 Nov 2024</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JAFS | WP3: Vacuum</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20 Nov 2024</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latin typeface="JuliaMono" panose="020B0609060300020004" pitchFamily="49" charset="0"/>
                <a:ea typeface="JuliaMono" panose="020B0609060300020004" pitchFamily="49" charset="0"/>
                <a:cs typeface="JuliaMono" panose="020B0609060300020004" pitchFamily="49" charset="0"/>
              </a:rPr>
              <a:t>home.cern</a:t>
            </a:r>
            <a:endParaRPr lang="en-US" dirty="0">
              <a:latin typeface="JuliaMono" panose="020B0609060300020004" pitchFamily="49" charset="0"/>
              <a:ea typeface="JuliaMono" panose="020B0609060300020004" pitchFamily="49" charset="0"/>
              <a:cs typeface="JuliaMono" panose="020B0609060300020004" pitchFamily="49" charset="0"/>
            </a:endParaRPr>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 Nov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JAFS | WP3: Vacuum</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 Nov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JAFS | WP3: Vacuum</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 Nov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JAFS | WP3: Vacuum</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266"/>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27752"/>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 Nov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JAFS | WP3: Vacuum</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20 Nov 2024</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JAFS | WP3: Vacuum</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20 Nov 2024</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JAFS | WP3: Vacuum</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1000">
                <a:solidFill>
                  <a:schemeClr val="tx1"/>
                </a:solidFill>
                <a:latin typeface="JuliaMono" panose="020B0609060300020004" pitchFamily="49" charset="0"/>
                <a:ea typeface="JuliaMono" panose="020B0609060300020004" pitchFamily="49" charset="0"/>
                <a:cs typeface="JuliaMono" panose="020B0609060300020004" pitchFamily="49" charset="0"/>
              </a:defRPr>
            </a:lvl1pPr>
          </a:lstStyle>
          <a:p>
            <a:r>
              <a:rPr lang="en-US"/>
              <a:t>20 Nov 2024</a:t>
            </a:r>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latin typeface="JuliaMono" panose="020B0609060300020004" pitchFamily="49" charset="0"/>
                <a:ea typeface="JuliaMono" panose="020B0609060300020004" pitchFamily="49" charset="0"/>
                <a:cs typeface="JuliaMono" panose="020B0609060300020004" pitchFamily="49" charset="0"/>
              </a:defRPr>
            </a:lvl1pPr>
          </a:lstStyle>
          <a:p>
            <a:r>
              <a:rPr lang="en-US"/>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1000">
                <a:solidFill>
                  <a:schemeClr val="tx1"/>
                </a:solidFill>
                <a:latin typeface="JuliaMono" panose="020B0609060300020004" pitchFamily="49" charset="0"/>
                <a:ea typeface="JuliaMono" panose="020B0609060300020004" pitchFamily="49" charset="0"/>
                <a:cs typeface="JuliaMono" panose="020B0609060300020004" pitchFamily="49" charset="0"/>
              </a:defRPr>
            </a:lvl1pPr>
          </a:lstStyle>
          <a:p>
            <a:r>
              <a:rPr lang="en-US"/>
              <a:t>JAFS | WP3: Vacuum</a:t>
            </a:r>
            <a:endParaRPr lang="en-US"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JuliaMono" panose="020B0609060300020004" pitchFamily="49" charset="0"/>
          <a:ea typeface="JuliaMono" panose="020B0609060300020004" pitchFamily="49" charset="0"/>
          <a:cs typeface="JuliaMono" panose="020B0609060300020004" pitchFamily="49" charset="0"/>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JuliaMono" panose="020B0609060300020004" pitchFamily="49" charset="0"/>
          <a:ea typeface="JuliaMono" panose="020B0609060300020004" pitchFamily="49" charset="0"/>
          <a:cs typeface="JuliaMono" panose="020B0609060300020004" pitchFamily="49" charset="0"/>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JuliaMono" panose="020B0609060300020004" pitchFamily="49" charset="0"/>
          <a:ea typeface="JuliaMono" panose="020B0609060300020004" pitchFamily="49" charset="0"/>
          <a:cs typeface="JuliaMono" panose="020B0609060300020004" pitchFamily="49" charset="0"/>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JuliaMono" panose="020B0609060300020004" pitchFamily="49" charset="0"/>
          <a:ea typeface="JuliaMono" panose="020B0609060300020004" pitchFamily="49" charset="0"/>
          <a:cs typeface="JuliaMono" panose="020B0609060300020004" pitchFamily="49" charset="0"/>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JuliaMono" panose="020B0609060300020004" pitchFamily="49" charset="0"/>
          <a:ea typeface="JuliaMono" panose="020B0609060300020004" pitchFamily="49" charset="0"/>
          <a:cs typeface="JuliaMono" panose="020B0609060300020004" pitchFamily="49" charset="0"/>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8.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8.xml"/><Relationship Id="rId5" Type="http://schemas.openxmlformats.org/officeDocument/2006/relationships/chart" Target="../charts/char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4.xml"/><Relationship Id="rId5" Type="http://schemas.openxmlformats.org/officeDocument/2006/relationships/image" Target="../media/image20.sv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18.svg"/><Relationship Id="rId7" Type="http://schemas.openxmlformats.org/officeDocument/2006/relationships/image" Target="../media/image22.svg"/><Relationship Id="rId2" Type="http://schemas.openxmlformats.org/officeDocument/2006/relationships/image" Target="../media/image17.png"/><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image" Target="../media/image20.sv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Layout" Target="../slideLayouts/slideLayout4.xml"/><Relationship Id="rId5" Type="http://schemas.openxmlformats.org/officeDocument/2006/relationships/image" Target="../media/image26.svg"/><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4.xml"/><Relationship Id="rId5" Type="http://schemas.openxmlformats.org/officeDocument/2006/relationships/image" Target="../media/image33.svg"/><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40.tmp"/><Relationship Id="rId2" Type="http://schemas.openxmlformats.org/officeDocument/2006/relationships/image" Target="../media/image39.tmp"/><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42.tmp"/><Relationship Id="rId2" Type="http://schemas.openxmlformats.org/officeDocument/2006/relationships/image" Target="../media/image41.tmp"/><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r>
              <a:rPr lang="en-US" dirty="0"/>
              <a:t>WP3: Vacuum</a:t>
            </a:r>
            <a:endParaRPr lang="en-GB"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dirty="0"/>
              <a:t>Jose A. Ferreira Somoza and Alice Michet (TE-VSC)</a:t>
            </a:r>
          </a:p>
          <a:p>
            <a:r>
              <a:rPr lang="en-GB" dirty="0"/>
              <a:t>12</a:t>
            </a:r>
            <a:r>
              <a:rPr lang="en-GB" baseline="30000" dirty="0"/>
              <a:t>th</a:t>
            </a:r>
            <a:r>
              <a:rPr lang="en-GB" dirty="0"/>
              <a:t> May 2025</a:t>
            </a:r>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E74F8E-1839-443B-D251-6B4EDED63B99}"/>
            </a:ext>
          </a:extLst>
        </p:cNvPr>
        <p:cNvGrpSpPr/>
        <p:nvPr/>
      </p:nvGrpSpPr>
      <p:grpSpPr>
        <a:xfrm>
          <a:off x="0" y="0"/>
          <a:ext cx="0" cy="0"/>
          <a:chOff x="0" y="0"/>
          <a:chExt cx="0" cy="0"/>
        </a:xfrm>
      </p:grpSpPr>
      <p:pic>
        <p:nvPicPr>
          <p:cNvPr id="28" name="Picture 27">
            <a:extLst>
              <a:ext uri="{FF2B5EF4-FFF2-40B4-BE49-F238E27FC236}">
                <a16:creationId xmlns:a16="http://schemas.microsoft.com/office/drawing/2014/main" id="{C2791B1B-FD93-69A1-766F-D162A6D2DB87}"/>
              </a:ext>
            </a:extLst>
          </p:cNvPr>
          <p:cNvPicPr>
            <a:picLocks noChangeAspect="1"/>
          </p:cNvPicPr>
          <p:nvPr/>
        </p:nvPicPr>
        <p:blipFill>
          <a:blip r:embed="rId2"/>
          <a:stretch>
            <a:fillRect/>
          </a:stretch>
        </p:blipFill>
        <p:spPr>
          <a:xfrm>
            <a:off x="5566856" y="-24975"/>
            <a:ext cx="3853300" cy="2444907"/>
          </a:xfrm>
          <a:prstGeom prst="rect">
            <a:avLst/>
          </a:prstGeom>
        </p:spPr>
      </p:pic>
      <p:sp>
        <p:nvSpPr>
          <p:cNvPr id="2" name="Title 1">
            <a:extLst>
              <a:ext uri="{FF2B5EF4-FFF2-40B4-BE49-F238E27FC236}">
                <a16:creationId xmlns:a16="http://schemas.microsoft.com/office/drawing/2014/main" id="{013BF6B8-7F94-ECB9-C663-5179A6D75D6B}"/>
              </a:ext>
            </a:extLst>
          </p:cNvPr>
          <p:cNvSpPr>
            <a:spLocks noGrp="1"/>
          </p:cNvSpPr>
          <p:nvPr>
            <p:ph type="title"/>
          </p:nvPr>
        </p:nvSpPr>
        <p:spPr/>
        <p:txBody>
          <a:bodyPr/>
          <a:lstStyle/>
          <a:p>
            <a:r>
              <a:rPr lang="en-GB" dirty="0"/>
              <a:t>PUMA layout: RC620</a:t>
            </a:r>
          </a:p>
        </p:txBody>
      </p:sp>
      <p:sp>
        <p:nvSpPr>
          <p:cNvPr id="5" name="Date Placeholder 4">
            <a:extLst>
              <a:ext uri="{FF2B5EF4-FFF2-40B4-BE49-F238E27FC236}">
                <a16:creationId xmlns:a16="http://schemas.microsoft.com/office/drawing/2014/main" id="{9096C115-3FC6-9B2C-02DB-486DB17698CE}"/>
              </a:ext>
            </a:extLst>
          </p:cNvPr>
          <p:cNvSpPr>
            <a:spLocks noGrp="1"/>
          </p:cNvSpPr>
          <p:nvPr>
            <p:ph type="dt" sz="half" idx="10"/>
          </p:nvPr>
        </p:nvSpPr>
        <p:spPr/>
        <p:txBody>
          <a:bodyPr/>
          <a:lstStyle/>
          <a:p>
            <a:r>
              <a:rPr lang="en-US"/>
              <a:t>20 Nov 2024</a:t>
            </a:r>
            <a:endParaRPr lang="en-US" dirty="0"/>
          </a:p>
        </p:txBody>
      </p:sp>
      <p:sp>
        <p:nvSpPr>
          <p:cNvPr id="6" name="Footer Placeholder 5">
            <a:extLst>
              <a:ext uri="{FF2B5EF4-FFF2-40B4-BE49-F238E27FC236}">
                <a16:creationId xmlns:a16="http://schemas.microsoft.com/office/drawing/2014/main" id="{A032DCB6-2125-79E8-7E06-D73FA44A3AE2}"/>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ECC4038E-F78C-A2E7-203A-834461E201EE}"/>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8" name="Picture 7">
            <a:extLst>
              <a:ext uri="{FF2B5EF4-FFF2-40B4-BE49-F238E27FC236}">
                <a16:creationId xmlns:a16="http://schemas.microsoft.com/office/drawing/2014/main" id="{8B55CA5A-4CC3-C3CE-C299-57C46DD5FD06}"/>
              </a:ext>
            </a:extLst>
          </p:cNvPr>
          <p:cNvPicPr>
            <a:picLocks noChangeAspect="1"/>
          </p:cNvPicPr>
          <p:nvPr/>
        </p:nvPicPr>
        <p:blipFill>
          <a:blip r:embed="rId3"/>
          <a:srcRect/>
          <a:stretch/>
        </p:blipFill>
        <p:spPr>
          <a:xfrm>
            <a:off x="-7968" y="750013"/>
            <a:ext cx="13315843" cy="5574073"/>
          </a:xfrm>
          <a:prstGeom prst="rect">
            <a:avLst/>
          </a:prstGeom>
        </p:spPr>
      </p:pic>
      <p:cxnSp>
        <p:nvCxnSpPr>
          <p:cNvPr id="29" name="Straight Arrow Connector 28">
            <a:extLst>
              <a:ext uri="{FF2B5EF4-FFF2-40B4-BE49-F238E27FC236}">
                <a16:creationId xmlns:a16="http://schemas.microsoft.com/office/drawing/2014/main" id="{83311626-04C2-7CDB-D074-8FF40F10BBDB}"/>
              </a:ext>
            </a:extLst>
          </p:cNvPr>
          <p:cNvCxnSpPr>
            <a:cxnSpLocks/>
          </p:cNvCxnSpPr>
          <p:nvPr/>
        </p:nvCxnSpPr>
        <p:spPr>
          <a:xfrm flipH="1">
            <a:off x="7385050" y="750013"/>
            <a:ext cx="603250" cy="267898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FFB8941F-FA00-1F2E-E30F-301EEE701629}"/>
              </a:ext>
            </a:extLst>
          </p:cNvPr>
          <p:cNvCxnSpPr>
            <a:cxnSpLocks/>
          </p:cNvCxnSpPr>
          <p:nvPr/>
        </p:nvCxnSpPr>
        <p:spPr>
          <a:xfrm>
            <a:off x="8375650" y="1155700"/>
            <a:ext cx="1797050" cy="210185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DA65045-82BC-A25F-613A-234D771E8D11}"/>
              </a:ext>
            </a:extLst>
          </p:cNvPr>
          <p:cNvCxnSpPr>
            <a:cxnSpLocks/>
          </p:cNvCxnSpPr>
          <p:nvPr/>
        </p:nvCxnSpPr>
        <p:spPr>
          <a:xfrm>
            <a:off x="8661400" y="1155700"/>
            <a:ext cx="2101850" cy="164465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02B38E0C-C2B1-5711-2BDC-647E4FA18E6C}"/>
              </a:ext>
            </a:extLst>
          </p:cNvPr>
          <p:cNvCxnSpPr>
            <a:cxnSpLocks/>
          </p:cNvCxnSpPr>
          <p:nvPr/>
        </p:nvCxnSpPr>
        <p:spPr>
          <a:xfrm>
            <a:off x="9061450" y="750013"/>
            <a:ext cx="2578100" cy="98353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02166DF5-2D76-E160-F749-813CDA0B8D69}"/>
              </a:ext>
            </a:extLst>
          </p:cNvPr>
          <p:cNvCxnSpPr>
            <a:cxnSpLocks/>
          </p:cNvCxnSpPr>
          <p:nvPr/>
        </p:nvCxnSpPr>
        <p:spPr>
          <a:xfrm>
            <a:off x="9061450" y="971550"/>
            <a:ext cx="2476500" cy="17526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04898E63-22CA-E02E-8073-DB8958083BBB}"/>
              </a:ext>
            </a:extLst>
          </p:cNvPr>
          <p:cNvPicPr>
            <a:picLocks noChangeAspect="1"/>
          </p:cNvPicPr>
          <p:nvPr/>
        </p:nvPicPr>
        <p:blipFill>
          <a:blip r:embed="rId4"/>
          <a:stretch>
            <a:fillRect/>
          </a:stretch>
        </p:blipFill>
        <p:spPr>
          <a:xfrm>
            <a:off x="2449460" y="896628"/>
            <a:ext cx="7073900" cy="5266557"/>
          </a:xfrm>
          <a:prstGeom prst="rect">
            <a:avLst/>
          </a:prstGeom>
          <a:ln>
            <a:noFill/>
          </a:ln>
          <a:effectLst>
            <a:outerShdw blurRad="292100" dist="139700" dir="2700000" algn="tl" rotWithShape="0">
              <a:srgbClr val="333333">
                <a:alpha val="65000"/>
              </a:srgbClr>
            </a:outerShdw>
          </a:effectLst>
        </p:spPr>
      </p:pic>
      <p:sp>
        <p:nvSpPr>
          <p:cNvPr id="10" name="TextBox 9">
            <a:extLst>
              <a:ext uri="{FF2B5EF4-FFF2-40B4-BE49-F238E27FC236}">
                <a16:creationId xmlns:a16="http://schemas.microsoft.com/office/drawing/2014/main" id="{56E31134-FC72-FB53-7AF6-2BD229BEA04B}"/>
              </a:ext>
            </a:extLst>
          </p:cNvPr>
          <p:cNvSpPr txBox="1"/>
          <p:nvPr/>
        </p:nvSpPr>
        <p:spPr>
          <a:xfrm>
            <a:off x="8255136" y="2592654"/>
            <a:ext cx="2974808" cy="576293"/>
          </a:xfrm>
          <a:prstGeom prst="rect">
            <a:avLst/>
          </a:prstGeom>
          <a:solidFill>
            <a:schemeClr val="bg1"/>
          </a:solidFill>
          <a:ln>
            <a:solidFill>
              <a:srgbClr val="FF0000"/>
            </a:solidFill>
          </a:ln>
        </p:spPr>
        <p:txBody>
          <a:bodyPr wrap="square" lIns="72000" tIns="72000" rIns="72000" bIns="72000" rtlCol="0">
            <a:spAutoFit/>
          </a:bodyPr>
          <a:lstStyle/>
          <a:p>
            <a:pPr algn="l"/>
            <a:r>
              <a:rPr lang="en-GB" sz="1400" dirty="0">
                <a:solidFill>
                  <a:srgbClr val="FF0000"/>
                </a:solidFill>
                <a:latin typeface="JuliaMono" panose="020B0609060300020004" pitchFamily="49" charset="0"/>
                <a:ea typeface="JuliaMono" panose="020B0609060300020004" pitchFamily="49" charset="0"/>
                <a:cs typeface="JuliaMono" panose="020B0609060300020004" pitchFamily="49" charset="0"/>
              </a:rPr>
              <a:t>Too long transition =&gt; 40% pumping speed lost!</a:t>
            </a:r>
          </a:p>
        </p:txBody>
      </p:sp>
      <p:cxnSp>
        <p:nvCxnSpPr>
          <p:cNvPr id="4" name="Straight Arrow Connector 3">
            <a:extLst>
              <a:ext uri="{FF2B5EF4-FFF2-40B4-BE49-F238E27FC236}">
                <a16:creationId xmlns:a16="http://schemas.microsoft.com/office/drawing/2014/main" id="{2DAA155D-C260-871C-88A4-EBEF057163E2}"/>
              </a:ext>
            </a:extLst>
          </p:cNvPr>
          <p:cNvCxnSpPr>
            <a:cxnSpLocks/>
            <a:stCxn id="10" idx="1"/>
            <a:endCxn id="17" idx="6"/>
          </p:cNvCxnSpPr>
          <p:nvPr/>
        </p:nvCxnSpPr>
        <p:spPr>
          <a:xfrm flipH="1">
            <a:off x="7068918" y="2880801"/>
            <a:ext cx="1186218" cy="101404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1D060D99-DBFB-9DC8-FC6A-B8E2C9A2E3EC}"/>
              </a:ext>
            </a:extLst>
          </p:cNvPr>
          <p:cNvSpPr/>
          <p:nvPr/>
        </p:nvSpPr>
        <p:spPr>
          <a:xfrm>
            <a:off x="5373468" y="2866141"/>
            <a:ext cx="1695450" cy="2057400"/>
          </a:xfrm>
          <a:prstGeom prst="ellipse">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39362616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12C58C-BD02-DC23-2D92-69024D1011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D167BB-922C-62D8-9848-B6411614DE93}"/>
              </a:ext>
            </a:extLst>
          </p:cNvPr>
          <p:cNvSpPr>
            <a:spLocks noGrp="1"/>
          </p:cNvSpPr>
          <p:nvPr>
            <p:ph type="title"/>
          </p:nvPr>
        </p:nvSpPr>
        <p:spPr/>
        <p:txBody>
          <a:bodyPr/>
          <a:lstStyle/>
          <a:p>
            <a:r>
              <a:rPr lang="en-GB" dirty="0"/>
              <a:t>PUMA simulations</a:t>
            </a:r>
          </a:p>
        </p:txBody>
      </p:sp>
      <p:sp>
        <p:nvSpPr>
          <p:cNvPr id="5" name="Date Placeholder 4">
            <a:extLst>
              <a:ext uri="{FF2B5EF4-FFF2-40B4-BE49-F238E27FC236}">
                <a16:creationId xmlns:a16="http://schemas.microsoft.com/office/drawing/2014/main" id="{FF652F9F-799D-490B-BF12-7378B3EA5B50}"/>
              </a:ext>
            </a:extLst>
          </p:cNvPr>
          <p:cNvSpPr>
            <a:spLocks noGrp="1"/>
          </p:cNvSpPr>
          <p:nvPr>
            <p:ph type="dt" sz="half" idx="10"/>
          </p:nvPr>
        </p:nvSpPr>
        <p:spPr/>
        <p:txBody>
          <a:bodyPr/>
          <a:lstStyle/>
          <a:p>
            <a:r>
              <a:rPr lang="en-US"/>
              <a:t>20 Nov 2024</a:t>
            </a:r>
            <a:endParaRPr lang="en-US" dirty="0"/>
          </a:p>
        </p:txBody>
      </p:sp>
      <p:sp>
        <p:nvSpPr>
          <p:cNvPr id="6" name="Footer Placeholder 5">
            <a:extLst>
              <a:ext uri="{FF2B5EF4-FFF2-40B4-BE49-F238E27FC236}">
                <a16:creationId xmlns:a16="http://schemas.microsoft.com/office/drawing/2014/main" id="{F6C44A27-B63D-6EB7-A13A-CA0B1FF7A4C1}"/>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0ADDAFDA-6EF9-9A4B-16F2-9A15CB5F1C41}"/>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8" name="Picture 7">
            <a:extLst>
              <a:ext uri="{FF2B5EF4-FFF2-40B4-BE49-F238E27FC236}">
                <a16:creationId xmlns:a16="http://schemas.microsoft.com/office/drawing/2014/main" id="{98F5134B-85AA-BCBD-100E-B3A781604592}"/>
              </a:ext>
            </a:extLst>
          </p:cNvPr>
          <p:cNvPicPr>
            <a:picLocks noChangeAspect="1"/>
          </p:cNvPicPr>
          <p:nvPr/>
        </p:nvPicPr>
        <p:blipFill>
          <a:blip r:embed="rId2">
            <a:clrChange>
              <a:clrFrom>
                <a:srgbClr val="FFFFFF"/>
              </a:clrFrom>
              <a:clrTo>
                <a:srgbClr val="FFFFFF">
                  <a:alpha val="0"/>
                </a:srgbClr>
              </a:clrTo>
            </a:clrChange>
          </a:blip>
          <a:srcRect r="7027"/>
          <a:stretch/>
        </p:blipFill>
        <p:spPr>
          <a:xfrm>
            <a:off x="1" y="641949"/>
            <a:ext cx="12191999" cy="5349592"/>
          </a:xfrm>
          <a:prstGeom prst="rect">
            <a:avLst/>
          </a:prstGeom>
        </p:spPr>
      </p:pic>
    </p:spTree>
    <p:extLst>
      <p:ext uri="{BB962C8B-B14F-4D97-AF65-F5344CB8AC3E}">
        <p14:creationId xmlns:p14="http://schemas.microsoft.com/office/powerpoint/2010/main" val="5252177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BB380-5F9E-C260-97DE-F66D621B7E8E}"/>
              </a:ext>
            </a:extLst>
          </p:cNvPr>
          <p:cNvSpPr>
            <a:spLocks noGrp="1"/>
          </p:cNvSpPr>
          <p:nvPr>
            <p:ph type="title"/>
          </p:nvPr>
        </p:nvSpPr>
        <p:spPr/>
        <p:txBody>
          <a:bodyPr/>
          <a:lstStyle/>
          <a:p>
            <a:r>
              <a:rPr lang="en-GB" dirty="0"/>
              <a:t>PUMA beam line requirements</a:t>
            </a:r>
          </a:p>
        </p:txBody>
      </p:sp>
      <p:sp>
        <p:nvSpPr>
          <p:cNvPr id="3" name="Content Placeholder 2">
            <a:extLst>
              <a:ext uri="{FF2B5EF4-FFF2-40B4-BE49-F238E27FC236}">
                <a16:creationId xmlns:a16="http://schemas.microsoft.com/office/drawing/2014/main" id="{E9D93794-CEA8-89C5-2828-45A81D790AD1}"/>
              </a:ext>
            </a:extLst>
          </p:cNvPr>
          <p:cNvSpPr>
            <a:spLocks noGrp="1"/>
          </p:cNvSpPr>
          <p:nvPr>
            <p:ph sz="half" idx="1"/>
          </p:nvPr>
        </p:nvSpPr>
        <p:spPr>
          <a:xfrm>
            <a:off x="403226" y="1170998"/>
            <a:ext cx="5616575" cy="4608512"/>
          </a:xfrm>
        </p:spPr>
        <p:txBody>
          <a:bodyPr>
            <a:noAutofit/>
          </a:bodyPr>
          <a:lstStyle/>
          <a:p>
            <a:pPr marL="342900" indent="-342900">
              <a:lnSpc>
                <a:spcPct val="110000"/>
              </a:lnSpc>
              <a:buFont typeface="Wingdings" panose="05000000000000000000" pitchFamily="2" charset="2"/>
              <a:buChar char="q"/>
            </a:pPr>
            <a:r>
              <a:rPr lang="en-GB" sz="1800" dirty="0">
                <a:solidFill>
                  <a:srgbClr val="FF0000"/>
                </a:solidFill>
              </a:rPr>
              <a:t>Input: Paul trap with He injection at 10</a:t>
            </a:r>
            <a:r>
              <a:rPr lang="en-GB" sz="1800" baseline="30000" dirty="0">
                <a:solidFill>
                  <a:srgbClr val="FF0000"/>
                </a:solidFill>
              </a:rPr>
              <a:t>-4</a:t>
            </a:r>
            <a:r>
              <a:rPr lang="en-GB" sz="1800" dirty="0">
                <a:solidFill>
                  <a:srgbClr val="FF0000"/>
                </a:solidFill>
              </a:rPr>
              <a:t> mbar (absolute)=&gt; Inside the trap pressure is &gt;10</a:t>
            </a:r>
            <a:r>
              <a:rPr lang="en-GB" sz="1800" baseline="30000" dirty="0">
                <a:solidFill>
                  <a:srgbClr val="FF0000"/>
                </a:solidFill>
              </a:rPr>
              <a:t>-2</a:t>
            </a:r>
            <a:r>
              <a:rPr lang="en-GB" sz="1800" dirty="0">
                <a:solidFill>
                  <a:srgbClr val="FF0000"/>
                </a:solidFill>
              </a:rPr>
              <a:t> mbar!</a:t>
            </a:r>
          </a:p>
          <a:p>
            <a:pPr marL="342900" indent="-342900">
              <a:lnSpc>
                <a:spcPct val="110000"/>
              </a:lnSpc>
              <a:buFont typeface="Wingdings" panose="05000000000000000000" pitchFamily="2" charset="2"/>
              <a:buChar char="q"/>
            </a:pPr>
            <a:r>
              <a:rPr lang="en-GB" sz="1800" dirty="0"/>
              <a:t>Main concern is the He propagation.</a:t>
            </a:r>
          </a:p>
          <a:p>
            <a:pPr marL="342900" indent="-342900">
              <a:lnSpc>
                <a:spcPct val="110000"/>
              </a:lnSpc>
              <a:buFont typeface="Wingdings" panose="05000000000000000000" pitchFamily="2" charset="2"/>
              <a:buChar char="q"/>
            </a:pPr>
            <a:r>
              <a:rPr lang="en-GB" sz="1800" dirty="0"/>
              <a:t>He pumping strategy:</a:t>
            </a:r>
          </a:p>
          <a:p>
            <a:pPr marL="666750" lvl="1" indent="-342900">
              <a:lnSpc>
                <a:spcPct val="110000"/>
              </a:lnSpc>
              <a:buFont typeface="Wingdings" panose="05000000000000000000" pitchFamily="2" charset="2"/>
              <a:buChar char="q"/>
            </a:pPr>
            <a:r>
              <a:rPr lang="en-GB" sz="1500" dirty="0"/>
              <a:t>(many) turbopumps along the beam line</a:t>
            </a:r>
          </a:p>
          <a:p>
            <a:pPr marL="666750" lvl="1" indent="-342900">
              <a:lnSpc>
                <a:spcPct val="110000"/>
              </a:lnSpc>
              <a:buFont typeface="Wingdings" panose="05000000000000000000" pitchFamily="2" charset="2"/>
              <a:buChar char="q"/>
            </a:pPr>
            <a:r>
              <a:rPr lang="en-GB" sz="1500" dirty="0"/>
              <a:t>ion pumps next to the trap at very low pressure.</a:t>
            </a:r>
          </a:p>
          <a:p>
            <a:pPr marL="342900" indent="-342900">
              <a:lnSpc>
                <a:spcPct val="110000"/>
              </a:lnSpc>
              <a:buFont typeface="Wingdings" panose="05000000000000000000" pitchFamily="2" charset="2"/>
              <a:buChar char="q"/>
            </a:pPr>
            <a:r>
              <a:rPr lang="en-GB" sz="1800" dirty="0"/>
              <a:t>H</a:t>
            </a:r>
            <a:r>
              <a:rPr lang="en-GB" sz="1800" baseline="-25000" dirty="0"/>
              <a:t>2</a:t>
            </a:r>
            <a:r>
              <a:rPr lang="en-GB" sz="1800" dirty="0"/>
              <a:t> easier to treat. Its pumping speed can be progressively increased to cope with the outgassing gas loads in the vicinity of the trap. Starting with turbopumps and ending with ion pumps and NEG cartridges and coatings</a:t>
            </a:r>
            <a:endParaRPr lang="en-GB" sz="1800" baseline="-25000" dirty="0"/>
          </a:p>
        </p:txBody>
      </p:sp>
      <p:pic>
        <p:nvPicPr>
          <p:cNvPr id="9" name="Content Placeholder 8">
            <a:extLst>
              <a:ext uri="{FF2B5EF4-FFF2-40B4-BE49-F238E27FC236}">
                <a16:creationId xmlns:a16="http://schemas.microsoft.com/office/drawing/2014/main" id="{87441303-2FA0-1E62-CA03-5C195FE27AB5}"/>
              </a:ext>
            </a:extLst>
          </p:cNvPr>
          <p:cNvPicPr>
            <a:picLocks noGrp="1" noChangeAspect="1"/>
          </p:cNvPicPr>
          <p:nvPr>
            <p:ph sz="half" idx="2"/>
          </p:nvPr>
        </p:nvPicPr>
        <p:blipFill>
          <a:blip r:embed="rId2"/>
          <a:stretch>
            <a:fillRect/>
          </a:stretch>
        </p:blipFill>
        <p:spPr>
          <a:xfrm>
            <a:off x="6172200" y="1592264"/>
            <a:ext cx="6007539" cy="4323701"/>
          </a:xfrm>
        </p:spPr>
      </p:pic>
      <p:sp>
        <p:nvSpPr>
          <p:cNvPr id="5" name="Date Placeholder 4">
            <a:extLst>
              <a:ext uri="{FF2B5EF4-FFF2-40B4-BE49-F238E27FC236}">
                <a16:creationId xmlns:a16="http://schemas.microsoft.com/office/drawing/2014/main" id="{E7AFBC11-1CA4-47D4-05CD-22D1A13A922B}"/>
              </a:ext>
            </a:extLst>
          </p:cNvPr>
          <p:cNvSpPr>
            <a:spLocks noGrp="1"/>
          </p:cNvSpPr>
          <p:nvPr>
            <p:ph type="dt" sz="half" idx="10"/>
          </p:nvPr>
        </p:nvSpPr>
        <p:spPr/>
        <p:txBody>
          <a:bodyPr/>
          <a:lstStyle/>
          <a:p>
            <a:r>
              <a:rPr lang="en-US"/>
              <a:t>20 Nov 2024</a:t>
            </a:r>
            <a:endParaRPr lang="en-US" dirty="0"/>
          </a:p>
        </p:txBody>
      </p:sp>
      <p:sp>
        <p:nvSpPr>
          <p:cNvPr id="6" name="Footer Placeholder 5">
            <a:extLst>
              <a:ext uri="{FF2B5EF4-FFF2-40B4-BE49-F238E27FC236}">
                <a16:creationId xmlns:a16="http://schemas.microsoft.com/office/drawing/2014/main" id="{A2185F26-46A4-9604-22FF-0E3E6590C1CB}"/>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003456C7-1179-7217-3810-5A7BAB1F5623}"/>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Tree>
    <p:extLst>
      <p:ext uri="{BB962C8B-B14F-4D97-AF65-F5344CB8AC3E}">
        <p14:creationId xmlns:p14="http://schemas.microsoft.com/office/powerpoint/2010/main" val="4522117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44C418-3297-A094-29E2-10C62209FC72}"/>
              </a:ext>
            </a:extLst>
          </p:cNvPr>
          <p:cNvSpPr>
            <a:spLocks noGrp="1"/>
          </p:cNvSpPr>
          <p:nvPr>
            <p:ph type="title"/>
          </p:nvPr>
        </p:nvSpPr>
        <p:spPr/>
        <p:txBody>
          <a:bodyPr/>
          <a:lstStyle/>
          <a:p>
            <a:r>
              <a:rPr lang="en-GB" dirty="0"/>
              <a:t>Test at MIRACLS</a:t>
            </a:r>
          </a:p>
        </p:txBody>
      </p:sp>
      <p:sp>
        <p:nvSpPr>
          <p:cNvPr id="5" name="Date Placeholder 4">
            <a:extLst>
              <a:ext uri="{FF2B5EF4-FFF2-40B4-BE49-F238E27FC236}">
                <a16:creationId xmlns:a16="http://schemas.microsoft.com/office/drawing/2014/main" id="{8B4A1F4B-B387-DA15-BA3A-44D525858B49}"/>
              </a:ext>
            </a:extLst>
          </p:cNvPr>
          <p:cNvSpPr>
            <a:spLocks noGrp="1"/>
          </p:cNvSpPr>
          <p:nvPr>
            <p:ph type="dt" sz="half" idx="10"/>
          </p:nvPr>
        </p:nvSpPr>
        <p:spPr/>
        <p:txBody>
          <a:bodyPr/>
          <a:lstStyle/>
          <a:p>
            <a:r>
              <a:rPr lang="en-US"/>
              <a:t>20 Nov 2024</a:t>
            </a:r>
            <a:endParaRPr lang="en-US" dirty="0"/>
          </a:p>
        </p:txBody>
      </p:sp>
      <p:sp>
        <p:nvSpPr>
          <p:cNvPr id="6" name="Footer Placeholder 5">
            <a:extLst>
              <a:ext uri="{FF2B5EF4-FFF2-40B4-BE49-F238E27FC236}">
                <a16:creationId xmlns:a16="http://schemas.microsoft.com/office/drawing/2014/main" id="{8A083454-3735-E04B-8C56-86B195BE7B7C}"/>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0B5A9C23-86DC-F089-B360-C18A79F4BFAD}"/>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8" name="Content Placeholder 9">
            <a:extLst>
              <a:ext uri="{FF2B5EF4-FFF2-40B4-BE49-F238E27FC236}">
                <a16:creationId xmlns:a16="http://schemas.microsoft.com/office/drawing/2014/main" id="{E0A8BE5B-C110-CA4F-3BAA-DC5C80E45B5E}"/>
              </a:ext>
            </a:extLst>
          </p:cNvPr>
          <p:cNvPicPr>
            <a:picLocks noGrp="1" noChangeAspect="1"/>
          </p:cNvPicPr>
          <p:nvPr>
            <p:ph sz="half" idx="2"/>
          </p:nvPr>
        </p:nvPicPr>
        <p:blipFill>
          <a:blip r:embed="rId2">
            <a:extLst>
              <a:ext uri="{96DAC541-7B7A-43D3-8B79-37D633B846F1}">
                <asvg:svgBlip xmlns:asvg="http://schemas.microsoft.com/office/drawing/2016/SVG/main" r:embed="rId3"/>
              </a:ext>
            </a:extLst>
          </a:blip>
          <a:srcRect/>
          <a:stretch/>
        </p:blipFill>
        <p:spPr>
          <a:xfrm>
            <a:off x="5816200" y="189311"/>
            <a:ext cx="6192257" cy="3096128"/>
          </a:xfrm>
          <a:prstGeom prst="rect">
            <a:avLst/>
          </a:prstGeom>
        </p:spPr>
      </p:pic>
      <p:pic>
        <p:nvPicPr>
          <p:cNvPr id="9" name="Picture 2">
            <a:extLst>
              <a:ext uri="{FF2B5EF4-FFF2-40B4-BE49-F238E27FC236}">
                <a16:creationId xmlns:a16="http://schemas.microsoft.com/office/drawing/2014/main" id="{82F975CA-AD45-57E1-8127-F349F83F766B}"/>
              </a:ext>
            </a:extLst>
          </p:cNvPr>
          <p:cNvPicPr>
            <a:picLocks noGrp="1" noChangeAspect="1" noChangeArrowheads="1"/>
          </p:cNvPicPr>
          <p:nvPr>
            <p:ph sz="half" idx="1"/>
          </p:nvPr>
        </p:nvPicPr>
        <p:blipFill>
          <a:blip r:embed="rId4"/>
          <a:srcRect/>
          <a:stretch/>
        </p:blipFill>
        <p:spPr bwMode="auto">
          <a:xfrm>
            <a:off x="147307" y="1027761"/>
            <a:ext cx="5668893" cy="4251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0" name="Table 9">
            <a:extLst>
              <a:ext uri="{FF2B5EF4-FFF2-40B4-BE49-F238E27FC236}">
                <a16:creationId xmlns:a16="http://schemas.microsoft.com/office/drawing/2014/main" id="{1666557E-1437-5D75-3378-DF7850C736AF}"/>
              </a:ext>
            </a:extLst>
          </p:cNvPr>
          <p:cNvGraphicFramePr>
            <a:graphicFrameLocks noGrp="1"/>
          </p:cNvGraphicFramePr>
          <p:nvPr>
            <p:extLst>
              <p:ext uri="{D42A27DB-BD31-4B8C-83A1-F6EECF244321}">
                <p14:modId xmlns:p14="http://schemas.microsoft.com/office/powerpoint/2010/main" val="715360048"/>
              </p:ext>
            </p:extLst>
          </p:nvPr>
        </p:nvGraphicFramePr>
        <p:xfrm>
          <a:off x="9989451" y="3719060"/>
          <a:ext cx="1794562" cy="2560320"/>
        </p:xfrm>
        <a:graphic>
          <a:graphicData uri="http://schemas.openxmlformats.org/drawingml/2006/table">
            <a:tbl>
              <a:tblPr firstRow="1" bandRow="1">
                <a:tableStyleId>{C083E6E3-FA7D-4D7B-A595-EF9225AFEA82}</a:tableStyleId>
              </a:tblPr>
              <a:tblGrid>
                <a:gridCol w="541973">
                  <a:extLst>
                    <a:ext uri="{9D8B030D-6E8A-4147-A177-3AD203B41FA5}">
                      <a16:colId xmlns:a16="http://schemas.microsoft.com/office/drawing/2014/main" val="3348748878"/>
                    </a:ext>
                  </a:extLst>
                </a:gridCol>
                <a:gridCol w="1252589">
                  <a:extLst>
                    <a:ext uri="{9D8B030D-6E8A-4147-A177-3AD203B41FA5}">
                      <a16:colId xmlns:a16="http://schemas.microsoft.com/office/drawing/2014/main" val="1987605181"/>
                    </a:ext>
                  </a:extLst>
                </a:gridCol>
              </a:tblGrid>
              <a:tr h="182880">
                <a:tc>
                  <a:txBody>
                    <a:bodyPr/>
                    <a:lstStyle/>
                    <a:p>
                      <a:r>
                        <a:rPr lang="en-GB" sz="1100" dirty="0">
                          <a:effectLst/>
                        </a:rPr>
                        <a:t>SP[V]</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dirty="0">
                          <a:effectLst/>
                        </a:rPr>
                        <a:t>Q [</a:t>
                      </a:r>
                      <a:r>
                        <a:rPr lang="en-GB" sz="1100" dirty="0" err="1">
                          <a:effectLst/>
                        </a:rPr>
                        <a:t>mbar×l</a:t>
                      </a:r>
                      <a:r>
                        <a:rPr lang="en-GB" sz="1100" dirty="0">
                          <a:effectLst/>
                        </a:rPr>
                        <a:t>/s]</a:t>
                      </a:r>
                      <a:endParaRPr lang="en-GB" sz="1100" dirty="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3489075691"/>
                  </a:ext>
                </a:extLst>
              </a:tr>
              <a:tr h="182880">
                <a:tc>
                  <a:txBody>
                    <a:bodyPr/>
                    <a:lstStyle/>
                    <a:p>
                      <a:pPr algn="r"/>
                      <a:r>
                        <a:rPr lang="en-GB" sz="1100" dirty="0">
                          <a:effectLst/>
                        </a:rPr>
                        <a:t>0.1</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a:effectLst/>
                        </a:rPr>
                        <a:t>2.74E-03</a:t>
                      </a:r>
                      <a:endParaRPr lang="en-GB" sz="110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1879712505"/>
                  </a:ext>
                </a:extLst>
              </a:tr>
              <a:tr h="182880">
                <a:tc>
                  <a:txBody>
                    <a:bodyPr/>
                    <a:lstStyle/>
                    <a:p>
                      <a:pPr algn="r"/>
                      <a:r>
                        <a:rPr lang="en-GB" sz="1100" dirty="0">
                          <a:effectLst/>
                        </a:rPr>
                        <a:t>0.2</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a:effectLst/>
                        </a:rPr>
                        <a:t>7.68E-03</a:t>
                      </a:r>
                      <a:endParaRPr lang="en-GB" sz="110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1010305068"/>
                  </a:ext>
                </a:extLst>
              </a:tr>
              <a:tr h="182880">
                <a:tc>
                  <a:txBody>
                    <a:bodyPr/>
                    <a:lstStyle/>
                    <a:p>
                      <a:pPr algn="r"/>
                      <a:r>
                        <a:rPr lang="en-GB" sz="1100" dirty="0">
                          <a:effectLst/>
                        </a:rPr>
                        <a:t>0.3</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dirty="0">
                          <a:effectLst/>
                        </a:rPr>
                        <a:t>1.24E-02</a:t>
                      </a:r>
                      <a:endParaRPr lang="en-GB" sz="1100" dirty="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1981619667"/>
                  </a:ext>
                </a:extLst>
              </a:tr>
              <a:tr h="182880">
                <a:tc>
                  <a:txBody>
                    <a:bodyPr/>
                    <a:lstStyle/>
                    <a:p>
                      <a:pPr algn="r"/>
                      <a:r>
                        <a:rPr lang="en-GB" sz="1100" dirty="0">
                          <a:effectLst/>
                        </a:rPr>
                        <a:t>0.5</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dirty="0">
                          <a:effectLst/>
                        </a:rPr>
                        <a:t>2.30E-02</a:t>
                      </a:r>
                      <a:endParaRPr lang="en-GB" sz="1100" dirty="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3547792584"/>
                  </a:ext>
                </a:extLst>
              </a:tr>
              <a:tr h="182880">
                <a:tc>
                  <a:txBody>
                    <a:bodyPr/>
                    <a:lstStyle/>
                    <a:p>
                      <a:pPr algn="r"/>
                      <a:r>
                        <a:rPr lang="en-GB" sz="1100" dirty="0">
                          <a:effectLst/>
                        </a:rPr>
                        <a:t>1.0</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dirty="0">
                          <a:effectLst/>
                        </a:rPr>
                        <a:t>4.84E-02</a:t>
                      </a:r>
                      <a:endParaRPr lang="en-GB" sz="1100" dirty="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2166216021"/>
                  </a:ext>
                </a:extLst>
              </a:tr>
              <a:tr h="182880">
                <a:tc>
                  <a:txBody>
                    <a:bodyPr/>
                    <a:lstStyle/>
                    <a:p>
                      <a:pPr algn="r"/>
                      <a:r>
                        <a:rPr lang="en-GB" sz="1100" dirty="0">
                          <a:effectLst/>
                        </a:rPr>
                        <a:t>1.5</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dirty="0">
                          <a:effectLst/>
                        </a:rPr>
                        <a:t>7.41E-02</a:t>
                      </a:r>
                      <a:endParaRPr lang="en-GB" sz="1100" dirty="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3853698392"/>
                  </a:ext>
                </a:extLst>
              </a:tr>
              <a:tr h="182880">
                <a:tc>
                  <a:txBody>
                    <a:bodyPr/>
                    <a:lstStyle/>
                    <a:p>
                      <a:pPr algn="r"/>
                      <a:r>
                        <a:rPr lang="en-GB" sz="1100" dirty="0">
                          <a:effectLst/>
                        </a:rPr>
                        <a:t>2.0</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a:effectLst/>
                        </a:rPr>
                        <a:t>1.03E-01</a:t>
                      </a:r>
                      <a:endParaRPr lang="en-GB" sz="110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1508429455"/>
                  </a:ext>
                </a:extLst>
              </a:tr>
              <a:tr h="182880">
                <a:tc>
                  <a:txBody>
                    <a:bodyPr/>
                    <a:lstStyle/>
                    <a:p>
                      <a:pPr algn="r"/>
                      <a:r>
                        <a:rPr lang="en-GB" sz="1100" dirty="0">
                          <a:effectLst/>
                        </a:rPr>
                        <a:t>2.5</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dirty="0">
                          <a:effectLst/>
                        </a:rPr>
                        <a:t>1.31E-01</a:t>
                      </a:r>
                      <a:endParaRPr lang="en-GB" sz="1100" dirty="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3461580276"/>
                  </a:ext>
                </a:extLst>
              </a:tr>
              <a:tr h="182880">
                <a:tc>
                  <a:txBody>
                    <a:bodyPr/>
                    <a:lstStyle/>
                    <a:p>
                      <a:pPr algn="r"/>
                      <a:r>
                        <a:rPr lang="en-GB" sz="1100" dirty="0">
                          <a:effectLst/>
                        </a:rPr>
                        <a:t>3.0</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dirty="0">
                          <a:effectLst/>
                        </a:rPr>
                        <a:t>1.58E-01</a:t>
                      </a:r>
                      <a:endParaRPr lang="en-GB" sz="1100" dirty="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673472297"/>
                  </a:ext>
                </a:extLst>
              </a:tr>
              <a:tr h="182880">
                <a:tc>
                  <a:txBody>
                    <a:bodyPr/>
                    <a:lstStyle/>
                    <a:p>
                      <a:pPr algn="r"/>
                      <a:r>
                        <a:rPr lang="en-GB" sz="1100" dirty="0">
                          <a:effectLst/>
                        </a:rPr>
                        <a:t>3.5</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dirty="0">
                          <a:effectLst/>
                        </a:rPr>
                        <a:t>1.85E-01</a:t>
                      </a:r>
                      <a:endParaRPr lang="en-GB" sz="1100" dirty="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1861244439"/>
                  </a:ext>
                </a:extLst>
              </a:tr>
              <a:tr h="182880">
                <a:tc>
                  <a:txBody>
                    <a:bodyPr/>
                    <a:lstStyle/>
                    <a:p>
                      <a:pPr algn="r"/>
                      <a:r>
                        <a:rPr lang="en-GB" sz="1100" dirty="0">
                          <a:effectLst/>
                        </a:rPr>
                        <a:t>4.0</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dirty="0">
                          <a:effectLst/>
                        </a:rPr>
                        <a:t>2.12E-01</a:t>
                      </a:r>
                      <a:endParaRPr lang="en-GB" sz="1100" dirty="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1394156599"/>
                  </a:ext>
                </a:extLst>
              </a:tr>
              <a:tr h="182880">
                <a:tc>
                  <a:txBody>
                    <a:bodyPr/>
                    <a:lstStyle/>
                    <a:p>
                      <a:pPr algn="r"/>
                      <a:r>
                        <a:rPr lang="en-GB" sz="1100" dirty="0">
                          <a:effectLst/>
                        </a:rPr>
                        <a:t>4.5</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dirty="0">
                          <a:effectLst/>
                        </a:rPr>
                        <a:t>2.38E-01</a:t>
                      </a:r>
                      <a:endParaRPr lang="en-GB" sz="1100" dirty="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3096998594"/>
                  </a:ext>
                </a:extLst>
              </a:tr>
              <a:tr h="182880">
                <a:tc>
                  <a:txBody>
                    <a:bodyPr/>
                    <a:lstStyle/>
                    <a:p>
                      <a:pPr algn="r"/>
                      <a:r>
                        <a:rPr lang="en-GB" sz="1100" dirty="0">
                          <a:effectLst/>
                        </a:rPr>
                        <a:t>5.0</a:t>
                      </a:r>
                      <a:endParaRPr lang="en-GB" sz="1100" dirty="0">
                        <a:effectLst/>
                        <a:latin typeface="Calibri" panose="020F0502020204030204" pitchFamily="34" charset="0"/>
                        <a:ea typeface="Aptos" panose="020B0004020202020204" pitchFamily="34" charset="0"/>
                      </a:endParaRPr>
                    </a:p>
                  </a:txBody>
                  <a:tcPr marL="68580" marR="68580" marT="0" marB="0" anchor="b"/>
                </a:tc>
                <a:tc>
                  <a:txBody>
                    <a:bodyPr/>
                    <a:lstStyle/>
                    <a:p>
                      <a:pPr algn="r"/>
                      <a:r>
                        <a:rPr lang="en-GB" sz="1100" dirty="0">
                          <a:effectLst/>
                        </a:rPr>
                        <a:t>2.67E-01</a:t>
                      </a:r>
                      <a:endParaRPr lang="en-GB" sz="1100" dirty="0">
                        <a:effectLst/>
                        <a:latin typeface="Calibri" panose="020F0502020204030204" pitchFamily="34" charset="0"/>
                        <a:ea typeface="Aptos" panose="020B0004020202020204" pitchFamily="34" charset="0"/>
                      </a:endParaRPr>
                    </a:p>
                  </a:txBody>
                  <a:tcPr marL="68580" marR="68580" marT="0" marB="0" anchor="b"/>
                </a:tc>
                <a:extLst>
                  <a:ext uri="{0D108BD9-81ED-4DB2-BD59-A6C34878D82A}">
                    <a16:rowId xmlns:a16="http://schemas.microsoft.com/office/drawing/2014/main" val="815014304"/>
                  </a:ext>
                </a:extLst>
              </a:tr>
            </a:tbl>
          </a:graphicData>
        </a:graphic>
      </p:graphicFrame>
      <p:graphicFrame>
        <p:nvGraphicFramePr>
          <p:cNvPr id="12" name="Chart 11">
            <a:extLst>
              <a:ext uri="{FF2B5EF4-FFF2-40B4-BE49-F238E27FC236}">
                <a16:creationId xmlns:a16="http://schemas.microsoft.com/office/drawing/2014/main" id="{D1A8FF6F-E8AD-CA57-6B05-50096AD2B1C2}"/>
              </a:ext>
            </a:extLst>
          </p:cNvPr>
          <p:cNvGraphicFramePr>
            <a:graphicFrameLocks/>
          </p:cNvGraphicFramePr>
          <p:nvPr>
            <p:extLst>
              <p:ext uri="{D42A27DB-BD31-4B8C-83A1-F6EECF244321}">
                <p14:modId xmlns:p14="http://schemas.microsoft.com/office/powerpoint/2010/main" val="3376519107"/>
              </p:ext>
            </p:extLst>
          </p:nvPr>
        </p:nvGraphicFramePr>
        <p:xfrm>
          <a:off x="6126105" y="3307482"/>
          <a:ext cx="3613265" cy="2857500"/>
        </p:xfrm>
        <a:graphic>
          <a:graphicData uri="http://schemas.openxmlformats.org/drawingml/2006/chart">
            <c:chart xmlns:c="http://schemas.openxmlformats.org/drawingml/2006/chart" xmlns:r="http://schemas.openxmlformats.org/officeDocument/2006/relationships" r:id="rId5"/>
          </a:graphicData>
        </a:graphic>
      </p:graphicFrame>
      <p:sp>
        <p:nvSpPr>
          <p:cNvPr id="13" name="TextBox 12">
            <a:extLst>
              <a:ext uri="{FF2B5EF4-FFF2-40B4-BE49-F238E27FC236}">
                <a16:creationId xmlns:a16="http://schemas.microsoft.com/office/drawing/2014/main" id="{C35985D5-A99A-B1F1-713F-DE391E95D402}"/>
              </a:ext>
            </a:extLst>
          </p:cNvPr>
          <p:cNvSpPr txBox="1"/>
          <p:nvPr/>
        </p:nvSpPr>
        <p:spPr>
          <a:xfrm>
            <a:off x="349623" y="5223891"/>
            <a:ext cx="5716273" cy="1107996"/>
          </a:xfrm>
          <a:prstGeom prst="rect">
            <a:avLst/>
          </a:prstGeom>
          <a:noFill/>
        </p:spPr>
        <p:txBody>
          <a:bodyPr wrap="square" lIns="0" tIns="0" rIns="0" bIns="0" rtlCol="0">
            <a:spAutoFit/>
          </a:bodyPr>
          <a:lstStyle/>
          <a:p>
            <a:pPr algn="l"/>
            <a:r>
              <a:rPr lang="en-GB" dirty="0">
                <a:latin typeface="JuliaMono" panose="020B0609060300020004" pitchFamily="49" charset="0"/>
                <a:ea typeface="JuliaMono" panose="020B0609060300020004" pitchFamily="49" charset="0"/>
                <a:cs typeface="JuliaMono" panose="020B0609060300020004" pitchFamily="49" charset="0"/>
              </a:rPr>
              <a:t>With calibrated leak discrepancy of approx. 5% between simulation and real value =&gt; Compression ratio has to be considered =&gt; Exhaust</a:t>
            </a:r>
          </a:p>
        </p:txBody>
      </p:sp>
      <p:sp>
        <p:nvSpPr>
          <p:cNvPr id="3" name="Arrow: Down 2">
            <a:extLst>
              <a:ext uri="{FF2B5EF4-FFF2-40B4-BE49-F238E27FC236}">
                <a16:creationId xmlns:a16="http://schemas.microsoft.com/office/drawing/2014/main" id="{96B75FBF-CBD8-35DB-A072-52C8AB4B0079}"/>
              </a:ext>
            </a:extLst>
          </p:cNvPr>
          <p:cNvSpPr/>
          <p:nvPr/>
        </p:nvSpPr>
        <p:spPr>
          <a:xfrm>
            <a:off x="7568118" y="4336408"/>
            <a:ext cx="239949" cy="518808"/>
          </a:xfrm>
          <a:prstGeom prst="downArrow">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56156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454284-9347-C760-9505-BD4F4F705A2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343358F-5981-6C4B-4593-660BE1D9BC56}"/>
              </a:ext>
            </a:extLst>
          </p:cNvPr>
          <p:cNvSpPr>
            <a:spLocks noGrp="1"/>
          </p:cNvSpPr>
          <p:nvPr>
            <p:ph type="title"/>
          </p:nvPr>
        </p:nvSpPr>
        <p:spPr/>
        <p:txBody>
          <a:bodyPr/>
          <a:lstStyle/>
          <a:p>
            <a:r>
              <a:rPr lang="en-GB" dirty="0"/>
              <a:t>Iris</a:t>
            </a:r>
          </a:p>
        </p:txBody>
      </p:sp>
      <p:sp>
        <p:nvSpPr>
          <p:cNvPr id="5" name="Date Placeholder 4">
            <a:extLst>
              <a:ext uri="{FF2B5EF4-FFF2-40B4-BE49-F238E27FC236}">
                <a16:creationId xmlns:a16="http://schemas.microsoft.com/office/drawing/2014/main" id="{DE30BE07-E581-25F7-6FEF-1D905DCC5DA6}"/>
              </a:ext>
            </a:extLst>
          </p:cNvPr>
          <p:cNvSpPr>
            <a:spLocks noGrp="1"/>
          </p:cNvSpPr>
          <p:nvPr>
            <p:ph type="dt" sz="half" idx="10"/>
          </p:nvPr>
        </p:nvSpPr>
        <p:spPr/>
        <p:txBody>
          <a:bodyPr/>
          <a:lstStyle/>
          <a:p>
            <a:r>
              <a:rPr lang="en-US"/>
              <a:t>20 Nov 2024</a:t>
            </a:r>
            <a:endParaRPr lang="en-US" dirty="0"/>
          </a:p>
        </p:txBody>
      </p:sp>
      <p:sp>
        <p:nvSpPr>
          <p:cNvPr id="6" name="Footer Placeholder 5">
            <a:extLst>
              <a:ext uri="{FF2B5EF4-FFF2-40B4-BE49-F238E27FC236}">
                <a16:creationId xmlns:a16="http://schemas.microsoft.com/office/drawing/2014/main" id="{7ABE2529-829E-E4EB-1DBD-995AF0D71331}"/>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242158DB-7B53-794D-3F47-AA4F8568E9B8}"/>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8" name="Picture 7">
            <a:extLst>
              <a:ext uri="{FF2B5EF4-FFF2-40B4-BE49-F238E27FC236}">
                <a16:creationId xmlns:a16="http://schemas.microsoft.com/office/drawing/2014/main" id="{4A8D38EC-39E1-8532-3367-350879FAAA03}"/>
              </a:ext>
            </a:extLst>
          </p:cNvPr>
          <p:cNvPicPr>
            <a:picLocks noChangeAspect="1"/>
          </p:cNvPicPr>
          <p:nvPr/>
        </p:nvPicPr>
        <p:blipFill>
          <a:blip r:embed="rId2"/>
          <a:srcRect/>
          <a:stretch/>
        </p:blipFill>
        <p:spPr>
          <a:xfrm>
            <a:off x="0" y="750013"/>
            <a:ext cx="13315843" cy="5574073"/>
          </a:xfrm>
          <a:prstGeom prst="rect">
            <a:avLst/>
          </a:prstGeom>
        </p:spPr>
      </p:pic>
      <p:cxnSp>
        <p:nvCxnSpPr>
          <p:cNvPr id="21" name="Straight Arrow Connector 20">
            <a:extLst>
              <a:ext uri="{FF2B5EF4-FFF2-40B4-BE49-F238E27FC236}">
                <a16:creationId xmlns:a16="http://schemas.microsoft.com/office/drawing/2014/main" id="{30AF57BA-783C-B772-5F3E-DCE030B65791}"/>
              </a:ext>
            </a:extLst>
          </p:cNvPr>
          <p:cNvCxnSpPr>
            <a:cxnSpLocks/>
          </p:cNvCxnSpPr>
          <p:nvPr/>
        </p:nvCxnSpPr>
        <p:spPr>
          <a:xfrm flipH="1">
            <a:off x="4832350" y="1943100"/>
            <a:ext cx="533400" cy="14224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FCE5A13C-D8DF-9D59-696B-BE9733D915A8}"/>
              </a:ext>
            </a:extLst>
          </p:cNvPr>
          <p:cNvSpPr txBox="1"/>
          <p:nvPr/>
        </p:nvSpPr>
        <p:spPr>
          <a:xfrm>
            <a:off x="5163911" y="1727656"/>
            <a:ext cx="1288814" cy="215444"/>
          </a:xfrm>
          <a:prstGeom prst="rect">
            <a:avLst/>
          </a:prstGeom>
          <a:noFill/>
        </p:spPr>
        <p:txBody>
          <a:bodyPr wrap="square" lIns="0" tIns="0" rIns="0" bIns="0" rtlCol="0">
            <a:spAutoFit/>
          </a:bodyPr>
          <a:lstStyle/>
          <a:p>
            <a:pPr algn="l"/>
            <a:r>
              <a:rPr lang="en-GB" sz="1400" dirty="0">
                <a:solidFill>
                  <a:srgbClr val="FF0000"/>
                </a:solidFill>
                <a:latin typeface="JuliaMono" panose="020B0609060300020004" pitchFamily="49" charset="0"/>
                <a:ea typeface="JuliaMono" panose="020B0609060300020004" pitchFamily="49" charset="0"/>
                <a:cs typeface="JuliaMono" panose="020B0609060300020004" pitchFamily="49" charset="0"/>
              </a:rPr>
              <a:t>Iris</a:t>
            </a:r>
          </a:p>
        </p:txBody>
      </p:sp>
    </p:spTree>
    <p:extLst>
      <p:ext uri="{BB962C8B-B14F-4D97-AF65-F5344CB8AC3E}">
        <p14:creationId xmlns:p14="http://schemas.microsoft.com/office/powerpoint/2010/main" val="6655264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7">
            <a:extLst>
              <a:ext uri="{FF2B5EF4-FFF2-40B4-BE49-F238E27FC236}">
                <a16:creationId xmlns:a16="http://schemas.microsoft.com/office/drawing/2014/main" id="{69BF78D6-87E6-3AAC-3EE9-268C58674299}"/>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rcRect/>
          <a:stretch/>
        </p:blipFill>
        <p:spPr>
          <a:xfrm>
            <a:off x="746082" y="1002582"/>
            <a:ext cx="10467675" cy="5233838"/>
          </a:xfrm>
        </p:spPr>
      </p:pic>
      <p:sp>
        <p:nvSpPr>
          <p:cNvPr id="3" name="Title 2">
            <a:extLst>
              <a:ext uri="{FF2B5EF4-FFF2-40B4-BE49-F238E27FC236}">
                <a16:creationId xmlns:a16="http://schemas.microsoft.com/office/drawing/2014/main" id="{634F0CAB-EC29-D0A5-B980-8A3363746815}"/>
              </a:ext>
            </a:extLst>
          </p:cNvPr>
          <p:cNvSpPr>
            <a:spLocks noGrp="1"/>
          </p:cNvSpPr>
          <p:nvPr>
            <p:ph type="title"/>
          </p:nvPr>
        </p:nvSpPr>
        <p:spPr/>
        <p:txBody>
          <a:bodyPr/>
          <a:lstStyle/>
          <a:p>
            <a:r>
              <a:rPr lang="en-GB" dirty="0"/>
              <a:t>He propagation 20 mm orifice</a:t>
            </a:r>
          </a:p>
        </p:txBody>
      </p:sp>
      <p:sp>
        <p:nvSpPr>
          <p:cNvPr id="4" name="Date Placeholder 3">
            <a:extLst>
              <a:ext uri="{FF2B5EF4-FFF2-40B4-BE49-F238E27FC236}">
                <a16:creationId xmlns:a16="http://schemas.microsoft.com/office/drawing/2014/main" id="{B578E4EB-28AA-C5C9-C29B-3A7FC0CFB7A0}"/>
              </a:ext>
            </a:extLst>
          </p:cNvPr>
          <p:cNvSpPr>
            <a:spLocks noGrp="1"/>
          </p:cNvSpPr>
          <p:nvPr>
            <p:ph type="dt" sz="half" idx="10"/>
          </p:nvPr>
        </p:nvSpPr>
        <p:spPr/>
        <p:txBody>
          <a:bodyPr/>
          <a:lstStyle/>
          <a:p>
            <a:r>
              <a:rPr lang="en-US"/>
              <a:t>20 Nov 2024</a:t>
            </a:r>
            <a:endParaRPr lang="en-US" dirty="0"/>
          </a:p>
        </p:txBody>
      </p:sp>
      <p:sp>
        <p:nvSpPr>
          <p:cNvPr id="5" name="Footer Placeholder 4">
            <a:extLst>
              <a:ext uri="{FF2B5EF4-FFF2-40B4-BE49-F238E27FC236}">
                <a16:creationId xmlns:a16="http://schemas.microsoft.com/office/drawing/2014/main" id="{FA28131F-5107-6B45-877C-F050132EB816}"/>
              </a:ext>
            </a:extLst>
          </p:cNvPr>
          <p:cNvSpPr>
            <a:spLocks noGrp="1"/>
          </p:cNvSpPr>
          <p:nvPr>
            <p:ph type="ftr" sz="quarter" idx="11"/>
          </p:nvPr>
        </p:nvSpPr>
        <p:spPr/>
        <p:txBody>
          <a:bodyPr/>
          <a:lstStyle/>
          <a:p>
            <a:r>
              <a:rPr lang="en-US" dirty="0"/>
              <a:t>JAFS | WP3: Vacuum</a:t>
            </a:r>
          </a:p>
        </p:txBody>
      </p:sp>
      <p:sp>
        <p:nvSpPr>
          <p:cNvPr id="6" name="Slide Number Placeholder 5">
            <a:extLst>
              <a:ext uri="{FF2B5EF4-FFF2-40B4-BE49-F238E27FC236}">
                <a16:creationId xmlns:a16="http://schemas.microsoft.com/office/drawing/2014/main" id="{8CBF1A90-4283-43D2-8033-922D25DD488F}"/>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9" name="TextBox 8">
            <a:extLst>
              <a:ext uri="{FF2B5EF4-FFF2-40B4-BE49-F238E27FC236}">
                <a16:creationId xmlns:a16="http://schemas.microsoft.com/office/drawing/2014/main" id="{4A82AB50-651C-AB98-AAC1-665CDA778E22}"/>
              </a:ext>
            </a:extLst>
          </p:cNvPr>
          <p:cNvSpPr txBox="1"/>
          <p:nvPr/>
        </p:nvSpPr>
        <p:spPr>
          <a:xfrm>
            <a:off x="225970" y="907641"/>
            <a:ext cx="8762906" cy="1550031"/>
          </a:xfrm>
          <a:prstGeom prst="rect">
            <a:avLst/>
          </a:prstGeom>
          <a:solidFill>
            <a:schemeClr val="bg1"/>
          </a:solidFill>
          <a:ln>
            <a:solidFill>
              <a:srgbClr val="00B050"/>
            </a:solidFill>
          </a:ln>
        </p:spPr>
        <p:txBody>
          <a:bodyPr wrap="square" lIns="36000" tIns="36000" rIns="36000" bIns="36000" rtlCol="0">
            <a:spAutoFit/>
          </a:bodyPr>
          <a:lstStyle/>
          <a:p>
            <a:pPr marL="285750" indent="-285750">
              <a:buFont typeface="Wingdings" panose="05000000000000000000" pitchFamily="2" charset="2"/>
              <a:buChar char="Ø"/>
            </a:pP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SP 2V =&gt; Injection ≈0.1 </a:t>
            </a:r>
            <a:r>
              <a:rPr lang="en-GB" sz="1600" b="1" dirty="0" err="1">
                <a:solidFill>
                  <a:srgbClr val="00B050"/>
                </a:solidFill>
                <a:latin typeface="JuliaMono" panose="020B0609060300020004" pitchFamily="49" charset="0"/>
                <a:ea typeface="JuliaMono" panose="020B0609060300020004" pitchFamily="49" charset="0"/>
                <a:cs typeface="JuliaMono" panose="020B0609060300020004" pitchFamily="49" charset="0"/>
              </a:rPr>
              <a:t>mbar×l</a:t>
            </a: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/s</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Simulation in two steps to overcome the lack of statistics (MC simulation)</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2×StarCell 300 as in PUMA at ELENA</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No pumping from the trap</a:t>
            </a:r>
          </a:p>
          <a:p>
            <a:pPr marL="285750" indent="-285750">
              <a:buFont typeface="Wingdings" panose="05000000000000000000" pitchFamily="2" charset="2"/>
              <a:buChar char="Ø"/>
            </a:pP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P ≈</a:t>
            </a: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 </a:t>
            </a: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10</a:t>
            </a:r>
            <a:r>
              <a:rPr lang="en-GB" sz="1600" b="1" baseline="30000" dirty="0">
                <a:solidFill>
                  <a:srgbClr val="00B050"/>
                </a:solidFill>
                <a:latin typeface="JuliaMono" panose="020B0609060300020004" pitchFamily="49" charset="0"/>
                <a:ea typeface="JuliaMono" panose="020B0609060300020004" pitchFamily="49" charset="0"/>
                <a:cs typeface="JuliaMono" panose="020B0609060300020004" pitchFamily="49" charset="0"/>
              </a:rPr>
              <a:t>-10</a:t>
            </a: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 mbar next to the trap</a:t>
            </a:r>
          </a:p>
        </p:txBody>
      </p:sp>
      <p:pic>
        <p:nvPicPr>
          <p:cNvPr id="12" name="Picture 14">
            <a:extLst>
              <a:ext uri="{FF2B5EF4-FFF2-40B4-BE49-F238E27FC236}">
                <a16:creationId xmlns:a16="http://schemas.microsoft.com/office/drawing/2014/main" id="{0BAB4020-2551-83F0-A219-6E7ECE2ADEE7}"/>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75826" y="2991720"/>
            <a:ext cx="3733014" cy="248867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476429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7">
            <a:extLst>
              <a:ext uri="{FF2B5EF4-FFF2-40B4-BE49-F238E27FC236}">
                <a16:creationId xmlns:a16="http://schemas.microsoft.com/office/drawing/2014/main" id="{8460169B-D0CA-EEC4-46F8-26A2548340CD}"/>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rcRect/>
          <a:stretch/>
        </p:blipFill>
        <p:spPr>
          <a:xfrm>
            <a:off x="746082" y="1002582"/>
            <a:ext cx="10467675" cy="5233838"/>
          </a:xfrm>
        </p:spPr>
      </p:pic>
      <p:sp>
        <p:nvSpPr>
          <p:cNvPr id="3" name="Title 2">
            <a:extLst>
              <a:ext uri="{FF2B5EF4-FFF2-40B4-BE49-F238E27FC236}">
                <a16:creationId xmlns:a16="http://schemas.microsoft.com/office/drawing/2014/main" id="{634F0CAB-EC29-D0A5-B980-8A3363746815}"/>
              </a:ext>
            </a:extLst>
          </p:cNvPr>
          <p:cNvSpPr>
            <a:spLocks noGrp="1"/>
          </p:cNvSpPr>
          <p:nvPr>
            <p:ph type="title"/>
          </p:nvPr>
        </p:nvSpPr>
        <p:spPr/>
        <p:txBody>
          <a:bodyPr/>
          <a:lstStyle/>
          <a:p>
            <a:r>
              <a:rPr lang="en-GB" dirty="0"/>
              <a:t>He propagation 20 mm orifice</a:t>
            </a:r>
          </a:p>
        </p:txBody>
      </p:sp>
      <p:sp>
        <p:nvSpPr>
          <p:cNvPr id="4" name="Date Placeholder 3">
            <a:extLst>
              <a:ext uri="{FF2B5EF4-FFF2-40B4-BE49-F238E27FC236}">
                <a16:creationId xmlns:a16="http://schemas.microsoft.com/office/drawing/2014/main" id="{B578E4EB-28AA-C5C9-C29B-3A7FC0CFB7A0}"/>
              </a:ext>
            </a:extLst>
          </p:cNvPr>
          <p:cNvSpPr>
            <a:spLocks noGrp="1"/>
          </p:cNvSpPr>
          <p:nvPr>
            <p:ph type="dt" sz="half" idx="10"/>
          </p:nvPr>
        </p:nvSpPr>
        <p:spPr/>
        <p:txBody>
          <a:bodyPr/>
          <a:lstStyle/>
          <a:p>
            <a:r>
              <a:rPr lang="en-US"/>
              <a:t>20 Nov 2024</a:t>
            </a:r>
            <a:endParaRPr lang="en-US" dirty="0"/>
          </a:p>
        </p:txBody>
      </p:sp>
      <p:sp>
        <p:nvSpPr>
          <p:cNvPr id="5" name="Footer Placeholder 4">
            <a:extLst>
              <a:ext uri="{FF2B5EF4-FFF2-40B4-BE49-F238E27FC236}">
                <a16:creationId xmlns:a16="http://schemas.microsoft.com/office/drawing/2014/main" id="{FA28131F-5107-6B45-877C-F050132EB816}"/>
              </a:ext>
            </a:extLst>
          </p:cNvPr>
          <p:cNvSpPr>
            <a:spLocks noGrp="1"/>
          </p:cNvSpPr>
          <p:nvPr>
            <p:ph type="ftr" sz="quarter" idx="11"/>
          </p:nvPr>
        </p:nvSpPr>
        <p:spPr/>
        <p:txBody>
          <a:bodyPr/>
          <a:lstStyle/>
          <a:p>
            <a:r>
              <a:rPr lang="en-US" dirty="0"/>
              <a:t>JAFS | WP3: Vacuum</a:t>
            </a:r>
          </a:p>
        </p:txBody>
      </p:sp>
      <p:sp>
        <p:nvSpPr>
          <p:cNvPr id="6" name="Slide Number Placeholder 5">
            <a:extLst>
              <a:ext uri="{FF2B5EF4-FFF2-40B4-BE49-F238E27FC236}">
                <a16:creationId xmlns:a16="http://schemas.microsoft.com/office/drawing/2014/main" id="{8CBF1A90-4283-43D2-8033-922D25DD488F}"/>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9" name="TextBox 8">
            <a:extLst>
              <a:ext uri="{FF2B5EF4-FFF2-40B4-BE49-F238E27FC236}">
                <a16:creationId xmlns:a16="http://schemas.microsoft.com/office/drawing/2014/main" id="{4A82AB50-651C-AB98-AAC1-665CDA778E22}"/>
              </a:ext>
            </a:extLst>
          </p:cNvPr>
          <p:cNvSpPr txBox="1"/>
          <p:nvPr/>
        </p:nvSpPr>
        <p:spPr>
          <a:xfrm>
            <a:off x="225970" y="907641"/>
            <a:ext cx="8762906" cy="1550031"/>
          </a:xfrm>
          <a:prstGeom prst="rect">
            <a:avLst/>
          </a:prstGeom>
          <a:solidFill>
            <a:schemeClr val="bg1"/>
          </a:solidFill>
          <a:ln>
            <a:solidFill>
              <a:srgbClr val="00B050"/>
            </a:solidFill>
          </a:ln>
        </p:spPr>
        <p:txBody>
          <a:bodyPr wrap="square" lIns="36000" tIns="36000" rIns="36000" bIns="36000" rtlCol="0">
            <a:spAutoFit/>
          </a:bodyPr>
          <a:lstStyle/>
          <a:p>
            <a:pPr marL="285750" indent="-285750">
              <a:buFont typeface="Wingdings" panose="05000000000000000000" pitchFamily="2" charset="2"/>
              <a:buChar char="Ø"/>
            </a:pP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SP 2V =&gt; Injection ≈ 0.1 </a:t>
            </a:r>
            <a:r>
              <a:rPr lang="en-GB" sz="1600" b="1" dirty="0" err="1">
                <a:solidFill>
                  <a:srgbClr val="00B050"/>
                </a:solidFill>
                <a:latin typeface="JuliaMono" panose="020B0609060300020004" pitchFamily="49" charset="0"/>
                <a:ea typeface="JuliaMono" panose="020B0609060300020004" pitchFamily="49" charset="0"/>
                <a:cs typeface="JuliaMono" panose="020B0609060300020004" pitchFamily="49" charset="0"/>
              </a:rPr>
              <a:t>mbar×l</a:t>
            </a: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/s</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Simulation in two steps to overcome the lack of statistics (MC simulation)</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2×StarCell 300 as in PUMA at ELENA</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No pumping from the trap</a:t>
            </a:r>
          </a:p>
          <a:p>
            <a:pPr marL="285750" indent="-285750">
              <a:buFont typeface="Wingdings" panose="05000000000000000000" pitchFamily="2" charset="2"/>
              <a:buChar char="Ø"/>
            </a:pP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P ≈</a:t>
            </a: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 </a:t>
            </a: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10</a:t>
            </a:r>
            <a:r>
              <a:rPr lang="en-GB" sz="1600" b="1" baseline="30000" dirty="0">
                <a:solidFill>
                  <a:srgbClr val="00B050"/>
                </a:solidFill>
                <a:latin typeface="JuliaMono" panose="020B0609060300020004" pitchFamily="49" charset="0"/>
                <a:ea typeface="JuliaMono" panose="020B0609060300020004" pitchFamily="49" charset="0"/>
                <a:cs typeface="JuliaMono" panose="020B0609060300020004" pitchFamily="49" charset="0"/>
              </a:rPr>
              <a:t>-10</a:t>
            </a: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 mbar next to the trap</a:t>
            </a:r>
          </a:p>
        </p:txBody>
      </p:sp>
      <p:pic>
        <p:nvPicPr>
          <p:cNvPr id="11" name="Picture 14">
            <a:extLst>
              <a:ext uri="{FF2B5EF4-FFF2-40B4-BE49-F238E27FC236}">
                <a16:creationId xmlns:a16="http://schemas.microsoft.com/office/drawing/2014/main" id="{16515365-AFAF-D059-A922-9F1503104D08}"/>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75826" y="2991720"/>
            <a:ext cx="3733014" cy="2488676"/>
          </a:xfrm>
          <a:prstGeom prst="rect">
            <a:avLst/>
          </a:prstGeom>
          <a:ln>
            <a:noFill/>
          </a:ln>
          <a:effectLst>
            <a:outerShdw blurRad="292100" dist="139700" dir="2700000" algn="tl" rotWithShape="0">
              <a:srgbClr val="333333">
                <a:alpha val="65000"/>
              </a:srgbClr>
            </a:outerShdw>
          </a:effectLst>
        </p:spPr>
      </p:pic>
      <p:pic>
        <p:nvPicPr>
          <p:cNvPr id="12" name="Picture 12">
            <a:extLst>
              <a:ext uri="{FF2B5EF4-FFF2-40B4-BE49-F238E27FC236}">
                <a16:creationId xmlns:a16="http://schemas.microsoft.com/office/drawing/2014/main" id="{EE7BD1DE-6C66-66AC-E5AC-2A3C0E3FDA3E}"/>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260667" y="1682656"/>
            <a:ext cx="4514929" cy="451492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054261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D437B5A9-E0F0-11E5-E322-D6C107423F81}"/>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rcRect/>
          <a:stretch/>
        </p:blipFill>
        <p:spPr>
          <a:xfrm>
            <a:off x="746082" y="1002582"/>
            <a:ext cx="10467675" cy="5233838"/>
          </a:xfrm>
        </p:spPr>
      </p:pic>
      <p:sp>
        <p:nvSpPr>
          <p:cNvPr id="3" name="Title 2">
            <a:extLst>
              <a:ext uri="{FF2B5EF4-FFF2-40B4-BE49-F238E27FC236}">
                <a16:creationId xmlns:a16="http://schemas.microsoft.com/office/drawing/2014/main" id="{634F0CAB-EC29-D0A5-B980-8A3363746815}"/>
              </a:ext>
            </a:extLst>
          </p:cNvPr>
          <p:cNvSpPr>
            <a:spLocks noGrp="1"/>
          </p:cNvSpPr>
          <p:nvPr>
            <p:ph type="title"/>
          </p:nvPr>
        </p:nvSpPr>
        <p:spPr/>
        <p:txBody>
          <a:bodyPr/>
          <a:lstStyle/>
          <a:p>
            <a:r>
              <a:rPr lang="en-GB" dirty="0"/>
              <a:t>He propagation 4 mm orifice</a:t>
            </a:r>
          </a:p>
        </p:txBody>
      </p:sp>
      <p:sp>
        <p:nvSpPr>
          <p:cNvPr id="4" name="Date Placeholder 3">
            <a:extLst>
              <a:ext uri="{FF2B5EF4-FFF2-40B4-BE49-F238E27FC236}">
                <a16:creationId xmlns:a16="http://schemas.microsoft.com/office/drawing/2014/main" id="{B578E4EB-28AA-C5C9-C29B-3A7FC0CFB7A0}"/>
              </a:ext>
            </a:extLst>
          </p:cNvPr>
          <p:cNvSpPr>
            <a:spLocks noGrp="1"/>
          </p:cNvSpPr>
          <p:nvPr>
            <p:ph type="dt" sz="half" idx="10"/>
          </p:nvPr>
        </p:nvSpPr>
        <p:spPr/>
        <p:txBody>
          <a:bodyPr/>
          <a:lstStyle/>
          <a:p>
            <a:r>
              <a:rPr lang="en-US"/>
              <a:t>20 Nov 2024</a:t>
            </a:r>
            <a:endParaRPr lang="en-US" dirty="0"/>
          </a:p>
        </p:txBody>
      </p:sp>
      <p:sp>
        <p:nvSpPr>
          <p:cNvPr id="5" name="Footer Placeholder 4">
            <a:extLst>
              <a:ext uri="{FF2B5EF4-FFF2-40B4-BE49-F238E27FC236}">
                <a16:creationId xmlns:a16="http://schemas.microsoft.com/office/drawing/2014/main" id="{FA28131F-5107-6B45-877C-F050132EB816}"/>
              </a:ext>
            </a:extLst>
          </p:cNvPr>
          <p:cNvSpPr>
            <a:spLocks noGrp="1"/>
          </p:cNvSpPr>
          <p:nvPr>
            <p:ph type="ftr" sz="quarter" idx="11"/>
          </p:nvPr>
        </p:nvSpPr>
        <p:spPr/>
        <p:txBody>
          <a:bodyPr/>
          <a:lstStyle/>
          <a:p>
            <a:r>
              <a:rPr lang="en-US" dirty="0"/>
              <a:t>JAFS | WP3: Vacuum</a:t>
            </a:r>
          </a:p>
        </p:txBody>
      </p:sp>
      <p:sp>
        <p:nvSpPr>
          <p:cNvPr id="6" name="Slide Number Placeholder 5">
            <a:extLst>
              <a:ext uri="{FF2B5EF4-FFF2-40B4-BE49-F238E27FC236}">
                <a16:creationId xmlns:a16="http://schemas.microsoft.com/office/drawing/2014/main" id="{8CBF1A90-4283-43D2-8033-922D25DD488F}"/>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9" name="TextBox 8">
            <a:extLst>
              <a:ext uri="{FF2B5EF4-FFF2-40B4-BE49-F238E27FC236}">
                <a16:creationId xmlns:a16="http://schemas.microsoft.com/office/drawing/2014/main" id="{4A82AB50-651C-AB98-AAC1-665CDA778E22}"/>
              </a:ext>
            </a:extLst>
          </p:cNvPr>
          <p:cNvSpPr txBox="1"/>
          <p:nvPr/>
        </p:nvSpPr>
        <p:spPr>
          <a:xfrm>
            <a:off x="225970" y="907641"/>
            <a:ext cx="8762906" cy="1550031"/>
          </a:xfrm>
          <a:prstGeom prst="rect">
            <a:avLst/>
          </a:prstGeom>
          <a:solidFill>
            <a:schemeClr val="bg1"/>
          </a:solidFill>
          <a:ln>
            <a:solidFill>
              <a:srgbClr val="00B050"/>
            </a:solidFill>
          </a:ln>
        </p:spPr>
        <p:txBody>
          <a:bodyPr wrap="square" lIns="36000" tIns="36000" rIns="36000" bIns="36000" rtlCol="0">
            <a:spAutoFit/>
          </a:bodyPr>
          <a:lstStyle/>
          <a:p>
            <a:pPr marL="285750" indent="-285750">
              <a:buFont typeface="Wingdings" panose="05000000000000000000" pitchFamily="2" charset="2"/>
              <a:buChar char="Ø"/>
            </a:pP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SP 2V =&gt; Injection ≈0.1 </a:t>
            </a:r>
            <a:r>
              <a:rPr lang="en-GB" sz="1600" b="1" dirty="0" err="1">
                <a:solidFill>
                  <a:srgbClr val="00B050"/>
                </a:solidFill>
                <a:latin typeface="JuliaMono" panose="020B0609060300020004" pitchFamily="49" charset="0"/>
                <a:ea typeface="JuliaMono" panose="020B0609060300020004" pitchFamily="49" charset="0"/>
                <a:cs typeface="JuliaMono" panose="020B0609060300020004" pitchFamily="49" charset="0"/>
              </a:rPr>
              <a:t>mbar×l</a:t>
            </a: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/s</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Simulation in two steps to overcome the lack of statistics (MC simulation)</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2×StarCell 300 as in PUMA at ELENA</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No pumping from the trap</a:t>
            </a:r>
          </a:p>
          <a:p>
            <a:pPr marL="285750" indent="-285750">
              <a:buFont typeface="Wingdings" panose="05000000000000000000" pitchFamily="2" charset="2"/>
              <a:buChar char="Ø"/>
            </a:pP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P &lt;10</a:t>
            </a:r>
            <a:r>
              <a:rPr lang="en-GB" sz="1600" b="1" baseline="30000" dirty="0">
                <a:solidFill>
                  <a:srgbClr val="00B050"/>
                </a:solidFill>
                <a:latin typeface="JuliaMono" panose="020B0609060300020004" pitchFamily="49" charset="0"/>
                <a:ea typeface="JuliaMono" panose="020B0609060300020004" pitchFamily="49" charset="0"/>
                <a:cs typeface="JuliaMono" panose="020B0609060300020004" pitchFamily="49" charset="0"/>
              </a:rPr>
              <a:t>-11</a:t>
            </a: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 mbar next to the trap</a:t>
            </a:r>
          </a:p>
        </p:txBody>
      </p:sp>
      <p:pic>
        <p:nvPicPr>
          <p:cNvPr id="2" name="Picture 14">
            <a:extLst>
              <a:ext uri="{FF2B5EF4-FFF2-40B4-BE49-F238E27FC236}">
                <a16:creationId xmlns:a16="http://schemas.microsoft.com/office/drawing/2014/main" id="{02B2FE3C-20F3-A6DC-7176-E23C13B946D9}"/>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75826" y="2991720"/>
            <a:ext cx="3733014" cy="248867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794714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12">
            <a:extLst>
              <a:ext uri="{FF2B5EF4-FFF2-40B4-BE49-F238E27FC236}">
                <a16:creationId xmlns:a16="http://schemas.microsoft.com/office/drawing/2014/main" id="{6D36EDED-9F62-327E-8CA3-B70CE4ECBDA2}"/>
              </a:ext>
            </a:extLst>
          </p:cNvPr>
          <p:cNvPicPr>
            <a:picLocks noGrp="1" noChangeAspect="1"/>
          </p:cNvPicPr>
          <p:nvPr>
            <p:ph idx="1"/>
          </p:nvPr>
        </p:nvPicPr>
        <p:blipFill>
          <a:blip r:embed="rId2"/>
          <a:stretch>
            <a:fillRect/>
          </a:stretch>
        </p:blipFill>
        <p:spPr>
          <a:xfrm>
            <a:off x="0" y="0"/>
            <a:ext cx="12242800" cy="6279607"/>
          </a:xfrm>
          <a:prstGeom prst="rect">
            <a:avLst/>
          </a:prstGeom>
        </p:spPr>
      </p:pic>
      <p:sp>
        <p:nvSpPr>
          <p:cNvPr id="11" name="Title 10">
            <a:extLst>
              <a:ext uri="{FF2B5EF4-FFF2-40B4-BE49-F238E27FC236}">
                <a16:creationId xmlns:a16="http://schemas.microsoft.com/office/drawing/2014/main" id="{983CDAF8-5D47-2AB4-82B8-3C5CAD55C896}"/>
              </a:ext>
            </a:extLst>
          </p:cNvPr>
          <p:cNvSpPr>
            <a:spLocks noGrp="1"/>
          </p:cNvSpPr>
          <p:nvPr>
            <p:ph type="title"/>
          </p:nvPr>
        </p:nvSpPr>
        <p:spPr/>
        <p:txBody>
          <a:bodyPr/>
          <a:lstStyle/>
          <a:p>
            <a:r>
              <a:rPr lang="en-GB" dirty="0"/>
              <a:t>More iris</a:t>
            </a:r>
          </a:p>
        </p:txBody>
      </p:sp>
      <p:sp>
        <p:nvSpPr>
          <p:cNvPr id="5" name="Date Placeholder 4">
            <a:extLst>
              <a:ext uri="{FF2B5EF4-FFF2-40B4-BE49-F238E27FC236}">
                <a16:creationId xmlns:a16="http://schemas.microsoft.com/office/drawing/2014/main" id="{E8625B56-D63B-0049-650D-5852AFDBA389}"/>
              </a:ext>
            </a:extLst>
          </p:cNvPr>
          <p:cNvSpPr>
            <a:spLocks noGrp="1"/>
          </p:cNvSpPr>
          <p:nvPr>
            <p:ph type="dt" sz="half" idx="10"/>
          </p:nvPr>
        </p:nvSpPr>
        <p:spPr/>
        <p:txBody>
          <a:bodyPr/>
          <a:lstStyle/>
          <a:p>
            <a:r>
              <a:rPr lang="en-US"/>
              <a:t>20 Nov 2024</a:t>
            </a:r>
            <a:endParaRPr lang="en-US" dirty="0"/>
          </a:p>
        </p:txBody>
      </p:sp>
      <p:sp>
        <p:nvSpPr>
          <p:cNvPr id="6" name="Footer Placeholder 5">
            <a:extLst>
              <a:ext uri="{FF2B5EF4-FFF2-40B4-BE49-F238E27FC236}">
                <a16:creationId xmlns:a16="http://schemas.microsoft.com/office/drawing/2014/main" id="{A51428F5-1DBA-1045-3482-700125B29512}"/>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20648D16-9714-C145-D0E8-8B26FBBB7F84}"/>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Tree>
    <p:extLst>
      <p:ext uri="{BB962C8B-B14F-4D97-AF65-F5344CB8AC3E}">
        <p14:creationId xmlns:p14="http://schemas.microsoft.com/office/powerpoint/2010/main" val="19881133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70824FD7-8D9E-5543-F507-32F1CA3C0865}"/>
              </a:ext>
            </a:extLst>
          </p:cNvPr>
          <p:cNvPicPr>
            <a:picLocks noGrp="1" noChangeAspect="1"/>
          </p:cNvPicPr>
          <p:nvPr>
            <p:ph idx="1"/>
          </p:nvPr>
        </p:nvPicPr>
        <p:blipFill>
          <a:blip r:embed="rId2"/>
          <a:stretch>
            <a:fillRect/>
          </a:stretch>
        </p:blipFill>
        <p:spPr>
          <a:xfrm>
            <a:off x="1422047" y="961628"/>
            <a:ext cx="9347905" cy="5258197"/>
          </a:xfrm>
          <a:ln>
            <a:solidFill>
              <a:srgbClr val="002060"/>
            </a:solidFill>
          </a:ln>
        </p:spPr>
      </p:pic>
      <p:sp>
        <p:nvSpPr>
          <p:cNvPr id="3" name="Title 2">
            <a:extLst>
              <a:ext uri="{FF2B5EF4-FFF2-40B4-BE49-F238E27FC236}">
                <a16:creationId xmlns:a16="http://schemas.microsoft.com/office/drawing/2014/main" id="{7394A955-2A89-C05F-5AEA-B7C3F0359CA8}"/>
              </a:ext>
            </a:extLst>
          </p:cNvPr>
          <p:cNvSpPr>
            <a:spLocks noGrp="1"/>
          </p:cNvSpPr>
          <p:nvPr>
            <p:ph type="title"/>
          </p:nvPr>
        </p:nvSpPr>
        <p:spPr/>
        <p:txBody>
          <a:bodyPr/>
          <a:lstStyle/>
          <a:p>
            <a:r>
              <a:rPr lang="en-GB" dirty="0"/>
              <a:t>Courtesy P. Arrutia</a:t>
            </a:r>
          </a:p>
        </p:txBody>
      </p:sp>
      <p:sp>
        <p:nvSpPr>
          <p:cNvPr id="4" name="Date Placeholder 3">
            <a:extLst>
              <a:ext uri="{FF2B5EF4-FFF2-40B4-BE49-F238E27FC236}">
                <a16:creationId xmlns:a16="http://schemas.microsoft.com/office/drawing/2014/main" id="{21810B58-8B65-929C-7B1B-572D385087C7}"/>
              </a:ext>
            </a:extLst>
          </p:cNvPr>
          <p:cNvSpPr>
            <a:spLocks noGrp="1"/>
          </p:cNvSpPr>
          <p:nvPr>
            <p:ph type="dt" sz="half" idx="10"/>
          </p:nvPr>
        </p:nvSpPr>
        <p:spPr/>
        <p:txBody>
          <a:bodyPr/>
          <a:lstStyle/>
          <a:p>
            <a:r>
              <a:rPr lang="en-US"/>
              <a:t>20 Nov 2024</a:t>
            </a:r>
            <a:endParaRPr lang="en-US" dirty="0"/>
          </a:p>
        </p:txBody>
      </p:sp>
      <p:sp>
        <p:nvSpPr>
          <p:cNvPr id="5" name="Footer Placeholder 4">
            <a:extLst>
              <a:ext uri="{FF2B5EF4-FFF2-40B4-BE49-F238E27FC236}">
                <a16:creationId xmlns:a16="http://schemas.microsoft.com/office/drawing/2014/main" id="{F940A285-177E-433D-A7AB-916CC504FC5E}"/>
              </a:ext>
            </a:extLst>
          </p:cNvPr>
          <p:cNvSpPr>
            <a:spLocks noGrp="1"/>
          </p:cNvSpPr>
          <p:nvPr>
            <p:ph type="ftr" sz="quarter" idx="11"/>
          </p:nvPr>
        </p:nvSpPr>
        <p:spPr/>
        <p:txBody>
          <a:bodyPr/>
          <a:lstStyle/>
          <a:p>
            <a:r>
              <a:rPr lang="en-US"/>
              <a:t>JAFS | WP3: Vacuum</a:t>
            </a:r>
            <a:endParaRPr lang="en-US" dirty="0"/>
          </a:p>
        </p:txBody>
      </p:sp>
      <p:sp>
        <p:nvSpPr>
          <p:cNvPr id="6" name="Slide Number Placeholder 5">
            <a:extLst>
              <a:ext uri="{FF2B5EF4-FFF2-40B4-BE49-F238E27FC236}">
                <a16:creationId xmlns:a16="http://schemas.microsoft.com/office/drawing/2014/main" id="{093A8ED6-D6A3-26BF-754F-A40BAB8F909E}"/>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Tree>
    <p:extLst>
      <p:ext uri="{BB962C8B-B14F-4D97-AF65-F5344CB8AC3E}">
        <p14:creationId xmlns:p14="http://schemas.microsoft.com/office/powerpoint/2010/main" val="42575162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A49E37B-A5C4-A310-67D1-3CBABDD2EBCA}"/>
              </a:ext>
            </a:extLst>
          </p:cNvPr>
          <p:cNvSpPr>
            <a:spLocks noGrp="1"/>
          </p:cNvSpPr>
          <p:nvPr>
            <p:ph type="title"/>
          </p:nvPr>
        </p:nvSpPr>
        <p:spPr/>
        <p:txBody>
          <a:bodyPr/>
          <a:lstStyle/>
          <a:p>
            <a:r>
              <a:rPr lang="en-GB" dirty="0"/>
              <a:t>PUMA requirements: Trap requirements</a:t>
            </a:r>
          </a:p>
        </p:txBody>
      </p:sp>
      <p:sp>
        <p:nvSpPr>
          <p:cNvPr id="9" name="Content Placeholder 8">
            <a:extLst>
              <a:ext uri="{FF2B5EF4-FFF2-40B4-BE49-F238E27FC236}">
                <a16:creationId xmlns:a16="http://schemas.microsoft.com/office/drawing/2014/main" id="{D4FCE042-1055-AFC4-DBCA-687673576FB2}"/>
              </a:ext>
            </a:extLst>
          </p:cNvPr>
          <p:cNvSpPr>
            <a:spLocks noGrp="1"/>
          </p:cNvSpPr>
          <p:nvPr>
            <p:ph sz="half" idx="1"/>
          </p:nvPr>
        </p:nvSpPr>
        <p:spPr>
          <a:xfrm>
            <a:off x="407988" y="1265659"/>
            <a:ext cx="7524751" cy="2391941"/>
          </a:xfrm>
        </p:spPr>
        <p:txBody>
          <a:bodyPr>
            <a:normAutofit fontScale="85000" lnSpcReduction="20000"/>
          </a:bodyPr>
          <a:lstStyle/>
          <a:p>
            <a:pPr marL="342900" indent="-342900">
              <a:lnSpc>
                <a:spcPct val="110000"/>
              </a:lnSpc>
              <a:buFont typeface="Wingdings" panose="05000000000000000000" pitchFamily="2" charset="2"/>
              <a:buChar char="Ø"/>
            </a:pPr>
            <a:r>
              <a:rPr lang="en-GB" dirty="0"/>
              <a:t>Pumping on cold surfaces (4.2K) of gases entering the trap</a:t>
            </a:r>
            <a:endParaRPr lang="en-GB" dirty="0">
              <a:sym typeface="Wingdings" panose="05000000000000000000" pitchFamily="2" charset="2"/>
            </a:endParaRPr>
          </a:p>
          <a:p>
            <a:pPr marL="342900" indent="-342900">
              <a:lnSpc>
                <a:spcPct val="110000"/>
              </a:lnSpc>
              <a:buFont typeface="Wingdings" panose="05000000000000000000" pitchFamily="2" charset="2"/>
              <a:buChar char="Ø"/>
            </a:pPr>
            <a:r>
              <a:rPr lang="en-GB" dirty="0"/>
              <a:t>Maximum allowed pressure at the entrance of the  trap </a:t>
            </a:r>
            <a:r>
              <a:rPr lang="en-GB" dirty="0">
                <a:sym typeface="Symbol" panose="05050102010706020507" pitchFamily="18" charset="2"/>
              </a:rPr>
              <a:t> Defined by expansion of gas</a:t>
            </a:r>
          </a:p>
          <a:p>
            <a:pPr marL="342900" indent="-342900">
              <a:lnSpc>
                <a:spcPct val="110000"/>
              </a:lnSpc>
              <a:buFont typeface="Wingdings" panose="05000000000000000000" pitchFamily="2" charset="2"/>
              <a:buChar char="Ø"/>
            </a:pPr>
            <a:r>
              <a:rPr lang="en-GB" dirty="0"/>
              <a:t>Only H</a:t>
            </a:r>
            <a:r>
              <a:rPr lang="en-GB" baseline="-25000" dirty="0"/>
              <a:t>2</a:t>
            </a:r>
            <a:r>
              <a:rPr lang="en-GB" dirty="0"/>
              <a:t> and He pressure will evolve with time </a:t>
            </a:r>
            <a:r>
              <a:rPr lang="en-GB" dirty="0">
                <a:sym typeface="Symbol" panose="05050102010706020507" pitchFamily="18" charset="2"/>
              </a:rPr>
              <a:t> </a:t>
            </a:r>
            <a:r>
              <a:rPr lang="en-GB" dirty="0">
                <a:sym typeface="Wingdings" panose="05000000000000000000" pitchFamily="2" charset="2"/>
              </a:rPr>
              <a:t>Sub ML coverage</a:t>
            </a:r>
            <a:endParaRPr lang="en-GB" dirty="0">
              <a:sym typeface="Symbol" panose="05050102010706020507" pitchFamily="18" charset="2"/>
            </a:endParaRPr>
          </a:p>
          <a:p>
            <a:pPr marL="342900" indent="-342900">
              <a:lnSpc>
                <a:spcPct val="110000"/>
              </a:lnSpc>
              <a:buFont typeface="Wingdings" panose="05000000000000000000" pitchFamily="2" charset="2"/>
              <a:buChar char="Ø"/>
            </a:pPr>
            <a:r>
              <a:rPr lang="en-GB" dirty="0">
                <a:sym typeface="Symbol" panose="05050102010706020507" pitchFamily="18" charset="2"/>
              </a:rPr>
              <a:t>Small conductance between the entrance and collision and storage trap.</a:t>
            </a:r>
          </a:p>
          <a:p>
            <a:pPr marL="342900" indent="-342900">
              <a:lnSpc>
                <a:spcPct val="110000"/>
              </a:lnSpc>
              <a:buFont typeface="Wingdings" panose="05000000000000000000" pitchFamily="2" charset="2"/>
              <a:buChar char="Ø"/>
            </a:pPr>
            <a:endParaRPr lang="en-GB" dirty="0"/>
          </a:p>
        </p:txBody>
      </p:sp>
      <p:pic>
        <p:nvPicPr>
          <p:cNvPr id="11" name="Content Placeholder 10">
            <a:extLst>
              <a:ext uri="{FF2B5EF4-FFF2-40B4-BE49-F238E27FC236}">
                <a16:creationId xmlns:a16="http://schemas.microsoft.com/office/drawing/2014/main" id="{7E474123-0BBC-7D93-3810-42A75D302F48}"/>
              </a:ext>
            </a:extLst>
          </p:cNvPr>
          <p:cNvPicPr>
            <a:picLocks noGrp="1" noChangeAspect="1"/>
          </p:cNvPicPr>
          <p:nvPr>
            <p:ph sz="half" idx="2"/>
          </p:nvPr>
        </p:nvPicPr>
        <p:blipFill>
          <a:blip r:embed="rId2"/>
          <a:stretch>
            <a:fillRect/>
          </a:stretch>
        </p:blipFill>
        <p:spPr>
          <a:xfrm>
            <a:off x="8149682" y="954573"/>
            <a:ext cx="3639118" cy="5243386"/>
          </a:xfrm>
          <a:prstGeom prst="rect">
            <a:avLst/>
          </a:prstGeom>
        </p:spPr>
      </p:pic>
      <p:sp>
        <p:nvSpPr>
          <p:cNvPr id="6" name="Date Placeholder 5">
            <a:extLst>
              <a:ext uri="{FF2B5EF4-FFF2-40B4-BE49-F238E27FC236}">
                <a16:creationId xmlns:a16="http://schemas.microsoft.com/office/drawing/2014/main" id="{C8D8BE43-E55E-3AEB-7495-D7ED09982249}"/>
              </a:ext>
            </a:extLst>
          </p:cNvPr>
          <p:cNvSpPr>
            <a:spLocks noGrp="1"/>
          </p:cNvSpPr>
          <p:nvPr>
            <p:ph type="dt" sz="half" idx="10"/>
          </p:nvPr>
        </p:nvSpPr>
        <p:spPr/>
        <p:txBody>
          <a:bodyPr/>
          <a:lstStyle/>
          <a:p>
            <a:r>
              <a:rPr lang="en-US"/>
              <a:t>20 Nov 2024</a:t>
            </a:r>
            <a:endParaRPr lang="en-US" dirty="0"/>
          </a:p>
        </p:txBody>
      </p:sp>
      <p:sp>
        <p:nvSpPr>
          <p:cNvPr id="7" name="Footer Placeholder 6">
            <a:extLst>
              <a:ext uri="{FF2B5EF4-FFF2-40B4-BE49-F238E27FC236}">
                <a16:creationId xmlns:a16="http://schemas.microsoft.com/office/drawing/2014/main" id="{4108C597-A729-25C2-70C7-821521710493}"/>
              </a:ext>
            </a:extLst>
          </p:cNvPr>
          <p:cNvSpPr>
            <a:spLocks noGrp="1"/>
          </p:cNvSpPr>
          <p:nvPr>
            <p:ph type="ftr" sz="quarter" idx="11"/>
          </p:nvPr>
        </p:nvSpPr>
        <p:spPr/>
        <p:txBody>
          <a:bodyPr/>
          <a:lstStyle/>
          <a:p>
            <a:r>
              <a:rPr lang="en-US"/>
              <a:t>JAFS | WP3: Vacuum</a:t>
            </a:r>
            <a:endParaRPr lang="en-US" dirty="0"/>
          </a:p>
        </p:txBody>
      </p:sp>
      <p:sp>
        <p:nvSpPr>
          <p:cNvPr id="8" name="Slide Number Placeholder 7">
            <a:extLst>
              <a:ext uri="{FF2B5EF4-FFF2-40B4-BE49-F238E27FC236}">
                <a16:creationId xmlns:a16="http://schemas.microsoft.com/office/drawing/2014/main" id="{E77B6C12-0A38-C045-9E77-32FEB071A4A1}"/>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12" name="Grafik 4" descr="Ein Bild, das Text, Waffe, Gerät enthält.&#10;&#10;Automatisch generierte Beschreibung">
            <a:extLst>
              <a:ext uri="{FF2B5EF4-FFF2-40B4-BE49-F238E27FC236}">
                <a16:creationId xmlns:a16="http://schemas.microsoft.com/office/drawing/2014/main" id="{6B0055B1-22D5-0298-B460-B8D951761BCB}"/>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50680" y="3855563"/>
            <a:ext cx="6960777" cy="2569430"/>
          </a:xfrm>
          <a:prstGeom prst="rect">
            <a:avLst/>
          </a:prstGeom>
        </p:spPr>
      </p:pic>
    </p:spTree>
    <p:extLst>
      <p:ext uri="{BB962C8B-B14F-4D97-AF65-F5344CB8AC3E}">
        <p14:creationId xmlns:p14="http://schemas.microsoft.com/office/powerpoint/2010/main" val="10923850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F1DF03-6CDE-DB8A-2098-EA0B818D4879}"/>
            </a:ext>
          </a:extLst>
        </p:cNvPr>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A1E70880-2585-C7A2-D324-99ED28B7603B}"/>
              </a:ext>
            </a:extLst>
          </p:cNvPr>
          <p:cNvPicPr>
            <a:picLocks noGrp="1" noChangeAspect="1"/>
          </p:cNvPicPr>
          <p:nvPr>
            <p:ph idx="1"/>
          </p:nvPr>
        </p:nvPicPr>
        <p:blipFill>
          <a:blip r:embed="rId2"/>
          <a:srcRect/>
          <a:stretch/>
        </p:blipFill>
        <p:spPr>
          <a:xfrm>
            <a:off x="1422047" y="961628"/>
            <a:ext cx="9347905" cy="5258197"/>
          </a:xfrm>
          <a:ln>
            <a:solidFill>
              <a:srgbClr val="002060"/>
            </a:solidFill>
          </a:ln>
        </p:spPr>
      </p:pic>
      <p:sp>
        <p:nvSpPr>
          <p:cNvPr id="3" name="Title 2">
            <a:extLst>
              <a:ext uri="{FF2B5EF4-FFF2-40B4-BE49-F238E27FC236}">
                <a16:creationId xmlns:a16="http://schemas.microsoft.com/office/drawing/2014/main" id="{2AC264D9-E853-27EE-F708-B1909C7C8A75}"/>
              </a:ext>
            </a:extLst>
          </p:cNvPr>
          <p:cNvSpPr>
            <a:spLocks noGrp="1"/>
          </p:cNvSpPr>
          <p:nvPr>
            <p:ph type="title"/>
          </p:nvPr>
        </p:nvSpPr>
        <p:spPr/>
        <p:txBody>
          <a:bodyPr/>
          <a:lstStyle/>
          <a:p>
            <a:r>
              <a:rPr lang="en-GB" dirty="0"/>
              <a:t>Courtesy P. Arrutia</a:t>
            </a:r>
          </a:p>
        </p:txBody>
      </p:sp>
      <p:sp>
        <p:nvSpPr>
          <p:cNvPr id="4" name="Date Placeholder 3">
            <a:extLst>
              <a:ext uri="{FF2B5EF4-FFF2-40B4-BE49-F238E27FC236}">
                <a16:creationId xmlns:a16="http://schemas.microsoft.com/office/drawing/2014/main" id="{0FA04852-5D08-6460-86BD-A06338BD2150}"/>
              </a:ext>
            </a:extLst>
          </p:cNvPr>
          <p:cNvSpPr>
            <a:spLocks noGrp="1"/>
          </p:cNvSpPr>
          <p:nvPr>
            <p:ph type="dt" sz="half" idx="10"/>
          </p:nvPr>
        </p:nvSpPr>
        <p:spPr/>
        <p:txBody>
          <a:bodyPr/>
          <a:lstStyle/>
          <a:p>
            <a:r>
              <a:rPr lang="en-US"/>
              <a:t>20 Nov 2024</a:t>
            </a:r>
            <a:endParaRPr lang="en-US" dirty="0"/>
          </a:p>
        </p:txBody>
      </p:sp>
      <p:sp>
        <p:nvSpPr>
          <p:cNvPr id="5" name="Footer Placeholder 4">
            <a:extLst>
              <a:ext uri="{FF2B5EF4-FFF2-40B4-BE49-F238E27FC236}">
                <a16:creationId xmlns:a16="http://schemas.microsoft.com/office/drawing/2014/main" id="{9BACA48C-5915-9012-5D1C-D159E9060106}"/>
              </a:ext>
            </a:extLst>
          </p:cNvPr>
          <p:cNvSpPr>
            <a:spLocks noGrp="1"/>
          </p:cNvSpPr>
          <p:nvPr>
            <p:ph type="ftr" sz="quarter" idx="11"/>
          </p:nvPr>
        </p:nvSpPr>
        <p:spPr/>
        <p:txBody>
          <a:bodyPr/>
          <a:lstStyle/>
          <a:p>
            <a:r>
              <a:rPr lang="en-US"/>
              <a:t>JAFS | WP3: Vacuum</a:t>
            </a:r>
            <a:endParaRPr lang="en-US" dirty="0"/>
          </a:p>
        </p:txBody>
      </p:sp>
      <p:sp>
        <p:nvSpPr>
          <p:cNvPr id="6" name="Slide Number Placeholder 5">
            <a:extLst>
              <a:ext uri="{FF2B5EF4-FFF2-40B4-BE49-F238E27FC236}">
                <a16:creationId xmlns:a16="http://schemas.microsoft.com/office/drawing/2014/main" id="{EF195446-4339-00C6-C90E-BA6403B273D9}"/>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Tree>
    <p:extLst>
      <p:ext uri="{BB962C8B-B14F-4D97-AF65-F5344CB8AC3E}">
        <p14:creationId xmlns:p14="http://schemas.microsoft.com/office/powerpoint/2010/main" val="34821306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8E9F8D-4305-820E-ABD4-3E6F36C8CC1A}"/>
            </a:ext>
          </a:extLst>
        </p:cNvPr>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CAA70ABE-E153-20CA-698C-574D1CC51730}"/>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rcRect/>
          <a:stretch/>
        </p:blipFill>
        <p:spPr>
          <a:xfrm>
            <a:off x="746082" y="1002582"/>
            <a:ext cx="10467675" cy="5233838"/>
          </a:xfrm>
        </p:spPr>
      </p:pic>
      <p:sp>
        <p:nvSpPr>
          <p:cNvPr id="3" name="Title 2">
            <a:extLst>
              <a:ext uri="{FF2B5EF4-FFF2-40B4-BE49-F238E27FC236}">
                <a16:creationId xmlns:a16="http://schemas.microsoft.com/office/drawing/2014/main" id="{E4885CCD-B605-6874-7F12-4AE89AECC874}"/>
              </a:ext>
            </a:extLst>
          </p:cNvPr>
          <p:cNvSpPr>
            <a:spLocks noGrp="1"/>
          </p:cNvSpPr>
          <p:nvPr>
            <p:ph type="title"/>
          </p:nvPr>
        </p:nvSpPr>
        <p:spPr/>
        <p:txBody>
          <a:bodyPr/>
          <a:lstStyle/>
          <a:p>
            <a:r>
              <a:rPr lang="en-GB" dirty="0"/>
              <a:t>He propagation 3×4 mm orifices</a:t>
            </a:r>
          </a:p>
        </p:txBody>
      </p:sp>
      <p:sp>
        <p:nvSpPr>
          <p:cNvPr id="4" name="Date Placeholder 3">
            <a:extLst>
              <a:ext uri="{FF2B5EF4-FFF2-40B4-BE49-F238E27FC236}">
                <a16:creationId xmlns:a16="http://schemas.microsoft.com/office/drawing/2014/main" id="{458AA061-5690-FE2D-037F-1203A9292B5A}"/>
              </a:ext>
            </a:extLst>
          </p:cNvPr>
          <p:cNvSpPr>
            <a:spLocks noGrp="1"/>
          </p:cNvSpPr>
          <p:nvPr>
            <p:ph type="dt" sz="half" idx="10"/>
          </p:nvPr>
        </p:nvSpPr>
        <p:spPr/>
        <p:txBody>
          <a:bodyPr/>
          <a:lstStyle/>
          <a:p>
            <a:r>
              <a:rPr lang="en-US"/>
              <a:t>20 Nov 2024</a:t>
            </a:r>
            <a:endParaRPr lang="en-US" dirty="0"/>
          </a:p>
        </p:txBody>
      </p:sp>
      <p:sp>
        <p:nvSpPr>
          <p:cNvPr id="5" name="Footer Placeholder 4">
            <a:extLst>
              <a:ext uri="{FF2B5EF4-FFF2-40B4-BE49-F238E27FC236}">
                <a16:creationId xmlns:a16="http://schemas.microsoft.com/office/drawing/2014/main" id="{75836039-917F-85BC-DC08-E514C2A7845A}"/>
              </a:ext>
            </a:extLst>
          </p:cNvPr>
          <p:cNvSpPr>
            <a:spLocks noGrp="1"/>
          </p:cNvSpPr>
          <p:nvPr>
            <p:ph type="ftr" sz="quarter" idx="11"/>
          </p:nvPr>
        </p:nvSpPr>
        <p:spPr/>
        <p:txBody>
          <a:bodyPr/>
          <a:lstStyle/>
          <a:p>
            <a:r>
              <a:rPr lang="en-US" dirty="0"/>
              <a:t>JAFS | WP3: Vacuum</a:t>
            </a:r>
          </a:p>
        </p:txBody>
      </p:sp>
      <p:sp>
        <p:nvSpPr>
          <p:cNvPr id="6" name="Slide Number Placeholder 5">
            <a:extLst>
              <a:ext uri="{FF2B5EF4-FFF2-40B4-BE49-F238E27FC236}">
                <a16:creationId xmlns:a16="http://schemas.microsoft.com/office/drawing/2014/main" id="{A0402604-BF0D-789F-173D-93EF25480CAD}"/>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9" name="TextBox 8">
            <a:extLst>
              <a:ext uri="{FF2B5EF4-FFF2-40B4-BE49-F238E27FC236}">
                <a16:creationId xmlns:a16="http://schemas.microsoft.com/office/drawing/2014/main" id="{4F435303-892E-5974-4B3B-7313EC91595E}"/>
              </a:ext>
            </a:extLst>
          </p:cNvPr>
          <p:cNvSpPr txBox="1"/>
          <p:nvPr/>
        </p:nvSpPr>
        <p:spPr>
          <a:xfrm>
            <a:off x="225970" y="907641"/>
            <a:ext cx="8762906" cy="1550031"/>
          </a:xfrm>
          <a:prstGeom prst="rect">
            <a:avLst/>
          </a:prstGeom>
          <a:solidFill>
            <a:schemeClr val="bg1"/>
          </a:solidFill>
          <a:ln>
            <a:solidFill>
              <a:srgbClr val="00B050"/>
            </a:solidFill>
          </a:ln>
        </p:spPr>
        <p:txBody>
          <a:bodyPr wrap="square" lIns="36000" tIns="36000" rIns="36000" bIns="36000" rtlCol="0">
            <a:spAutoFit/>
          </a:bodyPr>
          <a:lstStyle/>
          <a:p>
            <a:pPr marL="285750" indent="-285750">
              <a:buFont typeface="Wingdings" panose="05000000000000000000" pitchFamily="2" charset="2"/>
              <a:buChar char="Ø"/>
            </a:pP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SP 2V =&gt; Injection ≈0.1 </a:t>
            </a:r>
            <a:r>
              <a:rPr lang="en-GB" sz="1600" b="1" dirty="0" err="1">
                <a:solidFill>
                  <a:srgbClr val="00B050"/>
                </a:solidFill>
                <a:latin typeface="JuliaMono" panose="020B0609060300020004" pitchFamily="49" charset="0"/>
                <a:ea typeface="JuliaMono" panose="020B0609060300020004" pitchFamily="49" charset="0"/>
                <a:cs typeface="JuliaMono" panose="020B0609060300020004" pitchFamily="49" charset="0"/>
              </a:rPr>
              <a:t>mbar×l</a:t>
            </a: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/s</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Simulation in 4 steps to overcome the lack of statistics (MC simulation)</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2×StarCell 300 as in PUMA at ELENA</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No pumping from the trap</a:t>
            </a:r>
          </a:p>
          <a:p>
            <a:pPr marL="285750" indent="-285750">
              <a:buFont typeface="Wingdings" panose="05000000000000000000" pitchFamily="2" charset="2"/>
              <a:buChar char="Ø"/>
            </a:pP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P &lt;10</a:t>
            </a:r>
            <a:r>
              <a:rPr lang="en-GB" sz="1600" b="1" baseline="30000" dirty="0">
                <a:solidFill>
                  <a:srgbClr val="00B050"/>
                </a:solidFill>
                <a:latin typeface="JuliaMono" panose="020B0609060300020004" pitchFamily="49" charset="0"/>
                <a:ea typeface="JuliaMono" panose="020B0609060300020004" pitchFamily="49" charset="0"/>
                <a:cs typeface="JuliaMono" panose="020B0609060300020004" pitchFamily="49" charset="0"/>
              </a:rPr>
              <a:t>-12</a:t>
            </a: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 mbar next to the trap!</a:t>
            </a:r>
          </a:p>
        </p:txBody>
      </p:sp>
      <p:pic>
        <p:nvPicPr>
          <p:cNvPr id="2" name="Picture 14">
            <a:extLst>
              <a:ext uri="{FF2B5EF4-FFF2-40B4-BE49-F238E27FC236}">
                <a16:creationId xmlns:a16="http://schemas.microsoft.com/office/drawing/2014/main" id="{F1B5B867-9E45-1DF0-9E5E-5D9D8C7AE1DD}"/>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75826" y="2991720"/>
            <a:ext cx="3733014" cy="248867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564875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88BCF-D019-365B-2AB7-A1B916DA70D3}"/>
              </a:ext>
            </a:extLst>
          </p:cNvPr>
          <p:cNvSpPr>
            <a:spLocks noGrp="1"/>
          </p:cNvSpPr>
          <p:nvPr>
            <p:ph type="title"/>
          </p:nvPr>
        </p:nvSpPr>
        <p:spPr/>
        <p:txBody>
          <a:bodyPr/>
          <a:lstStyle/>
          <a:p>
            <a:pPr>
              <a:lnSpc>
                <a:spcPct val="100000"/>
              </a:lnSpc>
            </a:pPr>
            <a:r>
              <a:rPr lang="en-GB" dirty="0"/>
              <a:t>PUMA offline ion source</a:t>
            </a:r>
            <a:br>
              <a:rPr lang="en-GB" dirty="0"/>
            </a:br>
            <a:r>
              <a:rPr lang="en-GB" sz="2000" dirty="0"/>
              <a:t>(</a:t>
            </a:r>
            <a:r>
              <a:rPr lang="de-DE" sz="2000" dirty="0"/>
              <a:t>Moritz Schlaich)</a:t>
            </a:r>
            <a:endParaRPr lang="en-GB" dirty="0"/>
          </a:p>
        </p:txBody>
      </p:sp>
      <p:pic>
        <p:nvPicPr>
          <p:cNvPr id="11" name="Content Placeholder 10">
            <a:extLst>
              <a:ext uri="{FF2B5EF4-FFF2-40B4-BE49-F238E27FC236}">
                <a16:creationId xmlns:a16="http://schemas.microsoft.com/office/drawing/2014/main" id="{4B7EB238-421F-2DDD-46C6-6D7FB172F1BD}"/>
              </a:ext>
            </a:extLst>
          </p:cNvPr>
          <p:cNvPicPr>
            <a:picLocks noGrp="1" noChangeAspect="1"/>
          </p:cNvPicPr>
          <p:nvPr>
            <p:ph sz="half" idx="1"/>
          </p:nvPr>
        </p:nvPicPr>
        <p:blipFill>
          <a:blip r:embed="rId2"/>
          <a:stretch>
            <a:fillRect/>
          </a:stretch>
        </p:blipFill>
        <p:spPr>
          <a:xfrm>
            <a:off x="407988" y="3130325"/>
            <a:ext cx="8597164" cy="3087137"/>
          </a:xfrm>
        </p:spPr>
      </p:pic>
      <p:pic>
        <p:nvPicPr>
          <p:cNvPr id="9" name="Content Placeholder 8" descr="A graph of a gas flow&#10;&#10;Description automatically generated with medium confidence">
            <a:extLst>
              <a:ext uri="{FF2B5EF4-FFF2-40B4-BE49-F238E27FC236}">
                <a16:creationId xmlns:a16="http://schemas.microsoft.com/office/drawing/2014/main" id="{87E20784-50EE-2155-843B-199498AAAC20}"/>
              </a:ext>
            </a:extLst>
          </p:cNvPr>
          <p:cNvPicPr>
            <a:picLocks noGrp="1" noChangeAspect="1"/>
          </p:cNvPicPr>
          <p:nvPr>
            <p:ph sz="half" idx="2"/>
          </p:nvPr>
        </p:nvPicPr>
        <p:blipFill>
          <a:blip r:embed="rId3">
            <a:clrChange>
              <a:clrFrom>
                <a:srgbClr val="FFFFFF"/>
              </a:clrFrom>
              <a:clrTo>
                <a:srgbClr val="FFFFFF">
                  <a:alpha val="0"/>
                </a:srgbClr>
              </a:clrTo>
            </a:clrChange>
          </a:blip>
          <a:stretch>
            <a:fillRect/>
          </a:stretch>
        </p:blipFill>
        <p:spPr>
          <a:xfrm>
            <a:off x="7479032" y="121626"/>
            <a:ext cx="4601497" cy="3094621"/>
          </a:xfrm>
        </p:spPr>
      </p:pic>
      <p:sp>
        <p:nvSpPr>
          <p:cNvPr id="5" name="Date Placeholder 4">
            <a:extLst>
              <a:ext uri="{FF2B5EF4-FFF2-40B4-BE49-F238E27FC236}">
                <a16:creationId xmlns:a16="http://schemas.microsoft.com/office/drawing/2014/main" id="{B98DF2DB-F52A-FA22-13C2-C4695BE4C032}"/>
              </a:ext>
            </a:extLst>
          </p:cNvPr>
          <p:cNvSpPr>
            <a:spLocks noGrp="1"/>
          </p:cNvSpPr>
          <p:nvPr>
            <p:ph type="dt" sz="half" idx="10"/>
          </p:nvPr>
        </p:nvSpPr>
        <p:spPr/>
        <p:txBody>
          <a:bodyPr/>
          <a:lstStyle/>
          <a:p>
            <a:r>
              <a:rPr lang="en-US"/>
              <a:t>20 Nov 2024</a:t>
            </a:r>
            <a:endParaRPr lang="en-US" dirty="0"/>
          </a:p>
        </p:txBody>
      </p:sp>
      <p:sp>
        <p:nvSpPr>
          <p:cNvPr id="6" name="Footer Placeholder 5">
            <a:extLst>
              <a:ext uri="{FF2B5EF4-FFF2-40B4-BE49-F238E27FC236}">
                <a16:creationId xmlns:a16="http://schemas.microsoft.com/office/drawing/2014/main" id="{1E0EAB63-1664-4E68-DFB8-38D00A075C36}"/>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619422A9-4327-D174-7090-C4FF39F2F7BB}"/>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
        <p:nvSpPr>
          <p:cNvPr id="13" name="TextBox 12">
            <a:extLst>
              <a:ext uri="{FF2B5EF4-FFF2-40B4-BE49-F238E27FC236}">
                <a16:creationId xmlns:a16="http://schemas.microsoft.com/office/drawing/2014/main" id="{151D3A85-2DAB-4D05-A265-68CC5F874349}"/>
              </a:ext>
            </a:extLst>
          </p:cNvPr>
          <p:cNvSpPr txBox="1"/>
          <p:nvPr/>
        </p:nvSpPr>
        <p:spPr>
          <a:xfrm>
            <a:off x="704504" y="1590822"/>
            <a:ext cx="6097384" cy="1754326"/>
          </a:xfrm>
          <a:prstGeom prst="rect">
            <a:avLst/>
          </a:prstGeom>
          <a:noFill/>
        </p:spPr>
        <p:txBody>
          <a:bodyPr wrap="square">
            <a:spAutoFit/>
          </a:bodyPr>
          <a:lstStyle/>
          <a:p>
            <a:r>
              <a:rPr lang="en-GB" dirty="0">
                <a:latin typeface="JuliaMono" panose="020B0609060300020004" pitchFamily="49" charset="0"/>
                <a:ea typeface="JuliaMono" panose="020B0609060300020004" pitchFamily="49" charset="0"/>
                <a:cs typeface="JuliaMono" panose="020B0609060300020004" pitchFamily="49" charset="0"/>
              </a:rPr>
              <a:t>As a reminder, we do have one iris shutter in between each section and during the measurements I had them at a diameter</a:t>
            </a:r>
            <a:r>
              <a:rPr lang="en-GB" b="1" dirty="0">
                <a:latin typeface="JuliaMono" panose="020B0609060300020004" pitchFamily="49" charset="0"/>
                <a:ea typeface="JuliaMono" panose="020B0609060300020004" pitchFamily="49" charset="0"/>
                <a:cs typeface="JuliaMono" panose="020B0609060300020004" pitchFamily="49" charset="0"/>
              </a:rPr>
              <a:t>(ISA 1) = 4.5 mm and a diameter(ISA 2) = 7.5 mm</a:t>
            </a:r>
            <a:r>
              <a:rPr lang="en-GB" dirty="0">
                <a:latin typeface="JuliaMono" panose="020B0609060300020004" pitchFamily="49" charset="0"/>
                <a:ea typeface="JuliaMono" panose="020B0609060300020004" pitchFamily="49" charset="0"/>
                <a:cs typeface="JuliaMono" panose="020B0609060300020004" pitchFamily="49" charset="0"/>
              </a:rPr>
              <a:t>. Compare the figure of our ion source setup for the locations of both irises.</a:t>
            </a:r>
          </a:p>
        </p:txBody>
      </p:sp>
      <p:sp>
        <p:nvSpPr>
          <p:cNvPr id="14" name="Callout: Line with Accent Bar 13">
            <a:extLst>
              <a:ext uri="{FF2B5EF4-FFF2-40B4-BE49-F238E27FC236}">
                <a16:creationId xmlns:a16="http://schemas.microsoft.com/office/drawing/2014/main" id="{CC1B632A-4CBF-BF6E-5DEA-876014A30D90}"/>
              </a:ext>
            </a:extLst>
          </p:cNvPr>
          <p:cNvSpPr/>
          <p:nvPr/>
        </p:nvSpPr>
        <p:spPr>
          <a:xfrm>
            <a:off x="10093003" y="3429000"/>
            <a:ext cx="1695797" cy="554512"/>
          </a:xfrm>
          <a:prstGeom prst="accentCallout1">
            <a:avLst>
              <a:gd name="adj1" fmla="val 56228"/>
              <a:gd name="adj2" fmla="val 1471"/>
              <a:gd name="adj3" fmla="val -173081"/>
              <a:gd name="adj4" fmla="val -21175"/>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a:solidFill>
                  <a:srgbClr val="FF0000"/>
                </a:solidFill>
                <a:latin typeface="JuliaMono" panose="020B0609060300020004" pitchFamily="49" charset="0"/>
                <a:ea typeface="JuliaMono" panose="020B0609060300020004" pitchFamily="49" charset="0"/>
                <a:cs typeface="JuliaMono" panose="020B0609060300020004" pitchFamily="49" charset="0"/>
              </a:rPr>
              <a:t>1000 times higher than requirement</a:t>
            </a:r>
          </a:p>
        </p:txBody>
      </p:sp>
    </p:spTree>
    <p:extLst>
      <p:ext uri="{BB962C8B-B14F-4D97-AF65-F5344CB8AC3E}">
        <p14:creationId xmlns:p14="http://schemas.microsoft.com/office/powerpoint/2010/main" val="37866311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09F9C756-4F6F-E52D-E023-15975DB0F73A}"/>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rcRect/>
          <a:stretch/>
        </p:blipFill>
        <p:spPr>
          <a:xfrm>
            <a:off x="3352585" y="1335741"/>
            <a:ext cx="8256921" cy="4954153"/>
          </a:xfrm>
        </p:spPr>
      </p:pic>
      <p:sp>
        <p:nvSpPr>
          <p:cNvPr id="3" name="Title 2">
            <a:extLst>
              <a:ext uri="{FF2B5EF4-FFF2-40B4-BE49-F238E27FC236}">
                <a16:creationId xmlns:a16="http://schemas.microsoft.com/office/drawing/2014/main" id="{9EAF1A65-6861-7BDE-0958-8EF1579D8DD0}"/>
              </a:ext>
            </a:extLst>
          </p:cNvPr>
          <p:cNvSpPr>
            <a:spLocks noGrp="1"/>
          </p:cNvSpPr>
          <p:nvPr>
            <p:ph type="title"/>
          </p:nvPr>
        </p:nvSpPr>
        <p:spPr/>
        <p:txBody>
          <a:bodyPr/>
          <a:lstStyle/>
          <a:p>
            <a:r>
              <a:rPr lang="en-GB" dirty="0"/>
              <a:t>H</a:t>
            </a:r>
            <a:r>
              <a:rPr lang="en-GB" baseline="-25000" dirty="0"/>
              <a:t>2</a:t>
            </a:r>
            <a:r>
              <a:rPr lang="en-GB" dirty="0"/>
              <a:t> propagation</a:t>
            </a:r>
          </a:p>
        </p:txBody>
      </p:sp>
      <p:sp>
        <p:nvSpPr>
          <p:cNvPr id="4" name="Date Placeholder 3">
            <a:extLst>
              <a:ext uri="{FF2B5EF4-FFF2-40B4-BE49-F238E27FC236}">
                <a16:creationId xmlns:a16="http://schemas.microsoft.com/office/drawing/2014/main" id="{16AC7267-27D9-78AF-2257-39E171D7AEE4}"/>
              </a:ext>
            </a:extLst>
          </p:cNvPr>
          <p:cNvSpPr>
            <a:spLocks noGrp="1"/>
          </p:cNvSpPr>
          <p:nvPr>
            <p:ph type="dt" sz="half" idx="10"/>
          </p:nvPr>
        </p:nvSpPr>
        <p:spPr/>
        <p:txBody>
          <a:bodyPr/>
          <a:lstStyle/>
          <a:p>
            <a:r>
              <a:rPr lang="en-US"/>
              <a:t>20 Nov 2024</a:t>
            </a:r>
            <a:endParaRPr lang="en-US" dirty="0"/>
          </a:p>
        </p:txBody>
      </p:sp>
      <p:sp>
        <p:nvSpPr>
          <p:cNvPr id="5" name="Footer Placeholder 4">
            <a:extLst>
              <a:ext uri="{FF2B5EF4-FFF2-40B4-BE49-F238E27FC236}">
                <a16:creationId xmlns:a16="http://schemas.microsoft.com/office/drawing/2014/main" id="{9BA4C586-A7C3-F98B-4E1E-7B8061C9B884}"/>
              </a:ext>
            </a:extLst>
          </p:cNvPr>
          <p:cNvSpPr>
            <a:spLocks noGrp="1"/>
          </p:cNvSpPr>
          <p:nvPr>
            <p:ph type="ftr" sz="quarter" idx="11"/>
          </p:nvPr>
        </p:nvSpPr>
        <p:spPr/>
        <p:txBody>
          <a:bodyPr/>
          <a:lstStyle/>
          <a:p>
            <a:r>
              <a:rPr lang="en-US"/>
              <a:t>JAFS | WP3: Vacuum</a:t>
            </a:r>
            <a:endParaRPr lang="en-US" dirty="0"/>
          </a:p>
        </p:txBody>
      </p:sp>
      <p:sp>
        <p:nvSpPr>
          <p:cNvPr id="6" name="Slide Number Placeholder 5">
            <a:extLst>
              <a:ext uri="{FF2B5EF4-FFF2-40B4-BE49-F238E27FC236}">
                <a16:creationId xmlns:a16="http://schemas.microsoft.com/office/drawing/2014/main" id="{3324738C-86BD-E40A-01FB-5619C07E6DD6}"/>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9" name="TextBox 8">
            <a:extLst>
              <a:ext uri="{FF2B5EF4-FFF2-40B4-BE49-F238E27FC236}">
                <a16:creationId xmlns:a16="http://schemas.microsoft.com/office/drawing/2014/main" id="{9A9BFC41-1113-C020-2414-154291246133}"/>
              </a:ext>
            </a:extLst>
          </p:cNvPr>
          <p:cNvSpPr txBox="1"/>
          <p:nvPr/>
        </p:nvSpPr>
        <p:spPr>
          <a:xfrm>
            <a:off x="336270" y="1200642"/>
            <a:ext cx="8017805" cy="2042473"/>
          </a:xfrm>
          <a:prstGeom prst="rect">
            <a:avLst/>
          </a:prstGeom>
          <a:solidFill>
            <a:schemeClr val="bg1"/>
          </a:solidFill>
          <a:ln>
            <a:solidFill>
              <a:srgbClr val="00B050"/>
            </a:solidFill>
          </a:ln>
        </p:spPr>
        <p:txBody>
          <a:bodyPr wrap="square" lIns="36000" tIns="36000" rIns="36000" bIns="36000" rtlCol="0">
            <a:spAutoFit/>
          </a:bodyPr>
          <a:lstStyle/>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10</a:t>
            </a:r>
            <a:r>
              <a:rPr lang="en-GB" sz="1600" baseline="30000" dirty="0">
                <a:solidFill>
                  <a:srgbClr val="00B050"/>
                </a:solidFill>
                <a:latin typeface="JuliaMono" panose="020B0609060300020004" pitchFamily="49" charset="0"/>
                <a:ea typeface="JuliaMono" panose="020B0609060300020004" pitchFamily="49" charset="0"/>
                <a:cs typeface="JuliaMono" panose="020B0609060300020004" pitchFamily="49" charset="0"/>
              </a:rPr>
              <a:t>-8</a:t>
            </a: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 mbar at entrance of the previous sector</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Assuming NEG coating in the first drift towards PUMA and in most of PUMA elements (0.005 sticking factor)</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2×StarCell 300 as in PUMA at ELENA</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Outgassing pessimistic assumption 5×10</a:t>
            </a:r>
            <a:r>
              <a:rPr lang="en-GB" sz="1600" baseline="30000" dirty="0">
                <a:solidFill>
                  <a:srgbClr val="00B050"/>
                </a:solidFill>
                <a:latin typeface="JuliaMono" panose="020B0609060300020004" pitchFamily="49" charset="0"/>
                <a:ea typeface="JuliaMono" panose="020B0609060300020004" pitchFamily="49" charset="0"/>
                <a:cs typeface="JuliaMono" panose="020B0609060300020004" pitchFamily="49" charset="0"/>
              </a:rPr>
              <a:t>-12</a:t>
            </a: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 </a:t>
            </a:r>
            <a:r>
              <a:rPr lang="en-GB" sz="1600" dirty="0" err="1">
                <a:solidFill>
                  <a:srgbClr val="00B050"/>
                </a:solidFill>
                <a:latin typeface="JuliaMono" panose="020B0609060300020004" pitchFamily="49" charset="0"/>
                <a:ea typeface="JuliaMono" panose="020B0609060300020004" pitchFamily="49" charset="0"/>
                <a:cs typeface="JuliaMono" panose="020B0609060300020004" pitchFamily="49" charset="0"/>
              </a:rPr>
              <a:t>mbar×l</a:t>
            </a: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/s/cm²</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Effect of irises conductance restriction not considered</a:t>
            </a:r>
          </a:p>
          <a:p>
            <a:pPr marL="285750" indent="-285750">
              <a:buFont typeface="Wingdings" panose="05000000000000000000" pitchFamily="2" charset="2"/>
              <a:buChar char="Ø"/>
            </a:pPr>
            <a:r>
              <a:rPr lang="en-GB" sz="1600" dirty="0">
                <a:solidFill>
                  <a:srgbClr val="00B050"/>
                </a:solidFill>
                <a:latin typeface="JuliaMono" panose="020B0609060300020004" pitchFamily="49" charset="0"/>
                <a:ea typeface="JuliaMono" panose="020B0609060300020004" pitchFamily="49" charset="0"/>
                <a:cs typeface="JuliaMono" panose="020B0609060300020004" pitchFamily="49" charset="0"/>
              </a:rPr>
              <a:t>Not considered pumping from the trap, neither NEG cartridges.</a:t>
            </a:r>
          </a:p>
          <a:p>
            <a:pPr marL="285750" indent="-285750">
              <a:buFont typeface="Wingdings" panose="05000000000000000000" pitchFamily="2" charset="2"/>
              <a:buChar char="Ø"/>
            </a:pP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P~10</a:t>
            </a:r>
            <a:r>
              <a:rPr lang="en-GB" sz="1600" b="1" baseline="30000" dirty="0">
                <a:solidFill>
                  <a:srgbClr val="00B050"/>
                </a:solidFill>
                <a:latin typeface="JuliaMono" panose="020B0609060300020004" pitchFamily="49" charset="0"/>
                <a:ea typeface="JuliaMono" panose="020B0609060300020004" pitchFamily="49" charset="0"/>
                <a:cs typeface="JuliaMono" panose="020B0609060300020004" pitchFamily="49" charset="0"/>
              </a:rPr>
              <a:t>-11</a:t>
            </a:r>
            <a:r>
              <a:rPr lang="en-GB" sz="1600" b="1" dirty="0">
                <a:solidFill>
                  <a:srgbClr val="00B050"/>
                </a:solidFill>
                <a:latin typeface="JuliaMono" panose="020B0609060300020004" pitchFamily="49" charset="0"/>
                <a:ea typeface="JuliaMono" panose="020B0609060300020004" pitchFamily="49" charset="0"/>
                <a:cs typeface="JuliaMono" panose="020B0609060300020004" pitchFamily="49" charset="0"/>
              </a:rPr>
              <a:t> mbar next to the trap</a:t>
            </a:r>
          </a:p>
        </p:txBody>
      </p:sp>
    </p:spTree>
    <p:extLst>
      <p:ext uri="{BB962C8B-B14F-4D97-AF65-F5344CB8AC3E}">
        <p14:creationId xmlns:p14="http://schemas.microsoft.com/office/powerpoint/2010/main" val="7611877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F5C763-6E00-0FE1-F16B-43031244A8A8}"/>
              </a:ext>
            </a:extLst>
          </p:cNvPr>
          <p:cNvSpPr>
            <a:spLocks noGrp="1"/>
          </p:cNvSpPr>
          <p:nvPr>
            <p:ph type="title"/>
          </p:nvPr>
        </p:nvSpPr>
        <p:spPr/>
        <p:txBody>
          <a:bodyPr/>
          <a:lstStyle/>
          <a:p>
            <a:r>
              <a:rPr lang="en-GB" dirty="0"/>
              <a:t>Equipment and budget</a:t>
            </a:r>
          </a:p>
        </p:txBody>
      </p:sp>
      <p:sp>
        <p:nvSpPr>
          <p:cNvPr id="4" name="Date Placeholder 3">
            <a:extLst>
              <a:ext uri="{FF2B5EF4-FFF2-40B4-BE49-F238E27FC236}">
                <a16:creationId xmlns:a16="http://schemas.microsoft.com/office/drawing/2014/main" id="{5F0EFB25-EEEB-82C3-8874-80D9E9A157A1}"/>
              </a:ext>
            </a:extLst>
          </p:cNvPr>
          <p:cNvSpPr>
            <a:spLocks noGrp="1"/>
          </p:cNvSpPr>
          <p:nvPr>
            <p:ph type="dt" sz="half" idx="10"/>
          </p:nvPr>
        </p:nvSpPr>
        <p:spPr/>
        <p:txBody>
          <a:bodyPr/>
          <a:lstStyle/>
          <a:p>
            <a:r>
              <a:rPr lang="en-US"/>
              <a:t>20 Nov 2024</a:t>
            </a:r>
            <a:endParaRPr lang="en-US" dirty="0"/>
          </a:p>
        </p:txBody>
      </p:sp>
      <p:sp>
        <p:nvSpPr>
          <p:cNvPr id="5" name="Footer Placeholder 4">
            <a:extLst>
              <a:ext uri="{FF2B5EF4-FFF2-40B4-BE49-F238E27FC236}">
                <a16:creationId xmlns:a16="http://schemas.microsoft.com/office/drawing/2014/main" id="{BF46C3A5-2CE5-07EF-F957-655A3D6AE23E}"/>
              </a:ext>
            </a:extLst>
          </p:cNvPr>
          <p:cNvSpPr>
            <a:spLocks noGrp="1"/>
          </p:cNvSpPr>
          <p:nvPr>
            <p:ph type="ftr" sz="quarter" idx="11"/>
          </p:nvPr>
        </p:nvSpPr>
        <p:spPr/>
        <p:txBody>
          <a:bodyPr/>
          <a:lstStyle/>
          <a:p>
            <a:r>
              <a:rPr lang="en-US"/>
              <a:t>JAFS | WP3: Vacuum</a:t>
            </a:r>
            <a:endParaRPr lang="en-US" dirty="0"/>
          </a:p>
        </p:txBody>
      </p:sp>
      <p:sp>
        <p:nvSpPr>
          <p:cNvPr id="6" name="Slide Number Placeholder 5">
            <a:extLst>
              <a:ext uri="{FF2B5EF4-FFF2-40B4-BE49-F238E27FC236}">
                <a16:creationId xmlns:a16="http://schemas.microsoft.com/office/drawing/2014/main" id="{68E5C216-04E6-B4DD-79CB-9E452A55D113}"/>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12" name="Content Placeholder 11">
            <a:extLst>
              <a:ext uri="{FF2B5EF4-FFF2-40B4-BE49-F238E27FC236}">
                <a16:creationId xmlns:a16="http://schemas.microsoft.com/office/drawing/2014/main" id="{0B3E18DF-A428-65D9-9775-406276284159}"/>
              </a:ext>
            </a:extLst>
          </p:cNvPr>
          <p:cNvSpPr>
            <a:spLocks noGrp="1"/>
          </p:cNvSpPr>
          <p:nvPr>
            <p:ph sz="half" idx="1"/>
          </p:nvPr>
        </p:nvSpPr>
        <p:spPr>
          <a:xfrm>
            <a:off x="569352" y="1677207"/>
            <a:ext cx="6360366" cy="4608512"/>
          </a:xfrm>
        </p:spPr>
        <p:txBody>
          <a:bodyPr/>
          <a:lstStyle/>
          <a:p>
            <a:pPr marL="342900" indent="-342900">
              <a:lnSpc>
                <a:spcPct val="100000"/>
              </a:lnSpc>
              <a:buFont typeface="Wingdings" panose="05000000000000000000" pitchFamily="2" charset="2"/>
              <a:buChar char="Ø"/>
            </a:pPr>
            <a:r>
              <a:rPr lang="en-GB" dirty="0"/>
              <a:t>Order TMPs, primary pumps and instrumentation?</a:t>
            </a:r>
          </a:p>
          <a:p>
            <a:pPr marL="342900" indent="-342900">
              <a:lnSpc>
                <a:spcPct val="100000"/>
              </a:lnSpc>
              <a:buFont typeface="Wingdings" panose="05000000000000000000" pitchFamily="2" charset="2"/>
              <a:buChar char="Ø"/>
            </a:pPr>
            <a:r>
              <a:rPr lang="en-GB" dirty="0"/>
              <a:t>Sector valves to order as soon as layout is frozen</a:t>
            </a:r>
          </a:p>
          <a:p>
            <a:pPr marL="342900" indent="-342900">
              <a:lnSpc>
                <a:spcPct val="100000"/>
              </a:lnSpc>
              <a:buFont typeface="Wingdings" panose="05000000000000000000" pitchFamily="2" charset="2"/>
              <a:buChar char="Ø"/>
            </a:pPr>
            <a:r>
              <a:rPr lang="en-GB" dirty="0"/>
              <a:t>All metal or series 10 Viton sealed valve at the interface with the experimental line?</a:t>
            </a:r>
          </a:p>
          <a:p>
            <a:pPr marL="342900" indent="-342900">
              <a:lnSpc>
                <a:spcPct val="100000"/>
              </a:lnSpc>
              <a:buFont typeface="Wingdings" panose="05000000000000000000" pitchFamily="2" charset="2"/>
              <a:buChar char="Ø"/>
            </a:pPr>
            <a:r>
              <a:rPr lang="en-GB" dirty="0"/>
              <a:t>Hardware estimation 30 </a:t>
            </a:r>
            <a:r>
              <a:rPr lang="en-GB" dirty="0" err="1"/>
              <a:t>kCHF</a:t>
            </a:r>
            <a:r>
              <a:rPr lang="en-GB" dirty="0"/>
              <a:t> higher than in previous estimation</a:t>
            </a:r>
          </a:p>
        </p:txBody>
      </p:sp>
      <p:pic>
        <p:nvPicPr>
          <p:cNvPr id="14" name="Picture 13">
            <a:extLst>
              <a:ext uri="{FF2B5EF4-FFF2-40B4-BE49-F238E27FC236}">
                <a16:creationId xmlns:a16="http://schemas.microsoft.com/office/drawing/2014/main" id="{E53AA721-ECFE-EAD4-ECC6-12814006F76C}"/>
              </a:ext>
            </a:extLst>
          </p:cNvPr>
          <p:cNvPicPr>
            <a:picLocks noChangeAspect="1"/>
          </p:cNvPicPr>
          <p:nvPr/>
        </p:nvPicPr>
        <p:blipFill>
          <a:blip r:embed="rId2"/>
          <a:stretch>
            <a:fillRect/>
          </a:stretch>
        </p:blipFill>
        <p:spPr>
          <a:xfrm>
            <a:off x="8205715" y="3557750"/>
            <a:ext cx="3210325" cy="2708385"/>
          </a:xfrm>
          <a:prstGeom prst="rect">
            <a:avLst/>
          </a:prstGeom>
        </p:spPr>
      </p:pic>
      <p:sp>
        <p:nvSpPr>
          <p:cNvPr id="15" name="TextBox 14">
            <a:extLst>
              <a:ext uri="{FF2B5EF4-FFF2-40B4-BE49-F238E27FC236}">
                <a16:creationId xmlns:a16="http://schemas.microsoft.com/office/drawing/2014/main" id="{18DF49FF-2A2A-971E-3F42-491ED5D4A3A7}"/>
              </a:ext>
            </a:extLst>
          </p:cNvPr>
          <p:cNvSpPr txBox="1"/>
          <p:nvPr/>
        </p:nvSpPr>
        <p:spPr>
          <a:xfrm rot="19825307">
            <a:off x="7957458" y="4343141"/>
            <a:ext cx="3571103" cy="276999"/>
          </a:xfrm>
          <a:prstGeom prst="rect">
            <a:avLst/>
          </a:prstGeom>
        </p:spPr>
        <p:style>
          <a:lnRef idx="2">
            <a:schemeClr val="accent2"/>
          </a:lnRef>
          <a:fillRef idx="1">
            <a:schemeClr val="lt1"/>
          </a:fillRef>
          <a:effectRef idx="0">
            <a:schemeClr val="accent2"/>
          </a:effectRef>
          <a:fontRef idx="minor">
            <a:schemeClr val="dk1"/>
          </a:fontRef>
        </p:style>
        <p:txBody>
          <a:bodyPr wrap="square" lIns="0" tIns="0" rIns="0" bIns="0" rtlCol="0">
            <a:spAutoFit/>
          </a:bodyPr>
          <a:lstStyle/>
          <a:p>
            <a:pPr algn="l"/>
            <a:r>
              <a:rPr lang="en-GB" dirty="0">
                <a:latin typeface="JuliaMono" panose="020B0609060300020004" pitchFamily="49" charset="0"/>
                <a:ea typeface="JuliaMono" panose="020B0609060300020004" pitchFamily="49" charset="0"/>
                <a:cs typeface="JuliaMono" panose="020B0609060300020004" pitchFamily="49" charset="0"/>
              </a:rPr>
              <a:t>First evaluation sent 2023</a:t>
            </a:r>
          </a:p>
        </p:txBody>
      </p:sp>
      <p:graphicFrame>
        <p:nvGraphicFramePr>
          <p:cNvPr id="19" name="Content Placeholder 18">
            <a:extLst>
              <a:ext uri="{FF2B5EF4-FFF2-40B4-BE49-F238E27FC236}">
                <a16:creationId xmlns:a16="http://schemas.microsoft.com/office/drawing/2014/main" id="{2D9A8A0B-2236-5673-36A1-8A215DCB4FC1}"/>
              </a:ext>
            </a:extLst>
          </p:cNvPr>
          <p:cNvGraphicFramePr>
            <a:graphicFrameLocks noGrp="1"/>
          </p:cNvGraphicFramePr>
          <p:nvPr>
            <p:ph sz="half" idx="2"/>
            <p:extLst>
              <p:ext uri="{D42A27DB-BD31-4B8C-83A1-F6EECF244321}">
                <p14:modId xmlns:p14="http://schemas.microsoft.com/office/powerpoint/2010/main" val="1068320083"/>
              </p:ext>
            </p:extLst>
          </p:nvPr>
        </p:nvGraphicFramePr>
        <p:xfrm>
          <a:off x="8079148" y="187239"/>
          <a:ext cx="3149600" cy="3133725"/>
        </p:xfrm>
        <a:graphic>
          <a:graphicData uri="http://schemas.openxmlformats.org/drawingml/2006/table">
            <a:tbl>
              <a:tblPr/>
              <a:tblGrid>
                <a:gridCol w="1256034">
                  <a:extLst>
                    <a:ext uri="{9D8B030D-6E8A-4147-A177-3AD203B41FA5}">
                      <a16:colId xmlns:a16="http://schemas.microsoft.com/office/drawing/2014/main" val="353191316"/>
                    </a:ext>
                  </a:extLst>
                </a:gridCol>
                <a:gridCol w="608986">
                  <a:extLst>
                    <a:ext uri="{9D8B030D-6E8A-4147-A177-3AD203B41FA5}">
                      <a16:colId xmlns:a16="http://schemas.microsoft.com/office/drawing/2014/main" val="4149368826"/>
                    </a:ext>
                  </a:extLst>
                </a:gridCol>
                <a:gridCol w="675594">
                  <a:extLst>
                    <a:ext uri="{9D8B030D-6E8A-4147-A177-3AD203B41FA5}">
                      <a16:colId xmlns:a16="http://schemas.microsoft.com/office/drawing/2014/main" val="3988772384"/>
                    </a:ext>
                  </a:extLst>
                </a:gridCol>
                <a:gridCol w="608986">
                  <a:extLst>
                    <a:ext uri="{9D8B030D-6E8A-4147-A177-3AD203B41FA5}">
                      <a16:colId xmlns:a16="http://schemas.microsoft.com/office/drawing/2014/main" val="3738843253"/>
                    </a:ext>
                  </a:extLst>
                </a:gridCol>
              </a:tblGrid>
              <a:tr h="200025">
                <a:tc>
                  <a:txBody>
                    <a:bodyPr/>
                    <a:lstStyle/>
                    <a:p>
                      <a:pPr algn="l" fontAlgn="b"/>
                      <a:r>
                        <a:rPr lang="en-GB" sz="1100" b="0" i="0" u="none" strike="noStrike">
                          <a:solidFill>
                            <a:srgbClr val="FFFFFF"/>
                          </a:solidFill>
                          <a:effectLst/>
                          <a:highlight>
                            <a:srgbClr val="ED7D31"/>
                          </a:highlight>
                          <a:latin typeface="Calibri" panose="020F0502020204030204" pitchFamily="34" charset="0"/>
                        </a:rPr>
                        <a:t>Item</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ED7D31"/>
                    </a:solidFill>
                  </a:tcPr>
                </a:tc>
                <a:tc>
                  <a:txBody>
                    <a:bodyPr/>
                    <a:lstStyle/>
                    <a:p>
                      <a:pPr algn="l" fontAlgn="b"/>
                      <a:r>
                        <a:rPr lang="en-GB" sz="1100" b="0" i="0" u="none" strike="noStrike">
                          <a:solidFill>
                            <a:srgbClr val="FFFFFF"/>
                          </a:solidFill>
                          <a:effectLst/>
                          <a:highlight>
                            <a:srgbClr val="ED7D31"/>
                          </a:highlight>
                          <a:latin typeface="Calibri" panose="020F0502020204030204" pitchFamily="34" charset="0"/>
                        </a:rPr>
                        <a:t>Q</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ED7D31"/>
                    </a:solidFill>
                  </a:tcPr>
                </a:tc>
                <a:tc>
                  <a:txBody>
                    <a:bodyPr/>
                    <a:lstStyle/>
                    <a:p>
                      <a:pPr algn="l" fontAlgn="b"/>
                      <a:r>
                        <a:rPr lang="en-GB" sz="1100" b="0" i="0" u="none" strike="noStrike">
                          <a:solidFill>
                            <a:srgbClr val="FFFFFF"/>
                          </a:solidFill>
                          <a:effectLst/>
                          <a:highlight>
                            <a:srgbClr val="ED7D31"/>
                          </a:highlight>
                          <a:latin typeface="Calibri" panose="020F0502020204030204" pitchFamily="34" charset="0"/>
                        </a:rPr>
                        <a:t>CHF/piece</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ED7D31"/>
                    </a:solidFill>
                  </a:tcPr>
                </a:tc>
                <a:tc>
                  <a:txBody>
                    <a:bodyPr/>
                    <a:lstStyle/>
                    <a:p>
                      <a:pPr algn="l" fontAlgn="b"/>
                      <a:r>
                        <a:rPr lang="en-GB" sz="1100" b="0" i="0" u="none" strike="noStrike">
                          <a:solidFill>
                            <a:srgbClr val="FFFFFF"/>
                          </a:solidFill>
                          <a:effectLst/>
                          <a:highlight>
                            <a:srgbClr val="ED7D31"/>
                          </a:highlight>
                          <a:latin typeface="Calibri" panose="020F0502020204030204" pitchFamily="34" charset="0"/>
                        </a:rPr>
                        <a:t>Total</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ED7D31"/>
                    </a:solidFill>
                  </a:tcPr>
                </a:tc>
                <a:extLst>
                  <a:ext uri="{0D108BD9-81ED-4DB2-BD59-A6C34878D82A}">
                    <a16:rowId xmlns:a16="http://schemas.microsoft.com/office/drawing/2014/main" val="3385791611"/>
                  </a:ext>
                </a:extLst>
              </a:tr>
              <a:tr h="190500">
                <a:tc>
                  <a:txBody>
                    <a:bodyPr/>
                    <a:lstStyle/>
                    <a:p>
                      <a:pPr algn="l" fontAlgn="b"/>
                      <a:r>
                        <a:rPr lang="en-GB" sz="1100" b="0" i="0" u="none" strike="noStrike">
                          <a:solidFill>
                            <a:srgbClr val="000000"/>
                          </a:solidFill>
                          <a:effectLst/>
                          <a:latin typeface="Calibri" panose="020F0502020204030204" pitchFamily="34" charset="0"/>
                        </a:rPr>
                        <a:t>Series 10 DN100CF</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GB" sz="1100" b="0" i="0" u="none" strike="noStrike">
                          <a:solidFill>
                            <a:srgbClr val="000000"/>
                          </a:solidFill>
                          <a:effectLst/>
                          <a:latin typeface="Calibri" panose="020F0502020204030204" pitchFamily="34" charset="0"/>
                        </a:rPr>
                        <a:t>7</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GB" sz="1100" b="0" i="0" u="none" strike="noStrike">
                          <a:solidFill>
                            <a:srgbClr val="000000"/>
                          </a:solidFill>
                          <a:effectLst/>
                          <a:latin typeface="Calibri" panose="020F0502020204030204" pitchFamily="34" charset="0"/>
                        </a:rPr>
                        <a:t>4</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b"/>
                      <a:r>
                        <a:rPr lang="en-GB" sz="1100" b="0" i="0" u="none" strike="noStrike">
                          <a:solidFill>
                            <a:srgbClr val="000000"/>
                          </a:solidFill>
                          <a:effectLst/>
                          <a:latin typeface="Calibri" panose="020F0502020204030204" pitchFamily="34" charset="0"/>
                        </a:rPr>
                        <a:t>28</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511280220"/>
                  </a:ext>
                </a:extLst>
              </a:tr>
              <a:tr h="190500">
                <a:tc>
                  <a:txBody>
                    <a:bodyPr/>
                    <a:lstStyle/>
                    <a:p>
                      <a:pPr algn="l" fontAlgn="b"/>
                      <a:r>
                        <a:rPr lang="en-GB" sz="1100" b="0" i="0" u="none" strike="noStrike">
                          <a:solidFill>
                            <a:srgbClr val="000000"/>
                          </a:solidFill>
                          <a:effectLst/>
                          <a:latin typeface="Calibri" panose="020F0502020204030204" pitchFamily="34" charset="0"/>
                        </a:rPr>
                        <a:t>Series 10 DN40CF</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4</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4</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397967270"/>
                  </a:ext>
                </a:extLst>
              </a:tr>
              <a:tr h="190500">
                <a:tc>
                  <a:txBody>
                    <a:bodyPr/>
                    <a:lstStyle/>
                    <a:p>
                      <a:pPr algn="l" fontAlgn="b"/>
                      <a:r>
                        <a:rPr lang="en-GB" sz="1100" b="0" i="0" u="none" strike="noStrike">
                          <a:solidFill>
                            <a:srgbClr val="000000"/>
                          </a:solidFill>
                          <a:effectLst/>
                          <a:latin typeface="Calibri" panose="020F0502020204030204" pitchFamily="34" charset="0"/>
                        </a:rPr>
                        <a:t>HiPace 700</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7</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7</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49</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727965301"/>
                  </a:ext>
                </a:extLst>
              </a:tr>
              <a:tr h="190500">
                <a:tc>
                  <a:txBody>
                    <a:bodyPr/>
                    <a:lstStyle/>
                    <a:p>
                      <a:pPr algn="l" fontAlgn="b"/>
                      <a:r>
                        <a:rPr lang="en-GB" sz="1100" b="0" i="0" u="none" strike="noStrike">
                          <a:solidFill>
                            <a:srgbClr val="000000"/>
                          </a:solidFill>
                          <a:effectLst/>
                          <a:latin typeface="Calibri" panose="020F0502020204030204" pitchFamily="34" charset="0"/>
                        </a:rPr>
                        <a:t>Series 10 DN150CF</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7</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5</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35</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382481015"/>
                  </a:ext>
                </a:extLst>
              </a:tr>
              <a:tr h="190500">
                <a:tc>
                  <a:txBody>
                    <a:bodyPr/>
                    <a:lstStyle/>
                    <a:p>
                      <a:pPr algn="l" fontAlgn="b"/>
                      <a:r>
                        <a:rPr lang="en-GB" sz="1100" b="0" i="0" u="none" strike="noStrike">
                          <a:solidFill>
                            <a:srgbClr val="000000"/>
                          </a:solidFill>
                          <a:effectLst/>
                          <a:latin typeface="Calibri" panose="020F0502020204030204" pitchFamily="34" charset="0"/>
                        </a:rPr>
                        <a:t>Angle valve DN25KF</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18</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0.5</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9</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62101563"/>
                  </a:ext>
                </a:extLst>
              </a:tr>
              <a:tr h="190500">
                <a:tc>
                  <a:txBody>
                    <a:bodyPr/>
                    <a:lstStyle/>
                    <a:p>
                      <a:pPr algn="l" fontAlgn="b"/>
                      <a:r>
                        <a:rPr lang="en-GB" sz="1100" b="0" i="0" u="none" strike="noStrike" dirty="0" err="1">
                          <a:solidFill>
                            <a:srgbClr val="000000"/>
                          </a:solidFill>
                          <a:effectLst/>
                          <a:latin typeface="Calibri" panose="020F0502020204030204" pitchFamily="34" charset="0"/>
                        </a:rPr>
                        <a:t>Hipace</a:t>
                      </a:r>
                      <a:r>
                        <a:rPr lang="en-GB" sz="1100" b="0" i="0" u="none" strike="noStrike" dirty="0">
                          <a:solidFill>
                            <a:srgbClr val="000000"/>
                          </a:solidFill>
                          <a:effectLst/>
                          <a:latin typeface="Calibri" panose="020F0502020204030204" pitchFamily="34" charset="0"/>
                        </a:rPr>
                        <a:t> 300</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3</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6</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18</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276772015"/>
                  </a:ext>
                </a:extLst>
              </a:tr>
              <a:tr h="190500">
                <a:tc>
                  <a:txBody>
                    <a:bodyPr/>
                    <a:lstStyle/>
                    <a:p>
                      <a:pPr algn="l" fontAlgn="b"/>
                      <a:r>
                        <a:rPr lang="en-GB" sz="1100" b="0" i="0" u="none" strike="noStrike">
                          <a:solidFill>
                            <a:srgbClr val="000000"/>
                          </a:solidFill>
                          <a:effectLst/>
                          <a:latin typeface="Calibri" panose="020F0502020204030204" pitchFamily="34" charset="0"/>
                        </a:rPr>
                        <a:t>Angle valve DN16KF</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6</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0.5</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3</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526674465"/>
                  </a:ext>
                </a:extLst>
              </a:tr>
              <a:tr h="190500">
                <a:tc>
                  <a:txBody>
                    <a:bodyPr/>
                    <a:lstStyle/>
                    <a:p>
                      <a:pPr algn="l" fontAlgn="b"/>
                      <a:r>
                        <a:rPr lang="en-GB" sz="1100" b="0" i="0" u="none" strike="noStrike">
                          <a:solidFill>
                            <a:srgbClr val="000000"/>
                          </a:solidFill>
                          <a:effectLst/>
                          <a:latin typeface="Calibri" panose="020F0502020204030204" pitchFamily="34" charset="0"/>
                        </a:rPr>
                        <a:t>Venting valve TMP</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10</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10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427524187"/>
                  </a:ext>
                </a:extLst>
              </a:tr>
              <a:tr h="190500">
                <a:tc>
                  <a:txBody>
                    <a:bodyPr/>
                    <a:lstStyle/>
                    <a:p>
                      <a:pPr algn="l" fontAlgn="b"/>
                      <a:r>
                        <a:rPr lang="en-GB" sz="1100" b="0" i="0" u="none" strike="noStrike">
                          <a:solidFill>
                            <a:srgbClr val="000000"/>
                          </a:solidFill>
                          <a:effectLst/>
                          <a:latin typeface="Calibri" panose="020F0502020204030204" pitchFamily="34" charset="0"/>
                        </a:rPr>
                        <a:t>VGR</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21</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1.5</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31.5</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902744420"/>
                  </a:ext>
                </a:extLst>
              </a:tr>
              <a:tr h="190500">
                <a:tc>
                  <a:txBody>
                    <a:bodyPr/>
                    <a:lstStyle/>
                    <a:p>
                      <a:pPr algn="l" fontAlgn="b"/>
                      <a:r>
                        <a:rPr lang="en-GB" sz="1100" b="0" i="0" u="none" strike="noStrike">
                          <a:solidFill>
                            <a:srgbClr val="000000"/>
                          </a:solidFill>
                          <a:effectLst/>
                          <a:latin typeface="Calibri" panose="020F0502020204030204" pitchFamily="34" charset="0"/>
                        </a:rPr>
                        <a:t>Primary pumps</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5</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4</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20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325899506"/>
                  </a:ext>
                </a:extLst>
              </a:tr>
              <a:tr h="190500">
                <a:tc>
                  <a:txBody>
                    <a:bodyPr/>
                    <a:lstStyle/>
                    <a:p>
                      <a:pPr algn="l" fontAlgn="b"/>
                      <a:r>
                        <a:rPr lang="en-GB" sz="1100" b="0" i="0" u="none" strike="noStrike">
                          <a:solidFill>
                            <a:srgbClr val="000000"/>
                          </a:solidFill>
                          <a:effectLst/>
                          <a:latin typeface="Calibri" panose="020F0502020204030204" pitchFamily="34" charset="0"/>
                        </a:rPr>
                        <a:t>VGP</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7</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7</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314944761"/>
                  </a:ext>
                </a:extLst>
              </a:tr>
              <a:tr h="190500">
                <a:tc>
                  <a:txBody>
                    <a:bodyPr/>
                    <a:lstStyle/>
                    <a:p>
                      <a:pPr algn="l" fontAlgn="b"/>
                      <a:r>
                        <a:rPr lang="en-GB" sz="1100" b="0" i="0" u="none" strike="noStrike">
                          <a:solidFill>
                            <a:srgbClr val="000000"/>
                          </a:solidFill>
                          <a:effectLst/>
                          <a:latin typeface="Calibri" panose="020F0502020204030204" pitchFamily="34" charset="0"/>
                        </a:rPr>
                        <a:t>VVV</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4</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2</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8</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505126858"/>
                  </a:ext>
                </a:extLst>
              </a:tr>
              <a:tr h="190500">
                <a:tc>
                  <a:txBody>
                    <a:bodyPr/>
                    <a:lstStyle/>
                    <a:p>
                      <a:pPr algn="l" fontAlgn="b"/>
                      <a:r>
                        <a:rPr lang="en-GB" sz="1100" b="0" i="0" u="none" strike="noStrike">
                          <a:solidFill>
                            <a:srgbClr val="000000"/>
                          </a:solidFill>
                          <a:effectLst/>
                          <a:latin typeface="Calibri" panose="020F0502020204030204" pitchFamily="34" charset="0"/>
                        </a:rPr>
                        <a:t>Series 48 DN40CF</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2</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15</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000000"/>
                          </a:solidFill>
                          <a:effectLst/>
                          <a:latin typeface="Calibri" panose="020F0502020204030204" pitchFamily="34" charset="0"/>
                        </a:rPr>
                        <a:t>30</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760806755"/>
                  </a:ext>
                </a:extLst>
              </a:tr>
              <a:tr h="200025">
                <a:tc>
                  <a:txBody>
                    <a:bodyPr/>
                    <a:lstStyle/>
                    <a:p>
                      <a:pPr algn="l" fontAlgn="b"/>
                      <a:r>
                        <a:rPr lang="en-GB" sz="1100" b="0" i="0" u="none" strike="noStrike">
                          <a:solidFill>
                            <a:srgbClr val="000000"/>
                          </a:solidFill>
                          <a:effectLst/>
                          <a:latin typeface="Calibri" panose="020F0502020204030204" pitchFamily="34" charset="0"/>
                        </a:rPr>
                        <a:t>NexTorr 500 -StarCell</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Calibri" panose="020F0502020204030204" pitchFamily="34" charset="0"/>
                        </a:rPr>
                        <a:t>3</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a:solidFill>
                            <a:srgbClr val="000000"/>
                          </a:solidFill>
                          <a:effectLst/>
                          <a:latin typeface="Calibri" panose="020F0502020204030204" pitchFamily="34" charset="0"/>
                        </a:rPr>
                        <a:t>9</a:t>
                      </a:r>
                    </a:p>
                  </a:txBody>
                  <a:tcPr marL="7620" marR="7620" marT="762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b"/>
                      <a:r>
                        <a:rPr lang="en-GB" sz="1100" b="0" i="0" u="none" strike="noStrike" dirty="0">
                          <a:solidFill>
                            <a:srgbClr val="000000"/>
                          </a:solidFill>
                          <a:effectLst/>
                          <a:latin typeface="Calibri" panose="020F0502020204030204" pitchFamily="34" charset="0"/>
                        </a:rPr>
                        <a:t>27</a:t>
                      </a:r>
                    </a:p>
                  </a:txBody>
                  <a:tcPr marL="7620" marR="7620" marT="7620"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54652942"/>
                  </a:ext>
                </a:extLst>
              </a:tr>
              <a:tr h="257175">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r>
                        <a:rPr lang="en-GB" sz="1100" b="1" i="0" u="none" strike="noStrike">
                          <a:solidFill>
                            <a:srgbClr val="000000"/>
                          </a:solidFill>
                          <a:effectLst/>
                          <a:latin typeface="Calibri" panose="020F0502020204030204" pitchFamily="34" charset="0"/>
                        </a:rPr>
                        <a:t>TOTAL</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r>
                        <a:rPr lang="en-GB" sz="1100" b="1" i="0" u="none" strike="noStrike" dirty="0">
                          <a:solidFill>
                            <a:srgbClr val="000000"/>
                          </a:solidFill>
                          <a:effectLst/>
                          <a:latin typeface="Calibri" panose="020F0502020204030204" pitchFamily="34" charset="0"/>
                        </a:rPr>
                        <a:t>279.5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90214316"/>
                  </a:ext>
                </a:extLst>
              </a:tr>
            </a:tbl>
          </a:graphicData>
        </a:graphic>
      </p:graphicFrame>
      <p:sp>
        <p:nvSpPr>
          <p:cNvPr id="2" name="TextBox 1">
            <a:extLst>
              <a:ext uri="{FF2B5EF4-FFF2-40B4-BE49-F238E27FC236}">
                <a16:creationId xmlns:a16="http://schemas.microsoft.com/office/drawing/2014/main" id="{3B4853AD-C2FD-EEFE-8681-4B4119C855BB}"/>
              </a:ext>
            </a:extLst>
          </p:cNvPr>
          <p:cNvSpPr txBox="1"/>
          <p:nvPr/>
        </p:nvSpPr>
        <p:spPr>
          <a:xfrm rot="19965707">
            <a:off x="1696508" y="2846396"/>
            <a:ext cx="8540570" cy="1107996"/>
          </a:xfrm>
          <a:prstGeom prst="rect">
            <a:avLst/>
          </a:prstGeom>
          <a:solidFill>
            <a:schemeClr val="bg1"/>
          </a:solidFill>
          <a:ln w="25400">
            <a:solidFill>
              <a:srgbClr val="FF0000"/>
            </a:solidFill>
          </a:ln>
        </p:spPr>
        <p:txBody>
          <a:bodyPr wrap="square" lIns="0" tIns="0" rIns="0" bIns="0" rtlCol="0">
            <a:spAutoFit/>
          </a:bodyPr>
          <a:lstStyle/>
          <a:p>
            <a:pPr algn="ctr"/>
            <a:r>
              <a:rPr lang="en-US" sz="7200" dirty="0">
                <a:solidFill>
                  <a:srgbClr val="FF0000"/>
                </a:solidFill>
                <a:latin typeface="JuliaMono" panose="020B0609060300020004" pitchFamily="49" charset="0"/>
                <a:ea typeface="JuliaMono" panose="020B0609060300020004" pitchFamily="49" charset="0"/>
                <a:cs typeface="JuliaMono" panose="020B0609060300020004" pitchFamily="49" charset="0"/>
              </a:rPr>
              <a:t>Old slide</a:t>
            </a:r>
            <a:endParaRPr lang="en-GB" sz="7200" dirty="0">
              <a:solidFill>
                <a:srgbClr val="FF0000"/>
              </a:solidFill>
              <a:latin typeface="JuliaMono" panose="020B0609060300020004" pitchFamily="49" charset="0"/>
              <a:ea typeface="JuliaMono" panose="020B0609060300020004" pitchFamily="49" charset="0"/>
              <a:cs typeface="JuliaMono" panose="020B0609060300020004" pitchFamily="49" charset="0"/>
            </a:endParaRPr>
          </a:p>
        </p:txBody>
      </p:sp>
    </p:spTree>
    <p:extLst>
      <p:ext uri="{BB962C8B-B14F-4D97-AF65-F5344CB8AC3E}">
        <p14:creationId xmlns:p14="http://schemas.microsoft.com/office/powerpoint/2010/main" val="33795091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F5C763-6E00-0FE1-F16B-43031244A8A8}"/>
              </a:ext>
            </a:extLst>
          </p:cNvPr>
          <p:cNvSpPr>
            <a:spLocks noGrp="1"/>
          </p:cNvSpPr>
          <p:nvPr>
            <p:ph type="title"/>
          </p:nvPr>
        </p:nvSpPr>
        <p:spPr/>
        <p:txBody>
          <a:bodyPr/>
          <a:lstStyle/>
          <a:p>
            <a:r>
              <a:rPr lang="en-GB" dirty="0"/>
              <a:t>Equipment and budget</a:t>
            </a:r>
          </a:p>
        </p:txBody>
      </p:sp>
      <p:sp>
        <p:nvSpPr>
          <p:cNvPr id="4" name="Date Placeholder 3">
            <a:extLst>
              <a:ext uri="{FF2B5EF4-FFF2-40B4-BE49-F238E27FC236}">
                <a16:creationId xmlns:a16="http://schemas.microsoft.com/office/drawing/2014/main" id="{5F0EFB25-EEEB-82C3-8874-80D9E9A157A1}"/>
              </a:ext>
            </a:extLst>
          </p:cNvPr>
          <p:cNvSpPr>
            <a:spLocks noGrp="1"/>
          </p:cNvSpPr>
          <p:nvPr>
            <p:ph type="dt" sz="half" idx="10"/>
          </p:nvPr>
        </p:nvSpPr>
        <p:spPr/>
        <p:txBody>
          <a:bodyPr/>
          <a:lstStyle/>
          <a:p>
            <a:r>
              <a:rPr lang="en-US"/>
              <a:t>20 Nov 2024</a:t>
            </a:r>
            <a:endParaRPr lang="en-US" dirty="0"/>
          </a:p>
        </p:txBody>
      </p:sp>
      <p:sp>
        <p:nvSpPr>
          <p:cNvPr id="5" name="Footer Placeholder 4">
            <a:extLst>
              <a:ext uri="{FF2B5EF4-FFF2-40B4-BE49-F238E27FC236}">
                <a16:creationId xmlns:a16="http://schemas.microsoft.com/office/drawing/2014/main" id="{BF46C3A5-2CE5-07EF-F957-655A3D6AE23E}"/>
              </a:ext>
            </a:extLst>
          </p:cNvPr>
          <p:cNvSpPr>
            <a:spLocks noGrp="1"/>
          </p:cNvSpPr>
          <p:nvPr>
            <p:ph type="ftr" sz="quarter" idx="11"/>
          </p:nvPr>
        </p:nvSpPr>
        <p:spPr/>
        <p:txBody>
          <a:bodyPr/>
          <a:lstStyle/>
          <a:p>
            <a:r>
              <a:rPr lang="en-US" dirty="0"/>
              <a:t>JAFS | WP3: Vacuum</a:t>
            </a:r>
          </a:p>
        </p:txBody>
      </p:sp>
      <p:sp>
        <p:nvSpPr>
          <p:cNvPr id="6" name="Slide Number Placeholder 5">
            <a:extLst>
              <a:ext uri="{FF2B5EF4-FFF2-40B4-BE49-F238E27FC236}">
                <a16:creationId xmlns:a16="http://schemas.microsoft.com/office/drawing/2014/main" id="{68E5C216-04E6-B4DD-79CB-9E452A55D113}"/>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12" name="Content Placeholder 11">
            <a:extLst>
              <a:ext uri="{FF2B5EF4-FFF2-40B4-BE49-F238E27FC236}">
                <a16:creationId xmlns:a16="http://schemas.microsoft.com/office/drawing/2014/main" id="{0B3E18DF-A428-65D9-9775-406276284159}"/>
              </a:ext>
            </a:extLst>
          </p:cNvPr>
          <p:cNvSpPr>
            <a:spLocks noGrp="1"/>
          </p:cNvSpPr>
          <p:nvPr>
            <p:ph sz="half" idx="1"/>
          </p:nvPr>
        </p:nvSpPr>
        <p:spPr>
          <a:xfrm>
            <a:off x="293171" y="1206957"/>
            <a:ext cx="4107777" cy="5264981"/>
          </a:xfrm>
        </p:spPr>
        <p:txBody>
          <a:bodyPr>
            <a:normAutofit fontScale="77500" lnSpcReduction="20000"/>
          </a:bodyPr>
          <a:lstStyle/>
          <a:p>
            <a:pPr marL="342900" indent="-342900">
              <a:lnSpc>
                <a:spcPct val="120000"/>
              </a:lnSpc>
              <a:buFont typeface="Wingdings" panose="05000000000000000000" pitchFamily="2" charset="2"/>
              <a:buChar char="Ø"/>
            </a:pPr>
            <a:r>
              <a:rPr lang="en-GB" dirty="0">
                <a:solidFill>
                  <a:srgbClr val="00B050"/>
                </a:solidFill>
              </a:rPr>
              <a:t>TMPs, </a:t>
            </a:r>
            <a:r>
              <a:rPr lang="en-GB" dirty="0" err="1">
                <a:solidFill>
                  <a:srgbClr val="00B050"/>
                </a:solidFill>
              </a:rPr>
              <a:t>NexTorr</a:t>
            </a:r>
            <a:r>
              <a:rPr lang="en-GB" dirty="0">
                <a:solidFill>
                  <a:srgbClr val="00B050"/>
                </a:solidFill>
              </a:rPr>
              <a:t>, angles valves and instrumentation ordered.</a:t>
            </a:r>
          </a:p>
          <a:p>
            <a:pPr marL="342900" indent="-342900">
              <a:lnSpc>
                <a:spcPct val="120000"/>
              </a:lnSpc>
              <a:buFont typeface="Wingdings" panose="05000000000000000000" pitchFamily="2" charset="2"/>
              <a:buChar char="Ø"/>
            </a:pPr>
            <a:r>
              <a:rPr lang="en-GB" dirty="0">
                <a:solidFill>
                  <a:srgbClr val="FFC000"/>
                </a:solidFill>
              </a:rPr>
              <a:t>Waiting for quotation for the gate valves (problem with the manufacturer). But we have enough in the storage if needed. </a:t>
            </a:r>
          </a:p>
          <a:p>
            <a:pPr marL="342900" indent="-342900">
              <a:lnSpc>
                <a:spcPct val="120000"/>
              </a:lnSpc>
              <a:buFont typeface="Wingdings" panose="05000000000000000000" pitchFamily="2" charset="2"/>
              <a:buChar char="Ø"/>
            </a:pPr>
            <a:r>
              <a:rPr lang="en-GB" dirty="0">
                <a:solidFill>
                  <a:srgbClr val="00B050"/>
                </a:solidFill>
              </a:rPr>
              <a:t>Tests of the all-metal gate valves DN40CF on going (results on next week).</a:t>
            </a:r>
          </a:p>
          <a:p>
            <a:pPr marL="342900" indent="-342900">
              <a:lnSpc>
                <a:spcPct val="120000"/>
              </a:lnSpc>
              <a:buFont typeface="Wingdings" panose="05000000000000000000" pitchFamily="2" charset="2"/>
              <a:buChar char="Ø"/>
            </a:pPr>
            <a:r>
              <a:rPr lang="en-GB" dirty="0"/>
              <a:t>Primary pumps and small std components (gaskets, screws, compressed air connexions, ISOKF transition…) are going to be ordered.</a:t>
            </a:r>
            <a:endParaRPr lang="en-GB" dirty="0">
              <a:solidFill>
                <a:srgbClr val="00B050"/>
              </a:solidFill>
            </a:endParaRPr>
          </a:p>
          <a:p>
            <a:pPr marL="342900" indent="-342900">
              <a:lnSpc>
                <a:spcPct val="120000"/>
              </a:lnSpc>
              <a:buFont typeface="Wingdings" panose="05000000000000000000" pitchFamily="2" charset="2"/>
              <a:buChar char="Ø"/>
            </a:pPr>
            <a:r>
              <a:rPr lang="en-GB" dirty="0">
                <a:solidFill>
                  <a:srgbClr val="303030"/>
                </a:solidFill>
              </a:rPr>
              <a:t>Vacuum chambers (x35) to be ordered as soon as the drawings are validated</a:t>
            </a:r>
            <a:endParaRPr lang="en-GB" dirty="0"/>
          </a:p>
        </p:txBody>
      </p:sp>
      <p:sp>
        <p:nvSpPr>
          <p:cNvPr id="10" name="Content Placeholder 11">
            <a:extLst>
              <a:ext uri="{FF2B5EF4-FFF2-40B4-BE49-F238E27FC236}">
                <a16:creationId xmlns:a16="http://schemas.microsoft.com/office/drawing/2014/main" id="{B4E931EB-C618-BF4F-7458-7F96CF85C394}"/>
              </a:ext>
            </a:extLst>
          </p:cNvPr>
          <p:cNvSpPr txBox="1">
            <a:spLocks/>
          </p:cNvSpPr>
          <p:nvPr/>
        </p:nvSpPr>
        <p:spPr>
          <a:xfrm>
            <a:off x="4696487" y="5352755"/>
            <a:ext cx="7344622" cy="1072238"/>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JuliaMono" panose="020B0609060300020004" pitchFamily="49" charset="0"/>
                <a:ea typeface="JuliaMono" panose="020B0609060300020004" pitchFamily="49" charset="0"/>
                <a:cs typeface="JuliaMono" panose="020B0609060300020004" pitchFamily="49" charset="0"/>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JuliaMono" panose="020B0609060300020004" pitchFamily="49" charset="0"/>
                <a:ea typeface="JuliaMono" panose="020B0609060300020004" pitchFamily="49" charset="0"/>
                <a:cs typeface="JuliaMono" panose="020B0609060300020004" pitchFamily="49" charset="0"/>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JuliaMono" panose="020B0609060300020004" pitchFamily="49" charset="0"/>
                <a:ea typeface="JuliaMono" panose="020B0609060300020004" pitchFamily="49" charset="0"/>
                <a:cs typeface="JuliaMono" panose="020B0609060300020004" pitchFamily="49" charset="0"/>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JuliaMono" panose="020B0609060300020004" pitchFamily="49" charset="0"/>
                <a:ea typeface="JuliaMono" panose="020B0609060300020004" pitchFamily="49" charset="0"/>
                <a:cs typeface="JuliaMono" panose="020B0609060300020004" pitchFamily="49" charset="0"/>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lnSpc>
                <a:spcPct val="100000"/>
              </a:lnSpc>
            </a:pPr>
            <a:r>
              <a:rPr lang="en-US" sz="1800" b="0" dirty="0"/>
              <a:t>Total = 187kCHF + ~ 93kCHF (chambers) + ~ 15kCHF (std components) + ~83kCHF (control – cables installation and rack services not </a:t>
            </a:r>
            <a:r>
              <a:rPr lang="en-US" sz="1800" b="0" dirty="0">
                <a:solidFill>
                  <a:srgbClr val="303030"/>
                </a:solidFill>
              </a:rPr>
              <a:t>included) = </a:t>
            </a:r>
            <a:r>
              <a:rPr lang="en-US" sz="1800" dirty="0">
                <a:solidFill>
                  <a:srgbClr val="303030"/>
                </a:solidFill>
              </a:rPr>
              <a:t>~378kCHF </a:t>
            </a:r>
            <a:endParaRPr lang="en-GB" sz="1800" dirty="0">
              <a:solidFill>
                <a:srgbClr val="303030"/>
              </a:solidFill>
            </a:endParaRPr>
          </a:p>
        </p:txBody>
      </p:sp>
      <p:pic>
        <p:nvPicPr>
          <p:cNvPr id="20" name="Picture 19" descr="A screenshot of a computer&#10;&#10;Description automatically generated">
            <a:extLst>
              <a:ext uri="{FF2B5EF4-FFF2-40B4-BE49-F238E27FC236}">
                <a16:creationId xmlns:a16="http://schemas.microsoft.com/office/drawing/2014/main" id="{82DC1314-0601-F062-61B1-13A5C81A5095}"/>
              </a:ext>
            </a:extLst>
          </p:cNvPr>
          <p:cNvPicPr>
            <a:picLocks noChangeAspect="1"/>
          </p:cNvPicPr>
          <p:nvPr/>
        </p:nvPicPr>
        <p:blipFill>
          <a:blip r:embed="rId2"/>
          <a:stretch>
            <a:fillRect/>
          </a:stretch>
        </p:blipFill>
        <p:spPr>
          <a:xfrm>
            <a:off x="4671601" y="1273000"/>
            <a:ext cx="7426595" cy="3627606"/>
          </a:xfrm>
          <a:prstGeom prst="rect">
            <a:avLst/>
          </a:prstGeom>
          <a:effectLst>
            <a:outerShdw blurRad="50800" dist="38100" dir="2700000" algn="tl" rotWithShape="0">
              <a:prstClr val="black">
                <a:alpha val="40000"/>
              </a:prstClr>
            </a:outerShdw>
          </a:effectLst>
        </p:spPr>
      </p:pic>
      <p:pic>
        <p:nvPicPr>
          <p:cNvPr id="26" name="Picture 25" descr="A screenshot of a computer&#10;&#10;Description automatically generated">
            <a:extLst>
              <a:ext uri="{FF2B5EF4-FFF2-40B4-BE49-F238E27FC236}">
                <a16:creationId xmlns:a16="http://schemas.microsoft.com/office/drawing/2014/main" id="{B5B0E854-BE65-22B3-7770-981CCF8917D0}"/>
              </a:ext>
            </a:extLst>
          </p:cNvPr>
          <p:cNvPicPr>
            <a:picLocks noChangeAspect="1"/>
          </p:cNvPicPr>
          <p:nvPr/>
        </p:nvPicPr>
        <p:blipFill>
          <a:blip r:embed="rId3"/>
          <a:stretch>
            <a:fillRect/>
          </a:stretch>
        </p:blipFill>
        <p:spPr>
          <a:xfrm>
            <a:off x="8238072" y="593002"/>
            <a:ext cx="3337784" cy="3627606"/>
          </a:xfrm>
          <a:prstGeom prst="rect">
            <a:avLst/>
          </a:prstGeom>
          <a:effectLst>
            <a:outerShdw blurRad="50800" dist="38100" dir="2700000" algn="tl" rotWithShape="0">
              <a:prstClr val="black">
                <a:alpha val="40000"/>
              </a:prstClr>
            </a:outerShdw>
          </a:effectLst>
        </p:spPr>
      </p:pic>
      <p:sp>
        <p:nvSpPr>
          <p:cNvPr id="2" name="TextBox 1">
            <a:extLst>
              <a:ext uri="{FF2B5EF4-FFF2-40B4-BE49-F238E27FC236}">
                <a16:creationId xmlns:a16="http://schemas.microsoft.com/office/drawing/2014/main" id="{B9C66487-78E6-6CAB-24EB-EA697B45E5F6}"/>
              </a:ext>
            </a:extLst>
          </p:cNvPr>
          <p:cNvSpPr txBox="1"/>
          <p:nvPr/>
        </p:nvSpPr>
        <p:spPr>
          <a:xfrm rot="19965707">
            <a:off x="1696508" y="2846396"/>
            <a:ext cx="8540570" cy="1107996"/>
          </a:xfrm>
          <a:prstGeom prst="rect">
            <a:avLst/>
          </a:prstGeom>
          <a:solidFill>
            <a:schemeClr val="bg1"/>
          </a:solidFill>
          <a:ln w="25400">
            <a:solidFill>
              <a:srgbClr val="FF0000"/>
            </a:solidFill>
          </a:ln>
        </p:spPr>
        <p:txBody>
          <a:bodyPr wrap="square" lIns="0" tIns="0" rIns="0" bIns="0" rtlCol="0">
            <a:spAutoFit/>
          </a:bodyPr>
          <a:lstStyle/>
          <a:p>
            <a:pPr algn="ctr"/>
            <a:r>
              <a:rPr lang="en-US" sz="7200" dirty="0">
                <a:solidFill>
                  <a:srgbClr val="FF0000"/>
                </a:solidFill>
                <a:latin typeface="JuliaMono" panose="020B0609060300020004" pitchFamily="49" charset="0"/>
                <a:ea typeface="JuliaMono" panose="020B0609060300020004" pitchFamily="49" charset="0"/>
                <a:cs typeface="JuliaMono" panose="020B0609060300020004" pitchFamily="49" charset="0"/>
              </a:rPr>
              <a:t>Old slide</a:t>
            </a:r>
            <a:endParaRPr lang="en-GB" sz="7200" dirty="0">
              <a:solidFill>
                <a:srgbClr val="FF0000"/>
              </a:solidFill>
              <a:latin typeface="JuliaMono" panose="020B0609060300020004" pitchFamily="49" charset="0"/>
              <a:ea typeface="JuliaMono" panose="020B0609060300020004" pitchFamily="49" charset="0"/>
              <a:cs typeface="JuliaMono" panose="020B0609060300020004" pitchFamily="49" charset="0"/>
            </a:endParaRPr>
          </a:p>
        </p:txBody>
      </p:sp>
    </p:spTree>
    <p:extLst>
      <p:ext uri="{BB962C8B-B14F-4D97-AF65-F5344CB8AC3E}">
        <p14:creationId xmlns:p14="http://schemas.microsoft.com/office/powerpoint/2010/main" val="1511060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AB85C1-88DA-88CF-F1B0-368C7D71838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1F9F371-7BD2-A699-78A4-F7C61B2337C6}"/>
              </a:ext>
            </a:extLst>
          </p:cNvPr>
          <p:cNvSpPr>
            <a:spLocks noGrp="1"/>
          </p:cNvSpPr>
          <p:nvPr>
            <p:ph type="title"/>
          </p:nvPr>
        </p:nvSpPr>
        <p:spPr/>
        <p:txBody>
          <a:bodyPr/>
          <a:lstStyle/>
          <a:p>
            <a:r>
              <a:rPr lang="en-GB" dirty="0"/>
              <a:t>Equipment and budget</a:t>
            </a:r>
          </a:p>
        </p:txBody>
      </p:sp>
      <p:sp>
        <p:nvSpPr>
          <p:cNvPr id="4" name="Date Placeholder 3">
            <a:extLst>
              <a:ext uri="{FF2B5EF4-FFF2-40B4-BE49-F238E27FC236}">
                <a16:creationId xmlns:a16="http://schemas.microsoft.com/office/drawing/2014/main" id="{CEFF812D-D292-85EC-BD9E-1E921B36FDB6}"/>
              </a:ext>
            </a:extLst>
          </p:cNvPr>
          <p:cNvSpPr>
            <a:spLocks noGrp="1"/>
          </p:cNvSpPr>
          <p:nvPr>
            <p:ph type="dt" sz="half" idx="10"/>
          </p:nvPr>
        </p:nvSpPr>
        <p:spPr/>
        <p:txBody>
          <a:bodyPr/>
          <a:lstStyle/>
          <a:p>
            <a:r>
              <a:rPr lang="en-US"/>
              <a:t>20 Nov 2024</a:t>
            </a:r>
            <a:endParaRPr lang="en-US" dirty="0"/>
          </a:p>
        </p:txBody>
      </p:sp>
      <p:sp>
        <p:nvSpPr>
          <p:cNvPr id="5" name="Footer Placeholder 4">
            <a:extLst>
              <a:ext uri="{FF2B5EF4-FFF2-40B4-BE49-F238E27FC236}">
                <a16:creationId xmlns:a16="http://schemas.microsoft.com/office/drawing/2014/main" id="{374CBE1B-20B4-720D-0ABC-A4B0B498E964}"/>
              </a:ext>
            </a:extLst>
          </p:cNvPr>
          <p:cNvSpPr>
            <a:spLocks noGrp="1"/>
          </p:cNvSpPr>
          <p:nvPr>
            <p:ph type="ftr" sz="quarter" idx="11"/>
          </p:nvPr>
        </p:nvSpPr>
        <p:spPr/>
        <p:txBody>
          <a:bodyPr/>
          <a:lstStyle/>
          <a:p>
            <a:r>
              <a:rPr lang="en-US" dirty="0"/>
              <a:t>JAFS | WP3: Vacuum</a:t>
            </a:r>
          </a:p>
        </p:txBody>
      </p:sp>
      <p:sp>
        <p:nvSpPr>
          <p:cNvPr id="6" name="Slide Number Placeholder 5">
            <a:extLst>
              <a:ext uri="{FF2B5EF4-FFF2-40B4-BE49-F238E27FC236}">
                <a16:creationId xmlns:a16="http://schemas.microsoft.com/office/drawing/2014/main" id="{A5182A74-0182-0049-4291-9254B027EF9F}"/>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12" name="Content Placeholder 11">
            <a:extLst>
              <a:ext uri="{FF2B5EF4-FFF2-40B4-BE49-F238E27FC236}">
                <a16:creationId xmlns:a16="http://schemas.microsoft.com/office/drawing/2014/main" id="{3FFFE523-8093-7D34-C1B9-05D12CD895A6}"/>
              </a:ext>
            </a:extLst>
          </p:cNvPr>
          <p:cNvSpPr>
            <a:spLocks noGrp="1"/>
          </p:cNvSpPr>
          <p:nvPr>
            <p:ph sz="half" idx="1"/>
          </p:nvPr>
        </p:nvSpPr>
        <p:spPr>
          <a:xfrm>
            <a:off x="104657" y="1206957"/>
            <a:ext cx="4434388" cy="5264981"/>
          </a:xfrm>
        </p:spPr>
        <p:txBody>
          <a:bodyPr>
            <a:normAutofit fontScale="92500" lnSpcReduction="20000"/>
          </a:bodyPr>
          <a:lstStyle/>
          <a:p>
            <a:pPr marL="342900" indent="-342900">
              <a:lnSpc>
                <a:spcPct val="120000"/>
              </a:lnSpc>
              <a:buFont typeface="Wingdings" panose="05000000000000000000" pitchFamily="2" charset="2"/>
              <a:buChar char="Ø"/>
            </a:pPr>
            <a:r>
              <a:rPr lang="en-US" b="0" dirty="0" err="1"/>
              <a:t>Pompes</a:t>
            </a:r>
            <a:r>
              <a:rPr lang="en-US" b="0" dirty="0"/>
              <a:t> (turbos, primaries, </a:t>
            </a:r>
            <a:r>
              <a:rPr lang="en-US" b="0" dirty="0" err="1"/>
              <a:t>NexTorr</a:t>
            </a:r>
            <a:r>
              <a:rPr lang="en-US" b="0" dirty="0"/>
              <a:t>) + valves + instrumentation) : EDHs done -&gt; </a:t>
            </a:r>
            <a:r>
              <a:rPr lang="en-US" dirty="0"/>
              <a:t>168kCHF</a:t>
            </a:r>
          </a:p>
          <a:p>
            <a:pPr marL="342900" indent="-342900">
              <a:lnSpc>
                <a:spcPct val="120000"/>
              </a:lnSpc>
              <a:buFont typeface="Wingdings" panose="05000000000000000000" pitchFamily="2" charset="2"/>
              <a:buChar char="Ø"/>
            </a:pPr>
            <a:r>
              <a:rPr lang="en-US" b="0" dirty="0"/>
              <a:t>Small Std components (vacuum </a:t>
            </a:r>
            <a:r>
              <a:rPr lang="en-US" b="0" dirty="0" err="1"/>
              <a:t>connexions</a:t>
            </a:r>
            <a:r>
              <a:rPr lang="en-US" b="0" dirty="0"/>
              <a:t>, compressed air…) : EDHs done -&gt; </a:t>
            </a:r>
            <a:r>
              <a:rPr lang="en-US" dirty="0"/>
              <a:t>16kCHF</a:t>
            </a:r>
          </a:p>
          <a:p>
            <a:pPr marL="342900" indent="-342900">
              <a:lnSpc>
                <a:spcPct val="120000"/>
              </a:lnSpc>
              <a:buFont typeface="Wingdings" panose="05000000000000000000" pitchFamily="2" charset="2"/>
              <a:buChar char="Ø"/>
            </a:pPr>
            <a:r>
              <a:rPr lang="en-GB" b="0" dirty="0"/>
              <a:t>The chambers are in production </a:t>
            </a:r>
            <a:r>
              <a:rPr lang="en-GB" dirty="0"/>
              <a:t>(</a:t>
            </a:r>
            <a:r>
              <a:rPr lang="en-US" dirty="0"/>
              <a:t>~ 40kCHF </a:t>
            </a:r>
            <a:r>
              <a:rPr lang="en-US" b="0" dirty="0"/>
              <a:t>(it’s less than expected)) -&gt; ready by end of June.</a:t>
            </a:r>
          </a:p>
          <a:p>
            <a:pPr marL="342900" indent="-342900">
              <a:lnSpc>
                <a:spcPct val="120000"/>
              </a:lnSpc>
              <a:buFont typeface="Wingdings" panose="05000000000000000000" pitchFamily="2" charset="2"/>
              <a:buChar char="Ø"/>
            </a:pPr>
            <a:r>
              <a:rPr lang="en-US" b="0" dirty="0"/>
              <a:t>+ </a:t>
            </a:r>
            <a:r>
              <a:rPr lang="en-US" dirty="0"/>
              <a:t>~83kCHF </a:t>
            </a:r>
            <a:r>
              <a:rPr lang="en-US" b="0" dirty="0"/>
              <a:t>(control – cables installation and rack services not </a:t>
            </a:r>
            <a:r>
              <a:rPr lang="en-US" b="0" dirty="0">
                <a:solidFill>
                  <a:srgbClr val="303030"/>
                </a:solidFill>
              </a:rPr>
              <a:t>included) </a:t>
            </a:r>
            <a:endParaRPr lang="en-GB" dirty="0"/>
          </a:p>
          <a:p>
            <a:pPr marL="342900" indent="-342900">
              <a:lnSpc>
                <a:spcPct val="120000"/>
              </a:lnSpc>
              <a:buFont typeface="Wingdings" panose="05000000000000000000" pitchFamily="2" charset="2"/>
              <a:buChar char="Ø"/>
            </a:pPr>
            <a:r>
              <a:rPr lang="en-US" sz="2400" dirty="0">
                <a:solidFill>
                  <a:srgbClr val="303030"/>
                </a:solidFill>
              </a:rPr>
              <a:t>Total = </a:t>
            </a:r>
            <a:r>
              <a:rPr lang="en-US" sz="2400" dirty="0"/>
              <a:t>~</a:t>
            </a:r>
            <a:r>
              <a:rPr lang="en-US" sz="2400" dirty="0">
                <a:solidFill>
                  <a:srgbClr val="303030"/>
                </a:solidFill>
              </a:rPr>
              <a:t>310kCHF</a:t>
            </a:r>
          </a:p>
        </p:txBody>
      </p:sp>
      <p:pic>
        <p:nvPicPr>
          <p:cNvPr id="8" name="Picture 7" descr="A screenshot of a computer&#10;&#10;AI-generated content may be incorrect.">
            <a:extLst>
              <a:ext uri="{FF2B5EF4-FFF2-40B4-BE49-F238E27FC236}">
                <a16:creationId xmlns:a16="http://schemas.microsoft.com/office/drawing/2014/main" id="{D3E2F229-7982-A316-ECCC-349440E0D578}"/>
              </a:ext>
            </a:extLst>
          </p:cNvPr>
          <p:cNvPicPr>
            <a:picLocks noChangeAspect="1"/>
          </p:cNvPicPr>
          <p:nvPr/>
        </p:nvPicPr>
        <p:blipFill>
          <a:blip r:embed="rId2"/>
          <a:stretch>
            <a:fillRect/>
          </a:stretch>
        </p:blipFill>
        <p:spPr>
          <a:xfrm>
            <a:off x="4539045" y="1206957"/>
            <a:ext cx="7548298" cy="3781421"/>
          </a:xfrm>
          <a:prstGeom prst="rect">
            <a:avLst/>
          </a:prstGeom>
        </p:spPr>
      </p:pic>
      <p:pic>
        <p:nvPicPr>
          <p:cNvPr id="11" name="Picture 10" descr="A screenshot of a computer&#10;&#10;AI-generated content may be incorrect.">
            <a:extLst>
              <a:ext uri="{FF2B5EF4-FFF2-40B4-BE49-F238E27FC236}">
                <a16:creationId xmlns:a16="http://schemas.microsoft.com/office/drawing/2014/main" id="{5DAF54CF-67F9-2625-2A91-2D286FA47F82}"/>
              </a:ext>
            </a:extLst>
          </p:cNvPr>
          <p:cNvPicPr>
            <a:picLocks noChangeAspect="1"/>
          </p:cNvPicPr>
          <p:nvPr/>
        </p:nvPicPr>
        <p:blipFill>
          <a:blip r:embed="rId3"/>
          <a:stretch>
            <a:fillRect/>
          </a:stretch>
        </p:blipFill>
        <p:spPr>
          <a:xfrm>
            <a:off x="6652641" y="2272699"/>
            <a:ext cx="4968155" cy="3592286"/>
          </a:xfrm>
          <a:prstGeom prst="rect">
            <a:avLst/>
          </a:prstGeom>
        </p:spPr>
      </p:pic>
    </p:spTree>
    <p:extLst>
      <p:ext uri="{BB962C8B-B14F-4D97-AF65-F5344CB8AC3E}">
        <p14:creationId xmlns:p14="http://schemas.microsoft.com/office/powerpoint/2010/main" val="351802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6CE7748-37F4-E5A5-8F5F-D942D13C30CF}"/>
              </a:ext>
            </a:extLst>
          </p:cNvPr>
          <p:cNvSpPr>
            <a:spLocks noGrp="1"/>
          </p:cNvSpPr>
          <p:nvPr>
            <p:ph idx="1"/>
          </p:nvPr>
        </p:nvSpPr>
        <p:spPr>
          <a:xfrm>
            <a:off x="407989" y="1130531"/>
            <a:ext cx="11376024" cy="5070244"/>
          </a:xfrm>
        </p:spPr>
        <p:txBody>
          <a:bodyPr>
            <a:normAutofit fontScale="77500" lnSpcReduction="20000"/>
          </a:bodyPr>
          <a:lstStyle/>
          <a:p>
            <a:pPr>
              <a:lnSpc>
                <a:spcPct val="120000"/>
              </a:lnSpc>
            </a:pPr>
            <a:r>
              <a:rPr lang="en-GB" u="sng" dirty="0"/>
              <a:t>What we have:</a:t>
            </a:r>
          </a:p>
          <a:p>
            <a:pPr marL="342900" indent="-342900">
              <a:lnSpc>
                <a:spcPct val="120000"/>
              </a:lnSpc>
              <a:buFont typeface="Wingdings" panose="05000000000000000000" pitchFamily="2" charset="2"/>
              <a:buChar char="Ø"/>
            </a:pPr>
            <a:r>
              <a:rPr lang="en-GB" dirty="0"/>
              <a:t>Vacuum layout is 100% defined</a:t>
            </a:r>
          </a:p>
          <a:p>
            <a:pPr marL="342900" indent="-342900">
              <a:lnSpc>
                <a:spcPct val="120000"/>
              </a:lnSpc>
              <a:buFont typeface="Wingdings" panose="05000000000000000000" pitchFamily="2" charset="2"/>
              <a:buChar char="Ø"/>
            </a:pPr>
            <a:r>
              <a:rPr lang="en-GB" dirty="0"/>
              <a:t>Main risk =&gt; He propagation. With estimated flow there is no margin. One irises achieves a 17 times reduction =&gt; Second iris? =&gt; </a:t>
            </a:r>
            <a:r>
              <a:rPr lang="en-GB" dirty="0">
                <a:solidFill>
                  <a:srgbClr val="FF0000"/>
                </a:solidFill>
              </a:rPr>
              <a:t>2 extra solve the issue, but not integrated at this stage!</a:t>
            </a:r>
            <a:endParaRPr lang="en-GB" dirty="0"/>
          </a:p>
          <a:p>
            <a:pPr marL="342900" indent="-342900">
              <a:lnSpc>
                <a:spcPct val="120000"/>
              </a:lnSpc>
              <a:buFont typeface="Wingdings" panose="05000000000000000000" pitchFamily="2" charset="2"/>
              <a:buChar char="Ø"/>
            </a:pPr>
            <a:r>
              <a:rPr lang="en-GB" dirty="0"/>
              <a:t>Reasonable H</a:t>
            </a:r>
            <a:r>
              <a:rPr lang="en-GB" baseline="-25000" dirty="0"/>
              <a:t>2</a:t>
            </a:r>
            <a:r>
              <a:rPr lang="en-GB" dirty="0"/>
              <a:t> pumping speed =&gt; </a:t>
            </a:r>
            <a:r>
              <a:rPr lang="en-GB" dirty="0">
                <a:solidFill>
                  <a:srgbClr val="FF0000"/>
                </a:solidFill>
              </a:rPr>
              <a:t>H</a:t>
            </a:r>
            <a:r>
              <a:rPr lang="en-GB" baseline="-25000" dirty="0">
                <a:solidFill>
                  <a:srgbClr val="FF0000"/>
                </a:solidFill>
              </a:rPr>
              <a:t>2</a:t>
            </a:r>
            <a:r>
              <a:rPr lang="en-GB" dirty="0">
                <a:solidFill>
                  <a:srgbClr val="FF0000"/>
                </a:solidFill>
              </a:rPr>
              <a:t> pressure in front of the trap will be determined by the outgassing sources and pumping speed in its vicinity</a:t>
            </a:r>
            <a:r>
              <a:rPr lang="en-GB" dirty="0"/>
              <a:t>.</a:t>
            </a:r>
          </a:p>
          <a:p>
            <a:pPr marL="342900" indent="-342900">
              <a:lnSpc>
                <a:spcPct val="120000"/>
              </a:lnSpc>
              <a:buFont typeface="Wingdings" panose="05000000000000000000" pitchFamily="2" charset="2"/>
              <a:buChar char="Ø"/>
            </a:pPr>
            <a:r>
              <a:rPr lang="en-GB" strike="sngStrike" dirty="0"/>
              <a:t>TMPs H version for maximum compression ratio (50 times higher for H</a:t>
            </a:r>
            <a:r>
              <a:rPr lang="en-GB" strike="sngStrike" baseline="-25000" dirty="0"/>
              <a:t>2</a:t>
            </a:r>
            <a:r>
              <a:rPr lang="en-GB" strike="sngStrike" dirty="0"/>
              <a:t> and 30 for He)</a:t>
            </a:r>
            <a:r>
              <a:rPr lang="en-GB" dirty="0"/>
              <a:t> =&gt; Too expensive =&gt; </a:t>
            </a:r>
            <a:r>
              <a:rPr lang="en-GB" dirty="0">
                <a:solidFill>
                  <a:srgbClr val="FF0000"/>
                </a:solidFill>
              </a:rPr>
              <a:t>Booster TMP for last 2 turbos</a:t>
            </a:r>
          </a:p>
          <a:p>
            <a:pPr marL="342900" indent="-342900">
              <a:lnSpc>
                <a:spcPct val="120000"/>
              </a:lnSpc>
              <a:buFont typeface="Wingdings" panose="05000000000000000000" pitchFamily="2" charset="2"/>
              <a:buChar char="Ø"/>
            </a:pPr>
            <a:r>
              <a:rPr lang="en-GB" dirty="0"/>
              <a:t>PUMA offline ion source =&gt; </a:t>
            </a:r>
            <a:r>
              <a:rPr lang="en-GB" dirty="0">
                <a:solidFill>
                  <a:srgbClr val="FF0000"/>
                </a:solidFill>
              </a:rPr>
              <a:t>He propagation may be an issue =&gt; Deserves a detailed study =&gt; Rough estimate 10</a:t>
            </a:r>
            <a:r>
              <a:rPr lang="en-GB" baseline="30000" dirty="0">
                <a:solidFill>
                  <a:srgbClr val="FF0000"/>
                </a:solidFill>
              </a:rPr>
              <a:t>-10</a:t>
            </a:r>
            <a:r>
              <a:rPr lang="en-GB" dirty="0">
                <a:solidFill>
                  <a:srgbClr val="FF0000"/>
                </a:solidFill>
              </a:rPr>
              <a:t> mbar range.</a:t>
            </a:r>
          </a:p>
          <a:p>
            <a:pPr>
              <a:lnSpc>
                <a:spcPct val="120000"/>
              </a:lnSpc>
            </a:pPr>
            <a:r>
              <a:rPr lang="en-GB" u="sng" dirty="0"/>
              <a:t>What we need:</a:t>
            </a:r>
          </a:p>
          <a:p>
            <a:pPr marL="342900" indent="-342900">
              <a:lnSpc>
                <a:spcPct val="120000"/>
              </a:lnSpc>
              <a:buFont typeface="Wingdings" panose="05000000000000000000" pitchFamily="2" charset="2"/>
              <a:buChar char="Ø"/>
            </a:pPr>
            <a:r>
              <a:rPr lang="en-GB" dirty="0"/>
              <a:t>Installation planning =&gt; </a:t>
            </a:r>
            <a:r>
              <a:rPr lang="en-GB" dirty="0">
                <a:solidFill>
                  <a:srgbClr val="FF0000"/>
                </a:solidFill>
              </a:rPr>
              <a:t>End of 2025?</a:t>
            </a:r>
          </a:p>
          <a:p>
            <a:pPr marL="342900" indent="-342900">
              <a:lnSpc>
                <a:spcPct val="120000"/>
              </a:lnSpc>
              <a:buFont typeface="Wingdings" panose="05000000000000000000" pitchFamily="2" charset="2"/>
              <a:buChar char="Ø"/>
            </a:pPr>
            <a:r>
              <a:rPr lang="en-GB" dirty="0"/>
              <a:t>What are the vacuum </a:t>
            </a:r>
            <a:r>
              <a:rPr lang="en-GB" dirty="0">
                <a:solidFill>
                  <a:srgbClr val="FF0000"/>
                </a:solidFill>
              </a:rPr>
              <a:t>signals</a:t>
            </a:r>
            <a:r>
              <a:rPr lang="en-GB" dirty="0"/>
              <a:t> required by “</a:t>
            </a:r>
            <a:r>
              <a:rPr lang="en-GB" dirty="0">
                <a:solidFill>
                  <a:srgbClr val="FF0000"/>
                </a:solidFill>
              </a:rPr>
              <a:t>users</a:t>
            </a:r>
            <a:r>
              <a:rPr lang="en-GB" dirty="0"/>
              <a:t>”?</a:t>
            </a:r>
          </a:p>
          <a:p>
            <a:pPr marL="342900" indent="-342900">
              <a:lnSpc>
                <a:spcPct val="120000"/>
              </a:lnSpc>
              <a:buFont typeface="Wingdings" panose="05000000000000000000" pitchFamily="2" charset="2"/>
              <a:buChar char="Ø"/>
            </a:pPr>
            <a:r>
              <a:rPr lang="en-GB" dirty="0">
                <a:solidFill>
                  <a:srgbClr val="FF0000"/>
                </a:solidFill>
              </a:rPr>
              <a:t>We still need to define where we place the primary pumps and if they work at high voltage or at ground potential.</a:t>
            </a:r>
          </a:p>
          <a:p>
            <a:pPr marL="342900" indent="-342900">
              <a:lnSpc>
                <a:spcPct val="120000"/>
              </a:lnSpc>
              <a:buFont typeface="Wingdings" panose="05000000000000000000" pitchFamily="2" charset="2"/>
              <a:buChar char="Ø"/>
            </a:pPr>
            <a:endParaRPr lang="en-GB" dirty="0"/>
          </a:p>
        </p:txBody>
      </p:sp>
      <p:sp>
        <p:nvSpPr>
          <p:cNvPr id="3" name="Title 2">
            <a:extLst>
              <a:ext uri="{FF2B5EF4-FFF2-40B4-BE49-F238E27FC236}">
                <a16:creationId xmlns:a16="http://schemas.microsoft.com/office/drawing/2014/main" id="{FCF2B419-0DD7-EF05-4044-0251F4FF7B7F}"/>
              </a:ext>
            </a:extLst>
          </p:cNvPr>
          <p:cNvSpPr>
            <a:spLocks noGrp="1"/>
          </p:cNvSpPr>
          <p:nvPr>
            <p:ph type="title"/>
          </p:nvPr>
        </p:nvSpPr>
        <p:spPr/>
        <p:txBody>
          <a:bodyPr/>
          <a:lstStyle/>
          <a:p>
            <a:r>
              <a:rPr lang="en-GB" dirty="0"/>
              <a:t>What do we have and what do we need?</a:t>
            </a:r>
          </a:p>
        </p:txBody>
      </p:sp>
      <p:sp>
        <p:nvSpPr>
          <p:cNvPr id="4" name="Date Placeholder 3">
            <a:extLst>
              <a:ext uri="{FF2B5EF4-FFF2-40B4-BE49-F238E27FC236}">
                <a16:creationId xmlns:a16="http://schemas.microsoft.com/office/drawing/2014/main" id="{402633A5-EF47-26B9-E2E5-B786F6752E86}"/>
              </a:ext>
            </a:extLst>
          </p:cNvPr>
          <p:cNvSpPr>
            <a:spLocks noGrp="1"/>
          </p:cNvSpPr>
          <p:nvPr>
            <p:ph type="dt" sz="half" idx="10"/>
          </p:nvPr>
        </p:nvSpPr>
        <p:spPr/>
        <p:txBody>
          <a:bodyPr/>
          <a:lstStyle/>
          <a:p>
            <a:r>
              <a:rPr lang="en-US"/>
              <a:t>20 Nov 2024</a:t>
            </a:r>
            <a:endParaRPr lang="en-US" dirty="0"/>
          </a:p>
        </p:txBody>
      </p:sp>
      <p:sp>
        <p:nvSpPr>
          <p:cNvPr id="5" name="Footer Placeholder 4">
            <a:extLst>
              <a:ext uri="{FF2B5EF4-FFF2-40B4-BE49-F238E27FC236}">
                <a16:creationId xmlns:a16="http://schemas.microsoft.com/office/drawing/2014/main" id="{76A698E9-B197-F66A-B63A-D759747A3D65}"/>
              </a:ext>
            </a:extLst>
          </p:cNvPr>
          <p:cNvSpPr>
            <a:spLocks noGrp="1"/>
          </p:cNvSpPr>
          <p:nvPr>
            <p:ph type="ftr" sz="quarter" idx="11"/>
          </p:nvPr>
        </p:nvSpPr>
        <p:spPr/>
        <p:txBody>
          <a:bodyPr/>
          <a:lstStyle/>
          <a:p>
            <a:r>
              <a:rPr lang="en-US"/>
              <a:t>JAFS | WP3: Vacuum</a:t>
            </a:r>
            <a:endParaRPr lang="en-US" dirty="0"/>
          </a:p>
        </p:txBody>
      </p:sp>
      <p:sp>
        <p:nvSpPr>
          <p:cNvPr id="6" name="Slide Number Placeholder 5">
            <a:extLst>
              <a:ext uri="{FF2B5EF4-FFF2-40B4-BE49-F238E27FC236}">
                <a16:creationId xmlns:a16="http://schemas.microsoft.com/office/drawing/2014/main" id="{91BD69F6-971E-9B08-2EEC-9710BBE47CC0}"/>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Tree>
    <p:extLst>
      <p:ext uri="{BB962C8B-B14F-4D97-AF65-F5344CB8AC3E}">
        <p14:creationId xmlns:p14="http://schemas.microsoft.com/office/powerpoint/2010/main" val="10874077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8269753-595A-D8E1-5869-9E620A3E65D7}"/>
              </a:ext>
            </a:extLst>
          </p:cNvPr>
          <p:cNvSpPr>
            <a:spLocks noGrp="1"/>
          </p:cNvSpPr>
          <p:nvPr>
            <p:ph type="ctrTitle"/>
          </p:nvPr>
        </p:nvSpPr>
        <p:spPr/>
        <p:txBody>
          <a:bodyPr/>
          <a:lstStyle/>
          <a:p>
            <a:r>
              <a:rPr lang="en-GB" dirty="0"/>
              <a:t>Thank you</a:t>
            </a:r>
          </a:p>
        </p:txBody>
      </p:sp>
      <p:sp>
        <p:nvSpPr>
          <p:cNvPr id="9" name="Subtitle 8">
            <a:extLst>
              <a:ext uri="{FF2B5EF4-FFF2-40B4-BE49-F238E27FC236}">
                <a16:creationId xmlns:a16="http://schemas.microsoft.com/office/drawing/2014/main" id="{1F49D4B9-2726-78C4-9AEE-79D5D7D9DB8B}"/>
              </a:ext>
            </a:extLst>
          </p:cNvPr>
          <p:cNvSpPr>
            <a:spLocks noGrp="1"/>
          </p:cNvSpPr>
          <p:nvPr>
            <p:ph type="subTitle" idx="1"/>
          </p:nvPr>
        </p:nvSpPr>
        <p:spPr/>
        <p:txBody>
          <a:bodyPr/>
          <a:lstStyle/>
          <a:p>
            <a:endParaRPr lang="en-GB"/>
          </a:p>
        </p:txBody>
      </p:sp>
      <p:sp>
        <p:nvSpPr>
          <p:cNvPr id="4" name="Date Placeholder 3">
            <a:extLst>
              <a:ext uri="{FF2B5EF4-FFF2-40B4-BE49-F238E27FC236}">
                <a16:creationId xmlns:a16="http://schemas.microsoft.com/office/drawing/2014/main" id="{B6D2C95F-7644-DE07-9A33-5D04FED9BBBD}"/>
              </a:ext>
            </a:extLst>
          </p:cNvPr>
          <p:cNvSpPr>
            <a:spLocks noGrp="1"/>
          </p:cNvSpPr>
          <p:nvPr>
            <p:ph type="dt" sz="half" idx="10"/>
          </p:nvPr>
        </p:nvSpPr>
        <p:spPr/>
        <p:txBody>
          <a:bodyPr/>
          <a:lstStyle/>
          <a:p>
            <a:r>
              <a:rPr lang="en-US"/>
              <a:t>20 Nov 2024</a:t>
            </a:r>
            <a:endParaRPr lang="en-US" dirty="0"/>
          </a:p>
        </p:txBody>
      </p:sp>
      <p:sp>
        <p:nvSpPr>
          <p:cNvPr id="5" name="Footer Placeholder 4">
            <a:extLst>
              <a:ext uri="{FF2B5EF4-FFF2-40B4-BE49-F238E27FC236}">
                <a16:creationId xmlns:a16="http://schemas.microsoft.com/office/drawing/2014/main" id="{CE4866DF-F322-6E51-864A-A13D60E72E72}"/>
              </a:ext>
            </a:extLst>
          </p:cNvPr>
          <p:cNvSpPr>
            <a:spLocks noGrp="1"/>
          </p:cNvSpPr>
          <p:nvPr>
            <p:ph type="ftr" sz="quarter" idx="11"/>
          </p:nvPr>
        </p:nvSpPr>
        <p:spPr/>
        <p:txBody>
          <a:bodyPr/>
          <a:lstStyle/>
          <a:p>
            <a:r>
              <a:rPr lang="en-US"/>
              <a:t>JAFS | WP3: Vacuum</a:t>
            </a:r>
            <a:endParaRPr lang="en-US" dirty="0"/>
          </a:p>
        </p:txBody>
      </p:sp>
      <p:sp>
        <p:nvSpPr>
          <p:cNvPr id="6" name="Slide Number Placeholder 5">
            <a:extLst>
              <a:ext uri="{FF2B5EF4-FFF2-40B4-BE49-F238E27FC236}">
                <a16:creationId xmlns:a16="http://schemas.microsoft.com/office/drawing/2014/main" id="{92A9E642-F6E7-1674-8E28-D6C45A8C2E70}"/>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Tree>
    <p:extLst>
      <p:ext uri="{BB962C8B-B14F-4D97-AF65-F5344CB8AC3E}">
        <p14:creationId xmlns:p14="http://schemas.microsoft.com/office/powerpoint/2010/main" val="3395914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754393-7BEF-105D-18B8-DD28E536F8BE}"/>
              </a:ext>
            </a:extLst>
          </p:cNvPr>
          <p:cNvSpPr>
            <a:spLocks noGrp="1"/>
          </p:cNvSpPr>
          <p:nvPr>
            <p:ph type="title"/>
          </p:nvPr>
        </p:nvSpPr>
        <p:spPr/>
        <p:txBody>
          <a:bodyPr/>
          <a:lstStyle/>
          <a:p>
            <a:r>
              <a:rPr lang="en-GB" dirty="0"/>
              <a:t>PUMA layout</a:t>
            </a:r>
          </a:p>
        </p:txBody>
      </p:sp>
      <p:sp>
        <p:nvSpPr>
          <p:cNvPr id="5" name="Date Placeholder 4">
            <a:extLst>
              <a:ext uri="{FF2B5EF4-FFF2-40B4-BE49-F238E27FC236}">
                <a16:creationId xmlns:a16="http://schemas.microsoft.com/office/drawing/2014/main" id="{24DD395F-6520-C057-28DE-3CE10A73906F}"/>
              </a:ext>
            </a:extLst>
          </p:cNvPr>
          <p:cNvSpPr>
            <a:spLocks noGrp="1"/>
          </p:cNvSpPr>
          <p:nvPr>
            <p:ph type="dt" sz="half" idx="10"/>
          </p:nvPr>
        </p:nvSpPr>
        <p:spPr/>
        <p:txBody>
          <a:bodyPr/>
          <a:lstStyle/>
          <a:p>
            <a:r>
              <a:rPr lang="en-US"/>
              <a:t>20 Nov 2024</a:t>
            </a:r>
            <a:endParaRPr lang="en-US" dirty="0"/>
          </a:p>
        </p:txBody>
      </p:sp>
      <p:sp>
        <p:nvSpPr>
          <p:cNvPr id="6" name="Footer Placeholder 5">
            <a:extLst>
              <a:ext uri="{FF2B5EF4-FFF2-40B4-BE49-F238E27FC236}">
                <a16:creationId xmlns:a16="http://schemas.microsoft.com/office/drawing/2014/main" id="{2484C40D-3260-A04E-AF6B-8A20195F7D3D}"/>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74B77A15-532B-AFD8-187B-0F348C9F36FA}"/>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10" name="Picture 9">
            <a:extLst>
              <a:ext uri="{FF2B5EF4-FFF2-40B4-BE49-F238E27FC236}">
                <a16:creationId xmlns:a16="http://schemas.microsoft.com/office/drawing/2014/main" id="{23CE7396-A0F6-950C-D5DF-CFB61DC3E8E5}"/>
              </a:ext>
            </a:extLst>
          </p:cNvPr>
          <p:cNvPicPr>
            <a:picLocks noChangeAspect="1"/>
          </p:cNvPicPr>
          <p:nvPr/>
        </p:nvPicPr>
        <p:blipFill>
          <a:blip r:embed="rId2"/>
          <a:stretch>
            <a:fillRect/>
          </a:stretch>
        </p:blipFill>
        <p:spPr>
          <a:xfrm>
            <a:off x="2082801" y="528826"/>
            <a:ext cx="9141648" cy="5800347"/>
          </a:xfrm>
          <a:prstGeom prst="rect">
            <a:avLst/>
          </a:prstGeom>
        </p:spPr>
      </p:pic>
    </p:spTree>
    <p:extLst>
      <p:ext uri="{BB962C8B-B14F-4D97-AF65-F5344CB8AC3E}">
        <p14:creationId xmlns:p14="http://schemas.microsoft.com/office/powerpoint/2010/main" val="676352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667B27-EF75-6683-DFF7-CA0E1F413F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E2BA613-C8F3-0F8B-7C5A-D7E4E08CB119}"/>
              </a:ext>
            </a:extLst>
          </p:cNvPr>
          <p:cNvSpPr>
            <a:spLocks noGrp="1"/>
          </p:cNvSpPr>
          <p:nvPr>
            <p:ph type="title"/>
          </p:nvPr>
        </p:nvSpPr>
        <p:spPr/>
        <p:txBody>
          <a:bodyPr/>
          <a:lstStyle/>
          <a:p>
            <a:r>
              <a:rPr lang="en-GB" dirty="0"/>
              <a:t>PUMA layout: Sectorization</a:t>
            </a:r>
          </a:p>
        </p:txBody>
      </p:sp>
      <p:sp>
        <p:nvSpPr>
          <p:cNvPr id="5" name="Date Placeholder 4">
            <a:extLst>
              <a:ext uri="{FF2B5EF4-FFF2-40B4-BE49-F238E27FC236}">
                <a16:creationId xmlns:a16="http://schemas.microsoft.com/office/drawing/2014/main" id="{183B548D-1276-5F42-CCE1-B6BE6B34F879}"/>
              </a:ext>
            </a:extLst>
          </p:cNvPr>
          <p:cNvSpPr>
            <a:spLocks noGrp="1"/>
          </p:cNvSpPr>
          <p:nvPr>
            <p:ph type="dt" sz="half" idx="10"/>
          </p:nvPr>
        </p:nvSpPr>
        <p:spPr/>
        <p:txBody>
          <a:bodyPr/>
          <a:lstStyle/>
          <a:p>
            <a:r>
              <a:rPr lang="en-US"/>
              <a:t>20 Nov 2024</a:t>
            </a:r>
            <a:endParaRPr lang="en-US" dirty="0"/>
          </a:p>
        </p:txBody>
      </p:sp>
      <p:sp>
        <p:nvSpPr>
          <p:cNvPr id="6" name="Footer Placeholder 5">
            <a:extLst>
              <a:ext uri="{FF2B5EF4-FFF2-40B4-BE49-F238E27FC236}">
                <a16:creationId xmlns:a16="http://schemas.microsoft.com/office/drawing/2014/main" id="{90743B36-7ABB-78FF-75C6-F9BDB69C04C7}"/>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7A0FFB36-6654-5C76-75F2-BDE5392E03CA}"/>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8" name="Picture 7">
            <a:extLst>
              <a:ext uri="{FF2B5EF4-FFF2-40B4-BE49-F238E27FC236}">
                <a16:creationId xmlns:a16="http://schemas.microsoft.com/office/drawing/2014/main" id="{CC114487-F6AE-D62F-5F1D-C7793A6EEF23}"/>
              </a:ext>
            </a:extLst>
          </p:cNvPr>
          <p:cNvPicPr>
            <a:picLocks noChangeAspect="1"/>
          </p:cNvPicPr>
          <p:nvPr/>
        </p:nvPicPr>
        <p:blipFill>
          <a:blip r:embed="rId2"/>
          <a:srcRect/>
          <a:stretch/>
        </p:blipFill>
        <p:spPr>
          <a:xfrm>
            <a:off x="0" y="750013"/>
            <a:ext cx="13315843" cy="5574073"/>
          </a:xfrm>
          <a:prstGeom prst="rect">
            <a:avLst/>
          </a:prstGeom>
        </p:spPr>
      </p:pic>
      <p:cxnSp>
        <p:nvCxnSpPr>
          <p:cNvPr id="3" name="Straight Arrow Connector 2">
            <a:extLst>
              <a:ext uri="{FF2B5EF4-FFF2-40B4-BE49-F238E27FC236}">
                <a16:creationId xmlns:a16="http://schemas.microsoft.com/office/drawing/2014/main" id="{1CAB42D2-FF8A-87F2-F3ED-07FA1CCF0FD5}"/>
              </a:ext>
            </a:extLst>
          </p:cNvPr>
          <p:cNvCxnSpPr>
            <a:cxnSpLocks/>
          </p:cNvCxnSpPr>
          <p:nvPr/>
        </p:nvCxnSpPr>
        <p:spPr>
          <a:xfrm flipH="1" flipV="1">
            <a:off x="127000" y="4870450"/>
            <a:ext cx="618190" cy="56348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C34DC5A0-C8D3-0876-FAC8-D9295DD2C1FD}"/>
              </a:ext>
            </a:extLst>
          </p:cNvPr>
          <p:cNvSpPr txBox="1"/>
          <p:nvPr/>
        </p:nvSpPr>
        <p:spPr>
          <a:xfrm>
            <a:off x="124906" y="5513630"/>
            <a:ext cx="1288814" cy="215444"/>
          </a:xfrm>
          <a:prstGeom prst="rect">
            <a:avLst/>
          </a:prstGeom>
          <a:noFill/>
        </p:spPr>
        <p:txBody>
          <a:bodyPr wrap="square" lIns="0" tIns="0" rIns="0" bIns="0" rtlCol="0">
            <a:spAutoFit/>
          </a:bodyPr>
          <a:lstStyle/>
          <a:p>
            <a:pPr algn="l"/>
            <a:r>
              <a:rPr lang="en-GB" sz="1400" dirty="0">
                <a:solidFill>
                  <a:srgbClr val="FF0000"/>
                </a:solidFill>
                <a:latin typeface="JuliaMono" panose="020B0609060300020004" pitchFamily="49" charset="0"/>
                <a:ea typeface="JuliaMono" panose="020B0609060300020004" pitchFamily="49" charset="0"/>
                <a:cs typeface="JuliaMono" panose="020B0609060300020004" pitchFamily="49" charset="0"/>
              </a:rPr>
              <a:t>Sector valve</a:t>
            </a:r>
          </a:p>
        </p:txBody>
      </p:sp>
      <p:cxnSp>
        <p:nvCxnSpPr>
          <p:cNvPr id="10" name="Straight Arrow Connector 9">
            <a:extLst>
              <a:ext uri="{FF2B5EF4-FFF2-40B4-BE49-F238E27FC236}">
                <a16:creationId xmlns:a16="http://schemas.microsoft.com/office/drawing/2014/main" id="{5EBCA9F6-2303-EF0E-FCF1-BE79B106748F}"/>
              </a:ext>
            </a:extLst>
          </p:cNvPr>
          <p:cNvCxnSpPr>
            <a:cxnSpLocks/>
          </p:cNvCxnSpPr>
          <p:nvPr/>
        </p:nvCxnSpPr>
        <p:spPr>
          <a:xfrm flipH="1">
            <a:off x="6051550" y="2628900"/>
            <a:ext cx="139700" cy="41177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D33BC5AF-3E5E-7A84-1111-F78699DE04DC}"/>
              </a:ext>
            </a:extLst>
          </p:cNvPr>
          <p:cNvSpPr txBox="1"/>
          <p:nvPr/>
        </p:nvSpPr>
        <p:spPr>
          <a:xfrm>
            <a:off x="5566856" y="2408480"/>
            <a:ext cx="1288814" cy="215444"/>
          </a:xfrm>
          <a:prstGeom prst="rect">
            <a:avLst/>
          </a:prstGeom>
          <a:noFill/>
        </p:spPr>
        <p:txBody>
          <a:bodyPr wrap="square" lIns="0" tIns="0" rIns="0" bIns="0" rtlCol="0">
            <a:spAutoFit/>
          </a:bodyPr>
          <a:lstStyle/>
          <a:p>
            <a:pPr algn="l"/>
            <a:r>
              <a:rPr lang="en-GB" sz="1400" dirty="0">
                <a:solidFill>
                  <a:srgbClr val="FF0000"/>
                </a:solidFill>
                <a:latin typeface="JuliaMono" panose="020B0609060300020004" pitchFamily="49" charset="0"/>
                <a:ea typeface="JuliaMono" panose="020B0609060300020004" pitchFamily="49" charset="0"/>
                <a:cs typeface="JuliaMono" panose="020B0609060300020004" pitchFamily="49" charset="0"/>
              </a:rPr>
              <a:t>Sector valve</a:t>
            </a:r>
          </a:p>
        </p:txBody>
      </p:sp>
      <p:cxnSp>
        <p:nvCxnSpPr>
          <p:cNvPr id="14" name="Straight Arrow Connector 13">
            <a:extLst>
              <a:ext uri="{FF2B5EF4-FFF2-40B4-BE49-F238E27FC236}">
                <a16:creationId xmlns:a16="http://schemas.microsoft.com/office/drawing/2014/main" id="{8942E9BD-2181-EF5F-FDA1-10B9CBCAFDD5}"/>
              </a:ext>
            </a:extLst>
          </p:cNvPr>
          <p:cNvCxnSpPr>
            <a:cxnSpLocks/>
          </p:cNvCxnSpPr>
          <p:nvPr/>
        </p:nvCxnSpPr>
        <p:spPr>
          <a:xfrm>
            <a:off x="11417300" y="594013"/>
            <a:ext cx="0" cy="44738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FDC795C-E030-28A3-FDF6-5D6F4994F9F3}"/>
              </a:ext>
            </a:extLst>
          </p:cNvPr>
          <p:cNvSpPr txBox="1"/>
          <p:nvPr/>
        </p:nvSpPr>
        <p:spPr>
          <a:xfrm>
            <a:off x="10792906" y="373593"/>
            <a:ext cx="1288814" cy="215444"/>
          </a:xfrm>
          <a:prstGeom prst="rect">
            <a:avLst/>
          </a:prstGeom>
          <a:noFill/>
        </p:spPr>
        <p:txBody>
          <a:bodyPr wrap="square" lIns="0" tIns="0" rIns="0" bIns="0" rtlCol="0">
            <a:spAutoFit/>
          </a:bodyPr>
          <a:lstStyle/>
          <a:p>
            <a:pPr algn="l"/>
            <a:r>
              <a:rPr lang="en-GB" sz="1400" dirty="0">
                <a:solidFill>
                  <a:srgbClr val="FF0000"/>
                </a:solidFill>
                <a:latin typeface="JuliaMono" panose="020B0609060300020004" pitchFamily="49" charset="0"/>
                <a:ea typeface="JuliaMono" panose="020B0609060300020004" pitchFamily="49" charset="0"/>
                <a:cs typeface="JuliaMono" panose="020B0609060300020004" pitchFamily="49" charset="0"/>
              </a:rPr>
              <a:t>Sector valve</a:t>
            </a:r>
          </a:p>
        </p:txBody>
      </p:sp>
      <p:cxnSp>
        <p:nvCxnSpPr>
          <p:cNvPr id="17" name="Straight Arrow Connector 16">
            <a:extLst>
              <a:ext uri="{FF2B5EF4-FFF2-40B4-BE49-F238E27FC236}">
                <a16:creationId xmlns:a16="http://schemas.microsoft.com/office/drawing/2014/main" id="{9F92813E-987D-5A5D-5E2F-F883E7794687}"/>
              </a:ext>
            </a:extLst>
          </p:cNvPr>
          <p:cNvCxnSpPr>
            <a:cxnSpLocks/>
          </p:cNvCxnSpPr>
          <p:nvPr/>
        </p:nvCxnSpPr>
        <p:spPr>
          <a:xfrm flipV="1">
            <a:off x="11595100" y="2408480"/>
            <a:ext cx="139700" cy="139517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3DB20D85-CA45-AA95-6D2C-6784C52E1C5E}"/>
              </a:ext>
            </a:extLst>
          </p:cNvPr>
          <p:cNvSpPr txBox="1"/>
          <p:nvPr/>
        </p:nvSpPr>
        <p:spPr>
          <a:xfrm>
            <a:off x="10792906" y="3843580"/>
            <a:ext cx="1288814" cy="215444"/>
          </a:xfrm>
          <a:prstGeom prst="rect">
            <a:avLst/>
          </a:prstGeom>
          <a:noFill/>
        </p:spPr>
        <p:txBody>
          <a:bodyPr wrap="square" lIns="0" tIns="0" rIns="0" bIns="0" rtlCol="0">
            <a:spAutoFit/>
          </a:bodyPr>
          <a:lstStyle/>
          <a:p>
            <a:pPr algn="l"/>
            <a:r>
              <a:rPr lang="en-GB" sz="1400" dirty="0">
                <a:solidFill>
                  <a:srgbClr val="FF0000"/>
                </a:solidFill>
                <a:latin typeface="JuliaMono" panose="020B0609060300020004" pitchFamily="49" charset="0"/>
                <a:ea typeface="JuliaMono" panose="020B0609060300020004" pitchFamily="49" charset="0"/>
                <a:cs typeface="JuliaMono" panose="020B0609060300020004" pitchFamily="49" charset="0"/>
              </a:rPr>
              <a:t>Sector valve</a:t>
            </a:r>
          </a:p>
        </p:txBody>
      </p:sp>
      <p:cxnSp>
        <p:nvCxnSpPr>
          <p:cNvPr id="21" name="Straight Arrow Connector 20">
            <a:extLst>
              <a:ext uri="{FF2B5EF4-FFF2-40B4-BE49-F238E27FC236}">
                <a16:creationId xmlns:a16="http://schemas.microsoft.com/office/drawing/2014/main" id="{ED80EB83-DC25-5863-9EA0-FDD924002BB4}"/>
              </a:ext>
            </a:extLst>
          </p:cNvPr>
          <p:cNvCxnSpPr>
            <a:cxnSpLocks/>
          </p:cNvCxnSpPr>
          <p:nvPr/>
        </p:nvCxnSpPr>
        <p:spPr>
          <a:xfrm>
            <a:off x="2040798" y="3045648"/>
            <a:ext cx="2239102" cy="18650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FCAEFE2D-CB4F-BB0A-79C6-020C80162F1E}"/>
              </a:ext>
            </a:extLst>
          </p:cNvPr>
          <p:cNvSpPr txBox="1"/>
          <p:nvPr/>
        </p:nvSpPr>
        <p:spPr>
          <a:xfrm>
            <a:off x="1416404" y="2825228"/>
            <a:ext cx="1288814" cy="215444"/>
          </a:xfrm>
          <a:prstGeom prst="rect">
            <a:avLst/>
          </a:prstGeom>
          <a:noFill/>
        </p:spPr>
        <p:txBody>
          <a:bodyPr wrap="square" lIns="0" tIns="0" rIns="0" bIns="0" rtlCol="0">
            <a:spAutoFit/>
          </a:bodyPr>
          <a:lstStyle/>
          <a:p>
            <a:pPr algn="l"/>
            <a:r>
              <a:rPr lang="en-GB" sz="1400" dirty="0">
                <a:solidFill>
                  <a:srgbClr val="FF0000"/>
                </a:solidFill>
                <a:latin typeface="JuliaMono" panose="020B0609060300020004" pitchFamily="49" charset="0"/>
                <a:ea typeface="JuliaMono" panose="020B0609060300020004" pitchFamily="49" charset="0"/>
                <a:cs typeface="JuliaMono" panose="020B0609060300020004" pitchFamily="49" charset="0"/>
              </a:rPr>
              <a:t>Sector valve</a:t>
            </a:r>
          </a:p>
        </p:txBody>
      </p:sp>
      <p:cxnSp>
        <p:nvCxnSpPr>
          <p:cNvPr id="24" name="Straight Arrow Connector 23">
            <a:extLst>
              <a:ext uri="{FF2B5EF4-FFF2-40B4-BE49-F238E27FC236}">
                <a16:creationId xmlns:a16="http://schemas.microsoft.com/office/drawing/2014/main" id="{EBEF104F-F869-3488-2626-F6B27CDD4976}"/>
              </a:ext>
            </a:extLst>
          </p:cNvPr>
          <p:cNvCxnSpPr>
            <a:cxnSpLocks/>
          </p:cNvCxnSpPr>
          <p:nvPr/>
        </p:nvCxnSpPr>
        <p:spPr>
          <a:xfrm flipH="1" flipV="1">
            <a:off x="4832350" y="4054509"/>
            <a:ext cx="1358900" cy="81594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520A36A1-C641-087E-B50F-74FFC590C7CE}"/>
              </a:ext>
            </a:extLst>
          </p:cNvPr>
          <p:cNvSpPr txBox="1"/>
          <p:nvPr/>
        </p:nvSpPr>
        <p:spPr>
          <a:xfrm>
            <a:off x="5598768" y="4885772"/>
            <a:ext cx="1288814" cy="215444"/>
          </a:xfrm>
          <a:prstGeom prst="rect">
            <a:avLst/>
          </a:prstGeom>
          <a:noFill/>
        </p:spPr>
        <p:txBody>
          <a:bodyPr wrap="square" lIns="0" tIns="0" rIns="0" bIns="0" rtlCol="0">
            <a:spAutoFit/>
          </a:bodyPr>
          <a:lstStyle/>
          <a:p>
            <a:pPr algn="l"/>
            <a:r>
              <a:rPr lang="en-GB" sz="1400" dirty="0">
                <a:solidFill>
                  <a:srgbClr val="FF0000"/>
                </a:solidFill>
                <a:latin typeface="JuliaMono" panose="020B0609060300020004" pitchFamily="49" charset="0"/>
                <a:ea typeface="JuliaMono" panose="020B0609060300020004" pitchFamily="49" charset="0"/>
                <a:cs typeface="JuliaMono" panose="020B0609060300020004" pitchFamily="49" charset="0"/>
              </a:rPr>
              <a:t>Sector valve</a:t>
            </a:r>
          </a:p>
        </p:txBody>
      </p:sp>
    </p:spTree>
    <p:extLst>
      <p:ext uri="{BB962C8B-B14F-4D97-AF65-F5344CB8AC3E}">
        <p14:creationId xmlns:p14="http://schemas.microsoft.com/office/powerpoint/2010/main" val="531477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31A6E7-90E7-26B2-CF0D-6B074A14A823}"/>
            </a:ext>
          </a:extLst>
        </p:cNvPr>
        <p:cNvGrpSpPr/>
        <p:nvPr/>
      </p:nvGrpSpPr>
      <p:grpSpPr>
        <a:xfrm>
          <a:off x="0" y="0"/>
          <a:ext cx="0" cy="0"/>
          <a:chOff x="0" y="0"/>
          <a:chExt cx="0" cy="0"/>
        </a:xfrm>
      </p:grpSpPr>
      <p:pic>
        <p:nvPicPr>
          <p:cNvPr id="28" name="Picture 27">
            <a:extLst>
              <a:ext uri="{FF2B5EF4-FFF2-40B4-BE49-F238E27FC236}">
                <a16:creationId xmlns:a16="http://schemas.microsoft.com/office/drawing/2014/main" id="{1760DCDC-771F-5D1E-6F88-93BCDBED806B}"/>
              </a:ext>
            </a:extLst>
          </p:cNvPr>
          <p:cNvPicPr>
            <a:picLocks noChangeAspect="1"/>
          </p:cNvPicPr>
          <p:nvPr/>
        </p:nvPicPr>
        <p:blipFill>
          <a:blip r:embed="rId2"/>
          <a:stretch>
            <a:fillRect/>
          </a:stretch>
        </p:blipFill>
        <p:spPr>
          <a:xfrm>
            <a:off x="5566856" y="-24975"/>
            <a:ext cx="3853300" cy="2444907"/>
          </a:xfrm>
          <a:prstGeom prst="rect">
            <a:avLst/>
          </a:prstGeom>
        </p:spPr>
      </p:pic>
      <p:sp>
        <p:nvSpPr>
          <p:cNvPr id="2" name="Title 1">
            <a:extLst>
              <a:ext uri="{FF2B5EF4-FFF2-40B4-BE49-F238E27FC236}">
                <a16:creationId xmlns:a16="http://schemas.microsoft.com/office/drawing/2014/main" id="{70489AF0-4F41-6477-2C29-55B2833B760F}"/>
              </a:ext>
            </a:extLst>
          </p:cNvPr>
          <p:cNvSpPr>
            <a:spLocks noGrp="1"/>
          </p:cNvSpPr>
          <p:nvPr>
            <p:ph type="title"/>
          </p:nvPr>
        </p:nvSpPr>
        <p:spPr/>
        <p:txBody>
          <a:bodyPr/>
          <a:lstStyle/>
          <a:p>
            <a:r>
              <a:rPr lang="en-GB" dirty="0"/>
              <a:t>PUMA layout: RC610</a:t>
            </a:r>
          </a:p>
        </p:txBody>
      </p:sp>
      <p:sp>
        <p:nvSpPr>
          <p:cNvPr id="5" name="Date Placeholder 4">
            <a:extLst>
              <a:ext uri="{FF2B5EF4-FFF2-40B4-BE49-F238E27FC236}">
                <a16:creationId xmlns:a16="http://schemas.microsoft.com/office/drawing/2014/main" id="{900D8AE2-9D77-5944-E5C8-65D489296278}"/>
              </a:ext>
            </a:extLst>
          </p:cNvPr>
          <p:cNvSpPr>
            <a:spLocks noGrp="1"/>
          </p:cNvSpPr>
          <p:nvPr>
            <p:ph type="dt" sz="half" idx="10"/>
          </p:nvPr>
        </p:nvSpPr>
        <p:spPr/>
        <p:txBody>
          <a:bodyPr/>
          <a:lstStyle/>
          <a:p>
            <a:r>
              <a:rPr lang="en-US"/>
              <a:t>20 Nov 2024</a:t>
            </a:r>
            <a:endParaRPr lang="en-US" dirty="0"/>
          </a:p>
        </p:txBody>
      </p:sp>
      <p:sp>
        <p:nvSpPr>
          <p:cNvPr id="6" name="Footer Placeholder 5">
            <a:extLst>
              <a:ext uri="{FF2B5EF4-FFF2-40B4-BE49-F238E27FC236}">
                <a16:creationId xmlns:a16="http://schemas.microsoft.com/office/drawing/2014/main" id="{EBABC630-E87D-432A-696A-021B3F6E0644}"/>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55F579AB-A463-764A-0161-B817958A215B}"/>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8" name="Picture 7">
            <a:extLst>
              <a:ext uri="{FF2B5EF4-FFF2-40B4-BE49-F238E27FC236}">
                <a16:creationId xmlns:a16="http://schemas.microsoft.com/office/drawing/2014/main" id="{87A18291-07F2-298E-E10E-93B949ABD247}"/>
              </a:ext>
            </a:extLst>
          </p:cNvPr>
          <p:cNvPicPr>
            <a:picLocks noChangeAspect="1"/>
          </p:cNvPicPr>
          <p:nvPr/>
        </p:nvPicPr>
        <p:blipFill>
          <a:blip r:embed="rId3"/>
          <a:srcRect/>
          <a:stretch/>
        </p:blipFill>
        <p:spPr>
          <a:xfrm>
            <a:off x="0" y="750013"/>
            <a:ext cx="13315843" cy="5574073"/>
          </a:xfrm>
          <a:prstGeom prst="rect">
            <a:avLst/>
          </a:prstGeom>
        </p:spPr>
      </p:pic>
      <p:cxnSp>
        <p:nvCxnSpPr>
          <p:cNvPr id="24" name="Straight Arrow Connector 23">
            <a:extLst>
              <a:ext uri="{FF2B5EF4-FFF2-40B4-BE49-F238E27FC236}">
                <a16:creationId xmlns:a16="http://schemas.microsoft.com/office/drawing/2014/main" id="{44E27C45-4E38-401D-5E1A-000C44751B6B}"/>
              </a:ext>
            </a:extLst>
          </p:cNvPr>
          <p:cNvCxnSpPr>
            <a:cxnSpLocks/>
          </p:cNvCxnSpPr>
          <p:nvPr/>
        </p:nvCxnSpPr>
        <p:spPr>
          <a:xfrm flipH="1">
            <a:off x="3415150" y="1172381"/>
            <a:ext cx="2503050" cy="214231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347487D0-6E41-6D86-190B-2C404BC021DA}"/>
              </a:ext>
            </a:extLst>
          </p:cNvPr>
          <p:cNvCxnSpPr>
            <a:cxnSpLocks/>
          </p:cNvCxnSpPr>
          <p:nvPr/>
        </p:nvCxnSpPr>
        <p:spPr>
          <a:xfrm flipH="1">
            <a:off x="5918200" y="1135611"/>
            <a:ext cx="1575306" cy="183413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1992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FA9EB2-4D35-4E5C-0119-099E65ECF0C1}"/>
            </a:ext>
          </a:extLst>
        </p:cNvPr>
        <p:cNvGrpSpPr/>
        <p:nvPr/>
      </p:nvGrpSpPr>
      <p:grpSpPr>
        <a:xfrm>
          <a:off x="0" y="0"/>
          <a:ext cx="0" cy="0"/>
          <a:chOff x="0" y="0"/>
          <a:chExt cx="0" cy="0"/>
        </a:xfrm>
      </p:grpSpPr>
      <p:pic>
        <p:nvPicPr>
          <p:cNvPr id="28" name="Picture 27">
            <a:extLst>
              <a:ext uri="{FF2B5EF4-FFF2-40B4-BE49-F238E27FC236}">
                <a16:creationId xmlns:a16="http://schemas.microsoft.com/office/drawing/2014/main" id="{DFA65950-A0DC-067B-6164-4FAD7EBA0393}"/>
              </a:ext>
            </a:extLst>
          </p:cNvPr>
          <p:cNvPicPr>
            <a:picLocks noChangeAspect="1"/>
          </p:cNvPicPr>
          <p:nvPr/>
        </p:nvPicPr>
        <p:blipFill>
          <a:blip r:embed="rId2"/>
          <a:stretch>
            <a:fillRect/>
          </a:stretch>
        </p:blipFill>
        <p:spPr>
          <a:xfrm>
            <a:off x="5566856" y="-24975"/>
            <a:ext cx="3853300" cy="2444907"/>
          </a:xfrm>
          <a:prstGeom prst="rect">
            <a:avLst/>
          </a:prstGeom>
        </p:spPr>
      </p:pic>
      <p:sp>
        <p:nvSpPr>
          <p:cNvPr id="2" name="Title 1">
            <a:extLst>
              <a:ext uri="{FF2B5EF4-FFF2-40B4-BE49-F238E27FC236}">
                <a16:creationId xmlns:a16="http://schemas.microsoft.com/office/drawing/2014/main" id="{F9A739D5-1B91-2F5C-849C-5279AAC200CC}"/>
              </a:ext>
            </a:extLst>
          </p:cNvPr>
          <p:cNvSpPr>
            <a:spLocks noGrp="1"/>
          </p:cNvSpPr>
          <p:nvPr>
            <p:ph type="title"/>
          </p:nvPr>
        </p:nvSpPr>
        <p:spPr/>
        <p:txBody>
          <a:bodyPr/>
          <a:lstStyle/>
          <a:p>
            <a:r>
              <a:rPr lang="en-GB" dirty="0"/>
              <a:t>PUMA layout: RC610</a:t>
            </a:r>
          </a:p>
        </p:txBody>
      </p:sp>
      <p:sp>
        <p:nvSpPr>
          <p:cNvPr id="5" name="Date Placeholder 4">
            <a:extLst>
              <a:ext uri="{FF2B5EF4-FFF2-40B4-BE49-F238E27FC236}">
                <a16:creationId xmlns:a16="http://schemas.microsoft.com/office/drawing/2014/main" id="{6FAB56A0-5E2A-1B5F-36C4-AFC23694B4C9}"/>
              </a:ext>
            </a:extLst>
          </p:cNvPr>
          <p:cNvSpPr>
            <a:spLocks noGrp="1"/>
          </p:cNvSpPr>
          <p:nvPr>
            <p:ph type="dt" sz="half" idx="10"/>
          </p:nvPr>
        </p:nvSpPr>
        <p:spPr/>
        <p:txBody>
          <a:bodyPr/>
          <a:lstStyle/>
          <a:p>
            <a:r>
              <a:rPr lang="en-US"/>
              <a:t>20 Nov 2024</a:t>
            </a:r>
            <a:endParaRPr lang="en-US" dirty="0"/>
          </a:p>
        </p:txBody>
      </p:sp>
      <p:sp>
        <p:nvSpPr>
          <p:cNvPr id="6" name="Footer Placeholder 5">
            <a:extLst>
              <a:ext uri="{FF2B5EF4-FFF2-40B4-BE49-F238E27FC236}">
                <a16:creationId xmlns:a16="http://schemas.microsoft.com/office/drawing/2014/main" id="{6F19E423-B142-A05F-53A4-087B39A4C450}"/>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89E21853-72B8-3103-D99D-CD2DEB39FAB2}"/>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8" name="Picture 7">
            <a:extLst>
              <a:ext uri="{FF2B5EF4-FFF2-40B4-BE49-F238E27FC236}">
                <a16:creationId xmlns:a16="http://schemas.microsoft.com/office/drawing/2014/main" id="{CF9944C6-121E-67D8-6A7B-863698789C91}"/>
              </a:ext>
            </a:extLst>
          </p:cNvPr>
          <p:cNvPicPr>
            <a:picLocks noChangeAspect="1"/>
          </p:cNvPicPr>
          <p:nvPr/>
        </p:nvPicPr>
        <p:blipFill>
          <a:blip r:embed="rId3"/>
          <a:srcRect/>
          <a:stretch/>
        </p:blipFill>
        <p:spPr>
          <a:xfrm>
            <a:off x="0" y="750013"/>
            <a:ext cx="13315843" cy="5574073"/>
          </a:xfrm>
          <a:prstGeom prst="rect">
            <a:avLst/>
          </a:prstGeom>
        </p:spPr>
      </p:pic>
      <p:cxnSp>
        <p:nvCxnSpPr>
          <p:cNvPr id="24" name="Straight Arrow Connector 23">
            <a:extLst>
              <a:ext uri="{FF2B5EF4-FFF2-40B4-BE49-F238E27FC236}">
                <a16:creationId xmlns:a16="http://schemas.microsoft.com/office/drawing/2014/main" id="{47E43E23-E913-F167-25AA-F6202E3855D0}"/>
              </a:ext>
            </a:extLst>
          </p:cNvPr>
          <p:cNvCxnSpPr>
            <a:cxnSpLocks/>
          </p:cNvCxnSpPr>
          <p:nvPr/>
        </p:nvCxnSpPr>
        <p:spPr>
          <a:xfrm flipH="1">
            <a:off x="4539045" y="533914"/>
            <a:ext cx="1671255" cy="264743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8BF5A04A-30D4-66D4-85F9-E6EF22848B39}"/>
              </a:ext>
            </a:extLst>
          </p:cNvPr>
          <p:cNvCxnSpPr>
            <a:cxnSpLocks/>
          </p:cNvCxnSpPr>
          <p:nvPr/>
        </p:nvCxnSpPr>
        <p:spPr>
          <a:xfrm flipH="1">
            <a:off x="4394487" y="533914"/>
            <a:ext cx="2088863" cy="342848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8415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C17D75-7664-AC95-3A0F-C9062BBBEB00}"/>
            </a:ext>
          </a:extLst>
        </p:cNvPr>
        <p:cNvGrpSpPr/>
        <p:nvPr/>
      </p:nvGrpSpPr>
      <p:grpSpPr>
        <a:xfrm>
          <a:off x="0" y="0"/>
          <a:ext cx="0" cy="0"/>
          <a:chOff x="0" y="0"/>
          <a:chExt cx="0" cy="0"/>
        </a:xfrm>
      </p:grpSpPr>
      <p:pic>
        <p:nvPicPr>
          <p:cNvPr id="28" name="Picture 27">
            <a:extLst>
              <a:ext uri="{FF2B5EF4-FFF2-40B4-BE49-F238E27FC236}">
                <a16:creationId xmlns:a16="http://schemas.microsoft.com/office/drawing/2014/main" id="{A41B1B2D-9B87-DE0E-F8B5-921BB396CA4C}"/>
              </a:ext>
            </a:extLst>
          </p:cNvPr>
          <p:cNvPicPr>
            <a:picLocks noChangeAspect="1"/>
          </p:cNvPicPr>
          <p:nvPr/>
        </p:nvPicPr>
        <p:blipFill>
          <a:blip r:embed="rId2"/>
          <a:stretch>
            <a:fillRect/>
          </a:stretch>
        </p:blipFill>
        <p:spPr>
          <a:xfrm>
            <a:off x="5566856" y="-24975"/>
            <a:ext cx="3853300" cy="2444907"/>
          </a:xfrm>
          <a:prstGeom prst="rect">
            <a:avLst/>
          </a:prstGeom>
        </p:spPr>
      </p:pic>
      <p:sp>
        <p:nvSpPr>
          <p:cNvPr id="2" name="Title 1">
            <a:extLst>
              <a:ext uri="{FF2B5EF4-FFF2-40B4-BE49-F238E27FC236}">
                <a16:creationId xmlns:a16="http://schemas.microsoft.com/office/drawing/2014/main" id="{F2F53FF9-AD22-5536-E718-D8B645AD480B}"/>
              </a:ext>
            </a:extLst>
          </p:cNvPr>
          <p:cNvSpPr>
            <a:spLocks noGrp="1"/>
          </p:cNvSpPr>
          <p:nvPr>
            <p:ph type="title"/>
          </p:nvPr>
        </p:nvSpPr>
        <p:spPr/>
        <p:txBody>
          <a:bodyPr/>
          <a:lstStyle/>
          <a:p>
            <a:r>
              <a:rPr lang="en-GB" dirty="0"/>
              <a:t>PUMA layout: MRTOF</a:t>
            </a:r>
          </a:p>
        </p:txBody>
      </p:sp>
      <p:sp>
        <p:nvSpPr>
          <p:cNvPr id="5" name="Date Placeholder 4">
            <a:extLst>
              <a:ext uri="{FF2B5EF4-FFF2-40B4-BE49-F238E27FC236}">
                <a16:creationId xmlns:a16="http://schemas.microsoft.com/office/drawing/2014/main" id="{67C0F722-095A-9571-D961-B507D25998C1}"/>
              </a:ext>
            </a:extLst>
          </p:cNvPr>
          <p:cNvSpPr>
            <a:spLocks noGrp="1"/>
          </p:cNvSpPr>
          <p:nvPr>
            <p:ph type="dt" sz="half" idx="10"/>
          </p:nvPr>
        </p:nvSpPr>
        <p:spPr/>
        <p:txBody>
          <a:bodyPr/>
          <a:lstStyle/>
          <a:p>
            <a:r>
              <a:rPr lang="en-US"/>
              <a:t>20 Nov 2024</a:t>
            </a:r>
            <a:endParaRPr lang="en-US" dirty="0"/>
          </a:p>
        </p:txBody>
      </p:sp>
      <p:sp>
        <p:nvSpPr>
          <p:cNvPr id="6" name="Footer Placeholder 5">
            <a:extLst>
              <a:ext uri="{FF2B5EF4-FFF2-40B4-BE49-F238E27FC236}">
                <a16:creationId xmlns:a16="http://schemas.microsoft.com/office/drawing/2014/main" id="{6F370990-B5E4-1282-5354-908A94DB12A2}"/>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CA19557A-2DAE-4579-9AEA-6D205118FF3F}"/>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8" name="Picture 7">
            <a:extLst>
              <a:ext uri="{FF2B5EF4-FFF2-40B4-BE49-F238E27FC236}">
                <a16:creationId xmlns:a16="http://schemas.microsoft.com/office/drawing/2014/main" id="{89A08E94-247F-A814-96B8-D60F0CC13C12}"/>
              </a:ext>
            </a:extLst>
          </p:cNvPr>
          <p:cNvPicPr>
            <a:picLocks noChangeAspect="1"/>
          </p:cNvPicPr>
          <p:nvPr/>
        </p:nvPicPr>
        <p:blipFill>
          <a:blip r:embed="rId3"/>
          <a:srcRect/>
          <a:stretch/>
        </p:blipFill>
        <p:spPr>
          <a:xfrm>
            <a:off x="0" y="750013"/>
            <a:ext cx="13315843" cy="5574073"/>
          </a:xfrm>
          <a:prstGeom prst="rect">
            <a:avLst/>
          </a:prstGeom>
        </p:spPr>
      </p:pic>
      <p:cxnSp>
        <p:nvCxnSpPr>
          <p:cNvPr id="24" name="Straight Arrow Connector 23">
            <a:extLst>
              <a:ext uri="{FF2B5EF4-FFF2-40B4-BE49-F238E27FC236}">
                <a16:creationId xmlns:a16="http://schemas.microsoft.com/office/drawing/2014/main" id="{A7D43B4C-B866-65D7-189A-6716887ED083}"/>
              </a:ext>
            </a:extLst>
          </p:cNvPr>
          <p:cNvCxnSpPr>
            <a:cxnSpLocks/>
          </p:cNvCxnSpPr>
          <p:nvPr/>
        </p:nvCxnSpPr>
        <p:spPr>
          <a:xfrm flipH="1">
            <a:off x="4349750" y="1181100"/>
            <a:ext cx="2451100" cy="4572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14992B4E-5B7F-26FA-2AA2-B9C289A68DD6}"/>
              </a:ext>
            </a:extLst>
          </p:cNvPr>
          <p:cNvCxnSpPr>
            <a:cxnSpLocks/>
          </p:cNvCxnSpPr>
          <p:nvPr/>
        </p:nvCxnSpPr>
        <p:spPr>
          <a:xfrm flipH="1">
            <a:off x="4838700" y="1733550"/>
            <a:ext cx="1962150" cy="68638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F0F4F1D1-D5C4-A956-CED2-01E5EB0A4E42}"/>
              </a:ext>
            </a:extLst>
          </p:cNvPr>
          <p:cNvCxnSpPr>
            <a:cxnSpLocks/>
          </p:cNvCxnSpPr>
          <p:nvPr/>
        </p:nvCxnSpPr>
        <p:spPr>
          <a:xfrm flipH="1">
            <a:off x="3924300" y="1472564"/>
            <a:ext cx="2832100" cy="36533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51970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85B677-E783-A9B8-7340-DE683C62D072}"/>
            </a:ext>
          </a:extLst>
        </p:cNvPr>
        <p:cNvGrpSpPr/>
        <p:nvPr/>
      </p:nvGrpSpPr>
      <p:grpSpPr>
        <a:xfrm>
          <a:off x="0" y="0"/>
          <a:ext cx="0" cy="0"/>
          <a:chOff x="0" y="0"/>
          <a:chExt cx="0" cy="0"/>
        </a:xfrm>
      </p:grpSpPr>
      <p:pic>
        <p:nvPicPr>
          <p:cNvPr id="28" name="Picture 27">
            <a:extLst>
              <a:ext uri="{FF2B5EF4-FFF2-40B4-BE49-F238E27FC236}">
                <a16:creationId xmlns:a16="http://schemas.microsoft.com/office/drawing/2014/main" id="{0F86B638-E7F4-02B1-8862-3243527B2BD6}"/>
              </a:ext>
            </a:extLst>
          </p:cNvPr>
          <p:cNvPicPr>
            <a:picLocks noChangeAspect="1"/>
          </p:cNvPicPr>
          <p:nvPr/>
        </p:nvPicPr>
        <p:blipFill>
          <a:blip r:embed="rId2"/>
          <a:stretch>
            <a:fillRect/>
          </a:stretch>
        </p:blipFill>
        <p:spPr>
          <a:xfrm>
            <a:off x="5566856" y="-24975"/>
            <a:ext cx="3853300" cy="2444907"/>
          </a:xfrm>
          <a:prstGeom prst="rect">
            <a:avLst/>
          </a:prstGeom>
        </p:spPr>
      </p:pic>
      <p:sp>
        <p:nvSpPr>
          <p:cNvPr id="2" name="Title 1">
            <a:extLst>
              <a:ext uri="{FF2B5EF4-FFF2-40B4-BE49-F238E27FC236}">
                <a16:creationId xmlns:a16="http://schemas.microsoft.com/office/drawing/2014/main" id="{6DFB76A5-8053-7347-EC26-B096A69648ED}"/>
              </a:ext>
            </a:extLst>
          </p:cNvPr>
          <p:cNvSpPr>
            <a:spLocks noGrp="1"/>
          </p:cNvSpPr>
          <p:nvPr>
            <p:ph type="title"/>
          </p:nvPr>
        </p:nvSpPr>
        <p:spPr/>
        <p:txBody>
          <a:bodyPr/>
          <a:lstStyle/>
          <a:p>
            <a:r>
              <a:rPr lang="en-GB" dirty="0"/>
              <a:t>PUMA layout: PT</a:t>
            </a:r>
          </a:p>
        </p:txBody>
      </p:sp>
      <p:sp>
        <p:nvSpPr>
          <p:cNvPr id="5" name="Date Placeholder 4">
            <a:extLst>
              <a:ext uri="{FF2B5EF4-FFF2-40B4-BE49-F238E27FC236}">
                <a16:creationId xmlns:a16="http://schemas.microsoft.com/office/drawing/2014/main" id="{A81556CC-8CF5-8951-1C0E-471C73489455}"/>
              </a:ext>
            </a:extLst>
          </p:cNvPr>
          <p:cNvSpPr>
            <a:spLocks noGrp="1"/>
          </p:cNvSpPr>
          <p:nvPr>
            <p:ph type="dt" sz="half" idx="10"/>
          </p:nvPr>
        </p:nvSpPr>
        <p:spPr/>
        <p:txBody>
          <a:bodyPr/>
          <a:lstStyle/>
          <a:p>
            <a:r>
              <a:rPr lang="en-US"/>
              <a:t>20 Nov 2024</a:t>
            </a:r>
            <a:endParaRPr lang="en-US" dirty="0"/>
          </a:p>
        </p:txBody>
      </p:sp>
      <p:sp>
        <p:nvSpPr>
          <p:cNvPr id="6" name="Footer Placeholder 5">
            <a:extLst>
              <a:ext uri="{FF2B5EF4-FFF2-40B4-BE49-F238E27FC236}">
                <a16:creationId xmlns:a16="http://schemas.microsoft.com/office/drawing/2014/main" id="{B115899C-D1DB-1539-F70F-500F4434582E}"/>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4FB001EF-7ADD-6C8C-6096-B98484A36735}"/>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8" name="Picture 7">
            <a:extLst>
              <a:ext uri="{FF2B5EF4-FFF2-40B4-BE49-F238E27FC236}">
                <a16:creationId xmlns:a16="http://schemas.microsoft.com/office/drawing/2014/main" id="{39B8214E-044D-D2FC-0B93-944B6FBAC019}"/>
              </a:ext>
            </a:extLst>
          </p:cNvPr>
          <p:cNvPicPr>
            <a:picLocks noChangeAspect="1"/>
          </p:cNvPicPr>
          <p:nvPr/>
        </p:nvPicPr>
        <p:blipFill>
          <a:blip r:embed="rId3"/>
          <a:srcRect/>
          <a:stretch/>
        </p:blipFill>
        <p:spPr>
          <a:xfrm>
            <a:off x="0" y="750013"/>
            <a:ext cx="13315843" cy="5574073"/>
          </a:xfrm>
          <a:prstGeom prst="rect">
            <a:avLst/>
          </a:prstGeom>
        </p:spPr>
      </p:pic>
      <p:cxnSp>
        <p:nvCxnSpPr>
          <p:cNvPr id="29" name="Straight Arrow Connector 28">
            <a:extLst>
              <a:ext uri="{FF2B5EF4-FFF2-40B4-BE49-F238E27FC236}">
                <a16:creationId xmlns:a16="http://schemas.microsoft.com/office/drawing/2014/main" id="{6A361348-BF16-D636-64AA-DA49BB539108}"/>
              </a:ext>
            </a:extLst>
          </p:cNvPr>
          <p:cNvCxnSpPr>
            <a:cxnSpLocks/>
          </p:cNvCxnSpPr>
          <p:nvPr/>
        </p:nvCxnSpPr>
        <p:spPr>
          <a:xfrm flipH="1">
            <a:off x="4705350" y="373593"/>
            <a:ext cx="2552700" cy="447145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67933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739649-DB81-E8E7-B38D-571454D42A46}"/>
            </a:ext>
          </a:extLst>
        </p:cNvPr>
        <p:cNvGrpSpPr/>
        <p:nvPr/>
      </p:nvGrpSpPr>
      <p:grpSpPr>
        <a:xfrm>
          <a:off x="0" y="0"/>
          <a:ext cx="0" cy="0"/>
          <a:chOff x="0" y="0"/>
          <a:chExt cx="0" cy="0"/>
        </a:xfrm>
      </p:grpSpPr>
      <p:pic>
        <p:nvPicPr>
          <p:cNvPr id="28" name="Picture 27">
            <a:extLst>
              <a:ext uri="{FF2B5EF4-FFF2-40B4-BE49-F238E27FC236}">
                <a16:creationId xmlns:a16="http://schemas.microsoft.com/office/drawing/2014/main" id="{EDA89D0C-1761-2A2E-FA94-4D4586A78505}"/>
              </a:ext>
            </a:extLst>
          </p:cNvPr>
          <p:cNvPicPr>
            <a:picLocks noChangeAspect="1"/>
          </p:cNvPicPr>
          <p:nvPr/>
        </p:nvPicPr>
        <p:blipFill>
          <a:blip r:embed="rId2"/>
          <a:stretch>
            <a:fillRect/>
          </a:stretch>
        </p:blipFill>
        <p:spPr>
          <a:xfrm>
            <a:off x="5566856" y="-24975"/>
            <a:ext cx="3853300" cy="2444907"/>
          </a:xfrm>
          <a:prstGeom prst="rect">
            <a:avLst/>
          </a:prstGeom>
        </p:spPr>
      </p:pic>
      <p:sp>
        <p:nvSpPr>
          <p:cNvPr id="2" name="Title 1">
            <a:extLst>
              <a:ext uri="{FF2B5EF4-FFF2-40B4-BE49-F238E27FC236}">
                <a16:creationId xmlns:a16="http://schemas.microsoft.com/office/drawing/2014/main" id="{9430E515-4A6B-5898-9024-7289BEC5E535}"/>
              </a:ext>
            </a:extLst>
          </p:cNvPr>
          <p:cNvSpPr>
            <a:spLocks noGrp="1"/>
          </p:cNvSpPr>
          <p:nvPr>
            <p:ph type="title"/>
          </p:nvPr>
        </p:nvSpPr>
        <p:spPr/>
        <p:txBody>
          <a:bodyPr/>
          <a:lstStyle/>
          <a:p>
            <a:r>
              <a:rPr lang="en-GB" dirty="0"/>
              <a:t>PUMA layout: RC620</a:t>
            </a:r>
          </a:p>
        </p:txBody>
      </p:sp>
      <p:sp>
        <p:nvSpPr>
          <p:cNvPr id="5" name="Date Placeholder 4">
            <a:extLst>
              <a:ext uri="{FF2B5EF4-FFF2-40B4-BE49-F238E27FC236}">
                <a16:creationId xmlns:a16="http://schemas.microsoft.com/office/drawing/2014/main" id="{241946EF-07EB-3E6F-0BF3-87FED32F864A}"/>
              </a:ext>
            </a:extLst>
          </p:cNvPr>
          <p:cNvSpPr>
            <a:spLocks noGrp="1"/>
          </p:cNvSpPr>
          <p:nvPr>
            <p:ph type="dt" sz="half" idx="10"/>
          </p:nvPr>
        </p:nvSpPr>
        <p:spPr/>
        <p:txBody>
          <a:bodyPr/>
          <a:lstStyle/>
          <a:p>
            <a:r>
              <a:rPr lang="en-US"/>
              <a:t>20 Nov 2024</a:t>
            </a:r>
            <a:endParaRPr lang="en-US" dirty="0"/>
          </a:p>
        </p:txBody>
      </p:sp>
      <p:sp>
        <p:nvSpPr>
          <p:cNvPr id="6" name="Footer Placeholder 5">
            <a:extLst>
              <a:ext uri="{FF2B5EF4-FFF2-40B4-BE49-F238E27FC236}">
                <a16:creationId xmlns:a16="http://schemas.microsoft.com/office/drawing/2014/main" id="{10E081BB-764C-3D6F-8E18-F7EECB19DC45}"/>
              </a:ext>
            </a:extLst>
          </p:cNvPr>
          <p:cNvSpPr>
            <a:spLocks noGrp="1"/>
          </p:cNvSpPr>
          <p:nvPr>
            <p:ph type="ftr" sz="quarter" idx="11"/>
          </p:nvPr>
        </p:nvSpPr>
        <p:spPr/>
        <p:txBody>
          <a:bodyPr/>
          <a:lstStyle/>
          <a:p>
            <a:r>
              <a:rPr lang="en-US"/>
              <a:t>JAFS | WP3: Vacuum</a:t>
            </a:r>
            <a:endParaRPr lang="en-US" dirty="0"/>
          </a:p>
        </p:txBody>
      </p:sp>
      <p:sp>
        <p:nvSpPr>
          <p:cNvPr id="7" name="Slide Number Placeholder 6">
            <a:extLst>
              <a:ext uri="{FF2B5EF4-FFF2-40B4-BE49-F238E27FC236}">
                <a16:creationId xmlns:a16="http://schemas.microsoft.com/office/drawing/2014/main" id="{45148543-2B18-B506-F73E-5649E5767198}"/>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8" name="Picture 7">
            <a:extLst>
              <a:ext uri="{FF2B5EF4-FFF2-40B4-BE49-F238E27FC236}">
                <a16:creationId xmlns:a16="http://schemas.microsoft.com/office/drawing/2014/main" id="{AF069FC7-0217-F183-A38C-C6676B63DF54}"/>
              </a:ext>
            </a:extLst>
          </p:cNvPr>
          <p:cNvPicPr>
            <a:picLocks noChangeAspect="1"/>
          </p:cNvPicPr>
          <p:nvPr/>
        </p:nvPicPr>
        <p:blipFill>
          <a:blip r:embed="rId3"/>
          <a:srcRect/>
          <a:stretch/>
        </p:blipFill>
        <p:spPr>
          <a:xfrm>
            <a:off x="0" y="750013"/>
            <a:ext cx="13315843" cy="5574073"/>
          </a:xfrm>
          <a:prstGeom prst="rect">
            <a:avLst/>
          </a:prstGeom>
        </p:spPr>
      </p:pic>
      <p:cxnSp>
        <p:nvCxnSpPr>
          <p:cNvPr id="29" name="Straight Arrow Connector 28">
            <a:extLst>
              <a:ext uri="{FF2B5EF4-FFF2-40B4-BE49-F238E27FC236}">
                <a16:creationId xmlns:a16="http://schemas.microsoft.com/office/drawing/2014/main" id="{590F2DF1-FAE2-6067-953E-176B190E96AA}"/>
              </a:ext>
            </a:extLst>
          </p:cNvPr>
          <p:cNvCxnSpPr>
            <a:cxnSpLocks/>
          </p:cNvCxnSpPr>
          <p:nvPr/>
        </p:nvCxnSpPr>
        <p:spPr>
          <a:xfrm flipH="1">
            <a:off x="7385050" y="750013"/>
            <a:ext cx="603250" cy="267898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71D2B575-7772-3CAB-50EC-3C55E222DA00}"/>
              </a:ext>
            </a:extLst>
          </p:cNvPr>
          <p:cNvCxnSpPr>
            <a:cxnSpLocks/>
          </p:cNvCxnSpPr>
          <p:nvPr/>
        </p:nvCxnSpPr>
        <p:spPr>
          <a:xfrm>
            <a:off x="8375650" y="1155700"/>
            <a:ext cx="1797050" cy="210185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79CC1095-E15C-179A-2C5B-D4456291E087}"/>
              </a:ext>
            </a:extLst>
          </p:cNvPr>
          <p:cNvCxnSpPr>
            <a:cxnSpLocks/>
          </p:cNvCxnSpPr>
          <p:nvPr/>
        </p:nvCxnSpPr>
        <p:spPr>
          <a:xfrm>
            <a:off x="8661400" y="1155700"/>
            <a:ext cx="2101850" cy="164465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AFB4471-5C27-FA97-CBF4-058D761740FE}"/>
              </a:ext>
            </a:extLst>
          </p:cNvPr>
          <p:cNvCxnSpPr>
            <a:cxnSpLocks/>
          </p:cNvCxnSpPr>
          <p:nvPr/>
        </p:nvCxnSpPr>
        <p:spPr>
          <a:xfrm>
            <a:off x="9061450" y="750013"/>
            <a:ext cx="2578100" cy="98353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CB7F2AE7-98CB-B6A1-E5D9-6F51E44399BF}"/>
              </a:ext>
            </a:extLst>
          </p:cNvPr>
          <p:cNvCxnSpPr>
            <a:cxnSpLocks/>
          </p:cNvCxnSpPr>
          <p:nvPr/>
        </p:nvCxnSpPr>
        <p:spPr>
          <a:xfrm>
            <a:off x="9061450" y="971550"/>
            <a:ext cx="2476500" cy="17526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42983C43-8EC4-F8F1-78EC-A56BCBE98EE6}"/>
              </a:ext>
            </a:extLst>
          </p:cNvPr>
          <p:cNvSpPr txBox="1"/>
          <p:nvPr/>
        </p:nvSpPr>
        <p:spPr>
          <a:xfrm>
            <a:off x="9438560" y="4676814"/>
            <a:ext cx="2112758" cy="430887"/>
          </a:xfrm>
          <a:prstGeom prst="rect">
            <a:avLst/>
          </a:prstGeom>
          <a:noFill/>
        </p:spPr>
        <p:txBody>
          <a:bodyPr wrap="square" lIns="0" tIns="0" rIns="0" bIns="0" rtlCol="0">
            <a:spAutoFit/>
          </a:bodyPr>
          <a:lstStyle/>
          <a:p>
            <a:pPr algn="l"/>
            <a:r>
              <a:rPr lang="en-GB" sz="1400" dirty="0">
                <a:solidFill>
                  <a:srgbClr val="FF0000"/>
                </a:solidFill>
                <a:latin typeface="JuliaMono" panose="020B0609060300020004" pitchFamily="49" charset="0"/>
                <a:ea typeface="JuliaMono" panose="020B0609060300020004" pitchFamily="49" charset="0"/>
                <a:cs typeface="JuliaMono" panose="020B0609060300020004" pitchFamily="49" charset="0"/>
              </a:rPr>
              <a:t>Add H</a:t>
            </a:r>
            <a:r>
              <a:rPr lang="en-GB" sz="1400" baseline="-25000" dirty="0">
                <a:solidFill>
                  <a:srgbClr val="FF0000"/>
                </a:solidFill>
                <a:latin typeface="JuliaMono" panose="020B0609060300020004" pitchFamily="49" charset="0"/>
                <a:ea typeface="JuliaMono" panose="020B0609060300020004" pitchFamily="49" charset="0"/>
                <a:cs typeface="JuliaMono" panose="020B0609060300020004" pitchFamily="49" charset="0"/>
              </a:rPr>
              <a:t>2</a:t>
            </a:r>
            <a:r>
              <a:rPr lang="en-GB" sz="1400" dirty="0">
                <a:solidFill>
                  <a:srgbClr val="FF0000"/>
                </a:solidFill>
                <a:latin typeface="JuliaMono" panose="020B0609060300020004" pitchFamily="49" charset="0"/>
                <a:ea typeface="JuliaMono" panose="020B0609060300020004" pitchFamily="49" charset="0"/>
                <a:cs typeface="JuliaMono" panose="020B0609060300020004" pitchFamily="49" charset="0"/>
              </a:rPr>
              <a:t> pumping speed (NEG)</a:t>
            </a:r>
          </a:p>
        </p:txBody>
      </p:sp>
      <p:cxnSp>
        <p:nvCxnSpPr>
          <p:cNvPr id="22" name="Straight Arrow Connector 21">
            <a:extLst>
              <a:ext uri="{FF2B5EF4-FFF2-40B4-BE49-F238E27FC236}">
                <a16:creationId xmlns:a16="http://schemas.microsoft.com/office/drawing/2014/main" id="{B9665B42-2C08-E7C0-5695-C5039552C7FA}"/>
              </a:ext>
            </a:extLst>
          </p:cNvPr>
          <p:cNvCxnSpPr>
            <a:cxnSpLocks/>
            <a:stCxn id="21" idx="0"/>
          </p:cNvCxnSpPr>
          <p:nvPr/>
        </p:nvCxnSpPr>
        <p:spPr>
          <a:xfrm flipV="1">
            <a:off x="10494939" y="2139237"/>
            <a:ext cx="109561" cy="253757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0634220"/>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EF3BF528-494A-400C-96AD-D5A77D4EB1BC}" vid="{8DBC792B-A05C-44F2-8B7A-74DAAACD4F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463</TotalTime>
  <Words>1430</Words>
  <Application>Microsoft Office PowerPoint</Application>
  <PresentationFormat>Widescreen</PresentationFormat>
  <Paragraphs>279</Paragraphs>
  <Slides>28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Calibri</vt:lpstr>
      <vt:lpstr>Wingdings</vt:lpstr>
      <vt:lpstr>Symbol</vt:lpstr>
      <vt:lpstr>JuliaMono</vt:lpstr>
      <vt:lpstr>Arial</vt:lpstr>
      <vt:lpstr>Office Theme</vt:lpstr>
      <vt:lpstr>WP3: Vacuum</vt:lpstr>
      <vt:lpstr>PUMA requirements: Trap requirements</vt:lpstr>
      <vt:lpstr>PUMA layout</vt:lpstr>
      <vt:lpstr>PUMA layout: Sectorization</vt:lpstr>
      <vt:lpstr>PUMA layout: RC610</vt:lpstr>
      <vt:lpstr>PUMA layout: RC610</vt:lpstr>
      <vt:lpstr>PUMA layout: MRTOF</vt:lpstr>
      <vt:lpstr>PUMA layout: PT</vt:lpstr>
      <vt:lpstr>PUMA layout: RC620</vt:lpstr>
      <vt:lpstr>PUMA layout: RC620</vt:lpstr>
      <vt:lpstr>PUMA simulations</vt:lpstr>
      <vt:lpstr>PUMA beam line requirements</vt:lpstr>
      <vt:lpstr>Test at MIRACLS</vt:lpstr>
      <vt:lpstr>Iris</vt:lpstr>
      <vt:lpstr>He propagation 20 mm orifice</vt:lpstr>
      <vt:lpstr>He propagation 20 mm orifice</vt:lpstr>
      <vt:lpstr>He propagation 4 mm orifice</vt:lpstr>
      <vt:lpstr>More iris</vt:lpstr>
      <vt:lpstr>Courtesy P. Arrutia</vt:lpstr>
      <vt:lpstr>Courtesy P. Arrutia</vt:lpstr>
      <vt:lpstr>He propagation 3×4 mm orifices</vt:lpstr>
      <vt:lpstr>PUMA offline ion source (Moritz Schlaich)</vt:lpstr>
      <vt:lpstr>H2 propagation</vt:lpstr>
      <vt:lpstr>Equipment and budget</vt:lpstr>
      <vt:lpstr>Equipment and budget</vt:lpstr>
      <vt:lpstr>Equipment and budget</vt:lpstr>
      <vt:lpstr>What do we have and what do we need?</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Jose Antonio Ferreira Somoza</cp:lastModifiedBy>
  <cp:revision>13</cp:revision>
  <dcterms:modified xsi:type="dcterms:W3CDTF">2025-03-10T17:04:11Z</dcterms:modified>
</cp:coreProperties>
</file>