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Belleza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Bellez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3eb2898413_2_8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33eb2898413_2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3eb2898413_4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3eb2898413_4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3eb2898413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3eb2898413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3eb2898413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3eb289841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3eb289841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3eb289841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eb2898413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3eb289841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3eb2898413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3eb2898413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eb2898413_2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3eb2898413_2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3eb2898413_2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3eb2898413_2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3eb2898413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3eb2898413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_edited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5"/>
          <p:cNvSpPr txBox="1"/>
          <p:nvPr/>
        </p:nvSpPr>
        <p:spPr>
          <a:xfrm>
            <a:off x="3725700" y="4552575"/>
            <a:ext cx="1689900" cy="4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PUMA@ISOLDE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1"/>
                </a:solidFill>
              </a:rPr>
              <a:t>P. Arrutia</a:t>
            </a:r>
            <a:endParaRPr sz="12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indent="-3048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1pPr>
            <a:lvl2pPr indent="-304800" lvl="1" marL="91440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2pPr>
            <a:lvl3pPr indent="-304800" lvl="2" marL="137160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3pPr>
            <a:lvl4pPr indent="-304800" lvl="3" marL="1828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4pPr>
            <a:lvl5pPr indent="-304800" lvl="4" marL="22860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5pPr>
            <a:lvl6pPr indent="-304800" lvl="5" marL="27432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-"/>
              <a:defRPr sz="1200">
                <a:solidFill>
                  <a:schemeClr val="accent1"/>
                </a:solidFill>
              </a:defRPr>
            </a:lvl6pPr>
            <a:lvl7pPr indent="-304800" lvl="6" marL="320040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7pPr>
            <a:lvl8pPr indent="-304800" lvl="7" marL="36576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▪"/>
              <a:defRPr sz="1200">
                <a:solidFill>
                  <a:schemeClr val="accent1"/>
                </a:solidFill>
              </a:defRPr>
            </a:lvl8pPr>
            <a:lvl9pPr indent="-304800" lvl="8" marL="41148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/>
            </a:lvl1pPr>
            <a:lvl2pPr indent="-37719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340"/>
              <a:buChar char="•"/>
              <a:defRPr/>
            </a:lvl2pPr>
            <a:lvl3pPr indent="-35813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79" name="Google Shape;79;p18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457200" y="205979"/>
            <a:ext cx="7467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457200" y="1200151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2" type="body"/>
          </p:nvPr>
        </p:nvSpPr>
        <p:spPr>
          <a:xfrm>
            <a:off x="4267200" y="1200150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457200" y="204788"/>
            <a:ext cx="82296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455613" y="3826475"/>
            <a:ext cx="82311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457200" y="952333"/>
            <a:ext cx="40401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1"/>
          <p:cNvSpPr txBox="1"/>
          <p:nvPr>
            <p:ph idx="3" type="body"/>
          </p:nvPr>
        </p:nvSpPr>
        <p:spPr>
          <a:xfrm>
            <a:off x="4645026" y="952333"/>
            <a:ext cx="40419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1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1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457200" y="889146"/>
            <a:ext cx="3200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57200" y="1485900"/>
            <a:ext cx="7086600" cy="27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/>
          <p:nvPr>
            <p:ph type="title"/>
          </p:nvPr>
        </p:nvSpPr>
        <p:spPr>
          <a:xfrm>
            <a:off x="5556732" y="1279282"/>
            <a:ext cx="30540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4" name="Google Shape;114;p24"/>
          <p:cNvSpPr/>
          <p:nvPr>
            <p:ph idx="2" type="pic"/>
          </p:nvPr>
        </p:nvSpPr>
        <p:spPr>
          <a:xfrm>
            <a:off x="558797" y="601648"/>
            <a:ext cx="4759500" cy="35697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5556734" y="2249074"/>
            <a:ext cx="3054000" cy="19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20" name="Google Shape;12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4" name="Google Shape;12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27" name="Google Shape;127;p27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31" name="Google Shape;13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515741/" TargetMode="External"/><Relationship Id="rId4" Type="http://schemas.openxmlformats.org/officeDocument/2006/relationships/hyperlink" Target="https://indico.cern.ch/event/1515741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hyperlink" Target="https://codimd.web.cern.ch/sv_eVBKzRYy1HT6lca-2Tg#" TargetMode="External"/><Relationship Id="rId5" Type="http://schemas.openxmlformats.org/officeDocument/2006/relationships/hyperlink" Target="https://logbook.cern.ch/elogbook-server/GET/showEventInLogbook/3660587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hyperlink" Target="https://edms.cern.ch/document/3160880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500"/>
              <a:t>WP2: the RC6 beam line</a:t>
            </a:r>
            <a:endParaRPr sz="4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sz="3100"/>
          </a:p>
        </p:txBody>
      </p:sp>
      <p:sp>
        <p:nvSpPr>
          <p:cNvPr id="138" name="Google Shape;138;p29"/>
          <p:cNvSpPr txBox="1"/>
          <p:nvPr>
            <p:ph idx="1" type="subTitle"/>
          </p:nvPr>
        </p:nvSpPr>
        <p:spPr>
          <a:xfrm>
            <a:off x="311700" y="3138925"/>
            <a:ext cx="8520600" cy="11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P. Arrutia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u="sng">
                <a:solidFill>
                  <a:schemeClr val="hlink"/>
                </a:solidFill>
                <a:hlinkClick r:id="rId3"/>
              </a:rPr>
              <a:t>PUMA@ISOLDE #</a:t>
            </a:r>
            <a:r>
              <a:rPr lang="en-GB" sz="1500" u="sng">
                <a:solidFill>
                  <a:schemeClr val="hlink"/>
                </a:solidFill>
                <a:hlinkClick r:id="rId4"/>
              </a:rPr>
              <a:t>9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12/03/2025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</p:txBody>
      </p:sp>
      <p:sp>
        <p:nvSpPr>
          <p:cNvPr id="139" name="Google Shape;13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Limitations of study	</a:t>
            </a:r>
            <a:endParaRPr/>
          </a:p>
        </p:txBody>
      </p:sp>
      <p:sp>
        <p:nvSpPr>
          <p:cNvPr id="225" name="Google Shape;225;p38"/>
          <p:cNvSpPr txBox="1"/>
          <p:nvPr>
            <p:ph idx="1" type="body"/>
          </p:nvPr>
        </p:nvSpPr>
        <p:spPr>
          <a:xfrm>
            <a:off x="311700" y="1152475"/>
            <a:ext cx="3707100" cy="25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 estimate of the output distribution of mrTOF is needed to make an accurate prediction of beam sizes.</a:t>
            </a:r>
            <a:endParaRPr/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Robustness was tested by changing the initial optics parameters of the beam (keeping emittance constant):</a:t>
            </a:r>
            <a:endParaRPr/>
          </a:p>
        </p:txBody>
      </p:sp>
      <p:pic>
        <p:nvPicPr>
          <p:cNvPr id="226" name="Google Shape;22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6975" y="1017725"/>
            <a:ext cx="4449000" cy="2876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Iris study</a:t>
            </a:r>
            <a:endParaRPr/>
          </a:p>
        </p:txBody>
      </p:sp>
      <p:sp>
        <p:nvSpPr>
          <p:cNvPr id="145" name="Google Shape;145;p30"/>
          <p:cNvSpPr txBox="1"/>
          <p:nvPr>
            <p:ph idx="1" type="body"/>
          </p:nvPr>
        </p:nvSpPr>
        <p:spPr>
          <a:xfrm>
            <a:off x="457200" y="994198"/>
            <a:ext cx="8229600" cy="143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/>
              <a:t>Was asked by L. Nies and J. Ferreira Somoza to check the possibility of installing additional irises in RC6.</a:t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lang="en-GB" sz="1800"/>
              <a:t>Goal: understand reasonable opening sizes that preserve good transmission.</a:t>
            </a:r>
            <a:endParaRPr sz="1800"/>
          </a:p>
        </p:txBody>
      </p:sp>
      <p:sp>
        <p:nvSpPr>
          <p:cNvPr id="146" name="Google Shape;146;p30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2150" y="2315600"/>
            <a:ext cx="3507399" cy="1799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0"/>
          <p:cNvPicPr preferRelativeResize="0"/>
          <p:nvPr/>
        </p:nvPicPr>
        <p:blipFill rotWithShape="1">
          <a:blip r:embed="rId4">
            <a:alphaModFix/>
          </a:blip>
          <a:srcRect b="0" l="0" r="25827" t="0"/>
          <a:stretch/>
        </p:blipFill>
        <p:spPr>
          <a:xfrm>
            <a:off x="262375" y="2330275"/>
            <a:ext cx="5087898" cy="160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/>
          <p:nvPr>
            <p:ph type="title"/>
          </p:nvPr>
        </p:nvSpPr>
        <p:spPr>
          <a:xfrm>
            <a:off x="457200" y="175125"/>
            <a:ext cx="36645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Iris study (ii)</a:t>
            </a:r>
            <a:endParaRPr/>
          </a:p>
        </p:txBody>
      </p:sp>
      <p:sp>
        <p:nvSpPr>
          <p:cNvPr id="154" name="Google Shape;154;p31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31"/>
          <p:cNvSpPr txBox="1"/>
          <p:nvPr>
            <p:ph idx="1" type="body"/>
          </p:nvPr>
        </p:nvSpPr>
        <p:spPr>
          <a:xfrm>
            <a:off x="317650" y="1000075"/>
            <a:ext cx="4023600" cy="156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/>
              <a:t>Assuming circular irises, the optimiser finds the relationship between beam loss and iris radius.</a:t>
            </a:r>
            <a:endParaRPr sz="1600"/>
          </a:p>
          <a:p>
            <a:pPr indent="-292100" lvl="0" marL="457200" rtl="0" algn="l">
              <a:spcBef>
                <a:spcPts val="600"/>
              </a:spcBef>
              <a:spcAft>
                <a:spcPts val="0"/>
              </a:spcAft>
              <a:buSzPts val="1000"/>
              <a:buChar char="-"/>
            </a:pPr>
            <a:r>
              <a:rPr b="1" lang="en-GB" sz="1600"/>
              <a:t>Irises of ~3-4 mm in radius seem like a good choice</a:t>
            </a:r>
            <a:r>
              <a:rPr lang="en-GB" sz="1600"/>
              <a:t> for bunched beam.</a:t>
            </a:r>
            <a:endParaRPr sz="1600"/>
          </a:p>
        </p:txBody>
      </p:sp>
      <p:grpSp>
        <p:nvGrpSpPr>
          <p:cNvPr id="156" name="Google Shape;156;p31"/>
          <p:cNvGrpSpPr/>
          <p:nvPr/>
        </p:nvGrpSpPr>
        <p:grpSpPr>
          <a:xfrm>
            <a:off x="4626420" y="638200"/>
            <a:ext cx="4440998" cy="3542924"/>
            <a:chOff x="4273975" y="638225"/>
            <a:chExt cx="4793824" cy="3824399"/>
          </a:xfrm>
        </p:grpSpPr>
        <p:pic>
          <p:nvPicPr>
            <p:cNvPr id="157" name="Google Shape;157;p3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73975" y="638225"/>
              <a:ext cx="4793824" cy="38243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p31"/>
            <p:cNvSpPr txBox="1"/>
            <p:nvPr/>
          </p:nvSpPr>
          <p:spPr>
            <a:xfrm>
              <a:off x="7102588" y="1918747"/>
              <a:ext cx="615600" cy="1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dk2"/>
                  </a:solidFill>
                </a:rPr>
                <a:t>Iris2</a:t>
              </a:r>
              <a:endParaRPr sz="1200">
                <a:solidFill>
                  <a:schemeClr val="dk2"/>
                </a:solidFill>
              </a:endParaRPr>
            </a:p>
          </p:txBody>
        </p:sp>
        <p:sp>
          <p:nvSpPr>
            <p:cNvPr id="159" name="Google Shape;159;p31"/>
            <p:cNvSpPr txBox="1"/>
            <p:nvPr/>
          </p:nvSpPr>
          <p:spPr>
            <a:xfrm>
              <a:off x="8385298" y="1923172"/>
              <a:ext cx="564600" cy="26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dk2"/>
                  </a:solidFill>
                </a:rPr>
                <a:t>Iris3</a:t>
              </a:r>
              <a:endParaRPr sz="1200">
                <a:solidFill>
                  <a:schemeClr val="dk2"/>
                </a:solidFill>
              </a:endParaRPr>
            </a:p>
          </p:txBody>
        </p:sp>
        <p:sp>
          <p:nvSpPr>
            <p:cNvPr id="160" name="Google Shape;160;p31"/>
            <p:cNvSpPr txBox="1"/>
            <p:nvPr/>
          </p:nvSpPr>
          <p:spPr>
            <a:xfrm>
              <a:off x="5379025" y="2002525"/>
              <a:ext cx="122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dk2"/>
                  </a:solidFill>
                </a:rPr>
                <a:t>Miracles exit</a:t>
              </a:r>
              <a:endParaRPr sz="1300">
                <a:solidFill>
                  <a:schemeClr val="dk2"/>
                </a:solidFill>
              </a:endParaRPr>
            </a:p>
          </p:txBody>
        </p:sp>
      </p:grpSp>
      <p:pic>
        <p:nvPicPr>
          <p:cNvPr id="161" name="Google Shape;16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225" y="2413200"/>
            <a:ext cx="4284226" cy="185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2400" y="1032827"/>
            <a:ext cx="3572981" cy="32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3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Optics measurements 2024</a:t>
            </a:r>
            <a:endParaRPr/>
          </a:p>
        </p:txBody>
      </p:sp>
      <p:sp>
        <p:nvSpPr>
          <p:cNvPr id="168" name="Google Shape;168;p32"/>
          <p:cNvSpPr txBox="1"/>
          <p:nvPr>
            <p:ph idx="1" type="body"/>
          </p:nvPr>
        </p:nvSpPr>
        <p:spPr>
          <a:xfrm>
            <a:off x="457200" y="994200"/>
            <a:ext cx="4596600" cy="321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700"/>
              <a:t>Research Fellow Q. Vuillemin performed several quadrupole scans last year.</a:t>
            </a:r>
            <a:endParaRPr sz="1700"/>
          </a:p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All optics parameters, target types and beam energies compiled </a:t>
            </a:r>
            <a:r>
              <a:rPr lang="en-GB" sz="1700" u="sng">
                <a:solidFill>
                  <a:schemeClr val="hlink"/>
                </a:solidFill>
                <a:hlinkClick r:id="rId4"/>
              </a:rPr>
              <a:t>here</a:t>
            </a:r>
            <a:r>
              <a:rPr lang="en-GB" sz="1700"/>
              <a:t>.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E</a:t>
            </a:r>
            <a:r>
              <a:rPr lang="en-GB" sz="1700"/>
              <a:t>mittances</a:t>
            </a:r>
            <a:r>
              <a:rPr lang="en-GB" sz="1700"/>
              <a:t> compared to Allison scan performed for PUMA in </a:t>
            </a:r>
            <a:r>
              <a:rPr lang="en-GB" sz="1700" u="sng">
                <a:hlinkClick r:id="rId5"/>
              </a:rPr>
              <a:t>Dec. 5th 2022</a:t>
            </a:r>
            <a:r>
              <a:rPr lang="en-GB" sz="1700"/>
              <a:t> </a:t>
            </a:r>
            <a:r>
              <a:rPr b="1" lang="en-GB" sz="1700"/>
              <a:t>(epsx=9e-6 m.rad, epsy=6.5e-6 m.rad)</a:t>
            </a:r>
            <a:r>
              <a:rPr lang="en-GB" sz="1700"/>
              <a:t>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In general, PUMA values on the pessimistic side, so safe option for optics calculations, beam loss, etc.</a:t>
            </a:r>
            <a:endParaRPr sz="1700"/>
          </a:p>
        </p:txBody>
      </p:sp>
      <p:sp>
        <p:nvSpPr>
          <p:cNvPr id="169" name="Google Shape;169;p32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2"/>
          <p:cNvSpPr/>
          <p:nvPr/>
        </p:nvSpPr>
        <p:spPr>
          <a:xfrm>
            <a:off x="6038900" y="1082125"/>
            <a:ext cx="1104900" cy="3223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Update on ZQNAs</a:t>
            </a:r>
            <a:endParaRPr/>
          </a:p>
        </p:txBody>
      </p:sp>
      <p:sp>
        <p:nvSpPr>
          <p:cNvPr id="176" name="Google Shape;176;p33"/>
          <p:cNvSpPr txBox="1"/>
          <p:nvPr>
            <p:ph idx="1" type="body"/>
          </p:nvPr>
        </p:nvSpPr>
        <p:spPr>
          <a:xfrm>
            <a:off x="457200" y="994200"/>
            <a:ext cx="8229600" cy="2541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0050" lvl="0" marL="457200" rtl="0" algn="l">
              <a:spcBef>
                <a:spcPts val="60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Ready to launch production of ZQNA spare for PUMA -&gt; no particular rush, waiting for additional requests to produce several units together.</a:t>
            </a:r>
            <a:endParaRPr sz="27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  <a:p>
            <a:pPr indent="-400050" lvl="0" marL="457200" rtl="0" algn="l">
              <a:spcBef>
                <a:spcPts val="60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Price estimation from expert ~25kCHF per unit -&gt; included within consolidation budget.</a:t>
            </a:r>
            <a:endParaRPr sz="2700"/>
          </a:p>
        </p:txBody>
      </p:sp>
      <p:sp>
        <p:nvSpPr>
          <p:cNvPr id="177" name="Google Shape;177;p33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4"/>
          <p:cNvPicPr preferRelativeResize="0"/>
          <p:nvPr/>
        </p:nvPicPr>
        <p:blipFill rotWithShape="1">
          <a:blip r:embed="rId3">
            <a:alphaModFix/>
          </a:blip>
          <a:srcRect b="0" l="0" r="0" t="18240"/>
          <a:stretch/>
        </p:blipFill>
        <p:spPr>
          <a:xfrm>
            <a:off x="1358248" y="1970098"/>
            <a:ext cx="5884924" cy="32064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" name="Google Shape;183;p34"/>
          <p:cNvCxnSpPr/>
          <p:nvPr/>
        </p:nvCxnSpPr>
        <p:spPr>
          <a:xfrm>
            <a:off x="1142230" y="3467999"/>
            <a:ext cx="53913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34"/>
          <p:cNvCxnSpPr/>
          <p:nvPr/>
        </p:nvCxnSpPr>
        <p:spPr>
          <a:xfrm flipH="1" rot="10800000">
            <a:off x="5691559" y="3346147"/>
            <a:ext cx="549300" cy="106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34"/>
          <p:cNvCxnSpPr/>
          <p:nvPr/>
        </p:nvCxnSpPr>
        <p:spPr>
          <a:xfrm flipH="1" rot="10800000">
            <a:off x="6223479" y="2396877"/>
            <a:ext cx="653100" cy="9666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6" name="Google Shape;186;p34"/>
          <p:cNvSpPr txBox="1"/>
          <p:nvPr>
            <p:ph idx="4294967295" type="body"/>
          </p:nvPr>
        </p:nvSpPr>
        <p:spPr>
          <a:xfrm>
            <a:off x="457200" y="613200"/>
            <a:ext cx="8473800" cy="114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/>
              <a:t>Recommendations for S. Mataguez on how to input the PUMA lines onto Layout DB:</a:t>
            </a:r>
            <a:endParaRPr sz="1200"/>
          </a:p>
          <a:p>
            <a:pPr indent="-304800" lvl="0" marL="457200" rtl="0" algn="l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Break up the transfer lines “kicker to kicker” to have correct beam path lengths (</a:t>
            </a:r>
            <a:r>
              <a:rPr lang="en-GB" sz="1200" u="sng">
                <a:solidFill>
                  <a:schemeClr val="hlink"/>
                </a:solidFill>
                <a:hlinkClick r:id="rId4"/>
              </a:rPr>
              <a:t>EDMS3160880</a:t>
            </a:r>
            <a:r>
              <a:rPr lang="en-GB" sz="1200"/>
              <a:t>).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For the MIRACLS device: 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Shoot-through option: define entire device as “instrument”.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For non shoot-through option: no “canonical way”, since this is an experimental device… Perhaps, just make single line from Paul Trap to MRToF?</a:t>
            </a:r>
            <a:endParaRPr sz="1200"/>
          </a:p>
        </p:txBody>
      </p:sp>
      <p:sp>
        <p:nvSpPr>
          <p:cNvPr id="187" name="Google Shape;187;p34"/>
          <p:cNvSpPr txBox="1"/>
          <p:nvPr/>
        </p:nvSpPr>
        <p:spPr>
          <a:xfrm rot="-5400000">
            <a:off x="291725" y="4025400"/>
            <a:ext cx="13962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</a:rPr>
              <a:t>YRC2.ZKI.0700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88" name="Google Shape;188;p34"/>
          <p:cNvSpPr/>
          <p:nvPr/>
        </p:nvSpPr>
        <p:spPr>
          <a:xfrm>
            <a:off x="846118" y="3388315"/>
            <a:ext cx="287400" cy="156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4"/>
          <p:cNvSpPr txBox="1"/>
          <p:nvPr>
            <p:ph idx="4294967295" type="title"/>
          </p:nvPr>
        </p:nvSpPr>
        <p:spPr>
          <a:xfrm>
            <a:off x="457200" y="-5348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Layout DB</a:t>
            </a:r>
            <a:endParaRPr/>
          </a:p>
        </p:txBody>
      </p:sp>
      <p:sp>
        <p:nvSpPr>
          <p:cNvPr id="190" name="Google Shape;190;p34"/>
          <p:cNvSpPr/>
          <p:nvPr/>
        </p:nvSpPr>
        <p:spPr>
          <a:xfrm>
            <a:off x="3078704" y="1946206"/>
            <a:ext cx="1019027" cy="3118011"/>
          </a:xfrm>
          <a:custGeom>
            <a:rect b="b" l="l" r="r" t="t"/>
            <a:pathLst>
              <a:path extrusionOk="0" h="129674" w="42380">
                <a:moveTo>
                  <a:pt x="40569" y="129674"/>
                </a:moveTo>
                <a:lnTo>
                  <a:pt x="5433" y="128950"/>
                </a:lnTo>
                <a:lnTo>
                  <a:pt x="0" y="94539"/>
                </a:lnTo>
                <a:lnTo>
                  <a:pt x="17387" y="84759"/>
                </a:lnTo>
                <a:lnTo>
                  <a:pt x="16300" y="36584"/>
                </a:lnTo>
                <a:lnTo>
                  <a:pt x="0" y="38395"/>
                </a:lnTo>
                <a:lnTo>
                  <a:pt x="7607" y="0"/>
                </a:lnTo>
                <a:lnTo>
                  <a:pt x="37671" y="725"/>
                </a:lnTo>
                <a:lnTo>
                  <a:pt x="41293" y="57231"/>
                </a:lnTo>
                <a:lnTo>
                  <a:pt x="23544" y="56144"/>
                </a:lnTo>
                <a:lnTo>
                  <a:pt x="24269" y="88019"/>
                </a:lnTo>
                <a:lnTo>
                  <a:pt x="42380" y="89468"/>
                </a:lnTo>
                <a:close/>
              </a:path>
            </a:pathLst>
          </a:custGeom>
          <a:noFill/>
          <a:ln cap="flat" cmpd="sng" w="2857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191" name="Google Shape;191;p34"/>
          <p:cNvSpPr txBox="1"/>
          <p:nvPr/>
        </p:nvSpPr>
        <p:spPr>
          <a:xfrm>
            <a:off x="7022609" y="1824275"/>
            <a:ext cx="1672500" cy="6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FF"/>
                </a:solidFill>
              </a:rPr>
              <a:t>YRC2 to YRC4</a:t>
            </a:r>
            <a:endParaRPr>
              <a:solidFill>
                <a:srgbClr val="FF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YRC2 to YRC6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YRC6 to YRC7</a:t>
            </a:r>
            <a:endParaRPr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/>
              <a:t>MIRACLS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cxnSp>
        <p:nvCxnSpPr>
          <p:cNvPr id="192" name="Google Shape;192;p34"/>
          <p:cNvCxnSpPr>
            <a:stCxn id="188" idx="3"/>
          </p:cNvCxnSpPr>
          <p:nvPr/>
        </p:nvCxnSpPr>
        <p:spPr>
          <a:xfrm flipH="1" rot="10800000">
            <a:off x="1133518" y="3363415"/>
            <a:ext cx="801300" cy="1032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34"/>
          <p:cNvCxnSpPr/>
          <p:nvPr/>
        </p:nvCxnSpPr>
        <p:spPr>
          <a:xfrm flipH="1" rot="10800000">
            <a:off x="1929049" y="2068057"/>
            <a:ext cx="914400" cy="12978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4" name="Google Shape;194;p34"/>
          <p:cNvCxnSpPr/>
          <p:nvPr/>
        </p:nvCxnSpPr>
        <p:spPr>
          <a:xfrm>
            <a:off x="3533900" y="2162000"/>
            <a:ext cx="0" cy="28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200" name="Google Shape;200;p35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Optics model used to recommend 3-4 mm radius irises at end of RC6.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Measurement campaign in 2024 provided additional info on expected </a:t>
            </a:r>
            <a:r>
              <a:rPr lang="en-GB" sz="2200"/>
              <a:t>emittances</a:t>
            </a:r>
            <a:r>
              <a:rPr lang="en-GB" sz="2200"/>
              <a:t> for PUMA line.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ZQNA production ready to launch. Price per unit 25 kCHF.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Input of MIRACLS in Layout DB requires a bit of thought… not a typical “optics layout”.</a:t>
            </a:r>
            <a:endParaRPr sz="2200"/>
          </a:p>
        </p:txBody>
      </p:sp>
      <p:sp>
        <p:nvSpPr>
          <p:cNvPr id="201" name="Google Shape;201;p35"/>
          <p:cNvSpPr txBox="1"/>
          <p:nvPr>
            <p:ph idx="2" type="body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3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</a:t>
            </a:r>
            <a:endParaRPr/>
          </a:p>
        </p:txBody>
      </p:sp>
      <p:sp>
        <p:nvSpPr>
          <p:cNvPr id="208" name="Google Shape;208;p36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7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Problem setup</a:t>
            </a:r>
            <a:endParaRPr/>
          </a:p>
        </p:txBody>
      </p:sp>
      <p:sp>
        <p:nvSpPr>
          <p:cNvPr id="215" name="Google Shape;215;p37"/>
          <p:cNvSpPr txBox="1"/>
          <p:nvPr>
            <p:ph idx="1" type="body"/>
          </p:nvPr>
        </p:nvSpPr>
        <p:spPr>
          <a:xfrm>
            <a:off x="311700" y="619075"/>
            <a:ext cx="8520600" cy="132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I ignore iris1, since beam size there will </a:t>
            </a:r>
            <a:r>
              <a:rPr lang="en-GB"/>
              <a:t>heavily</a:t>
            </a:r>
            <a:r>
              <a:rPr lang="en-GB"/>
              <a:t> depend on einzel+MR-TOF.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Trying to understand reasonable openings for iris2 and iris3.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Incoming beam taken from shoot-through config, but reduced </a:t>
            </a:r>
            <a:r>
              <a:rPr lang="en-GB"/>
              <a:t>remittances</a:t>
            </a:r>
            <a:r>
              <a:rPr lang="en-GB"/>
              <a:t> to emit_x = emit_y=1 mm.mrad (RMS).</a:t>
            </a:r>
            <a:endParaRPr/>
          </a:p>
        </p:txBody>
      </p:sp>
      <p:pic>
        <p:nvPicPr>
          <p:cNvPr id="216" name="Google Shape;21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00" y="3702475"/>
            <a:ext cx="3978775" cy="111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900" y="2052950"/>
            <a:ext cx="3569651" cy="141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9825" y="1824350"/>
            <a:ext cx="3927800" cy="3134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7"/>
          <p:cNvSpPr txBox="1"/>
          <p:nvPr/>
        </p:nvSpPr>
        <p:spPr>
          <a:xfrm>
            <a:off x="5548725" y="1564125"/>
            <a:ext cx="23709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Open iris transport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