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comments/modernComment_14C_8FD2900D.xml" ContentType="application/vnd.ms-powerpoint.comments+xml"/>
  <Override PartName="/ppt/comments/modernComment_152_2C06CAAC.xml" ContentType="application/vnd.ms-powerpoint.comments+xml"/>
  <Override PartName="/ppt/comments/modernComment_14D_F278FBBF.xml" ContentType="application/vnd.ms-powerpoint.comments+xml"/>
  <Override PartName="/ppt/comments/modernComment_157_6C617C25.xml" ContentType="application/vnd.ms-powerpoint.comments+xml"/>
  <Override PartName="/ppt/comments/modernComment_158_EB5E1774.xml" ContentType="application/vnd.ms-powerpoint.comments+xml"/>
  <Override PartName="/ppt/comments/modernComment_15A_3EA722DA.xml" ContentType="application/vnd.ms-powerpoint.comments+xml"/>
  <Override PartName="/ppt/ink/ink5.xml" ContentType="application/inkml+xml"/>
  <Override PartName="/ppt/ink/ink6.xml" ContentType="application/inkml+xml"/>
  <Override PartName="/ppt/comments/modernComment_164_EE1337D5.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handoutMasterIdLst>
    <p:handoutMasterId r:id="rId32"/>
  </p:handoutMasterIdLst>
  <p:sldIdLst>
    <p:sldId id="296" r:id="rId2"/>
    <p:sldId id="325" r:id="rId3"/>
    <p:sldId id="330" r:id="rId4"/>
    <p:sldId id="357" r:id="rId5"/>
    <p:sldId id="339" r:id="rId6"/>
    <p:sldId id="332" r:id="rId7"/>
    <p:sldId id="338" r:id="rId8"/>
    <p:sldId id="333" r:id="rId9"/>
    <p:sldId id="334" r:id="rId10"/>
    <p:sldId id="335" r:id="rId11"/>
    <p:sldId id="336" r:id="rId12"/>
    <p:sldId id="340" r:id="rId13"/>
    <p:sldId id="341" r:id="rId14"/>
    <p:sldId id="342" r:id="rId15"/>
    <p:sldId id="343" r:id="rId16"/>
    <p:sldId id="344" r:id="rId17"/>
    <p:sldId id="345" r:id="rId18"/>
    <p:sldId id="346" r:id="rId19"/>
    <p:sldId id="356" r:id="rId20"/>
    <p:sldId id="347" r:id="rId21"/>
    <p:sldId id="348" r:id="rId22"/>
    <p:sldId id="354" r:id="rId23"/>
    <p:sldId id="350" r:id="rId24"/>
    <p:sldId id="351" r:id="rId25"/>
    <p:sldId id="355" r:id="rId26"/>
    <p:sldId id="352" r:id="rId27"/>
    <p:sldId id="353" r:id="rId28"/>
    <p:sldId id="349" r:id="rId29"/>
    <p:sldId id="28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743C72-2CBB-DE18-2BAA-E9D3E718958F}" name="Guest fdc" initials="Gf" userId="Guest fdc" providerId="None"/>
  <p188:author id="{32E72794-3A9E-FA2C-D802-E35A5097BF3F}" name="Antoine Colinet" initials="AC" userId="S::antoine.colinet@cern.ch::8af26ff6-38bf-4e1e-b48b-10f0312d9dd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A73DF2-6182-49A6-8D85-BBA0BA59FF4B}" v="4" dt="2025-02-26T14:37:33.020"/>
    <p1510:client id="{DE2FFB69-C2E9-45F0-90F1-2A8317F801DD}" v="14" dt="2025-02-25T18:59:26.628"/>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573" autoAdjust="0"/>
    <p:restoredTop sz="94686"/>
  </p:normalViewPr>
  <p:slideViewPr>
    <p:cSldViewPr snapToGrid="0" snapToObjects="1">
      <p:cViewPr>
        <p:scale>
          <a:sx n="100" d="100"/>
          <a:sy n="100" d="100"/>
        </p:scale>
        <p:origin x="726" y="6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40"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jqq" providerId="None" clId="Web-{84A73DF2-6182-49A6-8D85-BBA0BA59FF4B}"/>
    <pc:docChg chg="modSld">
      <pc:chgData name="Guest jqq" userId="" providerId="None" clId="Web-{84A73DF2-6182-49A6-8D85-BBA0BA59FF4B}" dt="2025-02-26T14:37:32.301" v="2" actId="20577"/>
      <pc:docMkLst>
        <pc:docMk/>
      </pc:docMkLst>
      <pc:sldChg chg="modSp">
        <pc:chgData name="Guest jqq" userId="" providerId="None" clId="Web-{84A73DF2-6182-49A6-8D85-BBA0BA59FF4B}" dt="2025-02-26T14:37:32.301" v="2" actId="20577"/>
        <pc:sldMkLst>
          <pc:docMk/>
          <pc:sldMk cId="1051140826" sldId="346"/>
        </pc:sldMkLst>
        <pc:spChg chg="mod">
          <ac:chgData name="Guest jqq" userId="" providerId="None" clId="Web-{84A73DF2-6182-49A6-8D85-BBA0BA59FF4B}" dt="2025-02-26T14:37:32.301" v="2" actId="20577"/>
          <ac:spMkLst>
            <pc:docMk/>
            <pc:sldMk cId="1051140826" sldId="346"/>
            <ac:spMk id="2" creationId="{5DB41266-890E-40DD-4A54-CFA1CF0D0C4F}"/>
          </ac:spMkLst>
        </pc:spChg>
      </pc:sldChg>
    </pc:docChg>
  </pc:docChgLst>
  <pc:docChgLst>
    <pc:chgData name="Guest fdc" providerId="None" clId="Web-{DE2FFB69-C2E9-45F0-90F1-2A8317F801DD}"/>
    <pc:docChg chg="mod">
      <pc:chgData name="Guest fdc" userId="" providerId="None" clId="Web-{DE2FFB69-C2E9-45F0-90F1-2A8317F801DD}" dt="2025-02-25T18:38:49.686" v="0"/>
      <pc:docMkLst>
        <pc:docMk/>
      </pc:docMkLst>
    </pc:docChg>
  </pc:docChgLst>
</pc:chgInfo>
</file>

<file path=ppt/comments/modernComment_14C_8FD2900D.xml><?xml version="1.0" encoding="utf-8"?>
<p188:cmLst xmlns:a="http://schemas.openxmlformats.org/drawingml/2006/main" xmlns:r="http://schemas.openxmlformats.org/officeDocument/2006/relationships" xmlns:p188="http://schemas.microsoft.com/office/powerpoint/2018/8/main">
  <p188:cm id="{41CEA6AD-731D-4954-99B6-6F8BEF8212EC}" authorId="{42743C72-2CBB-DE18-2BAA-E9D3E718958F}" created="2025-02-25T18:38:49.686">
    <pc:sldMkLst xmlns:pc="http://schemas.microsoft.com/office/powerpoint/2013/main/command">
      <pc:docMk/>
      <pc:sldMk cId="2412941325" sldId="332"/>
    </pc:sldMkLst>
    <p188:replyLst>
      <p188:reply id="{0FB0B8A4-BFE9-4A95-8EA7-87D330DF314D}" authorId="{32E72794-3A9E-FA2C-D802-E35A5097BF3F}" created="2025-02-26T13:59:10.678">
        <p188:txBody>
          <a:bodyPr/>
          <a:lstStyle/>
          <a:p>
            <a:r>
              <a:rPr lang="en-GB"/>
              <a:t>TBSE position is connected to TT21 UP BIC. It is downstream the TED therefore the BIS ignores this interlock when the TED is in. Its position is interlocked (i.e. must be OUT) when the TED is out and the beam is sent to the NA</a:t>
            </a:r>
          </a:p>
        </p188:txBody>
      </p188:reply>
    </p188:replyLst>
    <p188:txBody>
      <a:bodyPr/>
      <a:lstStyle/>
      <a:p>
        <a:r>
          <a:rPr lang="en-GB"/>
          <a:t>What about TBSE IN/OUT?</a:t>
        </a:r>
      </a:p>
    </p188:txBody>
  </p188:cm>
</p188:cmLst>
</file>

<file path=ppt/comments/modernComment_14D_F278FBBF.xml><?xml version="1.0" encoding="utf-8"?>
<p188:cmLst xmlns:a="http://schemas.openxmlformats.org/drawingml/2006/main" xmlns:r="http://schemas.openxmlformats.org/officeDocument/2006/relationships" xmlns:p188="http://schemas.microsoft.com/office/powerpoint/2018/8/main">
  <p188:cm id="{68728129-D989-459D-8464-A6FCBC36F07D}" authorId="{42743C72-2CBB-DE18-2BAA-E9D3E718958F}" created="2025-02-25T18:46:26.377">
    <pc:sldMkLst xmlns:pc="http://schemas.microsoft.com/office/powerpoint/2013/main/command">
      <pc:docMk/>
      <pc:sldMk cId="4068015039" sldId="333"/>
    </pc:sldMkLst>
    <p188:replyLst>
      <p188:reply id="{3C7C632A-3FB8-4FEC-898B-B7AD34689CC8}" authorId="{42743C72-2CBB-DE18-2BAA-E9D3E718958F}" created="2025-02-25T18:46:46.471">
        <p188:txBody>
          <a:bodyPr/>
          <a:lstStyle/>
          <a:p>
            <a:r>
              <a:rPr lang="en-GB"/>
              <a:t>P42 never actuates</a:t>
            </a:r>
          </a:p>
        </p188:txBody>
      </p188:reply>
      <p188:reply id="{73CDB6F4-FEAA-4646-AEC1-1B1324309C53}" authorId="{32E72794-3A9E-FA2C-D802-E35A5097BF3F}" created="2025-02-26T14:11:33.403">
        <p188:txBody>
          <a:bodyPr/>
          <a:lstStyle/>
          <a:p>
            <a:r>
              <a:rPr lang="en-GB"/>
              <a:t>This situation is post-2031, the schematics is here to show that the interlocks up to P4 stopper are taken into account, the ones downstream are ignored in this case.
Pre-2031, the P42 dump would indeed be in the beam and the interlocks between the P4 stopper and the P42 dump are ignored.</a:t>
            </a:r>
          </a:p>
        </p188:txBody>
      </p188:reply>
    </p188:replyLst>
    <p188:txBody>
      <a:bodyPr/>
      <a:lstStyle/>
      <a:p>
        <a:r>
          <a:rPr lang="en-GB"/>
          <a:t>is this situation after LS3 when works will be happening in ECN3? if so, the P42 dump should be IN on the cartoon.</a:t>
        </a:r>
      </a:p>
    </p188:txBody>
  </p188:cm>
</p188:cmLst>
</file>

<file path=ppt/comments/modernComment_152_2C06CAAC.xml><?xml version="1.0" encoding="utf-8"?>
<p188:cmLst xmlns:a="http://schemas.openxmlformats.org/drawingml/2006/main" xmlns:r="http://schemas.openxmlformats.org/officeDocument/2006/relationships" xmlns:p188="http://schemas.microsoft.com/office/powerpoint/2018/8/main">
  <p188:cm id="{6231E7C0-7A79-49DF-821C-C1060F6C1DEF}" authorId="{42743C72-2CBB-DE18-2BAA-E9D3E718958F}" created="2025-02-25T18:39:23.453">
    <ac:txMkLst xmlns:ac="http://schemas.microsoft.com/office/drawing/2013/main/command">
      <pc:docMk xmlns:pc="http://schemas.microsoft.com/office/powerpoint/2013/main/command"/>
      <pc:sldMk xmlns:pc="http://schemas.microsoft.com/office/powerpoint/2013/main/command" cId="738642604" sldId="338"/>
      <ac:spMk id="2" creationId="{D4B92D61-7A35-A895-FE00-4B169AE40E43}"/>
      <ac:txMk cp="0" len="97">
        <ac:context len="795" hash="3304597356"/>
      </ac:txMk>
    </ac:txMkLst>
    <p188:pos x="10064150" y="186905"/>
    <p188:replyLst>
      <p188:reply id="{8872AA1D-97D0-4A85-BACA-CE8C96CAC166}" authorId="{32E72794-3A9E-FA2C-D802-E35A5097BF3F}" created="2025-02-26T13:59:42.179">
        <p188:txBody>
          <a:bodyPr/>
          <a:lstStyle/>
          <a:p>
            <a:r>
              <a:rPr lang="en-GB"/>
              <a:t>Updated</a:t>
            </a:r>
          </a:p>
        </p188:txBody>
      </p188:reply>
    </p188:replyLst>
    <p188:txBody>
      <a:bodyPr/>
      <a:lstStyle/>
      <a:p>
        <a:r>
          <a:rPr lang="en-GB"/>
          <a:t>A destination flag from timing will indicate if the cycle is shared (TCC2) or dedicated​ (ECN3)</a:t>
        </a:r>
      </a:p>
    </p188:txBody>
  </p188:cm>
  <p188:cm id="{7E6611A1-8C23-4939-B22D-5C655FD15657}" authorId="{42743C72-2CBB-DE18-2BAA-E9D3E718958F}" created="2025-02-25T18:40:31.002">
    <ac:txMkLst xmlns:ac="http://schemas.microsoft.com/office/drawing/2013/main/command">
      <pc:docMk xmlns:pc="http://schemas.microsoft.com/office/powerpoint/2013/main/command"/>
      <pc:sldMk xmlns:pc="http://schemas.microsoft.com/office/powerpoint/2013/main/command" cId="738642604" sldId="338"/>
      <ac:spMk id="2" creationId="{D4B92D61-7A35-A895-FE00-4B169AE40E43}"/>
      <ac:txMk cp="313">
        <ac:context len="795" hash="3304597356"/>
      </ac:txMk>
    </ac:txMkLst>
    <p188:pos x="7404339" y="1178943"/>
    <p188:replyLst>
      <p188:reply id="{BE555DE3-205D-42F0-BB77-FC8A5EA8AA98}" authorId="{42743C72-2CBB-DE18-2BAA-E9D3E718958F}" created="2025-02-25T18:41:20.333">
        <p188:txBody>
          <a:bodyPr/>
          <a:lstStyle/>
          <a:p>
            <a:r>
              <a:rPr lang="en-GB"/>
              <a:t>(Damage limits of P4 stopper to be assessed, might have BLM as back-up)</a:t>
            </a:r>
          </a:p>
        </p188:txBody>
      </p188:reply>
      <p188:reply id="{9E7EB12B-B4DA-405B-9B5A-4D4C8F34E4E2}" authorId="{42743C72-2CBB-DE18-2BAA-E9D3E718958F}" created="2025-02-25T18:45:06.764">
        <p188:txBody>
          <a:bodyPr/>
          <a:lstStyle/>
          <a:p>
            <a:r>
              <a:rPr lang="en-GB"/>
              <a:t>We should be a bit clearer (we cannot hit the P4 beam stopper):
- The SFTPRO beam can be sent to a moving TAX 
- A moving P4 beam stopper should not interrupt SFTPRO
(What happens if there is access in ECN3 and the P4 beam stopper starts to move out? In this case the access system issues the warning?)</a:t>
            </a:r>
          </a:p>
        </p188:txBody>
      </p188:reply>
      <p188:reply id="{24FE8A1C-F603-4C98-A16C-9C0F9D199317}" authorId="{32E72794-3A9E-FA2C-D802-E35A5097BF3F}" created="2025-02-26T14:07:34.957">
        <p188:txBody>
          <a:bodyPr/>
          <a:lstStyle/>
          <a:p>
            <a:r>
              <a:rPr lang="en-GB"/>
              <a:t>If the P4 stopper starts to move, then only the equations in slides 10 or 11 can be true. In this case the user permits connected to the P42 MASTER BIC must all be true, this includes the ACCESS system, therefore the BIS would dump the beam immediately (because of ACCESS raising an interlock).</a:t>
            </a:r>
          </a:p>
        </p188:txBody>
      </p188:reply>
    </p188:replyLst>
    <p188:txBody>
      <a:bodyPr/>
      <a:lstStyle/>
      <a:p>
        <a:r>
          <a:rPr lang="en-GB"/>
          <a:t>-  The BIS will guarantee that the new MCB is off.​
- In theory, the SFTPRO beam must hit the P4 XTAX, but: wrong T4 wobbling settings can send the SFTPRO beam downstream the P4 TAX, towards the P4 stopper even with MCB OFF.</a:t>
        </a:r>
      </a:p>
    </p188:txBody>
  </p188:cm>
</p188:cmLst>
</file>

<file path=ppt/comments/modernComment_157_6C617C25.xml><?xml version="1.0" encoding="utf-8"?>
<p188:cmLst xmlns:a="http://schemas.openxmlformats.org/drawingml/2006/main" xmlns:r="http://schemas.openxmlformats.org/officeDocument/2006/relationships" xmlns:p188="http://schemas.microsoft.com/office/powerpoint/2018/8/main">
  <p188:cm id="{7A7EE82E-3176-496A-A9D6-6A035BAA899D}" authorId="{42743C72-2CBB-DE18-2BAA-E9D3E718958F}" created="2025-02-25T18:57:00.387">
    <pc:sldMkLst xmlns:pc="http://schemas.microsoft.com/office/powerpoint/2013/main/command">
      <pc:docMk/>
      <pc:sldMk cId="1818328101" sldId="343"/>
    </pc:sldMkLst>
    <p188:replyLst>
      <p188:reply id="{DB9B3EE1-A934-4515-94F8-E97D8C723955}" authorId="{32E72794-3A9E-FA2C-D802-E35A5097BF3F}" created="2025-02-26T14:13:37.921">
        <p188:txBody>
          <a:bodyPr/>
          <a:lstStyle/>
          <a:p>
            <a:r>
              <a:rPr lang="en-GB"/>
              <a:t>Yes, no HI beam while the P4 stopper is moving. It needs to be fully IN (if P4 xtax is the destination), or fully OUT (if P42 dump or ECN3 is the destination)</a:t>
            </a:r>
          </a:p>
        </p188:txBody>
      </p188:reply>
    </p188:replyLst>
    <p188:txBody>
      <a:bodyPr/>
      <a:lstStyle/>
      <a:p>
        <a:r>
          <a:rPr lang="en-GB"/>
          <a:t>what happens if p4 beam stopper starts moving? should be dumped in sps?</a:t>
        </a:r>
      </a:p>
    </p188:txBody>
  </p188:cm>
</p188:cmLst>
</file>

<file path=ppt/comments/modernComment_158_EB5E1774.xml><?xml version="1.0" encoding="utf-8"?>
<p188:cmLst xmlns:a="http://schemas.openxmlformats.org/drawingml/2006/main" xmlns:r="http://schemas.openxmlformats.org/officeDocument/2006/relationships" xmlns:p188="http://schemas.microsoft.com/office/powerpoint/2018/8/main">
  <p188:cm id="{6FA4EA66-F187-40A9-8476-EE3F192CFF7D}" authorId="{42743C72-2CBB-DE18-2BAA-E9D3E718958F}" created="2025-02-25T18:57:04.184">
    <pc:sldMkLst xmlns:pc="http://schemas.microsoft.com/office/powerpoint/2013/main/command">
      <pc:docMk/>
      <pc:sldMk cId="3948812148" sldId="344"/>
    </pc:sldMkLst>
    <p188:replyLst>
      <p188:reply id="{C247D17E-1374-437B-90A2-0F8F93DBB8AC}" authorId="{32E72794-3A9E-FA2C-D802-E35A5097BF3F}" created="2025-02-26T14:13:58.360">
        <p188:txBody>
          <a:bodyPr/>
          <a:lstStyle/>
          <a:p>
            <a:r>
              <a:rPr lang="en-GB"/>
              <a:t>Same as previous slide</a:t>
            </a:r>
          </a:p>
        </p188:txBody>
      </p188:reply>
    </p188:replyLst>
    <p188:txBody>
      <a:bodyPr/>
      <a:lstStyle/>
      <a:p>
        <a:r>
          <a:rPr lang="en-GB"/>
          <a:t>what happens if p4 beam stopper starts moving? should be dumped in sps?</a:t>
        </a:r>
      </a:p>
    </p188:txBody>
  </p188:cm>
</p188:cmLst>
</file>

<file path=ppt/comments/modernComment_15A_3EA722DA.xml><?xml version="1.0" encoding="utf-8"?>
<p188:cmLst xmlns:a="http://schemas.openxmlformats.org/drawingml/2006/main" xmlns:r="http://schemas.openxmlformats.org/officeDocument/2006/relationships" xmlns:p188="http://schemas.microsoft.com/office/powerpoint/2018/8/main">
  <p188:cm id="{621D252B-40D9-4A9F-9243-8E2DA6BDE06E}" authorId="{42743C72-2CBB-DE18-2BAA-E9D3E718958F}" created="2025-02-25T18:56:35.496">
    <pc:sldMkLst xmlns:pc="http://schemas.microsoft.com/office/powerpoint/2013/main/command">
      <pc:docMk/>
      <pc:sldMk cId="1051140826" sldId="346"/>
    </pc:sldMkLst>
    <p188:replyLst>
      <p188:reply id="{989B7976-3880-4E4A-AC17-43E7E1B18EA6}" authorId="{32E72794-3A9E-FA2C-D802-E35A5097BF3F}" created="2025-02-26T14:16:02.409">
        <p188:txBody>
          <a:bodyPr/>
          <a:lstStyle/>
          <a:p>
            <a:r>
              <a:rPr lang="en-GB"/>
              <a:t>added</a:t>
            </a:r>
          </a:p>
        </p188:txBody>
      </p188:reply>
    </p188:replyLst>
    <p188:txBody>
      <a:bodyPr/>
      <a:lstStyle/>
      <a:p>
        <a:r>
          <a:rPr lang="en-GB"/>
          <a:t>Add another bullet stating that the latency to dump internally should be much quicker than the movement of the P4 stopper so that we only ever dump in SPS (never on the stopper).</a:t>
        </a:r>
      </a:p>
    </p188:txBody>
  </p188:cm>
</p188:cmLst>
</file>

<file path=ppt/comments/modernComment_164_EE1337D5.xml><?xml version="1.0" encoding="utf-8"?>
<p188:cmLst xmlns:a="http://schemas.openxmlformats.org/drawingml/2006/main" xmlns:r="http://schemas.openxmlformats.org/officeDocument/2006/relationships" xmlns:p188="http://schemas.microsoft.com/office/powerpoint/2018/8/main">
  <p188:cm id="{5B55A43D-3D01-494E-A897-489DC056FDF8}" authorId="{42743C72-2CBB-DE18-2BAA-E9D3E718958F}" created="2025-02-25T18:57:49.608">
    <ac:txMkLst xmlns:ac="http://schemas.microsoft.com/office/drawing/2013/main/command">
      <pc:docMk xmlns:pc="http://schemas.microsoft.com/office/powerpoint/2013/main/command"/>
      <pc:sldMk xmlns:pc="http://schemas.microsoft.com/office/powerpoint/2013/main/command" cId="3994236885" sldId="356"/>
      <ac:spMk id="12" creationId="{85F991CE-E707-AF3A-2F13-008F8852CCF2}"/>
      <ac:txMk cp="11" len="48">
        <ac:context len="598" hash="2020051903"/>
      </ac:txMk>
    </ac:txMkLst>
    <p188:pos x="6649528" y="603849"/>
    <p188:replyLst>
      <p188:reply id="{D8F01F7E-134C-4CEB-AC69-B53FEE44B65A}" authorId="{42743C72-2CBB-DE18-2BAA-E9D3E718958F}" created="2025-02-25T18:58:53.845">
        <p188:txBody>
          <a:bodyPr/>
          <a:lstStyle/>
          <a:p>
            <a:r>
              <a:rPr lang="en-GB"/>
              <a:t>- Follow-up inputs to BIS from BDF/SHiP in a separate specification  </a:t>
            </a:r>
          </a:p>
        </p188:txBody>
      </p188:reply>
      <p188:reply id="{2B4E254F-4693-4EFA-81D6-AB50D9BC07C9}" authorId="{42743C72-2CBB-DE18-2BAA-E9D3E718958F}" created="2025-02-25T18:59:26.628">
        <p188:txBody>
          <a:bodyPr/>
          <a:lstStyle/>
          <a:p>
            <a:r>
              <a:rPr lang="en-GB"/>
              <a:t>- Follow-up outcome of T4 Review (WP2 meeting next week)</a:t>
            </a:r>
          </a:p>
        </p188:txBody>
      </p188:reply>
      <p188:reply id="{4F45CC22-6635-4891-828D-372E6DEC0FF3}" authorId="{32E72794-3A9E-FA2C-D802-E35A5097BF3F}" created="2025-02-26T14:19:36.988">
        <p188:txBody>
          <a:bodyPr/>
          <a:lstStyle/>
          <a:p>
            <a:r>
              <a:rPr lang="en-GB"/>
              <a:t>All added</a:t>
            </a:r>
          </a:p>
        </p188:txBody>
      </p188:reply>
    </p188:replyLst>
    <p188:txBody>
      <a:bodyPr/>
      <a:lstStyle/>
      <a:p>
        <a:r>
          <a:rPr lang="en-GB"/>
          <a:t>Review the failure cases and mitigation measures related to post-LS3 start-up: interlocks in TCC2 and upstream of P42 dump</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2/27/2025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1T13:21:32.965"/>
    </inkml:context>
    <inkml:brush xml:id="br0">
      <inkml:brushProperty name="width" value="0.05" units="cm"/>
      <inkml:brushProperty name="height" value="0.05" units="cm"/>
      <inkml:brushProperty name="color" value="#E71224"/>
    </inkml:brush>
  </inkml:definitions>
  <inkml:trace contextRef="#ctx0" brushRef="#br0">278 5051 24575,'-6'154'0,"-7"-1"0,-33 158 0,-14-10 0,-29 203 0,83-457 0,-51 604 0,56-493 0,7 1 0,44 264 0,-38-372 0,3 0 0,1 0 0,3-2 0,33 64 0,-40-91 0,1 1 0,1-2 0,1 0 0,1-1 0,1 0 0,1-2 0,0 0 0,1-1 0,1 0 0,38 23 0,14 2 0,147 62 0,-150-76 0,1-4 0,1-2 0,1-4 0,0-3 0,92 7 0,6-2 0,341 23 0,-430-42 0,54 2 0,219-23 0,-265 4 0,-2-5 0,0-3 0,-2-4 0,-1-4 0,-1-3 0,139-82 0,-158 75 0,-1-3 0,-2-2 0,61-62 0,-108 94 0,-1 0 0,-1-1 0,0 0 0,-1-1 0,0 0 0,-2-1 0,11-27 0,1-10 0,15-71 0,-17 31 0,13-173 0,-1 6 0,-23 219 0,2 0 0,2 0 0,34-81 0,-33 95 0,1 2 0,1 0 0,33-44 0,-38 59 0,1 1 0,0 0 0,0 0 0,1 2 0,1-1 0,-1 1 0,2 1 0,-1 0 0,22-8 0,6 0 0,1 3 0,1 1 0,0 2 0,1 2 0,60-3 0,228 8 0,-199 6 0,94-1 0,467-4 0,-614-1 0,0-4 0,-1-3 0,84-22 0,-113 19 0,-1-3 0,-1-1 0,-1-3 0,0-2 0,84-53 0,-44 19 0,-42 29 0,76-61 0,-2-11 0,212-136 0,-60 59 0,-197 122 0,105-97 0,-145 116 0,-2-2 0,-1-1 0,-2-1 0,45-81 0,68-184 0,-100 207 0,-9 24 0,3 1 0,2 2 0,4 1 0,3 2 0,63-71 0,-89 119 0,1 1 0,1 1 0,0 1 0,1 1 0,1 1 0,1 1 0,36-15 0,182-56 0,-210 75 0,219-44 0,-17 4 0,-175 36 0,0 3 0,1 2 0,86-1 0,-115 8 0,147-12 0,68-1 0,1810 12 0,-1000 5 0,-655-36 0,-176 9 0,712-79 0,-850 90 0,208-40 0,-136 15 0,-44 11 0,131-48 0,-227 68 0,0-1 0,-1-1 0,0-1 0,-1 0 0,0-1 0,29-26 0,-35 27 0,-1 0 0,-1-2 0,0 1 0,0-1 0,-1 0 0,0-1 0,-1 0 0,-1 0 0,0-1 0,5-18 0,2-18 0,-2-1 0,-3 1 0,3-80 0,-11-160 0,-3 184 0,4 38 0,-4-1 0,-3 1 0,-3 0 0,-2 1 0,-26-81 0,-3 41 0,-6 2 0,-3 2 0,-74-111 0,105 188 0,0 1 0,-2 0 0,-1 1 0,-1 1 0,-43-34 0,-131-76 0,116 83 0,-550-304 0,572 324 0,-686-328 0,-33 73 0,611 241 0,-2 8 0,-1 7 0,-332-13 0,110 12 0,-37 0 0,-187 32 0,-153-4 0,384-27 0,11-1 0,-356-37 0,445 45 0,-300 15 0,430 8 0,116 1 0,-1 2 0,1 1 0,-1 2 0,2 1 0,-1 3 0,1 0 0,1 3 0,0 1 0,1 1 0,-45 30 0,36-18 0,2 1 0,2 3 0,0 1 0,2 2 0,2 2 0,2 1 0,-38 54 0,0 11 0,-189 260 0,-29-25 0,93-150 0,-8-10 0,-259 174 0,199-174 0,-7-11 0,-379 170 0,171-99-92,173-61-6600,169-97 7905,-147 61 1,-158 42 3832,80-34-5735,-212 129 689,503-235 0,3 3 0,2 3 0,2 3 0,2 3 0,-79 89 0,42-44 0,65-68 0,1 2 0,-40 52 0,44-44 0,-120 171 0,121-168-455,2 1 0,-22 54 0,41-79-6371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1T13:22:03.780"/>
    </inkml:context>
    <inkml:brush xml:id="br0">
      <inkml:brushProperty name="width" value="0.05" units="cm"/>
      <inkml:brushProperty name="height" value="0.05" units="cm"/>
      <inkml:brushProperty name="color" value="#E71224"/>
    </inkml:brush>
  </inkml:definitions>
  <inkml:trace contextRef="#ctx0" brushRef="#br0">722 2637 24575,'-39'-1'0,"-31"1"0,-140 16 0,189-13 0,-1 2 0,1 0 0,0 2 0,0 0 0,1 1 0,0 1 0,1 1 0,0 1 0,0 0 0,-30 26 0,38-26 0,-1 1 0,2 1 0,0 0 0,1 0 0,0 1 0,-13 27 0,10-14 0,1 0 0,-15 56 0,18-32 0,2 0 0,3 1 0,1-1 0,7 60 0,-1 6 0,-4 464 0,1-564 0,1-1 0,1 0 0,0 0 0,1 0 0,1 0 0,0 0 0,1-1 0,1 0 0,0 0 0,1-1 0,10 14 0,12 14 0,1-2 0,46 46 0,-44-54 0,2-1 0,1-2 0,1-2 0,1-1 0,2-2 0,71 32 0,-32-23 0,2-3 0,141 32 0,-163-51 0,1-2 0,82 1 0,123-13 0,-100 0 0,1420 2 0,-1482-4 0,0-6 0,159-35 0,-145 22 0,161-12 0,378 31 0,-341 8 0,3492-3 0,-3746-3 0,1-4 0,-1-2 0,66-19 0,-61 13 0,0 2 0,92-5 0,-133 15 0,0 0 0,0-2 0,-1-1 0,0 0 0,41-18 0,24-7 0,-25 9 0,114-57 0,-21 7 0,-110 51 0,0-3 0,-2-1 0,0-3 0,-2-1 0,-1-2 0,-2-3 0,-1 0 0,-2-3 0,-1-1 0,-2-1 0,39-60 0,-21 12 0,56-125 0,20-99 0,-80 191 0,-31 81 0,3 1 0,1 1 0,2 1 0,1 2 0,2 0 0,1 1 0,41-38 0,-56 61 0,0 1 0,0 0 0,1 1 0,0 0 0,25-10 0,78-24 0,-64 24 0,56-18 0,1 4 0,164-25 0,-216 47 0,-1-3 0,-1-3 0,0-2 0,64-30 0,-103 40 0,-1-1 0,0-1 0,-1 0 0,0-1 0,0 0 0,-1-1 0,-1-1 0,0 0 0,-1 0 0,0-2 0,-1 1 0,12-24 0,8-20 0,43-122 0,-65 158 0,9-32 0,-2-1 0,-2-1 0,-3 0 0,4-67 0,-6-230 0,-8 346 0,-1-17 0,-1 0 0,-2 1 0,0-1 0,-1 1 0,-2 0 0,0 1 0,-1 0 0,-2 0 0,0 0 0,-17-26 0,9 21 0,0 1 0,-1 1 0,-2 1 0,0 1 0,-1 1 0,-2 0 0,-33-22 0,27 24 0,-1 2 0,-1 2 0,0 1 0,-43-14 0,-142-34 0,119 37 0,75 20 0,-70-21 0,-174-25 0,14 11 0,-34-4 0,-105-10 0,107 11 0,35 22 0,-268 12 0,393 8 0,-136-22 0,-121-37 0,328 48 0,-102-38 0,21 5 0,55 23 0,-142-35 0,4 28 0,-242-3 0,-219 31 0,315 5 0,-729-3 0,1076 0 0,0 1 0,0 0 0,0 1 0,-27 7 0,38-7 0,-1 0 0,1 1 0,0 0 0,0 0 0,0 0 0,0 0 0,0 1 0,1 0 0,-1 1 0,1-1 0,0 1 0,1 0 0,-1 0 0,-5 8 0,-219 336 0,-215 299 0,411-597 0,3 1 0,-37 90 0,-3 3 0,30-67 0,-5-3 0,-2-2 0,-64 76 0,65-96 0,-3-2 0,-77 62 0,91-86 0,-2-2 0,0-1 0,-2-2 0,0-1 0,-43 14 0,-436 141 0,411-148 0,0-5 0,-217 19 0,280-40 0,24-2 0,-1 1 0,1 0 0,-1 2 0,1 0 0,0 1 0,-37 14 0,23-7 0,0-2 0,-1 0 0,-1-3 0,1-1 0,-38 1 0,17-1 0,-46 2 0,64-6 0,0 1 0,0 3 0,-63 15 0,66-10 0,0-1 0,-1-2 0,0-1 0,0-2 0,-55-1 0,59-2 0,0 1 0,-41 10 0,37-6 0,-49 3 0,-368-10-1365,425 1-5461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1T13:22:12.031"/>
    </inkml:context>
    <inkml:brush xml:id="br0">
      <inkml:brushProperty name="width" value="0.05" units="cm"/>
      <inkml:brushProperty name="height" value="0.05" units="cm"/>
      <inkml:brushProperty name="color" value="#E71224"/>
    </inkml:brush>
  </inkml:definitions>
  <inkml:trace contextRef="#ctx0" brushRef="#br0">1519 1 24575,'-161'8'0,"-316"57"0,189-18 0,261-43 0,1 1 0,1 1 0,-1 1 0,1 1 0,0 1 0,1 2 0,-28 16 0,38-19 0,0 1 0,1 1 0,0 0 0,1 1 0,0 0 0,1 1 0,0 0 0,1 1 0,1 0 0,0 1 0,0 0 0,-11 27 0,-23 77 0,-28 126 0,54-183 0,-8 53 0,-20 226 0,42-304 0,1 1 0,2 0 0,2 0 0,1 0 0,8 36 0,-7-53 0,2 0 0,0 0 0,1-1 0,1 0 0,1 0 0,1-1 0,0 0 0,2-1 0,0 0 0,21 22 0,16 8 0,2-1 0,2-4 0,76 48 0,-118-83 0,55 43 0,78 74 0,16 13 0,-130-115 0,1-1 0,1-1 0,60 27 0,-19-16 0,1-4 0,2-3 0,0-3 0,1-4 0,1-3 0,1-3 0,87 0 0,298-12 0,-270-1 0,-160 2 0,0-2 0,0-2 0,-1-1 0,1-1 0,-1-2 0,35-13 0,-43 11 0,-1-1 0,1-1 0,-2-1 0,0-2 0,-1 0 0,0-1 0,-1-1 0,20-22 0,-14 12 0,0-2 0,-3-1 0,0-1 0,-2-1 0,-2-1 0,0-1 0,-3 0 0,0-1 0,-3-1 0,-1-1 0,-1 0 0,-2-1 0,-2 1 0,-2-2 0,3-46 0,2-148 0,4-186 0,-14 306 0,-8-160 0,4 245 0,-2 0 0,-1-1 0,0 2 0,-3-1 0,0 1 0,-1 0 0,-20-35 0,14 37 0,0 0 0,-2 0 0,0 2 0,-2 0 0,0 2 0,-2 0 0,0 1 0,-1 1 0,-1 1 0,-1 1 0,-1 1 0,0 2 0,-1 0 0,-38-13 0,33 15 0,-1 1 0,0 1 0,0 1 0,-1 3 0,0 0 0,0 2 0,-42 1 0,-558 6 0,607-5-13,0-2 0,0 0-1,0-2 1,0-1-1,-50-21 1,9 4-1272,42 16-5541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1T13:22:17.612"/>
    </inkml:context>
    <inkml:brush xml:id="br0">
      <inkml:brushProperty name="width" value="0.05" units="cm"/>
      <inkml:brushProperty name="height" value="0.05" units="cm"/>
      <inkml:brushProperty name="color" value="#E71224"/>
    </inkml:brush>
  </inkml:definitions>
  <inkml:trace contextRef="#ctx0" brushRef="#br0">811 96 24575,'-25'0'0,"-12"-1"0,-46 7 0,69-4 0,1 0 0,-1 2 0,0-1 0,1 2 0,0 0 0,-21 11 0,3 0 0,0 1 0,2 2 0,0 1 0,1 1 0,1 2 0,1 0 0,1 2 0,1 0 0,-35 50 0,26-20 0,2 2 0,3 0 0,2 2 0,3 1 0,2 1 0,-16 86 0,19-49 0,5-1 0,5 2 0,5 144 0,5-46 0,13 188 0,3-195 0,13 90 0,31 120 0,-37-245 0,7 71 0,6 325 0,-9-263 0,4 127 0,-33-372 0,1 1 0,12 61 0,-9-84 0,1 0 0,1-1 0,1 0 0,0-1 0,2 1 0,0-1 0,13 19 0,-11-21 0,0 0 0,1 0 0,1-1 0,0-1 0,1 0 0,1-1 0,0-1 0,1 0 0,0-1 0,1 0 0,0-2 0,1 0 0,27 11 0,-27-14 0,69 27 0,2-3 0,164 33 0,-122-45 0,192 3 0,1247-24 0,-1545 2 0,-1-2 0,0 0 0,0-2 0,0-1 0,0 0 0,-1-2 0,0-1 0,0-1 0,0 0 0,-2-2 0,1-1 0,-1-1 0,30-23 0,-13 8 0,-2-1 0,-1-2 0,-1-1 0,37-45 0,-57 59 0,-1-1 0,0 0 0,-2-1 0,0-1 0,-1 0 0,-1 0 0,-1-1 0,-1 0 0,-1 0 0,5-36 0,-2-59 0,-10-207 0,-4 151 0,3 55 0,3-932 0,4 945 0,5 0 0,27-117 0,-9 67 0,11-49 0,-24 131 0,-4-1 0,-2 0 0,-4 0 0,-3-1 0,-3 1 0,-3-1 0,-4 1 0,-24-104 0,11 102 0,-4 1 0,-3 1 0,-3 1 0,-4 2 0,-81-125 0,83 143 0,-3 2 0,-2 1 0,-2 2 0,-80-74 0,69 82 0,-2 2 0,-2 2 0,-1 3 0,-81-35 0,-248-81 0,374 145 0,-56-17 0,-1 3 0,0 3 0,-1 3 0,-90-4 0,-283 13 0,225 6 0,177-3 0,-218 8 0,216-4 0,0 2 0,1 2 0,-1 2 0,-43 16 0,20-3 0,0-3 0,-1-3 0,-80 11 0,72-23-1365,42-4-5461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1T16:25:52.943"/>
    </inkml:context>
    <inkml:brush xml:id="br0">
      <inkml:brushProperty name="width" value="0.05" units="cm"/>
      <inkml:brushProperty name="height" value="0.05" units="cm"/>
      <inkml:brushProperty name="color" value="#E71224"/>
    </inkml:brush>
  </inkml:definitions>
  <inkml:trace contextRef="#ctx0" brushRef="#br0">681 67 24575,'-44'2'0,"-1"1"0,0 3 0,1 1 0,0 2 0,1 2 0,-47 19 0,79-25 0,1 0 0,-1 0 0,1 2 0,0-1 0,0 1 0,1 0 0,0 1 0,0 0 0,1 1 0,0 0 0,-8 10 0,-6 14 0,-36 71 0,22-37 0,20-41 0,2 1 0,0 0 0,2 1 0,-12 40 0,22-57 0,0 0 0,0 0 0,1 1 0,0-1 0,1 1 0,0-1 0,1 1 0,1-1 0,-1 0 0,2 0 0,0 1 0,0-2 0,1 1 0,8 18 0,-1-10 0,0 0 0,1-1 0,1 0 0,1-1 0,0 0 0,1-1 0,1-1 0,0 0 0,1-1 0,1-1 0,0-1 0,1 0 0,29 13 0,-15-12 0,-1 0 0,2-2 0,0-1 0,0-2 0,0-1 0,1-2 0,60 1 0,413-17 0,-495 10 0,-1-1 0,0-1 0,0 0 0,-1-1 0,1 0 0,-1-1 0,0 0 0,0-1 0,0 0 0,-1 0 0,1-1 0,-2-1 0,10-8 0,10-12 0,-1-2 0,37-51 0,-52 63 0,-1-1 0,-1 0 0,-1-1 0,-1-1 0,-1 1 0,8-29 0,25-135 0,-33 136 0,-2 22 0,1-8 0,-2-1 0,3-54 0,-8 81 0,0 0 0,0 0 0,-1 0 0,0 0 0,0 0 0,-1 0 0,0 0 0,-1 0 0,0 1 0,0-1 0,0 1 0,-1-1 0,0 1 0,0 1 0,-1-1 0,-8-9 0,2 7 0,0-1 0,-1 2 0,0 0 0,0 0 0,-1 1 0,-19-8 0,-86-25 0,62 23 0,26 9 0,0 0 0,0 3 0,0 0 0,-34 0 0,-127 7 0,74 1 0,25-3-1365,54 1-5461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1T16:25:55.120"/>
    </inkml:context>
    <inkml:brush xml:id="br0">
      <inkml:brushProperty name="width" value="0.05" units="cm"/>
      <inkml:brushProperty name="height" value="0.05" units="cm"/>
      <inkml:brushProperty name="color" value="#E71224"/>
    </inkml:brush>
  </inkml:definitions>
  <inkml:trace contextRef="#ctx0" brushRef="#br0">757 12 24575,'-1'-1'0,"1"0"0,-1 0 0,0 0 0,0 0 0,-1 0 0,1 1 0,0-1 0,0 0 0,0 1 0,0-1 0,-1 1 0,1-1 0,0 1 0,0 0 0,-1-1 0,1 1 0,0 0 0,-1 0 0,1 0 0,0 0 0,-1 0 0,1 0 0,-2 1 0,2-1 0,-43 2 0,1 3 0,-1 1 0,1 3 0,-62 19 0,69-18 0,-20 6 0,-101 40 0,143-50 0,1 1 0,-1 0 0,1 0 0,1 2 0,-1-1 0,1 2 0,1-1 0,0 2 0,0-1 0,1 1 0,0 1 0,-13 21 0,18-20 0,-1 0 0,2 0 0,0 1 0,0 0 0,1 0 0,1 0 0,1 0 0,-1 16 0,9 120 0,-5-119 0,0-4 0,1 0 0,1 0 0,1 0 0,2-1 0,9 26 0,-11-39 0,1-1 0,0 0 0,1-1 0,0 0 0,1 0 0,0 0 0,1-1 0,0 0 0,0-1 0,1 0 0,1-1 0,14 11 0,2-3 0,1-1 0,1-2 0,0 0 0,0-2 0,1-2 0,1 0 0,0-2 0,53 6 0,22-6 0,132-7 0,-127-2 0,8 2 0,-29 2 0,116-13 0,-184 7 0,-1 0 0,0-2 0,0 0 0,-1-1 0,1-1 0,-2-1 0,1-1 0,-1 0 0,-1-2 0,0 0 0,0-1 0,29-29 0,-38 33 0,-1 0 0,0 0 0,-1 0 0,0-1 0,-1 0 0,0-1 0,0 1 0,-1-1 0,0 0 0,-1 0 0,0-1 0,-1 1 0,-1-1 0,1 0 0,-2 0 0,0 0 0,0 0 0,-1 0 0,-1 0 0,0 0 0,0 0 0,-1 1 0,-1-1 0,-6-20 0,-1 10 0,0 0 0,-2 0 0,0 2 0,-1-1 0,-30-34 0,-92-85 0,95 101 0,22 21 0,0 1 0,-2 1 0,0 0 0,-1 2 0,0 1 0,-1 0 0,0 1 0,-1 2 0,-1 0 0,0 2 0,0 0 0,0 2 0,-1 0 0,0 2 0,-43-2 0,-148 9-1365,190-3-5461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2/27/2025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27 February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27 February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27 February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27 February 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27 February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27 February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27 February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27 February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27 February 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27 February 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27 February 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27 February 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27 February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27 February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27 February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27 February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27 February 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27 February 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3FCF6715-A2B5-A045-B72C-B503686710DB}" type="datetime3">
              <a:rPr lang="en-US" smtClean="0"/>
              <a:pPr/>
              <a:t>27 February 2025</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US" dirty="0"/>
              <a:t>Presenter | Presentation Title</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microsoft.com/office/2018/10/relationships/comments" Target="../comments/modernComment_157_6C617C2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8.emf"/><Relationship Id="rId2" Type="http://schemas.microsoft.com/office/2018/10/relationships/comments" Target="../comments/modernComment_158_EB5E177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hyperlink" Target="https://edms.cern.ch/document/3049242/0.2" TargetMode="Externa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20.png"/><Relationship Id="rId2" Type="http://schemas.microsoft.com/office/2018/10/relationships/comments" Target="../comments/modernComment_15A_3EA722DA.xml"/><Relationship Id="rId1" Type="http://schemas.openxmlformats.org/officeDocument/2006/relationships/slideLayout" Target="../slideLayouts/slideLayout5.xml"/><Relationship Id="rId6" Type="http://schemas.openxmlformats.org/officeDocument/2006/relationships/customXml" Target="../ink/ink6.xml"/><Relationship Id="rId5" Type="http://schemas.openxmlformats.org/officeDocument/2006/relationships/image" Target="../media/image19.png"/><Relationship Id="rId4" Type="http://schemas.openxmlformats.org/officeDocument/2006/relationships/customXml" Target="../ink/ink5.xml"/></Relationships>
</file>

<file path=ppt/slides/_rels/slide19.xml.rels><?xml version="1.0" encoding="UTF-8" standalone="yes"?>
<Relationships xmlns="http://schemas.openxmlformats.org/package/2006/relationships"><Relationship Id="rId3" Type="http://schemas.openxmlformats.org/officeDocument/2006/relationships/hyperlink" Target="https://indico.cern.ch/category/17476/" TargetMode="External"/><Relationship Id="rId2" Type="http://schemas.microsoft.com/office/2018/10/relationships/comments" Target="../comments/modernComment_164_EE1337D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hyperlink" Target="https://edms.cern.ch/document/2810115/1" TargetMode="Externa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indico.cern.ch/event/1485168/contributions/6259770/attachments/3001226/5289480/2025-01-23-t4-review-introduction-v3.pdf" TargetMode="Externa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7.emf"/><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customXml" Target="../ink/ink2.xml"/><Relationship Id="rId10"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customXml" Target="../ink/ink4.xml"/></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microsoft.com/office/2018/10/relationships/comments" Target="../comments/modernComment_14C_8FD2900D.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microsoft.com/office/2018/10/relationships/comments" Target="../comments/modernComment_152_2C06CAAC.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microsoft.com/office/2018/10/relationships/comments" Target="../comments/modernComment_14D_F278FBBF.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7" y="3429000"/>
            <a:ext cx="11617436" cy="2153265"/>
          </a:xfrm>
        </p:spPr>
        <p:txBody>
          <a:bodyPr/>
          <a:lstStyle/>
          <a:p>
            <a:r>
              <a:rPr lang="en-US" dirty="0"/>
              <a:t>Beam Interlock System</a:t>
            </a:r>
            <a:br>
              <a:rPr lang="en-US" sz="3600" dirty="0"/>
            </a:br>
            <a:r>
              <a:rPr lang="en-US" sz="2800" dirty="0"/>
              <a:t>Operating scenarios and interlocking</a:t>
            </a:r>
            <a:endParaRPr lang="en-GB" sz="2800"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Antoine Colinet</a:t>
            </a:r>
          </a:p>
          <a:p>
            <a:r>
              <a:rPr lang="en-GB" dirty="0"/>
              <a:t>27/02/2025</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01046-162B-1E4A-92EF-C1A2872C4D0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31C00FC-73BA-D29E-7B52-F9F7FC49E8A7}"/>
              </a:ext>
            </a:extLst>
          </p:cNvPr>
          <p:cNvSpPr>
            <a:spLocks noGrp="1"/>
          </p:cNvSpPr>
          <p:nvPr>
            <p:ph type="title"/>
          </p:nvPr>
        </p:nvSpPr>
        <p:spPr>
          <a:xfrm>
            <a:off x="407988" y="373593"/>
            <a:ext cx="11376025" cy="527239"/>
          </a:xfrm>
        </p:spPr>
        <p:txBody>
          <a:bodyPr/>
          <a:lstStyle/>
          <a:p>
            <a:r>
              <a:rPr lang="en-US" dirty="0"/>
              <a:t>SFTPRO with M2 TAX in + P4 stopper out</a:t>
            </a:r>
          </a:p>
        </p:txBody>
      </p:sp>
      <p:sp>
        <p:nvSpPr>
          <p:cNvPr id="4" name="Date Placeholder 3">
            <a:extLst>
              <a:ext uri="{FF2B5EF4-FFF2-40B4-BE49-F238E27FC236}">
                <a16:creationId xmlns:a16="http://schemas.microsoft.com/office/drawing/2014/main" id="{3B06F20D-50A8-AC49-C881-1EF4CD5DA767}"/>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BE45AEB2-4B1E-2B09-9911-E71E5DC31ADB}"/>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0C9529CB-808C-865E-B158-36F1D15E687F}"/>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3" name="Content Placeholder 1">
            <a:extLst>
              <a:ext uri="{FF2B5EF4-FFF2-40B4-BE49-F238E27FC236}">
                <a16:creationId xmlns:a16="http://schemas.microsoft.com/office/drawing/2014/main" id="{E45392F1-00C0-8E36-D301-A63D2CE8CC95}"/>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9" name="Table 8">
            <a:extLst>
              <a:ext uri="{FF2B5EF4-FFF2-40B4-BE49-F238E27FC236}">
                <a16:creationId xmlns:a16="http://schemas.microsoft.com/office/drawing/2014/main" id="{8B1B336F-1BAB-A207-74FA-3F488AB51C84}"/>
              </a:ext>
            </a:extLst>
          </p:cNvPr>
          <p:cNvGraphicFramePr>
            <a:graphicFrameLocks noGrp="1"/>
          </p:cNvGraphicFramePr>
          <p:nvPr/>
        </p:nvGraphicFramePr>
        <p:xfrm>
          <a:off x="577167" y="1107956"/>
          <a:ext cx="3556000" cy="2286000"/>
        </p:xfrm>
        <a:graphic>
          <a:graphicData uri="http://schemas.openxmlformats.org/drawingml/2006/table">
            <a:tbl>
              <a:tblPr/>
              <a:tblGrid>
                <a:gridCol w="2095500">
                  <a:extLst>
                    <a:ext uri="{9D8B030D-6E8A-4147-A177-3AD203B41FA5}">
                      <a16:colId xmlns:a16="http://schemas.microsoft.com/office/drawing/2014/main" val="4060921407"/>
                    </a:ext>
                  </a:extLst>
                </a:gridCol>
                <a:gridCol w="1460500">
                  <a:extLst>
                    <a:ext uri="{9D8B030D-6E8A-4147-A177-3AD203B41FA5}">
                      <a16:colId xmlns:a16="http://schemas.microsoft.com/office/drawing/2014/main" val="2718083042"/>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North Area</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1990654"/>
                  </a:ext>
                </a:extLst>
              </a:tr>
              <a:tr h="190500">
                <a:tc>
                  <a:txBody>
                    <a:bodyPr/>
                    <a:lstStyle/>
                    <a:p>
                      <a:pPr algn="ctr"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6780224"/>
                  </a:ext>
                </a:extLst>
              </a:tr>
              <a:tr h="190500">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59653955"/>
                  </a:ext>
                </a:extLst>
              </a:tr>
              <a:tr h="190500">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86755437"/>
                  </a:ext>
                </a:extLst>
              </a:tr>
              <a:tr h="190500">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63067283"/>
                  </a:ext>
                </a:extLst>
              </a:tr>
              <a:tr h="190500">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382108618"/>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905225204"/>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354924282"/>
                  </a:ext>
                </a:extLst>
              </a:tr>
              <a:tr h="190500">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643961308"/>
                  </a:ext>
                </a:extLst>
              </a:tr>
              <a:tr h="190500">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25327847"/>
                  </a:ext>
                </a:extLst>
              </a:tr>
              <a:tr h="190500">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94749724"/>
                  </a:ext>
                </a:extLst>
              </a:tr>
              <a:tr h="190500">
                <a:tc>
                  <a:txBody>
                    <a:bodyPr/>
                    <a:lstStyle/>
                    <a:p>
                      <a:pPr algn="ctr" fontAlgn="b"/>
                      <a:r>
                        <a:rPr lang="en-GB" sz="1100" b="0" i="0" u="none" strike="noStrike">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80770306"/>
                  </a:ext>
                </a:extLst>
              </a:tr>
            </a:tbl>
          </a:graphicData>
        </a:graphic>
      </p:graphicFrame>
      <p:pic>
        <p:nvPicPr>
          <p:cNvPr id="15" name="Picture 14">
            <a:extLst>
              <a:ext uri="{FF2B5EF4-FFF2-40B4-BE49-F238E27FC236}">
                <a16:creationId xmlns:a16="http://schemas.microsoft.com/office/drawing/2014/main" id="{0DF9D064-F6FB-0D77-59E1-CCE7C6BA5C7C}"/>
              </a:ext>
            </a:extLst>
          </p:cNvPr>
          <p:cNvPicPr>
            <a:picLocks noChangeAspect="1"/>
          </p:cNvPicPr>
          <p:nvPr/>
        </p:nvPicPr>
        <p:blipFill>
          <a:blip r:embed="rId2"/>
          <a:stretch>
            <a:fillRect/>
          </a:stretch>
        </p:blipFill>
        <p:spPr>
          <a:xfrm>
            <a:off x="4385426" y="1295515"/>
            <a:ext cx="7432977" cy="4617745"/>
          </a:xfrm>
          <a:prstGeom prst="rect">
            <a:avLst/>
          </a:prstGeom>
        </p:spPr>
      </p:pic>
      <p:graphicFrame>
        <p:nvGraphicFramePr>
          <p:cNvPr id="11" name="Table 10">
            <a:extLst>
              <a:ext uri="{FF2B5EF4-FFF2-40B4-BE49-F238E27FC236}">
                <a16:creationId xmlns:a16="http://schemas.microsoft.com/office/drawing/2014/main" id="{A810919D-026A-492A-A8C3-683CBF09F225}"/>
              </a:ext>
            </a:extLst>
          </p:cNvPr>
          <p:cNvGraphicFramePr>
            <a:graphicFrameLocks noGrp="1"/>
          </p:cNvGraphicFramePr>
          <p:nvPr>
            <p:extLst>
              <p:ext uri="{D42A27DB-BD31-4B8C-83A1-F6EECF244321}">
                <p14:modId xmlns:p14="http://schemas.microsoft.com/office/powerpoint/2010/main" val="988983283"/>
              </p:ext>
            </p:extLst>
          </p:nvPr>
        </p:nvGraphicFramePr>
        <p:xfrm>
          <a:off x="500967" y="3738006"/>
          <a:ext cx="3632200" cy="2476500"/>
        </p:xfrm>
        <a:graphic>
          <a:graphicData uri="http://schemas.openxmlformats.org/drawingml/2006/table">
            <a:tbl>
              <a:tblPr/>
              <a:tblGrid>
                <a:gridCol w="2006600">
                  <a:extLst>
                    <a:ext uri="{9D8B030D-6E8A-4147-A177-3AD203B41FA5}">
                      <a16:colId xmlns:a16="http://schemas.microsoft.com/office/drawing/2014/main" val="673786906"/>
                    </a:ext>
                  </a:extLst>
                </a:gridCol>
                <a:gridCol w="1625600">
                  <a:extLst>
                    <a:ext uri="{9D8B030D-6E8A-4147-A177-3AD203B41FA5}">
                      <a16:colId xmlns:a16="http://schemas.microsoft.com/office/drawing/2014/main" val="2239403992"/>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Shared cycle (SFTPRO)</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461578445"/>
                  </a:ext>
                </a:extLst>
              </a:tr>
              <a:tr h="190500">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M2 in + 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73716553"/>
                  </a:ext>
                </a:extLst>
              </a:tr>
              <a:tr h="190500">
                <a:tc>
                  <a:txBody>
                    <a:bodyPr/>
                    <a:lstStyle/>
                    <a:p>
                      <a:pPr algn="l"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46597532"/>
                  </a:ext>
                </a:extLst>
              </a:tr>
              <a:tr h="190500">
                <a:tc>
                  <a:txBody>
                    <a:bodyPr/>
                    <a:lstStyle/>
                    <a:p>
                      <a:pPr algn="l" fontAlgn="b"/>
                      <a:r>
                        <a:rPr lang="en-GB" sz="1100" b="0" i="0" u="none" strike="noStrike">
                          <a:solidFill>
                            <a:srgbClr val="000000"/>
                          </a:solidFill>
                          <a:effectLst/>
                          <a:latin typeface="Calibri" panose="020F0502020204030204" pitchFamily="34" charset="0"/>
                        </a:rPr>
                        <a:t>HI-ECN3 cycle (from timing)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496306618"/>
                  </a:ext>
                </a:extLst>
              </a:tr>
              <a:tr h="190500">
                <a:tc>
                  <a:txBody>
                    <a:bodyPr/>
                    <a:lstStyle/>
                    <a:p>
                      <a:pPr algn="l" fontAlgn="b"/>
                      <a:r>
                        <a:rPr lang="en-GB" sz="1100" b="0" i="0" u="none" strike="noStrike">
                          <a:solidFill>
                            <a:srgbClr val="000000"/>
                          </a:solidFill>
                          <a:effectLst/>
                          <a:latin typeface="Calibri" panose="020F0502020204030204" pitchFamily="34" charset="0"/>
                        </a:rPr>
                        <a:t>Vertical kicker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097193266"/>
                  </a:ext>
                </a:extLst>
              </a:tr>
              <a:tr h="190500">
                <a:tc>
                  <a:txBody>
                    <a:bodyPr/>
                    <a:lstStyle/>
                    <a:p>
                      <a:pPr algn="l" fontAlgn="b"/>
                      <a:r>
                        <a:rPr lang="en-GB" sz="1100" b="0" i="0" u="none" strike="noStrike">
                          <a:solidFill>
                            <a:srgbClr val="000000"/>
                          </a:solidFill>
                          <a:effectLst/>
                          <a:latin typeface="Calibri" panose="020F0502020204030204" pitchFamily="34" charset="0"/>
                        </a:rPr>
                        <a:t>MCB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45993853"/>
                  </a:ext>
                </a:extLst>
              </a:tr>
              <a:tr h="190500">
                <a:tc>
                  <a:txBody>
                    <a:bodyPr/>
                    <a:lstStyle/>
                    <a:p>
                      <a:pPr algn="l" fontAlgn="b"/>
                      <a:r>
                        <a:rPr lang="en-GB" sz="1100" b="0" i="0" u="none" strike="noStrike">
                          <a:solidFill>
                            <a:srgbClr val="000000"/>
                          </a:solidFill>
                          <a:effectLst/>
                          <a:latin typeface="Calibri" panose="020F0502020204030204" pitchFamily="34" charset="0"/>
                        </a:rPr>
                        <a:t>M2 TAX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17264692"/>
                  </a:ext>
                </a:extLst>
              </a:tr>
              <a:tr h="190500">
                <a:tc>
                  <a:txBody>
                    <a:bodyPr/>
                    <a:lstStyle/>
                    <a:p>
                      <a:pPr algn="l" fontAlgn="b"/>
                      <a:r>
                        <a:rPr lang="en-GB" sz="1100" b="0" i="0" u="none" strike="noStrike">
                          <a:solidFill>
                            <a:srgbClr val="000000"/>
                          </a:solidFill>
                          <a:effectLst/>
                          <a:latin typeface="Calibri" panose="020F0502020204030204" pitchFamily="34" charset="0"/>
                        </a:rPr>
                        <a:t>M2 TAX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877794872"/>
                  </a:ext>
                </a:extLst>
              </a:tr>
              <a:tr h="190500">
                <a:tc>
                  <a:txBody>
                    <a:bodyPr/>
                    <a:lstStyle/>
                    <a:p>
                      <a:pPr algn="l" fontAlgn="b"/>
                      <a:r>
                        <a:rPr lang="en-GB" sz="1100" b="0" i="0" u="none" strike="noStrike">
                          <a:solidFill>
                            <a:srgbClr val="000000"/>
                          </a:solidFill>
                          <a:effectLst/>
                          <a:latin typeface="Calibri" panose="020F0502020204030204" pitchFamily="34" charset="0"/>
                        </a:rPr>
                        <a:t>M2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979279124"/>
                  </a:ext>
                </a:extLst>
              </a:tr>
              <a:tr h="190500">
                <a:tc>
                  <a:txBody>
                    <a:bodyPr/>
                    <a:lstStyle/>
                    <a:p>
                      <a:pPr algn="l" fontAlgn="b"/>
                      <a:r>
                        <a:rPr lang="en-GB" sz="1100" b="0" i="0" u="none" strike="noStrike">
                          <a:solidFill>
                            <a:srgbClr val="000000"/>
                          </a:solidFill>
                          <a:effectLst/>
                          <a:latin typeface="Calibri" panose="020F0502020204030204" pitchFamily="34" charset="0"/>
                        </a:rPr>
                        <a:t>P4 TAX SMP flag (I&lt;threshold)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952716148"/>
                  </a:ext>
                </a:extLst>
              </a:tr>
              <a:tr h="190500">
                <a:tc>
                  <a:txBody>
                    <a:bodyPr/>
                    <a:lstStyle/>
                    <a:p>
                      <a:pPr algn="l" fontAlgn="b"/>
                      <a:r>
                        <a:rPr lang="en-GB" sz="1100" b="0" i="0" u="none" strike="noStrike">
                          <a:solidFill>
                            <a:srgbClr val="000000"/>
                          </a:solidFill>
                          <a:effectLst/>
                          <a:latin typeface="Calibri" panose="020F0502020204030204" pitchFamily="34" charset="0"/>
                        </a:rPr>
                        <a:t>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605028442"/>
                  </a:ext>
                </a:extLst>
              </a:tr>
              <a:tr h="190500">
                <a:tc>
                  <a:txBody>
                    <a:bodyPr/>
                    <a:lstStyle/>
                    <a:p>
                      <a:pPr algn="l" fontAlgn="b"/>
                      <a:r>
                        <a:rPr lang="en-GB" sz="1100" b="0" i="0" u="none" strike="noStrike">
                          <a:solidFill>
                            <a:srgbClr val="000000"/>
                          </a:solidFill>
                          <a:effectLst/>
                          <a:latin typeface="Calibri" panose="020F0502020204030204" pitchFamily="34" charset="0"/>
                        </a:rPr>
                        <a:t>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33946751"/>
                  </a:ext>
                </a:extLst>
              </a:tr>
              <a:tr h="190500">
                <a:tc>
                  <a:txBody>
                    <a:bodyPr/>
                    <a:lstStyle/>
                    <a:p>
                      <a:pPr algn="l" fontAlgn="b"/>
                      <a:r>
                        <a:rPr lang="en-GB" sz="1100" b="0" i="0" u="none" strike="noStrike">
                          <a:solidFill>
                            <a:srgbClr val="000000"/>
                          </a:solidFill>
                          <a:effectLst/>
                          <a:latin typeface="Calibri" panose="020F0502020204030204" pitchFamily="34" charset="0"/>
                        </a:rPr>
                        <a:t>P42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4B084"/>
                    </a:solid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787439383"/>
                  </a:ext>
                </a:extLst>
              </a:tr>
            </a:tbl>
          </a:graphicData>
        </a:graphic>
      </p:graphicFrame>
      <p:sp>
        <p:nvSpPr>
          <p:cNvPr id="2" name="TextBox 1">
            <a:extLst>
              <a:ext uri="{FF2B5EF4-FFF2-40B4-BE49-F238E27FC236}">
                <a16:creationId xmlns:a16="http://schemas.microsoft.com/office/drawing/2014/main" id="{CA3886D3-6FF5-78F9-CE0B-22B79DD07C47}"/>
              </a:ext>
            </a:extLst>
          </p:cNvPr>
          <p:cNvSpPr txBox="1"/>
          <p:nvPr/>
        </p:nvSpPr>
        <p:spPr>
          <a:xfrm>
            <a:off x="10303640" y="5058895"/>
            <a:ext cx="1607812" cy="246221"/>
          </a:xfrm>
          <a:prstGeom prst="rect">
            <a:avLst/>
          </a:prstGeom>
          <a:noFill/>
        </p:spPr>
        <p:txBody>
          <a:bodyPr wrap="none" lIns="0" tIns="0" rIns="0" bIns="0" rtlCol="0">
            <a:spAutoFit/>
          </a:bodyPr>
          <a:lstStyle/>
          <a:p>
            <a:pPr algn="l"/>
            <a:r>
              <a:rPr lang="en-US" sz="800" dirty="0"/>
              <a:t>Represented here after 2031</a:t>
            </a:r>
          </a:p>
          <a:p>
            <a:pPr algn="l"/>
            <a:r>
              <a:rPr lang="en-US" sz="800" dirty="0"/>
              <a:t>Before 2031, P42 Dump is in beam</a:t>
            </a:r>
            <a:endParaRPr lang="en-GB" sz="800" dirty="0"/>
          </a:p>
        </p:txBody>
      </p:sp>
      <p:sp>
        <p:nvSpPr>
          <p:cNvPr id="7" name="Left Brace 6">
            <a:extLst>
              <a:ext uri="{FF2B5EF4-FFF2-40B4-BE49-F238E27FC236}">
                <a16:creationId xmlns:a16="http://schemas.microsoft.com/office/drawing/2014/main" id="{57C2D667-F110-0650-7F34-F92D6FE9B64B}"/>
              </a:ext>
            </a:extLst>
          </p:cNvPr>
          <p:cNvSpPr/>
          <p:nvPr/>
        </p:nvSpPr>
        <p:spPr>
          <a:xfrm>
            <a:off x="10223117" y="5032414"/>
            <a:ext cx="80523" cy="2727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536112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EB73F6-B666-F09B-B79C-7551849AC0C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022E6CB-361B-8A09-63AB-515D1C5E7750}"/>
              </a:ext>
            </a:extLst>
          </p:cNvPr>
          <p:cNvSpPr>
            <a:spLocks noGrp="1"/>
          </p:cNvSpPr>
          <p:nvPr>
            <p:ph type="title"/>
          </p:nvPr>
        </p:nvSpPr>
        <p:spPr>
          <a:xfrm>
            <a:off x="407988" y="373593"/>
            <a:ext cx="11376025" cy="527239"/>
          </a:xfrm>
        </p:spPr>
        <p:txBody>
          <a:bodyPr/>
          <a:lstStyle/>
          <a:p>
            <a:r>
              <a:rPr lang="en-US" dirty="0"/>
              <a:t>SFTPRO with M2 TAX out + P4 stopper out</a:t>
            </a:r>
          </a:p>
        </p:txBody>
      </p:sp>
      <p:sp>
        <p:nvSpPr>
          <p:cNvPr id="4" name="Date Placeholder 3">
            <a:extLst>
              <a:ext uri="{FF2B5EF4-FFF2-40B4-BE49-F238E27FC236}">
                <a16:creationId xmlns:a16="http://schemas.microsoft.com/office/drawing/2014/main" id="{6E1264CC-59E2-EDED-B692-0C6DDE080F27}"/>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562AFB43-80CD-C97B-7BF2-1C650244DCCD}"/>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B034BCE8-FFC7-536B-FEB3-C125373C2E7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13" name="Content Placeholder 1">
            <a:extLst>
              <a:ext uri="{FF2B5EF4-FFF2-40B4-BE49-F238E27FC236}">
                <a16:creationId xmlns:a16="http://schemas.microsoft.com/office/drawing/2014/main" id="{3B459790-0959-34BC-2632-42940EDD17A2}"/>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9" name="Table 8">
            <a:extLst>
              <a:ext uri="{FF2B5EF4-FFF2-40B4-BE49-F238E27FC236}">
                <a16:creationId xmlns:a16="http://schemas.microsoft.com/office/drawing/2014/main" id="{9009A25C-AAEC-B357-E42E-770EDEC550EE}"/>
              </a:ext>
            </a:extLst>
          </p:cNvPr>
          <p:cNvGraphicFramePr>
            <a:graphicFrameLocks noGrp="1"/>
          </p:cNvGraphicFramePr>
          <p:nvPr/>
        </p:nvGraphicFramePr>
        <p:xfrm>
          <a:off x="577167" y="1107956"/>
          <a:ext cx="3556000" cy="2286000"/>
        </p:xfrm>
        <a:graphic>
          <a:graphicData uri="http://schemas.openxmlformats.org/drawingml/2006/table">
            <a:tbl>
              <a:tblPr/>
              <a:tblGrid>
                <a:gridCol w="2095500">
                  <a:extLst>
                    <a:ext uri="{9D8B030D-6E8A-4147-A177-3AD203B41FA5}">
                      <a16:colId xmlns:a16="http://schemas.microsoft.com/office/drawing/2014/main" val="4060921407"/>
                    </a:ext>
                  </a:extLst>
                </a:gridCol>
                <a:gridCol w="1460500">
                  <a:extLst>
                    <a:ext uri="{9D8B030D-6E8A-4147-A177-3AD203B41FA5}">
                      <a16:colId xmlns:a16="http://schemas.microsoft.com/office/drawing/2014/main" val="2718083042"/>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North Area</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1990654"/>
                  </a:ext>
                </a:extLst>
              </a:tr>
              <a:tr h="190500">
                <a:tc>
                  <a:txBody>
                    <a:bodyPr/>
                    <a:lstStyle/>
                    <a:p>
                      <a:pPr algn="ctr"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6780224"/>
                  </a:ext>
                </a:extLst>
              </a:tr>
              <a:tr h="190500">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59653955"/>
                  </a:ext>
                </a:extLst>
              </a:tr>
              <a:tr h="190500">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86755437"/>
                  </a:ext>
                </a:extLst>
              </a:tr>
              <a:tr h="190500">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63067283"/>
                  </a:ext>
                </a:extLst>
              </a:tr>
              <a:tr h="190500">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382108618"/>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905225204"/>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354924282"/>
                  </a:ext>
                </a:extLst>
              </a:tr>
              <a:tr h="190500">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643961308"/>
                  </a:ext>
                </a:extLst>
              </a:tr>
              <a:tr h="190500">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25327847"/>
                  </a:ext>
                </a:extLst>
              </a:tr>
              <a:tr h="190500">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94749724"/>
                  </a:ext>
                </a:extLst>
              </a:tr>
              <a:tr h="190500">
                <a:tc>
                  <a:txBody>
                    <a:bodyPr/>
                    <a:lstStyle/>
                    <a:p>
                      <a:pPr algn="ctr" fontAlgn="b"/>
                      <a:r>
                        <a:rPr lang="en-GB" sz="1100" b="0" i="0" u="none" strike="noStrike">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80770306"/>
                  </a:ext>
                </a:extLst>
              </a:tr>
            </a:tbl>
          </a:graphicData>
        </a:graphic>
      </p:graphicFrame>
      <p:pic>
        <p:nvPicPr>
          <p:cNvPr id="15" name="Picture 14">
            <a:extLst>
              <a:ext uri="{FF2B5EF4-FFF2-40B4-BE49-F238E27FC236}">
                <a16:creationId xmlns:a16="http://schemas.microsoft.com/office/drawing/2014/main" id="{1771072C-C89A-BEED-E892-F9A735110E06}"/>
              </a:ext>
            </a:extLst>
          </p:cNvPr>
          <p:cNvPicPr>
            <a:picLocks noChangeAspect="1"/>
          </p:cNvPicPr>
          <p:nvPr/>
        </p:nvPicPr>
        <p:blipFill>
          <a:blip r:embed="rId2"/>
          <a:stretch>
            <a:fillRect/>
          </a:stretch>
        </p:blipFill>
        <p:spPr>
          <a:xfrm>
            <a:off x="4345056" y="1334124"/>
            <a:ext cx="7742318" cy="4809923"/>
          </a:xfrm>
          <a:prstGeom prst="rect">
            <a:avLst/>
          </a:prstGeom>
        </p:spPr>
      </p:pic>
      <p:graphicFrame>
        <p:nvGraphicFramePr>
          <p:cNvPr id="11" name="Table 10">
            <a:extLst>
              <a:ext uri="{FF2B5EF4-FFF2-40B4-BE49-F238E27FC236}">
                <a16:creationId xmlns:a16="http://schemas.microsoft.com/office/drawing/2014/main" id="{5917CFAF-94CA-1EC3-A434-9BCA81E050C5}"/>
              </a:ext>
            </a:extLst>
          </p:cNvPr>
          <p:cNvGraphicFramePr>
            <a:graphicFrameLocks noGrp="1"/>
          </p:cNvGraphicFramePr>
          <p:nvPr>
            <p:extLst>
              <p:ext uri="{D42A27DB-BD31-4B8C-83A1-F6EECF244321}">
                <p14:modId xmlns:p14="http://schemas.microsoft.com/office/powerpoint/2010/main" val="3150798865"/>
              </p:ext>
            </p:extLst>
          </p:nvPr>
        </p:nvGraphicFramePr>
        <p:xfrm>
          <a:off x="462867" y="3674902"/>
          <a:ext cx="3670300" cy="2476500"/>
        </p:xfrm>
        <a:graphic>
          <a:graphicData uri="http://schemas.openxmlformats.org/drawingml/2006/table">
            <a:tbl>
              <a:tblPr/>
              <a:tblGrid>
                <a:gridCol w="2004866">
                  <a:extLst>
                    <a:ext uri="{9D8B030D-6E8A-4147-A177-3AD203B41FA5}">
                      <a16:colId xmlns:a16="http://schemas.microsoft.com/office/drawing/2014/main" val="2732706088"/>
                    </a:ext>
                  </a:extLst>
                </a:gridCol>
                <a:gridCol w="1665434">
                  <a:extLst>
                    <a:ext uri="{9D8B030D-6E8A-4147-A177-3AD203B41FA5}">
                      <a16:colId xmlns:a16="http://schemas.microsoft.com/office/drawing/2014/main" val="3932595871"/>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Shared cycle (SFTPRO)</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37905416"/>
                  </a:ext>
                </a:extLst>
              </a:tr>
              <a:tr h="190500">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M2 out + 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84934383"/>
                  </a:ext>
                </a:extLst>
              </a:tr>
              <a:tr h="190500">
                <a:tc>
                  <a:txBody>
                    <a:bodyPr/>
                    <a:lstStyle/>
                    <a:p>
                      <a:pPr algn="l"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15104012"/>
                  </a:ext>
                </a:extLst>
              </a:tr>
              <a:tr h="190500">
                <a:tc>
                  <a:txBody>
                    <a:bodyPr/>
                    <a:lstStyle/>
                    <a:p>
                      <a:pPr algn="l" fontAlgn="b"/>
                      <a:r>
                        <a:rPr lang="en-GB" sz="1100" b="0" i="0" u="none" strike="noStrike">
                          <a:solidFill>
                            <a:srgbClr val="000000"/>
                          </a:solidFill>
                          <a:effectLst/>
                          <a:latin typeface="Calibri" panose="020F0502020204030204" pitchFamily="34" charset="0"/>
                        </a:rPr>
                        <a:t>HI-ECN3 cycle (from timing)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266000100"/>
                  </a:ext>
                </a:extLst>
              </a:tr>
              <a:tr h="190500">
                <a:tc>
                  <a:txBody>
                    <a:bodyPr/>
                    <a:lstStyle/>
                    <a:p>
                      <a:pPr algn="l" fontAlgn="b"/>
                      <a:r>
                        <a:rPr lang="en-GB" sz="1100" b="0" i="0" u="none" strike="noStrike" dirty="0">
                          <a:solidFill>
                            <a:srgbClr val="000000"/>
                          </a:solidFill>
                          <a:effectLst/>
                          <a:latin typeface="Calibri" panose="020F0502020204030204" pitchFamily="34" charset="0"/>
                        </a:rPr>
                        <a:t>Vertical kicker I&lt;</a:t>
                      </a:r>
                      <a:r>
                        <a:rPr lang="en-GB" sz="1100" b="0" i="0" u="none" strike="noStrike" dirty="0" err="1">
                          <a:solidFill>
                            <a:srgbClr val="000000"/>
                          </a:solidFill>
                          <a:effectLst/>
                          <a:latin typeface="Calibri" panose="020F0502020204030204" pitchFamily="34" charset="0"/>
                        </a:rPr>
                        <a:t>Imin</a:t>
                      </a:r>
                      <a:r>
                        <a:rPr lang="en-GB" sz="1100" b="0" i="0" u="none" strike="noStrike" dirty="0">
                          <a:solidFill>
                            <a:srgbClr val="000000"/>
                          </a:solidFill>
                          <a:effectLst/>
                          <a:latin typeface="Calibri" panose="020F0502020204030204" pitchFamily="34" charset="0"/>
                        </a:rPr>
                        <a:t>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297397547"/>
                  </a:ext>
                </a:extLst>
              </a:tr>
              <a:tr h="190500">
                <a:tc>
                  <a:txBody>
                    <a:bodyPr/>
                    <a:lstStyle/>
                    <a:p>
                      <a:pPr algn="l" fontAlgn="b"/>
                      <a:r>
                        <a:rPr lang="en-GB" sz="1100" b="0" i="0" u="none" strike="noStrike">
                          <a:solidFill>
                            <a:srgbClr val="000000"/>
                          </a:solidFill>
                          <a:effectLst/>
                          <a:latin typeface="Calibri" panose="020F0502020204030204" pitchFamily="34" charset="0"/>
                        </a:rPr>
                        <a:t>MCB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089411879"/>
                  </a:ext>
                </a:extLst>
              </a:tr>
              <a:tr h="190500">
                <a:tc>
                  <a:txBody>
                    <a:bodyPr/>
                    <a:lstStyle/>
                    <a:p>
                      <a:pPr algn="l" fontAlgn="b"/>
                      <a:r>
                        <a:rPr lang="en-GB" sz="1100" b="0" i="0" u="none" strike="noStrike">
                          <a:solidFill>
                            <a:srgbClr val="000000"/>
                          </a:solidFill>
                          <a:effectLst/>
                          <a:latin typeface="Calibri" panose="020F0502020204030204" pitchFamily="34" charset="0"/>
                        </a:rPr>
                        <a:t>M2 TAX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069982166"/>
                  </a:ext>
                </a:extLst>
              </a:tr>
              <a:tr h="190500">
                <a:tc>
                  <a:txBody>
                    <a:bodyPr/>
                    <a:lstStyle/>
                    <a:p>
                      <a:pPr algn="l" fontAlgn="b"/>
                      <a:r>
                        <a:rPr lang="en-GB" sz="1100" b="0" i="0" u="none" strike="noStrike">
                          <a:solidFill>
                            <a:srgbClr val="000000"/>
                          </a:solidFill>
                          <a:effectLst/>
                          <a:latin typeface="Calibri" panose="020F0502020204030204" pitchFamily="34" charset="0"/>
                        </a:rPr>
                        <a:t>M2 TAX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878799872"/>
                  </a:ext>
                </a:extLst>
              </a:tr>
              <a:tr h="190500">
                <a:tc>
                  <a:txBody>
                    <a:bodyPr/>
                    <a:lstStyle/>
                    <a:p>
                      <a:pPr algn="l" fontAlgn="b"/>
                      <a:r>
                        <a:rPr lang="en-GB" sz="1100" b="0" i="0" u="none" strike="noStrike">
                          <a:solidFill>
                            <a:srgbClr val="000000"/>
                          </a:solidFill>
                          <a:effectLst/>
                          <a:latin typeface="Calibri" panose="020F0502020204030204" pitchFamily="34" charset="0"/>
                        </a:rPr>
                        <a:t>M2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96089766"/>
                  </a:ext>
                </a:extLst>
              </a:tr>
              <a:tr h="190500">
                <a:tc>
                  <a:txBody>
                    <a:bodyPr/>
                    <a:lstStyle/>
                    <a:p>
                      <a:pPr algn="l" fontAlgn="b"/>
                      <a:r>
                        <a:rPr lang="en-GB" sz="1100" b="0" i="0" u="none" strike="noStrike">
                          <a:solidFill>
                            <a:srgbClr val="000000"/>
                          </a:solidFill>
                          <a:effectLst/>
                          <a:latin typeface="Calibri" panose="020F0502020204030204" pitchFamily="34" charset="0"/>
                        </a:rPr>
                        <a:t>P4 TAX SMP flag (I&lt;threshold)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588392897"/>
                  </a:ext>
                </a:extLst>
              </a:tr>
              <a:tr h="190500">
                <a:tc>
                  <a:txBody>
                    <a:bodyPr/>
                    <a:lstStyle/>
                    <a:p>
                      <a:pPr algn="l" fontAlgn="b"/>
                      <a:r>
                        <a:rPr lang="en-GB" sz="1100" b="0" i="0" u="none" strike="noStrike">
                          <a:solidFill>
                            <a:srgbClr val="000000"/>
                          </a:solidFill>
                          <a:effectLst/>
                          <a:latin typeface="Calibri" panose="020F0502020204030204" pitchFamily="34" charset="0"/>
                        </a:rPr>
                        <a:t>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703512144"/>
                  </a:ext>
                </a:extLst>
              </a:tr>
              <a:tr h="190500">
                <a:tc>
                  <a:txBody>
                    <a:bodyPr/>
                    <a:lstStyle/>
                    <a:p>
                      <a:pPr algn="l" fontAlgn="b"/>
                      <a:r>
                        <a:rPr lang="en-GB" sz="1100" b="0" i="0" u="none" strike="noStrike">
                          <a:solidFill>
                            <a:srgbClr val="000000"/>
                          </a:solidFill>
                          <a:effectLst/>
                          <a:latin typeface="Calibri" panose="020F0502020204030204" pitchFamily="34" charset="0"/>
                        </a:rPr>
                        <a:t>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250706287"/>
                  </a:ext>
                </a:extLst>
              </a:tr>
              <a:tr h="190500">
                <a:tc>
                  <a:txBody>
                    <a:bodyPr/>
                    <a:lstStyle/>
                    <a:p>
                      <a:pPr algn="l" fontAlgn="b"/>
                      <a:r>
                        <a:rPr lang="en-GB" sz="1100" b="0" i="0" u="none" strike="noStrike">
                          <a:solidFill>
                            <a:srgbClr val="000000"/>
                          </a:solidFill>
                          <a:effectLst/>
                          <a:latin typeface="Calibri" panose="020F0502020204030204" pitchFamily="34" charset="0"/>
                        </a:rPr>
                        <a:t>P42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4B084"/>
                    </a:solid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144539821"/>
                  </a:ext>
                </a:extLst>
              </a:tr>
            </a:tbl>
          </a:graphicData>
        </a:graphic>
      </p:graphicFrame>
      <p:sp>
        <p:nvSpPr>
          <p:cNvPr id="2" name="TextBox 1">
            <a:extLst>
              <a:ext uri="{FF2B5EF4-FFF2-40B4-BE49-F238E27FC236}">
                <a16:creationId xmlns:a16="http://schemas.microsoft.com/office/drawing/2014/main" id="{9C79FEAA-E734-09CD-797A-773C6A554FE7}"/>
              </a:ext>
            </a:extLst>
          </p:cNvPr>
          <p:cNvSpPr txBox="1"/>
          <p:nvPr/>
        </p:nvSpPr>
        <p:spPr>
          <a:xfrm>
            <a:off x="10479562" y="5208486"/>
            <a:ext cx="1607812" cy="246221"/>
          </a:xfrm>
          <a:prstGeom prst="rect">
            <a:avLst/>
          </a:prstGeom>
          <a:noFill/>
        </p:spPr>
        <p:txBody>
          <a:bodyPr wrap="none" lIns="0" tIns="0" rIns="0" bIns="0" rtlCol="0">
            <a:spAutoFit/>
          </a:bodyPr>
          <a:lstStyle/>
          <a:p>
            <a:pPr algn="l"/>
            <a:r>
              <a:rPr lang="en-US" sz="800" dirty="0"/>
              <a:t>Represented here after 2031</a:t>
            </a:r>
          </a:p>
          <a:p>
            <a:pPr algn="l"/>
            <a:r>
              <a:rPr lang="en-US" sz="800" dirty="0"/>
              <a:t>Before 2031, P42 Dump is in beam</a:t>
            </a:r>
            <a:endParaRPr lang="en-GB" sz="800" dirty="0"/>
          </a:p>
        </p:txBody>
      </p:sp>
      <p:sp>
        <p:nvSpPr>
          <p:cNvPr id="7" name="Left Brace 6">
            <a:extLst>
              <a:ext uri="{FF2B5EF4-FFF2-40B4-BE49-F238E27FC236}">
                <a16:creationId xmlns:a16="http://schemas.microsoft.com/office/drawing/2014/main" id="{2CF43FE2-5A41-E602-83F4-FF4CBFF54832}"/>
              </a:ext>
            </a:extLst>
          </p:cNvPr>
          <p:cNvSpPr/>
          <p:nvPr/>
        </p:nvSpPr>
        <p:spPr>
          <a:xfrm>
            <a:off x="10399039" y="5182005"/>
            <a:ext cx="80523" cy="2727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2507749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305C5-0D84-C7F2-B345-A911A1BB99D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7465436-F4E5-49FF-75A4-11F1F90B2505}"/>
              </a:ext>
            </a:extLst>
          </p:cNvPr>
          <p:cNvSpPr>
            <a:spLocks noGrp="1"/>
          </p:cNvSpPr>
          <p:nvPr>
            <p:ph type="title"/>
          </p:nvPr>
        </p:nvSpPr>
        <p:spPr>
          <a:xfrm>
            <a:off x="407988" y="373593"/>
            <a:ext cx="11376025" cy="527239"/>
          </a:xfrm>
        </p:spPr>
        <p:txBody>
          <a:bodyPr/>
          <a:lstStyle/>
          <a:p>
            <a:r>
              <a:rPr lang="en-US" dirty="0"/>
              <a:t>SFTSHIP scenarios</a:t>
            </a:r>
          </a:p>
        </p:txBody>
      </p:sp>
      <p:sp>
        <p:nvSpPr>
          <p:cNvPr id="4" name="Date Placeholder 3">
            <a:extLst>
              <a:ext uri="{FF2B5EF4-FFF2-40B4-BE49-F238E27FC236}">
                <a16:creationId xmlns:a16="http://schemas.microsoft.com/office/drawing/2014/main" id="{31DDEF4A-BE07-3BDC-607E-596CC3BD7760}"/>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94D58ABD-2E91-4AB5-5138-68702222FC57}"/>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3ACD7218-BF10-22ED-D5EA-46D6A65E7CFF}"/>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13" name="Content Placeholder 1">
            <a:extLst>
              <a:ext uri="{FF2B5EF4-FFF2-40B4-BE49-F238E27FC236}">
                <a16:creationId xmlns:a16="http://schemas.microsoft.com/office/drawing/2014/main" id="{329DCF2D-D72F-15B2-1DC2-0C89FEC20A4A}"/>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2" name="Content Placeholder 1">
            <a:extLst>
              <a:ext uri="{FF2B5EF4-FFF2-40B4-BE49-F238E27FC236}">
                <a16:creationId xmlns:a16="http://schemas.microsoft.com/office/drawing/2014/main" id="{E0CD5B95-0AAB-4D57-2764-CA506AD47623}"/>
              </a:ext>
            </a:extLst>
          </p:cNvPr>
          <p:cNvSpPr>
            <a:spLocks noGrp="1"/>
          </p:cNvSpPr>
          <p:nvPr>
            <p:ph idx="1"/>
          </p:nvPr>
        </p:nvSpPr>
        <p:spPr>
          <a:xfrm>
            <a:off x="407988" y="1203325"/>
            <a:ext cx="10944225" cy="5108575"/>
          </a:xfrm>
        </p:spPr>
        <p:txBody>
          <a:bodyPr>
            <a:normAutofit/>
          </a:bodyPr>
          <a:lstStyle/>
          <a:p>
            <a:r>
              <a:rPr lang="fr-FR" dirty="0">
                <a:solidFill>
                  <a:srgbClr val="FF0000"/>
                </a:solidFill>
              </a:rPr>
              <a:t>The SFTSHIP </a:t>
            </a:r>
            <a:r>
              <a:rPr lang="fr-FR" dirty="0" err="1">
                <a:solidFill>
                  <a:srgbClr val="FF0000"/>
                </a:solidFill>
              </a:rPr>
              <a:t>beam</a:t>
            </a:r>
            <a:r>
              <a:rPr lang="fr-FR" dirty="0">
                <a:solidFill>
                  <a:srgbClr val="FF0000"/>
                </a:solidFill>
              </a:rPr>
              <a:t> must not hit the T4 </a:t>
            </a:r>
            <a:r>
              <a:rPr lang="fr-FR" dirty="0" err="1">
                <a:solidFill>
                  <a:srgbClr val="FF0000"/>
                </a:solidFill>
              </a:rPr>
              <a:t>target</a:t>
            </a:r>
            <a:endParaRPr lang="fr-FR" dirty="0">
              <a:solidFill>
                <a:srgbClr val="FF0000"/>
              </a:solidFill>
            </a:endParaRPr>
          </a:p>
          <a:p>
            <a:pPr lvl="1"/>
            <a:r>
              <a:rPr lang="fr-FR" dirty="0">
                <a:solidFill>
                  <a:srgbClr val="2F2F2F"/>
                </a:solidFill>
              </a:rPr>
              <a:t>An </a:t>
            </a:r>
            <a:r>
              <a:rPr lang="fr-FR" dirty="0" err="1">
                <a:solidFill>
                  <a:srgbClr val="2F2F2F"/>
                </a:solidFill>
              </a:rPr>
              <a:t>Imin</a:t>
            </a:r>
            <a:r>
              <a:rPr lang="fr-FR" dirty="0">
                <a:solidFill>
                  <a:srgbClr val="2F2F2F"/>
                </a:solidFill>
              </a:rPr>
              <a:t> check on the vertical kicker serves as a ‘destination </a:t>
            </a:r>
            <a:r>
              <a:rPr lang="fr-FR" dirty="0" err="1">
                <a:solidFill>
                  <a:srgbClr val="2F2F2F"/>
                </a:solidFill>
              </a:rPr>
              <a:t>reinforcement</a:t>
            </a:r>
            <a:r>
              <a:rPr lang="fr-FR" dirty="0">
                <a:solidFill>
                  <a:srgbClr val="2F2F2F"/>
                </a:solidFill>
              </a:rPr>
              <a:t>’ for the </a:t>
            </a:r>
            <a:r>
              <a:rPr lang="fr-FR" dirty="0" err="1">
                <a:solidFill>
                  <a:srgbClr val="2F2F2F"/>
                </a:solidFill>
              </a:rPr>
              <a:t>dedicated</a:t>
            </a:r>
            <a:r>
              <a:rPr lang="fr-FR" dirty="0">
                <a:solidFill>
                  <a:srgbClr val="2F2F2F"/>
                </a:solidFill>
              </a:rPr>
              <a:t>/</a:t>
            </a:r>
            <a:r>
              <a:rPr lang="fr-FR" dirty="0" err="1">
                <a:solidFill>
                  <a:srgbClr val="2F2F2F"/>
                </a:solidFill>
              </a:rPr>
              <a:t>shared</a:t>
            </a:r>
            <a:r>
              <a:rPr lang="fr-FR" dirty="0">
                <a:solidFill>
                  <a:srgbClr val="2F2F2F"/>
                </a:solidFill>
              </a:rPr>
              <a:t> </a:t>
            </a:r>
            <a:r>
              <a:rPr lang="fr-FR" dirty="0" err="1">
                <a:solidFill>
                  <a:srgbClr val="2F2F2F"/>
                </a:solidFill>
              </a:rPr>
              <a:t>beams</a:t>
            </a:r>
            <a:r>
              <a:rPr lang="fr-FR" dirty="0">
                <a:solidFill>
                  <a:srgbClr val="2F2F2F"/>
                </a:solidFill>
              </a:rPr>
              <a:t>: vertical kicker must </a:t>
            </a:r>
            <a:r>
              <a:rPr lang="fr-FR" dirty="0" err="1">
                <a:solidFill>
                  <a:srgbClr val="2F2F2F"/>
                </a:solidFill>
              </a:rPr>
              <a:t>be</a:t>
            </a:r>
            <a:r>
              <a:rPr lang="fr-FR" dirty="0">
                <a:solidFill>
                  <a:srgbClr val="2F2F2F"/>
                </a:solidFill>
              </a:rPr>
              <a:t> off to bypass the T4 </a:t>
            </a:r>
            <a:r>
              <a:rPr lang="fr-FR" dirty="0" err="1">
                <a:solidFill>
                  <a:srgbClr val="2F2F2F"/>
                </a:solidFill>
              </a:rPr>
              <a:t>target</a:t>
            </a:r>
            <a:endParaRPr lang="fr-FR" dirty="0">
              <a:solidFill>
                <a:srgbClr val="2F2F2F"/>
              </a:solidFill>
            </a:endParaRPr>
          </a:p>
          <a:p>
            <a:r>
              <a:rPr lang="fr-FR" dirty="0">
                <a:solidFill>
                  <a:srgbClr val="FF0000"/>
                </a:solidFill>
              </a:rPr>
              <a:t>The SFTSHIP </a:t>
            </a:r>
            <a:r>
              <a:rPr lang="fr-FR" dirty="0" err="1">
                <a:solidFill>
                  <a:srgbClr val="FF0000"/>
                </a:solidFill>
              </a:rPr>
              <a:t>beam</a:t>
            </a:r>
            <a:r>
              <a:rPr lang="fr-FR" dirty="0">
                <a:solidFill>
                  <a:srgbClr val="FF0000"/>
                </a:solidFill>
              </a:rPr>
              <a:t> must not hit the P4 XTAX if I(SPS) &gt; 1.5</a:t>
            </a:r>
            <a:r>
              <a:rPr lang="fr-FR" baseline="30000" dirty="0">
                <a:solidFill>
                  <a:srgbClr val="FF0000"/>
                </a:solidFill>
              </a:rPr>
              <a:t>e</a:t>
            </a:r>
            <a:r>
              <a:rPr lang="fr-FR" dirty="0">
                <a:solidFill>
                  <a:srgbClr val="FF0000"/>
                </a:solidFill>
              </a:rPr>
              <a:t>13p</a:t>
            </a:r>
            <a:endParaRPr lang="fr-FR" dirty="0">
              <a:solidFill>
                <a:srgbClr val="2F2F2F"/>
              </a:solidFill>
            </a:endParaRPr>
          </a:p>
          <a:p>
            <a:pPr lvl="1"/>
            <a:r>
              <a:rPr lang="fr-FR" dirty="0">
                <a:solidFill>
                  <a:srgbClr val="2F2F2F"/>
                </a:solidFill>
              </a:rPr>
              <a:t>The Safe Machine </a:t>
            </a:r>
            <a:r>
              <a:rPr lang="fr-FR" dirty="0" err="1">
                <a:solidFill>
                  <a:srgbClr val="2F2F2F"/>
                </a:solidFill>
              </a:rPr>
              <a:t>Parameter</a:t>
            </a:r>
            <a:r>
              <a:rPr lang="fr-FR" dirty="0">
                <a:solidFill>
                  <a:srgbClr val="2F2F2F"/>
                </a:solidFill>
              </a:rPr>
              <a:t> </a:t>
            </a:r>
            <a:r>
              <a:rPr lang="fr-FR" dirty="0" err="1">
                <a:solidFill>
                  <a:srgbClr val="2F2F2F"/>
                </a:solidFill>
              </a:rPr>
              <a:t>will</a:t>
            </a:r>
            <a:r>
              <a:rPr lang="fr-FR" dirty="0">
                <a:solidFill>
                  <a:srgbClr val="2F2F2F"/>
                </a:solidFill>
              </a:rPr>
              <a:t> </a:t>
            </a:r>
            <a:r>
              <a:rPr lang="fr-FR" dirty="0" err="1">
                <a:solidFill>
                  <a:srgbClr val="2F2F2F"/>
                </a:solidFill>
              </a:rPr>
              <a:t>provide</a:t>
            </a:r>
            <a:r>
              <a:rPr lang="fr-FR" dirty="0">
                <a:solidFill>
                  <a:srgbClr val="2F2F2F"/>
                </a:solidFill>
              </a:rPr>
              <a:t> an </a:t>
            </a:r>
            <a:r>
              <a:rPr lang="fr-FR" dirty="0" err="1">
                <a:solidFill>
                  <a:srgbClr val="2F2F2F"/>
                </a:solidFill>
              </a:rPr>
              <a:t>intensity-based</a:t>
            </a:r>
            <a:r>
              <a:rPr lang="fr-FR" dirty="0">
                <a:solidFill>
                  <a:srgbClr val="2F2F2F"/>
                </a:solidFill>
              </a:rPr>
              <a:t> flag for the protection of the P4 TAX</a:t>
            </a:r>
          </a:p>
          <a:p>
            <a:r>
              <a:rPr lang="fr-FR" dirty="0" err="1">
                <a:solidFill>
                  <a:srgbClr val="2F2F2F"/>
                </a:solidFill>
              </a:rPr>
              <a:t>Splitting</a:t>
            </a:r>
            <a:r>
              <a:rPr lang="fr-FR" dirty="0">
                <a:solidFill>
                  <a:srgbClr val="2F2F2F"/>
                </a:solidFill>
              </a:rPr>
              <a:t> in TDC2: </a:t>
            </a:r>
            <a:r>
              <a:rPr lang="fr-FR" dirty="0" err="1">
                <a:solidFill>
                  <a:srgbClr val="2F2F2F"/>
                </a:solidFill>
              </a:rPr>
              <a:t>there</a:t>
            </a:r>
            <a:r>
              <a:rPr lang="fr-FR" dirty="0">
                <a:solidFill>
                  <a:srgbClr val="2F2F2F"/>
                </a:solidFill>
              </a:rPr>
              <a:t> </a:t>
            </a:r>
            <a:r>
              <a:rPr lang="fr-FR" dirty="0" err="1">
                <a:solidFill>
                  <a:srgbClr val="2F2F2F"/>
                </a:solidFill>
              </a:rPr>
              <a:t>is</a:t>
            </a:r>
            <a:r>
              <a:rPr lang="fr-FR" dirty="0">
                <a:solidFill>
                  <a:srgbClr val="2F2F2F"/>
                </a:solidFill>
              </a:rPr>
              <a:t> no </a:t>
            </a:r>
            <a:r>
              <a:rPr lang="fr-FR" dirty="0" err="1">
                <a:solidFill>
                  <a:srgbClr val="2F2F2F"/>
                </a:solidFill>
              </a:rPr>
              <a:t>guarantee</a:t>
            </a:r>
            <a:r>
              <a:rPr lang="fr-FR" dirty="0">
                <a:solidFill>
                  <a:srgbClr val="2F2F2F"/>
                </a:solidFill>
              </a:rPr>
              <a:t> </a:t>
            </a:r>
            <a:r>
              <a:rPr lang="fr-FR" dirty="0" err="1">
                <a:solidFill>
                  <a:srgbClr val="2F2F2F"/>
                </a:solidFill>
              </a:rPr>
              <a:t>that</a:t>
            </a:r>
            <a:r>
              <a:rPr lang="fr-FR" dirty="0">
                <a:solidFill>
                  <a:srgbClr val="2F2F2F"/>
                </a:solidFill>
              </a:rPr>
              <a:t> no </a:t>
            </a:r>
            <a:r>
              <a:rPr lang="fr-FR" dirty="0" err="1">
                <a:solidFill>
                  <a:srgbClr val="2F2F2F"/>
                </a:solidFill>
              </a:rPr>
              <a:t>beam</a:t>
            </a:r>
            <a:r>
              <a:rPr lang="fr-FR" dirty="0">
                <a:solidFill>
                  <a:srgbClr val="2F2F2F"/>
                </a:solidFill>
              </a:rPr>
              <a:t> </a:t>
            </a:r>
            <a:r>
              <a:rPr lang="fr-FR" dirty="0" err="1">
                <a:solidFill>
                  <a:srgbClr val="2F2F2F"/>
                </a:solidFill>
              </a:rPr>
              <a:t>goes</a:t>
            </a:r>
            <a:r>
              <a:rPr lang="fr-FR" dirty="0">
                <a:solidFill>
                  <a:srgbClr val="2F2F2F"/>
                </a:solidFill>
              </a:rPr>
              <a:t> </a:t>
            </a:r>
            <a:r>
              <a:rPr lang="fr-FR" dirty="0" err="1">
                <a:solidFill>
                  <a:srgbClr val="2F2F2F"/>
                </a:solidFill>
              </a:rPr>
              <a:t>towards</a:t>
            </a:r>
            <a:r>
              <a:rPr lang="fr-FR" dirty="0">
                <a:solidFill>
                  <a:srgbClr val="2F2F2F"/>
                </a:solidFill>
              </a:rPr>
              <a:t> TT23 and TT25, </a:t>
            </a:r>
            <a:r>
              <a:rPr lang="fr-FR" dirty="0" err="1">
                <a:solidFill>
                  <a:srgbClr val="2F2F2F"/>
                </a:solidFill>
              </a:rPr>
              <a:t>therefore</a:t>
            </a:r>
            <a:r>
              <a:rPr lang="fr-FR" dirty="0">
                <a:solidFill>
                  <a:srgbClr val="2F2F2F"/>
                </a:solidFill>
              </a:rPr>
              <a:t> all the </a:t>
            </a:r>
            <a:r>
              <a:rPr lang="fr-FR" dirty="0" err="1">
                <a:solidFill>
                  <a:srgbClr val="2F2F2F"/>
                </a:solidFill>
              </a:rPr>
              <a:t>corresponding</a:t>
            </a:r>
            <a:r>
              <a:rPr lang="fr-FR" dirty="0">
                <a:solidFill>
                  <a:srgbClr val="2F2F2F"/>
                </a:solidFill>
              </a:rPr>
              <a:t> interlocks in </a:t>
            </a:r>
            <a:r>
              <a:rPr lang="fr-FR" dirty="0" err="1">
                <a:solidFill>
                  <a:srgbClr val="2F2F2F"/>
                </a:solidFill>
              </a:rPr>
              <a:t>these</a:t>
            </a:r>
            <a:r>
              <a:rPr lang="fr-FR" dirty="0">
                <a:solidFill>
                  <a:srgbClr val="2F2F2F"/>
                </a:solidFill>
              </a:rPr>
              <a:t> </a:t>
            </a:r>
            <a:r>
              <a:rPr lang="fr-FR" dirty="0" err="1">
                <a:solidFill>
                  <a:srgbClr val="2F2F2F"/>
                </a:solidFill>
              </a:rPr>
              <a:t>beamlines</a:t>
            </a:r>
            <a:r>
              <a:rPr lang="fr-FR" dirty="0">
                <a:solidFill>
                  <a:srgbClr val="2F2F2F"/>
                </a:solidFill>
              </a:rPr>
              <a:t> </a:t>
            </a:r>
            <a:r>
              <a:rPr lang="fr-FR" dirty="0" err="1">
                <a:solidFill>
                  <a:srgbClr val="2F2F2F"/>
                </a:solidFill>
              </a:rPr>
              <a:t>need</a:t>
            </a:r>
            <a:r>
              <a:rPr lang="fr-FR" dirty="0">
                <a:solidFill>
                  <a:srgbClr val="2F2F2F"/>
                </a:solidFill>
              </a:rPr>
              <a:t> to </a:t>
            </a:r>
            <a:r>
              <a:rPr lang="fr-FR" dirty="0" err="1">
                <a:solidFill>
                  <a:srgbClr val="2F2F2F"/>
                </a:solidFill>
              </a:rPr>
              <a:t>be</a:t>
            </a:r>
            <a:r>
              <a:rPr lang="fr-FR" dirty="0">
                <a:solidFill>
                  <a:srgbClr val="2F2F2F"/>
                </a:solidFill>
              </a:rPr>
              <a:t> </a:t>
            </a:r>
            <a:r>
              <a:rPr lang="fr-FR" dirty="0" err="1">
                <a:solidFill>
                  <a:srgbClr val="2F2F2F"/>
                </a:solidFill>
              </a:rPr>
              <a:t>considered</a:t>
            </a:r>
            <a:endParaRPr lang="fr-FR" dirty="0">
              <a:solidFill>
                <a:srgbClr val="2F2F2F"/>
              </a:solidFill>
            </a:endParaRPr>
          </a:p>
          <a:p>
            <a:pPr lvl="1"/>
            <a:r>
              <a:rPr lang="fr-FR" dirty="0">
                <a:solidFill>
                  <a:srgbClr val="2F2F2F"/>
                </a:solidFill>
              </a:rPr>
              <a:t>Will have FGC3 checks on the </a:t>
            </a:r>
            <a:r>
              <a:rPr lang="fr-FR" dirty="0" err="1">
                <a:solidFill>
                  <a:srgbClr val="2F2F2F"/>
                </a:solidFill>
              </a:rPr>
              <a:t>bumpers</a:t>
            </a:r>
            <a:endParaRPr lang="fr-FR" dirty="0">
              <a:solidFill>
                <a:srgbClr val="2F2F2F"/>
              </a:solidFill>
            </a:endParaRPr>
          </a:p>
          <a:p>
            <a:pPr lvl="1"/>
            <a:r>
              <a:rPr lang="fr-FR" dirty="0">
                <a:solidFill>
                  <a:srgbClr val="2F2F2F"/>
                </a:solidFill>
              </a:rPr>
              <a:t>Will have </a:t>
            </a:r>
            <a:r>
              <a:rPr lang="fr-FR" dirty="0" err="1">
                <a:solidFill>
                  <a:srgbClr val="2F2F2F"/>
                </a:solidFill>
              </a:rPr>
              <a:t>BLMs</a:t>
            </a:r>
            <a:r>
              <a:rPr lang="fr-FR" dirty="0">
                <a:solidFill>
                  <a:srgbClr val="2F2F2F"/>
                </a:solidFill>
              </a:rPr>
              <a:t> as backup</a:t>
            </a:r>
          </a:p>
          <a:p>
            <a:pPr lvl="1"/>
            <a:r>
              <a:rPr lang="fr-FR" dirty="0">
                <a:solidFill>
                  <a:srgbClr val="2F2F2F"/>
                </a:solidFill>
              </a:rPr>
              <a:t>All magnets </a:t>
            </a:r>
            <a:r>
              <a:rPr lang="fr-FR" dirty="0" err="1">
                <a:solidFill>
                  <a:srgbClr val="2F2F2F"/>
                </a:solidFill>
              </a:rPr>
              <a:t>will</a:t>
            </a:r>
            <a:r>
              <a:rPr lang="fr-FR" dirty="0">
                <a:solidFill>
                  <a:srgbClr val="2F2F2F"/>
                </a:solidFill>
              </a:rPr>
              <a:t> </a:t>
            </a:r>
            <a:r>
              <a:rPr lang="fr-FR" dirty="0" err="1">
                <a:solidFill>
                  <a:srgbClr val="2F2F2F"/>
                </a:solidFill>
              </a:rPr>
              <a:t>be</a:t>
            </a:r>
            <a:r>
              <a:rPr lang="fr-FR" dirty="0">
                <a:solidFill>
                  <a:srgbClr val="2F2F2F"/>
                </a:solidFill>
              </a:rPr>
              <a:t> off in TT23 and TT25</a:t>
            </a:r>
          </a:p>
          <a:p>
            <a:r>
              <a:rPr lang="fr-FR" dirty="0" err="1">
                <a:solidFill>
                  <a:srgbClr val="2F2F2F"/>
                </a:solidFill>
              </a:rPr>
              <a:t>Any</a:t>
            </a:r>
            <a:r>
              <a:rPr lang="fr-FR" dirty="0">
                <a:solidFill>
                  <a:srgbClr val="2F2F2F"/>
                </a:solidFill>
              </a:rPr>
              <a:t> combination of the M2 TAX in/out and P4 stopper in/out </a:t>
            </a:r>
            <a:r>
              <a:rPr lang="fr-FR" dirty="0" err="1">
                <a:solidFill>
                  <a:srgbClr val="2F2F2F"/>
                </a:solidFill>
              </a:rPr>
              <a:t>is</a:t>
            </a:r>
            <a:r>
              <a:rPr lang="fr-FR" dirty="0">
                <a:solidFill>
                  <a:srgbClr val="2F2F2F"/>
                </a:solidFill>
              </a:rPr>
              <a:t> possible, i.e. 4 </a:t>
            </a:r>
            <a:r>
              <a:rPr lang="fr-FR" dirty="0" err="1">
                <a:solidFill>
                  <a:srgbClr val="2F2F2F"/>
                </a:solidFill>
              </a:rPr>
              <a:t>equations</a:t>
            </a:r>
            <a:endParaRPr lang="fr-FR" dirty="0">
              <a:solidFill>
                <a:srgbClr val="2F2F2F"/>
              </a:solidFill>
            </a:endParaRPr>
          </a:p>
          <a:p>
            <a:endParaRPr lang="fr-FR" dirty="0">
              <a:solidFill>
                <a:srgbClr val="2F2F2F"/>
              </a:solidFill>
            </a:endParaRPr>
          </a:p>
          <a:p>
            <a:pPr marL="0" indent="0">
              <a:buNone/>
            </a:pPr>
            <a:endParaRPr lang="fr-FR" dirty="0">
              <a:solidFill>
                <a:srgbClr val="2F2F2F"/>
              </a:solidFill>
            </a:endParaRPr>
          </a:p>
          <a:p>
            <a:pPr marL="0" indent="0">
              <a:buNone/>
            </a:pPr>
            <a:endParaRPr lang="fr-FR" dirty="0">
              <a:solidFill>
                <a:srgbClr val="2F2F2F"/>
              </a:solidFill>
            </a:endParaRPr>
          </a:p>
          <a:p>
            <a:endParaRPr lang="en-GB" dirty="0">
              <a:solidFill>
                <a:srgbClr val="2F2F2F"/>
              </a:solidFill>
            </a:endParaRPr>
          </a:p>
          <a:p>
            <a:endParaRPr lang="en-GB" dirty="0"/>
          </a:p>
        </p:txBody>
      </p:sp>
    </p:spTree>
    <p:extLst>
      <p:ext uri="{BB962C8B-B14F-4D97-AF65-F5344CB8AC3E}">
        <p14:creationId xmlns:p14="http://schemas.microsoft.com/office/powerpoint/2010/main" val="3561972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3AE3D7-C6BF-2D63-9C85-1E03FDEBB56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1F433E3-2475-3522-EC06-59A3EFD734FA}"/>
              </a:ext>
            </a:extLst>
          </p:cNvPr>
          <p:cNvSpPr>
            <a:spLocks noGrp="1"/>
          </p:cNvSpPr>
          <p:nvPr>
            <p:ph type="title"/>
          </p:nvPr>
        </p:nvSpPr>
        <p:spPr>
          <a:xfrm>
            <a:off x="407988" y="373593"/>
            <a:ext cx="11376025" cy="527239"/>
          </a:xfrm>
        </p:spPr>
        <p:txBody>
          <a:bodyPr/>
          <a:lstStyle/>
          <a:p>
            <a:r>
              <a:rPr lang="en-US" dirty="0"/>
              <a:t>SFTSHIP with M2 TAX out + P4 stopper in</a:t>
            </a:r>
            <a:br>
              <a:rPr lang="en-US" dirty="0"/>
            </a:br>
            <a:r>
              <a:rPr lang="en-US" sz="2400" dirty="0"/>
              <a:t>Destination: P4 XTAX</a:t>
            </a:r>
            <a:endParaRPr lang="en-US" dirty="0"/>
          </a:p>
        </p:txBody>
      </p:sp>
      <p:sp>
        <p:nvSpPr>
          <p:cNvPr id="4" name="Date Placeholder 3">
            <a:extLst>
              <a:ext uri="{FF2B5EF4-FFF2-40B4-BE49-F238E27FC236}">
                <a16:creationId xmlns:a16="http://schemas.microsoft.com/office/drawing/2014/main" id="{73CFD64E-875F-6831-4AB6-F4FE726E760F}"/>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1428EB32-4121-8418-1C1E-628E43B84D68}"/>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885A8C97-354B-CCD9-BFA5-938652442530}"/>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13" name="Content Placeholder 1">
            <a:extLst>
              <a:ext uri="{FF2B5EF4-FFF2-40B4-BE49-F238E27FC236}">
                <a16:creationId xmlns:a16="http://schemas.microsoft.com/office/drawing/2014/main" id="{30B5EB77-6133-9866-B0C7-6E87885019AE}"/>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9" name="Table 8">
            <a:extLst>
              <a:ext uri="{FF2B5EF4-FFF2-40B4-BE49-F238E27FC236}">
                <a16:creationId xmlns:a16="http://schemas.microsoft.com/office/drawing/2014/main" id="{5FAD18E8-E761-CE2C-2C32-E1777F5155F7}"/>
              </a:ext>
            </a:extLst>
          </p:cNvPr>
          <p:cNvGraphicFramePr>
            <a:graphicFrameLocks noGrp="1"/>
          </p:cNvGraphicFramePr>
          <p:nvPr>
            <p:extLst>
              <p:ext uri="{D42A27DB-BD31-4B8C-83A1-F6EECF244321}">
                <p14:modId xmlns:p14="http://schemas.microsoft.com/office/powerpoint/2010/main" val="1468207618"/>
              </p:ext>
            </p:extLst>
          </p:nvPr>
        </p:nvGraphicFramePr>
        <p:xfrm>
          <a:off x="622300" y="1377100"/>
          <a:ext cx="3556000" cy="2286000"/>
        </p:xfrm>
        <a:graphic>
          <a:graphicData uri="http://schemas.openxmlformats.org/drawingml/2006/table">
            <a:tbl>
              <a:tblPr/>
              <a:tblGrid>
                <a:gridCol w="2095500">
                  <a:extLst>
                    <a:ext uri="{9D8B030D-6E8A-4147-A177-3AD203B41FA5}">
                      <a16:colId xmlns:a16="http://schemas.microsoft.com/office/drawing/2014/main" val="4060921407"/>
                    </a:ext>
                  </a:extLst>
                </a:gridCol>
                <a:gridCol w="1460500">
                  <a:extLst>
                    <a:ext uri="{9D8B030D-6E8A-4147-A177-3AD203B41FA5}">
                      <a16:colId xmlns:a16="http://schemas.microsoft.com/office/drawing/2014/main" val="2718083042"/>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North Area</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1990654"/>
                  </a:ext>
                </a:extLst>
              </a:tr>
              <a:tr h="190500">
                <a:tc>
                  <a:txBody>
                    <a:bodyPr/>
                    <a:lstStyle/>
                    <a:p>
                      <a:pPr algn="ctr"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6780224"/>
                  </a:ext>
                </a:extLst>
              </a:tr>
              <a:tr h="190500">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59653955"/>
                  </a:ext>
                </a:extLst>
              </a:tr>
              <a:tr h="190500">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86755437"/>
                  </a:ext>
                </a:extLst>
              </a:tr>
              <a:tr h="190500">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63067283"/>
                  </a:ext>
                </a:extLst>
              </a:tr>
              <a:tr h="190500">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382108618"/>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905225204"/>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354924282"/>
                  </a:ext>
                </a:extLst>
              </a:tr>
              <a:tr h="190500">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643961308"/>
                  </a:ext>
                </a:extLst>
              </a:tr>
              <a:tr h="190500">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25327847"/>
                  </a:ext>
                </a:extLst>
              </a:tr>
              <a:tr h="190500">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94749724"/>
                  </a:ext>
                </a:extLst>
              </a:tr>
              <a:tr h="190500">
                <a:tc>
                  <a:txBody>
                    <a:bodyPr/>
                    <a:lstStyle/>
                    <a:p>
                      <a:pPr algn="ctr" fontAlgn="b"/>
                      <a:r>
                        <a:rPr lang="en-GB" sz="1100" b="0" i="0" u="none" strike="noStrike">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80770306"/>
                  </a:ext>
                </a:extLst>
              </a:tr>
            </a:tbl>
          </a:graphicData>
        </a:graphic>
      </p:graphicFrame>
      <p:pic>
        <p:nvPicPr>
          <p:cNvPr id="8" name="Picture 7">
            <a:extLst>
              <a:ext uri="{FF2B5EF4-FFF2-40B4-BE49-F238E27FC236}">
                <a16:creationId xmlns:a16="http://schemas.microsoft.com/office/drawing/2014/main" id="{8C3743FC-4797-31B3-65BE-95B89716DE44}"/>
              </a:ext>
            </a:extLst>
          </p:cNvPr>
          <p:cNvPicPr>
            <a:picLocks noChangeAspect="1"/>
          </p:cNvPicPr>
          <p:nvPr/>
        </p:nvPicPr>
        <p:blipFill>
          <a:blip r:embed="rId2"/>
          <a:stretch>
            <a:fillRect/>
          </a:stretch>
        </p:blipFill>
        <p:spPr>
          <a:xfrm>
            <a:off x="4503077" y="1316081"/>
            <a:ext cx="7637778" cy="4744978"/>
          </a:xfrm>
          <a:prstGeom prst="rect">
            <a:avLst/>
          </a:prstGeom>
        </p:spPr>
      </p:pic>
      <p:graphicFrame>
        <p:nvGraphicFramePr>
          <p:cNvPr id="11" name="Table 10">
            <a:extLst>
              <a:ext uri="{FF2B5EF4-FFF2-40B4-BE49-F238E27FC236}">
                <a16:creationId xmlns:a16="http://schemas.microsoft.com/office/drawing/2014/main" id="{3D73CE28-0CE8-5C41-891F-FA9BCD5C5D46}"/>
              </a:ext>
            </a:extLst>
          </p:cNvPr>
          <p:cNvGraphicFramePr>
            <a:graphicFrameLocks noGrp="1"/>
          </p:cNvGraphicFramePr>
          <p:nvPr>
            <p:extLst>
              <p:ext uri="{D42A27DB-BD31-4B8C-83A1-F6EECF244321}">
                <p14:modId xmlns:p14="http://schemas.microsoft.com/office/powerpoint/2010/main" val="2557402344"/>
              </p:ext>
            </p:extLst>
          </p:nvPr>
        </p:nvGraphicFramePr>
        <p:xfrm>
          <a:off x="342900" y="3717564"/>
          <a:ext cx="3835400" cy="2476500"/>
        </p:xfrm>
        <a:graphic>
          <a:graphicData uri="http://schemas.openxmlformats.org/drawingml/2006/table">
            <a:tbl>
              <a:tblPr/>
              <a:tblGrid>
                <a:gridCol w="2006600">
                  <a:extLst>
                    <a:ext uri="{9D8B030D-6E8A-4147-A177-3AD203B41FA5}">
                      <a16:colId xmlns:a16="http://schemas.microsoft.com/office/drawing/2014/main" val="149532134"/>
                    </a:ext>
                  </a:extLst>
                </a:gridCol>
                <a:gridCol w="1828800">
                  <a:extLst>
                    <a:ext uri="{9D8B030D-6E8A-4147-A177-3AD203B41FA5}">
                      <a16:colId xmlns:a16="http://schemas.microsoft.com/office/drawing/2014/main" val="241808885"/>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Dedicated cycle (SFTSHIP)</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76326572"/>
                  </a:ext>
                </a:extLst>
              </a:tr>
              <a:tr h="190500">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M2 in + 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582170"/>
                  </a:ext>
                </a:extLst>
              </a:tr>
              <a:tr h="190500">
                <a:tc>
                  <a:txBody>
                    <a:bodyPr/>
                    <a:lstStyle/>
                    <a:p>
                      <a:pPr algn="l"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681550433"/>
                  </a:ext>
                </a:extLst>
              </a:tr>
              <a:tr h="190500">
                <a:tc>
                  <a:txBody>
                    <a:bodyPr/>
                    <a:lstStyle/>
                    <a:p>
                      <a:pPr algn="l" fontAlgn="b"/>
                      <a:r>
                        <a:rPr lang="en-GB" sz="1100" b="0" i="0" u="none" strike="noStrike">
                          <a:solidFill>
                            <a:srgbClr val="000000"/>
                          </a:solidFill>
                          <a:effectLst/>
                          <a:latin typeface="Calibri" panose="020F0502020204030204" pitchFamily="34" charset="0"/>
                        </a:rPr>
                        <a:t>HI-ECN3 cycle (from timing)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146668761"/>
                  </a:ext>
                </a:extLst>
              </a:tr>
              <a:tr h="190500">
                <a:tc>
                  <a:txBody>
                    <a:bodyPr/>
                    <a:lstStyle/>
                    <a:p>
                      <a:pPr algn="l" fontAlgn="b"/>
                      <a:r>
                        <a:rPr lang="en-GB" sz="1100" b="0" i="0" u="none" strike="noStrike" dirty="0">
                          <a:solidFill>
                            <a:srgbClr val="000000"/>
                          </a:solidFill>
                          <a:effectLst/>
                          <a:latin typeface="Calibri" panose="020F0502020204030204" pitchFamily="34" charset="0"/>
                        </a:rPr>
                        <a:t>Vertical kicker I&lt;</a:t>
                      </a:r>
                      <a:r>
                        <a:rPr lang="en-GB" sz="1100" b="0" i="0" u="none" strike="noStrike" dirty="0" err="1">
                          <a:solidFill>
                            <a:srgbClr val="000000"/>
                          </a:solidFill>
                          <a:effectLst/>
                          <a:latin typeface="Calibri" panose="020F0502020204030204" pitchFamily="34" charset="0"/>
                        </a:rPr>
                        <a:t>Imin</a:t>
                      </a:r>
                      <a:r>
                        <a:rPr lang="en-GB" sz="1100" b="0" i="0" u="none" strike="noStrike" dirty="0">
                          <a:solidFill>
                            <a:srgbClr val="000000"/>
                          </a:solidFill>
                          <a:effectLst/>
                          <a:latin typeface="Calibri" panose="020F0502020204030204" pitchFamily="34" charset="0"/>
                        </a:rPr>
                        <a:t>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691885481"/>
                  </a:ext>
                </a:extLst>
              </a:tr>
              <a:tr h="190500">
                <a:tc>
                  <a:txBody>
                    <a:bodyPr/>
                    <a:lstStyle/>
                    <a:p>
                      <a:pPr algn="l" fontAlgn="b"/>
                      <a:r>
                        <a:rPr lang="en-GB" sz="1100" b="0" i="0" u="none" strike="noStrike">
                          <a:solidFill>
                            <a:srgbClr val="000000"/>
                          </a:solidFill>
                          <a:effectLst/>
                          <a:latin typeface="Calibri" panose="020F0502020204030204" pitchFamily="34" charset="0"/>
                        </a:rPr>
                        <a:t>MCB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42268441"/>
                  </a:ext>
                </a:extLst>
              </a:tr>
              <a:tr h="190500">
                <a:tc>
                  <a:txBody>
                    <a:bodyPr/>
                    <a:lstStyle/>
                    <a:p>
                      <a:pPr algn="l" fontAlgn="b"/>
                      <a:r>
                        <a:rPr lang="en-GB" sz="1100" b="0" i="0" u="none" strike="noStrike">
                          <a:solidFill>
                            <a:srgbClr val="000000"/>
                          </a:solidFill>
                          <a:effectLst/>
                          <a:latin typeface="Calibri" panose="020F0502020204030204" pitchFamily="34" charset="0"/>
                        </a:rPr>
                        <a:t>M2 TAX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21222947"/>
                  </a:ext>
                </a:extLst>
              </a:tr>
              <a:tr h="190500">
                <a:tc>
                  <a:txBody>
                    <a:bodyPr/>
                    <a:lstStyle/>
                    <a:p>
                      <a:pPr algn="l" fontAlgn="b"/>
                      <a:r>
                        <a:rPr lang="en-GB" sz="1100" b="0" i="0" u="none" strike="noStrike">
                          <a:solidFill>
                            <a:srgbClr val="000000"/>
                          </a:solidFill>
                          <a:effectLst/>
                          <a:latin typeface="Calibri" panose="020F0502020204030204" pitchFamily="34" charset="0"/>
                        </a:rPr>
                        <a:t>M2 TAX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957561612"/>
                  </a:ext>
                </a:extLst>
              </a:tr>
              <a:tr h="190500">
                <a:tc>
                  <a:txBody>
                    <a:bodyPr/>
                    <a:lstStyle/>
                    <a:p>
                      <a:pPr algn="l" fontAlgn="b"/>
                      <a:r>
                        <a:rPr lang="en-GB" sz="1100" b="0" i="0" u="none" strike="noStrike">
                          <a:solidFill>
                            <a:srgbClr val="000000"/>
                          </a:solidFill>
                          <a:effectLst/>
                          <a:latin typeface="Calibri" panose="020F0502020204030204" pitchFamily="34" charset="0"/>
                        </a:rPr>
                        <a:t>M2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130137579"/>
                  </a:ext>
                </a:extLst>
              </a:tr>
              <a:tr h="190500">
                <a:tc>
                  <a:txBody>
                    <a:bodyPr/>
                    <a:lstStyle/>
                    <a:p>
                      <a:pPr algn="l" fontAlgn="b"/>
                      <a:r>
                        <a:rPr lang="en-GB" sz="1100" b="0" i="0" u="none" strike="noStrike" dirty="0">
                          <a:solidFill>
                            <a:srgbClr val="000000"/>
                          </a:solidFill>
                          <a:effectLst/>
                          <a:latin typeface="Calibri" panose="020F0502020204030204" pitchFamily="34" charset="0"/>
                        </a:rPr>
                        <a:t>P4 TAX SMP flag (I&lt;threshold)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278104174"/>
                  </a:ext>
                </a:extLst>
              </a:tr>
              <a:tr h="190500">
                <a:tc>
                  <a:txBody>
                    <a:bodyPr/>
                    <a:lstStyle/>
                    <a:p>
                      <a:pPr algn="l" fontAlgn="b"/>
                      <a:r>
                        <a:rPr lang="en-GB" sz="1100" b="0" i="0" u="none" strike="noStrike">
                          <a:solidFill>
                            <a:srgbClr val="000000"/>
                          </a:solidFill>
                          <a:effectLst/>
                          <a:latin typeface="Calibri" panose="020F0502020204030204" pitchFamily="34" charset="0"/>
                        </a:rPr>
                        <a:t>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66956708"/>
                  </a:ext>
                </a:extLst>
              </a:tr>
              <a:tr h="190500">
                <a:tc>
                  <a:txBody>
                    <a:bodyPr/>
                    <a:lstStyle/>
                    <a:p>
                      <a:pPr algn="l" fontAlgn="b"/>
                      <a:r>
                        <a:rPr lang="en-GB" sz="1100" b="0" i="0" u="none" strike="noStrike">
                          <a:solidFill>
                            <a:srgbClr val="000000"/>
                          </a:solidFill>
                          <a:effectLst/>
                          <a:latin typeface="Calibri" panose="020F0502020204030204" pitchFamily="34" charset="0"/>
                        </a:rPr>
                        <a:t>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929684511"/>
                  </a:ext>
                </a:extLst>
              </a:tr>
              <a:tr h="190500">
                <a:tc>
                  <a:txBody>
                    <a:bodyPr/>
                    <a:lstStyle/>
                    <a:p>
                      <a:pPr algn="l" fontAlgn="b"/>
                      <a:r>
                        <a:rPr lang="en-GB" sz="1100" b="0" i="0" u="none" strike="noStrike">
                          <a:solidFill>
                            <a:srgbClr val="000000"/>
                          </a:solidFill>
                          <a:effectLst/>
                          <a:latin typeface="Calibri" panose="020F0502020204030204" pitchFamily="34" charset="0"/>
                        </a:rPr>
                        <a:t>P42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4B084"/>
                    </a:solidFill>
                  </a:tcPr>
                </a:tc>
                <a:tc>
                  <a:txBody>
                    <a:bodyPr/>
                    <a:lstStyle/>
                    <a:p>
                      <a:pPr algn="ctr" fontAlgn="b"/>
                      <a:r>
                        <a:rPr lang="en-GB" sz="1100" b="0" i="0" u="none" strike="noStrike" dirty="0">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182860553"/>
                  </a:ext>
                </a:extLst>
              </a:tr>
            </a:tbl>
          </a:graphicData>
        </a:graphic>
      </p:graphicFrame>
      <p:sp>
        <p:nvSpPr>
          <p:cNvPr id="2" name="TextBox 1">
            <a:extLst>
              <a:ext uri="{FF2B5EF4-FFF2-40B4-BE49-F238E27FC236}">
                <a16:creationId xmlns:a16="http://schemas.microsoft.com/office/drawing/2014/main" id="{D2FEE6C5-0667-03F6-D022-42582710F5A7}"/>
              </a:ext>
            </a:extLst>
          </p:cNvPr>
          <p:cNvSpPr txBox="1"/>
          <p:nvPr/>
        </p:nvSpPr>
        <p:spPr>
          <a:xfrm>
            <a:off x="10560085" y="5136285"/>
            <a:ext cx="1607812" cy="246221"/>
          </a:xfrm>
          <a:prstGeom prst="rect">
            <a:avLst/>
          </a:prstGeom>
          <a:noFill/>
        </p:spPr>
        <p:txBody>
          <a:bodyPr wrap="none" lIns="0" tIns="0" rIns="0" bIns="0" rtlCol="0">
            <a:spAutoFit/>
          </a:bodyPr>
          <a:lstStyle/>
          <a:p>
            <a:pPr algn="l"/>
            <a:r>
              <a:rPr lang="en-US" sz="800" dirty="0"/>
              <a:t>Represented here after 2031</a:t>
            </a:r>
          </a:p>
          <a:p>
            <a:pPr algn="l"/>
            <a:r>
              <a:rPr lang="en-US" sz="800" dirty="0"/>
              <a:t>Before 2031, P42 Dump is in beam</a:t>
            </a:r>
            <a:endParaRPr lang="en-GB" sz="800" dirty="0"/>
          </a:p>
        </p:txBody>
      </p:sp>
      <p:sp>
        <p:nvSpPr>
          <p:cNvPr id="7" name="Left Brace 6">
            <a:extLst>
              <a:ext uri="{FF2B5EF4-FFF2-40B4-BE49-F238E27FC236}">
                <a16:creationId xmlns:a16="http://schemas.microsoft.com/office/drawing/2014/main" id="{93504E28-860A-1010-58D7-A68D88323C4C}"/>
              </a:ext>
            </a:extLst>
          </p:cNvPr>
          <p:cNvSpPr/>
          <p:nvPr/>
        </p:nvSpPr>
        <p:spPr>
          <a:xfrm>
            <a:off x="10479562" y="5109804"/>
            <a:ext cx="80523" cy="2727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55764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D2A6C-E3C3-E69C-4D26-0518E4E574E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1619662-D948-4425-57FB-42CAF1C14301}"/>
              </a:ext>
            </a:extLst>
          </p:cNvPr>
          <p:cNvSpPr>
            <a:spLocks noGrp="1"/>
          </p:cNvSpPr>
          <p:nvPr>
            <p:ph type="title"/>
          </p:nvPr>
        </p:nvSpPr>
        <p:spPr>
          <a:xfrm>
            <a:off x="407988" y="373593"/>
            <a:ext cx="11376025" cy="527239"/>
          </a:xfrm>
        </p:spPr>
        <p:txBody>
          <a:bodyPr/>
          <a:lstStyle/>
          <a:p>
            <a:r>
              <a:rPr lang="en-US" dirty="0"/>
              <a:t>SFTSHIP with M2 TAX out + P4 stopper in</a:t>
            </a:r>
            <a:br>
              <a:rPr lang="en-US" dirty="0"/>
            </a:br>
            <a:r>
              <a:rPr lang="en-US" sz="2400" dirty="0"/>
              <a:t>Destination: P4 XTAX</a:t>
            </a:r>
          </a:p>
        </p:txBody>
      </p:sp>
      <p:sp>
        <p:nvSpPr>
          <p:cNvPr id="4" name="Date Placeholder 3">
            <a:extLst>
              <a:ext uri="{FF2B5EF4-FFF2-40B4-BE49-F238E27FC236}">
                <a16:creationId xmlns:a16="http://schemas.microsoft.com/office/drawing/2014/main" id="{DB63356E-4FBB-E2A8-9712-BB2479663DE7}"/>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39F5B5EE-6603-7DC4-14F3-256A1F317A17}"/>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DB7E0181-1422-DF56-25D9-A287EB58D07D}"/>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13" name="Content Placeholder 1">
            <a:extLst>
              <a:ext uri="{FF2B5EF4-FFF2-40B4-BE49-F238E27FC236}">
                <a16:creationId xmlns:a16="http://schemas.microsoft.com/office/drawing/2014/main" id="{DC332233-6412-E166-F839-78D6737056EB}"/>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9" name="Table 8">
            <a:extLst>
              <a:ext uri="{FF2B5EF4-FFF2-40B4-BE49-F238E27FC236}">
                <a16:creationId xmlns:a16="http://schemas.microsoft.com/office/drawing/2014/main" id="{D3712140-47E7-0833-15FA-14EB6FBFA0AA}"/>
              </a:ext>
            </a:extLst>
          </p:cNvPr>
          <p:cNvGraphicFramePr>
            <a:graphicFrameLocks noGrp="1"/>
          </p:cNvGraphicFramePr>
          <p:nvPr>
            <p:extLst>
              <p:ext uri="{D42A27DB-BD31-4B8C-83A1-F6EECF244321}">
                <p14:modId xmlns:p14="http://schemas.microsoft.com/office/powerpoint/2010/main" val="2838492505"/>
              </p:ext>
            </p:extLst>
          </p:nvPr>
        </p:nvGraphicFramePr>
        <p:xfrm>
          <a:off x="856567" y="1386881"/>
          <a:ext cx="3556000" cy="2286000"/>
        </p:xfrm>
        <a:graphic>
          <a:graphicData uri="http://schemas.openxmlformats.org/drawingml/2006/table">
            <a:tbl>
              <a:tblPr/>
              <a:tblGrid>
                <a:gridCol w="2095500">
                  <a:extLst>
                    <a:ext uri="{9D8B030D-6E8A-4147-A177-3AD203B41FA5}">
                      <a16:colId xmlns:a16="http://schemas.microsoft.com/office/drawing/2014/main" val="4060921407"/>
                    </a:ext>
                  </a:extLst>
                </a:gridCol>
                <a:gridCol w="1460500">
                  <a:extLst>
                    <a:ext uri="{9D8B030D-6E8A-4147-A177-3AD203B41FA5}">
                      <a16:colId xmlns:a16="http://schemas.microsoft.com/office/drawing/2014/main" val="2718083042"/>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North Area</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1990654"/>
                  </a:ext>
                </a:extLst>
              </a:tr>
              <a:tr h="190500">
                <a:tc>
                  <a:txBody>
                    <a:bodyPr/>
                    <a:lstStyle/>
                    <a:p>
                      <a:pPr algn="ctr"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6780224"/>
                  </a:ext>
                </a:extLst>
              </a:tr>
              <a:tr h="190500">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59653955"/>
                  </a:ext>
                </a:extLst>
              </a:tr>
              <a:tr h="190500">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86755437"/>
                  </a:ext>
                </a:extLst>
              </a:tr>
              <a:tr h="190500">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63067283"/>
                  </a:ext>
                </a:extLst>
              </a:tr>
              <a:tr h="190500">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382108618"/>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905225204"/>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354924282"/>
                  </a:ext>
                </a:extLst>
              </a:tr>
              <a:tr h="190500">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643961308"/>
                  </a:ext>
                </a:extLst>
              </a:tr>
              <a:tr h="190500">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25327847"/>
                  </a:ext>
                </a:extLst>
              </a:tr>
              <a:tr h="190500">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94749724"/>
                  </a:ext>
                </a:extLst>
              </a:tr>
              <a:tr h="190500">
                <a:tc>
                  <a:txBody>
                    <a:bodyPr/>
                    <a:lstStyle/>
                    <a:p>
                      <a:pPr algn="ctr" fontAlgn="b"/>
                      <a:r>
                        <a:rPr lang="en-GB" sz="1100" b="0" i="0" u="none" strike="noStrike">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80770306"/>
                  </a:ext>
                </a:extLst>
              </a:tr>
            </a:tbl>
          </a:graphicData>
        </a:graphic>
      </p:graphicFrame>
      <p:pic>
        <p:nvPicPr>
          <p:cNvPr id="7" name="Picture 6">
            <a:extLst>
              <a:ext uri="{FF2B5EF4-FFF2-40B4-BE49-F238E27FC236}">
                <a16:creationId xmlns:a16="http://schemas.microsoft.com/office/drawing/2014/main" id="{ADCF07DA-E6F1-E237-F910-F18E231B5727}"/>
              </a:ext>
            </a:extLst>
          </p:cNvPr>
          <p:cNvPicPr>
            <a:picLocks noChangeAspect="1"/>
          </p:cNvPicPr>
          <p:nvPr/>
        </p:nvPicPr>
        <p:blipFill>
          <a:blip r:embed="rId2"/>
          <a:stretch>
            <a:fillRect/>
          </a:stretch>
        </p:blipFill>
        <p:spPr>
          <a:xfrm>
            <a:off x="4589001" y="1428071"/>
            <a:ext cx="7376524" cy="4582673"/>
          </a:xfrm>
          <a:prstGeom prst="rect">
            <a:avLst/>
          </a:prstGeom>
        </p:spPr>
      </p:pic>
      <p:graphicFrame>
        <p:nvGraphicFramePr>
          <p:cNvPr id="12" name="Table 11">
            <a:extLst>
              <a:ext uri="{FF2B5EF4-FFF2-40B4-BE49-F238E27FC236}">
                <a16:creationId xmlns:a16="http://schemas.microsoft.com/office/drawing/2014/main" id="{67EC0AF8-C493-1C8E-925D-3A4049C49119}"/>
              </a:ext>
            </a:extLst>
          </p:cNvPr>
          <p:cNvGraphicFramePr>
            <a:graphicFrameLocks noGrp="1"/>
          </p:cNvGraphicFramePr>
          <p:nvPr>
            <p:extLst>
              <p:ext uri="{D42A27DB-BD31-4B8C-83A1-F6EECF244321}">
                <p14:modId xmlns:p14="http://schemas.microsoft.com/office/powerpoint/2010/main" val="911635870"/>
              </p:ext>
            </p:extLst>
          </p:nvPr>
        </p:nvGraphicFramePr>
        <p:xfrm>
          <a:off x="577167" y="3723344"/>
          <a:ext cx="3835400" cy="2476500"/>
        </p:xfrm>
        <a:graphic>
          <a:graphicData uri="http://schemas.openxmlformats.org/drawingml/2006/table">
            <a:tbl>
              <a:tblPr/>
              <a:tblGrid>
                <a:gridCol w="2006600">
                  <a:extLst>
                    <a:ext uri="{9D8B030D-6E8A-4147-A177-3AD203B41FA5}">
                      <a16:colId xmlns:a16="http://schemas.microsoft.com/office/drawing/2014/main" val="1492546052"/>
                    </a:ext>
                  </a:extLst>
                </a:gridCol>
                <a:gridCol w="1828800">
                  <a:extLst>
                    <a:ext uri="{9D8B030D-6E8A-4147-A177-3AD203B41FA5}">
                      <a16:colId xmlns:a16="http://schemas.microsoft.com/office/drawing/2014/main" val="2968064262"/>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Dedicated cycle (SFTSHIP)</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5640776"/>
                  </a:ext>
                </a:extLst>
              </a:tr>
              <a:tr h="190500">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M2 out + 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97842692"/>
                  </a:ext>
                </a:extLst>
              </a:tr>
              <a:tr h="190500">
                <a:tc>
                  <a:txBody>
                    <a:bodyPr/>
                    <a:lstStyle/>
                    <a:p>
                      <a:pPr algn="l"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0548789"/>
                  </a:ext>
                </a:extLst>
              </a:tr>
              <a:tr h="190500">
                <a:tc>
                  <a:txBody>
                    <a:bodyPr/>
                    <a:lstStyle/>
                    <a:p>
                      <a:pPr algn="l" fontAlgn="b"/>
                      <a:r>
                        <a:rPr lang="en-GB" sz="1100" b="0" i="0" u="none" strike="noStrike">
                          <a:solidFill>
                            <a:srgbClr val="000000"/>
                          </a:solidFill>
                          <a:effectLst/>
                          <a:latin typeface="Calibri" panose="020F0502020204030204" pitchFamily="34" charset="0"/>
                        </a:rPr>
                        <a:t>HI-ECN3 cycle (from timing)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660473476"/>
                  </a:ext>
                </a:extLst>
              </a:tr>
              <a:tr h="190500">
                <a:tc>
                  <a:txBody>
                    <a:bodyPr/>
                    <a:lstStyle/>
                    <a:p>
                      <a:pPr algn="l" fontAlgn="b"/>
                      <a:r>
                        <a:rPr lang="en-GB" sz="1100" b="0" i="0" u="none" strike="noStrike">
                          <a:solidFill>
                            <a:srgbClr val="000000"/>
                          </a:solidFill>
                          <a:effectLst/>
                          <a:latin typeface="Calibri" panose="020F0502020204030204" pitchFamily="34" charset="0"/>
                        </a:rPr>
                        <a:t>Vertical kicker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561219219"/>
                  </a:ext>
                </a:extLst>
              </a:tr>
              <a:tr h="190500">
                <a:tc>
                  <a:txBody>
                    <a:bodyPr/>
                    <a:lstStyle/>
                    <a:p>
                      <a:pPr algn="l" fontAlgn="b"/>
                      <a:r>
                        <a:rPr lang="en-GB" sz="1100" b="0" i="0" u="none" strike="noStrike">
                          <a:solidFill>
                            <a:srgbClr val="000000"/>
                          </a:solidFill>
                          <a:effectLst/>
                          <a:latin typeface="Calibri" panose="020F0502020204030204" pitchFamily="34" charset="0"/>
                        </a:rPr>
                        <a:t>MCB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861193515"/>
                  </a:ext>
                </a:extLst>
              </a:tr>
              <a:tr h="190500">
                <a:tc>
                  <a:txBody>
                    <a:bodyPr/>
                    <a:lstStyle/>
                    <a:p>
                      <a:pPr algn="l" fontAlgn="b"/>
                      <a:r>
                        <a:rPr lang="en-GB" sz="1100" b="0" i="0" u="none" strike="noStrike">
                          <a:solidFill>
                            <a:srgbClr val="000000"/>
                          </a:solidFill>
                          <a:effectLst/>
                          <a:latin typeface="Calibri" panose="020F0502020204030204" pitchFamily="34" charset="0"/>
                        </a:rPr>
                        <a:t>M2 TAX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513675271"/>
                  </a:ext>
                </a:extLst>
              </a:tr>
              <a:tr h="190500">
                <a:tc>
                  <a:txBody>
                    <a:bodyPr/>
                    <a:lstStyle/>
                    <a:p>
                      <a:pPr algn="l" fontAlgn="b"/>
                      <a:r>
                        <a:rPr lang="en-GB" sz="1100" b="0" i="0" u="none" strike="noStrike">
                          <a:solidFill>
                            <a:srgbClr val="000000"/>
                          </a:solidFill>
                          <a:effectLst/>
                          <a:latin typeface="Calibri" panose="020F0502020204030204" pitchFamily="34" charset="0"/>
                        </a:rPr>
                        <a:t>M2 TAX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520195898"/>
                  </a:ext>
                </a:extLst>
              </a:tr>
              <a:tr h="190500">
                <a:tc>
                  <a:txBody>
                    <a:bodyPr/>
                    <a:lstStyle/>
                    <a:p>
                      <a:pPr algn="l" fontAlgn="b"/>
                      <a:r>
                        <a:rPr lang="en-GB" sz="1100" b="0" i="0" u="none" strike="noStrike">
                          <a:solidFill>
                            <a:srgbClr val="000000"/>
                          </a:solidFill>
                          <a:effectLst/>
                          <a:latin typeface="Calibri" panose="020F0502020204030204" pitchFamily="34" charset="0"/>
                        </a:rPr>
                        <a:t>M2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434136623"/>
                  </a:ext>
                </a:extLst>
              </a:tr>
              <a:tr h="190500">
                <a:tc>
                  <a:txBody>
                    <a:bodyPr/>
                    <a:lstStyle/>
                    <a:p>
                      <a:pPr algn="l" fontAlgn="b"/>
                      <a:r>
                        <a:rPr lang="en-GB" sz="1100" b="0" i="0" u="none" strike="noStrike">
                          <a:solidFill>
                            <a:srgbClr val="000000"/>
                          </a:solidFill>
                          <a:effectLst/>
                          <a:latin typeface="Calibri" panose="020F0502020204030204" pitchFamily="34" charset="0"/>
                        </a:rPr>
                        <a:t>P4 TAX SMP flag (I&lt;threshold)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701254468"/>
                  </a:ext>
                </a:extLst>
              </a:tr>
              <a:tr h="190500">
                <a:tc>
                  <a:txBody>
                    <a:bodyPr/>
                    <a:lstStyle/>
                    <a:p>
                      <a:pPr algn="l" fontAlgn="b"/>
                      <a:r>
                        <a:rPr lang="en-GB" sz="1100" b="0" i="0" u="none" strike="noStrike">
                          <a:solidFill>
                            <a:srgbClr val="000000"/>
                          </a:solidFill>
                          <a:effectLst/>
                          <a:latin typeface="Calibri" panose="020F0502020204030204" pitchFamily="34" charset="0"/>
                        </a:rPr>
                        <a:t>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377021776"/>
                  </a:ext>
                </a:extLst>
              </a:tr>
              <a:tr h="190500">
                <a:tc>
                  <a:txBody>
                    <a:bodyPr/>
                    <a:lstStyle/>
                    <a:p>
                      <a:pPr algn="l" fontAlgn="b"/>
                      <a:r>
                        <a:rPr lang="en-GB" sz="1100" b="0" i="0" u="none" strike="noStrike">
                          <a:solidFill>
                            <a:srgbClr val="000000"/>
                          </a:solidFill>
                          <a:effectLst/>
                          <a:latin typeface="Calibri" panose="020F0502020204030204" pitchFamily="34" charset="0"/>
                        </a:rPr>
                        <a:t>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03180334"/>
                  </a:ext>
                </a:extLst>
              </a:tr>
              <a:tr h="190500">
                <a:tc>
                  <a:txBody>
                    <a:bodyPr/>
                    <a:lstStyle/>
                    <a:p>
                      <a:pPr algn="l" fontAlgn="b"/>
                      <a:r>
                        <a:rPr lang="en-GB" sz="1100" b="0" i="0" u="none" strike="noStrike">
                          <a:solidFill>
                            <a:srgbClr val="000000"/>
                          </a:solidFill>
                          <a:effectLst/>
                          <a:latin typeface="Calibri" panose="020F0502020204030204" pitchFamily="34" charset="0"/>
                        </a:rPr>
                        <a:t>P42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4B084"/>
                    </a:solidFill>
                  </a:tcPr>
                </a:tc>
                <a:tc>
                  <a:txBody>
                    <a:bodyPr/>
                    <a:lstStyle/>
                    <a:p>
                      <a:pPr algn="ctr" fontAlgn="b"/>
                      <a:r>
                        <a:rPr lang="en-GB" sz="1100" b="0" i="0" u="none" strike="noStrike" dirty="0">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747546758"/>
                  </a:ext>
                </a:extLst>
              </a:tr>
            </a:tbl>
          </a:graphicData>
        </a:graphic>
      </p:graphicFrame>
      <p:sp>
        <p:nvSpPr>
          <p:cNvPr id="2" name="TextBox 1">
            <a:extLst>
              <a:ext uri="{FF2B5EF4-FFF2-40B4-BE49-F238E27FC236}">
                <a16:creationId xmlns:a16="http://schemas.microsoft.com/office/drawing/2014/main" id="{5850E8D9-4AFB-B20A-21A7-624CE994CA87}"/>
              </a:ext>
            </a:extLst>
          </p:cNvPr>
          <p:cNvSpPr txBox="1"/>
          <p:nvPr/>
        </p:nvSpPr>
        <p:spPr>
          <a:xfrm>
            <a:off x="10464322" y="5132286"/>
            <a:ext cx="1607812" cy="246221"/>
          </a:xfrm>
          <a:prstGeom prst="rect">
            <a:avLst/>
          </a:prstGeom>
          <a:noFill/>
        </p:spPr>
        <p:txBody>
          <a:bodyPr wrap="none" lIns="0" tIns="0" rIns="0" bIns="0" rtlCol="0">
            <a:spAutoFit/>
          </a:bodyPr>
          <a:lstStyle/>
          <a:p>
            <a:pPr algn="l"/>
            <a:r>
              <a:rPr lang="en-US" sz="800" dirty="0"/>
              <a:t>Represented here after 2031</a:t>
            </a:r>
          </a:p>
          <a:p>
            <a:pPr algn="l"/>
            <a:r>
              <a:rPr lang="en-US" sz="800" dirty="0"/>
              <a:t>Before 2031, P42 Dump is in beam</a:t>
            </a:r>
            <a:endParaRPr lang="en-GB" sz="800" dirty="0"/>
          </a:p>
        </p:txBody>
      </p:sp>
      <p:sp>
        <p:nvSpPr>
          <p:cNvPr id="8" name="Left Brace 7">
            <a:extLst>
              <a:ext uri="{FF2B5EF4-FFF2-40B4-BE49-F238E27FC236}">
                <a16:creationId xmlns:a16="http://schemas.microsoft.com/office/drawing/2014/main" id="{5C6C68E7-352E-98A1-805E-688B60020BE3}"/>
              </a:ext>
            </a:extLst>
          </p:cNvPr>
          <p:cNvSpPr/>
          <p:nvPr/>
        </p:nvSpPr>
        <p:spPr>
          <a:xfrm>
            <a:off x="10383799" y="5105805"/>
            <a:ext cx="80523" cy="2727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83109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2EA111-CF1B-18CD-DC29-0363A07AD2C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2CA553C-6C4E-AC0D-D457-92FA9FE1091A}"/>
              </a:ext>
            </a:extLst>
          </p:cNvPr>
          <p:cNvSpPr>
            <a:spLocks noGrp="1"/>
          </p:cNvSpPr>
          <p:nvPr>
            <p:ph type="title"/>
          </p:nvPr>
        </p:nvSpPr>
        <p:spPr>
          <a:xfrm>
            <a:off x="407988" y="373593"/>
            <a:ext cx="11376025" cy="527239"/>
          </a:xfrm>
        </p:spPr>
        <p:txBody>
          <a:bodyPr/>
          <a:lstStyle/>
          <a:p>
            <a:r>
              <a:rPr lang="en-US" dirty="0"/>
              <a:t>SFTSHIP with M2 TAX out + P4 stopper in</a:t>
            </a:r>
            <a:br>
              <a:rPr lang="en-US" dirty="0"/>
            </a:br>
            <a:r>
              <a:rPr lang="en-US" sz="2400" dirty="0"/>
              <a:t>Destination: P42 Dump (&lt;2031), ECN3 (&gt;2031)</a:t>
            </a:r>
            <a:endParaRPr lang="en-US" dirty="0"/>
          </a:p>
        </p:txBody>
      </p:sp>
      <p:sp>
        <p:nvSpPr>
          <p:cNvPr id="4" name="Date Placeholder 3">
            <a:extLst>
              <a:ext uri="{FF2B5EF4-FFF2-40B4-BE49-F238E27FC236}">
                <a16:creationId xmlns:a16="http://schemas.microsoft.com/office/drawing/2014/main" id="{EEA6AA7F-A6CC-CB76-3142-AFA150A6BF3C}"/>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96D876DC-C925-A8F6-4860-0D1993E2B53B}"/>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2ACA669A-8D10-7711-DFA9-11F7E4D612A9}"/>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13" name="Content Placeholder 1">
            <a:extLst>
              <a:ext uri="{FF2B5EF4-FFF2-40B4-BE49-F238E27FC236}">
                <a16:creationId xmlns:a16="http://schemas.microsoft.com/office/drawing/2014/main" id="{BCE28372-2EDD-E910-AB10-E26C5F64AD7C}"/>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9" name="Table 8">
            <a:extLst>
              <a:ext uri="{FF2B5EF4-FFF2-40B4-BE49-F238E27FC236}">
                <a16:creationId xmlns:a16="http://schemas.microsoft.com/office/drawing/2014/main" id="{2EB196FE-4773-6DD5-FB70-FA618F13BB16}"/>
              </a:ext>
            </a:extLst>
          </p:cNvPr>
          <p:cNvGraphicFramePr>
            <a:graphicFrameLocks noGrp="1"/>
          </p:cNvGraphicFramePr>
          <p:nvPr>
            <p:extLst>
              <p:ext uri="{D42A27DB-BD31-4B8C-83A1-F6EECF244321}">
                <p14:modId xmlns:p14="http://schemas.microsoft.com/office/powerpoint/2010/main" val="3096604001"/>
              </p:ext>
            </p:extLst>
          </p:nvPr>
        </p:nvGraphicFramePr>
        <p:xfrm>
          <a:off x="577167" y="1277740"/>
          <a:ext cx="3556000" cy="2286000"/>
        </p:xfrm>
        <a:graphic>
          <a:graphicData uri="http://schemas.openxmlformats.org/drawingml/2006/table">
            <a:tbl>
              <a:tblPr/>
              <a:tblGrid>
                <a:gridCol w="2095500">
                  <a:extLst>
                    <a:ext uri="{9D8B030D-6E8A-4147-A177-3AD203B41FA5}">
                      <a16:colId xmlns:a16="http://schemas.microsoft.com/office/drawing/2014/main" val="4060921407"/>
                    </a:ext>
                  </a:extLst>
                </a:gridCol>
                <a:gridCol w="1460500">
                  <a:extLst>
                    <a:ext uri="{9D8B030D-6E8A-4147-A177-3AD203B41FA5}">
                      <a16:colId xmlns:a16="http://schemas.microsoft.com/office/drawing/2014/main" val="2718083042"/>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North Area</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1990654"/>
                  </a:ext>
                </a:extLst>
              </a:tr>
              <a:tr h="190500">
                <a:tc>
                  <a:txBody>
                    <a:bodyPr/>
                    <a:lstStyle/>
                    <a:p>
                      <a:pPr algn="ctr"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6780224"/>
                  </a:ext>
                </a:extLst>
              </a:tr>
              <a:tr h="190500">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59653955"/>
                  </a:ext>
                </a:extLst>
              </a:tr>
              <a:tr h="190500">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86755437"/>
                  </a:ext>
                </a:extLst>
              </a:tr>
              <a:tr h="190500">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63067283"/>
                  </a:ext>
                </a:extLst>
              </a:tr>
              <a:tr h="190500">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382108618"/>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905225204"/>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354924282"/>
                  </a:ext>
                </a:extLst>
              </a:tr>
              <a:tr h="190500">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643961308"/>
                  </a:ext>
                </a:extLst>
              </a:tr>
              <a:tr h="190500">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25327847"/>
                  </a:ext>
                </a:extLst>
              </a:tr>
              <a:tr h="190500">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94749724"/>
                  </a:ext>
                </a:extLst>
              </a:tr>
              <a:tr h="190500">
                <a:tc>
                  <a:txBody>
                    <a:bodyPr/>
                    <a:lstStyle/>
                    <a:p>
                      <a:pPr algn="ctr" fontAlgn="b"/>
                      <a:r>
                        <a:rPr lang="en-GB" sz="1100" b="0" i="0" u="none" strike="noStrike">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80770306"/>
                  </a:ext>
                </a:extLst>
              </a:tr>
            </a:tbl>
          </a:graphicData>
        </a:graphic>
      </p:graphicFrame>
      <p:pic>
        <p:nvPicPr>
          <p:cNvPr id="8" name="Picture 7">
            <a:extLst>
              <a:ext uri="{FF2B5EF4-FFF2-40B4-BE49-F238E27FC236}">
                <a16:creationId xmlns:a16="http://schemas.microsoft.com/office/drawing/2014/main" id="{DEED03F8-DACD-2159-4EFE-AFAC9576FDB9}"/>
              </a:ext>
            </a:extLst>
          </p:cNvPr>
          <p:cNvPicPr>
            <a:picLocks noChangeAspect="1"/>
          </p:cNvPicPr>
          <p:nvPr/>
        </p:nvPicPr>
        <p:blipFill>
          <a:blip r:embed="rId3"/>
          <a:stretch>
            <a:fillRect/>
          </a:stretch>
        </p:blipFill>
        <p:spPr>
          <a:xfrm>
            <a:off x="4302012" y="1181740"/>
            <a:ext cx="7773031" cy="4829004"/>
          </a:xfrm>
          <a:prstGeom prst="rect">
            <a:avLst/>
          </a:prstGeom>
        </p:spPr>
      </p:pic>
      <p:graphicFrame>
        <p:nvGraphicFramePr>
          <p:cNvPr id="11" name="Table 10">
            <a:extLst>
              <a:ext uri="{FF2B5EF4-FFF2-40B4-BE49-F238E27FC236}">
                <a16:creationId xmlns:a16="http://schemas.microsoft.com/office/drawing/2014/main" id="{426CC4D7-7477-20B5-CE86-EE4F0A066AF7}"/>
              </a:ext>
            </a:extLst>
          </p:cNvPr>
          <p:cNvGraphicFramePr>
            <a:graphicFrameLocks noGrp="1"/>
          </p:cNvGraphicFramePr>
          <p:nvPr>
            <p:extLst>
              <p:ext uri="{D42A27DB-BD31-4B8C-83A1-F6EECF244321}">
                <p14:modId xmlns:p14="http://schemas.microsoft.com/office/powerpoint/2010/main" val="2269306613"/>
              </p:ext>
            </p:extLst>
          </p:nvPr>
        </p:nvGraphicFramePr>
        <p:xfrm>
          <a:off x="297767" y="3604388"/>
          <a:ext cx="3835400" cy="2476500"/>
        </p:xfrm>
        <a:graphic>
          <a:graphicData uri="http://schemas.openxmlformats.org/drawingml/2006/table">
            <a:tbl>
              <a:tblPr/>
              <a:tblGrid>
                <a:gridCol w="2006600">
                  <a:extLst>
                    <a:ext uri="{9D8B030D-6E8A-4147-A177-3AD203B41FA5}">
                      <a16:colId xmlns:a16="http://schemas.microsoft.com/office/drawing/2014/main" val="1952282318"/>
                    </a:ext>
                  </a:extLst>
                </a:gridCol>
                <a:gridCol w="1828800">
                  <a:extLst>
                    <a:ext uri="{9D8B030D-6E8A-4147-A177-3AD203B41FA5}">
                      <a16:colId xmlns:a16="http://schemas.microsoft.com/office/drawing/2014/main" val="1508269377"/>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Dedicated cycle (SFTSHIP)</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08245725"/>
                  </a:ext>
                </a:extLst>
              </a:tr>
              <a:tr h="190500">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M2 in + 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6453112"/>
                  </a:ext>
                </a:extLst>
              </a:tr>
              <a:tr h="190500">
                <a:tc>
                  <a:txBody>
                    <a:bodyPr/>
                    <a:lstStyle/>
                    <a:p>
                      <a:pPr algn="l"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809523064"/>
                  </a:ext>
                </a:extLst>
              </a:tr>
              <a:tr h="190500">
                <a:tc>
                  <a:txBody>
                    <a:bodyPr/>
                    <a:lstStyle/>
                    <a:p>
                      <a:pPr algn="l" fontAlgn="b"/>
                      <a:r>
                        <a:rPr lang="en-GB" sz="1100" b="0" i="0" u="none" strike="noStrike">
                          <a:solidFill>
                            <a:srgbClr val="000000"/>
                          </a:solidFill>
                          <a:effectLst/>
                          <a:latin typeface="Calibri" panose="020F0502020204030204" pitchFamily="34" charset="0"/>
                        </a:rPr>
                        <a:t>HI-ECN3 cycle (from timing)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194102325"/>
                  </a:ext>
                </a:extLst>
              </a:tr>
              <a:tr h="190500">
                <a:tc>
                  <a:txBody>
                    <a:bodyPr/>
                    <a:lstStyle/>
                    <a:p>
                      <a:pPr algn="l" fontAlgn="b"/>
                      <a:r>
                        <a:rPr lang="en-GB" sz="1100" b="0" i="0" u="none" strike="noStrike">
                          <a:solidFill>
                            <a:srgbClr val="000000"/>
                          </a:solidFill>
                          <a:effectLst/>
                          <a:latin typeface="Calibri" panose="020F0502020204030204" pitchFamily="34" charset="0"/>
                        </a:rPr>
                        <a:t>Vertical kicker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827220445"/>
                  </a:ext>
                </a:extLst>
              </a:tr>
              <a:tr h="190500">
                <a:tc>
                  <a:txBody>
                    <a:bodyPr/>
                    <a:lstStyle/>
                    <a:p>
                      <a:pPr algn="l" fontAlgn="b"/>
                      <a:r>
                        <a:rPr lang="en-GB" sz="1100" b="0" i="0" u="none" strike="noStrike">
                          <a:solidFill>
                            <a:srgbClr val="000000"/>
                          </a:solidFill>
                          <a:effectLst/>
                          <a:latin typeface="Calibri" panose="020F0502020204030204" pitchFamily="34" charset="0"/>
                        </a:rPr>
                        <a:t>MCB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450990313"/>
                  </a:ext>
                </a:extLst>
              </a:tr>
              <a:tr h="190500">
                <a:tc>
                  <a:txBody>
                    <a:bodyPr/>
                    <a:lstStyle/>
                    <a:p>
                      <a:pPr algn="l" fontAlgn="b"/>
                      <a:r>
                        <a:rPr lang="en-GB" sz="1100" b="0" i="0" u="none" strike="noStrike">
                          <a:solidFill>
                            <a:srgbClr val="000000"/>
                          </a:solidFill>
                          <a:effectLst/>
                          <a:latin typeface="Calibri" panose="020F0502020204030204" pitchFamily="34" charset="0"/>
                        </a:rPr>
                        <a:t>M2 TAX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66523111"/>
                  </a:ext>
                </a:extLst>
              </a:tr>
              <a:tr h="190500">
                <a:tc>
                  <a:txBody>
                    <a:bodyPr/>
                    <a:lstStyle/>
                    <a:p>
                      <a:pPr algn="l" fontAlgn="b"/>
                      <a:r>
                        <a:rPr lang="en-GB" sz="1100" b="0" i="0" u="none" strike="noStrike">
                          <a:solidFill>
                            <a:srgbClr val="000000"/>
                          </a:solidFill>
                          <a:effectLst/>
                          <a:latin typeface="Calibri" panose="020F0502020204030204" pitchFamily="34" charset="0"/>
                        </a:rPr>
                        <a:t>M2 TAX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4252753147"/>
                  </a:ext>
                </a:extLst>
              </a:tr>
              <a:tr h="190500">
                <a:tc>
                  <a:txBody>
                    <a:bodyPr/>
                    <a:lstStyle/>
                    <a:p>
                      <a:pPr algn="l" fontAlgn="b"/>
                      <a:r>
                        <a:rPr lang="en-GB" sz="1100" b="0" i="0" u="none" strike="noStrike">
                          <a:solidFill>
                            <a:srgbClr val="000000"/>
                          </a:solidFill>
                          <a:effectLst/>
                          <a:latin typeface="Calibri" panose="020F0502020204030204" pitchFamily="34" charset="0"/>
                        </a:rPr>
                        <a:t>M2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086773258"/>
                  </a:ext>
                </a:extLst>
              </a:tr>
              <a:tr h="190500">
                <a:tc>
                  <a:txBody>
                    <a:bodyPr/>
                    <a:lstStyle/>
                    <a:p>
                      <a:pPr algn="l" fontAlgn="b"/>
                      <a:r>
                        <a:rPr lang="en-GB" sz="1100" b="0" i="0" u="none" strike="noStrike">
                          <a:solidFill>
                            <a:srgbClr val="000000"/>
                          </a:solidFill>
                          <a:effectLst/>
                          <a:latin typeface="Calibri" panose="020F0502020204030204" pitchFamily="34" charset="0"/>
                        </a:rPr>
                        <a:t>P4 TAX SMP flag (I&lt;threshold)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554091215"/>
                  </a:ext>
                </a:extLst>
              </a:tr>
              <a:tr h="190500">
                <a:tc>
                  <a:txBody>
                    <a:bodyPr/>
                    <a:lstStyle/>
                    <a:p>
                      <a:pPr algn="l" fontAlgn="b"/>
                      <a:r>
                        <a:rPr lang="en-GB" sz="1100" b="0" i="0" u="none" strike="noStrike">
                          <a:solidFill>
                            <a:srgbClr val="000000"/>
                          </a:solidFill>
                          <a:effectLst/>
                          <a:latin typeface="Calibri" panose="020F0502020204030204" pitchFamily="34" charset="0"/>
                        </a:rPr>
                        <a:t>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264088995"/>
                  </a:ext>
                </a:extLst>
              </a:tr>
              <a:tr h="190500">
                <a:tc>
                  <a:txBody>
                    <a:bodyPr/>
                    <a:lstStyle/>
                    <a:p>
                      <a:pPr algn="l" fontAlgn="b"/>
                      <a:r>
                        <a:rPr lang="en-GB" sz="1100" b="0" i="0" u="none" strike="noStrike">
                          <a:solidFill>
                            <a:srgbClr val="000000"/>
                          </a:solidFill>
                          <a:effectLst/>
                          <a:latin typeface="Calibri" panose="020F0502020204030204" pitchFamily="34" charset="0"/>
                        </a:rPr>
                        <a:t>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504944648"/>
                  </a:ext>
                </a:extLst>
              </a:tr>
              <a:tr h="190500">
                <a:tc>
                  <a:txBody>
                    <a:bodyPr/>
                    <a:lstStyle/>
                    <a:p>
                      <a:pPr algn="l" fontAlgn="b"/>
                      <a:r>
                        <a:rPr lang="en-GB" sz="1100" b="0" i="0" u="none" strike="noStrike">
                          <a:solidFill>
                            <a:srgbClr val="000000"/>
                          </a:solidFill>
                          <a:effectLst/>
                          <a:latin typeface="Calibri" panose="020F0502020204030204" pitchFamily="34" charset="0"/>
                        </a:rPr>
                        <a:t>P42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4B084"/>
                    </a:solid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339143029"/>
                  </a:ext>
                </a:extLst>
              </a:tr>
            </a:tbl>
          </a:graphicData>
        </a:graphic>
      </p:graphicFrame>
      <p:sp>
        <p:nvSpPr>
          <p:cNvPr id="2" name="TextBox 1">
            <a:extLst>
              <a:ext uri="{FF2B5EF4-FFF2-40B4-BE49-F238E27FC236}">
                <a16:creationId xmlns:a16="http://schemas.microsoft.com/office/drawing/2014/main" id="{C80FD329-8DF6-6F23-8BC6-9C52E7F8A8FD}"/>
              </a:ext>
            </a:extLst>
          </p:cNvPr>
          <p:cNvSpPr txBox="1"/>
          <p:nvPr/>
        </p:nvSpPr>
        <p:spPr>
          <a:xfrm>
            <a:off x="10479562" y="5094186"/>
            <a:ext cx="1607812" cy="246221"/>
          </a:xfrm>
          <a:prstGeom prst="rect">
            <a:avLst/>
          </a:prstGeom>
          <a:noFill/>
        </p:spPr>
        <p:txBody>
          <a:bodyPr wrap="none" lIns="0" tIns="0" rIns="0" bIns="0" rtlCol="0">
            <a:spAutoFit/>
          </a:bodyPr>
          <a:lstStyle/>
          <a:p>
            <a:pPr algn="l"/>
            <a:r>
              <a:rPr lang="en-US" sz="800" dirty="0"/>
              <a:t>Represented here after 2031</a:t>
            </a:r>
          </a:p>
          <a:p>
            <a:pPr algn="l"/>
            <a:r>
              <a:rPr lang="en-US" sz="800" dirty="0"/>
              <a:t>Before 2031, P42 Dump is in beam</a:t>
            </a:r>
            <a:endParaRPr lang="en-GB" sz="800" dirty="0"/>
          </a:p>
        </p:txBody>
      </p:sp>
      <p:sp>
        <p:nvSpPr>
          <p:cNvPr id="7" name="Left Brace 6">
            <a:extLst>
              <a:ext uri="{FF2B5EF4-FFF2-40B4-BE49-F238E27FC236}">
                <a16:creationId xmlns:a16="http://schemas.microsoft.com/office/drawing/2014/main" id="{52981389-F281-CC9B-8198-E276675AE17E}"/>
              </a:ext>
            </a:extLst>
          </p:cNvPr>
          <p:cNvSpPr/>
          <p:nvPr/>
        </p:nvSpPr>
        <p:spPr>
          <a:xfrm>
            <a:off x="10399039" y="5067705"/>
            <a:ext cx="80523" cy="2727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818328101"/>
      </p:ext>
    </p:extLst>
  </p:cSld>
  <p:clrMapOvr>
    <a:masterClrMapping/>
  </p:clrMapOvr>
  <p:extLst>
    <p:ext uri="{6950BFC3-D8DA-4A85-94F7-54DA5524770B}">
      <p188:commentRel xmlns:p188="http://schemas.microsoft.com/office/powerpoint/2018/8/main" r:id="rId2"/>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53D27B-EA26-B093-6CC3-EA61A831F80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89F2F6E-FCB6-3FB8-BD6A-2A10D1C1634C}"/>
              </a:ext>
            </a:extLst>
          </p:cNvPr>
          <p:cNvSpPr>
            <a:spLocks noGrp="1"/>
          </p:cNvSpPr>
          <p:nvPr>
            <p:ph type="title"/>
          </p:nvPr>
        </p:nvSpPr>
        <p:spPr>
          <a:xfrm>
            <a:off x="407988" y="373593"/>
            <a:ext cx="11376025" cy="527239"/>
          </a:xfrm>
        </p:spPr>
        <p:txBody>
          <a:bodyPr/>
          <a:lstStyle/>
          <a:p>
            <a:r>
              <a:rPr lang="en-US" dirty="0"/>
              <a:t>SFTSHIP with M2 TAX out + P4 stopper in</a:t>
            </a:r>
            <a:br>
              <a:rPr lang="en-US" dirty="0"/>
            </a:br>
            <a:r>
              <a:rPr lang="en-US" sz="2400" dirty="0"/>
              <a:t>Destination: P42 Dump (&lt;2031), ECN3 (&gt;2031)</a:t>
            </a:r>
          </a:p>
        </p:txBody>
      </p:sp>
      <p:sp>
        <p:nvSpPr>
          <p:cNvPr id="4" name="Date Placeholder 3">
            <a:extLst>
              <a:ext uri="{FF2B5EF4-FFF2-40B4-BE49-F238E27FC236}">
                <a16:creationId xmlns:a16="http://schemas.microsoft.com/office/drawing/2014/main" id="{740471D7-F168-201F-DB6B-AC3C625AF774}"/>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A538955A-D7C5-E56E-D73D-CB9219C2FEE5}"/>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B5D5DCF7-813A-8141-D18D-0DB4744553F4}"/>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13" name="Content Placeholder 1">
            <a:extLst>
              <a:ext uri="{FF2B5EF4-FFF2-40B4-BE49-F238E27FC236}">
                <a16:creationId xmlns:a16="http://schemas.microsoft.com/office/drawing/2014/main" id="{AE7BF54B-3DE2-34E4-1FDD-FB69315C2B9B}"/>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9" name="Table 8">
            <a:extLst>
              <a:ext uri="{FF2B5EF4-FFF2-40B4-BE49-F238E27FC236}">
                <a16:creationId xmlns:a16="http://schemas.microsoft.com/office/drawing/2014/main" id="{A03B6F02-5940-BF5D-1178-5286AA5B04FF}"/>
              </a:ext>
            </a:extLst>
          </p:cNvPr>
          <p:cNvGraphicFramePr>
            <a:graphicFrameLocks noGrp="1"/>
          </p:cNvGraphicFramePr>
          <p:nvPr>
            <p:extLst>
              <p:ext uri="{D42A27DB-BD31-4B8C-83A1-F6EECF244321}">
                <p14:modId xmlns:p14="http://schemas.microsoft.com/office/powerpoint/2010/main" val="2281082728"/>
              </p:ext>
            </p:extLst>
          </p:nvPr>
        </p:nvGraphicFramePr>
        <p:xfrm>
          <a:off x="577167" y="1265271"/>
          <a:ext cx="3556000" cy="2286000"/>
        </p:xfrm>
        <a:graphic>
          <a:graphicData uri="http://schemas.openxmlformats.org/drawingml/2006/table">
            <a:tbl>
              <a:tblPr/>
              <a:tblGrid>
                <a:gridCol w="2095500">
                  <a:extLst>
                    <a:ext uri="{9D8B030D-6E8A-4147-A177-3AD203B41FA5}">
                      <a16:colId xmlns:a16="http://schemas.microsoft.com/office/drawing/2014/main" val="4060921407"/>
                    </a:ext>
                  </a:extLst>
                </a:gridCol>
                <a:gridCol w="1460500">
                  <a:extLst>
                    <a:ext uri="{9D8B030D-6E8A-4147-A177-3AD203B41FA5}">
                      <a16:colId xmlns:a16="http://schemas.microsoft.com/office/drawing/2014/main" val="2718083042"/>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North Area</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1990654"/>
                  </a:ext>
                </a:extLst>
              </a:tr>
              <a:tr h="190500">
                <a:tc>
                  <a:txBody>
                    <a:bodyPr/>
                    <a:lstStyle/>
                    <a:p>
                      <a:pPr algn="ctr"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6780224"/>
                  </a:ext>
                </a:extLst>
              </a:tr>
              <a:tr h="190500">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59653955"/>
                  </a:ext>
                </a:extLst>
              </a:tr>
              <a:tr h="190500">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86755437"/>
                  </a:ext>
                </a:extLst>
              </a:tr>
              <a:tr h="190500">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63067283"/>
                  </a:ext>
                </a:extLst>
              </a:tr>
              <a:tr h="190500">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382108618"/>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905225204"/>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354924282"/>
                  </a:ext>
                </a:extLst>
              </a:tr>
              <a:tr h="190500">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643961308"/>
                  </a:ext>
                </a:extLst>
              </a:tr>
              <a:tr h="190500">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25327847"/>
                  </a:ext>
                </a:extLst>
              </a:tr>
              <a:tr h="190500">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94749724"/>
                  </a:ext>
                </a:extLst>
              </a:tr>
              <a:tr h="190500">
                <a:tc>
                  <a:txBody>
                    <a:bodyPr/>
                    <a:lstStyle/>
                    <a:p>
                      <a:pPr algn="ctr" fontAlgn="b"/>
                      <a:r>
                        <a:rPr lang="en-GB" sz="1100" b="0" i="0" u="none" strike="noStrike">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80770306"/>
                  </a:ext>
                </a:extLst>
              </a:tr>
            </a:tbl>
          </a:graphicData>
        </a:graphic>
      </p:graphicFrame>
      <p:graphicFrame>
        <p:nvGraphicFramePr>
          <p:cNvPr id="7" name="Table 6">
            <a:extLst>
              <a:ext uri="{FF2B5EF4-FFF2-40B4-BE49-F238E27FC236}">
                <a16:creationId xmlns:a16="http://schemas.microsoft.com/office/drawing/2014/main" id="{29A51F55-5A03-E85C-0BD7-12CB243A1A84}"/>
              </a:ext>
            </a:extLst>
          </p:cNvPr>
          <p:cNvGraphicFramePr>
            <a:graphicFrameLocks noGrp="1"/>
          </p:cNvGraphicFramePr>
          <p:nvPr>
            <p:extLst>
              <p:ext uri="{D42A27DB-BD31-4B8C-83A1-F6EECF244321}">
                <p14:modId xmlns:p14="http://schemas.microsoft.com/office/powerpoint/2010/main" val="4096917612"/>
              </p:ext>
            </p:extLst>
          </p:nvPr>
        </p:nvGraphicFramePr>
        <p:xfrm>
          <a:off x="297767" y="3604388"/>
          <a:ext cx="3835400" cy="2476500"/>
        </p:xfrm>
        <a:graphic>
          <a:graphicData uri="http://schemas.openxmlformats.org/drawingml/2006/table">
            <a:tbl>
              <a:tblPr/>
              <a:tblGrid>
                <a:gridCol w="2006600">
                  <a:extLst>
                    <a:ext uri="{9D8B030D-6E8A-4147-A177-3AD203B41FA5}">
                      <a16:colId xmlns:a16="http://schemas.microsoft.com/office/drawing/2014/main" val="2982613447"/>
                    </a:ext>
                  </a:extLst>
                </a:gridCol>
                <a:gridCol w="1828800">
                  <a:extLst>
                    <a:ext uri="{9D8B030D-6E8A-4147-A177-3AD203B41FA5}">
                      <a16:colId xmlns:a16="http://schemas.microsoft.com/office/drawing/2014/main" val="245561840"/>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Dedicated cycle (SFTSHIP)</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58212571"/>
                  </a:ext>
                </a:extLst>
              </a:tr>
              <a:tr h="190500">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M2 out + 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7579759"/>
                  </a:ext>
                </a:extLst>
              </a:tr>
              <a:tr h="190500">
                <a:tc>
                  <a:txBody>
                    <a:bodyPr/>
                    <a:lstStyle/>
                    <a:p>
                      <a:pPr algn="l"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768450273"/>
                  </a:ext>
                </a:extLst>
              </a:tr>
              <a:tr h="190500">
                <a:tc>
                  <a:txBody>
                    <a:bodyPr/>
                    <a:lstStyle/>
                    <a:p>
                      <a:pPr algn="l" fontAlgn="b"/>
                      <a:r>
                        <a:rPr lang="en-GB" sz="1100" b="0" i="0" u="none" strike="noStrike">
                          <a:solidFill>
                            <a:srgbClr val="000000"/>
                          </a:solidFill>
                          <a:effectLst/>
                          <a:latin typeface="Calibri" panose="020F0502020204030204" pitchFamily="34" charset="0"/>
                        </a:rPr>
                        <a:t>HI-ECN3 cycle (from timing)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149239024"/>
                  </a:ext>
                </a:extLst>
              </a:tr>
              <a:tr h="190500">
                <a:tc>
                  <a:txBody>
                    <a:bodyPr/>
                    <a:lstStyle/>
                    <a:p>
                      <a:pPr algn="l" fontAlgn="b"/>
                      <a:r>
                        <a:rPr lang="en-GB" sz="1100" b="0" i="0" u="none" strike="noStrike">
                          <a:solidFill>
                            <a:srgbClr val="000000"/>
                          </a:solidFill>
                          <a:effectLst/>
                          <a:latin typeface="Calibri" panose="020F0502020204030204" pitchFamily="34" charset="0"/>
                        </a:rPr>
                        <a:t>Vertical kicker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742532917"/>
                  </a:ext>
                </a:extLst>
              </a:tr>
              <a:tr h="190500">
                <a:tc>
                  <a:txBody>
                    <a:bodyPr/>
                    <a:lstStyle/>
                    <a:p>
                      <a:pPr algn="l" fontAlgn="b"/>
                      <a:r>
                        <a:rPr lang="en-GB" sz="1100" b="0" i="0" u="none" strike="noStrike">
                          <a:solidFill>
                            <a:srgbClr val="000000"/>
                          </a:solidFill>
                          <a:effectLst/>
                          <a:latin typeface="Calibri" panose="020F0502020204030204" pitchFamily="34" charset="0"/>
                        </a:rPr>
                        <a:t>MCB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713891921"/>
                  </a:ext>
                </a:extLst>
              </a:tr>
              <a:tr h="190500">
                <a:tc>
                  <a:txBody>
                    <a:bodyPr/>
                    <a:lstStyle/>
                    <a:p>
                      <a:pPr algn="l" fontAlgn="b"/>
                      <a:r>
                        <a:rPr lang="en-GB" sz="1100" b="0" i="0" u="none" strike="noStrike">
                          <a:solidFill>
                            <a:srgbClr val="000000"/>
                          </a:solidFill>
                          <a:effectLst/>
                          <a:latin typeface="Calibri" panose="020F0502020204030204" pitchFamily="34" charset="0"/>
                        </a:rPr>
                        <a:t>M2 TAX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4168349811"/>
                  </a:ext>
                </a:extLst>
              </a:tr>
              <a:tr h="190500">
                <a:tc>
                  <a:txBody>
                    <a:bodyPr/>
                    <a:lstStyle/>
                    <a:p>
                      <a:pPr algn="l" fontAlgn="b"/>
                      <a:r>
                        <a:rPr lang="en-GB" sz="1100" b="0" i="0" u="none" strike="noStrike">
                          <a:solidFill>
                            <a:srgbClr val="000000"/>
                          </a:solidFill>
                          <a:effectLst/>
                          <a:latin typeface="Calibri" panose="020F0502020204030204" pitchFamily="34" charset="0"/>
                        </a:rPr>
                        <a:t>M2 TAX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32017691"/>
                  </a:ext>
                </a:extLst>
              </a:tr>
              <a:tr h="190500">
                <a:tc>
                  <a:txBody>
                    <a:bodyPr/>
                    <a:lstStyle/>
                    <a:p>
                      <a:pPr algn="l" fontAlgn="b"/>
                      <a:r>
                        <a:rPr lang="en-GB" sz="1100" b="0" i="0" u="none" strike="noStrike">
                          <a:solidFill>
                            <a:srgbClr val="000000"/>
                          </a:solidFill>
                          <a:effectLst/>
                          <a:latin typeface="Calibri" panose="020F0502020204030204" pitchFamily="34" charset="0"/>
                        </a:rPr>
                        <a:t>M2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435774996"/>
                  </a:ext>
                </a:extLst>
              </a:tr>
              <a:tr h="190500">
                <a:tc>
                  <a:txBody>
                    <a:bodyPr/>
                    <a:lstStyle/>
                    <a:p>
                      <a:pPr algn="l" fontAlgn="b"/>
                      <a:r>
                        <a:rPr lang="en-GB" sz="1100" b="0" i="0" u="none" strike="noStrike">
                          <a:solidFill>
                            <a:srgbClr val="000000"/>
                          </a:solidFill>
                          <a:effectLst/>
                          <a:latin typeface="Calibri" panose="020F0502020204030204" pitchFamily="34" charset="0"/>
                        </a:rPr>
                        <a:t>P4 TAX SMP flag (I&lt;threshold)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32385723"/>
                  </a:ext>
                </a:extLst>
              </a:tr>
              <a:tr h="190500">
                <a:tc>
                  <a:txBody>
                    <a:bodyPr/>
                    <a:lstStyle/>
                    <a:p>
                      <a:pPr algn="l" fontAlgn="b"/>
                      <a:r>
                        <a:rPr lang="en-GB" sz="1100" b="0" i="0" u="none" strike="noStrike">
                          <a:solidFill>
                            <a:srgbClr val="000000"/>
                          </a:solidFill>
                          <a:effectLst/>
                          <a:latin typeface="Calibri" panose="020F0502020204030204" pitchFamily="34" charset="0"/>
                        </a:rPr>
                        <a:t>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403896586"/>
                  </a:ext>
                </a:extLst>
              </a:tr>
              <a:tr h="190500">
                <a:tc>
                  <a:txBody>
                    <a:bodyPr/>
                    <a:lstStyle/>
                    <a:p>
                      <a:pPr algn="l" fontAlgn="b"/>
                      <a:r>
                        <a:rPr lang="en-GB" sz="1100" b="0" i="0" u="none" strike="noStrike">
                          <a:solidFill>
                            <a:srgbClr val="000000"/>
                          </a:solidFill>
                          <a:effectLst/>
                          <a:latin typeface="Calibri" panose="020F0502020204030204" pitchFamily="34" charset="0"/>
                        </a:rPr>
                        <a:t>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554621234"/>
                  </a:ext>
                </a:extLst>
              </a:tr>
              <a:tr h="190500">
                <a:tc>
                  <a:txBody>
                    <a:bodyPr/>
                    <a:lstStyle/>
                    <a:p>
                      <a:pPr algn="l" fontAlgn="b"/>
                      <a:r>
                        <a:rPr lang="en-GB" sz="1100" b="0" i="0" u="none" strike="noStrike">
                          <a:solidFill>
                            <a:srgbClr val="000000"/>
                          </a:solidFill>
                          <a:effectLst/>
                          <a:latin typeface="Calibri" panose="020F0502020204030204" pitchFamily="34" charset="0"/>
                        </a:rPr>
                        <a:t>P42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4B084"/>
                    </a:solid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3462379"/>
                  </a:ext>
                </a:extLst>
              </a:tr>
            </a:tbl>
          </a:graphicData>
        </a:graphic>
      </p:graphicFrame>
      <p:pic>
        <p:nvPicPr>
          <p:cNvPr id="12" name="Picture 11">
            <a:extLst>
              <a:ext uri="{FF2B5EF4-FFF2-40B4-BE49-F238E27FC236}">
                <a16:creationId xmlns:a16="http://schemas.microsoft.com/office/drawing/2014/main" id="{5244BB8E-7E10-F214-3AEF-CC99EBF45957}"/>
              </a:ext>
            </a:extLst>
          </p:cNvPr>
          <p:cNvPicPr>
            <a:picLocks noChangeAspect="1"/>
          </p:cNvPicPr>
          <p:nvPr/>
        </p:nvPicPr>
        <p:blipFill>
          <a:blip r:embed="rId3"/>
          <a:stretch>
            <a:fillRect/>
          </a:stretch>
        </p:blipFill>
        <p:spPr>
          <a:xfrm>
            <a:off x="4302346" y="1315081"/>
            <a:ext cx="7845732" cy="4874169"/>
          </a:xfrm>
          <a:prstGeom prst="rect">
            <a:avLst/>
          </a:prstGeom>
        </p:spPr>
      </p:pic>
      <p:sp>
        <p:nvSpPr>
          <p:cNvPr id="2" name="TextBox 1">
            <a:extLst>
              <a:ext uri="{FF2B5EF4-FFF2-40B4-BE49-F238E27FC236}">
                <a16:creationId xmlns:a16="http://schemas.microsoft.com/office/drawing/2014/main" id="{BD2B0FBA-1261-A42E-45C7-76BD5ECF9991}"/>
              </a:ext>
            </a:extLst>
          </p:cNvPr>
          <p:cNvSpPr txBox="1"/>
          <p:nvPr/>
        </p:nvSpPr>
        <p:spPr>
          <a:xfrm>
            <a:off x="10517662" y="5254206"/>
            <a:ext cx="1607812" cy="246221"/>
          </a:xfrm>
          <a:prstGeom prst="rect">
            <a:avLst/>
          </a:prstGeom>
          <a:noFill/>
        </p:spPr>
        <p:txBody>
          <a:bodyPr wrap="none" lIns="0" tIns="0" rIns="0" bIns="0" rtlCol="0">
            <a:spAutoFit/>
          </a:bodyPr>
          <a:lstStyle/>
          <a:p>
            <a:pPr algn="l"/>
            <a:r>
              <a:rPr lang="en-US" sz="800" dirty="0"/>
              <a:t>Represented here after 2031</a:t>
            </a:r>
          </a:p>
          <a:p>
            <a:pPr algn="l"/>
            <a:r>
              <a:rPr lang="en-US" sz="800" dirty="0"/>
              <a:t>Before 2031, P42 Dump is in beam</a:t>
            </a:r>
            <a:endParaRPr lang="en-GB" sz="800" dirty="0"/>
          </a:p>
        </p:txBody>
      </p:sp>
      <p:sp>
        <p:nvSpPr>
          <p:cNvPr id="8" name="Left Brace 7">
            <a:extLst>
              <a:ext uri="{FF2B5EF4-FFF2-40B4-BE49-F238E27FC236}">
                <a16:creationId xmlns:a16="http://schemas.microsoft.com/office/drawing/2014/main" id="{549A5C7A-DD57-2C13-C016-D8694B3031AD}"/>
              </a:ext>
            </a:extLst>
          </p:cNvPr>
          <p:cNvSpPr/>
          <p:nvPr/>
        </p:nvSpPr>
        <p:spPr>
          <a:xfrm>
            <a:off x="10437139" y="5227725"/>
            <a:ext cx="80523" cy="2727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3948812148"/>
      </p:ext>
    </p:extLst>
  </p:cSld>
  <p:clrMapOvr>
    <a:masterClrMapping/>
  </p:clrMapOvr>
  <p:extLst>
    <p:ext uri="{6950BFC3-D8DA-4A85-94F7-54DA5524770B}">
      <p188:commentRel xmlns:p188="http://schemas.microsoft.com/office/powerpoint/2018/8/main" r:id="rId2"/>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2889AD-D970-0F50-0657-CD278FEEEA94}"/>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C39680C-AEBA-5DB0-1B25-8EA0E412EE59}"/>
              </a:ext>
            </a:extLst>
          </p:cNvPr>
          <p:cNvSpPr>
            <a:spLocks noGrp="1"/>
          </p:cNvSpPr>
          <p:nvPr>
            <p:ph type="title"/>
          </p:nvPr>
        </p:nvSpPr>
        <p:spPr>
          <a:xfrm>
            <a:off x="407988" y="373593"/>
            <a:ext cx="11376025" cy="527239"/>
          </a:xfrm>
        </p:spPr>
        <p:txBody>
          <a:bodyPr/>
          <a:lstStyle/>
          <a:p>
            <a:r>
              <a:rPr lang="en-US" dirty="0"/>
              <a:t>Operation between the end of LS3 to 2031</a:t>
            </a:r>
          </a:p>
        </p:txBody>
      </p:sp>
      <p:sp>
        <p:nvSpPr>
          <p:cNvPr id="4" name="Date Placeholder 3">
            <a:extLst>
              <a:ext uri="{FF2B5EF4-FFF2-40B4-BE49-F238E27FC236}">
                <a16:creationId xmlns:a16="http://schemas.microsoft.com/office/drawing/2014/main" id="{E3321977-7960-0AF6-2614-47215469A04E}"/>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F6980045-0268-80C9-ACE6-436B9CE00892}"/>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B05DA2D5-81A4-5343-FDBA-0182FFCEA2C1}"/>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13" name="Content Placeholder 1">
            <a:extLst>
              <a:ext uri="{FF2B5EF4-FFF2-40B4-BE49-F238E27FC236}">
                <a16:creationId xmlns:a16="http://schemas.microsoft.com/office/drawing/2014/main" id="{3BE54494-F5FD-E4E6-D497-84750A0E7963}"/>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2" name="Content Placeholder 1">
            <a:extLst>
              <a:ext uri="{FF2B5EF4-FFF2-40B4-BE49-F238E27FC236}">
                <a16:creationId xmlns:a16="http://schemas.microsoft.com/office/drawing/2014/main" id="{D1EAD7B6-20C9-273B-9B3B-102B91090C6C}"/>
              </a:ext>
            </a:extLst>
          </p:cNvPr>
          <p:cNvSpPr>
            <a:spLocks noGrp="1"/>
          </p:cNvSpPr>
          <p:nvPr>
            <p:ph idx="1"/>
          </p:nvPr>
        </p:nvSpPr>
        <p:spPr>
          <a:xfrm>
            <a:off x="407988" y="1203325"/>
            <a:ext cx="11306217" cy="5108575"/>
          </a:xfrm>
        </p:spPr>
        <p:txBody>
          <a:bodyPr>
            <a:normAutofit/>
          </a:bodyPr>
          <a:lstStyle/>
          <a:p>
            <a:pPr marL="0" indent="0">
              <a:buNone/>
            </a:pPr>
            <a:r>
              <a:rPr lang="fr-FR" dirty="0" err="1">
                <a:solidFill>
                  <a:srgbClr val="2F2F2F"/>
                </a:solidFill>
              </a:rPr>
              <a:t>Before</a:t>
            </a:r>
            <a:r>
              <a:rPr lang="fr-FR" dirty="0">
                <a:solidFill>
                  <a:srgbClr val="2F2F2F"/>
                </a:solidFill>
              </a:rPr>
              <a:t> 2031:</a:t>
            </a:r>
          </a:p>
          <a:p>
            <a:r>
              <a:rPr lang="fr-FR" dirty="0">
                <a:solidFill>
                  <a:srgbClr val="2F2F2F"/>
                </a:solidFill>
              </a:rPr>
              <a:t>The P42 Dump </a:t>
            </a:r>
            <a:r>
              <a:rPr lang="fr-FR" dirty="0" err="1">
                <a:solidFill>
                  <a:srgbClr val="2F2F2F"/>
                </a:solidFill>
              </a:rPr>
              <a:t>will</a:t>
            </a:r>
            <a:r>
              <a:rPr lang="fr-FR" dirty="0">
                <a:solidFill>
                  <a:srgbClr val="2F2F2F"/>
                </a:solidFill>
              </a:rPr>
              <a:t> </a:t>
            </a:r>
            <a:r>
              <a:rPr lang="fr-FR" dirty="0" err="1">
                <a:solidFill>
                  <a:srgbClr val="2F2F2F"/>
                </a:solidFill>
              </a:rPr>
              <a:t>be</a:t>
            </a:r>
            <a:r>
              <a:rPr lang="fr-FR" dirty="0">
                <a:solidFill>
                  <a:srgbClr val="2F2F2F"/>
                </a:solidFill>
              </a:rPr>
              <a:t> </a:t>
            </a:r>
            <a:r>
              <a:rPr lang="fr-FR" dirty="0" err="1">
                <a:solidFill>
                  <a:srgbClr val="2F2F2F"/>
                </a:solidFill>
              </a:rPr>
              <a:t>permanently</a:t>
            </a:r>
            <a:r>
              <a:rPr lang="fr-FR" dirty="0">
                <a:solidFill>
                  <a:srgbClr val="2F2F2F"/>
                </a:solidFill>
              </a:rPr>
              <a:t> in-</a:t>
            </a:r>
            <a:r>
              <a:rPr lang="fr-FR" dirty="0" err="1">
                <a:solidFill>
                  <a:srgbClr val="2F2F2F"/>
                </a:solidFill>
              </a:rPr>
              <a:t>beam</a:t>
            </a:r>
            <a:endParaRPr lang="fr-FR" dirty="0">
              <a:solidFill>
                <a:srgbClr val="2F2F2F"/>
              </a:solidFill>
            </a:endParaRPr>
          </a:p>
          <a:p>
            <a:r>
              <a:rPr lang="fr-FR" dirty="0" err="1">
                <a:solidFill>
                  <a:srgbClr val="2F2F2F"/>
                </a:solidFill>
              </a:rPr>
              <a:t>Its</a:t>
            </a:r>
            <a:r>
              <a:rPr lang="fr-FR" dirty="0">
                <a:solidFill>
                  <a:srgbClr val="2F2F2F"/>
                </a:solidFill>
              </a:rPr>
              <a:t> </a:t>
            </a:r>
            <a:r>
              <a:rPr lang="fr-FR" dirty="0" err="1">
                <a:solidFill>
                  <a:srgbClr val="2F2F2F"/>
                </a:solidFill>
              </a:rPr>
              <a:t>cooling</a:t>
            </a:r>
            <a:r>
              <a:rPr lang="fr-FR" dirty="0">
                <a:solidFill>
                  <a:srgbClr val="2F2F2F"/>
                </a:solidFill>
              </a:rPr>
              <a:t> </a:t>
            </a:r>
            <a:r>
              <a:rPr lang="fr-FR" dirty="0" err="1">
                <a:solidFill>
                  <a:srgbClr val="2F2F2F"/>
                </a:solidFill>
              </a:rPr>
              <a:t>will</a:t>
            </a:r>
            <a:r>
              <a:rPr lang="fr-FR" dirty="0">
                <a:solidFill>
                  <a:srgbClr val="2F2F2F"/>
                </a:solidFill>
              </a:rPr>
              <a:t> </a:t>
            </a:r>
            <a:r>
              <a:rPr lang="fr-FR" dirty="0" err="1">
                <a:solidFill>
                  <a:srgbClr val="2F2F2F"/>
                </a:solidFill>
              </a:rPr>
              <a:t>be</a:t>
            </a:r>
            <a:r>
              <a:rPr lang="fr-FR" dirty="0">
                <a:solidFill>
                  <a:srgbClr val="2F2F2F"/>
                </a:solidFill>
              </a:rPr>
              <a:t> </a:t>
            </a:r>
            <a:r>
              <a:rPr lang="fr-FR" dirty="0" err="1">
                <a:solidFill>
                  <a:srgbClr val="2F2F2F"/>
                </a:solidFill>
              </a:rPr>
              <a:t>interlocked</a:t>
            </a:r>
            <a:r>
              <a:rPr lang="fr-FR" dirty="0">
                <a:solidFill>
                  <a:srgbClr val="2F2F2F"/>
                </a:solidFill>
              </a:rPr>
              <a:t> by the BIS (</a:t>
            </a:r>
            <a:r>
              <a:rPr lang="fr-FR" dirty="0">
                <a:solidFill>
                  <a:srgbClr val="2F2F2F"/>
                </a:solidFill>
                <a:hlinkClick r:id="rId2"/>
              </a:rPr>
              <a:t>EDMS 3049242</a:t>
            </a:r>
            <a:r>
              <a:rPr lang="fr-FR" dirty="0">
                <a:solidFill>
                  <a:srgbClr val="2F2F2F"/>
                </a:solidFill>
              </a:rPr>
              <a:t>)</a:t>
            </a:r>
          </a:p>
          <a:p>
            <a:r>
              <a:rPr lang="fr-FR" dirty="0">
                <a:solidFill>
                  <a:srgbClr val="2F2F2F"/>
                </a:solidFill>
              </a:rPr>
              <a:t>The interlocks </a:t>
            </a:r>
            <a:r>
              <a:rPr lang="fr-FR" dirty="0" err="1">
                <a:solidFill>
                  <a:srgbClr val="2F2F2F"/>
                </a:solidFill>
              </a:rPr>
              <a:t>downstream</a:t>
            </a:r>
            <a:r>
              <a:rPr lang="fr-FR" dirty="0">
                <a:solidFill>
                  <a:srgbClr val="2F2F2F"/>
                </a:solidFill>
              </a:rPr>
              <a:t> the P42 Dump </a:t>
            </a:r>
            <a:r>
              <a:rPr lang="fr-FR" dirty="0" err="1">
                <a:solidFill>
                  <a:srgbClr val="2F2F2F"/>
                </a:solidFill>
              </a:rPr>
              <a:t>will</a:t>
            </a:r>
            <a:r>
              <a:rPr lang="fr-FR" dirty="0">
                <a:solidFill>
                  <a:srgbClr val="2F2F2F"/>
                </a:solidFill>
              </a:rPr>
              <a:t> </a:t>
            </a:r>
            <a:r>
              <a:rPr lang="fr-FR" dirty="0" err="1">
                <a:solidFill>
                  <a:srgbClr val="2F2F2F"/>
                </a:solidFill>
              </a:rPr>
              <a:t>be</a:t>
            </a:r>
            <a:r>
              <a:rPr lang="fr-FR" dirty="0">
                <a:solidFill>
                  <a:srgbClr val="2F2F2F"/>
                </a:solidFill>
              </a:rPr>
              <a:t> </a:t>
            </a:r>
            <a:r>
              <a:rPr lang="fr-FR" dirty="0" err="1">
                <a:solidFill>
                  <a:srgbClr val="2F2F2F"/>
                </a:solidFill>
              </a:rPr>
              <a:t>ignored</a:t>
            </a:r>
            <a:endParaRPr lang="fr-FR" dirty="0">
              <a:solidFill>
                <a:srgbClr val="2F2F2F"/>
              </a:solidFill>
            </a:endParaRPr>
          </a:p>
          <a:p>
            <a:endParaRPr lang="fr-FR" dirty="0">
              <a:solidFill>
                <a:srgbClr val="2F2F2F"/>
              </a:solidFill>
            </a:endParaRPr>
          </a:p>
          <a:p>
            <a:pPr marL="0" indent="0">
              <a:buNone/>
            </a:pPr>
            <a:r>
              <a:rPr lang="fr-FR" dirty="0" err="1">
                <a:solidFill>
                  <a:srgbClr val="2F2F2F"/>
                </a:solidFill>
              </a:rPr>
              <a:t>After</a:t>
            </a:r>
            <a:r>
              <a:rPr lang="fr-FR" dirty="0">
                <a:solidFill>
                  <a:srgbClr val="2F2F2F"/>
                </a:solidFill>
              </a:rPr>
              <a:t> 2031:</a:t>
            </a:r>
          </a:p>
          <a:p>
            <a:r>
              <a:rPr lang="fr-FR" dirty="0">
                <a:solidFill>
                  <a:srgbClr val="2F2F2F"/>
                </a:solidFill>
              </a:rPr>
              <a:t>The P42 Dump </a:t>
            </a:r>
            <a:r>
              <a:rPr lang="fr-FR" dirty="0" err="1">
                <a:solidFill>
                  <a:srgbClr val="2F2F2F"/>
                </a:solidFill>
              </a:rPr>
              <a:t>will</a:t>
            </a:r>
            <a:r>
              <a:rPr lang="fr-FR" dirty="0">
                <a:solidFill>
                  <a:srgbClr val="2F2F2F"/>
                </a:solidFill>
              </a:rPr>
              <a:t> </a:t>
            </a:r>
            <a:r>
              <a:rPr lang="fr-FR" dirty="0" err="1">
                <a:solidFill>
                  <a:srgbClr val="2F2F2F"/>
                </a:solidFill>
              </a:rPr>
              <a:t>be</a:t>
            </a:r>
            <a:r>
              <a:rPr lang="fr-FR" dirty="0">
                <a:solidFill>
                  <a:srgbClr val="2F2F2F"/>
                </a:solidFill>
              </a:rPr>
              <a:t> </a:t>
            </a:r>
            <a:r>
              <a:rPr lang="fr-FR" dirty="0" err="1">
                <a:solidFill>
                  <a:srgbClr val="2F2F2F"/>
                </a:solidFill>
              </a:rPr>
              <a:t>realigned</a:t>
            </a:r>
            <a:r>
              <a:rPr lang="fr-FR" dirty="0">
                <a:solidFill>
                  <a:srgbClr val="2F2F2F"/>
                </a:solidFill>
              </a:rPr>
              <a:t> to </a:t>
            </a:r>
            <a:r>
              <a:rPr lang="fr-FR" dirty="0" err="1">
                <a:solidFill>
                  <a:srgbClr val="2F2F2F"/>
                </a:solidFill>
              </a:rPr>
              <a:t>allow</a:t>
            </a:r>
            <a:r>
              <a:rPr lang="fr-FR" dirty="0">
                <a:solidFill>
                  <a:srgbClr val="2F2F2F"/>
                </a:solidFill>
              </a:rPr>
              <a:t> the </a:t>
            </a:r>
            <a:r>
              <a:rPr lang="fr-FR" dirty="0" err="1">
                <a:solidFill>
                  <a:srgbClr val="2F2F2F"/>
                </a:solidFill>
              </a:rPr>
              <a:t>beam</a:t>
            </a:r>
            <a:r>
              <a:rPr lang="fr-FR" dirty="0">
                <a:solidFill>
                  <a:srgbClr val="2F2F2F"/>
                </a:solidFill>
              </a:rPr>
              <a:t> to go to ECN3.</a:t>
            </a:r>
          </a:p>
          <a:p>
            <a:r>
              <a:rPr lang="fr-FR" dirty="0" err="1">
                <a:solidFill>
                  <a:srgbClr val="2F2F2F"/>
                </a:solidFill>
              </a:rPr>
              <a:t>Its</a:t>
            </a:r>
            <a:r>
              <a:rPr lang="fr-FR" dirty="0">
                <a:solidFill>
                  <a:srgbClr val="2F2F2F"/>
                </a:solidFill>
              </a:rPr>
              <a:t> </a:t>
            </a:r>
            <a:r>
              <a:rPr lang="fr-FR" dirty="0" err="1">
                <a:solidFill>
                  <a:srgbClr val="2F2F2F"/>
                </a:solidFill>
              </a:rPr>
              <a:t>cooling</a:t>
            </a:r>
            <a:r>
              <a:rPr lang="fr-FR" dirty="0">
                <a:solidFill>
                  <a:srgbClr val="2F2F2F"/>
                </a:solidFill>
              </a:rPr>
              <a:t> </a:t>
            </a:r>
            <a:r>
              <a:rPr lang="fr-FR" dirty="0" err="1">
                <a:solidFill>
                  <a:srgbClr val="2F2F2F"/>
                </a:solidFill>
              </a:rPr>
              <a:t>will</a:t>
            </a:r>
            <a:r>
              <a:rPr lang="fr-FR" dirty="0">
                <a:solidFill>
                  <a:srgbClr val="2F2F2F"/>
                </a:solidFill>
              </a:rPr>
              <a:t> no longer </a:t>
            </a:r>
            <a:r>
              <a:rPr lang="fr-FR" dirty="0" err="1">
                <a:solidFill>
                  <a:srgbClr val="2F2F2F"/>
                </a:solidFill>
              </a:rPr>
              <a:t>require</a:t>
            </a:r>
            <a:r>
              <a:rPr lang="fr-FR" dirty="0">
                <a:solidFill>
                  <a:srgbClr val="2F2F2F"/>
                </a:solidFill>
              </a:rPr>
              <a:t> to </a:t>
            </a:r>
            <a:r>
              <a:rPr lang="fr-FR" dirty="0" err="1">
                <a:solidFill>
                  <a:srgbClr val="2F2F2F"/>
                </a:solidFill>
              </a:rPr>
              <a:t>be</a:t>
            </a:r>
            <a:r>
              <a:rPr lang="fr-FR" dirty="0">
                <a:solidFill>
                  <a:srgbClr val="2F2F2F"/>
                </a:solidFill>
              </a:rPr>
              <a:t> </a:t>
            </a:r>
            <a:r>
              <a:rPr lang="fr-FR" dirty="0" err="1">
                <a:solidFill>
                  <a:srgbClr val="2F2F2F"/>
                </a:solidFill>
              </a:rPr>
              <a:t>interlocked</a:t>
            </a:r>
            <a:r>
              <a:rPr lang="fr-FR" dirty="0">
                <a:solidFill>
                  <a:srgbClr val="2F2F2F"/>
                </a:solidFill>
              </a:rPr>
              <a:t> as </a:t>
            </a:r>
            <a:r>
              <a:rPr lang="fr-FR" dirty="0" err="1">
                <a:solidFill>
                  <a:srgbClr val="2F2F2F"/>
                </a:solidFill>
              </a:rPr>
              <a:t>it</a:t>
            </a:r>
            <a:r>
              <a:rPr lang="fr-FR" dirty="0">
                <a:solidFill>
                  <a:srgbClr val="2F2F2F"/>
                </a:solidFill>
              </a:rPr>
              <a:t> </a:t>
            </a:r>
            <a:r>
              <a:rPr lang="fr-FR" dirty="0" err="1">
                <a:solidFill>
                  <a:srgbClr val="2F2F2F"/>
                </a:solidFill>
              </a:rPr>
              <a:t>will</a:t>
            </a:r>
            <a:r>
              <a:rPr lang="fr-FR" dirty="0">
                <a:solidFill>
                  <a:srgbClr val="2F2F2F"/>
                </a:solidFill>
              </a:rPr>
              <a:t> not </a:t>
            </a:r>
            <a:r>
              <a:rPr lang="fr-FR" dirty="0" err="1">
                <a:solidFill>
                  <a:srgbClr val="2F2F2F"/>
                </a:solidFill>
              </a:rPr>
              <a:t>see</a:t>
            </a:r>
            <a:r>
              <a:rPr lang="fr-FR" dirty="0">
                <a:solidFill>
                  <a:srgbClr val="2F2F2F"/>
                </a:solidFill>
              </a:rPr>
              <a:t> the </a:t>
            </a:r>
            <a:r>
              <a:rPr lang="fr-FR" dirty="0" err="1">
                <a:solidFill>
                  <a:srgbClr val="2F2F2F"/>
                </a:solidFill>
              </a:rPr>
              <a:t>beam</a:t>
            </a:r>
            <a:r>
              <a:rPr lang="fr-FR" dirty="0">
                <a:solidFill>
                  <a:srgbClr val="2F2F2F"/>
                </a:solidFill>
              </a:rPr>
              <a:t> </a:t>
            </a:r>
            <a:r>
              <a:rPr lang="fr-FR" dirty="0" err="1">
                <a:solidFill>
                  <a:srgbClr val="2F2F2F"/>
                </a:solidFill>
              </a:rPr>
              <a:t>anymore</a:t>
            </a:r>
            <a:endParaRPr lang="fr-FR" dirty="0">
              <a:solidFill>
                <a:srgbClr val="2F2F2F"/>
              </a:solidFill>
            </a:endParaRPr>
          </a:p>
          <a:p>
            <a:r>
              <a:rPr lang="fr-FR" dirty="0" err="1">
                <a:solidFill>
                  <a:srgbClr val="2F2F2F"/>
                </a:solidFill>
              </a:rPr>
              <a:t>During</a:t>
            </a:r>
            <a:r>
              <a:rPr lang="fr-FR" dirty="0">
                <a:solidFill>
                  <a:srgbClr val="2F2F2F"/>
                </a:solidFill>
              </a:rPr>
              <a:t> YETS 2030/2031, the interlocks </a:t>
            </a:r>
            <a:r>
              <a:rPr lang="fr-FR" dirty="0" err="1">
                <a:solidFill>
                  <a:srgbClr val="2F2F2F"/>
                </a:solidFill>
              </a:rPr>
              <a:t>downstream</a:t>
            </a:r>
            <a:r>
              <a:rPr lang="fr-FR" dirty="0">
                <a:solidFill>
                  <a:srgbClr val="2F2F2F"/>
                </a:solidFill>
              </a:rPr>
              <a:t> the P42 Dump </a:t>
            </a:r>
            <a:r>
              <a:rPr lang="fr-FR" dirty="0" err="1">
                <a:solidFill>
                  <a:srgbClr val="2F2F2F"/>
                </a:solidFill>
              </a:rPr>
              <a:t>will</a:t>
            </a:r>
            <a:r>
              <a:rPr lang="fr-FR" dirty="0">
                <a:solidFill>
                  <a:srgbClr val="2F2F2F"/>
                </a:solidFill>
              </a:rPr>
              <a:t> have to </a:t>
            </a:r>
            <a:r>
              <a:rPr lang="fr-FR" dirty="0" err="1">
                <a:solidFill>
                  <a:srgbClr val="2F2F2F"/>
                </a:solidFill>
              </a:rPr>
              <a:t>be</a:t>
            </a:r>
            <a:r>
              <a:rPr lang="fr-FR" dirty="0">
                <a:solidFill>
                  <a:srgbClr val="2F2F2F"/>
                </a:solidFill>
              </a:rPr>
              <a:t> </a:t>
            </a:r>
            <a:r>
              <a:rPr lang="fr-FR" dirty="0" err="1">
                <a:solidFill>
                  <a:srgbClr val="2F2F2F"/>
                </a:solidFill>
              </a:rPr>
              <a:t>connected</a:t>
            </a:r>
            <a:r>
              <a:rPr lang="fr-FR" dirty="0">
                <a:solidFill>
                  <a:srgbClr val="2F2F2F"/>
                </a:solidFill>
              </a:rPr>
              <a:t>, the BIC in BA82 </a:t>
            </a:r>
            <a:r>
              <a:rPr lang="fr-FR" dirty="0" err="1">
                <a:solidFill>
                  <a:srgbClr val="2F2F2F"/>
                </a:solidFill>
              </a:rPr>
              <a:t>will</a:t>
            </a:r>
            <a:r>
              <a:rPr lang="fr-FR" dirty="0">
                <a:solidFill>
                  <a:srgbClr val="2F2F2F"/>
                </a:solidFill>
              </a:rPr>
              <a:t> have to </a:t>
            </a:r>
            <a:r>
              <a:rPr lang="fr-FR" dirty="0" err="1">
                <a:solidFill>
                  <a:srgbClr val="2F2F2F"/>
                </a:solidFill>
              </a:rPr>
              <a:t>be</a:t>
            </a:r>
            <a:r>
              <a:rPr lang="fr-FR" dirty="0">
                <a:solidFill>
                  <a:srgbClr val="2F2F2F"/>
                </a:solidFill>
              </a:rPr>
              <a:t> </a:t>
            </a:r>
            <a:r>
              <a:rPr lang="fr-FR" dirty="0" err="1">
                <a:solidFill>
                  <a:srgbClr val="2F2F2F"/>
                </a:solidFill>
              </a:rPr>
              <a:t>linked</a:t>
            </a:r>
            <a:r>
              <a:rPr lang="fr-FR" dirty="0">
                <a:solidFill>
                  <a:srgbClr val="2F2F2F"/>
                </a:solidFill>
              </a:rPr>
              <a:t> to the BIC in BA80, all the interlocks for BDF/SHIP </a:t>
            </a:r>
            <a:r>
              <a:rPr lang="fr-FR" dirty="0" err="1">
                <a:solidFill>
                  <a:srgbClr val="2F2F2F"/>
                </a:solidFill>
              </a:rPr>
              <a:t>will</a:t>
            </a:r>
            <a:r>
              <a:rPr lang="fr-FR" dirty="0">
                <a:solidFill>
                  <a:srgbClr val="2F2F2F"/>
                </a:solidFill>
              </a:rPr>
              <a:t> have to </a:t>
            </a:r>
            <a:r>
              <a:rPr lang="fr-FR" dirty="0" err="1">
                <a:solidFill>
                  <a:srgbClr val="2F2F2F"/>
                </a:solidFill>
              </a:rPr>
              <a:t>be</a:t>
            </a:r>
            <a:r>
              <a:rPr lang="fr-FR" dirty="0">
                <a:solidFill>
                  <a:srgbClr val="2F2F2F"/>
                </a:solidFill>
              </a:rPr>
              <a:t> </a:t>
            </a:r>
            <a:r>
              <a:rPr lang="fr-FR" dirty="0" err="1">
                <a:solidFill>
                  <a:srgbClr val="2F2F2F"/>
                </a:solidFill>
              </a:rPr>
              <a:t>ready</a:t>
            </a:r>
            <a:endParaRPr lang="fr-FR" dirty="0">
              <a:solidFill>
                <a:srgbClr val="2F2F2F"/>
              </a:solidFill>
            </a:endParaRPr>
          </a:p>
          <a:p>
            <a:pPr marL="0" indent="0">
              <a:buNone/>
            </a:pPr>
            <a:endParaRPr lang="fr-FR" dirty="0">
              <a:solidFill>
                <a:srgbClr val="2F2F2F"/>
              </a:solidFill>
            </a:endParaRPr>
          </a:p>
          <a:p>
            <a:pPr marL="0" indent="0">
              <a:buNone/>
            </a:pPr>
            <a:endParaRPr lang="fr-FR" dirty="0">
              <a:solidFill>
                <a:srgbClr val="2F2F2F"/>
              </a:solidFill>
            </a:endParaRPr>
          </a:p>
          <a:p>
            <a:endParaRPr lang="en-GB" dirty="0">
              <a:solidFill>
                <a:srgbClr val="2F2F2F"/>
              </a:solidFill>
            </a:endParaRPr>
          </a:p>
          <a:p>
            <a:endParaRPr lang="en-GB" dirty="0"/>
          </a:p>
        </p:txBody>
      </p:sp>
    </p:spTree>
    <p:extLst>
      <p:ext uri="{BB962C8B-B14F-4D97-AF65-F5344CB8AC3E}">
        <p14:creationId xmlns:p14="http://schemas.microsoft.com/office/powerpoint/2010/main" val="2060679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C67A7-7271-A67F-99A2-D1777448128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0D70BC1-3908-3F37-74CB-68B3F015D64F}"/>
              </a:ext>
            </a:extLst>
          </p:cNvPr>
          <p:cNvSpPr>
            <a:spLocks noGrp="1"/>
          </p:cNvSpPr>
          <p:nvPr>
            <p:ph type="title"/>
          </p:nvPr>
        </p:nvSpPr>
        <p:spPr>
          <a:xfrm>
            <a:off x="407988" y="373593"/>
            <a:ext cx="11376025" cy="527239"/>
          </a:xfrm>
        </p:spPr>
        <p:txBody>
          <a:bodyPr/>
          <a:lstStyle/>
          <a:p>
            <a:r>
              <a:rPr lang="en-US" dirty="0"/>
              <a:t>Actuators</a:t>
            </a:r>
          </a:p>
        </p:txBody>
      </p:sp>
      <p:sp>
        <p:nvSpPr>
          <p:cNvPr id="4" name="Date Placeholder 3">
            <a:extLst>
              <a:ext uri="{FF2B5EF4-FFF2-40B4-BE49-F238E27FC236}">
                <a16:creationId xmlns:a16="http://schemas.microsoft.com/office/drawing/2014/main" id="{C8744464-A95A-7721-2B49-4319EE7F7ED1}"/>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093DC923-B24D-3DFB-D981-D2FF57D15BB8}"/>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064247EE-B560-CA8A-7C21-9FCF59225FBD}"/>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13" name="Content Placeholder 1">
            <a:extLst>
              <a:ext uri="{FF2B5EF4-FFF2-40B4-BE49-F238E27FC236}">
                <a16:creationId xmlns:a16="http://schemas.microsoft.com/office/drawing/2014/main" id="{FB0AE30B-268A-DD72-E687-54FF5D4C4DAA}"/>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2" name="Content Placeholder 1">
            <a:extLst>
              <a:ext uri="{FF2B5EF4-FFF2-40B4-BE49-F238E27FC236}">
                <a16:creationId xmlns:a16="http://schemas.microsoft.com/office/drawing/2014/main" id="{5DB41266-890E-40DD-4A54-CFA1CF0D0C4F}"/>
              </a:ext>
            </a:extLst>
          </p:cNvPr>
          <p:cNvSpPr>
            <a:spLocks noGrp="1"/>
          </p:cNvSpPr>
          <p:nvPr>
            <p:ph idx="1"/>
          </p:nvPr>
        </p:nvSpPr>
        <p:spPr>
          <a:xfrm>
            <a:off x="214700" y="1203325"/>
            <a:ext cx="5881300" cy="5108575"/>
          </a:xfrm>
        </p:spPr>
        <p:txBody>
          <a:bodyPr vert="horz" lIns="0" tIns="0" rIns="0" bIns="0" rtlCol="0" anchor="t">
            <a:normAutofit/>
          </a:bodyPr>
          <a:lstStyle/>
          <a:p>
            <a:r>
              <a:rPr lang="fr-FR" dirty="0" err="1">
                <a:solidFill>
                  <a:srgbClr val="2F2F2F"/>
                </a:solidFill>
              </a:rPr>
              <a:t>Two</a:t>
            </a:r>
            <a:r>
              <a:rPr lang="fr-FR" dirty="0">
                <a:solidFill>
                  <a:srgbClr val="2F2F2F"/>
                </a:solidFill>
              </a:rPr>
              <a:t> </a:t>
            </a:r>
            <a:r>
              <a:rPr lang="fr-FR" dirty="0" err="1">
                <a:solidFill>
                  <a:srgbClr val="2F2F2F"/>
                </a:solidFill>
              </a:rPr>
              <a:t>actuators</a:t>
            </a:r>
            <a:r>
              <a:rPr lang="fr-FR" dirty="0">
                <a:solidFill>
                  <a:srgbClr val="2F2F2F"/>
                </a:solidFill>
              </a:rPr>
              <a:t> are </a:t>
            </a:r>
            <a:r>
              <a:rPr lang="fr-FR" dirty="0" err="1">
                <a:solidFill>
                  <a:srgbClr val="2F2F2F"/>
                </a:solidFill>
              </a:rPr>
              <a:t>connected</a:t>
            </a:r>
            <a:r>
              <a:rPr lang="fr-FR" dirty="0">
                <a:solidFill>
                  <a:srgbClr val="2F2F2F"/>
                </a:solidFill>
              </a:rPr>
              <a:t> to the BIS </a:t>
            </a:r>
            <a:r>
              <a:rPr lang="fr-FR" dirty="0" err="1">
                <a:solidFill>
                  <a:srgbClr val="2F2F2F"/>
                </a:solidFill>
              </a:rPr>
              <a:t>beam</a:t>
            </a:r>
            <a:r>
              <a:rPr lang="fr-FR" dirty="0">
                <a:solidFill>
                  <a:srgbClr val="2F2F2F"/>
                </a:solidFill>
              </a:rPr>
              <a:t> permit:</a:t>
            </a:r>
          </a:p>
          <a:p>
            <a:pPr lvl="1"/>
            <a:r>
              <a:rPr lang="fr-FR" dirty="0">
                <a:solidFill>
                  <a:srgbClr val="2F2F2F"/>
                </a:solidFill>
              </a:rPr>
              <a:t>M2 TAX</a:t>
            </a:r>
          </a:p>
          <a:p>
            <a:pPr lvl="1"/>
            <a:r>
              <a:rPr lang="fr-FR" dirty="0">
                <a:solidFill>
                  <a:srgbClr val="2F2F2F"/>
                </a:solidFill>
              </a:rPr>
              <a:t>P4 </a:t>
            </a:r>
            <a:r>
              <a:rPr lang="fr-FR" dirty="0" err="1">
                <a:solidFill>
                  <a:srgbClr val="2F2F2F"/>
                </a:solidFill>
              </a:rPr>
              <a:t>beam</a:t>
            </a:r>
            <a:r>
              <a:rPr lang="fr-FR" dirty="0">
                <a:solidFill>
                  <a:srgbClr val="2F2F2F"/>
                </a:solidFill>
              </a:rPr>
              <a:t> stopper</a:t>
            </a:r>
          </a:p>
          <a:p>
            <a:r>
              <a:rPr lang="fr-FR" dirty="0" err="1">
                <a:solidFill>
                  <a:srgbClr val="2F2F2F"/>
                </a:solidFill>
              </a:rPr>
              <a:t>When</a:t>
            </a:r>
            <a:r>
              <a:rPr lang="fr-FR" dirty="0">
                <a:solidFill>
                  <a:srgbClr val="2F2F2F"/>
                </a:solidFill>
              </a:rPr>
              <a:t> the interlocks </a:t>
            </a:r>
            <a:r>
              <a:rPr lang="fr-FR" dirty="0" err="1">
                <a:solidFill>
                  <a:srgbClr val="2F2F2F"/>
                </a:solidFill>
              </a:rPr>
              <a:t>downstream</a:t>
            </a:r>
            <a:r>
              <a:rPr lang="fr-FR" dirty="0">
                <a:solidFill>
                  <a:srgbClr val="2F2F2F"/>
                </a:solidFill>
              </a:rPr>
              <a:t> </a:t>
            </a:r>
            <a:r>
              <a:rPr lang="fr-FR" dirty="0" err="1">
                <a:solidFill>
                  <a:srgbClr val="2F2F2F"/>
                </a:solidFill>
              </a:rPr>
              <a:t>these</a:t>
            </a:r>
            <a:r>
              <a:rPr lang="fr-FR" dirty="0">
                <a:solidFill>
                  <a:srgbClr val="2F2F2F"/>
                </a:solidFill>
              </a:rPr>
              <a:t> </a:t>
            </a:r>
            <a:r>
              <a:rPr lang="fr-FR" dirty="0" err="1">
                <a:solidFill>
                  <a:srgbClr val="2F2F2F"/>
                </a:solidFill>
              </a:rPr>
              <a:t>elements</a:t>
            </a:r>
            <a:r>
              <a:rPr lang="fr-FR" dirty="0">
                <a:solidFill>
                  <a:srgbClr val="2F2F2F"/>
                </a:solidFill>
              </a:rPr>
              <a:t> report a </a:t>
            </a:r>
            <a:r>
              <a:rPr lang="fr-FR" dirty="0" err="1">
                <a:solidFill>
                  <a:srgbClr val="2F2F2F"/>
                </a:solidFill>
              </a:rPr>
              <a:t>fault</a:t>
            </a:r>
            <a:r>
              <a:rPr lang="fr-FR" dirty="0">
                <a:solidFill>
                  <a:srgbClr val="2F2F2F"/>
                </a:solidFill>
              </a:rPr>
              <a:t>, </a:t>
            </a:r>
            <a:r>
              <a:rPr lang="fr-FR" dirty="0" err="1">
                <a:solidFill>
                  <a:srgbClr val="2F2F2F"/>
                </a:solidFill>
              </a:rPr>
              <a:t>then</a:t>
            </a:r>
            <a:r>
              <a:rPr lang="fr-FR" dirty="0">
                <a:solidFill>
                  <a:srgbClr val="2F2F2F"/>
                </a:solidFill>
              </a:rPr>
              <a:t> the BIS </a:t>
            </a:r>
            <a:r>
              <a:rPr lang="fr-FR" dirty="0" err="1">
                <a:solidFill>
                  <a:srgbClr val="2F2F2F"/>
                </a:solidFill>
              </a:rPr>
              <a:t>sends</a:t>
            </a:r>
            <a:r>
              <a:rPr lang="fr-FR" dirty="0">
                <a:solidFill>
                  <a:srgbClr val="2F2F2F"/>
                </a:solidFill>
              </a:rPr>
              <a:t> a </a:t>
            </a:r>
            <a:r>
              <a:rPr lang="fr-FR" dirty="0" err="1">
                <a:solidFill>
                  <a:srgbClr val="2F2F2F"/>
                </a:solidFill>
              </a:rPr>
              <a:t>beam</a:t>
            </a:r>
            <a:r>
              <a:rPr lang="fr-FR" dirty="0">
                <a:solidFill>
                  <a:srgbClr val="2F2F2F"/>
                </a:solidFill>
              </a:rPr>
              <a:t> permit to FALSE to </a:t>
            </a:r>
            <a:r>
              <a:rPr lang="fr-FR" dirty="0" err="1">
                <a:solidFill>
                  <a:srgbClr val="2F2F2F"/>
                </a:solidFill>
              </a:rPr>
              <a:t>them</a:t>
            </a:r>
            <a:r>
              <a:rPr lang="fr-FR" dirty="0">
                <a:solidFill>
                  <a:srgbClr val="2F2F2F"/>
                </a:solidFill>
              </a:rPr>
              <a:t>. The </a:t>
            </a:r>
            <a:r>
              <a:rPr lang="fr-FR" dirty="0" err="1">
                <a:solidFill>
                  <a:srgbClr val="2F2F2F"/>
                </a:solidFill>
              </a:rPr>
              <a:t>aim</a:t>
            </a:r>
            <a:r>
              <a:rPr lang="fr-FR" dirty="0">
                <a:solidFill>
                  <a:srgbClr val="2F2F2F"/>
                </a:solidFill>
              </a:rPr>
              <a:t> </a:t>
            </a:r>
            <a:r>
              <a:rPr lang="fr-FR" dirty="0" err="1">
                <a:solidFill>
                  <a:srgbClr val="2F2F2F"/>
                </a:solidFill>
              </a:rPr>
              <a:t>is</a:t>
            </a:r>
            <a:r>
              <a:rPr lang="fr-FR" dirty="0">
                <a:solidFill>
                  <a:srgbClr val="2F2F2F"/>
                </a:solidFill>
              </a:rPr>
              <a:t> to insert </a:t>
            </a:r>
            <a:r>
              <a:rPr lang="fr-FR" dirty="0" err="1">
                <a:solidFill>
                  <a:srgbClr val="2F2F2F"/>
                </a:solidFill>
              </a:rPr>
              <a:t>these</a:t>
            </a:r>
            <a:r>
              <a:rPr lang="fr-FR" dirty="0">
                <a:solidFill>
                  <a:srgbClr val="2F2F2F"/>
                </a:solidFill>
              </a:rPr>
              <a:t> </a:t>
            </a:r>
            <a:r>
              <a:rPr lang="fr-FR" dirty="0" err="1">
                <a:solidFill>
                  <a:srgbClr val="2F2F2F"/>
                </a:solidFill>
              </a:rPr>
              <a:t>stoppers</a:t>
            </a:r>
            <a:r>
              <a:rPr lang="fr-FR" dirty="0">
                <a:solidFill>
                  <a:srgbClr val="2F2F2F"/>
                </a:solidFill>
              </a:rPr>
              <a:t> in the </a:t>
            </a:r>
            <a:r>
              <a:rPr lang="fr-FR" dirty="0" err="1">
                <a:solidFill>
                  <a:srgbClr val="2F2F2F"/>
                </a:solidFill>
              </a:rPr>
              <a:t>beam</a:t>
            </a:r>
            <a:r>
              <a:rPr lang="fr-FR" dirty="0">
                <a:solidFill>
                  <a:srgbClr val="2F2F2F"/>
                </a:solidFill>
              </a:rPr>
              <a:t> </a:t>
            </a:r>
            <a:r>
              <a:rPr lang="fr-FR" dirty="0" err="1">
                <a:solidFill>
                  <a:srgbClr val="2F2F2F"/>
                </a:solidFill>
              </a:rPr>
              <a:t>so</a:t>
            </a:r>
            <a:r>
              <a:rPr lang="fr-FR" dirty="0">
                <a:solidFill>
                  <a:srgbClr val="2F2F2F"/>
                </a:solidFill>
              </a:rPr>
              <a:t> </a:t>
            </a:r>
            <a:r>
              <a:rPr lang="fr-FR" dirty="0" err="1">
                <a:solidFill>
                  <a:srgbClr val="2F2F2F"/>
                </a:solidFill>
              </a:rPr>
              <a:t>that</a:t>
            </a:r>
            <a:r>
              <a:rPr lang="fr-FR" dirty="0">
                <a:solidFill>
                  <a:srgbClr val="2F2F2F"/>
                </a:solidFill>
              </a:rPr>
              <a:t> </a:t>
            </a:r>
            <a:r>
              <a:rPr lang="fr-FR" dirty="0" err="1">
                <a:solidFill>
                  <a:srgbClr val="2F2F2F"/>
                </a:solidFill>
              </a:rPr>
              <a:t>operation</a:t>
            </a:r>
            <a:r>
              <a:rPr lang="fr-FR" dirty="0">
                <a:solidFill>
                  <a:srgbClr val="2F2F2F"/>
                </a:solidFill>
              </a:rPr>
              <a:t> can </a:t>
            </a:r>
            <a:r>
              <a:rPr lang="fr-FR" dirty="0" err="1">
                <a:solidFill>
                  <a:srgbClr val="2F2F2F"/>
                </a:solidFill>
              </a:rPr>
              <a:t>be</a:t>
            </a:r>
            <a:r>
              <a:rPr lang="fr-FR" dirty="0">
                <a:solidFill>
                  <a:srgbClr val="2F2F2F"/>
                </a:solidFill>
              </a:rPr>
              <a:t> </a:t>
            </a:r>
            <a:r>
              <a:rPr lang="fr-FR" dirty="0" err="1">
                <a:solidFill>
                  <a:srgbClr val="2F2F2F"/>
                </a:solidFill>
              </a:rPr>
              <a:t>resumed</a:t>
            </a:r>
            <a:r>
              <a:rPr lang="fr-FR" dirty="0">
                <a:solidFill>
                  <a:srgbClr val="2F2F2F"/>
                </a:solidFill>
              </a:rPr>
              <a:t> asap.</a:t>
            </a:r>
          </a:p>
          <a:p>
            <a:r>
              <a:rPr lang="fr-FR" dirty="0">
                <a:solidFill>
                  <a:srgbClr val="2F2F2F"/>
                </a:solidFill>
              </a:rPr>
              <a:t>The </a:t>
            </a:r>
            <a:r>
              <a:rPr lang="fr-FR" dirty="0" err="1">
                <a:solidFill>
                  <a:srgbClr val="2F2F2F"/>
                </a:solidFill>
              </a:rPr>
              <a:t>latency</a:t>
            </a:r>
            <a:r>
              <a:rPr lang="fr-FR" dirty="0">
                <a:solidFill>
                  <a:srgbClr val="2F2F2F"/>
                </a:solidFill>
              </a:rPr>
              <a:t> to dump in the SPS </a:t>
            </a:r>
            <a:r>
              <a:rPr lang="fr-FR" dirty="0" err="1">
                <a:solidFill>
                  <a:srgbClr val="2F2F2F"/>
                </a:solidFill>
              </a:rPr>
              <a:t>will</a:t>
            </a:r>
            <a:r>
              <a:rPr lang="fr-FR" dirty="0">
                <a:solidFill>
                  <a:srgbClr val="2F2F2F"/>
                </a:solidFill>
              </a:rPr>
              <a:t> </a:t>
            </a:r>
            <a:r>
              <a:rPr lang="fr-FR" dirty="0" err="1">
                <a:solidFill>
                  <a:srgbClr val="2F2F2F"/>
                </a:solidFill>
              </a:rPr>
              <a:t>be</a:t>
            </a:r>
            <a:r>
              <a:rPr lang="fr-FR" dirty="0">
                <a:solidFill>
                  <a:srgbClr val="2F2F2F"/>
                </a:solidFill>
              </a:rPr>
              <a:t> </a:t>
            </a:r>
            <a:r>
              <a:rPr lang="fr-FR" dirty="0" err="1">
                <a:solidFill>
                  <a:srgbClr val="2F2F2F"/>
                </a:solidFill>
              </a:rPr>
              <a:t>much</a:t>
            </a:r>
            <a:r>
              <a:rPr lang="fr-FR" dirty="0">
                <a:solidFill>
                  <a:srgbClr val="2F2F2F"/>
                </a:solidFill>
              </a:rPr>
              <a:t> </a:t>
            </a:r>
            <a:r>
              <a:rPr lang="fr-FR" dirty="0" err="1">
                <a:solidFill>
                  <a:srgbClr val="2F2F2F"/>
                </a:solidFill>
              </a:rPr>
              <a:t>quicker</a:t>
            </a:r>
            <a:r>
              <a:rPr lang="fr-FR" dirty="0">
                <a:solidFill>
                  <a:srgbClr val="2F2F2F"/>
                </a:solidFill>
              </a:rPr>
              <a:t> </a:t>
            </a:r>
            <a:r>
              <a:rPr lang="fr-FR" dirty="0" err="1">
                <a:solidFill>
                  <a:srgbClr val="2F2F2F"/>
                </a:solidFill>
              </a:rPr>
              <a:t>than</a:t>
            </a:r>
            <a:r>
              <a:rPr lang="fr-FR" dirty="0">
                <a:solidFill>
                  <a:srgbClr val="2F2F2F"/>
                </a:solidFill>
              </a:rPr>
              <a:t> the </a:t>
            </a:r>
            <a:r>
              <a:rPr lang="fr-FR" dirty="0" err="1">
                <a:solidFill>
                  <a:srgbClr val="2F2F2F"/>
                </a:solidFill>
              </a:rPr>
              <a:t>movement</a:t>
            </a:r>
            <a:r>
              <a:rPr lang="fr-FR" dirty="0">
                <a:solidFill>
                  <a:srgbClr val="2F2F2F"/>
                </a:solidFill>
              </a:rPr>
              <a:t> of the P4 stopper, </a:t>
            </a:r>
            <a:r>
              <a:rPr lang="fr-FR" dirty="0" err="1">
                <a:solidFill>
                  <a:srgbClr val="2F2F2F"/>
                </a:solidFill>
              </a:rPr>
              <a:t>so</a:t>
            </a:r>
            <a:r>
              <a:rPr lang="fr-FR" dirty="0">
                <a:solidFill>
                  <a:srgbClr val="2F2F2F"/>
                </a:solidFill>
              </a:rPr>
              <a:t> </a:t>
            </a:r>
            <a:r>
              <a:rPr lang="fr-FR" dirty="0" err="1">
                <a:solidFill>
                  <a:srgbClr val="2F2F2F"/>
                </a:solidFill>
              </a:rPr>
              <a:t>that</a:t>
            </a:r>
            <a:r>
              <a:rPr lang="fr-FR" dirty="0">
                <a:solidFill>
                  <a:srgbClr val="2F2F2F"/>
                </a:solidFill>
              </a:rPr>
              <a:t> the </a:t>
            </a:r>
            <a:r>
              <a:rPr lang="fr-FR" dirty="0" err="1">
                <a:solidFill>
                  <a:srgbClr val="2F2F2F"/>
                </a:solidFill>
              </a:rPr>
              <a:t>beam</a:t>
            </a:r>
            <a:r>
              <a:rPr lang="fr-FR" dirty="0">
                <a:solidFill>
                  <a:srgbClr val="2F2F2F"/>
                </a:solidFill>
              </a:rPr>
              <a:t> </a:t>
            </a:r>
            <a:r>
              <a:rPr lang="fr-FR" dirty="0" err="1">
                <a:solidFill>
                  <a:srgbClr val="2F2F2F"/>
                </a:solidFill>
              </a:rPr>
              <a:t>is</a:t>
            </a:r>
            <a:r>
              <a:rPr lang="fr-FR" dirty="0">
                <a:solidFill>
                  <a:srgbClr val="2F2F2F"/>
                </a:solidFill>
              </a:rPr>
              <a:t> </a:t>
            </a:r>
            <a:r>
              <a:rPr lang="fr-FR" dirty="0" err="1">
                <a:solidFill>
                  <a:srgbClr val="2F2F2F"/>
                </a:solidFill>
              </a:rPr>
              <a:t>dumped</a:t>
            </a:r>
            <a:r>
              <a:rPr lang="fr-FR" dirty="0">
                <a:solidFill>
                  <a:srgbClr val="2F2F2F"/>
                </a:solidFill>
              </a:rPr>
              <a:t> in the SPS and not on the P4 stopper</a:t>
            </a:r>
            <a:endParaRPr lang="en-GB" dirty="0"/>
          </a:p>
        </p:txBody>
      </p:sp>
      <p:pic>
        <p:nvPicPr>
          <p:cNvPr id="7" name="Picture 6">
            <a:extLst>
              <a:ext uri="{FF2B5EF4-FFF2-40B4-BE49-F238E27FC236}">
                <a16:creationId xmlns:a16="http://schemas.microsoft.com/office/drawing/2014/main" id="{321E2FF0-44B9-CC40-D35B-4274FAFFF5B5}"/>
              </a:ext>
            </a:extLst>
          </p:cNvPr>
          <p:cNvPicPr>
            <a:picLocks noChangeAspect="1"/>
          </p:cNvPicPr>
          <p:nvPr/>
        </p:nvPicPr>
        <p:blipFill>
          <a:blip r:embed="rId3"/>
          <a:stretch>
            <a:fillRect/>
          </a:stretch>
        </p:blipFill>
        <p:spPr>
          <a:xfrm>
            <a:off x="5487377" y="1315081"/>
            <a:ext cx="6704623" cy="4165254"/>
          </a:xfrm>
          <a:prstGeom prst="rect">
            <a:avLst/>
          </a:prstGeom>
        </p:spPr>
      </p:pic>
      <p:grpSp>
        <p:nvGrpSpPr>
          <p:cNvPr id="10" name="Group 9">
            <a:extLst>
              <a:ext uri="{FF2B5EF4-FFF2-40B4-BE49-F238E27FC236}">
                <a16:creationId xmlns:a16="http://schemas.microsoft.com/office/drawing/2014/main" id="{74F48BD6-0354-A5F3-BD8F-8F40A640CB10}"/>
              </a:ext>
            </a:extLst>
          </p:cNvPr>
          <p:cNvGrpSpPr/>
          <p:nvPr/>
        </p:nvGrpSpPr>
        <p:grpSpPr>
          <a:xfrm>
            <a:off x="8398671" y="2554878"/>
            <a:ext cx="1277640" cy="684000"/>
            <a:chOff x="8380589" y="3198380"/>
            <a:chExt cx="1277640" cy="684000"/>
          </a:xfrm>
        </p:grpSpPr>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7830A140-3D38-CF00-91AB-67126217AD86}"/>
                    </a:ext>
                  </a:extLst>
                </p14:cNvPr>
                <p14:cNvContentPartPr/>
                <p14:nvPr/>
              </p14:nvContentPartPr>
              <p14:xfrm>
                <a:off x="9099509" y="3198380"/>
                <a:ext cx="558720" cy="396000"/>
              </p14:xfrm>
            </p:contentPart>
          </mc:Choice>
          <mc:Fallback xmlns="">
            <p:pic>
              <p:nvPicPr>
                <p:cNvPr id="8" name="Ink 7">
                  <a:extLst>
                    <a:ext uri="{FF2B5EF4-FFF2-40B4-BE49-F238E27FC236}">
                      <a16:creationId xmlns:a16="http://schemas.microsoft.com/office/drawing/2014/main" id="{7830A140-3D38-CF00-91AB-67126217AD86}"/>
                    </a:ext>
                  </a:extLst>
                </p:cNvPr>
                <p:cNvPicPr/>
                <p:nvPr/>
              </p:nvPicPr>
              <p:blipFill>
                <a:blip r:embed="rId5"/>
                <a:stretch>
                  <a:fillRect/>
                </a:stretch>
              </p:blipFill>
              <p:spPr>
                <a:xfrm>
                  <a:off x="9090869" y="3189380"/>
                  <a:ext cx="576360" cy="41364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C681A37A-791B-69CD-6ADC-BD8EE540E011}"/>
                    </a:ext>
                  </a:extLst>
                </p14:cNvPr>
                <p14:cNvContentPartPr/>
                <p14:nvPr/>
              </p14:nvContentPartPr>
              <p14:xfrm>
                <a:off x="8380589" y="3508340"/>
                <a:ext cx="621360" cy="374040"/>
              </p14:xfrm>
            </p:contentPart>
          </mc:Choice>
          <mc:Fallback xmlns="">
            <p:pic>
              <p:nvPicPr>
                <p:cNvPr id="9" name="Ink 8">
                  <a:extLst>
                    <a:ext uri="{FF2B5EF4-FFF2-40B4-BE49-F238E27FC236}">
                      <a16:creationId xmlns:a16="http://schemas.microsoft.com/office/drawing/2014/main" id="{C681A37A-791B-69CD-6ADC-BD8EE540E011}"/>
                    </a:ext>
                  </a:extLst>
                </p:cNvPr>
                <p:cNvPicPr/>
                <p:nvPr/>
              </p:nvPicPr>
              <p:blipFill>
                <a:blip r:embed="rId7"/>
                <a:stretch>
                  <a:fillRect/>
                </a:stretch>
              </p:blipFill>
              <p:spPr>
                <a:xfrm>
                  <a:off x="8371589" y="3499700"/>
                  <a:ext cx="639000" cy="391680"/>
                </a:xfrm>
                <a:prstGeom prst="rect">
                  <a:avLst/>
                </a:prstGeom>
              </p:spPr>
            </p:pic>
          </mc:Fallback>
        </mc:AlternateContent>
      </p:grpSp>
    </p:spTree>
    <p:extLst>
      <p:ext uri="{BB962C8B-B14F-4D97-AF65-F5344CB8AC3E}">
        <p14:creationId xmlns:p14="http://schemas.microsoft.com/office/powerpoint/2010/main" val="1051140826"/>
      </p:ext>
    </p:extLst>
  </p:cSld>
  <p:clrMapOvr>
    <a:masterClrMapping/>
  </p:clrMapOvr>
  <p:extLst>
    <p:ext uri="{6950BFC3-D8DA-4A85-94F7-54DA5524770B}">
      <p188:commentRel xmlns:p188="http://schemas.microsoft.com/office/powerpoint/2018/8/main" r:id="rId2"/>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12DDCC-CD47-8FB0-1BF2-87F13D1F7C11}"/>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1145D71-8524-A33A-91CE-67D52057C57E}"/>
              </a:ext>
            </a:extLst>
          </p:cNvPr>
          <p:cNvSpPr>
            <a:spLocks noGrp="1"/>
          </p:cNvSpPr>
          <p:nvPr>
            <p:ph type="title"/>
          </p:nvPr>
        </p:nvSpPr>
        <p:spPr>
          <a:xfrm>
            <a:off x="407988" y="373593"/>
            <a:ext cx="11376025" cy="527239"/>
          </a:xfrm>
        </p:spPr>
        <p:txBody>
          <a:bodyPr/>
          <a:lstStyle/>
          <a:p>
            <a:r>
              <a:rPr lang="en-US" dirty="0"/>
              <a:t>Conclusions</a:t>
            </a:r>
          </a:p>
        </p:txBody>
      </p:sp>
      <p:sp>
        <p:nvSpPr>
          <p:cNvPr id="4" name="Date Placeholder 3">
            <a:extLst>
              <a:ext uri="{FF2B5EF4-FFF2-40B4-BE49-F238E27FC236}">
                <a16:creationId xmlns:a16="http://schemas.microsoft.com/office/drawing/2014/main" id="{23A23F41-DDA5-6A1B-5795-40F631782291}"/>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26112EEE-8435-F216-750E-0D172E9977C8}"/>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3638BE9F-26FC-89EF-0365-1D2D3D2F24F8}"/>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13" name="Content Placeholder 1">
            <a:extLst>
              <a:ext uri="{FF2B5EF4-FFF2-40B4-BE49-F238E27FC236}">
                <a16:creationId xmlns:a16="http://schemas.microsoft.com/office/drawing/2014/main" id="{2D985ED8-6937-2B9B-1334-C692B10D60AF}"/>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12" name="Content Placeholder 11">
            <a:extLst>
              <a:ext uri="{FF2B5EF4-FFF2-40B4-BE49-F238E27FC236}">
                <a16:creationId xmlns:a16="http://schemas.microsoft.com/office/drawing/2014/main" id="{85F991CE-E707-AF3A-2F13-008F8852CCF2}"/>
              </a:ext>
            </a:extLst>
          </p:cNvPr>
          <p:cNvSpPr>
            <a:spLocks noGrp="1"/>
          </p:cNvSpPr>
          <p:nvPr>
            <p:ph idx="1"/>
          </p:nvPr>
        </p:nvSpPr>
        <p:spPr>
          <a:xfrm>
            <a:off x="407989" y="1153297"/>
            <a:ext cx="11376024" cy="5047478"/>
          </a:xfrm>
        </p:spPr>
        <p:txBody>
          <a:bodyPr>
            <a:normAutofit/>
          </a:bodyPr>
          <a:lstStyle/>
          <a:p>
            <a:pPr marL="0" indent="0">
              <a:buNone/>
            </a:pPr>
            <a:r>
              <a:rPr lang="fr-FR" dirty="0"/>
              <a:t>Next </a:t>
            </a:r>
            <a:r>
              <a:rPr lang="fr-FR" dirty="0" err="1"/>
              <a:t>steps</a:t>
            </a:r>
            <a:endParaRPr lang="fr-FR" dirty="0"/>
          </a:p>
          <a:p>
            <a:r>
              <a:rPr lang="en-GB" dirty="0"/>
              <a:t>Review the failure cases and mitigation measures related to post-LS3 start-up: interlocks in TCC2 and upstream of P42 dump</a:t>
            </a:r>
          </a:p>
          <a:p>
            <a:r>
              <a:rPr lang="en-GB" dirty="0"/>
              <a:t>Freeze the architecture of the BIS</a:t>
            </a:r>
          </a:p>
          <a:p>
            <a:r>
              <a:rPr lang="en-GB" dirty="0"/>
              <a:t>Follow-up with BID controls, EPC, WIC… on the latest updates</a:t>
            </a:r>
          </a:p>
          <a:p>
            <a:r>
              <a:rPr lang="en-GB" dirty="0"/>
              <a:t>Follow-up on the outcome of the T4 review (</a:t>
            </a:r>
            <a:r>
              <a:rPr lang="en-GB" dirty="0">
                <a:hlinkClick r:id="rId3"/>
              </a:rPr>
              <a:t>WP2 meeting next week</a:t>
            </a:r>
            <a:r>
              <a:rPr lang="en-GB" dirty="0"/>
              <a:t>)</a:t>
            </a:r>
          </a:p>
          <a:p>
            <a:r>
              <a:rPr lang="en-GB" dirty="0"/>
              <a:t>Define the intermediate interlocking strategy for BA81 between 2031 and LS4</a:t>
            </a:r>
          </a:p>
          <a:p>
            <a:r>
              <a:rPr lang="en-GB" dirty="0"/>
              <a:t>Define the BDF/SHIP interlocks in a separate specification</a:t>
            </a:r>
          </a:p>
          <a:p>
            <a:r>
              <a:rPr lang="en-GB" dirty="0"/>
              <a:t>Discuss the commissioning scenarios of SHIP, and its impacts on other beamlines</a:t>
            </a:r>
          </a:p>
          <a:p>
            <a:pPr marL="0" indent="0">
              <a:buNone/>
            </a:pPr>
            <a:endParaRPr lang="en-GB" dirty="0"/>
          </a:p>
          <a:p>
            <a:pPr marL="0" indent="0">
              <a:buNone/>
            </a:pPr>
            <a:r>
              <a:rPr lang="en-GB" dirty="0"/>
              <a:t>Next meeting proposal: 27</a:t>
            </a:r>
            <a:r>
              <a:rPr lang="en-GB" baseline="30000" dirty="0"/>
              <a:t>th</a:t>
            </a:r>
            <a:r>
              <a:rPr lang="en-GB" dirty="0"/>
              <a:t> March</a:t>
            </a:r>
          </a:p>
          <a:p>
            <a:r>
              <a:rPr lang="en-GB" dirty="0"/>
              <a:t>Review of the failure cases and mitigation measures</a:t>
            </a:r>
          </a:p>
        </p:txBody>
      </p:sp>
    </p:spTree>
    <p:extLst>
      <p:ext uri="{BB962C8B-B14F-4D97-AF65-F5344CB8AC3E}">
        <p14:creationId xmlns:p14="http://schemas.microsoft.com/office/powerpoint/2010/main" val="3994236885"/>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527239"/>
          </a:xfrm>
        </p:spPr>
        <p:txBody>
          <a:bodyPr/>
          <a:lstStyle/>
          <a:p>
            <a:r>
              <a:rPr lang="en-US" dirty="0"/>
              <a:t>Motivations behind the BIS architecture change</a:t>
            </a:r>
          </a:p>
        </p:txBody>
      </p:sp>
      <p:sp>
        <p:nvSpPr>
          <p:cNvPr id="4" name="Date Placeholder 3"/>
          <p:cNvSpPr>
            <a:spLocks noGrp="1"/>
          </p:cNvSpPr>
          <p:nvPr>
            <p:ph type="dt" sz="half" idx="10"/>
          </p:nvPr>
        </p:nvSpPr>
        <p:spPr/>
        <p:txBody>
          <a:bodyPr/>
          <a:lstStyle/>
          <a:p>
            <a:r>
              <a:rPr lang="en-US" dirty="0"/>
              <a:t>27/02/2025</a:t>
            </a:r>
          </a:p>
        </p:txBody>
      </p:sp>
      <p:sp>
        <p:nvSpPr>
          <p:cNvPr id="5" name="Footer Placeholder 4"/>
          <p:cNvSpPr>
            <a:spLocks noGrp="1"/>
          </p:cNvSpPr>
          <p:nvPr>
            <p:ph type="ftr" sz="quarter" idx="11"/>
          </p:nvPr>
        </p:nvSpPr>
        <p:spPr/>
        <p:txBody>
          <a:bodyPr/>
          <a:lstStyle/>
          <a:p>
            <a:r>
              <a:rPr lang="en-US" dirty="0"/>
              <a:t>Antoine Colinet | Beam Interlock System for NACONS + HI-ECN3</a:t>
            </a:r>
          </a:p>
        </p:txBody>
      </p:sp>
      <p:sp>
        <p:nvSpPr>
          <p:cNvPr id="6" name="Slide Number Placeholder 5"/>
          <p:cNvSpPr>
            <a:spLocks noGrp="1"/>
          </p:cNvSpPr>
          <p:nvPr>
            <p:ph type="sldNum" sz="quarter" idx="12"/>
          </p:nvPr>
        </p:nvSpPr>
        <p:spPr/>
        <p:txBody>
          <a:bodyPr/>
          <a:lstStyle/>
          <a:p>
            <a:fld id="{36B5EA5A-BC32-A742-B11B-8E7414D5B535}" type="slidenum">
              <a:rPr lang="en-US" smtClean="0"/>
              <a:pPr/>
              <a:t>2</a:t>
            </a:fld>
            <a:endParaRPr lang="en-US" dirty="0"/>
          </a:p>
        </p:txBody>
      </p:sp>
      <p:sp>
        <p:nvSpPr>
          <p:cNvPr id="13" name="Content Placeholder 1">
            <a:extLst>
              <a:ext uri="{FF2B5EF4-FFF2-40B4-BE49-F238E27FC236}">
                <a16:creationId xmlns:a16="http://schemas.microsoft.com/office/drawing/2014/main" id="{290EEEA7-D496-3ACF-229B-CBFCDD8DFBC6}"/>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12" name="Content Placeholder 1">
            <a:extLst>
              <a:ext uri="{FF2B5EF4-FFF2-40B4-BE49-F238E27FC236}">
                <a16:creationId xmlns:a16="http://schemas.microsoft.com/office/drawing/2014/main" id="{B034D992-6D62-35DB-6B64-D38B75C9B5F0}"/>
              </a:ext>
            </a:extLst>
          </p:cNvPr>
          <p:cNvSpPr>
            <a:spLocks noGrp="1"/>
          </p:cNvSpPr>
          <p:nvPr>
            <p:ph idx="1"/>
          </p:nvPr>
        </p:nvSpPr>
        <p:spPr>
          <a:xfrm>
            <a:off x="407988" y="1428071"/>
            <a:ext cx="11380811" cy="4884497"/>
          </a:xfrm>
        </p:spPr>
        <p:txBody>
          <a:bodyPr>
            <a:normAutofit/>
          </a:bodyPr>
          <a:lstStyle/>
          <a:p>
            <a:pPr marL="0" indent="0">
              <a:buNone/>
            </a:pPr>
            <a:r>
              <a:rPr lang="fr-FR" dirty="0">
                <a:solidFill>
                  <a:srgbClr val="2F2F2F"/>
                </a:solidFill>
              </a:rPr>
              <a:t>An initial </a:t>
            </a:r>
            <a:r>
              <a:rPr lang="fr-FR" dirty="0" err="1">
                <a:solidFill>
                  <a:srgbClr val="2F2F2F"/>
                </a:solidFill>
              </a:rPr>
              <a:t>proposal</a:t>
            </a:r>
            <a:r>
              <a:rPr lang="fr-FR" dirty="0">
                <a:solidFill>
                  <a:srgbClr val="2F2F2F"/>
                </a:solidFill>
              </a:rPr>
              <a:t> for the Beam Interlock System in the NA </a:t>
            </a:r>
            <a:r>
              <a:rPr lang="fr-FR" dirty="0" err="1">
                <a:solidFill>
                  <a:srgbClr val="2F2F2F"/>
                </a:solidFill>
              </a:rPr>
              <a:t>was</a:t>
            </a:r>
            <a:r>
              <a:rPr lang="fr-FR" dirty="0">
                <a:solidFill>
                  <a:srgbClr val="2F2F2F"/>
                </a:solidFill>
              </a:rPr>
              <a:t> </a:t>
            </a:r>
            <a:r>
              <a:rPr lang="fr-FR" dirty="0" err="1">
                <a:solidFill>
                  <a:srgbClr val="2F2F2F"/>
                </a:solidFill>
              </a:rPr>
              <a:t>drafted</a:t>
            </a:r>
            <a:r>
              <a:rPr lang="fr-FR" dirty="0">
                <a:solidFill>
                  <a:srgbClr val="2F2F2F"/>
                </a:solidFill>
              </a:rPr>
              <a:t> in </a:t>
            </a:r>
            <a:r>
              <a:rPr lang="fr-FR" dirty="0">
                <a:solidFill>
                  <a:srgbClr val="2F2F2F"/>
                </a:solidFill>
                <a:hlinkClick r:id="rId2"/>
              </a:rPr>
              <a:t>EDMS 2810115</a:t>
            </a:r>
            <a:endParaRPr lang="fr-FR" dirty="0">
              <a:solidFill>
                <a:srgbClr val="2F2F2F"/>
              </a:solidFill>
            </a:endParaRPr>
          </a:p>
          <a:p>
            <a:pPr marL="0" indent="0">
              <a:buNone/>
            </a:pPr>
            <a:endParaRPr lang="fr-FR" dirty="0">
              <a:solidFill>
                <a:srgbClr val="2F2F2F"/>
              </a:solidFill>
            </a:endParaRPr>
          </a:p>
          <a:p>
            <a:pPr marL="0" indent="0">
              <a:buNone/>
            </a:pPr>
            <a:r>
              <a:rPr lang="fr-FR" dirty="0">
                <a:solidFill>
                  <a:srgbClr val="2F2F2F"/>
                </a:solidFill>
              </a:rPr>
              <a:t>A new BIS architecture </a:t>
            </a:r>
            <a:r>
              <a:rPr lang="fr-FR" dirty="0" err="1">
                <a:solidFill>
                  <a:srgbClr val="2F2F2F"/>
                </a:solidFill>
              </a:rPr>
              <a:t>is</a:t>
            </a:r>
            <a:r>
              <a:rPr lang="fr-FR" dirty="0">
                <a:solidFill>
                  <a:srgbClr val="2F2F2F"/>
                </a:solidFill>
              </a:rPr>
              <a:t> </a:t>
            </a:r>
            <a:r>
              <a:rPr lang="fr-FR" dirty="0" err="1">
                <a:solidFill>
                  <a:srgbClr val="2F2F2F"/>
                </a:solidFill>
              </a:rPr>
              <a:t>proposed</a:t>
            </a:r>
            <a:r>
              <a:rPr lang="fr-FR" dirty="0">
                <a:solidFill>
                  <a:srgbClr val="2F2F2F"/>
                </a:solidFill>
              </a:rPr>
              <a:t> to </a:t>
            </a:r>
            <a:r>
              <a:rPr lang="fr-FR" dirty="0" err="1">
                <a:solidFill>
                  <a:srgbClr val="2F2F2F"/>
                </a:solidFill>
              </a:rPr>
              <a:t>account</a:t>
            </a:r>
            <a:r>
              <a:rPr lang="fr-FR" dirty="0">
                <a:solidFill>
                  <a:srgbClr val="2F2F2F"/>
                </a:solidFill>
              </a:rPr>
              <a:t> for the </a:t>
            </a:r>
            <a:r>
              <a:rPr lang="fr-FR" dirty="0" err="1">
                <a:solidFill>
                  <a:srgbClr val="2F2F2F"/>
                </a:solidFill>
              </a:rPr>
              <a:t>following</a:t>
            </a:r>
            <a:r>
              <a:rPr lang="fr-FR" dirty="0">
                <a:solidFill>
                  <a:srgbClr val="2F2F2F"/>
                </a:solidFill>
              </a:rPr>
              <a:t> points:</a:t>
            </a:r>
          </a:p>
          <a:p>
            <a:r>
              <a:rPr lang="fr-FR" dirty="0">
                <a:solidFill>
                  <a:srgbClr val="2F2F2F"/>
                </a:solidFill>
              </a:rPr>
              <a:t>P4 XTAX </a:t>
            </a:r>
            <a:r>
              <a:rPr lang="fr-FR" dirty="0" err="1">
                <a:solidFill>
                  <a:srgbClr val="2F2F2F"/>
                </a:solidFill>
              </a:rPr>
              <a:t>is</a:t>
            </a:r>
            <a:r>
              <a:rPr lang="fr-FR" dirty="0">
                <a:solidFill>
                  <a:srgbClr val="2F2F2F"/>
                </a:solidFill>
              </a:rPr>
              <a:t> </a:t>
            </a:r>
            <a:r>
              <a:rPr lang="fr-FR" dirty="0" err="1">
                <a:solidFill>
                  <a:srgbClr val="2F2F2F"/>
                </a:solidFill>
              </a:rPr>
              <a:t>now</a:t>
            </a:r>
            <a:r>
              <a:rPr lang="fr-FR" dirty="0">
                <a:solidFill>
                  <a:srgbClr val="2F2F2F"/>
                </a:solidFill>
              </a:rPr>
              <a:t> </a:t>
            </a:r>
            <a:r>
              <a:rPr lang="fr-FR" dirty="0" err="1">
                <a:solidFill>
                  <a:srgbClr val="2F2F2F"/>
                </a:solidFill>
              </a:rPr>
              <a:t>fixed</a:t>
            </a:r>
            <a:endParaRPr lang="fr-FR" dirty="0">
              <a:solidFill>
                <a:srgbClr val="2F2F2F"/>
              </a:solidFill>
            </a:endParaRPr>
          </a:p>
          <a:p>
            <a:r>
              <a:rPr lang="fr-FR" dirty="0" err="1">
                <a:solidFill>
                  <a:srgbClr val="2F2F2F"/>
                </a:solidFill>
              </a:rPr>
              <a:t>Consideration</a:t>
            </a:r>
            <a:r>
              <a:rPr lang="fr-FR" dirty="0">
                <a:solidFill>
                  <a:srgbClr val="2F2F2F"/>
                </a:solidFill>
              </a:rPr>
              <a:t> of the HI-ECN3 operating scenarios</a:t>
            </a:r>
          </a:p>
          <a:p>
            <a:r>
              <a:rPr lang="fr-FR" dirty="0">
                <a:solidFill>
                  <a:srgbClr val="2F2F2F"/>
                </a:solidFill>
              </a:rPr>
              <a:t>Addition of the P4 </a:t>
            </a:r>
            <a:r>
              <a:rPr lang="fr-FR" dirty="0" err="1">
                <a:solidFill>
                  <a:srgbClr val="2F2F2F"/>
                </a:solidFill>
              </a:rPr>
              <a:t>beam</a:t>
            </a:r>
            <a:r>
              <a:rPr lang="fr-FR" dirty="0">
                <a:solidFill>
                  <a:srgbClr val="2F2F2F"/>
                </a:solidFill>
              </a:rPr>
              <a:t> stopper as an </a:t>
            </a:r>
            <a:r>
              <a:rPr lang="fr-FR" dirty="0" err="1">
                <a:solidFill>
                  <a:srgbClr val="2F2F2F"/>
                </a:solidFill>
              </a:rPr>
              <a:t>actuator</a:t>
            </a:r>
            <a:endParaRPr lang="fr-FR" dirty="0">
              <a:solidFill>
                <a:srgbClr val="2F2F2F"/>
              </a:solidFill>
            </a:endParaRPr>
          </a:p>
          <a:p>
            <a:r>
              <a:rPr lang="fr-FR" dirty="0" err="1">
                <a:solidFill>
                  <a:srgbClr val="2F2F2F"/>
                </a:solidFill>
              </a:rPr>
              <a:t>Reduced</a:t>
            </a:r>
            <a:r>
              <a:rPr lang="fr-FR" dirty="0">
                <a:solidFill>
                  <a:srgbClr val="2F2F2F"/>
                </a:solidFill>
              </a:rPr>
              <a:t> infrastructure </a:t>
            </a:r>
            <a:r>
              <a:rPr lang="fr-FR" dirty="0" err="1">
                <a:solidFill>
                  <a:srgbClr val="2F2F2F"/>
                </a:solidFill>
              </a:rPr>
              <a:t>costs</a:t>
            </a:r>
            <a:r>
              <a:rPr lang="fr-FR" dirty="0">
                <a:solidFill>
                  <a:srgbClr val="2F2F2F"/>
                </a:solidFill>
              </a:rPr>
              <a:t> (</a:t>
            </a:r>
            <a:r>
              <a:rPr lang="fr-FR" dirty="0" err="1">
                <a:solidFill>
                  <a:srgbClr val="2F2F2F"/>
                </a:solidFill>
              </a:rPr>
              <a:t>less</a:t>
            </a:r>
            <a:r>
              <a:rPr lang="fr-FR" dirty="0">
                <a:solidFill>
                  <a:srgbClr val="2F2F2F"/>
                </a:solidFill>
              </a:rPr>
              <a:t> fibres </a:t>
            </a:r>
            <a:r>
              <a:rPr lang="fr-FR" dirty="0" err="1">
                <a:solidFill>
                  <a:srgbClr val="2F2F2F"/>
                </a:solidFill>
              </a:rPr>
              <a:t>between</a:t>
            </a:r>
            <a:r>
              <a:rPr lang="fr-FR" dirty="0">
                <a:solidFill>
                  <a:srgbClr val="2F2F2F"/>
                </a:solidFill>
              </a:rPr>
              <a:t> BA80 and BA2)</a:t>
            </a:r>
          </a:p>
          <a:p>
            <a:r>
              <a:rPr lang="fr-FR" dirty="0" err="1">
                <a:solidFill>
                  <a:srgbClr val="2F2F2F"/>
                </a:solidFill>
              </a:rPr>
              <a:t>Enhanced</a:t>
            </a:r>
            <a:r>
              <a:rPr lang="fr-FR" dirty="0">
                <a:solidFill>
                  <a:srgbClr val="2F2F2F"/>
                </a:solidFill>
              </a:rPr>
              <a:t> </a:t>
            </a:r>
            <a:r>
              <a:rPr lang="fr-FR" dirty="0" err="1">
                <a:solidFill>
                  <a:srgbClr val="2F2F2F"/>
                </a:solidFill>
              </a:rPr>
              <a:t>reliability</a:t>
            </a:r>
            <a:r>
              <a:rPr lang="fr-FR" dirty="0">
                <a:solidFill>
                  <a:srgbClr val="2F2F2F"/>
                </a:solidFill>
              </a:rPr>
              <a:t> (shorter connections)</a:t>
            </a:r>
          </a:p>
          <a:p>
            <a:r>
              <a:rPr lang="fr-FR" dirty="0" err="1">
                <a:solidFill>
                  <a:srgbClr val="2F2F2F"/>
                </a:solidFill>
              </a:rPr>
              <a:t>Increased</a:t>
            </a:r>
            <a:r>
              <a:rPr lang="fr-FR" dirty="0">
                <a:solidFill>
                  <a:srgbClr val="2F2F2F"/>
                </a:solidFill>
              </a:rPr>
              <a:t> </a:t>
            </a:r>
            <a:r>
              <a:rPr lang="fr-FR" dirty="0" err="1">
                <a:solidFill>
                  <a:srgbClr val="2F2F2F"/>
                </a:solidFill>
              </a:rPr>
              <a:t>flexibility</a:t>
            </a:r>
            <a:r>
              <a:rPr lang="fr-FR" dirty="0">
                <a:solidFill>
                  <a:srgbClr val="2F2F2F"/>
                </a:solidFill>
              </a:rPr>
              <a:t> (</a:t>
            </a:r>
            <a:r>
              <a:rPr lang="fr-FR" dirty="0" err="1">
                <a:solidFill>
                  <a:srgbClr val="2F2F2F"/>
                </a:solidFill>
              </a:rPr>
              <a:t>requirements</a:t>
            </a:r>
            <a:r>
              <a:rPr lang="fr-FR" dirty="0">
                <a:solidFill>
                  <a:srgbClr val="2F2F2F"/>
                </a:solidFill>
              </a:rPr>
              <a:t> </a:t>
            </a:r>
            <a:r>
              <a:rPr lang="fr-FR" dirty="0" err="1">
                <a:solidFill>
                  <a:srgbClr val="2F2F2F"/>
                </a:solidFill>
              </a:rPr>
              <a:t>continuously</a:t>
            </a:r>
            <a:r>
              <a:rPr lang="fr-FR" dirty="0">
                <a:solidFill>
                  <a:srgbClr val="2F2F2F"/>
                </a:solidFill>
              </a:rPr>
              <a:t> </a:t>
            </a:r>
            <a:r>
              <a:rPr lang="fr-FR" dirty="0" err="1">
                <a:solidFill>
                  <a:srgbClr val="2F2F2F"/>
                </a:solidFill>
              </a:rPr>
              <a:t>changing</a:t>
            </a:r>
            <a:r>
              <a:rPr lang="fr-FR" dirty="0">
                <a:solidFill>
                  <a:srgbClr val="2F2F2F"/>
                </a:solidFill>
              </a:rPr>
              <a:t> -&gt; more future-proof)</a:t>
            </a:r>
          </a:p>
          <a:p>
            <a:pPr marL="0" indent="0">
              <a:buNone/>
            </a:pPr>
            <a:endParaRPr lang="fr-FR" dirty="0">
              <a:solidFill>
                <a:srgbClr val="2F2F2F"/>
              </a:solidFill>
            </a:endParaRPr>
          </a:p>
          <a:p>
            <a:endParaRPr lang="en-GB" dirty="0">
              <a:solidFill>
                <a:srgbClr val="2F2F2F"/>
              </a:solidFill>
            </a:endParaRPr>
          </a:p>
          <a:p>
            <a:endParaRPr lang="en-GB" dirty="0"/>
          </a:p>
        </p:txBody>
      </p:sp>
    </p:spTree>
    <p:extLst>
      <p:ext uri="{BB962C8B-B14F-4D97-AF65-F5344CB8AC3E}">
        <p14:creationId xmlns:p14="http://schemas.microsoft.com/office/powerpoint/2010/main" val="13000925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CAD4C-B996-9762-8273-0341B7EC21D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AC5D9B1-BA91-DA38-92D6-35AEFC2E7570}"/>
              </a:ext>
            </a:extLst>
          </p:cNvPr>
          <p:cNvSpPr>
            <a:spLocks noGrp="1"/>
          </p:cNvSpPr>
          <p:nvPr>
            <p:ph type="title"/>
          </p:nvPr>
        </p:nvSpPr>
        <p:spPr>
          <a:xfrm>
            <a:off x="407988" y="373593"/>
            <a:ext cx="11376025" cy="527239"/>
          </a:xfrm>
        </p:spPr>
        <p:txBody>
          <a:bodyPr/>
          <a:lstStyle/>
          <a:p>
            <a:r>
              <a:rPr lang="en-US" dirty="0"/>
              <a:t>Appendices</a:t>
            </a:r>
          </a:p>
        </p:txBody>
      </p:sp>
      <p:sp>
        <p:nvSpPr>
          <p:cNvPr id="4" name="Date Placeholder 3">
            <a:extLst>
              <a:ext uri="{FF2B5EF4-FFF2-40B4-BE49-F238E27FC236}">
                <a16:creationId xmlns:a16="http://schemas.microsoft.com/office/drawing/2014/main" id="{2FBF897E-6D63-47F8-6138-CBFE1A7CB7B7}"/>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B06DF870-22FD-A77D-DE57-A8B2F2A7651B}"/>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9EC86469-FB8B-04EB-A846-92D856EC2A8F}"/>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13" name="Content Placeholder 1">
            <a:extLst>
              <a:ext uri="{FF2B5EF4-FFF2-40B4-BE49-F238E27FC236}">
                <a16:creationId xmlns:a16="http://schemas.microsoft.com/office/drawing/2014/main" id="{0E5DFC43-7417-2B86-B941-E30BBAB4B7B6}"/>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Tree>
    <p:extLst>
      <p:ext uri="{BB962C8B-B14F-4D97-AF65-F5344CB8AC3E}">
        <p14:creationId xmlns:p14="http://schemas.microsoft.com/office/powerpoint/2010/main" val="13645846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6F09E2-BB03-F3DE-1392-1B4A2B770F3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D635FB1-DA09-4AE9-B2EF-65E6E9EA5940}"/>
              </a:ext>
            </a:extLst>
          </p:cNvPr>
          <p:cNvSpPr>
            <a:spLocks noGrp="1"/>
          </p:cNvSpPr>
          <p:nvPr>
            <p:ph type="title"/>
          </p:nvPr>
        </p:nvSpPr>
        <p:spPr>
          <a:xfrm>
            <a:off x="407988" y="373593"/>
            <a:ext cx="11376025" cy="527239"/>
          </a:xfrm>
        </p:spPr>
        <p:txBody>
          <a:bodyPr/>
          <a:lstStyle/>
          <a:p>
            <a:r>
              <a:rPr lang="en-US" dirty="0"/>
              <a:t>Overall view of North Area BIS matrices</a:t>
            </a:r>
          </a:p>
        </p:txBody>
      </p:sp>
      <p:sp>
        <p:nvSpPr>
          <p:cNvPr id="4" name="Date Placeholder 3">
            <a:extLst>
              <a:ext uri="{FF2B5EF4-FFF2-40B4-BE49-F238E27FC236}">
                <a16:creationId xmlns:a16="http://schemas.microsoft.com/office/drawing/2014/main" id="{BCB74247-282A-76A0-012D-9A91A0931D9D}"/>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625F75BD-698F-5637-47CA-BB0F10158065}"/>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41E77C78-B6E2-69F0-F1D6-7D1F1B08B0A1}"/>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13" name="Content Placeholder 1">
            <a:extLst>
              <a:ext uri="{FF2B5EF4-FFF2-40B4-BE49-F238E27FC236}">
                <a16:creationId xmlns:a16="http://schemas.microsoft.com/office/drawing/2014/main" id="{C557BF89-57F6-6EBE-CA03-163D03C26F3E}"/>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7" name="Content Placeholder 6">
            <a:extLst>
              <a:ext uri="{FF2B5EF4-FFF2-40B4-BE49-F238E27FC236}">
                <a16:creationId xmlns:a16="http://schemas.microsoft.com/office/drawing/2014/main" id="{1295786D-2D3D-1B55-E361-76060CC74A38}"/>
              </a:ext>
            </a:extLst>
          </p:cNvPr>
          <p:cNvGraphicFramePr>
            <a:graphicFrameLocks noGrp="1"/>
          </p:cNvGraphicFramePr>
          <p:nvPr>
            <p:ph idx="1"/>
            <p:extLst>
              <p:ext uri="{D42A27DB-BD31-4B8C-83A1-F6EECF244321}">
                <p14:modId xmlns:p14="http://schemas.microsoft.com/office/powerpoint/2010/main" val="2015147285"/>
              </p:ext>
            </p:extLst>
          </p:nvPr>
        </p:nvGraphicFramePr>
        <p:xfrm>
          <a:off x="407986" y="4513120"/>
          <a:ext cx="11380813" cy="1776086"/>
        </p:xfrm>
        <a:graphic>
          <a:graphicData uri="http://schemas.openxmlformats.org/drawingml/2006/table">
            <a:tbl>
              <a:tblPr/>
              <a:tblGrid>
                <a:gridCol w="1439398">
                  <a:extLst>
                    <a:ext uri="{9D8B030D-6E8A-4147-A177-3AD203B41FA5}">
                      <a16:colId xmlns:a16="http://schemas.microsoft.com/office/drawing/2014/main" val="149072856"/>
                    </a:ext>
                  </a:extLst>
                </a:gridCol>
                <a:gridCol w="1166095">
                  <a:extLst>
                    <a:ext uri="{9D8B030D-6E8A-4147-A177-3AD203B41FA5}">
                      <a16:colId xmlns:a16="http://schemas.microsoft.com/office/drawing/2014/main" val="4064591016"/>
                    </a:ext>
                  </a:extLst>
                </a:gridCol>
                <a:gridCol w="1166095">
                  <a:extLst>
                    <a:ext uri="{9D8B030D-6E8A-4147-A177-3AD203B41FA5}">
                      <a16:colId xmlns:a16="http://schemas.microsoft.com/office/drawing/2014/main" val="1514039428"/>
                    </a:ext>
                  </a:extLst>
                </a:gridCol>
                <a:gridCol w="1166095">
                  <a:extLst>
                    <a:ext uri="{9D8B030D-6E8A-4147-A177-3AD203B41FA5}">
                      <a16:colId xmlns:a16="http://schemas.microsoft.com/office/drawing/2014/main" val="1754263637"/>
                    </a:ext>
                  </a:extLst>
                </a:gridCol>
                <a:gridCol w="1195702">
                  <a:extLst>
                    <a:ext uri="{9D8B030D-6E8A-4147-A177-3AD203B41FA5}">
                      <a16:colId xmlns:a16="http://schemas.microsoft.com/office/drawing/2014/main" val="621700463"/>
                    </a:ext>
                  </a:extLst>
                </a:gridCol>
                <a:gridCol w="1311857">
                  <a:extLst>
                    <a:ext uri="{9D8B030D-6E8A-4147-A177-3AD203B41FA5}">
                      <a16:colId xmlns:a16="http://schemas.microsoft.com/office/drawing/2014/main" val="2618880437"/>
                    </a:ext>
                  </a:extLst>
                </a:gridCol>
                <a:gridCol w="1319801">
                  <a:extLst>
                    <a:ext uri="{9D8B030D-6E8A-4147-A177-3AD203B41FA5}">
                      <a16:colId xmlns:a16="http://schemas.microsoft.com/office/drawing/2014/main" val="161420855"/>
                    </a:ext>
                  </a:extLst>
                </a:gridCol>
                <a:gridCol w="1303913">
                  <a:extLst>
                    <a:ext uri="{9D8B030D-6E8A-4147-A177-3AD203B41FA5}">
                      <a16:colId xmlns:a16="http://schemas.microsoft.com/office/drawing/2014/main" val="316420953"/>
                    </a:ext>
                  </a:extLst>
                </a:gridCol>
                <a:gridCol w="1311857">
                  <a:extLst>
                    <a:ext uri="{9D8B030D-6E8A-4147-A177-3AD203B41FA5}">
                      <a16:colId xmlns:a16="http://schemas.microsoft.com/office/drawing/2014/main" val="1722559570"/>
                    </a:ext>
                  </a:extLst>
                </a:gridCol>
              </a:tblGrid>
              <a:tr h="136622">
                <a:tc>
                  <a:txBody>
                    <a:bodyPr/>
                    <a:lstStyle/>
                    <a:p>
                      <a:pPr algn="l" fontAlgn="b"/>
                      <a:endParaRPr lang="en-GB" sz="800" b="0" i="0" u="none" strike="noStrike">
                        <a:solidFill>
                          <a:srgbClr val="000000"/>
                        </a:solidFill>
                        <a:effectLst/>
                        <a:latin typeface="Calibri" panose="020F0502020204030204" pitchFamily="34" charset="0"/>
                      </a:endParaRPr>
                    </a:p>
                  </a:txBody>
                  <a:tcPr marL="6831" marR="6831" marT="683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Shared cycle (SFTPRO)</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Shared cycle (SFTPRO)</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Shared cycle (SFTPRO)</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Shared cycle (SFTPRO)</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b"/>
                      <a:r>
                        <a:rPr lang="en-GB" sz="800" b="0" i="0" u="none" strike="noStrike">
                          <a:solidFill>
                            <a:srgbClr val="000000"/>
                          </a:solidFill>
                          <a:effectLst/>
                          <a:latin typeface="Calibri" panose="020F0502020204030204" pitchFamily="34" charset="0"/>
                        </a:rPr>
                        <a:t>Dedicated cycle (SFTSHIP)</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800" b="0" i="0" u="none" strike="noStrike">
                          <a:solidFill>
                            <a:srgbClr val="000000"/>
                          </a:solidFill>
                          <a:effectLst/>
                          <a:latin typeface="Calibri" panose="020F0502020204030204" pitchFamily="34" charset="0"/>
                        </a:rPr>
                        <a:t>Dedicated cycle (SFTSHIP)</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800" b="0" i="0" u="none" strike="noStrike">
                          <a:solidFill>
                            <a:srgbClr val="000000"/>
                          </a:solidFill>
                          <a:effectLst/>
                          <a:latin typeface="Calibri" panose="020F0502020204030204" pitchFamily="34" charset="0"/>
                        </a:rPr>
                        <a:t>Dedicated cycle (SFTSHIP)</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en-GB" sz="800" b="0" i="0" u="none" strike="noStrike">
                          <a:solidFill>
                            <a:srgbClr val="000000"/>
                          </a:solidFill>
                          <a:effectLst/>
                          <a:latin typeface="Calibri" panose="020F0502020204030204" pitchFamily="34" charset="0"/>
                        </a:rPr>
                        <a:t>Dedicated cycle (SFTSHIP)</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894498590"/>
                  </a:ext>
                </a:extLst>
              </a:tr>
              <a:tr h="136622">
                <a:tc>
                  <a:txBody>
                    <a:bodyPr/>
                    <a:lstStyle/>
                    <a:p>
                      <a:pPr algn="l" fontAlgn="b"/>
                      <a:r>
                        <a:rPr lang="en-GB" sz="800" b="0" i="0" u="none" strike="noStrike">
                          <a:solidFill>
                            <a:srgbClr val="000000"/>
                          </a:solidFill>
                          <a:effectLst/>
                          <a:latin typeface="Calibri" panose="020F0502020204030204" pitchFamily="34" charset="0"/>
                        </a:rPr>
                        <a:t> </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M2 in + P4 stopper in</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M2 out + P4 stopper in</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M2 in + P4 stopper out</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M2 out + P4 stopper out</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M2 in + P4 stopper in</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M2 out + P4 stopper in</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M2 in + P4 stopper out</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800" b="0" i="0" u="none" strike="noStrike">
                          <a:solidFill>
                            <a:srgbClr val="000000"/>
                          </a:solidFill>
                          <a:effectLst/>
                          <a:latin typeface="Calibri" panose="020F0502020204030204" pitchFamily="34" charset="0"/>
                        </a:rPr>
                        <a:t>M2 out + P4 stopper out</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62526122"/>
                  </a:ext>
                </a:extLst>
              </a:tr>
              <a:tr h="136622">
                <a:tc>
                  <a:txBody>
                    <a:bodyPr/>
                    <a:lstStyle/>
                    <a:p>
                      <a:pPr algn="l" fontAlgn="b"/>
                      <a:r>
                        <a:rPr lang="en-GB" sz="800" b="0" i="0" u="none" strike="noStrike">
                          <a:solidFill>
                            <a:srgbClr val="000000"/>
                          </a:solidFill>
                          <a:effectLst/>
                          <a:latin typeface="Calibri" panose="020F0502020204030204" pitchFamily="34" charset="0"/>
                        </a:rPr>
                        <a:t>Software Permit</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402867091"/>
                  </a:ext>
                </a:extLst>
              </a:tr>
              <a:tr h="136622">
                <a:tc>
                  <a:txBody>
                    <a:bodyPr/>
                    <a:lstStyle/>
                    <a:p>
                      <a:pPr algn="l" fontAlgn="b"/>
                      <a:r>
                        <a:rPr lang="en-GB" sz="800" b="0" i="0" u="none" strike="noStrike">
                          <a:solidFill>
                            <a:srgbClr val="000000"/>
                          </a:solidFill>
                          <a:effectLst/>
                          <a:latin typeface="Calibri" panose="020F0502020204030204" pitchFamily="34" charset="0"/>
                        </a:rPr>
                        <a:t>HI-ECN3 cycle (from timing)</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88863472"/>
                  </a:ext>
                </a:extLst>
              </a:tr>
              <a:tr h="136622">
                <a:tc>
                  <a:txBody>
                    <a:bodyPr/>
                    <a:lstStyle/>
                    <a:p>
                      <a:pPr algn="l" fontAlgn="b"/>
                      <a:r>
                        <a:rPr lang="en-GB" sz="800" b="0" i="0" u="none" strike="noStrike">
                          <a:solidFill>
                            <a:srgbClr val="000000"/>
                          </a:solidFill>
                          <a:effectLst/>
                          <a:latin typeface="Calibri" panose="020F0502020204030204" pitchFamily="34" charset="0"/>
                        </a:rPr>
                        <a:t>Vertical kicker I&lt;Imin (off)</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117554662"/>
                  </a:ext>
                </a:extLst>
              </a:tr>
              <a:tr h="136622">
                <a:tc>
                  <a:txBody>
                    <a:bodyPr/>
                    <a:lstStyle/>
                    <a:p>
                      <a:pPr algn="l" fontAlgn="b"/>
                      <a:r>
                        <a:rPr lang="en-GB" sz="800" b="0" i="0" u="none" strike="noStrike">
                          <a:solidFill>
                            <a:srgbClr val="000000"/>
                          </a:solidFill>
                          <a:effectLst/>
                          <a:latin typeface="Calibri" panose="020F0502020204030204" pitchFamily="34" charset="0"/>
                        </a:rPr>
                        <a:t>MCB I&lt;Imin (off)</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458865360"/>
                  </a:ext>
                </a:extLst>
              </a:tr>
              <a:tr h="136622">
                <a:tc>
                  <a:txBody>
                    <a:bodyPr/>
                    <a:lstStyle/>
                    <a:p>
                      <a:pPr algn="l" fontAlgn="b"/>
                      <a:r>
                        <a:rPr lang="en-GB" sz="800" b="0" i="0" u="none" strike="noStrike">
                          <a:solidFill>
                            <a:srgbClr val="000000"/>
                          </a:solidFill>
                          <a:effectLst/>
                          <a:latin typeface="Calibri" panose="020F0502020204030204" pitchFamily="34" charset="0"/>
                        </a:rPr>
                        <a:t>M2 TAX in</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523591360"/>
                  </a:ext>
                </a:extLst>
              </a:tr>
              <a:tr h="136622">
                <a:tc>
                  <a:txBody>
                    <a:bodyPr/>
                    <a:lstStyle/>
                    <a:p>
                      <a:pPr algn="l" fontAlgn="b"/>
                      <a:r>
                        <a:rPr lang="en-GB" sz="800" b="0" i="0" u="none" strike="noStrike">
                          <a:solidFill>
                            <a:srgbClr val="000000"/>
                          </a:solidFill>
                          <a:effectLst/>
                          <a:latin typeface="Calibri" panose="020F0502020204030204" pitchFamily="34" charset="0"/>
                        </a:rPr>
                        <a:t>M2 TAX out</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039873709"/>
                  </a:ext>
                </a:extLst>
              </a:tr>
              <a:tr h="136622">
                <a:tc>
                  <a:txBody>
                    <a:bodyPr/>
                    <a:lstStyle/>
                    <a:p>
                      <a:pPr algn="l" fontAlgn="b"/>
                      <a:r>
                        <a:rPr lang="en-GB" sz="800" b="0" i="0" u="none" strike="noStrike">
                          <a:solidFill>
                            <a:srgbClr val="000000"/>
                          </a:solidFill>
                          <a:effectLst/>
                          <a:latin typeface="Calibri" panose="020F0502020204030204" pitchFamily="34" charset="0"/>
                        </a:rPr>
                        <a:t>M2 MASTER BIC</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228008160"/>
                  </a:ext>
                </a:extLst>
              </a:tr>
              <a:tr h="136622">
                <a:tc>
                  <a:txBody>
                    <a:bodyPr/>
                    <a:lstStyle/>
                    <a:p>
                      <a:pPr algn="l" fontAlgn="b"/>
                      <a:r>
                        <a:rPr lang="en-GB" sz="800" b="0" i="0" u="none" strike="noStrike">
                          <a:solidFill>
                            <a:srgbClr val="000000"/>
                          </a:solidFill>
                          <a:effectLst/>
                          <a:latin typeface="Calibri" panose="020F0502020204030204" pitchFamily="34" charset="0"/>
                        </a:rPr>
                        <a:t>P4 TAX SMP flag (I&lt;threshold)</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241638553"/>
                  </a:ext>
                </a:extLst>
              </a:tr>
              <a:tr h="136622">
                <a:tc>
                  <a:txBody>
                    <a:bodyPr/>
                    <a:lstStyle/>
                    <a:p>
                      <a:pPr algn="l" fontAlgn="b"/>
                      <a:r>
                        <a:rPr lang="en-GB" sz="800" b="0" i="0" u="none" strike="noStrike">
                          <a:solidFill>
                            <a:srgbClr val="000000"/>
                          </a:solidFill>
                          <a:effectLst/>
                          <a:latin typeface="Calibri" panose="020F0502020204030204" pitchFamily="34" charset="0"/>
                        </a:rPr>
                        <a:t>P4 stopper in</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714294457"/>
                  </a:ext>
                </a:extLst>
              </a:tr>
              <a:tr h="136622">
                <a:tc>
                  <a:txBody>
                    <a:bodyPr/>
                    <a:lstStyle/>
                    <a:p>
                      <a:pPr algn="l" fontAlgn="b"/>
                      <a:r>
                        <a:rPr lang="en-GB" sz="800" b="0" i="0" u="none" strike="noStrike">
                          <a:solidFill>
                            <a:srgbClr val="000000"/>
                          </a:solidFill>
                          <a:effectLst/>
                          <a:latin typeface="Calibri" panose="020F0502020204030204" pitchFamily="34" charset="0"/>
                        </a:rPr>
                        <a:t>P4 stopper out</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FALSE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142138130"/>
                  </a:ext>
                </a:extLst>
              </a:tr>
              <a:tr h="136622">
                <a:tc>
                  <a:txBody>
                    <a:bodyPr/>
                    <a:lstStyle/>
                    <a:p>
                      <a:pPr algn="l" fontAlgn="b"/>
                      <a:r>
                        <a:rPr lang="en-GB" sz="800" b="0" i="0" u="none" strike="noStrike">
                          <a:solidFill>
                            <a:srgbClr val="000000"/>
                          </a:solidFill>
                          <a:effectLst/>
                          <a:latin typeface="Calibri" panose="020F0502020204030204" pitchFamily="34" charset="0"/>
                        </a:rPr>
                        <a:t>P42 MASTER BIC</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4B084"/>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don´t care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800" b="0" i="0" u="none" strike="noStrike">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800" b="0" i="0" u="none" strike="noStrike" dirty="0">
                          <a:solidFill>
                            <a:srgbClr val="000000"/>
                          </a:solidFill>
                          <a:effectLst/>
                          <a:latin typeface="Calibri" panose="020F0502020204030204" pitchFamily="34" charset="0"/>
                        </a:rPr>
                        <a:t>TRUE</a:t>
                      </a:r>
                    </a:p>
                  </a:txBody>
                  <a:tcPr marL="6831" marR="6831" marT="683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19475588"/>
                  </a:ext>
                </a:extLst>
              </a:tr>
            </a:tbl>
          </a:graphicData>
        </a:graphic>
      </p:graphicFrame>
      <p:graphicFrame>
        <p:nvGraphicFramePr>
          <p:cNvPr id="9" name="Table 8">
            <a:extLst>
              <a:ext uri="{FF2B5EF4-FFF2-40B4-BE49-F238E27FC236}">
                <a16:creationId xmlns:a16="http://schemas.microsoft.com/office/drawing/2014/main" id="{2DCDFAF3-7515-A04A-E8A2-9E4A9C1D461C}"/>
              </a:ext>
            </a:extLst>
          </p:cNvPr>
          <p:cNvGraphicFramePr>
            <a:graphicFrameLocks noGrp="1"/>
          </p:cNvGraphicFramePr>
          <p:nvPr>
            <p:extLst>
              <p:ext uri="{D42A27DB-BD31-4B8C-83A1-F6EECF244321}">
                <p14:modId xmlns:p14="http://schemas.microsoft.com/office/powerpoint/2010/main" val="3673372273"/>
              </p:ext>
            </p:extLst>
          </p:nvPr>
        </p:nvGraphicFramePr>
        <p:xfrm>
          <a:off x="407988" y="1615251"/>
          <a:ext cx="8953501" cy="2286000"/>
        </p:xfrm>
        <a:graphic>
          <a:graphicData uri="http://schemas.openxmlformats.org/drawingml/2006/table">
            <a:tbl>
              <a:tblPr/>
              <a:tblGrid>
                <a:gridCol w="2005889">
                  <a:extLst>
                    <a:ext uri="{9D8B030D-6E8A-4147-A177-3AD203B41FA5}">
                      <a16:colId xmlns:a16="http://schemas.microsoft.com/office/drawing/2014/main" val="3104369766"/>
                    </a:ext>
                  </a:extLst>
                </a:gridCol>
                <a:gridCol w="1625024">
                  <a:extLst>
                    <a:ext uri="{9D8B030D-6E8A-4147-A177-3AD203B41FA5}">
                      <a16:colId xmlns:a16="http://schemas.microsoft.com/office/drawing/2014/main" val="3062844151"/>
                    </a:ext>
                  </a:extLst>
                </a:gridCol>
                <a:gridCol w="1666284">
                  <a:extLst>
                    <a:ext uri="{9D8B030D-6E8A-4147-A177-3AD203B41FA5}">
                      <a16:colId xmlns:a16="http://schemas.microsoft.com/office/drawing/2014/main" val="3944815682"/>
                    </a:ext>
                  </a:extLst>
                </a:gridCol>
                <a:gridCol w="1828152">
                  <a:extLst>
                    <a:ext uri="{9D8B030D-6E8A-4147-A177-3AD203B41FA5}">
                      <a16:colId xmlns:a16="http://schemas.microsoft.com/office/drawing/2014/main" val="2644021412"/>
                    </a:ext>
                  </a:extLst>
                </a:gridCol>
                <a:gridCol w="1828152">
                  <a:extLst>
                    <a:ext uri="{9D8B030D-6E8A-4147-A177-3AD203B41FA5}">
                      <a16:colId xmlns:a16="http://schemas.microsoft.com/office/drawing/2014/main" val="4262563134"/>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non-FTARGET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TED with MBE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TED with MBE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North Area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80815846"/>
                  </a:ext>
                </a:extLst>
              </a:tr>
              <a:tr h="190500">
                <a:tc>
                  <a:txBody>
                    <a:bodyPr/>
                    <a:lstStyle/>
                    <a:p>
                      <a:pPr algn="ctr"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934826085"/>
                  </a:ext>
                </a:extLst>
              </a:tr>
              <a:tr h="190500">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274061696"/>
                  </a:ext>
                </a:extLst>
              </a:tr>
              <a:tr h="190500">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468356674"/>
                  </a:ext>
                </a:extLst>
              </a:tr>
              <a:tr h="190500">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04211444"/>
                  </a:ext>
                </a:extLst>
              </a:tr>
              <a:tr h="190500">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567905022"/>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095402181"/>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136599660"/>
                  </a:ext>
                </a:extLst>
              </a:tr>
              <a:tr h="190500">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591442790"/>
                  </a:ext>
                </a:extLst>
              </a:tr>
              <a:tr h="190500">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572686322"/>
                  </a:ext>
                </a:extLst>
              </a:tr>
              <a:tr h="190500">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266766208"/>
                  </a:ext>
                </a:extLst>
              </a:tr>
              <a:tr h="190500">
                <a:tc>
                  <a:txBody>
                    <a:bodyPr/>
                    <a:lstStyle/>
                    <a:p>
                      <a:pPr algn="ctr" fontAlgn="b"/>
                      <a:r>
                        <a:rPr lang="en-GB" sz="1100" b="0" i="0" u="none" strike="noStrike">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187426572"/>
                  </a:ext>
                </a:extLst>
              </a:tr>
            </a:tbl>
          </a:graphicData>
        </a:graphic>
      </p:graphicFrame>
      <p:sp>
        <p:nvSpPr>
          <p:cNvPr id="10" name="TextBox 9">
            <a:extLst>
              <a:ext uri="{FF2B5EF4-FFF2-40B4-BE49-F238E27FC236}">
                <a16:creationId xmlns:a16="http://schemas.microsoft.com/office/drawing/2014/main" id="{8112BCBB-4975-4D70-AAA6-F13E6FE8D15C}"/>
              </a:ext>
            </a:extLst>
          </p:cNvPr>
          <p:cNvSpPr txBox="1"/>
          <p:nvPr/>
        </p:nvSpPr>
        <p:spPr>
          <a:xfrm>
            <a:off x="407988" y="4068686"/>
            <a:ext cx="1102931" cy="276999"/>
          </a:xfrm>
          <a:prstGeom prst="rect">
            <a:avLst/>
          </a:prstGeom>
          <a:noFill/>
        </p:spPr>
        <p:txBody>
          <a:bodyPr wrap="none" lIns="0" tIns="0" rIns="0" bIns="0" rtlCol="0">
            <a:spAutoFit/>
          </a:bodyPr>
          <a:lstStyle/>
          <a:p>
            <a:pPr algn="l"/>
            <a:r>
              <a:rPr lang="fr-FR" dirty="0"/>
              <a:t>North Area</a:t>
            </a:r>
            <a:endParaRPr lang="en-GB" dirty="0"/>
          </a:p>
        </p:txBody>
      </p:sp>
      <p:sp>
        <p:nvSpPr>
          <p:cNvPr id="11" name="TextBox 10">
            <a:extLst>
              <a:ext uri="{FF2B5EF4-FFF2-40B4-BE49-F238E27FC236}">
                <a16:creationId xmlns:a16="http://schemas.microsoft.com/office/drawing/2014/main" id="{56975B27-02C0-D2C8-BA66-090C8DF63A55}"/>
              </a:ext>
            </a:extLst>
          </p:cNvPr>
          <p:cNvSpPr txBox="1"/>
          <p:nvPr/>
        </p:nvSpPr>
        <p:spPr>
          <a:xfrm>
            <a:off x="407986" y="1170817"/>
            <a:ext cx="1564531" cy="276999"/>
          </a:xfrm>
          <a:prstGeom prst="rect">
            <a:avLst/>
          </a:prstGeom>
          <a:noFill/>
        </p:spPr>
        <p:txBody>
          <a:bodyPr wrap="none" lIns="0" tIns="0" rIns="0" bIns="0" rtlCol="0">
            <a:spAutoFit/>
          </a:bodyPr>
          <a:lstStyle/>
          <a:p>
            <a:pPr algn="l"/>
            <a:r>
              <a:rPr lang="fr-FR" dirty="0"/>
              <a:t>Slow extraction</a:t>
            </a:r>
            <a:endParaRPr lang="en-GB" dirty="0"/>
          </a:p>
        </p:txBody>
      </p:sp>
    </p:spTree>
    <p:extLst>
      <p:ext uri="{BB962C8B-B14F-4D97-AF65-F5344CB8AC3E}">
        <p14:creationId xmlns:p14="http://schemas.microsoft.com/office/powerpoint/2010/main" val="17447803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B90C9-1ED3-3119-1EB1-AA2DEEF9946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A9A5560-C4BF-34B4-4149-5FB5989EF417}"/>
              </a:ext>
            </a:extLst>
          </p:cNvPr>
          <p:cNvSpPr>
            <a:spLocks noGrp="1"/>
          </p:cNvSpPr>
          <p:nvPr>
            <p:ph type="title"/>
          </p:nvPr>
        </p:nvSpPr>
        <p:spPr>
          <a:xfrm>
            <a:off x="407988" y="373593"/>
            <a:ext cx="11376025" cy="527239"/>
          </a:xfrm>
        </p:spPr>
        <p:txBody>
          <a:bodyPr/>
          <a:lstStyle/>
          <a:p>
            <a:r>
              <a:rPr lang="en-US" dirty="0"/>
              <a:t>List of user inputs – Slow extraction</a:t>
            </a:r>
          </a:p>
        </p:txBody>
      </p:sp>
      <p:sp>
        <p:nvSpPr>
          <p:cNvPr id="4" name="Date Placeholder 3">
            <a:extLst>
              <a:ext uri="{FF2B5EF4-FFF2-40B4-BE49-F238E27FC236}">
                <a16:creationId xmlns:a16="http://schemas.microsoft.com/office/drawing/2014/main" id="{7D78EEC2-A316-16AB-11EF-310517C7CBD1}"/>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85C0596B-2EAE-3CC0-80E0-7FB735321A65}"/>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16C77639-B1AC-9C83-11DF-2531C631AC8D}"/>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13" name="Content Placeholder 1">
            <a:extLst>
              <a:ext uri="{FF2B5EF4-FFF2-40B4-BE49-F238E27FC236}">
                <a16:creationId xmlns:a16="http://schemas.microsoft.com/office/drawing/2014/main" id="{D4565985-7915-98A9-F967-B92CF8E98410}"/>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8" name="Table 7">
            <a:extLst>
              <a:ext uri="{FF2B5EF4-FFF2-40B4-BE49-F238E27FC236}">
                <a16:creationId xmlns:a16="http://schemas.microsoft.com/office/drawing/2014/main" id="{37249F15-CF96-9C46-6A95-6CCFEBCF1C66}"/>
              </a:ext>
            </a:extLst>
          </p:cNvPr>
          <p:cNvGraphicFramePr>
            <a:graphicFrameLocks noGrp="1"/>
          </p:cNvGraphicFramePr>
          <p:nvPr>
            <p:extLst>
              <p:ext uri="{D42A27DB-BD31-4B8C-83A1-F6EECF244321}">
                <p14:modId xmlns:p14="http://schemas.microsoft.com/office/powerpoint/2010/main" val="3914212251"/>
              </p:ext>
            </p:extLst>
          </p:nvPr>
        </p:nvGraphicFramePr>
        <p:xfrm>
          <a:off x="2532445" y="1191854"/>
          <a:ext cx="2006600" cy="1905000"/>
        </p:xfrm>
        <a:graphic>
          <a:graphicData uri="http://schemas.openxmlformats.org/drawingml/2006/table">
            <a:tbl>
              <a:tblPr/>
              <a:tblGrid>
                <a:gridCol w="2006600">
                  <a:extLst>
                    <a:ext uri="{9D8B030D-6E8A-4147-A177-3AD203B41FA5}">
                      <a16:colId xmlns:a16="http://schemas.microsoft.com/office/drawing/2014/main" val="1863054372"/>
                    </a:ext>
                  </a:extLst>
                </a:gridCol>
              </a:tblGrid>
              <a:tr h="190500">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89185165"/>
                  </a:ext>
                </a:extLst>
              </a:tr>
              <a:tr h="190500">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09962244"/>
                  </a:ext>
                </a:extLst>
              </a:tr>
              <a:tr h="190500">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65831634"/>
                  </a:ext>
                </a:extLst>
              </a:tr>
              <a:tr h="190500">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10515570"/>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1158320"/>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51164745"/>
                  </a:ext>
                </a:extLst>
              </a:tr>
              <a:tr h="190500">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1359586"/>
                  </a:ext>
                </a:extLst>
              </a:tr>
              <a:tr h="190500">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17713401"/>
                  </a:ext>
                </a:extLst>
              </a:tr>
              <a:tr h="190500">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29025601"/>
                  </a:ext>
                </a:extLst>
              </a:tr>
              <a:tr h="190500">
                <a:tc>
                  <a:txBody>
                    <a:bodyPr/>
                    <a:lstStyle/>
                    <a:p>
                      <a:pPr algn="ctr" fontAlgn="b"/>
                      <a:r>
                        <a:rPr lang="en-GB" sz="1100" b="0" i="0" u="none" strike="noStrike" dirty="0">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0067910"/>
                  </a:ext>
                </a:extLst>
              </a:tr>
            </a:tbl>
          </a:graphicData>
        </a:graphic>
      </p:graphicFrame>
      <p:sp>
        <p:nvSpPr>
          <p:cNvPr id="9" name="TextBox 8">
            <a:extLst>
              <a:ext uri="{FF2B5EF4-FFF2-40B4-BE49-F238E27FC236}">
                <a16:creationId xmlns:a16="http://schemas.microsoft.com/office/drawing/2014/main" id="{69B7C118-F5C6-A72C-3328-A5F4C859860A}"/>
              </a:ext>
            </a:extLst>
          </p:cNvPr>
          <p:cNvSpPr txBox="1"/>
          <p:nvPr/>
        </p:nvSpPr>
        <p:spPr>
          <a:xfrm>
            <a:off x="695123" y="1428071"/>
            <a:ext cx="1449115" cy="276999"/>
          </a:xfrm>
          <a:prstGeom prst="rect">
            <a:avLst/>
          </a:prstGeom>
          <a:noFill/>
        </p:spPr>
        <p:txBody>
          <a:bodyPr wrap="none" lIns="0" tIns="0" rIns="0" bIns="0" rtlCol="0">
            <a:spAutoFit/>
          </a:bodyPr>
          <a:lstStyle/>
          <a:p>
            <a:pPr algn="l"/>
            <a:r>
              <a:rPr lang="fr-FR" dirty="0"/>
              <a:t>In BA2 matrix:</a:t>
            </a:r>
            <a:endParaRPr lang="en-GB" dirty="0"/>
          </a:p>
        </p:txBody>
      </p:sp>
      <p:sp>
        <p:nvSpPr>
          <p:cNvPr id="10" name="TextBox 9">
            <a:extLst>
              <a:ext uri="{FF2B5EF4-FFF2-40B4-BE49-F238E27FC236}">
                <a16:creationId xmlns:a16="http://schemas.microsoft.com/office/drawing/2014/main" id="{25CD5221-545F-CDAD-A0C1-2A90D30E3AB1}"/>
              </a:ext>
            </a:extLst>
          </p:cNvPr>
          <p:cNvSpPr txBox="1"/>
          <p:nvPr/>
        </p:nvSpPr>
        <p:spPr>
          <a:xfrm>
            <a:off x="695123" y="4091442"/>
            <a:ext cx="1808187" cy="276999"/>
          </a:xfrm>
          <a:prstGeom prst="rect">
            <a:avLst/>
          </a:prstGeom>
          <a:noFill/>
        </p:spPr>
        <p:txBody>
          <a:bodyPr wrap="none" lIns="0" tIns="0" rIns="0" bIns="0" rtlCol="0">
            <a:spAutoFit/>
          </a:bodyPr>
          <a:lstStyle/>
          <a:p>
            <a:pPr algn="l"/>
            <a:r>
              <a:rPr lang="fr-FR" dirty="0"/>
              <a:t>In BA2 slave BIC:</a:t>
            </a:r>
            <a:endParaRPr lang="en-GB" dirty="0"/>
          </a:p>
        </p:txBody>
      </p:sp>
      <p:graphicFrame>
        <p:nvGraphicFramePr>
          <p:cNvPr id="15" name="Table 14">
            <a:extLst>
              <a:ext uri="{FF2B5EF4-FFF2-40B4-BE49-F238E27FC236}">
                <a16:creationId xmlns:a16="http://schemas.microsoft.com/office/drawing/2014/main" id="{0A711317-B873-9D75-35DC-8D1F3792F933}"/>
              </a:ext>
            </a:extLst>
          </p:cNvPr>
          <p:cNvGraphicFramePr>
            <a:graphicFrameLocks noGrp="1"/>
          </p:cNvGraphicFramePr>
          <p:nvPr>
            <p:extLst>
              <p:ext uri="{D42A27DB-BD31-4B8C-83A1-F6EECF244321}">
                <p14:modId xmlns:p14="http://schemas.microsoft.com/office/powerpoint/2010/main" val="3899168394"/>
              </p:ext>
            </p:extLst>
          </p:nvPr>
        </p:nvGraphicFramePr>
        <p:xfrm>
          <a:off x="2006600" y="4615711"/>
          <a:ext cx="8178800" cy="1143000"/>
        </p:xfrm>
        <a:graphic>
          <a:graphicData uri="http://schemas.openxmlformats.org/drawingml/2006/table">
            <a:tbl>
              <a:tblPr/>
              <a:tblGrid>
                <a:gridCol w="2884955">
                  <a:extLst>
                    <a:ext uri="{9D8B030D-6E8A-4147-A177-3AD203B41FA5}">
                      <a16:colId xmlns:a16="http://schemas.microsoft.com/office/drawing/2014/main" val="97248056"/>
                    </a:ext>
                  </a:extLst>
                </a:gridCol>
                <a:gridCol w="698229">
                  <a:extLst>
                    <a:ext uri="{9D8B030D-6E8A-4147-A177-3AD203B41FA5}">
                      <a16:colId xmlns:a16="http://schemas.microsoft.com/office/drawing/2014/main" val="3827162085"/>
                    </a:ext>
                  </a:extLst>
                </a:gridCol>
                <a:gridCol w="4595616">
                  <a:extLst>
                    <a:ext uri="{9D8B030D-6E8A-4147-A177-3AD203B41FA5}">
                      <a16:colId xmlns:a16="http://schemas.microsoft.com/office/drawing/2014/main" val="300589683"/>
                    </a:ext>
                  </a:extLst>
                </a:gridCol>
              </a:tblGrid>
              <a:tr h="190500">
                <a:tc>
                  <a:txBody>
                    <a:bodyPr/>
                    <a:lstStyle/>
                    <a:p>
                      <a:pPr algn="ctr" fontAlgn="b"/>
                      <a:r>
                        <a:rPr lang="en-GB" sz="1100" b="0" i="0" u="none" strike="noStrike">
                          <a:solidFill>
                            <a:srgbClr val="000000"/>
                          </a:solidFill>
                          <a:effectLst/>
                          <a:latin typeface="Calibri" panose="020F0502020204030204" pitchFamily="34" charset="0"/>
                        </a:rPr>
                        <a:t>Extraction sextupoles current monitoring BA1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Current monitoring for extraction sextupoles LSE.10602 and LSE.12402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44410899"/>
                  </a:ext>
                </a:extLst>
              </a:tr>
              <a:tr h="190500">
                <a:tc>
                  <a:txBody>
                    <a:bodyPr/>
                    <a:lstStyle/>
                    <a:p>
                      <a:pPr algn="ctr" fontAlgn="b"/>
                      <a:r>
                        <a:rPr lang="en-GB" sz="1100" b="0" i="0" u="none" strike="noStrike">
                          <a:solidFill>
                            <a:srgbClr val="000000"/>
                          </a:solidFill>
                          <a:effectLst/>
                          <a:latin typeface="Calibri" panose="020F0502020204030204" pitchFamily="34" charset="0"/>
                        </a:rPr>
                        <a:t>Extraction sextupoles current monitoring BA2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Current monitoring for extraction sextupoles LSE.20602 and LSE.22402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2647673"/>
                  </a:ext>
                </a:extLst>
              </a:tr>
              <a:tr h="190500">
                <a:tc>
                  <a:txBody>
                    <a:bodyPr/>
                    <a:lstStyle/>
                    <a:p>
                      <a:pPr algn="ctr" fontAlgn="b"/>
                      <a:r>
                        <a:rPr lang="en-GB" sz="1100" b="0" i="0" u="none" strike="noStrike">
                          <a:solidFill>
                            <a:srgbClr val="000000"/>
                          </a:solidFill>
                          <a:effectLst/>
                          <a:latin typeface="Calibri" panose="020F0502020204030204" pitchFamily="34" charset="0"/>
                        </a:rPr>
                        <a:t>Extraction sextupoles current monitoring BA4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Current monitoring for extraction sextupoles LSE.40602 and LSEN.42402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08225220"/>
                  </a:ext>
                </a:extLst>
              </a:tr>
              <a:tr h="190500">
                <a:tc>
                  <a:txBody>
                    <a:bodyPr/>
                    <a:lstStyle/>
                    <a:p>
                      <a:pPr algn="ctr" fontAlgn="b"/>
                      <a:r>
                        <a:rPr lang="en-GB" sz="1100" b="0" i="0" u="none" strike="noStrike">
                          <a:solidFill>
                            <a:srgbClr val="000000"/>
                          </a:solidFill>
                          <a:effectLst/>
                          <a:latin typeface="Calibri" panose="020F0502020204030204" pitchFamily="34" charset="0"/>
                        </a:rPr>
                        <a:t>Extraction sextupoles current monitoring BA5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Current monitoring for extraction sextupoles LSE.50602 and LSE.52402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132996"/>
                  </a:ext>
                </a:extLst>
              </a:tr>
              <a:tr h="190500">
                <a:tc>
                  <a:txBody>
                    <a:bodyPr/>
                    <a:lstStyle/>
                    <a:p>
                      <a:pPr algn="ctr" fontAlgn="b"/>
                      <a:r>
                        <a:rPr lang="en-GB" sz="1100" b="0" i="0" u="none" strike="noStrike">
                          <a:solidFill>
                            <a:srgbClr val="000000"/>
                          </a:solidFill>
                          <a:effectLst/>
                          <a:latin typeface="Calibri" panose="020F0502020204030204" pitchFamily="34" charset="0"/>
                        </a:rPr>
                        <a:t>Extraction sextupoles current monitoring BA6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Current monitoring for extraction sextupole LSE.62402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09489888"/>
                  </a:ext>
                </a:extLst>
              </a:tr>
              <a:tr h="190500">
                <a:tc>
                  <a:txBody>
                    <a:bodyPr/>
                    <a:lstStyle/>
                    <a:p>
                      <a:pPr algn="ctr" fontAlgn="b"/>
                      <a:r>
                        <a:rPr lang="en-GB" sz="1100" b="0" i="0" u="none" strike="noStrike">
                          <a:solidFill>
                            <a:srgbClr val="000000"/>
                          </a:solidFill>
                          <a:effectLst/>
                          <a:latin typeface="Calibri" panose="020F0502020204030204" pitchFamily="34" charset="0"/>
                        </a:rPr>
                        <a:t>Bumpers current monitoring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Calibri" panose="020F0502020204030204" pitchFamily="34" charset="0"/>
                        </a:rPr>
                        <a:t>Current monitoring for extraction bumpers in BA2 (9x PCs located in BA2)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99526118"/>
                  </a:ext>
                </a:extLst>
              </a:tr>
            </a:tbl>
          </a:graphicData>
        </a:graphic>
      </p:graphicFrame>
      <p:sp>
        <p:nvSpPr>
          <p:cNvPr id="16" name="TextBox 15">
            <a:extLst>
              <a:ext uri="{FF2B5EF4-FFF2-40B4-BE49-F238E27FC236}">
                <a16:creationId xmlns:a16="http://schemas.microsoft.com/office/drawing/2014/main" id="{332CC130-AF68-3C40-3205-285B31717DA2}"/>
              </a:ext>
            </a:extLst>
          </p:cNvPr>
          <p:cNvSpPr txBox="1"/>
          <p:nvPr/>
        </p:nvSpPr>
        <p:spPr>
          <a:xfrm>
            <a:off x="4872364" y="1867355"/>
            <a:ext cx="4116512" cy="276999"/>
          </a:xfrm>
          <a:prstGeom prst="rect">
            <a:avLst/>
          </a:prstGeom>
          <a:noFill/>
        </p:spPr>
        <p:txBody>
          <a:bodyPr wrap="none" lIns="0" tIns="0" rIns="0" bIns="0" rtlCol="0">
            <a:spAutoFit/>
          </a:bodyPr>
          <a:lstStyle/>
          <a:p>
            <a:pPr algn="l"/>
            <a:r>
              <a:rPr lang="fr-FR" dirty="0" err="1"/>
              <a:t>Masking</a:t>
            </a:r>
            <a:r>
              <a:rPr lang="fr-FR" dirty="0"/>
              <a:t> matrix interlocks </a:t>
            </a:r>
            <a:r>
              <a:rPr lang="fr-FR" dirty="0" err="1"/>
              <a:t>is</a:t>
            </a:r>
            <a:r>
              <a:rPr lang="fr-FR" dirty="0"/>
              <a:t> not possible</a:t>
            </a:r>
            <a:endParaRPr lang="en-GB" dirty="0"/>
          </a:p>
        </p:txBody>
      </p:sp>
    </p:spTree>
    <p:extLst>
      <p:ext uri="{BB962C8B-B14F-4D97-AF65-F5344CB8AC3E}">
        <p14:creationId xmlns:p14="http://schemas.microsoft.com/office/powerpoint/2010/main" val="2812272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2B424-ACBE-2D62-B1E3-66B34BC805E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F215DA9-4877-B40A-556C-B1BE9E396351}"/>
              </a:ext>
            </a:extLst>
          </p:cNvPr>
          <p:cNvSpPr>
            <a:spLocks noGrp="1"/>
          </p:cNvSpPr>
          <p:nvPr>
            <p:ph type="title"/>
          </p:nvPr>
        </p:nvSpPr>
        <p:spPr>
          <a:xfrm>
            <a:off x="407988" y="373593"/>
            <a:ext cx="11376025" cy="527239"/>
          </a:xfrm>
        </p:spPr>
        <p:txBody>
          <a:bodyPr/>
          <a:lstStyle/>
          <a:p>
            <a:r>
              <a:rPr lang="en-US" dirty="0"/>
              <a:t>List of user inputs – TT21 Upstream</a:t>
            </a:r>
          </a:p>
        </p:txBody>
      </p:sp>
      <p:sp>
        <p:nvSpPr>
          <p:cNvPr id="4" name="Date Placeholder 3">
            <a:extLst>
              <a:ext uri="{FF2B5EF4-FFF2-40B4-BE49-F238E27FC236}">
                <a16:creationId xmlns:a16="http://schemas.microsoft.com/office/drawing/2014/main" id="{CFCF1959-4A9D-A0C9-6883-C3C088A1874D}"/>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F7F29920-95FD-13A9-1F47-EDB8175FE701}"/>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C11EEBD0-989A-DEF9-5C4F-2C1FCB808EBA}"/>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13" name="Content Placeholder 1">
            <a:extLst>
              <a:ext uri="{FF2B5EF4-FFF2-40B4-BE49-F238E27FC236}">
                <a16:creationId xmlns:a16="http://schemas.microsoft.com/office/drawing/2014/main" id="{39514920-C0B8-7640-B91C-C1B3BE9FA21A}"/>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7" name="Table 6">
            <a:extLst>
              <a:ext uri="{FF2B5EF4-FFF2-40B4-BE49-F238E27FC236}">
                <a16:creationId xmlns:a16="http://schemas.microsoft.com/office/drawing/2014/main" id="{FB781790-9B39-2F4D-5356-C19F1311D938}"/>
              </a:ext>
            </a:extLst>
          </p:cNvPr>
          <p:cNvGraphicFramePr>
            <a:graphicFrameLocks noGrp="1"/>
          </p:cNvGraphicFramePr>
          <p:nvPr>
            <p:extLst>
              <p:ext uri="{D42A27DB-BD31-4B8C-83A1-F6EECF244321}">
                <p14:modId xmlns:p14="http://schemas.microsoft.com/office/powerpoint/2010/main" val="1811588852"/>
              </p:ext>
            </p:extLst>
          </p:nvPr>
        </p:nvGraphicFramePr>
        <p:xfrm>
          <a:off x="2478314" y="2232819"/>
          <a:ext cx="6858000" cy="1905000"/>
        </p:xfrm>
        <a:graphic>
          <a:graphicData uri="http://schemas.openxmlformats.org/drawingml/2006/table">
            <a:tbl>
              <a:tblPr/>
              <a:tblGrid>
                <a:gridCol w="1548683">
                  <a:extLst>
                    <a:ext uri="{9D8B030D-6E8A-4147-A177-3AD203B41FA5}">
                      <a16:colId xmlns:a16="http://schemas.microsoft.com/office/drawing/2014/main" val="1604666083"/>
                    </a:ext>
                  </a:extLst>
                </a:gridCol>
                <a:gridCol w="672789">
                  <a:extLst>
                    <a:ext uri="{9D8B030D-6E8A-4147-A177-3AD203B41FA5}">
                      <a16:colId xmlns:a16="http://schemas.microsoft.com/office/drawing/2014/main" val="1423720201"/>
                    </a:ext>
                  </a:extLst>
                </a:gridCol>
                <a:gridCol w="4636528">
                  <a:extLst>
                    <a:ext uri="{9D8B030D-6E8A-4147-A177-3AD203B41FA5}">
                      <a16:colId xmlns:a16="http://schemas.microsoft.com/office/drawing/2014/main" val="1324752264"/>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Input 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Maskable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Details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2734584"/>
                  </a:ext>
                </a:extLst>
              </a:tr>
              <a:tr h="190500">
                <a:tc>
                  <a:txBody>
                    <a:bodyPr/>
                    <a:lstStyle/>
                    <a:p>
                      <a:pPr algn="l" fontAlgn="b"/>
                      <a:r>
                        <a:rPr lang="en-GB" sz="1100" b="0" i="0" u="none" strike="noStrike">
                          <a:solidFill>
                            <a:srgbClr val="000000"/>
                          </a:solidFill>
                          <a:effectLst/>
                          <a:latin typeface="Calibri" panose="020F0502020204030204" pitchFamily="34" charset="0"/>
                        </a:rPr>
                        <a:t>Vacuum TT21 before TED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Vacuum valves before the TT21 TED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72981341"/>
                  </a:ext>
                </a:extLst>
              </a:tr>
              <a:tr h="190500">
                <a:tc>
                  <a:txBody>
                    <a:bodyPr/>
                    <a:lstStyle/>
                    <a:p>
                      <a:pPr algn="l" fontAlgn="b"/>
                      <a:r>
                        <a:rPr lang="en-GB" sz="1100" b="0" i="0" u="none" strike="noStrike">
                          <a:solidFill>
                            <a:srgbClr val="000000"/>
                          </a:solidFill>
                          <a:effectLst/>
                          <a:latin typeface="Calibri" panose="020F0502020204030204" pitchFamily="34" charset="0"/>
                        </a:rPr>
                        <a:t>WIC #1.1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Calibri" panose="020F0502020204030204" pitchFamily="34" charset="0"/>
                        </a:rPr>
                        <a:t>Electrical circuits before the TT21 TED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02531754"/>
                  </a:ext>
                </a:extLst>
              </a:tr>
              <a:tr h="190500">
                <a:tc>
                  <a:txBody>
                    <a:bodyPr/>
                    <a:lstStyle/>
                    <a:p>
                      <a:pPr algn="l" fontAlgn="b"/>
                      <a:r>
                        <a:rPr lang="en-GB" sz="1100" b="0" i="0" u="none" strike="noStrike">
                          <a:solidFill>
                            <a:srgbClr val="000000"/>
                          </a:solidFill>
                          <a:effectLst/>
                          <a:latin typeface="Calibri" panose="020F0502020204030204" pitchFamily="34" charset="0"/>
                        </a:rPr>
                        <a:t>MSE/MST septa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Cooling pumps, temperatures, if power converter is ON, girder position, etc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81061110"/>
                  </a:ext>
                </a:extLst>
              </a:tr>
              <a:tr h="190500">
                <a:tc>
                  <a:txBody>
                    <a:bodyPr/>
                    <a:lstStyle/>
                    <a:p>
                      <a:pPr algn="l" fontAlgn="b"/>
                      <a:r>
                        <a:rPr lang="en-GB" sz="1100" b="0" i="0" u="none" strike="noStrike">
                          <a:solidFill>
                            <a:srgbClr val="000000"/>
                          </a:solidFill>
                          <a:effectLst/>
                          <a:latin typeface="Calibri" panose="020F0502020204030204" pitchFamily="34" charset="0"/>
                        </a:rPr>
                        <a:t>ZS electrostatic septa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Interlock on ZS electrostatic septa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61224211"/>
                  </a:ext>
                </a:extLst>
              </a:tr>
              <a:tr h="190500">
                <a:tc>
                  <a:txBody>
                    <a:bodyPr/>
                    <a:lstStyle/>
                    <a:p>
                      <a:pPr algn="l" fontAlgn="b"/>
                      <a:r>
                        <a:rPr lang="en-GB" sz="1100" b="0" i="0" u="none" strike="noStrike">
                          <a:solidFill>
                            <a:srgbClr val="000000"/>
                          </a:solidFill>
                          <a:effectLst/>
                          <a:latin typeface="Calibri" panose="020F0502020204030204" pitchFamily="34" charset="0"/>
                        </a:rPr>
                        <a:t>ACCESS TT20 EXTR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Access system covering TT20 up to the TED.210358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67419008"/>
                  </a:ext>
                </a:extLst>
              </a:tr>
              <a:tr h="190500">
                <a:tc>
                  <a:txBody>
                    <a:bodyPr/>
                    <a:lstStyle/>
                    <a:p>
                      <a:pPr algn="l" fontAlgn="b"/>
                      <a:r>
                        <a:rPr lang="en-GB" sz="1100" b="0" i="0" u="none" strike="noStrike">
                          <a:solidFill>
                            <a:srgbClr val="000000"/>
                          </a:solidFill>
                          <a:effectLst/>
                          <a:latin typeface="Calibri" panose="020F0502020204030204" pitchFamily="34" charset="0"/>
                        </a:rPr>
                        <a:t>TT21 TED cooling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Eletta flow switch and thermocouples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21313498"/>
                  </a:ext>
                </a:extLst>
              </a:tr>
              <a:tr h="190500">
                <a:tc>
                  <a:txBody>
                    <a:bodyPr/>
                    <a:lstStyle/>
                    <a:p>
                      <a:pPr algn="l" fontAlgn="b"/>
                      <a:r>
                        <a:rPr lang="en-GB" sz="1100" b="0" i="0" u="none" strike="noStrike">
                          <a:solidFill>
                            <a:srgbClr val="000000"/>
                          </a:solidFill>
                          <a:effectLst/>
                          <a:latin typeface="Calibri" panose="020F0502020204030204" pitchFamily="34" charset="0"/>
                        </a:rPr>
                        <a:t>BLM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BLMs before the TT21 TED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3056990"/>
                  </a:ext>
                </a:extLst>
              </a:tr>
              <a:tr h="190500">
                <a:tc>
                  <a:txBody>
                    <a:bodyPr/>
                    <a:lstStyle/>
                    <a:p>
                      <a:pPr algn="l" fontAlgn="b"/>
                      <a:r>
                        <a:rPr lang="en-GB" sz="1100" b="0" i="0" u="none" strike="noStrike">
                          <a:solidFill>
                            <a:srgbClr val="000000"/>
                          </a:solidFill>
                          <a:effectLst/>
                          <a:latin typeface="Calibri" panose="020F0502020204030204" pitchFamily="34" charset="0"/>
                        </a:rPr>
                        <a:t>TT21 TQCD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Position interlock on the TQCD.201271 for the UA9 experiment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79242258"/>
                  </a:ext>
                </a:extLst>
              </a:tr>
              <a:tr h="190500">
                <a:tc>
                  <a:txBody>
                    <a:bodyPr/>
                    <a:lstStyle/>
                    <a:p>
                      <a:pPr algn="l" fontAlgn="ctr"/>
                      <a:r>
                        <a:rPr lang="en-GB" sz="1100" b="0" i="0" u="none" strike="noStrike">
                          <a:solidFill>
                            <a:srgbClr val="000000"/>
                          </a:solidFill>
                          <a:effectLst/>
                          <a:latin typeface="Calibri" panose="020F0502020204030204" pitchFamily="34" charset="0"/>
                        </a:rPr>
                        <a:t>PC #BA2.1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Calibri" panose="020F0502020204030204" pitchFamily="34" charset="0"/>
                        </a:rPr>
                        <a:t>Current monitoring for TT21 before the TED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40463429"/>
                  </a:ext>
                </a:extLst>
              </a:tr>
            </a:tbl>
          </a:graphicData>
        </a:graphic>
      </p:graphicFrame>
      <p:sp>
        <p:nvSpPr>
          <p:cNvPr id="8" name="TextBox 7">
            <a:extLst>
              <a:ext uri="{FF2B5EF4-FFF2-40B4-BE49-F238E27FC236}">
                <a16:creationId xmlns:a16="http://schemas.microsoft.com/office/drawing/2014/main" id="{9D64C42A-CFA7-17E6-2820-FF46CA90488E}"/>
              </a:ext>
            </a:extLst>
          </p:cNvPr>
          <p:cNvSpPr txBox="1"/>
          <p:nvPr/>
        </p:nvSpPr>
        <p:spPr>
          <a:xfrm>
            <a:off x="865606" y="3040289"/>
            <a:ext cx="756617" cy="276999"/>
          </a:xfrm>
          <a:prstGeom prst="rect">
            <a:avLst/>
          </a:prstGeom>
          <a:noFill/>
        </p:spPr>
        <p:txBody>
          <a:bodyPr wrap="none" lIns="0" tIns="0" rIns="0" bIns="0" rtlCol="0">
            <a:spAutoFit/>
          </a:bodyPr>
          <a:lstStyle/>
          <a:p>
            <a:pPr algn="l"/>
            <a:r>
              <a:rPr lang="fr-FR" dirty="0"/>
              <a:t>In BA2:</a:t>
            </a:r>
            <a:endParaRPr lang="en-GB" dirty="0"/>
          </a:p>
        </p:txBody>
      </p:sp>
    </p:spTree>
    <p:extLst>
      <p:ext uri="{BB962C8B-B14F-4D97-AF65-F5344CB8AC3E}">
        <p14:creationId xmlns:p14="http://schemas.microsoft.com/office/powerpoint/2010/main" val="2660520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B8A7F-8D24-D045-560A-62F99491D84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6D49198-0D5A-79F8-1369-599C4BFF0C23}"/>
              </a:ext>
            </a:extLst>
          </p:cNvPr>
          <p:cNvSpPr>
            <a:spLocks noGrp="1"/>
          </p:cNvSpPr>
          <p:nvPr>
            <p:ph type="title"/>
          </p:nvPr>
        </p:nvSpPr>
        <p:spPr>
          <a:xfrm>
            <a:off x="407988" y="373593"/>
            <a:ext cx="11376025" cy="527239"/>
          </a:xfrm>
        </p:spPr>
        <p:txBody>
          <a:bodyPr/>
          <a:lstStyle/>
          <a:p>
            <a:r>
              <a:rPr lang="en-US" dirty="0"/>
              <a:t>List of user inputs – TT21 Downstream</a:t>
            </a:r>
          </a:p>
        </p:txBody>
      </p:sp>
      <p:sp>
        <p:nvSpPr>
          <p:cNvPr id="4" name="Date Placeholder 3">
            <a:extLst>
              <a:ext uri="{FF2B5EF4-FFF2-40B4-BE49-F238E27FC236}">
                <a16:creationId xmlns:a16="http://schemas.microsoft.com/office/drawing/2014/main" id="{FC78E42D-2699-9770-FA5E-F35BAE991A10}"/>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9F98AA9F-98E3-5133-3229-3733E571CCBD}"/>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46E66578-6F3B-292B-F636-B131C192387B}"/>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13" name="Content Placeholder 1">
            <a:extLst>
              <a:ext uri="{FF2B5EF4-FFF2-40B4-BE49-F238E27FC236}">
                <a16:creationId xmlns:a16="http://schemas.microsoft.com/office/drawing/2014/main" id="{2E988D53-5191-7E4A-A0BF-268B34850748}"/>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8" name="Table 7">
            <a:extLst>
              <a:ext uri="{FF2B5EF4-FFF2-40B4-BE49-F238E27FC236}">
                <a16:creationId xmlns:a16="http://schemas.microsoft.com/office/drawing/2014/main" id="{E2603EBD-8318-9FA9-4CF3-41000E8C0BDF}"/>
              </a:ext>
            </a:extLst>
          </p:cNvPr>
          <p:cNvGraphicFramePr>
            <a:graphicFrameLocks noGrp="1"/>
          </p:cNvGraphicFramePr>
          <p:nvPr>
            <p:extLst>
              <p:ext uri="{D42A27DB-BD31-4B8C-83A1-F6EECF244321}">
                <p14:modId xmlns:p14="http://schemas.microsoft.com/office/powerpoint/2010/main" val="1520992957"/>
              </p:ext>
            </p:extLst>
          </p:nvPr>
        </p:nvGraphicFramePr>
        <p:xfrm>
          <a:off x="2150601" y="1029283"/>
          <a:ext cx="7480300" cy="1524000"/>
        </p:xfrm>
        <a:graphic>
          <a:graphicData uri="http://schemas.openxmlformats.org/drawingml/2006/table">
            <a:tbl>
              <a:tblPr/>
              <a:tblGrid>
                <a:gridCol w="1904192">
                  <a:extLst>
                    <a:ext uri="{9D8B030D-6E8A-4147-A177-3AD203B41FA5}">
                      <a16:colId xmlns:a16="http://schemas.microsoft.com/office/drawing/2014/main" val="1576768783"/>
                    </a:ext>
                  </a:extLst>
                </a:gridCol>
                <a:gridCol w="672814">
                  <a:extLst>
                    <a:ext uri="{9D8B030D-6E8A-4147-A177-3AD203B41FA5}">
                      <a16:colId xmlns:a16="http://schemas.microsoft.com/office/drawing/2014/main" val="4090956461"/>
                    </a:ext>
                  </a:extLst>
                </a:gridCol>
                <a:gridCol w="4903294">
                  <a:extLst>
                    <a:ext uri="{9D8B030D-6E8A-4147-A177-3AD203B41FA5}">
                      <a16:colId xmlns:a16="http://schemas.microsoft.com/office/drawing/2014/main" val="4167468452"/>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Input 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Maskable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Details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37021548"/>
                  </a:ext>
                </a:extLst>
              </a:tr>
              <a:tr h="190500">
                <a:tc>
                  <a:txBody>
                    <a:bodyPr/>
                    <a:lstStyle/>
                    <a:p>
                      <a:pPr algn="l" fontAlgn="b"/>
                      <a:r>
                        <a:rPr lang="en-GB" sz="1100" b="0" i="0" u="none" strike="noStrike">
                          <a:solidFill>
                            <a:srgbClr val="000000"/>
                          </a:solidFill>
                          <a:effectLst/>
                          <a:latin typeface="Calibri" panose="020F0502020204030204" pitchFamily="34" charset="0"/>
                        </a:rPr>
                        <a:t>TT21 downstream slave BIC</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TT21 downstream slave BIC located in BA80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5476654"/>
                  </a:ext>
                </a:extLst>
              </a:tr>
              <a:tr h="190500">
                <a:tc>
                  <a:txBody>
                    <a:bodyPr/>
                    <a:lstStyle/>
                    <a:p>
                      <a:pPr algn="l" fontAlgn="b"/>
                      <a:r>
                        <a:rPr lang="en-GB" sz="1100" b="0" i="0" u="none" strike="noStrike">
                          <a:solidFill>
                            <a:srgbClr val="000000"/>
                          </a:solidFill>
                          <a:effectLst/>
                          <a:latin typeface="Calibri" panose="020F0502020204030204" pitchFamily="34" charset="0"/>
                        </a:rPr>
                        <a:t>Vacuum TT21 after TED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Vacuum valve after TT21 TED controlled from BA2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61889374"/>
                  </a:ext>
                </a:extLst>
              </a:tr>
              <a:tr h="190500">
                <a:tc>
                  <a:txBody>
                    <a:bodyPr/>
                    <a:lstStyle/>
                    <a:p>
                      <a:pPr algn="l" fontAlgn="b"/>
                      <a:r>
                        <a:rPr lang="en-GB" sz="1100" b="0" i="0" u="none" strike="noStrike">
                          <a:solidFill>
                            <a:srgbClr val="000000"/>
                          </a:solidFill>
                          <a:effectLst/>
                          <a:latin typeface="Calibri" panose="020F0502020204030204" pitchFamily="34" charset="0"/>
                        </a:rPr>
                        <a:t>WIC #1.2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Calibri" panose="020F0502020204030204" pitchFamily="34" charset="0"/>
                        </a:rPr>
                        <a:t>Warm magnet protection in TT21 after TED and TDC2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58595783"/>
                  </a:ext>
                </a:extLst>
              </a:tr>
              <a:tr h="190500">
                <a:tc>
                  <a:txBody>
                    <a:bodyPr/>
                    <a:lstStyle/>
                    <a:p>
                      <a:pPr algn="l" fontAlgn="b"/>
                      <a:r>
                        <a:rPr lang="en-GB" sz="1100" b="0" i="0" u="none" strike="noStrike">
                          <a:solidFill>
                            <a:srgbClr val="000000"/>
                          </a:solidFill>
                          <a:effectLst/>
                          <a:latin typeface="Calibri" panose="020F0502020204030204" pitchFamily="34" charset="0"/>
                        </a:rPr>
                        <a:t>TT21 TBSE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TT21 TBSE is out of beam or moving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34655091"/>
                  </a:ext>
                </a:extLst>
              </a:tr>
              <a:tr h="190500">
                <a:tc>
                  <a:txBody>
                    <a:bodyPr/>
                    <a:lstStyle/>
                    <a:p>
                      <a:pPr algn="l" fontAlgn="b"/>
                      <a:r>
                        <a:rPr lang="en-GB" sz="1100" b="0" i="0" u="none" strike="noStrike">
                          <a:solidFill>
                            <a:srgbClr val="000000"/>
                          </a:solidFill>
                          <a:effectLst/>
                          <a:latin typeface="Calibri" panose="020F0502020204030204" pitchFamily="34" charset="0"/>
                        </a:rPr>
                        <a:t>ACCESS NORTH TRAN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Calibri" panose="020F0502020204030204" pitchFamily="34" charset="0"/>
                        </a:rPr>
                        <a:t>Access system covering TT20 from the TED.210358, TCC2 and TDC2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1502566"/>
                  </a:ext>
                </a:extLst>
              </a:tr>
              <a:tr h="190500">
                <a:tc>
                  <a:txBody>
                    <a:bodyPr/>
                    <a:lstStyle/>
                    <a:p>
                      <a:pPr algn="l" fontAlgn="b"/>
                      <a:r>
                        <a:rPr lang="en-GB" sz="1100" b="0" i="0" u="none" strike="noStrike">
                          <a:solidFill>
                            <a:srgbClr val="000000"/>
                          </a:solidFill>
                          <a:effectLst/>
                          <a:latin typeface="Calibri" panose="020F0502020204030204" pitchFamily="34" charset="0"/>
                        </a:rPr>
                        <a:t>PC #BA2.2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TT21 after TED powered from BA2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61273177"/>
                  </a:ext>
                </a:extLst>
              </a:tr>
              <a:tr h="190500">
                <a:tc>
                  <a:txBody>
                    <a:bodyPr/>
                    <a:lstStyle/>
                    <a:p>
                      <a:pPr algn="l" fontAlgn="b"/>
                      <a:r>
                        <a:rPr lang="en-GB" sz="1100" b="0" i="0" u="none" strike="noStrike">
                          <a:solidFill>
                            <a:srgbClr val="000000"/>
                          </a:solidFill>
                          <a:effectLst/>
                          <a:latin typeface="Calibri" panose="020F0502020204030204" pitchFamily="34" charset="0"/>
                        </a:rPr>
                        <a:t>PC #BA2.3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Calibri" panose="020F0502020204030204" pitchFamily="34" charset="0"/>
                        </a:rPr>
                        <a:t>TT21 after TED powered from BA2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39140027"/>
                  </a:ext>
                </a:extLst>
              </a:tr>
            </a:tbl>
          </a:graphicData>
        </a:graphic>
      </p:graphicFrame>
      <p:sp>
        <p:nvSpPr>
          <p:cNvPr id="9" name="TextBox 8">
            <a:extLst>
              <a:ext uri="{FF2B5EF4-FFF2-40B4-BE49-F238E27FC236}">
                <a16:creationId xmlns:a16="http://schemas.microsoft.com/office/drawing/2014/main" id="{785DB733-7CBA-6787-9A4C-D4CF04819F9C}"/>
              </a:ext>
            </a:extLst>
          </p:cNvPr>
          <p:cNvSpPr txBox="1"/>
          <p:nvPr/>
        </p:nvSpPr>
        <p:spPr>
          <a:xfrm>
            <a:off x="621615" y="1913072"/>
            <a:ext cx="756617" cy="276999"/>
          </a:xfrm>
          <a:prstGeom prst="rect">
            <a:avLst/>
          </a:prstGeom>
          <a:noFill/>
        </p:spPr>
        <p:txBody>
          <a:bodyPr wrap="none" lIns="0" tIns="0" rIns="0" bIns="0" rtlCol="0">
            <a:spAutoFit/>
          </a:bodyPr>
          <a:lstStyle/>
          <a:p>
            <a:pPr algn="l"/>
            <a:r>
              <a:rPr lang="fr-FR" dirty="0"/>
              <a:t>In BA2:</a:t>
            </a:r>
            <a:endParaRPr lang="en-GB" dirty="0"/>
          </a:p>
        </p:txBody>
      </p:sp>
      <p:sp>
        <p:nvSpPr>
          <p:cNvPr id="10" name="TextBox 9">
            <a:extLst>
              <a:ext uri="{FF2B5EF4-FFF2-40B4-BE49-F238E27FC236}">
                <a16:creationId xmlns:a16="http://schemas.microsoft.com/office/drawing/2014/main" id="{9DC726A6-A315-B5F7-39AA-783C8D43D073}"/>
              </a:ext>
            </a:extLst>
          </p:cNvPr>
          <p:cNvSpPr txBox="1"/>
          <p:nvPr/>
        </p:nvSpPr>
        <p:spPr>
          <a:xfrm>
            <a:off x="577167" y="4390931"/>
            <a:ext cx="884858" cy="276999"/>
          </a:xfrm>
          <a:prstGeom prst="rect">
            <a:avLst/>
          </a:prstGeom>
          <a:noFill/>
        </p:spPr>
        <p:txBody>
          <a:bodyPr wrap="none" lIns="0" tIns="0" rIns="0" bIns="0" rtlCol="0">
            <a:spAutoFit/>
          </a:bodyPr>
          <a:lstStyle/>
          <a:p>
            <a:pPr algn="l"/>
            <a:r>
              <a:rPr lang="fr-FR" dirty="0"/>
              <a:t>In BA80:</a:t>
            </a:r>
            <a:endParaRPr lang="en-GB" dirty="0"/>
          </a:p>
        </p:txBody>
      </p:sp>
      <p:graphicFrame>
        <p:nvGraphicFramePr>
          <p:cNvPr id="12" name="Table 11">
            <a:extLst>
              <a:ext uri="{FF2B5EF4-FFF2-40B4-BE49-F238E27FC236}">
                <a16:creationId xmlns:a16="http://schemas.microsoft.com/office/drawing/2014/main" id="{CCC06ED5-2E2F-628A-1255-BDF0B53B41FD}"/>
              </a:ext>
            </a:extLst>
          </p:cNvPr>
          <p:cNvGraphicFramePr>
            <a:graphicFrameLocks noGrp="1"/>
          </p:cNvGraphicFramePr>
          <p:nvPr>
            <p:extLst>
              <p:ext uri="{D42A27DB-BD31-4B8C-83A1-F6EECF244321}">
                <p14:modId xmlns:p14="http://schemas.microsoft.com/office/powerpoint/2010/main" val="1855957494"/>
              </p:ext>
            </p:extLst>
          </p:nvPr>
        </p:nvGraphicFramePr>
        <p:xfrm>
          <a:off x="2150601" y="2952071"/>
          <a:ext cx="7480300" cy="3238500"/>
        </p:xfrm>
        <a:graphic>
          <a:graphicData uri="http://schemas.openxmlformats.org/drawingml/2006/table">
            <a:tbl>
              <a:tblPr/>
              <a:tblGrid>
                <a:gridCol w="1904192">
                  <a:extLst>
                    <a:ext uri="{9D8B030D-6E8A-4147-A177-3AD203B41FA5}">
                      <a16:colId xmlns:a16="http://schemas.microsoft.com/office/drawing/2014/main" val="2339736282"/>
                    </a:ext>
                  </a:extLst>
                </a:gridCol>
                <a:gridCol w="672814">
                  <a:extLst>
                    <a:ext uri="{9D8B030D-6E8A-4147-A177-3AD203B41FA5}">
                      <a16:colId xmlns:a16="http://schemas.microsoft.com/office/drawing/2014/main" val="3345961941"/>
                    </a:ext>
                  </a:extLst>
                </a:gridCol>
                <a:gridCol w="4903294">
                  <a:extLst>
                    <a:ext uri="{9D8B030D-6E8A-4147-A177-3AD203B41FA5}">
                      <a16:colId xmlns:a16="http://schemas.microsoft.com/office/drawing/2014/main" val="566768170"/>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Input 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Maskable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Details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1905721"/>
                  </a:ext>
                </a:extLst>
              </a:tr>
              <a:tr h="190500">
                <a:tc>
                  <a:txBody>
                    <a:bodyPr/>
                    <a:lstStyle/>
                    <a:p>
                      <a:pPr algn="l" fontAlgn="b"/>
                      <a:r>
                        <a:rPr lang="en-GB" sz="1100" b="0" i="0" u="none" strike="noStrike">
                          <a:solidFill>
                            <a:srgbClr val="000000"/>
                          </a:solidFill>
                          <a:effectLst/>
                          <a:latin typeface="Calibri" panose="020F0502020204030204" pitchFamily="34" charset="0"/>
                        </a:rPr>
                        <a:t>Targets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fr-FR" sz="1100" b="0" i="0" u="none" strike="noStrike">
                          <a:solidFill>
                            <a:srgbClr val="000000"/>
                          </a:solidFill>
                          <a:effectLst/>
                          <a:latin typeface="Calibri" panose="020F0502020204030204" pitchFamily="34" charset="0"/>
                        </a:rPr>
                        <a:t>T2/T4/T6 targets cooling interlocks + TBIU/D positions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4676304"/>
                  </a:ext>
                </a:extLst>
              </a:tr>
              <a:tr h="190500">
                <a:tc>
                  <a:txBody>
                    <a:bodyPr/>
                    <a:lstStyle/>
                    <a:p>
                      <a:pPr algn="l" fontAlgn="b"/>
                      <a:r>
                        <a:rPr lang="en-GB" sz="1100" b="0" i="0" u="none" strike="noStrike">
                          <a:solidFill>
                            <a:srgbClr val="000000"/>
                          </a:solidFill>
                          <a:effectLst/>
                          <a:latin typeface="Calibri" panose="020F0502020204030204" pitchFamily="34" charset="0"/>
                        </a:rPr>
                        <a:t>TAXes cooling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pt-BR" sz="1100" b="0" i="0" u="none" strike="noStrike">
                          <a:solidFill>
                            <a:srgbClr val="000000"/>
                          </a:solidFill>
                          <a:effectLst/>
                          <a:latin typeface="Calibri" panose="020F0502020204030204" pitchFamily="34" charset="0"/>
                        </a:rPr>
                        <a:t>P4/P6/M2/H2/H4/H6 TAX cooling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13267969"/>
                  </a:ext>
                </a:extLst>
              </a:tr>
              <a:tr h="190500">
                <a:tc>
                  <a:txBody>
                    <a:bodyPr/>
                    <a:lstStyle/>
                    <a:p>
                      <a:pPr algn="l" fontAlgn="b"/>
                      <a:r>
                        <a:rPr lang="en-GB" sz="1100" b="0" i="0" u="none" strike="noStrike">
                          <a:solidFill>
                            <a:srgbClr val="000000"/>
                          </a:solidFill>
                          <a:effectLst/>
                          <a:latin typeface="Calibri" panose="020F0502020204030204" pitchFamily="34" charset="0"/>
                        </a:rPr>
                        <a:t>TCSC collimators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TDC2 splitter collimators cooling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43545571"/>
                  </a:ext>
                </a:extLst>
              </a:tr>
              <a:tr h="190500">
                <a:tc>
                  <a:txBody>
                    <a:bodyPr/>
                    <a:lstStyle/>
                    <a:p>
                      <a:pPr algn="l" fontAlgn="b"/>
                      <a:r>
                        <a:rPr lang="en-GB" sz="1100" b="0" i="0" u="none" strike="noStrike">
                          <a:solidFill>
                            <a:srgbClr val="000000"/>
                          </a:solidFill>
                          <a:effectLst/>
                          <a:latin typeface="Calibri" panose="020F0502020204030204" pitchFamily="34" charset="0"/>
                        </a:rPr>
                        <a:t>TCX after 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TCX.61002 cooling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10284940"/>
                  </a:ext>
                </a:extLst>
              </a:tr>
              <a:tr h="190500">
                <a:tc>
                  <a:txBody>
                    <a:bodyPr/>
                    <a:lstStyle/>
                    <a:p>
                      <a:pPr algn="l" fontAlgn="b"/>
                      <a:r>
                        <a:rPr lang="en-GB" sz="1100" b="0" i="0" u="none" strike="noStrike">
                          <a:solidFill>
                            <a:srgbClr val="000000"/>
                          </a:solidFill>
                          <a:effectLst/>
                          <a:latin typeface="Calibri" panose="020F0502020204030204" pitchFamily="34" charset="0"/>
                        </a:rPr>
                        <a:t>Vacuum TDC2, TT22, TT24, TT25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Vacuum valves in TDC2, TT22, TT24 and TT25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01254653"/>
                  </a:ext>
                </a:extLst>
              </a:tr>
              <a:tr h="190500">
                <a:tc>
                  <a:txBody>
                    <a:bodyPr/>
                    <a:lstStyle/>
                    <a:p>
                      <a:pPr algn="l" fontAlgn="b"/>
                      <a:r>
                        <a:rPr lang="en-GB" sz="1100" b="0" i="0" u="none" strike="noStrike">
                          <a:solidFill>
                            <a:srgbClr val="000000"/>
                          </a:solidFill>
                          <a:effectLst/>
                          <a:latin typeface="Calibri" panose="020F0502020204030204" pitchFamily="34" charset="0"/>
                        </a:rPr>
                        <a:t>WIC #2.1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Warm magnet protection in TT22, TT23, TT24, TT25 + wobbling magnets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1423550"/>
                  </a:ext>
                </a:extLst>
              </a:tr>
              <a:tr h="190500">
                <a:tc>
                  <a:txBody>
                    <a:bodyPr/>
                    <a:lstStyle/>
                    <a:p>
                      <a:pPr algn="l" fontAlgn="b"/>
                      <a:r>
                        <a:rPr lang="en-GB" sz="1100" b="0" i="0" u="none" strike="noStrike">
                          <a:solidFill>
                            <a:srgbClr val="000000"/>
                          </a:solidFill>
                          <a:effectLst/>
                          <a:latin typeface="Calibri" panose="020F0502020204030204" pitchFamily="34" charset="0"/>
                        </a:rPr>
                        <a:t>WIC #4.2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Warm magnet protection in the start of M2 line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72227195"/>
                  </a:ext>
                </a:extLst>
              </a:tr>
              <a:tr h="190500">
                <a:tc>
                  <a:txBody>
                    <a:bodyPr/>
                    <a:lstStyle/>
                    <a:p>
                      <a:pPr algn="l" fontAlgn="b"/>
                      <a:r>
                        <a:rPr lang="en-GB" sz="1100" b="0" i="0" u="none" strike="noStrike">
                          <a:solidFill>
                            <a:srgbClr val="000000"/>
                          </a:solidFill>
                          <a:effectLst/>
                          <a:latin typeface="Calibri" panose="020F0502020204030204" pitchFamily="34" charset="0"/>
                        </a:rPr>
                        <a:t>BLM TDC2/TCC2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BLMs in TDC2/TCC2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13918057"/>
                  </a:ext>
                </a:extLst>
              </a:tr>
              <a:tr h="190500">
                <a:tc>
                  <a:txBody>
                    <a:bodyPr/>
                    <a:lstStyle/>
                    <a:p>
                      <a:pPr algn="l" fontAlgn="b"/>
                      <a:r>
                        <a:rPr lang="en-GB" sz="1100" b="0" i="0" u="none" strike="noStrike">
                          <a:solidFill>
                            <a:srgbClr val="000000"/>
                          </a:solidFill>
                          <a:effectLst/>
                          <a:latin typeface="Calibri" panose="020F0502020204030204" pitchFamily="34" charset="0"/>
                        </a:rPr>
                        <a:t>PC #BA80.1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TT21 after TED and TT22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1505706"/>
                  </a:ext>
                </a:extLst>
              </a:tr>
              <a:tr h="190500">
                <a:tc>
                  <a:txBody>
                    <a:bodyPr/>
                    <a:lstStyle/>
                    <a:p>
                      <a:pPr algn="l" fontAlgn="b"/>
                      <a:r>
                        <a:rPr lang="en-GB" sz="1100" b="0" i="0" u="none" strike="noStrike">
                          <a:solidFill>
                            <a:srgbClr val="000000"/>
                          </a:solidFill>
                          <a:effectLst/>
                          <a:latin typeface="Calibri" panose="020F0502020204030204" pitchFamily="34" charset="0"/>
                        </a:rPr>
                        <a:t>PC #BA80.2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TT23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35214388"/>
                  </a:ext>
                </a:extLst>
              </a:tr>
              <a:tr h="190500">
                <a:tc>
                  <a:txBody>
                    <a:bodyPr/>
                    <a:lstStyle/>
                    <a:p>
                      <a:pPr algn="l" fontAlgn="b"/>
                      <a:r>
                        <a:rPr lang="en-GB" sz="1100" b="0" i="0" u="none" strike="noStrike">
                          <a:solidFill>
                            <a:srgbClr val="000000"/>
                          </a:solidFill>
                          <a:effectLst/>
                          <a:latin typeface="Calibri" panose="020F0502020204030204" pitchFamily="34" charset="0"/>
                        </a:rPr>
                        <a:t>PC #BA80.3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T2 wobbling magnets and BA80_left PC spares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9260216"/>
                  </a:ext>
                </a:extLst>
              </a:tr>
              <a:tr h="190500">
                <a:tc>
                  <a:txBody>
                    <a:bodyPr/>
                    <a:lstStyle/>
                    <a:p>
                      <a:pPr algn="l" fontAlgn="b"/>
                      <a:r>
                        <a:rPr lang="en-GB" sz="1100" b="0" i="0" u="none" strike="noStrike">
                          <a:solidFill>
                            <a:srgbClr val="000000"/>
                          </a:solidFill>
                          <a:effectLst/>
                          <a:latin typeface="Calibri" panose="020F0502020204030204" pitchFamily="34" charset="0"/>
                        </a:rPr>
                        <a:t>PC #BA80.4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TT24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6880228"/>
                  </a:ext>
                </a:extLst>
              </a:tr>
              <a:tr h="190500">
                <a:tc>
                  <a:txBody>
                    <a:bodyPr/>
                    <a:lstStyle/>
                    <a:p>
                      <a:pPr algn="l" fontAlgn="b"/>
                      <a:r>
                        <a:rPr lang="en-GB" sz="1100" b="0" i="0" u="none" strike="noStrike">
                          <a:solidFill>
                            <a:srgbClr val="000000"/>
                          </a:solidFill>
                          <a:effectLst/>
                          <a:latin typeface="Calibri" panose="020F0502020204030204" pitchFamily="34" charset="0"/>
                        </a:rPr>
                        <a:t>PC #BA80.5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nn-NO" sz="1100" b="0" i="0" u="none" strike="noStrike">
                          <a:solidFill>
                            <a:srgbClr val="000000"/>
                          </a:solidFill>
                          <a:effectLst/>
                          <a:latin typeface="Calibri" panose="020F0502020204030204" pitchFamily="34" charset="0"/>
                        </a:rPr>
                        <a:t>T4 wobbling magnets, NR22-004, NR22-001, NR22-007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77354764"/>
                  </a:ext>
                </a:extLst>
              </a:tr>
              <a:tr h="190500">
                <a:tc>
                  <a:txBody>
                    <a:bodyPr/>
                    <a:lstStyle/>
                    <a:p>
                      <a:pPr algn="l" fontAlgn="b"/>
                      <a:r>
                        <a:rPr lang="en-GB" sz="1100" b="0" i="0" u="none" strike="noStrike">
                          <a:solidFill>
                            <a:srgbClr val="000000"/>
                          </a:solidFill>
                          <a:effectLst/>
                          <a:latin typeface="Calibri" panose="020F0502020204030204" pitchFamily="34" charset="0"/>
                        </a:rPr>
                        <a:t>PC #BA80.6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TT25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76631571"/>
                  </a:ext>
                </a:extLst>
              </a:tr>
              <a:tr h="190500">
                <a:tc>
                  <a:txBody>
                    <a:bodyPr/>
                    <a:lstStyle/>
                    <a:p>
                      <a:pPr algn="l" fontAlgn="b"/>
                      <a:r>
                        <a:rPr lang="en-GB" sz="1100" b="0" i="0" u="none" strike="noStrike">
                          <a:solidFill>
                            <a:srgbClr val="000000"/>
                          </a:solidFill>
                          <a:effectLst/>
                          <a:latin typeface="Calibri" panose="020F0502020204030204" pitchFamily="34" charset="0"/>
                        </a:rPr>
                        <a:t>PC #BA80.7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End of TT25 and M2 before the M2 TAX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35222332"/>
                  </a:ext>
                </a:extLst>
              </a:tr>
              <a:tr h="190500">
                <a:tc>
                  <a:txBody>
                    <a:bodyPr/>
                    <a:lstStyle/>
                    <a:p>
                      <a:pPr algn="l" fontAlgn="b"/>
                      <a:r>
                        <a:rPr lang="en-GB" sz="1100" b="0" i="0" u="none" strike="noStrike">
                          <a:solidFill>
                            <a:srgbClr val="000000"/>
                          </a:solidFill>
                          <a:effectLst/>
                          <a:latin typeface="Calibri" panose="020F0502020204030204" pitchFamily="34" charset="0"/>
                        </a:rPr>
                        <a:t>PC #BA80.9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Calibri" panose="020F0502020204030204" pitchFamily="34" charset="0"/>
                        </a:rPr>
                        <a:t>T4 bumper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0928150"/>
                  </a:ext>
                </a:extLst>
              </a:tr>
            </a:tbl>
          </a:graphicData>
        </a:graphic>
      </p:graphicFrame>
    </p:spTree>
    <p:extLst>
      <p:ext uri="{BB962C8B-B14F-4D97-AF65-F5344CB8AC3E}">
        <p14:creationId xmlns:p14="http://schemas.microsoft.com/office/powerpoint/2010/main" val="16054207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A3F701-6841-D5DF-760B-F6A650399EC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F0E964B-FE48-D281-C3EA-3121E9A369B1}"/>
              </a:ext>
            </a:extLst>
          </p:cNvPr>
          <p:cNvSpPr>
            <a:spLocks noGrp="1"/>
          </p:cNvSpPr>
          <p:nvPr>
            <p:ph type="title"/>
          </p:nvPr>
        </p:nvSpPr>
        <p:spPr>
          <a:xfrm>
            <a:off x="407988" y="373593"/>
            <a:ext cx="11376025" cy="527239"/>
          </a:xfrm>
        </p:spPr>
        <p:txBody>
          <a:bodyPr/>
          <a:lstStyle/>
          <a:p>
            <a:r>
              <a:rPr lang="en-US" dirty="0"/>
              <a:t>List of user inputs – BA80 matrix</a:t>
            </a:r>
          </a:p>
        </p:txBody>
      </p:sp>
      <p:sp>
        <p:nvSpPr>
          <p:cNvPr id="4" name="Date Placeholder 3">
            <a:extLst>
              <a:ext uri="{FF2B5EF4-FFF2-40B4-BE49-F238E27FC236}">
                <a16:creationId xmlns:a16="http://schemas.microsoft.com/office/drawing/2014/main" id="{3144F5EA-F4F3-E67D-0457-7ED17CE3D0F6}"/>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FE30AFB7-4BA3-47A0-205F-E4DB050DE743}"/>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94F6FC12-F023-ADF6-A884-08FEA385BC49}"/>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13" name="Content Placeholder 1">
            <a:extLst>
              <a:ext uri="{FF2B5EF4-FFF2-40B4-BE49-F238E27FC236}">
                <a16:creationId xmlns:a16="http://schemas.microsoft.com/office/drawing/2014/main" id="{A01D14E9-6939-EC69-529E-1422087E0ADC}"/>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2" name="TextBox 1">
            <a:extLst>
              <a:ext uri="{FF2B5EF4-FFF2-40B4-BE49-F238E27FC236}">
                <a16:creationId xmlns:a16="http://schemas.microsoft.com/office/drawing/2014/main" id="{C8EC193C-760F-6B16-CA79-B53CE9C73632}"/>
              </a:ext>
            </a:extLst>
          </p:cNvPr>
          <p:cNvSpPr txBox="1"/>
          <p:nvPr/>
        </p:nvSpPr>
        <p:spPr>
          <a:xfrm>
            <a:off x="634853" y="1342523"/>
            <a:ext cx="884858" cy="276999"/>
          </a:xfrm>
          <a:prstGeom prst="rect">
            <a:avLst/>
          </a:prstGeom>
          <a:noFill/>
        </p:spPr>
        <p:txBody>
          <a:bodyPr wrap="none" lIns="0" tIns="0" rIns="0" bIns="0" rtlCol="0">
            <a:spAutoFit/>
          </a:bodyPr>
          <a:lstStyle/>
          <a:p>
            <a:pPr algn="l"/>
            <a:r>
              <a:rPr lang="fr-FR" dirty="0"/>
              <a:t>In BA80:</a:t>
            </a:r>
            <a:endParaRPr lang="en-GB" dirty="0"/>
          </a:p>
        </p:txBody>
      </p:sp>
      <p:graphicFrame>
        <p:nvGraphicFramePr>
          <p:cNvPr id="8" name="Table 7">
            <a:extLst>
              <a:ext uri="{FF2B5EF4-FFF2-40B4-BE49-F238E27FC236}">
                <a16:creationId xmlns:a16="http://schemas.microsoft.com/office/drawing/2014/main" id="{82FE95CD-CD08-0AFD-2DDB-12E2F82BE4F4}"/>
              </a:ext>
            </a:extLst>
          </p:cNvPr>
          <p:cNvGraphicFramePr>
            <a:graphicFrameLocks noGrp="1"/>
          </p:cNvGraphicFramePr>
          <p:nvPr>
            <p:extLst>
              <p:ext uri="{D42A27DB-BD31-4B8C-83A1-F6EECF244321}">
                <p14:modId xmlns:p14="http://schemas.microsoft.com/office/powerpoint/2010/main" val="2961732599"/>
              </p:ext>
            </p:extLst>
          </p:nvPr>
        </p:nvGraphicFramePr>
        <p:xfrm>
          <a:off x="2537513" y="1428071"/>
          <a:ext cx="2273300" cy="1905000"/>
        </p:xfrm>
        <a:graphic>
          <a:graphicData uri="http://schemas.openxmlformats.org/drawingml/2006/table">
            <a:tbl>
              <a:tblPr/>
              <a:tblGrid>
                <a:gridCol w="2273300">
                  <a:extLst>
                    <a:ext uri="{9D8B030D-6E8A-4147-A177-3AD203B41FA5}">
                      <a16:colId xmlns:a16="http://schemas.microsoft.com/office/drawing/2014/main" val="1857130526"/>
                    </a:ext>
                  </a:extLst>
                </a:gridCol>
              </a:tblGrid>
              <a:tr h="190500">
                <a:tc>
                  <a:txBody>
                    <a:bodyPr/>
                    <a:lstStyle/>
                    <a:p>
                      <a:pPr algn="l" fontAlgn="b"/>
                      <a:r>
                        <a:rPr lang="en-GB" sz="1100" b="0" i="0" u="none" strike="noStrike">
                          <a:solidFill>
                            <a:srgbClr val="000000"/>
                          </a:solidFill>
                          <a:effectLst/>
                          <a:latin typeface="Calibri" panose="020F0502020204030204" pitchFamily="34" charset="0"/>
                        </a:rPr>
                        <a:t>HI-ECN3 cycle (from timing)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28454486"/>
                  </a:ext>
                </a:extLst>
              </a:tr>
              <a:tr h="190500">
                <a:tc>
                  <a:txBody>
                    <a:bodyPr/>
                    <a:lstStyle/>
                    <a:p>
                      <a:pPr algn="l" fontAlgn="b"/>
                      <a:r>
                        <a:rPr lang="en-GB" sz="1100" b="0" i="0" u="none" strike="noStrike">
                          <a:solidFill>
                            <a:srgbClr val="000000"/>
                          </a:solidFill>
                          <a:effectLst/>
                          <a:latin typeface="Calibri" panose="020F0502020204030204" pitchFamily="34" charset="0"/>
                        </a:rPr>
                        <a:t>Vertical kicker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55267187"/>
                  </a:ext>
                </a:extLst>
              </a:tr>
              <a:tr h="190500">
                <a:tc>
                  <a:txBody>
                    <a:bodyPr/>
                    <a:lstStyle/>
                    <a:p>
                      <a:pPr algn="l" fontAlgn="b"/>
                      <a:r>
                        <a:rPr lang="en-GB" sz="1100" b="0" i="0" u="none" strike="noStrike">
                          <a:solidFill>
                            <a:srgbClr val="000000"/>
                          </a:solidFill>
                          <a:effectLst/>
                          <a:latin typeface="Calibri" panose="020F0502020204030204" pitchFamily="34" charset="0"/>
                        </a:rPr>
                        <a:t>MCB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21283815"/>
                  </a:ext>
                </a:extLst>
              </a:tr>
              <a:tr h="190500">
                <a:tc>
                  <a:txBody>
                    <a:bodyPr/>
                    <a:lstStyle/>
                    <a:p>
                      <a:pPr algn="l" fontAlgn="b"/>
                      <a:r>
                        <a:rPr lang="en-GB" sz="1100" b="0" i="0" u="none" strike="noStrike">
                          <a:solidFill>
                            <a:srgbClr val="000000"/>
                          </a:solidFill>
                          <a:effectLst/>
                          <a:latin typeface="Calibri" panose="020F0502020204030204" pitchFamily="34" charset="0"/>
                        </a:rPr>
                        <a:t>M2 TAX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35261870"/>
                  </a:ext>
                </a:extLst>
              </a:tr>
              <a:tr h="190500">
                <a:tc>
                  <a:txBody>
                    <a:bodyPr/>
                    <a:lstStyle/>
                    <a:p>
                      <a:pPr algn="l" fontAlgn="b"/>
                      <a:r>
                        <a:rPr lang="en-GB" sz="1100" b="0" i="0" u="none" strike="noStrike">
                          <a:solidFill>
                            <a:srgbClr val="000000"/>
                          </a:solidFill>
                          <a:effectLst/>
                          <a:latin typeface="Calibri" panose="020F0502020204030204" pitchFamily="34" charset="0"/>
                        </a:rPr>
                        <a:t>M2 TAX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90227993"/>
                  </a:ext>
                </a:extLst>
              </a:tr>
              <a:tr h="190500">
                <a:tc>
                  <a:txBody>
                    <a:bodyPr/>
                    <a:lstStyle/>
                    <a:p>
                      <a:pPr algn="l" fontAlgn="b"/>
                      <a:r>
                        <a:rPr lang="en-GB" sz="1100" b="0" i="0" u="none" strike="noStrike">
                          <a:solidFill>
                            <a:srgbClr val="000000"/>
                          </a:solidFill>
                          <a:effectLst/>
                          <a:latin typeface="Calibri" panose="020F0502020204030204" pitchFamily="34" charset="0"/>
                        </a:rPr>
                        <a:t>M2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35702501"/>
                  </a:ext>
                </a:extLst>
              </a:tr>
              <a:tr h="190500">
                <a:tc>
                  <a:txBody>
                    <a:bodyPr/>
                    <a:lstStyle/>
                    <a:p>
                      <a:pPr algn="l" fontAlgn="b"/>
                      <a:r>
                        <a:rPr lang="en-GB" sz="1100" b="0" i="0" u="none" strike="noStrike">
                          <a:solidFill>
                            <a:srgbClr val="000000"/>
                          </a:solidFill>
                          <a:effectLst/>
                          <a:latin typeface="Calibri" panose="020F0502020204030204" pitchFamily="34" charset="0"/>
                        </a:rPr>
                        <a:t>P4 TAX SMP flag (I&lt;threshold)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71560861"/>
                  </a:ext>
                </a:extLst>
              </a:tr>
              <a:tr h="190500">
                <a:tc>
                  <a:txBody>
                    <a:bodyPr/>
                    <a:lstStyle/>
                    <a:p>
                      <a:pPr algn="l" fontAlgn="b"/>
                      <a:r>
                        <a:rPr lang="en-GB" sz="1100" b="0" i="0" u="none" strike="noStrike">
                          <a:solidFill>
                            <a:srgbClr val="000000"/>
                          </a:solidFill>
                          <a:effectLst/>
                          <a:latin typeface="Calibri" panose="020F0502020204030204" pitchFamily="34" charset="0"/>
                        </a:rPr>
                        <a:t>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70014454"/>
                  </a:ext>
                </a:extLst>
              </a:tr>
              <a:tr h="190500">
                <a:tc>
                  <a:txBody>
                    <a:bodyPr/>
                    <a:lstStyle/>
                    <a:p>
                      <a:pPr algn="l" fontAlgn="b"/>
                      <a:r>
                        <a:rPr lang="en-GB" sz="1100" b="0" i="0" u="none" strike="noStrike">
                          <a:solidFill>
                            <a:srgbClr val="000000"/>
                          </a:solidFill>
                          <a:effectLst/>
                          <a:latin typeface="Calibri" panose="020F0502020204030204" pitchFamily="34" charset="0"/>
                        </a:rPr>
                        <a:t>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17127132"/>
                  </a:ext>
                </a:extLst>
              </a:tr>
              <a:tr h="190500">
                <a:tc>
                  <a:txBody>
                    <a:bodyPr/>
                    <a:lstStyle/>
                    <a:p>
                      <a:pPr algn="l" fontAlgn="b"/>
                      <a:r>
                        <a:rPr lang="en-GB" sz="1100" b="0" i="0" u="none" strike="noStrike" dirty="0">
                          <a:solidFill>
                            <a:srgbClr val="000000"/>
                          </a:solidFill>
                          <a:effectLst/>
                          <a:latin typeface="Calibri" panose="020F0502020204030204" pitchFamily="34" charset="0"/>
                        </a:rPr>
                        <a:t>P42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40586570"/>
                  </a:ext>
                </a:extLst>
              </a:tr>
            </a:tbl>
          </a:graphicData>
        </a:graphic>
      </p:graphicFrame>
      <p:sp>
        <p:nvSpPr>
          <p:cNvPr id="11" name="TextBox 10">
            <a:extLst>
              <a:ext uri="{FF2B5EF4-FFF2-40B4-BE49-F238E27FC236}">
                <a16:creationId xmlns:a16="http://schemas.microsoft.com/office/drawing/2014/main" id="{88F11952-37EC-3D04-965D-45998F95FE2D}"/>
              </a:ext>
            </a:extLst>
          </p:cNvPr>
          <p:cNvSpPr txBox="1"/>
          <p:nvPr/>
        </p:nvSpPr>
        <p:spPr>
          <a:xfrm>
            <a:off x="5040172" y="2005854"/>
            <a:ext cx="4116512" cy="276999"/>
          </a:xfrm>
          <a:prstGeom prst="rect">
            <a:avLst/>
          </a:prstGeom>
          <a:noFill/>
        </p:spPr>
        <p:txBody>
          <a:bodyPr wrap="none" lIns="0" tIns="0" rIns="0" bIns="0" rtlCol="0">
            <a:spAutoFit/>
          </a:bodyPr>
          <a:lstStyle/>
          <a:p>
            <a:pPr algn="l"/>
            <a:r>
              <a:rPr lang="fr-FR" dirty="0" err="1"/>
              <a:t>Masking</a:t>
            </a:r>
            <a:r>
              <a:rPr lang="fr-FR" dirty="0"/>
              <a:t> matrix interlocks </a:t>
            </a:r>
            <a:r>
              <a:rPr lang="fr-FR" dirty="0" err="1"/>
              <a:t>is</a:t>
            </a:r>
            <a:r>
              <a:rPr lang="fr-FR" dirty="0"/>
              <a:t> not possible</a:t>
            </a:r>
            <a:endParaRPr lang="en-GB" dirty="0"/>
          </a:p>
        </p:txBody>
      </p:sp>
    </p:spTree>
    <p:extLst>
      <p:ext uri="{BB962C8B-B14F-4D97-AF65-F5344CB8AC3E}">
        <p14:creationId xmlns:p14="http://schemas.microsoft.com/office/powerpoint/2010/main" val="9602982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C0F6A7-3D16-A833-71E7-9F8B5947641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FA0CB56-9268-1E4B-35E3-3716ECE49430}"/>
              </a:ext>
            </a:extLst>
          </p:cNvPr>
          <p:cNvSpPr>
            <a:spLocks noGrp="1"/>
          </p:cNvSpPr>
          <p:nvPr>
            <p:ph type="title"/>
          </p:nvPr>
        </p:nvSpPr>
        <p:spPr>
          <a:xfrm>
            <a:off x="407988" y="373593"/>
            <a:ext cx="11376025" cy="527239"/>
          </a:xfrm>
        </p:spPr>
        <p:txBody>
          <a:bodyPr/>
          <a:lstStyle/>
          <a:p>
            <a:r>
              <a:rPr lang="en-US" dirty="0"/>
              <a:t>List of user inputs – P42</a:t>
            </a:r>
          </a:p>
        </p:txBody>
      </p:sp>
      <p:sp>
        <p:nvSpPr>
          <p:cNvPr id="4" name="Date Placeholder 3">
            <a:extLst>
              <a:ext uri="{FF2B5EF4-FFF2-40B4-BE49-F238E27FC236}">
                <a16:creationId xmlns:a16="http://schemas.microsoft.com/office/drawing/2014/main" id="{81575638-96B4-11B2-4E93-4BE69ACB3466}"/>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F1EA0174-39FE-1FE8-F7C7-170F3E40F62B}"/>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DA8A014C-80A3-3FEE-2657-E9D53FA45894}"/>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13" name="Content Placeholder 1">
            <a:extLst>
              <a:ext uri="{FF2B5EF4-FFF2-40B4-BE49-F238E27FC236}">
                <a16:creationId xmlns:a16="http://schemas.microsoft.com/office/drawing/2014/main" id="{76ADCB9A-D2D3-5C30-EB0C-8C378343D3F2}"/>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2" name="TextBox 1">
            <a:extLst>
              <a:ext uri="{FF2B5EF4-FFF2-40B4-BE49-F238E27FC236}">
                <a16:creationId xmlns:a16="http://schemas.microsoft.com/office/drawing/2014/main" id="{901BD546-8B44-A7B6-4B13-0CA86893461A}"/>
              </a:ext>
            </a:extLst>
          </p:cNvPr>
          <p:cNvSpPr txBox="1"/>
          <p:nvPr/>
        </p:nvSpPr>
        <p:spPr>
          <a:xfrm>
            <a:off x="634853" y="1342523"/>
            <a:ext cx="884858" cy="276999"/>
          </a:xfrm>
          <a:prstGeom prst="rect">
            <a:avLst/>
          </a:prstGeom>
          <a:noFill/>
        </p:spPr>
        <p:txBody>
          <a:bodyPr wrap="none" lIns="0" tIns="0" rIns="0" bIns="0" rtlCol="0">
            <a:spAutoFit/>
          </a:bodyPr>
          <a:lstStyle/>
          <a:p>
            <a:pPr algn="l"/>
            <a:r>
              <a:rPr lang="fr-FR" dirty="0"/>
              <a:t>In BA80:</a:t>
            </a:r>
            <a:endParaRPr lang="en-GB" dirty="0"/>
          </a:p>
        </p:txBody>
      </p:sp>
      <p:graphicFrame>
        <p:nvGraphicFramePr>
          <p:cNvPr id="9" name="Table 8">
            <a:extLst>
              <a:ext uri="{FF2B5EF4-FFF2-40B4-BE49-F238E27FC236}">
                <a16:creationId xmlns:a16="http://schemas.microsoft.com/office/drawing/2014/main" id="{0D53D8CA-0415-518E-E07D-401012BAA99A}"/>
              </a:ext>
            </a:extLst>
          </p:cNvPr>
          <p:cNvGraphicFramePr>
            <a:graphicFrameLocks noGrp="1"/>
          </p:cNvGraphicFramePr>
          <p:nvPr>
            <p:extLst>
              <p:ext uri="{D42A27DB-BD31-4B8C-83A1-F6EECF244321}">
                <p14:modId xmlns:p14="http://schemas.microsoft.com/office/powerpoint/2010/main" val="4022884970"/>
              </p:ext>
            </p:extLst>
          </p:nvPr>
        </p:nvGraphicFramePr>
        <p:xfrm>
          <a:off x="2006600" y="1048022"/>
          <a:ext cx="8382000" cy="1143000"/>
        </p:xfrm>
        <a:graphic>
          <a:graphicData uri="http://schemas.openxmlformats.org/drawingml/2006/table">
            <a:tbl>
              <a:tblPr/>
              <a:tblGrid>
                <a:gridCol w="1460500">
                  <a:extLst>
                    <a:ext uri="{9D8B030D-6E8A-4147-A177-3AD203B41FA5}">
                      <a16:colId xmlns:a16="http://schemas.microsoft.com/office/drawing/2014/main" val="3913883367"/>
                    </a:ext>
                  </a:extLst>
                </a:gridCol>
                <a:gridCol w="673100">
                  <a:extLst>
                    <a:ext uri="{9D8B030D-6E8A-4147-A177-3AD203B41FA5}">
                      <a16:colId xmlns:a16="http://schemas.microsoft.com/office/drawing/2014/main" val="3224600424"/>
                    </a:ext>
                  </a:extLst>
                </a:gridCol>
                <a:gridCol w="6248400">
                  <a:extLst>
                    <a:ext uri="{9D8B030D-6E8A-4147-A177-3AD203B41FA5}">
                      <a16:colId xmlns:a16="http://schemas.microsoft.com/office/drawing/2014/main" val="1137535974"/>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Input 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Maskable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Details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0879374"/>
                  </a:ext>
                </a:extLst>
              </a:tr>
              <a:tr h="190500">
                <a:tc>
                  <a:txBody>
                    <a:bodyPr/>
                    <a:lstStyle/>
                    <a:p>
                      <a:pPr algn="l" fontAlgn="b"/>
                      <a:r>
                        <a:rPr lang="en-GB" sz="1100" b="0" i="0" u="none" strike="noStrike">
                          <a:solidFill>
                            <a:srgbClr val="000000"/>
                          </a:solidFill>
                          <a:effectLst/>
                          <a:latin typeface="Calibri" panose="020F0502020204030204" pitchFamily="34" charset="0"/>
                        </a:rPr>
                        <a:t>P42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P42 slave BIC located in BA81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93136577"/>
                  </a:ext>
                </a:extLst>
              </a:tr>
              <a:tr h="190500">
                <a:tc>
                  <a:txBody>
                    <a:bodyPr/>
                    <a:lstStyle/>
                    <a:p>
                      <a:pPr algn="l" fontAlgn="b"/>
                      <a:r>
                        <a:rPr lang="en-GB" sz="1100" b="0" i="0" u="none" strike="noStrike">
                          <a:solidFill>
                            <a:srgbClr val="000000"/>
                          </a:solidFill>
                          <a:effectLst/>
                          <a:latin typeface="Calibri" panose="020F0502020204030204" pitchFamily="34" charset="0"/>
                        </a:rPr>
                        <a:t>WIC #4.1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Warm magnet protection in P4 and P4:P6 after P42 TAX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55711878"/>
                  </a:ext>
                </a:extLst>
              </a:tr>
              <a:tr h="190500">
                <a:tc>
                  <a:txBody>
                    <a:bodyPr/>
                    <a:lstStyle/>
                    <a:p>
                      <a:pPr algn="l" fontAlgn="b"/>
                      <a:r>
                        <a:rPr lang="en-GB" sz="1100" b="0" i="0" u="none" strike="noStrike">
                          <a:solidFill>
                            <a:srgbClr val="000000"/>
                          </a:solidFill>
                          <a:effectLst/>
                          <a:latin typeface="Calibri" panose="020F0502020204030204" pitchFamily="34" charset="0"/>
                        </a:rPr>
                        <a:t>ACCESS TCC8-ECN3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Access system covering TCC8 and ECN3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8844783"/>
                  </a:ext>
                </a:extLst>
              </a:tr>
              <a:tr h="190500">
                <a:tc>
                  <a:txBody>
                    <a:bodyPr/>
                    <a:lstStyle/>
                    <a:p>
                      <a:pPr algn="l" fontAlgn="b"/>
                      <a:r>
                        <a:rPr lang="en-GB" sz="1100" b="0" i="0" u="none" strike="noStrike">
                          <a:solidFill>
                            <a:srgbClr val="000000"/>
                          </a:solidFill>
                          <a:effectLst/>
                          <a:latin typeface="Calibri" panose="020F0502020204030204" pitchFamily="34" charset="0"/>
                        </a:rPr>
                        <a:t>ECN3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HI-ECN3 BIC located in BA82 for SHIP/BDF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80917754"/>
                  </a:ext>
                </a:extLst>
              </a:tr>
              <a:tr h="190500">
                <a:tc>
                  <a:txBody>
                    <a:bodyPr/>
                    <a:lstStyle/>
                    <a:p>
                      <a:pPr algn="l" fontAlgn="b"/>
                      <a:r>
                        <a:rPr lang="en-GB" sz="1100" b="0" i="0" u="none" strike="noStrike">
                          <a:solidFill>
                            <a:srgbClr val="000000"/>
                          </a:solidFill>
                          <a:effectLst/>
                          <a:latin typeface="Calibri" panose="020F0502020204030204" pitchFamily="34" charset="0"/>
                        </a:rPr>
                        <a:t>PC #BA80.8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Calibri" panose="020F0502020204030204" pitchFamily="34" charset="0"/>
                        </a:rPr>
                        <a:t>Current monitoring for P42 and BA80_right PC spares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49947910"/>
                  </a:ext>
                </a:extLst>
              </a:tr>
            </a:tbl>
          </a:graphicData>
        </a:graphic>
      </p:graphicFrame>
      <p:sp>
        <p:nvSpPr>
          <p:cNvPr id="10" name="TextBox 9">
            <a:extLst>
              <a:ext uri="{FF2B5EF4-FFF2-40B4-BE49-F238E27FC236}">
                <a16:creationId xmlns:a16="http://schemas.microsoft.com/office/drawing/2014/main" id="{77660474-0DC9-8898-00B3-7B6D94392CF6}"/>
              </a:ext>
            </a:extLst>
          </p:cNvPr>
          <p:cNvSpPr txBox="1"/>
          <p:nvPr/>
        </p:nvSpPr>
        <p:spPr>
          <a:xfrm>
            <a:off x="513025" y="3152001"/>
            <a:ext cx="1128514" cy="553998"/>
          </a:xfrm>
          <a:prstGeom prst="rect">
            <a:avLst/>
          </a:prstGeom>
          <a:noFill/>
        </p:spPr>
        <p:txBody>
          <a:bodyPr wrap="none" lIns="0" tIns="0" rIns="0" bIns="0" rtlCol="0">
            <a:spAutoFit/>
          </a:bodyPr>
          <a:lstStyle/>
          <a:p>
            <a:pPr algn="l"/>
            <a:r>
              <a:rPr lang="fr-FR" dirty="0"/>
              <a:t>In BA81</a:t>
            </a:r>
          </a:p>
          <a:p>
            <a:pPr algn="l"/>
            <a:r>
              <a:rPr lang="fr-FR" dirty="0"/>
              <a:t>(post LS4):</a:t>
            </a:r>
            <a:endParaRPr lang="en-GB" dirty="0"/>
          </a:p>
        </p:txBody>
      </p:sp>
      <p:graphicFrame>
        <p:nvGraphicFramePr>
          <p:cNvPr id="12" name="Table 11">
            <a:extLst>
              <a:ext uri="{FF2B5EF4-FFF2-40B4-BE49-F238E27FC236}">
                <a16:creationId xmlns:a16="http://schemas.microsoft.com/office/drawing/2014/main" id="{6DF280A5-00C7-D0D9-FC06-3A98536E49AB}"/>
              </a:ext>
            </a:extLst>
          </p:cNvPr>
          <p:cNvGraphicFramePr>
            <a:graphicFrameLocks noGrp="1"/>
          </p:cNvGraphicFramePr>
          <p:nvPr>
            <p:extLst>
              <p:ext uri="{D42A27DB-BD31-4B8C-83A1-F6EECF244321}">
                <p14:modId xmlns:p14="http://schemas.microsoft.com/office/powerpoint/2010/main" val="709839648"/>
              </p:ext>
            </p:extLst>
          </p:nvPr>
        </p:nvGraphicFramePr>
        <p:xfrm>
          <a:off x="2006600" y="2884288"/>
          <a:ext cx="8382000" cy="1143000"/>
        </p:xfrm>
        <a:graphic>
          <a:graphicData uri="http://schemas.openxmlformats.org/drawingml/2006/table">
            <a:tbl>
              <a:tblPr/>
              <a:tblGrid>
                <a:gridCol w="1460500">
                  <a:extLst>
                    <a:ext uri="{9D8B030D-6E8A-4147-A177-3AD203B41FA5}">
                      <a16:colId xmlns:a16="http://schemas.microsoft.com/office/drawing/2014/main" val="3418482553"/>
                    </a:ext>
                  </a:extLst>
                </a:gridCol>
                <a:gridCol w="673100">
                  <a:extLst>
                    <a:ext uri="{9D8B030D-6E8A-4147-A177-3AD203B41FA5}">
                      <a16:colId xmlns:a16="http://schemas.microsoft.com/office/drawing/2014/main" val="4148955495"/>
                    </a:ext>
                  </a:extLst>
                </a:gridCol>
                <a:gridCol w="6248400">
                  <a:extLst>
                    <a:ext uri="{9D8B030D-6E8A-4147-A177-3AD203B41FA5}">
                      <a16:colId xmlns:a16="http://schemas.microsoft.com/office/drawing/2014/main" val="3261811195"/>
                    </a:ext>
                  </a:extLst>
                </a:gridCol>
              </a:tblGrid>
              <a:tr h="190500">
                <a:tc>
                  <a:txBody>
                    <a:bodyPr/>
                    <a:lstStyle/>
                    <a:p>
                      <a:pPr algn="l" fontAlgn="b"/>
                      <a:r>
                        <a:rPr lang="en-GB" sz="1100" b="0" i="0" u="none" strike="noStrike">
                          <a:solidFill>
                            <a:srgbClr val="000000"/>
                          </a:solidFill>
                          <a:effectLst/>
                          <a:latin typeface="Calibri" panose="020F0502020204030204" pitchFamily="34" charset="0"/>
                        </a:rPr>
                        <a:t>WIC #5.1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Warm magnet protection in P42 controlled from BA81. Only available in LS4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6993612"/>
                  </a:ext>
                </a:extLst>
              </a:tr>
              <a:tr h="190500">
                <a:tc>
                  <a:txBody>
                    <a:bodyPr/>
                    <a:lstStyle/>
                    <a:p>
                      <a:pPr algn="l" fontAlgn="b"/>
                      <a:r>
                        <a:rPr lang="en-GB" sz="1100" b="0" i="0" u="none" strike="noStrike">
                          <a:solidFill>
                            <a:srgbClr val="000000"/>
                          </a:solidFill>
                          <a:effectLst/>
                          <a:latin typeface="Calibri" panose="020F0502020204030204" pitchFamily="34" charset="0"/>
                        </a:rPr>
                        <a:t>WIC #7.1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Warm magnet protection in K12 controlled from BA82. Only available in LS4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13100426"/>
                  </a:ext>
                </a:extLst>
              </a:tr>
              <a:tr h="190500">
                <a:tc>
                  <a:txBody>
                    <a:bodyPr/>
                    <a:lstStyle/>
                    <a:p>
                      <a:pPr algn="l" fontAlgn="b"/>
                      <a:r>
                        <a:rPr lang="en-GB" sz="1100" b="0" i="0" u="none" strike="noStrike">
                          <a:solidFill>
                            <a:srgbClr val="000000"/>
                          </a:solidFill>
                          <a:effectLst/>
                          <a:latin typeface="Calibri" panose="020F0502020204030204" pitchFamily="34" charset="0"/>
                        </a:rPr>
                        <a:t>PC #BA81.1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Current monitoring for P42. Only available in LS4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9052189"/>
                  </a:ext>
                </a:extLst>
              </a:tr>
              <a:tr h="190500">
                <a:tc>
                  <a:txBody>
                    <a:bodyPr/>
                    <a:lstStyle/>
                    <a:p>
                      <a:pPr algn="l" fontAlgn="b"/>
                      <a:r>
                        <a:rPr lang="en-GB" sz="1100" b="0" i="0" u="none" strike="noStrike">
                          <a:solidFill>
                            <a:srgbClr val="000000"/>
                          </a:solidFill>
                          <a:effectLst/>
                          <a:latin typeface="Calibri" panose="020F0502020204030204" pitchFamily="34" charset="0"/>
                        </a:rPr>
                        <a:t>PC #BA81.2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Current monitoring for P42 and K12. Only available in LS4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0053252"/>
                  </a:ext>
                </a:extLst>
              </a:tr>
              <a:tr h="190500">
                <a:tc>
                  <a:txBody>
                    <a:bodyPr/>
                    <a:lstStyle/>
                    <a:p>
                      <a:pPr algn="l" fontAlgn="b"/>
                      <a:r>
                        <a:rPr lang="en-GB" sz="1100" b="0" i="0" u="none" strike="noStrike">
                          <a:solidFill>
                            <a:srgbClr val="000000"/>
                          </a:solidFill>
                          <a:effectLst/>
                          <a:latin typeface="Calibri" panose="020F0502020204030204" pitchFamily="34" charset="0"/>
                        </a:rPr>
                        <a:t>PC #BA81.3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Current monitoring for K12. Only available in LS4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92532371"/>
                  </a:ext>
                </a:extLst>
              </a:tr>
              <a:tr h="190500">
                <a:tc>
                  <a:txBody>
                    <a:bodyPr/>
                    <a:lstStyle/>
                    <a:p>
                      <a:pPr algn="l" fontAlgn="b"/>
                      <a:r>
                        <a:rPr lang="en-GB" sz="1100" b="0" i="0" u="none" strike="noStrike">
                          <a:solidFill>
                            <a:srgbClr val="000000"/>
                          </a:solidFill>
                          <a:effectLst/>
                          <a:latin typeface="Calibri" panose="020F0502020204030204" pitchFamily="34" charset="0"/>
                        </a:rPr>
                        <a:t>PC #BA82.1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Calibri" panose="020F0502020204030204" pitchFamily="34" charset="0"/>
                        </a:rPr>
                        <a:t>Current monitoring for K12. Only available in LS4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93067932"/>
                  </a:ext>
                </a:extLst>
              </a:tr>
            </a:tbl>
          </a:graphicData>
        </a:graphic>
      </p:graphicFrame>
      <p:sp>
        <p:nvSpPr>
          <p:cNvPr id="14" name="TextBox 13">
            <a:extLst>
              <a:ext uri="{FF2B5EF4-FFF2-40B4-BE49-F238E27FC236}">
                <a16:creationId xmlns:a16="http://schemas.microsoft.com/office/drawing/2014/main" id="{9235CF2A-04D7-168E-C036-ACB1B6EB40CC}"/>
              </a:ext>
            </a:extLst>
          </p:cNvPr>
          <p:cNvSpPr txBox="1"/>
          <p:nvPr/>
        </p:nvSpPr>
        <p:spPr>
          <a:xfrm>
            <a:off x="513025" y="4912690"/>
            <a:ext cx="1231106" cy="553998"/>
          </a:xfrm>
          <a:prstGeom prst="rect">
            <a:avLst/>
          </a:prstGeom>
          <a:noFill/>
        </p:spPr>
        <p:txBody>
          <a:bodyPr wrap="none" lIns="0" tIns="0" rIns="0" bIns="0" rtlCol="0">
            <a:spAutoFit/>
          </a:bodyPr>
          <a:lstStyle/>
          <a:p>
            <a:pPr algn="l"/>
            <a:r>
              <a:rPr lang="fr-FR" dirty="0"/>
              <a:t>In BA82</a:t>
            </a:r>
          </a:p>
          <a:p>
            <a:pPr algn="l"/>
            <a:r>
              <a:rPr lang="fr-FR" dirty="0"/>
              <a:t>(post 2031):</a:t>
            </a:r>
            <a:endParaRPr lang="en-GB" dirty="0"/>
          </a:p>
        </p:txBody>
      </p:sp>
      <p:graphicFrame>
        <p:nvGraphicFramePr>
          <p:cNvPr id="17" name="Table 16">
            <a:extLst>
              <a:ext uri="{FF2B5EF4-FFF2-40B4-BE49-F238E27FC236}">
                <a16:creationId xmlns:a16="http://schemas.microsoft.com/office/drawing/2014/main" id="{DD7DCBDA-ACB2-6381-657C-608185497CD1}"/>
              </a:ext>
            </a:extLst>
          </p:cNvPr>
          <p:cNvGraphicFramePr>
            <a:graphicFrameLocks noGrp="1"/>
          </p:cNvGraphicFramePr>
          <p:nvPr>
            <p:extLst>
              <p:ext uri="{D42A27DB-BD31-4B8C-83A1-F6EECF244321}">
                <p14:modId xmlns:p14="http://schemas.microsoft.com/office/powerpoint/2010/main" val="3485552563"/>
              </p:ext>
            </p:extLst>
          </p:nvPr>
        </p:nvGraphicFramePr>
        <p:xfrm>
          <a:off x="2006599" y="4522939"/>
          <a:ext cx="1912257" cy="1333500"/>
        </p:xfrm>
        <a:graphic>
          <a:graphicData uri="http://schemas.openxmlformats.org/drawingml/2006/table">
            <a:tbl>
              <a:tblPr/>
              <a:tblGrid>
                <a:gridCol w="1912257">
                  <a:extLst>
                    <a:ext uri="{9D8B030D-6E8A-4147-A177-3AD203B41FA5}">
                      <a16:colId xmlns:a16="http://schemas.microsoft.com/office/drawing/2014/main" val="2727640476"/>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Input 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94027629"/>
                  </a:ext>
                </a:extLst>
              </a:tr>
              <a:tr h="190500">
                <a:tc>
                  <a:txBody>
                    <a:bodyPr/>
                    <a:lstStyle/>
                    <a:p>
                      <a:pPr algn="l" fontAlgn="b"/>
                      <a:r>
                        <a:rPr lang="en-GB" sz="1100" b="0" i="0" u="none" strike="noStrike">
                          <a:solidFill>
                            <a:srgbClr val="000000"/>
                          </a:solidFill>
                          <a:effectLst/>
                          <a:latin typeface="Calibri" panose="020F0502020204030204" pitchFamily="34" charset="0"/>
                        </a:rPr>
                        <a:t>WIC SHIP</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34993616"/>
                  </a:ext>
                </a:extLst>
              </a:tr>
              <a:tr h="190500">
                <a:tc>
                  <a:txBody>
                    <a:bodyPr/>
                    <a:lstStyle/>
                    <a:p>
                      <a:pPr algn="l" fontAlgn="b"/>
                      <a:r>
                        <a:rPr lang="en-GB" sz="1100" b="0" i="0" u="none" strike="noStrike">
                          <a:solidFill>
                            <a:srgbClr val="000000"/>
                          </a:solidFill>
                          <a:effectLst/>
                          <a:latin typeface="Calibri" panose="020F0502020204030204" pitchFamily="34" charset="0"/>
                        </a:rPr>
                        <a:t>PC #SHIP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45293781"/>
                  </a:ext>
                </a:extLst>
              </a:tr>
              <a:tr h="190500">
                <a:tc>
                  <a:txBody>
                    <a:bodyPr/>
                    <a:lstStyle/>
                    <a:p>
                      <a:pPr algn="l" fontAlgn="b"/>
                      <a:r>
                        <a:rPr lang="en-GB" sz="1100" b="0" i="0" u="none" strike="noStrike">
                          <a:solidFill>
                            <a:srgbClr val="000000"/>
                          </a:solidFill>
                          <a:effectLst/>
                          <a:latin typeface="Calibri" panose="020F0502020204030204" pitchFamily="34" charset="0"/>
                        </a:rPr>
                        <a:t>Sweep monitor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64362358"/>
                  </a:ext>
                </a:extLst>
              </a:tr>
              <a:tr h="190500">
                <a:tc>
                  <a:txBody>
                    <a:bodyPr/>
                    <a:lstStyle/>
                    <a:p>
                      <a:pPr algn="l" fontAlgn="b"/>
                      <a:r>
                        <a:rPr lang="en-GB" sz="1100" b="0" i="0" u="none" strike="noStrike">
                          <a:solidFill>
                            <a:srgbClr val="000000"/>
                          </a:solidFill>
                          <a:effectLst/>
                          <a:latin typeface="Calibri" panose="020F0502020204030204" pitchFamily="34" charset="0"/>
                        </a:rPr>
                        <a:t>Target System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6625286"/>
                  </a:ext>
                </a:extLst>
              </a:tr>
              <a:tr h="190500">
                <a:tc>
                  <a:txBody>
                    <a:bodyPr/>
                    <a:lstStyle/>
                    <a:p>
                      <a:pPr algn="l" fontAlgn="b"/>
                      <a:r>
                        <a:rPr lang="en-GB" sz="1100" b="0" i="0" u="none" strike="noStrike">
                          <a:solidFill>
                            <a:srgbClr val="000000"/>
                          </a:solidFill>
                          <a:effectLst/>
                          <a:latin typeface="Calibri" panose="020F0502020204030204" pitchFamily="34" charset="0"/>
                        </a:rPr>
                        <a:t>BLM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10031615"/>
                  </a:ext>
                </a:extLst>
              </a:tr>
              <a:tr h="190500">
                <a:tc>
                  <a:txBody>
                    <a:bodyPr/>
                    <a:lstStyle/>
                    <a:p>
                      <a:pPr algn="l" fontAlgn="b"/>
                      <a:r>
                        <a:rPr lang="en-GB" sz="1100" b="0" i="0" u="none" strike="noStrike" dirty="0">
                          <a:solidFill>
                            <a:srgbClr val="000000"/>
                          </a:solidFill>
                          <a:effectLst/>
                          <a:latin typeface="Calibri" panose="020F0502020204030204" pitchFamily="34" charset="0"/>
                        </a:rPr>
                        <a:t>Experiment (SC magnets)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99475732"/>
                  </a:ext>
                </a:extLst>
              </a:tr>
            </a:tbl>
          </a:graphicData>
        </a:graphic>
      </p:graphicFrame>
    </p:spTree>
    <p:extLst>
      <p:ext uri="{BB962C8B-B14F-4D97-AF65-F5344CB8AC3E}">
        <p14:creationId xmlns:p14="http://schemas.microsoft.com/office/powerpoint/2010/main" val="30396902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FEE41B-0682-D9B3-8B7D-5BB5FC47F27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B9D478C-1DCE-377E-49C6-5E78BDC23153}"/>
              </a:ext>
            </a:extLst>
          </p:cNvPr>
          <p:cNvSpPr>
            <a:spLocks noGrp="1"/>
          </p:cNvSpPr>
          <p:nvPr>
            <p:ph type="title"/>
          </p:nvPr>
        </p:nvSpPr>
        <p:spPr>
          <a:xfrm>
            <a:off x="407988" y="373593"/>
            <a:ext cx="11376025" cy="527239"/>
          </a:xfrm>
        </p:spPr>
        <p:txBody>
          <a:bodyPr/>
          <a:lstStyle/>
          <a:p>
            <a:r>
              <a:rPr lang="en-US" dirty="0"/>
              <a:t>List of user inputs – M2</a:t>
            </a:r>
          </a:p>
        </p:txBody>
      </p:sp>
      <p:sp>
        <p:nvSpPr>
          <p:cNvPr id="4" name="Date Placeholder 3">
            <a:extLst>
              <a:ext uri="{FF2B5EF4-FFF2-40B4-BE49-F238E27FC236}">
                <a16:creationId xmlns:a16="http://schemas.microsoft.com/office/drawing/2014/main" id="{16273EEC-B217-2A34-B7C2-AF3D2D58C6CD}"/>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FCB399B7-DE20-88D7-D1D4-FCC4E63FFE8A}"/>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76C7EAA9-B138-827C-B92A-BF81123F5FC2}"/>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13" name="Content Placeholder 1">
            <a:extLst>
              <a:ext uri="{FF2B5EF4-FFF2-40B4-BE49-F238E27FC236}">
                <a16:creationId xmlns:a16="http://schemas.microsoft.com/office/drawing/2014/main" id="{DB419F4D-1536-85F2-9384-CB1DE2CB7DD1}"/>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2" name="TextBox 1">
            <a:extLst>
              <a:ext uri="{FF2B5EF4-FFF2-40B4-BE49-F238E27FC236}">
                <a16:creationId xmlns:a16="http://schemas.microsoft.com/office/drawing/2014/main" id="{AA78B1A7-59CC-361A-BD9E-3CFA7B39443A}"/>
              </a:ext>
            </a:extLst>
          </p:cNvPr>
          <p:cNvSpPr txBox="1"/>
          <p:nvPr/>
        </p:nvSpPr>
        <p:spPr>
          <a:xfrm>
            <a:off x="634853" y="1342523"/>
            <a:ext cx="884858" cy="276999"/>
          </a:xfrm>
          <a:prstGeom prst="rect">
            <a:avLst/>
          </a:prstGeom>
          <a:noFill/>
        </p:spPr>
        <p:txBody>
          <a:bodyPr wrap="none" lIns="0" tIns="0" rIns="0" bIns="0" rtlCol="0">
            <a:spAutoFit/>
          </a:bodyPr>
          <a:lstStyle/>
          <a:p>
            <a:pPr algn="l"/>
            <a:r>
              <a:rPr lang="fr-FR" dirty="0"/>
              <a:t>In BA80:</a:t>
            </a:r>
            <a:endParaRPr lang="en-GB" dirty="0"/>
          </a:p>
        </p:txBody>
      </p:sp>
      <p:sp>
        <p:nvSpPr>
          <p:cNvPr id="10" name="TextBox 9">
            <a:extLst>
              <a:ext uri="{FF2B5EF4-FFF2-40B4-BE49-F238E27FC236}">
                <a16:creationId xmlns:a16="http://schemas.microsoft.com/office/drawing/2014/main" id="{E9420D84-D188-DE28-CCB7-63E0FA24798E}"/>
              </a:ext>
            </a:extLst>
          </p:cNvPr>
          <p:cNvSpPr txBox="1"/>
          <p:nvPr/>
        </p:nvSpPr>
        <p:spPr>
          <a:xfrm>
            <a:off x="513025" y="3152001"/>
            <a:ext cx="1128514" cy="553998"/>
          </a:xfrm>
          <a:prstGeom prst="rect">
            <a:avLst/>
          </a:prstGeom>
          <a:noFill/>
        </p:spPr>
        <p:txBody>
          <a:bodyPr wrap="none" lIns="0" tIns="0" rIns="0" bIns="0" rtlCol="0">
            <a:spAutoFit/>
          </a:bodyPr>
          <a:lstStyle/>
          <a:p>
            <a:pPr algn="l"/>
            <a:r>
              <a:rPr lang="fr-FR" dirty="0"/>
              <a:t>In BA82</a:t>
            </a:r>
          </a:p>
          <a:p>
            <a:pPr algn="l"/>
            <a:r>
              <a:rPr lang="fr-FR" dirty="0"/>
              <a:t>(post LS4):</a:t>
            </a:r>
            <a:endParaRPr lang="en-GB" dirty="0"/>
          </a:p>
        </p:txBody>
      </p:sp>
      <p:graphicFrame>
        <p:nvGraphicFramePr>
          <p:cNvPr id="8" name="Table 7">
            <a:extLst>
              <a:ext uri="{FF2B5EF4-FFF2-40B4-BE49-F238E27FC236}">
                <a16:creationId xmlns:a16="http://schemas.microsoft.com/office/drawing/2014/main" id="{50836F3B-F40A-EF2C-A9D1-44F2791E0354}"/>
              </a:ext>
            </a:extLst>
          </p:cNvPr>
          <p:cNvGraphicFramePr>
            <a:graphicFrameLocks noGrp="1"/>
          </p:cNvGraphicFramePr>
          <p:nvPr>
            <p:extLst>
              <p:ext uri="{D42A27DB-BD31-4B8C-83A1-F6EECF244321}">
                <p14:modId xmlns:p14="http://schemas.microsoft.com/office/powerpoint/2010/main" val="3254930422"/>
              </p:ext>
            </p:extLst>
          </p:nvPr>
        </p:nvGraphicFramePr>
        <p:xfrm>
          <a:off x="1994808" y="1264416"/>
          <a:ext cx="7099300" cy="762000"/>
        </p:xfrm>
        <a:graphic>
          <a:graphicData uri="http://schemas.openxmlformats.org/drawingml/2006/table">
            <a:tbl>
              <a:tblPr/>
              <a:tblGrid>
                <a:gridCol w="2971800">
                  <a:extLst>
                    <a:ext uri="{9D8B030D-6E8A-4147-A177-3AD203B41FA5}">
                      <a16:colId xmlns:a16="http://schemas.microsoft.com/office/drawing/2014/main" val="2888914191"/>
                    </a:ext>
                  </a:extLst>
                </a:gridCol>
                <a:gridCol w="673100">
                  <a:extLst>
                    <a:ext uri="{9D8B030D-6E8A-4147-A177-3AD203B41FA5}">
                      <a16:colId xmlns:a16="http://schemas.microsoft.com/office/drawing/2014/main" val="1265637044"/>
                    </a:ext>
                  </a:extLst>
                </a:gridCol>
                <a:gridCol w="3454400">
                  <a:extLst>
                    <a:ext uri="{9D8B030D-6E8A-4147-A177-3AD203B41FA5}">
                      <a16:colId xmlns:a16="http://schemas.microsoft.com/office/drawing/2014/main" val="3027624636"/>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Input 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Maskable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Details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9842245"/>
                  </a:ext>
                </a:extLst>
              </a:tr>
              <a:tr h="190500">
                <a:tc>
                  <a:txBody>
                    <a:bodyPr/>
                    <a:lstStyle/>
                    <a:p>
                      <a:pPr algn="l" fontAlgn="b"/>
                      <a:r>
                        <a:rPr lang="en-GB" sz="1100" b="0" i="0" u="none" strike="noStrike">
                          <a:solidFill>
                            <a:srgbClr val="000000"/>
                          </a:solidFill>
                          <a:effectLst/>
                          <a:latin typeface="Calibri" panose="020F0502020204030204" pitchFamily="34" charset="0"/>
                        </a:rPr>
                        <a:t>M2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M2 slave BIC located in BA82. Only available in LS4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11091173"/>
                  </a:ext>
                </a:extLst>
              </a:tr>
              <a:tr h="190500">
                <a:tc>
                  <a:txBody>
                    <a:bodyPr/>
                    <a:lstStyle/>
                    <a:p>
                      <a:pPr algn="l" fontAlgn="b"/>
                      <a:r>
                        <a:rPr lang="en-GB" sz="1100" b="0" i="0" u="none" strike="noStrike">
                          <a:solidFill>
                            <a:srgbClr val="000000"/>
                          </a:solidFill>
                          <a:effectLst/>
                          <a:latin typeface="Calibri" panose="020F0502020204030204" pitchFamily="34" charset="0"/>
                        </a:rPr>
                        <a:t>WIC #4.3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Circuits in M2 powered from BA80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42272774"/>
                  </a:ext>
                </a:extLst>
              </a:tr>
              <a:tr h="190500">
                <a:tc>
                  <a:txBody>
                    <a:bodyPr/>
                    <a:lstStyle/>
                    <a:p>
                      <a:pPr algn="l" fontAlgn="b"/>
                      <a:r>
                        <a:rPr lang="en-GB" sz="1100" b="0" i="0" u="none" strike="noStrike">
                          <a:solidFill>
                            <a:srgbClr val="000000"/>
                          </a:solidFill>
                          <a:effectLst/>
                          <a:latin typeface="Calibri" panose="020F0502020204030204" pitchFamily="34" charset="0"/>
                        </a:rPr>
                        <a:t>WIC #6.1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Calibri" panose="020F0502020204030204" pitchFamily="34" charset="0"/>
                        </a:rPr>
                        <a:t>Circuits in M2 powered from BA81. Only available in LS4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49133290"/>
                  </a:ext>
                </a:extLst>
              </a:tr>
            </a:tbl>
          </a:graphicData>
        </a:graphic>
      </p:graphicFrame>
      <p:graphicFrame>
        <p:nvGraphicFramePr>
          <p:cNvPr id="15" name="Table 14">
            <a:extLst>
              <a:ext uri="{FF2B5EF4-FFF2-40B4-BE49-F238E27FC236}">
                <a16:creationId xmlns:a16="http://schemas.microsoft.com/office/drawing/2014/main" id="{418512AB-6F37-B9CE-AD2C-8C9B6C9046DA}"/>
              </a:ext>
            </a:extLst>
          </p:cNvPr>
          <p:cNvGraphicFramePr>
            <a:graphicFrameLocks noGrp="1"/>
          </p:cNvGraphicFramePr>
          <p:nvPr>
            <p:extLst>
              <p:ext uri="{D42A27DB-BD31-4B8C-83A1-F6EECF244321}">
                <p14:modId xmlns:p14="http://schemas.microsoft.com/office/powerpoint/2010/main" val="2394902134"/>
              </p:ext>
            </p:extLst>
          </p:nvPr>
        </p:nvGraphicFramePr>
        <p:xfrm>
          <a:off x="1994808" y="3127607"/>
          <a:ext cx="7099300" cy="1070610"/>
        </p:xfrm>
        <a:graphic>
          <a:graphicData uri="http://schemas.openxmlformats.org/drawingml/2006/table">
            <a:tbl>
              <a:tblPr/>
              <a:tblGrid>
                <a:gridCol w="2971800">
                  <a:extLst>
                    <a:ext uri="{9D8B030D-6E8A-4147-A177-3AD203B41FA5}">
                      <a16:colId xmlns:a16="http://schemas.microsoft.com/office/drawing/2014/main" val="1324828161"/>
                    </a:ext>
                  </a:extLst>
                </a:gridCol>
                <a:gridCol w="673100">
                  <a:extLst>
                    <a:ext uri="{9D8B030D-6E8A-4147-A177-3AD203B41FA5}">
                      <a16:colId xmlns:a16="http://schemas.microsoft.com/office/drawing/2014/main" val="489723622"/>
                    </a:ext>
                  </a:extLst>
                </a:gridCol>
                <a:gridCol w="3454400">
                  <a:extLst>
                    <a:ext uri="{9D8B030D-6E8A-4147-A177-3AD203B41FA5}">
                      <a16:colId xmlns:a16="http://schemas.microsoft.com/office/drawing/2014/main" val="1194443249"/>
                    </a:ext>
                  </a:extLst>
                </a:gridCol>
              </a:tblGrid>
              <a:tr h="190500">
                <a:tc>
                  <a:txBody>
                    <a:bodyPr/>
                    <a:lstStyle/>
                    <a:p>
                      <a:pPr algn="l" fontAlgn="b"/>
                      <a:r>
                        <a:rPr lang="en-GB" sz="1100" b="1" i="0" u="none" strike="noStrike">
                          <a:solidFill>
                            <a:srgbClr val="000000"/>
                          </a:solidFill>
                          <a:effectLst/>
                          <a:latin typeface="Calibri" panose="020F0502020204030204" pitchFamily="34" charset="0"/>
                        </a:rPr>
                        <a:t>Input 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Maskable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1" i="0" u="none" strike="noStrike">
                          <a:solidFill>
                            <a:srgbClr val="000000"/>
                          </a:solidFill>
                          <a:effectLst/>
                          <a:latin typeface="Calibri" panose="020F0502020204030204" pitchFamily="34" charset="0"/>
                        </a:rPr>
                        <a:t>Details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8611133"/>
                  </a:ext>
                </a:extLst>
              </a:tr>
              <a:tr h="190500">
                <a:tc>
                  <a:txBody>
                    <a:bodyPr/>
                    <a:lstStyle/>
                    <a:p>
                      <a:pPr algn="l" fontAlgn="b"/>
                      <a:r>
                        <a:rPr lang="en-GB" sz="1100" b="0" i="0" u="none" strike="noStrike">
                          <a:solidFill>
                            <a:srgbClr val="000000"/>
                          </a:solidFill>
                          <a:effectLst/>
                          <a:latin typeface="Calibri" panose="020F0502020204030204" pitchFamily="34" charset="0"/>
                        </a:rPr>
                        <a:t>WIC #7.2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Circuits in M2 powered from BA82. Only available in LS4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13935857"/>
                  </a:ext>
                </a:extLst>
              </a:tr>
              <a:tr h="190500">
                <a:tc>
                  <a:txBody>
                    <a:bodyPr/>
                    <a:lstStyle/>
                    <a:p>
                      <a:pPr algn="l" fontAlgn="b"/>
                      <a:r>
                        <a:rPr lang="en-GB" sz="1100" b="0" i="0" u="none" strike="noStrike">
                          <a:solidFill>
                            <a:srgbClr val="000000"/>
                          </a:solidFill>
                          <a:effectLst/>
                          <a:latin typeface="Calibri" panose="020F0502020204030204" pitchFamily="34" charset="0"/>
                        </a:rPr>
                        <a:t>WIC #7.3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Circuits in EHN2 for SM1, SM2 and COMPASS. Only available in LS4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82545852"/>
                  </a:ext>
                </a:extLst>
              </a:tr>
              <a:tr h="190500">
                <a:tc>
                  <a:txBody>
                    <a:bodyPr/>
                    <a:lstStyle/>
                    <a:p>
                      <a:pPr algn="l" fontAlgn="b"/>
                      <a:r>
                        <a:rPr lang="en-GB" sz="1100" b="0" i="0" u="none" strike="noStrike">
                          <a:solidFill>
                            <a:srgbClr val="000000"/>
                          </a:solidFill>
                          <a:effectLst/>
                          <a:latin typeface="Calibri" panose="020F0502020204030204" pitchFamily="34" charset="0"/>
                        </a:rPr>
                        <a:t>PC #82.2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Yes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dirty="0">
                          <a:solidFill>
                            <a:srgbClr val="000000"/>
                          </a:solidFill>
                          <a:effectLst/>
                          <a:latin typeface="Calibri" panose="020F0502020204030204" pitchFamily="34" charset="0"/>
                        </a:rPr>
                        <a:t>PC current monitoring for SM1, SM2, COMPASS. Only available in LS4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35073762"/>
                  </a:ext>
                </a:extLst>
              </a:tr>
            </a:tbl>
          </a:graphicData>
        </a:graphic>
      </p:graphicFrame>
    </p:spTree>
    <p:extLst>
      <p:ext uri="{BB962C8B-B14F-4D97-AF65-F5344CB8AC3E}">
        <p14:creationId xmlns:p14="http://schemas.microsoft.com/office/powerpoint/2010/main" val="40942435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3FAD9-25D3-4D2F-FCDA-BCF5A8B81A3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095CA732-1B1C-1415-E05D-DA50C2B98299}"/>
              </a:ext>
            </a:extLst>
          </p:cNvPr>
          <p:cNvSpPr>
            <a:spLocks noGrp="1"/>
          </p:cNvSpPr>
          <p:nvPr>
            <p:ph type="title"/>
          </p:nvPr>
        </p:nvSpPr>
        <p:spPr>
          <a:xfrm>
            <a:off x="407987" y="373593"/>
            <a:ext cx="11376025" cy="527239"/>
          </a:xfrm>
        </p:spPr>
        <p:txBody>
          <a:bodyPr/>
          <a:lstStyle/>
          <a:p>
            <a:r>
              <a:rPr lang="en-US" sz="1600" dirty="0">
                <a:solidFill>
                  <a:srgbClr val="2F2F2F"/>
                </a:solidFill>
              </a:rPr>
              <a:t>From T4 review (</a:t>
            </a:r>
            <a:r>
              <a:rPr lang="en-US" sz="1600" dirty="0">
                <a:hlinkClick r:id="rId2">
                  <a:extLst>
                    <a:ext uri="{A12FA001-AC4F-418D-AE19-62706E023703}">
                      <ahyp:hlinkClr xmlns:ahyp="http://schemas.microsoft.com/office/drawing/2018/hyperlinkcolor" val="tx"/>
                    </a:ext>
                  </a:extLst>
                </a:hlinkClick>
              </a:rPr>
              <a:t>link</a:t>
            </a:r>
            <a:r>
              <a:rPr lang="en-US" sz="1600" dirty="0">
                <a:solidFill>
                  <a:srgbClr val="2F2F2F"/>
                </a:solidFill>
              </a:rPr>
              <a:t>)</a:t>
            </a:r>
          </a:p>
        </p:txBody>
      </p:sp>
      <p:sp>
        <p:nvSpPr>
          <p:cNvPr id="4" name="Date Placeholder 3">
            <a:extLst>
              <a:ext uri="{FF2B5EF4-FFF2-40B4-BE49-F238E27FC236}">
                <a16:creationId xmlns:a16="http://schemas.microsoft.com/office/drawing/2014/main" id="{2A7FF445-D099-283D-ABE8-9390476173A2}"/>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D7F2D5E4-94C3-8CFE-A8C8-163955BB46FE}"/>
              </a:ext>
            </a:extLst>
          </p:cNvPr>
          <p:cNvSpPr>
            <a:spLocks noGrp="1"/>
          </p:cNvSpPr>
          <p:nvPr>
            <p:ph type="ftr" sz="quarter" idx="11"/>
          </p:nvPr>
        </p:nvSpPr>
        <p:spPr/>
        <p:txBody>
          <a:bodyPr/>
          <a:lstStyle/>
          <a:p>
            <a:r>
              <a:rPr lang="en-US" dirty="0"/>
              <a:t>Antoine Colinet | Beam Interlock System for NACONS + HI-ECN3</a:t>
            </a:r>
          </a:p>
        </p:txBody>
      </p:sp>
      <p:pic>
        <p:nvPicPr>
          <p:cNvPr id="7" name="Picture 6">
            <a:extLst>
              <a:ext uri="{FF2B5EF4-FFF2-40B4-BE49-F238E27FC236}">
                <a16:creationId xmlns:a16="http://schemas.microsoft.com/office/drawing/2014/main" id="{74577819-E039-A797-6F87-DF7F9754B366}"/>
              </a:ext>
            </a:extLst>
          </p:cNvPr>
          <p:cNvPicPr>
            <a:picLocks noChangeAspect="1"/>
          </p:cNvPicPr>
          <p:nvPr/>
        </p:nvPicPr>
        <p:blipFill>
          <a:blip r:embed="rId3"/>
          <a:stretch>
            <a:fillRect/>
          </a:stretch>
        </p:blipFill>
        <p:spPr>
          <a:xfrm>
            <a:off x="1145352" y="847256"/>
            <a:ext cx="9650042" cy="5433344"/>
          </a:xfrm>
          <a:prstGeom prst="rect">
            <a:avLst/>
          </a:prstGeom>
        </p:spPr>
      </p:pic>
      <p:sp>
        <p:nvSpPr>
          <p:cNvPr id="6" name="Slide Number Placeholder 5">
            <a:extLst>
              <a:ext uri="{FF2B5EF4-FFF2-40B4-BE49-F238E27FC236}">
                <a16:creationId xmlns:a16="http://schemas.microsoft.com/office/drawing/2014/main" id="{C8BE25F1-1642-222F-165C-328DEC4F6BC5}"/>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
        <p:nvSpPr>
          <p:cNvPr id="13" name="Content Placeholder 1">
            <a:extLst>
              <a:ext uri="{FF2B5EF4-FFF2-40B4-BE49-F238E27FC236}">
                <a16:creationId xmlns:a16="http://schemas.microsoft.com/office/drawing/2014/main" id="{856C0DCC-1E6B-57E0-9EB7-31BC75BDAEC1}"/>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Tree>
    <p:extLst>
      <p:ext uri="{BB962C8B-B14F-4D97-AF65-F5344CB8AC3E}">
        <p14:creationId xmlns:p14="http://schemas.microsoft.com/office/powerpoint/2010/main" val="36002093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428DF0-95F4-E7C9-4EB2-4CEF9DC5C69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F80A05E-F0ED-348F-AE1D-49DA92AA48C8}"/>
              </a:ext>
            </a:extLst>
          </p:cNvPr>
          <p:cNvSpPr>
            <a:spLocks noGrp="1"/>
          </p:cNvSpPr>
          <p:nvPr>
            <p:ph type="title"/>
          </p:nvPr>
        </p:nvSpPr>
        <p:spPr>
          <a:xfrm>
            <a:off x="407988" y="373593"/>
            <a:ext cx="11376025" cy="527239"/>
          </a:xfrm>
        </p:spPr>
        <p:txBody>
          <a:bodyPr/>
          <a:lstStyle/>
          <a:p>
            <a:r>
              <a:rPr lang="en-US" dirty="0"/>
              <a:t>New BIS architecture</a:t>
            </a:r>
          </a:p>
        </p:txBody>
      </p:sp>
      <p:sp>
        <p:nvSpPr>
          <p:cNvPr id="4" name="Date Placeholder 3">
            <a:extLst>
              <a:ext uri="{FF2B5EF4-FFF2-40B4-BE49-F238E27FC236}">
                <a16:creationId xmlns:a16="http://schemas.microsoft.com/office/drawing/2014/main" id="{63CEEDF5-CEFB-5902-33F4-AF25462CCC7E}"/>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03855291-ABFA-B227-FAE1-1472F19D5D46}"/>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D2D3A64E-7859-B158-FAC2-D5B9D39DEA85}"/>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13" name="Content Placeholder 1">
            <a:extLst>
              <a:ext uri="{FF2B5EF4-FFF2-40B4-BE49-F238E27FC236}">
                <a16:creationId xmlns:a16="http://schemas.microsoft.com/office/drawing/2014/main" id="{6BFD6A37-347A-288C-B268-235729FD389B}"/>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8" name="Content Placeholder 1">
            <a:extLst>
              <a:ext uri="{FF2B5EF4-FFF2-40B4-BE49-F238E27FC236}">
                <a16:creationId xmlns:a16="http://schemas.microsoft.com/office/drawing/2014/main" id="{6D302EB2-8BA1-3D99-2120-2D749937523B}"/>
              </a:ext>
            </a:extLst>
          </p:cNvPr>
          <p:cNvSpPr>
            <a:spLocks noGrp="1"/>
          </p:cNvSpPr>
          <p:nvPr>
            <p:ph idx="1"/>
          </p:nvPr>
        </p:nvSpPr>
        <p:spPr>
          <a:xfrm>
            <a:off x="163594" y="1273555"/>
            <a:ext cx="10943952" cy="4884497"/>
          </a:xfrm>
        </p:spPr>
        <p:txBody>
          <a:bodyPr>
            <a:normAutofit/>
          </a:bodyPr>
          <a:lstStyle/>
          <a:p>
            <a:r>
              <a:rPr lang="fr-FR" dirty="0" err="1">
                <a:solidFill>
                  <a:srgbClr val="2F2F2F"/>
                </a:solidFill>
              </a:rPr>
              <a:t>Two</a:t>
            </a:r>
            <a:r>
              <a:rPr lang="fr-FR" dirty="0">
                <a:solidFill>
                  <a:srgbClr val="2F2F2F"/>
                </a:solidFill>
              </a:rPr>
              <a:t> matrices (in </a:t>
            </a:r>
            <a:r>
              <a:rPr lang="fr-FR" dirty="0" err="1">
                <a:solidFill>
                  <a:srgbClr val="2F2F2F"/>
                </a:solidFill>
              </a:rPr>
              <a:t>purple</a:t>
            </a:r>
            <a:r>
              <a:rPr lang="fr-FR" dirty="0">
                <a:solidFill>
                  <a:srgbClr val="2F2F2F"/>
                </a:solidFill>
              </a:rPr>
              <a:t>)</a:t>
            </a:r>
          </a:p>
          <a:p>
            <a:r>
              <a:rPr lang="fr-FR" dirty="0" err="1">
                <a:solidFill>
                  <a:srgbClr val="2F2F2F"/>
                </a:solidFill>
              </a:rPr>
              <a:t>Two</a:t>
            </a:r>
            <a:r>
              <a:rPr lang="fr-FR" dirty="0">
                <a:solidFill>
                  <a:srgbClr val="2F2F2F"/>
                </a:solidFill>
              </a:rPr>
              <a:t> </a:t>
            </a:r>
            <a:r>
              <a:rPr lang="fr-FR" dirty="0" err="1">
                <a:solidFill>
                  <a:srgbClr val="2F2F2F"/>
                </a:solidFill>
              </a:rPr>
              <a:t>actuators</a:t>
            </a:r>
            <a:endParaRPr lang="fr-FR" dirty="0">
              <a:solidFill>
                <a:srgbClr val="2F2F2F"/>
              </a:solidFill>
            </a:endParaRPr>
          </a:p>
          <a:p>
            <a:r>
              <a:rPr lang="fr-FR" dirty="0">
                <a:solidFill>
                  <a:srgbClr val="2F2F2F"/>
                </a:solidFill>
              </a:rPr>
              <a:t>8 </a:t>
            </a:r>
            <a:r>
              <a:rPr lang="fr-FR" dirty="0" err="1">
                <a:solidFill>
                  <a:srgbClr val="2F2F2F"/>
                </a:solidFill>
              </a:rPr>
              <a:t>BICs</a:t>
            </a:r>
            <a:r>
              <a:rPr lang="fr-FR" dirty="0">
                <a:solidFill>
                  <a:srgbClr val="2F2F2F"/>
                </a:solidFill>
              </a:rPr>
              <a:t> </a:t>
            </a:r>
            <a:r>
              <a:rPr lang="fr-FR" dirty="0" err="1">
                <a:solidFill>
                  <a:srgbClr val="2F2F2F"/>
                </a:solidFill>
              </a:rPr>
              <a:t>before</a:t>
            </a:r>
            <a:r>
              <a:rPr lang="fr-FR" dirty="0">
                <a:solidFill>
                  <a:srgbClr val="2F2F2F"/>
                </a:solidFill>
              </a:rPr>
              <a:t> 2031</a:t>
            </a:r>
          </a:p>
          <a:p>
            <a:r>
              <a:rPr lang="fr-FR" dirty="0">
                <a:solidFill>
                  <a:srgbClr val="2F2F2F"/>
                </a:solidFill>
              </a:rPr>
              <a:t>1 more </a:t>
            </a:r>
            <a:r>
              <a:rPr lang="fr-FR" dirty="0" err="1">
                <a:solidFill>
                  <a:srgbClr val="2F2F2F"/>
                </a:solidFill>
              </a:rPr>
              <a:t>after</a:t>
            </a:r>
            <a:r>
              <a:rPr lang="fr-FR" dirty="0">
                <a:solidFill>
                  <a:srgbClr val="2F2F2F"/>
                </a:solidFill>
              </a:rPr>
              <a:t> 2031</a:t>
            </a:r>
          </a:p>
          <a:p>
            <a:r>
              <a:rPr lang="fr-FR" dirty="0">
                <a:solidFill>
                  <a:srgbClr val="2F2F2F"/>
                </a:solidFill>
              </a:rPr>
              <a:t>2 (or?) more </a:t>
            </a:r>
            <a:r>
              <a:rPr lang="fr-FR" dirty="0" err="1">
                <a:solidFill>
                  <a:srgbClr val="2F2F2F"/>
                </a:solidFill>
              </a:rPr>
              <a:t>after</a:t>
            </a:r>
            <a:r>
              <a:rPr lang="fr-FR" dirty="0">
                <a:solidFill>
                  <a:srgbClr val="2F2F2F"/>
                </a:solidFill>
              </a:rPr>
              <a:t> LS4</a:t>
            </a:r>
          </a:p>
          <a:p>
            <a:endParaRPr lang="fr-FR" dirty="0">
              <a:solidFill>
                <a:srgbClr val="2F2F2F"/>
              </a:solidFill>
            </a:endParaRPr>
          </a:p>
          <a:p>
            <a:pPr marL="0" indent="0">
              <a:buNone/>
            </a:pPr>
            <a:endParaRPr lang="en-GB" dirty="0">
              <a:solidFill>
                <a:srgbClr val="2F2F2F"/>
              </a:solidFill>
            </a:endParaRPr>
          </a:p>
          <a:p>
            <a:endParaRPr lang="en-GB" dirty="0"/>
          </a:p>
        </p:txBody>
      </p:sp>
      <p:pic>
        <p:nvPicPr>
          <p:cNvPr id="10" name="Picture 9">
            <a:extLst>
              <a:ext uri="{FF2B5EF4-FFF2-40B4-BE49-F238E27FC236}">
                <a16:creationId xmlns:a16="http://schemas.microsoft.com/office/drawing/2014/main" id="{A194A27F-16B3-31AE-BD25-F4F808B73B20}"/>
              </a:ext>
            </a:extLst>
          </p:cNvPr>
          <p:cNvPicPr>
            <a:picLocks noChangeAspect="1"/>
          </p:cNvPicPr>
          <p:nvPr/>
        </p:nvPicPr>
        <p:blipFill>
          <a:blip r:embed="rId2"/>
          <a:stretch>
            <a:fillRect/>
          </a:stretch>
        </p:blipFill>
        <p:spPr>
          <a:xfrm>
            <a:off x="2399736" y="284356"/>
            <a:ext cx="9389064" cy="5832966"/>
          </a:xfrm>
          <a:prstGeom prst="rect">
            <a:avLst/>
          </a:prstGeom>
        </p:spPr>
      </p:pic>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1A8A56DF-0F1A-ECBB-D965-72BE81C527BB}"/>
                  </a:ext>
                </a:extLst>
              </p14:cNvPr>
              <p14:cNvContentPartPr/>
              <p14:nvPr/>
            </p14:nvContentPartPr>
            <p14:xfrm>
              <a:off x="3345656" y="188780"/>
              <a:ext cx="5779080" cy="3170520"/>
            </p14:xfrm>
          </p:contentPart>
        </mc:Choice>
        <mc:Fallback xmlns="">
          <p:pic>
            <p:nvPicPr>
              <p:cNvPr id="11" name="Ink 10">
                <a:extLst>
                  <a:ext uri="{FF2B5EF4-FFF2-40B4-BE49-F238E27FC236}">
                    <a16:creationId xmlns:a16="http://schemas.microsoft.com/office/drawing/2014/main" id="{1A8A56DF-0F1A-ECBB-D965-72BE81C527BB}"/>
                  </a:ext>
                </a:extLst>
              </p:cNvPr>
              <p:cNvPicPr/>
              <p:nvPr/>
            </p:nvPicPr>
            <p:blipFill>
              <a:blip r:embed="rId4"/>
              <a:stretch>
                <a:fillRect/>
              </a:stretch>
            </p:blipFill>
            <p:spPr>
              <a:xfrm>
                <a:off x="3336656" y="180140"/>
                <a:ext cx="5796720" cy="31881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5" name="Ink 14">
                <a:extLst>
                  <a:ext uri="{FF2B5EF4-FFF2-40B4-BE49-F238E27FC236}">
                    <a16:creationId xmlns:a16="http://schemas.microsoft.com/office/drawing/2014/main" id="{3EE8CF4D-E3C5-4B5C-0DFE-25F83DF7057F}"/>
                  </a:ext>
                </a:extLst>
              </p14:cNvPr>
              <p14:cNvContentPartPr/>
              <p14:nvPr/>
            </p14:nvContentPartPr>
            <p14:xfrm>
              <a:off x="4724816" y="1715900"/>
              <a:ext cx="4564800" cy="1721520"/>
            </p14:xfrm>
          </p:contentPart>
        </mc:Choice>
        <mc:Fallback xmlns="">
          <p:pic>
            <p:nvPicPr>
              <p:cNvPr id="15" name="Ink 14">
                <a:extLst>
                  <a:ext uri="{FF2B5EF4-FFF2-40B4-BE49-F238E27FC236}">
                    <a16:creationId xmlns:a16="http://schemas.microsoft.com/office/drawing/2014/main" id="{3EE8CF4D-E3C5-4B5C-0DFE-25F83DF7057F}"/>
                  </a:ext>
                </a:extLst>
              </p:cNvPr>
              <p:cNvPicPr/>
              <p:nvPr/>
            </p:nvPicPr>
            <p:blipFill>
              <a:blip r:embed="rId6"/>
              <a:stretch>
                <a:fillRect/>
              </a:stretch>
            </p:blipFill>
            <p:spPr>
              <a:xfrm>
                <a:off x="4715816" y="1706900"/>
                <a:ext cx="4582440" cy="17391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6" name="Ink 15">
                <a:extLst>
                  <a:ext uri="{FF2B5EF4-FFF2-40B4-BE49-F238E27FC236}">
                    <a16:creationId xmlns:a16="http://schemas.microsoft.com/office/drawing/2014/main" id="{49B10FCB-9055-A18C-3DAA-F31D52114295}"/>
                  </a:ext>
                </a:extLst>
              </p14:cNvPr>
              <p14:cNvContentPartPr/>
              <p14:nvPr/>
            </p14:nvContentPartPr>
            <p14:xfrm>
              <a:off x="8630816" y="2687180"/>
              <a:ext cx="1127520" cy="916200"/>
            </p14:xfrm>
          </p:contentPart>
        </mc:Choice>
        <mc:Fallback xmlns="">
          <p:pic>
            <p:nvPicPr>
              <p:cNvPr id="16" name="Ink 15">
                <a:extLst>
                  <a:ext uri="{FF2B5EF4-FFF2-40B4-BE49-F238E27FC236}">
                    <a16:creationId xmlns:a16="http://schemas.microsoft.com/office/drawing/2014/main" id="{49B10FCB-9055-A18C-3DAA-F31D52114295}"/>
                  </a:ext>
                </a:extLst>
              </p:cNvPr>
              <p:cNvPicPr/>
              <p:nvPr/>
            </p:nvPicPr>
            <p:blipFill>
              <a:blip r:embed="rId8"/>
              <a:stretch>
                <a:fillRect/>
              </a:stretch>
            </p:blipFill>
            <p:spPr>
              <a:xfrm>
                <a:off x="8621816" y="2678540"/>
                <a:ext cx="1145160" cy="9338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7" name="Ink 16">
                <a:extLst>
                  <a:ext uri="{FF2B5EF4-FFF2-40B4-BE49-F238E27FC236}">
                    <a16:creationId xmlns:a16="http://schemas.microsoft.com/office/drawing/2014/main" id="{0FA99D9D-00B5-3E38-DA5D-C686566D1D77}"/>
                  </a:ext>
                </a:extLst>
              </p14:cNvPr>
              <p14:cNvContentPartPr/>
              <p14:nvPr/>
            </p14:nvContentPartPr>
            <p14:xfrm>
              <a:off x="9755456" y="1905620"/>
              <a:ext cx="1409760" cy="1897920"/>
            </p14:xfrm>
          </p:contentPart>
        </mc:Choice>
        <mc:Fallback xmlns="">
          <p:pic>
            <p:nvPicPr>
              <p:cNvPr id="17" name="Ink 16">
                <a:extLst>
                  <a:ext uri="{FF2B5EF4-FFF2-40B4-BE49-F238E27FC236}">
                    <a16:creationId xmlns:a16="http://schemas.microsoft.com/office/drawing/2014/main" id="{0FA99D9D-00B5-3E38-DA5D-C686566D1D77}"/>
                  </a:ext>
                </a:extLst>
              </p:cNvPr>
              <p:cNvPicPr/>
              <p:nvPr/>
            </p:nvPicPr>
            <p:blipFill>
              <a:blip r:embed="rId10"/>
              <a:stretch>
                <a:fillRect/>
              </a:stretch>
            </p:blipFill>
            <p:spPr>
              <a:xfrm>
                <a:off x="9746816" y="1896620"/>
                <a:ext cx="1427400" cy="1915560"/>
              </a:xfrm>
              <a:prstGeom prst="rect">
                <a:avLst/>
              </a:prstGeom>
            </p:spPr>
          </p:pic>
        </mc:Fallback>
      </mc:AlternateContent>
      <p:sp>
        <p:nvSpPr>
          <p:cNvPr id="18" name="TextBox 17">
            <a:extLst>
              <a:ext uri="{FF2B5EF4-FFF2-40B4-BE49-F238E27FC236}">
                <a16:creationId xmlns:a16="http://schemas.microsoft.com/office/drawing/2014/main" id="{72B38F40-5D89-76FE-7D87-2A3ABFE5D192}"/>
              </a:ext>
            </a:extLst>
          </p:cNvPr>
          <p:cNvSpPr txBox="1"/>
          <p:nvPr/>
        </p:nvSpPr>
        <p:spPr>
          <a:xfrm>
            <a:off x="3920105" y="1072952"/>
            <a:ext cx="461665" cy="276999"/>
          </a:xfrm>
          <a:prstGeom prst="rect">
            <a:avLst/>
          </a:prstGeom>
          <a:noFill/>
        </p:spPr>
        <p:txBody>
          <a:bodyPr wrap="none" lIns="0" tIns="0" rIns="0" bIns="0" rtlCol="0">
            <a:spAutoFit/>
          </a:bodyPr>
          <a:lstStyle/>
          <a:p>
            <a:pPr algn="l"/>
            <a:r>
              <a:rPr lang="fr-FR" b="1" dirty="0">
                <a:solidFill>
                  <a:srgbClr val="FF0000"/>
                </a:solidFill>
              </a:rPr>
              <a:t>BA2</a:t>
            </a:r>
            <a:endParaRPr lang="en-GB" b="1" dirty="0">
              <a:solidFill>
                <a:srgbClr val="FF0000"/>
              </a:solidFill>
            </a:endParaRPr>
          </a:p>
        </p:txBody>
      </p:sp>
      <p:sp>
        <p:nvSpPr>
          <p:cNvPr id="19" name="TextBox 18">
            <a:extLst>
              <a:ext uri="{FF2B5EF4-FFF2-40B4-BE49-F238E27FC236}">
                <a16:creationId xmlns:a16="http://schemas.microsoft.com/office/drawing/2014/main" id="{73240B86-C977-D5DE-C122-025A3B40A00C}"/>
              </a:ext>
            </a:extLst>
          </p:cNvPr>
          <p:cNvSpPr txBox="1"/>
          <p:nvPr/>
        </p:nvSpPr>
        <p:spPr>
          <a:xfrm>
            <a:off x="6504363" y="3367066"/>
            <a:ext cx="589905" cy="276999"/>
          </a:xfrm>
          <a:prstGeom prst="rect">
            <a:avLst/>
          </a:prstGeom>
          <a:noFill/>
        </p:spPr>
        <p:txBody>
          <a:bodyPr wrap="none" lIns="0" tIns="0" rIns="0" bIns="0" rtlCol="0">
            <a:spAutoFit/>
          </a:bodyPr>
          <a:lstStyle/>
          <a:p>
            <a:pPr algn="l"/>
            <a:r>
              <a:rPr lang="fr-FR" b="1" dirty="0">
                <a:solidFill>
                  <a:srgbClr val="FF0000"/>
                </a:solidFill>
              </a:rPr>
              <a:t>BA80</a:t>
            </a:r>
            <a:endParaRPr lang="en-GB" b="1" dirty="0">
              <a:solidFill>
                <a:srgbClr val="FF0000"/>
              </a:solidFill>
            </a:endParaRPr>
          </a:p>
        </p:txBody>
      </p:sp>
      <p:sp>
        <p:nvSpPr>
          <p:cNvPr id="20" name="TextBox 19">
            <a:extLst>
              <a:ext uri="{FF2B5EF4-FFF2-40B4-BE49-F238E27FC236}">
                <a16:creationId xmlns:a16="http://schemas.microsoft.com/office/drawing/2014/main" id="{8C8AD3FC-1698-E942-6540-CA28C99C52CC}"/>
              </a:ext>
            </a:extLst>
          </p:cNvPr>
          <p:cNvSpPr txBox="1"/>
          <p:nvPr/>
        </p:nvSpPr>
        <p:spPr>
          <a:xfrm>
            <a:off x="8842454" y="3577305"/>
            <a:ext cx="589905" cy="276999"/>
          </a:xfrm>
          <a:prstGeom prst="rect">
            <a:avLst/>
          </a:prstGeom>
          <a:noFill/>
        </p:spPr>
        <p:txBody>
          <a:bodyPr wrap="none" lIns="0" tIns="0" rIns="0" bIns="0" rtlCol="0">
            <a:spAutoFit/>
          </a:bodyPr>
          <a:lstStyle/>
          <a:p>
            <a:pPr algn="l"/>
            <a:r>
              <a:rPr lang="fr-FR" b="1" dirty="0">
                <a:solidFill>
                  <a:srgbClr val="FF0000"/>
                </a:solidFill>
              </a:rPr>
              <a:t>BA81</a:t>
            </a:r>
            <a:endParaRPr lang="en-GB" b="1" dirty="0">
              <a:solidFill>
                <a:srgbClr val="FF0000"/>
              </a:solidFill>
            </a:endParaRPr>
          </a:p>
        </p:txBody>
      </p:sp>
      <p:sp>
        <p:nvSpPr>
          <p:cNvPr id="21" name="TextBox 20">
            <a:extLst>
              <a:ext uri="{FF2B5EF4-FFF2-40B4-BE49-F238E27FC236}">
                <a16:creationId xmlns:a16="http://schemas.microsoft.com/office/drawing/2014/main" id="{64A8C68F-B231-448F-27DF-56ABBF6CC7F5}"/>
              </a:ext>
            </a:extLst>
          </p:cNvPr>
          <p:cNvSpPr txBox="1"/>
          <p:nvPr/>
        </p:nvSpPr>
        <p:spPr>
          <a:xfrm>
            <a:off x="10262046" y="3805592"/>
            <a:ext cx="589905" cy="276999"/>
          </a:xfrm>
          <a:prstGeom prst="rect">
            <a:avLst/>
          </a:prstGeom>
          <a:noFill/>
        </p:spPr>
        <p:txBody>
          <a:bodyPr wrap="none" lIns="0" tIns="0" rIns="0" bIns="0" rtlCol="0">
            <a:spAutoFit/>
          </a:bodyPr>
          <a:lstStyle/>
          <a:p>
            <a:pPr algn="l"/>
            <a:r>
              <a:rPr lang="fr-FR" b="1" dirty="0">
                <a:solidFill>
                  <a:srgbClr val="FF0000"/>
                </a:solidFill>
              </a:rPr>
              <a:t>BA82</a:t>
            </a:r>
            <a:endParaRPr lang="en-GB" b="1" dirty="0">
              <a:solidFill>
                <a:srgbClr val="FF0000"/>
              </a:solidFill>
            </a:endParaRPr>
          </a:p>
        </p:txBody>
      </p:sp>
      <p:cxnSp>
        <p:nvCxnSpPr>
          <p:cNvPr id="7" name="Straight Arrow Connector 6">
            <a:extLst>
              <a:ext uri="{FF2B5EF4-FFF2-40B4-BE49-F238E27FC236}">
                <a16:creationId xmlns:a16="http://schemas.microsoft.com/office/drawing/2014/main" id="{97A0D641-AC22-9236-E672-F9BB8CDEEFB5}"/>
              </a:ext>
            </a:extLst>
          </p:cNvPr>
          <p:cNvCxnSpPr/>
          <p:nvPr/>
        </p:nvCxnSpPr>
        <p:spPr>
          <a:xfrm flipH="1">
            <a:off x="9432359" y="900832"/>
            <a:ext cx="829687" cy="1786348"/>
          </a:xfrm>
          <a:prstGeom prst="straightConnector1">
            <a:avLst/>
          </a:prstGeom>
          <a:ln w="38100"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9" name="Straight Arrow Connector 8">
            <a:extLst>
              <a:ext uri="{FF2B5EF4-FFF2-40B4-BE49-F238E27FC236}">
                <a16:creationId xmlns:a16="http://schemas.microsoft.com/office/drawing/2014/main" id="{E0D23D97-20BE-D287-BA68-F7E471549E94}"/>
              </a:ext>
            </a:extLst>
          </p:cNvPr>
          <p:cNvCxnSpPr>
            <a:cxnSpLocks/>
          </p:cNvCxnSpPr>
          <p:nvPr/>
        </p:nvCxnSpPr>
        <p:spPr>
          <a:xfrm flipH="1">
            <a:off x="10262046" y="900832"/>
            <a:ext cx="159211" cy="1232768"/>
          </a:xfrm>
          <a:prstGeom prst="straightConnector1">
            <a:avLst/>
          </a:prstGeom>
          <a:ln w="38100"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3" name="TextBox 22">
            <a:extLst>
              <a:ext uri="{FF2B5EF4-FFF2-40B4-BE49-F238E27FC236}">
                <a16:creationId xmlns:a16="http://schemas.microsoft.com/office/drawing/2014/main" id="{BCDB6D72-AC0B-43EC-7CDE-001069B779FF}"/>
              </a:ext>
            </a:extLst>
          </p:cNvPr>
          <p:cNvSpPr txBox="1"/>
          <p:nvPr/>
        </p:nvSpPr>
        <p:spPr>
          <a:xfrm>
            <a:off x="10134238" y="623833"/>
            <a:ext cx="727763" cy="215444"/>
          </a:xfrm>
          <a:prstGeom prst="rect">
            <a:avLst/>
          </a:prstGeom>
          <a:noFill/>
        </p:spPr>
        <p:txBody>
          <a:bodyPr wrap="none" lIns="0" tIns="0" rIns="0" bIns="0" rtlCol="0">
            <a:spAutoFit/>
          </a:bodyPr>
          <a:lstStyle/>
          <a:p>
            <a:pPr algn="l"/>
            <a:r>
              <a:rPr lang="fr-FR" sz="1400" dirty="0"/>
              <a:t>Post LS4</a:t>
            </a:r>
            <a:endParaRPr lang="en-GB" sz="1400" dirty="0"/>
          </a:p>
        </p:txBody>
      </p:sp>
      <p:sp>
        <p:nvSpPr>
          <p:cNvPr id="24" name="TextBox 23">
            <a:extLst>
              <a:ext uri="{FF2B5EF4-FFF2-40B4-BE49-F238E27FC236}">
                <a16:creationId xmlns:a16="http://schemas.microsoft.com/office/drawing/2014/main" id="{51D40232-589C-BF42-E4CF-3EEC18BB4694}"/>
              </a:ext>
            </a:extLst>
          </p:cNvPr>
          <p:cNvSpPr txBox="1"/>
          <p:nvPr/>
        </p:nvSpPr>
        <p:spPr>
          <a:xfrm>
            <a:off x="11399308" y="2867480"/>
            <a:ext cx="806311" cy="215444"/>
          </a:xfrm>
          <a:prstGeom prst="rect">
            <a:avLst/>
          </a:prstGeom>
          <a:noFill/>
        </p:spPr>
        <p:txBody>
          <a:bodyPr wrap="none" lIns="0" tIns="0" rIns="0" bIns="0" rtlCol="0">
            <a:spAutoFit/>
          </a:bodyPr>
          <a:lstStyle/>
          <a:p>
            <a:pPr algn="l"/>
            <a:r>
              <a:rPr lang="fr-FR" sz="1400" dirty="0"/>
              <a:t>Post 2031</a:t>
            </a:r>
            <a:endParaRPr lang="en-GB" sz="1400" dirty="0"/>
          </a:p>
        </p:txBody>
      </p:sp>
      <p:cxnSp>
        <p:nvCxnSpPr>
          <p:cNvPr id="25" name="Straight Arrow Connector 24">
            <a:extLst>
              <a:ext uri="{FF2B5EF4-FFF2-40B4-BE49-F238E27FC236}">
                <a16:creationId xmlns:a16="http://schemas.microsoft.com/office/drawing/2014/main" id="{9EDCED85-E7ED-21D8-CD50-633FEAF8E851}"/>
              </a:ext>
            </a:extLst>
          </p:cNvPr>
          <p:cNvCxnSpPr>
            <a:cxnSpLocks/>
          </p:cNvCxnSpPr>
          <p:nvPr/>
        </p:nvCxnSpPr>
        <p:spPr>
          <a:xfrm flipH="1">
            <a:off x="10955742" y="2990471"/>
            <a:ext cx="405136" cy="210368"/>
          </a:xfrm>
          <a:prstGeom prst="straightConnector1">
            <a:avLst/>
          </a:prstGeom>
          <a:ln w="38100" cap="flat" cmpd="sng" algn="ctr">
            <a:solidFill>
              <a:schemeClr val="accent6"/>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9517992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631570-07A8-B680-D350-87BBBC09D0A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2651391-49A1-F45B-04F2-31A8C680C6A4}"/>
              </a:ext>
            </a:extLst>
          </p:cNvPr>
          <p:cNvSpPr>
            <a:spLocks noGrp="1"/>
          </p:cNvSpPr>
          <p:nvPr>
            <p:ph type="title"/>
          </p:nvPr>
        </p:nvSpPr>
        <p:spPr>
          <a:xfrm>
            <a:off x="407988" y="373593"/>
            <a:ext cx="11376025" cy="527239"/>
          </a:xfrm>
        </p:spPr>
        <p:txBody>
          <a:bodyPr/>
          <a:lstStyle/>
          <a:p>
            <a:r>
              <a:rPr lang="en-US" dirty="0"/>
              <a:t>Key for all schematics</a:t>
            </a:r>
          </a:p>
        </p:txBody>
      </p:sp>
      <p:sp>
        <p:nvSpPr>
          <p:cNvPr id="4" name="Date Placeholder 3">
            <a:extLst>
              <a:ext uri="{FF2B5EF4-FFF2-40B4-BE49-F238E27FC236}">
                <a16:creationId xmlns:a16="http://schemas.microsoft.com/office/drawing/2014/main" id="{6591D8D9-2E7A-A76C-3C07-4F024964F9E6}"/>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1AD43831-3443-B819-FD92-33940090CE62}"/>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17CB706E-674E-4BFA-9900-0CAD50711AA6}"/>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13" name="Content Placeholder 1">
            <a:extLst>
              <a:ext uri="{FF2B5EF4-FFF2-40B4-BE49-F238E27FC236}">
                <a16:creationId xmlns:a16="http://schemas.microsoft.com/office/drawing/2014/main" id="{E797DED5-8DA4-810E-DF18-096E9722EFE4}"/>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2" name="Content Placeholder 1">
            <a:extLst>
              <a:ext uri="{FF2B5EF4-FFF2-40B4-BE49-F238E27FC236}">
                <a16:creationId xmlns:a16="http://schemas.microsoft.com/office/drawing/2014/main" id="{7CF4E580-6E03-34F6-E908-4FB25295BACC}"/>
              </a:ext>
            </a:extLst>
          </p:cNvPr>
          <p:cNvSpPr>
            <a:spLocks noGrp="1"/>
          </p:cNvSpPr>
          <p:nvPr>
            <p:ph idx="1"/>
          </p:nvPr>
        </p:nvSpPr>
        <p:spPr>
          <a:xfrm>
            <a:off x="407988" y="1203325"/>
            <a:ext cx="10944225" cy="5108575"/>
          </a:xfrm>
        </p:spPr>
        <p:txBody>
          <a:bodyPr>
            <a:normAutofit/>
          </a:bodyPr>
          <a:lstStyle/>
          <a:p>
            <a:pPr marL="0" indent="0">
              <a:buNone/>
            </a:pPr>
            <a:endParaRPr lang="en-GB" dirty="0"/>
          </a:p>
          <a:p>
            <a:pPr marL="0" indent="0">
              <a:buNone/>
            </a:pPr>
            <a:endParaRPr lang="en-GB" dirty="0"/>
          </a:p>
          <a:p>
            <a:endParaRPr lang="en-GB" dirty="0"/>
          </a:p>
        </p:txBody>
      </p:sp>
      <p:pic>
        <p:nvPicPr>
          <p:cNvPr id="8" name="Picture 7">
            <a:extLst>
              <a:ext uri="{FF2B5EF4-FFF2-40B4-BE49-F238E27FC236}">
                <a16:creationId xmlns:a16="http://schemas.microsoft.com/office/drawing/2014/main" id="{06E249E2-973B-69C4-D027-3BBD47E8E5D8}"/>
              </a:ext>
            </a:extLst>
          </p:cNvPr>
          <p:cNvPicPr>
            <a:picLocks noChangeAspect="1"/>
          </p:cNvPicPr>
          <p:nvPr/>
        </p:nvPicPr>
        <p:blipFill>
          <a:blip r:embed="rId2"/>
          <a:stretch>
            <a:fillRect/>
          </a:stretch>
        </p:blipFill>
        <p:spPr>
          <a:xfrm>
            <a:off x="259527" y="1203325"/>
            <a:ext cx="5210175" cy="1352550"/>
          </a:xfrm>
          <a:prstGeom prst="rect">
            <a:avLst/>
          </a:prstGeom>
        </p:spPr>
      </p:pic>
      <p:pic>
        <p:nvPicPr>
          <p:cNvPr id="7" name="Picture 6">
            <a:extLst>
              <a:ext uri="{FF2B5EF4-FFF2-40B4-BE49-F238E27FC236}">
                <a16:creationId xmlns:a16="http://schemas.microsoft.com/office/drawing/2014/main" id="{2BCEDB5C-BBFC-AC39-9325-B782B67742FC}"/>
              </a:ext>
            </a:extLst>
          </p:cNvPr>
          <p:cNvPicPr>
            <a:picLocks noChangeAspect="1"/>
          </p:cNvPicPr>
          <p:nvPr/>
        </p:nvPicPr>
        <p:blipFill>
          <a:blip r:embed="rId3"/>
          <a:stretch>
            <a:fillRect/>
          </a:stretch>
        </p:blipFill>
        <p:spPr>
          <a:xfrm>
            <a:off x="5638881" y="1553620"/>
            <a:ext cx="6344593" cy="3941585"/>
          </a:xfrm>
          <a:prstGeom prst="rect">
            <a:avLst/>
          </a:prstGeom>
        </p:spPr>
      </p:pic>
      <p:sp>
        <p:nvSpPr>
          <p:cNvPr id="9" name="TextBox 8">
            <a:extLst>
              <a:ext uri="{FF2B5EF4-FFF2-40B4-BE49-F238E27FC236}">
                <a16:creationId xmlns:a16="http://schemas.microsoft.com/office/drawing/2014/main" id="{FB2DDB14-56E2-41A0-1CB4-4DE381793046}"/>
              </a:ext>
            </a:extLst>
          </p:cNvPr>
          <p:cNvSpPr txBox="1"/>
          <p:nvPr/>
        </p:nvSpPr>
        <p:spPr>
          <a:xfrm>
            <a:off x="456652" y="3247414"/>
            <a:ext cx="1019723" cy="276999"/>
          </a:xfrm>
          <a:prstGeom prst="rect">
            <a:avLst/>
          </a:prstGeom>
          <a:solidFill>
            <a:srgbClr val="92D050"/>
          </a:solidFill>
          <a:ln>
            <a:solidFill>
              <a:srgbClr val="2F2F2F"/>
            </a:solidFill>
          </a:ln>
        </p:spPr>
        <p:txBody>
          <a:bodyPr wrap="square" lIns="0" tIns="0" rIns="0" bIns="0" rtlCol="0">
            <a:spAutoFit/>
          </a:bodyPr>
          <a:lstStyle/>
          <a:p>
            <a:pPr algn="ctr"/>
            <a:r>
              <a:rPr lang="en-US" dirty="0">
                <a:solidFill>
                  <a:srgbClr val="2F2F2F"/>
                </a:solidFill>
              </a:rPr>
              <a:t>BIC</a:t>
            </a:r>
            <a:endParaRPr lang="en-GB" dirty="0">
              <a:solidFill>
                <a:srgbClr val="2F2F2F"/>
              </a:solidFill>
            </a:endParaRPr>
          </a:p>
        </p:txBody>
      </p:sp>
      <p:sp>
        <p:nvSpPr>
          <p:cNvPr id="10" name="TextBox 9">
            <a:extLst>
              <a:ext uri="{FF2B5EF4-FFF2-40B4-BE49-F238E27FC236}">
                <a16:creationId xmlns:a16="http://schemas.microsoft.com/office/drawing/2014/main" id="{934538F6-2D70-68FC-FBE7-AD81F5A18EA3}"/>
              </a:ext>
            </a:extLst>
          </p:cNvPr>
          <p:cNvSpPr txBox="1"/>
          <p:nvPr/>
        </p:nvSpPr>
        <p:spPr>
          <a:xfrm>
            <a:off x="456652" y="3676813"/>
            <a:ext cx="1019723" cy="276999"/>
          </a:xfrm>
          <a:prstGeom prst="rect">
            <a:avLst/>
          </a:prstGeom>
          <a:noFill/>
          <a:ln>
            <a:solidFill>
              <a:srgbClr val="2F2F2F"/>
            </a:solidFill>
          </a:ln>
        </p:spPr>
        <p:txBody>
          <a:bodyPr wrap="square" lIns="0" tIns="0" rIns="0" bIns="0" rtlCol="0">
            <a:spAutoFit/>
          </a:bodyPr>
          <a:lstStyle/>
          <a:p>
            <a:pPr algn="ctr"/>
            <a:r>
              <a:rPr lang="en-US" dirty="0">
                <a:solidFill>
                  <a:srgbClr val="2F2F2F"/>
                </a:solidFill>
              </a:rPr>
              <a:t>BIC</a:t>
            </a:r>
            <a:endParaRPr lang="en-GB" dirty="0">
              <a:solidFill>
                <a:srgbClr val="2F2F2F"/>
              </a:solidFill>
            </a:endParaRPr>
          </a:p>
        </p:txBody>
      </p:sp>
      <p:sp>
        <p:nvSpPr>
          <p:cNvPr id="11" name="TextBox 10">
            <a:extLst>
              <a:ext uri="{FF2B5EF4-FFF2-40B4-BE49-F238E27FC236}">
                <a16:creationId xmlns:a16="http://schemas.microsoft.com/office/drawing/2014/main" id="{20A17134-E6B5-1CF7-4075-8EE5EADA131F}"/>
              </a:ext>
            </a:extLst>
          </p:cNvPr>
          <p:cNvSpPr txBox="1"/>
          <p:nvPr/>
        </p:nvSpPr>
        <p:spPr>
          <a:xfrm>
            <a:off x="1573352" y="3279351"/>
            <a:ext cx="3915687" cy="184666"/>
          </a:xfrm>
          <a:prstGeom prst="rect">
            <a:avLst/>
          </a:prstGeom>
          <a:noFill/>
        </p:spPr>
        <p:txBody>
          <a:bodyPr wrap="none" lIns="0" tIns="0" rIns="0" bIns="0" rtlCol="0">
            <a:spAutoFit/>
          </a:bodyPr>
          <a:lstStyle/>
          <a:p>
            <a:pPr algn="l"/>
            <a:r>
              <a:rPr lang="en-US" sz="1200" dirty="0">
                <a:solidFill>
                  <a:srgbClr val="2F2F2F"/>
                </a:solidFill>
              </a:rPr>
              <a:t>The beam interlock controller ‘local permit’ must be TRUE</a:t>
            </a:r>
            <a:endParaRPr lang="en-GB" sz="1200" dirty="0">
              <a:solidFill>
                <a:srgbClr val="2F2F2F"/>
              </a:solidFill>
            </a:endParaRPr>
          </a:p>
        </p:txBody>
      </p:sp>
      <p:sp>
        <p:nvSpPr>
          <p:cNvPr id="12" name="TextBox 11">
            <a:extLst>
              <a:ext uri="{FF2B5EF4-FFF2-40B4-BE49-F238E27FC236}">
                <a16:creationId xmlns:a16="http://schemas.microsoft.com/office/drawing/2014/main" id="{8084ED6B-4E4F-E3E8-7E21-9FDC3221E04F}"/>
              </a:ext>
            </a:extLst>
          </p:cNvPr>
          <p:cNvSpPr txBox="1"/>
          <p:nvPr/>
        </p:nvSpPr>
        <p:spPr>
          <a:xfrm>
            <a:off x="1573352" y="3736905"/>
            <a:ext cx="3574697" cy="184666"/>
          </a:xfrm>
          <a:prstGeom prst="rect">
            <a:avLst/>
          </a:prstGeom>
          <a:noFill/>
        </p:spPr>
        <p:txBody>
          <a:bodyPr wrap="none" lIns="0" tIns="0" rIns="0" bIns="0" rtlCol="0">
            <a:spAutoFit/>
          </a:bodyPr>
          <a:lstStyle/>
          <a:p>
            <a:pPr algn="l"/>
            <a:r>
              <a:rPr lang="en-US" sz="1200" dirty="0">
                <a:solidFill>
                  <a:srgbClr val="2F2F2F"/>
                </a:solidFill>
              </a:rPr>
              <a:t>The beam interlock controller ‘local permit’ is ignored</a:t>
            </a:r>
            <a:endParaRPr lang="en-GB" sz="1200" dirty="0">
              <a:solidFill>
                <a:srgbClr val="2F2F2F"/>
              </a:solidFill>
            </a:endParaRPr>
          </a:p>
        </p:txBody>
      </p:sp>
      <p:sp>
        <p:nvSpPr>
          <p:cNvPr id="14" name="Rectangle 13">
            <a:extLst>
              <a:ext uri="{FF2B5EF4-FFF2-40B4-BE49-F238E27FC236}">
                <a16:creationId xmlns:a16="http://schemas.microsoft.com/office/drawing/2014/main" id="{553E798A-4410-CCE1-0F31-83A4AFEF1DFD}"/>
              </a:ext>
            </a:extLst>
          </p:cNvPr>
          <p:cNvSpPr/>
          <p:nvPr/>
        </p:nvSpPr>
        <p:spPr>
          <a:xfrm>
            <a:off x="510492" y="4376819"/>
            <a:ext cx="66675" cy="276999"/>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50F97E51-5A53-C238-8F64-D3288B1454AC}"/>
              </a:ext>
            </a:extLst>
          </p:cNvPr>
          <p:cNvSpPr txBox="1"/>
          <p:nvPr/>
        </p:nvSpPr>
        <p:spPr>
          <a:xfrm>
            <a:off x="725628" y="4400150"/>
            <a:ext cx="2540760" cy="184666"/>
          </a:xfrm>
          <a:prstGeom prst="rect">
            <a:avLst/>
          </a:prstGeom>
          <a:noFill/>
        </p:spPr>
        <p:txBody>
          <a:bodyPr wrap="none" lIns="0" tIns="0" rIns="0" bIns="0" rtlCol="0">
            <a:spAutoFit/>
          </a:bodyPr>
          <a:lstStyle/>
          <a:p>
            <a:pPr algn="l"/>
            <a:r>
              <a:rPr lang="en-US" sz="1200" dirty="0">
                <a:solidFill>
                  <a:srgbClr val="2F2F2F"/>
                </a:solidFill>
              </a:rPr>
              <a:t>Moveable Beam Intercepting Devices</a:t>
            </a:r>
            <a:endParaRPr lang="en-GB" sz="1200" dirty="0">
              <a:solidFill>
                <a:srgbClr val="2F2F2F"/>
              </a:solidFill>
            </a:endParaRPr>
          </a:p>
        </p:txBody>
      </p:sp>
      <p:sp>
        <p:nvSpPr>
          <p:cNvPr id="16" name="TextBox 15">
            <a:extLst>
              <a:ext uri="{FF2B5EF4-FFF2-40B4-BE49-F238E27FC236}">
                <a16:creationId xmlns:a16="http://schemas.microsoft.com/office/drawing/2014/main" id="{91288589-2661-F62A-8981-A88E27BFF645}"/>
              </a:ext>
            </a:extLst>
          </p:cNvPr>
          <p:cNvSpPr txBox="1"/>
          <p:nvPr/>
        </p:nvSpPr>
        <p:spPr>
          <a:xfrm>
            <a:off x="7853950" y="5568501"/>
            <a:ext cx="2269852" cy="276999"/>
          </a:xfrm>
          <a:prstGeom prst="rect">
            <a:avLst/>
          </a:prstGeom>
          <a:noFill/>
        </p:spPr>
        <p:txBody>
          <a:bodyPr wrap="none" lIns="0" tIns="0" rIns="0" bIns="0" rtlCol="0">
            <a:spAutoFit/>
          </a:bodyPr>
          <a:lstStyle/>
          <a:p>
            <a:pPr algn="l"/>
            <a:r>
              <a:rPr lang="en-US" b="1" dirty="0">
                <a:solidFill>
                  <a:srgbClr val="2F2F2F"/>
                </a:solidFill>
              </a:rPr>
              <a:t>Schematics example</a:t>
            </a:r>
            <a:endParaRPr lang="en-GB" b="1" dirty="0">
              <a:solidFill>
                <a:srgbClr val="2F2F2F"/>
              </a:solidFill>
            </a:endParaRPr>
          </a:p>
        </p:txBody>
      </p:sp>
    </p:spTree>
    <p:extLst>
      <p:ext uri="{BB962C8B-B14F-4D97-AF65-F5344CB8AC3E}">
        <p14:creationId xmlns:p14="http://schemas.microsoft.com/office/powerpoint/2010/main" val="1930575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298BD0-4D35-DC75-6E4B-70696BAAA92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E70BAA7-B318-BA51-6854-F171D85FA9C7}"/>
              </a:ext>
            </a:extLst>
          </p:cNvPr>
          <p:cNvSpPr>
            <a:spLocks noGrp="1"/>
          </p:cNvSpPr>
          <p:nvPr>
            <p:ph type="title"/>
          </p:nvPr>
        </p:nvSpPr>
        <p:spPr>
          <a:xfrm>
            <a:off x="407988" y="373593"/>
            <a:ext cx="11376025" cy="527239"/>
          </a:xfrm>
        </p:spPr>
        <p:txBody>
          <a:bodyPr/>
          <a:lstStyle/>
          <a:p>
            <a:r>
              <a:rPr lang="en-US" dirty="0"/>
              <a:t>Beam to non-FTARGET destinations</a:t>
            </a:r>
          </a:p>
        </p:txBody>
      </p:sp>
      <p:sp>
        <p:nvSpPr>
          <p:cNvPr id="4" name="Date Placeholder 3">
            <a:extLst>
              <a:ext uri="{FF2B5EF4-FFF2-40B4-BE49-F238E27FC236}">
                <a16:creationId xmlns:a16="http://schemas.microsoft.com/office/drawing/2014/main" id="{3197888D-617D-903D-531A-54613AE68786}"/>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0639D982-D5F3-2E7A-DE32-C11FFDD961BC}"/>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E4B9E1B7-8835-772D-AF02-3E538938FC19}"/>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13" name="Content Placeholder 1">
            <a:extLst>
              <a:ext uri="{FF2B5EF4-FFF2-40B4-BE49-F238E27FC236}">
                <a16:creationId xmlns:a16="http://schemas.microsoft.com/office/drawing/2014/main" id="{EEDB205A-4526-3C62-4A4C-E2073974CC16}"/>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2" name="Content Placeholder 1">
            <a:extLst>
              <a:ext uri="{FF2B5EF4-FFF2-40B4-BE49-F238E27FC236}">
                <a16:creationId xmlns:a16="http://schemas.microsoft.com/office/drawing/2014/main" id="{6049E226-B85A-E88D-DADF-0857AF98689F}"/>
              </a:ext>
            </a:extLst>
          </p:cNvPr>
          <p:cNvSpPr>
            <a:spLocks noGrp="1"/>
          </p:cNvSpPr>
          <p:nvPr>
            <p:ph idx="1"/>
          </p:nvPr>
        </p:nvSpPr>
        <p:spPr>
          <a:xfrm>
            <a:off x="407988" y="1203325"/>
            <a:ext cx="10944225" cy="5108575"/>
          </a:xfrm>
        </p:spPr>
        <p:txBody>
          <a:bodyPr>
            <a:normAutofit/>
          </a:bodyPr>
          <a:lstStyle/>
          <a:p>
            <a:r>
              <a:rPr lang="fr-FR" dirty="0"/>
              <a:t>Non-FTARGET destinations </a:t>
            </a:r>
            <a:r>
              <a:rPr lang="fr-FR" dirty="0" err="1"/>
              <a:t>should</a:t>
            </a:r>
            <a:r>
              <a:rPr lang="fr-FR" dirty="0"/>
              <a:t> not </a:t>
            </a:r>
            <a:r>
              <a:rPr lang="fr-FR" dirty="0" err="1"/>
              <a:t>be</a:t>
            </a:r>
            <a:r>
              <a:rPr lang="fr-FR" dirty="0"/>
              <a:t> </a:t>
            </a:r>
            <a:r>
              <a:rPr lang="fr-FR" dirty="0" err="1"/>
              <a:t>affected</a:t>
            </a:r>
            <a:r>
              <a:rPr lang="fr-FR" dirty="0"/>
              <a:t> by NA interlocks</a:t>
            </a:r>
          </a:p>
          <a:p>
            <a:r>
              <a:rPr lang="en-GB" dirty="0"/>
              <a:t>The FTARGET destination from timing is used to differentiate NA cycles to any other SPS cycle. The MSE </a:t>
            </a:r>
            <a:r>
              <a:rPr lang="en-GB" dirty="0" err="1"/>
              <a:t>Imin</a:t>
            </a:r>
            <a:r>
              <a:rPr lang="en-GB" dirty="0"/>
              <a:t> check serves as a destination tag reinforcement to guarantee that a user in the timing network is not tagged with a wrong destination by mistake</a:t>
            </a:r>
          </a:p>
          <a:p>
            <a:endParaRPr lang="en-GB" dirty="0"/>
          </a:p>
          <a:p>
            <a:pPr marL="0" indent="0">
              <a:buNone/>
            </a:pPr>
            <a:endParaRPr lang="en-GB" dirty="0"/>
          </a:p>
          <a:p>
            <a:pPr marL="0" indent="0">
              <a:buNone/>
            </a:pPr>
            <a:endParaRPr lang="en-GB" dirty="0"/>
          </a:p>
          <a:p>
            <a:pPr marL="0" indent="0">
              <a:buNone/>
            </a:pPr>
            <a:endParaRPr lang="en-GB" dirty="0"/>
          </a:p>
          <a:p>
            <a:endParaRPr lang="en-GB" dirty="0"/>
          </a:p>
        </p:txBody>
      </p:sp>
      <p:graphicFrame>
        <p:nvGraphicFramePr>
          <p:cNvPr id="7" name="Table 6">
            <a:extLst>
              <a:ext uri="{FF2B5EF4-FFF2-40B4-BE49-F238E27FC236}">
                <a16:creationId xmlns:a16="http://schemas.microsoft.com/office/drawing/2014/main" id="{01BD4DE1-C357-8C66-71BE-36F8B907726B}"/>
              </a:ext>
            </a:extLst>
          </p:cNvPr>
          <p:cNvGraphicFramePr>
            <a:graphicFrameLocks noGrp="1"/>
          </p:cNvGraphicFramePr>
          <p:nvPr>
            <p:extLst>
              <p:ext uri="{D42A27DB-BD31-4B8C-83A1-F6EECF244321}">
                <p14:modId xmlns:p14="http://schemas.microsoft.com/office/powerpoint/2010/main" val="995338082"/>
              </p:ext>
            </p:extLst>
          </p:nvPr>
        </p:nvGraphicFramePr>
        <p:xfrm>
          <a:off x="407988" y="3248012"/>
          <a:ext cx="3556000" cy="2286000"/>
        </p:xfrm>
        <a:graphic>
          <a:graphicData uri="http://schemas.openxmlformats.org/drawingml/2006/table">
            <a:tbl>
              <a:tblPr/>
              <a:tblGrid>
                <a:gridCol w="2095500">
                  <a:extLst>
                    <a:ext uri="{9D8B030D-6E8A-4147-A177-3AD203B41FA5}">
                      <a16:colId xmlns:a16="http://schemas.microsoft.com/office/drawing/2014/main" val="86005390"/>
                    </a:ext>
                  </a:extLst>
                </a:gridCol>
                <a:gridCol w="1460500">
                  <a:extLst>
                    <a:ext uri="{9D8B030D-6E8A-4147-A177-3AD203B41FA5}">
                      <a16:colId xmlns:a16="http://schemas.microsoft.com/office/drawing/2014/main" val="1265709444"/>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non-FTARGET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82709490"/>
                  </a:ext>
                </a:extLst>
              </a:tr>
              <a:tr h="190500">
                <a:tc>
                  <a:txBody>
                    <a:bodyPr/>
                    <a:lstStyle/>
                    <a:p>
                      <a:pPr algn="ctr"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91827220"/>
                  </a:ext>
                </a:extLst>
              </a:tr>
              <a:tr h="190500">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409379817"/>
                  </a:ext>
                </a:extLst>
              </a:tr>
              <a:tr h="190500">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218555899"/>
                  </a:ext>
                </a:extLst>
              </a:tr>
              <a:tr h="190500">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225182023"/>
                  </a:ext>
                </a:extLst>
              </a:tr>
              <a:tr h="190500">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648068277"/>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292684662"/>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964306069"/>
                  </a:ext>
                </a:extLst>
              </a:tr>
              <a:tr h="190500">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63935080"/>
                  </a:ext>
                </a:extLst>
              </a:tr>
              <a:tr h="190500">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291253351"/>
                  </a:ext>
                </a:extLst>
              </a:tr>
              <a:tr h="190500">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506020682"/>
                  </a:ext>
                </a:extLst>
              </a:tr>
              <a:tr h="190500">
                <a:tc>
                  <a:txBody>
                    <a:bodyPr/>
                    <a:lstStyle/>
                    <a:p>
                      <a:pPr algn="ctr" fontAlgn="b"/>
                      <a:r>
                        <a:rPr lang="en-GB" sz="1100" b="0" i="0" u="none" strike="noStrike">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4022196103"/>
                  </a:ext>
                </a:extLst>
              </a:tr>
            </a:tbl>
          </a:graphicData>
        </a:graphic>
      </p:graphicFrame>
      <p:pic>
        <p:nvPicPr>
          <p:cNvPr id="9" name="Picture 8">
            <a:extLst>
              <a:ext uri="{FF2B5EF4-FFF2-40B4-BE49-F238E27FC236}">
                <a16:creationId xmlns:a16="http://schemas.microsoft.com/office/drawing/2014/main" id="{056C793B-875D-6D0A-E5B5-CBCBE69BE7AF}"/>
              </a:ext>
            </a:extLst>
          </p:cNvPr>
          <p:cNvPicPr>
            <a:picLocks noChangeAspect="1"/>
          </p:cNvPicPr>
          <p:nvPr/>
        </p:nvPicPr>
        <p:blipFill>
          <a:blip r:embed="rId2"/>
          <a:stretch>
            <a:fillRect/>
          </a:stretch>
        </p:blipFill>
        <p:spPr>
          <a:xfrm>
            <a:off x="5245201" y="2605749"/>
            <a:ext cx="5965626" cy="3706151"/>
          </a:xfrm>
          <a:prstGeom prst="rect">
            <a:avLst/>
          </a:prstGeom>
        </p:spPr>
      </p:pic>
    </p:spTree>
    <p:extLst>
      <p:ext uri="{BB962C8B-B14F-4D97-AF65-F5344CB8AC3E}">
        <p14:creationId xmlns:p14="http://schemas.microsoft.com/office/powerpoint/2010/main" val="1822728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113692-C1D6-5EC7-8F0B-6CD7F5E02F9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92C79823-A624-D718-82EA-6D73AF823493}"/>
              </a:ext>
            </a:extLst>
          </p:cNvPr>
          <p:cNvSpPr>
            <a:spLocks noGrp="1"/>
          </p:cNvSpPr>
          <p:nvPr>
            <p:ph type="title"/>
          </p:nvPr>
        </p:nvSpPr>
        <p:spPr>
          <a:xfrm>
            <a:off x="407988" y="373593"/>
            <a:ext cx="11376025" cy="527239"/>
          </a:xfrm>
        </p:spPr>
        <p:txBody>
          <a:bodyPr/>
          <a:lstStyle/>
          <a:p>
            <a:r>
              <a:rPr lang="en-US" dirty="0"/>
              <a:t>Beam to TT20 TED (SFTPRO or SFTSHIP)</a:t>
            </a:r>
          </a:p>
        </p:txBody>
      </p:sp>
      <p:sp>
        <p:nvSpPr>
          <p:cNvPr id="4" name="Date Placeholder 3">
            <a:extLst>
              <a:ext uri="{FF2B5EF4-FFF2-40B4-BE49-F238E27FC236}">
                <a16:creationId xmlns:a16="http://schemas.microsoft.com/office/drawing/2014/main" id="{FE78D4E5-240F-D027-6744-78AE4D381420}"/>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A1F8EDCF-AA76-97D4-A846-D281BCC8B89A}"/>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66252D5F-819A-4C78-8A76-4E3FD9127FC6}"/>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13" name="Content Placeholder 1">
            <a:extLst>
              <a:ext uri="{FF2B5EF4-FFF2-40B4-BE49-F238E27FC236}">
                <a16:creationId xmlns:a16="http://schemas.microsoft.com/office/drawing/2014/main" id="{C24560DF-A5FC-6B8C-F4C3-F4BB8893976C}"/>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7" name="Table 6">
            <a:extLst>
              <a:ext uri="{FF2B5EF4-FFF2-40B4-BE49-F238E27FC236}">
                <a16:creationId xmlns:a16="http://schemas.microsoft.com/office/drawing/2014/main" id="{490678E5-C690-D4C9-69ED-B4760B7EDC6F}"/>
              </a:ext>
            </a:extLst>
          </p:cNvPr>
          <p:cNvGraphicFramePr>
            <a:graphicFrameLocks noGrp="1"/>
          </p:cNvGraphicFramePr>
          <p:nvPr>
            <p:extLst>
              <p:ext uri="{D42A27DB-BD31-4B8C-83A1-F6EECF244321}">
                <p14:modId xmlns:p14="http://schemas.microsoft.com/office/powerpoint/2010/main" val="1091010394"/>
              </p:ext>
            </p:extLst>
          </p:nvPr>
        </p:nvGraphicFramePr>
        <p:xfrm>
          <a:off x="293648" y="1223850"/>
          <a:ext cx="4902820" cy="2125980"/>
        </p:xfrm>
        <a:graphic>
          <a:graphicData uri="http://schemas.openxmlformats.org/drawingml/2006/table">
            <a:tbl>
              <a:tblPr/>
              <a:tblGrid>
                <a:gridCol w="1939965">
                  <a:extLst>
                    <a:ext uri="{9D8B030D-6E8A-4147-A177-3AD203B41FA5}">
                      <a16:colId xmlns:a16="http://schemas.microsoft.com/office/drawing/2014/main" val="745832143"/>
                    </a:ext>
                  </a:extLst>
                </a:gridCol>
                <a:gridCol w="1422641">
                  <a:extLst>
                    <a:ext uri="{9D8B030D-6E8A-4147-A177-3AD203B41FA5}">
                      <a16:colId xmlns:a16="http://schemas.microsoft.com/office/drawing/2014/main" val="2012781404"/>
                    </a:ext>
                  </a:extLst>
                </a:gridCol>
                <a:gridCol w="1540214">
                  <a:extLst>
                    <a:ext uri="{9D8B030D-6E8A-4147-A177-3AD203B41FA5}">
                      <a16:colId xmlns:a16="http://schemas.microsoft.com/office/drawing/2014/main" val="3283681661"/>
                    </a:ext>
                  </a:extLst>
                </a:gridCol>
              </a:tblGrid>
              <a:tr h="168976">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TED with MBE partial</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TED with MBE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32442346"/>
                  </a:ext>
                </a:extLst>
              </a:tr>
              <a:tr h="168976">
                <a:tc>
                  <a:txBody>
                    <a:bodyPr/>
                    <a:lstStyle/>
                    <a:p>
                      <a:pPr algn="ctr"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55015240"/>
                  </a:ext>
                </a:extLst>
              </a:tr>
              <a:tr h="168976">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087973247"/>
                  </a:ext>
                </a:extLst>
              </a:tr>
              <a:tr h="168976">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970816138"/>
                  </a:ext>
                </a:extLst>
              </a:tr>
              <a:tr h="168976">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844733440"/>
                  </a:ext>
                </a:extLst>
              </a:tr>
              <a:tr h="168976">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766762101"/>
                  </a:ext>
                </a:extLst>
              </a:tr>
              <a:tr h="168976">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919791428"/>
                  </a:ext>
                </a:extLst>
              </a:tr>
              <a:tr h="168976">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610971321"/>
                  </a:ext>
                </a:extLst>
              </a:tr>
              <a:tr h="168976">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577456245"/>
                  </a:ext>
                </a:extLst>
              </a:tr>
              <a:tr h="168976">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4125004507"/>
                  </a:ext>
                </a:extLst>
              </a:tr>
              <a:tr h="168976">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354473594"/>
                  </a:ext>
                </a:extLst>
              </a:tr>
              <a:tr h="168976">
                <a:tc>
                  <a:txBody>
                    <a:bodyPr/>
                    <a:lstStyle/>
                    <a:p>
                      <a:pPr algn="ctr" fontAlgn="b"/>
                      <a:r>
                        <a:rPr lang="en-GB" sz="1100" b="0" i="0" u="none" strike="noStrike">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b"/>
                      <a:r>
                        <a:rPr lang="en-GB" sz="1100" b="0" i="0" u="none" strike="noStrike" dirty="0">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60492233"/>
                  </a:ext>
                </a:extLst>
              </a:tr>
            </a:tbl>
          </a:graphicData>
        </a:graphic>
      </p:graphicFrame>
      <p:pic>
        <p:nvPicPr>
          <p:cNvPr id="9" name="Picture 8">
            <a:extLst>
              <a:ext uri="{FF2B5EF4-FFF2-40B4-BE49-F238E27FC236}">
                <a16:creationId xmlns:a16="http://schemas.microsoft.com/office/drawing/2014/main" id="{8F7015AF-2D8D-20CE-2CD4-6E8A22809C26}"/>
              </a:ext>
            </a:extLst>
          </p:cNvPr>
          <p:cNvPicPr>
            <a:picLocks noChangeAspect="1"/>
          </p:cNvPicPr>
          <p:nvPr/>
        </p:nvPicPr>
        <p:blipFill>
          <a:blip r:embed="rId3"/>
          <a:stretch>
            <a:fillRect/>
          </a:stretch>
        </p:blipFill>
        <p:spPr>
          <a:xfrm>
            <a:off x="4618362" y="1403584"/>
            <a:ext cx="7305464" cy="4538527"/>
          </a:xfrm>
          <a:prstGeom prst="rect">
            <a:avLst/>
          </a:prstGeom>
        </p:spPr>
      </p:pic>
    </p:spTree>
    <p:extLst>
      <p:ext uri="{BB962C8B-B14F-4D97-AF65-F5344CB8AC3E}">
        <p14:creationId xmlns:p14="http://schemas.microsoft.com/office/powerpoint/2010/main" val="2412941325"/>
      </p:ext>
    </p:extLst>
  </p:cSld>
  <p:clrMapOvr>
    <a:masterClrMapping/>
  </p:clrMapOvr>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A00A86-C4BC-CB06-29E4-60C7AE38155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D7F1214-0310-09B1-CAEC-F4DDB405685A}"/>
              </a:ext>
            </a:extLst>
          </p:cNvPr>
          <p:cNvSpPr>
            <a:spLocks noGrp="1"/>
          </p:cNvSpPr>
          <p:nvPr>
            <p:ph type="title"/>
          </p:nvPr>
        </p:nvSpPr>
        <p:spPr>
          <a:xfrm>
            <a:off x="407988" y="373593"/>
            <a:ext cx="11376025" cy="527239"/>
          </a:xfrm>
        </p:spPr>
        <p:txBody>
          <a:bodyPr/>
          <a:lstStyle/>
          <a:p>
            <a:r>
              <a:rPr lang="en-US" dirty="0"/>
              <a:t>SFTPRO operating scenarios</a:t>
            </a:r>
          </a:p>
        </p:txBody>
      </p:sp>
      <p:sp>
        <p:nvSpPr>
          <p:cNvPr id="4" name="Date Placeholder 3">
            <a:extLst>
              <a:ext uri="{FF2B5EF4-FFF2-40B4-BE49-F238E27FC236}">
                <a16:creationId xmlns:a16="http://schemas.microsoft.com/office/drawing/2014/main" id="{7B69B383-92A4-6184-ECDA-65E399CA7AD2}"/>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2773DDAA-F7F3-2A62-6E36-1F2DE51F636D}"/>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383F2EA6-FE24-7D81-35E3-9DD5F5DE4A1E}"/>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13" name="Content Placeholder 1">
            <a:extLst>
              <a:ext uri="{FF2B5EF4-FFF2-40B4-BE49-F238E27FC236}">
                <a16:creationId xmlns:a16="http://schemas.microsoft.com/office/drawing/2014/main" id="{9F0056FF-E916-7DF3-F6E5-38FF84AE2DEE}"/>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sp>
        <p:nvSpPr>
          <p:cNvPr id="2" name="Content Placeholder 1">
            <a:extLst>
              <a:ext uri="{FF2B5EF4-FFF2-40B4-BE49-F238E27FC236}">
                <a16:creationId xmlns:a16="http://schemas.microsoft.com/office/drawing/2014/main" id="{D4B92D61-7A35-A895-FE00-4B169AE40E43}"/>
              </a:ext>
            </a:extLst>
          </p:cNvPr>
          <p:cNvSpPr>
            <a:spLocks noGrp="1"/>
          </p:cNvSpPr>
          <p:nvPr>
            <p:ph idx="1"/>
          </p:nvPr>
        </p:nvSpPr>
        <p:spPr>
          <a:xfrm>
            <a:off x="407988" y="1203325"/>
            <a:ext cx="11060112" cy="5108575"/>
          </a:xfrm>
        </p:spPr>
        <p:txBody>
          <a:bodyPr>
            <a:normAutofit lnSpcReduction="10000"/>
          </a:bodyPr>
          <a:lstStyle/>
          <a:p>
            <a:r>
              <a:rPr lang="fr-FR" dirty="0">
                <a:solidFill>
                  <a:srgbClr val="2F2F2F"/>
                </a:solidFill>
              </a:rPr>
              <a:t>A destination flag </a:t>
            </a:r>
            <a:r>
              <a:rPr lang="fr-FR" dirty="0" err="1">
                <a:solidFill>
                  <a:srgbClr val="2F2F2F"/>
                </a:solidFill>
              </a:rPr>
              <a:t>from</a:t>
            </a:r>
            <a:r>
              <a:rPr lang="fr-FR" dirty="0">
                <a:solidFill>
                  <a:srgbClr val="2F2F2F"/>
                </a:solidFill>
              </a:rPr>
              <a:t> timing </a:t>
            </a:r>
            <a:r>
              <a:rPr lang="fr-FR" dirty="0" err="1">
                <a:solidFill>
                  <a:srgbClr val="2F2F2F"/>
                </a:solidFill>
              </a:rPr>
              <a:t>will</a:t>
            </a:r>
            <a:r>
              <a:rPr lang="fr-FR" dirty="0">
                <a:solidFill>
                  <a:srgbClr val="2F2F2F"/>
                </a:solidFill>
              </a:rPr>
              <a:t> </a:t>
            </a:r>
            <a:r>
              <a:rPr lang="fr-FR" dirty="0" err="1">
                <a:solidFill>
                  <a:srgbClr val="2F2F2F"/>
                </a:solidFill>
              </a:rPr>
              <a:t>indicate</a:t>
            </a:r>
            <a:r>
              <a:rPr lang="fr-FR" dirty="0">
                <a:solidFill>
                  <a:srgbClr val="2F2F2F"/>
                </a:solidFill>
              </a:rPr>
              <a:t> if the cycle </a:t>
            </a:r>
            <a:r>
              <a:rPr lang="fr-FR" dirty="0" err="1">
                <a:solidFill>
                  <a:srgbClr val="2F2F2F"/>
                </a:solidFill>
              </a:rPr>
              <a:t>is</a:t>
            </a:r>
            <a:r>
              <a:rPr lang="fr-FR" dirty="0">
                <a:solidFill>
                  <a:srgbClr val="2F2F2F"/>
                </a:solidFill>
              </a:rPr>
              <a:t> </a:t>
            </a:r>
            <a:r>
              <a:rPr lang="fr-FR" dirty="0" err="1">
                <a:solidFill>
                  <a:srgbClr val="2F2F2F"/>
                </a:solidFill>
              </a:rPr>
              <a:t>shared</a:t>
            </a:r>
            <a:r>
              <a:rPr lang="fr-FR" dirty="0">
                <a:solidFill>
                  <a:srgbClr val="2F2F2F"/>
                </a:solidFill>
              </a:rPr>
              <a:t> (SFTPRO to TCC2) or </a:t>
            </a:r>
            <a:r>
              <a:rPr lang="fr-FR" dirty="0" err="1">
                <a:solidFill>
                  <a:srgbClr val="2F2F2F"/>
                </a:solidFill>
              </a:rPr>
              <a:t>dedicated</a:t>
            </a:r>
            <a:r>
              <a:rPr lang="fr-FR" dirty="0">
                <a:solidFill>
                  <a:srgbClr val="2F2F2F"/>
                </a:solidFill>
              </a:rPr>
              <a:t> (SFTSHIP to ECN3)</a:t>
            </a:r>
          </a:p>
          <a:p>
            <a:r>
              <a:rPr lang="fr-FR" dirty="0">
                <a:solidFill>
                  <a:srgbClr val="FF0000"/>
                </a:solidFill>
              </a:rPr>
              <a:t>The </a:t>
            </a:r>
            <a:r>
              <a:rPr lang="fr-FR" dirty="0" err="1">
                <a:solidFill>
                  <a:srgbClr val="FF0000"/>
                </a:solidFill>
              </a:rPr>
              <a:t>beam</a:t>
            </a:r>
            <a:r>
              <a:rPr lang="fr-FR" dirty="0">
                <a:solidFill>
                  <a:srgbClr val="FF0000"/>
                </a:solidFill>
              </a:rPr>
              <a:t> must not hit the P4 stopper</a:t>
            </a:r>
            <a:endParaRPr lang="fr-FR" dirty="0">
              <a:solidFill>
                <a:srgbClr val="2F2F2F"/>
              </a:solidFill>
            </a:endParaRPr>
          </a:p>
          <a:p>
            <a:r>
              <a:rPr lang="fr-FR" dirty="0">
                <a:solidFill>
                  <a:srgbClr val="2F2F2F"/>
                </a:solidFill>
              </a:rPr>
              <a:t>The BIS </a:t>
            </a:r>
            <a:r>
              <a:rPr lang="fr-FR" dirty="0" err="1">
                <a:solidFill>
                  <a:srgbClr val="2F2F2F"/>
                </a:solidFill>
              </a:rPr>
              <a:t>will</a:t>
            </a:r>
            <a:r>
              <a:rPr lang="fr-FR" dirty="0">
                <a:solidFill>
                  <a:srgbClr val="2F2F2F"/>
                </a:solidFill>
              </a:rPr>
              <a:t> </a:t>
            </a:r>
            <a:r>
              <a:rPr lang="fr-FR" dirty="0" err="1">
                <a:solidFill>
                  <a:srgbClr val="2F2F2F"/>
                </a:solidFill>
              </a:rPr>
              <a:t>guarantee</a:t>
            </a:r>
            <a:r>
              <a:rPr lang="fr-FR" dirty="0">
                <a:solidFill>
                  <a:srgbClr val="2F2F2F"/>
                </a:solidFill>
              </a:rPr>
              <a:t> </a:t>
            </a:r>
            <a:r>
              <a:rPr lang="fr-FR" dirty="0" err="1">
                <a:solidFill>
                  <a:srgbClr val="2F2F2F"/>
                </a:solidFill>
              </a:rPr>
              <a:t>that</a:t>
            </a:r>
            <a:r>
              <a:rPr lang="fr-FR" dirty="0">
                <a:solidFill>
                  <a:srgbClr val="2F2F2F"/>
                </a:solidFill>
              </a:rPr>
              <a:t> the new MCB </a:t>
            </a:r>
            <a:r>
              <a:rPr lang="fr-FR" dirty="0" err="1">
                <a:solidFill>
                  <a:srgbClr val="2F2F2F"/>
                </a:solidFill>
              </a:rPr>
              <a:t>is</a:t>
            </a:r>
            <a:r>
              <a:rPr lang="fr-FR" dirty="0">
                <a:solidFill>
                  <a:srgbClr val="2F2F2F"/>
                </a:solidFill>
              </a:rPr>
              <a:t> off.</a:t>
            </a:r>
          </a:p>
          <a:p>
            <a:r>
              <a:rPr lang="fr-FR" dirty="0">
                <a:solidFill>
                  <a:srgbClr val="2F2F2F"/>
                </a:solidFill>
              </a:rPr>
              <a:t>In </a:t>
            </a:r>
            <a:r>
              <a:rPr lang="fr-FR" dirty="0" err="1">
                <a:solidFill>
                  <a:srgbClr val="2F2F2F"/>
                </a:solidFill>
              </a:rPr>
              <a:t>theory</a:t>
            </a:r>
            <a:r>
              <a:rPr lang="fr-FR" dirty="0">
                <a:solidFill>
                  <a:srgbClr val="2F2F2F"/>
                </a:solidFill>
              </a:rPr>
              <a:t>, the SFTPRO </a:t>
            </a:r>
            <a:r>
              <a:rPr lang="fr-FR" dirty="0" err="1">
                <a:solidFill>
                  <a:srgbClr val="2F2F2F"/>
                </a:solidFill>
              </a:rPr>
              <a:t>beam</a:t>
            </a:r>
            <a:r>
              <a:rPr lang="fr-FR" dirty="0">
                <a:solidFill>
                  <a:srgbClr val="2F2F2F"/>
                </a:solidFill>
              </a:rPr>
              <a:t> must hit the P4 XTAX, but: </a:t>
            </a:r>
            <a:r>
              <a:rPr lang="fr-FR" dirty="0" err="1">
                <a:solidFill>
                  <a:srgbClr val="2F2F2F"/>
                </a:solidFill>
              </a:rPr>
              <a:t>wrong</a:t>
            </a:r>
            <a:r>
              <a:rPr lang="fr-FR" dirty="0">
                <a:solidFill>
                  <a:srgbClr val="2F2F2F"/>
                </a:solidFill>
              </a:rPr>
              <a:t> T4 </a:t>
            </a:r>
            <a:r>
              <a:rPr lang="fr-FR" dirty="0" err="1">
                <a:solidFill>
                  <a:srgbClr val="2F2F2F"/>
                </a:solidFill>
              </a:rPr>
              <a:t>wobbling</a:t>
            </a:r>
            <a:r>
              <a:rPr lang="fr-FR" dirty="0">
                <a:solidFill>
                  <a:srgbClr val="2F2F2F"/>
                </a:solidFill>
              </a:rPr>
              <a:t> settings can </a:t>
            </a:r>
            <a:r>
              <a:rPr lang="fr-FR" dirty="0" err="1">
                <a:solidFill>
                  <a:srgbClr val="2F2F2F"/>
                </a:solidFill>
              </a:rPr>
              <a:t>send</a:t>
            </a:r>
            <a:r>
              <a:rPr lang="fr-FR" dirty="0">
                <a:solidFill>
                  <a:srgbClr val="2F2F2F"/>
                </a:solidFill>
              </a:rPr>
              <a:t> the SFTPRO </a:t>
            </a:r>
            <a:r>
              <a:rPr lang="fr-FR" dirty="0" err="1">
                <a:solidFill>
                  <a:srgbClr val="2F2F2F"/>
                </a:solidFill>
              </a:rPr>
              <a:t>beam</a:t>
            </a:r>
            <a:r>
              <a:rPr lang="fr-FR" dirty="0">
                <a:solidFill>
                  <a:srgbClr val="2F2F2F"/>
                </a:solidFill>
              </a:rPr>
              <a:t> </a:t>
            </a:r>
            <a:r>
              <a:rPr lang="fr-FR" dirty="0" err="1">
                <a:solidFill>
                  <a:srgbClr val="2F2F2F"/>
                </a:solidFill>
              </a:rPr>
              <a:t>downstream</a:t>
            </a:r>
            <a:r>
              <a:rPr lang="fr-FR" dirty="0">
                <a:solidFill>
                  <a:srgbClr val="2F2F2F"/>
                </a:solidFill>
              </a:rPr>
              <a:t> the P4 TAX, </a:t>
            </a:r>
            <a:r>
              <a:rPr lang="fr-FR" dirty="0" err="1">
                <a:solidFill>
                  <a:srgbClr val="2F2F2F"/>
                </a:solidFill>
              </a:rPr>
              <a:t>towards</a:t>
            </a:r>
            <a:r>
              <a:rPr lang="fr-FR" dirty="0">
                <a:solidFill>
                  <a:srgbClr val="2F2F2F"/>
                </a:solidFill>
              </a:rPr>
              <a:t> the P4 stopper </a:t>
            </a:r>
            <a:r>
              <a:rPr lang="fr-FR" dirty="0" err="1">
                <a:solidFill>
                  <a:srgbClr val="2F2F2F"/>
                </a:solidFill>
              </a:rPr>
              <a:t>even</a:t>
            </a:r>
            <a:r>
              <a:rPr lang="fr-FR" dirty="0">
                <a:solidFill>
                  <a:srgbClr val="2F2F2F"/>
                </a:solidFill>
              </a:rPr>
              <a:t> </a:t>
            </a:r>
            <a:r>
              <a:rPr lang="fr-FR" dirty="0" err="1">
                <a:solidFill>
                  <a:srgbClr val="2F2F2F"/>
                </a:solidFill>
              </a:rPr>
              <a:t>with</a:t>
            </a:r>
            <a:r>
              <a:rPr lang="fr-FR" dirty="0">
                <a:solidFill>
                  <a:srgbClr val="2F2F2F"/>
                </a:solidFill>
              </a:rPr>
              <a:t> MCB off. </a:t>
            </a:r>
            <a:r>
              <a:rPr lang="en-GB" dirty="0">
                <a:solidFill>
                  <a:srgbClr val="2F2F2F"/>
                </a:solidFill>
              </a:rPr>
              <a:t>Damage limits of P4 stopper to be assessed.</a:t>
            </a:r>
            <a:endParaRPr lang="fr-FR" dirty="0">
              <a:solidFill>
                <a:srgbClr val="2F2F2F"/>
              </a:solidFill>
            </a:endParaRPr>
          </a:p>
          <a:p>
            <a:pPr lvl="1"/>
            <a:r>
              <a:rPr lang="fr-FR" dirty="0">
                <a:solidFill>
                  <a:srgbClr val="2F2F2F"/>
                </a:solidFill>
              </a:rPr>
              <a:t>software interlocks on the </a:t>
            </a:r>
            <a:r>
              <a:rPr lang="fr-FR" dirty="0" err="1">
                <a:solidFill>
                  <a:srgbClr val="2F2F2F"/>
                </a:solidFill>
              </a:rPr>
              <a:t>wobbling</a:t>
            </a:r>
            <a:r>
              <a:rPr lang="fr-FR" dirty="0">
                <a:solidFill>
                  <a:srgbClr val="2F2F2F"/>
                </a:solidFill>
              </a:rPr>
              <a:t> settings</a:t>
            </a:r>
          </a:p>
          <a:p>
            <a:pPr lvl="1"/>
            <a:r>
              <a:rPr lang="en-GB" dirty="0">
                <a:solidFill>
                  <a:srgbClr val="2F2F2F"/>
                </a:solidFill>
              </a:rPr>
              <a:t>might have BLM as back-up</a:t>
            </a:r>
            <a:endParaRPr lang="fr-FR" dirty="0">
              <a:solidFill>
                <a:srgbClr val="2F2F2F"/>
              </a:solidFill>
            </a:endParaRPr>
          </a:p>
          <a:p>
            <a:r>
              <a:rPr lang="fr-FR" dirty="0">
                <a:solidFill>
                  <a:srgbClr val="2F2F2F"/>
                </a:solidFill>
              </a:rPr>
              <a:t>Machine </a:t>
            </a:r>
            <a:r>
              <a:rPr lang="fr-FR" dirty="0" err="1">
                <a:solidFill>
                  <a:srgbClr val="2F2F2F"/>
                </a:solidFill>
              </a:rPr>
              <a:t>elements</a:t>
            </a:r>
            <a:r>
              <a:rPr lang="fr-FR" dirty="0">
                <a:solidFill>
                  <a:srgbClr val="2F2F2F"/>
                </a:solidFill>
              </a:rPr>
              <a:t> </a:t>
            </a:r>
            <a:r>
              <a:rPr lang="fr-FR" dirty="0" err="1">
                <a:solidFill>
                  <a:srgbClr val="2F2F2F"/>
                </a:solidFill>
              </a:rPr>
              <a:t>need</a:t>
            </a:r>
            <a:r>
              <a:rPr lang="fr-FR" dirty="0">
                <a:solidFill>
                  <a:srgbClr val="2F2F2F"/>
                </a:solidFill>
              </a:rPr>
              <a:t> to </a:t>
            </a:r>
            <a:r>
              <a:rPr lang="fr-FR" dirty="0" err="1">
                <a:solidFill>
                  <a:srgbClr val="2F2F2F"/>
                </a:solidFill>
              </a:rPr>
              <a:t>be</a:t>
            </a:r>
            <a:r>
              <a:rPr lang="fr-FR" dirty="0">
                <a:solidFill>
                  <a:srgbClr val="2F2F2F"/>
                </a:solidFill>
              </a:rPr>
              <a:t> </a:t>
            </a:r>
            <a:r>
              <a:rPr lang="fr-FR" dirty="0" err="1">
                <a:solidFill>
                  <a:srgbClr val="2F2F2F"/>
                </a:solidFill>
              </a:rPr>
              <a:t>protected</a:t>
            </a:r>
            <a:r>
              <a:rPr lang="fr-FR" dirty="0">
                <a:solidFill>
                  <a:srgbClr val="2F2F2F"/>
                </a:solidFill>
              </a:rPr>
              <a:t> up to the </a:t>
            </a:r>
            <a:r>
              <a:rPr lang="fr-FR" dirty="0" err="1">
                <a:solidFill>
                  <a:srgbClr val="2F2F2F"/>
                </a:solidFill>
              </a:rPr>
              <a:t>stoppers</a:t>
            </a:r>
            <a:r>
              <a:rPr lang="fr-FR" dirty="0">
                <a:solidFill>
                  <a:srgbClr val="2F2F2F"/>
                </a:solidFill>
              </a:rPr>
              <a:t> (M2 TAX, P4 </a:t>
            </a:r>
            <a:r>
              <a:rPr lang="fr-FR" dirty="0" err="1">
                <a:solidFill>
                  <a:srgbClr val="2F2F2F"/>
                </a:solidFill>
              </a:rPr>
              <a:t>beam</a:t>
            </a:r>
            <a:r>
              <a:rPr lang="fr-FR" dirty="0">
                <a:solidFill>
                  <a:srgbClr val="2F2F2F"/>
                </a:solidFill>
              </a:rPr>
              <a:t> stopper, P42 dump (</a:t>
            </a:r>
            <a:r>
              <a:rPr lang="fr-FR" dirty="0" err="1">
                <a:solidFill>
                  <a:srgbClr val="2F2F2F"/>
                </a:solidFill>
              </a:rPr>
              <a:t>before</a:t>
            </a:r>
            <a:r>
              <a:rPr lang="fr-FR" dirty="0">
                <a:solidFill>
                  <a:srgbClr val="2F2F2F"/>
                </a:solidFill>
              </a:rPr>
              <a:t> 2031), </a:t>
            </a:r>
            <a:r>
              <a:rPr lang="fr-FR" dirty="0" err="1">
                <a:solidFill>
                  <a:srgbClr val="2F2F2F"/>
                </a:solidFill>
              </a:rPr>
              <a:t>experiments</a:t>
            </a:r>
            <a:r>
              <a:rPr lang="fr-FR" dirty="0">
                <a:solidFill>
                  <a:srgbClr val="2F2F2F"/>
                </a:solidFill>
              </a:rPr>
              <a:t>)</a:t>
            </a:r>
          </a:p>
          <a:p>
            <a:r>
              <a:rPr lang="fr-FR" dirty="0">
                <a:solidFill>
                  <a:srgbClr val="2F2F2F"/>
                </a:solidFill>
              </a:rPr>
              <a:t>The SFTPRO </a:t>
            </a:r>
            <a:r>
              <a:rPr lang="fr-FR" dirty="0" err="1">
                <a:solidFill>
                  <a:srgbClr val="2F2F2F"/>
                </a:solidFill>
              </a:rPr>
              <a:t>beam</a:t>
            </a:r>
            <a:r>
              <a:rPr lang="fr-FR" dirty="0">
                <a:solidFill>
                  <a:srgbClr val="2F2F2F"/>
                </a:solidFill>
              </a:rPr>
              <a:t> can </a:t>
            </a:r>
            <a:r>
              <a:rPr lang="fr-FR" dirty="0" err="1">
                <a:solidFill>
                  <a:srgbClr val="2F2F2F"/>
                </a:solidFill>
              </a:rPr>
              <a:t>be</a:t>
            </a:r>
            <a:r>
              <a:rPr lang="fr-FR" dirty="0">
                <a:solidFill>
                  <a:srgbClr val="2F2F2F"/>
                </a:solidFill>
              </a:rPr>
              <a:t> sent to a </a:t>
            </a:r>
            <a:r>
              <a:rPr lang="fr-FR" dirty="0" err="1">
                <a:solidFill>
                  <a:srgbClr val="2F2F2F"/>
                </a:solidFill>
              </a:rPr>
              <a:t>moving</a:t>
            </a:r>
            <a:r>
              <a:rPr lang="fr-FR" dirty="0">
                <a:solidFill>
                  <a:srgbClr val="2F2F2F"/>
                </a:solidFill>
              </a:rPr>
              <a:t> TAX</a:t>
            </a:r>
          </a:p>
          <a:p>
            <a:r>
              <a:rPr lang="fr-FR" dirty="0">
                <a:solidFill>
                  <a:srgbClr val="2F2F2F"/>
                </a:solidFill>
              </a:rPr>
              <a:t>A </a:t>
            </a:r>
            <a:r>
              <a:rPr lang="fr-FR" dirty="0" err="1">
                <a:solidFill>
                  <a:srgbClr val="2F2F2F"/>
                </a:solidFill>
              </a:rPr>
              <a:t>moving</a:t>
            </a:r>
            <a:r>
              <a:rPr lang="fr-FR" dirty="0">
                <a:solidFill>
                  <a:srgbClr val="2F2F2F"/>
                </a:solidFill>
              </a:rPr>
              <a:t> P4 </a:t>
            </a:r>
            <a:r>
              <a:rPr lang="fr-FR" dirty="0" err="1">
                <a:solidFill>
                  <a:srgbClr val="2F2F2F"/>
                </a:solidFill>
              </a:rPr>
              <a:t>beam</a:t>
            </a:r>
            <a:r>
              <a:rPr lang="fr-FR" dirty="0">
                <a:solidFill>
                  <a:srgbClr val="2F2F2F"/>
                </a:solidFill>
              </a:rPr>
              <a:t> stopper </a:t>
            </a:r>
            <a:r>
              <a:rPr lang="fr-FR" dirty="0" err="1">
                <a:solidFill>
                  <a:srgbClr val="2F2F2F"/>
                </a:solidFill>
              </a:rPr>
              <a:t>should</a:t>
            </a:r>
            <a:r>
              <a:rPr lang="fr-FR" dirty="0">
                <a:solidFill>
                  <a:srgbClr val="2F2F2F"/>
                </a:solidFill>
              </a:rPr>
              <a:t> not </a:t>
            </a:r>
            <a:r>
              <a:rPr lang="fr-FR" dirty="0" err="1">
                <a:solidFill>
                  <a:srgbClr val="2F2F2F"/>
                </a:solidFill>
              </a:rPr>
              <a:t>interrupt</a:t>
            </a:r>
            <a:r>
              <a:rPr lang="fr-FR" dirty="0">
                <a:solidFill>
                  <a:srgbClr val="2F2F2F"/>
                </a:solidFill>
              </a:rPr>
              <a:t> SFTPRO</a:t>
            </a:r>
          </a:p>
          <a:p>
            <a:r>
              <a:rPr lang="fr-FR" dirty="0" err="1">
                <a:solidFill>
                  <a:srgbClr val="2F2F2F"/>
                </a:solidFill>
              </a:rPr>
              <a:t>Any</a:t>
            </a:r>
            <a:r>
              <a:rPr lang="fr-FR" dirty="0">
                <a:solidFill>
                  <a:srgbClr val="2F2F2F"/>
                </a:solidFill>
              </a:rPr>
              <a:t> combination of the M2 TAX in/out and P4 stopper in/out </a:t>
            </a:r>
            <a:r>
              <a:rPr lang="fr-FR" dirty="0" err="1">
                <a:solidFill>
                  <a:srgbClr val="2F2F2F"/>
                </a:solidFill>
              </a:rPr>
              <a:t>is</a:t>
            </a:r>
            <a:r>
              <a:rPr lang="fr-FR" dirty="0">
                <a:solidFill>
                  <a:srgbClr val="2F2F2F"/>
                </a:solidFill>
              </a:rPr>
              <a:t> possible, i.e. 4 </a:t>
            </a:r>
            <a:r>
              <a:rPr lang="fr-FR" dirty="0" err="1">
                <a:solidFill>
                  <a:srgbClr val="2F2F2F"/>
                </a:solidFill>
              </a:rPr>
              <a:t>equations</a:t>
            </a:r>
            <a:endParaRPr lang="fr-FR" dirty="0">
              <a:solidFill>
                <a:srgbClr val="2F2F2F"/>
              </a:solidFill>
            </a:endParaRPr>
          </a:p>
          <a:p>
            <a:endParaRPr lang="en-GB" dirty="0">
              <a:solidFill>
                <a:srgbClr val="2F2F2F"/>
              </a:solidFill>
            </a:endParaRPr>
          </a:p>
          <a:p>
            <a:endParaRPr lang="en-GB" dirty="0"/>
          </a:p>
        </p:txBody>
      </p:sp>
    </p:spTree>
    <p:extLst>
      <p:ext uri="{BB962C8B-B14F-4D97-AF65-F5344CB8AC3E}">
        <p14:creationId xmlns:p14="http://schemas.microsoft.com/office/powerpoint/2010/main" val="738642604"/>
      </p:ext>
    </p:extLst>
  </p:cSld>
  <p:clrMapOvr>
    <a:masterClrMapping/>
  </p:clrMapOvr>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FEA49-F07D-2D75-A1DB-A3B25CB83A33}"/>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9789434-47DB-DA15-6E42-9B32896DEC7E}"/>
              </a:ext>
            </a:extLst>
          </p:cNvPr>
          <p:cNvSpPr>
            <a:spLocks noGrp="1"/>
          </p:cNvSpPr>
          <p:nvPr>
            <p:ph type="title"/>
          </p:nvPr>
        </p:nvSpPr>
        <p:spPr>
          <a:xfrm>
            <a:off x="407988" y="373593"/>
            <a:ext cx="11376025" cy="527239"/>
          </a:xfrm>
        </p:spPr>
        <p:txBody>
          <a:bodyPr/>
          <a:lstStyle/>
          <a:p>
            <a:r>
              <a:rPr lang="en-US" dirty="0"/>
              <a:t>SFTPRO with M2 TAX in + P4 stopper in</a:t>
            </a:r>
          </a:p>
        </p:txBody>
      </p:sp>
      <p:sp>
        <p:nvSpPr>
          <p:cNvPr id="4" name="Date Placeholder 3">
            <a:extLst>
              <a:ext uri="{FF2B5EF4-FFF2-40B4-BE49-F238E27FC236}">
                <a16:creationId xmlns:a16="http://schemas.microsoft.com/office/drawing/2014/main" id="{2734B7A1-943D-1DB6-936D-77D41FBEEC00}"/>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77A37092-2796-128F-5FCD-B94E7DC99254}"/>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8D504080-F1BF-DF93-39BA-12A156C242A0}"/>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13" name="Content Placeholder 1">
            <a:extLst>
              <a:ext uri="{FF2B5EF4-FFF2-40B4-BE49-F238E27FC236}">
                <a16:creationId xmlns:a16="http://schemas.microsoft.com/office/drawing/2014/main" id="{A4C5B308-1E9C-26A5-B48A-A654F80CDBF9}"/>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9" name="Table 8">
            <a:extLst>
              <a:ext uri="{FF2B5EF4-FFF2-40B4-BE49-F238E27FC236}">
                <a16:creationId xmlns:a16="http://schemas.microsoft.com/office/drawing/2014/main" id="{8B33C17B-CB56-AF3E-31BB-FA1443F2FFD2}"/>
              </a:ext>
            </a:extLst>
          </p:cNvPr>
          <p:cNvGraphicFramePr>
            <a:graphicFrameLocks noGrp="1"/>
          </p:cNvGraphicFramePr>
          <p:nvPr>
            <p:extLst>
              <p:ext uri="{D42A27DB-BD31-4B8C-83A1-F6EECF244321}">
                <p14:modId xmlns:p14="http://schemas.microsoft.com/office/powerpoint/2010/main" val="2683178205"/>
              </p:ext>
            </p:extLst>
          </p:nvPr>
        </p:nvGraphicFramePr>
        <p:xfrm>
          <a:off x="577167" y="1107956"/>
          <a:ext cx="3556000" cy="2286000"/>
        </p:xfrm>
        <a:graphic>
          <a:graphicData uri="http://schemas.openxmlformats.org/drawingml/2006/table">
            <a:tbl>
              <a:tblPr/>
              <a:tblGrid>
                <a:gridCol w="2095500">
                  <a:extLst>
                    <a:ext uri="{9D8B030D-6E8A-4147-A177-3AD203B41FA5}">
                      <a16:colId xmlns:a16="http://schemas.microsoft.com/office/drawing/2014/main" val="4060921407"/>
                    </a:ext>
                  </a:extLst>
                </a:gridCol>
                <a:gridCol w="1460500">
                  <a:extLst>
                    <a:ext uri="{9D8B030D-6E8A-4147-A177-3AD203B41FA5}">
                      <a16:colId xmlns:a16="http://schemas.microsoft.com/office/drawing/2014/main" val="2718083042"/>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North Area</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1990654"/>
                  </a:ext>
                </a:extLst>
              </a:tr>
              <a:tr h="190500">
                <a:tc>
                  <a:txBody>
                    <a:bodyPr/>
                    <a:lstStyle/>
                    <a:p>
                      <a:pPr algn="ctr"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6780224"/>
                  </a:ext>
                </a:extLst>
              </a:tr>
              <a:tr h="190500">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59653955"/>
                  </a:ext>
                </a:extLst>
              </a:tr>
              <a:tr h="190500">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86755437"/>
                  </a:ext>
                </a:extLst>
              </a:tr>
              <a:tr h="190500">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63067283"/>
                  </a:ext>
                </a:extLst>
              </a:tr>
              <a:tr h="190500">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382108618"/>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905225204"/>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354924282"/>
                  </a:ext>
                </a:extLst>
              </a:tr>
              <a:tr h="190500">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643961308"/>
                  </a:ext>
                </a:extLst>
              </a:tr>
              <a:tr h="190500">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25327847"/>
                  </a:ext>
                </a:extLst>
              </a:tr>
              <a:tr h="190500">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94749724"/>
                  </a:ext>
                </a:extLst>
              </a:tr>
              <a:tr h="190500">
                <a:tc>
                  <a:txBody>
                    <a:bodyPr/>
                    <a:lstStyle/>
                    <a:p>
                      <a:pPr algn="ctr" fontAlgn="b"/>
                      <a:r>
                        <a:rPr lang="en-GB" sz="1100" b="0" i="0" u="none" strike="noStrike">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80770306"/>
                  </a:ext>
                </a:extLst>
              </a:tr>
            </a:tbl>
          </a:graphicData>
        </a:graphic>
      </p:graphicFrame>
      <p:pic>
        <p:nvPicPr>
          <p:cNvPr id="18" name="Picture 17">
            <a:extLst>
              <a:ext uri="{FF2B5EF4-FFF2-40B4-BE49-F238E27FC236}">
                <a16:creationId xmlns:a16="http://schemas.microsoft.com/office/drawing/2014/main" id="{BFF0FAEA-D4A5-8A0C-F923-011F9CB71068}"/>
              </a:ext>
            </a:extLst>
          </p:cNvPr>
          <p:cNvPicPr>
            <a:picLocks noChangeAspect="1"/>
          </p:cNvPicPr>
          <p:nvPr/>
        </p:nvPicPr>
        <p:blipFill>
          <a:blip r:embed="rId3"/>
          <a:stretch>
            <a:fillRect/>
          </a:stretch>
        </p:blipFill>
        <p:spPr>
          <a:xfrm>
            <a:off x="4133167" y="1287677"/>
            <a:ext cx="7655633" cy="4756070"/>
          </a:xfrm>
          <a:prstGeom prst="rect">
            <a:avLst/>
          </a:prstGeom>
        </p:spPr>
      </p:pic>
      <p:graphicFrame>
        <p:nvGraphicFramePr>
          <p:cNvPr id="10" name="Table 9">
            <a:extLst>
              <a:ext uri="{FF2B5EF4-FFF2-40B4-BE49-F238E27FC236}">
                <a16:creationId xmlns:a16="http://schemas.microsoft.com/office/drawing/2014/main" id="{78B27A16-28EA-B354-6D3F-34BCA28CE23E}"/>
              </a:ext>
            </a:extLst>
          </p:cNvPr>
          <p:cNvGraphicFramePr>
            <a:graphicFrameLocks noGrp="1"/>
          </p:cNvGraphicFramePr>
          <p:nvPr>
            <p:extLst>
              <p:ext uri="{D42A27DB-BD31-4B8C-83A1-F6EECF244321}">
                <p14:modId xmlns:p14="http://schemas.microsoft.com/office/powerpoint/2010/main" val="368087996"/>
              </p:ext>
            </p:extLst>
          </p:nvPr>
        </p:nvGraphicFramePr>
        <p:xfrm>
          <a:off x="500967" y="3666658"/>
          <a:ext cx="3632200" cy="2476500"/>
        </p:xfrm>
        <a:graphic>
          <a:graphicData uri="http://schemas.openxmlformats.org/drawingml/2006/table">
            <a:tbl>
              <a:tblPr/>
              <a:tblGrid>
                <a:gridCol w="2006600">
                  <a:extLst>
                    <a:ext uri="{9D8B030D-6E8A-4147-A177-3AD203B41FA5}">
                      <a16:colId xmlns:a16="http://schemas.microsoft.com/office/drawing/2014/main" val="736977988"/>
                    </a:ext>
                  </a:extLst>
                </a:gridCol>
                <a:gridCol w="1625600">
                  <a:extLst>
                    <a:ext uri="{9D8B030D-6E8A-4147-A177-3AD203B41FA5}">
                      <a16:colId xmlns:a16="http://schemas.microsoft.com/office/drawing/2014/main" val="4028574047"/>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Shared cycle (SFTPRO)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546008645"/>
                  </a:ext>
                </a:extLst>
              </a:tr>
              <a:tr h="190500">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M2 in + 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31638156"/>
                  </a:ext>
                </a:extLst>
              </a:tr>
              <a:tr h="190500">
                <a:tc>
                  <a:txBody>
                    <a:bodyPr/>
                    <a:lstStyle/>
                    <a:p>
                      <a:pPr algn="l" fontAlgn="b"/>
                      <a:r>
                        <a:rPr lang="en-GB" sz="1100" b="0" i="0" u="none" strike="noStrike" dirty="0">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407896069"/>
                  </a:ext>
                </a:extLst>
              </a:tr>
              <a:tr h="190500">
                <a:tc>
                  <a:txBody>
                    <a:bodyPr/>
                    <a:lstStyle/>
                    <a:p>
                      <a:pPr algn="l" fontAlgn="b"/>
                      <a:r>
                        <a:rPr lang="en-GB" sz="1100" b="0" i="0" u="none" strike="noStrike">
                          <a:solidFill>
                            <a:srgbClr val="000000"/>
                          </a:solidFill>
                          <a:effectLst/>
                          <a:latin typeface="Calibri" panose="020F0502020204030204" pitchFamily="34" charset="0"/>
                        </a:rPr>
                        <a:t>HI-ECN3 cycle (from timing)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091659771"/>
                  </a:ext>
                </a:extLst>
              </a:tr>
              <a:tr h="190500">
                <a:tc>
                  <a:txBody>
                    <a:bodyPr/>
                    <a:lstStyle/>
                    <a:p>
                      <a:pPr algn="l" fontAlgn="b"/>
                      <a:r>
                        <a:rPr lang="en-GB" sz="1100" b="0" i="0" u="none" strike="noStrike">
                          <a:solidFill>
                            <a:srgbClr val="000000"/>
                          </a:solidFill>
                          <a:effectLst/>
                          <a:latin typeface="Calibri" panose="020F0502020204030204" pitchFamily="34" charset="0"/>
                        </a:rPr>
                        <a:t>Vertical kicker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793843998"/>
                  </a:ext>
                </a:extLst>
              </a:tr>
              <a:tr h="190500">
                <a:tc>
                  <a:txBody>
                    <a:bodyPr/>
                    <a:lstStyle/>
                    <a:p>
                      <a:pPr algn="l" fontAlgn="b"/>
                      <a:r>
                        <a:rPr lang="en-GB" sz="1100" b="0" i="0" u="none" strike="noStrike">
                          <a:solidFill>
                            <a:srgbClr val="000000"/>
                          </a:solidFill>
                          <a:effectLst/>
                          <a:latin typeface="Calibri" panose="020F0502020204030204" pitchFamily="34" charset="0"/>
                        </a:rPr>
                        <a:t>MCB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47197262"/>
                  </a:ext>
                </a:extLst>
              </a:tr>
              <a:tr h="190500">
                <a:tc>
                  <a:txBody>
                    <a:bodyPr/>
                    <a:lstStyle/>
                    <a:p>
                      <a:pPr algn="l" fontAlgn="b"/>
                      <a:r>
                        <a:rPr lang="en-GB" sz="1100" b="0" i="0" u="none" strike="noStrike">
                          <a:solidFill>
                            <a:srgbClr val="000000"/>
                          </a:solidFill>
                          <a:effectLst/>
                          <a:latin typeface="Calibri" panose="020F0502020204030204" pitchFamily="34" charset="0"/>
                        </a:rPr>
                        <a:t>M2 TAX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609422981"/>
                  </a:ext>
                </a:extLst>
              </a:tr>
              <a:tr h="190500">
                <a:tc>
                  <a:txBody>
                    <a:bodyPr/>
                    <a:lstStyle/>
                    <a:p>
                      <a:pPr algn="l" fontAlgn="b"/>
                      <a:r>
                        <a:rPr lang="en-GB" sz="1100" b="0" i="0" u="none" strike="noStrike">
                          <a:solidFill>
                            <a:srgbClr val="000000"/>
                          </a:solidFill>
                          <a:effectLst/>
                          <a:latin typeface="Calibri" panose="020F0502020204030204" pitchFamily="34" charset="0"/>
                        </a:rPr>
                        <a:t>M2 TAX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972525721"/>
                  </a:ext>
                </a:extLst>
              </a:tr>
              <a:tr h="190500">
                <a:tc>
                  <a:txBody>
                    <a:bodyPr/>
                    <a:lstStyle/>
                    <a:p>
                      <a:pPr algn="l" fontAlgn="b"/>
                      <a:r>
                        <a:rPr lang="en-GB" sz="1100" b="0" i="0" u="none" strike="noStrike">
                          <a:solidFill>
                            <a:srgbClr val="000000"/>
                          </a:solidFill>
                          <a:effectLst/>
                          <a:latin typeface="Calibri" panose="020F0502020204030204" pitchFamily="34" charset="0"/>
                        </a:rPr>
                        <a:t>M2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40764524"/>
                  </a:ext>
                </a:extLst>
              </a:tr>
              <a:tr h="190500">
                <a:tc>
                  <a:txBody>
                    <a:bodyPr/>
                    <a:lstStyle/>
                    <a:p>
                      <a:pPr algn="l" fontAlgn="b"/>
                      <a:r>
                        <a:rPr lang="en-GB" sz="1100" b="0" i="0" u="none" strike="noStrike">
                          <a:solidFill>
                            <a:srgbClr val="000000"/>
                          </a:solidFill>
                          <a:effectLst/>
                          <a:latin typeface="Calibri" panose="020F0502020204030204" pitchFamily="34" charset="0"/>
                        </a:rPr>
                        <a:t>P4 TAX SMP flag (I&lt;threshold)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996225421"/>
                  </a:ext>
                </a:extLst>
              </a:tr>
              <a:tr h="190500">
                <a:tc>
                  <a:txBody>
                    <a:bodyPr/>
                    <a:lstStyle/>
                    <a:p>
                      <a:pPr algn="l" fontAlgn="b"/>
                      <a:r>
                        <a:rPr lang="en-GB" sz="1100" b="0" i="0" u="none" strike="noStrike">
                          <a:solidFill>
                            <a:srgbClr val="000000"/>
                          </a:solidFill>
                          <a:effectLst/>
                          <a:latin typeface="Calibri" panose="020F0502020204030204" pitchFamily="34" charset="0"/>
                        </a:rPr>
                        <a:t>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238660014"/>
                  </a:ext>
                </a:extLst>
              </a:tr>
              <a:tr h="190500">
                <a:tc>
                  <a:txBody>
                    <a:bodyPr/>
                    <a:lstStyle/>
                    <a:p>
                      <a:pPr algn="l" fontAlgn="b"/>
                      <a:r>
                        <a:rPr lang="en-GB" sz="1100" b="0" i="0" u="none" strike="noStrike">
                          <a:solidFill>
                            <a:srgbClr val="000000"/>
                          </a:solidFill>
                          <a:effectLst/>
                          <a:latin typeface="Calibri" panose="020F0502020204030204" pitchFamily="34" charset="0"/>
                        </a:rPr>
                        <a:t>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638225141"/>
                  </a:ext>
                </a:extLst>
              </a:tr>
              <a:tr h="190500">
                <a:tc>
                  <a:txBody>
                    <a:bodyPr/>
                    <a:lstStyle/>
                    <a:p>
                      <a:pPr algn="l" fontAlgn="b"/>
                      <a:r>
                        <a:rPr lang="en-GB" sz="1100" b="0" i="0" u="none" strike="noStrike">
                          <a:solidFill>
                            <a:srgbClr val="000000"/>
                          </a:solidFill>
                          <a:effectLst/>
                          <a:latin typeface="Calibri" panose="020F0502020204030204" pitchFamily="34" charset="0"/>
                        </a:rPr>
                        <a:t>P42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4B084"/>
                    </a:solidFill>
                  </a:tcPr>
                </a:tc>
                <a:tc>
                  <a:txBody>
                    <a:bodyPr/>
                    <a:lstStyle/>
                    <a:p>
                      <a:pPr algn="ctr" fontAlgn="b"/>
                      <a:r>
                        <a:rPr lang="en-GB" sz="1100" b="0" i="0" u="none" strike="noStrike" dirty="0">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65861730"/>
                  </a:ext>
                </a:extLst>
              </a:tr>
            </a:tbl>
          </a:graphicData>
        </a:graphic>
      </p:graphicFrame>
      <p:sp>
        <p:nvSpPr>
          <p:cNvPr id="2" name="TextBox 1">
            <a:extLst>
              <a:ext uri="{FF2B5EF4-FFF2-40B4-BE49-F238E27FC236}">
                <a16:creationId xmlns:a16="http://schemas.microsoft.com/office/drawing/2014/main" id="{98AD7DD1-BE0B-C219-3D0D-9664D85D5665}"/>
              </a:ext>
            </a:extLst>
          </p:cNvPr>
          <p:cNvSpPr txBox="1"/>
          <p:nvPr/>
        </p:nvSpPr>
        <p:spPr>
          <a:xfrm>
            <a:off x="10303640" y="5085376"/>
            <a:ext cx="1607812" cy="246221"/>
          </a:xfrm>
          <a:prstGeom prst="rect">
            <a:avLst/>
          </a:prstGeom>
          <a:noFill/>
        </p:spPr>
        <p:txBody>
          <a:bodyPr wrap="none" lIns="0" tIns="0" rIns="0" bIns="0" rtlCol="0">
            <a:spAutoFit/>
          </a:bodyPr>
          <a:lstStyle/>
          <a:p>
            <a:pPr algn="l"/>
            <a:r>
              <a:rPr lang="en-US" sz="800" dirty="0"/>
              <a:t>Represented here after 2031</a:t>
            </a:r>
          </a:p>
          <a:p>
            <a:pPr algn="l"/>
            <a:r>
              <a:rPr lang="en-US" sz="800" dirty="0"/>
              <a:t>Before 2031, P42 Dump is in beam</a:t>
            </a:r>
            <a:endParaRPr lang="en-GB" sz="800" dirty="0"/>
          </a:p>
        </p:txBody>
      </p:sp>
      <p:sp>
        <p:nvSpPr>
          <p:cNvPr id="7" name="Left Brace 6">
            <a:extLst>
              <a:ext uri="{FF2B5EF4-FFF2-40B4-BE49-F238E27FC236}">
                <a16:creationId xmlns:a16="http://schemas.microsoft.com/office/drawing/2014/main" id="{2A044BBF-180D-9AE3-32AC-D8660467EE07}"/>
              </a:ext>
            </a:extLst>
          </p:cNvPr>
          <p:cNvSpPr/>
          <p:nvPr/>
        </p:nvSpPr>
        <p:spPr>
          <a:xfrm>
            <a:off x="10223117" y="5058895"/>
            <a:ext cx="80523" cy="2727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4068015039"/>
      </p:ext>
    </p:extLst>
  </p:cSld>
  <p:clrMapOvr>
    <a:masterClrMapping/>
  </p:clrMapOvr>
  <p:extLst>
    <p:ext uri="{6950BFC3-D8DA-4A85-94F7-54DA5524770B}">
      <p188:commentRel xmlns:p188="http://schemas.microsoft.com/office/powerpoint/2018/8/main" r:id="rId2"/>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5D37A-97A3-E330-B69B-140765644E1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313E547-F184-1039-1DD6-62089773F4B4}"/>
              </a:ext>
            </a:extLst>
          </p:cNvPr>
          <p:cNvSpPr>
            <a:spLocks noGrp="1"/>
          </p:cNvSpPr>
          <p:nvPr>
            <p:ph type="title"/>
          </p:nvPr>
        </p:nvSpPr>
        <p:spPr>
          <a:xfrm>
            <a:off x="407988" y="373593"/>
            <a:ext cx="11376025" cy="527239"/>
          </a:xfrm>
        </p:spPr>
        <p:txBody>
          <a:bodyPr/>
          <a:lstStyle/>
          <a:p>
            <a:r>
              <a:rPr lang="en-US" dirty="0"/>
              <a:t>SFTPRO with M2 TAX out + P4 stopper in</a:t>
            </a:r>
          </a:p>
        </p:txBody>
      </p:sp>
      <p:sp>
        <p:nvSpPr>
          <p:cNvPr id="4" name="Date Placeholder 3">
            <a:extLst>
              <a:ext uri="{FF2B5EF4-FFF2-40B4-BE49-F238E27FC236}">
                <a16:creationId xmlns:a16="http://schemas.microsoft.com/office/drawing/2014/main" id="{67318D32-4AE5-F42A-799E-A89727F7EA88}"/>
              </a:ext>
            </a:extLst>
          </p:cNvPr>
          <p:cNvSpPr>
            <a:spLocks noGrp="1"/>
          </p:cNvSpPr>
          <p:nvPr>
            <p:ph type="dt" sz="half" idx="10"/>
          </p:nvPr>
        </p:nvSpPr>
        <p:spPr/>
        <p:txBody>
          <a:bodyPr/>
          <a:lstStyle/>
          <a:p>
            <a:r>
              <a:rPr lang="en-US" dirty="0"/>
              <a:t>27/02/2025</a:t>
            </a:r>
          </a:p>
        </p:txBody>
      </p:sp>
      <p:sp>
        <p:nvSpPr>
          <p:cNvPr id="5" name="Footer Placeholder 4">
            <a:extLst>
              <a:ext uri="{FF2B5EF4-FFF2-40B4-BE49-F238E27FC236}">
                <a16:creationId xmlns:a16="http://schemas.microsoft.com/office/drawing/2014/main" id="{D3755DB9-C359-1E24-5856-7FB746E42F66}"/>
              </a:ext>
            </a:extLst>
          </p:cNvPr>
          <p:cNvSpPr>
            <a:spLocks noGrp="1"/>
          </p:cNvSpPr>
          <p:nvPr>
            <p:ph type="ftr" sz="quarter" idx="11"/>
          </p:nvPr>
        </p:nvSpPr>
        <p:spPr/>
        <p:txBody>
          <a:bodyPr/>
          <a:lstStyle/>
          <a:p>
            <a:r>
              <a:rPr lang="en-US" dirty="0"/>
              <a:t>Antoine Colinet | Beam Interlock System for NACONS + HI-ECN3</a:t>
            </a:r>
          </a:p>
        </p:txBody>
      </p:sp>
      <p:sp>
        <p:nvSpPr>
          <p:cNvPr id="6" name="Slide Number Placeholder 5">
            <a:extLst>
              <a:ext uri="{FF2B5EF4-FFF2-40B4-BE49-F238E27FC236}">
                <a16:creationId xmlns:a16="http://schemas.microsoft.com/office/drawing/2014/main" id="{13D36ACE-A412-2216-C5A2-B66A62474568}"/>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13" name="Content Placeholder 1">
            <a:extLst>
              <a:ext uri="{FF2B5EF4-FFF2-40B4-BE49-F238E27FC236}">
                <a16:creationId xmlns:a16="http://schemas.microsoft.com/office/drawing/2014/main" id="{7877C059-11B4-D8B8-F468-6ECA80723215}"/>
              </a:ext>
            </a:extLst>
          </p:cNvPr>
          <p:cNvSpPr txBox="1">
            <a:spLocks/>
          </p:cNvSpPr>
          <p:nvPr/>
        </p:nvSpPr>
        <p:spPr>
          <a:xfrm>
            <a:off x="577167" y="900832"/>
            <a:ext cx="7524748" cy="5109912"/>
          </a:xfrm>
          <a:prstGeom prst="rect">
            <a:avLst/>
          </a:prstGeom>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GB" dirty="0"/>
          </a:p>
          <a:p>
            <a:pPr marL="0" indent="0">
              <a:buFont typeface="Arial" panose="020B0604020202020204" pitchFamily="34" charset="0"/>
              <a:buNone/>
            </a:pPr>
            <a:endParaRPr lang="en-US" dirty="0"/>
          </a:p>
          <a:p>
            <a:endParaRPr lang="en-US" dirty="0"/>
          </a:p>
          <a:p>
            <a:endParaRPr lang="en-US" dirty="0"/>
          </a:p>
        </p:txBody>
      </p:sp>
      <p:graphicFrame>
        <p:nvGraphicFramePr>
          <p:cNvPr id="9" name="Table 8">
            <a:extLst>
              <a:ext uri="{FF2B5EF4-FFF2-40B4-BE49-F238E27FC236}">
                <a16:creationId xmlns:a16="http://schemas.microsoft.com/office/drawing/2014/main" id="{D166AA93-6403-D1F1-719D-3F991C0CF66C}"/>
              </a:ext>
            </a:extLst>
          </p:cNvPr>
          <p:cNvGraphicFramePr>
            <a:graphicFrameLocks noGrp="1"/>
          </p:cNvGraphicFramePr>
          <p:nvPr/>
        </p:nvGraphicFramePr>
        <p:xfrm>
          <a:off x="577167" y="1107956"/>
          <a:ext cx="3556000" cy="2286000"/>
        </p:xfrm>
        <a:graphic>
          <a:graphicData uri="http://schemas.openxmlformats.org/drawingml/2006/table">
            <a:tbl>
              <a:tblPr/>
              <a:tblGrid>
                <a:gridCol w="2095500">
                  <a:extLst>
                    <a:ext uri="{9D8B030D-6E8A-4147-A177-3AD203B41FA5}">
                      <a16:colId xmlns:a16="http://schemas.microsoft.com/office/drawing/2014/main" val="4060921407"/>
                    </a:ext>
                  </a:extLst>
                </a:gridCol>
                <a:gridCol w="1460500">
                  <a:extLst>
                    <a:ext uri="{9D8B030D-6E8A-4147-A177-3AD203B41FA5}">
                      <a16:colId xmlns:a16="http://schemas.microsoft.com/office/drawing/2014/main" val="2718083042"/>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a:solidFill>
                            <a:srgbClr val="000000"/>
                          </a:solidFill>
                          <a:effectLst/>
                          <a:latin typeface="Calibri" panose="020F0502020204030204" pitchFamily="34" charset="0"/>
                        </a:rPr>
                        <a:t>North Area</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51990654"/>
                  </a:ext>
                </a:extLst>
              </a:tr>
              <a:tr h="190500">
                <a:tc>
                  <a:txBody>
                    <a:bodyPr/>
                    <a:lstStyle/>
                    <a:p>
                      <a:pPr algn="ctr"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6780224"/>
                  </a:ext>
                </a:extLst>
              </a:tr>
              <a:tr h="190500">
                <a:tc>
                  <a:txBody>
                    <a:bodyPr/>
                    <a:lstStyle/>
                    <a:p>
                      <a:pPr algn="ctr" fontAlgn="b"/>
                      <a:r>
                        <a:rPr lang="en-GB" sz="1100" b="0" i="0" u="none" strike="noStrike">
                          <a:solidFill>
                            <a:srgbClr val="000000"/>
                          </a:solidFill>
                          <a:effectLst/>
                          <a:latin typeface="Calibri" panose="020F0502020204030204" pitchFamily="34" charset="0"/>
                        </a:rPr>
                        <a:t>FTARGET destination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59653955"/>
                  </a:ext>
                </a:extLst>
              </a:tr>
              <a:tr h="190500">
                <a:tc>
                  <a:txBody>
                    <a:bodyPr/>
                    <a:lstStyle/>
                    <a:p>
                      <a:pPr algn="ctr" fontAlgn="b"/>
                      <a:r>
                        <a:rPr lang="en-GB" sz="1100" b="0" i="0" u="none" strike="noStrike">
                          <a:solidFill>
                            <a:srgbClr val="000000"/>
                          </a:solidFill>
                          <a:effectLst/>
                          <a:latin typeface="Calibri" panose="020F0502020204030204" pitchFamily="34" charset="0"/>
                        </a:rPr>
                        <a:t>MSE I&lt;Imin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386755437"/>
                  </a:ext>
                </a:extLst>
              </a:tr>
              <a:tr h="190500">
                <a:tc>
                  <a:txBody>
                    <a:bodyPr/>
                    <a:lstStyle/>
                    <a:p>
                      <a:pPr algn="ctr" fontAlgn="b"/>
                      <a:r>
                        <a:rPr lang="en-GB" sz="1100" b="0" i="0" u="none" strike="noStrike">
                          <a:solidFill>
                            <a:srgbClr val="000000"/>
                          </a:solidFill>
                          <a:effectLst/>
                          <a:latin typeface="Calibri" panose="020F0502020204030204" pitchFamily="34" charset="0"/>
                        </a:rPr>
                        <a:t>Slow extraction Slave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63067283"/>
                  </a:ext>
                </a:extLst>
              </a:tr>
              <a:tr h="190500">
                <a:tc>
                  <a:txBody>
                    <a:bodyPr/>
                    <a:lstStyle/>
                    <a:p>
                      <a:pPr algn="ctr" fontAlgn="b"/>
                      <a:r>
                        <a:rPr lang="en-GB" sz="1100" b="0" i="0" u="none" strike="noStrike">
                          <a:solidFill>
                            <a:srgbClr val="000000"/>
                          </a:solidFill>
                          <a:effectLst/>
                          <a:latin typeface="Calibri" panose="020F0502020204030204" pitchFamily="34" charset="0"/>
                        </a:rPr>
                        <a:t>TT21 UP BIC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382108618"/>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partial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905225204"/>
                  </a:ext>
                </a:extLst>
              </a:tr>
              <a:tr h="190500">
                <a:tc>
                  <a:txBody>
                    <a:bodyPr/>
                    <a:lstStyle/>
                    <a:p>
                      <a:pPr algn="ctr" fontAlgn="b"/>
                      <a:r>
                        <a:rPr lang="en-GB" sz="1100" b="0" i="0" u="none" strike="noStrike">
                          <a:solidFill>
                            <a:srgbClr val="000000"/>
                          </a:solidFill>
                          <a:effectLst/>
                          <a:latin typeface="Calibri" panose="020F0502020204030204" pitchFamily="34" charset="0"/>
                        </a:rPr>
                        <a:t>MBE2103 dipoles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354924282"/>
                  </a:ext>
                </a:extLst>
              </a:tr>
              <a:tr h="190500">
                <a:tc>
                  <a:txBody>
                    <a:bodyPr/>
                    <a:lstStyle/>
                    <a:p>
                      <a:pPr algn="ctr" fontAlgn="b"/>
                      <a:r>
                        <a:rPr lang="en-GB" sz="1100" b="0" i="0" u="none" strike="noStrike">
                          <a:solidFill>
                            <a:srgbClr val="000000"/>
                          </a:solidFill>
                          <a:effectLst/>
                          <a:latin typeface="Calibri" panose="020F0502020204030204" pitchFamily="34" charset="0"/>
                        </a:rPr>
                        <a:t>TT21 TED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643961308"/>
                  </a:ext>
                </a:extLst>
              </a:tr>
              <a:tr h="190500">
                <a:tc>
                  <a:txBody>
                    <a:bodyPr/>
                    <a:lstStyle/>
                    <a:p>
                      <a:pPr algn="ctr" fontAlgn="b"/>
                      <a:r>
                        <a:rPr lang="en-GB" sz="1100" b="0" i="0" u="none" strike="noStrike">
                          <a:solidFill>
                            <a:srgbClr val="000000"/>
                          </a:solidFill>
                          <a:effectLst/>
                          <a:latin typeface="Calibri" panose="020F0502020204030204" pitchFamily="34" charset="0"/>
                        </a:rPr>
                        <a:t>TT21 TED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25327847"/>
                  </a:ext>
                </a:extLst>
              </a:tr>
              <a:tr h="190500">
                <a:tc>
                  <a:txBody>
                    <a:bodyPr/>
                    <a:lstStyle/>
                    <a:p>
                      <a:pPr algn="ctr" fontAlgn="b"/>
                      <a:r>
                        <a:rPr lang="en-GB" sz="1100" b="0" i="0" u="none" strike="noStrike">
                          <a:solidFill>
                            <a:srgbClr val="000000"/>
                          </a:solidFill>
                          <a:effectLst/>
                          <a:latin typeface="Calibri" panose="020F0502020204030204" pitchFamily="34" charset="0"/>
                        </a:rPr>
                        <a:t>TT21 DOWN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94749724"/>
                  </a:ext>
                </a:extLst>
              </a:tr>
              <a:tr h="190500">
                <a:tc>
                  <a:txBody>
                    <a:bodyPr/>
                    <a:lstStyle/>
                    <a:p>
                      <a:pPr algn="ctr" fontAlgn="b"/>
                      <a:r>
                        <a:rPr lang="en-GB" sz="1100" b="0" i="0" u="none" strike="noStrike">
                          <a:solidFill>
                            <a:srgbClr val="000000"/>
                          </a:solidFill>
                          <a:effectLst/>
                          <a:latin typeface="Calibri" panose="020F0502020204030204" pitchFamily="34" charset="0"/>
                        </a:rPr>
                        <a:t>BA80 MATRIX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dirty="0">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980770306"/>
                  </a:ext>
                </a:extLst>
              </a:tr>
            </a:tbl>
          </a:graphicData>
        </a:graphic>
      </p:graphicFrame>
      <p:pic>
        <p:nvPicPr>
          <p:cNvPr id="17" name="Picture 16">
            <a:extLst>
              <a:ext uri="{FF2B5EF4-FFF2-40B4-BE49-F238E27FC236}">
                <a16:creationId xmlns:a16="http://schemas.microsoft.com/office/drawing/2014/main" id="{C26D0B2F-1BDA-AF03-4AD8-EF248FD16A4D}"/>
              </a:ext>
            </a:extLst>
          </p:cNvPr>
          <p:cNvPicPr>
            <a:picLocks noChangeAspect="1"/>
          </p:cNvPicPr>
          <p:nvPr/>
        </p:nvPicPr>
        <p:blipFill>
          <a:blip r:embed="rId2"/>
          <a:stretch>
            <a:fillRect/>
          </a:stretch>
        </p:blipFill>
        <p:spPr>
          <a:xfrm>
            <a:off x="4423575" y="1315081"/>
            <a:ext cx="7482074" cy="4648247"/>
          </a:xfrm>
          <a:prstGeom prst="rect">
            <a:avLst/>
          </a:prstGeom>
        </p:spPr>
      </p:pic>
      <p:graphicFrame>
        <p:nvGraphicFramePr>
          <p:cNvPr id="11" name="Table 10">
            <a:extLst>
              <a:ext uri="{FF2B5EF4-FFF2-40B4-BE49-F238E27FC236}">
                <a16:creationId xmlns:a16="http://schemas.microsoft.com/office/drawing/2014/main" id="{8FAF2EA6-283C-E741-D985-731686E387DE}"/>
              </a:ext>
            </a:extLst>
          </p:cNvPr>
          <p:cNvGraphicFramePr>
            <a:graphicFrameLocks noGrp="1"/>
          </p:cNvGraphicFramePr>
          <p:nvPr>
            <p:extLst>
              <p:ext uri="{D42A27DB-BD31-4B8C-83A1-F6EECF244321}">
                <p14:modId xmlns:p14="http://schemas.microsoft.com/office/powerpoint/2010/main" val="318827768"/>
              </p:ext>
            </p:extLst>
          </p:nvPr>
        </p:nvGraphicFramePr>
        <p:xfrm>
          <a:off x="500967" y="3645744"/>
          <a:ext cx="3632200" cy="2476500"/>
        </p:xfrm>
        <a:graphic>
          <a:graphicData uri="http://schemas.openxmlformats.org/drawingml/2006/table">
            <a:tbl>
              <a:tblPr/>
              <a:tblGrid>
                <a:gridCol w="2006600">
                  <a:extLst>
                    <a:ext uri="{9D8B030D-6E8A-4147-A177-3AD203B41FA5}">
                      <a16:colId xmlns:a16="http://schemas.microsoft.com/office/drawing/2014/main" val="859119825"/>
                    </a:ext>
                  </a:extLst>
                </a:gridCol>
                <a:gridCol w="1625600">
                  <a:extLst>
                    <a:ext uri="{9D8B030D-6E8A-4147-A177-3AD203B41FA5}">
                      <a16:colId xmlns:a16="http://schemas.microsoft.com/office/drawing/2014/main" val="2836990888"/>
                    </a:ext>
                  </a:extLst>
                </a:gridCol>
              </a:tblGrid>
              <a:tr h="190500">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Shared cycle (SFTPRO)</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020062324"/>
                  </a:ext>
                </a:extLst>
              </a:tr>
              <a:tr h="190500">
                <a:tc>
                  <a:txBody>
                    <a:bodyPr/>
                    <a:lstStyle/>
                    <a:p>
                      <a:pPr algn="l" fontAlgn="b"/>
                      <a:r>
                        <a:rPr lang="en-GB"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GB" sz="1100" b="0" i="0" u="none" strike="noStrike">
                          <a:solidFill>
                            <a:srgbClr val="000000"/>
                          </a:solidFill>
                          <a:effectLst/>
                          <a:latin typeface="Calibri" panose="020F0502020204030204" pitchFamily="34" charset="0"/>
                        </a:rPr>
                        <a:t>M2 out + 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87638382"/>
                  </a:ext>
                </a:extLst>
              </a:tr>
              <a:tr h="190500">
                <a:tc>
                  <a:txBody>
                    <a:bodyPr/>
                    <a:lstStyle/>
                    <a:p>
                      <a:pPr algn="l" fontAlgn="b"/>
                      <a:r>
                        <a:rPr lang="en-GB" sz="1100" b="0" i="0" u="none" strike="noStrike">
                          <a:solidFill>
                            <a:srgbClr val="000000"/>
                          </a:solidFill>
                          <a:effectLst/>
                          <a:latin typeface="Calibri" panose="020F0502020204030204" pitchFamily="34" charset="0"/>
                        </a:rPr>
                        <a:t>Software Permit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532654758"/>
                  </a:ext>
                </a:extLst>
              </a:tr>
              <a:tr h="190500">
                <a:tc>
                  <a:txBody>
                    <a:bodyPr/>
                    <a:lstStyle/>
                    <a:p>
                      <a:pPr algn="l" fontAlgn="b"/>
                      <a:r>
                        <a:rPr lang="en-GB" sz="1100" b="0" i="0" u="none" strike="noStrike">
                          <a:solidFill>
                            <a:srgbClr val="000000"/>
                          </a:solidFill>
                          <a:effectLst/>
                          <a:latin typeface="Calibri" panose="020F0502020204030204" pitchFamily="34" charset="0"/>
                        </a:rPr>
                        <a:t>HI-ECN3 cycle (from timing)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718667775"/>
                  </a:ext>
                </a:extLst>
              </a:tr>
              <a:tr h="190500">
                <a:tc>
                  <a:txBody>
                    <a:bodyPr/>
                    <a:lstStyle/>
                    <a:p>
                      <a:pPr algn="l" fontAlgn="b"/>
                      <a:r>
                        <a:rPr lang="en-GB" sz="1100" b="0" i="0" u="none" strike="noStrike">
                          <a:solidFill>
                            <a:srgbClr val="000000"/>
                          </a:solidFill>
                          <a:effectLst/>
                          <a:latin typeface="Calibri" panose="020F0502020204030204" pitchFamily="34" charset="0"/>
                        </a:rPr>
                        <a:t>Vertical kicker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004839934"/>
                  </a:ext>
                </a:extLst>
              </a:tr>
              <a:tr h="190500">
                <a:tc>
                  <a:txBody>
                    <a:bodyPr/>
                    <a:lstStyle/>
                    <a:p>
                      <a:pPr algn="l" fontAlgn="b"/>
                      <a:r>
                        <a:rPr lang="en-GB" sz="1100" b="0" i="0" u="none" strike="noStrike">
                          <a:solidFill>
                            <a:srgbClr val="000000"/>
                          </a:solidFill>
                          <a:effectLst/>
                          <a:latin typeface="Calibri" panose="020F0502020204030204" pitchFamily="34" charset="0"/>
                        </a:rPr>
                        <a:t>MCB I&lt;Imin (off)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191736716"/>
                  </a:ext>
                </a:extLst>
              </a:tr>
              <a:tr h="190500">
                <a:tc>
                  <a:txBody>
                    <a:bodyPr/>
                    <a:lstStyle/>
                    <a:p>
                      <a:pPr algn="l" fontAlgn="b"/>
                      <a:r>
                        <a:rPr lang="en-GB" sz="1100" b="0" i="0" u="none" strike="noStrike">
                          <a:solidFill>
                            <a:srgbClr val="000000"/>
                          </a:solidFill>
                          <a:effectLst/>
                          <a:latin typeface="Calibri" panose="020F0502020204030204" pitchFamily="34" charset="0"/>
                        </a:rPr>
                        <a:t>M2 TAX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672632329"/>
                  </a:ext>
                </a:extLst>
              </a:tr>
              <a:tr h="190500">
                <a:tc>
                  <a:txBody>
                    <a:bodyPr/>
                    <a:lstStyle/>
                    <a:p>
                      <a:pPr algn="l" fontAlgn="b"/>
                      <a:r>
                        <a:rPr lang="en-GB" sz="1100" b="0" i="0" u="none" strike="noStrike">
                          <a:solidFill>
                            <a:srgbClr val="000000"/>
                          </a:solidFill>
                          <a:effectLst/>
                          <a:latin typeface="Calibri" panose="020F0502020204030204" pitchFamily="34" charset="0"/>
                        </a:rPr>
                        <a:t>M2 TAX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594806341"/>
                  </a:ext>
                </a:extLst>
              </a:tr>
              <a:tr h="190500">
                <a:tc>
                  <a:txBody>
                    <a:bodyPr/>
                    <a:lstStyle/>
                    <a:p>
                      <a:pPr algn="l" fontAlgn="b"/>
                      <a:r>
                        <a:rPr lang="en-GB" sz="1100" b="0" i="0" u="none" strike="noStrike">
                          <a:solidFill>
                            <a:srgbClr val="000000"/>
                          </a:solidFill>
                          <a:effectLst/>
                          <a:latin typeface="Calibri" panose="020F0502020204030204" pitchFamily="34" charset="0"/>
                        </a:rPr>
                        <a:t>M2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60000666"/>
                  </a:ext>
                </a:extLst>
              </a:tr>
              <a:tr h="190500">
                <a:tc>
                  <a:txBody>
                    <a:bodyPr/>
                    <a:lstStyle/>
                    <a:p>
                      <a:pPr algn="l" fontAlgn="b"/>
                      <a:r>
                        <a:rPr lang="en-GB" sz="1100" b="0" i="0" u="none" strike="noStrike">
                          <a:solidFill>
                            <a:srgbClr val="000000"/>
                          </a:solidFill>
                          <a:effectLst/>
                          <a:latin typeface="Calibri" panose="020F0502020204030204" pitchFamily="34" charset="0"/>
                        </a:rPr>
                        <a:t>P4 TAX SMP flag (I&lt;threshold)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04131178"/>
                  </a:ext>
                </a:extLst>
              </a:tr>
              <a:tr h="190500">
                <a:tc>
                  <a:txBody>
                    <a:bodyPr/>
                    <a:lstStyle/>
                    <a:p>
                      <a:pPr algn="l" fontAlgn="b"/>
                      <a:r>
                        <a:rPr lang="en-GB" sz="1100" b="0" i="0" u="none" strike="noStrike">
                          <a:solidFill>
                            <a:srgbClr val="000000"/>
                          </a:solidFill>
                          <a:effectLst/>
                          <a:latin typeface="Calibri" panose="020F0502020204030204" pitchFamily="34" charset="0"/>
                        </a:rPr>
                        <a:t>P4 stopper 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TRUE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417039840"/>
                  </a:ext>
                </a:extLst>
              </a:tr>
              <a:tr h="190500">
                <a:tc>
                  <a:txBody>
                    <a:bodyPr/>
                    <a:lstStyle/>
                    <a:p>
                      <a:pPr algn="l" fontAlgn="b"/>
                      <a:r>
                        <a:rPr lang="en-GB" sz="1100" b="0" i="0" u="none" strike="noStrike">
                          <a:solidFill>
                            <a:srgbClr val="000000"/>
                          </a:solidFill>
                          <a:effectLst/>
                          <a:latin typeface="Calibri" panose="020F0502020204030204" pitchFamily="34" charset="0"/>
                        </a:rPr>
                        <a:t>P4 stopper out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a:txBody>
                    <a:bodyPr/>
                    <a:lstStyle/>
                    <a:p>
                      <a:pPr algn="ctr" fontAlgn="b"/>
                      <a:r>
                        <a:rPr lang="en-GB" sz="1100" b="0" i="0" u="none" strike="noStrike">
                          <a:solidFill>
                            <a:srgbClr val="000000"/>
                          </a:solidFill>
                          <a:effectLst/>
                          <a:latin typeface="Calibri" panose="020F0502020204030204" pitchFamily="34" charset="0"/>
                        </a:rPr>
                        <a:t>FALSE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999615193"/>
                  </a:ext>
                </a:extLst>
              </a:tr>
              <a:tr h="190500">
                <a:tc>
                  <a:txBody>
                    <a:bodyPr/>
                    <a:lstStyle/>
                    <a:p>
                      <a:pPr algn="l" fontAlgn="b"/>
                      <a:r>
                        <a:rPr lang="en-GB" sz="1100" b="0" i="0" u="none" strike="noStrike">
                          <a:solidFill>
                            <a:srgbClr val="000000"/>
                          </a:solidFill>
                          <a:effectLst/>
                          <a:latin typeface="Calibri" panose="020F0502020204030204" pitchFamily="34" charset="0"/>
                        </a:rPr>
                        <a:t>P42 MASTER BIC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4B084"/>
                    </a:solidFill>
                  </a:tcPr>
                </a:tc>
                <a:tc>
                  <a:txBody>
                    <a:bodyPr/>
                    <a:lstStyle/>
                    <a:p>
                      <a:pPr algn="ctr" fontAlgn="b"/>
                      <a:r>
                        <a:rPr lang="en-GB" sz="1100" b="0" i="0" u="none" strike="noStrike" dirty="0">
                          <a:solidFill>
                            <a:srgbClr val="000000"/>
                          </a:solidFill>
                          <a:effectLst/>
                          <a:latin typeface="Calibri" panose="020F0502020204030204" pitchFamily="34" charset="0"/>
                        </a:rPr>
                        <a:t>don´t care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7557520"/>
                  </a:ext>
                </a:extLst>
              </a:tr>
            </a:tbl>
          </a:graphicData>
        </a:graphic>
      </p:graphicFrame>
      <p:sp>
        <p:nvSpPr>
          <p:cNvPr id="2" name="TextBox 1">
            <a:extLst>
              <a:ext uri="{FF2B5EF4-FFF2-40B4-BE49-F238E27FC236}">
                <a16:creationId xmlns:a16="http://schemas.microsoft.com/office/drawing/2014/main" id="{7C5E0EFE-884F-C3B9-325C-722E28BE78F3}"/>
              </a:ext>
            </a:extLst>
          </p:cNvPr>
          <p:cNvSpPr txBox="1"/>
          <p:nvPr/>
        </p:nvSpPr>
        <p:spPr>
          <a:xfrm>
            <a:off x="10384163" y="5075353"/>
            <a:ext cx="1607812" cy="246221"/>
          </a:xfrm>
          <a:prstGeom prst="rect">
            <a:avLst/>
          </a:prstGeom>
          <a:noFill/>
        </p:spPr>
        <p:txBody>
          <a:bodyPr wrap="none" lIns="0" tIns="0" rIns="0" bIns="0" rtlCol="0">
            <a:spAutoFit/>
          </a:bodyPr>
          <a:lstStyle/>
          <a:p>
            <a:pPr algn="l"/>
            <a:r>
              <a:rPr lang="en-US" sz="800" dirty="0"/>
              <a:t>Represented here after 2031</a:t>
            </a:r>
          </a:p>
          <a:p>
            <a:pPr algn="l"/>
            <a:r>
              <a:rPr lang="en-US" sz="800" dirty="0"/>
              <a:t>Before 2031, P42 Dump is in beam</a:t>
            </a:r>
            <a:endParaRPr lang="en-GB" sz="800" dirty="0"/>
          </a:p>
        </p:txBody>
      </p:sp>
      <p:sp>
        <p:nvSpPr>
          <p:cNvPr id="7" name="Left Brace 6">
            <a:extLst>
              <a:ext uri="{FF2B5EF4-FFF2-40B4-BE49-F238E27FC236}">
                <a16:creationId xmlns:a16="http://schemas.microsoft.com/office/drawing/2014/main" id="{8BC26C05-F67D-20E8-D9D6-549974A331CD}"/>
              </a:ext>
            </a:extLst>
          </p:cNvPr>
          <p:cNvSpPr/>
          <p:nvPr/>
        </p:nvSpPr>
        <p:spPr>
          <a:xfrm>
            <a:off x="10303640" y="5048872"/>
            <a:ext cx="80523" cy="27270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3926317886"/>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2023_ORIGIN_BIS_project_presentation</Template>
  <TotalTime>22182</TotalTime>
  <Words>3958</Words>
  <Application>Microsoft Office PowerPoint</Application>
  <PresentationFormat>Widescreen</PresentationFormat>
  <Paragraphs>1109</Paragraphs>
  <Slides>29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Office Theme</vt:lpstr>
      <vt:lpstr>Beam Interlock System Operating scenarios and interlocking</vt:lpstr>
      <vt:lpstr>Motivations behind the BIS architecture change</vt:lpstr>
      <vt:lpstr>New BIS architecture</vt:lpstr>
      <vt:lpstr>Key for all schematics</vt:lpstr>
      <vt:lpstr>Beam to non-FTARGET destinations</vt:lpstr>
      <vt:lpstr>Beam to TT20 TED (SFTPRO or SFTSHIP)</vt:lpstr>
      <vt:lpstr>SFTPRO operating scenarios</vt:lpstr>
      <vt:lpstr>SFTPRO with M2 TAX in + P4 stopper in</vt:lpstr>
      <vt:lpstr>SFTPRO with M2 TAX out + P4 stopper in</vt:lpstr>
      <vt:lpstr>SFTPRO with M2 TAX in + P4 stopper out</vt:lpstr>
      <vt:lpstr>SFTPRO with M2 TAX out + P4 stopper out</vt:lpstr>
      <vt:lpstr>SFTSHIP scenarios</vt:lpstr>
      <vt:lpstr>SFTSHIP with M2 TAX out + P4 stopper in Destination: P4 XTAX</vt:lpstr>
      <vt:lpstr>SFTSHIP with M2 TAX out + P4 stopper in Destination: P4 XTAX</vt:lpstr>
      <vt:lpstr>SFTSHIP with M2 TAX out + P4 stopper in Destination: P42 Dump (&lt;2031), ECN3 (&gt;2031)</vt:lpstr>
      <vt:lpstr>SFTSHIP with M2 TAX out + P4 stopper in Destination: P42 Dump (&lt;2031), ECN3 (&gt;2031)</vt:lpstr>
      <vt:lpstr>Operation between the end of LS3 to 2031</vt:lpstr>
      <vt:lpstr>Actuators</vt:lpstr>
      <vt:lpstr>Conclusions</vt:lpstr>
      <vt:lpstr>Appendices</vt:lpstr>
      <vt:lpstr>Overall view of North Area BIS matrices</vt:lpstr>
      <vt:lpstr>List of user inputs – Slow extraction</vt:lpstr>
      <vt:lpstr>List of user inputs – TT21 Upstream</vt:lpstr>
      <vt:lpstr>List of user inputs – TT21 Downstream</vt:lpstr>
      <vt:lpstr>List of user inputs – BA80 matrix</vt:lpstr>
      <vt:lpstr>List of user inputs – P42</vt:lpstr>
      <vt:lpstr>List of user inputs – M2</vt:lpstr>
      <vt:lpstr>From T4 review (link)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Electronics Technician (TE-MPE-MI) Project presentation</dc:title>
  <dc:creator>Antoine Colinet</dc:creator>
  <cp:lastModifiedBy>Antoine Colinet</cp:lastModifiedBy>
  <cp:revision>186</cp:revision>
  <dcterms:created xsi:type="dcterms:W3CDTF">2023-07-24T11:39:13Z</dcterms:created>
  <dcterms:modified xsi:type="dcterms:W3CDTF">2025-02-27T12:21:12Z</dcterms:modified>
</cp:coreProperties>
</file>