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comments/comment1.xml" ContentType="application/vnd.openxmlformats-officedocument.presentationml.comments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comments/comment2.xml" ContentType="application/vnd.openxmlformats-officedocument.presentationml.comments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9"/>
    <p:sldId id="267" r:id="rId20"/>
    <p:sldId id="268" r:id="rId21"/>
    <p:sldId id="269" r:id="rId22"/>
    <p:sldId id="270" r:id="rId23"/>
    <p:sldId id="271" r:id="rId24"/>
    <p:sldId id="272" r:id="rId25"/>
    <p:sldId id="273" r:id="rId26"/>
    <p:sldId id="274" r:id="rId27"/>
    <p:sldId id="275" r:id="rId28"/>
    <p:sldId id="276" r:id="rId29"/>
    <p:sldId id="277" r:id="rId30"/>
    <p:sldId id="278" r:id="rId31"/>
    <p:sldId id="279" r:id="rId32"/>
    <p:sldId id="280" r:id="rId33"/>
    <p:sldId id="281" r:id="rId34"/>
    <p:sldId id="282" r:id="rId35"/>
    <p:sldId id="283" r:id="rId36"/>
    <p:sldId id="284" r:id="rId38"/>
    <p:sldId id="285" r:id="rId39"/>
    <p:sldId id="286" r:id="rId40"/>
    <p:sldId id="287" r:id="rId41"/>
    <p:sldId id="288" r:id="rId42"/>
    <p:sldId id="289" r:id="rId43"/>
    <p:sldId id="290" r:id="rId44"/>
    <p:sldId id="291" r:id="rId45"/>
    <p:sldId id="292" r:id="rId46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1A2A5B"/>
        </a:solidFill>
        <a:effectLst/>
        <a:uFillTx/>
        <a:latin typeface="Helvetica Neue"/>
        <a:ea typeface="Helvetica Neue"/>
        <a:cs typeface="Helvetica Neue"/>
        <a:sym typeface="Helvetica Neue"/>
      </a:defRPr>
    </a:lvl1pPr>
    <a:lvl2pPr marL="0" marR="0" indent="457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1A2A5B"/>
        </a:solidFill>
        <a:effectLst/>
        <a:uFillTx/>
        <a:latin typeface="Helvetica Neue"/>
        <a:ea typeface="Helvetica Neue"/>
        <a:cs typeface="Helvetica Neue"/>
        <a:sym typeface="Helvetica Neue"/>
      </a:defRPr>
    </a:lvl2pPr>
    <a:lvl3pPr marL="0" marR="0" indent="914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1A2A5B"/>
        </a:solidFill>
        <a:effectLst/>
        <a:uFillTx/>
        <a:latin typeface="Helvetica Neue"/>
        <a:ea typeface="Helvetica Neue"/>
        <a:cs typeface="Helvetica Neue"/>
        <a:sym typeface="Helvetica Neue"/>
      </a:defRPr>
    </a:lvl3pPr>
    <a:lvl4pPr marL="0" marR="0" indent="1371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1A2A5B"/>
        </a:solidFill>
        <a:effectLst/>
        <a:uFillTx/>
        <a:latin typeface="Helvetica Neue"/>
        <a:ea typeface="Helvetica Neue"/>
        <a:cs typeface="Helvetica Neue"/>
        <a:sym typeface="Helvetica Neue"/>
      </a:defRPr>
    </a:lvl4pPr>
    <a:lvl5pPr marL="0" marR="0" indent="18288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1A2A5B"/>
        </a:solidFill>
        <a:effectLst/>
        <a:uFillTx/>
        <a:latin typeface="Helvetica Neue"/>
        <a:ea typeface="Helvetica Neue"/>
        <a:cs typeface="Helvetica Neue"/>
        <a:sym typeface="Helvetica Neue"/>
      </a:defRPr>
    </a:lvl5pPr>
    <a:lvl6pPr marL="0" marR="0" indent="22860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1A2A5B"/>
        </a:solidFill>
        <a:effectLst/>
        <a:uFillTx/>
        <a:latin typeface="Helvetica Neue"/>
        <a:ea typeface="Helvetica Neue"/>
        <a:cs typeface="Helvetica Neue"/>
        <a:sym typeface="Helvetica Neue"/>
      </a:defRPr>
    </a:lvl6pPr>
    <a:lvl7pPr marL="0" marR="0" indent="27432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1A2A5B"/>
        </a:solidFill>
        <a:effectLst/>
        <a:uFillTx/>
        <a:latin typeface="Helvetica Neue"/>
        <a:ea typeface="Helvetica Neue"/>
        <a:cs typeface="Helvetica Neue"/>
        <a:sym typeface="Helvetica Neue"/>
      </a:defRPr>
    </a:lvl7pPr>
    <a:lvl8pPr marL="0" marR="0" indent="32004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1A2A5B"/>
        </a:solidFill>
        <a:effectLst/>
        <a:uFillTx/>
        <a:latin typeface="Helvetica Neue"/>
        <a:ea typeface="Helvetica Neue"/>
        <a:cs typeface="Helvetica Neue"/>
        <a:sym typeface="Helvetica Neue"/>
      </a:defRPr>
    </a:lvl8pPr>
    <a:lvl9pPr marL="0" marR="0" indent="3657600" algn="l" defTabSz="18288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4200" u="none" kumimoji="0" normalizeH="0">
        <a:ln>
          <a:noFill/>
        </a:ln>
        <a:solidFill>
          <a:srgbClr val="1A2A5B"/>
        </a:solidFill>
        <a:effectLst/>
        <a:uFillTx/>
        <a:latin typeface="Helvetica Neue"/>
        <a:ea typeface="Helvetica Neue"/>
        <a:cs typeface="Helvetica Neue"/>
        <a:sym typeface="Helvetica Neue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mAuthor id="0" name="i" initials="i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ED2E2"/>
          </a:solidFill>
        </a:fill>
      </a:tcStyle>
    </a:wholeTbl>
    <a:band2H>
      <a:tcTxStyle b="def" i="def"/>
      <a:tcStyle>
        <a:tcBdr/>
        <a:fill>
          <a:solidFill>
            <a:srgbClr val="E8EAF1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BD7EF"/>
          </a:solidFill>
        </a:fill>
      </a:tcStyle>
    </a:wholeTbl>
    <a:band2H>
      <a:tcTxStyle b="def" i="def"/>
      <a:tcStyle>
        <a:tcBdr/>
        <a:fill>
          <a:solidFill>
            <a:srgbClr val="E7ECF7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DBDF"/>
          </a:solidFill>
        </a:fill>
      </a:tcStyle>
    </a:wholeTbl>
    <a:band2H>
      <a:tcTxStyle b="def" i="def"/>
      <a:tcStyle>
        <a:tcBdr/>
        <a:fill>
          <a:solidFill>
            <a:srgbClr val="EFEE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25400" cap="flat">
              <a:noFill/>
              <a:miter lim="400000"/>
            </a:ln>
          </a:top>
          <a:bottom>
            <a:ln w="25400" cap="flat">
              <a:noFill/>
              <a:miter lim="400000"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noFill/>
              <a:miter lim="400000"/>
            </a:ln>
          </a:left>
          <a:right>
            <a:ln w="254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noFill/>
              <a:miter lim="400000"/>
            </a:ln>
          </a:insideH>
          <a:insideV>
            <a:ln w="254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762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25400" cap="flat">
              <a:solidFill>
                <a:srgbClr val="FFFFFF"/>
              </a:solidFill>
              <a:prstDash val="solid"/>
              <a:round/>
            </a:ln>
          </a:left>
          <a:right>
            <a:ln w="25400" cap="flat">
              <a:solidFill>
                <a:srgbClr val="FFFFFF"/>
              </a:solidFill>
              <a:prstDash val="solid"/>
              <a:round/>
            </a:ln>
          </a:right>
          <a:top>
            <a:ln w="25400" cap="flat">
              <a:solidFill>
                <a:srgbClr val="FFFFFF"/>
              </a:solidFill>
              <a:prstDash val="solid"/>
              <a:round/>
            </a:ln>
          </a:top>
          <a:bottom>
            <a:ln w="76200" cap="flat">
              <a:solidFill>
                <a:srgbClr val="FFFFFF"/>
              </a:solidFill>
              <a:prstDash val="solid"/>
              <a:round/>
            </a:ln>
          </a:bottom>
          <a:insideH>
            <a:ln w="25400" cap="flat">
              <a:solidFill>
                <a:srgbClr val="FFFFFF"/>
              </a:solidFill>
              <a:prstDash val="solid"/>
              <a:round/>
            </a:ln>
          </a:insideH>
          <a:insideV>
            <a:ln w="254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1016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round/>
            </a:ln>
          </a:left>
          <a:right>
            <a:ln w="25400" cap="flat">
              <a:solidFill>
                <a:srgbClr val="000000"/>
              </a:solidFill>
              <a:prstDash val="solid"/>
              <a:round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50800" cap="flat">
              <a:solidFill>
                <a:srgbClr val="000000"/>
              </a:solidFill>
              <a:prstDash val="solid"/>
              <a:round/>
            </a:ln>
          </a:bottom>
          <a:insideH>
            <a:ln w="25400" cap="flat">
              <a:solidFill>
                <a:srgbClr val="000000"/>
              </a:solidFill>
              <a:prstDash val="solid"/>
              <a:round/>
            </a:ln>
          </a:insideH>
          <a:insideV>
            <a:ln w="254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comments" Target="comments/comment1.xml"/><Relationship Id="rId19" Type="http://schemas.openxmlformats.org/officeDocument/2006/relationships/slide" Target="slides/slide11.xml"/><Relationship Id="rId20" Type="http://schemas.openxmlformats.org/officeDocument/2006/relationships/slide" Target="slides/slide12.xml"/><Relationship Id="rId21" Type="http://schemas.openxmlformats.org/officeDocument/2006/relationships/slide" Target="slides/slide13.xml"/><Relationship Id="rId22" Type="http://schemas.openxmlformats.org/officeDocument/2006/relationships/slide" Target="slides/slide14.xml"/><Relationship Id="rId23" Type="http://schemas.openxmlformats.org/officeDocument/2006/relationships/slide" Target="slides/slide15.xml"/><Relationship Id="rId24" Type="http://schemas.openxmlformats.org/officeDocument/2006/relationships/slide" Target="slides/slide16.xml"/><Relationship Id="rId25" Type="http://schemas.openxmlformats.org/officeDocument/2006/relationships/slide" Target="slides/slide17.xml"/><Relationship Id="rId26" Type="http://schemas.openxmlformats.org/officeDocument/2006/relationships/slide" Target="slides/slide18.xml"/><Relationship Id="rId27" Type="http://schemas.openxmlformats.org/officeDocument/2006/relationships/slide" Target="slides/slide19.xml"/><Relationship Id="rId28" Type="http://schemas.openxmlformats.org/officeDocument/2006/relationships/slide" Target="slides/slide20.xml"/><Relationship Id="rId29" Type="http://schemas.openxmlformats.org/officeDocument/2006/relationships/slide" Target="slides/slide21.xml"/><Relationship Id="rId30" Type="http://schemas.openxmlformats.org/officeDocument/2006/relationships/slide" Target="slides/slide22.xml"/><Relationship Id="rId31" Type="http://schemas.openxmlformats.org/officeDocument/2006/relationships/slide" Target="slides/slide23.xml"/><Relationship Id="rId32" Type="http://schemas.openxmlformats.org/officeDocument/2006/relationships/slide" Target="slides/slide24.xml"/><Relationship Id="rId33" Type="http://schemas.openxmlformats.org/officeDocument/2006/relationships/slide" Target="slides/slide25.xml"/><Relationship Id="rId34" Type="http://schemas.openxmlformats.org/officeDocument/2006/relationships/slide" Target="slides/slide26.xml"/><Relationship Id="rId35" Type="http://schemas.openxmlformats.org/officeDocument/2006/relationships/slide" Target="slides/slide27.xml"/><Relationship Id="rId36" Type="http://schemas.openxmlformats.org/officeDocument/2006/relationships/slide" Target="slides/slide28.xml"/><Relationship Id="rId37" Type="http://schemas.openxmlformats.org/officeDocument/2006/relationships/comments" Target="comments/comment2.xml"/><Relationship Id="rId38" Type="http://schemas.openxmlformats.org/officeDocument/2006/relationships/slide" Target="slides/slide29.xml"/><Relationship Id="rId39" Type="http://schemas.openxmlformats.org/officeDocument/2006/relationships/slide" Target="slides/slide30.xml"/><Relationship Id="rId40" Type="http://schemas.openxmlformats.org/officeDocument/2006/relationships/slide" Target="slides/slide31.xml"/><Relationship Id="rId41" Type="http://schemas.openxmlformats.org/officeDocument/2006/relationships/slide" Target="slides/slide32.xml"/><Relationship Id="rId42" Type="http://schemas.openxmlformats.org/officeDocument/2006/relationships/slide" Target="slides/slide33.xml"/><Relationship Id="rId43" Type="http://schemas.openxmlformats.org/officeDocument/2006/relationships/slide" Target="slides/slide34.xml"/><Relationship Id="rId44" Type="http://schemas.openxmlformats.org/officeDocument/2006/relationships/slide" Target="slides/slide35.xml"/><Relationship Id="rId45" Type="http://schemas.openxmlformats.org/officeDocument/2006/relationships/slide" Target="slides/slide36.xml"/><Relationship Id="rId46" Type="http://schemas.openxmlformats.org/officeDocument/2006/relationships/slide" Target="slides/slide37.xml"/></Relationships>
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m authorId="0" dt="2025-07-15T16:30:37.460" idx="1">
    <p:pos x="12596" y="5115"/>
    <p:text>try this on a single core</p:text>
    <p:extLst>
      <p:ext uri="{C676402C-5697-4E1C-873F-D02D1690AC5C}">
        <p15:threadingInfo xmlns:p15="http://schemas.microsoft.com/office/powerpoint/2012/main" timeZoneBias="42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m authorId="0" dt="2025-07-15T16:28:35.605" idx="2">
    <p:pos x="10760" y="1062"/>
    <p:text>can backup</p:text>
    <p:extLst>
      <p:ext uri="{C676402C-5697-4E1C-873F-D02D1690AC5C}">
        <p15:threadingInfo xmlns:p15="http://schemas.microsoft.com/office/powerpoint/2012/main" timeZoneBias="420"/>
      </p:ext>
    </p:extLst>
  </p:cm>
</p:cmLst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59" name="Shape 5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1828800" latinLnBrk="0">
      <a:lnSpc>
        <a:spcPct val="90000"/>
      </a:lnSpc>
      <a:spcBef>
        <a:spcPts val="600"/>
      </a:spcBef>
      <a:defRPr sz="2400">
        <a:latin typeface="+mn-lt"/>
        <a:ea typeface="+mn-ea"/>
        <a:cs typeface="+mn-cs"/>
        <a:sym typeface="Lucida Grande"/>
      </a:defRPr>
    </a:lvl1pPr>
    <a:lvl2pPr indent="228600" defTabSz="1828800" latinLnBrk="0">
      <a:lnSpc>
        <a:spcPct val="90000"/>
      </a:lnSpc>
      <a:spcBef>
        <a:spcPts val="600"/>
      </a:spcBef>
      <a:defRPr sz="2400">
        <a:latin typeface="+mn-lt"/>
        <a:ea typeface="+mn-ea"/>
        <a:cs typeface="+mn-cs"/>
        <a:sym typeface="Lucida Grande"/>
      </a:defRPr>
    </a:lvl2pPr>
    <a:lvl3pPr indent="457200" defTabSz="1828800" latinLnBrk="0">
      <a:lnSpc>
        <a:spcPct val="90000"/>
      </a:lnSpc>
      <a:spcBef>
        <a:spcPts val="600"/>
      </a:spcBef>
      <a:defRPr sz="2400">
        <a:latin typeface="+mn-lt"/>
        <a:ea typeface="+mn-ea"/>
        <a:cs typeface="+mn-cs"/>
        <a:sym typeface="Lucida Grande"/>
      </a:defRPr>
    </a:lvl3pPr>
    <a:lvl4pPr indent="685800" defTabSz="1828800" latinLnBrk="0">
      <a:lnSpc>
        <a:spcPct val="90000"/>
      </a:lnSpc>
      <a:spcBef>
        <a:spcPts val="600"/>
      </a:spcBef>
      <a:defRPr sz="2400">
        <a:latin typeface="+mn-lt"/>
        <a:ea typeface="+mn-ea"/>
        <a:cs typeface="+mn-cs"/>
        <a:sym typeface="Lucida Grande"/>
      </a:defRPr>
    </a:lvl4pPr>
    <a:lvl5pPr indent="914400" defTabSz="1828800" latinLnBrk="0">
      <a:lnSpc>
        <a:spcPct val="90000"/>
      </a:lnSpc>
      <a:spcBef>
        <a:spcPts val="600"/>
      </a:spcBef>
      <a:defRPr sz="2400">
        <a:latin typeface="+mn-lt"/>
        <a:ea typeface="+mn-ea"/>
        <a:cs typeface="+mn-cs"/>
        <a:sym typeface="Lucida Grande"/>
      </a:defRPr>
    </a:lvl5pPr>
    <a:lvl6pPr indent="1143000" defTabSz="1828800" latinLnBrk="0">
      <a:lnSpc>
        <a:spcPct val="90000"/>
      </a:lnSpc>
      <a:spcBef>
        <a:spcPts val="600"/>
      </a:spcBef>
      <a:defRPr sz="2400">
        <a:latin typeface="+mn-lt"/>
        <a:ea typeface="+mn-ea"/>
        <a:cs typeface="+mn-cs"/>
        <a:sym typeface="Lucida Grande"/>
      </a:defRPr>
    </a:lvl6pPr>
    <a:lvl7pPr indent="1371600" defTabSz="1828800" latinLnBrk="0">
      <a:lnSpc>
        <a:spcPct val="90000"/>
      </a:lnSpc>
      <a:spcBef>
        <a:spcPts val="600"/>
      </a:spcBef>
      <a:defRPr sz="2400">
        <a:latin typeface="+mn-lt"/>
        <a:ea typeface="+mn-ea"/>
        <a:cs typeface="+mn-cs"/>
        <a:sym typeface="Lucida Grande"/>
      </a:defRPr>
    </a:lvl7pPr>
    <a:lvl8pPr indent="1600200" defTabSz="1828800" latinLnBrk="0">
      <a:lnSpc>
        <a:spcPct val="90000"/>
      </a:lnSpc>
      <a:spcBef>
        <a:spcPts val="600"/>
      </a:spcBef>
      <a:defRPr sz="2400">
        <a:latin typeface="+mn-lt"/>
        <a:ea typeface="+mn-ea"/>
        <a:cs typeface="+mn-cs"/>
        <a:sym typeface="Lucida Grande"/>
      </a:defRPr>
    </a:lvl8pPr>
    <a:lvl9pPr indent="1828800" defTabSz="1828800" latinLnBrk="0">
      <a:lnSpc>
        <a:spcPct val="90000"/>
      </a:lnSpc>
      <a:spcBef>
        <a:spcPts val="600"/>
      </a:spcBef>
      <a:defRPr sz="2400">
        <a:latin typeface="+mn-lt"/>
        <a:ea typeface="+mn-ea"/>
        <a:cs typeface="+mn-cs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580706" y="2061637"/>
            <a:ext cx="22618736" cy="8535562"/>
          </a:xfrm>
          <a:prstGeom prst="rect">
            <a:avLst/>
          </a:prstGeom>
          <a:solidFill>
            <a:srgbClr val="F2F2F2">
              <a:alpha val="94118"/>
            </a:srgbClr>
          </a:solidFill>
          <a:ln w="12700">
            <a:miter lim="400000"/>
          </a:ln>
        </p:spPr>
        <p:txBody>
          <a:bodyPr tIns="91439" bIns="91439"/>
          <a:lstStyle/>
          <a:p>
            <a:pPr>
              <a:lnSpc>
                <a:spcPct val="90000"/>
              </a:lnSpc>
              <a:defRPr sz="3600">
                <a:solidFill>
                  <a:srgbClr val="BFBFBF"/>
                </a:solidFill>
              </a:defRPr>
            </a:pPr>
          </a:p>
        </p:txBody>
      </p:sp>
      <p:sp>
        <p:nvSpPr>
          <p:cNvPr id="14" name="Freeform 7"/>
          <p:cNvSpPr/>
          <p:nvPr/>
        </p:nvSpPr>
        <p:spPr>
          <a:xfrm>
            <a:off x="12192000" y="-1"/>
            <a:ext cx="12192000" cy="137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439" y="0"/>
                </a:moveTo>
                <a:lnTo>
                  <a:pt x="19439" y="16708"/>
                </a:lnTo>
                <a:lnTo>
                  <a:pt x="0" y="16708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9439" y="0"/>
                </a:lnTo>
                <a:close/>
              </a:path>
            </a:pathLst>
          </a:custGeom>
          <a:solidFill>
            <a:srgbClr val="ADD1DD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lnSpc>
                <a:spcPct val="90000"/>
              </a:lnSpc>
              <a:defRPr sz="3600">
                <a:solidFill>
                  <a:srgbClr val="FFFFFF"/>
                </a:solidFill>
              </a:defRPr>
            </a:pPr>
          </a:p>
        </p:txBody>
      </p:sp>
      <p:sp>
        <p:nvSpPr>
          <p:cNvPr id="15" name="Title Text"/>
          <p:cNvSpPr txBox="1"/>
          <p:nvPr>
            <p:ph type="body" sz="quarter" idx="21" hasCustomPrompt="1"/>
          </p:nvPr>
        </p:nvSpPr>
        <p:spPr>
          <a:xfrm>
            <a:off x="962749" y="2280867"/>
            <a:ext cx="10518186" cy="2920182"/>
          </a:xfrm>
          <a:prstGeom prst="rect">
            <a:avLst/>
          </a:prstGeom>
          <a:ln w="25400"/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SzTx/>
              <a:buFontTx/>
              <a:buNone/>
              <a:defRPr sz="6400">
                <a:solidFill>
                  <a:srgbClr val="1A2A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6" name="Author and Date"/>
          <p:cNvSpPr txBox="1"/>
          <p:nvPr>
            <p:ph type="body" sz="quarter" idx="22" hasCustomPrompt="1"/>
          </p:nvPr>
        </p:nvSpPr>
        <p:spPr>
          <a:xfrm>
            <a:off x="1648548" y="5532067"/>
            <a:ext cx="9346711" cy="4117157"/>
          </a:xfrm>
          <a:prstGeom prst="rect">
            <a:avLst/>
          </a:prstGeom>
          <a:ln w="25400"/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SzTx/>
              <a:buFontTx/>
              <a:buNone/>
              <a:defRPr sz="4000">
                <a:solidFill>
                  <a:srgbClr val="1A2A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Author and Date</a:t>
            </a:r>
          </a:p>
        </p:txBody>
      </p:sp>
      <p:pic>
        <p:nvPicPr>
          <p:cNvPr id="17" name="logo_legend_tag_next.png" descr="logo_legend_tag_nex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386714" y="2023296"/>
            <a:ext cx="9055918" cy="2263980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l1k_experiment_crop.png" descr="l1k_experiment_cro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892188" y="3940012"/>
            <a:ext cx="8146569" cy="6515929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Slide Number"/>
          <p:cNvSpPr txBox="1"/>
          <p:nvPr>
            <p:ph type="sldNum" sz="quarter" idx="2"/>
          </p:nvPr>
        </p:nvSpPr>
        <p:spPr>
          <a:xfrm>
            <a:off x="23730749" y="12904555"/>
            <a:ext cx="703988" cy="716180"/>
          </a:xfrm>
          <a:prstGeom prst="rect">
            <a:avLst/>
          </a:prstGeom>
          <a:ln w="12700"/>
        </p:spPr>
        <p:txBody>
          <a:bodyPr lIns="91439" tIns="91439" rIns="91439" bIns="91439"/>
          <a:lstStyle>
            <a:lvl1pPr algn="l" defTabSz="1828800">
              <a:lnSpc>
                <a:spcPct val="100000"/>
              </a:lnSpc>
              <a:tabLst/>
              <a:defRPr sz="3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12"/>
          <p:cNvSpPr/>
          <p:nvPr/>
        </p:nvSpPr>
        <p:spPr>
          <a:xfrm>
            <a:off x="580706" y="2061637"/>
            <a:ext cx="22618736" cy="8535562"/>
          </a:xfrm>
          <a:prstGeom prst="rect">
            <a:avLst/>
          </a:prstGeom>
          <a:solidFill>
            <a:srgbClr val="F2F2F2">
              <a:alpha val="94118"/>
            </a:srgbClr>
          </a:solidFill>
          <a:ln w="12700">
            <a:miter lim="400000"/>
          </a:ln>
        </p:spPr>
        <p:txBody>
          <a:bodyPr tIns="91439" bIns="91439"/>
          <a:lstStyle/>
          <a:p>
            <a:pPr>
              <a:lnSpc>
                <a:spcPct val="90000"/>
              </a:lnSpc>
              <a:defRPr sz="3600">
                <a:solidFill>
                  <a:srgbClr val="BFBFBF"/>
                </a:solidFill>
              </a:defRPr>
            </a:pPr>
          </a:p>
        </p:txBody>
      </p:sp>
      <p:sp>
        <p:nvSpPr>
          <p:cNvPr id="27" name="Freeform 7"/>
          <p:cNvSpPr/>
          <p:nvPr/>
        </p:nvSpPr>
        <p:spPr>
          <a:xfrm>
            <a:off x="12192000" y="-1"/>
            <a:ext cx="12192000" cy="13716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9439" y="0"/>
                </a:moveTo>
                <a:lnTo>
                  <a:pt x="19439" y="16708"/>
                </a:lnTo>
                <a:lnTo>
                  <a:pt x="0" y="16708"/>
                </a:ln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9439" y="0"/>
                </a:lnTo>
                <a:close/>
              </a:path>
            </a:pathLst>
          </a:custGeom>
          <a:solidFill>
            <a:srgbClr val="ADD1DD"/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lnSpc>
                <a:spcPct val="90000"/>
              </a:lnSpc>
              <a:defRPr sz="3600">
                <a:solidFill>
                  <a:srgbClr val="FFFFFF"/>
                </a:solidFill>
              </a:defRPr>
            </a:pPr>
          </a:p>
        </p:txBody>
      </p:sp>
      <p:sp>
        <p:nvSpPr>
          <p:cNvPr id="28" name="Title Text"/>
          <p:cNvSpPr txBox="1"/>
          <p:nvPr>
            <p:ph type="body" sz="quarter" idx="21" hasCustomPrompt="1"/>
          </p:nvPr>
        </p:nvSpPr>
        <p:spPr>
          <a:xfrm>
            <a:off x="10433335" y="5789354"/>
            <a:ext cx="3517330" cy="1080127"/>
          </a:xfrm>
          <a:prstGeom prst="rect">
            <a:avLst/>
          </a:prstGeom>
          <a:ln w="25400"/>
        </p:spPr>
        <p:txBody>
          <a:bodyPr/>
          <a:lstStyle>
            <a:lvl1pPr marL="0" indent="0">
              <a:lnSpc>
                <a:spcPct val="90000"/>
              </a:lnSpc>
              <a:spcBef>
                <a:spcPts val="0"/>
              </a:spcBef>
              <a:buSzTx/>
              <a:buFontTx/>
              <a:buNone/>
              <a:defRPr sz="6400">
                <a:solidFill>
                  <a:srgbClr val="1A2A5B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Title Text</a:t>
            </a:r>
          </a:p>
        </p:txBody>
      </p:sp>
      <p:pic>
        <p:nvPicPr>
          <p:cNvPr id="29" name="logo_legend_tag_next.png" descr="logo_legend_tag_next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386714" y="2023296"/>
            <a:ext cx="9055918" cy="2263980"/>
          </a:xfrm>
          <a:prstGeom prst="rect">
            <a:avLst/>
          </a:prstGeom>
          <a:ln w="12700">
            <a:miter lim="400000"/>
          </a:ln>
        </p:spPr>
      </p:pic>
      <p:sp>
        <p:nvSpPr>
          <p:cNvPr id="30" name="Slide Number"/>
          <p:cNvSpPr txBox="1"/>
          <p:nvPr>
            <p:ph type="sldNum" sz="quarter" idx="2"/>
          </p:nvPr>
        </p:nvSpPr>
        <p:spPr>
          <a:xfrm>
            <a:off x="23730749" y="12904555"/>
            <a:ext cx="703988" cy="716180"/>
          </a:xfrm>
          <a:prstGeom prst="rect">
            <a:avLst/>
          </a:prstGeom>
          <a:ln w="12700"/>
        </p:spPr>
        <p:txBody>
          <a:bodyPr lIns="91439" tIns="91439" rIns="91439" bIns="91439"/>
          <a:lstStyle>
            <a:lvl1pPr algn="l" defTabSz="1828800">
              <a:lnSpc>
                <a:spcPct val="100000"/>
              </a:lnSpc>
              <a:tabLst/>
              <a:defRPr sz="3600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38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Rectangle 9"/>
          <p:cNvSpPr/>
          <p:nvPr/>
        </p:nvSpPr>
        <p:spPr>
          <a:xfrm>
            <a:off x="23926919" y="1490627"/>
            <a:ext cx="459489" cy="12225374"/>
          </a:xfrm>
          <a:prstGeom prst="rect">
            <a:avLst/>
          </a:prstGeom>
          <a:solidFill>
            <a:srgbClr val="95C8E9">
              <a:alpha val="69020"/>
            </a:srgbClr>
          </a:solidFill>
          <a:ln w="12700">
            <a:miter lim="400000"/>
          </a:ln>
        </p:spPr>
        <p:txBody>
          <a:bodyPr tIns="91439" bIns="91439" anchor="ctr"/>
          <a:lstStyle/>
          <a:p>
            <a:pPr algn="ctr">
              <a:lnSpc>
                <a:spcPct val="90000"/>
              </a:lnSpc>
              <a:defRPr sz="2200">
                <a:solidFill>
                  <a:srgbClr val="000000">
                    <a:alpha val="58000"/>
                  </a:srgbClr>
                </a:solidFill>
              </a:defRPr>
            </a:pPr>
          </a:p>
        </p:txBody>
      </p:sp>
      <p:pic>
        <p:nvPicPr>
          <p:cNvPr id="47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48" name="Straight Connector 16"/>
          <p:cNvSpPr/>
          <p:nvPr/>
        </p:nvSpPr>
        <p:spPr>
          <a:xfrm flipH="1" flipV="1">
            <a:off x="3131" y="14906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49" name="Straight Connector 13"/>
          <p:cNvSpPr/>
          <p:nvPr/>
        </p:nvSpPr>
        <p:spPr>
          <a:xfrm flipH="1">
            <a:off x="23915921" y="1490628"/>
            <a:ext cx="1" cy="12225373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50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8000"/>
            </a:lvl1pPr>
          </a:lstStyle>
          <a:p>
            <a:pPr/>
            <a:r>
              <a:t>Title Text</a:t>
            </a:r>
          </a:p>
        </p:txBody>
      </p:sp>
      <p:sp>
        <p:nvSpPr>
          <p:cNvPr id="5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52" name="Rectangle 256"/>
          <p:cNvSpPr txBox="1"/>
          <p:nvPr/>
        </p:nvSpPr>
        <p:spPr>
          <a:xfrm rot="16200000">
            <a:off x="20151672" y="7529165"/>
            <a:ext cx="7959184" cy="5426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 anchor="ctr">
            <a:spAutoFit/>
          </a:bodyPr>
          <a:lstStyle>
            <a:lvl1pPr algn="ctr">
              <a:defRPr sz="2400">
                <a:solidFill>
                  <a:srgbClr val="000000">
                    <a:alpha val="50000"/>
                  </a:srgbClr>
                </a:solidFill>
              </a:defRPr>
            </a:lvl1pPr>
          </a:lstStyle>
          <a:p>
            <a:pPr/>
            <a:r>
              <a:t>Name  |  Title  |  Date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Text"/>
          <p:cNvSpPr txBox="1"/>
          <p:nvPr>
            <p:ph type="title"/>
          </p:nvPr>
        </p:nvSpPr>
        <p:spPr>
          <a:xfrm>
            <a:off x="344085" y="216310"/>
            <a:ext cx="20662401" cy="125853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4" name="Body Level One…"/>
          <p:cNvSpPr txBox="1"/>
          <p:nvPr>
            <p:ph type="body" idx="1"/>
          </p:nvPr>
        </p:nvSpPr>
        <p:spPr>
          <a:xfrm>
            <a:off x="327152" y="1891070"/>
            <a:ext cx="23037462" cy="1080283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/>
          <a:lstStyle>
            <a:lvl2pPr marL="955963" indent="-498763">
              <a:spcBef>
                <a:spcPts val="2000"/>
              </a:spcBef>
              <a:defRPr sz="3600"/>
            </a:lvl2pPr>
            <a:lvl3pPr marL="1463039" indent="-548639">
              <a:spcBef>
                <a:spcPts val="1400"/>
              </a:spcBef>
              <a:defRPr sz="3400"/>
            </a:lvl3pPr>
            <a:lvl4pPr marL="1981200" indent="-609600">
              <a:spcBef>
                <a:spcPts val="1400"/>
              </a:spcBef>
              <a:defRPr sz="3400"/>
            </a:lvl4pPr>
            <a:lvl5pPr marL="2438400" indent="-609600">
              <a:spcBef>
                <a:spcPts val="1400"/>
              </a:spcBef>
              <a:defRPr sz="3400"/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/>
          <p:nvPr>
            <p:ph type="sldNum" sz="quarter" idx="2"/>
          </p:nvPr>
        </p:nvSpPr>
        <p:spPr>
          <a:xfrm>
            <a:off x="23970730" y="13229332"/>
            <a:ext cx="351639" cy="359459"/>
          </a:xfrm>
          <a:prstGeom prst="rect">
            <a:avLst/>
          </a:prstGeom>
          <a:ln w="25400">
            <a:miter lim="400000"/>
          </a:ln>
        </p:spPr>
        <p:txBody>
          <a:bodyPr wrap="none" lIns="0" tIns="0" rIns="0" bIns="0">
            <a:spAutoFit/>
          </a:bodyPr>
          <a:lstStyle>
            <a:lvl1pPr algn="ctr" defTabSz="346075">
              <a:lnSpc>
                <a:spcPct val="90000"/>
              </a:lnSpc>
              <a:tabLst>
                <a:tab pos="457200" algn="l"/>
              </a:tabLst>
              <a:defRPr sz="2400">
                <a:solidFill>
                  <a:srgbClr val="000000">
                    <a:alpha val="50000"/>
                  </a:srgbClr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</p:sldLayoutIdLst>
  <p:transition xmlns:p14="http://schemas.microsoft.com/office/powerpoint/2010/main" spd="med" advClick="1"/>
  <p:txStyles>
    <p:titleStyle>
      <a:lvl1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1pPr>
      <a:lvl2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2pPr>
      <a:lvl3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3pPr>
      <a:lvl4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4pPr>
      <a:lvl5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5pPr>
      <a:lvl6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6pPr>
      <a:lvl7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7pPr>
      <a:lvl8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8pPr>
      <a:lvl9pPr marL="0" marR="0" indent="0" algn="l" defTabSz="182880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72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9pPr>
    </p:titleStyle>
    <p:bodyStyle>
      <a:lvl1pPr marL="457200" marR="0" indent="-457200" algn="l" defTabSz="18288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Helvetica Neue"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1pPr>
      <a:lvl2pPr marL="852054" marR="0" indent="-394854" algn="l" defTabSz="18288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Helvetica Neue"/>
        <a:buChar char="–"/>
        <a:tabLst/>
        <a:defRPr b="0" baseline="0" cap="none" i="0" spc="0" strike="noStrike" sz="38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2pPr>
      <a:lvl3pPr marL="1348739" marR="0" indent="-434339" algn="l" defTabSz="18288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Helvetica Neue"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3pPr>
      <a:lvl4pPr marL="1854200" marR="0" indent="-482600" algn="l" defTabSz="18288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Helvetica Neue"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4pPr>
      <a:lvl5pPr marL="2311400" marR="0" indent="-482600" algn="l" defTabSz="18288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Helvetica Neue"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5pPr>
      <a:lvl6pPr marL="2768600" marR="0" indent="-482600" algn="l" defTabSz="18288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Helvetica Neue"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6pPr>
      <a:lvl7pPr marL="3225800" marR="0" indent="-482600" algn="l" defTabSz="18288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Helvetica Neue"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7pPr>
      <a:lvl8pPr marL="3683000" marR="0" indent="-482600" algn="l" defTabSz="18288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Helvetica Neue"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8pPr>
      <a:lvl9pPr marL="4140200" marR="0" indent="-482600" algn="l" defTabSz="1828800" latinLnBrk="0">
        <a:lnSpc>
          <a:spcPct val="100000"/>
        </a:lnSpc>
        <a:spcBef>
          <a:spcPts val="2400"/>
        </a:spcBef>
        <a:spcAft>
          <a:spcPts val="0"/>
        </a:spcAft>
        <a:buClrTx/>
        <a:buSzPct val="100000"/>
        <a:buFont typeface="Helvetica Neue"/>
        <a:buChar char="•"/>
        <a:tabLst/>
        <a:defRPr b="0" baseline="0" cap="none" i="0" spc="0" strike="noStrike" sz="3800" u="none">
          <a:solidFill>
            <a:srgbClr val="000000"/>
          </a:solidFill>
          <a:uFillTx/>
          <a:latin typeface="Helvetica Neue Light"/>
          <a:ea typeface="Helvetica Neue Light"/>
          <a:cs typeface="Helvetica Neue Light"/>
          <a:sym typeface="Helvetica Neue Light"/>
        </a:defRPr>
      </a:lvl9pPr>
    </p:bodyStyle>
    <p:otherStyle>
      <a:lvl1pPr marL="0" marR="0" indent="0" algn="ctr" defTabSz="346075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</a:tabLst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457200" algn="ctr" defTabSz="346075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</a:tabLst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914400" algn="ctr" defTabSz="346075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</a:tabLst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1371600" algn="ctr" defTabSz="346075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</a:tabLst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1828800" algn="ctr" defTabSz="346075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</a:tabLst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2286000" algn="ctr" defTabSz="346075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</a:tabLst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2743200" algn="ctr" defTabSz="346075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</a:tabLst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3200400" algn="ctr" defTabSz="346075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</a:tabLst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3657600" algn="ctr" defTabSz="346075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>
          <a:tab pos="457200" algn="l"/>
        </a:tabLst>
        <a:defRPr b="0" baseline="0" cap="none" i="0" spc="0" strike="noStrike" sz="2400" u="none"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omments" Target="../comments/comment1.xml"/><Relationship Id="rId3" Type="http://schemas.openxmlformats.org/officeDocument/2006/relationships/image" Target="../media/image1.png"/><Relationship Id="rId4" Type="http://schemas.openxmlformats.org/officeDocument/2006/relationships/image" Target="../media/image13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5" Type="http://schemas.openxmlformats.org/officeDocument/2006/relationships/hyperlink" Target="https://link.springer.com/article/10.1140/epjc/s10052-011-1554-0" TargetMode="Externa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17.png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gif"/><Relationship Id="rId3" Type="http://schemas.openxmlformats.org/officeDocument/2006/relationships/image" Target="../media/image1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18.png"/><Relationship Id="rId4" Type="http://schemas.openxmlformats.org/officeDocument/2006/relationships/image" Target="../media/image8.png"/><Relationship Id="rId5" Type="http://schemas.openxmlformats.org/officeDocument/2006/relationships/hyperlink" Target="http://arxiv.org/abs/2505.10440" TargetMode="Externa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18.png"/><Relationship Id="rId4" Type="http://schemas.openxmlformats.org/officeDocument/2006/relationships/hyperlink" Target="http://arxiv.org/abs/2505.10440" TargetMode="External"/><Relationship Id="rId5" Type="http://schemas.openxmlformats.org/officeDocument/2006/relationships/image" Target="../media/image14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18.png"/><Relationship Id="rId4" Type="http://schemas.openxmlformats.org/officeDocument/2006/relationships/hyperlink" Target="http://arxiv.org/abs/2505.10440" TargetMode="Externa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hyperlink" Target="https://doi.org/10.1140/epjc/s10052-021-09655-y" TargetMode="External"/><Relationship Id="rId4" Type="http://schemas.openxmlformats.org/officeDocument/2006/relationships/hyperlink" Target="https://arxiv.org/abs/2504.14369" TargetMode="Externa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hyperlink" Target="http://arxiv.org/abs/2505.10440" TargetMode="External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comments" Target="../comments/comment2.xml"/><Relationship Id="rId3" Type="http://schemas.openxmlformats.org/officeDocument/2006/relationships/image" Target="../media/image1.png"/><Relationship Id="rId4" Type="http://schemas.openxmlformats.org/officeDocument/2006/relationships/hyperlink" Target="https://github.com/scikit-hep/iminuit/pull/1060" TargetMode="External"/><Relationship Id="rId5" Type="http://schemas.openxmlformats.org/officeDocument/2006/relationships/image" Target="../media/image26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6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1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1.gif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8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/Relationships>

</file>

<file path=ppt/slides/_rels/slide3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34.png"/></Relationships>

</file>

<file path=ppt/slides/_rels/slide3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14.png"/></Relationships>

</file>

<file path=ppt/slides/_rels/slide3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9.png"/></Relationships>

</file>

<file path=ppt/slides/_rels/slide3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35.png"/><Relationship Id="rId4" Type="http://schemas.openxmlformats.org/officeDocument/2006/relationships/image" Target="../media/image36.png"/></Relationships>

</file>

<file path=ppt/slides/_rels/slide3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37.png"/><Relationship Id="rId4" Type="http://schemas.openxmlformats.org/officeDocument/2006/relationships/image" Target="../media/image36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hyperlink" Target="http://arxiv.org/abs/2505.10440" TargetMode="External"/><Relationship Id="rId4" Type="http://schemas.openxmlformats.org/officeDocument/2006/relationships/image" Target="../media/image7.png"/><Relationship Id="rId5" Type="http://schemas.openxmlformats.org/officeDocument/2006/relationships/image" Target="../media/image8.png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hyperlink" Target="https://doi.org/10.5281/zenodo.15185402" TargetMode="External"/><Relationship Id="rId4" Type="http://schemas.openxmlformats.org/officeDocument/2006/relationships/hyperlink" Target="https://doi.org/10.5281/zenodo.15238027" TargetMode="External"/><Relationship Id="rId5" Type="http://schemas.openxmlformats.org/officeDocument/2006/relationships/image" Target="../media/image10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Relationship Id="rId3" Type="http://schemas.openxmlformats.org/officeDocument/2006/relationships/hyperlink" Target="http://doi.org/10.5281/zenodo.15157028" TargetMode="External"/><Relationship Id="rId4" Type="http://schemas.openxmlformats.org/officeDocument/2006/relationships/hyperlink" Target="https://doi.org/10.5281/zenodo.15182388." TargetMode="External"/><Relationship Id="rId5" Type="http://schemas.openxmlformats.org/officeDocument/2006/relationships/image" Target="../media/image11.png"/><Relationship Id="rId6" Type="http://schemas.openxmlformats.org/officeDocument/2006/relationships/image" Target="../media/image12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A tool for unbinned frequentist inference for quasi-background free searches"/>
          <p:cNvSpPr txBox="1"/>
          <p:nvPr>
            <p:ph type="body" idx="21"/>
          </p:nvPr>
        </p:nvSpPr>
        <p:spPr>
          <a:xfrm>
            <a:off x="911949" y="2357067"/>
            <a:ext cx="13441589" cy="3907409"/>
          </a:xfrm>
          <a:prstGeom prst="rect">
            <a:avLst/>
          </a:prstGeom>
        </p:spPr>
        <p:txBody>
          <a:bodyPr/>
          <a:lstStyle>
            <a:lvl1pPr>
              <a:spcBef>
                <a:spcPts val="1200"/>
              </a:spcBef>
              <a:defRPr sz="7000"/>
            </a:lvl1pPr>
          </a:lstStyle>
          <a:p>
            <a:pPr/>
            <a:r>
              <a:t>A tool for unbinned frequentist inference for quasi-background free searches</a:t>
            </a:r>
          </a:p>
        </p:txBody>
      </p:sp>
      <p:sp>
        <p:nvSpPr>
          <p:cNvPr id="62" name="Sam Borden, Louis Varriano, Jason Detwiler, and Grace Song, CJ Nave, Leon Lin…"/>
          <p:cNvSpPr txBox="1"/>
          <p:nvPr>
            <p:ph type="body" idx="22"/>
          </p:nvPr>
        </p:nvSpPr>
        <p:spPr>
          <a:xfrm>
            <a:off x="2267211" y="6087578"/>
            <a:ext cx="9346710" cy="4487045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20000"/>
              </a:lnSpc>
            </a:pPr>
          </a:p>
          <a:p>
            <a:pPr>
              <a:lnSpc>
                <a:spcPct val="120000"/>
              </a:lnSpc>
            </a:pPr>
            <a:r>
              <a:rPr b="1"/>
              <a:t>Sam Borden</a:t>
            </a:r>
            <a:r>
              <a:t>, Louis Varriano, Jason Detwiler, and Grace Song, CJ Nave, Leon Lin</a:t>
            </a:r>
          </a:p>
          <a:p>
            <a:pPr>
              <a:lnSpc>
                <a:spcPct val="120000"/>
              </a:lnSpc>
            </a:pPr>
          </a:p>
          <a:p>
            <a:pPr>
              <a:lnSpc>
                <a:spcPct val="120000"/>
              </a:lnSpc>
            </a:pPr>
            <a:r>
              <a:t>07/16/2025</a:t>
            </a:r>
          </a:p>
        </p:txBody>
      </p:sp>
      <p:pic>
        <p:nvPicPr>
          <p:cNvPr id="63" name="pasted-movie.png" descr="pasted-movi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02895" y="11145814"/>
            <a:ext cx="5447160" cy="2519252"/>
          </a:xfrm>
          <a:prstGeom prst="rect">
            <a:avLst/>
          </a:prstGeom>
          <a:ln w="12700">
            <a:miter lim="400000"/>
          </a:ln>
        </p:spPr>
      </p:pic>
      <p:pic>
        <p:nvPicPr>
          <p:cNvPr id="64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541698" y="11145814"/>
            <a:ext cx="2519252" cy="25192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6" name="Picture 15" descr="Picture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147" name="Likelihood: example with LEGEND-200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Likelihood: example with LEGEND-200</a:t>
            </a:r>
          </a:p>
        </p:txBody>
      </p:sp>
      <p:sp>
        <p:nvSpPr>
          <p:cNvPr id="1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49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150" name="&gt;&gt;&gt; experiment = freqfit.load(“config.yaml”)…"/>
          <p:cNvSpPr txBox="1"/>
          <p:nvPr/>
        </p:nvSpPr>
        <p:spPr>
          <a:xfrm>
            <a:off x="708748" y="10164927"/>
            <a:ext cx="17800646" cy="20116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&gt;&gt;&gt; experiment = freqfit.load(“config.yaml”)</a:t>
            </a:r>
          </a:p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&gt;&gt;&gt; experiment.set_var_to_profile(“global_S”)</a:t>
            </a:r>
          </a:p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&gt;&gt;&gt; L = experiment.scan_ts(np.linspace(0,0.25e-25,100))</a:t>
            </a:r>
          </a:p>
        </p:txBody>
      </p:sp>
      <p:pic>
        <p:nvPicPr>
          <p:cNvPr id="151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9744" y="1737080"/>
            <a:ext cx="24204512" cy="6921392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perf: ~7 seconds…"/>
          <p:cNvSpPr txBox="1"/>
          <p:nvPr/>
        </p:nvSpPr>
        <p:spPr>
          <a:xfrm>
            <a:off x="16888548" y="8374227"/>
            <a:ext cx="6420359" cy="207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perf: ~7 seconds</a:t>
            </a:r>
          </a:p>
          <a:p>
            <a:pPr/>
            <a:r>
              <a:t>1.7 s to create experiment</a:t>
            </a:r>
          </a:p>
          <a:p>
            <a:pPr/>
            <a:r>
              <a:t>~5.3 s to scan 100 points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155" name="Pseudo-experi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Pseudo-experiments</a:t>
            </a:r>
          </a:p>
        </p:txBody>
      </p:sp>
      <p:sp>
        <p:nvSpPr>
          <p:cNvPr id="156" name="The model the user passes contains instructions on how to do the following…"/>
          <p:cNvSpPr txBox="1"/>
          <p:nvPr>
            <p:ph type="body" idx="1"/>
          </p:nvPr>
        </p:nvSpPr>
        <p:spPr>
          <a:xfrm>
            <a:off x="327152" y="1891070"/>
            <a:ext cx="16699342" cy="10802836"/>
          </a:xfrm>
          <a:prstGeom prst="rect">
            <a:avLst/>
          </a:prstGeom>
        </p:spPr>
        <p:txBody>
          <a:bodyPr/>
          <a:lstStyle/>
          <a:p>
            <a:pPr/>
            <a:r>
              <a:t>The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model</a:t>
            </a:r>
            <a:r>
              <a:t> the user passes contains instructions on how to do the following</a:t>
            </a:r>
          </a:p>
          <a:p>
            <a:pPr lvl="1" marL="955963" indent="-498763">
              <a:defRPr sz="3800"/>
            </a:pPr>
            <a:r>
              <a:t>Draw new number of events and event energies per-dataset: </a:t>
            </a:r>
          </a:p>
          <a:p>
            <a:pPr lvl="1" marL="955963" indent="-498763">
              <a:defRPr sz="3800"/>
            </a:pPr>
            <a:r>
              <a:t>User can choose if auxiliary measurements are randomized or not</a:t>
            </a:r>
          </a:p>
        </p:txBody>
      </p:sp>
      <p:sp>
        <p:nvSpPr>
          <p:cNvPr id="157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58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grpSp>
        <p:nvGrpSpPr>
          <p:cNvPr id="163" name="Group"/>
          <p:cNvGrpSpPr/>
          <p:nvPr/>
        </p:nvGrpSpPr>
        <p:grpSpPr>
          <a:xfrm>
            <a:off x="15671800" y="5394532"/>
            <a:ext cx="7699056" cy="6689273"/>
            <a:chOff x="0" y="0"/>
            <a:chExt cx="7699055" cy="6689271"/>
          </a:xfrm>
        </p:grpSpPr>
        <p:sp>
          <p:nvSpPr>
            <p:cNvPr id="159" name="experiment"/>
            <p:cNvSpPr/>
            <p:nvPr/>
          </p:nvSpPr>
          <p:spPr>
            <a:xfrm>
              <a:off x="0" y="0"/>
              <a:ext cx="7699056" cy="6689272"/>
            </a:xfrm>
            <a:prstGeom prst="rect">
              <a:avLst/>
            </a:prstGeom>
            <a:solidFill>
              <a:schemeClr val="accent3">
                <a:lumOff val="12549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5759" tIns="365759" rIns="365759" bIns="365759" numCol="1" anchor="ctr">
              <a:noAutofit/>
            </a:bodyPr>
            <a:lstStyle/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r>
                <a:t>experiment</a:t>
              </a: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160" name="likelihood"/>
            <p:cNvSpPr/>
            <p:nvPr/>
          </p:nvSpPr>
          <p:spPr>
            <a:xfrm>
              <a:off x="381000" y="1386106"/>
              <a:ext cx="3067337" cy="2165593"/>
            </a:xfrm>
            <a:prstGeom prst="rect">
              <a:avLst/>
            </a:prstGeom>
            <a:solidFill>
              <a:schemeClr val="accent5">
                <a:lumOff val="12058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5759" tIns="365759" rIns="365759" bIns="365759" numCol="1" anchor="ctr">
              <a:noAutofit/>
            </a:bodyPr>
            <a:lstStyle>
              <a:lvl1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lvl1pPr>
            </a:lstStyle>
            <a:p>
              <a:pPr/>
              <a:r>
                <a:t>likelihood</a:t>
              </a:r>
            </a:p>
          </p:txBody>
        </p:sp>
        <p:sp>
          <p:nvSpPr>
            <p:cNvPr id="161" name="test statistic"/>
            <p:cNvSpPr/>
            <p:nvPr/>
          </p:nvSpPr>
          <p:spPr>
            <a:xfrm>
              <a:off x="4191000" y="1386106"/>
              <a:ext cx="3067337" cy="2165593"/>
            </a:xfrm>
            <a:prstGeom prst="rect">
              <a:avLst/>
            </a:prstGeom>
            <a:solidFill>
              <a:schemeClr val="accent5">
                <a:lumOff val="12058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5759" tIns="365759" rIns="365759" bIns="365759" numCol="1" anchor="ctr">
              <a:noAutofit/>
            </a:bodyPr>
            <a:lstStyle>
              <a:lvl1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lvl1pPr>
            </a:lstStyle>
            <a:p>
              <a:pPr/>
              <a:r>
                <a:t>test statistic</a:t>
              </a:r>
            </a:p>
          </p:txBody>
        </p:sp>
        <p:sp>
          <p:nvSpPr>
            <p:cNvPr id="162" name="make_toy"/>
            <p:cNvSpPr/>
            <p:nvPr/>
          </p:nvSpPr>
          <p:spPr>
            <a:xfrm>
              <a:off x="2315860" y="3951506"/>
              <a:ext cx="3067337" cy="2165593"/>
            </a:xfrm>
            <a:prstGeom prst="rect">
              <a:avLst/>
            </a:prstGeom>
            <a:solidFill>
              <a:schemeClr val="accent5">
                <a:lumOff val="12058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5759" tIns="365759" rIns="365759" bIns="365759" numCol="1" anchor="ctr">
              <a:noAutofit/>
            </a:bodyPr>
            <a:lstStyle>
              <a:lvl1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lvl1pPr>
            </a:lstStyle>
            <a:p>
              <a:pPr/>
              <a:r>
                <a:t>make_toy</a:t>
              </a:r>
            </a:p>
          </p:txBody>
        </p:sp>
      </p:grpSp>
      <p:pic>
        <p:nvPicPr>
          <p:cNvPr id="164" name="unknown.png" descr="unknow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2801" y="8668091"/>
            <a:ext cx="13709998" cy="5185648"/>
          </a:xfrm>
          <a:prstGeom prst="rect">
            <a:avLst/>
          </a:prstGeom>
          <a:ln w="12700">
            <a:miter lim="400000"/>
          </a:ln>
        </p:spPr>
      </p:pic>
      <p:sp>
        <p:nvSpPr>
          <p:cNvPr id="165" name="Equation"/>
          <p:cNvSpPr txBox="1"/>
          <p:nvPr/>
        </p:nvSpPr>
        <p:spPr>
          <a:xfrm>
            <a:off x="15269233" y="4878661"/>
            <a:ext cx="8504189" cy="458621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cr m:val="script"/>
                    </m:rP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{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}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e>
                    <m:lim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m:rPr>
                      <m:sty m:val="p"/>
                    </m:rP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{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}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m:rPr>
                      <m:sty m:val="p"/>
                    </m:rP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⋅</m:t>
                  </m:r>
                  <m:r>
                    <m:rPr>
                      <m:scr m:val="script"/>
                    </m:rP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limUpp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e>
                    <m:lim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sub>
                  </m:sSub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3800">
              <a:solidFill>
                <a:srgbClr val="1A2A5B"/>
              </a:solidFill>
            </a:endParaRPr>
          </a:p>
        </p:txBody>
      </p:sp>
      <p:sp>
        <p:nvSpPr>
          <p:cNvPr id="166" name="Equation"/>
          <p:cNvSpPr txBox="1"/>
          <p:nvPr/>
        </p:nvSpPr>
        <p:spPr>
          <a:xfrm>
            <a:off x="2499260" y="4841788"/>
            <a:ext cx="11292651" cy="57638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cr m:val="script"/>
                    </m:rP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{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}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e>
                    <m:lim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|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{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}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|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⋅</m:t>
                  </m:r>
                  <m:r>
                    <m:rPr>
                      <m:scr m:val="script"/>
                    </m:rP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limUpp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e>
                    <m:lim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|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sub>
                  </m:sSub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→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3800">
              <a:solidFill>
                <a:srgbClr val="1A2A5B"/>
              </a:solidFill>
            </a:endParaRPr>
          </a:p>
        </p:txBody>
      </p:sp>
      <p:sp>
        <p:nvSpPr>
          <p:cNvPr id="167" name="Equation"/>
          <p:cNvSpPr txBox="1"/>
          <p:nvPr/>
        </p:nvSpPr>
        <p:spPr>
          <a:xfrm>
            <a:off x="14195169" y="2843157"/>
            <a:ext cx="5613561" cy="58137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{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sSup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e>
                    <m: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|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{</m:t>
                  </m:r>
                  <m:sSubSup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bSu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}</m:t>
                  </m:r>
                </m:oMath>
              </m:oMathPara>
            </a14:m>
            <a:endParaRPr sz="3800">
              <a:solidFill>
                <a:srgbClr val="1A2A5B"/>
              </a:solidFill>
            </a:endParaRPr>
          </a:p>
        </p:txBody>
      </p:sp>
      <p:sp>
        <p:nvSpPr>
          <p:cNvPr id="168" name="Equation"/>
          <p:cNvSpPr txBox="1"/>
          <p:nvPr/>
        </p:nvSpPr>
        <p:spPr>
          <a:xfrm>
            <a:off x="4826496" y="6125811"/>
            <a:ext cx="5469779" cy="576385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cr m:val="script"/>
                    </m:rP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limUpp>
                        <m:e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|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sub>
                  </m:sSub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→</m:t>
                  </m:r>
                  <m:sSup>
                    <m:e>
                      <m:limUpp>
                        <m:e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±</m:t>
                  </m:r>
                  <m:sSub>
                    <m:e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sub>
                  </m:sSub>
                </m:oMath>
              </m:oMathPara>
            </a14:m>
            <a:endParaRPr sz="3800">
              <a:solidFill>
                <a:srgbClr val="1A2A5B"/>
              </a:solidFill>
            </a:endParaRPr>
          </a:p>
        </p:txBody>
      </p:sp>
      <p:sp>
        <p:nvSpPr>
          <p:cNvPr id="169" name="Equation"/>
          <p:cNvSpPr txBox="1"/>
          <p:nvPr/>
        </p:nvSpPr>
        <p:spPr>
          <a:xfrm>
            <a:off x="4152272" y="7409835"/>
            <a:ext cx="6601694" cy="1348337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limUpp>
                        <m:e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lim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sSup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p>
                      </m:s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p>
                      </m:sSup>
                    </m:sub>
                    <m: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bSup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xmlns:a="http://schemas.openxmlformats.org/drawingml/2006/main" sz="3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ln</m:t>
                  </m:r>
                  <m:f>
                    <m:fPr>
                      <m:ctrlP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sSup>
                        <m:e>
                          <m:r>
                            <m:rPr>
                              <m:scr m:val="script"/>
                            </m:rP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sSubSup>
                        <m:e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e>
                          <m:limUpp>
                            <m:e>
                              <m:r>
                                <a:rPr xmlns:a="http://schemas.openxmlformats.org/drawingml/2006/main" sz="38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e>
                            <m:lim>
                              <m:r>
                                <a:rPr xmlns:a="http://schemas.openxmlformats.org/drawingml/2006/main" sz="38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˜</m:t>
                              </m:r>
                            </m:lim>
                          </m:limUpp>
                        </m:e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p>
                      </m:s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e>
                          <m:limUpp>
                            <m:e>
                              <m:limUpp>
                                <m:e>
                                  <m:r>
                                    <a:rPr xmlns:a="http://schemas.openxmlformats.org/drawingml/2006/main" sz="38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α</m:t>
                                  </m:r>
                                </m:e>
                                <m:lim>
                                  <m:r>
                                    <a:rPr xmlns:a="http://schemas.openxmlformats.org/drawingml/2006/main" sz="38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̂</m:t>
                                  </m:r>
                                </m:lim>
                              </m:limUpp>
                            </m:e>
                            <m:lim>
                              <m:r>
                                <a:rPr xmlns:a="http://schemas.openxmlformats.org/drawingml/2006/main" sz="38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̂</m:t>
                              </m:r>
                            </m:lim>
                          </m:limUpp>
                        </m:e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num>
                    <m:den>
                      <m:sSup>
                        <m:e>
                          <m:r>
                            <m:rPr>
                              <m:scr m:val="script"/>
                            </m:rP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sSubSup>
                        <m:e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e>
                          <m:limUpp>
                            <m:e>
                              <m:r>
                                <a:rPr xmlns:a="http://schemas.openxmlformats.org/drawingml/2006/main" sz="38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e>
                            <m:lim>
                              <m:r>
                                <a:rPr xmlns:a="http://schemas.openxmlformats.org/drawingml/2006/main" sz="38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˜</m:t>
                              </m:r>
                            </m:lim>
                          </m:limUpp>
                        </m:e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e>
                          <m:limUpp>
                            <m:e>
                              <m:r>
                                <m:rPr>
                                  <m:sty m:val="p"/>
                                </m:rPr>
                                <a:rPr xmlns:a="http://schemas.openxmlformats.org/drawingml/2006/main" sz="38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lim>
                              <m:r>
                                <a:rPr xmlns:a="http://schemas.openxmlformats.org/drawingml/2006/main" sz="38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̂</m:t>
                              </m:r>
                            </m:lim>
                          </m:limUpp>
                        </m:e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e>
                          <m:limUpp>
                            <m:e>
                              <m:r>
                                <a:rPr xmlns:a="http://schemas.openxmlformats.org/drawingml/2006/main" sz="38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e>
                            <m:lim>
                              <m:r>
                                <a:rPr xmlns:a="http://schemas.openxmlformats.org/drawingml/2006/main" sz="38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̂</m:t>
                              </m:r>
                            </m:lim>
                          </m:limUpp>
                        </m:e>
                        <m:sup>
                          <m:r>
                            <a:rPr xmlns:a="http://schemas.openxmlformats.org/drawingml/2006/main" sz="3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den>
                  </m:f>
                </m:oMath>
              </m:oMathPara>
            </a14:m>
            <a:endParaRPr sz="3800">
              <a:solidFill>
                <a:srgbClr val="1A2A5B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Why go through all this trouble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Why go through all this trouble?</a:t>
            </a:r>
          </a:p>
        </p:txBody>
      </p:sp>
      <p:sp>
        <p:nvSpPr>
          <p:cNvPr id="173" name="Asymptotics don’t work for us!"/>
          <p:cNvSpPr txBox="1"/>
          <p:nvPr>
            <p:ph type="body" sz="quarter" idx="1"/>
          </p:nvPr>
        </p:nvSpPr>
        <p:spPr>
          <a:xfrm>
            <a:off x="6096337" y="12266969"/>
            <a:ext cx="12191326" cy="1258533"/>
          </a:xfrm>
          <a:prstGeom prst="rect">
            <a:avLst/>
          </a:prstGeom>
        </p:spPr>
        <p:txBody>
          <a:bodyPr/>
          <a:lstStyle>
            <a:lvl1pPr marL="0" indent="0">
              <a:buSzTx/>
              <a:buNone/>
              <a:defRPr b="1" sz="60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/>
            <a:r>
              <a:t>Asymptotics don’t work for us!</a:t>
            </a:r>
          </a:p>
        </p:txBody>
      </p:sp>
      <p:sp>
        <p:nvSpPr>
          <p:cNvPr id="17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75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176" name="unknown.png" descr="unknow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0855" y="5372100"/>
            <a:ext cx="24122290" cy="6716563"/>
          </a:xfrm>
          <a:prstGeom prst="rect">
            <a:avLst/>
          </a:prstGeom>
          <a:ln w="12700">
            <a:miter lim="400000"/>
          </a:ln>
        </p:spPr>
      </p:pic>
      <p:sp>
        <p:nvSpPr>
          <p:cNvPr id="177" name="p-value from asymptotics: 0.485!"/>
          <p:cNvSpPr txBox="1"/>
          <p:nvPr/>
        </p:nvSpPr>
        <p:spPr>
          <a:xfrm>
            <a:off x="3274148" y="11447627"/>
            <a:ext cx="8031761" cy="80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p-value from asymptotics: 0.485!</a:t>
            </a:r>
          </a:p>
        </p:txBody>
      </p:sp>
      <p:pic>
        <p:nvPicPr>
          <p:cNvPr id="178" name="Screenshot 2025-06-05 at 11.45.55 AM.png" descr="Screenshot 2025-06-05 at 11.45.55 A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630150" y="1737080"/>
            <a:ext cx="10919084" cy="3856109"/>
          </a:xfrm>
          <a:prstGeom prst="rect">
            <a:avLst/>
          </a:prstGeom>
          <a:ln w="12700">
            <a:miter lim="400000"/>
          </a:ln>
        </p:spPr>
      </p:pic>
      <p:sp>
        <p:nvSpPr>
          <p:cNvPr id="179" name="Cowan et al. in 2011 derived asymptotic formula using the Wald approximation (Eur.Phys.J.C71:1554)"/>
          <p:cNvSpPr txBox="1"/>
          <p:nvPr/>
        </p:nvSpPr>
        <p:spPr>
          <a:xfrm>
            <a:off x="1445348" y="2621127"/>
            <a:ext cx="11116907" cy="211050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defRPr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Cowan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et al.</a:t>
            </a:r>
            <a:r>
              <a:t> in 2011 derived asymptotic formula using the Wald approximation (</a:t>
            </a:r>
            <a:r>
              <a:rPr u="sng">
                <a:solidFill>
                  <a:srgbClr val="9454C3"/>
                </a:solidFill>
                <a:uFill>
                  <a:solidFill>
                    <a:srgbClr val="9454C3"/>
                  </a:solidFill>
                </a:uFill>
                <a:hlinkClick r:id="rId5" invalidUrl="" action="" tgtFrame="" tooltip="" history="1" highlightClick="0" endSnd="0"/>
              </a:rPr>
              <a:t>Eur.Phys.J.C71:1554</a:t>
            </a:r>
            <a:r>
              <a:t>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Performance: LEGEND-200 as an exampl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Performance: LEGEND-200 as an example</a:t>
            </a:r>
          </a:p>
        </p:txBody>
      </p:sp>
      <p:sp>
        <p:nvSpPr>
          <p:cNvPr id="183" name="Takes ~14,000 core-hours to run 100,000 toys on 100 signal-rate grid points, O(100) fit parameters…"/>
          <p:cNvSpPr txBox="1"/>
          <p:nvPr>
            <p:ph type="body" idx="1"/>
          </p:nvPr>
        </p:nvSpPr>
        <p:spPr>
          <a:xfrm>
            <a:off x="327152" y="1891070"/>
            <a:ext cx="17998715" cy="10802836"/>
          </a:xfrm>
          <a:prstGeom prst="rect">
            <a:avLst/>
          </a:prstGeom>
        </p:spPr>
        <p:txBody>
          <a:bodyPr/>
          <a:lstStyle/>
          <a:p>
            <a:pPr marL="457200" indent="-457200">
              <a:defRPr sz="4300"/>
            </a:pPr>
            <a:r>
              <a:t>Takes ~14,000 core-hours to run 100,000 toys on 100 signal-rate grid points, O(100) fit parameters</a:t>
            </a:r>
          </a:p>
          <a:p>
            <a:pPr lvl="1" marL="914400" indent="-457200">
              <a:spcBef>
                <a:spcPts val="2400"/>
              </a:spcBef>
              <a:buChar char="•"/>
              <a:defRPr sz="4300"/>
            </a:pPr>
            <a:r>
              <a:t>On CENPA cluster with 100 nodes with 20 cores each takes ~ 5 hours</a:t>
            </a:r>
          </a:p>
          <a:p>
            <a:pPr lvl="1" marL="914400" indent="-457200">
              <a:spcBef>
                <a:spcPts val="2400"/>
              </a:spcBef>
              <a:buChar char="•"/>
              <a:defRPr sz="4300"/>
            </a:pPr>
            <a:r>
              <a:t>On NERSC using 10 nodes with 128 cores each takes 10 hours</a:t>
            </a:r>
          </a:p>
          <a:p>
            <a:pPr marL="457200" indent="-457200">
              <a:defRPr sz="4300"/>
            </a:pPr>
            <a:r>
              <a:t>Previous tools in the collaboration took days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or weeks (!)</a:t>
            </a:r>
            <a:r>
              <a:t> to run</a:t>
            </a:r>
          </a:p>
          <a:p>
            <a:pPr marL="457200" indent="-457200">
              <a:defRPr sz="4300"/>
            </a:pPr>
            <a:r>
              <a:t>Utilizes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numba</a:t>
            </a:r>
            <a:r>
              <a:t> for faster fitting</a:t>
            </a:r>
          </a:p>
          <a:p>
            <a:pPr marL="457200" indent="-457200">
              <a:defRPr sz="4300"/>
            </a:pPr>
            <a:r>
              <a:t>Pseudo-experiment generation is embarrassingly parallel</a:t>
            </a:r>
          </a:p>
          <a:p>
            <a:pPr lvl="1" marL="914400" indent="-457200">
              <a:spcBef>
                <a:spcPts val="2400"/>
              </a:spcBef>
              <a:buChar char="•"/>
              <a:defRPr sz="4300"/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multi-processing</a:t>
            </a:r>
            <a:r>
              <a:t> support for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experiment.make_toy</a:t>
            </a:r>
            <a:r>
              <a:t> on HPC systems</a:t>
            </a:r>
          </a:p>
        </p:txBody>
      </p:sp>
      <p:sp>
        <p:nvSpPr>
          <p:cNvPr id="1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85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186" name="Screenshot 2025-02-18 at 6.10.25 PM.png" descr="Screenshot 2025-02-18 at 6.10.25 PM.png"/>
          <p:cNvPicPr>
            <a:picLocks noChangeAspect="1"/>
          </p:cNvPicPr>
          <p:nvPr/>
        </p:nvPicPr>
        <p:blipFill>
          <a:blip r:embed="rId3">
            <a:extLst/>
          </a:blip>
          <a:srcRect l="0" t="6509" r="80297" b="0"/>
          <a:stretch>
            <a:fillRect/>
          </a:stretch>
        </p:blipFill>
        <p:spPr>
          <a:xfrm>
            <a:off x="18773426" y="3907256"/>
            <a:ext cx="4441390" cy="10297598"/>
          </a:xfrm>
          <a:prstGeom prst="rect">
            <a:avLst/>
          </a:prstGeom>
          <a:ln w="12700">
            <a:miter lim="400000"/>
          </a:ln>
        </p:spPr>
      </p:pic>
      <p:sp>
        <p:nvSpPr>
          <p:cNvPr id="187" name="CENPA HPC…"/>
          <p:cNvSpPr txBox="1"/>
          <p:nvPr/>
        </p:nvSpPr>
        <p:spPr>
          <a:xfrm>
            <a:off x="19149148" y="2214727"/>
            <a:ext cx="3207691" cy="1437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CENPA HPC</a:t>
            </a:r>
          </a:p>
          <a:p>
            <a:pPr/>
            <a:r>
              <a:t>load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190" name="freqfit trick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682495">
              <a:defRPr sz="6624"/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freqfit</a:t>
            </a:r>
            <a:r>
              <a:t> tricks</a:t>
            </a:r>
          </a:p>
        </p:txBody>
      </p:sp>
      <p:sp>
        <p:nvSpPr>
          <p:cNvPr id="191" name="User can choose to combine empty data sets into one averaged data set…"/>
          <p:cNvSpPr txBox="1"/>
          <p:nvPr>
            <p:ph type="body" idx="1"/>
          </p:nvPr>
        </p:nvSpPr>
        <p:spPr>
          <a:xfrm>
            <a:off x="327152" y="1891070"/>
            <a:ext cx="23037462" cy="12004438"/>
          </a:xfrm>
          <a:prstGeom prst="rect">
            <a:avLst/>
          </a:prstGeom>
        </p:spPr>
        <p:txBody>
          <a:bodyPr/>
          <a:lstStyle/>
          <a:p>
            <a:pPr marL="457200" indent="-457200">
              <a:defRPr sz="4000"/>
            </a:pPr>
            <a:r>
              <a:t>User can choose to combine empty data sets into one averaged data set</a:t>
            </a:r>
          </a:p>
          <a:p>
            <a:pPr lvl="1" marL="983672" indent="-526472">
              <a:spcBef>
                <a:spcPts val="2400"/>
              </a:spcBef>
              <a:defRPr sz="4000"/>
            </a:pPr>
            <a:r>
              <a:t>Saves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a lot</a:t>
            </a:r>
            <a:r>
              <a:t> of time, at least for experiments that can use this trick</a:t>
            </a:r>
          </a:p>
          <a:p>
            <a:pPr lvl="1" marL="983672" indent="-526472">
              <a:spcBef>
                <a:spcPts val="2400"/>
              </a:spcBef>
              <a:defRPr sz="4000"/>
            </a:pPr>
            <a:r>
              <a:t>Semi-specific to </a:t>
            </a:r>
            <a14:m>
              <m:oMath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0</m:t>
                </m:r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ν</m:t>
                </m:r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β</m:t>
                </m:r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β</m:t>
                </m:r>
              </m:oMath>
            </a14:m>
            <a:r>
              <a:t> experiments</a:t>
            </a:r>
          </a:p>
          <a:p>
            <a:pPr marL="457200" indent="-457200">
              <a:defRPr sz="4000"/>
            </a:pPr>
          </a:p>
          <a:p>
            <a:pPr marL="457200" indent="-457200">
              <a:defRPr sz="4000"/>
            </a:pPr>
          </a:p>
          <a:p>
            <a:pPr marL="457200" indent="-457200">
              <a:defRPr sz="4000"/>
            </a:pPr>
          </a:p>
          <a:p>
            <a:pPr marL="457200" indent="-457200">
              <a:defRPr sz="4000"/>
            </a:pPr>
          </a:p>
          <a:p>
            <a:pPr marL="457200" indent="-457200">
              <a:defRPr sz="4000"/>
            </a:pPr>
          </a:p>
          <a:p>
            <a:pPr marL="457200" indent="-457200">
              <a:defRPr sz="4000"/>
            </a:pPr>
          </a:p>
          <a:p>
            <a:pPr marL="457200" indent="-457200">
              <a:defRPr sz="4000"/>
            </a:pPr>
            <a:r>
              <a:t>User-defined initial guess strategies</a:t>
            </a:r>
          </a:p>
          <a:p>
            <a:pPr lvl="1" marL="983672" indent="-526472">
              <a:spcBef>
                <a:spcPts val="2400"/>
              </a:spcBef>
              <a:defRPr sz="4000"/>
            </a:pPr>
            <a:r>
              <a:t>Sometime simplex won’t cut it, likelihood is too flat</a:t>
            </a:r>
          </a:p>
          <a:p>
            <a:pPr marL="457200" indent="-457200">
              <a:defRPr sz="4000"/>
            </a:pPr>
            <a:r>
              <a:t>User can evaluate test statistic on a parameter grid to ease numerical issues</a:t>
            </a:r>
          </a:p>
        </p:txBody>
      </p:sp>
      <p:sp>
        <p:nvSpPr>
          <p:cNvPr id="1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93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194" name="3700 model parameters —&gt; 95 fit parameters…"/>
          <p:cNvSpPr txBox="1"/>
          <p:nvPr/>
        </p:nvSpPr>
        <p:spPr>
          <a:xfrm>
            <a:off x="6662598" y="8238261"/>
            <a:ext cx="11058805" cy="1437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3700 model parameters —&gt; 95 fit parameters</a:t>
            </a:r>
          </a:p>
          <a:p>
            <a:pPr/>
            <a:r>
              <a:t>by combining empty datasets</a:t>
            </a:r>
          </a:p>
        </p:txBody>
      </p:sp>
      <p:sp>
        <p:nvSpPr>
          <p:cNvPr id="195" name="dataset_1:…"/>
          <p:cNvSpPr txBox="1"/>
          <p:nvPr/>
        </p:nvSpPr>
        <p:spPr>
          <a:xfrm>
            <a:off x="5463730" y="5309793"/>
            <a:ext cx="13456539" cy="23418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dataset_1: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costfunction: ExtendedUnbinnedNLL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</a:t>
            </a:r>
            <a:r>
              <a:rPr>
                <a:solidFill>
                  <a:srgbClr val="FF2600"/>
                </a:solidFill>
              </a:rPr>
              <a:t>data: []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</a:t>
            </a:r>
            <a:r>
              <a:rPr>
                <a:solidFill>
                  <a:srgbClr val="FF85FF"/>
                </a:solidFill>
              </a:rPr>
              <a:t>model: legendfreqfit.models.correlated_efficiency_0vbb</a:t>
            </a:r>
            <a:endParaRPr>
              <a:solidFill>
                <a:srgbClr val="FF85FF"/>
              </a:solidFill>
            </a:endParaRP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empty_dataset: empty_dataset_name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Use case: LEGEND-200"/>
          <p:cNvSpPr txBox="1"/>
          <p:nvPr>
            <p:ph type="body" idx="21"/>
          </p:nvPr>
        </p:nvSpPr>
        <p:spPr>
          <a:xfrm>
            <a:off x="7494663" y="5789354"/>
            <a:ext cx="9394674" cy="1080127"/>
          </a:xfrm>
          <a:prstGeom prst="rect">
            <a:avLst/>
          </a:prstGeom>
        </p:spPr>
        <p:txBody>
          <a:bodyPr/>
          <a:lstStyle/>
          <a:p>
            <a:pPr/>
            <a:r>
              <a:t>Use case: LEGEND-200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9" name="making_a_brazil_plot.gif" descr="making_a_brazil_plot.gif"/>
          <p:cNvPicPr>
            <a:picLocks noChangeAspect="0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875777" y="1138208"/>
            <a:ext cx="18632446" cy="13042712"/>
          </a:xfrm>
          <a:prstGeom prst="rect">
            <a:avLst/>
          </a:prstGeom>
          <a:ln w="12700">
            <a:miter lim="400000"/>
          </a:ln>
        </p:spPr>
      </p:pic>
      <p:pic>
        <p:nvPicPr>
          <p:cNvPr id="200" name="Picture 15" descr="Picture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201" name="Building a limi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Building a limit</a:t>
            </a:r>
          </a:p>
        </p:txBody>
      </p:sp>
      <p:sp>
        <p:nvSpPr>
          <p:cNvPr id="20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3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204" name="Line"/>
          <p:cNvSpPr/>
          <p:nvPr/>
        </p:nvSpPr>
        <p:spPr>
          <a:xfrm>
            <a:off x="5096976" y="3216001"/>
            <a:ext cx="15647803" cy="1"/>
          </a:xfrm>
          <a:prstGeom prst="line">
            <a:avLst/>
          </a:prstGeom>
          <a:ln w="25400" cap="rnd">
            <a:solidFill>
              <a:srgbClr val="000000"/>
            </a:solidFill>
            <a:custDash>
              <a:ds d="100000" sp="200000"/>
            </a:custDash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207" name="LEGEND-200’s first resul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LEGEND-200’s first result</a:t>
            </a:r>
          </a:p>
        </p:txBody>
      </p:sp>
      <p:sp>
        <p:nvSpPr>
          <p:cNvPr id="2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9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210" name="l200_prl25_sensitivity.pdf" descr="l200_prl25_sensitivity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2203" y="1679594"/>
            <a:ext cx="23339594" cy="6807382"/>
          </a:xfrm>
          <a:prstGeom prst="rect">
            <a:avLst/>
          </a:prstGeom>
          <a:ln w="12700">
            <a:miter lim="400000"/>
          </a:ln>
        </p:spPr>
      </p:pic>
      <p:sp>
        <p:nvSpPr>
          <p:cNvPr id="211" name="BI =   counts/keV/ton/yr"/>
          <p:cNvSpPr txBox="1"/>
          <p:nvPr/>
        </p:nvSpPr>
        <p:spPr>
          <a:xfrm>
            <a:off x="14711857" y="7834210"/>
            <a:ext cx="6801100" cy="1024503"/>
          </a:xfrm>
          <a:prstGeom prst="rect">
            <a:avLst/>
          </a:prstGeom>
          <a:ln w="76200">
            <a:solidFill>
              <a:schemeClr val="accent3">
                <a:lumOff val="12549"/>
              </a:schemeClr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 sz="3800"/>
            </a:pPr>
            <a:r>
              <a:t>BI = </a:t>
            </a:r>
            <a14:m>
              <m:oMath>
                <m:sSubSup>
                  <m:e>
                    <m:r>
                      <a:rPr xmlns:a="http://schemas.openxmlformats.org/drawingml/2006/main" sz="45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0.5</m:t>
                    </m:r>
                  </m:e>
                  <m:sub>
                    <m:r>
                      <a:rPr xmlns:a="http://schemas.openxmlformats.org/drawingml/2006/main" sz="45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45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0.2</m:t>
                    </m:r>
                  </m:sub>
                  <m:sup>
                    <m:r>
                      <a:rPr xmlns:a="http://schemas.openxmlformats.org/drawingml/2006/main" sz="45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xmlns:a="http://schemas.openxmlformats.org/drawingml/2006/main" sz="45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0.3</m:t>
                    </m:r>
                  </m:sup>
                </m:sSubSup>
              </m:oMath>
            </a14:m>
            <a:r>
              <a:t> counts/keV/ton/yr</a:t>
            </a:r>
          </a:p>
        </p:txBody>
      </p:sp>
      <p:pic>
        <p:nvPicPr>
          <p:cNvPr id="212" name="l200_final_hist_log_inset.pdf" descr="l200_final_hist_log_inset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8757" y="8419262"/>
            <a:ext cx="9962124" cy="4981062"/>
          </a:xfrm>
          <a:prstGeom prst="rect">
            <a:avLst/>
          </a:prstGeom>
          <a:ln w="12700">
            <a:miter lim="400000"/>
          </a:ln>
        </p:spPr>
      </p:pic>
      <p:sp>
        <p:nvSpPr>
          <p:cNvPr id="213" name="First Results …LEGEND-200 Experiment arXiv:2505.10440">
            <a:hlinkClick r:id="rId5" invalidUrl="" action="" tgtFrame="" tooltip="" history="1" highlightClick="0" endSnd="0"/>
          </p:cNvPr>
          <p:cNvSpPr txBox="1"/>
          <p:nvPr/>
        </p:nvSpPr>
        <p:spPr>
          <a:xfrm>
            <a:off x="10953223" y="516558"/>
            <a:ext cx="10200958" cy="680214"/>
          </a:xfrm>
          <a:prstGeom prst="rect">
            <a:avLst/>
          </a:prstGeom>
          <a:ln w="50800">
            <a:solidFill>
              <a:srgbClr val="FF26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defRPr i="1" sz="3000"/>
            </a:lvl1pPr>
          </a:lstStyle>
          <a:p>
            <a:pPr/>
            <a:r>
              <a:t>First Results …LEGEND-200 Experiment arXiv:2505.10440</a:t>
            </a:r>
          </a:p>
        </p:txBody>
      </p:sp>
      <p:sp>
        <p:nvSpPr>
          <p:cNvPr id="214" name="Lower limit at 90% CL"/>
          <p:cNvSpPr txBox="1"/>
          <p:nvPr/>
        </p:nvSpPr>
        <p:spPr>
          <a:xfrm>
            <a:off x="15844553" y="9227617"/>
            <a:ext cx="5109821" cy="1624583"/>
          </a:xfrm>
          <a:prstGeom prst="rect">
            <a:avLst/>
          </a:prstGeom>
          <a:ln w="114300">
            <a:solidFill>
              <a:schemeClr val="accent3">
                <a:lumOff val="12549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 sz="3800"/>
            </a:pPr>
            <a:r>
              <a:t>Lower limit at 90% CL</a:t>
            </a:r>
          </a:p>
          <a:p>
            <a:pPr>
              <a:defRPr sz="3800"/>
            </a:pPr>
            <a14:m>
              <m:oMathPara>
                <m:oMathParaPr>
                  <m:jc m:val="left"/>
                </m:oMathParaPr>
                <m:oMath>
                  <m:sSubSup>
                    <m:e>
                      <m:r>
                        <a:rPr xmlns:a="http://schemas.openxmlformats.org/drawingml/2006/main" sz="45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b>
                      <m:f>
                        <m:fPr>
                          <m:ctrlPr>
                            <a:rPr xmlns:a="http://schemas.openxmlformats.org/drawingml/2006/main" sz="45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</m:ctrlPr>
                          <m:type m:val="lin"/>
                        </m:fPr>
                        <m:num>
                          <m:r>
                            <a:rPr xmlns:a="http://schemas.openxmlformats.org/drawingml/2006/main" sz="45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xmlns:a="http://schemas.openxmlformats.org/drawingml/2006/main" sz="45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sub>
                    <m:sup>
                      <m:r>
                        <a:rPr xmlns:a="http://schemas.openxmlformats.org/drawingml/2006/main" sz="45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xmlns:a="http://schemas.openxmlformats.org/drawingml/2006/main" sz="45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p>
                  </m:sSubSup>
                  <m:r>
                    <a:rPr xmlns:a="http://schemas.openxmlformats.org/drawingml/2006/main" sz="45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&gt;</m:t>
                  </m:r>
                  <m:r>
                    <a:rPr xmlns:a="http://schemas.openxmlformats.org/drawingml/2006/main" sz="45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0.5</m:t>
                  </m:r>
                  <m:r>
                    <a:rPr xmlns:a="http://schemas.openxmlformats.org/drawingml/2006/main" sz="45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×</m:t>
                  </m:r>
                  <m:sSup>
                    <m:e>
                      <m:r>
                        <a:rPr xmlns:a="http://schemas.openxmlformats.org/drawingml/2006/main" sz="45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45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26</m:t>
                      </m:r>
                    </m:sup>
                  </m:sSup>
                  <m:r>
                    <m:rPr>
                      <m:sty m:val="p"/>
                    </m:rPr>
                    <a:rPr xmlns:a="http://schemas.openxmlformats.org/drawingml/2006/main" sz="45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yr</m:t>
                  </m:r>
                </m:oMath>
              </m:oMathPara>
            </a14:m>
          </a:p>
        </p:txBody>
      </p:sp>
      <p:sp>
        <p:nvSpPr>
          <p:cNvPr id="215" name="Lower limit at 90% CL for combination…"/>
          <p:cNvSpPr txBox="1"/>
          <p:nvPr/>
        </p:nvSpPr>
        <p:spPr>
          <a:xfrm>
            <a:off x="14083546" y="11233312"/>
            <a:ext cx="8631835" cy="2196083"/>
          </a:xfrm>
          <a:prstGeom prst="rect">
            <a:avLst/>
          </a:prstGeom>
          <a:ln w="114300">
            <a:solidFill>
              <a:schemeClr val="accent3">
                <a:lumOff val="12549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 sz="3800"/>
            </a:pPr>
            <a:r>
              <a:t>Lower limit at 90% CL for combination</a:t>
            </a:r>
          </a:p>
          <a:p>
            <a:pPr>
              <a:defRPr sz="3800"/>
            </a:pPr>
            <a:r>
              <a:t>of 76Ge data</a:t>
            </a:r>
          </a:p>
          <a:p>
            <a:pPr>
              <a:defRPr sz="3800"/>
            </a:pPr>
            <a14:m>
              <m:oMathPara>
                <m:oMathParaPr>
                  <m:jc m:val="left"/>
                </m:oMathParaPr>
                <m:oMath>
                  <m:sSubSup>
                    <m:e>
                      <m:r>
                        <a:rPr xmlns:a="http://schemas.openxmlformats.org/drawingml/2006/main" sz="45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b>
                      <m:f>
                        <m:fPr>
                          <m:ctrlPr>
                            <a:rPr xmlns:a="http://schemas.openxmlformats.org/drawingml/2006/main" sz="45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</m:ctrlPr>
                          <m:type m:val="lin"/>
                        </m:fPr>
                        <m:num>
                          <m:r>
                            <a:rPr xmlns:a="http://schemas.openxmlformats.org/drawingml/2006/main" sz="45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xmlns:a="http://schemas.openxmlformats.org/drawingml/2006/main" sz="45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sub>
                    <m:sup>
                      <m:r>
                        <a:rPr xmlns:a="http://schemas.openxmlformats.org/drawingml/2006/main" sz="45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xmlns:a="http://schemas.openxmlformats.org/drawingml/2006/main" sz="45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p>
                  </m:sSubSup>
                  <m:r>
                    <a:rPr xmlns:a="http://schemas.openxmlformats.org/drawingml/2006/main" sz="45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&gt;</m:t>
                  </m:r>
                  <m:r>
                    <a:rPr xmlns:a="http://schemas.openxmlformats.org/drawingml/2006/main" sz="45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1.9</m:t>
                  </m:r>
                  <m:r>
                    <a:rPr xmlns:a="http://schemas.openxmlformats.org/drawingml/2006/main" sz="45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×</m:t>
                  </m:r>
                  <m:sSup>
                    <m:e>
                      <m:r>
                        <a:rPr xmlns:a="http://schemas.openxmlformats.org/drawingml/2006/main" sz="45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45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26</m:t>
                      </m:r>
                    </m:sup>
                  </m:sSup>
                  <m:r>
                    <m:rPr>
                      <m:sty m:val="p"/>
                    </m:rPr>
                    <a:rPr xmlns:a="http://schemas.openxmlformats.org/drawingml/2006/main" sz="45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yr</m:t>
                  </m:r>
                </m:oMath>
              </m:oMathPara>
            </a14:m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LEGEND-200’s first resul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LEGEND-200’s first result</a:t>
            </a:r>
          </a:p>
        </p:txBody>
      </p:sp>
      <p:sp>
        <p:nvSpPr>
          <p:cNvPr id="21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20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221" name="l200_prl25_sensitivity.pdf" descr="l200_prl25_sensitivity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2287" y="2133509"/>
            <a:ext cx="23339595" cy="6807382"/>
          </a:xfrm>
          <a:prstGeom prst="rect">
            <a:avLst/>
          </a:prstGeom>
          <a:ln w="12700">
            <a:miter lim="400000"/>
          </a:ln>
        </p:spPr>
      </p:pic>
      <p:sp>
        <p:nvSpPr>
          <p:cNvPr id="222" name="Rectangle"/>
          <p:cNvSpPr/>
          <p:nvPr/>
        </p:nvSpPr>
        <p:spPr>
          <a:xfrm>
            <a:off x="1855656" y="2054352"/>
            <a:ext cx="458724" cy="6274122"/>
          </a:xfrm>
          <a:prstGeom prst="rect">
            <a:avLst/>
          </a:prstGeom>
          <a:ln w="76200">
            <a:solidFill>
              <a:srgbClr val="FF2600"/>
            </a:solidFill>
          </a:ln>
        </p:spPr>
        <p:txBody>
          <a:bodyPr lIns="365759" tIns="365759" rIns="365759" bIns="365759" anchor="ctr"/>
          <a:lstStyle/>
          <a:p>
            <a:pPr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223" name="p = 0.100"/>
          <p:cNvSpPr txBox="1"/>
          <p:nvPr/>
        </p:nvSpPr>
        <p:spPr>
          <a:xfrm>
            <a:off x="1786724" y="9255607"/>
            <a:ext cx="2551965" cy="891846"/>
          </a:xfrm>
          <a:prstGeom prst="rect">
            <a:avLst/>
          </a:prstGeom>
          <a:ln w="88900">
            <a:solidFill>
              <a:schemeClr val="accent3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p = 0.100</a:t>
            </a:r>
          </a:p>
        </p:txBody>
      </p:sp>
      <p:sp>
        <p:nvSpPr>
          <p:cNvPr id="224" name="3 sigma discovery threshold is p=0.0027"/>
          <p:cNvSpPr txBox="1"/>
          <p:nvPr/>
        </p:nvSpPr>
        <p:spPr>
          <a:xfrm>
            <a:off x="767676" y="11036487"/>
            <a:ext cx="9833586" cy="80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3 sigma discovery threshold is p=0.0027</a:t>
            </a:r>
          </a:p>
        </p:txBody>
      </p:sp>
      <p:sp>
        <p:nvSpPr>
          <p:cNvPr id="225" name="First Results …LEGEND-200 Experiment arXiv:2505.10440">
            <a:hlinkClick r:id="rId4" invalidUrl="" action="" tgtFrame="" tooltip="" history="1" highlightClick="0" endSnd="0"/>
          </p:cNvPr>
          <p:cNvSpPr txBox="1"/>
          <p:nvPr/>
        </p:nvSpPr>
        <p:spPr>
          <a:xfrm>
            <a:off x="10953223" y="516558"/>
            <a:ext cx="10200958" cy="680214"/>
          </a:xfrm>
          <a:prstGeom prst="rect">
            <a:avLst/>
          </a:prstGeom>
          <a:ln w="50800">
            <a:solidFill>
              <a:srgbClr val="FF26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defRPr i="1" sz="3000"/>
            </a:lvl1pPr>
          </a:lstStyle>
          <a:p>
            <a:pPr/>
            <a:r>
              <a:t>First Results …LEGEND-200 Experiment arXiv:2505.10440</a:t>
            </a:r>
          </a:p>
        </p:txBody>
      </p:sp>
      <p:pic>
        <p:nvPicPr>
          <p:cNvPr id="226" name="unknown.png" descr="unknown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786802" y="8612868"/>
            <a:ext cx="12118094" cy="45835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8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229" name="LEGEND-200’s first resul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LEGEND-200’s first result</a:t>
            </a:r>
          </a:p>
        </p:txBody>
      </p:sp>
      <p:sp>
        <p:nvSpPr>
          <p:cNvPr id="23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31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232" name="l200_prl25_sensitivity.pdf" descr="l200_prl25_sensitivity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2203" y="3454309"/>
            <a:ext cx="23339594" cy="6807382"/>
          </a:xfrm>
          <a:prstGeom prst="rect">
            <a:avLst/>
          </a:prstGeom>
          <a:ln w="12700">
            <a:miter lim="400000"/>
          </a:ln>
        </p:spPr>
      </p:pic>
      <p:sp>
        <p:nvSpPr>
          <p:cNvPr id="233" name="Rectangle"/>
          <p:cNvSpPr/>
          <p:nvPr/>
        </p:nvSpPr>
        <p:spPr>
          <a:xfrm>
            <a:off x="16541923" y="3277616"/>
            <a:ext cx="458724" cy="6274122"/>
          </a:xfrm>
          <a:prstGeom prst="rect">
            <a:avLst/>
          </a:prstGeom>
          <a:ln w="114300">
            <a:solidFill>
              <a:srgbClr val="FF2600"/>
            </a:solidFill>
          </a:ln>
        </p:spPr>
        <p:txBody>
          <a:bodyPr lIns="365759" tIns="365759" rIns="365759" bIns="365759" anchor="ctr"/>
          <a:lstStyle/>
          <a:p>
            <a:pPr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234" name="Lower limit at 90% CL"/>
          <p:cNvSpPr txBox="1"/>
          <p:nvPr/>
        </p:nvSpPr>
        <p:spPr>
          <a:xfrm>
            <a:off x="15539753" y="10143591"/>
            <a:ext cx="5615078" cy="1767652"/>
          </a:xfrm>
          <a:prstGeom prst="rect">
            <a:avLst/>
          </a:prstGeom>
          <a:ln w="114300">
            <a:solidFill>
              <a:schemeClr val="accent3">
                <a:lumOff val="12549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Lower limit at 90% CL</a:t>
            </a:r>
          </a:p>
          <a:p>
            <a:pPr/>
            <a14:m>
              <m:oMathPara>
                <m:oMathParaPr>
                  <m:jc m:val="left"/>
                </m:oMathParaPr>
                <m:oMath>
                  <m:sSubSup>
                    <m:e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b>
                      <m:f>
                        <m:fPr>
                          <m:ctrlPr>
                            <a:rPr xmlns:a="http://schemas.openxmlformats.org/drawingml/2006/main" sz="50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</m:ctrlPr>
                          <m:type m:val="lin"/>
                        </m:fPr>
                        <m:num>
                          <m:r>
                            <a:rPr xmlns:a="http://schemas.openxmlformats.org/drawingml/2006/main" sz="50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xmlns:a="http://schemas.openxmlformats.org/drawingml/2006/main" sz="50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sub>
                    <m:sup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p>
                  </m:sSubSup>
                  <m: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&gt;</m:t>
                  </m:r>
                  <m: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0.5</m:t>
                  </m:r>
                  <m: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×</m:t>
                  </m:r>
                  <m:sSup>
                    <m:e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26</m:t>
                      </m:r>
                    </m:sup>
                  </m:sSup>
                  <m:r>
                    <m:rPr>
                      <m:sty m:val="p"/>
                    </m:rP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yr</m:t>
                  </m:r>
                </m:oMath>
              </m:oMathPara>
            </a14:m>
          </a:p>
        </p:txBody>
      </p:sp>
      <p:sp>
        <p:nvSpPr>
          <p:cNvPr id="235" name="First Results …LEGEND-200 Experiment arXiv:2505.10440">
            <a:hlinkClick r:id="rId4" invalidUrl="" action="" tgtFrame="" tooltip="" history="1" highlightClick="0" endSnd="0"/>
          </p:cNvPr>
          <p:cNvSpPr txBox="1"/>
          <p:nvPr/>
        </p:nvSpPr>
        <p:spPr>
          <a:xfrm>
            <a:off x="10953223" y="516558"/>
            <a:ext cx="10200958" cy="680214"/>
          </a:xfrm>
          <a:prstGeom prst="rect">
            <a:avLst/>
          </a:prstGeom>
          <a:ln w="50800">
            <a:solidFill>
              <a:srgbClr val="FF26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defRPr i="1" sz="3000"/>
            </a:lvl1pPr>
          </a:lstStyle>
          <a:p>
            <a:pPr/>
            <a:r>
              <a:t>First Results …LEGEND-200 Experiment arXiv:2505.10440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67" name="Statistical inference challenges in rare-event search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73936">
              <a:defRPr sz="6984"/>
            </a:lvl1pPr>
          </a:lstStyle>
          <a:p>
            <a:pPr/>
            <a:r>
              <a:t>Statistical inference challenges in rare-event searches</a:t>
            </a:r>
          </a:p>
        </p:txBody>
      </p:sp>
      <p:sp>
        <p:nvSpPr>
          <p:cNvPr id="68" name="Slide Number"/>
          <p:cNvSpPr txBox="1"/>
          <p:nvPr>
            <p:ph type="sldNum" sz="quarter" idx="2"/>
          </p:nvPr>
        </p:nvSpPr>
        <p:spPr>
          <a:xfrm>
            <a:off x="24055464" y="13229332"/>
            <a:ext cx="182170" cy="359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69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70" name="HEP…"/>
          <p:cNvSpPr txBox="1"/>
          <p:nvPr/>
        </p:nvSpPr>
        <p:spPr>
          <a:xfrm>
            <a:off x="2080348" y="3103727"/>
            <a:ext cx="9187701" cy="6158748"/>
          </a:xfrm>
          <a:prstGeom prst="rect">
            <a:avLst/>
          </a:prstGeom>
          <a:ln w="1270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ctr">
              <a:lnSpc>
                <a:spcPct val="130000"/>
              </a:lnSpc>
              <a:defRPr u="sng"/>
            </a:pPr>
            <a:r>
              <a:t>HEP</a:t>
            </a:r>
          </a:p>
          <a:p>
            <a:pPr marL="228600" indent="-228600">
              <a:lnSpc>
                <a:spcPct val="130000"/>
              </a:lnSpc>
              <a:buSzPct val="100000"/>
              <a:buChar char="•"/>
            </a:pPr>
            <a:r>
              <a:t>Binned</a:t>
            </a:r>
          </a:p>
          <a:p>
            <a:pPr marL="228600" indent="-228600">
              <a:lnSpc>
                <a:spcPct val="130000"/>
              </a:lnSpc>
              <a:buSzPct val="100000"/>
              <a:buChar char="•"/>
            </a:pPr>
            <a:r>
              <a:t>CLs</a:t>
            </a:r>
          </a:p>
          <a:p>
            <a:pPr marL="228600" indent="-228600">
              <a:lnSpc>
                <a:spcPct val="130000"/>
              </a:lnSpc>
              <a:buSzPct val="100000"/>
              <a:buChar char="•"/>
            </a:pPr>
            <a:r>
              <a:t>Control/validation/signal regions</a:t>
            </a:r>
          </a:p>
          <a:p>
            <a:pPr marL="228600" indent="-228600">
              <a:lnSpc>
                <a:spcPct val="130000"/>
              </a:lnSpc>
              <a:buSzPct val="100000"/>
              <a:buChar char="•"/>
            </a:pPr>
            <a:r>
              <a:t>Test statistic: </a:t>
            </a:r>
            <a14:m>
              <m:oMath>
                <m:sSub>
                  <m:e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q</m:t>
                    </m:r>
                  </m:e>
                  <m:sub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0</m:t>
                    </m:r>
                  </m:sub>
                </m:sSub>
              </m:oMath>
            </a14:m>
            <a:r>
              <a:t> for discovery, </a:t>
            </a:r>
            <a14:m>
              <m:oMath>
                <m:sSub>
                  <m:e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q</m:t>
                    </m:r>
                  </m:e>
                  <m:sub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 for limit/exclusion</a:t>
            </a:r>
          </a:p>
          <a:p>
            <a:pPr marL="228600" indent="-228600">
              <a:lnSpc>
                <a:spcPct val="130000"/>
              </a:lnSpc>
              <a:buSzPct val="100000"/>
              <a:buChar char="•"/>
            </a:pPr>
            <a:r>
              <a:t>Good background modeling</a:t>
            </a:r>
          </a:p>
        </p:txBody>
      </p:sp>
      <p:sp>
        <p:nvSpPr>
          <p:cNvPr id="71" name="Neutrinoless double-beta decay searches…"/>
          <p:cNvSpPr txBox="1"/>
          <p:nvPr/>
        </p:nvSpPr>
        <p:spPr>
          <a:xfrm>
            <a:off x="12875348" y="3103727"/>
            <a:ext cx="10468584" cy="7282453"/>
          </a:xfrm>
          <a:prstGeom prst="rect">
            <a:avLst/>
          </a:prstGeom>
          <a:ln w="127000">
            <a:solidFill>
              <a:schemeClr val="accent1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algn="ctr">
              <a:lnSpc>
                <a:spcPct val="130000"/>
              </a:lnSpc>
              <a:defRPr u="sng"/>
            </a:pPr>
            <a:r>
              <a:t>Neutrinoless double-beta decay searches</a:t>
            </a:r>
          </a:p>
          <a:p>
            <a:pPr marL="228600" indent="-228600">
              <a:lnSpc>
                <a:spcPct val="130000"/>
              </a:lnSpc>
              <a:buSzPct val="100000"/>
              <a:buChar char="•"/>
            </a:pPr>
            <a:r>
              <a:t>Unbinned</a:t>
            </a:r>
          </a:p>
          <a:p>
            <a:pPr marL="228600" indent="-228600">
              <a:lnSpc>
                <a:spcPct val="130000"/>
              </a:lnSpc>
              <a:buSzPct val="100000"/>
              <a:buChar char="•"/>
            </a:pPr>
            <a:r>
              <a:t>Orthodox frequentist limit construction</a:t>
            </a:r>
          </a:p>
          <a:p>
            <a:pPr marL="228600" indent="-228600">
              <a:lnSpc>
                <a:spcPct val="130000"/>
              </a:lnSpc>
              <a:buSzPct val="100000"/>
              <a:buChar char="•"/>
            </a:pPr>
            <a:r>
              <a:t>Single region</a:t>
            </a:r>
          </a:p>
          <a:p>
            <a:pPr marL="228600" indent="-228600">
              <a:lnSpc>
                <a:spcPct val="130000"/>
              </a:lnSpc>
              <a:buSzPct val="100000"/>
              <a:buChar char="•"/>
            </a:pPr>
            <a:r>
              <a:t>Test statistic: </a:t>
            </a:r>
            <a14:m>
              <m:oMath>
                <m:sSub>
                  <m:e>
                    <m:limUpp>
                      <m:e>
                        <m:r>
                          <a:rPr xmlns:a="http://schemas.openxmlformats.org/drawingml/2006/main" sz="505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lim>
                        <m:r>
                          <a:rPr xmlns:a="http://schemas.openxmlformats.org/drawingml/2006/main" sz="505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˜</m:t>
                        </m:r>
                      </m:lim>
                    </m:limUpp>
                  </m:e>
                  <m:sub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 </a:t>
            </a:r>
          </a:p>
          <a:p>
            <a:pPr lvl="1" marL="685800" indent="-228600">
              <a:lnSpc>
                <a:spcPct val="130000"/>
              </a:lnSpc>
              <a:buSzPct val="100000"/>
              <a:buChar char="•"/>
            </a:pPr>
            <a:r>
              <a:t>DM has conventions [1]</a:t>
            </a:r>
          </a:p>
          <a:p>
            <a:pPr lvl="1" marL="685800" indent="-228600">
              <a:lnSpc>
                <a:spcPct val="130000"/>
              </a:lnSpc>
              <a:buSzPct val="100000"/>
              <a:buChar char="•"/>
            </a:pPr>
            <a:r>
              <a:t>CUPID uses </a:t>
            </a:r>
            <a14:m>
              <m:oMath>
                <m:sSub>
                  <m:e>
                    <m:limUpp>
                      <m:e>
                        <m:r>
                          <a:rPr xmlns:a="http://schemas.openxmlformats.org/drawingml/2006/main" sz="505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q</m:t>
                        </m:r>
                      </m:e>
                      <m:lim>
                        <m:r>
                          <a:rPr xmlns:a="http://schemas.openxmlformats.org/drawingml/2006/main" sz="505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˜</m:t>
                        </m:r>
                      </m:lim>
                    </m:limUpp>
                  </m:e>
                  <m:sub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μ</m:t>
                    </m:r>
                  </m:sub>
                </m:sSub>
              </m:oMath>
            </a14:m>
            <a:r>
              <a:t> recently [2]</a:t>
            </a:r>
          </a:p>
          <a:p>
            <a:pPr marL="228600" indent="-228600">
              <a:lnSpc>
                <a:spcPct val="130000"/>
              </a:lnSpc>
              <a:buSzPct val="100000"/>
              <a:buChar char="•"/>
            </a:pPr>
            <a:r>
              <a:t>Difficult to model background</a:t>
            </a:r>
          </a:p>
        </p:txBody>
      </p:sp>
      <p:sp>
        <p:nvSpPr>
          <p:cNvPr id="72" name="[1] D. Baxter et al., Recommended conventions for reporting results from direct dark matter searches, Eur. Phys. J. C 81, 907 (2021). https://doi.org/10.1140/epjc/s10052-021-09655-y…"/>
          <p:cNvSpPr txBox="1"/>
          <p:nvPr/>
        </p:nvSpPr>
        <p:spPr>
          <a:xfrm>
            <a:off x="4045807" y="11888871"/>
            <a:ext cx="17614497" cy="30276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defTabSz="457200">
              <a:defRPr sz="23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[1] D. Baxter et al., Recommended conventions for reporting results from direct dark matter searches, Eur. Phys. J. C 81, 907 (2021). </a:t>
            </a:r>
            <a:r>
              <a:rPr u="sng">
                <a:solidFill>
                  <a:srgbClr val="9454C3"/>
                </a:solidFill>
                <a:uFill>
                  <a:solidFill>
                    <a:srgbClr val="9454C3"/>
                  </a:solidFill>
                </a:uFill>
                <a:hlinkClick r:id="rId3" invalidUrl="" action="" tgtFrame="" tooltip="" history="1" highlightClick="0" endSnd="0"/>
              </a:rPr>
              <a:t>https://doi.org/10.1140/epjc/s10052-021-09655-y</a:t>
            </a:r>
          </a:p>
          <a:p>
            <a:pPr defTabSz="457200">
              <a:defRPr sz="23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  <a:r>
              <a:t>[2] K. Alfonso et al. Sensitivity of the CUPID experiment to 0νββ decay of 100Mo, arxiv (2025) </a:t>
            </a:r>
            <a:r>
              <a:rPr u="sng">
                <a:solidFill>
                  <a:srgbClr val="9454C3"/>
                </a:solidFill>
                <a:uFill>
                  <a:solidFill>
                    <a:srgbClr val="9454C3"/>
                  </a:solidFill>
                </a:uFill>
                <a:hlinkClick r:id="rId4" invalidUrl="" action="" tgtFrame="" tooltip="" history="1" highlightClick="0" endSnd="0"/>
              </a:rPr>
              <a:t>arxiv.org/abs/2504.14369</a:t>
            </a:r>
            <a:r>
              <a:rPr u="sng">
                <a:solidFill>
                  <a:srgbClr val="9454C3"/>
                </a:solidFill>
                <a:uFill>
                  <a:solidFill>
                    <a:srgbClr val="9454C3"/>
                  </a:solidFill>
                </a:uFill>
              </a:rPr>
              <a:t> </a:t>
            </a:r>
          </a:p>
          <a:p>
            <a:pPr defTabSz="457200">
              <a:defRPr sz="23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  <a:p>
            <a:pPr defTabSz="457200">
              <a:defRPr sz="23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  <a:p>
            <a:pPr defTabSz="457200">
              <a:defRPr sz="23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  <a:p>
            <a:pPr defTabSz="457200">
              <a:defRPr sz="2300">
                <a:solidFill>
                  <a:srgbClr val="000000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7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238" name="LEGEND-200’s first resul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LEGEND-200’s first result</a:t>
            </a:r>
          </a:p>
        </p:txBody>
      </p:sp>
      <p:sp>
        <p:nvSpPr>
          <p:cNvPr id="239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40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241" name="l200_prl25_sensitivity.pdf" descr="l200_prl25_sensitivity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22203" y="3454309"/>
            <a:ext cx="23339594" cy="6807382"/>
          </a:xfrm>
          <a:prstGeom prst="rect">
            <a:avLst/>
          </a:prstGeom>
          <a:ln w="12700">
            <a:miter lim="400000"/>
          </a:ln>
        </p:spPr>
      </p:pic>
      <p:sp>
        <p:nvSpPr>
          <p:cNvPr id="242" name="Rectangle"/>
          <p:cNvSpPr/>
          <p:nvPr/>
        </p:nvSpPr>
        <p:spPr>
          <a:xfrm>
            <a:off x="9760123" y="3720939"/>
            <a:ext cx="458724" cy="5899515"/>
          </a:xfrm>
          <a:prstGeom prst="rect">
            <a:avLst/>
          </a:prstGeom>
          <a:ln w="114300">
            <a:solidFill>
              <a:srgbClr val="FF2600"/>
            </a:solidFill>
          </a:ln>
        </p:spPr>
        <p:txBody>
          <a:bodyPr lIns="365759" tIns="365759" rIns="365759" bIns="365759" anchor="ctr"/>
          <a:lstStyle/>
          <a:p>
            <a:pPr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243" name="Median exclusion sensitivity at 90% CL"/>
          <p:cNvSpPr txBox="1"/>
          <p:nvPr/>
        </p:nvSpPr>
        <p:spPr>
          <a:xfrm>
            <a:off x="7354074" y="1841635"/>
            <a:ext cx="9675852" cy="1767651"/>
          </a:xfrm>
          <a:prstGeom prst="rect">
            <a:avLst/>
          </a:prstGeom>
          <a:ln w="114300">
            <a:solidFill>
              <a:schemeClr val="accent3">
                <a:lumOff val="12549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Median exclusion sensitivity at 90% CL</a:t>
            </a:r>
          </a:p>
          <a:p>
            <a:pPr/>
            <a14:m>
              <m:oMathPara>
                <m:oMathParaPr>
                  <m:jc m:val="left"/>
                </m:oMathParaPr>
                <m:oMath>
                  <m:sSubSup>
                    <m:e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b>
                      <m:f>
                        <m:fPr>
                          <m:ctrlPr>
                            <a:rPr xmlns:a="http://schemas.openxmlformats.org/drawingml/2006/main" sz="50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</m:ctrlPr>
                          <m:type m:val="lin"/>
                        </m:fPr>
                        <m:num>
                          <m:r>
                            <a:rPr xmlns:a="http://schemas.openxmlformats.org/drawingml/2006/main" sz="50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xmlns:a="http://schemas.openxmlformats.org/drawingml/2006/main" sz="50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sub>
                    <m:sup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p>
                  </m:sSubSup>
                  <m: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&gt;</m:t>
                  </m:r>
                  <m: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1.0</m:t>
                  </m:r>
                  <m: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×</m:t>
                  </m:r>
                  <m:sSup>
                    <m:e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26</m:t>
                      </m:r>
                    </m:sup>
                  </m:sSup>
                  <m:r>
                    <m:rPr>
                      <m:sty m:val="p"/>
                    </m:rP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yr</m:t>
                  </m:r>
                </m:oMath>
              </m:oMathPara>
            </a14:m>
          </a:p>
        </p:txBody>
      </p:sp>
      <p:sp>
        <p:nvSpPr>
          <p:cNvPr id="244" name="median significance given   data to reject"/>
          <p:cNvSpPr txBox="1"/>
          <p:nvPr/>
        </p:nvSpPr>
        <p:spPr>
          <a:xfrm>
            <a:off x="13678814" y="10746594"/>
            <a:ext cx="8857671" cy="169906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/>
            <a:r>
              <a:t>median significance given </a:t>
            </a:r>
            <a14:m>
              <m:oMath>
                <m:r>
                  <m:rPr>
                    <m:sty m:val="p"/>
                  </m:rP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Γ</m:t>
                </m:r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0</m:t>
                </m:r>
              </m:oMath>
            </a14:m>
            <a:r>
              <a:t> data to reject </a:t>
            </a:r>
            <a14:m>
              <m:oMath>
                <m:r>
                  <m:rPr>
                    <m:sty m:val="p"/>
                  </m:rP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Γ</m:t>
                </m:r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≠</m:t>
                </m:r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0</m:t>
                </m:r>
              </m:oMath>
            </a14:m>
          </a:p>
        </p:txBody>
      </p:sp>
      <p:pic>
        <p:nvPicPr>
          <p:cNvPr id="245" name="unknown.png" descr="unknown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7050" y="9796755"/>
            <a:ext cx="10580087" cy="4001795"/>
          </a:xfrm>
          <a:prstGeom prst="rect">
            <a:avLst/>
          </a:prstGeom>
          <a:ln w="12700">
            <a:miter lim="400000"/>
          </a:ln>
        </p:spPr>
      </p:pic>
      <p:sp>
        <p:nvSpPr>
          <p:cNvPr id="246" name="First Results …LEGEND-200 Experiment arXiv:2505.10440">
            <a:hlinkClick r:id="rId5" invalidUrl="" action="" tgtFrame="" tooltip="" history="1" highlightClick="0" endSnd="0"/>
          </p:cNvPr>
          <p:cNvSpPr txBox="1"/>
          <p:nvPr/>
        </p:nvSpPr>
        <p:spPr>
          <a:xfrm>
            <a:off x="10953223" y="516558"/>
            <a:ext cx="10200958" cy="680214"/>
          </a:xfrm>
          <a:prstGeom prst="rect">
            <a:avLst/>
          </a:prstGeom>
          <a:ln w="50800">
            <a:solidFill>
              <a:srgbClr val="FF26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defRPr i="1" sz="3000"/>
            </a:lvl1pPr>
          </a:lstStyle>
          <a:p>
            <a:pPr/>
            <a:r>
              <a:t>First Results …LEGEND-200 Experiment arXiv:2505.10440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Nitty-gritty stats stuff"/>
          <p:cNvSpPr txBox="1"/>
          <p:nvPr>
            <p:ph type="body" idx="21"/>
          </p:nvPr>
        </p:nvSpPr>
        <p:spPr>
          <a:xfrm>
            <a:off x="8232500" y="5686500"/>
            <a:ext cx="7919000" cy="1285836"/>
          </a:xfrm>
          <a:prstGeom prst="rect">
            <a:avLst/>
          </a:prstGeom>
        </p:spPr>
        <p:txBody>
          <a:bodyPr/>
          <a:lstStyle/>
          <a:p>
            <a:pPr/>
            <a:r>
              <a:t>Nitty-gritty stats stuff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251" name="Background shape — no impact on limi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Background shape — no impact on limits</a:t>
            </a:r>
          </a:p>
        </p:txBody>
      </p:sp>
      <p:sp>
        <p:nvSpPr>
          <p:cNvPr id="25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53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254" name="freqfit can easily test mis-modeling"/>
          <p:cNvSpPr txBox="1"/>
          <p:nvPr/>
        </p:nvSpPr>
        <p:spPr>
          <a:xfrm>
            <a:off x="14363761" y="2359997"/>
            <a:ext cx="9382160" cy="84950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rPr>
                <a:latin typeface="Courier New"/>
                <a:ea typeface="Courier New"/>
                <a:cs typeface="Courier New"/>
                <a:sym typeface="Courier New"/>
              </a:rPr>
              <a:t>freqfit</a:t>
            </a:r>
            <a:r>
              <a:t> can easily test mis-modeling</a:t>
            </a:r>
          </a:p>
        </p:txBody>
      </p:sp>
      <p:pic>
        <p:nvPicPr>
          <p:cNvPr id="255" name="AGV_vUdddni4QqvOHKB3agnjaeJoidFTtLdg-LCcwgx-z-Twx_9hPR5Y4LNmEwJpAHANfmG_3EGWOvdNBSmOSjZSVt33xYoy_ikx1XGHVvuq0aBl0-cNM1owt1cC7a2F8oT_PATbVfCGjg=s2048.png" descr="AGV_vUdddni4QqvOHKB3agnjaeJoidFTtLdg-LCcwgx-z-Twx_9hPR5Y4LNmEwJpAHANfmG_3EGWOvdNBSmOSjZSVt33xYoy_ikx1XGHVvuq0aBl0-cNM1owt1cC7a2F8oT_PATbVfCGjg=s2048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52979" y="1531814"/>
            <a:ext cx="14038031" cy="40921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56" name="AGV_vUfFEB2R-raJ1zh51G6MioWoitQZUyo5OWIxBrPgcLMSiJWPgTqeK19roWhurvFkgHHMyr3UlqYYjwIFqNcRr8ep50U_Vj1m9RaOkbq05alfxJdleRM2Ko37ydV43B3NxQ6WmmDuJA=s2048.png" descr="AGV_vUfFEB2R-raJ1zh51G6MioWoitQZUyo5OWIxBrPgcLMSiJWPgTqeK19roWhurvFkgHHMyr3UlqYYjwIFqNcRr8ep50U_Vj1m9RaOkbq05alfxJdleRM2Ko37ydV43B3NxQ6WmmDuJA=s2048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206551" y="5309540"/>
            <a:ext cx="14231847" cy="4148639"/>
          </a:xfrm>
          <a:prstGeom prst="rect">
            <a:avLst/>
          </a:prstGeom>
          <a:ln w="12700">
            <a:miter lim="400000"/>
          </a:ln>
        </p:spPr>
      </p:pic>
      <p:pic>
        <p:nvPicPr>
          <p:cNvPr id="257" name="AGV_vUfKKMYHCrdoglwS6O5uKyQHbJOAG0dEefA5A2kNdlYYQ5_D6cz2oyJRtAJXKdfaQCs1dQvPRaLx7iJ7i3A-7QW6ugTIRBaENDtb4HZp1rXSCf_mYDgQfX5BCabKbQgHvmt9lKux=s2048.png" descr="AGV_vUfKKMYHCrdoglwS6O5uKyQHbJOAG0dEefA5A2kNdlYYQ5_D6cz2oyJRtAJXKdfaQCs1dQvPRaLx7iJ7i3A-7QW6ugTIRBaENDtb4HZp1rXSCf_mYDgQfX5BCabKbQgHvmt9lKux=s2048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-46948" y="9477152"/>
            <a:ext cx="14038031" cy="4092141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Coverage under background mismodelling is close to stated 90% CL for backgrounds within ± 1σ of nominal…"/>
          <p:cNvSpPr txBox="1"/>
          <p:nvPr/>
        </p:nvSpPr>
        <p:spPr>
          <a:xfrm>
            <a:off x="14868555" y="3469274"/>
            <a:ext cx="8372572" cy="1017142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marL="228600" indent="-228600" defTabSz="457200">
              <a:buSzPct val="100000"/>
              <a:buChar char="•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Coverage under background mismodelling is close to stated 90% CL for backgrounds within ± 1σ of nominal</a:t>
            </a:r>
          </a:p>
          <a:p>
            <a:pPr marL="228600" indent="-228600" defTabSz="457200">
              <a:buSzPct val="100000"/>
              <a:buChar char="•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28600" indent="-228600" defTabSz="457200">
              <a:buSzPct val="100000"/>
              <a:buChar char="•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Limits change by &lt; 5% under background mismodelling within ± 1σ of nominal</a:t>
            </a:r>
          </a:p>
          <a:p>
            <a:pPr marL="228600" indent="-228600" defTabSz="457200">
              <a:buSzPct val="100000"/>
              <a:buChar char="•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28600" indent="-228600" defTabSz="457200">
              <a:buSzPct val="100000"/>
              <a:buChar char="•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Tests of different background models </a:t>
            </a:r>
            <a:br/>
            <a:r>
              <a:t>(uniform, linear, exponential)</a:t>
            </a:r>
          </a:p>
          <a:p>
            <a:pPr marL="228600" indent="-228600" defTabSz="457200">
              <a:buSzPct val="100000"/>
              <a:buChar char="•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</a:p>
          <a:p>
            <a:pPr marL="228600" indent="-228600" defTabSz="457200">
              <a:buSzPct val="100000"/>
              <a:buChar char="•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Different background models result in ≲ 1% change in limit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What’s next?"/>
          <p:cNvSpPr txBox="1"/>
          <p:nvPr>
            <p:ph type="body" idx="21"/>
          </p:nvPr>
        </p:nvSpPr>
        <p:spPr>
          <a:xfrm>
            <a:off x="9240456" y="5789354"/>
            <a:ext cx="5903087" cy="1080127"/>
          </a:xfrm>
          <a:prstGeom prst="rect">
            <a:avLst/>
          </a:prstGeom>
        </p:spPr>
        <p:txBody>
          <a:bodyPr/>
          <a:lstStyle/>
          <a:p>
            <a:pPr/>
            <a:r>
              <a:t>What’s next?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2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263" name="The future of freqfi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682495">
              <a:defRPr sz="6624"/>
            </a:pPr>
            <a:r>
              <a:t>The future of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freqfit</a:t>
            </a:r>
          </a:p>
        </p:txBody>
      </p:sp>
      <p:sp>
        <p:nvSpPr>
          <p:cNvPr id="264" name="Undergoing first refactor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Undergoing first refactor</a:t>
            </a:r>
          </a:p>
          <a:p>
            <a:pPr lvl="1"/>
            <a:r>
              <a:t>Learning from our mistakes</a:t>
            </a:r>
          </a:p>
          <a:p>
            <a:pPr lvl="1"/>
            <a:r>
              <a:t>Improved readability and usability</a:t>
            </a:r>
          </a:p>
          <a:p>
            <a:pPr/>
            <a:r>
              <a:t>As is, tool will work for next generation of </a:t>
            </a:r>
            <a14:m>
              <m:oMath>
                <m:r>
                  <a:rPr xmlns:a="http://schemas.openxmlformats.org/drawingml/2006/main" sz="4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0</m:t>
                </m:r>
                <m:r>
                  <a:rPr xmlns:a="http://schemas.openxmlformats.org/drawingml/2006/main" sz="4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ν</m:t>
                </m:r>
                <m:r>
                  <a:rPr xmlns:a="http://schemas.openxmlformats.org/drawingml/2006/main" sz="4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β</m:t>
                </m:r>
                <m:r>
                  <a:rPr xmlns:a="http://schemas.openxmlformats.org/drawingml/2006/main" sz="46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β</m:t>
                </m:r>
              </m:oMath>
            </a14:m>
            <a:r>
              <a:t> experiments</a:t>
            </a:r>
          </a:p>
          <a:p>
            <a:pPr/>
            <a:r>
              <a:t>Couple of “obvious” upgrades</a:t>
            </a:r>
          </a:p>
          <a:p>
            <a:pPr lvl="1"/>
            <a:r>
              <a:rPr>
                <a:latin typeface="Courier New"/>
                <a:ea typeface="Courier New"/>
                <a:cs typeface="Courier New"/>
                <a:sym typeface="Courier New"/>
              </a:rPr>
              <a:t>Dask</a:t>
            </a:r>
            <a:r>
              <a:t> integration for fast deployment on alternate clusters</a:t>
            </a:r>
          </a:p>
          <a:p>
            <a:pPr lvl="1"/>
            <a:r>
              <a:t>GPU acceleration of minimization</a:t>
            </a:r>
          </a:p>
          <a:p>
            <a:pPr/>
            <a:r>
              <a:t>Should we play around with JAX?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Iminuit</a:t>
            </a:r>
            <a:r>
              <a:t> already runs fairly fast for O(100) parameters</a:t>
            </a:r>
          </a:p>
          <a:p>
            <a:pPr/>
            <a:r>
              <a:t>But, where should this live? </a:t>
            </a:r>
          </a:p>
          <a:p>
            <a:pPr/>
            <a:r>
              <a:t>Is there a demand for a tool that can do unbinned statistical inference?</a:t>
            </a:r>
          </a:p>
        </p:txBody>
      </p:sp>
      <p:sp>
        <p:nvSpPr>
          <p:cNvPr id="2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6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269" name="Acknowledge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Acknowledgements</a:t>
            </a:r>
          </a:p>
        </p:txBody>
      </p:sp>
      <p:sp>
        <p:nvSpPr>
          <p:cNvPr id="270" name="Michael Hank (UPenn, ATLAS) for helpful stats advice on how HEP does it…"/>
          <p:cNvSpPr txBox="1"/>
          <p:nvPr>
            <p:ph type="body" sz="half" idx="1"/>
          </p:nvPr>
        </p:nvSpPr>
        <p:spPr>
          <a:xfrm>
            <a:off x="327152" y="1891070"/>
            <a:ext cx="12146683" cy="10802836"/>
          </a:xfrm>
          <a:prstGeom prst="rect">
            <a:avLst/>
          </a:prstGeom>
        </p:spPr>
        <p:txBody>
          <a:bodyPr/>
          <a:lstStyle/>
          <a:p>
            <a:pPr marL="461210" indent="-461210">
              <a:lnSpc>
                <a:spcPct val="120000"/>
              </a:lnSpc>
              <a:spcBef>
                <a:spcPts val="2000"/>
              </a:spcBef>
              <a:buFontTx/>
              <a:defRPr sz="4600"/>
            </a:pPr>
            <a:r>
              <a:t>Michael Hank (UPenn, ATLAS) for helpful stats advice on how HEP does it</a:t>
            </a:r>
          </a:p>
          <a:p>
            <a:pPr marL="461210" indent="-461210">
              <a:lnSpc>
                <a:spcPct val="120000"/>
              </a:lnSpc>
              <a:spcBef>
                <a:spcPts val="2000"/>
              </a:spcBef>
              <a:buFontTx/>
              <a:defRPr sz="4600"/>
            </a:pPr>
            <a:r>
              <a:t>DOE ONP support </a:t>
            </a:r>
          </a:p>
          <a:p>
            <a:pPr marL="461210" indent="-461210">
              <a:lnSpc>
                <a:spcPct val="120000"/>
              </a:lnSpc>
              <a:spcBef>
                <a:spcPts val="2000"/>
              </a:spcBef>
              <a:buFontTx/>
              <a:defRPr sz="4600"/>
            </a:pPr>
            <a:r>
              <a:t>The LEGEND collaboration for beautiful data to do statistical inference on</a:t>
            </a:r>
          </a:p>
          <a:p>
            <a:pPr marL="461210" indent="-461210">
              <a:lnSpc>
                <a:spcPct val="120000"/>
              </a:lnSpc>
              <a:spcBef>
                <a:spcPts val="2000"/>
              </a:spcBef>
              <a:buFontTx/>
              <a:defRPr sz="4600"/>
            </a:pPr>
            <a:r>
              <a:t>CENPA computing staff: Gary Holman and Clint Wiseman</a:t>
            </a:r>
          </a:p>
        </p:txBody>
      </p:sp>
      <p:sp>
        <p:nvSpPr>
          <p:cNvPr id="27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72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273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3205722" y="3963231"/>
            <a:ext cx="10324161" cy="2595480"/>
          </a:xfrm>
          <a:prstGeom prst="rect">
            <a:avLst/>
          </a:prstGeom>
          <a:ln w="12700">
            <a:miter lim="400000"/>
          </a:ln>
        </p:spPr>
      </p:pic>
      <p:pic>
        <p:nvPicPr>
          <p:cNvPr id="274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434156" y="9047100"/>
            <a:ext cx="7867293" cy="4720376"/>
          </a:xfrm>
          <a:prstGeom prst="rect">
            <a:avLst/>
          </a:prstGeom>
          <a:ln w="12700">
            <a:miter lim="400000"/>
          </a:ln>
        </p:spPr>
      </p:pic>
      <p:pic>
        <p:nvPicPr>
          <p:cNvPr id="275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230384" y="9620250"/>
            <a:ext cx="6340219" cy="241624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That’s all, folks!"/>
          <p:cNvSpPr txBox="1"/>
          <p:nvPr>
            <p:ph type="body" idx="21"/>
          </p:nvPr>
        </p:nvSpPr>
        <p:spPr>
          <a:xfrm>
            <a:off x="9240456" y="5789354"/>
            <a:ext cx="5903087" cy="1080127"/>
          </a:xfrm>
          <a:prstGeom prst="rect">
            <a:avLst/>
          </a:prstGeom>
        </p:spPr>
        <p:txBody>
          <a:bodyPr/>
          <a:lstStyle/>
          <a:p>
            <a:pPr/>
            <a:r>
              <a:t>That’s all, folks!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Backup"/>
          <p:cNvSpPr txBox="1"/>
          <p:nvPr>
            <p:ph type="body" idx="2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Backup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1" name="Picture 15" descr="Picture 15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282" name="Iminuit flexibility, problems (and solutions!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682495">
              <a:defRPr sz="6624"/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Iminuit</a:t>
            </a:r>
            <a:r>
              <a:t> flexibility, problems (and solutions!)</a:t>
            </a:r>
          </a:p>
        </p:txBody>
      </p:sp>
      <p:sp>
        <p:nvSpPr>
          <p:cNvPr id="283" name="Iminuit is a wonderful back-end and useful for cost-function handling and minimization…"/>
          <p:cNvSpPr txBox="1"/>
          <p:nvPr>
            <p:ph type="body" sz="half" idx="1"/>
          </p:nvPr>
        </p:nvSpPr>
        <p:spPr>
          <a:xfrm>
            <a:off x="327152" y="1891070"/>
            <a:ext cx="11654778" cy="10802836"/>
          </a:xfrm>
          <a:prstGeom prst="rect">
            <a:avLst/>
          </a:prstGeom>
        </p:spPr>
        <p:txBody>
          <a:bodyPr/>
          <a:lstStyle/>
          <a:p>
            <a:pPr/>
            <a:r>
              <a:rPr>
                <a:latin typeface="Courier New"/>
                <a:ea typeface="Courier New"/>
                <a:cs typeface="Courier New"/>
                <a:sym typeface="Courier New"/>
              </a:rPr>
              <a:t>Iminuit</a:t>
            </a:r>
            <a:r>
              <a:t> is a wonderful back-end and useful for cost-function handling and minimization</a:t>
            </a:r>
          </a:p>
          <a:p>
            <a:pPr/>
            <a:r>
              <a:t>User can specify minimizer algorithm </a:t>
            </a:r>
          </a:p>
          <a:p>
            <a:pPr lvl="1"/>
            <a:r>
              <a:t>Can run with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migrad</a:t>
            </a:r>
            <a:r>
              <a:t>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or</a:t>
            </a:r>
            <a:r>
              <a:t>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scipy</a:t>
            </a:r>
            <a:r>
              <a:t> minimizers</a:t>
            </a:r>
          </a:p>
          <a:p>
            <a:pPr/>
            <a:r>
              <a:rPr>
                <a:latin typeface="Courier New"/>
                <a:ea typeface="Courier New"/>
                <a:cs typeface="Courier New"/>
                <a:sym typeface="Courier New"/>
              </a:rPr>
              <a:t>Scipy</a:t>
            </a:r>
            <a:r>
              <a:t> minimizers work </a:t>
            </a:r>
            <a:r>
              <a:rPr i="1">
                <a:latin typeface="Helvetica Neue"/>
                <a:ea typeface="Helvetica Neue"/>
                <a:cs typeface="Helvetica Neue"/>
                <a:sym typeface="Helvetica Neue"/>
              </a:rPr>
              <a:t>almost</a:t>
            </a:r>
            <a:r>
              <a:t> out of the box</a:t>
            </a:r>
          </a:p>
          <a:p>
            <a:pPr lvl="1"/>
            <a:r>
              <a:rPr>
                <a:latin typeface="Courier New"/>
                <a:ea typeface="Courier New"/>
                <a:cs typeface="Courier New"/>
                <a:sym typeface="Courier New"/>
              </a:rPr>
              <a:t>Iminuit</a:t>
            </a:r>
            <a:r>
              <a:t> used to not use 0 as a parameter bound, but 0+epsilon for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scipy</a:t>
            </a:r>
            <a:r>
              <a:t> minimizer</a:t>
            </a:r>
          </a:p>
          <a:p>
            <a:pPr lvl="1"/>
            <a:r>
              <a:t>Caused convergence issues near the boundary</a:t>
            </a:r>
          </a:p>
          <a:p>
            <a:pPr lvl="1"/>
            <a:r>
              <a:t>Fixed! with </a:t>
            </a:r>
            <a:r>
              <a:rPr u="sng">
                <a:solidFill>
                  <a:srgbClr val="9454C3"/>
                </a:solidFill>
                <a:uFill>
                  <a:solidFill>
                    <a:srgbClr val="9454C3"/>
                  </a:solidFill>
                </a:uFill>
                <a:hlinkClick r:id="rId4" invalidUrl="" action="" tgtFrame="" tooltip="" history="1" highlightClick="0" endSnd="0"/>
              </a:rPr>
              <a:t>PR #1060</a:t>
            </a:r>
            <a:r>
              <a:t> (user can now pass options to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scipy</a:t>
            </a:r>
            <a:r>
              <a:t> that override the boundary issues)</a:t>
            </a:r>
          </a:p>
        </p:txBody>
      </p:sp>
      <p:sp>
        <p:nvSpPr>
          <p:cNvPr id="284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5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286" name="options:…"/>
          <p:cNvSpPr txBox="1"/>
          <p:nvPr/>
        </p:nvSpPr>
        <p:spPr>
          <a:xfrm>
            <a:off x="13205548" y="3259837"/>
            <a:ext cx="9158160" cy="56692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options:</a:t>
            </a:r>
          </a:p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backend: minuit</a:t>
            </a:r>
          </a:p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iminuit_precision: 1.0e-20</a:t>
            </a:r>
          </a:p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iminuit_tolerance: 1.0e-05</a:t>
            </a:r>
          </a:p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minimizer_options:</a:t>
            </a:r>
          </a:p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iterate: 100</a:t>
            </a:r>
          </a:p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ncall: 10000</a:t>
            </a:r>
          </a:p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scipy_minimizer: None</a:t>
            </a:r>
          </a:p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user_gradient: false</a:t>
            </a:r>
          </a:p>
        </p:txBody>
      </p:sp>
      <p:pic>
        <p:nvPicPr>
          <p:cNvPr id="287" name="Screenshot 2025-07-14 at 8.16.31 PM.png" descr="Screenshot 2025-07-14 at 8.16.31 P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842348" y="10672927"/>
            <a:ext cx="15403281" cy="179589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290" name="Numerical stability issu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Numerical stability issues</a:t>
            </a:r>
          </a:p>
        </p:txBody>
      </p:sp>
      <p:sp>
        <p:nvSpPr>
          <p:cNvPr id="291" name="Mostly caused by toys without any counts within +/- 5 keV of the signal region…"/>
          <p:cNvSpPr txBox="1"/>
          <p:nvPr>
            <p:ph type="body" sz="half" idx="1"/>
          </p:nvPr>
        </p:nvSpPr>
        <p:spPr>
          <a:xfrm>
            <a:off x="327152" y="1891070"/>
            <a:ext cx="9313775" cy="12040488"/>
          </a:xfrm>
          <a:prstGeom prst="rect">
            <a:avLst/>
          </a:prstGeom>
        </p:spPr>
        <p:txBody>
          <a:bodyPr/>
          <a:lstStyle/>
          <a:p>
            <a:pPr>
              <a:defRPr sz="3300"/>
            </a:pPr>
            <a:r>
              <a:t>Mostly caused by toys without any counts within +/- 5 keV of the signal region</a:t>
            </a:r>
          </a:p>
          <a:p>
            <a:pPr lvl="1">
              <a:defRPr sz="3300"/>
            </a:pPr>
            <a:r>
              <a:t>Can derive the expected test statistic</a:t>
            </a:r>
          </a:p>
          <a:p>
            <a:pPr lvl="1" marL="0" indent="457200">
              <a:buSzTx/>
              <a:buNone/>
              <a:defRPr sz="3300"/>
            </a:pPr>
            <a14:m>
              <m:oMathPara>
                <m:oMathParaPr>
                  <m:jc m:val="left"/>
                </m:oMathParaPr>
                <m:oMath>
                  <m:sSubSup>
                    <m:e>
                      <m:limUpp>
                        <m:e>
                          <m:r>
                            <a:rPr xmlns:a="http://schemas.openxmlformats.org/drawingml/2006/main" sz="36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lim>
                          <m:r>
                            <a:rPr xmlns:a="http://schemas.openxmlformats.org/drawingml/2006/main" sz="36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sub>
                    <m:sup>
                      <m:r>
                        <m:rPr>
                          <m:sty m:val="p"/>
                        </m:rP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bkg</m:t>
                      </m:r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only</m:t>
                      </m:r>
                    </m:sup>
                  </m:sSubSup>
                  <m:r>
                    <a:rPr xmlns:a="http://schemas.openxmlformats.org/drawingml/2006/main" sz="36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6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xmlns:a="http://schemas.openxmlformats.org/drawingml/2006/main" sz="36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Γ</m:t>
                  </m:r>
                  <m:limUpp>
                    <m:e>
                      <m:limLow>
                        <m:e>
                          <m:r>
                            <a:rPr xmlns:a="http://schemas.openxmlformats.org/drawingml/2006/main" sz="36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xmlns:a="http://schemas.openxmlformats.org/drawingml/2006/main" sz="36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36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36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lim>
                  </m:limUpp>
                  <m:r>
                    <a:rPr xmlns:a="http://schemas.openxmlformats.org/drawingml/2006/main" sz="36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ϵ</m:t>
                      </m:r>
                    </m:e>
                    <m:sub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6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sSub>
                    <m:e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sSub>
                        <m:e>
                          <m:r>
                            <a:rPr xmlns:a="http://schemas.openxmlformats.org/drawingml/2006/main" sz="36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ϵ</m:t>
                          </m:r>
                        </m:e>
                        <m:sub>
                          <m:r>
                            <a:rPr xmlns:a="http://schemas.openxmlformats.org/drawingml/2006/main" sz="36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sub>
                  </m:sSub>
                  <m:limUpp>
                    <m:e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e>
                    <m:lim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36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sSub>
                    <m:e>
                      <m:r>
                        <m:rPr>
                          <m:scr m:val="script"/>
                        </m:rP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6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sSubSup>
                    <m:e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sub>
                    <m:sup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bSup>
                  <m:sSup>
                    <m:e>
                      <m:d>
                        <m:dPr>
                          <m:ctrlPr>
                            <a:rPr xmlns:a="http://schemas.openxmlformats.org/drawingml/2006/main" sz="365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limUpp>
                            <m:e>
                              <m:limLow>
                                <m:e>
                                  <m:r>
                                    <a:rPr xmlns:a="http://schemas.openxmlformats.org/drawingml/2006/main" sz="36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∑</m:t>
                                  </m:r>
                                </m:e>
                                <m:lim>
                                  <m:r>
                                    <a:rPr xmlns:a="http://schemas.openxmlformats.org/drawingml/2006/main" sz="36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  <m:r>
                                    <a:rPr xmlns:a="http://schemas.openxmlformats.org/drawingml/2006/main" sz="36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xmlns:a="http://schemas.openxmlformats.org/drawingml/2006/main" sz="36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lim>
                              </m:limLow>
                            </m:e>
                            <m:lim>
                              <m:r>
                                <a:rPr xmlns:a="http://schemas.openxmlformats.org/drawingml/2006/main" sz="36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lim>
                          </m:limUpp>
                          <m:sSub>
                            <m:e>
                              <m:r>
                                <a:rPr xmlns:a="http://schemas.openxmlformats.org/drawingml/2006/main" sz="36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sSub>
                                <m:e>
                                  <m:r>
                                    <a:rPr xmlns:a="http://schemas.openxmlformats.org/drawingml/2006/main" sz="36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ϵ</m:t>
                                  </m:r>
                                </m:e>
                                <m:sub>
                                  <m:r>
                                    <a:rPr xmlns:a="http://schemas.openxmlformats.org/drawingml/2006/main" sz="365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</m:sub>
                              </m:sSub>
                            </m:sub>
                          </m:sSub>
                          <m:sSub>
                            <m:e>
                              <m:r>
                                <m:rPr>
                                  <m:scr m:val="script"/>
                                </m:rPr>
                                <a:rPr xmlns:a="http://schemas.openxmlformats.org/drawingml/2006/main" sz="36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a:rPr xmlns:a="http://schemas.openxmlformats.org/drawingml/2006/main" sz="365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</m:sSub>
                        </m:e>
                      </m:d>
                    </m:e>
                    <m:sup>
                      <m:r>
                        <a:rPr xmlns:a="http://schemas.openxmlformats.org/drawingml/2006/main" sz="36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m:oMathPara>
            </a14:m>
          </a:p>
          <a:p>
            <a:pPr>
              <a:defRPr sz="3300"/>
            </a:pPr>
            <a:r>
              <a:t>In the absence of any nuisance parameters, we become extremely sensitive to floating point errors</a:t>
            </a:r>
          </a:p>
          <a:p>
            <a:pPr lvl="1">
              <a:defRPr sz="3300"/>
            </a:pPr>
            <a:r>
              <a:t>W/o nuisance parameters </a:t>
            </a:r>
            <a14:m>
              <m:oMath>
                <m:sSubSup>
                  <m:e>
                    <m:limUpp>
                      <m:e>
                        <m:r>
                          <a:rPr xmlns:a="http://schemas.openxmlformats.org/drawingml/2006/main"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lim>
                        <m:r>
                          <a:rPr xmlns:a="http://schemas.openxmlformats.org/drawingml/2006/main"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˜</m:t>
                        </m:r>
                      </m:lim>
                    </m:limUpp>
                  </m:e>
                  <m:sub>
                    <m:r>
                      <m:rPr>
                        <m:sty m:val="p"/>
                      </m:rPr>
                      <a:rPr xmlns:a="http://schemas.openxmlformats.org/drawingml/2006/main" sz="4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sub>
                  <m:sup>
                    <m:r>
                      <m:rPr>
                        <m:sty m:val="p"/>
                      </m:rPr>
                      <a:rPr xmlns:a="http://schemas.openxmlformats.org/drawingml/2006/main" sz="4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bkg</m:t>
                    </m:r>
                    <m:r>
                      <a:rPr xmlns:a="http://schemas.openxmlformats.org/drawingml/2006/main" sz="4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xmlns:a="http://schemas.openxmlformats.org/drawingml/2006/main" sz="4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only</m:t>
                    </m:r>
                  </m:sup>
                </m:sSubSup>
              </m:oMath>
            </a14:m>
            <a:r>
              <a:t> becomes a Dirac delta function</a:t>
            </a:r>
          </a:p>
          <a:p>
            <a:pPr>
              <a:defRPr sz="3300"/>
            </a:pPr>
            <a14:m>
              <m:oMath>
                <m:sSubSup>
                  <m:e>
                    <m:limUpp>
                      <m:e>
                        <m:r>
                          <a:rPr xmlns:a="http://schemas.openxmlformats.org/drawingml/2006/main"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e>
                      <m:lim>
                        <m:r>
                          <a:rPr xmlns:a="http://schemas.openxmlformats.org/drawingml/2006/main" sz="40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˜</m:t>
                        </m:r>
                      </m:lim>
                    </m:limUpp>
                  </m:e>
                  <m:sub>
                    <m:r>
                      <m:rPr>
                        <m:sty m:val="p"/>
                      </m:rPr>
                      <a:rPr xmlns:a="http://schemas.openxmlformats.org/drawingml/2006/main" sz="4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sub>
                  <m:sup>
                    <m:r>
                      <m:rPr>
                        <m:sty m:val="p"/>
                      </m:rPr>
                      <a:rPr xmlns:a="http://schemas.openxmlformats.org/drawingml/2006/main" sz="4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bkg</m:t>
                    </m:r>
                    <m:r>
                      <a:rPr xmlns:a="http://schemas.openxmlformats.org/drawingml/2006/main" sz="4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m:rPr>
                        <m:sty m:val="p"/>
                      </m:rPr>
                      <a:rPr xmlns:a="http://schemas.openxmlformats.org/drawingml/2006/main" sz="40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only</m:t>
                    </m:r>
                  </m:sup>
                </m:sSubSup>
              </m:oMath>
            </a14:m>
            <a:r>
              <a:t> also becomes a Dirac delta when we test </a:t>
            </a:r>
            <a14:m>
              <m:oMath>
                <m:r>
                  <m:rPr>
                    <m:sty m:val="p"/>
                  </m:rPr>
                  <a:rPr xmlns:a="http://schemas.openxmlformats.org/drawingml/2006/main" sz="4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Γ</m:t>
                </m:r>
                <m:r>
                  <a:rPr xmlns:a="http://schemas.openxmlformats.org/drawingml/2006/main" sz="4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4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0</m:t>
                </m:r>
              </m:oMath>
            </a14:m>
          </a:p>
          <a:p>
            <a:pPr lvl="1">
              <a:defRPr sz="3300"/>
            </a:pPr>
            <a:r>
              <a:t>We manually set the median exclusion to p=0.5 for </a:t>
            </a:r>
            <a14:m>
              <m:oMath>
                <m:r>
                  <m:rPr>
                    <m:sty m:val="p"/>
                  </m:rPr>
                  <a:rPr xmlns:a="http://schemas.openxmlformats.org/drawingml/2006/main" sz="4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Γ</m:t>
                </m:r>
                <m:r>
                  <a:rPr xmlns:a="http://schemas.openxmlformats.org/drawingml/2006/main" sz="4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40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0</m:t>
                </m:r>
              </m:oMath>
            </a14:m>
          </a:p>
        </p:txBody>
      </p:sp>
      <p:sp>
        <p:nvSpPr>
          <p:cNvPr id="292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93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294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438417" y="1878314"/>
            <a:ext cx="11894783" cy="346931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5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155370" y="5709912"/>
            <a:ext cx="12882067" cy="37572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96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032065" y="9907930"/>
            <a:ext cx="12882066" cy="3757270"/>
          </a:xfrm>
          <a:prstGeom prst="rect">
            <a:avLst/>
          </a:prstGeom>
          <a:ln w="12700">
            <a:miter lim="400000"/>
          </a:ln>
        </p:spPr>
      </p:pic>
      <p:sp>
        <p:nvSpPr>
          <p:cNvPr id="297" name="PDF w/o nuisance params"/>
          <p:cNvSpPr txBox="1"/>
          <p:nvPr/>
        </p:nvSpPr>
        <p:spPr>
          <a:xfrm>
            <a:off x="17240357" y="2417927"/>
            <a:ext cx="4384194" cy="60472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sz="2800"/>
            </a:lvl1pPr>
          </a:lstStyle>
          <a:p>
            <a:pPr/>
            <a:r>
              <a:t>PDF w/o nuisance params</a:t>
            </a:r>
          </a:p>
        </p:txBody>
      </p:sp>
      <p:sp>
        <p:nvSpPr>
          <p:cNvPr id="298" name="This should be a Dirac delta"/>
          <p:cNvSpPr txBox="1"/>
          <p:nvPr/>
        </p:nvSpPr>
        <p:spPr>
          <a:xfrm>
            <a:off x="14293956" y="6862927"/>
            <a:ext cx="4614978" cy="60472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 sz="2800"/>
            </a:pPr>
            <a:r>
              <a:t>This </a:t>
            </a:r>
            <a:r>
              <a:rPr i="1"/>
              <a:t>should</a:t>
            </a:r>
            <a:r>
              <a:t> be a Dirac delta</a:t>
            </a:r>
          </a:p>
        </p:txBody>
      </p:sp>
      <p:sp>
        <p:nvSpPr>
          <p:cNvPr id="299" name="Parameter grid enforces correct PDF distribution"/>
          <p:cNvSpPr txBox="1"/>
          <p:nvPr/>
        </p:nvSpPr>
        <p:spPr>
          <a:xfrm>
            <a:off x="13108107" y="10672927"/>
            <a:ext cx="7408794" cy="103652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defRPr sz="2800"/>
            </a:lvl1pPr>
          </a:lstStyle>
          <a:p>
            <a:pPr/>
            <a:r>
              <a:t>Parameter grid enforces correct PDF distribution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75" name="What does it mean to be “quasi-background free”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What does it mean to be “quasi-background free”?</a:t>
            </a:r>
          </a:p>
        </p:txBody>
      </p:sp>
      <p:sp>
        <p:nvSpPr>
          <p:cNvPr id="76" name="Quasi-background free experiments have ~linear sensitivity scaling…"/>
          <p:cNvSpPr txBox="1"/>
          <p:nvPr>
            <p:ph type="body" sz="quarter" idx="1"/>
          </p:nvPr>
        </p:nvSpPr>
        <p:spPr>
          <a:xfrm>
            <a:off x="327152" y="1891070"/>
            <a:ext cx="23037462" cy="2848551"/>
          </a:xfrm>
          <a:prstGeom prst="rect">
            <a:avLst/>
          </a:prstGeom>
        </p:spPr>
        <p:txBody>
          <a:bodyPr/>
          <a:lstStyle/>
          <a:p>
            <a:pPr marL="457200" indent="-457200">
              <a:spcBef>
                <a:spcPts val="2800"/>
              </a:spcBef>
              <a:defRPr sz="4000"/>
            </a:pPr>
            <a:r>
              <a:t>Quasi-background free experiments have ~</a:t>
            </a:r>
            <a:r>
              <a:rPr b="1" i="1" u="sng">
                <a:latin typeface="Helvetica Neue"/>
                <a:ea typeface="Helvetica Neue"/>
                <a:cs typeface="Helvetica Neue"/>
                <a:sym typeface="Helvetica Neue"/>
              </a:rPr>
              <a:t>linear</a:t>
            </a:r>
            <a:r>
              <a:t> sensitivity scaling </a:t>
            </a:r>
          </a:p>
          <a:p>
            <a:pPr lvl="1">
              <a:spcBef>
                <a:spcPts val="2800"/>
              </a:spcBef>
              <a:buChar char="•"/>
              <a:defRPr sz="4000"/>
            </a:pPr>
            <a14:m>
              <m:oMath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b</m:t>
                </m:r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&lt;</m:t>
                </m:r>
                <m: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1</m:t>
                </m:r>
              </m:oMath>
            </a14:m>
            <a:r>
              <a:t> within +/-2 keV of </a:t>
            </a:r>
            <a14:m>
              <m:oMath>
                <m:sSub>
                  <m:e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Q</m:t>
                    </m:r>
                  </m:e>
                  <m:sub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β</m:t>
                    </m:r>
                    <m:r>
                      <a:rPr xmlns:a="http://schemas.openxmlformats.org/drawingml/2006/main" sz="485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β</m:t>
                    </m:r>
                  </m:sub>
                </m:sSub>
              </m:oMath>
            </a14:m>
            <a:r>
              <a:t> requires only a few counts to make a discovery</a:t>
            </a:r>
          </a:p>
        </p:txBody>
      </p:sp>
      <p:sp>
        <p:nvSpPr>
          <p:cNvPr id="77" name="Slide Number"/>
          <p:cNvSpPr txBox="1"/>
          <p:nvPr>
            <p:ph type="sldNum" sz="quarter" idx="2"/>
          </p:nvPr>
        </p:nvSpPr>
        <p:spPr>
          <a:xfrm>
            <a:off x="24055464" y="13229332"/>
            <a:ext cx="182170" cy="359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78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79" name="pasted-movie.png" descr="pasted-movie.png"/>
          <p:cNvPicPr>
            <a:picLocks noChangeAspect="1"/>
          </p:cNvPicPr>
          <p:nvPr/>
        </p:nvPicPr>
        <p:blipFill>
          <a:blip r:embed="rId3">
            <a:extLst/>
          </a:blip>
          <a:srcRect l="0" t="8141" r="0" b="0"/>
          <a:stretch>
            <a:fillRect/>
          </a:stretch>
        </p:blipFill>
        <p:spPr>
          <a:xfrm>
            <a:off x="4950420" y="3993271"/>
            <a:ext cx="14483154" cy="9502893"/>
          </a:xfrm>
          <a:prstGeom prst="rect">
            <a:avLst/>
          </a:prstGeom>
          <a:ln w="12700">
            <a:miter lim="400000"/>
          </a:ln>
        </p:spPr>
      </p:pic>
      <p:sp>
        <p:nvSpPr>
          <p:cNvPr id="80" name="Credit: Jason Detwiler"/>
          <p:cNvSpPr txBox="1"/>
          <p:nvPr/>
        </p:nvSpPr>
        <p:spPr>
          <a:xfrm>
            <a:off x="18285548" y="12755727"/>
            <a:ext cx="5450638" cy="80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Credit: Jason Detwiler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1" name="l200_test_statistic_ROI_events_labeled_PDFs.png" descr="l200_test_statistic_ROI_events_labeled_PDFs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1252414"/>
            <a:ext cx="24384000" cy="711200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2" name="l200_critical_test_statistic.pdf" descr="l200_critical_test_statistic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60800" y="7998180"/>
            <a:ext cx="20662400" cy="6026534"/>
          </a:xfrm>
          <a:prstGeom prst="rect">
            <a:avLst/>
          </a:prstGeom>
          <a:ln w="12700">
            <a:miter lim="400000"/>
          </a:ln>
        </p:spPr>
      </p:pic>
      <p:pic>
        <p:nvPicPr>
          <p:cNvPr id="303" name="Picture 15" descr="Picture 1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304" name="Where does the structure come from in the L200 limit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37360">
              <a:defRPr sz="6840"/>
            </a:lvl1pPr>
          </a:lstStyle>
          <a:p>
            <a:pPr/>
            <a:r>
              <a:t>Where does the structure come from in the L200 limit?</a:t>
            </a:r>
          </a:p>
        </p:txBody>
      </p:sp>
      <p:sp>
        <p:nvSpPr>
          <p:cNvPr id="30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6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307" name="Equation"/>
          <p:cNvSpPr txBox="1"/>
          <p:nvPr/>
        </p:nvSpPr>
        <p:spPr>
          <a:xfrm>
            <a:off x="10817959" y="2388683"/>
            <a:ext cx="7409402" cy="1514628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limUpp>
                        <m:e>
                          <m:r>
                            <a:rPr xmlns:a="http://schemas.openxmlformats.org/drawingml/2006/main" sz="30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lim>
                          <m:r>
                            <a:rPr xmlns:a="http://schemas.openxmlformats.org/drawingml/2006/main" sz="30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sub>
                    <m:sup>
                      <m:r>
                        <m:rPr>
                          <m:sty m:val="p"/>
                        </m:rP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bkg</m:t>
                      </m:r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only</m:t>
                      </m:r>
                    </m:sup>
                  </m:sSubSup>
                  <m:r>
                    <a:rPr xmlns:a="http://schemas.openxmlformats.org/drawingml/2006/main" sz="30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0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xmlns:a="http://schemas.openxmlformats.org/drawingml/2006/main" sz="30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Γ</m:t>
                  </m:r>
                  <m:limUpp>
                    <m:e>
                      <m:limLow>
                        <m:e>
                          <m:r>
                            <a:rPr xmlns:a="http://schemas.openxmlformats.org/drawingml/2006/main" sz="30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xmlns:a="http://schemas.openxmlformats.org/drawingml/2006/main" sz="30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30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30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lim>
                  </m:limUpp>
                  <m:r>
                    <a:rPr xmlns:a="http://schemas.openxmlformats.org/drawingml/2006/main" sz="30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ϵ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0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+</m:t>
                  </m:r>
                  <m:sSub>
                    <m:e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sSub>
                        <m:e>
                          <m:r>
                            <a:rPr xmlns:a="http://schemas.openxmlformats.org/drawingml/2006/main" sz="30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ϵ</m:t>
                          </m:r>
                        </m:e>
                        <m:sub>
                          <m:r>
                            <a:rPr xmlns:a="http://schemas.openxmlformats.org/drawingml/2006/main" sz="30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sub>
                  </m:sSub>
                  <m:limUpp>
                    <m:e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e>
                    <m:lim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30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sSub>
                    <m:e>
                      <m:r>
                        <m:rPr>
                          <m:scr m:val="script"/>
                        </m:rP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0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-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sSubSup>
                    <m:e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sub>
                    <m:sup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bSup>
                  <m:sSup>
                    <m:e>
                      <m:d>
                        <m:dPr>
                          <m:ctrlPr>
                            <a:rPr xmlns:a="http://schemas.openxmlformats.org/drawingml/2006/main" sz="30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limUpp>
                            <m:e>
                              <m:limLow>
                                <m:e>
                                  <m:r>
                                    <a:rPr xmlns:a="http://schemas.openxmlformats.org/drawingml/2006/main" sz="30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∑</m:t>
                                  </m:r>
                                </m:e>
                                <m:lim>
                                  <m:r>
                                    <a:rPr xmlns:a="http://schemas.openxmlformats.org/drawingml/2006/main" sz="30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  <m:r>
                                    <a:rPr xmlns:a="http://schemas.openxmlformats.org/drawingml/2006/main" sz="30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xmlns:a="http://schemas.openxmlformats.org/drawingml/2006/main" sz="30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lim>
                              </m:limLow>
                            </m:e>
                            <m:lim>
                              <m:r>
                                <a:rPr xmlns:a="http://schemas.openxmlformats.org/drawingml/2006/main" sz="30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lim>
                          </m:limUpp>
                          <m:sSub>
                            <m:e>
                              <m:r>
                                <a:rPr xmlns:a="http://schemas.openxmlformats.org/drawingml/2006/main" sz="30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sSub>
                                <m:e>
                                  <m:r>
                                    <a:rPr xmlns:a="http://schemas.openxmlformats.org/drawingml/2006/main" sz="30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ϵ</m:t>
                                  </m:r>
                                </m:e>
                                <m:sub>
                                  <m:r>
                                    <a:rPr xmlns:a="http://schemas.openxmlformats.org/drawingml/2006/main" sz="30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</m:sub>
                              </m:sSub>
                            </m:sub>
                          </m:sSub>
                          <m:sSub>
                            <m:e>
                              <m:r>
                                <m:rPr>
                                  <m:scr m:val="script"/>
                                </m:rPr>
                                <a:rPr xmlns:a="http://schemas.openxmlformats.org/drawingml/2006/main" sz="30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a:rPr xmlns:a="http://schemas.openxmlformats.org/drawingml/2006/main" sz="30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</m:sSub>
                        </m:e>
                      </m:d>
                    </m:e>
                    <m:sup>
                      <m:r>
                        <a:rPr xmlns:a="http://schemas.openxmlformats.org/drawingml/2006/main" sz="30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m:oMathPara>
            </a14:m>
            <a:endParaRPr sz="3000">
              <a:solidFill>
                <a:srgbClr val="1A2A5B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Where does the structure come from in the L200 limit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737360">
              <a:defRPr sz="6840"/>
            </a:lvl1pPr>
          </a:lstStyle>
          <a:p>
            <a:pPr/>
            <a:r>
              <a:t>Where does the structure come from in the L200 limit?</a:t>
            </a:r>
          </a:p>
        </p:txBody>
      </p:sp>
      <p:sp>
        <p:nvSpPr>
          <p:cNvPr id="311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2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313" name="making_a_brazil_plot.gif" descr="making_a_brazil_plot.gif"/>
          <p:cNvPicPr>
            <a:picLocks noChangeAspect="0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699789" y="1737080"/>
            <a:ext cx="12984422" cy="9089095"/>
          </a:xfrm>
          <a:prstGeom prst="rect">
            <a:avLst/>
          </a:prstGeom>
          <a:ln w="12700">
            <a:miter lim="400000"/>
          </a:ln>
        </p:spPr>
      </p:pic>
      <p:sp>
        <p:nvSpPr>
          <p:cNvPr id="314" name="Equation"/>
          <p:cNvSpPr txBox="1"/>
          <p:nvPr/>
        </p:nvSpPr>
        <p:spPr>
          <a:xfrm>
            <a:off x="7007959" y="11047227"/>
            <a:ext cx="10368083" cy="212047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Sup>
                    <m:e>
                      <m:limUpp>
                        <m:e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lim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sub>
                    <m:sup>
                      <m:r>
                        <m:rPr>
                          <m:sty m:val="p"/>
                        </m:rP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bkg</m:t>
                      </m:r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m:rPr>
                          <m:sty m:val="p"/>
                        </m:rP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only</m:t>
                      </m:r>
                    </m:sup>
                  </m:sSubSup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Γ</m:t>
                  </m:r>
                  <m:limUpp>
                    <m:e>
                      <m:limLow>
                        <m:e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∑</m:t>
                          </m:r>
                        </m:e>
                        <m:lim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=</m:t>
                          </m:r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lim>
                      </m:limLow>
                    </m:e>
                    <m:lim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lim>
                  </m:limUpp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ϵ</m:t>
                      </m:r>
                    </m:e>
                    <m:sub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+</m:t>
                  </m:r>
                  <m:sSub>
                    <m:e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sSub>
                        <m:e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ϵ</m:t>
                          </m:r>
                        </m:e>
                        <m:sub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</m:sSub>
                    </m:sub>
                  </m:sSub>
                  <m:limUpp>
                    <m:e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e>
                    <m:lim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sSub>
                    <m:e>
                      <m:r>
                        <m:rPr>
                          <m:scr m:val="script"/>
                        </m:rP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-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sSubSup>
                    <m:e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sub>
                    <m:sup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bSup>
                  <m:sSup>
                    <m:e>
                      <m:d>
                        <m:dPr>
                          <m:ctrlP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limUpp>
                            <m:e>
                              <m:limLow>
                                <m:e>
                                  <m:r>
                                    <a:rPr xmlns:a="http://schemas.openxmlformats.org/drawingml/2006/main" sz="42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∑</m:t>
                                  </m:r>
                                </m:e>
                                <m:lim>
                                  <m:r>
                                    <a:rPr xmlns:a="http://schemas.openxmlformats.org/drawingml/2006/main" sz="42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  <m:r>
                                    <a:rPr xmlns:a="http://schemas.openxmlformats.org/drawingml/2006/main" sz="42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=</m:t>
                                  </m:r>
                                  <m:r>
                                    <a:rPr xmlns:a="http://schemas.openxmlformats.org/drawingml/2006/main" sz="42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lim>
                              </m:limLow>
                            </m:e>
                            <m:lim>
                              <m:r>
                                <a:rPr xmlns:a="http://schemas.openxmlformats.org/drawingml/2006/main" sz="42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lim>
                          </m:limUpp>
                          <m:sSub>
                            <m:e>
                              <m:r>
                                <a:rPr xmlns:a="http://schemas.openxmlformats.org/drawingml/2006/main" sz="42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δ</m:t>
                              </m:r>
                            </m:e>
                            <m:sub>
                              <m:sSub>
                                <m:e>
                                  <m:r>
                                    <a:rPr xmlns:a="http://schemas.openxmlformats.org/drawingml/2006/main" sz="42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ϵ</m:t>
                                  </m:r>
                                </m:e>
                                <m:sub>
                                  <m:r>
                                    <a:rPr xmlns:a="http://schemas.openxmlformats.org/drawingml/2006/main" sz="4200" i="1">
                                      <a:solidFill>
                                        <a:srgbClr val="1A2A5B"/>
                                      </a:solidFill>
                                      <a:latin typeface="Cambria Math" panose="02040503050406030204" pitchFamily="18" charset="0"/>
                                    </a:rPr>
                                    <m:t>j</m:t>
                                  </m:r>
                                </m:sub>
                              </m:sSub>
                            </m:sub>
                          </m:sSub>
                          <m:sSub>
                            <m:e>
                              <m:r>
                                <m:rPr>
                                  <m:scr m:val="script"/>
                                </m:rPr>
                                <a:rPr xmlns:a="http://schemas.openxmlformats.org/drawingml/2006/main" sz="42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e>
                            <m:sub>
                              <m:r>
                                <a:rPr xmlns:a="http://schemas.openxmlformats.org/drawingml/2006/main" sz="42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j</m:t>
                              </m:r>
                            </m:sub>
                          </m:sSub>
                        </m:e>
                      </m:d>
                    </m:e>
                    <m:sup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m:oMathPara>
            </a14:m>
            <a:endParaRPr sz="4200">
              <a:solidFill>
                <a:srgbClr val="1A2A5B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6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What if we combined 76Ge data?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810511">
              <a:defRPr sz="7128"/>
            </a:pPr>
            <a:r>
              <a:t>What if we combined </a:t>
            </a:r>
            <a:r>
              <a:rPr baseline="31999"/>
              <a:t>76</a:t>
            </a:r>
            <a:r>
              <a:t>Ge data?</a:t>
            </a:r>
          </a:p>
        </p:txBody>
      </p:sp>
      <p:sp>
        <p:nvSpPr>
          <p:cNvPr id="3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9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320" name="Equation"/>
          <p:cNvSpPr txBox="1"/>
          <p:nvPr/>
        </p:nvSpPr>
        <p:spPr>
          <a:xfrm>
            <a:off x="4967328" y="3734038"/>
            <a:ext cx="14449345" cy="791109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m:rPr>
                      <m:scr m:val="script"/>
                    </m:rPr>
                    <a:rPr xmlns:a="http://schemas.openxmlformats.org/drawingml/2006/main" sz="5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5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r>
                        <m:rPr>
                          <m:sty m:val="p"/>
                        </m:rPr>
                        <a:rPr xmlns:a="http://schemas.openxmlformats.org/drawingml/2006/main" sz="5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b>
                      <m:f>
                        <m:fPr>
                          <m:ctrlPr>
                            <a:rPr xmlns:a="http://schemas.openxmlformats.org/drawingml/2006/main" sz="5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</m:ctrlPr>
                          <m:type m:val="lin"/>
                        </m:fPr>
                        <m:num>
                          <m:r>
                            <a:rPr xmlns:a="http://schemas.openxmlformats.org/drawingml/2006/main" sz="5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xmlns:a="http://schemas.openxmlformats.org/drawingml/2006/main" sz="58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sub>
                  </m:sSub>
                  <m:r>
                    <a:rPr xmlns:a="http://schemas.openxmlformats.org/drawingml/2006/main" sz="5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5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=</m:t>
                  </m:r>
                  <m:sSub>
                    <m:e>
                      <m:r>
                        <m:rPr>
                          <m:scr m:val="script"/>
                        </m:rPr>
                        <a:rPr xmlns:a="http://schemas.openxmlformats.org/drawingml/2006/main" sz="5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m:rPr>
                          <m:nor/>
                        </m:rPr>
                        <a:rPr xmlns:a="http://schemas.openxmlformats.org/drawingml/2006/main" sz="5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L200</m:t>
                      </m:r>
                    </m:sub>
                  </m:sSub>
                  <m:r>
                    <a:rPr xmlns:a="http://schemas.openxmlformats.org/drawingml/2006/main" sz="5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⋅</m:t>
                  </m:r>
                  <m:sSub>
                    <m:e>
                      <m:r>
                        <m:rPr>
                          <m:scr m:val="script"/>
                        </m:rPr>
                        <a:rPr xmlns:a="http://schemas.openxmlformats.org/drawingml/2006/main" sz="5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m:rPr>
                          <m:nor/>
                        </m:rPr>
                        <a:rPr xmlns:a="http://schemas.openxmlformats.org/drawingml/2006/main" sz="5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GERDA</m:t>
                      </m:r>
                    </m:sub>
                  </m:sSub>
                  <m:r>
                    <a:rPr xmlns:a="http://schemas.openxmlformats.org/drawingml/2006/main" sz="5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⋅</m:t>
                  </m:r>
                  <m:sSub>
                    <m:e>
                      <m:r>
                        <m:rPr>
                          <m:scr m:val="script"/>
                        </m:rPr>
                        <a:rPr xmlns:a="http://schemas.openxmlformats.org/drawingml/2006/main" sz="5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m:rPr>
                          <m:nor/>
                        </m:rPr>
                        <a:rPr xmlns:a="http://schemas.openxmlformats.org/drawingml/2006/main" sz="5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MJD</m:t>
                      </m:r>
                    </m:sub>
                  </m:sSub>
                  <m:r>
                    <a:rPr xmlns:a="http://schemas.openxmlformats.org/drawingml/2006/main" sz="58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⋅</m:t>
                  </m:r>
                  <m:sSub>
                    <m:e>
                      <m:r>
                        <m:rPr>
                          <m:scr m:val="script"/>
                        </m:rPr>
                        <a:rPr xmlns:a="http://schemas.openxmlformats.org/drawingml/2006/main" sz="5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m:rPr>
                          <m:nor/>
                        </m:rPr>
                        <a:rPr xmlns:a="http://schemas.openxmlformats.org/drawingml/2006/main" sz="58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aux</m:t>
                      </m:r>
                    </m:sub>
                  </m:sSub>
                </m:oMath>
              </m:oMathPara>
            </a14:m>
            <a:endParaRPr sz="5800">
              <a:solidFill>
                <a:srgbClr val="1A2A5B"/>
              </a:solidFill>
            </a:endParaRPr>
          </a:p>
        </p:txBody>
      </p:sp>
      <p:pic>
        <p:nvPicPr>
          <p:cNvPr id="321" name="l200_final_hist_log_inset.pdf" descr="l200_final_hist_log_inset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00597" y="7930503"/>
            <a:ext cx="7061512" cy="3530756"/>
          </a:xfrm>
          <a:prstGeom prst="rect">
            <a:avLst/>
          </a:prstGeom>
          <a:ln w="12700">
            <a:miter lim="400000"/>
          </a:ln>
        </p:spPr>
      </p:pic>
      <p:sp>
        <p:nvSpPr>
          <p:cNvPr id="322" name="LEGEND-200"/>
          <p:cNvSpPr txBox="1"/>
          <p:nvPr/>
        </p:nvSpPr>
        <p:spPr>
          <a:xfrm>
            <a:off x="2558884" y="6784343"/>
            <a:ext cx="3406649" cy="80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LEGEND-200</a:t>
            </a:r>
          </a:p>
        </p:txBody>
      </p:sp>
      <p:sp>
        <p:nvSpPr>
          <p:cNvPr id="323" name="GERDA"/>
          <p:cNvSpPr txBox="1"/>
          <p:nvPr/>
        </p:nvSpPr>
        <p:spPr>
          <a:xfrm>
            <a:off x="10488765" y="6743157"/>
            <a:ext cx="2012874" cy="80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GERDA</a:t>
            </a:r>
          </a:p>
        </p:txBody>
      </p:sp>
      <p:sp>
        <p:nvSpPr>
          <p:cNvPr id="324" name="Majorana demonstrator"/>
          <p:cNvSpPr txBox="1"/>
          <p:nvPr/>
        </p:nvSpPr>
        <p:spPr>
          <a:xfrm>
            <a:off x="17024870" y="6784343"/>
            <a:ext cx="6261940" cy="80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>
            <a:lvl1pPr>
              <a:defRPr cap="small"/>
            </a:lvl1pPr>
          </a:lstStyle>
          <a:p>
            <a:pPr/>
            <a:r>
              <a:t>Majorana demonstrator</a:t>
            </a:r>
          </a:p>
        </p:txBody>
      </p:sp>
      <p:pic>
        <p:nvPicPr>
          <p:cNvPr id="325" name="pasted-movie.png" descr="pasted-movie.png"/>
          <p:cNvPicPr>
            <a:picLocks noChangeAspect="1"/>
          </p:cNvPicPr>
          <p:nvPr/>
        </p:nvPicPr>
        <p:blipFill>
          <a:blip r:embed="rId4">
            <a:extLst/>
          </a:blip>
          <a:srcRect l="0" t="50046" r="0" b="0"/>
          <a:stretch>
            <a:fillRect/>
          </a:stretch>
        </p:blipFill>
        <p:spPr>
          <a:xfrm>
            <a:off x="8051630" y="7930503"/>
            <a:ext cx="7619157" cy="3448297"/>
          </a:xfrm>
          <a:prstGeom prst="rect">
            <a:avLst/>
          </a:prstGeom>
          <a:ln w="12700">
            <a:miter lim="400000"/>
          </a:ln>
        </p:spPr>
      </p:pic>
      <p:sp>
        <p:nvSpPr>
          <p:cNvPr id="326" name="Final Results of GERDA on the Search for Neutrinoless Double-beta Decay…"/>
          <p:cNvSpPr txBox="1"/>
          <p:nvPr/>
        </p:nvSpPr>
        <p:spPr>
          <a:xfrm>
            <a:off x="9288490" y="11763351"/>
            <a:ext cx="5807020" cy="1280465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defRPr i="1" sz="2400"/>
            </a:pPr>
            <a:r>
              <a:t>Final Results of GERDA on the Search for Neutrinoless Double-beta Decay</a:t>
            </a:r>
          </a:p>
          <a:p>
            <a:pPr>
              <a:defRPr sz="2400"/>
            </a:pPr>
            <a:r>
              <a:t>Phys. Rev. Lett. </a:t>
            </a:r>
            <a:r>
              <a:rPr b="1"/>
              <a:t>125</a:t>
            </a:r>
            <a:r>
              <a:t>, 252502</a:t>
            </a:r>
          </a:p>
        </p:txBody>
      </p:sp>
      <p:pic>
        <p:nvPicPr>
          <p:cNvPr id="327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6264613" y="7889348"/>
            <a:ext cx="7448852" cy="3530757"/>
          </a:xfrm>
          <a:prstGeom prst="rect">
            <a:avLst/>
          </a:prstGeom>
          <a:ln w="12700">
            <a:miter lim="400000"/>
          </a:ln>
        </p:spPr>
      </p:pic>
      <p:sp>
        <p:nvSpPr>
          <p:cNvPr id="328" name="Final Result of the Majorana Demonstrator’s Search for Neutrinoless Double-𝛽 Decay in  76Ge…"/>
          <p:cNvSpPr txBox="1"/>
          <p:nvPr/>
        </p:nvSpPr>
        <p:spPr>
          <a:xfrm>
            <a:off x="16974052" y="11722165"/>
            <a:ext cx="6842775" cy="135575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defRPr i="1" sz="2400"/>
            </a:pPr>
            <a:r>
              <a:t>Final Result of the Majorana Demonstrator’s Search for Neutrinoless Double-𝛽 Decay in  </a:t>
            </a:r>
            <a:r>
              <a:rPr baseline="31999"/>
              <a:t>76</a:t>
            </a:r>
            <a:r>
              <a:t>Ge</a:t>
            </a:r>
          </a:p>
          <a:p>
            <a:pPr>
              <a:defRPr sz="2400"/>
            </a:pPr>
            <a:r>
              <a:t>Phys. Rev. Lett. </a:t>
            </a:r>
            <a:r>
              <a:rPr b="1"/>
              <a:t>130</a:t>
            </a:r>
            <a:r>
              <a:t>, 062501</a:t>
            </a:r>
          </a:p>
        </p:txBody>
      </p:sp>
      <p:sp>
        <p:nvSpPr>
          <p:cNvPr id="329" name="Rectangle"/>
          <p:cNvSpPr/>
          <p:nvPr/>
        </p:nvSpPr>
        <p:spPr>
          <a:xfrm>
            <a:off x="17482069" y="3248796"/>
            <a:ext cx="2216907" cy="1761593"/>
          </a:xfrm>
          <a:prstGeom prst="rect">
            <a:avLst/>
          </a:prstGeom>
          <a:ln w="101600">
            <a:solidFill>
              <a:schemeClr val="accent1"/>
            </a:solidFill>
          </a:ln>
        </p:spPr>
        <p:txBody>
          <a:bodyPr lIns="365759" tIns="365759" rIns="365759" bIns="365759" anchor="ctr"/>
          <a:lstStyle/>
          <a:p>
            <a:pPr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330" name="share largest systematic uncertainties in"/>
          <p:cNvSpPr txBox="1"/>
          <p:nvPr/>
        </p:nvSpPr>
        <p:spPr>
          <a:xfrm>
            <a:off x="13103274" y="5167444"/>
            <a:ext cx="10974496" cy="97460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share largest systematic uncertainties in </a:t>
            </a:r>
            <a14:m>
              <m:oMath>
                <m:sSub>
                  <m:e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ε</m:t>
                    </m:r>
                  </m:e>
                  <m:sub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P</m:t>
                    </m:r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S</m:t>
                    </m:r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D</m:t>
                    </m:r>
                  </m:sub>
                </m:sSub>
              </m:oMath>
            </a14:m>
          </a:p>
        </p:txBody>
      </p:sp>
      <p:sp>
        <p:nvSpPr>
          <p:cNvPr id="331" name="First Results on the Search for Lepton Number Violating Neutrinoless Double Beta Decay with the LEGEND-200 Experiment…"/>
          <p:cNvSpPr txBox="1"/>
          <p:nvPr/>
        </p:nvSpPr>
        <p:spPr>
          <a:xfrm>
            <a:off x="1047223" y="11606277"/>
            <a:ext cx="6564762" cy="1698347"/>
          </a:xfrm>
          <a:prstGeom prst="rect">
            <a:avLst/>
          </a:prstGeom>
          <a:ln w="50800">
            <a:solidFill>
              <a:srgbClr val="FF26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defRPr i="1" sz="2400"/>
            </a:pPr>
            <a:r>
              <a:t>First Results on the Search for Lepton Number Violating Neutrinoless Double Beta Decay with the LEGEND-200 Experiment</a:t>
            </a:r>
          </a:p>
          <a:p>
            <a:pPr>
              <a:defRPr sz="2400"/>
            </a:pPr>
            <a:r>
              <a:t>arXiv:2505.10440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3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334" name="Limit from GERDA + LEGEND-200 + Majorana Demonstrator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499616">
              <a:defRPr sz="5904"/>
            </a:pPr>
            <a:r>
              <a:t>Limit from GERDA + LEGEND-200 + </a:t>
            </a:r>
            <a:r>
              <a:rPr cap="small"/>
              <a:t>Majorana Demonstrator</a:t>
            </a:r>
          </a:p>
        </p:txBody>
      </p:sp>
      <p:sp>
        <p:nvSpPr>
          <p:cNvPr id="33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36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337" name="combination_prl25_sensitivity.pdf" descr="combination_prl25_sensitivity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-6990" y="3299961"/>
            <a:ext cx="24397980" cy="7116078"/>
          </a:xfrm>
          <a:prstGeom prst="rect">
            <a:avLst/>
          </a:prstGeom>
          <a:ln w="12700">
            <a:miter lim="400000"/>
          </a:ln>
        </p:spPr>
      </p:pic>
      <p:sp>
        <p:nvSpPr>
          <p:cNvPr id="338" name="Best limit on   in 76Ge to date!"/>
          <p:cNvSpPr txBox="1"/>
          <p:nvPr/>
        </p:nvSpPr>
        <p:spPr>
          <a:xfrm>
            <a:off x="8455748" y="10774527"/>
            <a:ext cx="8349389" cy="93737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Best limit on </a:t>
            </a:r>
            <a14:m>
              <m:oMath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0</m:t>
                </m:r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ν</m:t>
                </m:r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β</m:t>
                </m:r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β</m:t>
                </m:r>
              </m:oMath>
            </a14:m>
            <a:r>
              <a:t> in </a:t>
            </a:r>
            <a:r>
              <a:rPr baseline="31999"/>
              <a:t>76</a:t>
            </a:r>
            <a:r>
              <a:t>Ge to date!</a:t>
            </a:r>
          </a:p>
        </p:txBody>
      </p:sp>
      <p:sp>
        <p:nvSpPr>
          <p:cNvPr id="339" name="Have we squeezed all the information we can out of existing data?"/>
          <p:cNvSpPr txBox="1"/>
          <p:nvPr/>
        </p:nvSpPr>
        <p:spPr>
          <a:xfrm>
            <a:off x="4191622" y="12241158"/>
            <a:ext cx="16000756" cy="80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Have we squeezed all the information we can out of existing data?</a:t>
            </a:r>
          </a:p>
        </p:txBody>
      </p:sp>
      <p:sp>
        <p:nvSpPr>
          <p:cNvPr id="340" name="Lower limit at 90% CL"/>
          <p:cNvSpPr txBox="1"/>
          <p:nvPr/>
        </p:nvSpPr>
        <p:spPr>
          <a:xfrm>
            <a:off x="17368553" y="10181588"/>
            <a:ext cx="5615078" cy="1767652"/>
          </a:xfrm>
          <a:prstGeom prst="rect">
            <a:avLst/>
          </a:prstGeom>
          <a:ln w="114300">
            <a:solidFill>
              <a:schemeClr val="accent3">
                <a:lumOff val="12549"/>
              </a:schemeClr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Lower limit at 90% CL</a:t>
            </a:r>
          </a:p>
          <a:p>
            <a:pPr/>
            <a14:m>
              <m:oMathPara>
                <m:oMathParaPr>
                  <m:jc m:val="left"/>
                </m:oMathParaPr>
                <m:oMath>
                  <m:sSubSup>
                    <m:e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</m:e>
                    <m:sub>
                      <m:f>
                        <m:fPr>
                          <m:ctrlPr>
                            <a:rPr xmlns:a="http://schemas.openxmlformats.org/drawingml/2006/main" sz="50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</m:ctrlPr>
                          <m:type m:val="lin"/>
                        </m:fPr>
                        <m:num>
                          <m:r>
                            <a:rPr xmlns:a="http://schemas.openxmlformats.org/drawingml/2006/main" sz="50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xmlns:a="http://schemas.openxmlformats.org/drawingml/2006/main" sz="505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sub>
                    <m:sup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0</m:t>
                      </m:r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sup>
                  </m:sSubSup>
                  <m: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&gt;</m:t>
                  </m:r>
                  <m: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1.9</m:t>
                  </m:r>
                  <m: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×</m:t>
                  </m:r>
                  <m:sSup>
                    <m:e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505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26</m:t>
                      </m:r>
                    </m:sup>
                  </m:sSup>
                  <m:r>
                    <m:rPr>
                      <m:sty m:val="p"/>
                    </m:rP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yr</m:t>
                  </m:r>
                </m:oMath>
              </m:oMathPara>
            </a14:m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2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343" name="Pseudo-experim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Pseudo-experiments</a:t>
            </a:r>
          </a:p>
        </p:txBody>
      </p:sp>
      <p:sp>
        <p:nvSpPr>
          <p:cNvPr id="344" name="Define likelihood   that contains experiment data and auxiliary measurement…"/>
          <p:cNvSpPr txBox="1"/>
          <p:nvPr>
            <p:ph type="body" idx="1"/>
          </p:nvPr>
        </p:nvSpPr>
        <p:spPr>
          <a:xfrm>
            <a:off x="327152" y="1737080"/>
            <a:ext cx="17186814" cy="10802836"/>
          </a:xfrm>
          <a:prstGeom prst="rect">
            <a:avLst/>
          </a:prstGeom>
        </p:spPr>
        <p:txBody>
          <a:bodyPr/>
          <a:lstStyle/>
          <a:p>
            <a:pPr marL="334210" indent="-334210">
              <a:buFontTx/>
              <a:buAutoNum type="arabicPeriod" startAt="1"/>
              <a:defRPr sz="3200"/>
            </a:pPr>
            <a:r>
              <a:t>Define likelihood </a:t>
            </a:r>
            <a14:m>
              <m:oMath>
                <m:r>
                  <m:rPr>
                    <m:scr m:val="script"/>
                  </m:rP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</m:oMath>
            </a14:m>
            <a:r>
              <a:t> that contains experiment data and auxiliary measurement </a:t>
            </a:r>
            <a14:m>
              <m:oMath>
                <m:limUpp>
                  <m:e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α</m:t>
                    </m:r>
                  </m:e>
                  <m:lim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˜</m:t>
                    </m:r>
                  </m:lim>
                </m:limUpp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±</m:t>
                </m:r>
                <m:sSub>
                  <m:e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</m:e>
                  <m:sub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α</m:t>
                    </m:r>
                  </m:sub>
                </m:sSub>
              </m:oMath>
            </a14:m>
          </a:p>
          <a:p>
            <a:pPr lvl="1" marL="0" indent="508000">
              <a:buSzTx/>
              <a:buFontTx/>
              <a:buNone/>
              <a:defRPr sz="3200"/>
            </a:pPr>
            <a14:m>
              <m:oMathPara>
                <m:oMathParaPr>
                  <m:jc m:val="left"/>
                </m:oMathParaPr>
                <m:oMath>
                  <m:r>
                    <m:rPr>
                      <m:scr m:val="script"/>
                    </m:rP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{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}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e>
                    <m:lim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m:rPr>
                      <m:sty m:val="p"/>
                    </m:rP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{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}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m:rPr>
                      <m:sty m:val="p"/>
                    </m:rP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r>
                    <m:rPr>
                      <m:scr m:val="script"/>
                    </m:rP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limUpp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e>
                    <m:lim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α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sub>
                  </m:sSub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  <a:p>
            <a:pPr marL="334210" indent="-334210">
              <a:buFontTx/>
              <a:buAutoNum type="arabicPeriod" startAt="1"/>
              <a:defRPr sz="3200"/>
            </a:pPr>
            <a:r>
              <a:t> Maximize </a:t>
            </a:r>
            <a14:m>
              <m:oMath>
                <m:r>
                  <m:rPr>
                    <m:scr m:val="script"/>
                  </m:rP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L</m:t>
                </m:r>
              </m:oMath>
            </a14:m>
            <a:r>
              <a:t> assuming </a:t>
            </a:r>
            <a14:m>
              <m:oMath>
                <m:r>
                  <m:rPr>
                    <m:sty m:val="p"/>
                  </m:rP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Γ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sSup>
                  <m:e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e>
                  <m:sup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⋆</m:t>
                    </m:r>
                  </m:sup>
                </m:sSup>
              </m:oMath>
            </a14:m>
            <a:r>
              <a:t> and find best fit </a:t>
            </a:r>
            <a14:m>
              <m:oMath>
                <m:limUpp>
                  <m:e>
                    <m:limUpp>
                      <m:e>
                        <m:r>
                          <a:rPr xmlns:a="http://schemas.openxmlformats.org/drawingml/2006/main" sz="3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α</m:t>
                        </m:r>
                      </m:e>
                      <m:lim>
                        <m:r>
                          <a:rPr xmlns:a="http://schemas.openxmlformats.org/drawingml/2006/main" sz="3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̂</m:t>
                        </m:r>
                      </m:lim>
                    </m:limUpp>
                  </m:e>
                  <m:lim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̂</m:t>
                    </m:r>
                  </m:lim>
                </m:limUpp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p>
                  <m:e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e>
                  <m:sup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⋆</m:t>
                    </m:r>
                  </m:sup>
                </m:sSup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  <a:p>
            <a:pPr lvl="1" marL="0" indent="508000">
              <a:buSzTx/>
              <a:buFontTx/>
              <a:buNone/>
              <a:defRPr sz="3200"/>
            </a:pPr>
            <a14:m>
              <m:oMathPara>
                <m:oMathParaPr>
                  <m:jc m:val="left"/>
                </m:oMathParaPr>
                <m:oMath>
                  <m:r>
                    <m:rPr>
                      <m:scr m:val="script"/>
                    </m:rP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{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}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e>
                    <m:lim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{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}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⋅</m:t>
                  </m:r>
                  <m:r>
                    <m:rPr>
                      <m:scr m:val="script"/>
                    </m:rP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limUpp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e>
                    <m:lim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˜</m:t>
                      </m:r>
                    </m:lim>
                  </m:limUp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sub>
                  </m:sSub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→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</a:p>
          <a:p>
            <a:pPr marL="334210" indent="-334210">
              <a:buFontTx/>
              <a:buAutoNum type="arabicPeriod" startAt="1"/>
              <a:defRPr sz="3200"/>
            </a:pPr>
            <a:r>
              <a:t>Generate toy data assuming </a:t>
            </a:r>
            <a14:m>
              <m:oMath>
                <m:sSub>
                  <m:e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e>
                  <m:sub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</m:sSub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sSup>
                  <m:e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e>
                  <m:sup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⋆</m:t>
                    </m:r>
                  </m:sup>
                </m:sSup>
              </m:oMath>
            </a14:m>
            <a:r>
              <a:t>and </a:t>
            </a:r>
            <a14:m>
              <m:oMath>
                <m:sSub>
                  <m:e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α</m:t>
                    </m:r>
                  </m:e>
                  <m:sub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t</m:t>
                    </m:r>
                  </m:sub>
                </m:sSub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=</m:t>
                </m:r>
                <m:limUpp>
                  <m:e>
                    <m:limUpp>
                      <m:e>
                        <m:r>
                          <a:rPr xmlns:a="http://schemas.openxmlformats.org/drawingml/2006/main" sz="3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α</m:t>
                        </m:r>
                      </m:e>
                      <m:lim>
                        <m:r>
                          <a:rPr xmlns:a="http://schemas.openxmlformats.org/drawingml/2006/main" sz="3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̂</m:t>
                        </m:r>
                      </m:lim>
                    </m:limUpp>
                  </m:e>
                  <m:lim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̂</m:t>
                    </m:r>
                  </m:lim>
                </m:limUpp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p>
                  <m:e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e>
                  <m:sup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⋆</m:t>
                    </m:r>
                  </m:sup>
                </m:sSup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  <a:p>
            <a:pPr lvl="1" marL="0" indent="508000">
              <a:buSzTx/>
              <a:buFontTx/>
              <a:buNone/>
              <a:defRPr sz="3200"/>
            </a:pPr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{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sSup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</m:e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{</m:t>
                  </m:r>
                  <m:sSubSup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b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}</m:t>
                  </m:r>
                </m:oMath>
              </m:oMathPara>
            </a14:m>
          </a:p>
          <a:p>
            <a:pPr marL="334210" indent="-334210">
              <a:buFontTx/>
              <a:buAutoNum type="arabicPeriod" startAt="1"/>
              <a:defRPr sz="3200"/>
            </a:pPr>
            <a:r>
              <a:t>Generate new auxiliary measurement </a:t>
            </a:r>
            <a14:m>
              <m:oMath>
                <m:sSup>
                  <m:e>
                    <m:limUpp>
                      <m:e>
                        <m:r>
                          <a:rPr xmlns:a="http://schemas.openxmlformats.org/drawingml/2006/main" sz="3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α</m:t>
                        </m:r>
                      </m:e>
                      <m:lim>
                        <m:r>
                          <a:rPr xmlns:a="http://schemas.openxmlformats.org/drawingml/2006/main" sz="3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˜</m:t>
                        </m:r>
                      </m:lim>
                    </m:limUpp>
                  </m:e>
                  <m:sup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′</m:t>
                    </m:r>
                  </m:sup>
                </m:sSup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±</m:t>
                </m:r>
                <m:sSub>
                  <m:e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</m:e>
                  <m:sub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α</m:t>
                    </m:r>
                  </m:sub>
                </m:sSub>
              </m:oMath>
            </a14:m>
            <a:r>
              <a:t> from Gaussian distribution </a:t>
            </a:r>
            <a14:m>
              <m:oMath>
                <m:r>
                  <m:rPr>
                    <m:scr m:val="script"/>
                  </m:rP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G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α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|</m:t>
                </m:r>
                <m:limUpp>
                  <m:e>
                    <m:limUpp>
                      <m:e>
                        <m:r>
                          <a:rPr xmlns:a="http://schemas.openxmlformats.org/drawingml/2006/main" sz="3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α</m:t>
                        </m:r>
                      </m:e>
                      <m:lim>
                        <m:r>
                          <a:rPr xmlns:a="http://schemas.openxmlformats.org/drawingml/2006/main" sz="39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̂</m:t>
                        </m:r>
                      </m:lim>
                    </m:limUpp>
                  </m:e>
                  <m:lim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̂</m:t>
                    </m:r>
                  </m:lim>
                </m:limUpp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(</m:t>
                </m:r>
                <m:sSup>
                  <m:e>
                    <m:r>
                      <m:rPr>
                        <m:sty m:val="p"/>
                      </m:rP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Γ</m:t>
                    </m:r>
                  </m:e>
                  <m:sup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⋆</m:t>
                    </m:r>
                  </m:sup>
                </m:sSup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,</m:t>
                </m:r>
                <m:sSub>
                  <m:e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δ</m:t>
                    </m:r>
                  </m:e>
                  <m:sub>
                    <m:r>
                      <a:rPr xmlns:a="http://schemas.openxmlformats.org/drawingml/2006/main" sz="39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α</m:t>
                    </m:r>
                  </m:sub>
                </m:sSub>
                <m:r>
                  <a:rPr xmlns:a="http://schemas.openxmlformats.org/drawingml/2006/main" sz="390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)</m:t>
                </m:r>
              </m:oMath>
            </a14:m>
          </a:p>
          <a:p>
            <a:pPr lvl="1" marL="0" indent="508000">
              <a:spcBef>
                <a:spcPts val="2400"/>
              </a:spcBef>
              <a:buSzTx/>
              <a:buFontTx/>
              <a:buNone/>
              <a:defRPr sz="3200"/>
            </a:pPr>
            <a14:m>
              <m:oMathPara>
                <m:oMathParaPr>
                  <m:jc m:val="left"/>
                </m:oMathParaPr>
                <m:oMath>
                  <m:r>
                    <m:rPr>
                      <m:scr m:val="script"/>
                    </m:rP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G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limUpp>
                        <m:e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|</m:t>
                  </m:r>
                  <m:limUpp>
                    <m:e>
                      <m:limUpp>
                        <m:e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̂</m:t>
                          </m:r>
                        </m:lim>
                      </m:limUpp>
                    </m:e>
                    <m:lim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̂</m:t>
                      </m:r>
                    </m:lim>
                  </m:limUp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sSup>
                    <m:e>
                      <m:r>
                        <m:rPr>
                          <m:sty m:val="p"/>
                        </m:rP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e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⋆</m:t>
                      </m:r>
                    </m:sup>
                  </m:s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sub>
                  </m:sSub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→</m:t>
                  </m:r>
                  <m:sSup>
                    <m:e>
                      <m:limUpp>
                        <m:e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α</m:t>
                          </m:r>
                        </m:e>
                        <m:lim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±</m:t>
                  </m:r>
                  <m:sSub>
                    <m:e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δ</m:t>
                      </m:r>
                    </m:e>
                    <m:sub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α</m:t>
                      </m:r>
                    </m:sub>
                  </m:sSub>
                </m:oMath>
              </m:oMathPara>
            </a14:m>
          </a:p>
          <a:p>
            <a:pPr marL="334210" indent="-334210">
              <a:buFontTx/>
              <a:buAutoNum type="arabicPeriod" startAt="1"/>
              <a:defRPr sz="3200"/>
            </a:pPr>
            <a:r>
              <a:t>Evaluate the test statistic and record it; repeat.</a:t>
            </a:r>
          </a:p>
          <a:p>
            <a:pPr lvl="1" marL="0" indent="508000">
              <a:spcBef>
                <a:spcPts val="2400"/>
              </a:spcBef>
              <a:buSzTx/>
              <a:buFontTx/>
              <a:buNone/>
              <a:defRPr sz="3200"/>
            </a:pPr>
            <a14:m>
              <m:oMathPara>
                <m:oMathParaPr>
                  <m:jc m:val="left"/>
                </m:oMathParaPr>
                <m:oMath>
                  <m:sSubSup>
                    <m:e>
                      <m:limUpp>
                        <m:e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lim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sSup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p>
                      </m:s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p>
                      </m:sSup>
                    </m:sub>
                    <m: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bSup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-</m:t>
                  </m:r>
                  <m: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m:rPr>
                      <m:sty m:val="p"/>
                    </m:rPr>
                    <a:rPr xmlns:a="http://schemas.openxmlformats.org/drawingml/2006/main" sz="39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ln</m:t>
                  </m:r>
                  <m:f>
                    <m:fPr>
                      <m:ctrlP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sSup>
                        <m:e>
                          <m:r>
                            <m:rPr>
                              <m:scr m:val="script"/>
                            </m:rP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sSubSup>
                        <m:e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e>
                          <m:limUpp>
                            <m:e>
                              <m:r>
                                <a:rPr xmlns:a="http://schemas.openxmlformats.org/drawingml/2006/main"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e>
                            <m:lim>
                              <m:r>
                                <a:rPr xmlns:a="http://schemas.openxmlformats.org/drawingml/2006/main"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˜</m:t>
                              </m:r>
                            </m:lim>
                          </m:limUpp>
                        </m:e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e>
                          <m:r>
                            <m:rPr>
                              <m:sty m:val="p"/>
                            </m:rP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</m:e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⋆</m:t>
                          </m:r>
                        </m:sup>
                      </m:s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e>
                          <m:limUpp>
                            <m:e>
                              <m:limUpp>
                                <m:e>
                                  <m:r>
                                    <a:rPr xmlns:a="http://schemas.openxmlformats.org/drawingml/2006/main" sz="39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α</m:t>
                                  </m:r>
                                </m:e>
                                <m:lim>
                                  <m:r>
                                    <a:rPr xmlns:a="http://schemas.openxmlformats.org/drawingml/2006/main" sz="3900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̂</m:t>
                                  </m:r>
                                </m:lim>
                              </m:limUpp>
                            </m:e>
                            <m:lim>
                              <m:r>
                                <a:rPr xmlns:a="http://schemas.openxmlformats.org/drawingml/2006/main"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̂</m:t>
                              </m:r>
                            </m:lim>
                          </m:limUpp>
                        </m:e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num>
                    <m:den>
                      <m:sSup>
                        <m:e>
                          <m:r>
                            <m:rPr>
                              <m:scr m:val="script"/>
                            </m:rP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L</m:t>
                          </m:r>
                        </m:e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{</m:t>
                      </m:r>
                      <m:sSubSup>
                        <m:e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e>
                        <m:sub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i</m:t>
                          </m:r>
                        </m:sub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b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}</m:t>
                      </m:r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e>
                          <m:limUpp>
                            <m:e>
                              <m:r>
                                <a:rPr xmlns:a="http://schemas.openxmlformats.org/drawingml/2006/main"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e>
                            <m:lim>
                              <m:r>
                                <a:rPr xmlns:a="http://schemas.openxmlformats.org/drawingml/2006/main"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˜</m:t>
                              </m:r>
                            </m:lim>
                          </m:limUpp>
                        </m:e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|</m:t>
                      </m:r>
                      <m:sSup>
                        <m:e>
                          <m:limUpp>
                            <m:e>
                              <m:r>
                                <m:rPr>
                                  <m:sty m:val="p"/>
                                </m:rPr>
                                <a:rPr xmlns:a="http://schemas.openxmlformats.org/drawingml/2006/main"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Γ</m:t>
                              </m:r>
                            </m:e>
                            <m:lim>
                              <m:r>
                                <a:rPr xmlns:a="http://schemas.openxmlformats.org/drawingml/2006/main"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̂</m:t>
                              </m:r>
                            </m:lim>
                          </m:limUpp>
                        </m:e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,</m:t>
                      </m:r>
                      <m:sSup>
                        <m:e>
                          <m:limUpp>
                            <m:e>
                              <m:r>
                                <a:rPr xmlns:a="http://schemas.openxmlformats.org/drawingml/2006/main"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e>
                            <m:lim>
                              <m:r>
                                <a:rPr xmlns:a="http://schemas.openxmlformats.org/drawingml/2006/main" sz="39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̂</m:t>
                              </m:r>
                            </m:lim>
                          </m:limUpp>
                        </m:e>
                        <m:sup>
                          <m:r>
                            <a:rPr xmlns:a="http://schemas.openxmlformats.org/drawingml/2006/main" sz="39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xmlns:a="http://schemas.openxmlformats.org/drawingml/2006/main" sz="39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den>
                  </m:f>
                </m:oMath>
              </m:oMathPara>
            </a14:m>
          </a:p>
        </p:txBody>
      </p:sp>
      <p:sp>
        <p:nvSpPr>
          <p:cNvPr id="345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6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grpSp>
        <p:nvGrpSpPr>
          <p:cNvPr id="351" name="Group"/>
          <p:cNvGrpSpPr/>
          <p:nvPr/>
        </p:nvGrpSpPr>
        <p:grpSpPr>
          <a:xfrm>
            <a:off x="16897143" y="1737080"/>
            <a:ext cx="7337313" cy="5729433"/>
            <a:chOff x="0" y="0"/>
            <a:chExt cx="7337311" cy="5729432"/>
          </a:xfrm>
        </p:grpSpPr>
        <p:sp>
          <p:nvSpPr>
            <p:cNvPr id="347" name="experiment"/>
            <p:cNvSpPr/>
            <p:nvPr/>
          </p:nvSpPr>
          <p:spPr>
            <a:xfrm>
              <a:off x="0" y="0"/>
              <a:ext cx="7337312" cy="5729433"/>
            </a:xfrm>
            <a:prstGeom prst="rect">
              <a:avLst/>
            </a:prstGeom>
            <a:solidFill>
              <a:schemeClr val="accent3">
                <a:lumOff val="12549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5759" tIns="365759" rIns="365759" bIns="365759" numCol="1" anchor="ctr">
              <a:noAutofit/>
            </a:bodyPr>
            <a:lstStyle/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r>
                <a:t>experiment</a:t>
              </a: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348" name="likelihood"/>
            <p:cNvSpPr/>
            <p:nvPr/>
          </p:nvSpPr>
          <p:spPr>
            <a:xfrm>
              <a:off x="363098" y="1187214"/>
              <a:ext cx="2923217" cy="1854854"/>
            </a:xfrm>
            <a:prstGeom prst="rect">
              <a:avLst/>
            </a:prstGeom>
            <a:solidFill>
              <a:schemeClr val="accent5">
                <a:lumOff val="12058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5759" tIns="365759" rIns="365759" bIns="365759" numCol="1" anchor="ctr">
              <a:noAutofit/>
            </a:bodyPr>
            <a:lstStyle>
              <a:lvl1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lvl1pPr>
            </a:lstStyle>
            <a:p>
              <a:pPr/>
              <a:r>
                <a:t>likelihood</a:t>
              </a:r>
            </a:p>
          </p:txBody>
        </p:sp>
        <p:sp>
          <p:nvSpPr>
            <p:cNvPr id="349" name="test statistic"/>
            <p:cNvSpPr/>
            <p:nvPr/>
          </p:nvSpPr>
          <p:spPr>
            <a:xfrm>
              <a:off x="3994083" y="1187214"/>
              <a:ext cx="2923217" cy="1854854"/>
            </a:xfrm>
            <a:prstGeom prst="rect">
              <a:avLst/>
            </a:prstGeom>
            <a:solidFill>
              <a:schemeClr val="accent5">
                <a:lumOff val="12058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5759" tIns="365759" rIns="365759" bIns="365759" numCol="1" anchor="ctr">
              <a:noAutofit/>
            </a:bodyPr>
            <a:lstStyle>
              <a:lvl1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lvl1pPr>
            </a:lstStyle>
            <a:p>
              <a:pPr/>
              <a:r>
                <a:t>test statistic</a:t>
              </a:r>
            </a:p>
          </p:txBody>
        </p:sp>
        <p:sp>
          <p:nvSpPr>
            <p:cNvPr id="350" name="make_toy"/>
            <p:cNvSpPr/>
            <p:nvPr/>
          </p:nvSpPr>
          <p:spPr>
            <a:xfrm>
              <a:off x="2207048" y="3384506"/>
              <a:ext cx="2923217" cy="1854854"/>
            </a:xfrm>
            <a:prstGeom prst="rect">
              <a:avLst/>
            </a:prstGeom>
            <a:solidFill>
              <a:schemeClr val="accent5">
                <a:lumOff val="12058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5759" tIns="365759" rIns="365759" bIns="365759" numCol="1" anchor="ctr">
              <a:noAutofit/>
            </a:bodyPr>
            <a:lstStyle>
              <a:lvl1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lvl1pPr>
            </a:lstStyle>
            <a:p>
              <a:pPr/>
              <a:r>
                <a:t>make_toy</a:t>
              </a:r>
            </a:p>
          </p:txBody>
        </p:sp>
      </p:grpSp>
      <p:pic>
        <p:nvPicPr>
          <p:cNvPr id="352" name="unknown.png" descr="unknown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137601" y="8795091"/>
            <a:ext cx="13709998" cy="518564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4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355" name="Frequentist statistic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Frequentist statistics</a:t>
            </a:r>
          </a:p>
        </p:txBody>
      </p:sp>
      <p:sp>
        <p:nvSpPr>
          <p:cNvPr id="356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57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358" name="define your likelihood…"/>
          <p:cNvSpPr txBox="1"/>
          <p:nvPr/>
        </p:nvSpPr>
        <p:spPr>
          <a:xfrm>
            <a:off x="14548028" y="8277716"/>
            <a:ext cx="9688190" cy="334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marL="561473" indent="-561473">
              <a:buSzPct val="100000"/>
              <a:buAutoNum type="arabicPeriod" startAt="1"/>
            </a:pPr>
            <a:r>
              <a:t>define your likelihood</a:t>
            </a:r>
          </a:p>
          <a:p>
            <a:pPr marL="561473" indent="-561473">
              <a:buSzPct val="100000"/>
              <a:buAutoNum type="arabicPeriod" startAt="1"/>
            </a:pPr>
            <a:r>
              <a:t>compute the test statistic for data</a:t>
            </a:r>
          </a:p>
          <a:p>
            <a:pPr marL="561473" indent="-561473">
              <a:buSzPct val="100000"/>
              <a:buAutoNum type="arabicPeriod" startAt="1"/>
            </a:pPr>
            <a:r>
              <a:t>Monte Carlo pseudoexperiments to create a PDF</a:t>
            </a:r>
          </a:p>
          <a:p>
            <a:pPr marL="561473" indent="-561473">
              <a:buSzPct val="100000"/>
              <a:buAutoNum type="arabicPeriod" startAt="1"/>
            </a:pPr>
            <a:r>
              <a:t>compute p-values from the PDF</a:t>
            </a:r>
          </a:p>
        </p:txBody>
      </p:sp>
      <p:sp>
        <p:nvSpPr>
          <p:cNvPr id="359" name="Equation"/>
          <p:cNvSpPr txBox="1"/>
          <p:nvPr/>
        </p:nvSpPr>
        <p:spPr>
          <a:xfrm>
            <a:off x="7246073" y="11749514"/>
            <a:ext cx="5246772" cy="1447024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=</m:t>
                  </m:r>
                  <m:sSubSup>
                    <m:e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∫</m:t>
                      </m:r>
                    </m:e>
                    <m:sub>
                      <m:sSub>
                        <m:e>
                          <m:limUpp>
                            <m:e>
                              <m:r>
                                <a:rPr xmlns:a="http://schemas.openxmlformats.org/drawingml/2006/main" sz="42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e>
                            <m:lim>
                              <m:r>
                                <a:rPr xmlns:a="http://schemas.openxmlformats.org/drawingml/2006/main" sz="4200" i="1">
                                  <a:solidFill>
                                    <a:srgbClr val="1A2A5B"/>
                                  </a:solidFill>
                                  <a:latin typeface="Cambria Math" panose="02040503050406030204" pitchFamily="18" charset="0"/>
                                </a:rPr>
                                <m:t>˜</m:t>
                              </m:r>
                            </m:lim>
                          </m:limUpp>
                        </m:e>
                        <m:sub>
                          <m:r>
                            <m:rPr>
                              <m:sty m:val="p"/>
                            </m:rP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Γ</m:t>
                          </m:r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o</m:t>
                          </m:r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b</m:t>
                          </m:r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s</m:t>
                          </m:r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.</m:t>
                          </m:r>
                        </m:sub>
                      </m:sSub>
                    </m:sub>
                    <m:sup>
                      <m:r>
                        <m:rPr>
                          <m:sty m:val="p"/>
                        </m:rP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∞</m:t>
                      </m:r>
                    </m:sup>
                  </m:sSubSup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D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sSub>
                    <m:e>
                      <m:limUpp>
                        <m:e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lim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sub>
                  </m:sSub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m:rPr>
                      <m:sty m:val="p"/>
                    </m:rP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d</m:t>
                  </m:r>
                  <m:sSub>
                    <m:e>
                      <m:limUpp>
                        <m:e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lim>
                          <m:r>
                            <a:rPr xmlns:a="http://schemas.openxmlformats.org/drawingml/2006/main" sz="4200" i="1">
                              <a:solidFill>
                                <a:srgbClr val="1A2A5B"/>
                              </a:solidFill>
                              <a:latin typeface="Cambria Math" panose="02040503050406030204" pitchFamily="18" charset="0"/>
                            </a:rPr>
                            <m:t>˜</m:t>
                          </m:r>
                        </m:lim>
                      </m:limUpp>
                    </m:e>
                    <m:sub>
                      <m:r>
                        <m:rPr>
                          <m:sty m:val="p"/>
                        </m:rP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sub>
                  </m:sSub>
                </m:oMath>
              </m:oMathPara>
            </a14:m>
            <a:endParaRPr sz="4200">
              <a:solidFill>
                <a:srgbClr val="1A2A5B"/>
              </a:solidFill>
            </a:endParaRPr>
          </a:p>
        </p:txBody>
      </p:sp>
      <p:grpSp>
        <p:nvGrpSpPr>
          <p:cNvPr id="362" name="Group"/>
          <p:cNvGrpSpPr/>
          <p:nvPr/>
        </p:nvGrpSpPr>
        <p:grpSpPr>
          <a:xfrm>
            <a:off x="835748" y="8277716"/>
            <a:ext cx="12894509" cy="2851206"/>
            <a:chOff x="0" y="0"/>
            <a:chExt cx="12894507" cy="2851205"/>
          </a:xfrm>
        </p:grpSpPr>
        <p:sp>
          <p:nvSpPr>
            <p:cNvPr id="360" name="Equation"/>
            <p:cNvSpPr txBox="1"/>
            <p:nvPr/>
          </p:nvSpPr>
          <p:spPr>
            <a:xfrm>
              <a:off x="5172912" y="404515"/>
              <a:ext cx="7721596" cy="2029475"/>
            </a:xfrm>
            <a:prstGeom prst="rect">
              <a:avLst/>
            </a:prstGeom>
            <a:noFill/>
            <a:ln w="50800" cap="flat">
              <a:solidFill>
                <a:schemeClr val="accent3">
                  <a:lumOff val="12549"/>
                </a:schemeClr>
              </a:solidFill>
              <a:prstDash val="solid"/>
              <a:rou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limUpp>
                          <m:e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˜</m:t>
                            </m:r>
                          </m:lim>
                        </m:limUpp>
                      </m:e>
                      <m:sub>
                        <m:r>
                          <m:rPr>
                            <m:sty m:val="p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sub>
                    </m:sSub>
                    <m:r>
                      <a:rPr xmlns:a="http://schemas.openxmlformats.org/drawingml/2006/main" sz="540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xmlns:a="http://schemas.openxmlformats.org/drawingml/2006/main" sz="540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ln</m:t>
                    </m:r>
                    <m:f>
                      <m:fPr>
                        <m:ctrl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r>
                          <m:rPr>
                            <m:scr m:val="script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limUpp>
                          <m:e>
                            <m:limUpp>
                              <m:e>
                                <m:r>
                                  <a:rPr xmlns:a="http://schemas.openxmlformats.org/drawingml/2006/main" sz="5400" i="1">
                                    <a:solidFill>
                                      <a:srgbClr val="1A2A5B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lim>
                                <m:r>
                                  <a:rPr xmlns:a="http://schemas.openxmlformats.org/drawingml/2006/main" sz="5400" i="1">
                                    <a:solidFill>
                                      <a:srgbClr val="1A2A5B"/>
                                    </a:solidFill>
                                    <a:latin typeface="Cambria Math" panose="02040503050406030204" pitchFamily="18" charset="0"/>
                                  </a:rPr>
                                  <m:t>̂</m:t>
                                </m:r>
                              </m:lim>
                            </m:limUpp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̂</m:t>
                            </m:r>
                          </m:lim>
                        </m:limUpp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limUpp>
                          <m:e>
                            <m:limUpp>
                              <m:e>
                                <m:r>
                                  <a:rPr xmlns:a="http://schemas.openxmlformats.org/drawingml/2006/main" sz="5400" i="1">
                                    <a:solidFill>
                                      <a:srgbClr val="1A2A5B"/>
                                    </a:solidFill>
                                    <a:latin typeface="Cambria Math" panose="02040503050406030204" pitchFamily="18" charset="0"/>
                                  </a:rPr>
                                  <m:t>θ</m:t>
                                </m:r>
                              </m:e>
                              <m:lim>
                                <m:r>
                                  <a:rPr xmlns:a="http://schemas.openxmlformats.org/drawingml/2006/main" sz="5400" i="1">
                                    <a:solidFill>
                                      <a:srgbClr val="1A2A5B"/>
                                    </a:solidFill>
                                    <a:latin typeface="Cambria Math" panose="02040503050406030204" pitchFamily="18" charset="0"/>
                                  </a:rPr>
                                  <m:t>̂</m:t>
                                </m:r>
                              </m:lim>
                            </m:limUpp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̂</m:t>
                            </m:r>
                          </m:lim>
                        </m:limUpp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cr m:val="script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limUpp>
                          <m:e>
                            <m:r>
                              <m:rPr>
                                <m:sty m:val="p"/>
                              </m:rP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̂</m:t>
                            </m:r>
                          </m:lim>
                        </m:limUpp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limUpp>
                          <m:e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̂</m:t>
                            </m:r>
                          </m:lim>
                        </m:limUpp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limUpp>
                          <m:e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θ</m:t>
                            </m:r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̂</m:t>
                            </m:r>
                          </m:lim>
                        </m:limUpp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limUpp>
                      <m:e>
                        <m:r>
                          <m:rPr>
                            <m:sty m:val="p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lim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̂</m:t>
                        </m:r>
                      </m:lim>
                    </m:limUpp>
                    <m:r>
                      <a:rPr xmlns:a="http://schemas.openxmlformats.org/drawingml/2006/main" sz="540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xmlns:a="http://schemas.openxmlformats.org/drawingml/2006/main" sz="540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m:oMathPara>
              </a14:m>
              <a:endParaRPr sz="5400">
                <a:solidFill>
                  <a:srgbClr val="1A2A5B"/>
                </a:solidFill>
              </a:endParaRPr>
            </a:p>
          </p:txBody>
        </p:sp>
        <p:sp>
          <p:nvSpPr>
            <p:cNvPr id="361" name="test statistic:…"/>
            <p:cNvSpPr txBox="1"/>
            <p:nvPr/>
          </p:nvSpPr>
          <p:spPr>
            <a:xfrm>
              <a:off x="0" y="0"/>
              <a:ext cx="5062493" cy="285120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/>
              <a:r>
                <a:rPr b="1"/>
                <a:t>test statistic</a:t>
              </a:r>
              <a:r>
                <a:t>:</a:t>
              </a:r>
            </a:p>
            <a:p>
              <a:pPr/>
              <a:r>
                <a:t>measures incompatibility with hypothesis of </a:t>
              </a:r>
              <a14:m>
                <m:oMath>
                  <m:r>
                    <m:rPr>
                      <m:sty m:val="p"/>
                    </m:rP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Γ</m:t>
                  </m:r>
                </m:oMath>
              </a14:m>
            </a:p>
          </p:txBody>
        </p:sp>
      </p:grpSp>
      <p:grpSp>
        <p:nvGrpSpPr>
          <p:cNvPr id="366" name="Group"/>
          <p:cNvGrpSpPr/>
          <p:nvPr/>
        </p:nvGrpSpPr>
        <p:grpSpPr>
          <a:xfrm>
            <a:off x="-6775040" y="2240714"/>
            <a:ext cx="35908351" cy="5018759"/>
            <a:chOff x="0" y="0"/>
            <a:chExt cx="35908350" cy="5018758"/>
          </a:xfrm>
        </p:grpSpPr>
        <p:pic>
          <p:nvPicPr>
            <p:cNvPr id="363" name="toys.drawio.pdf" descr="toys.drawio.pdf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0" t="2951" r="0" b="85305"/>
            <a:stretch>
              <a:fillRect/>
            </a:stretch>
          </p:blipFill>
          <p:spPr>
            <a:xfrm>
              <a:off x="0" y="0"/>
              <a:ext cx="35908351" cy="442842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64" name="flat background + Gaussian signal"/>
            <p:cNvSpPr txBox="1"/>
            <p:nvPr/>
          </p:nvSpPr>
          <p:spPr>
            <a:xfrm>
              <a:off x="10023788" y="4215813"/>
              <a:ext cx="8310729" cy="80294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/>
              <a:r>
                <a:t>flat background + Gaussian signal</a:t>
              </a:r>
            </a:p>
          </p:txBody>
        </p:sp>
        <p:sp>
          <p:nvSpPr>
            <p:cNvPr id="365" name="systematics constraints"/>
            <p:cNvSpPr txBox="1"/>
            <p:nvPr/>
          </p:nvSpPr>
          <p:spPr>
            <a:xfrm>
              <a:off x="23258622" y="4215813"/>
              <a:ext cx="5817083" cy="80294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91439" tIns="91439" rIns="91439" bIns="91439" numCol="1" anchor="t">
              <a:spAutoFit/>
            </a:bodyPr>
            <a:lstStyle/>
            <a:p>
              <a:pPr/>
              <a:r>
                <a:t>systematics constraints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3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3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after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59" grpId="3"/>
      <p:bldP build="p" bldLvl="5" animBg="1" rev="0" advAuto="0" spid="358" grpId="1"/>
      <p:bldP build="whole" bldLvl="1" animBg="1" rev="0" advAuto="0" spid="362" grpId="2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369" name="Neutrinoless double-beta deca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Neutrinoless double-beta decay</a:t>
            </a:r>
          </a:p>
        </p:txBody>
      </p:sp>
      <p:sp>
        <p:nvSpPr>
          <p:cNvPr id="37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71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372" name="Text"/>
          <p:cNvSpPr txBox="1"/>
          <p:nvPr/>
        </p:nvSpPr>
        <p:spPr>
          <a:xfrm>
            <a:off x="12721649" y="2042801"/>
            <a:ext cx="6999524" cy="81523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2438338">
              <a:defRPr sz="4600">
                <a:solidFill>
                  <a:srgbClr val="000000"/>
                </a:solidFill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Z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⟶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Z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sSup>
                    <m:e>
                      <m:r>
                        <a:rPr xmlns:a="http://schemas.openxmlformats.org/drawingml/2006/main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p>
                      <m:r>
                        <a:rPr xmlns:a="http://schemas.openxmlformats.org/drawingml/2006/main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</m:sup>
                  </m:sSup>
                </m:oMath>
              </m:oMathPara>
            </a14:m>
          </a:p>
        </p:txBody>
      </p:sp>
      <p:grpSp>
        <p:nvGrpSpPr>
          <p:cNvPr id="375" name="Group"/>
          <p:cNvGrpSpPr/>
          <p:nvPr/>
        </p:nvGrpSpPr>
        <p:grpSpPr>
          <a:xfrm>
            <a:off x="10269004" y="3176540"/>
            <a:ext cx="11904814" cy="8496659"/>
            <a:chOff x="0" y="0"/>
            <a:chExt cx="11904813" cy="8496657"/>
          </a:xfrm>
        </p:grpSpPr>
        <p:pic>
          <p:nvPicPr>
            <p:cNvPr id="373" name="2nu_0nu_no_inset.png" descr="2nu_0nu_no_inset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11904814" cy="849665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74" name="Screenshot 2024-03-12 at 8.47.51 PM.png" descr="Screenshot 2024-03-12 at 8.47.51 PM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133707" y="0"/>
              <a:ext cx="1806185" cy="40940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76" name="Very clean experimental signature…"/>
          <p:cNvSpPr txBox="1"/>
          <p:nvPr/>
        </p:nvSpPr>
        <p:spPr>
          <a:xfrm>
            <a:off x="353148" y="3210615"/>
            <a:ext cx="8127888" cy="826179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marL="457200" indent="-457200">
              <a:spcBef>
                <a:spcPts val="2400"/>
              </a:spcBef>
              <a:buSzPct val="100000"/>
              <a:buFont typeface="Helvetica Neue"/>
              <a:buChar char="•"/>
              <a:defRPr sz="5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Very clean experimental signature</a:t>
            </a:r>
          </a:p>
          <a:p>
            <a:pPr lvl="1" marL="914400" indent="-457200">
              <a:spcBef>
                <a:spcPts val="2400"/>
              </a:spcBef>
              <a:buSzPct val="100000"/>
              <a:buFont typeface="Helvetica Neue"/>
              <a:buChar char="•"/>
              <a:defRPr sz="5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Summed electron energies “easy” to measure</a:t>
            </a:r>
          </a:p>
          <a:p>
            <a:pPr marL="457200" indent="-457200">
              <a:spcBef>
                <a:spcPts val="2400"/>
              </a:spcBef>
              <a:buSzPct val="100000"/>
              <a:buFont typeface="Helvetica Neue"/>
              <a:buChar char="•"/>
              <a:defRPr sz="5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Available energy in the decay is </a:t>
            </a:r>
            <a14:m>
              <m:oMath>
                <m:sSub>
                  <m:e>
                    <m:r>
                      <a:rPr xmlns:a="http://schemas.openxmlformats.org/drawingml/2006/main" sz="6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Q</m:t>
                    </m:r>
                  </m:e>
                  <m:sub>
                    <m:r>
                      <a:rPr xmlns:a="http://schemas.openxmlformats.org/drawingml/2006/main" sz="6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β</m:t>
                    </m:r>
                    <m:r>
                      <a:rPr xmlns:a="http://schemas.openxmlformats.org/drawingml/2006/main" sz="6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β</m:t>
                    </m:r>
                  </m:sub>
                </m:sSub>
              </m:oMath>
            </a14:m>
          </a:p>
          <a:p>
            <a:pPr marL="457200" indent="-457200">
              <a:spcBef>
                <a:spcPts val="2400"/>
              </a:spcBef>
              <a:buSzPct val="100000"/>
              <a:buFont typeface="Helvetica Neue"/>
              <a:buChar char="•"/>
              <a:defRPr sz="5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Measure the half-life of this decay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379" name="Neutrinoless double-beta decay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Neutrinoless double-beta decay</a:t>
            </a:r>
          </a:p>
        </p:txBody>
      </p:sp>
      <p:sp>
        <p:nvSpPr>
          <p:cNvPr id="380" name="Slide Number"/>
          <p:cNvSpPr txBox="1"/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1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382" name="Text"/>
          <p:cNvSpPr txBox="1"/>
          <p:nvPr/>
        </p:nvSpPr>
        <p:spPr>
          <a:xfrm>
            <a:off x="14155991" y="4150736"/>
            <a:ext cx="2940051" cy="79608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2438338">
              <a:defRPr sz="4700">
                <a:solidFill>
                  <a:srgbClr val="000000"/>
                </a:solidFill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Z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⟶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Z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195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sSup>
                    <m:e>
                      <m:r>
                        <a:rPr xmlns:a="http://schemas.openxmlformats.org/drawingml/2006/main" sz="1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p>
                      <m:r>
                        <a:rPr xmlns:a="http://schemas.openxmlformats.org/drawingml/2006/main" sz="195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</m:sup>
                  </m:sSup>
                </m:oMath>
              </m:oMathPara>
            </a14:m>
          </a:p>
        </p:txBody>
      </p:sp>
      <p:grpSp>
        <p:nvGrpSpPr>
          <p:cNvPr id="385" name="Group"/>
          <p:cNvGrpSpPr/>
          <p:nvPr/>
        </p:nvGrpSpPr>
        <p:grpSpPr>
          <a:xfrm>
            <a:off x="10274300" y="3172784"/>
            <a:ext cx="11899900" cy="8507701"/>
            <a:chOff x="0" y="0"/>
            <a:chExt cx="11899900" cy="8507699"/>
          </a:xfrm>
        </p:grpSpPr>
        <p:pic>
          <p:nvPicPr>
            <p:cNvPr id="383" name="2nu_0nu_spectrum.png" descr="2nu_0nu_spectrum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14549"/>
              <a:ext cx="11899900" cy="84931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84" name="Screenshot 2024-03-12 at 8.47.51 PM.png" descr="Screenshot 2024-03-12 at 8.47.51 PM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3132413" y="0"/>
              <a:ext cx="1805440" cy="409233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386" name="Text"/>
          <p:cNvSpPr txBox="1"/>
          <p:nvPr/>
        </p:nvSpPr>
        <p:spPr>
          <a:xfrm>
            <a:off x="12721649" y="2035515"/>
            <a:ext cx="6999524" cy="81523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 algn="ctr" defTabSz="2438338">
              <a:defRPr sz="4600">
                <a:solidFill>
                  <a:srgbClr val="000000"/>
                </a:solidFill>
              </a:defRPr>
            </a:lvl1pPr>
          </a:lstStyle>
          <a:p>
            <a:pPr/>
            <a14:m>
              <m:oMathPara>
                <m:oMathParaPr>
                  <m:jc m:val="center"/>
                </m:oMathParaPr>
                <m:oMath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Z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⟶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Z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4800" i="1">
                      <a:solidFill>
                        <a:srgbClr val="000000"/>
                      </a:solidFill>
                      <a:latin typeface="Cambria Math" panose="02040503050406030204" pitchFamily="18" charset="0"/>
                    </a:rPr>
                    <m:t>2</m:t>
                  </m:r>
                  <m:sSup>
                    <m:e>
                      <m:r>
                        <a:rPr xmlns:a="http://schemas.openxmlformats.org/drawingml/2006/main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p>
                      <m:r>
                        <a:rPr xmlns:a="http://schemas.openxmlformats.org/drawingml/2006/main" sz="48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-</m:t>
                      </m:r>
                    </m:sup>
                  </m:sSup>
                </m:oMath>
              </m:oMathPara>
            </a14:m>
          </a:p>
        </p:txBody>
      </p:sp>
      <p:sp>
        <p:nvSpPr>
          <p:cNvPr id="387" name="Very clean experimental signature…"/>
          <p:cNvSpPr txBox="1"/>
          <p:nvPr/>
        </p:nvSpPr>
        <p:spPr>
          <a:xfrm>
            <a:off x="353148" y="3210615"/>
            <a:ext cx="8127888" cy="826179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marL="457200" indent="-457200">
              <a:spcBef>
                <a:spcPts val="2400"/>
              </a:spcBef>
              <a:buSzPct val="100000"/>
              <a:buFont typeface="Helvetica Neue"/>
              <a:buChar char="•"/>
              <a:defRPr sz="5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Very clean experimental signature</a:t>
            </a:r>
          </a:p>
          <a:p>
            <a:pPr lvl="1" marL="914400" indent="-457200">
              <a:spcBef>
                <a:spcPts val="2400"/>
              </a:spcBef>
              <a:buSzPct val="100000"/>
              <a:buFont typeface="Helvetica Neue"/>
              <a:buChar char="•"/>
              <a:defRPr sz="5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Summed electron energies “easy” to measure</a:t>
            </a:r>
          </a:p>
          <a:p>
            <a:pPr marL="457200" indent="-457200">
              <a:spcBef>
                <a:spcPts val="2400"/>
              </a:spcBef>
              <a:buSzPct val="100000"/>
              <a:buFont typeface="Helvetica Neue"/>
              <a:buChar char="•"/>
              <a:defRPr sz="5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Available energy in the decay is </a:t>
            </a:r>
            <a14:m>
              <m:oMath>
                <m:sSub>
                  <m:e>
                    <m:r>
                      <a:rPr xmlns:a="http://schemas.openxmlformats.org/drawingml/2006/main" sz="6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Q</m:t>
                    </m:r>
                  </m:e>
                  <m:sub>
                    <m:r>
                      <a:rPr xmlns:a="http://schemas.openxmlformats.org/drawingml/2006/main" sz="6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β</m:t>
                    </m:r>
                    <m:r>
                      <a:rPr xmlns:a="http://schemas.openxmlformats.org/drawingml/2006/main" sz="6100"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β</m:t>
                    </m:r>
                  </m:sub>
                </m:sSub>
              </m:oMath>
            </a14:m>
          </a:p>
          <a:p>
            <a:pPr marL="457200" indent="-457200">
              <a:spcBef>
                <a:spcPts val="2400"/>
              </a:spcBef>
              <a:buSzPct val="100000"/>
              <a:buFont typeface="Helvetica Neue"/>
              <a:buChar char="•"/>
              <a:defRPr sz="5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Measure the half-life of this decay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83" name="LEGEND-200: a quasi-background free experi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LEGEND-200: a quasi-background free experiment</a:t>
            </a:r>
          </a:p>
        </p:txBody>
      </p:sp>
      <p:sp>
        <p:nvSpPr>
          <p:cNvPr id="84" name="Slide Number"/>
          <p:cNvSpPr txBox="1"/>
          <p:nvPr>
            <p:ph type="sldNum" sz="quarter" idx="2"/>
          </p:nvPr>
        </p:nvSpPr>
        <p:spPr>
          <a:xfrm>
            <a:off x="24055464" y="13229332"/>
            <a:ext cx="182170" cy="359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85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86" name="Only have 11 events in our region of interest (ROI) [1930,2190] keV…"/>
          <p:cNvSpPr txBox="1"/>
          <p:nvPr/>
        </p:nvSpPr>
        <p:spPr>
          <a:xfrm>
            <a:off x="480148" y="1935327"/>
            <a:ext cx="22113366" cy="2624733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 marL="190499" indent="-190499">
              <a:lnSpc>
                <a:spcPct val="90000"/>
              </a:lnSpc>
              <a:spcBef>
                <a:spcPts val="2800"/>
              </a:spcBef>
              <a:buSzPct val="100000"/>
              <a:buChar char="•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Only have 11 events in our region of interest (ROI) [1930,2190] keV</a:t>
            </a:r>
          </a:p>
          <a:p>
            <a:pPr marL="190499" indent="-190499">
              <a:lnSpc>
                <a:spcPct val="90000"/>
              </a:lnSpc>
              <a:spcBef>
                <a:spcPts val="2800"/>
              </a:spcBef>
              <a:buSzPct val="100000"/>
              <a:buChar char="•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No separate control window to estimate background</a:t>
            </a:r>
          </a:p>
          <a:p>
            <a:pPr marL="190499" indent="-190499">
              <a:lnSpc>
                <a:spcPct val="90000"/>
              </a:lnSpc>
              <a:spcBef>
                <a:spcPts val="2800"/>
              </a:spcBef>
              <a:buSzPct val="100000"/>
              <a:buChar char="•"/>
              <a:defRPr sz="40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 Flat background is a nuisance parameter that is fit during statistical analysis</a:t>
            </a:r>
          </a:p>
        </p:txBody>
      </p:sp>
      <p:sp>
        <p:nvSpPr>
          <p:cNvPr id="87" name="First Results on the Search for Lepton Number Violating Neutrinoless Double Beta Decay with the LEGEND-200 Experiment…"/>
          <p:cNvSpPr txBox="1"/>
          <p:nvPr/>
        </p:nvSpPr>
        <p:spPr>
          <a:xfrm>
            <a:off x="17820730" y="2179387"/>
            <a:ext cx="5615455" cy="2066647"/>
          </a:xfrm>
          <a:prstGeom prst="rect">
            <a:avLst/>
          </a:prstGeom>
          <a:ln w="50800">
            <a:solidFill>
              <a:srgbClr val="FF26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defRPr i="1" sz="2400"/>
            </a:pPr>
            <a:r>
              <a:t>First Results on the Search for Lepton Number Violating Neutrinoless Double Beta Decay with the LEGEND-200 Experiment</a:t>
            </a:r>
          </a:p>
          <a:p>
            <a:pPr>
              <a:defRPr sz="2400"/>
            </a:pPr>
            <a:r>
              <a:rPr u="sng">
                <a:solidFill>
                  <a:srgbClr val="9454C3"/>
                </a:solidFill>
                <a:uFill>
                  <a:solidFill>
                    <a:srgbClr val="9454C3"/>
                  </a:solidFill>
                </a:uFill>
              </a:rPr>
              <a:t>arXiv:</a:t>
            </a:r>
            <a:r>
              <a:rPr u="sng">
                <a:solidFill>
                  <a:srgbClr val="9454C3"/>
                </a:solidFill>
                <a:uFill>
                  <a:solidFill>
                    <a:srgbClr val="9454C3"/>
                  </a:solidFill>
                </a:uFill>
                <a:hlinkClick r:id="rId3" invalidUrl="" action="" tgtFrame="" tooltip="" history="1" highlightClick="0" endSnd="0"/>
              </a:rPr>
              <a:t>2505.10440</a:t>
            </a:r>
          </a:p>
        </p:txBody>
      </p:sp>
      <p:sp>
        <p:nvSpPr>
          <p:cNvPr id="88" name="Want to do an extended unbinned statistical analysis"/>
          <p:cNvSpPr txBox="1"/>
          <p:nvPr/>
        </p:nvSpPr>
        <p:spPr>
          <a:xfrm>
            <a:off x="5001329" y="4982329"/>
            <a:ext cx="14424502" cy="987635"/>
          </a:xfrm>
          <a:prstGeom prst="rect">
            <a:avLst/>
          </a:prstGeom>
          <a:ln w="63500">
            <a:solidFill>
              <a:schemeClr val="accent3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spcBef>
                <a:spcPts val="1600"/>
              </a:spcBef>
              <a:defRPr sz="40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pPr>
            <a14:m>
              <m:oMath>
                <m:r>
                  <a:rPr xmlns:a="http://schemas.openxmlformats.org/drawingml/2006/main" sz="49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⟹</m:t>
                </m:r>
              </m:oMath>
            </a14:m>
            <a:r>
              <a:t> Want to do an extended unbinned statistical analysis</a:t>
            </a:r>
          </a:p>
        </p:txBody>
      </p:sp>
      <p:pic>
        <p:nvPicPr>
          <p:cNvPr id="89" name="l200-phy-spectrum-psd-and-all-blind.pdf" descr="l200-phy-spectrum-psd-and-all-blind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-71474" y="7935865"/>
            <a:ext cx="19599348" cy="5879805"/>
          </a:xfrm>
          <a:prstGeom prst="rect">
            <a:avLst/>
          </a:prstGeom>
          <a:ln w="12700">
            <a:miter lim="400000"/>
          </a:ln>
        </p:spPr>
      </p:pic>
      <p:pic>
        <p:nvPicPr>
          <p:cNvPr id="90" name="l200_final_hist_log_inset.pdf" descr="l200_final_hist_log_inse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1632333" y="6183989"/>
            <a:ext cx="12569510" cy="6284756"/>
          </a:xfrm>
          <a:prstGeom prst="rect">
            <a:avLst/>
          </a:prstGeom>
          <a:ln w="12700">
            <a:miter lim="400000"/>
          </a:ln>
        </p:spPr>
      </p:pic>
      <p:pic>
        <p:nvPicPr>
          <p:cNvPr id="91" name="l200-phy-spectrum-psd-and-all-blind.pdf" descr="l200-phy-spectrum-psd-and-all-blind.pdf"/>
          <p:cNvPicPr>
            <a:picLocks noChangeAspect="1"/>
          </p:cNvPicPr>
          <p:nvPr/>
        </p:nvPicPr>
        <p:blipFill>
          <a:blip r:embed="rId4">
            <a:extLst/>
          </a:blip>
          <a:srcRect l="62838" t="0" r="0" b="56560"/>
          <a:stretch>
            <a:fillRect/>
          </a:stretch>
        </p:blipFill>
        <p:spPr>
          <a:xfrm>
            <a:off x="6748484" y="7961265"/>
            <a:ext cx="5070490" cy="1778119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analysis region"/>
          <p:cNvSpPr txBox="1"/>
          <p:nvPr/>
        </p:nvSpPr>
        <p:spPr>
          <a:xfrm>
            <a:off x="4874348" y="6881866"/>
            <a:ext cx="3732023" cy="80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analysis region</a:t>
            </a:r>
          </a:p>
        </p:txBody>
      </p:sp>
      <p:sp>
        <p:nvSpPr>
          <p:cNvPr id="93" name="Line"/>
          <p:cNvSpPr/>
          <p:nvPr/>
        </p:nvSpPr>
        <p:spPr>
          <a:xfrm flipV="1">
            <a:off x="6629400" y="6223000"/>
            <a:ext cx="6197600" cy="2105483"/>
          </a:xfrm>
          <a:prstGeom prst="line">
            <a:avLst/>
          </a:prstGeom>
          <a:ln w="114300">
            <a:solidFill>
              <a:schemeClr val="accent1"/>
            </a:solidFill>
            <a:prstDash val="sysDot"/>
            <a:miter lim="400000"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94" name="Line"/>
          <p:cNvSpPr/>
          <p:nvPr/>
        </p:nvSpPr>
        <p:spPr>
          <a:xfrm>
            <a:off x="6832600" y="11108259"/>
            <a:ext cx="4902244" cy="1246194"/>
          </a:xfrm>
          <a:prstGeom prst="line">
            <a:avLst/>
          </a:prstGeom>
          <a:ln w="114300">
            <a:solidFill>
              <a:schemeClr val="accent1"/>
            </a:solidFill>
            <a:prstDash val="sysDot"/>
            <a:miter lim="400000"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6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97" name="LEGEND-200’s first ROI (61 kg yr)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810511">
              <a:defRPr sz="7128"/>
            </a:pPr>
            <a:r>
              <a:t>LEGEND-200’s first ROI (61 kg</a:t>
            </a:r>
            <a14:m>
              <m:oMath>
                <m:r>
                  <a:rPr xmlns:a="http://schemas.openxmlformats.org/drawingml/2006/main" sz="71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⋅</m:t>
                </m:r>
              </m:oMath>
            </a14:m>
            <a:r>
              <a:t>yr)</a:t>
            </a:r>
            <a:endParaRPr sz="7200"/>
          </a:p>
        </p:txBody>
      </p:sp>
      <p:sp>
        <p:nvSpPr>
          <p:cNvPr id="98" name="Slide Number"/>
          <p:cNvSpPr txBox="1"/>
          <p:nvPr>
            <p:ph type="sldNum" sz="quarter" idx="2"/>
          </p:nvPr>
        </p:nvSpPr>
        <p:spPr>
          <a:xfrm>
            <a:off x="24055464" y="13229332"/>
            <a:ext cx="182170" cy="359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99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pic>
        <p:nvPicPr>
          <p:cNvPr id="100" name="l200_final_hist_log_inset.pdf" descr="l200_final_hist_log_inset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68133" y="7466690"/>
            <a:ext cx="12569510" cy="6284755"/>
          </a:xfrm>
          <a:prstGeom prst="rect">
            <a:avLst/>
          </a:prstGeom>
          <a:ln w="12700">
            <a:miter lim="400000"/>
          </a:ln>
        </p:spPr>
      </p:pic>
      <p:sp>
        <p:nvSpPr>
          <p:cNvPr id="101" name=": SM prediction…"/>
          <p:cNvSpPr txBox="1"/>
          <p:nvPr/>
        </p:nvSpPr>
        <p:spPr>
          <a:xfrm>
            <a:off x="16913948" y="2471348"/>
            <a:ext cx="6952073" cy="1868757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/>
            <a14:m>
              <m:oMath>
                <m:sSubSup>
                  <m:e>
                    <m:r>
                      <m:rPr>
                        <m:sty m:val="p"/>
                      </m:rP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Γ</m:t>
                    </m:r>
                  </m:e>
                  <m:sub>
                    <m:f>
                      <m:fPr>
                        <m:ctrlPr>
                          <a:rPr xmlns:a="http://schemas.openxmlformats.org/drawingml/2006/main" sz="505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</m:ctrlPr>
                        <m:type m:val="lin"/>
                      </m:fPr>
                      <m:num>
                        <m:r>
                          <a:rPr xmlns:a="http://schemas.openxmlformats.org/drawingml/2006/main" sz="505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xmlns:a="http://schemas.openxmlformats.org/drawingml/2006/main" sz="505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sub>
                  <m:sup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ν</m:t>
                    </m:r>
                  </m:sup>
                </m:sSubSup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=</m:t>
                </m:r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0</m:t>
                </m:r>
              </m:oMath>
            </a14:m>
            <a:r>
              <a:t> : SM prediction</a:t>
            </a:r>
          </a:p>
          <a:p>
            <a:pPr/>
            <a14:m>
              <m:oMath>
                <m:sSubSup>
                  <m:e>
                    <m:r>
                      <m:rPr>
                        <m:sty m:val="p"/>
                      </m:rP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Γ</m:t>
                    </m:r>
                  </m:e>
                  <m:sub>
                    <m:f>
                      <m:fPr>
                        <m:ctrlPr>
                          <a:rPr xmlns:a="http://schemas.openxmlformats.org/drawingml/2006/main" sz="505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</m:ctrlPr>
                        <m:type m:val="lin"/>
                      </m:fPr>
                      <m:num>
                        <m:r>
                          <a:rPr xmlns:a="http://schemas.openxmlformats.org/drawingml/2006/main" sz="505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xmlns:a="http://schemas.openxmlformats.org/drawingml/2006/main" sz="505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sub>
                  <m:sup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xmlns:a="http://schemas.openxmlformats.org/drawingml/2006/main" sz="505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ν</m:t>
                    </m:r>
                  </m:sup>
                </m:sSubSup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&gt;</m:t>
                </m:r>
                <m:r>
                  <a:rPr xmlns:a="http://schemas.openxmlformats.org/drawingml/2006/main" sz="5050" i="1">
                    <a:solidFill>
                      <a:srgbClr val="1A2A5B"/>
                    </a:solidFill>
                    <a:latin typeface="Cambria Math" panose="02040503050406030204" pitchFamily="18" charset="0"/>
                  </a:rPr>
                  <m:t>0</m:t>
                </m:r>
              </m:oMath>
            </a14:m>
            <a:r>
              <a:t> : BSM physics</a:t>
            </a:r>
          </a:p>
        </p:txBody>
      </p:sp>
      <p:sp>
        <p:nvSpPr>
          <p:cNvPr id="102" name="LEGEND partitions its data into periods of stable data taking per detector…"/>
          <p:cNvSpPr txBox="1"/>
          <p:nvPr>
            <p:ph type="body" idx="1"/>
          </p:nvPr>
        </p:nvSpPr>
        <p:spPr>
          <a:xfrm>
            <a:off x="327152" y="1891070"/>
            <a:ext cx="16367022" cy="10802836"/>
          </a:xfrm>
          <a:prstGeom prst="rect">
            <a:avLst/>
          </a:prstGeom>
        </p:spPr>
        <p:txBody>
          <a:bodyPr/>
          <a:lstStyle/>
          <a:p>
            <a:pPr/>
            <a:r>
              <a:t>LEGEND partitions its data into periods of stable data taking per detector</a:t>
            </a:r>
          </a:p>
          <a:p>
            <a:pPr/>
            <a:r>
              <a:t>Likelihood is product of all partitions</a:t>
            </a:r>
          </a:p>
          <a:p>
            <a:pPr/>
            <a:r>
              <a:t>Order 300 datasets, each with 7 model parameters ~ 1300 parameters</a:t>
            </a:r>
          </a:p>
        </p:txBody>
      </p:sp>
      <p:sp>
        <p:nvSpPr>
          <p:cNvPr id="103" name="Equation"/>
          <p:cNvSpPr txBox="1"/>
          <p:nvPr/>
        </p:nvSpPr>
        <p:spPr>
          <a:xfrm>
            <a:off x="6462401" y="5891094"/>
            <a:ext cx="11580974" cy="1178180"/>
          </a:xfrm>
          <a:prstGeom prst="rect">
            <a:avLst/>
          </a:prstGeom>
          <a:ln w="12700">
            <a:miter lim="400000"/>
          </a:ln>
        </p:spPr>
        <p:txBody>
          <a:bodyPr wrap="none" lIns="0" tIns="0" rIns="0" bIns="0">
            <a:spAutoFit/>
          </a:bodyPr>
          <a:lstStyle/>
          <a:p>
            <a:pPr defTabSz="914400" latinLnBrk="1">
              <a:defRPr sz="1800">
                <a:solidFill>
                  <a:srgbClr val="000000"/>
                </a:solidFill>
              </a:defRPr>
            </a:pPr>
            <a14:m>
              <m:oMathPara>
                <m:oMathParaPr>
                  <m:jc m:val="centerGroup"/>
                </m:oMathParaPr>
                <m:oMath>
                  <m:sSub>
                    <m:e>
                      <m:r>
                        <m:rPr>
                          <m:scr m:val="script"/>
                        </m:rP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L</m:t>
                      </m:r>
                    </m:e>
                    <m:sub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p</m:t>
                      </m:r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t</m:t>
                      </m:r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o</m:t>
                      </m:r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n</m:t>
                      </m:r>
                    </m:sub>
                  </m:sSub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|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B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e>
                    <m:lim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⃗</m:t>
                      </m:r>
                    </m:lim>
                  </m:limUpp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o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s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B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e>
                    <m:lim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⃗</m:t>
                      </m:r>
                    </m:lim>
                  </m:limUpp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  <m:limLow>
                    <m:e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∏</m:t>
                      </m:r>
                    </m:e>
                    <m:lim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lim>
                  </m:limLow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D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F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(</m:t>
                  </m:r>
                  <m:r>
                    <m:rPr>
                      <m:sty m:val="p"/>
                    </m:rP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B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I</m:t>
                  </m:r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limUpp>
                    <m:e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ν</m:t>
                      </m:r>
                    </m:e>
                    <m:lim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⃗</m:t>
                      </m:r>
                    </m:lim>
                  </m:limUpp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,</m:t>
                  </m:r>
                  <m:sSub>
                    <m:e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E</m:t>
                      </m:r>
                    </m:e>
                    <m:sub>
                      <m:r>
                        <a:rPr xmlns:a="http://schemas.openxmlformats.org/drawingml/2006/main" sz="4200" i="1">
                          <a:solidFill>
                            <a:srgbClr val="1A2A5B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</m:sub>
                  </m:sSub>
                  <m:r>
                    <a:rPr xmlns:a="http://schemas.openxmlformats.org/drawingml/2006/main" sz="420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)</m:t>
                  </m:r>
                </m:oMath>
              </m:oMathPara>
            </a14:m>
            <a:endParaRPr sz="4200">
              <a:solidFill>
                <a:srgbClr val="1A2A5B"/>
              </a:solidFill>
            </a:endParaRPr>
          </a:p>
        </p:txBody>
      </p:sp>
      <p:pic>
        <p:nvPicPr>
          <p:cNvPr id="104" name="toys.drawio.pdf" descr="toys.drawio.pdf"/>
          <p:cNvPicPr>
            <a:picLocks noChangeAspect="1"/>
          </p:cNvPicPr>
          <p:nvPr/>
        </p:nvPicPr>
        <p:blipFill>
          <a:blip r:embed="rId4">
            <a:extLst/>
          </a:blip>
          <a:srcRect l="0" t="8128" r="0" b="85305"/>
          <a:stretch>
            <a:fillRect/>
          </a:stretch>
        </p:blipFill>
        <p:spPr>
          <a:xfrm>
            <a:off x="-6724241" y="4626295"/>
            <a:ext cx="35908352" cy="2476076"/>
          </a:xfrm>
          <a:prstGeom prst="rect">
            <a:avLst/>
          </a:prstGeom>
          <a:ln w="12700">
            <a:miter lim="400000"/>
          </a:ln>
        </p:spPr>
      </p:pic>
      <p:sp>
        <p:nvSpPr>
          <p:cNvPr id="105" name="flat background + Gaussian signal"/>
          <p:cNvSpPr txBox="1"/>
          <p:nvPr/>
        </p:nvSpPr>
        <p:spPr>
          <a:xfrm>
            <a:off x="3350348" y="6723227"/>
            <a:ext cx="8310729" cy="80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flat background + Gaussian signal</a:t>
            </a:r>
          </a:p>
        </p:txBody>
      </p:sp>
      <p:sp>
        <p:nvSpPr>
          <p:cNvPr id="106" name="nuisance constraints"/>
          <p:cNvSpPr txBox="1"/>
          <p:nvPr/>
        </p:nvSpPr>
        <p:spPr>
          <a:xfrm>
            <a:off x="16508982" y="6621627"/>
            <a:ext cx="5115662" cy="80294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/>
            <a:r>
              <a:t>nuisance constraints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freqfit: a python tool for unbinned frequentist analysis"/>
          <p:cNvSpPr txBox="1"/>
          <p:nvPr>
            <p:ph type="body" idx="21"/>
          </p:nvPr>
        </p:nvSpPr>
        <p:spPr>
          <a:xfrm>
            <a:off x="6095999" y="5789354"/>
            <a:ext cx="12192001" cy="2137292"/>
          </a:xfrm>
          <a:prstGeom prst="rect">
            <a:avLst/>
          </a:prstGeom>
        </p:spPr>
        <p:txBody>
          <a:bodyPr/>
          <a:lstStyle/>
          <a:p>
            <a:pPr/>
            <a:r>
              <a:t>freqfit: a python tool for unbinned frequentist analysis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freqfit at a glance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defTabSz="1682495">
              <a:defRPr i="1" sz="6624"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i="0">
                <a:latin typeface="Courier New"/>
                <a:ea typeface="Courier New"/>
                <a:cs typeface="Courier New"/>
                <a:sym typeface="Courier New"/>
              </a:rPr>
              <a:t>freqfit</a:t>
            </a:r>
            <a:r>
              <a:rPr i="0">
                <a:latin typeface="Helvetica Neue Light"/>
                <a:ea typeface="Helvetica Neue Light"/>
                <a:cs typeface="Helvetica Neue Light"/>
                <a:sym typeface="Helvetica Neue Light"/>
              </a:rPr>
              <a:t> at a glance</a:t>
            </a:r>
          </a:p>
        </p:txBody>
      </p:sp>
      <p:sp>
        <p:nvSpPr>
          <p:cNvPr id="112" name="Define a likelihood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marL="228600" indent="-228600">
              <a:buAutoNum type="arabicPeriod" startAt="1"/>
              <a:defRPr sz="4000"/>
            </a:pPr>
            <a:r>
              <a:t> Define a likelihood </a:t>
            </a: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  <a:r>
              <a:t> User passes both data and a model in a config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YAML</a:t>
            </a:r>
            <a:r>
              <a:t> file</a:t>
            </a: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  <a:r>
              <a:t> Then create an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iminuit</a:t>
            </a:r>
            <a:r>
              <a:t> object to handle minimizations</a:t>
            </a:r>
          </a:p>
          <a:p>
            <a:pPr marL="228600" indent="-228600">
              <a:buAutoNum type="arabicPeriod" startAt="1"/>
              <a:defRPr sz="4000"/>
            </a:pPr>
            <a:r>
              <a:t> Draw pseudo-experiment (toy) data</a:t>
            </a: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  <a:r>
              <a:t>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models</a:t>
            </a:r>
            <a:r>
              <a:t> contain instructions on how to draw MC data and fit it</a:t>
            </a:r>
          </a:p>
          <a:p>
            <a:pPr marL="228600" indent="-228600">
              <a:buAutoNum type="arabicPeriod" startAt="1"/>
              <a:defRPr sz="4000"/>
            </a:pPr>
            <a:r>
              <a:t> Compute test statistic distributions</a:t>
            </a: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  <a:r>
              <a:t> Test statistics measure the incompatibility of data with a hypothesis of </a:t>
            </a:r>
            <a14:m>
              <m:oMath>
                <m:r>
                  <m:rPr>
                    <m:sty m:val="p"/>
                  </m:rPr>
                  <a:rPr xmlns:a="http://schemas.openxmlformats.org/drawingml/2006/main" sz="4850" i="1">
                    <a:solidFill>
                      <a:srgbClr val="000000"/>
                    </a:solidFill>
                    <a:latin typeface="Cambria Math" panose="02040503050406030204" pitchFamily="18" charset="0"/>
                  </a:rPr>
                  <m:t>Γ</m:t>
                </m:r>
              </m:oMath>
            </a14:m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  <a:r>
              <a:t> User can specify which test statistic to compute in config file</a:t>
            </a:r>
          </a:p>
        </p:txBody>
      </p:sp>
      <p:sp>
        <p:nvSpPr>
          <p:cNvPr id="113" name="Slide Number"/>
          <p:cNvSpPr txBox="1"/>
          <p:nvPr>
            <p:ph type="sldNum" sz="quarter" idx="2"/>
          </p:nvPr>
        </p:nvSpPr>
        <p:spPr>
          <a:xfrm>
            <a:off x="24055464" y="13229332"/>
            <a:ext cx="182170" cy="359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14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115" name="L. Varriano, S. Borden, G. Song, CJ Nave, L. Lin, &amp; J. Detwiler. (2025).…"/>
          <p:cNvSpPr txBox="1"/>
          <p:nvPr/>
        </p:nvSpPr>
        <p:spPr>
          <a:xfrm>
            <a:off x="4672546" y="10813967"/>
            <a:ext cx="15038909" cy="117989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lnSpc>
                <a:spcPct val="10000"/>
              </a:lnSpc>
              <a:spcBef>
                <a:spcPts val="2800"/>
              </a:spcBef>
              <a:defRPr sz="3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L. Varriano, </a:t>
            </a:r>
            <a:r>
              <a:rPr b="1">
                <a:latin typeface="Helvetica Neue"/>
                <a:ea typeface="Helvetica Neue"/>
                <a:cs typeface="Helvetica Neue"/>
                <a:sym typeface="Helvetica Neue"/>
              </a:rPr>
              <a:t>S. Borden</a:t>
            </a:r>
            <a:r>
              <a:t>, G. Song, CJ Nave, L. Lin, &amp; J. Detwiler. (2025). </a:t>
            </a:r>
          </a:p>
          <a:p>
            <a:pPr>
              <a:lnSpc>
                <a:spcPct val="10000"/>
              </a:lnSpc>
              <a:spcBef>
                <a:spcPts val="2800"/>
              </a:spcBef>
              <a:defRPr sz="38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cenpa/freqfit: v0.2 </a:t>
            </a:r>
            <a:r>
              <a:rPr u="sng">
                <a:solidFill>
                  <a:srgbClr val="9454C3"/>
                </a:solidFill>
                <a:uFill>
                  <a:solidFill>
                    <a:srgbClr val="9454C3"/>
                  </a:solidFill>
                </a:uFill>
                <a:hlinkClick r:id="rId3" invalidUrl="" action="" tgtFrame="" tooltip="" history="1" highlightClick="0" endSnd="0"/>
              </a:rPr>
              <a:t>https://doi.org/10.5281/zenodo.15185402</a:t>
            </a:r>
          </a:p>
        </p:txBody>
      </p:sp>
      <p:pic>
        <p:nvPicPr>
          <p:cNvPr id="116" name="zenodo.15238027.svg" descr="zenodo.15238027.svg">
            <a:hlinkClick r:id="rId4" invalidUrl="" action="" tgtFrame="" tooltip="" history="1" highlightClick="0" endSnd="0"/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100507" y="12490778"/>
            <a:ext cx="6182986" cy="647964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119" name="Likelihood initialization and handling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Likelihood initialization and handling</a:t>
            </a:r>
          </a:p>
        </p:txBody>
      </p:sp>
      <p:sp>
        <p:nvSpPr>
          <p:cNvPr id="120" name="User passes both data and a user-defined model in a config YAML fil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1" marL="685800" indent="-228600">
              <a:spcBef>
                <a:spcPts val="2400"/>
              </a:spcBef>
              <a:buChar char="•"/>
              <a:defRPr sz="4000"/>
            </a:pPr>
            <a:r>
              <a:t> User passes both </a:t>
            </a:r>
            <a:r>
              <a:rPr>
                <a:solidFill>
                  <a:srgbClr val="FF2600"/>
                </a:solidFill>
              </a:rPr>
              <a:t>data</a:t>
            </a:r>
            <a:r>
              <a:t> and a user-defined </a:t>
            </a:r>
            <a:r>
              <a:rPr>
                <a:solidFill>
                  <a:srgbClr val="FF85FF"/>
                </a:solidFill>
              </a:rPr>
              <a:t>model</a:t>
            </a:r>
            <a:r>
              <a:t> in a config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YAML</a:t>
            </a:r>
            <a:r>
              <a:t> file</a:t>
            </a: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  <a:r>
              <a:t> Each dataset is then stuffed into an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iminuit</a:t>
            </a:r>
            <a:r>
              <a:t> cost function [1]</a:t>
            </a: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  <a:r>
              <a:t>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freqfit</a:t>
            </a:r>
            <a:r>
              <a:t> then creates an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iminuit.costum</a:t>
            </a:r>
            <a:r>
              <a:t> object to hold the negative log likelihood</a:t>
            </a:r>
          </a:p>
          <a:p>
            <a:pPr lvl="1" marL="685800" indent="-228600">
              <a:spcBef>
                <a:spcPts val="2400"/>
              </a:spcBef>
              <a:buChar char="•"/>
              <a:defRPr sz="4000"/>
            </a:pPr>
            <a:r>
              <a:t> PDFs are accelerated using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numba </a:t>
            </a:r>
            <a:r>
              <a:t>[2]</a:t>
            </a:r>
          </a:p>
        </p:txBody>
      </p:sp>
      <p:sp>
        <p:nvSpPr>
          <p:cNvPr id="121" name="Slide Number"/>
          <p:cNvSpPr txBox="1"/>
          <p:nvPr>
            <p:ph type="sldNum" sz="quarter" idx="2"/>
          </p:nvPr>
        </p:nvSpPr>
        <p:spPr>
          <a:xfrm>
            <a:off x="24055464" y="13229332"/>
            <a:ext cx="182170" cy="359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22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123" name="dataset_1:…"/>
          <p:cNvSpPr txBox="1"/>
          <p:nvPr/>
        </p:nvSpPr>
        <p:spPr>
          <a:xfrm>
            <a:off x="5463730" y="3002127"/>
            <a:ext cx="13456539" cy="57962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dataset_1: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costfunction: ExtendedUnbinnedNLL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</a:t>
            </a:r>
            <a:r>
              <a:rPr>
                <a:solidFill>
                  <a:srgbClr val="FF2600"/>
                </a:solidFill>
              </a:rPr>
              <a:t>data: [2040]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</a:t>
            </a:r>
            <a:r>
              <a:rPr>
                <a:solidFill>
                  <a:srgbClr val="FF85FF"/>
                </a:solidFill>
              </a:rPr>
              <a:t>model: legendfreqfit.models.correlated_efficiency_0vbb</a:t>
            </a:r>
            <a:endParaRPr>
              <a:solidFill>
                <a:srgbClr val="FF85FF"/>
              </a:solidFill>
            </a:endParaRP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model_parameters: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BI: BI_1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S: S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delta: delta_dataset_1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eff: eff_dataset_1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effunc: effunc_dataset_1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effuncscale: effuncscale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exp: exp_dataset_1</a:t>
            </a:r>
          </a:p>
          <a:p>
            <a:pPr>
              <a:defRPr sz="3000"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    sigma: sigma_dataset_1</a:t>
            </a:r>
          </a:p>
        </p:txBody>
      </p:sp>
      <p:sp>
        <p:nvSpPr>
          <p:cNvPr id="124" name="[1] Dembinski, H., et al. Scikit-hep/iminuit. v2.31.1, Zenodo, 5 Apr. 2025, doi:10.5281/zenodo.15157028.…"/>
          <p:cNvSpPr txBox="1"/>
          <p:nvPr/>
        </p:nvSpPr>
        <p:spPr>
          <a:xfrm>
            <a:off x="14450148" y="11551930"/>
            <a:ext cx="7674640" cy="245967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/>
          <a:p>
            <a:pPr>
              <a:defRPr sz="25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[1] Dembinski, H., et al. Scikit-hep/iminuit. v2.31.1, Zenodo, 5 Apr. 2025, </a:t>
            </a:r>
            <a:r>
              <a:rPr u="sng">
                <a:solidFill>
                  <a:srgbClr val="9454C3"/>
                </a:solidFill>
                <a:uFill>
                  <a:solidFill>
                    <a:srgbClr val="9454C3"/>
                  </a:solidFill>
                </a:uFill>
                <a:hlinkClick r:id="rId3" invalidUrl="" action="" tgtFrame="" tooltip="" history="1" highlightClick="0" endSnd="0"/>
              </a:rPr>
              <a:t>doi:10.5281/zenodo.15157028</a:t>
            </a:r>
            <a:r>
              <a:t>.</a:t>
            </a:r>
          </a:p>
          <a:p>
            <a:pPr>
              <a:defRPr sz="2500">
                <a:solidFill>
                  <a:srgbClr val="000000"/>
                </a:solidFill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r>
              <a:t>[2] Siu Kwan Lam, et al. Numba/numba: Numba 0.61.2. 0.61.2, Zenodo, 9 Apr. 2025, </a:t>
            </a:r>
            <a:r>
              <a:rPr u="sng">
                <a:solidFill>
                  <a:srgbClr val="9454C3"/>
                </a:solidFill>
                <a:uFill>
                  <a:solidFill>
                    <a:srgbClr val="9454C3"/>
                  </a:solidFill>
                </a:uFill>
                <a:hlinkClick r:id="rId4" invalidUrl="" action="" tgtFrame="" tooltip="" history="1" highlightClick="0" endSnd="0"/>
              </a:rPr>
              <a:t>doi:10.5281/zenodo.15182388.</a:t>
            </a:r>
          </a:p>
        </p:txBody>
      </p:sp>
      <p:pic>
        <p:nvPicPr>
          <p:cNvPr id="125" name="pasted-movie.png" descr="pasted-movie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82603" y="12194094"/>
            <a:ext cx="4326930" cy="117534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6" name="numba-blue-horizontal-rgb.svg" descr="numba-blue-horizontal-rgb.sv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823200" y="12094102"/>
            <a:ext cx="5130800" cy="1375329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Gaussian signal + flat background"/>
          <p:cNvSpPr txBox="1"/>
          <p:nvPr/>
        </p:nvSpPr>
        <p:spPr>
          <a:xfrm>
            <a:off x="17829127" y="2341727"/>
            <a:ext cx="6493425" cy="654102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defRPr sz="3200"/>
            </a:lvl1pPr>
          </a:lstStyle>
          <a:p>
            <a:pPr/>
            <a:r>
              <a:t>Gaussian signal + flat background </a:t>
            </a:r>
          </a:p>
        </p:txBody>
      </p:sp>
      <p:sp>
        <p:nvSpPr>
          <p:cNvPr id="128" name="Line"/>
          <p:cNvSpPr/>
          <p:nvPr/>
        </p:nvSpPr>
        <p:spPr>
          <a:xfrm flipH="1">
            <a:off x="18899645" y="2998975"/>
            <a:ext cx="1992834" cy="1327516"/>
          </a:xfrm>
          <a:prstGeom prst="line">
            <a:avLst/>
          </a:prstGeom>
          <a:ln w="114300">
            <a:solidFill>
              <a:schemeClr val="accent1"/>
            </a:solidFill>
            <a:tailEnd type="triangle"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  <p:sp>
        <p:nvSpPr>
          <p:cNvPr id="129" name="Can link parameters between datasets for fitting"/>
          <p:cNvSpPr txBox="1"/>
          <p:nvPr/>
        </p:nvSpPr>
        <p:spPr>
          <a:xfrm>
            <a:off x="15593927" y="5418372"/>
            <a:ext cx="6493425" cy="11367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spAutoFit/>
          </a:bodyPr>
          <a:lstStyle>
            <a:lvl1pPr>
              <a:defRPr sz="3200"/>
            </a:lvl1pPr>
          </a:lstStyle>
          <a:p>
            <a:pPr/>
            <a:r>
              <a:t>Can link parameters between datasets for fitting</a:t>
            </a:r>
          </a:p>
        </p:txBody>
      </p:sp>
      <p:sp>
        <p:nvSpPr>
          <p:cNvPr id="130" name="Line"/>
          <p:cNvSpPr/>
          <p:nvPr/>
        </p:nvSpPr>
        <p:spPr>
          <a:xfrm flipH="1">
            <a:off x="13756656" y="6069609"/>
            <a:ext cx="1649550" cy="936890"/>
          </a:xfrm>
          <a:prstGeom prst="line">
            <a:avLst/>
          </a:prstGeom>
          <a:ln w="114300">
            <a:solidFill>
              <a:schemeClr val="accent1"/>
            </a:solidFill>
            <a:tailEnd type="triangle"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  <a:latin typeface="+mn-lt"/>
                <a:ea typeface="+mn-ea"/>
                <a:cs typeface="+mn-cs"/>
                <a:sym typeface="Lucida Grande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5" descr="Picture 1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302577" y="443754"/>
            <a:ext cx="3067337" cy="825822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Test statistic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 defTabSz="1810511">
              <a:defRPr sz="7128"/>
            </a:lvl1pPr>
          </a:lstStyle>
          <a:p>
            <a:pPr/>
            <a:r>
              <a:t>Test statistic</a:t>
            </a:r>
          </a:p>
        </p:txBody>
      </p:sp>
      <p:sp>
        <p:nvSpPr>
          <p:cNvPr id="134" name="Slide Number"/>
          <p:cNvSpPr txBox="1"/>
          <p:nvPr>
            <p:ph type="sldNum" sz="quarter" idx="2"/>
          </p:nvPr>
        </p:nvSpPr>
        <p:spPr>
          <a:xfrm>
            <a:off x="24055464" y="13229332"/>
            <a:ext cx="182170" cy="35945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135" name="Straight Connector 16"/>
          <p:cNvSpPr/>
          <p:nvPr/>
        </p:nvSpPr>
        <p:spPr>
          <a:xfrm flipH="1" flipV="1">
            <a:off x="-6990" y="1503328"/>
            <a:ext cx="24397980" cy="1"/>
          </a:xfrm>
          <a:prstGeom prst="line">
            <a:avLst/>
          </a:prstGeom>
          <a:ln w="25400">
            <a:solidFill>
              <a:srgbClr val="51B0F7"/>
            </a:solidFill>
            <a:miter/>
          </a:ln>
        </p:spPr>
        <p:txBody>
          <a:bodyPr tIns="91439" bIns="91439"/>
          <a:lstStyle/>
          <a:p>
            <a:pPr>
              <a:defRPr sz="3600">
                <a:solidFill>
                  <a:srgbClr val="000000"/>
                </a:solidFill>
              </a:defRPr>
            </a:pPr>
          </a:p>
        </p:txBody>
      </p:sp>
      <p:sp>
        <p:nvSpPr>
          <p:cNvPr id="136" name="Choice of test statistic provided by user in config…"/>
          <p:cNvSpPr txBox="1"/>
          <p:nvPr>
            <p:ph type="body" idx="1"/>
          </p:nvPr>
        </p:nvSpPr>
        <p:spPr>
          <a:xfrm>
            <a:off x="327152" y="1891070"/>
            <a:ext cx="15241009" cy="10802836"/>
          </a:xfrm>
          <a:prstGeom prst="rect">
            <a:avLst/>
          </a:prstGeom>
        </p:spPr>
        <p:txBody>
          <a:bodyPr/>
          <a:lstStyle/>
          <a:p>
            <a:pPr marL="457200" indent="-457200">
              <a:defRPr sz="4000"/>
            </a:pPr>
            <a:r>
              <a:t>Choice of test statistic provided by user in config</a:t>
            </a:r>
          </a:p>
          <a:p>
            <a:pPr marL="457200" indent="-457200">
              <a:defRPr sz="4000"/>
            </a:pPr>
            <a:r>
              <a:rPr>
                <a:latin typeface="Courier New"/>
                <a:ea typeface="Courier New"/>
                <a:cs typeface="Courier New"/>
                <a:sym typeface="Courier New"/>
              </a:rPr>
              <a:t>experiment</a:t>
            </a:r>
            <a:r>
              <a:t> class has methods to compute test statistic</a:t>
            </a:r>
          </a:p>
          <a:p>
            <a:pPr marL="457200" indent="-457200">
              <a:defRPr sz="4000"/>
            </a:pPr>
            <a:r>
              <a:t>LEGEND uses a two-sided test statistic for both discovery and exclusion</a:t>
            </a:r>
          </a:p>
          <a:p>
            <a:pPr marL="457200" indent="-457200">
              <a:defRPr sz="4000"/>
            </a:pPr>
            <a:r>
              <a:t>Physical boundary at zero signal rate</a:t>
            </a:r>
          </a:p>
          <a:p>
            <a:pPr lvl="1">
              <a:defRPr sz="4000"/>
            </a:pPr>
            <a:r>
              <a:t>Handled in </a:t>
            </a:r>
            <a:r>
              <a:rPr>
                <a:latin typeface="Courier New"/>
                <a:ea typeface="Courier New"/>
                <a:cs typeface="Courier New"/>
                <a:sym typeface="Courier New"/>
              </a:rPr>
              <a:t>iminuit</a:t>
            </a:r>
            <a:r>
              <a:t> using a limit on the fit parameter</a:t>
            </a:r>
          </a:p>
        </p:txBody>
      </p:sp>
      <p:grpSp>
        <p:nvGrpSpPr>
          <p:cNvPr id="139" name="Group"/>
          <p:cNvGrpSpPr/>
          <p:nvPr/>
        </p:nvGrpSpPr>
        <p:grpSpPr>
          <a:xfrm>
            <a:off x="1248946" y="8378797"/>
            <a:ext cx="13053944" cy="3486206"/>
            <a:chOff x="0" y="0"/>
            <a:chExt cx="13053943" cy="3486205"/>
          </a:xfrm>
        </p:grpSpPr>
        <p:sp>
          <p:nvSpPr>
            <p:cNvPr id="137" name="Equation"/>
            <p:cNvSpPr txBox="1"/>
            <p:nvPr/>
          </p:nvSpPr>
          <p:spPr>
            <a:xfrm>
              <a:off x="5172912" y="404515"/>
              <a:ext cx="7881032" cy="2001358"/>
            </a:xfrm>
            <a:prstGeom prst="rect">
              <a:avLst/>
            </a:prstGeom>
            <a:noFill/>
            <a:ln w="50800" cap="flat">
              <a:solidFill>
                <a:schemeClr val="accent3">
                  <a:lumOff val="12549"/>
                </a:schemeClr>
              </a:solidFill>
              <a:prstDash val="solid"/>
              <a:round/>
            </a:ln>
            <a:effectLst/>
          </p:spPr>
          <p:txBody>
            <a:bodyPr wrap="none" lIns="0" tIns="0" rIns="0" bIns="0">
              <a:spAutoFit/>
            </a:bodyPr>
            <a:lstStyle/>
            <a:p>
              <a:pPr defTabSz="914400" latinLnBrk="1">
                <a:defRPr sz="1800">
                  <a:solidFill>
                    <a:srgbClr val="000000"/>
                  </a:solidFill>
                </a:defRPr>
              </a:pPr>
              <a14:m>
                <m:oMathPara>
                  <m:oMathParaPr>
                    <m:jc m:val="centerGroup"/>
                  </m:oMathParaPr>
                  <m:oMath>
                    <m:sSub>
                      <m:e>
                        <m:limUpp>
                          <m:e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˜</m:t>
                            </m:r>
                          </m:lim>
                        </m:limUpp>
                      </m:e>
                      <m:sub>
                        <m:r>
                          <m:rPr>
                            <m:sty m:val="p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sub>
                    </m:sSub>
                    <m:r>
                      <a:rPr xmlns:a="http://schemas.openxmlformats.org/drawingml/2006/main" sz="540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sty m:val="p"/>
                      </m:rPr>
                      <a:rPr xmlns:a="http://schemas.openxmlformats.org/drawingml/2006/main" sz="540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ln</m:t>
                    </m:r>
                    <m:f>
                      <m:fPr>
                        <m:ctrl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</m:ctrlPr>
                        <m:type m:val="bar"/>
                      </m:fPr>
                      <m:num>
                        <m:r>
                          <m:rPr>
                            <m:scr m:val="script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limUpp>
                          <m:e>
                            <m:limUpp>
                              <m:e>
                                <m:r>
                                  <a:rPr xmlns:a="http://schemas.openxmlformats.org/drawingml/2006/main" sz="5400" i="1">
                                    <a:solidFill>
                                      <a:srgbClr val="1A2A5B"/>
                                    </a:solidFill>
                                    <a:latin typeface="Cambria Math" panose="02040503050406030204" pitchFamily="18" charset="0"/>
                                  </a:rPr>
                                  <m:t>B</m:t>
                                </m:r>
                              </m:e>
                              <m:lim>
                                <m:r>
                                  <a:rPr xmlns:a="http://schemas.openxmlformats.org/drawingml/2006/main" sz="5400" i="1">
                                    <a:solidFill>
                                      <a:srgbClr val="1A2A5B"/>
                                    </a:solidFill>
                                    <a:latin typeface="Cambria Math" panose="02040503050406030204" pitchFamily="18" charset="0"/>
                                  </a:rPr>
                                  <m:t>̂</m:t>
                                </m:r>
                              </m:lim>
                            </m:limUpp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̂</m:t>
                            </m:r>
                          </m:lim>
                        </m:limUpp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limUpp>
                          <m:e>
                            <m:limUpp>
                              <m:e>
                                <m:r>
                                  <a:rPr xmlns:a="http://schemas.openxmlformats.org/drawingml/2006/main" sz="5400" i="1">
                                    <a:solidFill>
                                      <a:srgbClr val="1A2A5B"/>
                                    </a:solidFill>
                                    <a:latin typeface="Cambria Math" panose="02040503050406030204" pitchFamily="18" charset="0"/>
                                  </a:rPr>
                                  <m:t>ν</m:t>
                                </m:r>
                              </m:e>
                              <m:lim>
                                <m:r>
                                  <a:rPr xmlns:a="http://schemas.openxmlformats.org/drawingml/2006/main" sz="5400" i="1">
                                    <a:solidFill>
                                      <a:srgbClr val="1A2A5B"/>
                                    </a:solidFill>
                                    <a:latin typeface="Cambria Math" panose="02040503050406030204" pitchFamily="18" charset="0"/>
                                  </a:rPr>
                                  <m:t>̂</m:t>
                                </m:r>
                              </m:lim>
                            </m:limUpp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̂</m:t>
                            </m:r>
                          </m:lim>
                        </m:limUpp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num>
                      <m:den>
                        <m:r>
                          <m:rPr>
                            <m:scr m:val="script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L</m:t>
                        </m:r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limUpp>
                          <m:e>
                            <m:r>
                              <m:rPr>
                                <m:sty m:val="p"/>
                              </m:rP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Γ</m:t>
                            </m:r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̂</m:t>
                            </m:r>
                          </m:lim>
                        </m:limUpp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limUpp>
                          <m:e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B</m:t>
                            </m:r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̂</m:t>
                            </m:r>
                          </m:lim>
                        </m:limUpp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limUpp>
                          <m:e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ν</m:t>
                            </m:r>
                          </m:e>
                          <m:lim>
                            <m:r>
                              <a:rPr xmlns:a="http://schemas.openxmlformats.org/drawingml/2006/main" sz="5400" i="1">
                                <a:solidFill>
                                  <a:srgbClr val="1A2A5B"/>
                                </a:solidFill>
                                <a:latin typeface="Cambria Math" panose="02040503050406030204" pitchFamily="18" charset="0"/>
                              </a:rPr>
                              <m:t>̂</m:t>
                            </m:r>
                          </m:lim>
                        </m:limUpp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den>
                    </m:f>
                    <m:r>
                      <a:rPr xmlns:a="http://schemas.openxmlformats.org/drawingml/2006/main" sz="540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,</m:t>
                    </m:r>
                    <m:limUpp>
                      <m:e>
                        <m:r>
                          <m:rPr>
                            <m:sty m:val="p"/>
                          </m:rP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</m:e>
                      <m:lim>
                        <m:r>
                          <a:rPr xmlns:a="http://schemas.openxmlformats.org/drawingml/2006/main" sz="5400" i="1">
                            <a:solidFill>
                              <a:srgbClr val="1A2A5B"/>
                            </a:solidFill>
                            <a:latin typeface="Cambria Math" panose="02040503050406030204" pitchFamily="18" charset="0"/>
                          </a:rPr>
                          <m:t>̂</m:t>
                        </m:r>
                      </m:lim>
                    </m:limUpp>
                    <m:r>
                      <a:rPr xmlns:a="http://schemas.openxmlformats.org/drawingml/2006/main" sz="540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≥</m:t>
                    </m:r>
                    <m:r>
                      <a:rPr xmlns:a="http://schemas.openxmlformats.org/drawingml/2006/main" sz="5400" i="1">
                        <a:solidFill>
                          <a:srgbClr val="1A2A5B"/>
                        </a:solidFill>
                        <a:latin typeface="Cambria Math" panose="02040503050406030204" pitchFamily="18" charset="0"/>
                      </a:rPr>
                      <m:t>0</m:t>
                    </m:r>
                  </m:oMath>
                </m:oMathPara>
              </a14:m>
              <a:endParaRPr sz="5400">
                <a:solidFill>
                  <a:srgbClr val="1A2A5B"/>
                </a:solidFill>
              </a:endParaRPr>
            </a:p>
          </p:txBody>
        </p:sp>
        <p:sp>
          <p:nvSpPr>
            <p:cNvPr id="138" name="test statistic:…"/>
            <p:cNvSpPr txBox="1"/>
            <p:nvPr/>
          </p:nvSpPr>
          <p:spPr>
            <a:xfrm>
              <a:off x="0" y="0"/>
              <a:ext cx="5062493" cy="3486206"/>
            </a:xfrm>
            <a:prstGeom prst="rect">
              <a:avLst/>
            </a:prstGeom>
            <a:noFill/>
            <a:ln w="254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91439" tIns="91439" rIns="91439" bIns="91439" numCol="1" anchor="t">
              <a:spAutoFit/>
            </a:bodyPr>
            <a:lstStyle/>
            <a:p>
              <a:pPr/>
              <a:r>
                <a:rPr b="1"/>
                <a:t>test statistic</a:t>
              </a:r>
              <a:r>
                <a:t>:</a:t>
              </a:r>
            </a:p>
            <a:p>
              <a:pPr/>
              <a:r>
                <a:t>measures incompatibility of data with hypothesis of </a:t>
              </a:r>
              <a14:m>
                <m:oMath>
                  <m:r>
                    <m:rPr>
                      <m:sty m:val="p"/>
                    </m:rPr>
                    <a:rPr xmlns:a="http://schemas.openxmlformats.org/drawingml/2006/main" sz="5050" i="1">
                      <a:solidFill>
                        <a:srgbClr val="1A2A5B"/>
                      </a:solidFill>
                      <a:latin typeface="Cambria Math" panose="02040503050406030204" pitchFamily="18" charset="0"/>
                    </a:rPr>
                    <m:t>Γ</m:t>
                  </m:r>
                </m:oMath>
              </a14:m>
            </a:p>
          </p:txBody>
        </p:sp>
      </p:grpSp>
      <p:sp>
        <p:nvSpPr>
          <p:cNvPr id="140" name="options:…"/>
          <p:cNvSpPr txBox="1"/>
          <p:nvPr/>
        </p:nvSpPr>
        <p:spPr>
          <a:xfrm>
            <a:off x="14678748" y="2131940"/>
            <a:ext cx="9158160" cy="140208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tIns="91439" bIns="91439">
            <a:spAutoFit/>
          </a:bodyPr>
          <a:lstStyle/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options:</a:t>
            </a:r>
          </a:p>
          <a:p>
            <a:pPr>
              <a:defRPr>
                <a:latin typeface="Courier New"/>
                <a:ea typeface="Courier New"/>
                <a:cs typeface="Courier New"/>
                <a:sym typeface="Courier New"/>
              </a:defRPr>
            </a:pPr>
            <a:r>
              <a:t>  test_statistic: t_mu_tilde</a:t>
            </a:r>
          </a:p>
        </p:txBody>
      </p:sp>
      <p:grpSp>
        <p:nvGrpSpPr>
          <p:cNvPr id="144" name="Group"/>
          <p:cNvGrpSpPr/>
          <p:nvPr/>
        </p:nvGrpSpPr>
        <p:grpSpPr>
          <a:xfrm>
            <a:off x="15671800" y="4149932"/>
            <a:ext cx="7699056" cy="5416136"/>
            <a:chOff x="0" y="0"/>
            <a:chExt cx="7699055" cy="5416135"/>
          </a:xfrm>
        </p:grpSpPr>
        <p:sp>
          <p:nvSpPr>
            <p:cNvPr id="141" name="experiment"/>
            <p:cNvSpPr/>
            <p:nvPr/>
          </p:nvSpPr>
          <p:spPr>
            <a:xfrm>
              <a:off x="0" y="0"/>
              <a:ext cx="7699056" cy="5416136"/>
            </a:xfrm>
            <a:prstGeom prst="rect">
              <a:avLst/>
            </a:prstGeom>
            <a:solidFill>
              <a:schemeClr val="accent3">
                <a:lumOff val="12549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5759" tIns="365759" rIns="365759" bIns="365759" numCol="1" anchor="ctr">
              <a:noAutofit/>
            </a:bodyPr>
            <a:lstStyle/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  <a:r>
                <a:t>experiment</a:t>
              </a: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  <a:p>
              <a: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pPr>
            </a:p>
          </p:txBody>
        </p:sp>
        <p:sp>
          <p:nvSpPr>
            <p:cNvPr id="142" name="likelihood"/>
            <p:cNvSpPr/>
            <p:nvPr/>
          </p:nvSpPr>
          <p:spPr>
            <a:xfrm>
              <a:off x="381000" y="1386106"/>
              <a:ext cx="3067337" cy="2165594"/>
            </a:xfrm>
            <a:prstGeom prst="rect">
              <a:avLst/>
            </a:prstGeom>
            <a:solidFill>
              <a:schemeClr val="accent5">
                <a:lumOff val="12058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5759" tIns="365759" rIns="365759" bIns="365759" numCol="1" anchor="ctr">
              <a:noAutofit/>
            </a:bodyPr>
            <a:lstStyle>
              <a:lvl1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lvl1pPr>
            </a:lstStyle>
            <a:p>
              <a:pPr/>
              <a:r>
                <a:t>likelihood</a:t>
              </a:r>
            </a:p>
          </p:txBody>
        </p:sp>
        <p:sp>
          <p:nvSpPr>
            <p:cNvPr id="143" name="test statistic"/>
            <p:cNvSpPr/>
            <p:nvPr/>
          </p:nvSpPr>
          <p:spPr>
            <a:xfrm>
              <a:off x="4191000" y="1386106"/>
              <a:ext cx="3067337" cy="2165594"/>
            </a:xfrm>
            <a:prstGeom prst="rect">
              <a:avLst/>
            </a:prstGeom>
            <a:solidFill>
              <a:schemeClr val="accent5">
                <a:lumOff val="12058"/>
              </a:schemeClr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5759" tIns="365759" rIns="365759" bIns="365759" numCol="1" anchor="ctr">
              <a:noAutofit/>
            </a:bodyPr>
            <a:lstStyle>
              <a:lvl1pPr>
                <a:defRPr sz="3600">
                  <a:solidFill>
                    <a:srgbClr val="000000"/>
                  </a:solidFill>
                  <a:latin typeface="+mn-lt"/>
                  <a:ea typeface="+mn-ea"/>
                  <a:cs typeface="+mn-cs"/>
                  <a:sym typeface="Lucida Grande"/>
                </a:defRPr>
              </a:lvl1pPr>
            </a:lstStyle>
            <a:p>
              <a:pPr/>
              <a:r>
                <a:t>test statistic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39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ORNL">
  <a:themeElements>
    <a:clrScheme name="ORNL">
      <a:dk1>
        <a:srgbClr val="1A2A5B"/>
      </a:dk1>
      <a:lt1>
        <a:srgbClr val="FFFFFF"/>
      </a:lt1>
      <a:dk2>
        <a:srgbClr val="A7A7A7"/>
      </a:dk2>
      <a:lt2>
        <a:srgbClr val="535353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0000FF"/>
      </a:hlink>
      <a:folHlink>
        <a:srgbClr val="FF00FF"/>
      </a:folHlink>
    </a:clrScheme>
    <a:fontScheme name="ORNL">
      <a:majorFont>
        <a:latin typeface="Lucida Grande"/>
        <a:ea typeface="Lucida Grande"/>
        <a:cs typeface="Lucida Grande"/>
      </a:majorFont>
      <a:minorFont>
        <a:latin typeface="Lucida Grande"/>
        <a:ea typeface="Lucida Grande"/>
        <a:cs typeface="Lucida Grande"/>
      </a:minorFont>
    </a:fontScheme>
    <a:fmtScheme name="ORN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65759" tIns="365759" rIns="365759" bIns="36575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1A2A5B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ORNL">
  <a:themeElements>
    <a:clrScheme name="ORNL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0000FF"/>
      </a:hlink>
      <a:folHlink>
        <a:srgbClr val="FF00FF"/>
      </a:folHlink>
    </a:clrScheme>
    <a:fontScheme name="ORNL">
      <a:majorFont>
        <a:latin typeface="Lucida Grande"/>
        <a:ea typeface="Lucida Grande"/>
        <a:cs typeface="Lucida Grande"/>
      </a:majorFont>
      <a:minorFont>
        <a:latin typeface="Lucida Grande"/>
        <a:ea typeface="Lucida Grande"/>
        <a:cs typeface="Lucida Grande"/>
      </a:minorFont>
    </a:fontScheme>
    <a:fmtScheme name="ORNL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365759" tIns="365759" rIns="365759" bIns="365759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36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Lucida Grand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25400" cap="flat">
          <a:noFill/>
          <a:miter lim="400000"/>
        </a:ln>
        <a:effectLst/>
        <a:sp3d/>
      </a:spPr>
      <a:bodyPr rot="0" spcFirstLastPara="1" vertOverflow="overflow" horzOverflow="overflow" vert="horz" wrap="square" lIns="91439" tIns="91439" rIns="91439" bIns="91439" numCol="1" spcCol="38100" rtlCol="0" anchor="t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200" u="none" kumimoji="0" normalizeH="0">
            <a:ln>
              <a:noFill/>
            </a:ln>
            <a:solidFill>
              <a:srgbClr val="1A2A5B"/>
            </a:solidFill>
            <a:effectLst/>
            <a:uFillTx/>
            <a:latin typeface="Helvetica Neue"/>
            <a:ea typeface="Helvetica Neue"/>
            <a:cs typeface="Helvetica Neue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