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Play"/>
      <p:regular r:id="rId19"/>
      <p:bold r:id="rId20"/>
    </p:embeddedFon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-bold.fntdata"/><Relationship Id="rId11" Type="http://schemas.openxmlformats.org/officeDocument/2006/relationships/slide" Target="slides/slide5.xml"/><Relationship Id="rId22" Type="http://schemas.openxmlformats.org/officeDocument/2006/relationships/font" Target="fonts/Roboto-bold.fntdata"/><Relationship Id="rId10" Type="http://schemas.openxmlformats.org/officeDocument/2006/relationships/slide" Target="slides/slide4.xml"/><Relationship Id="rId21" Type="http://schemas.openxmlformats.org/officeDocument/2006/relationships/font" Target="fonts/Roboto-regular.fntdata"/><Relationship Id="rId13" Type="http://schemas.openxmlformats.org/officeDocument/2006/relationships/slide" Target="slides/slide7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6.xml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Play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36ee40aec9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336ee40aec9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3371aee97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3371aee97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3716a793a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3716a793a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0febdf8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10febdf8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36ee40aec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36ee40aec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36ee40aec9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36ee40aec9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36ee40aec9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336ee40aec9_2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36ee40aec9_2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336ee40aec9_2_1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36ee40aec9_2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336ee40aec9_2_16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36ee40aec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36ee40aec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36ee40aec9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36ee40aec9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500"/>
              <a:buNone/>
              <a:defRPr sz="15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400"/>
              <a:buNone/>
              <a:defRPr sz="14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  <a:defRPr b="0" i="0" sz="33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hyperlink" Target="https://plm.cern.ch/PLM/?StartItem=CAD%3A878D444236C44A8F9F40419495AE41BF" TargetMode="External"/><Relationship Id="rId6" Type="http://schemas.openxmlformats.org/officeDocument/2006/relationships/hyperlink" Target="https://plm.cern.ch/PLM/?StartItem=CAD%3ABED461D57FAB438F8B9D0F292492C00F" TargetMode="External"/><Relationship Id="rId7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Relationship Id="rId6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Alignment specification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string</a:t>
            </a:r>
            <a:endParaRPr/>
          </a:p>
        </p:txBody>
      </p:sp>
      <p:sp>
        <p:nvSpPr>
          <p:cNvPr id="130" name="Google Shape;130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4"/>
          <p:cNvSpPr txBox="1"/>
          <p:nvPr>
            <p:ph type="title"/>
          </p:nvPr>
        </p:nvSpPr>
        <p:spPr>
          <a:xfrm>
            <a:off x="331075" y="532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Status</a:t>
            </a:r>
            <a:endParaRPr/>
          </a:p>
        </p:txBody>
      </p:sp>
      <p:sp>
        <p:nvSpPr>
          <p:cNvPr id="402" name="Google Shape;402;p34"/>
          <p:cNvSpPr txBox="1"/>
          <p:nvPr/>
        </p:nvSpPr>
        <p:spPr>
          <a:xfrm>
            <a:off x="3917325" y="3286000"/>
            <a:ext cx="379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 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03" name="Google Shape;403;p34"/>
          <p:cNvSpPr txBox="1"/>
          <p:nvPr/>
        </p:nvSpPr>
        <p:spPr>
          <a:xfrm>
            <a:off x="0" y="1215625"/>
            <a:ext cx="5184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Present measurement workflow </a:t>
            </a:r>
            <a:r>
              <a:rPr lang="en" sz="1200">
                <a:solidFill>
                  <a:schemeClr val="dk2"/>
                </a:solidFill>
              </a:rPr>
              <a:t>allows to specify desired offsets, need to digest and complete measurements.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Tilts needs to be corrected at the installation time, while offsets are not possible.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String test does not have BPMs and beam screen. Unfortunately not possible to test BPM, DRF interconnections in the string.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Still very useful to verify in-situ realistic misalignments.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404" name="Google Shape;40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00" y="2785512"/>
            <a:ext cx="4079524" cy="1725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2550" y="501750"/>
            <a:ext cx="3382952" cy="1944075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34"/>
          <p:cNvSpPr txBox="1"/>
          <p:nvPr/>
        </p:nvSpPr>
        <p:spPr>
          <a:xfrm>
            <a:off x="5447225" y="2529438"/>
            <a:ext cx="3359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u="sng">
                <a:solidFill>
                  <a:schemeClr val="hlink"/>
                </a:solidFill>
                <a:hlinkClick r:id="rId5"/>
              </a:rPr>
              <a:t>https://plm.cern.ch/PLM/?StartItem=CAD%3A878D444236C44A8F9F40419495AE41BF</a:t>
            </a:r>
            <a:r>
              <a:rPr lang="en" sz="600"/>
              <a:t> </a:t>
            </a:r>
            <a:endParaRPr sz="600"/>
          </a:p>
        </p:txBody>
      </p:sp>
      <p:sp>
        <p:nvSpPr>
          <p:cNvPr id="407" name="Google Shape;407;p34"/>
          <p:cNvSpPr txBox="1"/>
          <p:nvPr/>
        </p:nvSpPr>
        <p:spPr>
          <a:xfrm>
            <a:off x="909400" y="4303650"/>
            <a:ext cx="3195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u="sng">
                <a:solidFill>
                  <a:schemeClr val="hlink"/>
                </a:solidFill>
                <a:hlinkClick r:id="rId6"/>
              </a:rPr>
              <a:t>https://plm.cern.ch/PLM/?StartItem=CAD%3ABED461D57FAB438F8B9D0F292492C00F</a:t>
            </a:r>
            <a:r>
              <a:rPr lang="en" sz="600"/>
              <a:t> </a:t>
            </a:r>
            <a:endParaRPr sz="600"/>
          </a:p>
        </p:txBody>
      </p:sp>
      <p:pic>
        <p:nvPicPr>
          <p:cNvPr id="408" name="Google Shape;408;p34"/>
          <p:cNvPicPr preferRelativeResize="0"/>
          <p:nvPr/>
        </p:nvPicPr>
        <p:blipFill rotWithShape="1">
          <a:blip r:embed="rId7">
            <a:alphaModFix/>
          </a:blip>
          <a:srcRect b="0" l="0" r="27060" t="0"/>
          <a:stretch/>
        </p:blipFill>
        <p:spPr>
          <a:xfrm>
            <a:off x="4317325" y="3036701"/>
            <a:ext cx="4318175" cy="1125875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34"/>
          <p:cNvSpPr txBox="1"/>
          <p:nvPr/>
        </p:nvSpPr>
        <p:spPr>
          <a:xfrm>
            <a:off x="6601300" y="4162575"/>
            <a:ext cx="1738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M. Sosin </a:t>
            </a: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WG meeting #78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6633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5"/>
          <p:cNvSpPr txBox="1"/>
          <p:nvPr/>
        </p:nvSpPr>
        <p:spPr>
          <a:xfrm>
            <a:off x="6601300" y="4162575"/>
            <a:ext cx="1738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M. Sosin </a:t>
            </a: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WG meeting #78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Follow up</a:t>
            </a:r>
            <a:endParaRPr/>
          </a:p>
        </p:txBody>
      </p:sp>
      <p:sp>
        <p:nvSpPr>
          <p:cNvPr id="421" name="Google Shape;421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 to have also Q1 measurements. Ideally we should have all cold measurements, or at least all warm. I need to digest the values. ID cards do not</a:t>
            </a:r>
            <a:r>
              <a:rPr lang="en"/>
              <a:t> have yet a glossary document to </a:t>
            </a:r>
            <a:r>
              <a:rPr lang="en"/>
              <a:t>explain how the values are defined and measured.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production would </a:t>
            </a:r>
            <a:r>
              <a:rPr lang="en"/>
              <a:t>important</a:t>
            </a:r>
            <a:r>
              <a:rPr lang="en"/>
              <a:t> to know also the position of the interfaces to estimate the offsets of all bellows such as BPMs and critical lines.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the string test, I propose to position the magnets with magnetic axis aligned before the connection. Measure the offsets between interfaces and </a:t>
            </a:r>
            <a:r>
              <a:rPr lang="en"/>
              <a:t>evaluate the residual range of motion to be compatible with 2.5 mm offset and 1 mrad range roll.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Very important to verify the possibility to correct Q3 roll angle at installation time and it is operational alignment margins. If Q3 would positionally locked and/or roll not corrected, coupling correction will be critical</a:t>
            </a:r>
            <a:r>
              <a:rPr b="1" lang="en"/>
              <a:t>.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type="title"/>
          </p:nvPr>
        </p:nvSpPr>
        <p:spPr>
          <a:xfrm>
            <a:off x="587425" y="446225"/>
            <a:ext cx="2973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Context</a:t>
            </a:r>
            <a:endParaRPr/>
          </a:p>
        </p:txBody>
      </p:sp>
      <p:sp>
        <p:nvSpPr>
          <p:cNvPr id="136" name="Google Shape;136;p26"/>
          <p:cNvSpPr txBox="1"/>
          <p:nvPr>
            <p:ph idx="1" type="body"/>
          </p:nvPr>
        </p:nvSpPr>
        <p:spPr>
          <a:xfrm>
            <a:off x="288225" y="1115200"/>
            <a:ext cx="4795500" cy="254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To</a:t>
            </a:r>
            <a:r>
              <a:rPr lang="en" sz="1400"/>
              <a:t> have collisions </a:t>
            </a:r>
            <a:r>
              <a:rPr lang="en" sz="1400" u="sng"/>
              <a:t>with</a:t>
            </a:r>
            <a:r>
              <a:rPr lang="en" sz="1400"/>
              <a:t> crab cavities we need to control the </a:t>
            </a:r>
            <a:r>
              <a:rPr lang="en" sz="1400"/>
              <a:t>orbit</a:t>
            </a:r>
            <a:r>
              <a:rPr lang="en" sz="1400"/>
              <a:t> at IP and crab </a:t>
            </a:r>
            <a:r>
              <a:rPr lang="en" sz="1400"/>
              <a:t>cavities better than ±0.5 mm.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Thus, we can only use the MCBX/MCBRD,  specified for ±0.5 magnetic offset errors. Since orbit correction is not local, correcting orbit </a:t>
            </a:r>
            <a:r>
              <a:rPr lang="en" sz="1400" u="sng"/>
              <a:t>also</a:t>
            </a:r>
            <a:r>
              <a:rPr lang="en" sz="1400"/>
              <a:t> optimizes apertures.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/>
              <a:t>MQSX corrector can correct up to 1 mrad of magnetic axis error.</a:t>
            </a:r>
            <a:endParaRPr sz="1400"/>
          </a:p>
        </p:txBody>
      </p:sp>
      <p:grpSp>
        <p:nvGrpSpPr>
          <p:cNvPr id="137" name="Google Shape;137;p26"/>
          <p:cNvGrpSpPr/>
          <p:nvPr/>
        </p:nvGrpSpPr>
        <p:grpSpPr>
          <a:xfrm>
            <a:off x="5448400" y="1018925"/>
            <a:ext cx="3599775" cy="1053400"/>
            <a:chOff x="5232925" y="446225"/>
            <a:chExt cx="3599775" cy="1053400"/>
          </a:xfrm>
        </p:grpSpPr>
        <p:sp>
          <p:nvSpPr>
            <p:cNvPr id="138" name="Google Shape;138;p26"/>
            <p:cNvSpPr/>
            <p:nvPr/>
          </p:nvSpPr>
          <p:spPr>
            <a:xfrm flipH="1">
              <a:off x="7479975" y="1303113"/>
              <a:ext cx="33300" cy="945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6"/>
            <p:cNvSpPr/>
            <p:nvPr/>
          </p:nvSpPr>
          <p:spPr>
            <a:xfrm flipH="1">
              <a:off x="7487300" y="784650"/>
              <a:ext cx="33300" cy="945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0" name="Google Shape;140;p26"/>
            <p:cNvGrpSpPr/>
            <p:nvPr/>
          </p:nvGrpSpPr>
          <p:grpSpPr>
            <a:xfrm>
              <a:off x="6122900" y="1011600"/>
              <a:ext cx="189000" cy="159000"/>
              <a:chOff x="5518400" y="2114600"/>
              <a:chExt cx="189000" cy="159000"/>
            </a:xfrm>
          </p:grpSpPr>
          <p:sp>
            <p:nvSpPr>
              <p:cNvPr id="141" name="Google Shape;141;p26"/>
              <p:cNvSpPr/>
              <p:nvPr/>
            </p:nvSpPr>
            <p:spPr>
              <a:xfrm>
                <a:off x="5518400" y="2114600"/>
                <a:ext cx="189000" cy="159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26"/>
              <p:cNvSpPr/>
              <p:nvPr/>
            </p:nvSpPr>
            <p:spPr>
              <a:xfrm>
                <a:off x="5541075" y="2146850"/>
                <a:ext cx="33300" cy="9450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26"/>
              <p:cNvSpPr/>
              <p:nvPr/>
            </p:nvSpPr>
            <p:spPr>
              <a:xfrm>
                <a:off x="5594150" y="2146850"/>
                <a:ext cx="939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4" name="Google Shape;144;p26"/>
            <p:cNvGrpSpPr/>
            <p:nvPr/>
          </p:nvGrpSpPr>
          <p:grpSpPr>
            <a:xfrm>
              <a:off x="5897075" y="1011600"/>
              <a:ext cx="189000" cy="159000"/>
              <a:chOff x="5292575" y="2114600"/>
              <a:chExt cx="189000" cy="159000"/>
            </a:xfrm>
          </p:grpSpPr>
          <p:sp>
            <p:nvSpPr>
              <p:cNvPr id="145" name="Google Shape;145;p26"/>
              <p:cNvSpPr/>
              <p:nvPr/>
            </p:nvSpPr>
            <p:spPr>
              <a:xfrm>
                <a:off x="5312475" y="2146850"/>
                <a:ext cx="597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26"/>
              <p:cNvSpPr/>
              <p:nvPr/>
            </p:nvSpPr>
            <p:spPr>
              <a:xfrm>
                <a:off x="5397025" y="2146850"/>
                <a:ext cx="597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26"/>
              <p:cNvSpPr/>
              <p:nvPr/>
            </p:nvSpPr>
            <p:spPr>
              <a:xfrm>
                <a:off x="5292575" y="2114600"/>
                <a:ext cx="189000" cy="159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26"/>
            <p:cNvGrpSpPr/>
            <p:nvPr/>
          </p:nvGrpSpPr>
          <p:grpSpPr>
            <a:xfrm>
              <a:off x="6354275" y="1011600"/>
              <a:ext cx="189000" cy="159000"/>
              <a:chOff x="5749775" y="2114600"/>
              <a:chExt cx="189000" cy="159000"/>
            </a:xfrm>
          </p:grpSpPr>
          <p:sp>
            <p:nvSpPr>
              <p:cNvPr id="149" name="Google Shape;149;p26"/>
              <p:cNvSpPr/>
              <p:nvPr/>
            </p:nvSpPr>
            <p:spPr>
              <a:xfrm flipH="1">
                <a:off x="5749775" y="2114600"/>
                <a:ext cx="189000" cy="159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26"/>
              <p:cNvSpPr/>
              <p:nvPr/>
            </p:nvSpPr>
            <p:spPr>
              <a:xfrm flipH="1">
                <a:off x="5882800" y="2146850"/>
                <a:ext cx="33300" cy="9450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26"/>
              <p:cNvSpPr/>
              <p:nvPr/>
            </p:nvSpPr>
            <p:spPr>
              <a:xfrm flipH="1">
                <a:off x="5769125" y="2146850"/>
                <a:ext cx="939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2" name="Google Shape;152;p26"/>
            <p:cNvGrpSpPr/>
            <p:nvPr/>
          </p:nvGrpSpPr>
          <p:grpSpPr>
            <a:xfrm flipH="1">
              <a:off x="6580100" y="1011600"/>
              <a:ext cx="189000" cy="159000"/>
              <a:chOff x="5292575" y="2114600"/>
              <a:chExt cx="189000" cy="159000"/>
            </a:xfrm>
          </p:grpSpPr>
          <p:sp>
            <p:nvSpPr>
              <p:cNvPr id="153" name="Google Shape;153;p26"/>
              <p:cNvSpPr/>
              <p:nvPr/>
            </p:nvSpPr>
            <p:spPr>
              <a:xfrm>
                <a:off x="5312475" y="2146850"/>
                <a:ext cx="597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26"/>
              <p:cNvSpPr/>
              <p:nvPr/>
            </p:nvSpPr>
            <p:spPr>
              <a:xfrm>
                <a:off x="5397025" y="2146850"/>
                <a:ext cx="59700" cy="94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26"/>
              <p:cNvSpPr/>
              <p:nvPr/>
            </p:nvSpPr>
            <p:spPr>
              <a:xfrm>
                <a:off x="5292575" y="2114600"/>
                <a:ext cx="189000" cy="159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" name="Google Shape;156;p26"/>
            <p:cNvGrpSpPr/>
            <p:nvPr/>
          </p:nvGrpSpPr>
          <p:grpSpPr>
            <a:xfrm>
              <a:off x="6808700" y="1011600"/>
              <a:ext cx="272700" cy="159000"/>
              <a:chOff x="6204200" y="2114600"/>
              <a:chExt cx="272700" cy="159000"/>
            </a:xfrm>
          </p:grpSpPr>
          <p:sp>
            <p:nvSpPr>
              <p:cNvPr id="157" name="Google Shape;157;p26"/>
              <p:cNvSpPr/>
              <p:nvPr/>
            </p:nvSpPr>
            <p:spPr>
              <a:xfrm>
                <a:off x="6204200" y="2114600"/>
                <a:ext cx="272700" cy="159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26"/>
              <p:cNvSpPr/>
              <p:nvPr/>
            </p:nvSpPr>
            <p:spPr>
              <a:xfrm>
                <a:off x="6226875" y="2146850"/>
                <a:ext cx="33300" cy="9450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26"/>
              <p:cNvSpPr/>
              <p:nvPr/>
            </p:nvSpPr>
            <p:spPr>
              <a:xfrm>
                <a:off x="6356150" y="2146850"/>
                <a:ext cx="93900" cy="94500"/>
              </a:xfrm>
              <a:prstGeom prst="rect">
                <a:avLst/>
              </a:prstGeom>
              <a:solidFill>
                <a:srgbClr val="6AA84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0" name="Google Shape;160;p26"/>
            <p:cNvSpPr/>
            <p:nvPr/>
          </p:nvSpPr>
          <p:spPr>
            <a:xfrm flipH="1">
              <a:off x="7313950" y="752400"/>
              <a:ext cx="272700" cy="6774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6"/>
            <p:cNvSpPr/>
            <p:nvPr/>
          </p:nvSpPr>
          <p:spPr>
            <a:xfrm flipH="1">
              <a:off x="7530675" y="1303125"/>
              <a:ext cx="33300" cy="945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6"/>
            <p:cNvSpPr/>
            <p:nvPr/>
          </p:nvSpPr>
          <p:spPr>
            <a:xfrm flipH="1">
              <a:off x="7340800" y="1303125"/>
              <a:ext cx="93900" cy="94500"/>
            </a:xfrm>
            <a:prstGeom prst="rect">
              <a:avLst/>
            </a:prstGeom>
            <a:solidFill>
              <a:srgbClr val="6AA8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3" name="Google Shape;163;p26"/>
            <p:cNvGrpSpPr/>
            <p:nvPr/>
          </p:nvGrpSpPr>
          <p:grpSpPr>
            <a:xfrm>
              <a:off x="7939875" y="752400"/>
              <a:ext cx="126900" cy="677400"/>
              <a:chOff x="7554000" y="1819200"/>
              <a:chExt cx="126900" cy="677400"/>
            </a:xfrm>
          </p:grpSpPr>
          <p:sp>
            <p:nvSpPr>
              <p:cNvPr id="164" name="Google Shape;164;p26"/>
              <p:cNvSpPr/>
              <p:nvPr/>
            </p:nvSpPr>
            <p:spPr>
              <a:xfrm flipH="1">
                <a:off x="7554000" y="1819200"/>
                <a:ext cx="126900" cy="6774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26"/>
              <p:cNvSpPr/>
              <p:nvPr/>
            </p:nvSpPr>
            <p:spPr>
              <a:xfrm flipH="1">
                <a:off x="7622800" y="1851450"/>
                <a:ext cx="30900" cy="945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26"/>
              <p:cNvSpPr/>
              <p:nvPr/>
            </p:nvSpPr>
            <p:spPr>
              <a:xfrm flipH="1">
                <a:off x="7578725" y="1851450"/>
                <a:ext cx="30900" cy="945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7" name="Google Shape;167;p26"/>
            <p:cNvSpPr/>
            <p:nvPr/>
          </p:nvSpPr>
          <p:spPr>
            <a:xfrm flipH="1">
              <a:off x="7530675" y="784650"/>
              <a:ext cx="33300" cy="945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6"/>
            <p:cNvSpPr/>
            <p:nvPr/>
          </p:nvSpPr>
          <p:spPr>
            <a:xfrm flipH="1">
              <a:off x="7340850" y="784650"/>
              <a:ext cx="108000" cy="94500"/>
            </a:xfrm>
            <a:prstGeom prst="rect">
              <a:avLst/>
            </a:prstGeom>
            <a:solidFill>
              <a:srgbClr val="6AA8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9" name="Google Shape;169;p26"/>
            <p:cNvGrpSpPr/>
            <p:nvPr/>
          </p:nvGrpSpPr>
          <p:grpSpPr>
            <a:xfrm>
              <a:off x="7756850" y="752400"/>
              <a:ext cx="126900" cy="677400"/>
              <a:chOff x="7758250" y="1819200"/>
              <a:chExt cx="126900" cy="677400"/>
            </a:xfrm>
          </p:grpSpPr>
          <p:sp>
            <p:nvSpPr>
              <p:cNvPr id="170" name="Google Shape;170;p26"/>
              <p:cNvSpPr/>
              <p:nvPr/>
            </p:nvSpPr>
            <p:spPr>
              <a:xfrm flipH="1">
                <a:off x="7758250" y="1819200"/>
                <a:ext cx="126900" cy="6774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26"/>
              <p:cNvSpPr/>
              <p:nvPr/>
            </p:nvSpPr>
            <p:spPr>
              <a:xfrm flipH="1">
                <a:off x="7834825" y="2369925"/>
                <a:ext cx="30900" cy="945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26"/>
              <p:cNvSpPr/>
              <p:nvPr/>
            </p:nvSpPr>
            <p:spPr>
              <a:xfrm flipH="1">
                <a:off x="7779075" y="2369925"/>
                <a:ext cx="30900" cy="945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73" name="Google Shape;173;p26"/>
            <p:cNvCxnSpPr/>
            <p:nvPr/>
          </p:nvCxnSpPr>
          <p:spPr>
            <a:xfrm flipH="1" rot="10800000">
              <a:off x="5559650" y="1093500"/>
              <a:ext cx="1446300" cy="4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4" name="Google Shape;174;p26"/>
            <p:cNvCxnSpPr/>
            <p:nvPr/>
          </p:nvCxnSpPr>
          <p:spPr>
            <a:xfrm flipH="1" rot="10800000">
              <a:off x="6999975" y="832800"/>
              <a:ext cx="393300" cy="259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5" name="Google Shape;175;p26"/>
            <p:cNvCxnSpPr/>
            <p:nvPr/>
          </p:nvCxnSpPr>
          <p:spPr>
            <a:xfrm>
              <a:off x="6999375" y="1091000"/>
              <a:ext cx="389400" cy="260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6" name="Google Shape;176;p26"/>
            <p:cNvCxnSpPr/>
            <p:nvPr/>
          </p:nvCxnSpPr>
          <p:spPr>
            <a:xfrm flipH="1" rot="10800000">
              <a:off x="7393775" y="831050"/>
              <a:ext cx="861900" cy="1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77" name="Google Shape;177;p26"/>
            <p:cNvCxnSpPr/>
            <p:nvPr/>
          </p:nvCxnSpPr>
          <p:spPr>
            <a:xfrm flipH="1" rot="10800000">
              <a:off x="7388175" y="1349625"/>
              <a:ext cx="867600" cy="1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8" name="Google Shape;178;p26"/>
            <p:cNvSpPr/>
            <p:nvPr/>
          </p:nvSpPr>
          <p:spPr>
            <a:xfrm>
              <a:off x="5409325" y="809400"/>
              <a:ext cx="272700" cy="5727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6"/>
            <p:cNvSpPr txBox="1"/>
            <p:nvPr/>
          </p:nvSpPr>
          <p:spPr>
            <a:xfrm>
              <a:off x="5232925" y="540450"/>
              <a:ext cx="625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Tracker</a:t>
              </a:r>
              <a:endParaRPr sz="1000">
                <a:solidFill>
                  <a:schemeClr val="dk2"/>
                </a:solidFill>
              </a:endParaRPr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5544300" y="1078200"/>
              <a:ext cx="36900" cy="351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6"/>
            <p:cNvSpPr txBox="1"/>
            <p:nvPr/>
          </p:nvSpPr>
          <p:spPr>
            <a:xfrm>
              <a:off x="5401800" y="841250"/>
              <a:ext cx="348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IP</a:t>
              </a:r>
              <a:endParaRPr sz="1000">
                <a:solidFill>
                  <a:schemeClr val="dk2"/>
                </a:solidFill>
              </a:endParaRPr>
            </a:p>
          </p:txBody>
        </p:sp>
        <p:sp>
          <p:nvSpPr>
            <p:cNvPr id="182" name="Google Shape;182;p26"/>
            <p:cNvSpPr txBox="1"/>
            <p:nvPr/>
          </p:nvSpPr>
          <p:spPr>
            <a:xfrm>
              <a:off x="5843850" y="752400"/>
              <a:ext cx="12999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Q1    Q2     Q3   D1   </a:t>
              </a:r>
              <a:endParaRPr sz="1000">
                <a:solidFill>
                  <a:schemeClr val="dk2"/>
                </a:solidFill>
              </a:endParaRPr>
            </a:p>
          </p:txBody>
        </p:sp>
        <p:sp>
          <p:nvSpPr>
            <p:cNvPr id="183" name="Google Shape;183;p26"/>
            <p:cNvSpPr txBox="1"/>
            <p:nvPr/>
          </p:nvSpPr>
          <p:spPr>
            <a:xfrm>
              <a:off x="7255500" y="446225"/>
              <a:ext cx="930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D2         CC </a:t>
              </a:r>
              <a:r>
                <a:rPr lang="en" sz="1000">
                  <a:solidFill>
                    <a:schemeClr val="dk2"/>
                  </a:solidFill>
                </a:rPr>
                <a:t>   </a:t>
              </a:r>
              <a:endParaRPr sz="1000">
                <a:solidFill>
                  <a:schemeClr val="dk2"/>
                </a:solidFill>
              </a:endParaRPr>
            </a:p>
          </p:txBody>
        </p:sp>
        <p:sp>
          <p:nvSpPr>
            <p:cNvPr id="184" name="Google Shape;184;p26"/>
            <p:cNvSpPr txBox="1"/>
            <p:nvPr/>
          </p:nvSpPr>
          <p:spPr>
            <a:xfrm>
              <a:off x="8321200" y="662550"/>
              <a:ext cx="511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B1</a:t>
              </a:r>
              <a:endParaRPr/>
            </a:p>
          </p:txBody>
        </p:sp>
        <p:sp>
          <p:nvSpPr>
            <p:cNvPr id="185" name="Google Shape;185;p26"/>
            <p:cNvSpPr txBox="1"/>
            <p:nvPr/>
          </p:nvSpPr>
          <p:spPr>
            <a:xfrm>
              <a:off x="8302075" y="1160925"/>
              <a:ext cx="511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</a:rPr>
                <a:t>B2</a:t>
              </a:r>
              <a:endParaRPr/>
            </a:p>
          </p:txBody>
        </p:sp>
      </p:grpSp>
      <p:pic>
        <p:nvPicPr>
          <p:cNvPr id="186" name="Google Shape;18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60950" y="2199575"/>
            <a:ext cx="3386326" cy="19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6"/>
          <p:cNvSpPr txBox="1"/>
          <p:nvPr>
            <p:ph idx="1" type="body"/>
          </p:nvPr>
        </p:nvSpPr>
        <p:spPr>
          <a:xfrm>
            <a:off x="1198300" y="4370300"/>
            <a:ext cx="5734800" cy="540900"/>
          </a:xfrm>
          <a:prstGeom prst="rect">
            <a:avLst/>
          </a:prstGeom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The main strategy is to </a:t>
            </a:r>
            <a:r>
              <a:rPr lang="en"/>
              <a:t>align</a:t>
            </a:r>
            <a:r>
              <a:rPr lang="en"/>
              <a:t> </a:t>
            </a:r>
            <a:r>
              <a:rPr lang="en"/>
              <a:t>the magnetic</a:t>
            </a:r>
            <a:r>
              <a:rPr lang="en"/>
              <a:t> axis of Q1-Q3.</a:t>
            </a:r>
            <a:endParaRPr/>
          </a:p>
        </p:txBody>
      </p:sp>
      <p:pic>
        <p:nvPicPr>
          <p:cNvPr id="188" name="Google Shape;188;p26"/>
          <p:cNvPicPr preferRelativeResize="0"/>
          <p:nvPr/>
        </p:nvPicPr>
        <p:blipFill rotWithShape="1">
          <a:blip r:embed="rId4">
            <a:alphaModFix/>
          </a:blip>
          <a:srcRect b="0" l="7585" r="15086" t="55972"/>
          <a:stretch/>
        </p:blipFill>
        <p:spPr>
          <a:xfrm rot="-8">
            <a:off x="5213250" y="82430"/>
            <a:ext cx="3834926" cy="867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3925" y="3293375"/>
            <a:ext cx="4556074" cy="2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6"/>
          <p:cNvPicPr preferRelativeResize="0"/>
          <p:nvPr/>
        </p:nvPicPr>
        <p:blipFill rotWithShape="1">
          <a:blip r:embed="rId6">
            <a:alphaModFix/>
          </a:blip>
          <a:srcRect b="51126" l="0" r="0" t="0"/>
          <a:stretch/>
        </p:blipFill>
        <p:spPr>
          <a:xfrm>
            <a:off x="455575" y="3662202"/>
            <a:ext cx="4208199" cy="54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3624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String test</a:t>
            </a:r>
            <a:endParaRPr/>
          </a:p>
        </p:txBody>
      </p:sp>
      <p:sp>
        <p:nvSpPr>
          <p:cNvPr id="197" name="Google Shape;197;p27"/>
          <p:cNvSpPr txBox="1"/>
          <p:nvPr/>
        </p:nvSpPr>
        <p:spPr>
          <a:xfrm>
            <a:off x="311700" y="1147850"/>
            <a:ext cx="3935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One of </a:t>
            </a:r>
            <a:r>
              <a:rPr lang="en" sz="1800">
                <a:solidFill>
                  <a:schemeClr val="dk2"/>
                </a:solidFill>
              </a:rPr>
              <a:t>the goal of the IT string test is to connect and align the triplet as we would do in the tunnel. 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98" name="Google Shape;198;p27"/>
          <p:cNvCxnSpPr/>
          <p:nvPr/>
        </p:nvCxnSpPr>
        <p:spPr>
          <a:xfrm>
            <a:off x="4583600" y="3897800"/>
            <a:ext cx="3309600" cy="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grpSp>
        <p:nvGrpSpPr>
          <p:cNvPr id="199" name="Google Shape;199;p27"/>
          <p:cNvGrpSpPr/>
          <p:nvPr/>
        </p:nvGrpSpPr>
        <p:grpSpPr>
          <a:xfrm>
            <a:off x="5706500" y="3636625"/>
            <a:ext cx="387600" cy="601200"/>
            <a:chOff x="6052925" y="1436200"/>
            <a:chExt cx="387600" cy="601200"/>
          </a:xfrm>
        </p:grpSpPr>
        <p:sp>
          <p:nvSpPr>
            <p:cNvPr id="200" name="Google Shape;200;p27"/>
            <p:cNvSpPr/>
            <p:nvPr/>
          </p:nvSpPr>
          <p:spPr>
            <a:xfrm>
              <a:off x="6052925" y="1436200"/>
              <a:ext cx="387600" cy="601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1" name="Google Shape;201;p27"/>
            <p:cNvCxnSpPr>
              <a:stCxn id="200" idx="1"/>
              <a:endCxn id="200" idx="3"/>
            </p:cNvCxnSpPr>
            <p:nvPr/>
          </p:nvCxnSpPr>
          <p:spPr>
            <a:xfrm>
              <a:off x="6052925" y="1736800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2" name="Google Shape;202;p27"/>
            <p:cNvCxnSpPr/>
            <p:nvPr/>
          </p:nvCxnSpPr>
          <p:spPr>
            <a:xfrm flipH="1" rot="10800000">
              <a:off x="6052925" y="1616350"/>
              <a:ext cx="387600" cy="1713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3" name="Google Shape;203;p27"/>
            <p:cNvCxnSpPr/>
            <p:nvPr/>
          </p:nvCxnSpPr>
          <p:spPr>
            <a:xfrm>
              <a:off x="6052925" y="1702000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04" name="Google Shape;204;p27"/>
          <p:cNvGrpSpPr/>
          <p:nvPr/>
        </p:nvGrpSpPr>
        <p:grpSpPr>
          <a:xfrm>
            <a:off x="6142075" y="3520125"/>
            <a:ext cx="389400" cy="601200"/>
            <a:chOff x="6949850" y="1436200"/>
            <a:chExt cx="389400" cy="601200"/>
          </a:xfrm>
        </p:grpSpPr>
        <p:sp>
          <p:nvSpPr>
            <p:cNvPr id="205" name="Google Shape;205;p27"/>
            <p:cNvSpPr/>
            <p:nvPr/>
          </p:nvSpPr>
          <p:spPr>
            <a:xfrm>
              <a:off x="6950750" y="1436200"/>
              <a:ext cx="387600" cy="601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6" name="Google Shape;206;p27"/>
            <p:cNvCxnSpPr>
              <a:stCxn id="205" idx="1"/>
              <a:endCxn id="205" idx="3"/>
            </p:cNvCxnSpPr>
            <p:nvPr/>
          </p:nvCxnSpPr>
          <p:spPr>
            <a:xfrm>
              <a:off x="6950750" y="1736800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" name="Google Shape;207;p27"/>
            <p:cNvCxnSpPr/>
            <p:nvPr/>
          </p:nvCxnSpPr>
          <p:spPr>
            <a:xfrm flipH="1" rot="10800000">
              <a:off x="6949850" y="1787650"/>
              <a:ext cx="389400" cy="59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6950750" y="1817500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209" name="Google Shape;209;p27"/>
          <p:cNvSpPr txBox="1"/>
          <p:nvPr/>
        </p:nvSpPr>
        <p:spPr>
          <a:xfrm>
            <a:off x="4439400" y="3651375"/>
            <a:ext cx="42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CC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10" name="Google Shape;210;p27"/>
          <p:cNvSpPr txBox="1"/>
          <p:nvPr/>
        </p:nvSpPr>
        <p:spPr>
          <a:xfrm>
            <a:off x="7624975" y="3678375"/>
            <a:ext cx="51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IP</a:t>
            </a:r>
            <a:endParaRPr sz="1000">
              <a:solidFill>
                <a:schemeClr val="dk2"/>
              </a:solidFill>
            </a:endParaRPr>
          </a:p>
        </p:txBody>
      </p:sp>
      <p:grpSp>
        <p:nvGrpSpPr>
          <p:cNvPr id="211" name="Google Shape;211;p27"/>
          <p:cNvGrpSpPr/>
          <p:nvPr/>
        </p:nvGrpSpPr>
        <p:grpSpPr>
          <a:xfrm>
            <a:off x="5144675" y="3625075"/>
            <a:ext cx="399425" cy="601200"/>
            <a:chOff x="6086975" y="3025225"/>
            <a:chExt cx="399425" cy="601200"/>
          </a:xfrm>
        </p:grpSpPr>
        <p:sp>
          <p:nvSpPr>
            <p:cNvPr id="212" name="Google Shape;212;p27"/>
            <p:cNvSpPr/>
            <p:nvPr/>
          </p:nvSpPr>
          <p:spPr>
            <a:xfrm>
              <a:off x="6086975" y="3025225"/>
              <a:ext cx="387600" cy="601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13" name="Google Shape;213;p27"/>
            <p:cNvCxnSpPr>
              <a:stCxn id="212" idx="1"/>
              <a:endCxn id="212" idx="3"/>
            </p:cNvCxnSpPr>
            <p:nvPr/>
          </p:nvCxnSpPr>
          <p:spPr>
            <a:xfrm>
              <a:off x="6086975" y="3325825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4" name="Google Shape;214;p27"/>
            <p:cNvCxnSpPr/>
            <p:nvPr/>
          </p:nvCxnSpPr>
          <p:spPr>
            <a:xfrm flipH="1" rot="10800000">
              <a:off x="6098675" y="3204225"/>
              <a:ext cx="168000" cy="843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5" name="Google Shape;215;p27"/>
            <p:cNvCxnSpPr/>
            <p:nvPr/>
          </p:nvCxnSpPr>
          <p:spPr>
            <a:xfrm>
              <a:off x="6090400" y="3299125"/>
              <a:ext cx="396000" cy="2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16" name="Google Shape;216;p27"/>
            <p:cNvCxnSpPr/>
            <p:nvPr/>
          </p:nvCxnSpPr>
          <p:spPr>
            <a:xfrm flipH="1" rot="10800000">
              <a:off x="6285800" y="3278800"/>
              <a:ext cx="168000" cy="843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17" name="Google Shape;217;p27"/>
          <p:cNvGrpSpPr/>
          <p:nvPr/>
        </p:nvGrpSpPr>
        <p:grpSpPr>
          <a:xfrm>
            <a:off x="6743950" y="3562575"/>
            <a:ext cx="396000" cy="601200"/>
            <a:chOff x="6844775" y="1806025"/>
            <a:chExt cx="396000" cy="601200"/>
          </a:xfrm>
        </p:grpSpPr>
        <p:sp>
          <p:nvSpPr>
            <p:cNvPr id="218" name="Google Shape;218;p27"/>
            <p:cNvSpPr/>
            <p:nvPr/>
          </p:nvSpPr>
          <p:spPr>
            <a:xfrm>
              <a:off x="6848975" y="1806025"/>
              <a:ext cx="387600" cy="601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19" name="Google Shape;219;p27"/>
            <p:cNvCxnSpPr>
              <a:stCxn id="218" idx="1"/>
              <a:endCxn id="218" idx="3"/>
            </p:cNvCxnSpPr>
            <p:nvPr/>
          </p:nvCxnSpPr>
          <p:spPr>
            <a:xfrm>
              <a:off x="6848975" y="2106625"/>
              <a:ext cx="38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0" name="Google Shape;220;p27"/>
            <p:cNvCxnSpPr/>
            <p:nvPr/>
          </p:nvCxnSpPr>
          <p:spPr>
            <a:xfrm flipH="1" rot="10800000">
              <a:off x="6848975" y="2106450"/>
              <a:ext cx="168000" cy="843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1" name="Google Shape;221;p27"/>
            <p:cNvCxnSpPr/>
            <p:nvPr/>
          </p:nvCxnSpPr>
          <p:spPr>
            <a:xfrm>
              <a:off x="6844775" y="2147550"/>
              <a:ext cx="396000" cy="2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22" name="Google Shape;222;p27"/>
            <p:cNvCxnSpPr/>
            <p:nvPr/>
          </p:nvCxnSpPr>
          <p:spPr>
            <a:xfrm>
              <a:off x="7047800" y="2143900"/>
              <a:ext cx="173700" cy="975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23" name="Google Shape;223;p27"/>
          <p:cNvSpPr txBox="1"/>
          <p:nvPr/>
        </p:nvSpPr>
        <p:spPr>
          <a:xfrm>
            <a:off x="5130338" y="3057900"/>
            <a:ext cx="42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Q3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24" name="Google Shape;224;p27"/>
          <p:cNvSpPr txBox="1"/>
          <p:nvPr/>
        </p:nvSpPr>
        <p:spPr>
          <a:xfrm>
            <a:off x="5641138" y="3057900"/>
            <a:ext cx="42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Q2b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25" name="Google Shape;225;p27"/>
          <p:cNvSpPr txBox="1"/>
          <p:nvPr/>
        </p:nvSpPr>
        <p:spPr>
          <a:xfrm>
            <a:off x="6122713" y="3057900"/>
            <a:ext cx="42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Q2a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26" name="Google Shape;226;p27"/>
          <p:cNvSpPr txBox="1"/>
          <p:nvPr/>
        </p:nvSpPr>
        <p:spPr>
          <a:xfrm>
            <a:off x="6764288" y="3057900"/>
            <a:ext cx="42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Q1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27" name="Google Shape;227;p27"/>
          <p:cNvSpPr txBox="1"/>
          <p:nvPr/>
        </p:nvSpPr>
        <p:spPr>
          <a:xfrm>
            <a:off x="397150" y="4408900"/>
            <a:ext cx="8606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Alignment strategy: </a:t>
            </a:r>
            <a:r>
              <a:rPr lang="en" sz="1800">
                <a:solidFill>
                  <a:schemeClr val="dk2"/>
                </a:solidFill>
              </a:rPr>
              <a:t>minimize</a:t>
            </a:r>
            <a:r>
              <a:rPr lang="en" sz="1800">
                <a:solidFill>
                  <a:schemeClr val="dk2"/>
                </a:solidFill>
              </a:rPr>
              <a:t> only average offsets (not RMS) to preserve bellow range.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3" name="Google Shape;23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3624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Status</a:t>
            </a:r>
            <a:endParaRPr/>
          </a:p>
        </p:txBody>
      </p:sp>
      <p:sp>
        <p:nvSpPr>
          <p:cNvPr id="235" name="Google Shape;235;p28"/>
          <p:cNvSpPr txBox="1"/>
          <p:nvPr/>
        </p:nvSpPr>
        <p:spPr>
          <a:xfrm>
            <a:off x="311700" y="1147850"/>
            <a:ext cx="3790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Presently Q2a, Q2b, CP and D1 are installed but not connected.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Connection are foreseen for June. 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6" name="Google Shape;236;p28"/>
          <p:cNvSpPr txBox="1"/>
          <p:nvPr/>
        </p:nvSpPr>
        <p:spPr>
          <a:xfrm>
            <a:off x="3917325" y="3286000"/>
            <a:ext cx="379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 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7" name="Google Shape;237;p28"/>
          <p:cNvSpPr txBox="1"/>
          <p:nvPr/>
        </p:nvSpPr>
        <p:spPr>
          <a:xfrm>
            <a:off x="4638950" y="3082550"/>
            <a:ext cx="422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Metrology data of Q2a, Q2b, Q3 sent by V. Rude, P. Bestmann, L. Fiscarelli.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63" y="748836"/>
            <a:ext cx="2963769" cy="3645828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9"/>
          <p:cNvSpPr txBox="1"/>
          <p:nvPr/>
        </p:nvSpPr>
        <p:spPr>
          <a:xfrm>
            <a:off x="0" y="24125"/>
            <a:ext cx="1627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Q2a-P3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398417" y="3013508"/>
            <a:ext cx="93852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245" name="Google Shape;245;p29"/>
          <p:cNvSpPr txBox="1"/>
          <p:nvPr/>
        </p:nvSpPr>
        <p:spPr>
          <a:xfrm>
            <a:off x="2455816" y="3245321"/>
            <a:ext cx="90193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Vacuum Vessel</a:t>
            </a:r>
            <a:endParaRPr sz="1100"/>
          </a:p>
        </p:txBody>
      </p:sp>
      <p:sp>
        <p:nvSpPr>
          <p:cNvPr id="246" name="Google Shape;246;p29"/>
          <p:cNvSpPr txBox="1"/>
          <p:nvPr/>
        </p:nvSpPr>
        <p:spPr>
          <a:xfrm rot="-1550622">
            <a:off x="404195" y="3595020"/>
            <a:ext cx="8177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247" name="Google Shape;247;p29"/>
          <p:cNvSpPr txBox="1"/>
          <p:nvPr/>
        </p:nvSpPr>
        <p:spPr>
          <a:xfrm>
            <a:off x="123581" y="3372278"/>
            <a:ext cx="54967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=0.62 mm </a:t>
            </a:r>
            <a:endParaRPr i="1" sz="6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2209067" y="2963889"/>
            <a:ext cx="56049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=-0.27mm </a:t>
            </a:r>
            <a:endParaRPr i="1" sz="6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29"/>
          <p:cNvCxnSpPr/>
          <p:nvPr/>
        </p:nvCxnSpPr>
        <p:spPr>
          <a:xfrm>
            <a:off x="1520005" y="3168738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50" name="Google Shape;250;p29"/>
          <p:cNvCxnSpPr/>
          <p:nvPr/>
        </p:nvCxnSpPr>
        <p:spPr>
          <a:xfrm rot="5400000">
            <a:off x="1337840" y="3334990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51" name="Google Shape;251;p29"/>
          <p:cNvSpPr txBox="1"/>
          <p:nvPr/>
        </p:nvSpPr>
        <p:spPr>
          <a:xfrm>
            <a:off x="1821130" y="3007493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1100"/>
          </a:p>
        </p:txBody>
      </p:sp>
      <p:sp>
        <p:nvSpPr>
          <p:cNvPr id="252" name="Google Shape;252;p29"/>
          <p:cNvSpPr txBox="1"/>
          <p:nvPr/>
        </p:nvSpPr>
        <p:spPr>
          <a:xfrm>
            <a:off x="1505318" y="3444188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sp>
        <p:nvSpPr>
          <p:cNvPr id="253" name="Google Shape;253;p29"/>
          <p:cNvSpPr txBox="1"/>
          <p:nvPr/>
        </p:nvSpPr>
        <p:spPr>
          <a:xfrm>
            <a:off x="-28231" y="2407600"/>
            <a:ext cx="1079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sp>
        <p:nvSpPr>
          <p:cNvPr id="254" name="Google Shape;254;p29"/>
          <p:cNvSpPr txBox="1"/>
          <p:nvPr/>
        </p:nvSpPr>
        <p:spPr>
          <a:xfrm>
            <a:off x="1796824" y="2407600"/>
            <a:ext cx="125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sp>
        <p:nvSpPr>
          <p:cNvPr id="255" name="Google Shape;255;p29"/>
          <p:cNvSpPr txBox="1"/>
          <p:nvPr/>
        </p:nvSpPr>
        <p:spPr>
          <a:xfrm>
            <a:off x="1199326" y="368875"/>
            <a:ext cx="7962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15877" y="748836"/>
            <a:ext cx="2966948" cy="3645828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9"/>
          <p:cNvSpPr txBox="1"/>
          <p:nvPr/>
        </p:nvSpPr>
        <p:spPr>
          <a:xfrm>
            <a:off x="4904686" y="2247688"/>
            <a:ext cx="93852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258" name="Google Shape;258;p29"/>
          <p:cNvSpPr txBox="1"/>
          <p:nvPr/>
        </p:nvSpPr>
        <p:spPr>
          <a:xfrm rot="-1078486">
            <a:off x="3931304" y="2022701"/>
            <a:ext cx="8177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259" name="Google Shape;259;p29"/>
          <p:cNvSpPr txBox="1"/>
          <p:nvPr/>
        </p:nvSpPr>
        <p:spPr>
          <a:xfrm>
            <a:off x="3461032" y="2434921"/>
            <a:ext cx="54967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=0.25 mm </a:t>
            </a:r>
            <a:endParaRPr i="1" sz="6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9"/>
          <p:cNvSpPr txBox="1"/>
          <p:nvPr/>
        </p:nvSpPr>
        <p:spPr>
          <a:xfrm>
            <a:off x="5681549" y="2076676"/>
            <a:ext cx="54967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=0.70 mm </a:t>
            </a:r>
            <a:endParaRPr i="1" sz="6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3451227" y="1623325"/>
            <a:ext cx="90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sp>
        <p:nvSpPr>
          <p:cNvPr id="262" name="Google Shape;262;p29"/>
          <p:cNvSpPr txBox="1"/>
          <p:nvPr/>
        </p:nvSpPr>
        <p:spPr>
          <a:xfrm>
            <a:off x="5808755" y="1623325"/>
            <a:ext cx="1095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grpSp>
        <p:nvGrpSpPr>
          <p:cNvPr id="263" name="Google Shape;263;p29"/>
          <p:cNvGrpSpPr/>
          <p:nvPr/>
        </p:nvGrpSpPr>
        <p:grpSpPr>
          <a:xfrm>
            <a:off x="7267312" y="2397447"/>
            <a:ext cx="1361474" cy="1463067"/>
            <a:chOff x="2972940" y="2987367"/>
            <a:chExt cx="2880300" cy="3095228"/>
          </a:xfrm>
        </p:grpSpPr>
        <p:sp>
          <p:nvSpPr>
            <p:cNvPr id="264" name="Google Shape;264;p29"/>
            <p:cNvSpPr/>
            <p:nvPr/>
          </p:nvSpPr>
          <p:spPr>
            <a:xfrm>
              <a:off x="3989828" y="5770175"/>
              <a:ext cx="944880" cy="312420"/>
            </a:xfrm>
            <a:custGeom>
              <a:rect b="b" l="l" r="r" t="t"/>
              <a:pathLst>
                <a:path extrusionOk="0" h="312420" w="94488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rgbClr val="0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9"/>
            <p:cNvSpPr/>
            <p:nvPr/>
          </p:nvSpPr>
          <p:spPr>
            <a:xfrm>
              <a:off x="2972940" y="2987367"/>
              <a:ext cx="2880300" cy="2880300"/>
            </a:xfrm>
            <a:prstGeom prst="ellipse">
              <a:avLst/>
            </a:prstGeom>
            <a:solidFill>
              <a:srgbClr val="BFBFB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9"/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29"/>
          <p:cNvSpPr txBox="1"/>
          <p:nvPr/>
        </p:nvSpPr>
        <p:spPr>
          <a:xfrm>
            <a:off x="6880107" y="812460"/>
            <a:ext cx="1989391" cy="4039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0000"/>
                </a:solidFill>
                <a:latin typeface="Play"/>
                <a:ea typeface="Play"/>
                <a:cs typeface="Play"/>
                <a:sym typeface="Play"/>
              </a:rPr>
              <a:t>WARM Ambient pressure : SM18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Play"/>
                <a:ea typeface="Play"/>
                <a:cs typeface="Play"/>
                <a:sym typeface="Play"/>
              </a:rPr>
              <a:t>Magnetic field</a:t>
            </a:r>
            <a:endParaRPr sz="1100"/>
          </a:p>
        </p:txBody>
      </p:sp>
      <p:sp>
        <p:nvSpPr>
          <p:cNvPr id="268" name="Google Shape;268;p29"/>
          <p:cNvSpPr txBox="1"/>
          <p:nvPr/>
        </p:nvSpPr>
        <p:spPr>
          <a:xfrm>
            <a:off x="7324622" y="1244954"/>
            <a:ext cx="118580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Mechanical direction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(Z axis)</a:t>
            </a:r>
            <a:endParaRPr sz="1100"/>
          </a:p>
        </p:txBody>
      </p:sp>
      <p:cxnSp>
        <p:nvCxnSpPr>
          <p:cNvPr id="269" name="Google Shape;269;p29"/>
          <p:cNvCxnSpPr/>
          <p:nvPr/>
        </p:nvCxnSpPr>
        <p:spPr>
          <a:xfrm rot="10800000">
            <a:off x="7943876" y="1652499"/>
            <a:ext cx="0" cy="1440589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70" name="Google Shape;270;p29"/>
          <p:cNvCxnSpPr/>
          <p:nvPr/>
        </p:nvCxnSpPr>
        <p:spPr>
          <a:xfrm>
            <a:off x="7943876" y="3093088"/>
            <a:ext cx="364331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71" name="Google Shape;271;p29"/>
          <p:cNvCxnSpPr/>
          <p:nvPr/>
        </p:nvCxnSpPr>
        <p:spPr>
          <a:xfrm rot="-5400000">
            <a:off x="7761711" y="2910922"/>
            <a:ext cx="364331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72" name="Google Shape;272;p29"/>
          <p:cNvSpPr txBox="1"/>
          <p:nvPr/>
        </p:nvSpPr>
        <p:spPr>
          <a:xfrm>
            <a:off x="8308208" y="3000219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sp>
        <p:nvSpPr>
          <p:cNvPr id="273" name="Google Shape;273;p29"/>
          <p:cNvSpPr txBox="1"/>
          <p:nvPr/>
        </p:nvSpPr>
        <p:spPr>
          <a:xfrm>
            <a:off x="7696605" y="2728756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cxnSp>
        <p:nvCxnSpPr>
          <p:cNvPr id="274" name="Google Shape;274;p29"/>
          <p:cNvCxnSpPr/>
          <p:nvPr/>
        </p:nvCxnSpPr>
        <p:spPr>
          <a:xfrm flipH="1" rot="10800000">
            <a:off x="7943876" y="1878060"/>
            <a:ext cx="408753" cy="1215028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dash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75" name="Google Shape;275;p29"/>
          <p:cNvSpPr txBox="1"/>
          <p:nvPr/>
        </p:nvSpPr>
        <p:spPr>
          <a:xfrm>
            <a:off x="8352629" y="1611184"/>
            <a:ext cx="62180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Magnetic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field</a:t>
            </a:r>
            <a:endParaRPr sz="1100"/>
          </a:p>
        </p:txBody>
      </p:sp>
      <p:sp>
        <p:nvSpPr>
          <p:cNvPr id="276" name="Google Shape;276;p29"/>
          <p:cNvSpPr/>
          <p:nvPr/>
        </p:nvSpPr>
        <p:spPr>
          <a:xfrm rot="-256982">
            <a:off x="7950741" y="2264881"/>
            <a:ext cx="243794" cy="63779"/>
          </a:xfrm>
          <a:custGeom>
            <a:rect b="b" l="l" r="r" t="t"/>
            <a:pathLst>
              <a:path extrusionOk="0" h="77258" w="276225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9"/>
          <p:cNvSpPr txBox="1"/>
          <p:nvPr/>
        </p:nvSpPr>
        <p:spPr>
          <a:xfrm>
            <a:off x="8213647" y="2255866"/>
            <a:ext cx="839941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0.259 mrad</a:t>
            </a:r>
            <a:endParaRPr sz="11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9"/>
          <p:cNvCxnSpPr/>
          <p:nvPr/>
        </p:nvCxnSpPr>
        <p:spPr>
          <a:xfrm>
            <a:off x="4997061" y="2403615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79" name="Google Shape;279;p29"/>
          <p:cNvCxnSpPr/>
          <p:nvPr/>
        </p:nvCxnSpPr>
        <p:spPr>
          <a:xfrm rot="-5400000">
            <a:off x="4814896" y="2202329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80" name="Google Shape;280;p29"/>
          <p:cNvSpPr txBox="1"/>
          <p:nvPr/>
        </p:nvSpPr>
        <p:spPr>
          <a:xfrm>
            <a:off x="5298186" y="2365375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1100"/>
          </a:p>
        </p:txBody>
      </p:sp>
      <p:sp>
        <p:nvSpPr>
          <p:cNvPr id="281" name="Google Shape;281;p29"/>
          <p:cNvSpPr txBox="1"/>
          <p:nvPr/>
        </p:nvSpPr>
        <p:spPr>
          <a:xfrm>
            <a:off x="4995369" y="1981361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sp>
        <p:nvSpPr>
          <p:cNvPr id="282" name="Google Shape;282;p29"/>
          <p:cNvSpPr txBox="1"/>
          <p:nvPr/>
        </p:nvSpPr>
        <p:spPr>
          <a:xfrm>
            <a:off x="4558696" y="368875"/>
            <a:ext cx="10206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9"/>
          <p:cNvSpPr txBox="1"/>
          <p:nvPr/>
        </p:nvSpPr>
        <p:spPr>
          <a:xfrm>
            <a:off x="7562527" y="368875"/>
            <a:ext cx="7251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Roll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9"/>
          <p:cNvSpPr txBox="1"/>
          <p:nvPr/>
        </p:nvSpPr>
        <p:spPr>
          <a:xfrm>
            <a:off x="6824100" y="3914650"/>
            <a:ext cx="206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View from Conn side to 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=View from NIP side to IP side</a:t>
            </a:r>
            <a:endParaRPr sz="1100"/>
          </a:p>
        </p:txBody>
      </p:sp>
      <p:sp>
        <p:nvSpPr>
          <p:cNvPr id="285" name="Google Shape;285;p29"/>
          <p:cNvSpPr txBox="1"/>
          <p:nvPr/>
        </p:nvSpPr>
        <p:spPr>
          <a:xfrm>
            <a:off x="7696600" y="4520600"/>
            <a:ext cx="128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V. Rude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0"/>
          <p:cNvSpPr txBox="1"/>
          <p:nvPr/>
        </p:nvSpPr>
        <p:spPr>
          <a:xfrm>
            <a:off x="0" y="24125"/>
            <a:ext cx="12399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Q2b-P2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1" name="Google Shape;29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3607"/>
            <a:ext cx="2991179" cy="409207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0"/>
          <p:cNvSpPr txBox="1"/>
          <p:nvPr/>
        </p:nvSpPr>
        <p:spPr>
          <a:xfrm>
            <a:off x="1514856" y="3290273"/>
            <a:ext cx="956031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293" name="Google Shape;293;p30"/>
          <p:cNvSpPr txBox="1"/>
          <p:nvPr/>
        </p:nvSpPr>
        <p:spPr>
          <a:xfrm rot="-1317383">
            <a:off x="308123" y="3539498"/>
            <a:ext cx="84181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294" name="Google Shape;294;p30"/>
          <p:cNvSpPr txBox="1"/>
          <p:nvPr/>
        </p:nvSpPr>
        <p:spPr>
          <a:xfrm>
            <a:off x="2517475" y="3312600"/>
            <a:ext cx="690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vessel</a:t>
            </a:r>
            <a:endParaRPr sz="1100"/>
          </a:p>
        </p:txBody>
      </p:sp>
      <p:sp>
        <p:nvSpPr>
          <p:cNvPr id="295" name="Google Shape;295;p30"/>
          <p:cNvSpPr txBox="1"/>
          <p:nvPr/>
        </p:nvSpPr>
        <p:spPr>
          <a:xfrm>
            <a:off x="2088461" y="3056553"/>
            <a:ext cx="642244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en" sz="600" u="none" cap="none" strike="noStrike">
                <a:solidFill>
                  <a:srgbClr val="000000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 - 0.28 mm </a:t>
            </a:r>
            <a:endParaRPr b="0" i="1" sz="600" u="none" cap="none" strike="noStrike">
              <a:solidFill>
                <a:srgbClr val="000000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0"/>
          <p:cNvSpPr txBox="1"/>
          <p:nvPr/>
        </p:nvSpPr>
        <p:spPr>
          <a:xfrm>
            <a:off x="1199326" y="368875"/>
            <a:ext cx="840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0"/>
          <p:cNvSpPr txBox="1"/>
          <p:nvPr/>
        </p:nvSpPr>
        <p:spPr>
          <a:xfrm>
            <a:off x="-30927" y="3363135"/>
            <a:ext cx="66148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en" sz="600" u="none" cap="none" strike="noStrike">
                <a:solidFill>
                  <a:srgbClr val="000000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 + 0.35 mm </a:t>
            </a:r>
            <a:endParaRPr b="0" i="1" sz="600" u="none" cap="none" strike="noStrike">
              <a:solidFill>
                <a:srgbClr val="000000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8" name="Google Shape;298;p30"/>
          <p:cNvCxnSpPr/>
          <p:nvPr/>
        </p:nvCxnSpPr>
        <p:spPr>
          <a:xfrm>
            <a:off x="1493520" y="3271834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9" name="Google Shape;299;p30"/>
          <p:cNvCxnSpPr/>
          <p:nvPr/>
        </p:nvCxnSpPr>
        <p:spPr>
          <a:xfrm rot="5400000">
            <a:off x="1311355" y="3459596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00" name="Google Shape;300;p30"/>
          <p:cNvSpPr txBox="1"/>
          <p:nvPr/>
        </p:nvSpPr>
        <p:spPr>
          <a:xfrm>
            <a:off x="1788556" y="3106036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1100"/>
          </a:p>
        </p:txBody>
      </p:sp>
      <p:sp>
        <p:nvSpPr>
          <p:cNvPr id="301" name="Google Shape;301;p30"/>
          <p:cNvSpPr txBox="1"/>
          <p:nvPr/>
        </p:nvSpPr>
        <p:spPr>
          <a:xfrm>
            <a:off x="1466157" y="3618083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sp>
        <p:nvSpPr>
          <p:cNvPr id="302" name="Google Shape;302;p30"/>
          <p:cNvSpPr txBox="1"/>
          <p:nvPr/>
        </p:nvSpPr>
        <p:spPr>
          <a:xfrm>
            <a:off x="-28229" y="2177950"/>
            <a:ext cx="956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sp>
        <p:nvSpPr>
          <p:cNvPr id="303" name="Google Shape;303;p30"/>
          <p:cNvSpPr txBox="1"/>
          <p:nvPr/>
        </p:nvSpPr>
        <p:spPr>
          <a:xfrm>
            <a:off x="1409373" y="2177950"/>
            <a:ext cx="1645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pic>
        <p:nvPicPr>
          <p:cNvPr id="304" name="Google Shape;30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91170" y="632383"/>
            <a:ext cx="2994300" cy="41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0"/>
          <p:cNvSpPr txBox="1"/>
          <p:nvPr/>
        </p:nvSpPr>
        <p:spPr>
          <a:xfrm>
            <a:off x="3664435" y="2364001"/>
            <a:ext cx="956031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306" name="Google Shape;306;p30"/>
          <p:cNvSpPr txBox="1"/>
          <p:nvPr/>
        </p:nvSpPr>
        <p:spPr>
          <a:xfrm rot="-333054">
            <a:off x="4830062" y="1884563"/>
            <a:ext cx="84181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307" name="Google Shape;307;p30"/>
          <p:cNvSpPr txBox="1"/>
          <p:nvPr/>
        </p:nvSpPr>
        <p:spPr>
          <a:xfrm>
            <a:off x="3337950" y="2015615"/>
            <a:ext cx="66148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en" sz="600" u="none" cap="none" strike="noStrike">
                <a:solidFill>
                  <a:srgbClr val="000000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 + 0.16 mm </a:t>
            </a:r>
            <a:endParaRPr b="0" i="1" sz="600" u="none" cap="none" strike="noStrike">
              <a:solidFill>
                <a:srgbClr val="000000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30"/>
          <p:cNvSpPr txBox="1"/>
          <p:nvPr/>
        </p:nvSpPr>
        <p:spPr>
          <a:xfrm>
            <a:off x="5226439" y="2173523"/>
            <a:ext cx="661480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en" sz="600" u="none" cap="none" strike="noStrike">
                <a:solidFill>
                  <a:srgbClr val="000000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Δ = + 0.33 mm </a:t>
            </a:r>
            <a:endParaRPr b="0" i="1" sz="600" u="none" cap="none" strike="noStrike">
              <a:solidFill>
                <a:srgbClr val="000000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30"/>
          <p:cNvSpPr txBox="1"/>
          <p:nvPr/>
        </p:nvSpPr>
        <p:spPr>
          <a:xfrm>
            <a:off x="5766272" y="2163375"/>
            <a:ext cx="7251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vessel</a:t>
            </a:r>
            <a:endParaRPr sz="1100"/>
          </a:p>
        </p:txBody>
      </p:sp>
      <p:cxnSp>
        <p:nvCxnSpPr>
          <p:cNvPr id="310" name="Google Shape;310;p30"/>
          <p:cNvCxnSpPr/>
          <p:nvPr/>
        </p:nvCxnSpPr>
        <p:spPr>
          <a:xfrm>
            <a:off x="4736973" y="2405789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1" name="Google Shape;311;p30"/>
          <p:cNvCxnSpPr/>
          <p:nvPr/>
        </p:nvCxnSpPr>
        <p:spPr>
          <a:xfrm rot="-5400000">
            <a:off x="4554808" y="2223623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12" name="Google Shape;312;p30"/>
          <p:cNvSpPr txBox="1"/>
          <p:nvPr/>
        </p:nvSpPr>
        <p:spPr>
          <a:xfrm>
            <a:off x="5024115" y="2223623"/>
            <a:ext cx="20101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b="0" i="0" sz="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30"/>
          <p:cNvSpPr txBox="1"/>
          <p:nvPr/>
        </p:nvSpPr>
        <p:spPr>
          <a:xfrm>
            <a:off x="4734093" y="2041457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sp>
        <p:nvSpPr>
          <p:cNvPr id="314" name="Google Shape;314;p30"/>
          <p:cNvSpPr txBox="1"/>
          <p:nvPr/>
        </p:nvSpPr>
        <p:spPr>
          <a:xfrm>
            <a:off x="3277098" y="1598475"/>
            <a:ext cx="796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sp>
        <p:nvSpPr>
          <p:cNvPr id="315" name="Google Shape;315;p30"/>
          <p:cNvSpPr txBox="1"/>
          <p:nvPr/>
        </p:nvSpPr>
        <p:spPr>
          <a:xfrm>
            <a:off x="5634625" y="1598475"/>
            <a:ext cx="898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grpSp>
        <p:nvGrpSpPr>
          <p:cNvPr id="316" name="Google Shape;316;p30"/>
          <p:cNvGrpSpPr/>
          <p:nvPr/>
        </p:nvGrpSpPr>
        <p:grpSpPr>
          <a:xfrm>
            <a:off x="7280146" y="2324472"/>
            <a:ext cx="1361483" cy="1463067"/>
            <a:chOff x="2972940" y="2987367"/>
            <a:chExt cx="2880320" cy="3095228"/>
          </a:xfrm>
        </p:grpSpPr>
        <p:sp>
          <p:nvSpPr>
            <p:cNvPr id="317" name="Google Shape;317;p30"/>
            <p:cNvSpPr/>
            <p:nvPr/>
          </p:nvSpPr>
          <p:spPr>
            <a:xfrm>
              <a:off x="3989828" y="5770175"/>
              <a:ext cx="944880" cy="312420"/>
            </a:xfrm>
            <a:custGeom>
              <a:rect b="b" l="l" r="r" t="t"/>
              <a:pathLst>
                <a:path extrusionOk="0" h="312420" w="94488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dk1"/>
            </a:solidFill>
            <a:ln cap="flat" cmpd="sng" w="127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30"/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rgbClr val="BFBFBF"/>
            </a:solidFill>
            <a:ln cap="flat" cmpd="sng" w="127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0"/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0" name="Google Shape;320;p30"/>
          <p:cNvSpPr txBox="1"/>
          <p:nvPr/>
        </p:nvSpPr>
        <p:spPr>
          <a:xfrm>
            <a:off x="6734063" y="666390"/>
            <a:ext cx="222243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WARM Ambient pressure : SM18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Magnetic field</a:t>
            </a:r>
            <a:endParaRPr sz="1100"/>
          </a:p>
        </p:txBody>
      </p:sp>
      <p:sp>
        <p:nvSpPr>
          <p:cNvPr id="321" name="Google Shape;321;p30"/>
          <p:cNvSpPr txBox="1"/>
          <p:nvPr/>
        </p:nvSpPr>
        <p:spPr>
          <a:xfrm>
            <a:off x="7337455" y="1171979"/>
            <a:ext cx="1185806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Mechanical direction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(Z axis)</a:t>
            </a:r>
            <a:endParaRPr sz="1100"/>
          </a:p>
        </p:txBody>
      </p:sp>
      <p:cxnSp>
        <p:nvCxnSpPr>
          <p:cNvPr id="322" name="Google Shape;322;p30"/>
          <p:cNvCxnSpPr/>
          <p:nvPr/>
        </p:nvCxnSpPr>
        <p:spPr>
          <a:xfrm rot="10800000">
            <a:off x="7956710" y="1579524"/>
            <a:ext cx="0" cy="1440589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23" name="Google Shape;323;p30"/>
          <p:cNvCxnSpPr/>
          <p:nvPr/>
        </p:nvCxnSpPr>
        <p:spPr>
          <a:xfrm>
            <a:off x="7956710" y="3020113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24" name="Google Shape;324;p30"/>
          <p:cNvCxnSpPr/>
          <p:nvPr/>
        </p:nvCxnSpPr>
        <p:spPr>
          <a:xfrm rot="-5400000">
            <a:off x="7774545" y="2837947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25" name="Google Shape;325;p30"/>
          <p:cNvSpPr txBox="1"/>
          <p:nvPr/>
        </p:nvSpPr>
        <p:spPr>
          <a:xfrm>
            <a:off x="8321042" y="2927244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sp>
        <p:nvSpPr>
          <p:cNvPr id="326" name="Google Shape;326;p30"/>
          <p:cNvSpPr txBox="1"/>
          <p:nvPr/>
        </p:nvSpPr>
        <p:spPr>
          <a:xfrm>
            <a:off x="7709439" y="2655781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cxnSp>
        <p:nvCxnSpPr>
          <p:cNvPr id="327" name="Google Shape;327;p30"/>
          <p:cNvCxnSpPr/>
          <p:nvPr/>
        </p:nvCxnSpPr>
        <p:spPr>
          <a:xfrm rot="10800000">
            <a:off x="7318497" y="1854589"/>
            <a:ext cx="638213" cy="116552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328" name="Google Shape;328;p30"/>
          <p:cNvSpPr txBox="1"/>
          <p:nvPr/>
        </p:nvSpPr>
        <p:spPr>
          <a:xfrm>
            <a:off x="6824714" y="1592831"/>
            <a:ext cx="62180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Magnetic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field</a:t>
            </a:r>
            <a:endParaRPr sz="1100"/>
          </a:p>
        </p:txBody>
      </p:sp>
      <p:sp>
        <p:nvSpPr>
          <p:cNvPr id="329" name="Google Shape;329;p30"/>
          <p:cNvSpPr/>
          <p:nvPr/>
        </p:nvSpPr>
        <p:spPr>
          <a:xfrm rot="-1855589">
            <a:off x="7604070" y="2221197"/>
            <a:ext cx="333970" cy="103360"/>
          </a:xfrm>
          <a:custGeom>
            <a:rect b="b" l="l" r="r" t="t"/>
            <a:pathLst>
              <a:path extrusionOk="0" h="77258" w="276225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0"/>
          <p:cNvSpPr txBox="1"/>
          <p:nvPr/>
        </p:nvSpPr>
        <p:spPr>
          <a:xfrm>
            <a:off x="6587587" y="2178631"/>
            <a:ext cx="839941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0.615 mrad</a:t>
            </a:r>
            <a:endParaRPr sz="1100"/>
          </a:p>
        </p:txBody>
      </p:sp>
      <p:sp>
        <p:nvSpPr>
          <p:cNvPr id="331" name="Google Shape;331;p30"/>
          <p:cNvSpPr txBox="1"/>
          <p:nvPr/>
        </p:nvSpPr>
        <p:spPr>
          <a:xfrm>
            <a:off x="6734074" y="3914650"/>
            <a:ext cx="215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View from Conn side to 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=View from IP side to NIP side</a:t>
            </a:r>
            <a:endParaRPr sz="1100"/>
          </a:p>
        </p:txBody>
      </p:sp>
      <p:sp>
        <p:nvSpPr>
          <p:cNvPr id="332" name="Google Shape;332;p30"/>
          <p:cNvSpPr txBox="1"/>
          <p:nvPr/>
        </p:nvSpPr>
        <p:spPr>
          <a:xfrm>
            <a:off x="4558694" y="368875"/>
            <a:ext cx="1121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0"/>
          <p:cNvSpPr txBox="1"/>
          <p:nvPr/>
        </p:nvSpPr>
        <p:spPr>
          <a:xfrm>
            <a:off x="7562526" y="368875"/>
            <a:ext cx="6381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Roll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0"/>
          <p:cNvSpPr txBox="1"/>
          <p:nvPr/>
        </p:nvSpPr>
        <p:spPr>
          <a:xfrm>
            <a:off x="7696600" y="4520600"/>
            <a:ext cx="128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V. Rude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1"/>
          <p:cNvSpPr txBox="1"/>
          <p:nvPr/>
        </p:nvSpPr>
        <p:spPr>
          <a:xfrm>
            <a:off x="0" y="24125"/>
            <a:ext cx="804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Q3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52" y="651754"/>
            <a:ext cx="2879993" cy="4320467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1"/>
          <p:cNvSpPr txBox="1"/>
          <p:nvPr/>
        </p:nvSpPr>
        <p:spPr>
          <a:xfrm>
            <a:off x="273248" y="3192698"/>
            <a:ext cx="956031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342" name="Google Shape;342;p31"/>
          <p:cNvSpPr txBox="1"/>
          <p:nvPr/>
        </p:nvSpPr>
        <p:spPr>
          <a:xfrm rot="-1027350">
            <a:off x="380033" y="3765209"/>
            <a:ext cx="87427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343" name="Google Shape;343;p31"/>
          <p:cNvSpPr txBox="1"/>
          <p:nvPr/>
        </p:nvSpPr>
        <p:spPr>
          <a:xfrm>
            <a:off x="2475174" y="3491075"/>
            <a:ext cx="5793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vessel</a:t>
            </a:r>
            <a:endParaRPr sz="1100"/>
          </a:p>
        </p:txBody>
      </p:sp>
      <p:sp>
        <p:nvSpPr>
          <p:cNvPr id="344" name="Google Shape;344;p31"/>
          <p:cNvSpPr txBox="1"/>
          <p:nvPr/>
        </p:nvSpPr>
        <p:spPr>
          <a:xfrm>
            <a:off x="1199331" y="368875"/>
            <a:ext cx="15516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4558694" y="368875"/>
            <a:ext cx="11625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Vertical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7562528" y="368875"/>
            <a:ext cx="995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Roll</a:t>
            </a:r>
            <a:endParaRPr b="1" sz="14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31"/>
          <p:cNvSpPr txBox="1"/>
          <p:nvPr/>
        </p:nvSpPr>
        <p:spPr>
          <a:xfrm>
            <a:off x="-28228" y="2553000"/>
            <a:ext cx="832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sp>
        <p:nvSpPr>
          <p:cNvPr id="348" name="Google Shape;348;p31"/>
          <p:cNvSpPr txBox="1"/>
          <p:nvPr/>
        </p:nvSpPr>
        <p:spPr>
          <a:xfrm>
            <a:off x="2029299" y="2553000"/>
            <a:ext cx="1025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pic>
        <p:nvPicPr>
          <p:cNvPr id="349" name="Google Shape;34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4577" y="656513"/>
            <a:ext cx="2951946" cy="4196516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1"/>
          <p:cNvSpPr txBox="1"/>
          <p:nvPr/>
        </p:nvSpPr>
        <p:spPr>
          <a:xfrm>
            <a:off x="3400088" y="4152959"/>
            <a:ext cx="529232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+ 0.44 mm</a:t>
            </a:r>
            <a:endParaRPr sz="7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31"/>
          <p:cNvSpPr txBox="1"/>
          <p:nvPr/>
        </p:nvSpPr>
        <p:spPr>
          <a:xfrm>
            <a:off x="5721219" y="3979835"/>
            <a:ext cx="529232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+ 0.38 mm</a:t>
            </a:r>
            <a:endParaRPr sz="700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1"/>
          <p:cNvSpPr txBox="1"/>
          <p:nvPr/>
        </p:nvSpPr>
        <p:spPr>
          <a:xfrm rot="-370704">
            <a:off x="4805980" y="4331538"/>
            <a:ext cx="93852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Mechanical axis</a:t>
            </a:r>
            <a:endParaRPr sz="1100"/>
          </a:p>
        </p:txBody>
      </p:sp>
      <p:sp>
        <p:nvSpPr>
          <p:cNvPr id="353" name="Google Shape;353;p31"/>
          <p:cNvSpPr txBox="1"/>
          <p:nvPr/>
        </p:nvSpPr>
        <p:spPr>
          <a:xfrm rot="-211855">
            <a:off x="3524663" y="3756786"/>
            <a:ext cx="87427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Magnetic axis</a:t>
            </a:r>
            <a:endParaRPr sz="1100"/>
          </a:p>
        </p:txBody>
      </p:sp>
      <p:sp>
        <p:nvSpPr>
          <p:cNvPr id="354" name="Google Shape;354;p31"/>
          <p:cNvSpPr txBox="1"/>
          <p:nvPr/>
        </p:nvSpPr>
        <p:spPr>
          <a:xfrm>
            <a:off x="5752948" y="2754775"/>
            <a:ext cx="6219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1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vessel</a:t>
            </a:r>
            <a:endParaRPr sz="1100"/>
          </a:p>
        </p:txBody>
      </p:sp>
      <p:cxnSp>
        <p:nvCxnSpPr>
          <p:cNvPr id="355" name="Google Shape;355;p31"/>
          <p:cNvCxnSpPr/>
          <p:nvPr/>
        </p:nvCxnSpPr>
        <p:spPr>
          <a:xfrm>
            <a:off x="1493520" y="3436704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56" name="Google Shape;356;p31"/>
          <p:cNvCxnSpPr/>
          <p:nvPr/>
        </p:nvCxnSpPr>
        <p:spPr>
          <a:xfrm rot="5400000">
            <a:off x="1311355" y="3624467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57" name="Google Shape;357;p31"/>
          <p:cNvSpPr txBox="1"/>
          <p:nvPr/>
        </p:nvSpPr>
        <p:spPr>
          <a:xfrm>
            <a:off x="1788556" y="3270906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1100"/>
          </a:p>
        </p:txBody>
      </p:sp>
      <p:sp>
        <p:nvSpPr>
          <p:cNvPr id="358" name="Google Shape;358;p31"/>
          <p:cNvSpPr txBox="1"/>
          <p:nvPr/>
        </p:nvSpPr>
        <p:spPr>
          <a:xfrm>
            <a:off x="1466157" y="3782953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cxnSp>
        <p:nvCxnSpPr>
          <p:cNvPr id="359" name="Google Shape;359;p31"/>
          <p:cNvCxnSpPr/>
          <p:nvPr/>
        </p:nvCxnSpPr>
        <p:spPr>
          <a:xfrm>
            <a:off x="4830526" y="2527410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60" name="Google Shape;360;p31"/>
          <p:cNvCxnSpPr/>
          <p:nvPr/>
        </p:nvCxnSpPr>
        <p:spPr>
          <a:xfrm rot="-5400000">
            <a:off x="4648361" y="2345244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61" name="Google Shape;361;p31"/>
          <p:cNvSpPr txBox="1"/>
          <p:nvPr/>
        </p:nvSpPr>
        <p:spPr>
          <a:xfrm>
            <a:off x="5117668" y="2345244"/>
            <a:ext cx="20101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b="0" i="0" sz="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1"/>
          <p:cNvSpPr txBox="1"/>
          <p:nvPr/>
        </p:nvSpPr>
        <p:spPr>
          <a:xfrm>
            <a:off x="4827646" y="2163078"/>
            <a:ext cx="2022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sp>
        <p:nvSpPr>
          <p:cNvPr id="363" name="Google Shape;363;p31"/>
          <p:cNvSpPr txBox="1"/>
          <p:nvPr/>
        </p:nvSpPr>
        <p:spPr>
          <a:xfrm>
            <a:off x="3400104" y="1934975"/>
            <a:ext cx="8853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=NIP side</a:t>
            </a:r>
            <a:endParaRPr sz="1100"/>
          </a:p>
        </p:txBody>
      </p:sp>
      <p:sp>
        <p:nvSpPr>
          <p:cNvPr id="364" name="Google Shape;364;p31"/>
          <p:cNvSpPr txBox="1"/>
          <p:nvPr/>
        </p:nvSpPr>
        <p:spPr>
          <a:xfrm>
            <a:off x="5487398" y="1934975"/>
            <a:ext cx="995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=IP side</a:t>
            </a:r>
            <a:endParaRPr sz="1100"/>
          </a:p>
        </p:txBody>
      </p:sp>
      <p:grpSp>
        <p:nvGrpSpPr>
          <p:cNvPr id="365" name="Google Shape;365;p31"/>
          <p:cNvGrpSpPr/>
          <p:nvPr/>
        </p:nvGrpSpPr>
        <p:grpSpPr>
          <a:xfrm>
            <a:off x="7360738" y="2440499"/>
            <a:ext cx="1361483" cy="1463067"/>
            <a:chOff x="2972940" y="2987367"/>
            <a:chExt cx="2880320" cy="3095228"/>
          </a:xfrm>
        </p:grpSpPr>
        <p:sp>
          <p:nvSpPr>
            <p:cNvPr id="366" name="Google Shape;366;p31"/>
            <p:cNvSpPr/>
            <p:nvPr/>
          </p:nvSpPr>
          <p:spPr>
            <a:xfrm>
              <a:off x="3989828" y="5770175"/>
              <a:ext cx="944880" cy="312420"/>
            </a:xfrm>
            <a:custGeom>
              <a:rect b="b" l="l" r="r" t="t"/>
              <a:pathLst>
                <a:path extrusionOk="0" h="312420" w="94488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dk1"/>
            </a:solidFill>
            <a:ln cap="flat" cmpd="sng" w="127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31"/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rgbClr val="BFBFBF"/>
            </a:solidFill>
            <a:ln cap="flat" cmpd="sng" w="127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1"/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9" name="Google Shape;369;p31"/>
          <p:cNvSpPr txBox="1"/>
          <p:nvPr/>
        </p:nvSpPr>
        <p:spPr>
          <a:xfrm>
            <a:off x="7155626" y="671147"/>
            <a:ext cx="1052211" cy="4154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9ED5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F9ED5"/>
                </a:solidFill>
                <a:latin typeface="Arial"/>
                <a:ea typeface="Arial"/>
                <a:cs typeface="Arial"/>
                <a:sym typeface="Arial"/>
              </a:rPr>
              <a:t>COLD : SM18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9ED5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F9ED5"/>
                </a:solidFill>
                <a:latin typeface="Arial"/>
                <a:ea typeface="Arial"/>
                <a:cs typeface="Arial"/>
                <a:sym typeface="Arial"/>
              </a:rPr>
              <a:t>Magnetic field</a:t>
            </a:r>
            <a:endParaRPr sz="1100"/>
          </a:p>
        </p:txBody>
      </p:sp>
      <p:sp>
        <p:nvSpPr>
          <p:cNvPr id="370" name="Google Shape;370;p31"/>
          <p:cNvSpPr txBox="1"/>
          <p:nvPr/>
        </p:nvSpPr>
        <p:spPr>
          <a:xfrm>
            <a:off x="7417694" y="1283222"/>
            <a:ext cx="118580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Mechanical direction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(Z axis)</a:t>
            </a:r>
            <a:endParaRPr sz="1100"/>
          </a:p>
        </p:txBody>
      </p:sp>
      <p:cxnSp>
        <p:nvCxnSpPr>
          <p:cNvPr id="371" name="Google Shape;371;p31"/>
          <p:cNvCxnSpPr/>
          <p:nvPr/>
        </p:nvCxnSpPr>
        <p:spPr>
          <a:xfrm rot="10800000">
            <a:off x="8041480" y="1695550"/>
            <a:ext cx="0" cy="1425461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72" name="Google Shape;372;p31"/>
          <p:cNvCxnSpPr/>
          <p:nvPr/>
        </p:nvCxnSpPr>
        <p:spPr>
          <a:xfrm>
            <a:off x="8041480" y="3121011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73" name="Google Shape;373;p31"/>
          <p:cNvCxnSpPr/>
          <p:nvPr/>
        </p:nvCxnSpPr>
        <p:spPr>
          <a:xfrm rot="-5400000">
            <a:off x="7859315" y="2938845"/>
            <a:ext cx="364331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74" name="Google Shape;374;p31"/>
          <p:cNvSpPr txBox="1"/>
          <p:nvPr/>
        </p:nvSpPr>
        <p:spPr>
          <a:xfrm>
            <a:off x="8405811" y="3028142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100"/>
          </a:p>
        </p:txBody>
      </p:sp>
      <p:sp>
        <p:nvSpPr>
          <p:cNvPr id="375" name="Google Shape;375;p31"/>
          <p:cNvSpPr txBox="1"/>
          <p:nvPr/>
        </p:nvSpPr>
        <p:spPr>
          <a:xfrm>
            <a:off x="7794209" y="2756679"/>
            <a:ext cx="20222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100"/>
          </a:p>
        </p:txBody>
      </p:sp>
      <p:cxnSp>
        <p:nvCxnSpPr>
          <p:cNvPr id="376" name="Google Shape;376;p31"/>
          <p:cNvCxnSpPr/>
          <p:nvPr/>
        </p:nvCxnSpPr>
        <p:spPr>
          <a:xfrm rot="10800000">
            <a:off x="7558505" y="1928431"/>
            <a:ext cx="482975" cy="1192580"/>
          </a:xfrm>
          <a:prstGeom prst="straightConnector1">
            <a:avLst/>
          </a:prstGeom>
          <a:noFill/>
          <a:ln cap="flat" cmpd="sng" w="19050">
            <a:solidFill>
              <a:srgbClr val="00B0F0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377" name="Google Shape;377;p31"/>
          <p:cNvSpPr txBox="1"/>
          <p:nvPr/>
        </p:nvSpPr>
        <p:spPr>
          <a:xfrm>
            <a:off x="6975048" y="1735567"/>
            <a:ext cx="62180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Magnetic 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field</a:t>
            </a:r>
            <a:endParaRPr sz="1100"/>
          </a:p>
        </p:txBody>
      </p:sp>
      <p:sp>
        <p:nvSpPr>
          <p:cNvPr id="378" name="Google Shape;378;p31"/>
          <p:cNvSpPr txBox="1"/>
          <p:nvPr/>
        </p:nvSpPr>
        <p:spPr>
          <a:xfrm>
            <a:off x="6815912" y="2274091"/>
            <a:ext cx="94574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9ED5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F9ED5"/>
                </a:solidFill>
                <a:latin typeface="Arial"/>
                <a:ea typeface="Arial"/>
                <a:cs typeface="Arial"/>
                <a:sym typeface="Arial"/>
              </a:rPr>
              <a:t>+ 2.461 mrad</a:t>
            </a:r>
            <a:endParaRPr sz="1100"/>
          </a:p>
        </p:txBody>
      </p:sp>
      <p:sp>
        <p:nvSpPr>
          <p:cNvPr id="379" name="Google Shape;379;p31"/>
          <p:cNvSpPr/>
          <p:nvPr/>
        </p:nvSpPr>
        <p:spPr>
          <a:xfrm rot="-1603126">
            <a:off x="7763765" y="2317064"/>
            <a:ext cx="255951" cy="74638"/>
          </a:xfrm>
          <a:custGeom>
            <a:rect b="b" l="l" r="r" t="t"/>
            <a:pathLst>
              <a:path extrusionOk="0" h="77258" w="276225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cap="flat" cmpd="sng" w="190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8E8E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1"/>
          <p:cNvSpPr txBox="1"/>
          <p:nvPr/>
        </p:nvSpPr>
        <p:spPr>
          <a:xfrm>
            <a:off x="6882225" y="4043375"/>
            <a:ext cx="2006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View from Conn side to Nconn side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=View from NIP side to IP side</a:t>
            </a:r>
            <a:endParaRPr sz="1100"/>
          </a:p>
        </p:txBody>
      </p:sp>
      <p:sp>
        <p:nvSpPr>
          <p:cNvPr id="381" name="Google Shape;381;p31"/>
          <p:cNvSpPr txBox="1"/>
          <p:nvPr/>
        </p:nvSpPr>
        <p:spPr>
          <a:xfrm>
            <a:off x="7696600" y="4520600"/>
            <a:ext cx="128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V. Rude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800" y="1004800"/>
            <a:ext cx="4012774" cy="291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5100" y="872888"/>
            <a:ext cx="4342098" cy="317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2"/>
          <p:cNvSpPr txBox="1"/>
          <p:nvPr/>
        </p:nvSpPr>
        <p:spPr>
          <a:xfrm>
            <a:off x="0" y="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Q1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389" name="Google Shape;389;p32"/>
          <p:cNvSpPr txBox="1"/>
          <p:nvPr/>
        </p:nvSpPr>
        <p:spPr>
          <a:xfrm>
            <a:off x="484325" y="4286250"/>
            <a:ext cx="2789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390" name="Google Shape;390;p32"/>
          <p:cNvSpPr txBox="1"/>
          <p:nvPr/>
        </p:nvSpPr>
        <p:spPr>
          <a:xfrm>
            <a:off x="6683650" y="4501450"/>
            <a:ext cx="244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L. Fiscarelli 17/2/2025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325" y="888550"/>
            <a:ext cx="8985177" cy="41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3"/>
          <p:cNvSpPr txBox="1"/>
          <p:nvPr/>
        </p:nvSpPr>
        <p:spPr>
          <a:xfrm>
            <a:off x="0" y="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Q1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