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58" r:id="rId5"/>
    <p:sldId id="261" r:id="rId6"/>
    <p:sldId id="260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BA2B2-919F-482B-9365-67BD0519F953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C5B1-BCB5-47F9-BAA1-CF013FBE5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9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7A860-AE9E-D10D-4E60-090F270F7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8EF9B-2D58-7CBF-6540-0E8DF84DF3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C12E8-980F-859E-D5A1-E48C8C7D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A5139-0278-41A8-3AFC-E91C5C2F4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80633-5B83-8F73-B61E-F5131F49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B81C-D7EC-58CC-7341-9BA5FB098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EA08F-C511-B746-0491-DF6ABE104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340BF-6FCF-CC19-FDC5-E3F04B43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2203C-3971-F690-4443-7993740F4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6A870-0F91-8224-A8A6-100509D68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5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ECC059-9CAB-4820-F2C3-6D7992B5AC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58FE1-EFDD-A337-4C9E-B1E6DE897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C6209-361A-546B-CABC-7FB2AE9A2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97C61-F50D-F66E-E37F-E516BD2B7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93323-E9A4-FA1F-967D-65C4AA767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6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EC76B-F7E9-C8B3-5886-247AF08AB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4A5DD-760B-7A57-8797-0F05283A9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1A9B6-CE24-DFB2-96BD-0044A8CAB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03A8C-26CE-CE23-1853-B94DBDA6B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DC67B-92BF-A24F-25E6-440D71AA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29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81133-4F77-CD55-AEED-0201E197E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7800C-0C7F-B0A0-1EC9-02E59EA53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37762-B70D-02AF-B46B-E88BA1638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37A3-6AB1-C9F4-DB83-4DF210EFE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48244-7C2F-C2E8-D6A5-76EEA0A90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94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AA6DE-D50D-DD3E-3FAA-FD0A3396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AE979-55A5-1B4D-92D5-26629F42F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536FF-B5BD-2FDC-D199-79A6EA02D3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D9809-B2A3-7F0D-A0E6-7FD4421D3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8E1814-2314-565A-AC04-53ED4FA1C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A56CF1-716D-0323-BA41-EB756827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0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D1841-DFD4-CF89-E70B-BCAA83BA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B0E2F-E32C-1D10-E186-AA888B028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B7F9E-A5C7-6745-08F9-C96E85871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2BCCD-64A1-B521-91B1-7AFF040D12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077C3A-FFC0-7432-CC28-0C8F11BD5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4C4BF5-5653-6479-A5FA-B94ACE5B9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4728AC-934B-4426-30D5-350DD6F5B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F2835-1487-F29D-FEB2-20EB2D43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15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5C962-D9AA-F3B4-6318-3FA0C083A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42358-D2DA-9F7D-E7BB-65537D8D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C1D13-9E19-1CC4-6DB2-0AF65F312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871918-2936-B56B-FA5A-B8F691DF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74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719E41-0170-0EA4-ADB0-415743696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882C5F-01E9-237C-9E89-6BE9CBA35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BD64B-D58E-D618-00D1-F91F120A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69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7DCDB-20AA-6803-B489-8421299C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8EB05-409C-FA91-73DD-DE47D1D76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6E09FA-5341-838E-8A2A-C11BF66C9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02ECD-FC50-6B74-BE40-D87992C7A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F2D6C-F7E7-AA26-78BD-F38DD9266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FD69F-9DEC-9DDD-EA15-84DC48984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2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76930-5F86-22D0-1641-F44AF408A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B1D4D-F626-34B9-A055-245C5B907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F19BB-9436-EC5C-01B9-009A61A67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618881-0D32-E7DB-4E2F-950907DD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DFE18-C6A0-0369-6076-65C73E81C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D824B-3FDA-D983-60CD-C71AE15C6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94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4F74CF-18E2-7319-33B8-55B8866D0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BF2B3-26CF-6FE4-3F21-94E8CDA95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2CCD3-641B-ADCF-4B5A-01CF45BE2F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272C0-4C04-BA8E-CA2E-B83745E49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A011E-78C5-ED16-E593-AF50AFBBE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C7A59E-45E5-4F76-BA1C-AD4D4F6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04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485774/contributions/6283146/attachments/2996272/5278845/2024-01-15_bpw_constraint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485774/contributions/6283146/attachments/2996272/5278845/2024-01-15_bpw_constraint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indico.cern.ch/event/1485774/timetable/#20250115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citeseerx.ist.psu.edu/document?repid=rep1&amp;type=pdf&amp;doi=0c9993267526ad69857bb7d051c7668eec03c26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0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0BEC8-6299-C507-84B4-0E15693899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high bandwidth BPMs: preliminary impedance studies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A37B7E-2949-4039-A1BA-F1F2E0CC2E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 Antuono, N. Mounet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3D0B0-7510-8527-DEC9-D340CE17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F8A67-486D-461C-1A74-8CF225E7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D776D9-B51F-2077-5AF2-693BA80DAB1A}"/>
              </a:ext>
            </a:extLst>
          </p:cNvPr>
          <p:cNvSpPr txBox="1"/>
          <p:nvPr/>
        </p:nvSpPr>
        <p:spPr>
          <a:xfrm>
            <a:off x="3278638" y="4612238"/>
            <a:ext cx="563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Acknowledgements: L. Giacomel, M. Krupa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36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AC7CE-4A74-85F9-8426-599430A35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181" y="78233"/>
            <a:ext cx="10515600" cy="56062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04DD-B269-EE61-5F5B-B433BE016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738562"/>
            <a:ext cx="11563350" cy="4657548"/>
          </a:xfrm>
        </p:spPr>
        <p:txBody>
          <a:bodyPr>
            <a:normAutofit/>
          </a:bodyPr>
          <a:lstStyle/>
          <a:p>
            <a:r>
              <a:rPr lang="en-GB" sz="1800" b="0" i="0" dirty="0">
                <a:effectLst/>
              </a:rPr>
              <a:t>Ongoing efforts to choose the best possible technology for the high-bandwidth beam position monitors in the HL LHC era.</a:t>
            </a:r>
            <a:endParaRPr lang="en-US" sz="1800" dirty="0"/>
          </a:p>
          <a:p>
            <a:r>
              <a:rPr lang="en-US" sz="1800" dirty="0"/>
              <a:t>Two different BPMs in the CC region (see </a:t>
            </a:r>
            <a:r>
              <a:rPr lang="en-GB" sz="1800" dirty="0">
                <a:hlinkClick r:id="rId2"/>
              </a:rPr>
              <a:t>M. Krupa at the BPM review</a:t>
            </a:r>
            <a:r>
              <a:rPr lang="en-US" sz="1800" dirty="0"/>
              <a:t>) </a:t>
            </a:r>
          </a:p>
          <a:p>
            <a:pPr lvl="1"/>
            <a:r>
              <a:rPr lang="en-US" sz="1800" dirty="0"/>
              <a:t>Installed in a common support</a:t>
            </a:r>
          </a:p>
          <a:p>
            <a:r>
              <a:rPr lang="en-GB" sz="1800" b="1" dirty="0"/>
              <a:t>BPTQR</a:t>
            </a:r>
            <a:r>
              <a:rPr lang="en-GB" sz="1800" dirty="0"/>
              <a:t>: BPM for CC amplitude noise feedback</a:t>
            </a:r>
          </a:p>
          <a:p>
            <a:r>
              <a:rPr lang="en-GB" sz="1800" b="1" dirty="0"/>
              <a:t>BPW</a:t>
            </a:r>
            <a:r>
              <a:rPr lang="en-GB" sz="1800" dirty="0"/>
              <a:t>: BPM for CC and instability diagnostics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02CBA-253A-9961-1524-0727B6967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996" y="1192003"/>
            <a:ext cx="3910764" cy="3514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E949B1-2E3C-D093-497D-5667A8B771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21" r="-1"/>
          <a:stretch/>
        </p:blipFill>
        <p:spPr>
          <a:xfrm>
            <a:off x="299233" y="3572708"/>
            <a:ext cx="7585763" cy="19299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06834E3-590F-41EE-E319-1D4B012F5A4B}"/>
              </a:ext>
            </a:extLst>
          </p:cNvPr>
          <p:cNvSpPr/>
          <p:nvPr/>
        </p:nvSpPr>
        <p:spPr>
          <a:xfrm>
            <a:off x="7884996" y="1091521"/>
            <a:ext cx="404261" cy="560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57F507-403B-2B7F-9EAE-5D35C32C24F4}"/>
              </a:ext>
            </a:extLst>
          </p:cNvPr>
          <p:cNvSpPr/>
          <p:nvPr/>
        </p:nvSpPr>
        <p:spPr>
          <a:xfrm>
            <a:off x="266700" y="2778184"/>
            <a:ext cx="274721" cy="455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37BD98-C4FB-69C4-040E-3795D59028D2}"/>
              </a:ext>
            </a:extLst>
          </p:cNvPr>
          <p:cNvSpPr/>
          <p:nvPr/>
        </p:nvSpPr>
        <p:spPr>
          <a:xfrm>
            <a:off x="1249524" y="5449113"/>
            <a:ext cx="274721" cy="455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04F244-E970-2E21-F988-E1B352AAEF08}"/>
              </a:ext>
            </a:extLst>
          </p:cNvPr>
          <p:cNvSpPr/>
          <p:nvPr/>
        </p:nvSpPr>
        <p:spPr>
          <a:xfrm>
            <a:off x="3465212" y="5449113"/>
            <a:ext cx="274721" cy="455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FD9543-4A16-B983-7FD8-159697A50FD9}"/>
              </a:ext>
            </a:extLst>
          </p:cNvPr>
          <p:cNvSpPr/>
          <p:nvPr/>
        </p:nvSpPr>
        <p:spPr>
          <a:xfrm>
            <a:off x="6606648" y="5458444"/>
            <a:ext cx="274721" cy="455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36A6FB5-D652-8D9E-838F-F478B78EE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F59F401A-568B-B517-CF01-A76523AF1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AE5EE60-946B-B02C-EF6B-B433A9B6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EC96D-E523-AD23-1BF1-7962EAEE4729}"/>
              </a:ext>
            </a:extLst>
          </p:cNvPr>
          <p:cNvSpPr txBox="1"/>
          <p:nvPr/>
        </p:nvSpPr>
        <p:spPr>
          <a:xfrm>
            <a:off x="7850706" y="4635714"/>
            <a:ext cx="1657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 of M. Krupa</a:t>
            </a:r>
            <a:endParaRPr lang="en-GB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F47E83-CC57-4FCB-EEBA-AEE35A2FAF43}"/>
              </a:ext>
            </a:extLst>
          </p:cNvPr>
          <p:cNvSpPr/>
          <p:nvPr/>
        </p:nvSpPr>
        <p:spPr>
          <a:xfrm>
            <a:off x="4557416" y="5587886"/>
            <a:ext cx="1376413" cy="13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C00000"/>
                </a:solidFill>
              </a:rPr>
              <a:t>BPW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72A589-EA2B-FAF8-DB68-18A0BF8C5639}"/>
              </a:ext>
            </a:extLst>
          </p:cNvPr>
          <p:cNvSpPr/>
          <p:nvPr/>
        </p:nvSpPr>
        <p:spPr>
          <a:xfrm>
            <a:off x="2088799" y="5587886"/>
            <a:ext cx="1376413" cy="13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C00000"/>
                </a:solidFill>
              </a:rPr>
              <a:t>BPTQR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4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6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F54D8-5249-690A-6ECA-737A39944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80F39-47E8-1444-B9DE-0FDDE6387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181" y="78233"/>
            <a:ext cx="10515600" cy="56062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D7D0-FCEC-E561-E762-0F30E419C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738562"/>
            <a:ext cx="11563350" cy="4657548"/>
          </a:xfrm>
        </p:spPr>
        <p:txBody>
          <a:bodyPr>
            <a:normAutofit/>
          </a:bodyPr>
          <a:lstStyle/>
          <a:p>
            <a:r>
              <a:rPr lang="en-US" sz="1800" dirty="0"/>
              <a:t>Two different BPMs in the CC region (see </a:t>
            </a:r>
            <a:r>
              <a:rPr lang="en-GB" sz="1800" dirty="0">
                <a:hlinkClick r:id="rId2"/>
              </a:rPr>
              <a:t>M. Krupa at the BPM review</a:t>
            </a:r>
            <a:r>
              <a:rPr lang="en-US" sz="1800" dirty="0"/>
              <a:t>) </a:t>
            </a:r>
          </a:p>
          <a:p>
            <a:pPr lvl="1"/>
            <a:r>
              <a:rPr lang="en-US" sz="1800" dirty="0"/>
              <a:t>Installed in a common support</a:t>
            </a:r>
          </a:p>
          <a:p>
            <a:r>
              <a:rPr lang="en-GB" sz="1800" b="1" dirty="0"/>
              <a:t>Eight BPWs and Eight BPTQRs </a:t>
            </a:r>
            <a:r>
              <a:rPr lang="en-GB" sz="1800" dirty="0"/>
              <a:t>on the CCs side (far from IP)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0E13215-E274-CDD4-A56F-5BA12798E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020F621-B9AF-2350-0312-E1C92A01D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1422801-960A-CDC5-569B-8669A233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3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6FD64A-5292-7555-AA1F-5C9288C5D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29" y="2861911"/>
            <a:ext cx="10475352" cy="344833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9BB3970-96C0-8073-AF41-9DEFD12E322A}"/>
              </a:ext>
            </a:extLst>
          </p:cNvPr>
          <p:cNvSpPr/>
          <p:nvPr/>
        </p:nvSpPr>
        <p:spPr>
          <a:xfrm>
            <a:off x="8365012" y="2031356"/>
            <a:ext cx="332855" cy="482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78D37A-3281-BE5D-7B5A-0D16DC132458}"/>
              </a:ext>
            </a:extLst>
          </p:cNvPr>
          <p:cNvCxnSpPr/>
          <p:nvPr/>
        </p:nvCxnSpPr>
        <p:spPr>
          <a:xfrm flipH="1">
            <a:off x="3760076" y="4296334"/>
            <a:ext cx="4393324" cy="46508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67FA13-82ED-CD65-065F-01F87A4AD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29" y="2836478"/>
            <a:ext cx="10475352" cy="34483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9354F02-FA2B-3586-5921-874DF97C5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1937" y="802562"/>
            <a:ext cx="3826988" cy="343902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8C3E4B8-B01F-C426-F079-B898438ED47F}"/>
              </a:ext>
            </a:extLst>
          </p:cNvPr>
          <p:cNvSpPr/>
          <p:nvPr/>
        </p:nvSpPr>
        <p:spPr>
          <a:xfrm>
            <a:off x="7377955" y="739178"/>
            <a:ext cx="404261" cy="560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948B83A-F659-E246-7BDE-FC6F1BA2CC8D}"/>
              </a:ext>
            </a:extLst>
          </p:cNvPr>
          <p:cNvCxnSpPr/>
          <p:nvPr/>
        </p:nvCxnSpPr>
        <p:spPr>
          <a:xfrm flipH="1">
            <a:off x="3905777" y="2463712"/>
            <a:ext cx="3566160" cy="21285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69180C-E118-8E12-F081-5EF49277FBAF}"/>
                  </a:ext>
                </a:extLst>
              </p:cNvPr>
              <p:cNvSpPr txBox="1"/>
              <p:nvPr/>
            </p:nvSpPr>
            <p:spPr>
              <a:xfrm>
                <a:off x="780047" y="1766215"/>
                <a:ext cx="6517105" cy="97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8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𝑏𝑒𝑎𝑚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𝐵𝑃𝑊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→2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𝑥𝐼𝑃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1, 2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𝑥𝐼𝑃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𝐵𝑃𝑇𝑄𝑅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𝑥𝐼𝑃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1, 2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𝑥𝐼𝑃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eqArr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69180C-E118-8E12-F081-5EF49277F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47" y="1766215"/>
                <a:ext cx="6517105" cy="976614"/>
              </a:xfrm>
              <a:prstGeom prst="rect">
                <a:avLst/>
              </a:prstGeom>
              <a:blipFill>
                <a:blip r:embed="rId5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55B116A-4EEF-9E04-CA34-ABCE3A408222}"/>
              </a:ext>
            </a:extLst>
          </p:cNvPr>
          <p:cNvSpPr txBox="1"/>
          <p:nvPr/>
        </p:nvSpPr>
        <p:spPr>
          <a:xfrm>
            <a:off x="10721788" y="5907741"/>
            <a:ext cx="259722" cy="4486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794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73F51-ABE9-B2C3-DC18-576A16910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079" y="0"/>
            <a:ext cx="11362534" cy="714813"/>
          </a:xfrm>
        </p:spPr>
        <p:txBody>
          <a:bodyPr>
            <a:noAutofit/>
          </a:bodyPr>
          <a:lstStyle/>
          <a:p>
            <a:r>
              <a:rPr lang="en-US" sz="3200" dirty="0"/>
              <a:t>Preliminary Impedance studies: relevant parameters and scenario 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A5439-6E14-5246-F110-4717ECA56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79" y="786782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/>
              <a:t>Study on the impact on the </a:t>
            </a:r>
            <a:r>
              <a:rPr lang="en-US" sz="1800" b="1" dirty="0"/>
              <a:t>total transverse impedance at </a:t>
            </a:r>
            <a:r>
              <a:rPr lang="en-US" sz="1800" b="1" u="sng" dirty="0"/>
              <a:t>flat top</a:t>
            </a:r>
          </a:p>
          <a:p>
            <a:r>
              <a:rPr lang="en-US" sz="1800" u="sng" dirty="0"/>
              <a:t>Assumptions and specifications</a:t>
            </a:r>
            <a:r>
              <a:rPr lang="en-US" sz="1800" dirty="0"/>
              <a:t>:</a:t>
            </a:r>
          </a:p>
          <a:p>
            <a:pPr lvl="1"/>
            <a:r>
              <a:rPr lang="en-US" sz="1800" dirty="0"/>
              <a:t>Specific design ongoing: impedance computed with analytical model</a:t>
            </a:r>
          </a:p>
          <a:p>
            <a:pPr lvl="2"/>
            <a:r>
              <a:rPr lang="en-US" sz="1800" dirty="0">
                <a:hlinkClick r:id="rId2"/>
              </a:rPr>
              <a:t>Ng formula </a:t>
            </a:r>
            <a:r>
              <a:rPr lang="en-US" sz="1800" dirty="0"/>
              <a:t>for </a:t>
            </a:r>
            <a:r>
              <a:rPr lang="en-US" sz="1800" dirty="0" err="1"/>
              <a:t>stripline</a:t>
            </a:r>
            <a:r>
              <a:rPr lang="en-US" sz="1800" dirty="0"/>
              <a:t> BPMs </a:t>
            </a:r>
          </a:p>
          <a:p>
            <a:pPr lvl="1"/>
            <a:r>
              <a:rPr lang="en-US" sz="1800" dirty="0"/>
              <a:t>Geometric properties (length, electrode length etc.) found in the HL-LHC review </a:t>
            </a:r>
            <a:r>
              <a:rPr lang="en-US" sz="1800" dirty="0">
                <a:solidFill>
                  <a:srgbClr val="FF0000"/>
                </a:solidFill>
                <a:hlinkClick r:id="rId3"/>
              </a:rPr>
              <a:t>link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800" dirty="0"/>
              <a:t>Computations performed without CCs</a:t>
            </a:r>
          </a:p>
          <a:p>
            <a:pPr lvl="1"/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77BCA7-B84C-7A88-4B9E-DFDD3DCF45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0999" y="1228814"/>
            <a:ext cx="2543614" cy="957245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B0B6BE3-1AF8-6448-0F5D-1C4E28D89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18/02/2025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3A17111-78FF-D184-3B5A-AFDC7FD9E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D3776D5-768E-86DD-DA35-2F803BAA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807FB53-D458-329B-0FCB-E35D0312F2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3541342"/>
                  </p:ext>
                </p:extLst>
              </p:nvPr>
            </p:nvGraphicFramePr>
            <p:xfrm>
              <a:off x="982472" y="3097620"/>
              <a:ext cx="4450459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2176">
                      <a:extLst>
                        <a:ext uri="{9D8B030D-6E8A-4147-A177-3AD203B41FA5}">
                          <a16:colId xmlns:a16="http://schemas.microsoft.com/office/drawing/2014/main" val="2721153353"/>
                        </a:ext>
                      </a:extLst>
                    </a:gridCol>
                    <a:gridCol w="1418897">
                      <a:extLst>
                        <a:ext uri="{9D8B030D-6E8A-4147-A177-3AD203B41FA5}">
                          <a16:colId xmlns:a16="http://schemas.microsoft.com/office/drawing/2014/main" val="177333824"/>
                        </a:ext>
                      </a:extLst>
                    </a:gridCol>
                    <a:gridCol w="961696">
                      <a:extLst>
                        <a:ext uri="{9D8B030D-6E8A-4147-A177-3AD203B41FA5}">
                          <a16:colId xmlns:a16="http://schemas.microsoft.com/office/drawing/2014/main" val="142619665"/>
                        </a:ext>
                      </a:extLst>
                    </a:gridCol>
                    <a:gridCol w="827690">
                      <a:extLst>
                        <a:ext uri="{9D8B030D-6E8A-4147-A177-3AD203B41FA5}">
                          <a16:colId xmlns:a16="http://schemas.microsoft.com/office/drawing/2014/main" val="273238547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BPM type/name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Elect. length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Radius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Angle </a:t>
                          </a:r>
                          <a:endParaRPr lang="en-US" sz="16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𝚽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1149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400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45.5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0.3 rad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7206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BPTQR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45.5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 rad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07683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807FB53-D458-329B-0FCB-E35D0312F2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3541342"/>
                  </p:ext>
                </p:extLst>
              </p:nvPr>
            </p:nvGraphicFramePr>
            <p:xfrm>
              <a:off x="982472" y="3097620"/>
              <a:ext cx="4450459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2176">
                      <a:extLst>
                        <a:ext uri="{9D8B030D-6E8A-4147-A177-3AD203B41FA5}">
                          <a16:colId xmlns:a16="http://schemas.microsoft.com/office/drawing/2014/main" val="2721153353"/>
                        </a:ext>
                      </a:extLst>
                    </a:gridCol>
                    <a:gridCol w="1418897">
                      <a:extLst>
                        <a:ext uri="{9D8B030D-6E8A-4147-A177-3AD203B41FA5}">
                          <a16:colId xmlns:a16="http://schemas.microsoft.com/office/drawing/2014/main" val="177333824"/>
                        </a:ext>
                      </a:extLst>
                    </a:gridCol>
                    <a:gridCol w="961696">
                      <a:extLst>
                        <a:ext uri="{9D8B030D-6E8A-4147-A177-3AD203B41FA5}">
                          <a16:colId xmlns:a16="http://schemas.microsoft.com/office/drawing/2014/main" val="142619665"/>
                        </a:ext>
                      </a:extLst>
                    </a:gridCol>
                    <a:gridCol w="827690">
                      <a:extLst>
                        <a:ext uri="{9D8B030D-6E8A-4147-A177-3AD203B41FA5}">
                          <a16:colId xmlns:a16="http://schemas.microsoft.com/office/drawing/2014/main" val="273238547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BPM type/name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87983" t="-3158" r="-127897" b="-13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77215" t="-3158" r="-88608" b="-13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38235" t="-3158" r="-2941" b="-13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1149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400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45.5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0.3 rad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7206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BPTQR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45.5 mm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 rad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07683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42FFE8D7-A4FF-8BDB-10C1-5E238F9927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8447463"/>
                  </p:ext>
                </p:extLst>
              </p:nvPr>
            </p:nvGraphicFramePr>
            <p:xfrm>
              <a:off x="8546943" y="4315369"/>
              <a:ext cx="2870514" cy="18409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0056">
                      <a:extLst>
                        <a:ext uri="{9D8B030D-6E8A-4147-A177-3AD203B41FA5}">
                          <a16:colId xmlns:a16="http://schemas.microsoft.com/office/drawing/2014/main" val="3885702793"/>
                        </a:ext>
                      </a:extLst>
                    </a:gridCol>
                    <a:gridCol w="987438">
                      <a:extLst>
                        <a:ext uri="{9D8B030D-6E8A-4147-A177-3AD203B41FA5}">
                          <a16:colId xmlns:a16="http://schemas.microsoft.com/office/drawing/2014/main" val="584804220"/>
                        </a:ext>
                      </a:extLst>
                    </a:gridCol>
                    <a:gridCol w="1023020">
                      <a:extLst>
                        <a:ext uri="{9D8B030D-6E8A-4147-A177-3AD203B41FA5}">
                          <a16:colId xmlns:a16="http://schemas.microsoft.com/office/drawing/2014/main" val="217909226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Pos.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Avg.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dirty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b="1" i="1" dirty="0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Avg.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dirty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b="1" i="1" dirty="0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en-US" sz="1600" b="1" i="1" dirty="0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63944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BR.1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~459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~722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3938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BL.1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~720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~461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29144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BL.5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~724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~470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37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BR.5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~470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~724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1695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42FFE8D7-A4FF-8BDB-10C1-5E238F9927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8447463"/>
                  </p:ext>
                </p:extLst>
              </p:nvPr>
            </p:nvGraphicFramePr>
            <p:xfrm>
              <a:off x="8546943" y="4315369"/>
              <a:ext cx="2870514" cy="18409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0056">
                      <a:extLst>
                        <a:ext uri="{9D8B030D-6E8A-4147-A177-3AD203B41FA5}">
                          <a16:colId xmlns:a16="http://schemas.microsoft.com/office/drawing/2014/main" val="3885702793"/>
                        </a:ext>
                      </a:extLst>
                    </a:gridCol>
                    <a:gridCol w="987438">
                      <a:extLst>
                        <a:ext uri="{9D8B030D-6E8A-4147-A177-3AD203B41FA5}">
                          <a16:colId xmlns:a16="http://schemas.microsoft.com/office/drawing/2014/main" val="584804220"/>
                        </a:ext>
                      </a:extLst>
                    </a:gridCol>
                    <a:gridCol w="1023020">
                      <a:extLst>
                        <a:ext uri="{9D8B030D-6E8A-4147-A177-3AD203B41FA5}">
                          <a16:colId xmlns:a16="http://schemas.microsoft.com/office/drawing/2014/main" val="2179092268"/>
                        </a:ext>
                      </a:extLst>
                    </a:gridCol>
                  </a:tblGrid>
                  <a:tr h="357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Pos.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7654" t="-3390" r="-106790" b="-4254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80952" t="-3390" r="-2976" b="-4254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63944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BR.1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~459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~722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3938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BL.1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~720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~461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29144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BL.5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~724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~470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37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BR.5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~470 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~724 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1695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4D108F9-8C28-7663-73C3-947F772FF57A}"/>
              </a:ext>
            </a:extLst>
          </p:cNvPr>
          <p:cNvSpPr txBox="1"/>
          <p:nvPr/>
        </p:nvSpPr>
        <p:spPr>
          <a:xfrm>
            <a:off x="2584580" y="4792076"/>
            <a:ext cx="5042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this preliminary computation I assumed each BPMs (1 BPW and 1 BPTQR) on the same location </a:t>
            </a:r>
            <a:r>
              <a:rPr lang="en-US" b="1" dirty="0"/>
              <a:t>at each side of the CC per IP </a:t>
            </a:r>
            <a:r>
              <a:rPr lang="en-US" dirty="0"/>
              <a:t>(per beam)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FFA045-5BEF-A9C2-C392-E6F85B1ABE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9442" y="2672593"/>
            <a:ext cx="1613710" cy="174582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6C33B0-82E2-C4B5-326B-4CAEB7EBC670}"/>
              </a:ext>
            </a:extLst>
          </p:cNvPr>
          <p:cNvCxnSpPr>
            <a:cxnSpLocks/>
          </p:cNvCxnSpPr>
          <p:nvPr/>
        </p:nvCxnSpPr>
        <p:spPr>
          <a:xfrm flipV="1">
            <a:off x="6676297" y="3758020"/>
            <a:ext cx="0" cy="39311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B48B4E8-9784-5355-7ABF-16A2F197703C}"/>
              </a:ext>
            </a:extLst>
          </p:cNvPr>
          <p:cNvSpPr txBox="1"/>
          <p:nvPr/>
        </p:nvSpPr>
        <p:spPr>
          <a:xfrm>
            <a:off x="6676297" y="3742781"/>
            <a:ext cx="53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7C9CC7-A9D2-9FF1-03BB-167FF2D327D1}"/>
              </a:ext>
            </a:extLst>
          </p:cNvPr>
          <p:cNvCxnSpPr>
            <a:cxnSpLocks/>
          </p:cNvCxnSpPr>
          <p:nvPr/>
        </p:nvCxnSpPr>
        <p:spPr>
          <a:xfrm flipV="1">
            <a:off x="6676297" y="2967226"/>
            <a:ext cx="97727" cy="5570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681B3D6-0E3B-27E3-993F-9EB6C9E7118A}"/>
              </a:ext>
            </a:extLst>
          </p:cNvPr>
          <p:cNvCxnSpPr>
            <a:cxnSpLocks/>
          </p:cNvCxnSpPr>
          <p:nvPr/>
        </p:nvCxnSpPr>
        <p:spPr>
          <a:xfrm flipH="1" flipV="1">
            <a:off x="6572349" y="2967226"/>
            <a:ext cx="103948" cy="5570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>
            <a:extLst>
              <a:ext uri="{FF2B5EF4-FFF2-40B4-BE49-F238E27FC236}">
                <a16:creationId xmlns:a16="http://schemas.microsoft.com/office/drawing/2014/main" id="{34259117-82C5-757D-D436-D132B874BA87}"/>
              </a:ext>
            </a:extLst>
          </p:cNvPr>
          <p:cNvSpPr/>
          <p:nvPr/>
        </p:nvSpPr>
        <p:spPr>
          <a:xfrm rot="21339978">
            <a:off x="6480588" y="3212030"/>
            <a:ext cx="242369" cy="67476"/>
          </a:xfrm>
          <a:prstGeom prst="arc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9F49462-2C99-1793-3857-86D4F686BC2D}"/>
                  </a:ext>
                </a:extLst>
              </p:cNvPr>
              <p:cNvSpPr txBox="1"/>
              <p:nvPr/>
            </p:nvSpPr>
            <p:spPr>
              <a:xfrm>
                <a:off x="6667201" y="3023021"/>
                <a:ext cx="5302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𝚽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9F49462-2C99-1793-3857-86D4F686BC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201" y="3023021"/>
                <a:ext cx="53029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830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79CDB-AF6A-842A-7D15-39716C5AB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2DA75-BC26-E9AE-6E6A-5E13FE444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18" y="136525"/>
            <a:ext cx="10515600" cy="4659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Preliminary Impedance studies: results </a:t>
            </a:r>
            <a:endParaRPr lang="en-GB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512F05-6B1D-7270-8011-5A0E821ABE23}"/>
              </a:ext>
            </a:extLst>
          </p:cNvPr>
          <p:cNvSpPr txBox="1"/>
          <p:nvPr/>
        </p:nvSpPr>
        <p:spPr>
          <a:xfrm>
            <a:off x="5882827" y="3115819"/>
            <a:ext cx="60976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Compute impedance from the </a:t>
            </a:r>
            <a:r>
              <a:rPr lang="en-US" sz="1800" b="1" dirty="0"/>
              <a:t>3D realistic model </a:t>
            </a:r>
            <a:r>
              <a:rPr lang="en-US" sz="1800" dirty="0"/>
              <a:t>with the latest design considered (or more)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If needed, assess the precise impact on stability through Oct. threshold computation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28C41C-1E03-EBCE-D05B-D8130EC24134}"/>
              </a:ext>
            </a:extLst>
          </p:cNvPr>
          <p:cNvSpPr txBox="1"/>
          <p:nvPr/>
        </p:nvSpPr>
        <p:spPr>
          <a:xfrm>
            <a:off x="7913102" y="2727819"/>
            <a:ext cx="1615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Next steps</a:t>
            </a:r>
            <a:endParaRPr lang="en-GB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F24099-171C-25E2-9FF4-5DD29B5EFDB3}"/>
                  </a:ext>
                </a:extLst>
              </p:cNvPr>
              <p:cNvSpPr txBox="1"/>
              <p:nvPr/>
            </p:nvSpPr>
            <p:spPr>
              <a:xfrm>
                <a:off x="6096000" y="981985"/>
                <a:ext cx="5671258" cy="1754326"/>
              </a:xfrm>
              <a:prstGeom prst="rect">
                <a:avLst/>
              </a:prstGeom>
              <a:solidFill>
                <a:srgbClr val="FFFF00">
                  <a:alpha val="67843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</a:rPr>
                  <a:t>Less than 0.1% of increase in the horizontal plane (similarly in 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0" lang="en-US" altLang="en-US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small but not totally negligible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0" lang="en-US" altLang="en-US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Model used is very preliminary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altLang="en-US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follow-up needed (use of a realistic model)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F24099-171C-25E2-9FF4-5DD29B5EF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981985"/>
                <a:ext cx="5671258" cy="1754326"/>
              </a:xfrm>
              <a:prstGeom prst="rect">
                <a:avLst/>
              </a:prstGeom>
              <a:blipFill>
                <a:blip r:embed="rId2"/>
                <a:stretch>
                  <a:fillRect l="-645" t="-1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7330809-2C15-A30B-F6BD-AA0F8B854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58BB43C-2E14-D057-55A3-65ACD2437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8F517C9-402C-9691-7A0D-067E3A9BD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C90482-1AE2-CBED-BEFB-BC6E8C9FB6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33"/>
          <a:stretch/>
        </p:blipFill>
        <p:spPr>
          <a:xfrm>
            <a:off x="1057678" y="4843264"/>
            <a:ext cx="8086322" cy="1378003"/>
          </a:xfrm>
          <a:prstGeom prst="rect">
            <a:avLst/>
          </a:prstGeom>
        </p:spPr>
      </p:pic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EA9E8F3F-D25C-47E3-41D8-0A3CA02669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9" t="7328" r="6495"/>
          <a:stretch/>
        </p:blipFill>
        <p:spPr>
          <a:xfrm>
            <a:off x="466106" y="932300"/>
            <a:ext cx="5476015" cy="341788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F3A43E-FEAE-D767-75A3-3806CEC9AFF7}"/>
              </a:ext>
            </a:extLst>
          </p:cNvPr>
          <p:cNvSpPr/>
          <p:nvPr/>
        </p:nvSpPr>
        <p:spPr>
          <a:xfrm>
            <a:off x="6834352" y="4787444"/>
            <a:ext cx="2388475" cy="29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04742F-9F17-EFEF-9971-BCFE512D5983}"/>
              </a:ext>
            </a:extLst>
          </p:cNvPr>
          <p:cNvSpPr txBox="1"/>
          <p:nvPr/>
        </p:nvSpPr>
        <p:spPr>
          <a:xfrm>
            <a:off x="3803432" y="4535237"/>
            <a:ext cx="303092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Example of Realistic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0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AC2CFF-BDE0-11FE-7CC4-9AC0F81F2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F556B-BA32-B032-D067-06FB60640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E5E50-39C9-3BEA-D4EE-1D9A3BAF4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BDBA0-CBC3-CF57-E812-4F1F4669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1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5C78C-C760-0B4C-FE61-3AF02BA4C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E7C7FB4-BBA8-9A92-BFA0-CF8800C21E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39EC9-8EEF-6AA7-E152-E3C8099F3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6EB69-4C3E-F777-F2E0-14F6B938F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0506-B10E-3EAB-2B8E-0F330292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72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of a graph showing a red and blue line&#10;&#10;AI-generated content may be incorrect.">
            <a:extLst>
              <a:ext uri="{FF2B5EF4-FFF2-40B4-BE49-F238E27FC236}">
                <a16:creationId xmlns:a16="http://schemas.microsoft.com/office/drawing/2014/main" id="{586AC0FB-6465-B1C4-233D-153941FB0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213" y="482291"/>
            <a:ext cx="4595142" cy="2946709"/>
          </a:xfrm>
        </p:spPr>
      </p:pic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D14C2499-A1E5-220E-0759-1971D725B6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45" y="520774"/>
            <a:ext cx="4519181" cy="2908226"/>
          </a:xfrm>
          <a:prstGeom prst="rect">
            <a:avLst/>
          </a:prstGeom>
        </p:spPr>
      </p:pic>
      <p:pic>
        <p:nvPicPr>
          <p:cNvPr id="9" name="Picture 8" descr="A graph with blue and red lines&#10;&#10;AI-generated content may be incorrect.">
            <a:extLst>
              <a:ext uri="{FF2B5EF4-FFF2-40B4-BE49-F238E27FC236}">
                <a16:creationId xmlns:a16="http://schemas.microsoft.com/office/drawing/2014/main" id="{E6542BF1-649A-793D-0E1E-DA0A35E184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0"/>
          <a:stretch/>
        </p:blipFill>
        <p:spPr>
          <a:xfrm>
            <a:off x="854165" y="3548162"/>
            <a:ext cx="5236186" cy="2945020"/>
          </a:xfrm>
          <a:prstGeom prst="rect">
            <a:avLst/>
          </a:prstGeom>
        </p:spPr>
      </p:pic>
      <p:pic>
        <p:nvPicPr>
          <p:cNvPr id="11" name="Picture 10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7731CD4A-67B7-583A-350F-9CB6BEBDD2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2"/>
          <a:stretch/>
        </p:blipFill>
        <p:spPr>
          <a:xfrm>
            <a:off x="6436035" y="3527122"/>
            <a:ext cx="5263449" cy="294670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2C56A07-F8F1-8206-E66F-CDC164FEE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18/02/2025</a:t>
            </a:r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411CB4E-AFB1-3F7F-6D96-676A907F0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HiLumi WP2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8C0E106-3EAA-E1DC-E99E-95EF5D6D5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7A59E-45E5-4F76-BA1C-AD4D4F6EE8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366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413</Words>
  <Application>Microsoft Office PowerPoint</Application>
  <PresentationFormat>Widescreen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Office Theme</vt:lpstr>
      <vt:lpstr>HL-LHC high bandwidth BPMs: preliminary impedance studies</vt:lpstr>
      <vt:lpstr>Background</vt:lpstr>
      <vt:lpstr>Background</vt:lpstr>
      <vt:lpstr>Preliminary Impedance studies: relevant parameters and scenario  </vt:lpstr>
      <vt:lpstr>Preliminary Impedance studies: results </vt:lpstr>
      <vt:lpstr>Thank you!</vt:lpstr>
      <vt:lpstr>Backup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32</cp:revision>
  <dcterms:created xsi:type="dcterms:W3CDTF">2025-02-17T08:11:35Z</dcterms:created>
  <dcterms:modified xsi:type="dcterms:W3CDTF">2025-02-18T08:15:48Z</dcterms:modified>
</cp:coreProperties>
</file>