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6" roundtripDataSignature="AMtx7mj9NCtW57c1ciP+UCS1JhkAoViMN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825AAAF-E75A-4D00-A91A-269D311FE07E}">
  <a:tblStyle styleId="{F825AAAF-E75A-4D00-A91A-269D311FE07E}"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14" Type="http://schemas.openxmlformats.org/officeDocument/2006/relationships/slide" Target="slides/slide9.xml"/><Relationship Id="rId36" Type="http://customschemas.google.com/relationships/presentationmetadata" Target="metadata"/><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fr-CH"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0" name="Google Shape;18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334a97a39ca_44_1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8" name="Google Shape;288;g334a97a39ca_44_1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34741fcea3_0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8" name="Google Shape;298;g334741fcea3_0_6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9" name="Google Shape;299;g334741fcea3_0_6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334a97a39ca_44_36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12" name="Google Shape;312;g334a97a39ca_44_36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3" name="Google Shape;313;g334a97a39ca_44_36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334a97a39ca_44_38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3" name="Google Shape;323;g334a97a39ca_44_38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4" name="Google Shape;324;g334a97a39ca_44_38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34a97a39ca_44_39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4" name="Google Shape;334;g334a97a39ca_44_39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5" name="Google Shape;335;g334a97a39ca_44_39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334a97a39ca_44_4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45" name="Google Shape;345;g334a97a39ca_44_4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6" name="Google Shape;346;g334a97a39ca_44_4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334a97a39ca_44_4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 name="Google Shape;356;g334a97a39ca_44_4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57" name="Google Shape;357;g334a97a39ca_44_4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5" name="Shape 365"/>
        <p:cNvGrpSpPr/>
        <p:nvPr/>
      </p:nvGrpSpPr>
      <p:grpSpPr>
        <a:xfrm>
          <a:off x="0" y="0"/>
          <a:ext cx="0" cy="0"/>
          <a:chOff x="0" y="0"/>
          <a:chExt cx="0" cy="0"/>
        </a:xfrm>
      </p:grpSpPr>
      <p:sp>
        <p:nvSpPr>
          <p:cNvPr id="366" name="Google Shape;366;g334741fcea3_0_8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67" name="Google Shape;367;g334741fcea3_0_8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8" name="Google Shape;368;g334741fcea3_0_8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7" name="Shape 377"/>
        <p:cNvGrpSpPr/>
        <p:nvPr/>
      </p:nvGrpSpPr>
      <p:grpSpPr>
        <a:xfrm>
          <a:off x="0" y="0"/>
          <a:ext cx="0" cy="0"/>
          <a:chOff x="0" y="0"/>
          <a:chExt cx="0" cy="0"/>
        </a:xfrm>
      </p:grpSpPr>
      <p:sp>
        <p:nvSpPr>
          <p:cNvPr id="378" name="Google Shape;378;g334741fcea3_0_1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9" name="Google Shape;379;g334741fcea3_0_16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t/>
            </a:r>
            <a:endParaRPr/>
          </a:p>
        </p:txBody>
      </p:sp>
      <p:sp>
        <p:nvSpPr>
          <p:cNvPr id="380" name="Google Shape;380;g334741fcea3_0_16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334a97a39ca_0_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89" name="Google Shape;389;g334a97a39ca_0_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0" name="Google Shape;390;g334a97a39ca_0_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p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86" name="Google Shape;18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8" name="Shape 398"/>
        <p:cNvGrpSpPr/>
        <p:nvPr/>
      </p:nvGrpSpPr>
      <p:grpSpPr>
        <a:xfrm>
          <a:off x="0" y="0"/>
          <a:ext cx="0" cy="0"/>
          <a:chOff x="0" y="0"/>
          <a:chExt cx="0" cy="0"/>
        </a:xfrm>
      </p:grpSpPr>
      <p:sp>
        <p:nvSpPr>
          <p:cNvPr id="399" name="Google Shape;399;g334741fcea3_0_2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00" name="Google Shape;400;g334741fcea3_0_2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01" name="Google Shape;401;g334741fcea3_0_2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8" name="Shape 408"/>
        <p:cNvGrpSpPr/>
        <p:nvPr/>
      </p:nvGrpSpPr>
      <p:grpSpPr>
        <a:xfrm>
          <a:off x="0" y="0"/>
          <a:ext cx="0" cy="0"/>
          <a:chOff x="0" y="0"/>
          <a:chExt cx="0" cy="0"/>
        </a:xfrm>
      </p:grpSpPr>
      <p:sp>
        <p:nvSpPr>
          <p:cNvPr id="409" name="Google Shape;409;g334a97a39ca_171_7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10" name="Google Shape;410;g334a97a39ca_171_7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11" name="Google Shape;411;g334a97a39ca_171_7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9" name="Shape 419"/>
        <p:cNvGrpSpPr/>
        <p:nvPr/>
      </p:nvGrpSpPr>
      <p:grpSpPr>
        <a:xfrm>
          <a:off x="0" y="0"/>
          <a:ext cx="0" cy="0"/>
          <a:chOff x="0" y="0"/>
          <a:chExt cx="0" cy="0"/>
        </a:xfrm>
      </p:grpSpPr>
      <p:sp>
        <p:nvSpPr>
          <p:cNvPr id="420" name="Google Shape;420;g334741fcea3_0_2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21" name="Google Shape;421;g334741fcea3_0_2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22" name="Google Shape;422;g334741fcea3_0_2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9" name="Shape 429"/>
        <p:cNvGrpSpPr/>
        <p:nvPr/>
      </p:nvGrpSpPr>
      <p:grpSpPr>
        <a:xfrm>
          <a:off x="0" y="0"/>
          <a:ext cx="0" cy="0"/>
          <a:chOff x="0" y="0"/>
          <a:chExt cx="0" cy="0"/>
        </a:xfrm>
      </p:grpSpPr>
      <p:sp>
        <p:nvSpPr>
          <p:cNvPr id="430" name="Google Shape;430;g334a97a39ca_171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31" name="Google Shape;431;g334a97a39ca_171_10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32" name="Google Shape;432;g334a97a39ca_171_10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9" name="Shape 439"/>
        <p:cNvGrpSpPr/>
        <p:nvPr/>
      </p:nvGrpSpPr>
      <p:grpSpPr>
        <a:xfrm>
          <a:off x="0" y="0"/>
          <a:ext cx="0" cy="0"/>
          <a:chOff x="0" y="0"/>
          <a:chExt cx="0" cy="0"/>
        </a:xfrm>
      </p:grpSpPr>
      <p:sp>
        <p:nvSpPr>
          <p:cNvPr id="440" name="Google Shape;440;g334a97a39ca_171_1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41" name="Google Shape;441;g334a97a39ca_171_1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2" name="Google Shape;442;g334a97a39ca_171_1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9" name="Shape 449"/>
        <p:cNvGrpSpPr/>
        <p:nvPr/>
      </p:nvGrpSpPr>
      <p:grpSpPr>
        <a:xfrm>
          <a:off x="0" y="0"/>
          <a:ext cx="0" cy="0"/>
          <a:chOff x="0" y="0"/>
          <a:chExt cx="0" cy="0"/>
        </a:xfrm>
      </p:grpSpPr>
      <p:sp>
        <p:nvSpPr>
          <p:cNvPr id="450" name="Google Shape;450;g334a97a39ca_171_1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51" name="Google Shape;451;g334a97a39ca_171_1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52" name="Google Shape;452;g334a97a39ca_171_11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334a97a39ca_171_1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61" name="Google Shape;461;g334a97a39ca_171_1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62" name="Google Shape;462;g334a97a39ca_171_13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334a97a39ca_171_1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71" name="Google Shape;471;g334a97a39ca_171_1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72" name="Google Shape;472;g334a97a39ca_171_1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334a97a39ca_171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81" name="Google Shape;481;g334a97a39ca_171_1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82" name="Google Shape;482;g334a97a39ca_171_15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9" name="Shape 489"/>
        <p:cNvGrpSpPr/>
        <p:nvPr/>
      </p:nvGrpSpPr>
      <p:grpSpPr>
        <a:xfrm>
          <a:off x="0" y="0"/>
          <a:ext cx="0" cy="0"/>
          <a:chOff x="0" y="0"/>
          <a:chExt cx="0" cy="0"/>
        </a:xfrm>
      </p:grpSpPr>
      <p:sp>
        <p:nvSpPr>
          <p:cNvPr id="490" name="Google Shape;490;g334a97a39ca_171_16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491" name="Google Shape;491;g334a97a39ca_171_16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92" name="Google Shape;492;g334a97a39ca_171_16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fr-CH"/>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334741fcea3_0_15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100"/>
              <a:buNone/>
            </a:pPr>
            <a:r>
              <a:t/>
            </a:r>
            <a:endParaRPr/>
          </a:p>
        </p:txBody>
      </p:sp>
      <p:sp>
        <p:nvSpPr>
          <p:cNvPr id="196" name="Google Shape;196;g334741fcea3_0_15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334a97a39ca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01" name="Google Shape;501;g334a97a39ca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1200"/>
              </a:spcAft>
              <a:buSzPts val="1400"/>
              <a:buNone/>
            </a:pPr>
            <a:r>
              <a:t/>
            </a:r>
            <a:endParaRPr/>
          </a:p>
        </p:txBody>
      </p:sp>
      <p:sp>
        <p:nvSpPr>
          <p:cNvPr id="502" name="Google Shape;502;g334a97a39ca_0_4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fr-CH"/>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34a97a39ca_0_5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4" name="Google Shape;214;g334a97a39ca_0_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334a97a39ca_171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3" name="Google Shape;233;g334a97a39ca_171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334741fcea3_0_10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g334741fcea3_0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34a97a39ca_44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6" name="Google Shape;256;g334a97a39ca_44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334a97a39ca_44_1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8" name="Google Shape;268;g334a97a39ca_44_1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34a97a39ca_44_1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g334a97a39ca_44_1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dk1"/>
        </a:solidFill>
      </p:bgPr>
    </p:bg>
    <p:spTree>
      <p:nvGrpSpPr>
        <p:cNvPr id="16" name="Shape 16"/>
        <p:cNvGrpSpPr/>
        <p:nvPr/>
      </p:nvGrpSpPr>
      <p:grpSpPr>
        <a:xfrm>
          <a:off x="0" y="0"/>
          <a:ext cx="0" cy="0"/>
          <a:chOff x="0" y="0"/>
          <a:chExt cx="0" cy="0"/>
        </a:xfrm>
      </p:grpSpPr>
      <p:sp>
        <p:nvSpPr>
          <p:cNvPr id="17" name="Google Shape;17;p38"/>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 name="Google Shape;18;p38"/>
          <p:cNvSpPr txBox="1"/>
          <p:nvPr>
            <p:ph idx="1" type="subTitle"/>
          </p:nvPr>
        </p:nvSpPr>
        <p:spPr>
          <a:xfrm>
            <a:off x="407988" y="5700252"/>
            <a:ext cx="11376026" cy="803787"/>
          </a:xfrm>
          <a:prstGeom prst="rect">
            <a:avLst/>
          </a:prstGeom>
          <a:noFill/>
          <a:ln>
            <a:noFill/>
          </a:ln>
        </p:spPr>
        <p:txBody>
          <a:bodyPr anchorCtr="0" anchor="t" bIns="0" lIns="0" spcFirstLastPara="1" rIns="0" wrap="square" tIns="0">
            <a:noAutofit/>
          </a:bodyPr>
          <a:lstStyle>
            <a:lvl1pPr lvl="0" algn="l">
              <a:lnSpc>
                <a:spcPct val="90000"/>
              </a:lnSpc>
              <a:spcBef>
                <a:spcPts val="1800"/>
              </a:spcBef>
              <a:spcAft>
                <a:spcPts val="0"/>
              </a:spcAft>
              <a:buClr>
                <a:schemeClr val="lt1"/>
              </a:buClr>
              <a:buSzPts val="2000"/>
              <a:buNone/>
              <a:defRPr b="0" sz="200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id="19" name="Google Shape;19;p38"/>
          <p:cNvPicPr preferRelativeResize="0"/>
          <p:nvPr/>
        </p:nvPicPr>
        <p:blipFill rotWithShape="1">
          <a:blip r:embed="rId2">
            <a:alphaModFix/>
          </a:blip>
          <a:srcRect b="0" l="0" r="0" t="0"/>
          <a:stretch/>
        </p:blipFill>
        <p:spPr>
          <a:xfrm>
            <a:off x="4214193" y="353961"/>
            <a:ext cx="3763612" cy="2948399"/>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68" name="Shape 68"/>
        <p:cNvGrpSpPr/>
        <p:nvPr/>
      </p:nvGrpSpPr>
      <p:grpSpPr>
        <a:xfrm>
          <a:off x="0" y="0"/>
          <a:ext cx="0" cy="0"/>
          <a:chOff x="0" y="0"/>
          <a:chExt cx="0" cy="0"/>
        </a:xfrm>
      </p:grpSpPr>
      <p:sp>
        <p:nvSpPr>
          <p:cNvPr id="69" name="Google Shape;69;p47"/>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47"/>
          <p:cNvSpPr txBox="1"/>
          <p:nvPr>
            <p:ph idx="1" type="body"/>
          </p:nvPr>
        </p:nvSpPr>
        <p:spPr>
          <a:xfrm>
            <a:off x="407987" y="1592263"/>
            <a:ext cx="5616575"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1" name="Google Shape;71;p47"/>
          <p:cNvSpPr txBox="1"/>
          <p:nvPr>
            <p:ph idx="2" type="body"/>
          </p:nvPr>
        </p:nvSpPr>
        <p:spPr>
          <a:xfrm>
            <a:off x="407987" y="2427287"/>
            <a:ext cx="5616575" cy="3762376"/>
          </a:xfrm>
          <a:prstGeom prst="rect">
            <a:avLst/>
          </a:prstGeom>
          <a:noFill/>
          <a:ln>
            <a:noFill/>
          </a:ln>
        </p:spPr>
        <p:txBody>
          <a:bodyPr anchorCtr="0" anchor="t" bIns="0" lIns="0" spcFirstLastPara="1" rIns="0" wrap="square" tIns="0">
            <a:noAutofit/>
          </a:bodyPr>
          <a:lstStyle>
            <a:lvl1pPr indent="-361950" lvl="0" marL="457200" algn="l">
              <a:lnSpc>
                <a:spcPct val="90000"/>
              </a:lnSpc>
              <a:spcBef>
                <a:spcPts val="18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2" name="Google Shape;72;p47"/>
          <p:cNvSpPr txBox="1"/>
          <p:nvPr>
            <p:ph idx="3" type="body"/>
          </p:nvPr>
        </p:nvSpPr>
        <p:spPr>
          <a:xfrm>
            <a:off x="6172200" y="1604966"/>
            <a:ext cx="5616600"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73" name="Google Shape;73;p47"/>
          <p:cNvSpPr txBox="1"/>
          <p:nvPr>
            <p:ph idx="4" type="body"/>
          </p:nvPr>
        </p:nvSpPr>
        <p:spPr>
          <a:xfrm>
            <a:off x="6172200" y="2427287"/>
            <a:ext cx="5611813" cy="3762376"/>
          </a:xfrm>
          <a:prstGeom prst="rect">
            <a:avLst/>
          </a:prstGeom>
          <a:noFill/>
          <a:ln>
            <a:noFill/>
          </a:ln>
        </p:spPr>
        <p:txBody>
          <a:bodyPr anchorCtr="0" anchor="t" bIns="0" lIns="0" spcFirstLastPara="1" rIns="0" wrap="square" tIns="0">
            <a:noAutofit/>
          </a:bodyPr>
          <a:lstStyle>
            <a:lvl1pPr indent="-361950" lvl="0" marL="457200" algn="l">
              <a:lnSpc>
                <a:spcPct val="90000"/>
              </a:lnSpc>
              <a:spcBef>
                <a:spcPts val="18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4" name="Google Shape;74;p47"/>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47"/>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47"/>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77" name="Google Shape;77;p47"/>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78" name="Shape 78"/>
        <p:cNvGrpSpPr/>
        <p:nvPr/>
      </p:nvGrpSpPr>
      <p:grpSpPr>
        <a:xfrm>
          <a:off x="0" y="0"/>
          <a:ext cx="0" cy="0"/>
          <a:chOff x="0" y="0"/>
          <a:chExt cx="0" cy="0"/>
        </a:xfrm>
      </p:grpSpPr>
      <p:sp>
        <p:nvSpPr>
          <p:cNvPr id="79" name="Google Shape;79;p48"/>
          <p:cNvSpPr txBox="1"/>
          <p:nvPr>
            <p:ph type="title"/>
          </p:nvPr>
        </p:nvSpPr>
        <p:spPr>
          <a:xfrm>
            <a:off x="407989" y="373593"/>
            <a:ext cx="561657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48"/>
          <p:cNvSpPr txBox="1"/>
          <p:nvPr>
            <p:ph idx="1" type="body"/>
          </p:nvPr>
        </p:nvSpPr>
        <p:spPr>
          <a:xfrm>
            <a:off x="407987" y="1598658"/>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48"/>
          <p:cNvSpPr/>
          <p:nvPr>
            <p:ph idx="2" type="pic"/>
          </p:nvPr>
        </p:nvSpPr>
        <p:spPr>
          <a:xfrm>
            <a:off x="6167438" y="0"/>
            <a:ext cx="6024562" cy="6317986"/>
          </a:xfrm>
          <a:prstGeom prst="rect">
            <a:avLst/>
          </a:prstGeom>
          <a:solidFill>
            <a:schemeClr val="lt1"/>
          </a:solidFill>
          <a:ln>
            <a:noFill/>
          </a:ln>
        </p:spPr>
      </p:sp>
      <p:sp>
        <p:nvSpPr>
          <p:cNvPr id="82" name="Google Shape;82;p48"/>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48"/>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48"/>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85" name="Google Shape;85;p48"/>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86" name="Shape 86"/>
        <p:cNvGrpSpPr/>
        <p:nvPr/>
      </p:nvGrpSpPr>
      <p:grpSpPr>
        <a:xfrm>
          <a:off x="0" y="0"/>
          <a:ext cx="0" cy="0"/>
          <a:chOff x="0" y="0"/>
          <a:chExt cx="0" cy="0"/>
        </a:xfrm>
      </p:grpSpPr>
      <p:sp>
        <p:nvSpPr>
          <p:cNvPr id="87" name="Google Shape;87;p49"/>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49"/>
          <p:cNvSpPr txBox="1"/>
          <p:nvPr>
            <p:ph idx="1" type="body"/>
          </p:nvPr>
        </p:nvSpPr>
        <p:spPr>
          <a:xfrm>
            <a:off x="407987" y="1598658"/>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49"/>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49"/>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49"/>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92" name="Google Shape;92;p49"/>
          <p:cNvSpPr/>
          <p:nvPr>
            <p:ph idx="2" type="pic"/>
          </p:nvPr>
        </p:nvSpPr>
        <p:spPr>
          <a:xfrm>
            <a:off x="6167438" y="1592263"/>
            <a:ext cx="5616575" cy="2232025"/>
          </a:xfrm>
          <a:prstGeom prst="rect">
            <a:avLst/>
          </a:prstGeom>
          <a:solidFill>
            <a:schemeClr val="lt1"/>
          </a:solidFill>
          <a:ln>
            <a:noFill/>
          </a:ln>
        </p:spPr>
      </p:sp>
      <p:sp>
        <p:nvSpPr>
          <p:cNvPr id="93" name="Google Shape;93;p49"/>
          <p:cNvSpPr/>
          <p:nvPr>
            <p:ph idx="3" type="pic"/>
          </p:nvPr>
        </p:nvSpPr>
        <p:spPr>
          <a:xfrm>
            <a:off x="6167438" y="3969703"/>
            <a:ext cx="5616575" cy="2232025"/>
          </a:xfrm>
          <a:prstGeom prst="rect">
            <a:avLst/>
          </a:prstGeom>
          <a:solidFill>
            <a:schemeClr val="lt1"/>
          </a:solidFill>
          <a:ln>
            <a:noFill/>
          </a:ln>
        </p:spPr>
      </p:sp>
      <p:pic>
        <p:nvPicPr>
          <p:cNvPr id="94" name="Google Shape;94;p49"/>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95" name="Shape 95"/>
        <p:cNvGrpSpPr/>
        <p:nvPr/>
      </p:nvGrpSpPr>
      <p:grpSpPr>
        <a:xfrm>
          <a:off x="0" y="0"/>
          <a:ext cx="0" cy="0"/>
          <a:chOff x="0" y="0"/>
          <a:chExt cx="0" cy="0"/>
        </a:xfrm>
      </p:grpSpPr>
      <p:sp>
        <p:nvSpPr>
          <p:cNvPr id="96" name="Google Shape;96;p50"/>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50"/>
          <p:cNvSpPr txBox="1"/>
          <p:nvPr>
            <p:ph idx="1" type="body"/>
          </p:nvPr>
        </p:nvSpPr>
        <p:spPr>
          <a:xfrm>
            <a:off x="407987" y="1598658"/>
            <a:ext cx="3708401"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100"/>
              <a:buNone/>
              <a:defRPr>
                <a:solidFill>
                  <a:srgbClr val="171717"/>
                </a:solidFill>
              </a:defRPr>
            </a:lvl1pPr>
            <a:lvl2pPr indent="-342900" lvl="1" marL="914400" algn="l">
              <a:lnSpc>
                <a:spcPct val="12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8" name="Google Shape;98;p50"/>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50"/>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0" name="Google Shape;100;p50"/>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101" name="Google Shape;101;p50"/>
          <p:cNvSpPr/>
          <p:nvPr>
            <p:ph idx="2" type="pic"/>
          </p:nvPr>
        </p:nvSpPr>
        <p:spPr>
          <a:xfrm>
            <a:off x="8075613" y="1592263"/>
            <a:ext cx="3708400" cy="2232025"/>
          </a:xfrm>
          <a:prstGeom prst="rect">
            <a:avLst/>
          </a:prstGeom>
          <a:solidFill>
            <a:schemeClr val="lt1"/>
          </a:solidFill>
          <a:ln>
            <a:noFill/>
          </a:ln>
        </p:spPr>
      </p:sp>
      <p:sp>
        <p:nvSpPr>
          <p:cNvPr id="102" name="Google Shape;102;p50"/>
          <p:cNvSpPr/>
          <p:nvPr>
            <p:ph idx="3" type="pic"/>
          </p:nvPr>
        </p:nvSpPr>
        <p:spPr>
          <a:xfrm>
            <a:off x="8124681" y="3969703"/>
            <a:ext cx="3659332" cy="2232025"/>
          </a:xfrm>
          <a:prstGeom prst="rect">
            <a:avLst/>
          </a:prstGeom>
          <a:solidFill>
            <a:schemeClr val="lt1"/>
          </a:solidFill>
          <a:ln>
            <a:noFill/>
          </a:ln>
        </p:spPr>
      </p:sp>
      <p:sp>
        <p:nvSpPr>
          <p:cNvPr id="103" name="Google Shape;103;p50"/>
          <p:cNvSpPr/>
          <p:nvPr>
            <p:ph idx="4" type="pic"/>
          </p:nvPr>
        </p:nvSpPr>
        <p:spPr>
          <a:xfrm>
            <a:off x="4259263" y="1592263"/>
            <a:ext cx="3659332" cy="2232025"/>
          </a:xfrm>
          <a:prstGeom prst="rect">
            <a:avLst/>
          </a:prstGeom>
          <a:solidFill>
            <a:schemeClr val="lt1"/>
          </a:solidFill>
          <a:ln>
            <a:noFill/>
          </a:ln>
        </p:spPr>
      </p:sp>
      <p:sp>
        <p:nvSpPr>
          <p:cNvPr id="104" name="Google Shape;104;p50"/>
          <p:cNvSpPr/>
          <p:nvPr>
            <p:ph idx="5" type="pic"/>
          </p:nvPr>
        </p:nvSpPr>
        <p:spPr>
          <a:xfrm>
            <a:off x="4259263" y="3978015"/>
            <a:ext cx="3659332" cy="2232025"/>
          </a:xfrm>
          <a:prstGeom prst="rect">
            <a:avLst/>
          </a:prstGeom>
          <a:solidFill>
            <a:schemeClr val="lt1"/>
          </a:solidFill>
          <a:ln>
            <a:noFill/>
          </a:ln>
        </p:spPr>
      </p:sp>
      <p:pic>
        <p:nvPicPr>
          <p:cNvPr id="105" name="Google Shape;105;p50"/>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106" name="Shape 106"/>
        <p:cNvGrpSpPr/>
        <p:nvPr/>
      </p:nvGrpSpPr>
      <p:grpSpPr>
        <a:xfrm>
          <a:off x="0" y="0"/>
          <a:ext cx="0" cy="0"/>
          <a:chOff x="0" y="0"/>
          <a:chExt cx="0" cy="0"/>
        </a:xfrm>
      </p:grpSpPr>
      <p:sp>
        <p:nvSpPr>
          <p:cNvPr id="107" name="Google Shape;107;p51"/>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51"/>
          <p:cNvSpPr txBox="1"/>
          <p:nvPr>
            <p:ph idx="1" type="body"/>
          </p:nvPr>
        </p:nvSpPr>
        <p:spPr>
          <a:xfrm>
            <a:off x="407987" y="1592263"/>
            <a:ext cx="5616575"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9" name="Google Shape;109;p51"/>
          <p:cNvSpPr txBox="1"/>
          <p:nvPr>
            <p:ph idx="2" type="body"/>
          </p:nvPr>
        </p:nvSpPr>
        <p:spPr>
          <a:xfrm>
            <a:off x="6172200" y="1604966"/>
            <a:ext cx="5616600"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0" name="Google Shape;110;p51"/>
          <p:cNvSpPr/>
          <p:nvPr>
            <p:ph idx="3" type="pic"/>
          </p:nvPr>
        </p:nvSpPr>
        <p:spPr>
          <a:xfrm>
            <a:off x="407988" y="2420938"/>
            <a:ext cx="5616575" cy="3779837"/>
          </a:xfrm>
          <a:prstGeom prst="rect">
            <a:avLst/>
          </a:prstGeom>
          <a:solidFill>
            <a:schemeClr val="lt1"/>
          </a:solidFill>
          <a:ln>
            <a:noFill/>
          </a:ln>
        </p:spPr>
      </p:sp>
      <p:sp>
        <p:nvSpPr>
          <p:cNvPr id="111" name="Google Shape;111;p51"/>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51"/>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51"/>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114" name="Google Shape;114;p51"/>
          <p:cNvSpPr/>
          <p:nvPr>
            <p:ph idx="4" type="pic"/>
          </p:nvPr>
        </p:nvSpPr>
        <p:spPr>
          <a:xfrm>
            <a:off x="6172200" y="2420938"/>
            <a:ext cx="5616575" cy="3779837"/>
          </a:xfrm>
          <a:prstGeom prst="rect">
            <a:avLst/>
          </a:prstGeom>
          <a:solidFill>
            <a:schemeClr val="lt1"/>
          </a:solidFill>
          <a:ln>
            <a:noFill/>
          </a:ln>
        </p:spPr>
      </p:sp>
      <p:pic>
        <p:nvPicPr>
          <p:cNvPr id="115" name="Google Shape;115;p51"/>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116" name="Shape 116"/>
        <p:cNvGrpSpPr/>
        <p:nvPr/>
      </p:nvGrpSpPr>
      <p:grpSpPr>
        <a:xfrm>
          <a:off x="0" y="0"/>
          <a:ext cx="0" cy="0"/>
          <a:chOff x="0" y="0"/>
          <a:chExt cx="0" cy="0"/>
        </a:xfrm>
      </p:grpSpPr>
      <p:sp>
        <p:nvSpPr>
          <p:cNvPr id="117" name="Google Shape;117;p52"/>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52"/>
          <p:cNvSpPr txBox="1"/>
          <p:nvPr>
            <p:ph idx="1" type="body"/>
          </p:nvPr>
        </p:nvSpPr>
        <p:spPr>
          <a:xfrm>
            <a:off x="407987" y="1592263"/>
            <a:ext cx="3708401" cy="66833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9" name="Google Shape;119;p52"/>
          <p:cNvSpPr txBox="1"/>
          <p:nvPr>
            <p:ph idx="2" type="body"/>
          </p:nvPr>
        </p:nvSpPr>
        <p:spPr>
          <a:xfrm>
            <a:off x="8075612" y="1604966"/>
            <a:ext cx="3713187"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4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0" name="Google Shape;120;p52"/>
          <p:cNvSpPr/>
          <p:nvPr>
            <p:ph idx="3" type="pic"/>
          </p:nvPr>
        </p:nvSpPr>
        <p:spPr>
          <a:xfrm>
            <a:off x="407989" y="2420938"/>
            <a:ext cx="3708400" cy="3779837"/>
          </a:xfrm>
          <a:prstGeom prst="rect">
            <a:avLst/>
          </a:prstGeom>
          <a:solidFill>
            <a:schemeClr val="lt1"/>
          </a:solidFill>
          <a:ln>
            <a:noFill/>
          </a:ln>
        </p:spPr>
      </p:sp>
      <p:sp>
        <p:nvSpPr>
          <p:cNvPr id="121" name="Google Shape;121;p52"/>
          <p:cNvSpPr/>
          <p:nvPr>
            <p:ph idx="4" type="pic"/>
          </p:nvPr>
        </p:nvSpPr>
        <p:spPr>
          <a:xfrm>
            <a:off x="8075613" y="2416175"/>
            <a:ext cx="3713187" cy="3779837"/>
          </a:xfrm>
          <a:prstGeom prst="rect">
            <a:avLst/>
          </a:prstGeom>
          <a:solidFill>
            <a:schemeClr val="lt1"/>
          </a:solidFill>
          <a:ln>
            <a:noFill/>
          </a:ln>
        </p:spPr>
      </p:sp>
      <p:sp>
        <p:nvSpPr>
          <p:cNvPr id="122" name="Google Shape;122;p52"/>
          <p:cNvSpPr txBox="1"/>
          <p:nvPr>
            <p:ph idx="5" type="body"/>
          </p:nvPr>
        </p:nvSpPr>
        <p:spPr>
          <a:xfrm>
            <a:off x="4253846" y="1601227"/>
            <a:ext cx="3708401"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23" name="Google Shape;123;p52"/>
          <p:cNvSpPr/>
          <p:nvPr>
            <p:ph idx="6" type="pic"/>
          </p:nvPr>
        </p:nvSpPr>
        <p:spPr>
          <a:xfrm>
            <a:off x="4253848" y="2429902"/>
            <a:ext cx="3708400" cy="3779837"/>
          </a:xfrm>
          <a:prstGeom prst="rect">
            <a:avLst/>
          </a:prstGeom>
          <a:solidFill>
            <a:schemeClr val="lt1"/>
          </a:solidFill>
          <a:ln>
            <a:noFill/>
          </a:ln>
        </p:spPr>
      </p:sp>
      <p:sp>
        <p:nvSpPr>
          <p:cNvPr id="124" name="Google Shape;124;p52"/>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52"/>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6" name="Google Shape;126;p52"/>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127" name="Google Shape;127;p52"/>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28" name="Shape 128"/>
        <p:cNvGrpSpPr/>
        <p:nvPr/>
      </p:nvGrpSpPr>
      <p:grpSpPr>
        <a:xfrm>
          <a:off x="0" y="0"/>
          <a:ext cx="0" cy="0"/>
          <a:chOff x="0" y="0"/>
          <a:chExt cx="0" cy="0"/>
        </a:xfrm>
      </p:grpSpPr>
      <p:sp>
        <p:nvSpPr>
          <p:cNvPr id="129" name="Google Shape;129;p53"/>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0" name="Google Shape;130;p53"/>
          <p:cNvSpPr txBox="1"/>
          <p:nvPr>
            <p:ph idx="1" type="body"/>
          </p:nvPr>
        </p:nvSpPr>
        <p:spPr>
          <a:xfrm>
            <a:off x="4116386" y="1601376"/>
            <a:ext cx="3960000" cy="1131215"/>
          </a:xfrm>
          <a:prstGeom prst="rect">
            <a:avLst/>
          </a:prstGeom>
          <a:solidFill>
            <a:schemeClr val="dk1"/>
          </a:solidFill>
          <a:ln>
            <a:noFill/>
          </a:ln>
        </p:spPr>
        <p:txBody>
          <a:bodyPr anchorCtr="0" anchor="ctr" bIns="36000" lIns="36000" spcFirstLastPara="1" rIns="36000" wrap="square" tIns="36000">
            <a:no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1" name="Google Shape;131;p53"/>
          <p:cNvSpPr/>
          <p:nvPr>
            <p:ph idx="2" type="pic"/>
          </p:nvPr>
        </p:nvSpPr>
        <p:spPr>
          <a:xfrm>
            <a:off x="4116386" y="2732442"/>
            <a:ext cx="3959225" cy="3477297"/>
          </a:xfrm>
          <a:prstGeom prst="rect">
            <a:avLst/>
          </a:prstGeom>
          <a:solidFill>
            <a:schemeClr val="lt1"/>
          </a:solidFill>
          <a:ln>
            <a:noFill/>
          </a:ln>
        </p:spPr>
      </p:sp>
      <p:sp>
        <p:nvSpPr>
          <p:cNvPr id="132" name="Google Shape;132;p53"/>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53"/>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4" name="Google Shape;134;p53"/>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135" name="Google Shape;135;p53"/>
          <p:cNvSpPr txBox="1"/>
          <p:nvPr>
            <p:ph idx="3" type="body"/>
          </p:nvPr>
        </p:nvSpPr>
        <p:spPr>
          <a:xfrm>
            <a:off x="3275" y="5078524"/>
            <a:ext cx="3960000" cy="1131215"/>
          </a:xfrm>
          <a:prstGeom prst="rect">
            <a:avLst/>
          </a:prstGeom>
          <a:solidFill>
            <a:schemeClr val="dk1"/>
          </a:solidFill>
          <a:ln>
            <a:noFill/>
          </a:ln>
        </p:spPr>
        <p:txBody>
          <a:bodyPr anchorCtr="0" anchor="ctr" bIns="36000" lIns="36000" spcFirstLastPara="1" rIns="36000" wrap="square" tIns="36000">
            <a:no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6" name="Google Shape;136;p53"/>
          <p:cNvSpPr/>
          <p:nvPr>
            <p:ph idx="4" type="pic"/>
          </p:nvPr>
        </p:nvSpPr>
        <p:spPr>
          <a:xfrm>
            <a:off x="4050" y="1601376"/>
            <a:ext cx="3959225" cy="3477297"/>
          </a:xfrm>
          <a:prstGeom prst="rect">
            <a:avLst/>
          </a:prstGeom>
          <a:solidFill>
            <a:schemeClr val="lt1"/>
          </a:solidFill>
          <a:ln>
            <a:noFill/>
          </a:ln>
        </p:spPr>
      </p:sp>
      <p:sp>
        <p:nvSpPr>
          <p:cNvPr id="137" name="Google Shape;137;p53"/>
          <p:cNvSpPr txBox="1"/>
          <p:nvPr>
            <p:ph idx="5" type="body"/>
          </p:nvPr>
        </p:nvSpPr>
        <p:spPr>
          <a:xfrm>
            <a:off x="8232388" y="5078524"/>
            <a:ext cx="3960000" cy="1131215"/>
          </a:xfrm>
          <a:prstGeom prst="rect">
            <a:avLst/>
          </a:prstGeom>
          <a:solidFill>
            <a:schemeClr val="dk1"/>
          </a:solidFill>
          <a:ln>
            <a:noFill/>
          </a:ln>
        </p:spPr>
        <p:txBody>
          <a:bodyPr anchorCtr="0" anchor="ctr" bIns="36000" lIns="36000" spcFirstLastPara="1" rIns="36000" wrap="square" tIns="36000">
            <a:no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38" name="Google Shape;138;p53"/>
          <p:cNvSpPr/>
          <p:nvPr>
            <p:ph idx="6" type="pic"/>
          </p:nvPr>
        </p:nvSpPr>
        <p:spPr>
          <a:xfrm>
            <a:off x="8232388" y="1601376"/>
            <a:ext cx="3959225" cy="3477297"/>
          </a:xfrm>
          <a:prstGeom prst="rect">
            <a:avLst/>
          </a:prstGeom>
          <a:solidFill>
            <a:schemeClr val="lt1"/>
          </a:solidFill>
          <a:ln>
            <a:noFill/>
          </a:ln>
        </p:spPr>
      </p:sp>
      <p:pic>
        <p:nvPicPr>
          <p:cNvPr id="139" name="Google Shape;139;p53"/>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40" name="Shape 140"/>
        <p:cNvGrpSpPr/>
        <p:nvPr/>
      </p:nvGrpSpPr>
      <p:grpSpPr>
        <a:xfrm>
          <a:off x="0" y="0"/>
          <a:ext cx="0" cy="0"/>
          <a:chOff x="0" y="0"/>
          <a:chExt cx="0" cy="0"/>
        </a:xfrm>
      </p:grpSpPr>
      <p:sp>
        <p:nvSpPr>
          <p:cNvPr id="141" name="Google Shape;141;p54"/>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2" name="Google Shape;142;p54"/>
          <p:cNvSpPr/>
          <p:nvPr>
            <p:ph idx="2" type="pic"/>
          </p:nvPr>
        </p:nvSpPr>
        <p:spPr>
          <a:xfrm>
            <a:off x="412776" y="1592263"/>
            <a:ext cx="11376024" cy="2563906"/>
          </a:xfrm>
          <a:prstGeom prst="rect">
            <a:avLst/>
          </a:prstGeom>
          <a:solidFill>
            <a:schemeClr val="lt1"/>
          </a:solidFill>
          <a:ln>
            <a:noFill/>
          </a:ln>
        </p:spPr>
      </p:sp>
      <p:sp>
        <p:nvSpPr>
          <p:cNvPr id="143" name="Google Shape;143;p54"/>
          <p:cNvSpPr txBox="1"/>
          <p:nvPr>
            <p:ph idx="1" type="body"/>
          </p:nvPr>
        </p:nvSpPr>
        <p:spPr>
          <a:xfrm>
            <a:off x="407989" y="4294188"/>
            <a:ext cx="3708400"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4" name="Google Shape;144;p54"/>
          <p:cNvSpPr txBox="1"/>
          <p:nvPr>
            <p:ph idx="3" type="body"/>
          </p:nvPr>
        </p:nvSpPr>
        <p:spPr>
          <a:xfrm>
            <a:off x="4267201" y="4294188"/>
            <a:ext cx="3665537"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5" name="Google Shape;145;p54"/>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6" name="Google Shape;146;p54"/>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7" name="Google Shape;147;p54"/>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148" name="Google Shape;148;p54"/>
          <p:cNvSpPr txBox="1"/>
          <p:nvPr>
            <p:ph idx="4" type="body"/>
          </p:nvPr>
        </p:nvSpPr>
        <p:spPr>
          <a:xfrm>
            <a:off x="8085668" y="4294188"/>
            <a:ext cx="3703132"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49" name="Google Shape;149;p54"/>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50" name="Shape 150"/>
        <p:cNvGrpSpPr/>
        <p:nvPr/>
      </p:nvGrpSpPr>
      <p:grpSpPr>
        <a:xfrm>
          <a:off x="0" y="0"/>
          <a:ext cx="0" cy="0"/>
          <a:chOff x="0" y="0"/>
          <a:chExt cx="0" cy="0"/>
        </a:xfrm>
      </p:grpSpPr>
      <p:sp>
        <p:nvSpPr>
          <p:cNvPr id="151" name="Google Shape;151;p55"/>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55"/>
          <p:cNvSpPr/>
          <p:nvPr>
            <p:ph idx="2" type="pic"/>
          </p:nvPr>
        </p:nvSpPr>
        <p:spPr>
          <a:xfrm>
            <a:off x="0" y="1592263"/>
            <a:ext cx="12192000" cy="2945870"/>
          </a:xfrm>
          <a:prstGeom prst="rect">
            <a:avLst/>
          </a:prstGeom>
          <a:solidFill>
            <a:schemeClr val="lt1"/>
          </a:solidFill>
          <a:ln>
            <a:noFill/>
          </a:ln>
        </p:spPr>
      </p:sp>
      <p:sp>
        <p:nvSpPr>
          <p:cNvPr id="153" name="Google Shape;153;p55"/>
          <p:cNvSpPr txBox="1"/>
          <p:nvPr>
            <p:ph idx="1" type="body"/>
          </p:nvPr>
        </p:nvSpPr>
        <p:spPr>
          <a:xfrm>
            <a:off x="407989" y="4294188"/>
            <a:ext cx="3708400" cy="1906587"/>
          </a:xfrm>
          <a:prstGeom prst="rect">
            <a:avLst/>
          </a:prstGeom>
          <a:solidFill>
            <a:schemeClr val="dk1"/>
          </a:solidFill>
          <a:ln>
            <a:noFill/>
          </a:ln>
        </p:spPr>
        <p:txBody>
          <a:bodyPr anchorCtr="0" anchor="t" bIns="0" lIns="0" spcFirstLastPara="1" rIns="0" wrap="square" tIns="72000">
            <a:noAutofit/>
          </a:bodyPr>
          <a:lstStyle>
            <a:lvl1pPr indent="-228600" lvl="0" marL="457200" algn="ctr">
              <a:lnSpc>
                <a:spcPct val="90000"/>
              </a:lnSpc>
              <a:spcBef>
                <a:spcPts val="18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4" name="Google Shape;154;p55"/>
          <p:cNvSpPr txBox="1"/>
          <p:nvPr>
            <p:ph idx="3" type="body"/>
          </p:nvPr>
        </p:nvSpPr>
        <p:spPr>
          <a:xfrm>
            <a:off x="4267201" y="4294188"/>
            <a:ext cx="3665537" cy="1906587"/>
          </a:xfrm>
          <a:prstGeom prst="rect">
            <a:avLst/>
          </a:prstGeom>
          <a:solidFill>
            <a:schemeClr val="dk1"/>
          </a:solidFill>
          <a:ln>
            <a:noFill/>
          </a:ln>
        </p:spPr>
        <p:txBody>
          <a:bodyPr anchorCtr="0" anchor="t" bIns="0" lIns="0" spcFirstLastPara="1" rIns="0" wrap="square" tIns="72000">
            <a:noAutofit/>
          </a:bodyPr>
          <a:lstStyle>
            <a:lvl1pPr indent="-228600" lvl="0" marL="457200" algn="ctr">
              <a:lnSpc>
                <a:spcPct val="90000"/>
              </a:lnSpc>
              <a:spcBef>
                <a:spcPts val="18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5" name="Google Shape;155;p55"/>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55"/>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55"/>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158" name="Google Shape;158;p55"/>
          <p:cNvSpPr txBox="1"/>
          <p:nvPr>
            <p:ph idx="4" type="body"/>
          </p:nvPr>
        </p:nvSpPr>
        <p:spPr>
          <a:xfrm>
            <a:off x="8085668" y="4294188"/>
            <a:ext cx="3703132" cy="1906587"/>
          </a:xfrm>
          <a:prstGeom prst="rect">
            <a:avLst/>
          </a:prstGeom>
          <a:solidFill>
            <a:schemeClr val="dk1"/>
          </a:solidFill>
          <a:ln>
            <a:noFill/>
          </a:ln>
        </p:spPr>
        <p:txBody>
          <a:bodyPr anchorCtr="0" anchor="t" bIns="0" lIns="0" spcFirstLastPara="1" rIns="0" wrap="square" tIns="72000">
            <a:noAutofit/>
          </a:bodyPr>
          <a:lstStyle>
            <a:lvl1pPr indent="-228600" lvl="0" marL="457200" algn="ctr">
              <a:lnSpc>
                <a:spcPct val="90000"/>
              </a:lnSpc>
              <a:spcBef>
                <a:spcPts val="18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159" name="Google Shape;159;p55"/>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60" name="Shape 160"/>
        <p:cNvGrpSpPr/>
        <p:nvPr/>
      </p:nvGrpSpPr>
      <p:grpSpPr>
        <a:xfrm>
          <a:off x="0" y="0"/>
          <a:ext cx="0" cy="0"/>
          <a:chOff x="0" y="0"/>
          <a:chExt cx="0" cy="0"/>
        </a:xfrm>
      </p:grpSpPr>
      <p:sp>
        <p:nvSpPr>
          <p:cNvPr id="161" name="Google Shape;161;p56"/>
          <p:cNvSpPr txBox="1"/>
          <p:nvPr>
            <p:ph type="title"/>
          </p:nvPr>
        </p:nvSpPr>
        <p:spPr>
          <a:xfrm>
            <a:off x="407987" y="1709738"/>
            <a:ext cx="11376025" cy="2852737"/>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2" name="Google Shape;162;p56"/>
          <p:cNvSpPr txBox="1"/>
          <p:nvPr>
            <p:ph idx="1" type="body"/>
          </p:nvPr>
        </p:nvSpPr>
        <p:spPr>
          <a:xfrm>
            <a:off x="407987" y="4589463"/>
            <a:ext cx="11376026" cy="15001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sz="2400">
                <a:solidFill>
                  <a:schemeClr val="accent2"/>
                </a:solidFill>
              </a:defRPr>
            </a:lvl1pPr>
            <a:lvl2pPr indent="-228600" lvl="1" marL="914400" algn="l">
              <a:lnSpc>
                <a:spcPct val="100000"/>
              </a:lnSpc>
              <a:spcBef>
                <a:spcPts val="500"/>
              </a:spcBef>
              <a:spcAft>
                <a:spcPts val="0"/>
              </a:spcAft>
              <a:buClr>
                <a:srgbClr val="888DBD"/>
              </a:buClr>
              <a:buSzPts val="2000"/>
              <a:buNone/>
              <a:defRPr sz="2000">
                <a:solidFill>
                  <a:srgbClr val="888DBD"/>
                </a:solidFill>
              </a:defRPr>
            </a:lvl2pPr>
            <a:lvl3pPr indent="-228600" lvl="2" marL="1371600" algn="l">
              <a:lnSpc>
                <a:spcPct val="100000"/>
              </a:lnSpc>
              <a:spcBef>
                <a:spcPts val="500"/>
              </a:spcBef>
              <a:spcAft>
                <a:spcPts val="0"/>
              </a:spcAft>
              <a:buClr>
                <a:srgbClr val="888DBD"/>
              </a:buClr>
              <a:buSzPts val="1800"/>
              <a:buNone/>
              <a:defRPr sz="1800">
                <a:solidFill>
                  <a:srgbClr val="888DBD"/>
                </a:solidFill>
              </a:defRPr>
            </a:lvl3pPr>
            <a:lvl4pPr indent="-228600" lvl="3" marL="1828800" algn="l">
              <a:lnSpc>
                <a:spcPct val="100000"/>
              </a:lnSpc>
              <a:spcBef>
                <a:spcPts val="500"/>
              </a:spcBef>
              <a:spcAft>
                <a:spcPts val="0"/>
              </a:spcAft>
              <a:buClr>
                <a:srgbClr val="888DBD"/>
              </a:buClr>
              <a:buSzPts val="1600"/>
              <a:buNone/>
              <a:defRPr sz="1600">
                <a:solidFill>
                  <a:srgbClr val="888DBD"/>
                </a:solidFill>
              </a:defRPr>
            </a:lvl4pPr>
            <a:lvl5pPr indent="-228600" lvl="4" marL="2286000" algn="l">
              <a:lnSpc>
                <a:spcPct val="90000"/>
              </a:lnSpc>
              <a:spcBef>
                <a:spcPts val="500"/>
              </a:spcBef>
              <a:spcAft>
                <a:spcPts val="0"/>
              </a:spcAft>
              <a:buClr>
                <a:srgbClr val="888DBD"/>
              </a:buClr>
              <a:buSzPts val="1600"/>
              <a:buNone/>
              <a:defRPr sz="1600">
                <a:solidFill>
                  <a:srgbClr val="888DBD"/>
                </a:solidFill>
              </a:defRPr>
            </a:lvl5pPr>
            <a:lvl6pPr indent="-228600" lvl="5" marL="2743200" algn="l">
              <a:lnSpc>
                <a:spcPct val="90000"/>
              </a:lnSpc>
              <a:spcBef>
                <a:spcPts val="500"/>
              </a:spcBef>
              <a:spcAft>
                <a:spcPts val="0"/>
              </a:spcAft>
              <a:buClr>
                <a:srgbClr val="888DBD"/>
              </a:buClr>
              <a:buSzPts val="1600"/>
              <a:buNone/>
              <a:defRPr sz="1600">
                <a:solidFill>
                  <a:srgbClr val="888DBD"/>
                </a:solidFill>
              </a:defRPr>
            </a:lvl6pPr>
            <a:lvl7pPr indent="-228600" lvl="6" marL="3200400" algn="l">
              <a:lnSpc>
                <a:spcPct val="90000"/>
              </a:lnSpc>
              <a:spcBef>
                <a:spcPts val="500"/>
              </a:spcBef>
              <a:spcAft>
                <a:spcPts val="0"/>
              </a:spcAft>
              <a:buClr>
                <a:srgbClr val="888DBD"/>
              </a:buClr>
              <a:buSzPts val="1600"/>
              <a:buNone/>
              <a:defRPr sz="1600">
                <a:solidFill>
                  <a:srgbClr val="888DBD"/>
                </a:solidFill>
              </a:defRPr>
            </a:lvl7pPr>
            <a:lvl8pPr indent="-228600" lvl="7" marL="3657600" algn="l">
              <a:lnSpc>
                <a:spcPct val="90000"/>
              </a:lnSpc>
              <a:spcBef>
                <a:spcPts val="500"/>
              </a:spcBef>
              <a:spcAft>
                <a:spcPts val="0"/>
              </a:spcAft>
              <a:buClr>
                <a:srgbClr val="888DBD"/>
              </a:buClr>
              <a:buSzPts val="1600"/>
              <a:buNone/>
              <a:defRPr sz="1600">
                <a:solidFill>
                  <a:srgbClr val="888DBD"/>
                </a:solidFill>
              </a:defRPr>
            </a:lvl8pPr>
            <a:lvl9pPr indent="-228600" lvl="8" marL="4114800" algn="l">
              <a:lnSpc>
                <a:spcPct val="90000"/>
              </a:lnSpc>
              <a:spcBef>
                <a:spcPts val="500"/>
              </a:spcBef>
              <a:spcAft>
                <a:spcPts val="0"/>
              </a:spcAft>
              <a:buClr>
                <a:srgbClr val="888DBD"/>
              </a:buClr>
              <a:buSzPts val="1600"/>
              <a:buNone/>
              <a:defRPr sz="1600">
                <a:solidFill>
                  <a:srgbClr val="888DBD"/>
                </a:solidFill>
              </a:defRPr>
            </a:lvl9pPr>
          </a:lstStyle>
          <a:p/>
        </p:txBody>
      </p:sp>
      <p:sp>
        <p:nvSpPr>
          <p:cNvPr id="163" name="Google Shape;163;p56"/>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4" name="Google Shape;164;p56"/>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56"/>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166" name="Google Shape;166;p56"/>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20" name="Shape 20"/>
        <p:cNvGrpSpPr/>
        <p:nvPr/>
      </p:nvGrpSpPr>
      <p:grpSpPr>
        <a:xfrm>
          <a:off x="0" y="0"/>
          <a:ext cx="0" cy="0"/>
          <a:chOff x="0" y="0"/>
          <a:chExt cx="0" cy="0"/>
        </a:xfrm>
      </p:grpSpPr>
      <p:sp>
        <p:nvSpPr>
          <p:cNvPr id="21" name="Google Shape;21;p39"/>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dk2"/>
              </a:buClr>
              <a:buSzPts val="2100"/>
              <a:buNone/>
              <a:defRPr>
                <a:solidFill>
                  <a:schemeClr val="dk2"/>
                </a:solidFill>
              </a:defRPr>
            </a:lvl1pPr>
            <a:lvl2pPr indent="-342900" lvl="1" marL="914400" algn="l">
              <a:lnSpc>
                <a:spcPct val="100000"/>
              </a:lnSpc>
              <a:spcBef>
                <a:spcPts val="500"/>
              </a:spcBef>
              <a:spcAft>
                <a:spcPts val="0"/>
              </a:spcAft>
              <a:buClr>
                <a:schemeClr val="dk2"/>
              </a:buClr>
              <a:buSzPts val="1800"/>
              <a:buFont typeface="Arial"/>
              <a:buChar char="•"/>
              <a:defRPr sz="1800">
                <a:solidFill>
                  <a:schemeClr val="dk2"/>
                </a:solidFill>
              </a:defRPr>
            </a:lvl2pPr>
            <a:lvl3pPr indent="-336550" lvl="2" marL="1371600" algn="l">
              <a:lnSpc>
                <a:spcPct val="100000"/>
              </a:lnSpc>
              <a:spcBef>
                <a:spcPts val="500"/>
              </a:spcBef>
              <a:spcAft>
                <a:spcPts val="0"/>
              </a:spcAft>
              <a:buClr>
                <a:schemeClr val="dk2"/>
              </a:buClr>
              <a:buSzPts val="1700"/>
              <a:buFont typeface="Arial"/>
              <a:buChar char="•"/>
              <a:defRPr>
                <a:solidFill>
                  <a:schemeClr val="dk2"/>
                </a:solidFill>
              </a:defRPr>
            </a:lvl3pPr>
            <a:lvl4pPr indent="-330200" lvl="3" marL="1828800" algn="l">
              <a:lnSpc>
                <a:spcPct val="100000"/>
              </a:lnSpc>
              <a:spcBef>
                <a:spcPts val="500"/>
              </a:spcBef>
              <a:spcAft>
                <a:spcPts val="0"/>
              </a:spcAft>
              <a:buClr>
                <a:schemeClr val="dk2"/>
              </a:buClr>
              <a:buSzPts val="1600"/>
              <a:buFont typeface="Arial"/>
              <a:buChar char="•"/>
              <a:defRPr>
                <a:solidFill>
                  <a:schemeClr val="dk2"/>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2" name="Google Shape;22;p39"/>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9"/>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39"/>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9"/>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26" name="Google Shape;26;p39"/>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67" name="Shape 167"/>
        <p:cNvGrpSpPr/>
        <p:nvPr/>
      </p:nvGrpSpPr>
      <p:grpSpPr>
        <a:xfrm>
          <a:off x="0" y="0"/>
          <a:ext cx="0" cy="0"/>
          <a:chOff x="0" y="0"/>
          <a:chExt cx="0" cy="0"/>
        </a:xfrm>
      </p:grpSpPr>
      <p:sp>
        <p:nvSpPr>
          <p:cNvPr id="168" name="Google Shape;168;p57"/>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9" name="Google Shape;169;p57"/>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0" name="Google Shape;170;p57"/>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1" name="Google Shape;171;p57"/>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172" name="Google Shape;172;p57"/>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p:cSld name="1_Blank">
    <p:spTree>
      <p:nvGrpSpPr>
        <p:cNvPr id="173" name="Shape 173"/>
        <p:cNvGrpSpPr/>
        <p:nvPr/>
      </p:nvGrpSpPr>
      <p:grpSpPr>
        <a:xfrm>
          <a:off x="0" y="0"/>
          <a:ext cx="0" cy="0"/>
          <a:chOff x="0" y="0"/>
          <a:chExt cx="0" cy="0"/>
        </a:xfrm>
      </p:grpSpPr>
      <p:sp>
        <p:nvSpPr>
          <p:cNvPr id="174" name="Google Shape;174;p58"/>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58"/>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58"/>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177" name="Google Shape;177;p58"/>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7" name="Shape 27"/>
        <p:cNvGrpSpPr/>
        <p:nvPr/>
      </p:nvGrpSpPr>
      <p:grpSpPr>
        <a:xfrm>
          <a:off x="0" y="0"/>
          <a:ext cx="0" cy="0"/>
          <a:chOff x="0" y="0"/>
          <a:chExt cx="0" cy="0"/>
        </a:xfrm>
      </p:grpSpPr>
      <p:sp>
        <p:nvSpPr>
          <p:cNvPr id="28" name="Google Shape;28;p40"/>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361950" lvl="0" marL="457200" algn="l">
              <a:lnSpc>
                <a:spcPct val="90000"/>
              </a:lnSpc>
              <a:spcBef>
                <a:spcPts val="1800"/>
              </a:spcBef>
              <a:spcAft>
                <a:spcPts val="0"/>
              </a:spcAft>
              <a:buClr>
                <a:srgbClr val="171717"/>
              </a:buClr>
              <a:buSzPts val="2100"/>
              <a:buFont typeface="Arial"/>
              <a:buChar char="•"/>
              <a:defRPr>
                <a:solidFill>
                  <a:srgbClr val="171717"/>
                </a:solidFill>
              </a:defRPr>
            </a:lvl1pPr>
            <a:lvl2pPr indent="-342900" lvl="1" marL="914400" algn="l">
              <a:lnSpc>
                <a:spcPct val="100000"/>
              </a:lnSpc>
              <a:spcBef>
                <a:spcPts val="500"/>
              </a:spcBef>
              <a:spcAft>
                <a:spcPts val="0"/>
              </a:spcAft>
              <a:buClr>
                <a:srgbClr val="171717"/>
              </a:buClr>
              <a:buSzPts val="1800"/>
              <a:buFont typeface="Arial"/>
              <a:buChar char="•"/>
              <a:defRPr sz="1800">
                <a:solidFill>
                  <a:srgbClr val="171717"/>
                </a:solidFill>
              </a:defRPr>
            </a:lvl2pPr>
            <a:lvl3pPr indent="-342900" lvl="2" marL="1371600" algn="l">
              <a:lnSpc>
                <a:spcPct val="100000"/>
              </a:lnSpc>
              <a:spcBef>
                <a:spcPts val="500"/>
              </a:spcBef>
              <a:spcAft>
                <a:spcPts val="0"/>
              </a:spcAft>
              <a:buClr>
                <a:srgbClr val="171717"/>
              </a:buClr>
              <a:buSzPts val="1800"/>
              <a:buFont typeface="Arial"/>
              <a:buChar char="•"/>
              <a:defRPr sz="1800">
                <a:solidFill>
                  <a:srgbClr val="171717"/>
                </a:solidFill>
              </a:defRPr>
            </a:lvl3pPr>
            <a:lvl4pPr indent="-330200" lvl="3" marL="1828800" algn="l">
              <a:lnSpc>
                <a:spcPct val="100000"/>
              </a:lnSpc>
              <a:spcBef>
                <a:spcPts val="500"/>
              </a:spcBef>
              <a:spcAft>
                <a:spcPts val="0"/>
              </a:spcAft>
              <a:buClr>
                <a:srgbClr val="171717"/>
              </a:buClr>
              <a:buSzPts val="1600"/>
              <a:buFont typeface="Arial"/>
              <a:buChar char="•"/>
              <a:defRPr sz="1600">
                <a:solidFill>
                  <a:srgbClr val="171717"/>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9" name="Google Shape;29;p40"/>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40"/>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0"/>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0"/>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33" name="Google Shape;33;p40"/>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type="blank">
  <p:cSld name="BLANK">
    <p:spTree>
      <p:nvGrpSpPr>
        <p:cNvPr id="34" name="Shape 34"/>
        <p:cNvGrpSpPr/>
        <p:nvPr/>
      </p:nvGrpSpPr>
      <p:grpSpPr>
        <a:xfrm>
          <a:off x="0" y="0"/>
          <a:ext cx="0" cy="0"/>
          <a:chOff x="0" y="0"/>
          <a:chExt cx="0" cy="0"/>
        </a:xfrm>
      </p:grpSpPr>
      <p:sp>
        <p:nvSpPr>
          <p:cNvPr id="35" name="Google Shape;35;p41"/>
          <p:cNvSpPr txBox="1"/>
          <p:nvPr/>
        </p:nvSpPr>
        <p:spPr>
          <a:xfrm>
            <a:off x="407988" y="6196406"/>
            <a:ext cx="11376025" cy="369332"/>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Arial"/>
              <a:buNone/>
            </a:pPr>
            <a:r>
              <a:rPr b="0" i="0" lang="fr-CH" sz="1800" u="none" cap="none" strike="noStrike">
                <a:solidFill>
                  <a:schemeClr val="dk1"/>
                </a:solidFill>
                <a:latin typeface="Arial"/>
                <a:ea typeface="Arial"/>
                <a:cs typeface="Arial"/>
                <a:sym typeface="Arial"/>
              </a:rPr>
              <a:t>home.cern</a:t>
            </a:r>
            <a:endParaRPr b="0" i="0" sz="1800" u="none" cap="none" strike="noStrike">
              <a:solidFill>
                <a:schemeClr val="dk1"/>
              </a:solidFill>
              <a:latin typeface="Arial"/>
              <a:ea typeface="Arial"/>
              <a:cs typeface="Arial"/>
              <a:sym typeface="Arial"/>
            </a:endParaRPr>
          </a:p>
        </p:txBody>
      </p:sp>
      <p:pic>
        <p:nvPicPr>
          <p:cNvPr id="36" name="Google Shape;36;p41"/>
          <p:cNvPicPr preferRelativeResize="0"/>
          <p:nvPr/>
        </p:nvPicPr>
        <p:blipFill rotWithShape="1">
          <a:blip r:embed="rId2">
            <a:alphaModFix/>
          </a:blip>
          <a:srcRect b="0" l="0" r="0" t="0"/>
          <a:stretch/>
        </p:blipFill>
        <p:spPr>
          <a:xfrm>
            <a:off x="5231904" y="2244864"/>
            <a:ext cx="1728192" cy="1728192"/>
          </a:xfrm>
          <a:prstGeom prst="rect">
            <a:avLst/>
          </a:prstGeom>
          <a:noFill/>
          <a:ln>
            <a:noFill/>
          </a:ln>
        </p:spPr>
      </p:pic>
      <p:pic>
        <p:nvPicPr>
          <p:cNvPr id="37" name="Google Shape;37;p41"/>
          <p:cNvPicPr preferRelativeResize="0"/>
          <p:nvPr/>
        </p:nvPicPr>
        <p:blipFill rotWithShape="1">
          <a:blip r:embed="rId3">
            <a:alphaModFix/>
          </a:blip>
          <a:srcRect b="0" l="0" r="0" t="0"/>
          <a:stretch/>
        </p:blipFill>
        <p:spPr>
          <a:xfrm>
            <a:off x="5231905" y="4162655"/>
            <a:ext cx="1728191" cy="135385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bg>
      <p:bgPr>
        <a:solidFill>
          <a:schemeClr val="dk1"/>
        </a:solidFill>
      </p:bgPr>
    </p:bg>
    <p:spTree>
      <p:nvGrpSpPr>
        <p:cNvPr id="38" name="Shape 38"/>
        <p:cNvGrpSpPr/>
        <p:nvPr/>
      </p:nvGrpSpPr>
      <p:grpSpPr>
        <a:xfrm>
          <a:off x="0" y="0"/>
          <a:ext cx="0" cy="0"/>
          <a:chOff x="0" y="0"/>
          <a:chExt cx="0" cy="0"/>
        </a:xfrm>
      </p:grpSpPr>
      <p:pic>
        <p:nvPicPr>
          <p:cNvPr descr="logooutline.eps" id="39" name="Google Shape;39;p42"/>
          <p:cNvPicPr preferRelativeResize="0"/>
          <p:nvPr/>
        </p:nvPicPr>
        <p:blipFill rotWithShape="1">
          <a:blip r:embed="rId2">
            <a:alphaModFix/>
          </a:blip>
          <a:srcRect b="0" l="0" r="0" t="0"/>
          <a:stretch/>
        </p:blipFill>
        <p:spPr>
          <a:xfrm>
            <a:off x="4836403" y="2169047"/>
            <a:ext cx="2520000" cy="2494674"/>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40" name="Shape 40"/>
        <p:cNvGrpSpPr/>
        <p:nvPr/>
      </p:nvGrpSpPr>
      <p:grpSpPr>
        <a:xfrm>
          <a:off x="0" y="0"/>
          <a:ext cx="0" cy="0"/>
          <a:chOff x="0" y="0"/>
          <a:chExt cx="0" cy="0"/>
        </a:xfrm>
      </p:grpSpPr>
      <p:sp>
        <p:nvSpPr>
          <p:cNvPr id="41" name="Google Shape;41;p43"/>
          <p:cNvSpPr txBox="1"/>
          <p:nvPr>
            <p:ph type="ctrTitle"/>
          </p:nvPr>
        </p:nvSpPr>
        <p:spPr>
          <a:xfrm>
            <a:off x="1524000" y="1046163"/>
            <a:ext cx="9144000" cy="23876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6000"/>
              <a:buFont typeface="Arial"/>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43"/>
          <p:cNvSpPr txBox="1"/>
          <p:nvPr>
            <p:ph idx="1" type="subTitle"/>
          </p:nvPr>
        </p:nvSpPr>
        <p:spPr>
          <a:xfrm>
            <a:off x="1524000" y="3602038"/>
            <a:ext cx="9144000" cy="1655762"/>
          </a:xfrm>
          <a:prstGeom prst="rect">
            <a:avLst/>
          </a:prstGeom>
          <a:noFill/>
          <a:ln>
            <a:noFill/>
          </a:ln>
        </p:spPr>
        <p:txBody>
          <a:bodyPr anchorCtr="0" anchor="t" bIns="0" lIns="0" spcFirstLastPara="1" rIns="0" wrap="square" tIns="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3" name="Google Shape;43;p43"/>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43"/>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5" name="Google Shape;45;p43"/>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6" name="Shape 46"/>
        <p:cNvGrpSpPr/>
        <p:nvPr/>
      </p:nvGrpSpPr>
      <p:grpSpPr>
        <a:xfrm>
          <a:off x="0" y="0"/>
          <a:ext cx="0" cy="0"/>
          <a:chOff x="0" y="0"/>
          <a:chExt cx="0" cy="0"/>
        </a:xfrm>
      </p:grpSpPr>
      <p:sp>
        <p:nvSpPr>
          <p:cNvPr id="47" name="Google Shape;47;p44"/>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44"/>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44"/>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44"/>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51" name="Google Shape;51;p44"/>
          <p:cNvSpPr/>
          <p:nvPr>
            <p:ph idx="2" type="pic"/>
          </p:nvPr>
        </p:nvSpPr>
        <p:spPr>
          <a:xfrm>
            <a:off x="407988" y="1439863"/>
            <a:ext cx="11376025" cy="4760912"/>
          </a:xfrm>
          <a:prstGeom prst="rect">
            <a:avLst/>
          </a:prstGeom>
          <a:solidFill>
            <a:schemeClr val="lt1"/>
          </a:solidFill>
          <a:ln>
            <a:noFill/>
          </a:ln>
        </p:spPr>
      </p:sp>
      <p:pic>
        <p:nvPicPr>
          <p:cNvPr id="52" name="Google Shape;52;p44"/>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53" name="Shape 53"/>
        <p:cNvGrpSpPr/>
        <p:nvPr/>
      </p:nvGrpSpPr>
      <p:grpSpPr>
        <a:xfrm>
          <a:off x="0" y="0"/>
          <a:ext cx="0" cy="0"/>
          <a:chOff x="0" y="0"/>
          <a:chExt cx="0" cy="0"/>
        </a:xfrm>
      </p:grpSpPr>
      <p:sp>
        <p:nvSpPr>
          <p:cNvPr id="54" name="Google Shape;54;p45"/>
          <p:cNvSpPr/>
          <p:nvPr>
            <p:ph idx="2" type="pic"/>
          </p:nvPr>
        </p:nvSpPr>
        <p:spPr>
          <a:xfrm>
            <a:off x="0" y="-29980"/>
            <a:ext cx="12192000" cy="6351588"/>
          </a:xfrm>
          <a:prstGeom prst="rect">
            <a:avLst/>
          </a:prstGeom>
          <a:solidFill>
            <a:schemeClr val="lt1"/>
          </a:solidFill>
          <a:ln>
            <a:noFill/>
          </a:ln>
        </p:spPr>
      </p:sp>
      <p:sp>
        <p:nvSpPr>
          <p:cNvPr id="55" name="Google Shape;55;p45"/>
          <p:cNvSpPr txBox="1"/>
          <p:nvPr>
            <p:ph idx="1" type="body"/>
          </p:nvPr>
        </p:nvSpPr>
        <p:spPr>
          <a:xfrm>
            <a:off x="8075612" y="-52466"/>
            <a:ext cx="4116387" cy="6370820"/>
          </a:xfrm>
          <a:prstGeom prst="rect">
            <a:avLst/>
          </a:prstGeom>
          <a:solidFill>
            <a:schemeClr val="dk1">
              <a:alpha val="80000"/>
            </a:schemeClr>
          </a:solidFill>
          <a:ln>
            <a:noFill/>
          </a:ln>
        </p:spPr>
        <p:txBody>
          <a:bodyPr anchorCtr="0" anchor="t" bIns="180000" lIns="180000" spcFirstLastPara="1" rIns="180000" wrap="square" tIns="180000">
            <a:noAutofit/>
          </a:bodyPr>
          <a:lstStyle>
            <a:lvl1pPr indent="-228600" lvl="0" marL="457200" algn="l">
              <a:lnSpc>
                <a:spcPct val="90000"/>
              </a:lnSpc>
              <a:spcBef>
                <a:spcPts val="1800"/>
              </a:spcBef>
              <a:spcAft>
                <a:spcPts val="0"/>
              </a:spcAft>
              <a:buClr>
                <a:schemeClr val="lt1"/>
              </a:buClr>
              <a:buSzPts val="2800"/>
              <a:buNone/>
              <a:defRPr sz="2800">
                <a:solidFill>
                  <a:schemeClr val="lt1"/>
                </a:solidFill>
              </a:defRPr>
            </a:lvl1pPr>
            <a:lvl2pPr indent="-361950" lvl="1" marL="914400" algn="l">
              <a:lnSpc>
                <a:spcPct val="100000"/>
              </a:lnSpc>
              <a:spcBef>
                <a:spcPts val="500"/>
              </a:spcBef>
              <a:spcAft>
                <a:spcPts val="0"/>
              </a:spcAft>
              <a:buClr>
                <a:schemeClr val="lt1"/>
              </a:buClr>
              <a:buSzPts val="2100"/>
              <a:buFont typeface="Arial"/>
              <a:buChar char="•"/>
              <a:defRPr sz="2100">
                <a:solidFill>
                  <a:schemeClr val="lt1"/>
                </a:solidFill>
              </a:defRPr>
            </a:lvl2pPr>
            <a:lvl3pPr indent="-342900" lvl="2" marL="1371600" algn="l">
              <a:lnSpc>
                <a:spcPct val="100000"/>
              </a:lnSpc>
              <a:spcBef>
                <a:spcPts val="500"/>
              </a:spcBef>
              <a:spcAft>
                <a:spcPts val="0"/>
              </a:spcAft>
              <a:buClr>
                <a:schemeClr val="lt1"/>
              </a:buClr>
              <a:buSzPts val="1800"/>
              <a:buFont typeface="Arial"/>
              <a:buChar char="•"/>
              <a:defRPr sz="1800">
                <a:solidFill>
                  <a:schemeClr val="lt1"/>
                </a:solidFill>
              </a:defRPr>
            </a:lvl3pPr>
            <a:lvl4pPr indent="-330200" lvl="3" marL="1828800" algn="l">
              <a:lnSpc>
                <a:spcPct val="100000"/>
              </a:lnSpc>
              <a:spcBef>
                <a:spcPts val="500"/>
              </a:spcBef>
              <a:spcAft>
                <a:spcPts val="0"/>
              </a:spcAft>
              <a:buClr>
                <a:schemeClr val="lt1"/>
              </a:buClr>
              <a:buSzPts val="1600"/>
              <a:buFont typeface="Arial"/>
              <a:buChar char="•"/>
              <a:defRPr>
                <a:solidFill>
                  <a:schemeClr val="lt1"/>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6" name="Google Shape;56;p45"/>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45"/>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8" name="Google Shape;58;p45"/>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59" name="Google Shape;59;p45"/>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60" name="Shape 60"/>
        <p:cNvGrpSpPr/>
        <p:nvPr/>
      </p:nvGrpSpPr>
      <p:grpSpPr>
        <a:xfrm>
          <a:off x="0" y="0"/>
          <a:ext cx="0" cy="0"/>
          <a:chOff x="0" y="0"/>
          <a:chExt cx="0" cy="0"/>
        </a:xfrm>
      </p:grpSpPr>
      <p:sp>
        <p:nvSpPr>
          <p:cNvPr id="61" name="Google Shape;61;p46"/>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46"/>
          <p:cNvSpPr txBox="1"/>
          <p:nvPr>
            <p:ph idx="1" type="body"/>
          </p:nvPr>
        </p:nvSpPr>
        <p:spPr>
          <a:xfrm>
            <a:off x="407987" y="1592264"/>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3" name="Google Shape;63;p46"/>
          <p:cNvSpPr txBox="1"/>
          <p:nvPr>
            <p:ph idx="2" type="body"/>
          </p:nvPr>
        </p:nvSpPr>
        <p:spPr>
          <a:xfrm>
            <a:off x="6172199" y="1592264"/>
            <a:ext cx="5611813" cy="460851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 name="Google Shape;64;p46"/>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46"/>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46"/>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pic>
        <p:nvPicPr>
          <p:cNvPr id="67" name="Google Shape;67;p46"/>
          <p:cNvPicPr preferRelativeResize="0"/>
          <p:nvPr/>
        </p:nvPicPr>
        <p:blipFill rotWithShape="1">
          <a:blip r:embed="rId2">
            <a:alphaModFix/>
          </a:blip>
          <a:srcRect b="0" l="0" r="0" t="0"/>
          <a:stretch/>
        </p:blipFill>
        <p:spPr>
          <a:xfrm>
            <a:off x="1019890" y="6324308"/>
            <a:ext cx="681254" cy="53369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11" Type="http://schemas.openxmlformats.org/officeDocument/2006/relationships/slideLayout" Target="../slideLayouts/slideLayout10.xml"/><Relationship Id="rId22" Type="http://schemas.openxmlformats.org/officeDocument/2006/relationships/slideLayout" Target="../slideLayouts/slideLayout21.xml"/><Relationship Id="rId10" Type="http://schemas.openxmlformats.org/officeDocument/2006/relationships/slideLayout" Target="../slideLayouts/slideLayout9.xml"/><Relationship Id="rId21" Type="http://schemas.openxmlformats.org/officeDocument/2006/relationships/slideLayout" Target="../slideLayouts/slideLayout20.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23" Type="http://schemas.openxmlformats.org/officeDocument/2006/relationships/theme" Target="../theme/theme1.xml"/><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37"/>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3600"/>
              <a:buFont typeface="Arial"/>
              <a:buNone/>
              <a:defRPr b="1" i="0" sz="36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pic>
        <p:nvPicPr>
          <p:cNvPr id="11" name="Google Shape;11;p37"/>
          <p:cNvPicPr preferRelativeResize="0"/>
          <p:nvPr/>
        </p:nvPicPr>
        <p:blipFill rotWithShape="1">
          <a:blip r:embed="rId1">
            <a:alphaModFix/>
          </a:blip>
          <a:srcRect b="0" l="0" r="0" t="0"/>
          <a:stretch/>
        </p:blipFill>
        <p:spPr>
          <a:xfrm>
            <a:off x="0" y="6315998"/>
            <a:ext cx="12192000" cy="542002"/>
          </a:xfrm>
          <a:prstGeom prst="rect">
            <a:avLst/>
          </a:prstGeom>
          <a:noFill/>
          <a:ln>
            <a:noFill/>
          </a:ln>
        </p:spPr>
      </p:pic>
      <p:sp>
        <p:nvSpPr>
          <p:cNvPr id="12" name="Google Shape;12;p37"/>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800"/>
              </a:spcBef>
              <a:spcAft>
                <a:spcPts val="0"/>
              </a:spcAft>
              <a:buClr>
                <a:srgbClr val="171717"/>
              </a:buClr>
              <a:buSzPts val="2100"/>
              <a:buFont typeface="Arial"/>
              <a:buNone/>
              <a:defRPr b="1" i="0" sz="2100" u="none" cap="none" strike="noStrike">
                <a:solidFill>
                  <a:srgbClr val="171717"/>
                </a:solidFill>
                <a:latin typeface="Arial"/>
                <a:ea typeface="Arial"/>
                <a:cs typeface="Arial"/>
                <a:sym typeface="Arial"/>
              </a:defRPr>
            </a:lvl1pPr>
            <a:lvl2pPr indent="-342900" lvl="1" marL="914400" marR="0" rtl="0" algn="l">
              <a:lnSpc>
                <a:spcPct val="100000"/>
              </a:lnSpc>
              <a:spcBef>
                <a:spcPts val="500"/>
              </a:spcBef>
              <a:spcAft>
                <a:spcPts val="0"/>
              </a:spcAft>
              <a:buClr>
                <a:srgbClr val="171717"/>
              </a:buClr>
              <a:buSzPts val="1800"/>
              <a:buFont typeface="Arial"/>
              <a:buChar char="•"/>
              <a:defRPr b="0" i="0" sz="1800" u="none" cap="none" strike="noStrike">
                <a:solidFill>
                  <a:srgbClr val="171717"/>
                </a:solidFill>
                <a:latin typeface="Arial"/>
                <a:ea typeface="Arial"/>
                <a:cs typeface="Arial"/>
                <a:sym typeface="Arial"/>
              </a:defRPr>
            </a:lvl2pPr>
            <a:lvl3pPr indent="-336550" lvl="2" marL="1371600" marR="0" rtl="0" algn="l">
              <a:lnSpc>
                <a:spcPct val="100000"/>
              </a:lnSpc>
              <a:spcBef>
                <a:spcPts val="500"/>
              </a:spcBef>
              <a:spcAft>
                <a:spcPts val="0"/>
              </a:spcAft>
              <a:buClr>
                <a:srgbClr val="171717"/>
              </a:buClr>
              <a:buSzPts val="1700"/>
              <a:buFont typeface="Arial"/>
              <a:buChar char="•"/>
              <a:defRPr b="0" i="0" sz="1700" u="none" cap="none" strike="noStrike">
                <a:solidFill>
                  <a:srgbClr val="171717"/>
                </a:solidFill>
                <a:latin typeface="Arial"/>
                <a:ea typeface="Arial"/>
                <a:cs typeface="Arial"/>
                <a:sym typeface="Arial"/>
              </a:defRPr>
            </a:lvl3pPr>
            <a:lvl4pPr indent="-330200" lvl="3" marL="1828800" marR="0" rtl="0" algn="l">
              <a:lnSpc>
                <a:spcPct val="100000"/>
              </a:lnSpc>
              <a:spcBef>
                <a:spcPts val="500"/>
              </a:spcBef>
              <a:spcAft>
                <a:spcPts val="0"/>
              </a:spcAft>
              <a:buClr>
                <a:srgbClr val="171717"/>
              </a:buClr>
              <a:buSzPts val="1600"/>
              <a:buFont typeface="Arial"/>
              <a:buChar char="•"/>
              <a:defRPr b="0" i="0" sz="1600" u="none" cap="none" strike="noStrike">
                <a:solidFill>
                  <a:srgbClr val="171717"/>
                </a:solidFill>
                <a:latin typeface="Arial"/>
                <a:ea typeface="Arial"/>
                <a:cs typeface="Arial"/>
                <a:sym typeface="Arial"/>
              </a:defRPr>
            </a:lvl4pPr>
            <a:lvl5pPr indent="-330200" lvl="4" marL="2286000" marR="0" rtl="0" algn="l">
              <a:lnSpc>
                <a:spcPct val="90000"/>
              </a:lnSpc>
              <a:spcBef>
                <a:spcPts val="500"/>
              </a:spcBef>
              <a:spcAft>
                <a:spcPts val="0"/>
              </a:spcAft>
              <a:buClr>
                <a:schemeClr val="accent6"/>
              </a:buClr>
              <a:buSzPts val="1600"/>
              <a:buFont typeface="Arial"/>
              <a:buChar char="•"/>
              <a:defRPr b="0" i="0" sz="1600" u="none" cap="none" strike="noStrike">
                <a:solidFill>
                  <a:schemeClr val="accent6"/>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13" name="Google Shape;13;p37"/>
          <p:cNvSpPr txBox="1"/>
          <p:nvPr>
            <p:ph idx="10" type="dt"/>
          </p:nvPr>
        </p:nvSpPr>
        <p:spPr>
          <a:xfrm>
            <a:off x="3485228" y="6350851"/>
            <a:ext cx="631160" cy="365125"/>
          </a:xfrm>
          <a:prstGeom prst="rect">
            <a:avLst/>
          </a:prstGeom>
          <a:noFill/>
          <a:ln>
            <a:noFill/>
          </a:ln>
        </p:spPr>
        <p:txBody>
          <a:bodyPr anchorCtr="0" anchor="ctr" bIns="0" lIns="0" spcFirstLastPara="1" rIns="0" wrap="square" tIns="0">
            <a:noAutofit/>
          </a:bodyPr>
          <a:lstStyle>
            <a:lvl1pPr lvl="0" marR="0" rtl="0" algn="r">
              <a:lnSpc>
                <a:spcPct val="100000"/>
              </a:lnSpc>
              <a:spcBef>
                <a:spcPts val="0"/>
              </a:spcBef>
              <a:spcAft>
                <a:spcPts val="0"/>
              </a:spcAft>
              <a:buClr>
                <a:srgbClr val="000000"/>
              </a:buClr>
              <a:buSzPts val="1400"/>
              <a:buFont typeface="Arial"/>
              <a:buNone/>
              <a:defRPr b="0" i="0" sz="10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14" name="Google Shape;14;p37"/>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fr-CH"/>
              <a:t>‹#›</a:t>
            </a:fld>
            <a:endParaRPr/>
          </a:p>
        </p:txBody>
      </p:sp>
      <p:sp>
        <p:nvSpPr>
          <p:cNvPr id="15" name="Google Shape;15;p37"/>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chemeClr val="lt1"/>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21.png"/><Relationship Id="rId5" Type="http://schemas.openxmlformats.org/officeDocument/2006/relationships/image" Target="../media/image28.png"/><Relationship Id="rId6"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2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0.png"/><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docs.google.com/spreadsheets/d/1HhMcQu2qNiaDcxqPXimRgCrWw5Btp3Bumrf0yzzLmJw/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5.png"/><Relationship Id="rId4" Type="http://schemas.openxmlformats.org/officeDocument/2006/relationships/image" Target="../media/image1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5.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sonarqube-dev.cern.ch/project_roles?id=apc_database_geode-sonar_AZMqgCeIZluD1ITgyAp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png"/><Relationship Id="rId4" Type="http://schemas.openxmlformats.org/officeDocument/2006/relationships/image" Target="../media/image17.png"/><Relationship Id="rId5"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1"/>
          <p:cNvSpPr txBox="1"/>
          <p:nvPr>
            <p:ph type="ctrTitle"/>
          </p:nvPr>
        </p:nvSpPr>
        <p:spPr>
          <a:xfrm>
            <a:off x="407975" y="3824300"/>
            <a:ext cx="11376000" cy="1758000"/>
          </a:xfrm>
          <a:prstGeom prst="rect">
            <a:avLst/>
          </a:prstGeom>
          <a:noFill/>
          <a:ln>
            <a:noFill/>
          </a:ln>
        </p:spPr>
        <p:txBody>
          <a:bodyPr anchorCtr="0" anchor="t" bIns="0" lIns="0" spcFirstLastPara="1" rIns="0" wrap="square" tIns="0">
            <a:noAutofit/>
          </a:bodyPr>
          <a:lstStyle/>
          <a:p>
            <a:pPr indent="0" lvl="0" marL="0" rtl="0" algn="ctr">
              <a:lnSpc>
                <a:spcPct val="90000"/>
              </a:lnSpc>
              <a:spcBef>
                <a:spcPts val="0"/>
              </a:spcBef>
              <a:spcAft>
                <a:spcPts val="0"/>
              </a:spcAft>
              <a:buClr>
                <a:schemeClr val="lt1"/>
              </a:buClr>
              <a:buSzPts val="5000"/>
              <a:buFont typeface="Arial"/>
              <a:buNone/>
            </a:pPr>
            <a:r>
              <a:rPr lang="fr-CH" sz="4400"/>
              <a:t>Renovation of the survey database </a:t>
            </a:r>
            <a:endParaRPr sz="4400"/>
          </a:p>
          <a:p>
            <a:pPr indent="0" lvl="0" marL="0" rtl="0" algn="ctr">
              <a:lnSpc>
                <a:spcPct val="90000"/>
              </a:lnSpc>
              <a:spcBef>
                <a:spcPts val="0"/>
              </a:spcBef>
              <a:spcAft>
                <a:spcPts val="0"/>
              </a:spcAft>
              <a:buClr>
                <a:schemeClr val="lt1"/>
              </a:buClr>
              <a:buSzPts val="5000"/>
              <a:buFont typeface="Arial"/>
              <a:buNone/>
            </a:pPr>
            <a:r>
              <a:rPr lang="fr-CH" sz="4400"/>
              <a:t>and GEODE Application</a:t>
            </a:r>
            <a:endParaRPr sz="3100"/>
          </a:p>
        </p:txBody>
      </p:sp>
      <p:sp>
        <p:nvSpPr>
          <p:cNvPr id="183" name="Google Shape;183;p1"/>
          <p:cNvSpPr txBox="1"/>
          <p:nvPr>
            <p:ph idx="1" type="subTitle"/>
          </p:nvPr>
        </p:nvSpPr>
        <p:spPr>
          <a:xfrm>
            <a:off x="407988" y="5700252"/>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1800"/>
              <a:buNone/>
            </a:pPr>
            <a:r>
              <a:rPr lang="fr-CH" sz="1800"/>
              <a:t>KATARZYNA FIERGOLSKA </a:t>
            </a:r>
            <a:br>
              <a:rPr lang="fr-CH" sz="1800"/>
            </a:br>
            <a:r>
              <a:rPr lang="fr-CH" sz="1800"/>
              <a:t>BE-GM-APC</a:t>
            </a:r>
            <a:br>
              <a:rPr lang="fr-CH"/>
            </a:br>
            <a:r>
              <a:rPr lang="fr-CH" sz="1800"/>
              <a:t>14/02/2025</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g334a97a39ca_44_136"/>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
        <p:nvSpPr>
          <p:cNvPr id="291" name="Google Shape;291;g334a97a39ca_44_136"/>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92" name="Google Shape;292;g334a97a39ca_44_136"/>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93" name="Google Shape;293;g334a97a39ca_44_136"/>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294" name="Google Shape;294;g334a97a39ca_44_136"/>
          <p:cNvSpPr txBox="1"/>
          <p:nvPr/>
        </p:nvSpPr>
        <p:spPr>
          <a:xfrm>
            <a:off x="408000" y="1449400"/>
            <a:ext cx="4484100" cy="533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Bugs</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Remove this conditional structure or edit its code blocks so that they're not all the same</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Use either named - or positional - arguments, but not a mix of both.</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Replace this FOR loop by a more robust WHILE one.</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Remove or correct the useless self-assignment</a:t>
            </a:r>
            <a:endParaRPr b="0" i="0" sz="1600" u="none" cap="none" strike="noStrike">
              <a:solidFill>
                <a:schemeClr val="accent4"/>
              </a:solidFill>
              <a:latin typeface="Arial"/>
              <a:ea typeface="Arial"/>
              <a:cs typeface="Arial"/>
              <a:sym typeface="Arial"/>
            </a:endParaRPr>
          </a:p>
          <a:p>
            <a:pPr indent="-330200" lvl="0" marL="457200" marR="0" rtl="0" algn="l">
              <a:lnSpc>
                <a:spcPct val="115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This function should be refactored so that its last statement is a RETURN one.</a:t>
            </a:r>
            <a:endParaRPr b="0" i="0" sz="1600" u="none" cap="none" strike="noStrike">
              <a:solidFill>
                <a:schemeClr val="accent4"/>
              </a:solidFill>
              <a:latin typeface="Arial"/>
              <a:ea typeface="Arial"/>
              <a:cs typeface="Arial"/>
              <a:sym typeface="Arial"/>
            </a:endParaRPr>
          </a:p>
          <a:p>
            <a:pPr indent="-330200" lvl="0" marL="457200" marR="0" rtl="0" algn="l">
              <a:lnSpc>
                <a:spcPct val="115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Refactor this piece of code to not have any dead code after "return".</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Security bugs</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chemeClr val="dk1"/>
              </a:buClr>
              <a:buSzPts val="1600"/>
              <a:buFont typeface="Arial"/>
              <a:buChar char="●"/>
            </a:pPr>
            <a:r>
              <a:rPr b="0" i="0" lang="fr-CH" sz="1600" u="none" cap="none" strike="noStrike">
                <a:solidFill>
                  <a:schemeClr val="dk1"/>
                </a:solidFill>
                <a:latin typeface="Arial"/>
                <a:ea typeface="Arial"/>
                <a:cs typeface="Arial"/>
                <a:sym typeface="Arial"/>
              </a:rPr>
              <a:t>Make sure that this dynamic injection or execution of code is safe.</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p:txBody>
      </p:sp>
      <p:pic>
        <p:nvPicPr>
          <p:cNvPr id="295" name="Google Shape;295;g334a97a39ca_44_136"/>
          <p:cNvPicPr preferRelativeResize="0"/>
          <p:nvPr/>
        </p:nvPicPr>
        <p:blipFill rotWithShape="1">
          <a:blip r:embed="rId3">
            <a:alphaModFix/>
          </a:blip>
          <a:srcRect b="0" l="0" r="0" t="0"/>
          <a:stretch/>
        </p:blipFill>
        <p:spPr>
          <a:xfrm>
            <a:off x="4892098" y="2000295"/>
            <a:ext cx="6896751" cy="2893801"/>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g334741fcea3_0_6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pic>
        <p:nvPicPr>
          <p:cNvPr id="302" name="Google Shape;302;g334741fcea3_0_63"/>
          <p:cNvPicPr preferRelativeResize="0"/>
          <p:nvPr/>
        </p:nvPicPr>
        <p:blipFill rotWithShape="1">
          <a:blip r:embed="rId3">
            <a:alphaModFix/>
          </a:blip>
          <a:srcRect b="0" l="0" r="0" t="0"/>
          <a:stretch/>
        </p:blipFill>
        <p:spPr>
          <a:xfrm>
            <a:off x="4447175" y="121462"/>
            <a:ext cx="5573132" cy="1569900"/>
          </a:xfrm>
          <a:prstGeom prst="rect">
            <a:avLst/>
          </a:prstGeom>
          <a:noFill/>
          <a:ln>
            <a:noFill/>
          </a:ln>
        </p:spPr>
      </p:pic>
      <p:pic>
        <p:nvPicPr>
          <p:cNvPr id="303" name="Google Shape;303;g334741fcea3_0_63"/>
          <p:cNvPicPr preferRelativeResize="0"/>
          <p:nvPr/>
        </p:nvPicPr>
        <p:blipFill rotWithShape="1">
          <a:blip r:embed="rId4">
            <a:alphaModFix/>
          </a:blip>
          <a:srcRect b="0" l="0" r="0" t="0"/>
          <a:stretch/>
        </p:blipFill>
        <p:spPr>
          <a:xfrm>
            <a:off x="5459550" y="1365500"/>
            <a:ext cx="4077995" cy="1840850"/>
          </a:xfrm>
          <a:prstGeom prst="rect">
            <a:avLst/>
          </a:prstGeom>
          <a:noFill/>
          <a:ln>
            <a:noFill/>
          </a:ln>
        </p:spPr>
      </p:pic>
      <p:pic>
        <p:nvPicPr>
          <p:cNvPr id="304" name="Google Shape;304;g334741fcea3_0_63"/>
          <p:cNvPicPr preferRelativeResize="0"/>
          <p:nvPr/>
        </p:nvPicPr>
        <p:blipFill rotWithShape="1">
          <a:blip r:embed="rId5">
            <a:alphaModFix/>
          </a:blip>
          <a:srcRect b="0" l="0" r="0" t="0"/>
          <a:stretch/>
        </p:blipFill>
        <p:spPr>
          <a:xfrm>
            <a:off x="6394600" y="2490400"/>
            <a:ext cx="4137950" cy="3860450"/>
          </a:xfrm>
          <a:prstGeom prst="rect">
            <a:avLst/>
          </a:prstGeom>
          <a:noFill/>
          <a:ln>
            <a:noFill/>
          </a:ln>
        </p:spPr>
      </p:pic>
      <p:sp>
        <p:nvSpPr>
          <p:cNvPr id="305" name="Google Shape;305;g334741fcea3_0_6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06" name="Google Shape;306;g334741fcea3_0_6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07" name="Google Shape;307;g334741fcea3_0_63"/>
          <p:cNvSpPr txBox="1"/>
          <p:nvPr>
            <p:ph idx="1" type="body"/>
          </p:nvPr>
        </p:nvSpPr>
        <p:spPr>
          <a:xfrm>
            <a:off x="336575" y="1520000"/>
            <a:ext cx="4880100" cy="46086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2100"/>
              <a:buNone/>
            </a:pPr>
            <a:r>
              <a:rPr lang="fr-CH" sz="1600">
                <a:solidFill>
                  <a:srgbClr val="000000"/>
                </a:solidFill>
              </a:rPr>
              <a:t>Code smells</a:t>
            </a:r>
            <a:endParaRPr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Remove the unused local variable "l_maser_bids".</a:t>
            </a:r>
            <a:endParaRPr b="0"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Remove the commented out code</a:t>
            </a:r>
            <a:endParaRPr b="0"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SELECT * should not be used.</a:t>
            </a:r>
            <a:endParaRPr b="0"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The EXCEPTION_INT -20,NNN call should be moved to a central place</a:t>
            </a:r>
            <a:endParaRPr b="0"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Refactor this SQL query to eliminate the use of EXISTS.</a:t>
            </a:r>
            <a:endParaRPr b="0"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The procedure "create_lgc_input_file" should be refactored to take at most 10 parameters instead of 21 as currently.</a:t>
            </a:r>
            <a:endParaRPr b="0" sz="1600">
              <a:solidFill>
                <a:srgbClr val="000000"/>
              </a:solidFill>
            </a:endParaRPr>
          </a:p>
          <a:p>
            <a:pPr indent="-330200" lvl="0" marL="457200" rtl="0" algn="l">
              <a:lnSpc>
                <a:spcPct val="100000"/>
              </a:lnSpc>
              <a:spcBef>
                <a:spcPts val="0"/>
              </a:spcBef>
              <a:spcAft>
                <a:spcPts val="0"/>
              </a:spcAft>
              <a:buClr>
                <a:srgbClr val="000000"/>
              </a:buClr>
              <a:buSzPts val="1600"/>
              <a:buChar char="●"/>
            </a:pPr>
            <a:r>
              <a:rPr b="0" lang="fr-CH" sz="1600">
                <a:solidFill>
                  <a:srgbClr val="000000"/>
                </a:solidFill>
              </a:rPr>
              <a:t>Define a constant instead of duplicating literal few times</a:t>
            </a:r>
            <a:endParaRPr b="0" sz="1600">
              <a:solidFill>
                <a:srgbClr val="000000"/>
              </a:solidFill>
            </a:endParaRPr>
          </a:p>
          <a:p>
            <a:pPr indent="-330200" lvl="0" marL="457200" marR="0" rtl="0" algn="l">
              <a:lnSpc>
                <a:spcPct val="115000"/>
              </a:lnSpc>
              <a:spcBef>
                <a:spcPts val="0"/>
              </a:spcBef>
              <a:spcAft>
                <a:spcPts val="0"/>
              </a:spcAft>
              <a:buClr>
                <a:srgbClr val="000000"/>
              </a:buClr>
              <a:buSzPts val="1600"/>
              <a:buChar char="●"/>
            </a:pPr>
            <a:r>
              <a:rPr b="0" lang="fr-CH" sz="1600">
                <a:solidFill>
                  <a:srgbClr val="000000"/>
                </a:solidFill>
              </a:rPr>
              <a:t>Add a WHEN OTHERS exception handler to ensure that all exceptions are trapped.</a:t>
            </a:r>
            <a:endParaRPr b="0" sz="1600">
              <a:solidFill>
                <a:srgbClr val="000000"/>
              </a:solidFill>
            </a:endParaRPr>
          </a:p>
          <a:p>
            <a:pPr indent="-330200" lvl="0" marL="457200" marR="0" rtl="0" algn="l">
              <a:lnSpc>
                <a:spcPct val="115000"/>
              </a:lnSpc>
              <a:spcBef>
                <a:spcPts val="0"/>
              </a:spcBef>
              <a:spcAft>
                <a:spcPts val="0"/>
              </a:spcAft>
              <a:buClr>
                <a:srgbClr val="000000"/>
              </a:buClr>
              <a:buSzPts val="1600"/>
              <a:buChar char="●"/>
            </a:pPr>
            <a:r>
              <a:rPr b="0" lang="fr-CH" sz="1600">
                <a:solidFill>
                  <a:srgbClr val="000000"/>
                </a:solidFill>
              </a:rPr>
              <a:t>Add a documenting comment to this procedure.</a:t>
            </a:r>
            <a:endParaRPr b="0" sz="1600">
              <a:solidFill>
                <a:srgbClr val="000000"/>
              </a:solidFill>
            </a:endParaRPr>
          </a:p>
          <a:p>
            <a:pPr indent="-330200" lvl="0" marL="457200" marR="0" rtl="0" algn="l">
              <a:lnSpc>
                <a:spcPct val="115000"/>
              </a:lnSpc>
              <a:spcBef>
                <a:spcPts val="0"/>
              </a:spcBef>
              <a:spcAft>
                <a:spcPts val="0"/>
              </a:spcAft>
              <a:buClr>
                <a:srgbClr val="000000"/>
              </a:buClr>
              <a:buSzPts val="1600"/>
              <a:buChar char="●"/>
            </a:pPr>
            <a:r>
              <a:rPr b="0" lang="fr-CH" sz="1600">
                <a:solidFill>
                  <a:srgbClr val="000000"/>
                </a:solidFill>
              </a:rPr>
              <a:t>Add an "ELSE" clause to this "CASE" expression.</a:t>
            </a:r>
            <a:endParaRPr b="0" sz="1600">
              <a:solidFill>
                <a:srgbClr val="000000"/>
              </a:solidFill>
            </a:endParaRPr>
          </a:p>
          <a:p>
            <a:pPr indent="0" lvl="0" marL="457200" rtl="0" algn="l">
              <a:lnSpc>
                <a:spcPct val="115000"/>
              </a:lnSpc>
              <a:spcBef>
                <a:spcPts val="2400"/>
              </a:spcBef>
              <a:spcAft>
                <a:spcPts val="0"/>
              </a:spcAft>
              <a:buSzPts val="2100"/>
              <a:buNone/>
            </a:pPr>
            <a:r>
              <a:t/>
            </a:r>
            <a:endParaRPr sz="1600">
              <a:solidFill>
                <a:srgbClr val="000000"/>
              </a:solidFill>
            </a:endParaRPr>
          </a:p>
          <a:p>
            <a:pPr indent="0" lvl="0" marL="0" rtl="0" algn="l">
              <a:lnSpc>
                <a:spcPct val="100000"/>
              </a:lnSpc>
              <a:spcBef>
                <a:spcPts val="600"/>
              </a:spcBef>
              <a:spcAft>
                <a:spcPts val="0"/>
              </a:spcAft>
              <a:buSzPts val="2100"/>
              <a:buNone/>
            </a:pPr>
            <a:r>
              <a:t/>
            </a:r>
            <a:endParaRPr sz="1600">
              <a:solidFill>
                <a:srgbClr val="000000"/>
              </a:solidFill>
            </a:endParaRPr>
          </a:p>
          <a:p>
            <a:pPr indent="0" lvl="0" marL="0" rtl="0" algn="l">
              <a:lnSpc>
                <a:spcPct val="100000"/>
              </a:lnSpc>
              <a:spcBef>
                <a:spcPts val="0"/>
              </a:spcBef>
              <a:spcAft>
                <a:spcPts val="0"/>
              </a:spcAft>
              <a:buSzPts val="2100"/>
              <a:buNone/>
            </a:pPr>
            <a:r>
              <a:t/>
            </a:r>
            <a:endParaRPr sz="1600">
              <a:solidFill>
                <a:srgbClr val="000000"/>
              </a:solidFill>
            </a:endParaRPr>
          </a:p>
        </p:txBody>
      </p:sp>
      <p:sp>
        <p:nvSpPr>
          <p:cNvPr id="308" name="Google Shape;308;g334741fcea3_0_63"/>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pic>
        <p:nvPicPr>
          <p:cNvPr id="309" name="Google Shape;309;g334741fcea3_0_63"/>
          <p:cNvPicPr preferRelativeResize="0"/>
          <p:nvPr/>
        </p:nvPicPr>
        <p:blipFill rotWithShape="1">
          <a:blip r:embed="rId6">
            <a:alphaModFix/>
          </a:blip>
          <a:srcRect b="0" l="0" r="0" t="0"/>
          <a:stretch/>
        </p:blipFill>
        <p:spPr>
          <a:xfrm>
            <a:off x="5907538" y="3641275"/>
            <a:ext cx="5667899" cy="2626302"/>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g334a97a39ca_44_367"/>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pic>
        <p:nvPicPr>
          <p:cNvPr id="316" name="Google Shape;316;g334a97a39ca_44_367"/>
          <p:cNvPicPr preferRelativeResize="0"/>
          <p:nvPr/>
        </p:nvPicPr>
        <p:blipFill rotWithShape="1">
          <a:blip r:embed="rId3">
            <a:alphaModFix/>
          </a:blip>
          <a:srcRect b="0" l="0" r="0" t="0"/>
          <a:stretch/>
        </p:blipFill>
        <p:spPr>
          <a:xfrm>
            <a:off x="5216675" y="2201272"/>
            <a:ext cx="6829876" cy="1923900"/>
          </a:xfrm>
          <a:prstGeom prst="rect">
            <a:avLst/>
          </a:prstGeom>
          <a:noFill/>
          <a:ln>
            <a:noFill/>
          </a:ln>
        </p:spPr>
      </p:pic>
      <p:sp>
        <p:nvSpPr>
          <p:cNvPr id="317" name="Google Shape;317;g334a97a39ca_44_367"/>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18" name="Google Shape;318;g334a97a39ca_44_367"/>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19" name="Google Shape;319;g334a97a39ca_44_367"/>
          <p:cNvSpPr txBox="1"/>
          <p:nvPr>
            <p:ph idx="1" type="body"/>
          </p:nvPr>
        </p:nvSpPr>
        <p:spPr>
          <a:xfrm>
            <a:off x="336575" y="1520000"/>
            <a:ext cx="4880100" cy="48270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2100"/>
              <a:buNone/>
            </a:pPr>
            <a:r>
              <a:rPr lang="fr-CH" sz="1600">
                <a:solidFill>
                  <a:srgbClr val="000000"/>
                </a:solidFill>
              </a:rPr>
              <a:t>Code smells</a:t>
            </a:r>
            <a:endParaRPr sz="1600">
              <a:solidFill>
                <a:srgbClr val="000000"/>
              </a:solidFill>
            </a:endParaRPr>
          </a:p>
          <a:p>
            <a:pPr indent="-330200" lvl="0" marL="457200" rtl="0" algn="l">
              <a:lnSpc>
                <a:spcPct val="100000"/>
              </a:lnSpc>
              <a:spcBef>
                <a:spcPts val="0"/>
              </a:spcBef>
              <a:spcAft>
                <a:spcPts val="0"/>
              </a:spcAft>
              <a:buClr>
                <a:schemeClr val="dk1"/>
              </a:buClr>
              <a:buSzPts val="1600"/>
              <a:buChar char="●"/>
            </a:pPr>
            <a:r>
              <a:rPr b="0" lang="fr-CH" sz="1600">
                <a:solidFill>
                  <a:schemeClr val="dk1"/>
                </a:solidFill>
              </a:rPr>
              <a:t>Remove the unused local variable "l_maser_bids".</a:t>
            </a:r>
            <a:endParaRPr b="0" sz="1600">
              <a:solidFill>
                <a:schemeClr val="dk1"/>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commented out code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SELECT * should not be used.</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EXCEPTION_INT -20,NNN call should be moved to a central place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Refactor this SQL query to eliminate the use of EXISTS.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procedure "create_lgc_input_file" should be refactored to take at most 10 parameters instead of 21 as currently.</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Define a constant instead of duplicating literal few times</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WHEN OTHERS exception handler to ensure that all exceptions are trapped.</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documenting comment to this procedure.</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an "ELSE" clause to this "CASE" expression.</a:t>
            </a:r>
            <a:endParaRPr sz="1600">
              <a:solidFill>
                <a:schemeClr val="accent4"/>
              </a:solidFill>
            </a:endParaRPr>
          </a:p>
        </p:txBody>
      </p:sp>
      <p:sp>
        <p:nvSpPr>
          <p:cNvPr id="320" name="Google Shape;320;g334a97a39ca_44_367"/>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g334a97a39ca_44_380"/>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sp>
        <p:nvSpPr>
          <p:cNvPr id="327" name="Google Shape;327;g334a97a39ca_44_380"/>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28" name="Google Shape;328;g334a97a39ca_44_380"/>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29" name="Google Shape;329;g334a97a39ca_44_380"/>
          <p:cNvSpPr txBox="1"/>
          <p:nvPr>
            <p:ph idx="1" type="body"/>
          </p:nvPr>
        </p:nvSpPr>
        <p:spPr>
          <a:xfrm>
            <a:off x="336575" y="1520000"/>
            <a:ext cx="4880100" cy="48270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2100"/>
              <a:buNone/>
            </a:pPr>
            <a:r>
              <a:rPr lang="fr-CH" sz="1600">
                <a:solidFill>
                  <a:srgbClr val="000000"/>
                </a:solidFill>
              </a:rPr>
              <a:t>Code smells</a:t>
            </a:r>
            <a:endParaRPr sz="1600">
              <a:solidFill>
                <a:srgbClr val="000000"/>
              </a:solidFill>
            </a:endParaRPr>
          </a:p>
          <a:p>
            <a:pPr indent="-330200" lvl="0" marL="457200" rtl="0" algn="l">
              <a:lnSpc>
                <a:spcPct val="100000"/>
              </a:lnSpc>
              <a:spcBef>
                <a:spcPts val="0"/>
              </a:spcBef>
              <a:spcAft>
                <a:spcPts val="0"/>
              </a:spcAft>
              <a:buClr>
                <a:schemeClr val="dk1"/>
              </a:buClr>
              <a:buSzPts val="1600"/>
              <a:buChar char="●"/>
            </a:pPr>
            <a:r>
              <a:rPr b="0" lang="fr-CH" sz="1600">
                <a:solidFill>
                  <a:schemeClr val="dk1"/>
                </a:solidFill>
              </a:rPr>
              <a:t>Remove the unused local variable "l_maser_bids".</a:t>
            </a:r>
            <a:endParaRPr b="0" sz="1600">
              <a:solidFill>
                <a:schemeClr val="dk1"/>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commented out code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SELECT * should not be used.</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EXCEPTION_INT -20,NNN call should be moved to a central place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Refactor this SQL query to eliminate the use of EXISTS.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procedure "create_lgc_input_file" should be refactored to take at most 10 parameters instead of 21 as currently.</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Define a constant instead of duplicating literal few times</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WHEN OTHERS exception handler to ensure that all exceptions are trapped.</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documenting comment to this procedure.</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an "ELSE" clause to this "CASE" expression.</a:t>
            </a:r>
            <a:endParaRPr sz="1600">
              <a:solidFill>
                <a:schemeClr val="accent4"/>
              </a:solidFill>
            </a:endParaRPr>
          </a:p>
        </p:txBody>
      </p:sp>
      <p:sp>
        <p:nvSpPr>
          <p:cNvPr id="330" name="Google Shape;330;g334a97a39ca_44_380"/>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pic>
        <p:nvPicPr>
          <p:cNvPr id="331" name="Google Shape;331;g334a97a39ca_44_380"/>
          <p:cNvPicPr preferRelativeResize="0"/>
          <p:nvPr/>
        </p:nvPicPr>
        <p:blipFill rotWithShape="1">
          <a:blip r:embed="rId3">
            <a:alphaModFix/>
          </a:blip>
          <a:srcRect b="0" l="0" r="0" t="0"/>
          <a:stretch/>
        </p:blipFill>
        <p:spPr>
          <a:xfrm>
            <a:off x="6920125" y="70325"/>
            <a:ext cx="1567950" cy="61846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g334a97a39ca_44_391"/>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pic>
        <p:nvPicPr>
          <p:cNvPr id="338" name="Google Shape;338;g334a97a39ca_44_391"/>
          <p:cNvPicPr preferRelativeResize="0"/>
          <p:nvPr/>
        </p:nvPicPr>
        <p:blipFill rotWithShape="1">
          <a:blip r:embed="rId3">
            <a:alphaModFix/>
          </a:blip>
          <a:srcRect b="0" l="0" r="0" t="0"/>
          <a:stretch/>
        </p:blipFill>
        <p:spPr>
          <a:xfrm>
            <a:off x="5216675" y="1449400"/>
            <a:ext cx="6647836" cy="3000900"/>
          </a:xfrm>
          <a:prstGeom prst="rect">
            <a:avLst/>
          </a:prstGeom>
          <a:noFill/>
          <a:ln>
            <a:noFill/>
          </a:ln>
        </p:spPr>
      </p:pic>
      <p:sp>
        <p:nvSpPr>
          <p:cNvPr id="339" name="Google Shape;339;g334a97a39ca_44_391"/>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40" name="Google Shape;340;g334a97a39ca_44_391"/>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41" name="Google Shape;341;g334a97a39ca_44_391"/>
          <p:cNvSpPr txBox="1"/>
          <p:nvPr>
            <p:ph idx="1" type="body"/>
          </p:nvPr>
        </p:nvSpPr>
        <p:spPr>
          <a:xfrm>
            <a:off x="336575" y="1520000"/>
            <a:ext cx="4880100" cy="46086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2100"/>
              <a:buNone/>
            </a:pPr>
            <a:r>
              <a:rPr lang="fr-CH" sz="1600">
                <a:solidFill>
                  <a:srgbClr val="000000"/>
                </a:solidFill>
              </a:rPr>
              <a:t>Code smells</a:t>
            </a:r>
            <a:endParaRPr sz="1600">
              <a:solidFill>
                <a:srgbClr val="000000"/>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unused local variable "l_maser_bids".</a:t>
            </a:r>
            <a:endParaRPr b="0" sz="1600">
              <a:solidFill>
                <a:schemeClr val="accent4"/>
              </a:solidFill>
            </a:endParaRPr>
          </a:p>
          <a:p>
            <a:pPr indent="-330200" lvl="0" marL="457200" rtl="0" algn="l">
              <a:lnSpc>
                <a:spcPct val="100000"/>
              </a:lnSpc>
              <a:spcBef>
                <a:spcPts val="0"/>
              </a:spcBef>
              <a:spcAft>
                <a:spcPts val="0"/>
              </a:spcAft>
              <a:buClr>
                <a:schemeClr val="dk1"/>
              </a:buClr>
              <a:buSzPts val="1600"/>
              <a:buChar char="●"/>
            </a:pPr>
            <a:r>
              <a:rPr b="0" lang="fr-CH" sz="1600">
                <a:solidFill>
                  <a:schemeClr val="dk1"/>
                </a:solidFill>
              </a:rPr>
              <a:t>Remove the commented out code</a:t>
            </a:r>
            <a:endParaRPr b="0" sz="1600">
              <a:solidFill>
                <a:schemeClr val="dk1"/>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SELECT * should not be used.</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EXCEPTION_INT -20,NNN call should be moved to a central place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Refactor this SQL query to eliminate the use of EXISTS.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procedure "create_lgc_input_file" should be refactored to take at most 10 parameters instead of 21 as currently.</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Define a constant instead of duplicating literal few times</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WHEN OTHERS exception handler to ensure that all exceptions are trapped.</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documenting comment to this procedure.</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an "ELSE" clause to this "CASE" expression.</a:t>
            </a:r>
            <a:endParaRPr b="0" sz="1600">
              <a:solidFill>
                <a:schemeClr val="accent4"/>
              </a:solidFill>
            </a:endParaRPr>
          </a:p>
          <a:p>
            <a:pPr indent="0" lvl="0" marL="457200" rtl="0" algn="l">
              <a:lnSpc>
                <a:spcPct val="115000"/>
              </a:lnSpc>
              <a:spcBef>
                <a:spcPts val="2400"/>
              </a:spcBef>
              <a:spcAft>
                <a:spcPts val="0"/>
              </a:spcAft>
              <a:buSzPts val="2100"/>
              <a:buNone/>
            </a:pPr>
            <a:r>
              <a:t/>
            </a:r>
            <a:endParaRPr sz="1600">
              <a:solidFill>
                <a:srgbClr val="000000"/>
              </a:solidFill>
            </a:endParaRPr>
          </a:p>
          <a:p>
            <a:pPr indent="0" lvl="0" marL="0" rtl="0" algn="l">
              <a:lnSpc>
                <a:spcPct val="100000"/>
              </a:lnSpc>
              <a:spcBef>
                <a:spcPts val="600"/>
              </a:spcBef>
              <a:spcAft>
                <a:spcPts val="0"/>
              </a:spcAft>
              <a:buSzPts val="2100"/>
              <a:buNone/>
            </a:pPr>
            <a:r>
              <a:t/>
            </a:r>
            <a:endParaRPr sz="1600">
              <a:solidFill>
                <a:srgbClr val="000000"/>
              </a:solidFill>
            </a:endParaRPr>
          </a:p>
          <a:p>
            <a:pPr indent="0" lvl="0" marL="0" rtl="0" algn="l">
              <a:lnSpc>
                <a:spcPct val="100000"/>
              </a:lnSpc>
              <a:spcBef>
                <a:spcPts val="0"/>
              </a:spcBef>
              <a:spcAft>
                <a:spcPts val="0"/>
              </a:spcAft>
              <a:buSzPts val="2100"/>
              <a:buNone/>
            </a:pPr>
            <a:r>
              <a:t/>
            </a:r>
            <a:endParaRPr sz="1600">
              <a:solidFill>
                <a:srgbClr val="000000"/>
              </a:solidFill>
            </a:endParaRPr>
          </a:p>
        </p:txBody>
      </p:sp>
      <p:sp>
        <p:nvSpPr>
          <p:cNvPr id="342" name="Google Shape;342;g334a97a39ca_44_391"/>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g334a97a39ca_44_404"/>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pic>
        <p:nvPicPr>
          <p:cNvPr id="349" name="Google Shape;349;g334a97a39ca_44_404"/>
          <p:cNvPicPr preferRelativeResize="0"/>
          <p:nvPr/>
        </p:nvPicPr>
        <p:blipFill rotWithShape="1">
          <a:blip r:embed="rId3">
            <a:alphaModFix/>
          </a:blip>
          <a:srcRect b="0" l="0" r="0" t="0"/>
          <a:stretch/>
        </p:blipFill>
        <p:spPr>
          <a:xfrm>
            <a:off x="5216675" y="497625"/>
            <a:ext cx="6035751" cy="5630975"/>
          </a:xfrm>
          <a:prstGeom prst="rect">
            <a:avLst/>
          </a:prstGeom>
          <a:noFill/>
          <a:ln>
            <a:noFill/>
          </a:ln>
        </p:spPr>
      </p:pic>
      <p:sp>
        <p:nvSpPr>
          <p:cNvPr id="350" name="Google Shape;350;g334a97a39ca_44_404"/>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51" name="Google Shape;351;g334a97a39ca_44_404"/>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52" name="Google Shape;352;g334a97a39ca_44_404"/>
          <p:cNvSpPr txBox="1"/>
          <p:nvPr>
            <p:ph idx="1" type="body"/>
          </p:nvPr>
        </p:nvSpPr>
        <p:spPr>
          <a:xfrm>
            <a:off x="336575" y="1520000"/>
            <a:ext cx="4880100" cy="46086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2100"/>
              <a:buNone/>
            </a:pPr>
            <a:r>
              <a:rPr lang="fr-CH" sz="1600">
                <a:solidFill>
                  <a:srgbClr val="000000"/>
                </a:solidFill>
              </a:rPr>
              <a:t>Code smells</a:t>
            </a:r>
            <a:endParaRPr sz="1600">
              <a:solidFill>
                <a:srgbClr val="000000"/>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unused local variable "l_maser_bids".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commented out code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SELECT * should not be used.</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EXCEPTION_INT -20,NNN call should be moved to a central place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Refactor this SQL query to eliminate the use of EXISTS.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procedure "create_lgc_input_file" should be refactored to take at most 10 parameters instead of 21 as currently.</a:t>
            </a:r>
            <a:endParaRPr b="0" sz="1600">
              <a:solidFill>
                <a:schemeClr val="accent4"/>
              </a:solidFill>
            </a:endParaRPr>
          </a:p>
          <a:p>
            <a:pPr indent="-330200" lvl="0" marL="457200" rtl="0" algn="l">
              <a:lnSpc>
                <a:spcPct val="100000"/>
              </a:lnSpc>
              <a:spcBef>
                <a:spcPts val="0"/>
              </a:spcBef>
              <a:spcAft>
                <a:spcPts val="0"/>
              </a:spcAft>
              <a:buClr>
                <a:schemeClr val="dk1"/>
              </a:buClr>
              <a:buSzPts val="1600"/>
              <a:buChar char="●"/>
            </a:pPr>
            <a:r>
              <a:rPr b="0" lang="fr-CH" sz="1600">
                <a:solidFill>
                  <a:schemeClr val="dk1"/>
                </a:solidFill>
              </a:rPr>
              <a:t>Define a constant instead of duplicating literal few times</a:t>
            </a:r>
            <a:endParaRPr b="0" sz="1600">
              <a:solidFill>
                <a:schemeClr val="dk1"/>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WHEN OTHERS exception handler to ensure that all exceptions are trapped.</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documenting comment to this procedure.</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an "ELSE" clause to this "CASE" expression.</a:t>
            </a:r>
            <a:endParaRPr b="0" sz="1600">
              <a:solidFill>
                <a:schemeClr val="accent4"/>
              </a:solidFill>
            </a:endParaRPr>
          </a:p>
          <a:p>
            <a:pPr indent="0" lvl="0" marL="457200" rtl="0" algn="l">
              <a:lnSpc>
                <a:spcPct val="115000"/>
              </a:lnSpc>
              <a:spcBef>
                <a:spcPts val="2400"/>
              </a:spcBef>
              <a:spcAft>
                <a:spcPts val="0"/>
              </a:spcAft>
              <a:buSzPts val="2100"/>
              <a:buNone/>
            </a:pPr>
            <a:r>
              <a:t/>
            </a:r>
            <a:endParaRPr sz="1600">
              <a:solidFill>
                <a:srgbClr val="000000"/>
              </a:solidFill>
            </a:endParaRPr>
          </a:p>
          <a:p>
            <a:pPr indent="0" lvl="0" marL="0" rtl="0" algn="l">
              <a:lnSpc>
                <a:spcPct val="100000"/>
              </a:lnSpc>
              <a:spcBef>
                <a:spcPts val="600"/>
              </a:spcBef>
              <a:spcAft>
                <a:spcPts val="0"/>
              </a:spcAft>
              <a:buSzPts val="2100"/>
              <a:buNone/>
            </a:pPr>
            <a:r>
              <a:t/>
            </a:r>
            <a:endParaRPr sz="1600">
              <a:solidFill>
                <a:srgbClr val="000000"/>
              </a:solidFill>
            </a:endParaRPr>
          </a:p>
          <a:p>
            <a:pPr indent="0" lvl="0" marL="0" rtl="0" algn="l">
              <a:lnSpc>
                <a:spcPct val="100000"/>
              </a:lnSpc>
              <a:spcBef>
                <a:spcPts val="0"/>
              </a:spcBef>
              <a:spcAft>
                <a:spcPts val="0"/>
              </a:spcAft>
              <a:buSzPts val="2100"/>
              <a:buNone/>
            </a:pPr>
            <a:r>
              <a:t/>
            </a:r>
            <a:endParaRPr sz="1600">
              <a:solidFill>
                <a:srgbClr val="000000"/>
              </a:solidFill>
            </a:endParaRPr>
          </a:p>
        </p:txBody>
      </p:sp>
      <p:sp>
        <p:nvSpPr>
          <p:cNvPr id="353" name="Google Shape;353;g334a97a39ca_44_404"/>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g334a97a39ca_44_417"/>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sp>
        <p:nvSpPr>
          <p:cNvPr id="360" name="Google Shape;360;g334a97a39ca_44_417"/>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61" name="Google Shape;361;g334a97a39ca_44_417"/>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62" name="Google Shape;362;g334a97a39ca_44_417"/>
          <p:cNvSpPr txBox="1"/>
          <p:nvPr>
            <p:ph idx="1" type="body"/>
          </p:nvPr>
        </p:nvSpPr>
        <p:spPr>
          <a:xfrm>
            <a:off x="336575" y="1520000"/>
            <a:ext cx="4880100" cy="46086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2100"/>
              <a:buNone/>
            </a:pPr>
            <a:r>
              <a:rPr lang="fr-CH" sz="1600">
                <a:solidFill>
                  <a:srgbClr val="000000"/>
                </a:solidFill>
              </a:rPr>
              <a:t>Code smells</a:t>
            </a:r>
            <a:endParaRPr sz="1600">
              <a:solidFill>
                <a:srgbClr val="000000"/>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unused local variable "l_maser_bids".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Remove the commented out code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SELECT * should not be used.</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EXCEPTION_INT -20,NNN call should be moved to a central place</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Refactor this SQL query to eliminate the use of EXISTS.</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The procedure "create_lgc_input_file" should be refactored to take at most 10 parameters instead of 21 as currently.</a:t>
            </a:r>
            <a:endParaRPr b="0" sz="1600">
              <a:solidFill>
                <a:schemeClr val="accent4"/>
              </a:solidFill>
            </a:endParaRPr>
          </a:p>
          <a:p>
            <a:pPr indent="-330200" lvl="0" marL="457200" rtl="0" algn="l">
              <a:lnSpc>
                <a:spcPct val="100000"/>
              </a:lnSpc>
              <a:spcBef>
                <a:spcPts val="0"/>
              </a:spcBef>
              <a:spcAft>
                <a:spcPts val="0"/>
              </a:spcAft>
              <a:buClr>
                <a:schemeClr val="accent4"/>
              </a:buClr>
              <a:buSzPts val="1600"/>
              <a:buChar char="●"/>
            </a:pPr>
            <a:r>
              <a:rPr b="0" lang="fr-CH" sz="1600">
                <a:solidFill>
                  <a:schemeClr val="accent4"/>
                </a:solidFill>
              </a:rPr>
              <a:t>Define a constant instead of duplicating literal few times</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WHEN OTHERS exception handler to ensure that all exceptions are trapped.</a:t>
            </a:r>
            <a:endParaRPr b="0" sz="1600">
              <a:solidFill>
                <a:schemeClr val="accent4"/>
              </a:solidFill>
            </a:endParaRPr>
          </a:p>
          <a:p>
            <a:pPr indent="-330200" lvl="0" marL="457200" marR="0" rtl="0" algn="l">
              <a:lnSpc>
                <a:spcPct val="115000"/>
              </a:lnSpc>
              <a:spcBef>
                <a:spcPts val="0"/>
              </a:spcBef>
              <a:spcAft>
                <a:spcPts val="0"/>
              </a:spcAft>
              <a:buClr>
                <a:schemeClr val="accent4"/>
              </a:buClr>
              <a:buSzPts val="1600"/>
              <a:buChar char="●"/>
            </a:pPr>
            <a:r>
              <a:rPr b="0" lang="fr-CH" sz="1600">
                <a:solidFill>
                  <a:schemeClr val="accent4"/>
                </a:solidFill>
              </a:rPr>
              <a:t>Add a documenting comment to this procedure.</a:t>
            </a:r>
            <a:endParaRPr b="0" sz="1600">
              <a:solidFill>
                <a:schemeClr val="accent4"/>
              </a:solidFill>
            </a:endParaRPr>
          </a:p>
          <a:p>
            <a:pPr indent="-330200" lvl="0" marL="457200" marR="0" rtl="0" algn="l">
              <a:lnSpc>
                <a:spcPct val="115000"/>
              </a:lnSpc>
              <a:spcBef>
                <a:spcPts val="0"/>
              </a:spcBef>
              <a:spcAft>
                <a:spcPts val="0"/>
              </a:spcAft>
              <a:buClr>
                <a:schemeClr val="dk1"/>
              </a:buClr>
              <a:buSzPts val="1600"/>
              <a:buChar char="●"/>
            </a:pPr>
            <a:r>
              <a:rPr b="0" lang="fr-CH" sz="1600">
                <a:solidFill>
                  <a:schemeClr val="dk1"/>
                </a:solidFill>
              </a:rPr>
              <a:t>Add an "ELSE" clause to this "CASE" expression.</a:t>
            </a:r>
            <a:endParaRPr b="0" sz="1600">
              <a:solidFill>
                <a:schemeClr val="dk1"/>
              </a:solidFill>
            </a:endParaRPr>
          </a:p>
          <a:p>
            <a:pPr indent="0" lvl="0" marL="457200" rtl="0" algn="l">
              <a:lnSpc>
                <a:spcPct val="115000"/>
              </a:lnSpc>
              <a:spcBef>
                <a:spcPts val="2400"/>
              </a:spcBef>
              <a:spcAft>
                <a:spcPts val="0"/>
              </a:spcAft>
              <a:buSzPts val="2100"/>
              <a:buNone/>
            </a:pPr>
            <a:r>
              <a:t/>
            </a:r>
            <a:endParaRPr sz="1600">
              <a:solidFill>
                <a:srgbClr val="000000"/>
              </a:solidFill>
            </a:endParaRPr>
          </a:p>
          <a:p>
            <a:pPr indent="0" lvl="0" marL="0" rtl="0" algn="l">
              <a:lnSpc>
                <a:spcPct val="100000"/>
              </a:lnSpc>
              <a:spcBef>
                <a:spcPts val="600"/>
              </a:spcBef>
              <a:spcAft>
                <a:spcPts val="0"/>
              </a:spcAft>
              <a:buSzPts val="2100"/>
              <a:buNone/>
            </a:pPr>
            <a:r>
              <a:t/>
            </a:r>
            <a:endParaRPr sz="1600">
              <a:solidFill>
                <a:srgbClr val="000000"/>
              </a:solidFill>
            </a:endParaRPr>
          </a:p>
          <a:p>
            <a:pPr indent="0" lvl="0" marL="0" rtl="0" algn="l">
              <a:lnSpc>
                <a:spcPct val="100000"/>
              </a:lnSpc>
              <a:spcBef>
                <a:spcPts val="0"/>
              </a:spcBef>
              <a:spcAft>
                <a:spcPts val="0"/>
              </a:spcAft>
              <a:buSzPts val="2100"/>
              <a:buNone/>
            </a:pPr>
            <a:r>
              <a:t/>
            </a:r>
            <a:endParaRPr sz="1600">
              <a:solidFill>
                <a:srgbClr val="000000"/>
              </a:solidFill>
            </a:endParaRPr>
          </a:p>
        </p:txBody>
      </p:sp>
      <p:sp>
        <p:nvSpPr>
          <p:cNvPr id="363" name="Google Shape;363;g334a97a39ca_44_417"/>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pic>
        <p:nvPicPr>
          <p:cNvPr id="364" name="Google Shape;364;g334a97a39ca_44_417"/>
          <p:cNvPicPr preferRelativeResize="0"/>
          <p:nvPr/>
        </p:nvPicPr>
        <p:blipFill rotWithShape="1">
          <a:blip r:embed="rId3">
            <a:alphaModFix/>
          </a:blip>
          <a:srcRect b="0" l="0" r="0" t="0"/>
          <a:stretch/>
        </p:blipFill>
        <p:spPr>
          <a:xfrm>
            <a:off x="5312602" y="1935063"/>
            <a:ext cx="6572100" cy="3045287"/>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g334741fcea3_0_83"/>
          <p:cNvSpPr txBox="1"/>
          <p:nvPr>
            <p:ph idx="1" type="body"/>
          </p:nvPr>
        </p:nvSpPr>
        <p:spPr>
          <a:xfrm>
            <a:off x="336425" y="1688050"/>
            <a:ext cx="3148800" cy="457800"/>
          </a:xfrm>
          <a:prstGeom prst="rect">
            <a:avLst/>
          </a:prstGeom>
          <a:noFill/>
          <a:ln>
            <a:noFill/>
          </a:ln>
        </p:spPr>
        <p:txBody>
          <a:bodyPr anchorCtr="0" anchor="t" bIns="0" lIns="0" spcFirstLastPara="1" rIns="0" wrap="square" tIns="0">
            <a:noAutofit/>
          </a:bodyPr>
          <a:lstStyle/>
          <a:p>
            <a:pPr indent="0" lvl="0" marL="0" rtl="0" algn="l">
              <a:lnSpc>
                <a:spcPct val="100000"/>
              </a:lnSpc>
              <a:spcBef>
                <a:spcPts val="0"/>
              </a:spcBef>
              <a:spcAft>
                <a:spcPts val="0"/>
              </a:spcAft>
              <a:buSzPts val="2100"/>
              <a:buNone/>
            </a:pPr>
            <a:r>
              <a:rPr lang="fr-CH" sz="1600">
                <a:solidFill>
                  <a:srgbClr val="000000"/>
                </a:solidFill>
              </a:rPr>
              <a:t>Duplications</a:t>
            </a:r>
            <a:endParaRPr sz="1600">
              <a:solidFill>
                <a:srgbClr val="000000"/>
              </a:solidFill>
            </a:endParaRPr>
          </a:p>
          <a:p>
            <a:pPr indent="-330200" lvl="0" marL="457200" rtl="0" algn="l">
              <a:lnSpc>
                <a:spcPct val="100000"/>
              </a:lnSpc>
              <a:spcBef>
                <a:spcPts val="0"/>
              </a:spcBef>
              <a:spcAft>
                <a:spcPts val="0"/>
              </a:spcAft>
              <a:buClr>
                <a:srgbClr val="000000"/>
              </a:buClr>
              <a:buSzPts val="1600"/>
              <a:buChar char="●"/>
            </a:pPr>
            <a:r>
              <a:rPr lang="fr-CH" sz="1600">
                <a:solidFill>
                  <a:srgbClr val="000000"/>
                </a:solidFill>
              </a:rPr>
              <a:t>13% of the code</a:t>
            </a:r>
            <a:endParaRPr sz="1600"/>
          </a:p>
        </p:txBody>
      </p:sp>
      <p:sp>
        <p:nvSpPr>
          <p:cNvPr id="371" name="Google Shape;371;g334741fcea3_0_8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sp>
        <p:nvSpPr>
          <p:cNvPr id="372" name="Google Shape;372;g334741fcea3_0_8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73" name="Google Shape;373;g334741fcea3_0_8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74" name="Google Shape;374;g334741fcea3_0_83"/>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pic>
        <p:nvPicPr>
          <p:cNvPr id="375" name="Google Shape;375;g334741fcea3_0_83"/>
          <p:cNvPicPr preferRelativeResize="0"/>
          <p:nvPr/>
        </p:nvPicPr>
        <p:blipFill rotWithShape="1">
          <a:blip r:embed="rId3">
            <a:alphaModFix/>
          </a:blip>
          <a:srcRect b="0" l="0" r="0" t="0"/>
          <a:stretch/>
        </p:blipFill>
        <p:spPr>
          <a:xfrm>
            <a:off x="5935693" y="152400"/>
            <a:ext cx="5410043" cy="6051550"/>
          </a:xfrm>
          <a:prstGeom prst="rect">
            <a:avLst/>
          </a:prstGeom>
          <a:noFill/>
          <a:ln>
            <a:noFill/>
          </a:ln>
        </p:spPr>
      </p:pic>
      <p:pic>
        <p:nvPicPr>
          <p:cNvPr id="376" name="Google Shape;376;g334741fcea3_0_83"/>
          <p:cNvPicPr preferRelativeResize="0"/>
          <p:nvPr/>
        </p:nvPicPr>
        <p:blipFill rotWithShape="1">
          <a:blip r:embed="rId4">
            <a:alphaModFix/>
          </a:blip>
          <a:srcRect b="0" l="0" r="0" t="0"/>
          <a:stretch/>
        </p:blipFill>
        <p:spPr>
          <a:xfrm>
            <a:off x="152400" y="2204125"/>
            <a:ext cx="5243225" cy="399432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1" name="Shape 381"/>
        <p:cNvGrpSpPr/>
        <p:nvPr/>
      </p:nvGrpSpPr>
      <p:grpSpPr>
        <a:xfrm>
          <a:off x="0" y="0"/>
          <a:ext cx="0" cy="0"/>
          <a:chOff x="0" y="0"/>
          <a:chExt cx="0" cy="0"/>
        </a:xfrm>
      </p:grpSpPr>
      <p:sp>
        <p:nvSpPr>
          <p:cNvPr id="382" name="Google Shape;382;g334741fcea3_0_169"/>
          <p:cNvSpPr txBox="1"/>
          <p:nvPr>
            <p:ph idx="1" type="body"/>
          </p:nvPr>
        </p:nvSpPr>
        <p:spPr>
          <a:xfrm>
            <a:off x="407989" y="1362988"/>
            <a:ext cx="11376000" cy="32940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2100"/>
              <a:buNone/>
            </a:pPr>
            <a:r>
              <a:rPr b="0" lang="fr-CH" sz="1700">
                <a:solidFill>
                  <a:srgbClr val="000000"/>
                </a:solidFill>
              </a:rPr>
              <a:t>The database code can be improved by relatively simple changes (without deep code refactorization):</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Removal of unused packages, view, tables, triggers, jobs etc.</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Elimination of unused procedures and functions, variables within the packages</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Elimination of duplicated code</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Elimination of commented-out code</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Versioning of tables, views, triggers and jobs in GitLab</a:t>
            </a:r>
            <a:endParaRPr b="0" sz="1700">
              <a:solidFill>
                <a:srgbClr val="000000"/>
              </a:solidFill>
            </a:endParaRPr>
          </a:p>
          <a:p>
            <a:pPr indent="0" lvl="0" marL="914400" rtl="0" algn="l">
              <a:lnSpc>
                <a:spcPct val="100000"/>
              </a:lnSpc>
              <a:spcBef>
                <a:spcPts val="0"/>
              </a:spcBef>
              <a:spcAft>
                <a:spcPts val="0"/>
              </a:spcAft>
              <a:buSzPts val="2100"/>
              <a:buNone/>
            </a:pPr>
            <a:r>
              <a:t/>
            </a:r>
            <a:endParaRPr b="0" sz="1700">
              <a:solidFill>
                <a:srgbClr val="000000"/>
              </a:solidFill>
            </a:endParaRPr>
          </a:p>
          <a:p>
            <a:pPr indent="0" lvl="0" marL="0" rtl="0" algn="l">
              <a:lnSpc>
                <a:spcPct val="100000"/>
              </a:lnSpc>
              <a:spcBef>
                <a:spcPts val="0"/>
              </a:spcBef>
              <a:spcAft>
                <a:spcPts val="0"/>
              </a:spcAft>
              <a:buSzPts val="2100"/>
              <a:buNone/>
            </a:pPr>
            <a:r>
              <a:rPr b="0" lang="fr-CH" sz="1700">
                <a:solidFill>
                  <a:srgbClr val="000000"/>
                </a:solidFill>
              </a:rPr>
              <a:t>Further improvements:</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based on SonarQube analysis results</a:t>
            </a:r>
            <a:endParaRPr b="0" sz="1700">
              <a:solidFill>
                <a:srgbClr val="000000"/>
              </a:solidFill>
            </a:endParaRPr>
          </a:p>
          <a:p>
            <a:pPr indent="0" lvl="0" marL="0" rtl="0" algn="l">
              <a:lnSpc>
                <a:spcPct val="100000"/>
              </a:lnSpc>
              <a:spcBef>
                <a:spcPts val="0"/>
              </a:spcBef>
              <a:spcAft>
                <a:spcPts val="0"/>
              </a:spcAft>
              <a:buSzPts val="2100"/>
              <a:buNone/>
            </a:pPr>
            <a:r>
              <a:t/>
            </a:r>
            <a:endParaRPr b="0" sz="1700">
              <a:solidFill>
                <a:srgbClr val="000000"/>
              </a:solidFill>
            </a:endParaRPr>
          </a:p>
          <a:p>
            <a:pPr indent="0" lvl="0" marL="0" rtl="0" algn="l">
              <a:lnSpc>
                <a:spcPct val="100000"/>
              </a:lnSpc>
              <a:spcBef>
                <a:spcPts val="0"/>
              </a:spcBef>
              <a:spcAft>
                <a:spcPts val="0"/>
              </a:spcAft>
              <a:buSzPts val="2100"/>
              <a:buNone/>
            </a:pPr>
            <a:r>
              <a:rPr b="0" lang="fr-CH" sz="1700">
                <a:solidFill>
                  <a:srgbClr val="000000"/>
                </a:solidFill>
              </a:rPr>
              <a:t>To avoid issues in the future:</a:t>
            </a:r>
            <a:endParaRPr b="0" sz="1700">
              <a:solidFill>
                <a:srgbClr val="000000"/>
              </a:solidFill>
            </a:endParaRPr>
          </a:p>
          <a:p>
            <a:pPr indent="-336550" lvl="0" marL="914400" rtl="0" algn="l">
              <a:lnSpc>
                <a:spcPct val="100000"/>
              </a:lnSpc>
              <a:spcBef>
                <a:spcPts val="0"/>
              </a:spcBef>
              <a:spcAft>
                <a:spcPts val="0"/>
              </a:spcAft>
              <a:buClr>
                <a:srgbClr val="000000"/>
              </a:buClr>
              <a:buSzPts val="1700"/>
              <a:buChar char="●"/>
            </a:pPr>
            <a:r>
              <a:rPr b="0" lang="fr-CH" sz="1700">
                <a:solidFill>
                  <a:srgbClr val="000000"/>
                </a:solidFill>
              </a:rPr>
              <a:t>implement a code quality tool checks (e.g. SonarQube) in the Gitlab pipelines</a:t>
            </a:r>
            <a:endParaRPr b="0" sz="1700">
              <a:solidFill>
                <a:srgbClr val="000000"/>
              </a:solidFill>
            </a:endParaRPr>
          </a:p>
          <a:p>
            <a:pPr indent="0" lvl="0" marL="914400" rtl="0" algn="l">
              <a:lnSpc>
                <a:spcPct val="100000"/>
              </a:lnSpc>
              <a:spcBef>
                <a:spcPts val="0"/>
              </a:spcBef>
              <a:spcAft>
                <a:spcPts val="0"/>
              </a:spcAft>
              <a:buSzPts val="2100"/>
              <a:buNone/>
            </a:pPr>
            <a:r>
              <a:t/>
            </a:r>
            <a:endParaRPr sz="1000">
              <a:solidFill>
                <a:srgbClr val="000000"/>
              </a:solidFill>
            </a:endParaRPr>
          </a:p>
        </p:txBody>
      </p:sp>
      <p:sp>
        <p:nvSpPr>
          <p:cNvPr id="383" name="Google Shape;383;g334741fcea3_0_169"/>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Database -  conclusions</a:t>
            </a:r>
            <a:endParaRPr/>
          </a:p>
        </p:txBody>
      </p:sp>
      <p:sp>
        <p:nvSpPr>
          <p:cNvPr id="384" name="Google Shape;384;g334741fcea3_0_169"/>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385" name="Google Shape;385;g334741fcea3_0_169"/>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86" name="Google Shape;386;g334741fcea3_0_169"/>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g334a97a39ca_0_3"/>
          <p:cNvSpPr txBox="1"/>
          <p:nvPr>
            <p:ph type="title"/>
          </p:nvPr>
        </p:nvSpPr>
        <p:spPr>
          <a:xfrm>
            <a:off x="291850" y="368297"/>
            <a:ext cx="11376000" cy="597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Geode APEX pages analysis</a:t>
            </a:r>
            <a:endParaRPr/>
          </a:p>
        </p:txBody>
      </p:sp>
      <p:sp>
        <p:nvSpPr>
          <p:cNvPr id="393" name="Google Shape;393;g334a97a39ca_0_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394" name="Google Shape;394;g334a97a39ca_0_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395" name="Google Shape;395;g334a97a39ca_0_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396" name="Google Shape;396;g334a97a39ca_0_3"/>
          <p:cNvSpPr txBox="1"/>
          <p:nvPr/>
        </p:nvSpPr>
        <p:spPr>
          <a:xfrm>
            <a:off x="291850" y="1002600"/>
            <a:ext cx="52740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t/>
            </a:r>
            <a:endParaRPr b="0" i="0" sz="2100" u="none" cap="none" strike="noStrike">
              <a:solidFill>
                <a:srgbClr val="171717"/>
              </a:solidFill>
              <a:latin typeface="Arial"/>
              <a:ea typeface="Arial"/>
              <a:cs typeface="Arial"/>
              <a:sym typeface="Arial"/>
            </a:endParaRPr>
          </a:p>
        </p:txBody>
      </p:sp>
      <p:sp>
        <p:nvSpPr>
          <p:cNvPr id="397" name="Google Shape;397;g334a97a39ca_0_3"/>
          <p:cNvSpPr txBox="1"/>
          <p:nvPr/>
        </p:nvSpPr>
        <p:spPr>
          <a:xfrm>
            <a:off x="408000" y="1217775"/>
            <a:ext cx="10536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fr-CH" sz="1400" u="sng" cap="none" strike="noStrike">
                <a:solidFill>
                  <a:schemeClr val="hlink"/>
                </a:solidFill>
                <a:latin typeface="Arial"/>
                <a:ea typeface="Arial"/>
                <a:cs typeface="Arial"/>
                <a:sym typeface="Arial"/>
                <a:hlinkClick r:id="rId3"/>
              </a:rPr>
              <a:t>Geode APEX</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pic>
        <p:nvPicPr>
          <p:cNvPr id="188" name="Google Shape;188;p2"/>
          <p:cNvPicPr preferRelativeResize="0"/>
          <p:nvPr/>
        </p:nvPicPr>
        <p:blipFill rotWithShape="1">
          <a:blip r:embed="rId3">
            <a:alphaModFix/>
          </a:blip>
          <a:srcRect b="0" l="0" r="0" t="0"/>
          <a:stretch/>
        </p:blipFill>
        <p:spPr>
          <a:xfrm>
            <a:off x="4534275" y="821375"/>
            <a:ext cx="7082700" cy="3481625"/>
          </a:xfrm>
          <a:prstGeom prst="rect">
            <a:avLst/>
          </a:prstGeom>
          <a:noFill/>
          <a:ln>
            <a:noFill/>
          </a:ln>
        </p:spPr>
      </p:pic>
      <p:sp>
        <p:nvSpPr>
          <p:cNvPr id="189" name="Google Shape;189;p2"/>
          <p:cNvSpPr txBox="1"/>
          <p:nvPr>
            <p:ph idx="1" type="body"/>
          </p:nvPr>
        </p:nvSpPr>
        <p:spPr>
          <a:xfrm>
            <a:off x="144000" y="1091350"/>
            <a:ext cx="6093600" cy="4271400"/>
          </a:xfrm>
          <a:prstGeom prst="rect">
            <a:avLst/>
          </a:prstGeom>
          <a:noFill/>
          <a:ln>
            <a:noFill/>
          </a:ln>
        </p:spPr>
        <p:txBody>
          <a:bodyPr anchorCtr="0" anchor="t" bIns="0" lIns="0" spcFirstLastPara="1" rIns="0" wrap="square" tIns="0">
            <a:spAutoFit/>
          </a:bodyPr>
          <a:lstStyle/>
          <a:p>
            <a:pPr indent="-361950" lvl="0" marL="457200" rtl="0" algn="l">
              <a:lnSpc>
                <a:spcPct val="150000"/>
              </a:lnSpc>
              <a:spcBef>
                <a:spcPts val="1800"/>
              </a:spcBef>
              <a:spcAft>
                <a:spcPts val="0"/>
              </a:spcAft>
              <a:buSzPts val="2100"/>
              <a:buChar char="●"/>
            </a:pPr>
            <a:r>
              <a:rPr lang="fr-CH"/>
              <a:t>Accdb database</a:t>
            </a:r>
            <a:endParaRPr/>
          </a:p>
          <a:p>
            <a:pPr indent="-342900" lvl="1" marL="914400" rtl="0" algn="l">
              <a:lnSpc>
                <a:spcPct val="150000"/>
              </a:lnSpc>
              <a:spcBef>
                <a:spcPts val="0"/>
              </a:spcBef>
              <a:spcAft>
                <a:spcPts val="0"/>
              </a:spcAft>
              <a:buSzPts val="1800"/>
              <a:buChar char="○"/>
            </a:pPr>
            <a:r>
              <a:rPr lang="fr-CH"/>
              <a:t>Statistics</a:t>
            </a:r>
            <a:endParaRPr/>
          </a:p>
          <a:p>
            <a:pPr indent="-342900" lvl="1" marL="914400" rtl="0" algn="l">
              <a:lnSpc>
                <a:spcPct val="150000"/>
              </a:lnSpc>
              <a:spcBef>
                <a:spcPts val="0"/>
              </a:spcBef>
              <a:spcAft>
                <a:spcPts val="0"/>
              </a:spcAft>
              <a:buSzPts val="1800"/>
              <a:buChar char="○"/>
            </a:pPr>
            <a:r>
              <a:rPr lang="fr-CH"/>
              <a:t>Issues of the database</a:t>
            </a:r>
            <a:endParaRPr/>
          </a:p>
          <a:p>
            <a:pPr indent="-342900" lvl="1" marL="914400" rtl="0" algn="l">
              <a:lnSpc>
                <a:spcPct val="150000"/>
              </a:lnSpc>
              <a:spcBef>
                <a:spcPts val="0"/>
              </a:spcBef>
              <a:spcAft>
                <a:spcPts val="0"/>
              </a:spcAft>
              <a:buSzPts val="1800"/>
              <a:buChar char="○"/>
            </a:pPr>
            <a:r>
              <a:rPr lang="fr-CH"/>
              <a:t>Conclusions</a:t>
            </a:r>
            <a:endParaRPr/>
          </a:p>
          <a:p>
            <a:pPr indent="-361950" lvl="0" marL="457200" rtl="0" algn="l">
              <a:lnSpc>
                <a:spcPct val="150000"/>
              </a:lnSpc>
              <a:spcBef>
                <a:spcPts val="0"/>
              </a:spcBef>
              <a:spcAft>
                <a:spcPts val="0"/>
              </a:spcAft>
              <a:buSzPts val="2100"/>
              <a:buChar char="●"/>
            </a:pPr>
            <a:r>
              <a:rPr lang="fr-CH"/>
              <a:t>Geode APEX pages</a:t>
            </a:r>
            <a:endParaRPr/>
          </a:p>
          <a:p>
            <a:pPr indent="-342900" lvl="1" marL="914400" rtl="0" algn="l">
              <a:lnSpc>
                <a:spcPct val="150000"/>
              </a:lnSpc>
              <a:spcBef>
                <a:spcPts val="0"/>
              </a:spcBef>
              <a:spcAft>
                <a:spcPts val="0"/>
              </a:spcAft>
              <a:buSzPts val="1800"/>
              <a:buChar char="○"/>
            </a:pPr>
            <a:r>
              <a:rPr lang="fr-CH"/>
              <a:t>Statistics and analysis</a:t>
            </a:r>
            <a:endParaRPr/>
          </a:p>
          <a:p>
            <a:pPr indent="-342900" lvl="1" marL="914400" rtl="0" algn="l">
              <a:lnSpc>
                <a:spcPct val="150000"/>
              </a:lnSpc>
              <a:spcBef>
                <a:spcPts val="0"/>
              </a:spcBef>
              <a:spcAft>
                <a:spcPts val="0"/>
              </a:spcAft>
              <a:buSzPts val="1800"/>
              <a:buChar char="○"/>
            </a:pPr>
            <a:r>
              <a:rPr lang="fr-CH"/>
              <a:t>Conclusions</a:t>
            </a:r>
            <a:endParaRPr/>
          </a:p>
          <a:p>
            <a:pPr indent="-342900" lvl="1" marL="914400" rtl="0" algn="l">
              <a:lnSpc>
                <a:spcPct val="150000"/>
              </a:lnSpc>
              <a:spcBef>
                <a:spcPts val="0"/>
              </a:spcBef>
              <a:spcAft>
                <a:spcPts val="0"/>
              </a:spcAft>
              <a:buSzPts val="1800"/>
              <a:buChar char="○"/>
            </a:pPr>
            <a:r>
              <a:rPr lang="fr-CH"/>
              <a:t>Solution to APEX’s limitations</a:t>
            </a:r>
            <a:endParaRPr/>
          </a:p>
          <a:p>
            <a:pPr indent="-361950" lvl="0" marL="457200" rtl="0" algn="l">
              <a:lnSpc>
                <a:spcPct val="150000"/>
              </a:lnSpc>
              <a:spcBef>
                <a:spcPts val="0"/>
              </a:spcBef>
              <a:spcAft>
                <a:spcPts val="0"/>
              </a:spcAft>
              <a:buSzPts val="2100"/>
              <a:buChar char="●"/>
            </a:pPr>
            <a:r>
              <a:rPr lang="fr-CH"/>
              <a:t>Open questions about mixed solution</a:t>
            </a:r>
            <a:endParaRPr/>
          </a:p>
          <a:p>
            <a:pPr indent="-361950" lvl="0" marL="457200" rtl="0" algn="l">
              <a:lnSpc>
                <a:spcPct val="150000"/>
              </a:lnSpc>
              <a:spcBef>
                <a:spcPts val="0"/>
              </a:spcBef>
              <a:spcAft>
                <a:spcPts val="0"/>
              </a:spcAft>
              <a:buSzPts val="2100"/>
              <a:buChar char="●"/>
            </a:pPr>
            <a:r>
              <a:rPr lang="fr-CH"/>
              <a:t>Next steps</a:t>
            </a:r>
            <a:endParaRPr/>
          </a:p>
        </p:txBody>
      </p:sp>
      <p:sp>
        <p:nvSpPr>
          <p:cNvPr id="190" name="Google Shape;190;p2"/>
          <p:cNvSpPr txBox="1"/>
          <p:nvPr>
            <p:ph type="title"/>
          </p:nvPr>
        </p:nvSpPr>
        <p:spPr>
          <a:xfrm>
            <a:off x="408000" y="373600"/>
            <a:ext cx="5565600" cy="4995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AGENDA</a:t>
            </a:r>
            <a:endParaRPr/>
          </a:p>
        </p:txBody>
      </p:sp>
      <p:sp>
        <p:nvSpPr>
          <p:cNvPr id="191" name="Google Shape;191;p2"/>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192" name="Google Shape;192;p2"/>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193" name="Google Shape;193;p2"/>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2" name="Shape 402"/>
        <p:cNvGrpSpPr/>
        <p:nvPr/>
      </p:nvGrpSpPr>
      <p:grpSpPr>
        <a:xfrm>
          <a:off x="0" y="0"/>
          <a:ext cx="0" cy="0"/>
          <a:chOff x="0" y="0"/>
          <a:chExt cx="0" cy="0"/>
        </a:xfrm>
      </p:grpSpPr>
      <p:sp>
        <p:nvSpPr>
          <p:cNvPr id="403" name="Google Shape;403;g334741fcea3_0_244"/>
          <p:cNvSpPr txBox="1"/>
          <p:nvPr>
            <p:ph type="title"/>
          </p:nvPr>
        </p:nvSpPr>
        <p:spPr>
          <a:xfrm>
            <a:off x="291850" y="368297"/>
            <a:ext cx="11376000" cy="597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Geode APEX pages - conclusions </a:t>
            </a:r>
            <a:endParaRPr/>
          </a:p>
        </p:txBody>
      </p:sp>
      <p:sp>
        <p:nvSpPr>
          <p:cNvPr id="404" name="Google Shape;404;g334741fcea3_0_244"/>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05" name="Google Shape;405;g334741fcea3_0_244"/>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06" name="Google Shape;406;g334741fcea3_0_244"/>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07" name="Google Shape;407;g334741fcea3_0_244"/>
          <p:cNvSpPr txBox="1"/>
          <p:nvPr>
            <p:ph idx="1" type="body"/>
          </p:nvPr>
        </p:nvSpPr>
        <p:spPr>
          <a:xfrm>
            <a:off x="407989" y="1789538"/>
            <a:ext cx="11376000" cy="1594800"/>
          </a:xfrm>
          <a:prstGeom prst="rect">
            <a:avLst/>
          </a:prstGeom>
          <a:noFill/>
          <a:ln>
            <a:noFill/>
          </a:ln>
        </p:spPr>
        <p:txBody>
          <a:bodyPr anchorCtr="0" anchor="t" bIns="0" lIns="0" spcFirstLastPara="1" rIns="0" wrap="square" tIns="0">
            <a:spAutoFit/>
          </a:bodyPr>
          <a:lstStyle/>
          <a:p>
            <a:pPr indent="0" lvl="0" marL="0" rtl="0" algn="l">
              <a:lnSpc>
                <a:spcPct val="115000"/>
              </a:lnSpc>
              <a:spcBef>
                <a:spcPts val="1200"/>
              </a:spcBef>
              <a:spcAft>
                <a:spcPts val="0"/>
              </a:spcAft>
              <a:buSzPts val="2100"/>
              <a:buNone/>
            </a:pPr>
            <a:r>
              <a:rPr b="0" lang="fr-CH" sz="1600">
                <a:solidFill>
                  <a:srgbClr val="000000"/>
                </a:solidFill>
              </a:rPr>
              <a:t>The APEX pages can be improved by:</a:t>
            </a:r>
            <a:endParaRPr b="0" sz="1600">
              <a:solidFill>
                <a:srgbClr val="000000"/>
              </a:solidFill>
            </a:endParaRPr>
          </a:p>
          <a:p>
            <a:pPr indent="-330200" lvl="0" marL="457200" rtl="0" algn="l">
              <a:lnSpc>
                <a:spcPct val="115000"/>
              </a:lnSpc>
              <a:spcBef>
                <a:spcPts val="1200"/>
              </a:spcBef>
              <a:spcAft>
                <a:spcPts val="0"/>
              </a:spcAft>
              <a:buClr>
                <a:srgbClr val="000000"/>
              </a:buClr>
              <a:buSzPts val="1600"/>
              <a:buChar char="●"/>
            </a:pPr>
            <a:r>
              <a:rPr b="0" lang="fr-CH" sz="1600">
                <a:solidFill>
                  <a:srgbClr val="000000"/>
                </a:solidFill>
              </a:rPr>
              <a:t>Removing unassigned pages.</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Removing unused or rarely used pages (careful selection is required).</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Translating the application into English.</a:t>
            </a:r>
            <a:endParaRPr b="0" sz="1600">
              <a:solidFill>
                <a:srgbClr val="000000"/>
              </a:solidFill>
            </a:endParaRPr>
          </a:p>
          <a:p>
            <a:pPr indent="0" lvl="0" marL="914400" rtl="0" algn="l">
              <a:lnSpc>
                <a:spcPct val="100000"/>
              </a:lnSpc>
              <a:spcBef>
                <a:spcPts val="1200"/>
              </a:spcBef>
              <a:spcAft>
                <a:spcPts val="0"/>
              </a:spcAft>
              <a:buSzPts val="2100"/>
              <a:buNone/>
            </a:pPr>
            <a:r>
              <a:t/>
            </a:r>
            <a:endParaRPr sz="1000">
              <a:solidFill>
                <a:srgbClr val="00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g334a97a39ca_171_73"/>
          <p:cNvSpPr txBox="1"/>
          <p:nvPr>
            <p:ph type="title"/>
          </p:nvPr>
        </p:nvSpPr>
        <p:spPr>
          <a:xfrm>
            <a:off x="291850" y="368297"/>
            <a:ext cx="11376000" cy="597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APEX technology - limitations </a:t>
            </a:r>
            <a:endParaRPr/>
          </a:p>
        </p:txBody>
      </p:sp>
      <p:sp>
        <p:nvSpPr>
          <p:cNvPr id="414" name="Google Shape;414;g334a97a39ca_171_7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15" name="Google Shape;415;g334a97a39ca_171_7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16" name="Google Shape;416;g334a97a39ca_171_7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17" name="Google Shape;417;g334a97a39ca_171_73"/>
          <p:cNvSpPr txBox="1"/>
          <p:nvPr>
            <p:ph idx="1" type="body"/>
          </p:nvPr>
        </p:nvSpPr>
        <p:spPr>
          <a:xfrm>
            <a:off x="408000" y="1479387"/>
            <a:ext cx="11376000" cy="2407500"/>
          </a:xfrm>
          <a:prstGeom prst="rect">
            <a:avLst/>
          </a:prstGeom>
          <a:noFill/>
          <a:ln>
            <a:noFill/>
          </a:ln>
        </p:spPr>
        <p:txBody>
          <a:bodyPr anchorCtr="0" anchor="t" bIns="0" lIns="0" spcFirstLastPara="1" rIns="0" wrap="square" tIns="0">
            <a:spAutoFit/>
          </a:bodyPr>
          <a:lstStyle/>
          <a:p>
            <a:pPr indent="0" lvl="0" marL="0" rtl="0" algn="l">
              <a:lnSpc>
                <a:spcPct val="100000"/>
              </a:lnSpc>
              <a:spcBef>
                <a:spcPts val="0"/>
              </a:spcBef>
              <a:spcAft>
                <a:spcPts val="0"/>
              </a:spcAft>
              <a:buSzPts val="2100"/>
              <a:buNone/>
            </a:pPr>
            <a:r>
              <a:rPr b="0" lang="fr-CH" sz="1600">
                <a:solidFill>
                  <a:srgbClr val="171717"/>
                </a:solidFill>
              </a:rPr>
              <a:t>Some main limitations of APEX technology (already addressed during our last meeting):</a:t>
            </a:r>
            <a:endParaRPr b="0" sz="1600">
              <a:solidFill>
                <a:srgbClr val="171717"/>
              </a:solidFill>
            </a:endParaRPr>
          </a:p>
          <a:p>
            <a:pPr indent="-330200" lvl="0" marL="457200" rtl="0" algn="l">
              <a:lnSpc>
                <a:spcPct val="115000"/>
              </a:lnSpc>
              <a:spcBef>
                <a:spcPts val="1200"/>
              </a:spcBef>
              <a:spcAft>
                <a:spcPts val="0"/>
              </a:spcAft>
              <a:buClr>
                <a:srgbClr val="000000"/>
              </a:buClr>
              <a:buSzPts val="1600"/>
              <a:buChar char="●"/>
            </a:pPr>
            <a:r>
              <a:rPr b="0" lang="fr-CH" sz="1600">
                <a:solidFill>
                  <a:srgbClr val="000000"/>
                </a:solidFill>
              </a:rPr>
              <a:t>Oracle Dependency</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Problematic versioning</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Not ideal for parallel work by multiple developers</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Learning curve</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Limited flexibility compared to full custom solutions</a:t>
            </a:r>
            <a:endParaRPr b="0" sz="1600">
              <a:solidFill>
                <a:srgbClr val="000000"/>
              </a:solidFill>
            </a:endParaRPr>
          </a:p>
          <a:p>
            <a:pPr indent="-330200" lvl="0" marL="457200" rtl="0" algn="l">
              <a:lnSpc>
                <a:spcPct val="115000"/>
              </a:lnSpc>
              <a:spcBef>
                <a:spcPts val="0"/>
              </a:spcBef>
              <a:spcAft>
                <a:spcPts val="0"/>
              </a:spcAft>
              <a:buClr>
                <a:srgbClr val="000000"/>
              </a:buClr>
              <a:buSzPts val="1600"/>
              <a:buChar char="●"/>
            </a:pPr>
            <a:r>
              <a:rPr b="0" lang="fr-CH" sz="1600">
                <a:solidFill>
                  <a:srgbClr val="000000"/>
                </a:solidFill>
              </a:rPr>
              <a:t>Community and support</a:t>
            </a:r>
            <a:endParaRPr b="0" sz="1600">
              <a:solidFill>
                <a:srgbClr val="000000"/>
              </a:solidFill>
            </a:endParaRPr>
          </a:p>
          <a:p>
            <a:pPr indent="0" lvl="0" marL="914400" rtl="0" algn="l">
              <a:lnSpc>
                <a:spcPct val="100000"/>
              </a:lnSpc>
              <a:spcBef>
                <a:spcPts val="1200"/>
              </a:spcBef>
              <a:spcAft>
                <a:spcPts val="0"/>
              </a:spcAft>
              <a:buSzPts val="2100"/>
              <a:buNone/>
            </a:pPr>
            <a:r>
              <a:t/>
            </a:r>
            <a:endParaRPr sz="1000">
              <a:solidFill>
                <a:srgbClr val="000000"/>
              </a:solidFill>
            </a:endParaRPr>
          </a:p>
        </p:txBody>
      </p:sp>
      <p:sp>
        <p:nvSpPr>
          <p:cNvPr id="418" name="Google Shape;418;g334a97a39ca_171_73"/>
          <p:cNvSpPr txBox="1"/>
          <p:nvPr/>
        </p:nvSpPr>
        <p:spPr>
          <a:xfrm>
            <a:off x="408000" y="4028800"/>
            <a:ext cx="6114900" cy="14160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171717"/>
                </a:solidFill>
                <a:latin typeface="Arial"/>
                <a:ea typeface="Arial"/>
                <a:cs typeface="Arial"/>
                <a:sym typeface="Arial"/>
              </a:rPr>
              <a:t>Solution</a:t>
            </a:r>
            <a:r>
              <a:rPr b="0" i="0" lang="fr-CH" sz="1600" u="none" cap="none" strike="noStrike">
                <a:solidFill>
                  <a:srgbClr val="171717"/>
                </a:solidFill>
                <a:latin typeface="Arial"/>
                <a:ea typeface="Arial"/>
                <a:cs typeface="Arial"/>
                <a:sym typeface="Arial"/>
              </a:rPr>
              <a:t> - mixed implementation:</a:t>
            </a:r>
            <a:endParaRPr b="0" i="0" sz="1600" u="none" cap="none" strike="noStrike">
              <a:solidFill>
                <a:srgbClr val="171717"/>
              </a:solidFill>
              <a:latin typeface="Arial"/>
              <a:ea typeface="Arial"/>
              <a:cs typeface="Arial"/>
              <a:sym typeface="Arial"/>
            </a:endParaRPr>
          </a:p>
          <a:p>
            <a:pPr indent="-330200" lvl="0" marL="457200" marR="0" rtl="0" algn="l">
              <a:lnSpc>
                <a:spcPct val="100000"/>
              </a:lnSpc>
              <a:spcBef>
                <a:spcPts val="0"/>
              </a:spcBef>
              <a:spcAft>
                <a:spcPts val="0"/>
              </a:spcAft>
              <a:buClr>
                <a:srgbClr val="171717"/>
              </a:buClr>
              <a:buSzPts val="1600"/>
              <a:buFont typeface="Arial"/>
              <a:buChar char="●"/>
            </a:pPr>
            <a:r>
              <a:rPr b="0" i="0" lang="fr-CH" sz="1600" u="none" cap="none" strike="noStrike">
                <a:solidFill>
                  <a:srgbClr val="171717"/>
                </a:solidFill>
                <a:latin typeface="Arial"/>
                <a:ea typeface="Arial"/>
                <a:cs typeface="Arial"/>
                <a:sym typeface="Arial"/>
              </a:rPr>
              <a:t>Based on a Java service (Spring Boot)</a:t>
            </a:r>
            <a:endParaRPr b="0" i="0" sz="1600" u="none" cap="none" strike="noStrike">
              <a:solidFill>
                <a:srgbClr val="171717"/>
              </a:solidFill>
              <a:latin typeface="Arial"/>
              <a:ea typeface="Arial"/>
              <a:cs typeface="Arial"/>
              <a:sym typeface="Arial"/>
            </a:endParaRPr>
          </a:p>
          <a:p>
            <a:pPr indent="-330200" lvl="0" marL="457200" marR="0" rtl="0" algn="l">
              <a:lnSpc>
                <a:spcPct val="100000"/>
              </a:lnSpc>
              <a:spcBef>
                <a:spcPts val="0"/>
              </a:spcBef>
              <a:spcAft>
                <a:spcPts val="0"/>
              </a:spcAft>
              <a:buClr>
                <a:srgbClr val="171717"/>
              </a:buClr>
              <a:buSzPts val="1600"/>
              <a:buFont typeface="Arial"/>
              <a:buChar char="●"/>
            </a:pPr>
            <a:r>
              <a:rPr b="0" i="0" lang="fr-CH" sz="1600" u="none" cap="none" strike="noStrike">
                <a:solidFill>
                  <a:srgbClr val="171717"/>
                </a:solidFill>
                <a:latin typeface="Arial"/>
                <a:ea typeface="Arial"/>
                <a:cs typeface="Arial"/>
                <a:sym typeface="Arial"/>
              </a:rPr>
              <a:t>Java-based frontend (e.g., Angular or React)</a:t>
            </a:r>
            <a:endParaRPr b="0" i="0" sz="1600" u="none" cap="none" strike="noStrike">
              <a:solidFill>
                <a:srgbClr val="171717"/>
              </a:solidFill>
              <a:latin typeface="Arial"/>
              <a:ea typeface="Arial"/>
              <a:cs typeface="Arial"/>
              <a:sym typeface="Arial"/>
            </a:endParaRPr>
          </a:p>
          <a:p>
            <a:pPr indent="-330200" lvl="0" marL="457200" marR="0" rtl="0" algn="l">
              <a:lnSpc>
                <a:spcPct val="100000"/>
              </a:lnSpc>
              <a:spcBef>
                <a:spcPts val="0"/>
              </a:spcBef>
              <a:spcAft>
                <a:spcPts val="0"/>
              </a:spcAft>
              <a:buClr>
                <a:srgbClr val="171717"/>
              </a:buClr>
              <a:buSzPts val="1600"/>
              <a:buFont typeface="Arial"/>
              <a:buChar char="●"/>
            </a:pPr>
            <a:r>
              <a:rPr b="0" i="0" lang="fr-CH" sz="1600" u="none" cap="none" strike="noStrike">
                <a:solidFill>
                  <a:srgbClr val="171717"/>
                </a:solidFill>
                <a:latin typeface="Arial"/>
                <a:ea typeface="Arial"/>
                <a:cs typeface="Arial"/>
                <a:sym typeface="Arial"/>
              </a:rPr>
              <a:t>APEX pages accompanied by a Java frontend</a:t>
            </a:r>
            <a:endParaRPr b="0" i="0" sz="1600" u="none" cap="none" strike="noStrike">
              <a:solidFill>
                <a:srgbClr val="171717"/>
              </a:solidFill>
              <a:latin typeface="Arial"/>
              <a:ea typeface="Arial"/>
              <a:cs typeface="Arial"/>
              <a:sym typeface="Arial"/>
            </a:endParaRPr>
          </a:p>
          <a:p>
            <a:pPr indent="-330200" lvl="0" marL="457200" marR="0" rtl="0" algn="l">
              <a:lnSpc>
                <a:spcPct val="100000"/>
              </a:lnSpc>
              <a:spcBef>
                <a:spcPts val="0"/>
              </a:spcBef>
              <a:spcAft>
                <a:spcPts val="0"/>
              </a:spcAft>
              <a:buClr>
                <a:srgbClr val="171717"/>
              </a:buClr>
              <a:buSzPts val="1600"/>
              <a:buFont typeface="Arial"/>
              <a:buChar char="●"/>
            </a:pPr>
            <a:r>
              <a:rPr b="0" i="0" lang="fr-CH" sz="1600" u="none" cap="none" strike="noStrike">
                <a:solidFill>
                  <a:srgbClr val="171717"/>
                </a:solidFill>
                <a:latin typeface="Arial"/>
                <a:ea typeface="Arial"/>
                <a:cs typeface="Arial"/>
                <a:sym typeface="Arial"/>
              </a:rPr>
              <a:t>Gradual porting of APEX pages to the Java frontend</a:t>
            </a:r>
            <a:endParaRPr b="0" i="0" sz="1600" u="none" cap="none" strike="noStrike">
              <a:solidFill>
                <a:srgbClr val="171717"/>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3" name="Shape 423"/>
        <p:cNvGrpSpPr/>
        <p:nvPr/>
      </p:nvGrpSpPr>
      <p:grpSpPr>
        <a:xfrm>
          <a:off x="0" y="0"/>
          <a:ext cx="0" cy="0"/>
          <a:chOff x="0" y="0"/>
          <a:chExt cx="0" cy="0"/>
        </a:xfrm>
      </p:grpSpPr>
      <p:sp>
        <p:nvSpPr>
          <p:cNvPr id="424" name="Google Shape;424;g334741fcea3_0_222"/>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25" name="Google Shape;425;g334741fcea3_0_222"/>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26" name="Google Shape;426;g334741fcea3_0_222"/>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27" name="Google Shape;427;g334741fcea3_0_222"/>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28" name="Google Shape;428;g334741fcea3_0_222"/>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How can we run APEX and Java (i.e., with Spring and Angular/React) together and in parallel? Assuming Java is used as the frontend, how can we redirect calls from Java to APEX pages that haven’t been ported yet? Are there any code examples available?</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3" name="Shape 433"/>
        <p:cNvGrpSpPr/>
        <p:nvPr/>
      </p:nvGrpSpPr>
      <p:grpSpPr>
        <a:xfrm>
          <a:off x="0" y="0"/>
          <a:ext cx="0" cy="0"/>
          <a:chOff x="0" y="0"/>
          <a:chExt cx="0" cy="0"/>
        </a:xfrm>
      </p:grpSpPr>
      <p:sp>
        <p:nvSpPr>
          <p:cNvPr id="434" name="Google Shape;434;g334a97a39ca_171_108"/>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35" name="Google Shape;435;g334a97a39ca_171_108"/>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36" name="Google Shape;436;g334a97a39ca_171_108"/>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37" name="Google Shape;437;g334a97a39ca_171_108"/>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38" name="Google Shape;438;g334a97a39ca_171_108"/>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g334a97a39ca_171_126"/>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45" name="Google Shape;445;g334a97a39ca_171_126"/>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46" name="Google Shape;446;g334a97a39ca_171_126"/>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47" name="Google Shape;447;g334a97a39ca_171_126"/>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48" name="Google Shape;448;g334a97a39ca_171_126"/>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g334a97a39ca_171_117"/>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55" name="Google Shape;455;g334a97a39ca_171_117"/>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56" name="Google Shape;456;g334a97a39ca_171_117"/>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57" name="Google Shape;457;g334a97a39ca_171_117"/>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58" name="Google Shape;458;g334a97a39ca_171_117"/>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3" name="Shape 463"/>
        <p:cNvGrpSpPr/>
        <p:nvPr/>
      </p:nvGrpSpPr>
      <p:grpSpPr>
        <a:xfrm>
          <a:off x="0" y="0"/>
          <a:ext cx="0" cy="0"/>
          <a:chOff x="0" y="0"/>
          <a:chExt cx="0" cy="0"/>
        </a:xfrm>
      </p:grpSpPr>
      <p:sp>
        <p:nvSpPr>
          <p:cNvPr id="464" name="Google Shape;464;g334a97a39ca_171_135"/>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65" name="Google Shape;465;g334a97a39ca_171_135"/>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66" name="Google Shape;466;g334a97a39ca_171_135"/>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67" name="Google Shape;467;g334a97a39ca_171_135"/>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68" name="Google Shape;468;g334a97a39ca_171_135"/>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How should we handle business logic? Should it be moved from the database to Java?</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g334a97a39ca_171_144"/>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75" name="Google Shape;475;g334a97a39ca_171_144"/>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76" name="Google Shape;476;g334a97a39ca_171_144"/>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77" name="Google Shape;477;g334a97a39ca_171_144"/>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78" name="Google Shape;478;g334a97a39ca_171_144"/>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How should we organize version control for compatible APEX and Java releases?</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3" name="Shape 483"/>
        <p:cNvGrpSpPr/>
        <p:nvPr/>
      </p:nvGrpSpPr>
      <p:grpSpPr>
        <a:xfrm>
          <a:off x="0" y="0"/>
          <a:ext cx="0" cy="0"/>
          <a:chOff x="0" y="0"/>
          <a:chExt cx="0" cy="0"/>
        </a:xfrm>
      </p:grpSpPr>
      <p:sp>
        <p:nvSpPr>
          <p:cNvPr id="484" name="Google Shape;484;g334a97a39ca_171_153"/>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85" name="Google Shape;485;g334a97a39ca_171_15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86" name="Google Shape;486;g334a97a39ca_171_15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87" name="Google Shape;487;g334a97a39ca_171_15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88" name="Google Shape;488;g334a97a39ca_171_153"/>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dk1"/>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Why did you choose Angular over React?</a:t>
            </a:r>
            <a:endParaRPr b="0" i="0" sz="1800" u="none" cap="none" strike="noStrike">
              <a:solidFill>
                <a:schemeClr val="accent4"/>
              </a:solidFill>
              <a:latin typeface="Arial"/>
              <a:ea typeface="Arial"/>
              <a:cs typeface="Arial"/>
              <a:sym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3" name="Shape 493"/>
        <p:cNvGrpSpPr/>
        <p:nvPr/>
      </p:nvGrpSpPr>
      <p:grpSpPr>
        <a:xfrm>
          <a:off x="0" y="0"/>
          <a:ext cx="0" cy="0"/>
          <a:chOff x="0" y="0"/>
          <a:chExt cx="0" cy="0"/>
        </a:xfrm>
      </p:grpSpPr>
      <p:sp>
        <p:nvSpPr>
          <p:cNvPr id="494" name="Google Shape;494;g334a97a39ca_171_162"/>
          <p:cNvSpPr txBox="1"/>
          <p:nvPr>
            <p:ph type="title"/>
          </p:nvPr>
        </p:nvSpPr>
        <p:spPr>
          <a:xfrm>
            <a:off x="291838" y="36829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1800"/>
              <a:buNone/>
            </a:pPr>
            <a:r>
              <a:rPr lang="fr-CH"/>
              <a:t>Mixed solution - open questions to Pioneer :)</a:t>
            </a:r>
            <a:endParaRPr/>
          </a:p>
          <a:p>
            <a:pPr indent="0" lvl="0" marL="0" rtl="0" algn="l">
              <a:lnSpc>
                <a:spcPct val="90000"/>
              </a:lnSpc>
              <a:spcBef>
                <a:spcPts val="0"/>
              </a:spcBef>
              <a:spcAft>
                <a:spcPts val="0"/>
              </a:spcAft>
              <a:buSzPts val="1800"/>
              <a:buNone/>
            </a:pPr>
            <a:r>
              <a:t/>
            </a:r>
            <a:endParaRPr/>
          </a:p>
        </p:txBody>
      </p:sp>
      <p:sp>
        <p:nvSpPr>
          <p:cNvPr id="495" name="Google Shape;495;g334a97a39ca_171_162"/>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496" name="Google Shape;496;g334a97a39ca_171_162"/>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497" name="Google Shape;497;g334a97a39ca_171_162"/>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498" name="Google Shape;498;g334a97a39ca_171_162"/>
          <p:cNvSpPr txBox="1"/>
          <p:nvPr/>
        </p:nvSpPr>
        <p:spPr>
          <a:xfrm>
            <a:off x="613475" y="1014475"/>
            <a:ext cx="10248000" cy="4922400"/>
          </a:xfrm>
          <a:prstGeom prst="rect">
            <a:avLst/>
          </a:prstGeom>
          <a:noFill/>
          <a:ln>
            <a:noFill/>
          </a:ln>
        </p:spPr>
        <p:txBody>
          <a:bodyPr anchorCtr="0" anchor="t" bIns="91425" lIns="91425" spcFirstLastPara="1" rIns="91425" wrap="square" tIns="91425">
            <a:spAutoFit/>
          </a:bodyPr>
          <a:lstStyle/>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run APEX and Java (i.e., with Spring and Angular/React) together and in parallel? Assuming Java serves as the frontend, how can we redirect calls from Java to APEX pages that haven’t been ported yet? Are there any code examples available?</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can we systematically handle returns from APEX pages to Java for pages that have already been ported? Could a centralized component in APEX manage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maintain APEX pages with filters? Is it possible to set APEX filters (e.g., via URL parameters) when redirecting to APEX pages from Java? Alternatively, does APEX’s RESTful service allow control of APEX filters through API calls?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authentication and authorization be implemented? Can we use SSO token exchange? Is this supported by APEX? Are there any code examples for this?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handle business logic? Should it be moved from the database to Java?</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How should we organize version control for compatible APEX and Java releases?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accent4"/>
              </a:buClr>
              <a:buSzPts val="1800"/>
              <a:buFont typeface="Arial"/>
              <a:buAutoNum type="arabicPeriod"/>
            </a:pPr>
            <a:r>
              <a:rPr b="0" i="0" lang="fr-CH" sz="1800" u="none" cap="none" strike="noStrike">
                <a:solidFill>
                  <a:schemeClr val="accent4"/>
                </a:solidFill>
                <a:latin typeface="Arial"/>
                <a:ea typeface="Arial"/>
                <a:cs typeface="Arial"/>
                <a:sym typeface="Arial"/>
              </a:rPr>
              <a:t>Java will have unit tests, but how can we test the implementation at the Java-APEX interface? How can we mock APEX in unit tests?</a:t>
            </a:r>
            <a:endParaRPr b="0" i="0" sz="1800" u="none" cap="none" strike="noStrike">
              <a:solidFill>
                <a:schemeClr val="accent4"/>
              </a:solidFill>
              <a:latin typeface="Arial"/>
              <a:ea typeface="Arial"/>
              <a:cs typeface="Arial"/>
              <a:sym typeface="Arial"/>
            </a:endParaRPr>
          </a:p>
          <a:p>
            <a:pPr indent="-342900" lvl="0" marL="457200" marR="0" rtl="0" algn="l">
              <a:lnSpc>
                <a:spcPct val="115000"/>
              </a:lnSpc>
              <a:spcBef>
                <a:spcPts val="0"/>
              </a:spcBef>
              <a:spcAft>
                <a:spcPts val="0"/>
              </a:spcAft>
              <a:buClr>
                <a:schemeClr val="dk1"/>
              </a:buClr>
              <a:buSzPts val="1800"/>
              <a:buFont typeface="Arial"/>
              <a:buAutoNum type="arabicPeriod"/>
            </a:pPr>
            <a:r>
              <a:rPr b="0" i="0" lang="fr-CH" sz="1800" u="none" cap="none" strike="noStrike">
                <a:solidFill>
                  <a:schemeClr val="dk1"/>
                </a:solidFill>
                <a:latin typeface="Arial"/>
                <a:ea typeface="Arial"/>
                <a:cs typeface="Arial"/>
                <a:sym typeface="Arial"/>
              </a:rPr>
              <a:t>Why did you choose Angular over React?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334741fcea3_0_153"/>
          <p:cNvSpPr txBox="1"/>
          <p:nvPr>
            <p:ph type="title"/>
          </p:nvPr>
        </p:nvSpPr>
        <p:spPr>
          <a:xfrm>
            <a:off x="408003" y="373600"/>
            <a:ext cx="4377600" cy="4848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fr-CH"/>
              <a:t>Database statistics</a:t>
            </a:r>
            <a:endParaRPr/>
          </a:p>
        </p:txBody>
      </p:sp>
      <p:sp>
        <p:nvSpPr>
          <p:cNvPr id="199" name="Google Shape;199;g334741fcea3_0_15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00" name="Google Shape;200;g334741fcea3_0_15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01" name="Google Shape;201;g334741fcea3_0_15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graphicFrame>
        <p:nvGraphicFramePr>
          <p:cNvPr id="202" name="Google Shape;202;g334741fcea3_0_153"/>
          <p:cNvGraphicFramePr/>
          <p:nvPr/>
        </p:nvGraphicFramePr>
        <p:xfrm>
          <a:off x="570138" y="1036150"/>
          <a:ext cx="3000000" cy="3000000"/>
        </p:xfrm>
        <a:graphic>
          <a:graphicData uri="http://schemas.openxmlformats.org/drawingml/2006/table">
            <a:tbl>
              <a:tblPr>
                <a:noFill/>
                <a:tableStyleId>{F825AAAF-E75A-4D00-A91A-269D311FE07E}</a:tableStyleId>
              </a:tblPr>
              <a:tblGrid>
                <a:gridCol w="1257300"/>
                <a:gridCol w="695325"/>
                <a:gridCol w="704850"/>
                <a:gridCol w="695325"/>
              </a:tblGrid>
              <a:tr h="200025">
                <a:tc gridSpan="4">
                  <a:txBody>
                    <a:bodyPr/>
                    <a:lstStyle/>
                    <a:p>
                      <a:pPr indent="0" lvl="0" marL="0" marR="0" rtl="0" algn="ctr">
                        <a:lnSpc>
                          <a:spcPct val="115000"/>
                        </a:lnSpc>
                        <a:spcBef>
                          <a:spcPts val="0"/>
                        </a:spcBef>
                        <a:spcAft>
                          <a:spcPts val="0"/>
                        </a:spcAft>
                        <a:buClr>
                          <a:srgbClr val="000000"/>
                        </a:buClr>
                        <a:buSzPts val="1000"/>
                        <a:buFont typeface="Arial"/>
                        <a:buNone/>
                      </a:pPr>
                      <a:r>
                        <a:rPr b="1" lang="fr-CH" sz="1000" u="none" cap="none" strike="noStrike"/>
                        <a:t>Database statistics - accdb</a:t>
                      </a:r>
                      <a:endParaRPr b="1"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Year</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2010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2016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2025</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Tables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148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197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218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2367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Views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177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Materialized views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14</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Packages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Procedures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9</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9</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5</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Functions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14</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Indexes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327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337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436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Triggers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204</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177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186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graphicFrame>
        <p:nvGraphicFramePr>
          <p:cNvPr id="203" name="Google Shape;203;g334741fcea3_0_153"/>
          <p:cNvGraphicFramePr/>
          <p:nvPr/>
        </p:nvGraphicFramePr>
        <p:xfrm>
          <a:off x="917800" y="3503400"/>
          <a:ext cx="3000000" cy="3000000"/>
        </p:xfrm>
        <a:graphic>
          <a:graphicData uri="http://schemas.openxmlformats.org/drawingml/2006/table">
            <a:tbl>
              <a:tblPr>
                <a:noFill/>
                <a:tableStyleId>{F825AAAF-E75A-4D00-A91A-269D311FE07E}</a:tableStyleId>
              </a:tblPr>
              <a:tblGrid>
                <a:gridCol w="1257300"/>
                <a:gridCol w="695325"/>
                <a:gridCol w="704850"/>
              </a:tblGrid>
              <a:tr h="200025">
                <a:tc gridSpan="3">
                  <a:txBody>
                    <a:bodyPr/>
                    <a:lstStyle/>
                    <a:p>
                      <a:pPr indent="0" lvl="0" marL="0" marR="0" rtl="0" algn="ctr">
                        <a:lnSpc>
                          <a:spcPct val="115000"/>
                        </a:lnSpc>
                        <a:spcBef>
                          <a:spcPts val="0"/>
                        </a:spcBef>
                        <a:spcAft>
                          <a:spcPts val="0"/>
                        </a:spcAft>
                        <a:buClr>
                          <a:srgbClr val="000000"/>
                        </a:buClr>
                        <a:buSzPts val="1000"/>
                        <a:buFont typeface="Arial"/>
                        <a:buNone/>
                      </a:pPr>
                      <a:r>
                        <a:rPr b="1" lang="fr-CH" sz="1000" u="none" cap="none" strike="noStrike"/>
                        <a:t>Business logic</a:t>
                      </a:r>
                      <a:endParaRPr b="1"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Type</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Count</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Lines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Packages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118 585</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Triggers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186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4672</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Views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5120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04" name="Google Shape;204;g334741fcea3_0_153"/>
          <p:cNvSpPr txBox="1"/>
          <p:nvPr/>
        </p:nvSpPr>
        <p:spPr>
          <a:xfrm>
            <a:off x="407988" y="4842388"/>
            <a:ext cx="36771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Additionally:</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111 pages of Oracle APEX</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APEX - RESTful Data Services</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2 Java Spring Boot microservices</a:t>
            </a:r>
            <a:endParaRPr b="1" i="0" sz="1600" u="none" cap="none" strike="noStrike">
              <a:solidFill>
                <a:schemeClr val="dk2"/>
              </a:solidFill>
              <a:latin typeface="Arial"/>
              <a:ea typeface="Arial"/>
              <a:cs typeface="Arial"/>
              <a:sym typeface="Arial"/>
            </a:endParaRPr>
          </a:p>
        </p:txBody>
      </p:sp>
      <p:pic>
        <p:nvPicPr>
          <p:cNvPr id="205" name="Google Shape;205;g334741fcea3_0_153"/>
          <p:cNvPicPr preferRelativeResize="0"/>
          <p:nvPr/>
        </p:nvPicPr>
        <p:blipFill rotWithShape="1">
          <a:blip r:embed="rId3">
            <a:alphaModFix/>
          </a:blip>
          <a:srcRect b="0" l="0" r="0" t="0"/>
          <a:stretch/>
        </p:blipFill>
        <p:spPr>
          <a:xfrm>
            <a:off x="5778325" y="199287"/>
            <a:ext cx="4308875" cy="2303700"/>
          </a:xfrm>
          <a:prstGeom prst="rect">
            <a:avLst/>
          </a:prstGeom>
          <a:noFill/>
          <a:ln>
            <a:noFill/>
          </a:ln>
        </p:spPr>
      </p:pic>
      <p:sp>
        <p:nvSpPr>
          <p:cNvPr id="206" name="Google Shape;206;g334741fcea3_0_153"/>
          <p:cNvSpPr txBox="1"/>
          <p:nvPr>
            <p:ph type="title"/>
          </p:nvPr>
        </p:nvSpPr>
        <p:spPr>
          <a:xfrm>
            <a:off x="4622825" y="3344250"/>
            <a:ext cx="2803500" cy="1206900"/>
          </a:xfrm>
          <a:prstGeom prst="rect">
            <a:avLst/>
          </a:prstGeom>
          <a:noFill/>
          <a:ln cap="flat" cmpd="sng" w="9525">
            <a:solidFill>
              <a:schemeClr val="dk2"/>
            </a:solidFill>
            <a:prstDash val="solid"/>
            <a:round/>
            <a:headEnd len="sm" w="sm" type="none"/>
            <a:tailEnd len="sm" w="sm" type="none"/>
          </a:ln>
        </p:spPr>
        <p:txBody>
          <a:bodyPr anchorCtr="0" anchor="t" bIns="0" lIns="0" spcFirstLastPara="1" rIns="0" wrap="square" tIns="0">
            <a:spAutoFit/>
          </a:bodyPr>
          <a:lstStyle/>
          <a:p>
            <a:pPr indent="0" lvl="0" marL="0" rtl="0" algn="ctr">
              <a:lnSpc>
                <a:spcPct val="90000"/>
              </a:lnSpc>
              <a:spcBef>
                <a:spcPts val="0"/>
              </a:spcBef>
              <a:spcAft>
                <a:spcPts val="0"/>
              </a:spcAft>
              <a:buClr>
                <a:schemeClr val="dk1"/>
              </a:buClr>
              <a:buSzPts val="3600"/>
              <a:buFont typeface="Arial"/>
              <a:buNone/>
            </a:pPr>
            <a:r>
              <a:rPr lang="fr-CH" sz="1600"/>
              <a:t>Packages</a:t>
            </a:r>
            <a:endParaRPr sz="1600"/>
          </a:p>
          <a:p>
            <a:pPr indent="0" lvl="0" marL="0" rtl="0" algn="ctr">
              <a:lnSpc>
                <a:spcPct val="150000"/>
              </a:lnSpc>
              <a:spcBef>
                <a:spcPts val="0"/>
              </a:spcBef>
              <a:spcAft>
                <a:spcPts val="0"/>
              </a:spcAft>
              <a:buSzPts val="1800"/>
              <a:buNone/>
            </a:pPr>
            <a:r>
              <a:rPr lang="fr-CH" sz="1600">
                <a:solidFill>
                  <a:schemeClr val="dk2"/>
                </a:solidFill>
              </a:rPr>
              <a:t>118585 lines of code</a:t>
            </a:r>
            <a:endParaRPr sz="1600">
              <a:solidFill>
                <a:schemeClr val="dk2"/>
              </a:solidFill>
            </a:endParaRPr>
          </a:p>
          <a:p>
            <a:pPr indent="0" lvl="0" marL="0" rtl="0" algn="ctr">
              <a:lnSpc>
                <a:spcPct val="150000"/>
              </a:lnSpc>
              <a:spcBef>
                <a:spcPts val="0"/>
              </a:spcBef>
              <a:spcAft>
                <a:spcPts val="0"/>
              </a:spcAft>
              <a:buSzPts val="1800"/>
              <a:buNone/>
            </a:pPr>
            <a:r>
              <a:rPr lang="fr-CH" sz="1600">
                <a:solidFill>
                  <a:schemeClr val="dk2"/>
                </a:solidFill>
              </a:rPr>
              <a:t>1 page ~40 lines</a:t>
            </a:r>
            <a:endParaRPr sz="1600">
              <a:solidFill>
                <a:schemeClr val="dk2"/>
              </a:solidFill>
            </a:endParaRPr>
          </a:p>
          <a:p>
            <a:pPr indent="0" lvl="0" marL="0" rtl="0" algn="ctr">
              <a:lnSpc>
                <a:spcPct val="150000"/>
              </a:lnSpc>
              <a:spcBef>
                <a:spcPts val="0"/>
              </a:spcBef>
              <a:spcAft>
                <a:spcPts val="0"/>
              </a:spcAft>
              <a:buSzPts val="1800"/>
              <a:buNone/>
            </a:pPr>
            <a:r>
              <a:rPr lang="fr-CH" sz="1600">
                <a:solidFill>
                  <a:schemeClr val="dk2"/>
                </a:solidFill>
              </a:rPr>
              <a:t>3000 pages</a:t>
            </a:r>
            <a:endParaRPr sz="1600">
              <a:solidFill>
                <a:schemeClr val="dk2"/>
              </a:solidFill>
            </a:endParaRPr>
          </a:p>
        </p:txBody>
      </p:sp>
      <p:sp>
        <p:nvSpPr>
          <p:cNvPr id="207" name="Google Shape;207;g334741fcea3_0_153"/>
          <p:cNvSpPr txBox="1"/>
          <p:nvPr>
            <p:ph idx="1" type="body"/>
          </p:nvPr>
        </p:nvSpPr>
        <p:spPr>
          <a:xfrm>
            <a:off x="7932738" y="2806513"/>
            <a:ext cx="3866400" cy="1824000"/>
          </a:xfrm>
          <a:prstGeom prst="rect">
            <a:avLst/>
          </a:prstGeom>
          <a:noFill/>
          <a:ln cap="flat" cmpd="sng" w="9525">
            <a:solidFill>
              <a:schemeClr val="dk2"/>
            </a:solidFill>
            <a:prstDash val="solid"/>
            <a:round/>
            <a:headEnd len="sm" w="sm" type="none"/>
            <a:tailEnd len="sm" w="sm" type="none"/>
          </a:ln>
        </p:spPr>
        <p:txBody>
          <a:bodyPr anchorCtr="0" anchor="t" bIns="0" lIns="0" spcFirstLastPara="1" rIns="0" wrap="square" tIns="0">
            <a:spAutoFit/>
          </a:bodyPr>
          <a:lstStyle/>
          <a:p>
            <a:pPr indent="0" lvl="0" marL="457200" rtl="0" algn="l">
              <a:lnSpc>
                <a:spcPct val="150000"/>
              </a:lnSpc>
              <a:spcBef>
                <a:spcPts val="0"/>
              </a:spcBef>
              <a:spcAft>
                <a:spcPts val="0"/>
              </a:spcAft>
              <a:buSzPts val="2100"/>
              <a:buNone/>
            </a:pPr>
            <a:r>
              <a:rPr lang="fr-CH"/>
              <a:t>The Lord of the Rings</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Fellowship of the Ring"</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Two Towers"</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Return of the King"</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Hobbit"</a:t>
            </a:r>
            <a:r>
              <a:rPr b="0" lang="fr-CH" sz="1100">
                <a:solidFill>
                  <a:srgbClr val="000000"/>
                </a:solidFill>
              </a:rPr>
              <a:t> </a:t>
            </a:r>
            <a:endParaRPr/>
          </a:p>
          <a:p>
            <a:pPr indent="0" lvl="0" marL="457200" rtl="0" algn="l">
              <a:lnSpc>
                <a:spcPct val="150000"/>
              </a:lnSpc>
              <a:spcBef>
                <a:spcPts val="0"/>
              </a:spcBef>
              <a:spcAft>
                <a:spcPts val="0"/>
              </a:spcAft>
              <a:buSzPts val="2100"/>
              <a:buNone/>
            </a:pPr>
            <a:r>
              <a:t/>
            </a:r>
            <a:endParaRPr/>
          </a:p>
        </p:txBody>
      </p:sp>
      <p:sp>
        <p:nvSpPr>
          <p:cNvPr id="208" name="Google Shape;208;g334741fcea3_0_153"/>
          <p:cNvSpPr txBox="1"/>
          <p:nvPr>
            <p:ph idx="1" type="body"/>
          </p:nvPr>
        </p:nvSpPr>
        <p:spPr>
          <a:xfrm>
            <a:off x="9720775" y="3685700"/>
            <a:ext cx="2434500" cy="277200"/>
          </a:xfrm>
          <a:prstGeom prst="rect">
            <a:avLst/>
          </a:prstGeom>
          <a:noFill/>
          <a:ln>
            <a:noFill/>
          </a:ln>
        </p:spPr>
        <p:txBody>
          <a:bodyPr anchorCtr="0" anchor="t" bIns="0" lIns="0" spcFirstLastPara="1" rIns="0" wrap="square" tIns="0">
            <a:spAutoFit/>
          </a:bodyPr>
          <a:lstStyle/>
          <a:p>
            <a:pPr indent="0" lvl="0" marL="457200" rtl="0" algn="l">
              <a:lnSpc>
                <a:spcPct val="150000"/>
              </a:lnSpc>
              <a:spcBef>
                <a:spcPts val="0"/>
              </a:spcBef>
              <a:spcAft>
                <a:spcPts val="0"/>
              </a:spcAft>
              <a:buSzPts val="2100"/>
              <a:buNone/>
            </a:pPr>
            <a:r>
              <a:rPr lang="fr-CH" sz="1800"/>
              <a:t>~1500 pages</a:t>
            </a:r>
            <a:endParaRPr sz="1300"/>
          </a:p>
        </p:txBody>
      </p:sp>
      <p:graphicFrame>
        <p:nvGraphicFramePr>
          <p:cNvPr id="209" name="Google Shape;209;g334741fcea3_0_153"/>
          <p:cNvGraphicFramePr/>
          <p:nvPr/>
        </p:nvGraphicFramePr>
        <p:xfrm>
          <a:off x="5845175" y="4825100"/>
          <a:ext cx="3000000" cy="3000000"/>
        </p:xfrm>
        <a:graphic>
          <a:graphicData uri="http://schemas.openxmlformats.org/drawingml/2006/table">
            <a:tbl>
              <a:tblPr>
                <a:noFill/>
                <a:tableStyleId>{F825AAAF-E75A-4D00-A91A-269D311FE07E}</a:tableStyleId>
              </a:tblPr>
              <a:tblGrid>
                <a:gridCol w="876300"/>
                <a:gridCol w="704850"/>
              </a:tblGrid>
              <a:tr h="200025">
                <a:tc gridSpan="2">
                  <a:txBody>
                    <a:bodyPr/>
                    <a:lstStyle/>
                    <a:p>
                      <a:pPr indent="0" lvl="0" marL="0" marR="0" rtl="0" algn="ctr">
                        <a:lnSpc>
                          <a:spcPct val="115000"/>
                        </a:lnSpc>
                        <a:spcBef>
                          <a:spcPts val="0"/>
                        </a:spcBef>
                        <a:spcAft>
                          <a:spcPts val="0"/>
                        </a:spcAft>
                        <a:buClr>
                          <a:srgbClr val="000000"/>
                        </a:buClr>
                        <a:buSzPts val="1000"/>
                        <a:buFont typeface="Arial"/>
                        <a:buNone/>
                      </a:pPr>
                      <a:r>
                        <a:rPr lang="fr-CH" sz="1000" u="none" cap="none" strike="noStrike"/>
                        <a:t>1 page ~ 15 minutes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Minuts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45000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Hour</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750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Working days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93.8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Weeks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18.8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Months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4.3</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id="210" name="Google Shape;210;g334741fcea3_0_153"/>
          <p:cNvPicPr preferRelativeResize="0"/>
          <p:nvPr/>
        </p:nvPicPr>
        <p:blipFill rotWithShape="1">
          <a:blip r:embed="rId4">
            <a:alphaModFix/>
          </a:blip>
          <a:srcRect b="0" l="0" r="0" t="0"/>
          <a:stretch/>
        </p:blipFill>
        <p:spPr>
          <a:xfrm>
            <a:off x="8461625" y="4667962"/>
            <a:ext cx="1113252" cy="1518574"/>
          </a:xfrm>
          <a:prstGeom prst="rect">
            <a:avLst/>
          </a:prstGeom>
          <a:noFill/>
          <a:ln>
            <a:noFill/>
          </a:ln>
        </p:spPr>
      </p:pic>
      <p:pic>
        <p:nvPicPr>
          <p:cNvPr id="211" name="Google Shape;211;g334741fcea3_0_153"/>
          <p:cNvPicPr preferRelativeResize="0"/>
          <p:nvPr/>
        </p:nvPicPr>
        <p:blipFill rotWithShape="1">
          <a:blip r:embed="rId4">
            <a:alphaModFix/>
          </a:blip>
          <a:srcRect b="0" l="0" r="0" t="0"/>
          <a:stretch/>
        </p:blipFill>
        <p:spPr>
          <a:xfrm>
            <a:off x="9833225" y="4667962"/>
            <a:ext cx="1113252" cy="1518574"/>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3" name="Shape 503"/>
        <p:cNvGrpSpPr/>
        <p:nvPr/>
      </p:nvGrpSpPr>
      <p:grpSpPr>
        <a:xfrm>
          <a:off x="0" y="0"/>
          <a:ext cx="0" cy="0"/>
          <a:chOff x="0" y="0"/>
          <a:chExt cx="0" cy="0"/>
        </a:xfrm>
      </p:grpSpPr>
      <p:sp>
        <p:nvSpPr>
          <p:cNvPr id="504" name="Google Shape;504;g334a97a39ca_0_46"/>
          <p:cNvSpPr txBox="1"/>
          <p:nvPr>
            <p:ph idx="1" type="body"/>
          </p:nvPr>
        </p:nvSpPr>
        <p:spPr>
          <a:xfrm>
            <a:off x="252514" y="1025638"/>
            <a:ext cx="11376000" cy="4608600"/>
          </a:xfrm>
          <a:prstGeom prst="rect">
            <a:avLst/>
          </a:prstGeom>
          <a:noFill/>
          <a:ln>
            <a:noFill/>
          </a:ln>
        </p:spPr>
        <p:txBody>
          <a:bodyPr anchorCtr="0" anchor="t" bIns="0" lIns="0" spcFirstLastPara="1" rIns="0" wrap="square" tIns="0">
            <a:noAutofit/>
          </a:bodyPr>
          <a:lstStyle/>
          <a:p>
            <a:pPr indent="-330200" lvl="0" marL="457200" rtl="0" algn="l">
              <a:lnSpc>
                <a:spcPct val="100000"/>
              </a:lnSpc>
              <a:spcBef>
                <a:spcPts val="0"/>
              </a:spcBef>
              <a:spcAft>
                <a:spcPts val="0"/>
              </a:spcAft>
              <a:buSzPts val="1600"/>
              <a:buAutoNum type="arabicPeriod"/>
            </a:pPr>
            <a:r>
              <a:rPr b="0" lang="fr-CH" sz="1600">
                <a:solidFill>
                  <a:srgbClr val="000000"/>
                </a:solidFill>
              </a:rPr>
              <a:t>Improve the database according to the conclusions (slide 18)</a:t>
            </a:r>
            <a:endParaRPr b="0"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Address at least the simple changes.</a:t>
            </a:r>
            <a:endParaRPr b="0" sz="1600">
              <a:solidFill>
                <a:srgbClr val="000000"/>
              </a:solidFill>
            </a:endParaRPr>
          </a:p>
          <a:p>
            <a:pPr indent="-330200" lvl="0" marL="457200" rtl="0" algn="l">
              <a:lnSpc>
                <a:spcPct val="100000"/>
              </a:lnSpc>
              <a:spcBef>
                <a:spcPts val="0"/>
              </a:spcBef>
              <a:spcAft>
                <a:spcPts val="0"/>
              </a:spcAft>
              <a:buSzPts val="1600"/>
              <a:buAutoNum type="arabicPeriod"/>
            </a:pPr>
            <a:r>
              <a:rPr b="0" lang="fr-CH" sz="1600">
                <a:solidFill>
                  <a:srgbClr val="000000"/>
                </a:solidFill>
              </a:rPr>
              <a:t>Improve the APEX pages according to the conclusions (slide 20).</a:t>
            </a:r>
            <a:endParaRPr b="0" sz="1600">
              <a:solidFill>
                <a:srgbClr val="000000"/>
              </a:solidFill>
            </a:endParaRPr>
          </a:p>
          <a:p>
            <a:pPr indent="-330200" lvl="0" marL="457200" rtl="0" algn="l">
              <a:lnSpc>
                <a:spcPct val="100000"/>
              </a:lnSpc>
              <a:spcBef>
                <a:spcPts val="0"/>
              </a:spcBef>
              <a:spcAft>
                <a:spcPts val="0"/>
              </a:spcAft>
              <a:buSzPts val="1600"/>
              <a:buAutoNum type="arabicPeriod"/>
            </a:pPr>
            <a:r>
              <a:rPr b="0" lang="fr-CH" sz="1600">
                <a:solidFill>
                  <a:srgbClr val="000000"/>
                </a:solidFill>
              </a:rPr>
              <a:t>Set up the Java framework for the mixed solution:</a:t>
            </a:r>
            <a:endParaRPr b="0"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Implement the skeleton for the Java service based on Spring Boot.</a:t>
            </a:r>
            <a:endParaRPr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Choose a frontend framework (possibly: Angular, React, or another option).</a:t>
            </a:r>
            <a:endParaRPr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Implement the basic frontend.</a:t>
            </a:r>
            <a:endParaRPr b="0" sz="1600">
              <a:solidFill>
                <a:srgbClr val="000000"/>
              </a:solidFill>
            </a:endParaRPr>
          </a:p>
          <a:p>
            <a:pPr indent="-330200" lvl="0" marL="457200" rtl="0" algn="l">
              <a:lnSpc>
                <a:spcPct val="100000"/>
              </a:lnSpc>
              <a:spcBef>
                <a:spcPts val="0"/>
              </a:spcBef>
              <a:spcAft>
                <a:spcPts val="0"/>
              </a:spcAft>
              <a:buSzPts val="1600"/>
              <a:buAutoNum type="arabicPeriod"/>
            </a:pPr>
            <a:r>
              <a:rPr b="0" lang="fr-CH" sz="1600">
                <a:solidFill>
                  <a:srgbClr val="000000"/>
                </a:solidFill>
              </a:rPr>
              <a:t>Port APEX pages to mixed solution :</a:t>
            </a:r>
            <a:endParaRPr b="0"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Port a simple APEX page (without a filter) to </a:t>
            </a:r>
            <a:r>
              <a:rPr lang="fr-CH" sz="1600">
                <a:solidFill>
                  <a:srgbClr val="000000"/>
                </a:solidFill>
              </a:rPr>
              <a:t>mixed solution</a:t>
            </a:r>
            <a:r>
              <a:rPr b="0" lang="fr-CH" sz="1600">
                <a:solidFill>
                  <a:srgbClr val="000000"/>
                </a:solidFill>
              </a:rPr>
              <a:t>.</a:t>
            </a:r>
            <a:endParaRPr b="0"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Port an APEX page (with a filter) to </a:t>
            </a:r>
            <a:r>
              <a:rPr lang="fr-CH" sz="1600">
                <a:solidFill>
                  <a:srgbClr val="000000"/>
                </a:solidFill>
              </a:rPr>
              <a:t>mixed solution</a:t>
            </a:r>
            <a:r>
              <a:rPr b="0" lang="fr-CH" sz="1600">
                <a:solidFill>
                  <a:srgbClr val="000000"/>
                </a:solidFill>
              </a:rPr>
              <a:t>.</a:t>
            </a:r>
            <a:endParaRPr b="0" sz="1600">
              <a:solidFill>
                <a:srgbClr val="000000"/>
              </a:solidFill>
            </a:endParaRPr>
          </a:p>
          <a:p>
            <a:pPr indent="-330200" lvl="0" marL="457200" rtl="0" algn="l">
              <a:lnSpc>
                <a:spcPct val="100000"/>
              </a:lnSpc>
              <a:spcBef>
                <a:spcPts val="0"/>
              </a:spcBef>
              <a:spcAft>
                <a:spcPts val="0"/>
              </a:spcAft>
              <a:buSzPts val="1600"/>
              <a:buAutoNum type="arabicPeriod"/>
            </a:pPr>
            <a:r>
              <a:rPr b="0" lang="fr-CH" sz="1600">
                <a:solidFill>
                  <a:srgbClr val="000000"/>
                </a:solidFill>
              </a:rPr>
              <a:t>Prepare a plan for migrating Geode APEX to the mixed solution:</a:t>
            </a:r>
            <a:endParaRPr b="0" sz="1600">
              <a:solidFill>
                <a:srgbClr val="000000"/>
              </a:solidFill>
            </a:endParaRPr>
          </a:p>
          <a:p>
            <a:pPr indent="-330200" lvl="1" marL="914400" rtl="0" algn="l">
              <a:lnSpc>
                <a:spcPct val="100000"/>
              </a:lnSpc>
              <a:spcBef>
                <a:spcPts val="0"/>
              </a:spcBef>
              <a:spcAft>
                <a:spcPts val="0"/>
              </a:spcAft>
              <a:buSzPts val="1600"/>
              <a:buAutoNum type="alphaLcPeriod"/>
            </a:pPr>
            <a:r>
              <a:rPr b="0" lang="fr-CH" sz="1600">
                <a:solidFill>
                  <a:srgbClr val="000000"/>
                </a:solidFill>
              </a:rPr>
              <a:t>Together with Anne-Valérie, identify pages to be ported.</a:t>
            </a:r>
            <a:endParaRPr sz="1600">
              <a:solidFill>
                <a:srgbClr val="000000"/>
              </a:solidFill>
            </a:endParaRPr>
          </a:p>
          <a:p>
            <a:pPr indent="-330200" lvl="0" marL="457200" rtl="0" algn="l">
              <a:lnSpc>
                <a:spcPct val="100000"/>
              </a:lnSpc>
              <a:spcBef>
                <a:spcPts val="0"/>
              </a:spcBef>
              <a:spcAft>
                <a:spcPts val="0"/>
              </a:spcAft>
              <a:buSzPts val="1600"/>
              <a:buAutoNum type="arabicPeriod"/>
            </a:pPr>
            <a:r>
              <a:rPr b="0" lang="fr-CH" sz="1600">
                <a:solidFill>
                  <a:srgbClr val="000000"/>
                </a:solidFill>
              </a:rPr>
              <a:t>Review the migration plan.</a:t>
            </a:r>
            <a:endParaRPr b="0" sz="1600">
              <a:solidFill>
                <a:srgbClr val="000000"/>
              </a:solidFill>
            </a:endParaRPr>
          </a:p>
          <a:p>
            <a:pPr indent="-330200" lvl="0" marL="457200" rtl="0" algn="l">
              <a:lnSpc>
                <a:spcPct val="100000"/>
              </a:lnSpc>
              <a:spcBef>
                <a:spcPts val="0"/>
              </a:spcBef>
              <a:spcAft>
                <a:spcPts val="0"/>
              </a:spcAft>
              <a:buSzPts val="1600"/>
              <a:buAutoNum type="arabicPeriod"/>
            </a:pPr>
            <a:r>
              <a:rPr b="0" lang="fr-CH" sz="1600">
                <a:solidFill>
                  <a:srgbClr val="000000"/>
                </a:solidFill>
              </a:rPr>
              <a:t>Start executing the plan.</a:t>
            </a:r>
            <a:endParaRPr b="0" sz="1600">
              <a:solidFill>
                <a:srgbClr val="000000"/>
              </a:solidFill>
            </a:endParaRPr>
          </a:p>
        </p:txBody>
      </p:sp>
      <p:sp>
        <p:nvSpPr>
          <p:cNvPr id="505" name="Google Shape;505;g334a97a39ca_0_46"/>
          <p:cNvSpPr txBox="1"/>
          <p:nvPr>
            <p:ph type="title"/>
          </p:nvPr>
        </p:nvSpPr>
        <p:spPr>
          <a:xfrm>
            <a:off x="407988" y="373593"/>
            <a:ext cx="11376000" cy="4986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SzPts val="1800"/>
              <a:buNone/>
            </a:pPr>
            <a:r>
              <a:rPr lang="fr-CH"/>
              <a:t>Next steps</a:t>
            </a:r>
            <a:endParaRPr/>
          </a:p>
        </p:txBody>
      </p:sp>
      <p:sp>
        <p:nvSpPr>
          <p:cNvPr id="506" name="Google Shape;506;g334a97a39ca_0_46"/>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Clr>
                <a:srgbClr val="000000"/>
              </a:buClr>
              <a:buSzPts val="1000"/>
              <a:buFont typeface="Arial"/>
              <a:buNone/>
            </a:pPr>
            <a:fld id="{00000000-1234-1234-1234-123412341234}" type="slidenum">
              <a:rPr lang="fr-CH"/>
              <a:t>‹#›</a:t>
            </a:fld>
            <a:endParaRPr/>
          </a:p>
        </p:txBody>
      </p:sp>
      <p:sp>
        <p:nvSpPr>
          <p:cNvPr id="507" name="Google Shape;507;g334a97a39ca_0_46"/>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508" name="Google Shape;508;g334a97a39ca_0_46"/>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334a97a39ca_0_59"/>
          <p:cNvSpPr txBox="1"/>
          <p:nvPr>
            <p:ph type="title"/>
          </p:nvPr>
        </p:nvSpPr>
        <p:spPr>
          <a:xfrm>
            <a:off x="408003" y="373600"/>
            <a:ext cx="4377600" cy="4848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fr-CH"/>
              <a:t>Database statistics</a:t>
            </a:r>
            <a:endParaRPr/>
          </a:p>
        </p:txBody>
      </p:sp>
      <p:sp>
        <p:nvSpPr>
          <p:cNvPr id="217" name="Google Shape;217;g334a97a39ca_0_59"/>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18" name="Google Shape;218;g334a97a39ca_0_59"/>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19" name="Google Shape;219;g334a97a39ca_0_59"/>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graphicFrame>
        <p:nvGraphicFramePr>
          <p:cNvPr id="220" name="Google Shape;220;g334a97a39ca_0_59"/>
          <p:cNvGraphicFramePr/>
          <p:nvPr/>
        </p:nvGraphicFramePr>
        <p:xfrm>
          <a:off x="570138" y="1036150"/>
          <a:ext cx="3000000" cy="3000000"/>
        </p:xfrm>
        <a:graphic>
          <a:graphicData uri="http://schemas.openxmlformats.org/drawingml/2006/table">
            <a:tbl>
              <a:tblPr>
                <a:noFill/>
                <a:tableStyleId>{F825AAAF-E75A-4D00-A91A-269D311FE07E}</a:tableStyleId>
              </a:tblPr>
              <a:tblGrid>
                <a:gridCol w="1257300"/>
                <a:gridCol w="695325"/>
                <a:gridCol w="704850"/>
                <a:gridCol w="695325"/>
              </a:tblGrid>
              <a:tr h="200025">
                <a:tc gridSpan="4">
                  <a:txBody>
                    <a:bodyPr/>
                    <a:lstStyle/>
                    <a:p>
                      <a:pPr indent="0" lvl="0" marL="0" marR="0" rtl="0" algn="ctr">
                        <a:lnSpc>
                          <a:spcPct val="115000"/>
                        </a:lnSpc>
                        <a:spcBef>
                          <a:spcPts val="0"/>
                        </a:spcBef>
                        <a:spcAft>
                          <a:spcPts val="0"/>
                        </a:spcAft>
                        <a:buClr>
                          <a:srgbClr val="000000"/>
                        </a:buClr>
                        <a:buSzPts val="1000"/>
                        <a:buFont typeface="Arial"/>
                        <a:buNone/>
                      </a:pPr>
                      <a:r>
                        <a:rPr b="1" lang="fr-CH" sz="1000" u="none" cap="none" strike="noStrike"/>
                        <a:t>Database statistics - accdb</a:t>
                      </a:r>
                      <a:endParaRPr b="1"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c hMerge="1"/>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Year</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2010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2016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2025</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Tables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148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197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218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Views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177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Materialized views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14</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Packages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Procedures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9</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9</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5</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Functions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14</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Indexes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327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337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436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Triggers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204</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177</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186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graphicFrame>
        <p:nvGraphicFramePr>
          <p:cNvPr id="221" name="Google Shape;221;g334a97a39ca_0_59"/>
          <p:cNvGraphicFramePr/>
          <p:nvPr/>
        </p:nvGraphicFramePr>
        <p:xfrm>
          <a:off x="917800" y="3503400"/>
          <a:ext cx="3000000" cy="3000000"/>
        </p:xfrm>
        <a:graphic>
          <a:graphicData uri="http://schemas.openxmlformats.org/drawingml/2006/table">
            <a:tbl>
              <a:tblPr>
                <a:noFill/>
                <a:tableStyleId>{F825AAAF-E75A-4D00-A91A-269D311FE07E}</a:tableStyleId>
              </a:tblPr>
              <a:tblGrid>
                <a:gridCol w="1257300"/>
                <a:gridCol w="695325"/>
                <a:gridCol w="704850"/>
              </a:tblGrid>
              <a:tr h="200025">
                <a:tc gridSpan="3">
                  <a:txBody>
                    <a:bodyPr/>
                    <a:lstStyle/>
                    <a:p>
                      <a:pPr indent="0" lvl="0" marL="0" marR="0" rtl="0" algn="ctr">
                        <a:lnSpc>
                          <a:spcPct val="115000"/>
                        </a:lnSpc>
                        <a:spcBef>
                          <a:spcPts val="0"/>
                        </a:spcBef>
                        <a:spcAft>
                          <a:spcPts val="0"/>
                        </a:spcAft>
                        <a:buClr>
                          <a:srgbClr val="000000"/>
                        </a:buClr>
                        <a:buSzPts val="1000"/>
                        <a:buFont typeface="Arial"/>
                        <a:buNone/>
                      </a:pPr>
                      <a:r>
                        <a:rPr b="1" lang="fr-CH" sz="1000" u="none" cap="none" strike="noStrike"/>
                        <a:t>Business logic</a:t>
                      </a:r>
                      <a:endParaRPr b="1"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c hMerge="1"/>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Type</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Count</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Lines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Packages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118 585</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Triggers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186</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4672</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Views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5120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222" name="Google Shape;222;g334a97a39ca_0_59"/>
          <p:cNvSpPr txBox="1"/>
          <p:nvPr/>
        </p:nvSpPr>
        <p:spPr>
          <a:xfrm>
            <a:off x="407988" y="4842388"/>
            <a:ext cx="3677100" cy="1169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Additionally:</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111 pages of Oracle APEX</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APEX - RESTful Data Services</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2 Java Spring Boot microservices</a:t>
            </a:r>
            <a:endParaRPr b="1" i="0" sz="1600" u="none" cap="none" strike="noStrike">
              <a:solidFill>
                <a:schemeClr val="dk2"/>
              </a:solidFill>
              <a:latin typeface="Arial"/>
              <a:ea typeface="Arial"/>
              <a:cs typeface="Arial"/>
              <a:sym typeface="Arial"/>
            </a:endParaRPr>
          </a:p>
        </p:txBody>
      </p:sp>
      <p:pic>
        <p:nvPicPr>
          <p:cNvPr id="223" name="Google Shape;223;g334a97a39ca_0_59"/>
          <p:cNvPicPr preferRelativeResize="0"/>
          <p:nvPr/>
        </p:nvPicPr>
        <p:blipFill rotWithShape="1">
          <a:blip r:embed="rId3">
            <a:alphaModFix/>
          </a:blip>
          <a:srcRect b="0" l="0" r="0" t="0"/>
          <a:stretch/>
        </p:blipFill>
        <p:spPr>
          <a:xfrm>
            <a:off x="5778325" y="199287"/>
            <a:ext cx="4308875" cy="2303700"/>
          </a:xfrm>
          <a:prstGeom prst="rect">
            <a:avLst/>
          </a:prstGeom>
          <a:noFill/>
          <a:ln>
            <a:noFill/>
          </a:ln>
        </p:spPr>
      </p:pic>
      <p:sp>
        <p:nvSpPr>
          <p:cNvPr id="224" name="Google Shape;224;g334a97a39ca_0_59"/>
          <p:cNvSpPr txBox="1"/>
          <p:nvPr>
            <p:ph type="title"/>
          </p:nvPr>
        </p:nvSpPr>
        <p:spPr>
          <a:xfrm>
            <a:off x="4622825" y="3344250"/>
            <a:ext cx="2803500" cy="1206900"/>
          </a:xfrm>
          <a:prstGeom prst="rect">
            <a:avLst/>
          </a:prstGeom>
          <a:noFill/>
          <a:ln cap="flat" cmpd="sng" w="9525">
            <a:solidFill>
              <a:schemeClr val="dk2"/>
            </a:solidFill>
            <a:prstDash val="solid"/>
            <a:round/>
            <a:headEnd len="sm" w="sm" type="none"/>
            <a:tailEnd len="sm" w="sm" type="none"/>
          </a:ln>
        </p:spPr>
        <p:txBody>
          <a:bodyPr anchorCtr="0" anchor="t" bIns="0" lIns="0" spcFirstLastPara="1" rIns="0" wrap="square" tIns="0">
            <a:spAutoFit/>
          </a:bodyPr>
          <a:lstStyle/>
          <a:p>
            <a:pPr indent="0" lvl="0" marL="0" rtl="0" algn="ctr">
              <a:lnSpc>
                <a:spcPct val="90000"/>
              </a:lnSpc>
              <a:spcBef>
                <a:spcPts val="0"/>
              </a:spcBef>
              <a:spcAft>
                <a:spcPts val="0"/>
              </a:spcAft>
              <a:buClr>
                <a:schemeClr val="dk1"/>
              </a:buClr>
              <a:buSzPts val="3600"/>
              <a:buFont typeface="Arial"/>
              <a:buNone/>
            </a:pPr>
            <a:r>
              <a:rPr lang="fr-CH" sz="1600"/>
              <a:t>Packages</a:t>
            </a:r>
            <a:endParaRPr sz="1600"/>
          </a:p>
          <a:p>
            <a:pPr indent="0" lvl="0" marL="0" rtl="0" algn="ctr">
              <a:lnSpc>
                <a:spcPct val="150000"/>
              </a:lnSpc>
              <a:spcBef>
                <a:spcPts val="0"/>
              </a:spcBef>
              <a:spcAft>
                <a:spcPts val="0"/>
              </a:spcAft>
              <a:buSzPts val="1800"/>
              <a:buNone/>
            </a:pPr>
            <a:r>
              <a:rPr lang="fr-CH" sz="1600">
                <a:solidFill>
                  <a:schemeClr val="dk2"/>
                </a:solidFill>
              </a:rPr>
              <a:t>118585 lines of code</a:t>
            </a:r>
            <a:endParaRPr sz="1600">
              <a:solidFill>
                <a:schemeClr val="dk2"/>
              </a:solidFill>
            </a:endParaRPr>
          </a:p>
          <a:p>
            <a:pPr indent="0" lvl="0" marL="0" rtl="0" algn="ctr">
              <a:lnSpc>
                <a:spcPct val="150000"/>
              </a:lnSpc>
              <a:spcBef>
                <a:spcPts val="0"/>
              </a:spcBef>
              <a:spcAft>
                <a:spcPts val="0"/>
              </a:spcAft>
              <a:buSzPts val="1800"/>
              <a:buNone/>
            </a:pPr>
            <a:r>
              <a:rPr lang="fr-CH" sz="1600">
                <a:solidFill>
                  <a:schemeClr val="dk2"/>
                </a:solidFill>
              </a:rPr>
              <a:t>1 page ~40 lines</a:t>
            </a:r>
            <a:endParaRPr sz="1600">
              <a:solidFill>
                <a:schemeClr val="dk2"/>
              </a:solidFill>
            </a:endParaRPr>
          </a:p>
          <a:p>
            <a:pPr indent="0" lvl="0" marL="0" rtl="0" algn="ctr">
              <a:lnSpc>
                <a:spcPct val="150000"/>
              </a:lnSpc>
              <a:spcBef>
                <a:spcPts val="0"/>
              </a:spcBef>
              <a:spcAft>
                <a:spcPts val="0"/>
              </a:spcAft>
              <a:buSzPts val="1800"/>
              <a:buNone/>
            </a:pPr>
            <a:r>
              <a:rPr lang="fr-CH" sz="1600">
                <a:solidFill>
                  <a:schemeClr val="dk2"/>
                </a:solidFill>
              </a:rPr>
              <a:t>3000 pages</a:t>
            </a:r>
            <a:endParaRPr sz="1600">
              <a:solidFill>
                <a:schemeClr val="dk2"/>
              </a:solidFill>
            </a:endParaRPr>
          </a:p>
        </p:txBody>
      </p:sp>
      <p:sp>
        <p:nvSpPr>
          <p:cNvPr id="225" name="Google Shape;225;g334a97a39ca_0_59"/>
          <p:cNvSpPr txBox="1"/>
          <p:nvPr>
            <p:ph idx="1" type="body"/>
          </p:nvPr>
        </p:nvSpPr>
        <p:spPr>
          <a:xfrm>
            <a:off x="7932738" y="2806513"/>
            <a:ext cx="3866400" cy="1824000"/>
          </a:xfrm>
          <a:prstGeom prst="rect">
            <a:avLst/>
          </a:prstGeom>
          <a:noFill/>
          <a:ln cap="flat" cmpd="sng" w="9525">
            <a:solidFill>
              <a:schemeClr val="dk2"/>
            </a:solidFill>
            <a:prstDash val="solid"/>
            <a:round/>
            <a:headEnd len="sm" w="sm" type="none"/>
            <a:tailEnd len="sm" w="sm" type="none"/>
          </a:ln>
        </p:spPr>
        <p:txBody>
          <a:bodyPr anchorCtr="0" anchor="t" bIns="0" lIns="0" spcFirstLastPara="1" rIns="0" wrap="square" tIns="0">
            <a:spAutoFit/>
          </a:bodyPr>
          <a:lstStyle/>
          <a:p>
            <a:pPr indent="0" lvl="0" marL="457200" rtl="0" algn="l">
              <a:lnSpc>
                <a:spcPct val="150000"/>
              </a:lnSpc>
              <a:spcBef>
                <a:spcPts val="0"/>
              </a:spcBef>
              <a:spcAft>
                <a:spcPts val="0"/>
              </a:spcAft>
              <a:buSzPts val="2100"/>
              <a:buNone/>
            </a:pPr>
            <a:r>
              <a:rPr lang="fr-CH"/>
              <a:t>The Lord of the Rings</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Fellowship of the Ring"</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Two Towers"</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Return of the King"</a:t>
            </a:r>
            <a:endParaRPr b="0" sz="1100">
              <a:solidFill>
                <a:srgbClr val="000000"/>
              </a:solidFill>
            </a:endParaRPr>
          </a:p>
          <a:p>
            <a:pPr indent="0" lvl="0" marL="457200" rtl="0" algn="l">
              <a:lnSpc>
                <a:spcPct val="150000"/>
              </a:lnSpc>
              <a:spcBef>
                <a:spcPts val="0"/>
              </a:spcBef>
              <a:spcAft>
                <a:spcPts val="0"/>
              </a:spcAft>
              <a:buSzPts val="2100"/>
              <a:buNone/>
            </a:pPr>
            <a:r>
              <a:rPr lang="fr-CH" sz="1100">
                <a:solidFill>
                  <a:srgbClr val="000000"/>
                </a:solidFill>
              </a:rPr>
              <a:t>"The Hobbit"</a:t>
            </a:r>
            <a:r>
              <a:rPr b="0" lang="fr-CH" sz="1100">
                <a:solidFill>
                  <a:srgbClr val="000000"/>
                </a:solidFill>
              </a:rPr>
              <a:t> </a:t>
            </a:r>
            <a:endParaRPr/>
          </a:p>
          <a:p>
            <a:pPr indent="0" lvl="0" marL="457200" rtl="0" algn="l">
              <a:lnSpc>
                <a:spcPct val="150000"/>
              </a:lnSpc>
              <a:spcBef>
                <a:spcPts val="0"/>
              </a:spcBef>
              <a:spcAft>
                <a:spcPts val="0"/>
              </a:spcAft>
              <a:buSzPts val="2100"/>
              <a:buNone/>
            </a:pPr>
            <a:r>
              <a:t/>
            </a:r>
            <a:endParaRPr/>
          </a:p>
        </p:txBody>
      </p:sp>
      <p:sp>
        <p:nvSpPr>
          <p:cNvPr id="226" name="Google Shape;226;g334a97a39ca_0_59"/>
          <p:cNvSpPr txBox="1"/>
          <p:nvPr>
            <p:ph idx="1" type="body"/>
          </p:nvPr>
        </p:nvSpPr>
        <p:spPr>
          <a:xfrm>
            <a:off x="9720775" y="3685700"/>
            <a:ext cx="2434500" cy="277200"/>
          </a:xfrm>
          <a:prstGeom prst="rect">
            <a:avLst/>
          </a:prstGeom>
          <a:noFill/>
          <a:ln>
            <a:noFill/>
          </a:ln>
        </p:spPr>
        <p:txBody>
          <a:bodyPr anchorCtr="0" anchor="t" bIns="0" lIns="0" spcFirstLastPara="1" rIns="0" wrap="square" tIns="0">
            <a:spAutoFit/>
          </a:bodyPr>
          <a:lstStyle/>
          <a:p>
            <a:pPr indent="0" lvl="0" marL="457200" rtl="0" algn="l">
              <a:lnSpc>
                <a:spcPct val="150000"/>
              </a:lnSpc>
              <a:spcBef>
                <a:spcPts val="0"/>
              </a:spcBef>
              <a:spcAft>
                <a:spcPts val="0"/>
              </a:spcAft>
              <a:buSzPts val="2100"/>
              <a:buNone/>
            </a:pPr>
            <a:r>
              <a:rPr lang="fr-CH" sz="1800"/>
              <a:t>~1500 pages</a:t>
            </a:r>
            <a:endParaRPr sz="1300"/>
          </a:p>
        </p:txBody>
      </p:sp>
      <p:graphicFrame>
        <p:nvGraphicFramePr>
          <p:cNvPr id="227" name="Google Shape;227;g334a97a39ca_0_59"/>
          <p:cNvGraphicFramePr/>
          <p:nvPr/>
        </p:nvGraphicFramePr>
        <p:xfrm>
          <a:off x="5845175" y="4825100"/>
          <a:ext cx="3000000" cy="3000000"/>
        </p:xfrm>
        <a:graphic>
          <a:graphicData uri="http://schemas.openxmlformats.org/drawingml/2006/table">
            <a:tbl>
              <a:tblPr>
                <a:noFill/>
                <a:tableStyleId>{F825AAAF-E75A-4D00-A91A-269D311FE07E}</a:tableStyleId>
              </a:tblPr>
              <a:tblGrid>
                <a:gridCol w="876300"/>
                <a:gridCol w="704850"/>
              </a:tblGrid>
              <a:tr h="200025">
                <a:tc gridSpan="2">
                  <a:txBody>
                    <a:bodyPr/>
                    <a:lstStyle/>
                    <a:p>
                      <a:pPr indent="0" lvl="0" marL="0" marR="0" rtl="0" algn="ctr">
                        <a:lnSpc>
                          <a:spcPct val="115000"/>
                        </a:lnSpc>
                        <a:spcBef>
                          <a:spcPts val="0"/>
                        </a:spcBef>
                        <a:spcAft>
                          <a:spcPts val="0"/>
                        </a:spcAft>
                        <a:buClr>
                          <a:srgbClr val="000000"/>
                        </a:buClr>
                        <a:buSzPts val="1000"/>
                        <a:buFont typeface="Arial"/>
                        <a:buNone/>
                      </a:pPr>
                      <a:r>
                        <a:rPr lang="fr-CH" sz="1000" u="none" cap="none" strike="noStrike"/>
                        <a:t>1 page ~ 15 minutes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hMerge="1"/>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Minuts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45000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Hour</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750</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Working days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93.8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Weeks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18.8</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200025">
                <a:tc>
                  <a:txBody>
                    <a:bodyPr/>
                    <a:lstStyle/>
                    <a:p>
                      <a:pPr indent="0" lvl="0" marL="0" marR="0" rtl="0" algn="l">
                        <a:lnSpc>
                          <a:spcPct val="115000"/>
                        </a:lnSpc>
                        <a:spcBef>
                          <a:spcPts val="0"/>
                        </a:spcBef>
                        <a:spcAft>
                          <a:spcPts val="0"/>
                        </a:spcAft>
                        <a:buClr>
                          <a:srgbClr val="000000"/>
                        </a:buClr>
                        <a:buSzPts val="1000"/>
                        <a:buFont typeface="Arial"/>
                        <a:buNone/>
                      </a:pPr>
                      <a:r>
                        <a:rPr lang="fr-CH" sz="1000" u="none" cap="none" strike="noStrike"/>
                        <a:t>Months</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1000"/>
                        <a:buFont typeface="Arial"/>
                        <a:buNone/>
                      </a:pPr>
                      <a:r>
                        <a:rPr lang="fr-CH" sz="1000" u="none" cap="none" strike="noStrike"/>
                        <a:t>4.3</a:t>
                      </a:r>
                      <a:endParaRPr sz="10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pic>
        <p:nvPicPr>
          <p:cNvPr id="228" name="Google Shape;228;g334a97a39ca_0_59"/>
          <p:cNvPicPr preferRelativeResize="0"/>
          <p:nvPr/>
        </p:nvPicPr>
        <p:blipFill rotWithShape="1">
          <a:blip r:embed="rId4">
            <a:alphaModFix/>
          </a:blip>
          <a:srcRect b="0" l="0" r="0" t="0"/>
          <a:stretch/>
        </p:blipFill>
        <p:spPr>
          <a:xfrm>
            <a:off x="8461625" y="4667962"/>
            <a:ext cx="1113252" cy="1518574"/>
          </a:xfrm>
          <a:prstGeom prst="rect">
            <a:avLst/>
          </a:prstGeom>
          <a:noFill/>
          <a:ln>
            <a:noFill/>
          </a:ln>
        </p:spPr>
      </p:pic>
      <p:pic>
        <p:nvPicPr>
          <p:cNvPr id="229" name="Google Shape;229;g334a97a39ca_0_59"/>
          <p:cNvPicPr preferRelativeResize="0"/>
          <p:nvPr/>
        </p:nvPicPr>
        <p:blipFill rotWithShape="1">
          <a:blip r:embed="rId4">
            <a:alphaModFix/>
          </a:blip>
          <a:srcRect b="0" l="0" r="0" t="0"/>
          <a:stretch/>
        </p:blipFill>
        <p:spPr>
          <a:xfrm>
            <a:off x="9833225" y="4667962"/>
            <a:ext cx="1113252" cy="1518574"/>
          </a:xfrm>
          <a:prstGeom prst="rect">
            <a:avLst/>
          </a:prstGeom>
          <a:noFill/>
          <a:ln>
            <a:noFill/>
          </a:ln>
        </p:spPr>
      </p:pic>
      <p:sp>
        <p:nvSpPr>
          <p:cNvPr id="230" name="Google Shape;230;g334a97a39ca_0_59"/>
          <p:cNvSpPr txBox="1"/>
          <p:nvPr/>
        </p:nvSpPr>
        <p:spPr>
          <a:xfrm rot="-1578816">
            <a:off x="5529967" y="3723797"/>
            <a:ext cx="5839145" cy="1416115"/>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4000"/>
              <a:buFont typeface="Arial"/>
              <a:buNone/>
            </a:pPr>
            <a:r>
              <a:rPr b="1" i="0" lang="fr-CH" sz="4000" u="none" cap="none" strike="noStrike">
                <a:solidFill>
                  <a:srgbClr val="FF0000"/>
                </a:solidFill>
                <a:latin typeface="Arial"/>
                <a:ea typeface="Arial"/>
                <a:cs typeface="Arial"/>
                <a:sym typeface="Arial"/>
              </a:rPr>
              <a:t>Does it need to be so extensive?</a:t>
            </a:r>
            <a:endParaRPr b="1" i="0" sz="4000" u="none" cap="none" strike="noStrike">
              <a:solidFill>
                <a:srgbClr val="FF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g334a97a39ca_171_43"/>
          <p:cNvSpPr txBox="1"/>
          <p:nvPr>
            <p:ph type="title"/>
          </p:nvPr>
        </p:nvSpPr>
        <p:spPr>
          <a:xfrm>
            <a:off x="408000" y="373600"/>
            <a:ext cx="5560800" cy="4848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fr-CH"/>
              <a:t>Database - at first glance</a:t>
            </a:r>
            <a:endParaRPr/>
          </a:p>
        </p:txBody>
      </p:sp>
      <p:sp>
        <p:nvSpPr>
          <p:cNvPr id="236" name="Google Shape;236;g334a97a39ca_171_43"/>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37" name="Google Shape;237;g334a97a39ca_171_43"/>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38" name="Google Shape;238;g334a97a39ca_171_43"/>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pic>
        <p:nvPicPr>
          <p:cNvPr id="239" name="Google Shape;239;g334a97a39ca_171_43"/>
          <p:cNvPicPr preferRelativeResize="0"/>
          <p:nvPr/>
        </p:nvPicPr>
        <p:blipFill rotWithShape="1">
          <a:blip r:embed="rId3">
            <a:alphaModFix/>
          </a:blip>
          <a:srcRect b="0" l="0" r="0" t="0"/>
          <a:stretch/>
        </p:blipFill>
        <p:spPr>
          <a:xfrm>
            <a:off x="832438" y="1826200"/>
            <a:ext cx="2762250" cy="3562350"/>
          </a:xfrm>
          <a:prstGeom prst="rect">
            <a:avLst/>
          </a:prstGeom>
          <a:noFill/>
          <a:ln>
            <a:noFill/>
          </a:ln>
        </p:spPr>
      </p:pic>
      <p:pic>
        <p:nvPicPr>
          <p:cNvPr id="240" name="Google Shape;240;g334a97a39ca_171_43"/>
          <p:cNvPicPr preferRelativeResize="0"/>
          <p:nvPr/>
        </p:nvPicPr>
        <p:blipFill rotWithShape="1">
          <a:blip r:embed="rId4">
            <a:alphaModFix/>
          </a:blip>
          <a:srcRect b="0" l="0" r="0" t="0"/>
          <a:stretch/>
        </p:blipFill>
        <p:spPr>
          <a:xfrm>
            <a:off x="4591062" y="1826200"/>
            <a:ext cx="2762250" cy="3562350"/>
          </a:xfrm>
          <a:prstGeom prst="rect">
            <a:avLst/>
          </a:prstGeom>
          <a:noFill/>
          <a:ln>
            <a:noFill/>
          </a:ln>
        </p:spPr>
      </p:pic>
      <p:pic>
        <p:nvPicPr>
          <p:cNvPr id="241" name="Google Shape;241;g334a97a39ca_171_43"/>
          <p:cNvPicPr preferRelativeResize="0"/>
          <p:nvPr/>
        </p:nvPicPr>
        <p:blipFill rotWithShape="1">
          <a:blip r:embed="rId5">
            <a:alphaModFix/>
          </a:blip>
          <a:srcRect b="0" l="0" r="0" t="0"/>
          <a:stretch/>
        </p:blipFill>
        <p:spPr>
          <a:xfrm>
            <a:off x="8349687" y="2431025"/>
            <a:ext cx="2867025" cy="2352675"/>
          </a:xfrm>
          <a:prstGeom prst="rect">
            <a:avLst/>
          </a:prstGeom>
          <a:noFill/>
          <a:ln>
            <a:noFill/>
          </a:ln>
        </p:spPr>
      </p:pic>
      <p:sp>
        <p:nvSpPr>
          <p:cNvPr id="242" name="Google Shape;242;g334a97a39ca_171_43"/>
          <p:cNvSpPr txBox="1"/>
          <p:nvPr/>
        </p:nvSpPr>
        <p:spPr>
          <a:xfrm>
            <a:off x="408000" y="1269825"/>
            <a:ext cx="61149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fr-CH" sz="2100" u="none" cap="none" strike="noStrike">
                <a:solidFill>
                  <a:srgbClr val="171717"/>
                </a:solidFill>
                <a:latin typeface="Arial"/>
                <a:ea typeface="Arial"/>
                <a:cs typeface="Arial"/>
                <a:sym typeface="Arial"/>
              </a:rPr>
              <a:t>Obsolete, unused tables, views and packages </a:t>
            </a:r>
            <a:endParaRPr b="0" i="0" sz="2100" u="none" cap="none" strike="noStrike">
              <a:solidFill>
                <a:srgbClr val="171717"/>
              </a:solidFill>
              <a:latin typeface="Arial"/>
              <a:ea typeface="Arial"/>
              <a:cs typeface="Arial"/>
              <a:sym typeface="Arial"/>
            </a:endParaRPr>
          </a:p>
        </p:txBody>
      </p:sp>
      <p:sp>
        <p:nvSpPr>
          <p:cNvPr id="243" name="Google Shape;243;g334a97a39ca_171_43"/>
          <p:cNvSpPr txBox="1"/>
          <p:nvPr/>
        </p:nvSpPr>
        <p:spPr>
          <a:xfrm>
            <a:off x="408000" y="5533150"/>
            <a:ext cx="10900800" cy="50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100"/>
              <a:buFont typeface="Arial"/>
              <a:buNone/>
            </a:pPr>
            <a:r>
              <a:rPr b="0" i="0" lang="fr-CH" sz="2100" u="none" cap="none" strike="noStrike">
                <a:solidFill>
                  <a:srgbClr val="171717"/>
                </a:solidFill>
                <a:latin typeface="Arial"/>
                <a:ea typeface="Arial"/>
                <a:cs typeface="Arial"/>
                <a:sym typeface="Arial"/>
              </a:rPr>
              <a:t>Proper versioning, such as using Git, would allow the removal of object snapshots.</a:t>
            </a:r>
            <a:endParaRPr b="0" i="0" sz="2100" u="none" cap="none" strike="noStrike">
              <a:solidFill>
                <a:srgbClr val="171717"/>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34741fcea3_0_108"/>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49" name="Google Shape;249;g334741fcea3_0_108"/>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50" name="Google Shape;250;g334741fcea3_0_108"/>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graphicFrame>
        <p:nvGraphicFramePr>
          <p:cNvPr id="251" name="Google Shape;251;g334741fcea3_0_108"/>
          <p:cNvGraphicFramePr/>
          <p:nvPr/>
        </p:nvGraphicFramePr>
        <p:xfrm>
          <a:off x="3361200" y="373600"/>
          <a:ext cx="3000000" cy="3000000"/>
        </p:xfrm>
        <a:graphic>
          <a:graphicData uri="http://schemas.openxmlformats.org/drawingml/2006/table">
            <a:tbl>
              <a:tblPr>
                <a:noFill/>
                <a:tableStyleId>{F825AAAF-E75A-4D00-A91A-269D311FE07E}</a:tableStyleId>
              </a:tblPr>
              <a:tblGrid>
                <a:gridCol w="1162050"/>
                <a:gridCol w="952500"/>
                <a:gridCol w="1295400"/>
                <a:gridCol w="952500"/>
                <a:gridCol w="952500"/>
                <a:gridCol w="952500"/>
                <a:gridCol w="952500"/>
              </a:tblGrid>
              <a:tr h="123825">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Packages</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Lines of Code</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Lines of Code without comments</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Bugs</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Code Smells</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Security Hotspots</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c>
                  <a:txBody>
                    <a:bodyPr/>
                    <a:lstStyle/>
                    <a:p>
                      <a:pPr indent="0" lvl="0" marL="0" marR="0" rtl="0" algn="ctr">
                        <a:lnSpc>
                          <a:spcPct val="115000"/>
                        </a:lnSpc>
                        <a:spcBef>
                          <a:spcPts val="0"/>
                        </a:spcBef>
                        <a:spcAft>
                          <a:spcPts val="0"/>
                        </a:spcAft>
                        <a:buClr>
                          <a:srgbClr val="000000"/>
                        </a:buClr>
                        <a:buSzPts val="500"/>
                        <a:buFont typeface="Arial"/>
                        <a:buNone/>
                      </a:pPr>
                      <a:r>
                        <a:rPr b="1" lang="fr-CH" sz="500" u="none" cap="none" strike="noStrike">
                          <a:solidFill>
                            <a:srgbClr val="FFFFFF"/>
                          </a:solidFill>
                        </a:rPr>
                        <a:t>Duplications</a:t>
                      </a:r>
                      <a:endParaRPr b="1" sz="500" u="none" cap="none" strike="noStrike">
                        <a:solidFill>
                          <a:srgbClr val="FFFFFF"/>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0B5394"/>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b="1" lang="fr-CH" sz="500" u="none" cap="none" strike="noStrike"/>
                        <a:t>Total</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b="1" lang="fr-CH" sz="500" u="none" cap="none" strike="noStrike"/>
                        <a:t>118,585</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b="1" lang="fr-CH" sz="500" u="none" cap="none" strike="noStrike"/>
                        <a:t>82,277</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b="1" lang="fr-CH" sz="500" u="none" cap="none" strike="noStrike"/>
                        <a:t>353</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b="1" lang="fr-CH" sz="500" u="none" cap="none" strike="noStrike"/>
                        <a:t>4,616</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b="1" lang="fr-CH" sz="500" u="none" cap="none" strike="noStrike"/>
                        <a:t>146</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b="1" lang="fr-CH" sz="500" u="none" cap="none" strike="noStrike"/>
                        <a:t>13.50%</a:t>
                      </a:r>
                      <a:endParaRPr b="1"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tests.pkg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15336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67C7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11,520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67C7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3B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457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B2A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67C7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42.90%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C9790"/>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points_validation.pkg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12318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B968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9,169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C979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67C7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542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EA49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AE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DEDB"/>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calculs_files.pkg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11588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D9D96"/>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8,384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DA09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A8E86"/>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499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ABA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7E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12.60%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1D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low_beta_core.pkg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10695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EA49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7,217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0AEA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C9992"/>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2B9B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12.10%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2E0"/>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points_ui.pkg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10358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A7A1"/>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7,012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0B0A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A7A1"/>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772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67C7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7E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1F0"/>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points_core.pkg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6849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5C1"/>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4,583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6CCC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7D5D2"/>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158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5E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0E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7.70%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DEC"/>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calculs_ui.pkg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5548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7D0C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3,549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D7D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2B9B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169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3E1"/>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0E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1.10%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measurements_ui.pkg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4724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D8D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3,126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DCD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EE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192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DFD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7.10%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EED"/>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calculs_validation.pkg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4504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D9D7"/>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3,527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8D8D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7D1C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8E6"/>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8F7"/>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instruments_ui.pkg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3478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2E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2,433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4E2"/>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3C0B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7E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DE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A"/>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measurements_validation.pkg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3179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5E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2,255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6E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AE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measurements_core.pkg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3155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5E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2,293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6E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B2A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119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BE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8F7"/>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logger.pkg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2705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9E7"/>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753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7F7"/>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EE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1D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instruments_core.pkg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2324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CE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BE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1B5B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1F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DE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2.30%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AFA"/>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transformations.pkg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2200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DE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1,389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0E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44.80%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B938B"/>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transformations_new.pkg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2049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EE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1,451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FE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54.00%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67C73"/>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calculs_core.pkg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0E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1,292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1F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1F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global_data.pkg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1447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4F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1,043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4F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108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DE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file_management.pkg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1401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4F3"/>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810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7F6"/>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EE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geode_webservices.pkg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1331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5F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977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5F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5F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5F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5.90%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1F0"/>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geode_ui.pkg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1242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5F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846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6F6"/>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AE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8F7"/>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7.40%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EEC"/>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coo_collections.pkg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1185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6F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776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7F6"/>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2F1"/>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2.50%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geode_core.pkg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840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474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A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8F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FAAA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filter_ui.pkg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548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A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5F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6.60%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CEFEE"/>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photos_ui.pkg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792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502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A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7D5D2"/>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env_test.pkg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721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A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483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A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A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C9C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3.60%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7F6"/>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operations_ui.pkg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667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A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366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low_beta_ui.pkg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610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430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1F0"/>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9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instruments_validation.pkg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607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455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A"/>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7E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14.50%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9DCDA"/>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sample_data_pkg.pkg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553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538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AF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8F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48.70%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98981"/>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format_util.pkg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516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354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AE3E1"/>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photos_core.pkg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462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291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AE9"/>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auth_ui.pkg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431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283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logger_su.pkg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367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177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DF5F4"/>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BFB"/>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filter_core.pkg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214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photos_validation.pkg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275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196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7D1C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cgc.pkg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254</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166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EF8F8"/>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23.30%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5C7C3"/>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soap_api.pkg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235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15</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DFD"/>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operations_core.pkg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203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123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sample_pkg.pkg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4CCC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196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139</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7</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BE7E5"/>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EFE"/>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geode_validation.pkg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118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48.70%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E98981"/>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translate_msg.pk</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108</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82</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CFC"/>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r h="123825">
                <a:tc>
                  <a:txBody>
                    <a:bodyPr/>
                    <a:lstStyle/>
                    <a:p>
                      <a:pPr indent="0" lvl="0" marL="0" marR="0" rtl="0" algn="l">
                        <a:lnSpc>
                          <a:spcPct val="115000"/>
                        </a:lnSpc>
                        <a:spcBef>
                          <a:spcPts val="0"/>
                        </a:spcBef>
                        <a:spcAft>
                          <a:spcPts val="0"/>
                        </a:spcAft>
                        <a:buClr>
                          <a:srgbClr val="000000"/>
                        </a:buClr>
                        <a:buSzPts val="500"/>
                        <a:buFont typeface="Arial"/>
                        <a:buNone/>
                      </a:pPr>
                      <a:r>
                        <a:rPr lang="fr-CH" sz="500" u="none" cap="none" strike="noStrike"/>
                        <a:t>auth_core.pkg</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63</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31</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marR="0" rtl="0" algn="r">
                        <a:lnSpc>
                          <a:spcPct val="115000"/>
                        </a:lnSpc>
                        <a:spcBef>
                          <a:spcPts val="0"/>
                        </a:spcBef>
                        <a:spcAft>
                          <a:spcPts val="0"/>
                        </a:spcAft>
                        <a:buClr>
                          <a:srgbClr val="000000"/>
                        </a:buClr>
                        <a:buSzPts val="500"/>
                        <a:buFont typeface="Arial"/>
                        <a:buNone/>
                      </a:pPr>
                      <a:r>
                        <a:rPr lang="fr-CH" sz="500" u="none" cap="none" strike="noStrike"/>
                        <a:t>0.00%</a:t>
                      </a:r>
                      <a:endParaRPr sz="500" u="none" cap="none" strike="noStrike"/>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r>
            </a:tbl>
          </a:graphicData>
        </a:graphic>
      </p:graphicFrame>
      <p:sp>
        <p:nvSpPr>
          <p:cNvPr id="252" name="Google Shape;252;g334741fcea3_0_108"/>
          <p:cNvSpPr txBox="1"/>
          <p:nvPr/>
        </p:nvSpPr>
        <p:spPr>
          <a:xfrm>
            <a:off x="155700" y="4955125"/>
            <a:ext cx="3000000" cy="738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fr-CH" sz="1200" u="sng" cap="none" strike="noStrike">
                <a:solidFill>
                  <a:schemeClr val="hlink"/>
                </a:solidFill>
                <a:latin typeface="Calibri"/>
                <a:ea typeface="Calibri"/>
                <a:cs typeface="Calibri"/>
                <a:sym typeface="Calibri"/>
                <a:hlinkClick r:id="rId3"/>
              </a:rPr>
              <a:t>https://sonarqube-dev.cern.ch/project_roles?id=apc_database_geode-sonar_AZMqgCeIZluD1ITgyApX</a:t>
            </a:r>
            <a:endParaRPr b="0" i="0" sz="1200" u="sng" cap="none" strike="noStrike">
              <a:solidFill>
                <a:schemeClr val="hlink"/>
              </a:solidFill>
              <a:latin typeface="Calibri"/>
              <a:ea typeface="Calibri"/>
              <a:cs typeface="Calibri"/>
              <a:sym typeface="Calibri"/>
            </a:endParaRPr>
          </a:p>
        </p:txBody>
      </p:sp>
      <p:sp>
        <p:nvSpPr>
          <p:cNvPr id="253" name="Google Shape;253;g334741fcea3_0_108"/>
          <p:cNvSpPr txBox="1"/>
          <p:nvPr>
            <p:ph type="title"/>
          </p:nvPr>
        </p:nvSpPr>
        <p:spPr>
          <a:xfrm>
            <a:off x="408001" y="373600"/>
            <a:ext cx="2495400" cy="9975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a:t>
            </a:r>
            <a:br>
              <a:rPr lang="fr-CH"/>
            </a:br>
            <a:r>
              <a:rPr lang="fr-CH"/>
              <a:t>summary</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g334a97a39ca_44_14"/>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
        <p:nvSpPr>
          <p:cNvPr id="259" name="Google Shape;259;g334a97a39ca_44_14"/>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60" name="Google Shape;260;g334a97a39ca_44_14"/>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61" name="Google Shape;261;g334a97a39ca_44_14"/>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pic>
        <p:nvPicPr>
          <p:cNvPr id="262" name="Google Shape;262;g334a97a39ca_44_14"/>
          <p:cNvPicPr preferRelativeResize="0"/>
          <p:nvPr/>
        </p:nvPicPr>
        <p:blipFill rotWithShape="1">
          <a:blip r:embed="rId3">
            <a:alphaModFix/>
          </a:blip>
          <a:srcRect b="0" l="0" r="0" t="0"/>
          <a:stretch/>
        </p:blipFill>
        <p:spPr>
          <a:xfrm>
            <a:off x="5726456" y="2305836"/>
            <a:ext cx="5872174" cy="1493640"/>
          </a:xfrm>
          <a:prstGeom prst="rect">
            <a:avLst/>
          </a:prstGeom>
          <a:noFill/>
          <a:ln>
            <a:noFill/>
          </a:ln>
        </p:spPr>
      </p:pic>
      <p:sp>
        <p:nvSpPr>
          <p:cNvPr id="263" name="Google Shape;263;g334a97a39ca_44_14"/>
          <p:cNvSpPr txBox="1"/>
          <p:nvPr/>
        </p:nvSpPr>
        <p:spPr>
          <a:xfrm>
            <a:off x="408000" y="1449400"/>
            <a:ext cx="4484100" cy="533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Bugs</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Remove this conditional structure or edit its code blocks so that they're not all the same</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Use either named - or positional - arguments, but not a mix of both.</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Replace this FOR loop by a more robust WHILE one.</a:t>
            </a:r>
            <a:endParaRPr b="0"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Remove or correct the useless self-assignment</a:t>
            </a:r>
            <a:endParaRPr b="0" i="0" sz="1600" u="none" cap="none" strike="noStrike">
              <a:solidFill>
                <a:srgbClr val="000000"/>
              </a:solidFill>
              <a:latin typeface="Arial"/>
              <a:ea typeface="Arial"/>
              <a:cs typeface="Arial"/>
              <a:sym typeface="Arial"/>
            </a:endParaRPr>
          </a:p>
          <a:p>
            <a:pPr indent="-330200" lvl="0" marL="457200" marR="0" rtl="0" algn="l">
              <a:lnSpc>
                <a:spcPct val="115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This function should be refactored so that its last statement is a RETURN one.</a:t>
            </a:r>
            <a:endParaRPr b="0" i="0" sz="1600" u="none" cap="none" strike="noStrike">
              <a:solidFill>
                <a:srgbClr val="000000"/>
              </a:solidFill>
              <a:latin typeface="Arial"/>
              <a:ea typeface="Arial"/>
              <a:cs typeface="Arial"/>
              <a:sym typeface="Arial"/>
            </a:endParaRPr>
          </a:p>
          <a:p>
            <a:pPr indent="-330200" lvl="0" marL="457200" marR="0" rtl="0" algn="l">
              <a:lnSpc>
                <a:spcPct val="115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Refactor this piece of code to not have any dead code after "return".</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Security bugs</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rgbClr val="000000"/>
              </a:buClr>
              <a:buSzPts val="1600"/>
              <a:buFont typeface="Arial"/>
              <a:buChar char="●"/>
            </a:pPr>
            <a:r>
              <a:rPr b="0" i="0" lang="fr-CH" sz="1600" u="none" cap="none" strike="noStrike">
                <a:solidFill>
                  <a:srgbClr val="000000"/>
                </a:solidFill>
                <a:latin typeface="Arial"/>
                <a:ea typeface="Arial"/>
                <a:cs typeface="Arial"/>
                <a:sym typeface="Arial"/>
              </a:rPr>
              <a:t>Make sure that this dynamic injection or execution of code is safe.</a:t>
            </a:r>
            <a:endParaRPr b="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p:txBody>
      </p:sp>
      <p:pic>
        <p:nvPicPr>
          <p:cNvPr id="264" name="Google Shape;264;g334a97a39ca_44_14"/>
          <p:cNvPicPr preferRelativeResize="0"/>
          <p:nvPr/>
        </p:nvPicPr>
        <p:blipFill rotWithShape="1">
          <a:blip r:embed="rId4">
            <a:alphaModFix/>
          </a:blip>
          <a:srcRect b="0" l="0" r="0" t="0"/>
          <a:stretch/>
        </p:blipFill>
        <p:spPr>
          <a:xfrm>
            <a:off x="6112906" y="3923063"/>
            <a:ext cx="5099275" cy="2139625"/>
          </a:xfrm>
          <a:prstGeom prst="rect">
            <a:avLst/>
          </a:prstGeom>
          <a:noFill/>
          <a:ln>
            <a:noFill/>
          </a:ln>
        </p:spPr>
      </p:pic>
      <p:pic>
        <p:nvPicPr>
          <p:cNvPr id="265" name="Google Shape;265;g334a97a39ca_44_14"/>
          <p:cNvPicPr preferRelativeResize="0"/>
          <p:nvPr/>
        </p:nvPicPr>
        <p:blipFill rotWithShape="1">
          <a:blip r:embed="rId5">
            <a:alphaModFix/>
          </a:blip>
          <a:srcRect b="0" l="0" r="0" t="0"/>
          <a:stretch/>
        </p:blipFill>
        <p:spPr>
          <a:xfrm>
            <a:off x="6866607" y="256800"/>
            <a:ext cx="3591871" cy="1925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g334a97a39ca_44_114"/>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
        <p:nvSpPr>
          <p:cNvPr id="271" name="Google Shape;271;g334a97a39ca_44_114"/>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72" name="Google Shape;272;g334a97a39ca_44_114"/>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73" name="Google Shape;273;g334a97a39ca_44_114"/>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sp>
        <p:nvSpPr>
          <p:cNvPr id="274" name="Google Shape;274;g334a97a39ca_44_114"/>
          <p:cNvSpPr txBox="1"/>
          <p:nvPr/>
        </p:nvSpPr>
        <p:spPr>
          <a:xfrm>
            <a:off x="408000" y="1449400"/>
            <a:ext cx="4484100" cy="533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Bugs</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chemeClr val="dk1"/>
              </a:buClr>
              <a:buSzPts val="1600"/>
              <a:buFont typeface="Arial"/>
              <a:buChar char="●"/>
            </a:pPr>
            <a:r>
              <a:rPr b="0" i="0" lang="fr-CH" sz="1600" u="none" cap="none" strike="noStrike">
                <a:solidFill>
                  <a:schemeClr val="dk1"/>
                </a:solidFill>
                <a:latin typeface="Arial"/>
                <a:ea typeface="Arial"/>
                <a:cs typeface="Arial"/>
                <a:sym typeface="Arial"/>
              </a:rPr>
              <a:t>Remove this conditional structure or edit its code blocks so that they're not all the same</a:t>
            </a:r>
            <a:endParaRPr b="0" i="0" sz="1600" u="none" cap="none" strike="noStrike">
              <a:solidFill>
                <a:schemeClr val="dk1"/>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Use either named - or positional - arguments, but not a mix of both.</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Replace this FOR loop by a more robust WHILE one.</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Remove or correct the useless self-assignment</a:t>
            </a:r>
            <a:endParaRPr b="0" i="0" sz="1600" u="none" cap="none" strike="noStrike">
              <a:solidFill>
                <a:schemeClr val="accent4"/>
              </a:solidFill>
              <a:latin typeface="Arial"/>
              <a:ea typeface="Arial"/>
              <a:cs typeface="Arial"/>
              <a:sym typeface="Arial"/>
            </a:endParaRPr>
          </a:p>
          <a:p>
            <a:pPr indent="-330200" lvl="0" marL="457200" marR="0" rtl="0" algn="l">
              <a:lnSpc>
                <a:spcPct val="115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This function should be refactored so that its last statement is a RETURN one.</a:t>
            </a:r>
            <a:endParaRPr b="0" i="0" sz="1600" u="none" cap="none" strike="noStrike">
              <a:solidFill>
                <a:schemeClr val="accent4"/>
              </a:solidFill>
              <a:latin typeface="Arial"/>
              <a:ea typeface="Arial"/>
              <a:cs typeface="Arial"/>
              <a:sym typeface="Arial"/>
            </a:endParaRPr>
          </a:p>
          <a:p>
            <a:pPr indent="-330200" lvl="0" marL="457200" marR="0" rtl="0" algn="l">
              <a:lnSpc>
                <a:spcPct val="115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Refactor this piece of code to not have any dead code after "return".</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600"/>
              <a:buFont typeface="Arial"/>
              <a:buNone/>
            </a:pPr>
            <a:r>
              <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chemeClr val="accent4"/>
                </a:solidFill>
                <a:latin typeface="Arial"/>
                <a:ea typeface="Arial"/>
                <a:cs typeface="Arial"/>
                <a:sym typeface="Arial"/>
              </a:rPr>
              <a:t>Security bugs</a:t>
            </a:r>
            <a:endParaRPr b="1"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Make sure that this dynamic injection or execution of code is safe.</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p:txBody>
      </p:sp>
      <p:pic>
        <p:nvPicPr>
          <p:cNvPr id="275" name="Google Shape;275;g334a97a39ca_44_114"/>
          <p:cNvPicPr preferRelativeResize="0"/>
          <p:nvPr/>
        </p:nvPicPr>
        <p:blipFill rotWithShape="1">
          <a:blip r:embed="rId3">
            <a:alphaModFix/>
          </a:blip>
          <a:srcRect b="0" l="0" r="0" t="0"/>
          <a:stretch/>
        </p:blipFill>
        <p:spPr>
          <a:xfrm>
            <a:off x="4892100" y="1323524"/>
            <a:ext cx="6891924" cy="369447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g334a97a39ca_44_125"/>
          <p:cNvSpPr txBox="1"/>
          <p:nvPr>
            <p:ph type="title"/>
          </p:nvPr>
        </p:nvSpPr>
        <p:spPr>
          <a:xfrm>
            <a:off x="408000" y="373600"/>
            <a:ext cx="2803500" cy="1496100"/>
          </a:xfrm>
          <a:prstGeom prst="rect">
            <a:avLst/>
          </a:prstGeom>
          <a:noFill/>
          <a:ln>
            <a:noFill/>
          </a:ln>
        </p:spPr>
        <p:txBody>
          <a:bodyPr anchorCtr="0" anchor="t" bIns="0" lIns="0" spcFirstLastPara="1" rIns="0" wrap="square" tIns="0">
            <a:spAutoFit/>
          </a:bodyPr>
          <a:lstStyle/>
          <a:p>
            <a:pPr indent="0" lvl="0" marL="0" rtl="0" algn="l">
              <a:lnSpc>
                <a:spcPct val="90000"/>
              </a:lnSpc>
              <a:spcBef>
                <a:spcPts val="0"/>
              </a:spcBef>
              <a:spcAft>
                <a:spcPts val="0"/>
              </a:spcAft>
              <a:buClr>
                <a:schemeClr val="dk1"/>
              </a:buClr>
              <a:buSzPts val="3600"/>
              <a:buFont typeface="Arial"/>
              <a:buNone/>
            </a:pPr>
            <a:r>
              <a:rPr lang="fr-CH"/>
              <a:t>SonarQube findings</a:t>
            </a:r>
            <a:endParaRPr/>
          </a:p>
          <a:p>
            <a:pPr indent="0" lvl="0" marL="0" rtl="0" algn="l">
              <a:lnSpc>
                <a:spcPct val="90000"/>
              </a:lnSpc>
              <a:spcBef>
                <a:spcPts val="0"/>
              </a:spcBef>
              <a:spcAft>
                <a:spcPts val="0"/>
              </a:spcAft>
              <a:buClr>
                <a:schemeClr val="dk1"/>
              </a:buClr>
              <a:buSzPts val="3600"/>
              <a:buFont typeface="Arial"/>
              <a:buNone/>
            </a:pPr>
            <a:r>
              <a:t/>
            </a:r>
            <a:endParaRPr/>
          </a:p>
        </p:txBody>
      </p:sp>
      <p:sp>
        <p:nvSpPr>
          <p:cNvPr id="281" name="Google Shape;281;g334a97a39ca_44_125"/>
          <p:cNvSpPr txBox="1"/>
          <p:nvPr>
            <p:ph idx="10" type="dt"/>
          </p:nvPr>
        </p:nvSpPr>
        <p:spPr>
          <a:xfrm>
            <a:off x="3485224" y="6350850"/>
            <a:ext cx="7740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400"/>
              <a:buNone/>
            </a:pPr>
            <a:r>
              <a:rPr lang="fr-CH"/>
              <a:t>14/02/2025</a:t>
            </a:r>
            <a:endParaRPr/>
          </a:p>
        </p:txBody>
      </p:sp>
      <p:sp>
        <p:nvSpPr>
          <p:cNvPr id="282" name="Google Shape;282;g334a97a39ca_44_125"/>
          <p:cNvSpPr txBox="1"/>
          <p:nvPr>
            <p:ph idx="11" type="ftr"/>
          </p:nvPr>
        </p:nvSpPr>
        <p:spPr>
          <a:xfrm>
            <a:off x="4212512" y="6356350"/>
            <a:ext cx="6572100" cy="3651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400"/>
              <a:buNone/>
            </a:pPr>
            <a:r>
              <a:rPr lang="fr-CH"/>
              <a:t>Katarzyna FIERGOLSKA | Renovation of the survey database and GEODE Application</a:t>
            </a:r>
            <a:endParaRPr/>
          </a:p>
        </p:txBody>
      </p:sp>
      <p:sp>
        <p:nvSpPr>
          <p:cNvPr id="283" name="Google Shape;283;g334a97a39ca_44_125"/>
          <p:cNvSpPr txBox="1"/>
          <p:nvPr>
            <p:ph idx="12" type="sldNum"/>
          </p:nvPr>
        </p:nvSpPr>
        <p:spPr>
          <a:xfrm>
            <a:off x="11107546" y="6356350"/>
            <a:ext cx="681300" cy="365100"/>
          </a:xfrm>
          <a:prstGeom prst="rect">
            <a:avLst/>
          </a:prstGeom>
          <a:noFill/>
          <a:ln>
            <a:noFill/>
          </a:ln>
        </p:spPr>
        <p:txBody>
          <a:bodyPr anchorCtr="0" anchor="ctr" bIns="0" lIns="0" spcFirstLastPara="1" rIns="0" wrap="square" tIns="0">
            <a:noAutofit/>
          </a:bodyPr>
          <a:lstStyle/>
          <a:p>
            <a:pPr indent="0" lvl="0" marL="0" rtl="0" algn="r">
              <a:lnSpc>
                <a:spcPct val="100000"/>
              </a:lnSpc>
              <a:spcBef>
                <a:spcPts val="0"/>
              </a:spcBef>
              <a:spcAft>
                <a:spcPts val="0"/>
              </a:spcAft>
              <a:buSzPts val="1000"/>
              <a:buNone/>
            </a:pPr>
            <a:fld id="{00000000-1234-1234-1234-123412341234}" type="slidenum">
              <a:rPr lang="fr-CH"/>
              <a:t>‹#›</a:t>
            </a:fld>
            <a:endParaRPr/>
          </a:p>
        </p:txBody>
      </p:sp>
      <p:pic>
        <p:nvPicPr>
          <p:cNvPr id="284" name="Google Shape;284;g334a97a39ca_44_125"/>
          <p:cNvPicPr preferRelativeResize="0"/>
          <p:nvPr/>
        </p:nvPicPr>
        <p:blipFill rotWithShape="1">
          <a:blip r:embed="rId3">
            <a:alphaModFix/>
          </a:blip>
          <a:srcRect b="0" l="0" r="0" t="0"/>
          <a:stretch/>
        </p:blipFill>
        <p:spPr>
          <a:xfrm>
            <a:off x="5060950" y="2258667"/>
            <a:ext cx="6723076" cy="1710083"/>
          </a:xfrm>
          <a:prstGeom prst="rect">
            <a:avLst/>
          </a:prstGeom>
          <a:noFill/>
          <a:ln>
            <a:noFill/>
          </a:ln>
        </p:spPr>
      </p:pic>
      <p:sp>
        <p:nvSpPr>
          <p:cNvPr id="285" name="Google Shape;285;g334a97a39ca_44_125"/>
          <p:cNvSpPr txBox="1"/>
          <p:nvPr/>
        </p:nvSpPr>
        <p:spPr>
          <a:xfrm>
            <a:off x="408000" y="1449400"/>
            <a:ext cx="4484100" cy="5334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rgbClr val="000000"/>
                </a:solidFill>
                <a:latin typeface="Arial"/>
                <a:ea typeface="Arial"/>
                <a:cs typeface="Arial"/>
                <a:sym typeface="Arial"/>
              </a:rPr>
              <a:t>Bugs</a:t>
            </a:r>
            <a:endParaRPr b="1" i="0" sz="1600" u="none" cap="none" strike="noStrike">
              <a:solidFill>
                <a:srgbClr val="000000"/>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Remove this conditional structure or edit its code blocks so that they're not all the same</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Use either named - or positional - arguments, but not a mix of both.</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Replace this FOR loop by a more robust WHILE one.</a:t>
            </a:r>
            <a:endParaRPr b="0"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dk1"/>
              </a:buClr>
              <a:buSzPts val="1600"/>
              <a:buFont typeface="Arial"/>
              <a:buChar char="●"/>
            </a:pPr>
            <a:r>
              <a:rPr b="0" i="0" lang="fr-CH" sz="1600" u="none" cap="none" strike="noStrike">
                <a:solidFill>
                  <a:schemeClr val="dk1"/>
                </a:solidFill>
                <a:latin typeface="Arial"/>
                <a:ea typeface="Arial"/>
                <a:cs typeface="Arial"/>
                <a:sym typeface="Arial"/>
              </a:rPr>
              <a:t>Remove or correct the useless self-assignment</a:t>
            </a:r>
            <a:endParaRPr b="0" i="0" sz="1600" u="none" cap="none" strike="noStrike">
              <a:solidFill>
                <a:schemeClr val="dk1"/>
              </a:solidFill>
              <a:latin typeface="Arial"/>
              <a:ea typeface="Arial"/>
              <a:cs typeface="Arial"/>
              <a:sym typeface="Arial"/>
            </a:endParaRPr>
          </a:p>
          <a:p>
            <a:pPr indent="-330200" lvl="0" marL="457200" marR="0" rtl="0" algn="l">
              <a:lnSpc>
                <a:spcPct val="115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This function should be refactored so that its last statement is a RETURN one.</a:t>
            </a:r>
            <a:endParaRPr b="0" i="0" sz="1600" u="none" cap="none" strike="noStrike">
              <a:solidFill>
                <a:schemeClr val="accent4"/>
              </a:solidFill>
              <a:latin typeface="Arial"/>
              <a:ea typeface="Arial"/>
              <a:cs typeface="Arial"/>
              <a:sym typeface="Arial"/>
            </a:endParaRPr>
          </a:p>
          <a:p>
            <a:pPr indent="-330200" lvl="0" marL="457200" marR="0" rtl="0" algn="l">
              <a:lnSpc>
                <a:spcPct val="115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Refactor this piece of code to not have any dead code after "return".</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600"/>
              </a:spcBef>
              <a:spcAft>
                <a:spcPts val="0"/>
              </a:spcAft>
              <a:buClr>
                <a:srgbClr val="000000"/>
              </a:buClr>
              <a:buSzPts val="1600"/>
              <a:buFont typeface="Arial"/>
              <a:buNone/>
            </a:pPr>
            <a:r>
              <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1" i="0" lang="fr-CH" sz="1600" u="none" cap="none" strike="noStrike">
                <a:solidFill>
                  <a:schemeClr val="accent4"/>
                </a:solidFill>
                <a:latin typeface="Arial"/>
                <a:ea typeface="Arial"/>
                <a:cs typeface="Arial"/>
                <a:sym typeface="Arial"/>
              </a:rPr>
              <a:t>Security bugs</a:t>
            </a:r>
            <a:endParaRPr b="1" i="0" sz="1600" u="none" cap="none" strike="noStrike">
              <a:solidFill>
                <a:schemeClr val="accent4"/>
              </a:solidFill>
              <a:latin typeface="Arial"/>
              <a:ea typeface="Arial"/>
              <a:cs typeface="Arial"/>
              <a:sym typeface="Arial"/>
            </a:endParaRPr>
          </a:p>
          <a:p>
            <a:pPr indent="-330200" lvl="0" marL="457200" marR="0" rtl="0" algn="l">
              <a:lnSpc>
                <a:spcPct val="100000"/>
              </a:lnSpc>
              <a:spcBef>
                <a:spcPts val="0"/>
              </a:spcBef>
              <a:spcAft>
                <a:spcPts val="0"/>
              </a:spcAft>
              <a:buClr>
                <a:schemeClr val="accent4"/>
              </a:buClr>
              <a:buSzPts val="1600"/>
              <a:buFont typeface="Arial"/>
              <a:buChar char="●"/>
            </a:pPr>
            <a:r>
              <a:rPr b="0" i="0" lang="fr-CH" sz="1600" u="none" cap="none" strike="noStrike">
                <a:solidFill>
                  <a:schemeClr val="accent4"/>
                </a:solidFill>
                <a:latin typeface="Arial"/>
                <a:ea typeface="Arial"/>
                <a:cs typeface="Arial"/>
                <a:sym typeface="Arial"/>
              </a:rPr>
              <a:t>Make sure that this dynamic injection or execution of code is safe.</a:t>
            </a:r>
            <a:endParaRPr b="0" i="0" sz="1600" u="none" cap="none" strike="noStrike">
              <a:solidFill>
                <a:schemeClr val="accent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1" i="0" sz="16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2021-01-15T14:19:07Z</dcterms:created>
  <dc:creator>Jeanette Kotzian</dc:creator>
</cp:coreProperties>
</file>