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975" r:id="rId3"/>
    <p:sldId id="993" r:id="rId4"/>
    <p:sldId id="995" r:id="rId5"/>
    <p:sldId id="994" r:id="rId6"/>
    <p:sldId id="991" r:id="rId7"/>
    <p:sldId id="978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36" autoAdjust="0"/>
    <p:restoredTop sz="96197"/>
  </p:normalViewPr>
  <p:slideViewPr>
    <p:cSldViewPr snapToGrid="0">
      <p:cViewPr varScale="1">
        <p:scale>
          <a:sx n="81" d="100"/>
          <a:sy n="81" d="100"/>
        </p:scale>
        <p:origin x="184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D818C-65E2-BF49-B711-978D0F4726E1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97917-8A6B-4742-807A-8160FC7982B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6840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84208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4EF790-5122-14CC-266D-CC73451D0A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ACE4CD-4EC3-E0EE-04BB-33CAB45644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CA32AC-24AB-8417-FAFB-41C3C83452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A34B9-4095-9E18-ADC1-7B90170FEE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34742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B4E3C-C0E5-B28E-4915-C10AF9CBF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69A8AF-B617-5FC1-95AC-70F9A3D77C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1CEB09-E6C1-4B47-8F75-8CC12625A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CAB37E-4426-4968-EACB-D88E074DA2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62351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97917-8A6B-4742-807A-8160FC7982BE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20227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45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095939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65502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57585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61289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47315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21201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0990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21838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866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6187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17428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01436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51588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87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962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6418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76465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62264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FR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91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05847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75743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E0381566-0828-DA49-BE6B-693DEFF4A8D3}" type="datetimeFigureOut">
              <a:rPr lang="en-FR" smtClean="0"/>
              <a:t>06/03/2025</a:t>
            </a:fld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79FDA0C9-340A-234F-9EDC-B829B58D9EDE}" type="slidenum">
              <a:rPr lang="en-FR" smtClean="0"/>
              <a:t>‹#›</a:t>
            </a:fld>
            <a:endParaRPr lang="en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FR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EE5071C-A9BE-113D-C200-F942AA174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29980"/>
            <a:ext cx="4341632" cy="6887980"/>
          </a:xfrm>
          <a:solidFill>
            <a:schemeClr val="tx1"/>
          </a:solidFill>
        </p:spPr>
        <p:txBody>
          <a:bodyPr/>
          <a:lstStyle/>
          <a:p>
            <a:pPr algn="ctr"/>
            <a:endParaRPr lang="en-FR" dirty="0"/>
          </a:p>
          <a:p>
            <a:pPr algn="ctr"/>
            <a:endParaRPr lang="en-FR" dirty="0"/>
          </a:p>
          <a:p>
            <a:pPr algn="ctr"/>
            <a:endParaRPr lang="en-FR" dirty="0"/>
          </a:p>
          <a:p>
            <a:pPr algn="ctr"/>
            <a:r>
              <a:rPr lang="en-US" dirty="0"/>
              <a:t>Report from physics coordinator</a:t>
            </a:r>
          </a:p>
          <a:p>
            <a:pPr algn="ctr"/>
            <a:r>
              <a:rPr lang="en-US" dirty="0"/>
              <a:t>-</a:t>
            </a:r>
          </a:p>
          <a:p>
            <a:pPr algn="ctr"/>
            <a:r>
              <a:rPr lang="en-US" dirty="0"/>
              <a:t>102</a:t>
            </a:r>
            <a:r>
              <a:rPr lang="en-US" baseline="30000" dirty="0"/>
              <a:t>nd</a:t>
            </a:r>
            <a:r>
              <a:rPr lang="en-US" dirty="0"/>
              <a:t> ISCC</a:t>
            </a:r>
          </a:p>
          <a:p>
            <a:pPr algn="ctr"/>
            <a:endParaRPr lang="en-US" dirty="0"/>
          </a:p>
          <a:p>
            <a:pPr marL="514350" indent="-514350">
              <a:buAutoNum type="arabicPeriod"/>
            </a:pPr>
            <a:r>
              <a:rPr lang="en-US" sz="1600" dirty="0"/>
              <a:t>Schedule 2025</a:t>
            </a:r>
          </a:p>
          <a:p>
            <a:pPr marL="514350" indent="-514350">
              <a:buAutoNum type="arabicPeriod"/>
            </a:pPr>
            <a:r>
              <a:rPr lang="en-US" sz="1600" dirty="0"/>
              <a:t>Announcements</a:t>
            </a:r>
          </a:p>
          <a:p>
            <a:pPr marL="514350" indent="-514350">
              <a:buAutoNum type="arabicPeriod"/>
            </a:pPr>
            <a:r>
              <a:rPr lang="en-US" sz="1600" dirty="0"/>
              <a:t>YETS activities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3E0EDF-D266-1038-ACD6-87D4D117921C}"/>
              </a:ext>
            </a:extLst>
          </p:cNvPr>
          <p:cNvSpPr txBox="1"/>
          <p:nvPr/>
        </p:nvSpPr>
        <p:spPr>
          <a:xfrm>
            <a:off x="9222109" y="6460084"/>
            <a:ext cx="22377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March 2025 </a:t>
            </a:r>
            <a:r>
              <a:rPr lang="en-FR" sz="1400" dirty="0">
                <a:solidFill>
                  <a:schemeClr val="bg1"/>
                </a:solidFill>
              </a:rPr>
              <a:t>- Hanne Heylen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CD549D6D-5CD5-809A-41E7-A19104891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30" y="6392516"/>
            <a:ext cx="1342454" cy="29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Icicles from a wooden railing&#10;&#10;Description automatically generated">
            <a:extLst>
              <a:ext uri="{FF2B5EF4-FFF2-40B4-BE49-F238E27FC236}">
                <a16:creationId xmlns:a16="http://schemas.microsoft.com/office/drawing/2014/main" id="{E3FE944E-16E2-78B4-96F7-33C1065090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353"/>
          <a:stretch/>
        </p:blipFill>
        <p:spPr>
          <a:xfrm rot="5400000">
            <a:off x="826559" y="-982661"/>
            <a:ext cx="6422495" cy="807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075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449826-6CD7-9573-5078-85067B09B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Schedule – beam requests 2025</a:t>
            </a:r>
            <a:endParaRPr lang="en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4E576C-A088-BD9C-1B4F-FCA609645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6270" y="906464"/>
            <a:ext cx="4749800" cy="54483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F7DBD8-342A-B753-4E17-5E980821C50B}"/>
              </a:ext>
            </a:extLst>
          </p:cNvPr>
          <p:cNvSpPr txBox="1"/>
          <p:nvPr/>
        </p:nvSpPr>
        <p:spPr>
          <a:xfrm>
            <a:off x="475930" y="1245673"/>
            <a:ext cx="5955338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Beams were delivered to </a:t>
            </a:r>
            <a:r>
              <a:rPr lang="en-US" b="1" dirty="0">
                <a:solidFill>
                  <a:schemeClr val="tx2"/>
                </a:solidFill>
              </a:rPr>
              <a:t>44 distinct</a:t>
            </a:r>
            <a:r>
              <a:rPr lang="en-US" dirty="0">
                <a:solidFill>
                  <a:schemeClr val="tx2"/>
                </a:solidFill>
              </a:rPr>
              <a:t> IS/LOIs (9 HIE-ISOLDE)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effectLst/>
              </a:rPr>
              <a:t>A total of </a:t>
            </a:r>
            <a:r>
              <a:rPr lang="en-US" b="1" dirty="0">
                <a:solidFill>
                  <a:schemeClr val="tx2"/>
                </a:solidFill>
                <a:effectLst/>
              </a:rPr>
              <a:t>426 shifts </a:t>
            </a:r>
            <a:r>
              <a:rPr lang="en-US" dirty="0">
                <a:solidFill>
                  <a:schemeClr val="tx2"/>
                </a:solidFill>
                <a:effectLst/>
              </a:rPr>
              <a:t>were delivered for physics, beam development and ad-hoc measurements </a:t>
            </a:r>
          </a:p>
          <a:p>
            <a:endParaRPr lang="en-US" dirty="0">
              <a:solidFill>
                <a:schemeClr val="tx2"/>
              </a:solidFill>
              <a:effectLst/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INTC 78 – Feb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127 shifts accepted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5 proposals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3 LOIs (2 without shifts)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2 clarification letters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chemeClr val="tx2"/>
                </a:solidFill>
                <a:effectLst/>
              </a:rPr>
              <a:t>Comment from Technical Advisory Committee: The current performance of the 7-gap amplifiers in the post-accelerator restricts the acceptable A/Q ratio and, consequently, put constraints on the beam's charge state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FR" sz="2000" dirty="0"/>
          </a:p>
        </p:txBody>
      </p:sp>
    </p:spTree>
    <p:extLst>
      <p:ext uri="{BB962C8B-B14F-4D97-AF65-F5344CB8AC3E}">
        <p14:creationId xmlns:p14="http://schemas.microsoft.com/office/powerpoint/2010/main" val="4156373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1F01D-57C7-5E2D-26D7-F0EF1018D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1F8FFF-910C-B2AE-DEEB-843E3EF984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6413"/>
          <a:stretch/>
        </p:blipFill>
        <p:spPr>
          <a:xfrm>
            <a:off x="0" y="1092688"/>
            <a:ext cx="9361359" cy="3409934"/>
          </a:xfrm>
          <a:prstGeom prst="rect">
            <a:avLst/>
          </a:prstGeom>
          <a:noFill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DA0F4B2-272E-069A-1C7D-71E7840F8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1. Schedule 2025</a:t>
            </a:r>
            <a:endParaRPr lang="en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5D8D70-8A11-6B30-C981-F48F362EFF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3577" r="67704"/>
          <a:stretch/>
        </p:blipFill>
        <p:spPr>
          <a:xfrm>
            <a:off x="9361359" y="1439335"/>
            <a:ext cx="2709900" cy="10975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999FF8-A116-8887-7ABE-A4516E2C01A4}"/>
              </a:ext>
            </a:extLst>
          </p:cNvPr>
          <p:cNvSpPr txBox="1"/>
          <p:nvPr/>
        </p:nvSpPr>
        <p:spPr>
          <a:xfrm>
            <a:off x="9422183" y="2800511"/>
            <a:ext cx="2649076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l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Start low E </a:t>
            </a:r>
            <a:r>
              <a:rPr lang="en-GB" sz="1200" dirty="0">
                <a:solidFill>
                  <a:srgbClr val="000000"/>
                </a:solidFill>
              </a:rPr>
              <a:t>- </a:t>
            </a:r>
            <a:r>
              <a:rPr lang="en-GB" sz="1200" b="1" i="0" dirty="0">
                <a:solidFill>
                  <a:srgbClr val="000000"/>
                </a:solidFill>
                <a:effectLst/>
              </a:rPr>
              <a:t>March 28th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algn="l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Start HIE ISOLDE - </a:t>
            </a:r>
            <a:r>
              <a:rPr lang="en-GB" sz="1200" b="1" i="0" dirty="0">
                <a:solidFill>
                  <a:srgbClr val="000000"/>
                </a:solidFill>
                <a:effectLst/>
              </a:rPr>
              <a:t>June 13th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algn="l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Stop protons - </a:t>
            </a:r>
            <a:r>
              <a:rPr lang="en-GB" sz="1200" b="1" i="0" dirty="0">
                <a:solidFill>
                  <a:srgbClr val="000000"/>
                </a:solidFill>
                <a:effectLst/>
              </a:rPr>
              <a:t>December 8th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algn="l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No winter physics campaign in 2026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1A9FA0-5095-7910-FAA9-3413E53EC521}"/>
              </a:ext>
            </a:extLst>
          </p:cNvPr>
          <p:cNvSpPr txBox="1"/>
          <p:nvPr/>
        </p:nvSpPr>
        <p:spPr>
          <a:xfrm>
            <a:off x="407989" y="4726167"/>
            <a:ext cx="625853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base"/>
            <a:r>
              <a:rPr lang="en-GB" dirty="0">
                <a:solidFill>
                  <a:schemeClr val="tx2"/>
                </a:solidFill>
              </a:rPr>
              <a:t>Scheduling goal: beam for as many groups as possible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effectLst/>
              </a:rPr>
              <a:t>Priorities from experimental collaborations</a:t>
            </a:r>
            <a:endParaRPr lang="en-GB" dirty="0">
              <a:solidFill>
                <a:schemeClr val="tx2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From summer onwards, priority to HIE-ISOLDE runs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Groups affected by suspension of GLM/GHM in 2024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INTC input: priority for physics over beam development</a:t>
            </a:r>
          </a:p>
        </p:txBody>
      </p:sp>
    </p:spTree>
    <p:extLst>
      <p:ext uri="{BB962C8B-B14F-4D97-AF65-F5344CB8AC3E}">
        <p14:creationId xmlns:p14="http://schemas.microsoft.com/office/powerpoint/2010/main" val="1583598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603EC-8C0A-4938-5F6D-62FB8CF00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15524BE-8759-2759-4BFC-EA410E227E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6413"/>
          <a:stretch/>
        </p:blipFill>
        <p:spPr>
          <a:xfrm>
            <a:off x="0" y="1092688"/>
            <a:ext cx="9361359" cy="3409934"/>
          </a:xfrm>
          <a:prstGeom prst="rect">
            <a:avLst/>
          </a:prstGeom>
          <a:noFill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D95AF41-B0EF-46FF-3F50-48EAFEDB8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1. Schedule 2025</a:t>
            </a:r>
            <a:endParaRPr lang="en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EF967F-31C5-B7E3-2499-F3AE026914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3577" r="67704"/>
          <a:stretch/>
        </p:blipFill>
        <p:spPr>
          <a:xfrm>
            <a:off x="9361359" y="1439335"/>
            <a:ext cx="2709900" cy="10975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C8635D-5507-F28D-E926-2FAE3872042C}"/>
              </a:ext>
            </a:extLst>
          </p:cNvPr>
          <p:cNvSpPr txBox="1"/>
          <p:nvPr/>
        </p:nvSpPr>
        <p:spPr>
          <a:xfrm>
            <a:off x="9422183" y="2800511"/>
            <a:ext cx="2649076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l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Start low E </a:t>
            </a:r>
            <a:r>
              <a:rPr lang="en-GB" sz="1200" dirty="0">
                <a:solidFill>
                  <a:srgbClr val="000000"/>
                </a:solidFill>
              </a:rPr>
              <a:t>- </a:t>
            </a:r>
            <a:r>
              <a:rPr lang="en-GB" sz="1200" b="1" i="0" dirty="0">
                <a:solidFill>
                  <a:srgbClr val="000000"/>
                </a:solidFill>
                <a:effectLst/>
              </a:rPr>
              <a:t>March 28th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algn="l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Start HIE ISOLDE - </a:t>
            </a:r>
            <a:r>
              <a:rPr lang="en-GB" sz="1200" b="1" i="0" dirty="0">
                <a:solidFill>
                  <a:srgbClr val="000000"/>
                </a:solidFill>
                <a:effectLst/>
              </a:rPr>
              <a:t>June 13th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algn="l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Stop protons - </a:t>
            </a:r>
            <a:r>
              <a:rPr lang="en-GB" sz="1200" b="1" i="0" dirty="0">
                <a:solidFill>
                  <a:srgbClr val="000000"/>
                </a:solidFill>
                <a:effectLst/>
              </a:rPr>
              <a:t>December 8th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algn="l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No winter physics campaign in 2026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D9A4E6-5A9B-AB6B-8D77-7FE18ECC78F6}"/>
              </a:ext>
            </a:extLst>
          </p:cNvPr>
          <p:cNvSpPr txBox="1"/>
          <p:nvPr/>
        </p:nvSpPr>
        <p:spPr>
          <a:xfrm>
            <a:off x="407989" y="4726167"/>
            <a:ext cx="1044758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fontAlgn="base"/>
            <a:r>
              <a:rPr lang="en-US" dirty="0">
                <a:solidFill>
                  <a:schemeClr val="tx2"/>
                </a:solidFill>
              </a:rPr>
              <a:t>MEDICIS aims to start clinical trials in 2025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Subject to approval of CERN council in March 2025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3x 24h direct irradiation, known several months in advance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Minimise</a:t>
            </a:r>
            <a:r>
              <a:rPr lang="en-US" dirty="0">
                <a:solidFill>
                  <a:schemeClr val="tx2"/>
                </a:solidFill>
              </a:rPr>
              <a:t> impact on physics by good coordination, take advantage of setup time etc. when no/minimal protons are used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272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E4CC6-0189-D06F-58FE-8B2E0C7FF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C9D05-6844-1FEC-C9BE-906772095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Announcements</a:t>
            </a:r>
            <a:endParaRPr lang="en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EA9226-430B-FDA4-BC5F-B941ADF468D1}"/>
              </a:ext>
            </a:extLst>
          </p:cNvPr>
          <p:cNvSpPr txBox="1"/>
          <p:nvPr/>
        </p:nvSpPr>
        <p:spPr>
          <a:xfrm>
            <a:off x="556590" y="1343771"/>
            <a:ext cx="8833899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dirty="0"/>
              <a:t>Guidelines for spokespersons of scheduled experiments</a:t>
            </a:r>
          </a:p>
          <a:p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1. Register Participants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  <a:t>Spokespersons are responsible to ensure all participants are registered with CERN</a:t>
            </a:r>
          </a:p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2. Hands-On Safety Training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If no registrations 2 weeks before, the course is </a:t>
            </a:r>
            <a:r>
              <a:rPr lang="en-GB" sz="1400" dirty="0" err="1">
                <a:solidFill>
                  <a:schemeClr val="bg2">
                    <a:lumMod val="10000"/>
                  </a:schemeClr>
                </a:solidFill>
              </a:rPr>
              <a:t>canceled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. No on-site training available.</a:t>
            </a:r>
          </a:p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3. Safety Procedures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  <a:t>Contact the local responsible person (or physics coordinator) for procedures and the safety declaration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4. Safety Inspections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Plan general and electrical safety inspections ~1 week before the experiment (earlier if setup changes).</a:t>
            </a:r>
          </a:p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5. Experiment Timeline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Arrive 2+ days early for start-up meetings, technical discussions, and safety briefings. Beam may be available a day early (not guaranteed).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Ensure vacuum level is ready 1–2 days before receiving the beam.</a:t>
            </a:r>
          </a:p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6. After the Experiment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Contact RP to check equipment before removal.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Discuss storage options with the physics coordinator if leaving equipment at CERN.</a:t>
            </a:r>
          </a:p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7. CERN Rules &amp; Regulations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All experiments and participants must comply with CERN’s General Conditions and Safety Rules.</a:t>
            </a:r>
          </a:p>
          <a:p>
            <a:pPr algn="l"/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2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15760-C9B2-52A3-61AD-E2B34D3C6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979951-1103-3C0C-51A1-696614268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Announcements</a:t>
            </a:r>
            <a:endParaRPr lang="en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FD1886-892A-E9BD-38D1-3E28C009AC7F}"/>
              </a:ext>
            </a:extLst>
          </p:cNvPr>
          <p:cNvSpPr txBox="1"/>
          <p:nvPr/>
        </p:nvSpPr>
        <p:spPr>
          <a:xfrm>
            <a:off x="509795" y="1361181"/>
            <a:ext cx="9653665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Technician (Oscar Fjeld) has started beginning of March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Workshop supervisor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open 508 workshop again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Help traveling experiments as well as permanent setups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Work managed via Physics Coordinator and Technical Coordinator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Space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Other tasks which would benefit from being done by someone who will be at CERN longer than the typical fellow/student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LN2 filling/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LHe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filling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Management of chemicals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Craning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228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51B4C-870C-0F9D-AF00-6A5D68C4A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Announcements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FDD07D-29A0-EF35-4BB3-238A393D9A33}"/>
              </a:ext>
            </a:extLst>
          </p:cNvPr>
          <p:cNvSpPr txBox="1"/>
          <p:nvPr/>
        </p:nvSpPr>
        <p:spPr>
          <a:xfrm>
            <a:off x="655496" y="1849234"/>
            <a:ext cx="865374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Crane activities for users </a:t>
            </a:r>
            <a:r>
              <a:rPr lang="en-US" altLang="en-US" dirty="0">
                <a:solidFill>
                  <a:schemeClr val="tx2"/>
                </a:solidFill>
                <a:latin typeface="Arial" panose="020B0604020202020204" pitchFamily="34" charset="0"/>
              </a:rPr>
              <a:t>is a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llowed again (under certain conditions)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Changes in radioactive source management – storage location will be modified and a Source Responsible will be appointed per installation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Activities in GLM/GHM area </a:t>
            </a:r>
            <a:r>
              <a:rPr lang="en-US" altLang="en-US" dirty="0">
                <a:solidFill>
                  <a:schemeClr val="tx2"/>
                </a:solidFill>
                <a:latin typeface="Arial" panose="020B0604020202020204" pitchFamily="34" charset="0"/>
              </a:rPr>
              <a:t>are allowed again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Subject to additional measures (Declarations for spokespersons, participants; New role of collection coordinator; Modifications to procedures)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Temporary storage location in b. 263 ends March 2025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2"/>
                </a:solidFill>
                <a:latin typeface="Arial" panose="020B0604020202020204" pitchFamily="34" charset="0"/>
              </a:rPr>
              <a:t>Encourage experiments to return equipment to home institutes</a:t>
            </a:r>
          </a:p>
          <a:p>
            <a:pPr marL="742950" lvl="1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2"/>
                </a:solidFill>
                <a:latin typeface="Arial" panose="020B0604020202020204" pitchFamily="34" charset="0"/>
              </a:rPr>
              <a:t>Spare 300l LN2 dewar (maybe 2?) instead of big dewar (after LS3)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01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449826-6CD7-9573-5078-85067B09B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YETS </a:t>
            </a:r>
            <a:r>
              <a:rPr lang="en-US" dirty="0" err="1"/>
              <a:t>activitites</a:t>
            </a:r>
            <a:endParaRPr lang="en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43AED0-474D-DDCE-2B78-6BC36DD36B49}"/>
              </a:ext>
            </a:extLst>
          </p:cNvPr>
          <p:cNvSpPr txBox="1"/>
          <p:nvPr/>
        </p:nvSpPr>
        <p:spPr>
          <a:xfrm>
            <a:off x="689548" y="1439335"/>
            <a:ext cx="9653665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YETS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a typeface="Times New Roman" panose="02020603050405020304" pitchFamily="18" charset="0"/>
              </a:rPr>
              <a:t>M</a:t>
            </a:r>
            <a:r>
              <a:rPr lang="en-GB" sz="1800" dirty="0">
                <a:solidFill>
                  <a:schemeClr val="tx2"/>
                </a:solidFill>
                <a:effectLst/>
                <a:ea typeface="Times New Roman" panose="02020603050405020304" pitchFamily="18" charset="0"/>
              </a:rPr>
              <a:t>odifications to the overhead crane for PUMA setup powering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RILIS laboratory electrical works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WISArD</a:t>
            </a:r>
            <a:r>
              <a:rPr lang="en-US" dirty="0">
                <a:solidFill>
                  <a:schemeClr val="tx2"/>
                </a:solidFill>
              </a:rPr>
              <a:t> crane modification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RFQ tests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tx2"/>
                </a:solidFill>
              </a:rPr>
              <a:t> switching voltage for bunch ejection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HIE-ISOLDE 2024: reduced commissioning time by several weeks: start already in June this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508 external stairs removal (197 ventilation works) – March until June 2025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Impact on size of visits group in the visits room (12 instead of 24). Alternative location available for bigger groups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Entrance to ISOLDE hall from Jura side remains open. </a:t>
            </a:r>
            <a:r>
              <a:rPr lang="en-GB" dirty="0">
                <a:solidFill>
                  <a:schemeClr val="tx2"/>
                </a:solidFill>
              </a:rPr>
              <a:t>Without the external stairs, access from the experimental DAQ room will require a short detour via the internal stairs.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9542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EAE4A08E-76F3-F04A-8880-2F88BD89C912}" vid="{DE7000B3-C4A2-0745-A4F8-28B74ADD52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31664</TotalTime>
  <Words>720</Words>
  <Application>Microsoft Macintosh PowerPoint</Application>
  <PresentationFormat>Widescreen</PresentationFormat>
  <Paragraphs>99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Arial</vt:lpstr>
      <vt:lpstr>Times New Roman</vt:lpstr>
      <vt:lpstr>Wingdings</vt:lpstr>
      <vt:lpstr>CERN</vt:lpstr>
      <vt:lpstr>PowerPoint Presentation</vt:lpstr>
      <vt:lpstr>1. Schedule – beam requests 2025</vt:lpstr>
      <vt:lpstr>1. Schedule 2025</vt:lpstr>
      <vt:lpstr>1. Schedule 2025</vt:lpstr>
      <vt:lpstr>2. Announcements</vt:lpstr>
      <vt:lpstr>2. Announcements</vt:lpstr>
      <vt:lpstr>2. Announcements</vt:lpstr>
      <vt:lpstr>3. YETS activitites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Hanne Heylen</dc:creator>
  <cp:lastModifiedBy>Hanne Heylen</cp:lastModifiedBy>
  <cp:revision>87</cp:revision>
  <dcterms:created xsi:type="dcterms:W3CDTF">2023-12-22T10:46:15Z</dcterms:created>
  <dcterms:modified xsi:type="dcterms:W3CDTF">2025-03-06T10:45:36Z</dcterms:modified>
</cp:coreProperties>
</file>