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72" r:id="rId2"/>
    <p:sldId id="262" r:id="rId3"/>
    <p:sldId id="270" r:id="rId4"/>
    <p:sldId id="271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C8C2C-BA39-634D-BB92-D53DF4B21D47}" type="datetimeFigureOut">
              <a:rPr lang="es-ES_tradnl" smtClean="0"/>
              <a:t>5/3/25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63A27-4E38-EE42-B9BB-5C97EE3B5D4B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56545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03A58-7D57-153A-CE9F-F981A8388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2E0033-2982-591A-1D21-117F6D53DB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023909-3F87-CB1F-4826-A3EF500290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CDD6A8-38EF-6561-F518-7B25356B26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63A27-4E38-EE42-B9BB-5C97EE3B5D4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2910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63A27-4E38-EE42-B9BB-5C97EE3B5D4B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3748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63A27-4E38-EE42-B9BB-5C97EE3B5D4B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78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63A27-4E38-EE42-B9BB-5C97EE3B5D4B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13088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DC39F-ABA6-726D-1C9C-DC4729981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AE79F8-C2C1-3563-4990-F9855F93F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3B549-D141-1FBC-5353-B9ADA2062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1A8DA-D200-4D69-B504-4F72D1CD2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8CBC5-75BD-BF7A-B27A-8B092497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57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FA91-40D2-BFD0-59C8-31EB63DA9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C0B778-E7D0-1AE7-C71A-F74C935C4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0A7D7-1D66-E8CF-147E-F48CFECA6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69D7E-C71B-752E-3407-3CAF445C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05297-DE3B-84A3-B6DF-78B9079B7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282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7AD7E8-E606-37A9-A6AC-B057F47F0D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FED7D-15E8-157F-7F59-E26551EF3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843D2-FCBE-951F-3D85-C6ACF0045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33510-3B48-5EAC-14C4-CABA64E56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F7A47-5E7B-2257-54CE-E55E7562F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6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B87EE-40AB-BBF0-18C7-8BC24606E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C8505-B221-B01F-3310-3C6B1AD4B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10DB-2610-955B-5A5D-28F6AF16D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82F96-C1A5-EF53-C901-D6F21356F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A43D2-C0CF-F89E-8BE5-05BE9985C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206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4EBD7-9F5D-2CC9-1758-6AFE8ABF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D7132-81EB-FBA7-BF2E-A4B5694F1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FFE65-DE2A-C9A9-3A0D-BF905A0D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22245-32DF-9167-9FA0-88B5F1BA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79125-7668-DB84-0C6E-39D4E0DC8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3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7678C-E22B-2B02-978D-B70615D6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8E60A-97AF-EA91-E29E-7320157FBE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86263-496B-47B1-26F8-46FA78C67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BAFEF-7FA4-2D9C-7EDD-4CF3B294A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694C7-A9B5-49AA-7035-D57BB1505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E7C6-B459-9DC6-E4DC-2AE3748F0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42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0F5A7-2AE4-A5B1-0714-C01937B4E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426D6-1332-F1ED-E2E5-B4578A5F5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386C82-48DD-5947-D4B0-D8C40B8FB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FC9131-8DCD-7A85-CCB2-88B9918591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3D52C-7B09-6DE1-E2CB-05F4A079AC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5E1E6-BB06-AFF9-2CB2-E6B6258D2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D32026-1FD6-2575-E8EF-A6D17BBC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26544B-EDD4-A7B6-9E34-C15FE3AA4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70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9F9DF-2E91-DA7D-6E16-CC03F90FD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801287-5FA2-6925-0B8C-E9AFA8DFE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DCBD69-FFE5-F53A-F739-9BB714AD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76D955-AD70-40B4-3C32-AF3F8A713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17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520FC-9A1D-8A3A-C4CF-48E376C94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B1F486-B3D7-039D-A0C3-A88774236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BFBCA-1B10-4564-1764-CF1FA5E86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70937-61CC-11DF-6AE8-21546EFCD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AFEC6-49A1-A7A8-5A24-33C54AB11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03442-8C26-98A7-007E-DD6F8B074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0DD00-C4DB-0EF8-57F9-5441C444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4799A-3C3B-98BD-701F-CC7796A43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7AD9D5-CC74-A5DC-C8EA-A1430B02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1A04B-D225-0ADD-7607-3970F06D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9DC963-882D-F90D-791A-229431F624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463AD-A6CA-E127-9479-41FCB2B7D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3E6383-2CA9-3192-AA29-2CDB9E161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58E31-378A-1B5C-2356-C294EDDA1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99F2A-C6E8-E485-A7DE-36672797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564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F645BE-5318-2B5B-98E5-4D8411C3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BEDA9-C60D-F797-7C8D-673EAEC15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8DDB7-211E-2B6E-DFA7-C7C027163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A11709-7E3F-594B-96A2-2DD5B957215C}" type="datetimeFigureOut">
              <a:rPr lang="en-GB" smtClean="0"/>
              <a:t>05/03/2025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14FF7-54FE-E7D1-B089-57C0668F4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65EFF-72F2-B3E1-E149-935A997D4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E4DABA-7C5C-3A4F-8B0C-3FB3FFE070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33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5.png"/><Relationship Id="rId10" Type="http://schemas.openxmlformats.org/officeDocument/2006/relationships/image" Target="../media/image18.emf"/><Relationship Id="rId4" Type="http://schemas.openxmlformats.org/officeDocument/2006/relationships/image" Target="../media/image14.png"/><Relationship Id="rId9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6FCC1F1-66B3-6424-1928-FEB801CF4F0D}"/>
              </a:ext>
            </a:extLst>
          </p:cNvPr>
          <p:cNvGrpSpPr/>
          <p:nvPr/>
        </p:nvGrpSpPr>
        <p:grpSpPr>
          <a:xfrm>
            <a:off x="236935" y="1933904"/>
            <a:ext cx="11955065" cy="2565608"/>
            <a:chOff x="170270" y="1250731"/>
            <a:chExt cx="11955065" cy="25656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9461ABD-E006-ABCE-4C1A-7B338CC2B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414" t="47849" r="7670" b="649"/>
            <a:stretch/>
          </p:blipFill>
          <p:spPr>
            <a:xfrm>
              <a:off x="170270" y="1250731"/>
              <a:ext cx="11955065" cy="2073165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43AD96-8063-33D9-6B63-858FE583C739}"/>
                </a:ext>
              </a:extLst>
            </p:cNvPr>
            <p:cNvSpPr txBox="1"/>
            <p:nvPr/>
          </p:nvSpPr>
          <p:spPr>
            <a:xfrm>
              <a:off x="4582145" y="3323896"/>
              <a:ext cx="219964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2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March 6, 2025</a:t>
              </a:r>
            </a:p>
          </p:txBody>
        </p:sp>
      </p:grpSp>
      <p:pic>
        <p:nvPicPr>
          <p:cNvPr id="7" name="Picture 2">
            <a:extLst>
              <a:ext uri="{FF2B5EF4-FFF2-40B4-BE49-F238E27FC236}">
                <a16:creationId xmlns:a16="http://schemas.microsoft.com/office/drawing/2014/main" id="{A15AF47F-D876-3B4F-9C75-F4199817E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87" y="5503979"/>
            <a:ext cx="9150826" cy="115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9E12A7-B06E-64CC-5189-1FEF3D43F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6000"/>
                    </a14:imgEffect>
                  </a14:imgLayer>
                </a14:imgProps>
              </a:ext>
            </a:extLst>
          </a:blip>
          <a:srcRect l="22183" t="17379" r="59023" b="5908"/>
          <a:stretch/>
        </p:blipFill>
        <p:spPr>
          <a:xfrm>
            <a:off x="236935" y="363993"/>
            <a:ext cx="3972910" cy="106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12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4B97A-7AEC-808F-0F91-D390904D6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0BE9AC74-086C-66DB-8CDB-173CC3025132}"/>
              </a:ext>
            </a:extLst>
          </p:cNvPr>
          <p:cNvSpPr txBox="1"/>
          <p:nvPr/>
        </p:nvSpPr>
        <p:spPr>
          <a:xfrm>
            <a:off x="202041" y="109645"/>
            <a:ext cx="4444115" cy="4001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effectLst/>
                <a:cs typeface="Arial" panose="020B0604020202020204" pitchFamily="34" charset="0"/>
              </a:rPr>
              <a:t>1. IONTB &amp; MHB: a quick description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BD9CFB-645D-308C-7B0B-985AC7BC392F}"/>
              </a:ext>
            </a:extLst>
          </p:cNvPr>
          <p:cNvSpPr txBox="1"/>
          <p:nvPr/>
        </p:nvSpPr>
        <p:spPr>
          <a:xfrm>
            <a:off x="148109" y="3487099"/>
            <a:ext cx="10865558" cy="32316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070C0"/>
                </a:solidFill>
                <a:cs typeface="Arial" panose="020B0604020202020204" pitchFamily="34" charset="0"/>
              </a:rPr>
              <a:t>ISRS PROTOTYPES</a:t>
            </a:r>
          </a:p>
          <a:p>
            <a:pPr lvl="1"/>
            <a:endParaRPr lang="en-US" sz="500" b="1" u="sng" dirty="0"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MHB: Multi Harmonic Buncher 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Single cavity using modern solid state RF amplifiers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Reduce HIE-ISOLDE frequency to &lt; 10 MHz / 100 ns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Required for TOF experiments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Improve IONTB and ISRS (future) performance. </a:t>
            </a:r>
          </a:p>
          <a:p>
            <a:pPr lvl="2"/>
            <a:endParaRPr lang="en-US" sz="1600" dirty="0"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IONTB: Ion Test Bench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</a:rPr>
              <a:t>MAGDEM: prototype of nested Superconducting Magnet for ISRS (dipole + quad)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</a:rPr>
              <a:t>IONTB: Complete bench including reaction chamber, MAGDEM, focusing system, focal plane detector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</a:rPr>
              <a:t>Prove MAGDEM performance &amp; ISRS experimental concepts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>
                <a:cs typeface="Arial" panose="020B0604020202020204" pitchFamily="34" charset="0"/>
              </a:rPr>
              <a:t>Can operate as a linear spectrometer, but limited mass resolution and acceptance.</a:t>
            </a:r>
          </a:p>
          <a:p>
            <a:pPr lvl="2"/>
            <a:endParaRPr lang="en-US" sz="500" b="1" dirty="0"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49C344-14B6-057B-EFDD-496B001D9F69}"/>
              </a:ext>
            </a:extLst>
          </p:cNvPr>
          <p:cNvSpPr txBox="1"/>
          <p:nvPr/>
        </p:nvSpPr>
        <p:spPr>
          <a:xfrm>
            <a:off x="202041" y="1354345"/>
            <a:ext cx="399824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noProof="0" dirty="0"/>
              <a:t>Recoil separator with unprecedent mass resolving power</a:t>
            </a:r>
            <a:r>
              <a:rPr lang="en-GB" dirty="0"/>
              <a:t> and</a:t>
            </a:r>
            <a:r>
              <a:rPr lang="en-GB" noProof="0" dirty="0"/>
              <a:t> acceptance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 - Ra isotopes, E= 5-10 MeV/u</a:t>
            </a:r>
            <a:r>
              <a:rPr lang="en-GB" noProof="0" dirty="0"/>
              <a:t> 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ED9E7A9-C232-B6CC-AE33-F3EB1D8487B7}"/>
              </a:ext>
            </a:extLst>
          </p:cNvPr>
          <p:cNvGrpSpPr/>
          <p:nvPr/>
        </p:nvGrpSpPr>
        <p:grpSpPr>
          <a:xfrm>
            <a:off x="1057940" y="582061"/>
            <a:ext cx="10950155" cy="3634567"/>
            <a:chOff x="1091393" y="344177"/>
            <a:chExt cx="10950155" cy="3634567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3B6079A-46F6-F46F-2079-B74FF36138B0}"/>
                </a:ext>
              </a:extLst>
            </p:cNvPr>
            <p:cNvGrpSpPr/>
            <p:nvPr/>
          </p:nvGrpSpPr>
          <p:grpSpPr>
            <a:xfrm>
              <a:off x="6047544" y="344177"/>
              <a:ext cx="5994004" cy="3634567"/>
              <a:chOff x="5985826" y="353015"/>
              <a:chExt cx="5994004" cy="3634567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78090782-9D8E-BC3A-3AEC-3B34FDF518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2256" t="6118" r="1443" b="2785"/>
              <a:stretch/>
            </p:blipFill>
            <p:spPr>
              <a:xfrm>
                <a:off x="5985826" y="353015"/>
                <a:ext cx="5994004" cy="3634567"/>
              </a:xfrm>
              <a:prstGeom prst="rect">
                <a:avLst/>
              </a:prstGeom>
            </p:spPr>
          </p:pic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377D1DE2-CB36-8B6E-D2B7-863DED9F79D2}"/>
                  </a:ext>
                </a:extLst>
              </p:cNvPr>
              <p:cNvSpPr/>
              <p:nvPr/>
            </p:nvSpPr>
            <p:spPr>
              <a:xfrm rot="20402859">
                <a:off x="6010712" y="1474551"/>
                <a:ext cx="914400" cy="5831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2939348-D0CB-14DD-F705-375E67D2ADE1}"/>
                  </a:ext>
                </a:extLst>
              </p:cNvPr>
              <p:cNvSpPr txBox="1"/>
              <p:nvPr/>
            </p:nvSpPr>
            <p:spPr>
              <a:xfrm>
                <a:off x="9777239" y="353015"/>
                <a:ext cx="2022223" cy="36933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dirty="0">
                    <a:solidFill>
                      <a:srgbClr val="FF0000"/>
                    </a:solidFill>
                  </a:rPr>
                  <a:t>FFAG Cell (F-D-F)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101F467-0060-BD57-E1EC-FE3A26028E3F}"/>
                  </a:ext>
                </a:extLst>
              </p:cNvPr>
              <p:cNvSpPr txBox="1"/>
              <p:nvPr/>
            </p:nvSpPr>
            <p:spPr>
              <a:xfrm>
                <a:off x="9812161" y="107411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b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F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ABB93A3-153F-0ABC-5629-9A9AFDB98658}"/>
                  </a:ext>
                </a:extLst>
              </p:cNvPr>
              <p:cNvSpPr txBox="1"/>
              <p:nvPr/>
            </p:nvSpPr>
            <p:spPr>
              <a:xfrm>
                <a:off x="10293184" y="1363642"/>
                <a:ext cx="3481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b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D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80BCCD9-3998-2193-2A12-4D586404C158}"/>
                  </a:ext>
                </a:extLst>
              </p:cNvPr>
              <p:cNvSpPr txBox="1"/>
              <p:nvPr/>
            </p:nvSpPr>
            <p:spPr>
              <a:xfrm>
                <a:off x="8992303" y="103235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D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EA4EFFA-C6C0-9C01-B927-5FE34FAFDBBF}"/>
                  </a:ext>
                </a:extLst>
              </p:cNvPr>
              <p:cNvSpPr txBox="1"/>
              <p:nvPr/>
            </p:nvSpPr>
            <p:spPr>
              <a:xfrm>
                <a:off x="10477515" y="1750626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b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F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C25F664-AE64-E2EA-EAFE-A7725404ADBA}"/>
                  </a:ext>
                </a:extLst>
              </p:cNvPr>
              <p:cNvSpPr txBox="1"/>
              <p:nvPr/>
            </p:nvSpPr>
            <p:spPr>
              <a:xfrm>
                <a:off x="8025772" y="1739068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B7EC739-3907-527A-DBFF-5B21516F926B}"/>
                  </a:ext>
                </a:extLst>
              </p:cNvPr>
              <p:cNvSpPr txBox="1"/>
              <p:nvPr/>
            </p:nvSpPr>
            <p:spPr>
              <a:xfrm>
                <a:off x="10159458" y="211030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D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6D4B273-4A60-1DDE-2801-1335A47270F6}"/>
                  </a:ext>
                </a:extLst>
              </p:cNvPr>
              <p:cNvSpPr txBox="1"/>
              <p:nvPr/>
            </p:nvSpPr>
            <p:spPr>
              <a:xfrm>
                <a:off x="8300835" y="124469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F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6C65235-4A09-35BB-4A92-184E42DDC40F}"/>
                  </a:ext>
                </a:extLst>
              </p:cNvPr>
              <p:cNvSpPr txBox="1"/>
              <p:nvPr/>
            </p:nvSpPr>
            <p:spPr>
              <a:xfrm>
                <a:off x="8891847" y="2237155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D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5EFBF87-8A02-06C4-1116-1F79FA49625A}"/>
                  </a:ext>
                </a:extLst>
              </p:cNvPr>
              <p:cNvSpPr txBox="1"/>
              <p:nvPr/>
            </p:nvSpPr>
            <p:spPr>
              <a:xfrm>
                <a:off x="8330573" y="2099622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F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AF4B03B-4EFA-93E5-C3B2-76D9EE4C1BDB}"/>
                  </a:ext>
                </a:extLst>
              </p:cNvPr>
              <p:cNvSpPr txBox="1"/>
              <p:nvPr/>
            </p:nvSpPr>
            <p:spPr>
              <a:xfrm>
                <a:off x="9653850" y="2263173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F</a:t>
                </a: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3BB0A3C7-E450-E4E7-C454-9E2FF2322959}"/>
                  </a:ext>
                </a:extLst>
              </p:cNvPr>
              <p:cNvCxnSpPr>
                <a:cxnSpLocks/>
                <a:stCxn id="57" idx="2"/>
              </p:cNvCxnSpPr>
              <p:nvPr/>
            </p:nvCxnSpPr>
            <p:spPr>
              <a:xfrm flipH="1">
                <a:off x="10083733" y="722347"/>
                <a:ext cx="704618" cy="276999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5F0637F-769D-3B1D-2468-06A9A7BD4251}"/>
                  </a:ext>
                </a:extLst>
              </p:cNvPr>
              <p:cNvCxnSpPr>
                <a:cxnSpLocks/>
                <a:stCxn id="57" idx="2"/>
              </p:cNvCxnSpPr>
              <p:nvPr/>
            </p:nvCxnSpPr>
            <p:spPr>
              <a:xfrm flipH="1">
                <a:off x="10749087" y="722347"/>
                <a:ext cx="39264" cy="56131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9A01BC50-6DA6-DB27-A508-461E36584C53}"/>
                  </a:ext>
                </a:extLst>
              </p:cNvPr>
              <p:cNvCxnSpPr>
                <a:cxnSpLocks/>
                <a:stCxn id="57" idx="2"/>
              </p:cNvCxnSpPr>
              <p:nvPr/>
            </p:nvCxnSpPr>
            <p:spPr>
              <a:xfrm>
                <a:off x="10788351" y="722347"/>
                <a:ext cx="296621" cy="104959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3F277A45-62D3-92CE-6B1C-ADF3769D5C1D}"/>
                </a:ext>
              </a:extLst>
            </p:cNvPr>
            <p:cNvGrpSpPr/>
            <p:nvPr/>
          </p:nvGrpSpPr>
          <p:grpSpPr>
            <a:xfrm>
              <a:off x="1091393" y="2161460"/>
              <a:ext cx="5367525" cy="1073110"/>
              <a:chOff x="1091393" y="2161460"/>
              <a:chExt cx="5367525" cy="1073110"/>
            </a:xfrm>
          </p:grpSpPr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8487C444-A30A-28A4-DA12-1307CF7FDA17}"/>
                  </a:ext>
                </a:extLst>
              </p:cNvPr>
              <p:cNvCxnSpPr>
                <a:cxnSpLocks/>
                <a:endCxn id="94" idx="1"/>
              </p:cNvCxnSpPr>
              <p:nvPr/>
            </p:nvCxnSpPr>
            <p:spPr>
              <a:xfrm flipV="1">
                <a:off x="1091393" y="2975374"/>
                <a:ext cx="775661" cy="80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3B5B3B4C-630A-20D0-6078-F010AF23B582}"/>
                  </a:ext>
                </a:extLst>
              </p:cNvPr>
              <p:cNvSpPr txBox="1"/>
              <p:nvPr/>
            </p:nvSpPr>
            <p:spPr>
              <a:xfrm>
                <a:off x="1867054" y="2806097"/>
                <a:ext cx="590226" cy="33855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s-ES_tradnl" sz="1600" dirty="0">
                    <a:solidFill>
                      <a:srgbClr val="0070C0"/>
                    </a:solidFill>
                  </a:rPr>
                  <a:t>EBIS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BCD241B9-2149-870E-E634-AC14C3BCBEB4}"/>
                  </a:ext>
                </a:extLst>
              </p:cNvPr>
              <p:cNvSpPr txBox="1"/>
              <p:nvPr/>
            </p:nvSpPr>
            <p:spPr>
              <a:xfrm>
                <a:off x="3055124" y="2711350"/>
                <a:ext cx="1624485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>
                    <a:solidFill>
                      <a:srgbClr val="0070C0"/>
                    </a:solidFill>
                  </a:rPr>
                  <a:t>MULTI HARMONIC BUNCHER</a:t>
                </a:r>
              </a:p>
            </p:txBody>
          </p: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A0B12B74-B6CA-073B-DB7C-B625D64A3C50}"/>
                  </a:ext>
                </a:extLst>
              </p:cNvPr>
              <p:cNvCxnSpPr>
                <a:cxnSpLocks/>
                <a:stCxn id="94" idx="3"/>
                <a:endCxn id="96" idx="1"/>
              </p:cNvCxnSpPr>
              <p:nvPr/>
            </p:nvCxnSpPr>
            <p:spPr>
              <a:xfrm flipV="1">
                <a:off x="2457280" y="2972960"/>
                <a:ext cx="597844" cy="241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B3C056C7-958D-CCBF-79B0-EDAC8268B0D5}"/>
                  </a:ext>
                </a:extLst>
              </p:cNvPr>
              <p:cNvCxnSpPr>
                <a:cxnSpLocks/>
                <a:stCxn id="96" idx="3"/>
              </p:cNvCxnSpPr>
              <p:nvPr/>
            </p:nvCxnSpPr>
            <p:spPr>
              <a:xfrm flipV="1">
                <a:off x="4679609" y="2684680"/>
                <a:ext cx="553404" cy="28828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FFDDD478-0C97-961D-64B0-335528D59214}"/>
                  </a:ext>
                </a:extLst>
              </p:cNvPr>
              <p:cNvSpPr txBox="1"/>
              <p:nvPr/>
            </p:nvSpPr>
            <p:spPr>
              <a:xfrm>
                <a:off x="3865078" y="2443760"/>
                <a:ext cx="7601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>
                    <a:solidFill>
                      <a:srgbClr val="0070C0"/>
                    </a:solidFill>
                  </a:rPr>
                  <a:t>10 MHz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3BD5FE84-48DA-159E-10F0-00211FD92CDF}"/>
                  </a:ext>
                </a:extLst>
              </p:cNvPr>
              <p:cNvSpPr txBox="1"/>
              <p:nvPr/>
            </p:nvSpPr>
            <p:spPr>
              <a:xfrm>
                <a:off x="5251904" y="2161460"/>
                <a:ext cx="1207014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>
                    <a:solidFill>
                      <a:srgbClr val="0070C0"/>
                    </a:solidFill>
                  </a:rPr>
                  <a:t>HIE- ISOLDE LINAC</a:t>
                </a:r>
              </a:p>
            </p:txBody>
          </p:sp>
        </p:grpSp>
      </p:grpSp>
      <p:sp>
        <p:nvSpPr>
          <p:cNvPr id="137" name="TextBox 136">
            <a:extLst>
              <a:ext uri="{FF2B5EF4-FFF2-40B4-BE49-F238E27FC236}">
                <a16:creationId xmlns:a16="http://schemas.microsoft.com/office/drawing/2014/main" id="{2417E3A3-9D52-B612-743F-BDF278E9EAAC}"/>
              </a:ext>
            </a:extLst>
          </p:cNvPr>
          <p:cNvSpPr txBox="1"/>
          <p:nvPr/>
        </p:nvSpPr>
        <p:spPr>
          <a:xfrm>
            <a:off x="202041" y="735424"/>
            <a:ext cx="66622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_tradnl" b="1" dirty="0">
                <a:solidFill>
                  <a:srgbClr val="0070C0"/>
                </a:solidFill>
              </a:rPr>
              <a:t> ISRS: ISOLDE </a:t>
            </a:r>
            <a:r>
              <a:rPr lang="es-ES_tradnl" b="1" dirty="0">
                <a:solidFill>
                  <a:srgbClr val="0070C0"/>
                </a:solidFill>
                <a:cs typeface="Arial" panose="020B0604020202020204" pitchFamily="34" charset="0"/>
              </a:rPr>
              <a:t>SUPERCONDUCTING</a:t>
            </a:r>
            <a:r>
              <a:rPr lang="es-ES_tradnl" b="1" dirty="0">
                <a:solidFill>
                  <a:srgbClr val="0070C0"/>
                </a:solidFill>
              </a:rPr>
              <a:t> RECOIL SEPARATOR</a:t>
            </a:r>
          </a:p>
        </p:txBody>
      </p:sp>
    </p:spTree>
    <p:extLst>
      <p:ext uri="{BB962C8B-B14F-4D97-AF65-F5344CB8AC3E}">
        <p14:creationId xmlns:p14="http://schemas.microsoft.com/office/powerpoint/2010/main" val="322342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EA101322-3203-97E3-B778-1AD1F02C8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79" y="914400"/>
            <a:ext cx="11903438" cy="502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160898-76F1-866C-9CCD-F490EB1A8EE6}"/>
              </a:ext>
            </a:extLst>
          </p:cNvPr>
          <p:cNvSpPr txBox="1"/>
          <p:nvPr/>
        </p:nvSpPr>
        <p:spPr>
          <a:xfrm>
            <a:off x="4204010" y="2888166"/>
            <a:ext cx="6703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MHB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04117F0-70C9-9345-9C71-A8E78F2E246A}"/>
              </a:ext>
            </a:extLst>
          </p:cNvPr>
          <p:cNvCxnSpPr>
            <a:stCxn id="5" idx="2"/>
          </p:cNvCxnSpPr>
          <p:nvPr/>
        </p:nvCxnSpPr>
        <p:spPr>
          <a:xfrm>
            <a:off x="4539198" y="3257498"/>
            <a:ext cx="32802" cy="54506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CC0C87-FFB2-0D38-0F39-DAEE213FE2D6}"/>
              </a:ext>
            </a:extLst>
          </p:cNvPr>
          <p:cNvSpPr txBox="1"/>
          <p:nvPr/>
        </p:nvSpPr>
        <p:spPr>
          <a:xfrm>
            <a:off x="11013688" y="1371600"/>
            <a:ext cx="8258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IONTB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34AE4A-5A6E-CF91-075D-75EEAE72D7E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1426622" y="1740932"/>
            <a:ext cx="170646" cy="99111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00A3692-2A83-E889-677A-1F376F534105}"/>
              </a:ext>
            </a:extLst>
          </p:cNvPr>
          <p:cNvSpPr txBox="1"/>
          <p:nvPr/>
        </p:nvSpPr>
        <p:spPr>
          <a:xfrm>
            <a:off x="144279" y="138126"/>
            <a:ext cx="3669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s-ES_tradnl" b="1" dirty="0">
                <a:solidFill>
                  <a:srgbClr val="0070C0"/>
                </a:solidFill>
              </a:rPr>
              <a:t>MHB &amp; IONTB AT ISOLDE HALL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0DF9DA-0F0A-1877-AFE8-482B82CBC2D1}"/>
              </a:ext>
            </a:extLst>
          </p:cNvPr>
          <p:cNvSpPr txBox="1"/>
          <p:nvPr/>
        </p:nvSpPr>
        <p:spPr>
          <a:xfrm>
            <a:off x="6448000" y="3059668"/>
            <a:ext cx="134203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HIE ISOLDE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F1B6A1-09E1-3A36-11CE-FAC21CC19969}"/>
              </a:ext>
            </a:extLst>
          </p:cNvPr>
          <p:cNvSpPr txBox="1"/>
          <p:nvPr/>
        </p:nvSpPr>
        <p:spPr>
          <a:xfrm>
            <a:off x="10979923" y="3898462"/>
            <a:ext cx="67037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XT03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5D9732-5470-21EA-206D-7AAEAE9E3BB7}"/>
              </a:ext>
            </a:extLst>
          </p:cNvPr>
          <p:cNvSpPr txBox="1"/>
          <p:nvPr/>
        </p:nvSpPr>
        <p:spPr>
          <a:xfrm>
            <a:off x="9801657" y="1576186"/>
            <a:ext cx="50366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ISS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E1ABCE7-B151-EA14-5A74-EB853D2E6760}"/>
              </a:ext>
            </a:extLst>
          </p:cNvPr>
          <p:cNvSpPr txBox="1"/>
          <p:nvPr/>
        </p:nvSpPr>
        <p:spPr>
          <a:xfrm>
            <a:off x="8648136" y="2362717"/>
            <a:ext cx="1153521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MINIBALL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C2EADF-D854-25F4-8888-57607403441B}"/>
              </a:ext>
            </a:extLst>
          </p:cNvPr>
          <p:cNvSpPr txBox="1"/>
          <p:nvPr/>
        </p:nvSpPr>
        <p:spPr>
          <a:xfrm>
            <a:off x="10080108" y="3898462"/>
            <a:ext cx="67037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XT02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EAAA95-F5F3-563A-8569-1FB67EA10A2F}"/>
              </a:ext>
            </a:extLst>
          </p:cNvPr>
          <p:cNvSpPr txBox="1"/>
          <p:nvPr/>
        </p:nvSpPr>
        <p:spPr>
          <a:xfrm>
            <a:off x="9113386" y="3898462"/>
            <a:ext cx="670376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XT01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893366-0ECE-492A-4E3D-16A3FD5BBB2D}"/>
              </a:ext>
            </a:extLst>
          </p:cNvPr>
          <p:cNvSpPr txBox="1"/>
          <p:nvPr/>
        </p:nvSpPr>
        <p:spPr>
          <a:xfrm>
            <a:off x="2786928" y="4797994"/>
            <a:ext cx="61747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HRS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F7DD1C-7107-32DE-E998-5B299F97DF6F}"/>
              </a:ext>
            </a:extLst>
          </p:cNvPr>
          <p:cNvSpPr txBox="1"/>
          <p:nvPr/>
        </p:nvSpPr>
        <p:spPr>
          <a:xfrm>
            <a:off x="1132777" y="4092344"/>
            <a:ext cx="611065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GPS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4903BE-4D03-2155-AC9E-BEBD13FCF150}"/>
              </a:ext>
            </a:extLst>
          </p:cNvPr>
          <p:cNvSpPr txBox="1"/>
          <p:nvPr/>
        </p:nvSpPr>
        <p:spPr>
          <a:xfrm>
            <a:off x="3404405" y="3802566"/>
            <a:ext cx="64152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s-ES_tradnl" dirty="0"/>
              <a:t>EBIS</a:t>
            </a:r>
          </a:p>
        </p:txBody>
      </p:sp>
    </p:spTree>
    <p:extLst>
      <p:ext uri="{BB962C8B-B14F-4D97-AF65-F5344CB8AC3E}">
        <p14:creationId xmlns:p14="http://schemas.microsoft.com/office/powerpoint/2010/main" val="736504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5421E-5A72-D42B-F441-F90D94E33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DAA8EF6-24A2-9464-16D1-D427947939C0}"/>
              </a:ext>
            </a:extLst>
          </p:cNvPr>
          <p:cNvSpPr txBox="1"/>
          <p:nvPr/>
        </p:nvSpPr>
        <p:spPr>
          <a:xfrm>
            <a:off x="202041" y="141808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i="0" u="none" strike="noStrike" dirty="0">
                <a:solidFill>
                  <a:srgbClr val="0070C0"/>
                </a:solidFill>
                <a:effectLst/>
                <a:cs typeface="Arial" panose="020B0604020202020204" pitchFamily="34" charset="0"/>
              </a:rPr>
              <a:t>MULTI </a:t>
            </a:r>
            <a:r>
              <a:rPr lang="en-US" b="1" dirty="0">
                <a:solidFill>
                  <a:srgbClr val="0070C0"/>
                </a:solidFill>
                <a:cs typeface="Arial" panose="020B0604020202020204" pitchFamily="34" charset="0"/>
              </a:rPr>
              <a:t>H</a:t>
            </a:r>
            <a:r>
              <a:rPr lang="en-US" b="1" i="0" u="none" strike="noStrike" dirty="0">
                <a:solidFill>
                  <a:srgbClr val="0070C0"/>
                </a:solidFill>
                <a:effectLst/>
                <a:cs typeface="Arial" panose="020B0604020202020204" pitchFamily="34" charset="0"/>
              </a:rPr>
              <a:t>ARMONICS BUNCHER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3D19AB-DF01-114B-6403-CEC347F7C726}"/>
              </a:ext>
            </a:extLst>
          </p:cNvPr>
          <p:cNvSpPr txBox="1"/>
          <p:nvPr/>
        </p:nvSpPr>
        <p:spPr>
          <a:xfrm>
            <a:off x="409277" y="511140"/>
            <a:ext cx="60997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ffectLst/>
              </a:rPr>
              <a:t>ISRS operation requires downscaling HIE-ISOLDE bunch time structure to 1/10th of the </a:t>
            </a:r>
            <a:r>
              <a:rPr lang="en-US" sz="1800" dirty="0" err="1">
                <a:solidFill>
                  <a:srgbClr val="000000"/>
                </a:solidFill>
                <a:effectLst/>
              </a:rPr>
              <a:t>linac</a:t>
            </a:r>
            <a:r>
              <a:rPr lang="en-US" sz="1800" dirty="0">
                <a:solidFill>
                  <a:srgbClr val="000000"/>
                </a:solidFill>
                <a:effectLst/>
              </a:rPr>
              <a:t> frequency</a:t>
            </a:r>
            <a:r>
              <a:rPr lang="en-US" dirty="0">
                <a:solidFill>
                  <a:srgbClr val="000000"/>
                </a:solidFill>
              </a:rPr>
              <a:t> –&gt; 100 ns</a:t>
            </a:r>
            <a:endParaRPr lang="en-US" sz="1800" dirty="0">
              <a:solidFill>
                <a:srgbClr val="000000"/>
              </a:solidFill>
              <a:effectLst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ffectLst/>
              </a:rPr>
              <a:t>Low energy dispersion, high transmission, multi-harmonic buncher (MHB).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SSPA, LLRF, EPICS ctrl</a:t>
            </a:r>
            <a:endParaRPr lang="en-US" sz="1800" dirty="0">
              <a:solidFill>
                <a:srgbClr val="000000"/>
              </a:solidFill>
              <a:effectLst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50CCDE-EFC3-F2D4-5721-CB95C7E4E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77" y="2059595"/>
            <a:ext cx="2487723" cy="206726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5FE4DEF-FA03-7EC4-CBCD-5B7932FA8E11}"/>
              </a:ext>
            </a:extLst>
          </p:cNvPr>
          <p:cNvGrpSpPr/>
          <p:nvPr/>
        </p:nvGrpSpPr>
        <p:grpSpPr>
          <a:xfrm>
            <a:off x="6508993" y="486909"/>
            <a:ext cx="5123475" cy="6025403"/>
            <a:chOff x="6508993" y="486909"/>
            <a:chExt cx="5123475" cy="602540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B7EAE4-B55F-A928-B49E-D718CEE46591}"/>
                </a:ext>
              </a:extLst>
            </p:cNvPr>
            <p:cNvGrpSpPr/>
            <p:nvPr/>
          </p:nvGrpSpPr>
          <p:grpSpPr>
            <a:xfrm>
              <a:off x="6603003" y="3682811"/>
              <a:ext cx="5029465" cy="2829501"/>
              <a:chOff x="6690222" y="1062275"/>
              <a:chExt cx="5029465" cy="2829501"/>
            </a:xfrm>
          </p:grpSpPr>
          <p:pic>
            <p:nvPicPr>
              <p:cNvPr id="2" name="Picture 1" descr="A close-up of a machine&#10;&#10;Description automatically generated">
                <a:extLst>
                  <a:ext uri="{FF2B5EF4-FFF2-40B4-BE49-F238E27FC236}">
                    <a16:creationId xmlns:a16="http://schemas.microsoft.com/office/drawing/2014/main" id="{4F4F6D4B-7CDE-568A-F5D8-748CF1BE6C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91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90222" y="1062275"/>
                <a:ext cx="5029465" cy="2829501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FF4E45-FE71-B080-A767-3FD1E0D197F2}"/>
                  </a:ext>
                </a:extLst>
              </p:cNvPr>
              <p:cNvSpPr txBox="1"/>
              <p:nvPr/>
            </p:nvSpPr>
            <p:spPr>
              <a:xfrm>
                <a:off x="6690222" y="1112524"/>
                <a:ext cx="38636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fontAlgn="base">
                  <a:buNone/>
                </a:pPr>
                <a:r>
                  <a:rPr lang="en-US" sz="1800" dirty="0">
                    <a:effectLst/>
                    <a:highlight>
                      <a:srgbClr val="FFFF00"/>
                    </a:highlight>
                  </a:rPr>
                  <a:t>December 2024 in Bilbao Injector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2A22EC-EB6B-F906-D747-004AC30B6415}"/>
                  </a:ext>
                </a:extLst>
              </p:cNvPr>
              <p:cNvSpPr txBox="1"/>
              <p:nvPr/>
            </p:nvSpPr>
            <p:spPr>
              <a:xfrm>
                <a:off x="8772242" y="2758896"/>
                <a:ext cx="7442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FFFF00"/>
                    </a:highlight>
                  </a:rPr>
                  <a:t>ACCT</a:t>
                </a:r>
                <a:endParaRPr lang="es-ES_tradnl" dirty="0">
                  <a:highlight>
                    <a:srgbClr val="FFFF00"/>
                  </a:highlight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C293AC-19D2-1BD4-CBEA-691A8E88B3D0}"/>
                  </a:ext>
                </a:extLst>
              </p:cNvPr>
              <p:cNvSpPr txBox="1"/>
              <p:nvPr/>
            </p:nvSpPr>
            <p:spPr>
              <a:xfrm>
                <a:off x="9523238" y="2758896"/>
                <a:ext cx="6969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FFFF00"/>
                    </a:highlight>
                  </a:rPr>
                  <a:t>MHB</a:t>
                </a:r>
                <a:endParaRPr lang="es-ES_tradnl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F62A38-892C-FE07-3E93-FC0733F1B837}"/>
                  </a:ext>
                </a:extLst>
              </p:cNvPr>
              <p:cNvSpPr txBox="1"/>
              <p:nvPr/>
            </p:nvSpPr>
            <p:spPr>
              <a:xfrm>
                <a:off x="10263714" y="2758896"/>
                <a:ext cx="105489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FFFF00"/>
                    </a:highlight>
                  </a:rPr>
                  <a:t>ACCT</a:t>
                </a:r>
                <a:endParaRPr lang="es-ES_tradnl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76CC840-BF56-34D9-8C9B-4C947394B149}"/>
                  </a:ext>
                </a:extLst>
              </p:cNvPr>
              <p:cNvSpPr txBox="1"/>
              <p:nvPr/>
            </p:nvSpPr>
            <p:spPr>
              <a:xfrm>
                <a:off x="11112190" y="1872734"/>
                <a:ext cx="4627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000000"/>
                    </a:solidFill>
                    <a:effectLst/>
                    <a:highlight>
                      <a:srgbClr val="FFFF00"/>
                    </a:highlight>
                  </a:rPr>
                  <a:t>FC</a:t>
                </a:r>
                <a:endParaRPr lang="es-ES_tradnl" dirty="0"/>
              </a:p>
            </p:txBody>
          </p:sp>
        </p:grp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1DFA1BF-B8DD-5062-51B4-695B3D1AC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08993" y="486909"/>
              <a:ext cx="4831797" cy="324615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E133E85-616D-A285-829D-E428214AB8DA}"/>
                </a:ext>
              </a:extLst>
            </p:cNvPr>
            <p:cNvSpPr txBox="1"/>
            <p:nvPr/>
          </p:nvSpPr>
          <p:spPr>
            <a:xfrm>
              <a:off x="7218672" y="2486651"/>
              <a:ext cx="7442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effectLst/>
                  <a:highlight>
                    <a:srgbClr val="FFFF00"/>
                  </a:highlight>
                </a:rPr>
                <a:t>ACCT</a:t>
              </a:r>
              <a:endParaRPr lang="es-ES_tradnl" dirty="0">
                <a:highlight>
                  <a:srgbClr val="FFFF00"/>
                </a:highlight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4E1D81E-C2DB-AE1B-141A-66FD8EDA502C}"/>
                </a:ext>
              </a:extLst>
            </p:cNvPr>
            <p:cNvSpPr txBox="1"/>
            <p:nvPr/>
          </p:nvSpPr>
          <p:spPr>
            <a:xfrm>
              <a:off x="7969668" y="2486651"/>
              <a:ext cx="69695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effectLst/>
                  <a:highlight>
                    <a:srgbClr val="FFFF00"/>
                  </a:highlight>
                </a:rPr>
                <a:t>MHB</a:t>
              </a:r>
              <a:endParaRPr lang="es-ES_tradnl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59B43FD-79BE-E94F-C729-057D25E24BD7}"/>
                </a:ext>
              </a:extLst>
            </p:cNvPr>
            <p:cNvSpPr txBox="1"/>
            <p:nvPr/>
          </p:nvSpPr>
          <p:spPr>
            <a:xfrm>
              <a:off x="8710144" y="2486651"/>
              <a:ext cx="105489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effectLst/>
                  <a:highlight>
                    <a:srgbClr val="FFFF00"/>
                  </a:highlight>
                </a:rPr>
                <a:t>ACCT</a:t>
              </a:r>
              <a:endParaRPr lang="es-ES_tradnl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8D9FA2A-57E7-B3E3-B0EA-8E23896025CA}"/>
                </a:ext>
              </a:extLst>
            </p:cNvPr>
            <p:cNvSpPr txBox="1"/>
            <p:nvPr/>
          </p:nvSpPr>
          <p:spPr>
            <a:xfrm>
              <a:off x="10878015" y="2059595"/>
              <a:ext cx="4627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effectLst/>
                  <a:highlight>
                    <a:srgbClr val="FFFF00"/>
                  </a:highlight>
                </a:rPr>
                <a:t>FC</a:t>
              </a:r>
              <a:endParaRPr lang="es-ES_tradnl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DDC64B-F651-ADCE-0318-54E2795D38E6}"/>
              </a:ext>
            </a:extLst>
          </p:cNvPr>
          <p:cNvGrpSpPr/>
          <p:nvPr/>
        </p:nvGrpSpPr>
        <p:grpSpPr>
          <a:xfrm>
            <a:off x="808676" y="1988468"/>
            <a:ext cx="5440085" cy="4619764"/>
            <a:chOff x="808676" y="1988468"/>
            <a:chExt cx="5440085" cy="46197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7BEC722-CDEC-FB4E-49B4-A331D064EAEE}"/>
                </a:ext>
              </a:extLst>
            </p:cNvPr>
            <p:cNvGrpSpPr/>
            <p:nvPr/>
          </p:nvGrpSpPr>
          <p:grpSpPr>
            <a:xfrm>
              <a:off x="808676" y="1988468"/>
              <a:ext cx="5440085" cy="4619764"/>
              <a:chOff x="808676" y="1988468"/>
              <a:chExt cx="5440085" cy="4619764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AFB882A-2855-EAAE-B1A9-0F98BE01AA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08676" y="4242619"/>
                <a:ext cx="5440085" cy="2365613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1FE89C6-0A10-A93E-06C1-7C740DDF1C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saturation sat="29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251070" y="1988468"/>
                <a:ext cx="2997691" cy="2177671"/>
              </a:xfrm>
              <a:prstGeom prst="rect">
                <a:avLst/>
              </a:prstGeom>
            </p:spPr>
          </p:pic>
        </p:grp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66A4B6EF-DE36-4A13-8731-EB338B4F756B}"/>
                </a:ext>
              </a:extLst>
            </p:cNvPr>
            <p:cNvSpPr/>
            <p:nvPr/>
          </p:nvSpPr>
          <p:spPr>
            <a:xfrm>
              <a:off x="4393323" y="2858811"/>
              <a:ext cx="1043859" cy="110358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dirty="0"/>
                <a:t>MHB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273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E0A934-8D24-24EA-CC63-F97CE5BB8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216" y="3883773"/>
            <a:ext cx="5142389" cy="251225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EDB42BC-8A94-D455-14B6-55AEBA368CB4}"/>
              </a:ext>
            </a:extLst>
          </p:cNvPr>
          <p:cNvGrpSpPr/>
          <p:nvPr/>
        </p:nvGrpSpPr>
        <p:grpSpPr>
          <a:xfrm>
            <a:off x="5529788" y="3789631"/>
            <a:ext cx="6463996" cy="2903829"/>
            <a:chOff x="5340606" y="3657600"/>
            <a:chExt cx="6463996" cy="29038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D14A647-3AF1-E42D-4E73-434CF1E52309}"/>
                </a:ext>
              </a:extLst>
            </p:cNvPr>
            <p:cNvSpPr/>
            <p:nvPr/>
          </p:nvSpPr>
          <p:spPr>
            <a:xfrm>
              <a:off x="5340606" y="3657600"/>
              <a:ext cx="6463996" cy="29038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4DA81B9-23FE-DFBD-2951-AA150D60B9BE}"/>
                </a:ext>
              </a:extLst>
            </p:cNvPr>
            <p:cNvGrpSpPr/>
            <p:nvPr/>
          </p:nvGrpSpPr>
          <p:grpSpPr>
            <a:xfrm>
              <a:off x="5350294" y="3663810"/>
              <a:ext cx="6454308" cy="2750477"/>
              <a:chOff x="5350294" y="3663810"/>
              <a:chExt cx="6454308" cy="2750477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0C83D74-F12E-B662-7BC1-F5D02681B332}"/>
                  </a:ext>
                </a:extLst>
              </p:cNvPr>
              <p:cNvSpPr txBox="1"/>
              <p:nvPr/>
            </p:nvSpPr>
            <p:spPr>
              <a:xfrm>
                <a:off x="5350294" y="4105963"/>
                <a:ext cx="645430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/>
                  <a:t>MHB</a:t>
                </a:r>
                <a:r>
                  <a:rPr lang="en-GB" noProof="0" dirty="0"/>
                  <a:t> –&gt; </a:t>
                </a:r>
                <a:r>
                  <a:rPr lang="en-GB" b="1" noProof="0" dirty="0"/>
                  <a:t>TOF </a:t>
                </a:r>
                <a:r>
                  <a:rPr lang="en-GB" noProof="0" dirty="0"/>
                  <a:t>experiments at HIE-ISOLDE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/>
                  <a:t>IONTB + MHB </a:t>
                </a:r>
                <a:r>
                  <a:rPr lang="en-GB" noProof="0" dirty="0"/>
                  <a:t>– Physics experiments @ XT03 complementary to ISS and MINIBALL using </a:t>
                </a:r>
                <a:r>
                  <a:rPr lang="en-GB" b="1" noProof="0" dirty="0"/>
                  <a:t>gamma-particle</a:t>
                </a:r>
                <a:r>
                  <a:rPr lang="en-GB" noProof="0" dirty="0"/>
                  <a:t> correlations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>
                    <a:cs typeface="Arial" panose="020B0604020202020204" pitchFamily="34" charset="0"/>
                    <a:sym typeface="Wingdings" pitchFamily="2" charset="2"/>
                  </a:rPr>
                  <a:t>Performance </a:t>
                </a:r>
                <a:r>
                  <a:rPr lang="en-GB" noProof="0" dirty="0">
                    <a:cs typeface="Arial" panose="020B0604020202020204" pitchFamily="34" charset="0"/>
                    <a:sym typeface="Wingdings" pitchFamily="2" charset="2"/>
                  </a:rPr>
                  <a:t>better than previous HiFi project</a:t>
                </a:r>
                <a:endParaRPr lang="en-GB" noProof="0" dirty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/>
                  <a:t>Low, Medium and High </a:t>
                </a:r>
                <a:r>
                  <a:rPr lang="en-GB" noProof="0" dirty="0"/>
                  <a:t>mass resolution configurations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/>
                  <a:t>Reduced footprint </a:t>
                </a:r>
                <a:r>
                  <a:rPr lang="en-GB" noProof="0" dirty="0"/>
                  <a:t>to avoid interaction with ISS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noProof="0" dirty="0"/>
                  <a:t>Possibility to </a:t>
                </a:r>
                <a:r>
                  <a:rPr lang="en-GB" b="1" noProof="0" dirty="0"/>
                  <a:t>rotate  up to 70°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b="1" noProof="0" dirty="0"/>
                  <a:t>Most experiments: </a:t>
                </a:r>
                <a:r>
                  <a:rPr lang="en-GB" noProof="0" dirty="0"/>
                  <a:t>zero degree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AC20A1-5DE6-BC95-02FB-8D4F4BD07FD6}"/>
                  </a:ext>
                </a:extLst>
              </p:cNvPr>
              <p:cNvSpPr txBox="1"/>
              <p:nvPr/>
            </p:nvSpPr>
            <p:spPr>
              <a:xfrm>
                <a:off x="5363650" y="3663810"/>
                <a:ext cx="6440952" cy="40011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000" b="1" noProof="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2.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Arial" panose="020B0604020202020204" pitchFamily="34" charset="0"/>
                  </a:rPr>
                  <a:t>IONTB &amp; MHB: </a:t>
                </a:r>
                <a:r>
                  <a:rPr lang="en-GB" sz="2000" b="1" i="0" u="none" strike="noStrike" noProof="0" dirty="0">
                    <a:effectLst/>
                    <a:cs typeface="Arial" panose="020B0604020202020204" pitchFamily="34" charset="0"/>
                  </a:rPr>
                  <a:t>Improvement</a:t>
                </a:r>
                <a:r>
                  <a:rPr lang="en-GB" sz="2000" b="1" noProof="0" dirty="0">
                    <a:cs typeface="Arial" panose="020B0604020202020204" pitchFamily="34" charset="0"/>
                  </a:rPr>
                  <a:t>s </a:t>
                </a:r>
                <a:r>
                  <a:rPr lang="en-GB" sz="2000" b="1" i="0" u="none" strike="noStrike" noProof="0" dirty="0">
                    <a:effectLst/>
                    <a:cs typeface="Arial" panose="020B0604020202020204" pitchFamily="34" charset="0"/>
                  </a:rPr>
                  <a:t>gained 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AAFE476-145E-5B82-D2F6-A8BA50851898}"/>
              </a:ext>
            </a:extLst>
          </p:cNvPr>
          <p:cNvGrpSpPr/>
          <p:nvPr/>
        </p:nvGrpSpPr>
        <p:grpSpPr>
          <a:xfrm>
            <a:off x="198216" y="141808"/>
            <a:ext cx="11751582" cy="3417287"/>
            <a:chOff x="198216" y="141808"/>
            <a:chExt cx="11751582" cy="341728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D208B7-E3DA-5DE1-D26E-228B6AEA4F3C}"/>
                </a:ext>
              </a:extLst>
            </p:cNvPr>
            <p:cNvSpPr txBox="1"/>
            <p:nvPr/>
          </p:nvSpPr>
          <p:spPr>
            <a:xfrm>
              <a:off x="198216" y="141808"/>
              <a:ext cx="2303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Wingdings" pitchFamily="2" charset="2"/>
                <a:buChar char="Ø"/>
              </a:pPr>
              <a:r>
                <a:rPr lang="es-ES_tradnl" b="1" dirty="0">
                  <a:solidFill>
                    <a:srgbClr val="0070C0"/>
                  </a:solidFill>
                </a:rPr>
                <a:t>ION TEST BENCH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83285E3-B3DA-B657-7379-20BB9B79D903}"/>
                </a:ext>
              </a:extLst>
            </p:cNvPr>
            <p:cNvSpPr txBox="1"/>
            <p:nvPr/>
          </p:nvSpPr>
          <p:spPr>
            <a:xfrm>
              <a:off x="7328251" y="1066105"/>
              <a:ext cx="2175434" cy="2492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HIE-ISOLDE triplet/XT03 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Beam valve</a:t>
              </a:r>
            </a:p>
            <a:p>
              <a:pPr marL="342900" indent="-342900">
                <a:buFontTx/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Diff. pumping &lt; 10-7mb </a:t>
              </a:r>
            </a:p>
            <a:p>
              <a:pPr marL="342900" indent="-342900">
                <a:buFontTx/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Beam diagnostics</a:t>
              </a:r>
            </a:p>
            <a:p>
              <a:pPr marL="342900" indent="-342900">
                <a:buFontTx/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Reaction chamber (RC)</a:t>
              </a:r>
            </a:p>
            <a:p>
              <a:pPr marL="342900" indent="-342900">
                <a:buFontTx/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RC-Gamma array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RC-particle detector array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Quadrupole doublet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Beam diagnostics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Vacuum system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Beam diagnostics</a:t>
              </a:r>
            </a:p>
            <a:p>
              <a:pPr marL="342900" indent="-342900">
                <a:buAutoNum type="arabicPeriod"/>
              </a:pPr>
              <a:r>
                <a:rPr lang="en-GB" sz="1200" dirty="0">
                  <a:solidFill>
                    <a:srgbClr val="0070C0"/>
                  </a:solidFill>
                </a:rPr>
                <a:t>MAGDEM (Dipole+ quad)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D857880-9D2B-BEC1-78F2-B14D39F88259}"/>
                </a:ext>
              </a:extLst>
            </p:cNvPr>
            <p:cNvSpPr txBox="1"/>
            <p:nvPr/>
          </p:nvSpPr>
          <p:spPr>
            <a:xfrm>
              <a:off x="9639399" y="1066105"/>
              <a:ext cx="2310399" cy="24929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Vacuum system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Beam diagnostics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Focal plane chamber (FP)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FP-particle detector array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FP-Gamma array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Beam dump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Rotary platform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Data acquisition and control (DAC) hardware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 startAt="13"/>
                <a:tabLst/>
                <a:defRPr/>
              </a:pPr>
              <a:r>
                <a:rPr lang="en-GB" sz="1200" dirty="0">
                  <a:solidFill>
                    <a:srgbClr val="0070C0"/>
                  </a:solidFill>
                  <a:latin typeface="Aptos" panose="02110004020202020204"/>
                </a:rPr>
                <a:t>Machine &amp; personal protection system (MPS &amp; PPS) hardware</a:t>
              </a:r>
            </a:p>
            <a:p>
              <a:pPr marL="342900" indent="-342900">
                <a:buFont typeface="+mj-lt"/>
                <a:buAutoNum type="arabicPeriod" startAt="13"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DAC-Software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735310D-F512-D575-2703-B825FE256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652" r="7750" b="34126"/>
            <a:stretch/>
          </p:blipFill>
          <p:spPr>
            <a:xfrm>
              <a:off x="345688" y="906837"/>
              <a:ext cx="6846849" cy="252216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DB5FE4-2EE5-B911-8A42-BC772DF57F2D}"/>
                </a:ext>
              </a:extLst>
            </p:cNvPr>
            <p:cNvSpPr txBox="1"/>
            <p:nvPr/>
          </p:nvSpPr>
          <p:spPr>
            <a:xfrm>
              <a:off x="4931135" y="546207"/>
              <a:ext cx="1348503" cy="427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2000" dirty="0">
                  <a:solidFill>
                    <a:srgbClr val="FF0000"/>
                  </a:solidFill>
                </a:rPr>
                <a:t>MAGDEM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59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1A1D6-4EB6-E800-423E-439891A15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61F0E1-CC96-F7B2-6E40-4C16B9883CD0}"/>
              </a:ext>
            </a:extLst>
          </p:cNvPr>
          <p:cNvSpPr txBox="1"/>
          <p:nvPr/>
        </p:nvSpPr>
        <p:spPr>
          <a:xfrm>
            <a:off x="202041" y="136662"/>
            <a:ext cx="5030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IONTB as LINEAR SPECTROMETER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F2A7CE-74C0-64A6-E156-BFCF12BB917E}"/>
              </a:ext>
            </a:extLst>
          </p:cNvPr>
          <p:cNvSpPr txBox="1"/>
          <p:nvPr/>
        </p:nvSpPr>
        <p:spPr>
          <a:xfrm>
            <a:off x="0" y="487327"/>
            <a:ext cx="5731175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u="sng" dirty="0" err="1">
                <a:cs typeface="Arial" panose="020B0604020202020204" pitchFamily="34" charset="0"/>
                <a:sym typeface="Wingdings" pitchFamily="2" charset="2"/>
              </a:rPr>
              <a:t>Optimisation</a:t>
            </a:r>
            <a:r>
              <a:rPr lang="en-US" sz="1600" b="1" u="sng" dirty="0">
                <a:cs typeface="Arial" panose="020B0604020202020204" pitchFamily="34" charset="0"/>
                <a:sym typeface="Wingdings" pitchFamily="2" charset="2"/>
              </a:rPr>
              <a:t> work in progress!! </a:t>
            </a:r>
          </a:p>
          <a:p>
            <a:pPr lvl="1"/>
            <a:endParaRPr lang="en-US" sz="500" b="1" u="sng" dirty="0"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  <a:sym typeface="Wingdings" pitchFamily="2" charset="2"/>
              </a:rPr>
              <a:t>BMAD 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(</a:t>
            </a: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Univ. Valencia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) + 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  <a:sym typeface="Wingdings" pitchFamily="2" charset="2"/>
              </a:rPr>
              <a:t>GICOSY 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(</a:t>
            </a: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IEM, CSIC, Madrid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  <a:sym typeface="Wingdings" pitchFamily="2" charset="2"/>
              </a:rPr>
              <a:t>Small footprint 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~ 4 m max (</a:t>
            </a: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Univ. Huelva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Rejection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 of primary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Ancillary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 detectors  gamma-particle correlations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Tagging 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on selected reaction fragments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Isotopic separation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Acceptance –  </a:t>
            </a:r>
            <a:r>
              <a:rPr lang="en-US" sz="1600" dirty="0" err="1">
                <a:cs typeface="Arial" panose="020B0604020202020204" pitchFamily="34" charset="0"/>
                <a:sym typeface="Wingdings" pitchFamily="2" charset="2"/>
              </a:rPr>
              <a:t>dP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/P – 𝛿</a:t>
            </a:r>
            <a:r>
              <a:rPr lang="en-US" sz="1600" dirty="0" err="1">
                <a:cs typeface="Arial" panose="020B0604020202020204" pitchFamily="34" charset="0"/>
                <a:sym typeface="Wingdings" pitchFamily="2" charset="2"/>
              </a:rPr>
              <a:t>θ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Most experiments at 0°, </a:t>
            </a:r>
            <a:r>
              <a:rPr lang="en-US" sz="1600" dirty="0">
                <a:cs typeface="Arial" panose="020B0604020202020204" pitchFamily="34" charset="0"/>
              </a:rPr>
              <a:t>rotate up to 70° possible</a:t>
            </a:r>
            <a:endParaRPr lang="en-US" sz="1600" dirty="0">
              <a:cs typeface="Arial" panose="020B0604020202020204" pitchFamily="34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Combine IONTB with </a:t>
            </a: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MHB for TOF 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  <a:sym typeface="Wingdings" pitchFamily="2" charset="2"/>
              </a:rPr>
              <a:t>improved PID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F77A37-909F-678B-59E8-CAA7C37D6A94}"/>
              </a:ext>
            </a:extLst>
          </p:cNvPr>
          <p:cNvGrpSpPr/>
          <p:nvPr/>
        </p:nvGrpSpPr>
        <p:grpSpPr>
          <a:xfrm>
            <a:off x="341147" y="3205538"/>
            <a:ext cx="6121121" cy="3515799"/>
            <a:chOff x="341147" y="3205538"/>
            <a:chExt cx="6121121" cy="351579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5327AB-7A1C-4EDD-3AA1-8EDB4584AD93}"/>
                </a:ext>
              </a:extLst>
            </p:cNvPr>
            <p:cNvGrpSpPr/>
            <p:nvPr/>
          </p:nvGrpSpPr>
          <p:grpSpPr>
            <a:xfrm>
              <a:off x="341147" y="3678543"/>
              <a:ext cx="6121121" cy="3042794"/>
              <a:chOff x="341147" y="3678543"/>
              <a:chExt cx="6121121" cy="3042794"/>
            </a:xfrm>
          </p:grpSpPr>
          <p:grpSp>
            <p:nvGrpSpPr>
              <p:cNvPr id="209" name="Group 208">
                <a:extLst>
                  <a:ext uri="{FF2B5EF4-FFF2-40B4-BE49-F238E27FC236}">
                    <a16:creationId xmlns:a16="http://schemas.microsoft.com/office/drawing/2014/main" id="{E3DF1A4E-1CE0-FCD3-97C4-60DA284E80FD}"/>
                  </a:ext>
                </a:extLst>
              </p:cNvPr>
              <p:cNvGrpSpPr/>
              <p:nvPr/>
            </p:nvGrpSpPr>
            <p:grpSpPr>
              <a:xfrm>
                <a:off x="377422" y="4078385"/>
                <a:ext cx="3023656" cy="2606808"/>
                <a:chOff x="373716" y="4082154"/>
                <a:chExt cx="2920112" cy="2522200"/>
              </a:xfrm>
            </p:grpSpPr>
            <p:pic>
              <p:nvPicPr>
                <p:cNvPr id="11" name="Imagen 4">
                  <a:extLst>
                    <a:ext uri="{FF2B5EF4-FFF2-40B4-BE49-F238E27FC236}">
                      <a16:creationId xmlns:a16="http://schemas.microsoft.com/office/drawing/2014/main" id="{00FC2E98-C249-D502-114C-4CD74F6975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l="3454"/>
                <a:stretch/>
              </p:blipFill>
              <p:spPr>
                <a:xfrm>
                  <a:off x="373716" y="4549697"/>
                  <a:ext cx="2920112" cy="2054657"/>
                </a:xfrm>
                <a:prstGeom prst="rect">
                  <a:avLst/>
                </a:prstGeom>
              </p:spPr>
            </p:pic>
            <p:sp>
              <p:nvSpPr>
                <p:cNvPr id="12" name="CuadroTexto 9">
                  <a:extLst>
                    <a:ext uri="{FF2B5EF4-FFF2-40B4-BE49-F238E27FC236}">
                      <a16:creationId xmlns:a16="http://schemas.microsoft.com/office/drawing/2014/main" id="{FBB24A93-16CD-00AA-3F58-8B4C89292A56}"/>
                    </a:ext>
                  </a:extLst>
                </p:cNvPr>
                <p:cNvSpPr txBox="1"/>
                <p:nvPr/>
              </p:nvSpPr>
              <p:spPr>
                <a:xfrm>
                  <a:off x="636388" y="4264657"/>
                  <a:ext cx="2098678" cy="3275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noProof="0" dirty="0">
                      <a:cs typeface="Arial" panose="020B0604020202020204" pitchFamily="34" charset="0"/>
                    </a:rPr>
                    <a:t>Div. ±1 </a:t>
                  </a:r>
                  <a:r>
                    <a:rPr lang="en-GB" sz="1600" noProof="0" dirty="0" err="1">
                      <a:cs typeface="Arial" panose="020B0604020202020204" pitchFamily="34" charset="0"/>
                    </a:rPr>
                    <a:t>deg</a:t>
                  </a:r>
                  <a:r>
                    <a:rPr lang="en-GB" sz="1600" noProof="0" dirty="0">
                      <a:cs typeface="Arial" panose="020B0604020202020204" pitchFamily="34" charset="0"/>
                    </a:rPr>
                    <a:t>,  </a:t>
                  </a:r>
                  <a:r>
                    <a:rPr lang="en-GB" sz="1600" noProof="0" dirty="0" err="1">
                      <a:ea typeface="Calibri" panose="020F0502020204030204" pitchFamily="34" charset="0"/>
                      <a:cs typeface="Arial" panose="020B0604020202020204" pitchFamily="34" charset="0"/>
                    </a:rPr>
                    <a:t>Δ</a:t>
                  </a:r>
                  <a:r>
                    <a:rPr lang="en-GB" sz="1600" noProof="0" dirty="0" err="1">
                      <a:cs typeface="Arial" panose="020B0604020202020204" pitchFamily="34" charset="0"/>
                    </a:rPr>
                    <a:t>p</a:t>
                  </a:r>
                  <a:r>
                    <a:rPr lang="en-GB" sz="1600" noProof="0" dirty="0">
                      <a:cs typeface="Arial" panose="020B0604020202020204" pitchFamily="34" charset="0"/>
                    </a:rPr>
                    <a:t>/p = 3%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2695AEF-41E7-C7D1-5D44-1C4204A369E5}"/>
                    </a:ext>
                  </a:extLst>
                </p:cNvPr>
                <p:cNvSpPr txBox="1"/>
                <p:nvPr/>
              </p:nvSpPr>
              <p:spPr>
                <a:xfrm>
                  <a:off x="626238" y="4082154"/>
                  <a:ext cx="1443519" cy="3275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noProof="0" dirty="0"/>
                    <a:t>Lithium recoils</a:t>
                  </a:r>
                </a:p>
              </p:txBody>
            </p:sp>
          </p:grpSp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DBEB914F-70C0-8BE3-89F2-FF14690DDED8}"/>
                  </a:ext>
                </a:extLst>
              </p:cNvPr>
              <p:cNvGrpSpPr/>
              <p:nvPr/>
            </p:nvGrpSpPr>
            <p:grpSpPr>
              <a:xfrm>
                <a:off x="3438612" y="4117332"/>
                <a:ext cx="3023656" cy="2604005"/>
                <a:chOff x="3613324" y="4107825"/>
                <a:chExt cx="2843178" cy="2496528"/>
              </a:xfrm>
            </p:grpSpPr>
            <p:pic>
              <p:nvPicPr>
                <p:cNvPr id="8" name="Imagen 24">
                  <a:extLst>
                    <a:ext uri="{FF2B5EF4-FFF2-40B4-BE49-F238E27FC236}">
                      <a16:creationId xmlns:a16="http://schemas.microsoft.com/office/drawing/2014/main" id="{5D62FB13-A1B9-861F-CF20-B4A7859ECB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3484"/>
                <a:stretch/>
              </p:blipFill>
              <p:spPr>
                <a:xfrm>
                  <a:off x="3613324" y="4549696"/>
                  <a:ext cx="2843178" cy="2054657"/>
                </a:xfrm>
                <a:prstGeom prst="rect">
                  <a:avLst/>
                </a:prstGeom>
              </p:spPr>
            </p:pic>
            <p:sp>
              <p:nvSpPr>
                <p:cNvPr id="9" name="CuadroTexto 9">
                  <a:extLst>
                    <a:ext uri="{FF2B5EF4-FFF2-40B4-BE49-F238E27FC236}">
                      <a16:creationId xmlns:a16="http://schemas.microsoft.com/office/drawing/2014/main" id="{C366FEB5-DB10-8D51-6153-745D20C20AE3}"/>
                    </a:ext>
                  </a:extLst>
                </p:cNvPr>
                <p:cNvSpPr txBox="1"/>
                <p:nvPr/>
              </p:nvSpPr>
              <p:spPr>
                <a:xfrm>
                  <a:off x="3725661" y="4306084"/>
                  <a:ext cx="2043386" cy="3245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noProof="0" dirty="0">
                      <a:cs typeface="Arial" panose="020B0604020202020204" pitchFamily="34" charset="0"/>
                    </a:rPr>
                    <a:t>Div. ±1 </a:t>
                  </a:r>
                  <a:r>
                    <a:rPr lang="en-GB" sz="1600" noProof="0" dirty="0" err="1">
                      <a:cs typeface="Arial" panose="020B0604020202020204" pitchFamily="34" charset="0"/>
                    </a:rPr>
                    <a:t>deg</a:t>
                  </a:r>
                  <a:r>
                    <a:rPr lang="en-GB" sz="1600" noProof="0" dirty="0">
                      <a:cs typeface="Arial" panose="020B0604020202020204" pitchFamily="34" charset="0"/>
                    </a:rPr>
                    <a:t>,  </a:t>
                  </a:r>
                  <a:r>
                    <a:rPr lang="en-GB" sz="1600" noProof="0" dirty="0" err="1">
                      <a:ea typeface="Calibri" panose="020F0502020204030204" pitchFamily="34" charset="0"/>
                      <a:cs typeface="Arial" panose="020B0604020202020204" pitchFamily="34" charset="0"/>
                    </a:rPr>
                    <a:t>Δ</a:t>
                  </a:r>
                  <a:r>
                    <a:rPr lang="en-GB" sz="1600" noProof="0" dirty="0" err="1">
                      <a:cs typeface="Arial" panose="020B0604020202020204" pitchFamily="34" charset="0"/>
                    </a:rPr>
                    <a:t>p</a:t>
                  </a:r>
                  <a:r>
                    <a:rPr lang="en-GB" sz="1600" noProof="0" dirty="0">
                      <a:cs typeface="Arial" panose="020B0604020202020204" pitchFamily="34" charset="0"/>
                    </a:rPr>
                    <a:t>/p = 1%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2FB17FE-2322-15A4-5782-D6CB4DC1AF11}"/>
                    </a:ext>
                  </a:extLst>
                </p:cNvPr>
                <p:cNvSpPr txBox="1"/>
                <p:nvPr/>
              </p:nvSpPr>
              <p:spPr>
                <a:xfrm>
                  <a:off x="3725661" y="4107825"/>
                  <a:ext cx="1224609" cy="3245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noProof="0" dirty="0"/>
                    <a:t>Neon recoils</a:t>
                  </a:r>
                </a:p>
              </p:txBody>
            </p:sp>
          </p:grp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FCBDB5F9-D07F-E9AE-2955-E7E67083EF97}"/>
                  </a:ext>
                </a:extLst>
              </p:cNvPr>
              <p:cNvSpPr txBox="1"/>
              <p:nvPr/>
            </p:nvSpPr>
            <p:spPr>
              <a:xfrm>
                <a:off x="341147" y="3678543"/>
                <a:ext cx="4408634" cy="3385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b="1" noProof="0" dirty="0">
                    <a:solidFill>
                      <a:srgbClr val="0070C0"/>
                    </a:solidFill>
                    <a:highlight>
                      <a:srgbClr val="FFFF00"/>
                    </a:highlight>
                  </a:rPr>
                  <a:t>Config C. </a:t>
                </a:r>
                <a:r>
                  <a:rPr lang="en-GB" sz="1600" b="1" noProof="0" dirty="0">
                    <a:solidFill>
                      <a:srgbClr val="0070C0"/>
                    </a:solidFill>
                  </a:rPr>
                  <a:t>Preliminary results BMAD- </a:t>
                </a:r>
                <a:r>
                  <a:rPr lang="en-GB" sz="1600" b="1" noProof="0" dirty="0">
                    <a:solidFill>
                      <a:srgbClr val="FF0000"/>
                    </a:solidFill>
                  </a:rPr>
                  <a:t>MEDIUM</a:t>
                </a:r>
              </a:p>
            </p:txBody>
          </p:sp>
        </p:grp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06489DDD-B27C-3E81-7415-A517231A100B}"/>
                </a:ext>
              </a:extLst>
            </p:cNvPr>
            <p:cNvSpPr txBox="1"/>
            <p:nvPr/>
          </p:nvSpPr>
          <p:spPr>
            <a:xfrm>
              <a:off x="341147" y="3205538"/>
              <a:ext cx="4408634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Example for (</a:t>
              </a: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d,p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) (</a:t>
              </a: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d,n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) (</a:t>
              </a:r>
              <a:r>
                <a:rPr lang="en-GB" sz="1600" b="1" dirty="0">
                  <a:latin typeface="Aptos" panose="02110004020202020204"/>
                </a:rPr>
                <a:t>t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,</a:t>
              </a:r>
              <a:r>
                <a:rPr lang="en-GB" sz="1600" b="1" dirty="0">
                  <a:latin typeface="Aptos" panose="02110004020202020204"/>
                </a:rPr>
                <a:t>p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) (</a:t>
              </a: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t,d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)... reactions </a:t>
              </a:r>
              <a:endParaRPr lang="en-GB" noProof="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6225945-5332-941E-11B0-C406692A2C5F}"/>
              </a:ext>
            </a:extLst>
          </p:cNvPr>
          <p:cNvGrpSpPr/>
          <p:nvPr/>
        </p:nvGrpSpPr>
        <p:grpSpPr>
          <a:xfrm>
            <a:off x="6581736" y="3677952"/>
            <a:ext cx="5374719" cy="3173202"/>
            <a:chOff x="6581736" y="3677952"/>
            <a:chExt cx="5374719" cy="3173202"/>
          </a:xfrm>
        </p:grpSpPr>
        <p:pic>
          <p:nvPicPr>
            <p:cNvPr id="214" name="Picture 213">
              <a:extLst>
                <a:ext uri="{FF2B5EF4-FFF2-40B4-BE49-F238E27FC236}">
                  <a16:creationId xmlns:a16="http://schemas.microsoft.com/office/drawing/2014/main" id="{4E3C598A-C167-C097-BDEF-DDDCEAB4F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98000"/>
                      </a14:imgEffect>
                    </a14:imgLayer>
                  </a14:imgProps>
                </a:ext>
              </a:extLst>
            </a:blip>
            <a:srcRect t="22268" r="7389" b="21328"/>
            <a:stretch/>
          </p:blipFill>
          <p:spPr>
            <a:xfrm>
              <a:off x="6581736" y="4284308"/>
              <a:ext cx="2815715" cy="2289011"/>
            </a:xfrm>
            <a:prstGeom prst="rect">
              <a:avLst/>
            </a:prstGeom>
          </p:spPr>
        </p:pic>
        <p:pic>
          <p:nvPicPr>
            <p:cNvPr id="217" name="Picture 216">
              <a:extLst>
                <a:ext uri="{FF2B5EF4-FFF2-40B4-BE49-F238E27FC236}">
                  <a16:creationId xmlns:a16="http://schemas.microsoft.com/office/drawing/2014/main" id="{A28A0BFB-C911-5885-40F1-2D1C670E5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34276" y="4266806"/>
              <a:ext cx="2722179" cy="2584348"/>
            </a:xfrm>
            <a:prstGeom prst="rect">
              <a:avLst/>
            </a:prstGeom>
          </p:spPr>
        </p:pic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0BD9130-E187-AF6E-5DF5-8AB43417EB29}"/>
                </a:ext>
              </a:extLst>
            </p:cNvPr>
            <p:cNvSpPr txBox="1"/>
            <p:nvPr/>
          </p:nvSpPr>
          <p:spPr>
            <a:xfrm>
              <a:off x="6736935" y="3677952"/>
              <a:ext cx="4645407" cy="3385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GB" sz="1600" b="1" noProof="0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Config D. </a:t>
              </a:r>
              <a:r>
                <a:rPr lang="en-GB" sz="1600" b="1" noProof="0" dirty="0">
                  <a:solidFill>
                    <a:srgbClr val="0070C0"/>
                  </a:solidFill>
                </a:rPr>
                <a:t>Preliminary results GICOSY - </a:t>
              </a:r>
              <a:r>
                <a:rPr lang="en-GB" sz="1600" b="1" noProof="0" dirty="0">
                  <a:solidFill>
                    <a:srgbClr val="FF0000"/>
                  </a:solidFill>
                </a:rPr>
                <a:t>SUPERB</a:t>
              </a:r>
              <a:endParaRPr lang="en-GB" sz="1600" noProof="0" dirty="0">
                <a:solidFill>
                  <a:srgbClr val="FF0000"/>
                </a:solidFill>
              </a:endParaRPr>
            </a:p>
          </p:txBody>
        </p:sp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6D77CBC7-FF15-E9EC-38E8-E44556296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71000"/>
                      </a14:imgEffect>
                    </a14:imgLayer>
                  </a14:imgProps>
                </a:ext>
              </a:extLst>
            </a:blip>
            <a:srcRect l="54881" t="81786" r="3594" b="12656"/>
            <a:stretch/>
          </p:blipFill>
          <p:spPr>
            <a:xfrm>
              <a:off x="9837719" y="4015357"/>
              <a:ext cx="1873179" cy="334670"/>
            </a:xfrm>
            <a:prstGeom prst="rect">
              <a:avLst/>
            </a:prstGeom>
          </p:spPr>
        </p:pic>
        <p:pic>
          <p:nvPicPr>
            <p:cNvPr id="226" name="Picture 225">
              <a:extLst>
                <a:ext uri="{FF2B5EF4-FFF2-40B4-BE49-F238E27FC236}">
                  <a16:creationId xmlns:a16="http://schemas.microsoft.com/office/drawing/2014/main" id="{EFBB4B97-3441-16D6-E987-CBD1ED684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98000"/>
                      </a14:imgEffect>
                    </a14:imgLayer>
                  </a14:imgProps>
                </a:ext>
              </a:extLst>
            </a:blip>
            <a:srcRect l="53454" t="65611" r="11717" b="21328"/>
            <a:stretch/>
          </p:blipFill>
          <p:spPr>
            <a:xfrm>
              <a:off x="7722624" y="5726986"/>
              <a:ext cx="1639046" cy="8204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68D70A9-B3F8-D214-1ABA-32E09066E970}"/>
              </a:ext>
            </a:extLst>
          </p:cNvPr>
          <p:cNvGrpSpPr/>
          <p:nvPr/>
        </p:nvGrpSpPr>
        <p:grpSpPr>
          <a:xfrm>
            <a:off x="5731175" y="292480"/>
            <a:ext cx="6162466" cy="3270489"/>
            <a:chOff x="5724734" y="346293"/>
            <a:chExt cx="6162466" cy="3270489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C5DAB91-6D0B-4915-3CEF-C78E8E3AEC7F}"/>
                </a:ext>
              </a:extLst>
            </p:cNvPr>
            <p:cNvGrpSpPr/>
            <p:nvPr/>
          </p:nvGrpSpPr>
          <p:grpSpPr>
            <a:xfrm>
              <a:off x="5761272" y="346293"/>
              <a:ext cx="6125928" cy="3270489"/>
              <a:chOff x="5352563" y="319167"/>
              <a:chExt cx="6125928" cy="3270489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42B7BD0-AA4C-3B75-29FA-55BD54067210}"/>
                  </a:ext>
                </a:extLst>
              </p:cNvPr>
              <p:cNvGrpSpPr/>
              <p:nvPr/>
            </p:nvGrpSpPr>
            <p:grpSpPr>
              <a:xfrm>
                <a:off x="6259470" y="319167"/>
                <a:ext cx="5219021" cy="3270489"/>
                <a:chOff x="6305401" y="404350"/>
                <a:chExt cx="5219021" cy="3270489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DEB92099-9D98-F703-48EA-47318BF51DF7}"/>
                    </a:ext>
                  </a:extLst>
                </p:cNvPr>
                <p:cNvGrpSpPr/>
                <p:nvPr/>
              </p:nvGrpSpPr>
              <p:grpSpPr>
                <a:xfrm>
                  <a:off x="6305401" y="404350"/>
                  <a:ext cx="5030718" cy="2983158"/>
                  <a:chOff x="6305401" y="404350"/>
                  <a:chExt cx="5030718" cy="2983158"/>
                </a:xfrm>
              </p:grpSpPr>
              <p:pic>
                <p:nvPicPr>
                  <p:cNvPr id="208" name="Picture 207">
                    <a:extLst>
                      <a:ext uri="{FF2B5EF4-FFF2-40B4-BE49-F238E27FC236}">
                        <a16:creationId xmlns:a16="http://schemas.microsoft.com/office/drawing/2014/main" id="{DEFE2340-5FEA-3E9B-304D-BCABD26ED8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6305401" y="404350"/>
                    <a:ext cx="5030718" cy="2915985"/>
                  </a:xfrm>
                  <a:prstGeom prst="rect">
                    <a:avLst/>
                  </a:prstGeom>
                </p:spPr>
              </p:pic>
              <p:cxnSp>
                <p:nvCxnSpPr>
                  <p:cNvPr id="7" name="Straight Arrow Connector 6">
                    <a:extLst>
                      <a:ext uri="{FF2B5EF4-FFF2-40B4-BE49-F238E27FC236}">
                        <a16:creationId xmlns:a16="http://schemas.microsoft.com/office/drawing/2014/main" id="{D2023EE5-6AFB-1AB1-492D-FD941A9A5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65096" y="3387508"/>
                    <a:ext cx="4348027" cy="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triangle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3A81B72-8108-5FDA-16B3-A0787D68EA1E}"/>
                    </a:ext>
                  </a:extLst>
                </p:cNvPr>
                <p:cNvSpPr txBox="1"/>
                <p:nvPr/>
              </p:nvSpPr>
              <p:spPr>
                <a:xfrm>
                  <a:off x="7527633" y="3367062"/>
                  <a:ext cx="2303430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2"/>
                  <a:r>
                    <a:rPr lang="en-US" sz="140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Wingdings" pitchFamily="2" charset="2"/>
                    </a:rPr>
                    <a:t>~ 4 m max.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3F55FEBD-1EA4-84E8-F32B-451A08FBA78D}"/>
                    </a:ext>
                  </a:extLst>
                </p:cNvPr>
                <p:cNvSpPr txBox="1"/>
                <p:nvPr/>
              </p:nvSpPr>
              <p:spPr>
                <a:xfrm>
                  <a:off x="9474942" y="1349990"/>
                  <a:ext cx="1861177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 noProof="0" dirty="0">
                      <a:solidFill>
                        <a:srgbClr val="FF0000"/>
                      </a:solidFill>
                    </a:rPr>
                    <a:t>PRISMA</a:t>
                  </a:r>
                  <a:r>
                    <a:rPr lang="en-GB" sz="1600" b="1" noProof="0" dirty="0">
                      <a:solidFill>
                        <a:srgbClr val="0070C0"/>
                      </a:solidFill>
                    </a:rPr>
                    <a:t> like (LNL)</a:t>
                  </a:r>
                  <a:endParaRPr lang="es-ES_tradnl" sz="1600" b="1" dirty="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FE47D3F-0DC5-3E21-F2BD-98E7FDB43C74}"/>
                    </a:ext>
                  </a:extLst>
                </p:cNvPr>
                <p:cNvSpPr txBox="1"/>
                <p:nvPr/>
              </p:nvSpPr>
              <p:spPr>
                <a:xfrm>
                  <a:off x="9982118" y="2043048"/>
                  <a:ext cx="1542304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 noProof="0" dirty="0">
                      <a:solidFill>
                        <a:srgbClr val="0070C0"/>
                      </a:solidFill>
                    </a:rPr>
                    <a:t>Shown in </a:t>
                  </a:r>
                  <a:r>
                    <a:rPr lang="en-GB" sz="1600" b="1" noProof="0" dirty="0">
                      <a:solidFill>
                        <a:srgbClr val="FF0000"/>
                      </a:solidFill>
                    </a:rPr>
                    <a:t>LOI</a:t>
                  </a:r>
                  <a:endParaRPr lang="es-ES_tradnl" sz="16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15A35D1-76F0-50A8-779F-7BF411E751A5}"/>
                  </a:ext>
                </a:extLst>
              </p:cNvPr>
              <p:cNvSpPr txBox="1"/>
              <p:nvPr/>
            </p:nvSpPr>
            <p:spPr>
              <a:xfrm>
                <a:off x="5352563" y="526320"/>
                <a:ext cx="9455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_tradnl" sz="1600" b="1" dirty="0">
                    <a:solidFill>
                      <a:srgbClr val="FF0000"/>
                    </a:solidFill>
                  </a:rPr>
                  <a:t>SIMPLE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F3E9007-0891-FCA7-DCA6-903675A5C4DE}"/>
                  </a:ext>
                </a:extLst>
              </p:cNvPr>
              <p:cNvSpPr txBox="1"/>
              <p:nvPr/>
            </p:nvSpPr>
            <p:spPr>
              <a:xfrm>
                <a:off x="5352563" y="2685696"/>
                <a:ext cx="9455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_tradnl" sz="1600" b="1" dirty="0">
                    <a:solidFill>
                      <a:srgbClr val="FF0000"/>
                    </a:solidFill>
                  </a:rPr>
                  <a:t>SUPERB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DC5734B-E617-94BB-E194-6B2A9A96130E}"/>
                </a:ext>
              </a:extLst>
            </p:cNvPr>
            <p:cNvSpPr txBox="1"/>
            <p:nvPr/>
          </p:nvSpPr>
          <p:spPr>
            <a:xfrm>
              <a:off x="6007112" y="1305282"/>
              <a:ext cx="9455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600" b="1" dirty="0">
                  <a:solidFill>
                    <a:srgbClr val="FF0000"/>
                  </a:solidFill>
                </a:rPr>
                <a:t>LOW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6C05C5-3343-8B41-D313-A0EB6D002D22}"/>
                </a:ext>
              </a:extLst>
            </p:cNvPr>
            <p:cNvSpPr txBox="1"/>
            <p:nvPr/>
          </p:nvSpPr>
          <p:spPr>
            <a:xfrm>
              <a:off x="5724734" y="1984991"/>
              <a:ext cx="110616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_tradnl" sz="1600" b="1" dirty="0">
                  <a:solidFill>
                    <a:srgbClr val="FF0000"/>
                  </a:solidFill>
                </a:rPr>
                <a:t>MEDIUM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149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505C5-3175-6BDC-4861-0F9513D3F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4D50CB-C381-2CB8-3802-706B3DE81DE0}"/>
              </a:ext>
            </a:extLst>
          </p:cNvPr>
          <p:cNvSpPr txBox="1"/>
          <p:nvPr/>
        </p:nvSpPr>
        <p:spPr>
          <a:xfrm>
            <a:off x="410935" y="189796"/>
            <a:ext cx="2994417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effectLst/>
                <a:cs typeface="Arial" panose="020B0604020202020204" pitchFamily="34" charset="0"/>
              </a:rPr>
              <a:t>3. SOURCES OF FUNDING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6DA8C2-9C12-0E2A-89A9-8499AE68B284}"/>
              </a:ext>
            </a:extLst>
          </p:cNvPr>
          <p:cNvSpPr txBox="1"/>
          <p:nvPr/>
        </p:nvSpPr>
        <p:spPr>
          <a:xfrm>
            <a:off x="410935" y="559128"/>
            <a:ext cx="111528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</a:rPr>
              <a:t>2023-</a:t>
            </a: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2026</a:t>
            </a:r>
            <a:r>
              <a:rPr lang="en-US" sz="1600" dirty="0">
                <a:cs typeface="Arial" panose="020B0604020202020204" pitchFamily="34" charset="0"/>
                <a:sym typeface="Wingdings" pitchFamily="2" charset="2"/>
              </a:rPr>
              <a:t>. </a:t>
            </a:r>
            <a:r>
              <a:rPr lang="en-US" sz="1600" dirty="0">
                <a:cs typeface="Arial" panose="020B0604020202020204" pitchFamily="34" charset="0"/>
              </a:rPr>
              <a:t>Agreement Spain – CERN (Univ. Huelva, Univ. Valencia, IEM-CSIC-Madrid, 3 </a:t>
            </a:r>
            <a:r>
              <a:rPr lang="en-US" sz="1600" dirty="0" err="1">
                <a:cs typeface="Arial" panose="020B0604020202020204" pitchFamily="34" charset="0"/>
              </a:rPr>
              <a:t>MEuro</a:t>
            </a:r>
            <a:r>
              <a:rPr lang="en-US" sz="1600" dirty="0">
                <a:cs typeface="Arial" panose="020B0604020202020204" pitchFamily="34" charset="0"/>
              </a:rPr>
              <a:t>.</a:t>
            </a:r>
            <a:endParaRPr lang="en-US" sz="1600" dirty="0">
              <a:cs typeface="Arial" panose="020B0604020202020204" pitchFamily="34" charset="0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cs typeface="Arial" panose="020B0604020202020204" pitchFamily="34" charset="0"/>
                <a:sym typeface="Wingdings" pitchFamily="2" charset="2"/>
              </a:rPr>
              <a:t>2026-2028</a:t>
            </a:r>
            <a:endParaRPr lang="en-US" sz="1600" b="1" dirty="0">
              <a:cs typeface="Arial" panose="020B0604020202020204" pitchFamily="34" charset="0"/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MHB: </a:t>
            </a:r>
            <a:r>
              <a:rPr lang="en-US" sz="1600" dirty="0">
                <a:cs typeface="Arial" panose="020B0604020202020204" pitchFamily="34" charset="0"/>
              </a:rPr>
              <a:t>ESS-Bilbao own resources (personnel, travel)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b="1" dirty="0">
                <a:solidFill>
                  <a:srgbClr val="0070C0"/>
                </a:solidFill>
                <a:cs typeface="Arial" panose="020B0604020202020204" pitchFamily="34" charset="0"/>
              </a:rPr>
              <a:t>IONTB+MHB: </a:t>
            </a:r>
            <a:r>
              <a:rPr lang="en-US" sz="1600" dirty="0">
                <a:cs typeface="Arial" panose="020B0604020202020204" pitchFamily="34" charset="0"/>
              </a:rPr>
              <a:t>Univ. Huelva and Univ. Valencia. Submitted Spain Grant application (hardware, personnel, travel)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A7AB9E-A3A1-6831-7F80-C70F3F01E439}"/>
              </a:ext>
            </a:extLst>
          </p:cNvPr>
          <p:cNvGrpSpPr/>
          <p:nvPr/>
        </p:nvGrpSpPr>
        <p:grpSpPr>
          <a:xfrm>
            <a:off x="1644482" y="1709920"/>
            <a:ext cx="9074422" cy="4932364"/>
            <a:chOff x="1644482" y="1646858"/>
            <a:chExt cx="9074422" cy="49323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6490F02-7ADA-0AEB-9CA1-DED58B0D3D35}"/>
                </a:ext>
              </a:extLst>
            </p:cNvPr>
            <p:cNvGrpSpPr/>
            <p:nvPr/>
          </p:nvGrpSpPr>
          <p:grpSpPr>
            <a:xfrm>
              <a:off x="1644482" y="1646858"/>
              <a:ext cx="9074422" cy="4932364"/>
              <a:chOff x="1476316" y="1747856"/>
              <a:chExt cx="9074422" cy="493236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2FA962D-6B05-BBAB-9CFF-03B3E52FFAA5}"/>
                  </a:ext>
                </a:extLst>
              </p:cNvPr>
              <p:cNvGrpSpPr/>
              <p:nvPr/>
            </p:nvGrpSpPr>
            <p:grpSpPr>
              <a:xfrm>
                <a:off x="1476316" y="1747856"/>
                <a:ext cx="9074422" cy="4932364"/>
                <a:chOff x="1219839" y="1636346"/>
                <a:chExt cx="9074422" cy="4932364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2F5C35EE-5CB6-A827-BCE1-95E4C9487D37}"/>
                    </a:ext>
                  </a:extLst>
                </p:cNvPr>
                <p:cNvGrpSpPr/>
                <p:nvPr/>
              </p:nvGrpSpPr>
              <p:grpSpPr>
                <a:xfrm>
                  <a:off x="2829704" y="1636346"/>
                  <a:ext cx="7464557" cy="4932364"/>
                  <a:chOff x="365285" y="1636346"/>
                  <a:chExt cx="7464557" cy="4932364"/>
                </a:xfrm>
              </p:grpSpPr>
              <p:pic>
                <p:nvPicPr>
                  <p:cNvPr id="4" name="Picture 3">
                    <a:extLst>
                      <a:ext uri="{FF2B5EF4-FFF2-40B4-BE49-F238E27FC236}">
                        <a16:creationId xmlns:a16="http://schemas.microsoft.com/office/drawing/2014/main" id="{48C9A183-DEB7-672C-70D4-74C2A55936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rcRect b="8408"/>
                  <a:stretch/>
                </p:blipFill>
                <p:spPr>
                  <a:xfrm>
                    <a:off x="410935" y="1636346"/>
                    <a:ext cx="7418907" cy="2614180"/>
                  </a:xfrm>
                  <a:prstGeom prst="rect">
                    <a:avLst/>
                  </a:prstGeom>
                </p:spPr>
              </p:pic>
              <p:pic>
                <p:nvPicPr>
                  <p:cNvPr id="6" name="Picture 5">
                    <a:extLst>
                      <a:ext uri="{FF2B5EF4-FFF2-40B4-BE49-F238E27FC236}">
                        <a16:creationId xmlns:a16="http://schemas.microsoft.com/office/drawing/2014/main" id="{82C0EFCB-B1FE-A8C7-250C-D4B01414BD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rcRect t="13777" r="2054" b="11365"/>
                  <a:stretch/>
                </p:blipFill>
                <p:spPr>
                  <a:xfrm>
                    <a:off x="365285" y="4290444"/>
                    <a:ext cx="7418907" cy="227826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EDB0C5D-B745-3F3F-D186-D652A593D2CE}"/>
                    </a:ext>
                  </a:extLst>
                </p:cNvPr>
                <p:cNvSpPr txBox="1"/>
                <p:nvPr/>
              </p:nvSpPr>
              <p:spPr>
                <a:xfrm>
                  <a:off x="1251371" y="2747405"/>
                  <a:ext cx="1645255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_tradnl" sz="1400" b="1" dirty="0">
                      <a:solidFill>
                        <a:srgbClr val="0070C0"/>
                      </a:solidFill>
                    </a:rPr>
                    <a:t>ION TEST BENCH/</a:t>
                  </a:r>
                </a:p>
                <a:p>
                  <a:r>
                    <a:rPr lang="es-ES_tradnl" sz="1400" b="1" dirty="0">
                      <a:solidFill>
                        <a:srgbClr val="0070C0"/>
                      </a:solidFill>
                    </a:rPr>
                    <a:t>LINEAR SPECTROMETER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B4F3CE0-CB10-5AD5-D907-0A38A215F9CB}"/>
                    </a:ext>
                  </a:extLst>
                </p:cNvPr>
                <p:cNvSpPr txBox="1"/>
                <p:nvPr/>
              </p:nvSpPr>
              <p:spPr>
                <a:xfrm>
                  <a:off x="1251371" y="5178477"/>
                  <a:ext cx="172933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_tradnl" sz="1400" b="1" dirty="0">
                      <a:solidFill>
                        <a:srgbClr val="0070C0"/>
                      </a:solidFill>
                    </a:rPr>
                    <a:t>MULTI HARMONIC BUNCHER</a:t>
                  </a: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615E1AFF-4B4D-8F8C-6B80-D5EA0146719D}"/>
                    </a:ext>
                  </a:extLst>
                </p:cNvPr>
                <p:cNvSpPr/>
                <p:nvPr/>
              </p:nvSpPr>
              <p:spPr>
                <a:xfrm>
                  <a:off x="1219839" y="1972258"/>
                  <a:ext cx="8994678" cy="2278267"/>
                </a:xfrm>
                <a:prstGeom prst="rect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 sz="1400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3D06241-42FE-1529-79F1-78AF72BAA8CB}"/>
                    </a:ext>
                  </a:extLst>
                </p:cNvPr>
                <p:cNvSpPr/>
                <p:nvPr/>
              </p:nvSpPr>
              <p:spPr>
                <a:xfrm>
                  <a:off x="1219839" y="4250526"/>
                  <a:ext cx="9018666" cy="2278266"/>
                </a:xfrm>
                <a:prstGeom prst="rect">
                  <a:avLst/>
                </a:prstGeom>
                <a:noFill/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 sz="1400"/>
                </a:p>
              </p:txBody>
            </p:sp>
          </p:grp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1EC09C0-1E10-FED4-1087-DA56A08CF70D}"/>
                  </a:ext>
                </a:extLst>
              </p:cNvPr>
              <p:cNvSpPr/>
              <p:nvPr/>
            </p:nvSpPr>
            <p:spPr>
              <a:xfrm>
                <a:off x="1476316" y="2078464"/>
                <a:ext cx="1760870" cy="4561838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 sz="1400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BA9FE40-0904-10A7-5E45-47C3BD7F8C0C}"/>
                </a:ext>
              </a:extLst>
            </p:cNvPr>
            <p:cNvSpPr/>
            <p:nvPr/>
          </p:nvSpPr>
          <p:spPr>
            <a:xfrm>
              <a:off x="6008394" y="1714033"/>
              <a:ext cx="4630765" cy="481476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4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A0A43E-BA47-D65A-62AC-921DC6FC91EE}"/>
                </a:ext>
              </a:extLst>
            </p:cNvPr>
            <p:cNvSpPr/>
            <p:nvPr/>
          </p:nvSpPr>
          <p:spPr>
            <a:xfrm>
              <a:off x="7756634" y="1714032"/>
              <a:ext cx="2882525" cy="4814760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D65DA08-BF50-0372-0CBF-78EE2EF91C11}"/>
                </a:ext>
              </a:extLst>
            </p:cNvPr>
            <p:cNvCxnSpPr>
              <a:cxnSpLocks/>
            </p:cNvCxnSpPr>
            <p:nvPr/>
          </p:nvCxnSpPr>
          <p:spPr>
            <a:xfrm>
              <a:off x="7777652" y="5559973"/>
              <a:ext cx="238584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F45A93-1A76-9B77-2B0A-83C0A9C7F426}"/>
                </a:ext>
              </a:extLst>
            </p:cNvPr>
            <p:cNvSpPr/>
            <p:nvPr/>
          </p:nvSpPr>
          <p:spPr>
            <a:xfrm>
              <a:off x="7483366" y="5433848"/>
              <a:ext cx="273268" cy="2678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270744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CA140-4929-E0F9-688C-5DE687C88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863ABB-A82B-1DD8-DC1D-25D45315DE5B}"/>
              </a:ext>
            </a:extLst>
          </p:cNvPr>
          <p:cNvSpPr txBox="1"/>
          <p:nvPr/>
        </p:nvSpPr>
        <p:spPr>
          <a:xfrm>
            <a:off x="196443" y="197874"/>
            <a:ext cx="3519934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b="1" noProof="0" dirty="0">
                <a:cs typeface="Arial" panose="020B0604020202020204" pitchFamily="34" charset="0"/>
              </a:rPr>
              <a:t>4</a:t>
            </a:r>
            <a:r>
              <a:rPr lang="en-GB" b="1" i="0" u="none" strike="noStrike" noProof="0" dirty="0">
                <a:effectLst/>
                <a:cs typeface="Arial" panose="020B0604020202020204" pitchFamily="34" charset="0"/>
              </a:rPr>
              <a:t>. STATUS OF THE PROJECT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D9A8EE-7C20-24CB-03F3-025032BBFB4B}"/>
              </a:ext>
            </a:extLst>
          </p:cNvPr>
          <p:cNvGrpSpPr/>
          <p:nvPr/>
        </p:nvGrpSpPr>
        <p:grpSpPr>
          <a:xfrm>
            <a:off x="196444" y="2135120"/>
            <a:ext cx="6407553" cy="4539552"/>
            <a:chOff x="196444" y="2135120"/>
            <a:chExt cx="6407553" cy="453955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C612C4C-6947-D32B-4BC0-97041EF4C1D9}"/>
                </a:ext>
              </a:extLst>
            </p:cNvPr>
            <p:cNvSpPr txBox="1"/>
            <p:nvPr/>
          </p:nvSpPr>
          <p:spPr>
            <a:xfrm>
              <a:off x="196444" y="2135120"/>
              <a:ext cx="31334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GB" sz="1800" b="1" noProof="0" dirty="0">
                  <a:solidFill>
                    <a:srgbClr val="0070C0"/>
                  </a:solidFill>
                </a:rPr>
                <a:t>ION TEST BENCH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4300A51-A5E2-BAFD-9328-42C987159CAC}"/>
                </a:ext>
              </a:extLst>
            </p:cNvPr>
            <p:cNvSpPr txBox="1"/>
            <p:nvPr/>
          </p:nvSpPr>
          <p:spPr>
            <a:xfrm>
              <a:off x="196444" y="2427355"/>
              <a:ext cx="6407553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Physics program </a:t>
              </a:r>
              <a:r>
                <a:rPr lang="en-GB" noProof="0" dirty="0"/>
                <a:t>in progress.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Beam transport </a:t>
              </a:r>
              <a:r>
                <a:rPr lang="en-GB" noProof="0" dirty="0"/>
                <a:t>optimisation in progress.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dirty="0">
                  <a:sym typeface="Wingdings" pitchFamily="2" charset="2"/>
                </a:rPr>
                <a:t>Good for transfer on light targets/primary beam reject.</a:t>
              </a:r>
              <a:endParaRPr lang="en-GB" noProof="0" dirty="0">
                <a:sym typeface="Wingdings" pitchFamily="2" charset="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MAGDEM </a:t>
              </a:r>
              <a:r>
                <a:rPr lang="en-GB" noProof="0" dirty="0"/>
                <a:t>superconducting magnet 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Ordered- Delivery Feb 2026.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3D-magnetic scanner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Subsystems ready.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Integration and software development in progress.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Focussing system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First design for QQD finished (medium resolving power).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Purchasing of subsystems in progress (pumps, diagnostics,...).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b="1" noProof="0" dirty="0"/>
                <a:t>Focal plane detector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DACQ ready.</a:t>
              </a:r>
            </a:p>
            <a:p>
              <a:pPr marL="742950" lvl="1" indent="-285750">
                <a:buFont typeface="Wingdings" pitchFamily="2" charset="2"/>
                <a:buChar char="ü"/>
              </a:pPr>
              <a:r>
                <a:rPr lang="en-GB" noProof="0" dirty="0"/>
                <a:t>Detectors (</a:t>
              </a:r>
              <a:r>
                <a:rPr lang="en-GB" noProof="0" dirty="0" err="1"/>
                <a:t>SiC</a:t>
              </a:r>
              <a:r>
                <a:rPr lang="en-GB" noProof="0" dirty="0"/>
                <a:t>) and FEE being designed. </a:t>
              </a:r>
              <a:endParaRPr lang="en-GB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086F296-B67A-EC86-8D93-BCCD7CC43616}"/>
              </a:ext>
            </a:extLst>
          </p:cNvPr>
          <p:cNvGrpSpPr/>
          <p:nvPr/>
        </p:nvGrpSpPr>
        <p:grpSpPr>
          <a:xfrm>
            <a:off x="196443" y="634451"/>
            <a:ext cx="6314207" cy="1463867"/>
            <a:chOff x="196443" y="634451"/>
            <a:chExt cx="6314207" cy="146386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613EA89-988C-D8A8-5E67-DE0CBBE1453B}"/>
                </a:ext>
              </a:extLst>
            </p:cNvPr>
            <p:cNvSpPr txBox="1"/>
            <p:nvPr/>
          </p:nvSpPr>
          <p:spPr>
            <a:xfrm>
              <a:off x="198102" y="634451"/>
              <a:ext cx="60980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GB" sz="1800" b="1" noProof="0" dirty="0">
                  <a:solidFill>
                    <a:srgbClr val="0070C0"/>
                  </a:solidFill>
                </a:rPr>
                <a:t>MULTI HARMONIC BUNCHER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CC6E1B4-356D-F9F5-B03D-7BA918A227C9}"/>
                </a:ext>
              </a:extLst>
            </p:cNvPr>
            <p:cNvSpPr txBox="1"/>
            <p:nvPr/>
          </p:nvSpPr>
          <p:spPr>
            <a:xfrm>
              <a:off x="196443" y="897989"/>
              <a:ext cx="6314207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MHB already </a:t>
              </a:r>
              <a:r>
                <a:rPr lang="en-GB" sz="1800" b="1" noProof="0" dirty="0">
                  <a:solidFill>
                    <a:srgbClr val="000000"/>
                  </a:solidFill>
                  <a:effectLst/>
                </a:rPr>
                <a:t>built and operational.</a:t>
              </a:r>
            </a:p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Beam </a:t>
              </a:r>
              <a:r>
                <a:rPr lang="en-GB" sz="1800" b="1" noProof="0" dirty="0">
                  <a:solidFill>
                    <a:srgbClr val="000000"/>
                  </a:solidFill>
                  <a:effectLst/>
                </a:rPr>
                <a:t>current transformers </a:t>
              </a: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(ACCT) and </a:t>
              </a:r>
              <a:r>
                <a:rPr lang="en-GB" sz="1800" b="1" noProof="0" dirty="0">
                  <a:solidFill>
                    <a:srgbClr val="000000"/>
                  </a:solidFill>
                  <a:effectLst/>
                </a:rPr>
                <a:t>fast FC </a:t>
              </a: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developed</a:t>
              </a:r>
            </a:p>
            <a:p>
              <a:pPr marL="285750" indent="-285750" fontAlgn="base">
                <a:buFont typeface="Arial" panose="020B0604020202020204" pitchFamily="34" charset="0"/>
                <a:buChar char="•"/>
              </a:pP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Validation process at ESS-Bilbao  with H</a:t>
              </a:r>
              <a:r>
                <a:rPr lang="en-GB" sz="1800" baseline="-25000" noProof="0" dirty="0">
                  <a:solidFill>
                    <a:srgbClr val="000000"/>
                  </a:solidFill>
                  <a:effectLst/>
                </a:rPr>
                <a:t>2</a:t>
              </a:r>
              <a:r>
                <a:rPr lang="en-GB" sz="1800" baseline="30000" noProof="0" dirty="0">
                  <a:solidFill>
                    <a:srgbClr val="000000"/>
                  </a:solidFill>
                  <a:effectLst/>
                </a:rPr>
                <a:t>+</a:t>
              </a:r>
              <a:r>
                <a:rPr lang="en-GB" sz="1800" noProof="0" dirty="0">
                  <a:solidFill>
                    <a:srgbClr val="000000"/>
                  </a:solidFill>
                  <a:effectLst/>
                </a:rPr>
                <a:t> ~10keV, same </a:t>
              </a:r>
              <a:r>
                <a:rPr lang="en-GB" sz="1800" b="1" noProof="0" dirty="0">
                  <a:solidFill>
                    <a:srgbClr val="000000"/>
                  </a:solidFill>
                  <a:effectLst/>
                </a:rPr>
                <a:t>ISOLDE </a:t>
              </a:r>
              <a:r>
                <a:rPr lang="en-GB" sz="1800" b="1" noProof="0" dirty="0" err="1">
                  <a:solidFill>
                    <a:srgbClr val="000000"/>
                  </a:solidFill>
                  <a:effectLst/>
                </a:rPr>
                <a:t>ß</a:t>
              </a:r>
              <a:r>
                <a:rPr lang="en-GB" sz="1800" b="1" noProof="0" dirty="0">
                  <a:solidFill>
                    <a:srgbClr val="000000"/>
                  </a:solidFill>
                  <a:effectLst/>
                </a:rPr>
                <a:t> = 0.00328. 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396E78B-DF12-B072-2030-4D9448DE8F96}"/>
              </a:ext>
            </a:extLst>
          </p:cNvPr>
          <p:cNvSpPr txBox="1"/>
          <p:nvPr/>
        </p:nvSpPr>
        <p:spPr>
          <a:xfrm>
            <a:off x="6510650" y="1678006"/>
            <a:ext cx="559726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noProof="0" dirty="0">
                <a:solidFill>
                  <a:srgbClr val="0070C0"/>
                </a:solidFill>
                <a:cs typeface="Arial" panose="020B0604020202020204" pitchFamily="34" charset="0"/>
              </a:rPr>
              <a:t>IONTB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</a:t>
            </a:r>
            <a:r>
              <a:rPr lang="en-GB" b="1" noProof="0" dirty="0" err="1"/>
              <a:t>est</a:t>
            </a:r>
            <a:r>
              <a:rPr lang="en-GB" b="1" noProof="0" dirty="0"/>
              <a:t> MAGDEM optics </a:t>
            </a:r>
            <a:r>
              <a:rPr lang="en-GB" noProof="0" dirty="0"/>
              <a:t>at CMAM-MADRID.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Test linear spectrometer </a:t>
            </a:r>
            <a:r>
              <a:rPr lang="en-GB" dirty="0"/>
              <a:t>config at </a:t>
            </a:r>
            <a:r>
              <a:rPr lang="en-GB" noProof="0" dirty="0"/>
              <a:t>CMAM-MADRID.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</a:t>
            </a:r>
            <a:r>
              <a:rPr lang="en-GB" b="1" noProof="0" dirty="0" err="1"/>
              <a:t>etup</a:t>
            </a:r>
            <a:r>
              <a:rPr lang="en-GB" b="1" noProof="0" dirty="0"/>
              <a:t> as linear spectrometer </a:t>
            </a:r>
            <a:r>
              <a:rPr lang="en-GB" noProof="0" dirty="0"/>
              <a:t>at ISOLDE.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0" dirty="0"/>
              <a:t>A number of components </a:t>
            </a:r>
            <a:r>
              <a:rPr lang="en-GB" noProof="0" dirty="0"/>
              <a:t>can be provided by the collaboration (particle/gamma detectors, reaction chamber) </a:t>
            </a:r>
            <a:r>
              <a:rPr lang="en-GB" noProof="0" dirty="0">
                <a:sym typeface="Wingdings" pitchFamily="2" charset="2"/>
              </a:rPr>
              <a:t> on-going discussions.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noProof="0" dirty="0">
                <a:sym typeface="Wingdings" pitchFamily="2" charset="2"/>
              </a:rPr>
              <a:t>Evaluation</a:t>
            </a:r>
            <a:r>
              <a:rPr lang="en-GB" noProof="0" dirty="0">
                <a:sym typeface="Wingdings" pitchFamily="2" charset="2"/>
              </a:rPr>
              <a:t> </a:t>
            </a:r>
            <a:r>
              <a:rPr lang="en-GB" noProof="0" dirty="0"/>
              <a:t>of quad units from CERN pool.</a:t>
            </a:r>
            <a:r>
              <a:rPr lang="en-GB" dirty="0"/>
              <a:t> </a:t>
            </a:r>
            <a:r>
              <a:rPr lang="en-GB" noProof="0" dirty="0"/>
              <a:t>Otherwise purchase/tender. Decision </a:t>
            </a:r>
            <a:r>
              <a:rPr lang="en-GB" u="sng" noProof="0" dirty="0"/>
              <a:t>end of April.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1514EA-9A92-2CB7-2928-AD5C40F0034E}"/>
              </a:ext>
            </a:extLst>
          </p:cNvPr>
          <p:cNvGrpSpPr/>
          <p:nvPr/>
        </p:nvGrpSpPr>
        <p:grpSpPr>
          <a:xfrm>
            <a:off x="6510650" y="197874"/>
            <a:ext cx="5677847" cy="1357131"/>
            <a:chOff x="6510650" y="197874"/>
            <a:chExt cx="5677847" cy="135713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9FACD2-E5CF-041B-6FA9-AFE223B17A18}"/>
                </a:ext>
              </a:extLst>
            </p:cNvPr>
            <p:cNvSpPr txBox="1"/>
            <p:nvPr/>
          </p:nvSpPr>
          <p:spPr>
            <a:xfrm>
              <a:off x="6510650" y="197874"/>
              <a:ext cx="5271910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r>
                <a:rPr lang="en-GB" b="1" i="0" u="none" strike="noStrike" noProof="0" dirty="0">
                  <a:effectLst/>
                  <a:cs typeface="Arial" panose="020B0604020202020204" pitchFamily="34" charset="0"/>
                </a:rPr>
                <a:t>5. PRACTICAL ISSUES BEING WORKED ON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E26266-9E85-028D-BDCD-3CB8A6CDD291}"/>
                </a:ext>
              </a:extLst>
            </p:cNvPr>
            <p:cNvSpPr txBox="1"/>
            <p:nvPr/>
          </p:nvSpPr>
          <p:spPr>
            <a:xfrm>
              <a:off x="6510650" y="554731"/>
              <a:ext cx="5677847" cy="10002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endParaRPr lang="en-GB" sz="500" noProof="0" dirty="0"/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GB" b="1" noProof="0" dirty="0">
                  <a:solidFill>
                    <a:srgbClr val="0070C0"/>
                  </a:solidFill>
                </a:rPr>
                <a:t>MHB</a:t>
              </a:r>
              <a:r>
                <a:rPr lang="en-GB" b="1" noProof="0" dirty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noProof="0" dirty="0"/>
                <a:t>Beam diagnostics </a:t>
              </a:r>
              <a:r>
                <a:rPr lang="en-GB" noProof="0" dirty="0"/>
                <a:t>for low intensity ISOLDE beams.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noProof="0" dirty="0"/>
                <a:t>Available </a:t>
              </a:r>
              <a:r>
                <a:rPr lang="en-GB" b="1" noProof="0" dirty="0"/>
                <a:t>test beams.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B1895F-CEA3-3332-0DAE-7A6D3F7CD031}"/>
              </a:ext>
            </a:extLst>
          </p:cNvPr>
          <p:cNvGrpSpPr/>
          <p:nvPr/>
        </p:nvGrpSpPr>
        <p:grpSpPr>
          <a:xfrm>
            <a:off x="7363118" y="4855779"/>
            <a:ext cx="3972910" cy="1725960"/>
            <a:chOff x="7363118" y="4855779"/>
            <a:chExt cx="3972910" cy="172596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AC61AAD-E15C-96EA-E9F1-80715B3AB145}"/>
                </a:ext>
              </a:extLst>
            </p:cNvPr>
            <p:cNvSpPr txBox="1"/>
            <p:nvPr/>
          </p:nvSpPr>
          <p:spPr>
            <a:xfrm>
              <a:off x="8381524" y="4855779"/>
              <a:ext cx="1530162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s-ES_tradnl" sz="2400" b="1" dirty="0"/>
                <a:t>THANKS!!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D7F1FDC-E5F8-E85D-A1D0-4D17BFD25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86000"/>
                      </a14:imgEffect>
                    </a14:imgLayer>
                  </a14:imgProps>
                </a:ext>
              </a:extLst>
            </a:blip>
            <a:srcRect l="22183" t="17379" r="59023" b="5908"/>
            <a:stretch/>
          </p:blipFill>
          <p:spPr>
            <a:xfrm>
              <a:off x="7363118" y="5514062"/>
              <a:ext cx="3972910" cy="1067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602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3444</TotalTime>
  <Words>812</Words>
  <Application>Microsoft Macintosh PowerPoint</Application>
  <PresentationFormat>Widescreen</PresentationFormat>
  <Paragraphs>161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Ismael Martel Bravo</dc:creator>
  <cp:lastModifiedBy>Ismael Martel Bravo</cp:lastModifiedBy>
  <cp:revision>148</cp:revision>
  <dcterms:created xsi:type="dcterms:W3CDTF">2025-02-28T09:18:37Z</dcterms:created>
  <dcterms:modified xsi:type="dcterms:W3CDTF">2025-03-05T22:19:17Z</dcterms:modified>
</cp:coreProperties>
</file>